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12192000" cy="6858000"/>
  <p:notesSz cx="6858000" cy="9144000"/>
  <p:embeddedFontLst>
    <p:embeddedFont>
      <p:font typeface="Montserrat" panose="00000500000000000000" pitchFamily="2" charset="0"/>
      <p:regular r:id="rId77"/>
      <p:bold r:id="rId78"/>
      <p:italic r:id="rId79"/>
      <p:boldItalic r:id="rId80"/>
    </p:embeddedFont>
    <p:embeddedFont>
      <p:font typeface="Montserrat Light" panose="00000400000000000000" pitchFamily="2"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jUmxUsl7ngn85AO8TwdKG2brUB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0DBC1B-337C-4407-B988-EB8D4FC2B32E}">
  <a:tblStyle styleId="{E90DBC1B-337C-4407-B988-EB8D4FC2B32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8013" autoAdjust="0"/>
  </p:normalViewPr>
  <p:slideViewPr>
    <p:cSldViewPr snapToGrid="0">
      <p:cViewPr varScale="1">
        <p:scale>
          <a:sx n="59" d="100"/>
          <a:sy n="59" d="100"/>
        </p:scale>
        <p:origin x="12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90"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f055413be5_0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g2f055413b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1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6"/>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6"/>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6"/>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76"/>
          <p:cNvGrpSpPr/>
          <p:nvPr/>
        </p:nvGrpSpPr>
        <p:grpSpPr>
          <a:xfrm>
            <a:off x="-695010" y="4529052"/>
            <a:ext cx="2530502" cy="2045219"/>
            <a:chOff x="5816064" y="9435173"/>
            <a:chExt cx="798029" cy="644988"/>
          </a:xfrm>
        </p:grpSpPr>
        <p:sp>
          <p:nvSpPr>
            <p:cNvPr id="17" name="Google Shape;17;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76"/>
          <p:cNvPicPr preferRelativeResize="0"/>
          <p:nvPr/>
        </p:nvPicPr>
        <p:blipFill rotWithShape="1">
          <a:blip r:embed="rId2">
            <a:alphaModFix/>
          </a:blip>
          <a:srcRect/>
          <a:stretch/>
        </p:blipFill>
        <p:spPr>
          <a:xfrm>
            <a:off x="10351363" y="6090081"/>
            <a:ext cx="1828526" cy="389587"/>
          </a:xfrm>
          <a:prstGeom prst="rect">
            <a:avLst/>
          </a:prstGeom>
          <a:noFill/>
          <a:ln>
            <a:noFill/>
          </a:ln>
        </p:spPr>
      </p:pic>
      <p:pic>
        <p:nvPicPr>
          <p:cNvPr id="34" name="Google Shape;34;p76"/>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77"/>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77"/>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77"/>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1"/>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1"/>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1"/>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1"/>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79"/>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7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79"/>
          <p:cNvGrpSpPr/>
          <p:nvPr/>
        </p:nvGrpSpPr>
        <p:grpSpPr>
          <a:xfrm>
            <a:off x="6966447" y="3406884"/>
            <a:ext cx="3616885" cy="2923263"/>
            <a:chOff x="5816064" y="9435173"/>
            <a:chExt cx="798029" cy="644988"/>
          </a:xfrm>
        </p:grpSpPr>
        <p:sp>
          <p:nvSpPr>
            <p:cNvPr id="50" name="Google Shape;50;p79"/>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79"/>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79"/>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79"/>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79"/>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79"/>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79"/>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79"/>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79"/>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79"/>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79"/>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79"/>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79"/>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79"/>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79"/>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79"/>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79"/>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67"/>
        <p:cNvGrpSpPr/>
        <p:nvPr/>
      </p:nvGrpSpPr>
      <p:grpSpPr>
        <a:xfrm>
          <a:off x="0" y="0"/>
          <a:ext cx="0" cy="0"/>
          <a:chOff x="0" y="0"/>
          <a:chExt cx="0" cy="0"/>
        </a:xfrm>
      </p:grpSpPr>
      <p:sp>
        <p:nvSpPr>
          <p:cNvPr id="68" name="Google Shape;68;p89"/>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8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89"/>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71"/>
        <p:cNvGrpSpPr/>
        <p:nvPr/>
      </p:nvGrpSpPr>
      <p:grpSpPr>
        <a:xfrm>
          <a:off x="0" y="0"/>
          <a:ext cx="0" cy="0"/>
          <a:chOff x="0" y="0"/>
          <a:chExt cx="0" cy="0"/>
        </a:xfrm>
      </p:grpSpPr>
      <p:sp>
        <p:nvSpPr>
          <p:cNvPr id="72" name="Google Shape;72;p13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35"/>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74" name="Google Shape;74;p13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3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3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77" name="Google Shape;77;p135"/>
          <p:cNvGrpSpPr/>
          <p:nvPr/>
        </p:nvGrpSpPr>
        <p:grpSpPr>
          <a:xfrm>
            <a:off x="-848733" y="3847224"/>
            <a:ext cx="3746119" cy="3027714"/>
            <a:chOff x="5816064" y="9435173"/>
            <a:chExt cx="798029" cy="644988"/>
          </a:xfrm>
        </p:grpSpPr>
        <p:sp>
          <p:nvSpPr>
            <p:cNvPr id="78" name="Google Shape;78;p13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13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13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13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13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13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13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13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3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3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13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3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13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13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13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3" name="Google Shape;93;p135"/>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94"/>
        <p:cNvGrpSpPr/>
        <p:nvPr/>
      </p:nvGrpSpPr>
      <p:grpSpPr>
        <a:xfrm>
          <a:off x="0" y="0"/>
          <a:ext cx="0" cy="0"/>
          <a:chOff x="0" y="0"/>
          <a:chExt cx="0" cy="0"/>
        </a:xfrm>
      </p:grpSpPr>
      <p:sp>
        <p:nvSpPr>
          <p:cNvPr id="95" name="Google Shape;95;p90"/>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90"/>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9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8" name="Google Shape;98;p90"/>
          <p:cNvGrpSpPr/>
          <p:nvPr/>
        </p:nvGrpSpPr>
        <p:grpSpPr>
          <a:xfrm>
            <a:off x="-1984680" y="2794849"/>
            <a:ext cx="3760285" cy="3039163"/>
            <a:chOff x="5816064" y="9435173"/>
            <a:chExt cx="798029" cy="644988"/>
          </a:xfrm>
        </p:grpSpPr>
        <p:sp>
          <p:nvSpPr>
            <p:cNvPr id="99" name="Google Shape;99;p9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9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9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9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9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9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9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9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9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p9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9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9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9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9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9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14" name="Google Shape;114;p90"/>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15" name="Google Shape;115;p90"/>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16" name="Google Shape;116;p90"/>
          <p:cNvPicPr preferRelativeResize="0"/>
          <p:nvPr/>
        </p:nvPicPr>
        <p:blipFill rotWithShape="1">
          <a:blip r:embed="rId3">
            <a:alphaModFix/>
          </a:blip>
          <a:srcRect/>
          <a:stretch/>
        </p:blipFill>
        <p:spPr>
          <a:xfrm>
            <a:off x="600648" y="6175677"/>
            <a:ext cx="2349914" cy="492013"/>
          </a:xfrm>
          <a:prstGeom prst="rect">
            <a:avLst/>
          </a:prstGeom>
          <a:noFill/>
          <a:ln>
            <a:noFill/>
          </a:ln>
        </p:spPr>
      </p:pic>
      <p:sp>
        <p:nvSpPr>
          <p:cNvPr id="117" name="Google Shape;117;p90"/>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90"/>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19"/>
        <p:cNvGrpSpPr/>
        <p:nvPr/>
      </p:nvGrpSpPr>
      <p:grpSpPr>
        <a:xfrm>
          <a:off x="0" y="0"/>
          <a:ext cx="0" cy="0"/>
          <a:chOff x="0" y="0"/>
          <a:chExt cx="0" cy="0"/>
        </a:xfrm>
      </p:grpSpPr>
      <p:sp>
        <p:nvSpPr>
          <p:cNvPr id="120" name="Google Shape;120;p91"/>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9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22" name="Google Shape;122;p9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23" name="Google Shape;123;p9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24" name="Google Shape;124;p9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25" name="Google Shape;125;p9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26" name="Google Shape;126;p9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27" name="Google Shape;127;p9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28"/>
        <p:cNvGrpSpPr/>
        <p:nvPr/>
      </p:nvGrpSpPr>
      <p:grpSpPr>
        <a:xfrm>
          <a:off x="0" y="0"/>
          <a:ext cx="0" cy="0"/>
          <a:chOff x="0" y="0"/>
          <a:chExt cx="0" cy="0"/>
        </a:xfrm>
      </p:grpSpPr>
      <p:sp>
        <p:nvSpPr>
          <p:cNvPr id="129" name="Google Shape;129;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1" name="Google Shape;131;p92"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32" name="Google Shape;132;p92"/>
          <p:cNvSpPr>
            <a:spLocks noGrp="1"/>
          </p:cNvSpPr>
          <p:nvPr>
            <p:ph type="pic" idx="2"/>
          </p:nvPr>
        </p:nvSpPr>
        <p:spPr>
          <a:xfrm>
            <a:off x="7735037" y="1373925"/>
            <a:ext cx="2444127" cy="4336988"/>
          </a:xfrm>
          <a:prstGeom prst="rect">
            <a:avLst/>
          </a:prstGeom>
          <a:solidFill>
            <a:srgbClr val="D8D8D8"/>
          </a:solidFill>
          <a:ln>
            <a:noFill/>
          </a:ln>
        </p:spPr>
      </p:sp>
      <p:sp>
        <p:nvSpPr>
          <p:cNvPr id="133" name="Google Shape;133;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75"/>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141" name="Google Shape;141;p1"/>
          <p:cNvSpPr txBox="1"/>
          <p:nvPr/>
        </p:nvSpPr>
        <p:spPr>
          <a:xfrm>
            <a:off x="139234" y="352217"/>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de-DE" sz="4800" b="1" i="0" u="none" strike="noStrike" cap="none" dirty="0">
                <a:solidFill>
                  <a:srgbClr val="000000"/>
                </a:solidFill>
                <a:latin typeface="Calibri"/>
                <a:ea typeface="Calibri"/>
                <a:cs typeface="Calibri"/>
                <a:sym typeface="Calibri"/>
              </a:rPr>
              <a:t>Start in die NachhaltigkeitStarter Kit</a:t>
            </a:r>
            <a:endParaRPr lang="en-US" sz="1400" b="0" i="0" u="none" strike="noStrike" cap="none" dirty="0">
              <a:solidFill>
                <a:srgbClr val="000000"/>
              </a:solidFill>
              <a:latin typeface="Arial"/>
              <a:ea typeface="Arial"/>
              <a:cs typeface="Arial"/>
              <a:sym typeface="Arial"/>
            </a:endParaRPr>
          </a:p>
        </p:txBody>
      </p:sp>
      <p:sp>
        <p:nvSpPr>
          <p:cNvPr id="142" name="Google Shape;142;p1"/>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solidFill>
                  <a:schemeClr val="lt1"/>
                </a:solidFill>
                <a:latin typeface="Calibri"/>
                <a:ea typeface="Calibri"/>
                <a:cs typeface="Calibri"/>
                <a:sym typeface="Calibri"/>
              </a:rPr>
              <a:t>BEWERTUNGEN</a:t>
            </a:r>
            <a:endParaRPr sz="1400" b="0" i="0" u="none" strike="noStrike" cap="none" dirty="0">
              <a:solidFill>
                <a:srgbClr val="000000"/>
              </a:solidFill>
              <a:latin typeface="Arial"/>
              <a:ea typeface="Arial"/>
              <a:cs typeface="Arial"/>
              <a:sym typeface="Arial"/>
            </a:endParaRPr>
          </a:p>
        </p:txBody>
      </p:sp>
      <p:sp>
        <p:nvSpPr>
          <p:cNvPr id="2" name="Google Shape;164;p1">
            <a:extLst>
              <a:ext uri="{FF2B5EF4-FFF2-40B4-BE49-F238E27FC236}">
                <a16:creationId xmlns:a16="http://schemas.microsoft.com/office/drawing/2014/main" id="{8B5B8582-4BC1-F718-E0CB-4EA52987EA2B}"/>
              </a:ext>
            </a:extLst>
          </p:cNvPr>
          <p:cNvSpPr txBox="1"/>
          <p:nvPr/>
        </p:nvSpPr>
        <p:spPr>
          <a:xfrm>
            <a:off x="1781175" y="5871684"/>
            <a:ext cx="2141539" cy="645906"/>
          </a:xfrm>
          <a:prstGeom prst="rect">
            <a:avLst/>
          </a:prstGeom>
          <a:noFill/>
          <a:ln>
            <a:noFill/>
          </a:ln>
        </p:spPr>
        <p:txBody>
          <a:bodyPr spcFirstLastPara="1" wrap="square" lIns="91425" tIns="45700" rIns="91425" bIns="45700" anchor="t" anchorCtr="0">
            <a:spAutoFit/>
          </a:bodyPr>
          <a:lstStyle/>
          <a:p>
            <a:pPr marL="12700" marR="5080" lvl="0">
              <a:lnSpc>
                <a:spcPct val="109130"/>
              </a:lnSpc>
              <a:buClr>
                <a:schemeClr val="lt1"/>
              </a:buClr>
              <a:buSzPts val="4800"/>
            </a:pPr>
            <a:r>
              <a:rPr lang="en-GB" sz="1100" dirty="0">
                <a:solidFill>
                  <a:schemeClr val="bg1"/>
                </a:solidFill>
              </a:rPr>
              <a:t>Start on Sustainability Erasmus+ VET Project © 2024 </a:t>
            </a:r>
            <a:r>
              <a:rPr lang="en-GB" sz="1100" dirty="0" err="1">
                <a:solidFill>
                  <a:schemeClr val="bg1"/>
                </a:solidFill>
              </a:rPr>
              <a:t>ist</a:t>
            </a:r>
            <a:r>
              <a:rPr lang="en-GB" sz="1100" dirty="0">
                <a:solidFill>
                  <a:schemeClr val="bg1"/>
                </a:solidFill>
              </a:rPr>
              <a:t> </a:t>
            </a:r>
            <a:r>
              <a:rPr lang="en-GB" sz="1100" dirty="0" err="1">
                <a:solidFill>
                  <a:schemeClr val="bg1"/>
                </a:solidFill>
              </a:rPr>
              <a:t>lizenziert</a:t>
            </a:r>
            <a:r>
              <a:rPr lang="en-GB" sz="1100" dirty="0">
                <a:solidFill>
                  <a:schemeClr val="bg1"/>
                </a:solidFill>
              </a:rPr>
              <a:t> </a:t>
            </a:r>
            <a:r>
              <a:rPr lang="en-GB" sz="1100" dirty="0" err="1">
                <a:solidFill>
                  <a:schemeClr val="bg1"/>
                </a:solidFill>
              </a:rPr>
              <a:t>unter</a:t>
            </a:r>
            <a:r>
              <a:rPr lang="en-GB" sz="1100" dirty="0">
                <a:solidFill>
                  <a:schemeClr val="bg1"/>
                </a:solidFill>
              </a:rPr>
              <a:t> CC BY 4.0</a:t>
            </a:r>
            <a:endParaRPr sz="1100" dirty="0">
              <a:solidFill>
                <a:schemeClr val="bg1"/>
              </a:solidFill>
              <a:latin typeface="Calibri"/>
              <a:ea typeface="Calibri"/>
              <a:cs typeface="Calibri"/>
              <a:sym typeface="Calibri"/>
            </a:endParaRPr>
          </a:p>
        </p:txBody>
      </p:sp>
      <p:sp>
        <p:nvSpPr>
          <p:cNvPr id="3" name="Google Shape;164;p1">
            <a:extLst>
              <a:ext uri="{FF2B5EF4-FFF2-40B4-BE49-F238E27FC236}">
                <a16:creationId xmlns:a16="http://schemas.microsoft.com/office/drawing/2014/main" id="{9F02D488-90EB-08D8-7CBF-5D35EE303CC7}"/>
              </a:ext>
            </a:extLst>
          </p:cNvPr>
          <p:cNvSpPr txBox="1"/>
          <p:nvPr/>
        </p:nvSpPr>
        <p:spPr>
          <a:xfrm>
            <a:off x="4873900" y="5590379"/>
            <a:ext cx="5457375" cy="1014981"/>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chemeClr val="lt1"/>
              </a:buClr>
              <a:buSzPts val="4800"/>
              <a:buFont typeface="Calibri"/>
              <a:buNone/>
            </a:pPr>
            <a:r>
              <a:rPr lang="en-US" sz="1100" b="1" dirty="0" err="1">
                <a:solidFill>
                  <a:srgbClr val="26324B"/>
                </a:solidFill>
              </a:rPr>
              <a:t>Haftungsausschluss</a:t>
            </a:r>
            <a:r>
              <a:rPr lang="en-US" sz="1100" b="1" dirty="0">
                <a:solidFill>
                  <a:srgbClr val="26324B"/>
                </a:solidFill>
              </a:rPr>
              <a:t> :</a:t>
            </a:r>
            <a:r>
              <a:rPr lang="de-DE" sz="1100" dirty="0">
                <a:solidFill>
                  <a:srgbClr val="26324B"/>
                </a:solidFill>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1100" b="1" dirty="0">
              <a:solidFill>
                <a:srgbClr val="010101"/>
              </a:solidFill>
              <a:latin typeface="Calibri"/>
              <a:ea typeface="Calibri"/>
              <a:cs typeface="Calibri"/>
              <a:sym typeface="Calibri"/>
            </a:endParaRPr>
          </a:p>
        </p:txBody>
      </p:sp>
      <p:pic>
        <p:nvPicPr>
          <p:cNvPr id="4" name="Picture 3" descr="A grey and black sign with a person in a circle&#10;&#10;Description automatically generated">
            <a:extLst>
              <a:ext uri="{FF2B5EF4-FFF2-40B4-BE49-F238E27FC236}">
                <a16:creationId xmlns:a16="http://schemas.microsoft.com/office/drawing/2014/main" id="{475CB6F6-27B2-FA6B-78C1-421A21E08DAD}"/>
              </a:ext>
            </a:extLst>
          </p:cNvPr>
          <p:cNvPicPr>
            <a:picLocks noChangeAspect="1"/>
          </p:cNvPicPr>
          <p:nvPr/>
        </p:nvPicPr>
        <p:blipFill>
          <a:blip r:embed="rId4"/>
          <a:stretch>
            <a:fillRect/>
          </a:stretch>
        </p:blipFill>
        <p:spPr>
          <a:xfrm>
            <a:off x="3932239" y="6123613"/>
            <a:ext cx="941661" cy="329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Antwortschlüssel</a:t>
            </a:r>
            <a:endParaRPr dirty="0"/>
          </a:p>
        </p:txBody>
      </p:sp>
      <p:sp>
        <p:nvSpPr>
          <p:cNvPr id="202" name="Google Shape;202;p101"/>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D</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D</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B</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02</a:t>
            </a:r>
            <a:endParaRPr/>
          </a:p>
        </p:txBody>
      </p:sp>
      <p:pic>
        <p:nvPicPr>
          <p:cNvPr id="208" name="Google Shape;208;p102"/>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209" name="Google Shape;209;p102"/>
          <p:cNvSpPr/>
          <p:nvPr/>
        </p:nvSpPr>
        <p:spPr>
          <a:xfrm>
            <a:off x="5924616" y="432514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dirty="0">
                <a:solidFill>
                  <a:srgbClr val="73B64B"/>
                </a:solidFill>
                <a:latin typeface="Calibri"/>
                <a:ea typeface="Calibri"/>
                <a:cs typeface="Calibri"/>
                <a:sym typeface="Calibri"/>
              </a:rPr>
              <a:t> NACHHALTIGES DENKEN </a:t>
            </a: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
        <p:nvSpPr>
          <p:cNvPr id="210" name="Google Shape;210;p102"/>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dirty="0">
                <a:solidFill>
                  <a:schemeClr val="lt1"/>
                </a:solidFill>
                <a:latin typeface="Calibri"/>
                <a:ea typeface="Calibri"/>
                <a:cs typeface="Calibri"/>
                <a:sym typeface="Calibri"/>
              </a:rPr>
              <a:t>BEWERTUNGEN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de-DE" b="1" dirty="0">
                <a:solidFill>
                  <a:srgbClr val="000000"/>
                </a:solidFill>
              </a:rPr>
              <a:t>Was sind die wichtigsten Ziele der „Nachhaltigkeit“ in der Wirtschaft?</a:t>
            </a:r>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Wirtschaftlich</a:t>
            </a:r>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Ökologisch</a:t>
            </a:r>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Soziales</a:t>
            </a:r>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Alle von ihnen</a:t>
            </a:r>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Keines von ihnen</a:t>
            </a:r>
            <a:endParaRPr lang="en-US" dirty="0">
              <a:solidFill>
                <a:srgbClr val="000000"/>
              </a:solidFill>
            </a:endParaRPr>
          </a:p>
        </p:txBody>
      </p:sp>
      <p:sp>
        <p:nvSpPr>
          <p:cNvPr id="216" name="Google Shape;216;p10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de-DE" b="1" dirty="0">
                <a:solidFill>
                  <a:srgbClr val="000000"/>
                </a:solidFill>
              </a:rPr>
              <a:t>In welchem Jahr haben die Vereinten Nationen zum ersten Mal nachhaltige Entwicklung definiert?</a:t>
            </a:r>
            <a:endParaRPr b="1" dirty="0">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dirty="0">
                <a:solidFill>
                  <a:srgbClr val="000000"/>
                </a:solidFill>
              </a:rPr>
              <a:t>1948</a:t>
            </a:r>
            <a:endParaRPr dirty="0">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dirty="0">
                <a:solidFill>
                  <a:srgbClr val="000000"/>
                </a:solidFill>
              </a:rPr>
              <a:t>1987</a:t>
            </a:r>
            <a:endParaRPr dirty="0">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dirty="0">
                <a:solidFill>
                  <a:srgbClr val="000000"/>
                </a:solidFill>
              </a:rPr>
              <a:t>2000</a:t>
            </a:r>
            <a:endParaRPr dirty="0">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dirty="0">
                <a:solidFill>
                  <a:srgbClr val="000000"/>
                </a:solidFill>
              </a:rPr>
              <a:t>2016</a:t>
            </a:r>
            <a:endParaRPr dirty="0">
              <a:solidFill>
                <a:srgbClr val="000000"/>
              </a:solidFill>
            </a:endParaRPr>
          </a:p>
        </p:txBody>
      </p:sp>
      <p:sp>
        <p:nvSpPr>
          <p:cNvPr id="222" name="Google Shape;222;p10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00"/>
              </a:spcBef>
              <a:spcAft>
                <a:spcPts val="0"/>
              </a:spcAft>
              <a:buClr>
                <a:srgbClr val="1E75B0"/>
              </a:buClr>
              <a:buSzPts val="1200"/>
              <a:buNone/>
            </a:pPr>
            <a:r>
              <a:rPr lang="de-DE" sz="2400" b="1" dirty="0">
                <a:solidFill>
                  <a:srgbClr val="000000"/>
                </a:solidFill>
                <a:highlight>
                  <a:srgbClr val="FFFFFF"/>
                </a:highlight>
              </a:rPr>
              <a:t>Die Umsetzung des Nachhaltigkeitsgedankens in einem Unternehmen ist:</a:t>
            </a:r>
            <a:endParaRPr b="1" dirty="0">
              <a:solidFill>
                <a:srgbClr val="000000"/>
              </a:solidFill>
              <a:highlight>
                <a:srgbClr val="FFFFFF"/>
              </a:highlight>
            </a:endParaRPr>
          </a:p>
          <a:p>
            <a:pPr marL="457200" lvl="0" indent="-457200" algn="l" rtl="0">
              <a:lnSpc>
                <a:spcPct val="150000"/>
              </a:lnSpc>
              <a:spcBef>
                <a:spcPts val="0"/>
              </a:spcBef>
              <a:spcAft>
                <a:spcPts val="0"/>
              </a:spcAft>
              <a:buSzPts val="2400"/>
              <a:buFont typeface="Arial"/>
              <a:buAutoNum type="alphaUcPeriod"/>
            </a:pPr>
            <a:r>
              <a:rPr lang="en-US" dirty="0" err="1">
                <a:solidFill>
                  <a:srgbClr val="000000"/>
                </a:solidFill>
              </a:rPr>
              <a:t>Einstufiger</a:t>
            </a:r>
            <a:r>
              <a:rPr lang="en-US" dirty="0">
                <a:solidFill>
                  <a:srgbClr val="000000"/>
                </a:solidFill>
              </a:rPr>
              <a:t> </a:t>
            </a:r>
            <a:r>
              <a:rPr lang="en-US" dirty="0" err="1">
                <a:solidFill>
                  <a:srgbClr val="000000"/>
                </a:solidFill>
              </a:rPr>
              <a:t>Prozess</a:t>
            </a:r>
            <a:endParaRPr lang="en-US" dirty="0">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dirty="0" err="1">
                <a:solidFill>
                  <a:srgbClr val="000000"/>
                </a:solidFill>
              </a:rPr>
              <a:t>Mehrstufiger</a:t>
            </a:r>
            <a:r>
              <a:rPr lang="en-US" dirty="0">
                <a:solidFill>
                  <a:srgbClr val="000000"/>
                </a:solidFill>
              </a:rPr>
              <a:t> </a:t>
            </a:r>
            <a:r>
              <a:rPr lang="en-US" dirty="0" err="1">
                <a:solidFill>
                  <a:srgbClr val="000000"/>
                </a:solidFill>
              </a:rPr>
              <a:t>Prozess</a:t>
            </a:r>
            <a:endParaRPr lang="en-US" dirty="0">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dirty="0">
                <a:solidFill>
                  <a:srgbClr val="000000"/>
                </a:solidFill>
              </a:rPr>
              <a:t>Eine Ad-hoc-</a:t>
            </a:r>
            <a:r>
              <a:rPr lang="en-US" dirty="0" err="1">
                <a:solidFill>
                  <a:srgbClr val="000000"/>
                </a:solidFill>
              </a:rPr>
              <a:t>Aktivität</a:t>
            </a:r>
            <a:endParaRPr dirty="0">
              <a:solidFill>
                <a:srgbClr val="000000"/>
              </a:solidFill>
            </a:endParaRPr>
          </a:p>
        </p:txBody>
      </p:sp>
      <p:sp>
        <p:nvSpPr>
          <p:cNvPr id="228" name="Google Shape;228;p10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0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E75B0"/>
              </a:buClr>
              <a:buSzPts val="1200"/>
              <a:buNone/>
            </a:pPr>
            <a:r>
              <a:rPr lang="de-DE" sz="2400" b="1" dirty="0">
                <a:solidFill>
                  <a:srgbClr val="000000"/>
                </a:solidFill>
              </a:rPr>
              <a:t>Bitte erläutern Sie das Akronym für ESG</a:t>
            </a:r>
            <a:endParaRPr dirty="0"/>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Umweltfreundliches Ziel</a:t>
            </a:r>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Umwelt, Soziales, Governance</a:t>
            </a:r>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Energie Nachhaltigkeitsziele</a:t>
            </a:r>
            <a:endParaRPr dirty="0">
              <a:solidFill>
                <a:srgbClr val="000000"/>
              </a:solidFill>
            </a:endParaRPr>
          </a:p>
        </p:txBody>
      </p:sp>
      <p:sp>
        <p:nvSpPr>
          <p:cNvPr id="234" name="Google Shape;234;p10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0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Antwortschlüssel</a:t>
            </a:r>
            <a:endParaRPr dirty="0"/>
          </a:p>
        </p:txBody>
      </p:sp>
      <p:sp>
        <p:nvSpPr>
          <p:cNvPr id="240" name="Google Shape;240;p10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D</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B</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0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03</a:t>
            </a:r>
            <a:endParaRPr/>
          </a:p>
        </p:txBody>
      </p:sp>
      <p:sp>
        <p:nvSpPr>
          <p:cNvPr id="246" name="Google Shape;246;p108"/>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247" name="Google Shape;247;p108"/>
          <p:cNvPicPr preferRelativeResize="0"/>
          <p:nvPr/>
        </p:nvPicPr>
        <p:blipFill rotWithShape="1">
          <a:blip r:embed="rId3">
            <a:alphaModFix/>
          </a:blip>
          <a:srcRect t="16734" b="16733"/>
          <a:stretch/>
        </p:blipFill>
        <p:spPr>
          <a:xfrm>
            <a:off x="238772" y="2626821"/>
            <a:ext cx="7708195" cy="3396829"/>
          </a:xfrm>
          <a:prstGeom prst="rect">
            <a:avLst/>
          </a:prstGeom>
          <a:solidFill>
            <a:srgbClr val="BFBFBF"/>
          </a:solidFill>
          <a:ln>
            <a:noFill/>
          </a:ln>
        </p:spPr>
      </p:pic>
      <p:sp>
        <p:nvSpPr>
          <p:cNvPr id="248" name="Google Shape;248;p108"/>
          <p:cNvSpPr/>
          <p:nvPr/>
        </p:nvSpPr>
        <p:spPr>
          <a:xfrm>
            <a:off x="5911916" y="4325235"/>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dirty="0">
                <a:solidFill>
                  <a:srgbClr val="73B64B"/>
                </a:solidFill>
                <a:latin typeface="Calibri"/>
                <a:ea typeface="Calibri"/>
                <a:cs typeface="Calibri"/>
                <a:sym typeface="Calibri"/>
              </a:rPr>
              <a:t>ENGAGIERENDE MITARBEITER</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
        <p:nvSpPr>
          <p:cNvPr id="249" name="Google Shape;249;p108"/>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0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Multiple-Choice-</a:t>
            </a:r>
            <a:r>
              <a:rPr lang="en-US" dirty="0" err="1"/>
              <a:t>Fragen</a:t>
            </a:r>
            <a:endParaRPr dirty="0"/>
          </a:p>
        </p:txBody>
      </p:sp>
      <p:sp>
        <p:nvSpPr>
          <p:cNvPr id="255" name="Google Shape;255;p109"/>
          <p:cNvSpPr txBox="1">
            <a:spLocks noGrp="1"/>
          </p:cNvSpPr>
          <p:nvPr>
            <p:ph type="body" idx="2"/>
          </p:nvPr>
        </p:nvSpPr>
        <p:spPr>
          <a:xfrm>
            <a:off x="856391"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Was ist ein Hauptnutzen des Mitarbeiterengagements im Bereich Nachhaltigkeit?</a:t>
            </a:r>
            <a:endParaRPr dirty="0">
              <a:solidFill>
                <a:srgbClr val="000000"/>
              </a:solidFill>
            </a:endParaRPr>
          </a:p>
          <a:p>
            <a:pPr marL="457200" lvl="0" indent="-457200" algn="l" rtl="0">
              <a:lnSpc>
                <a:spcPct val="150000"/>
              </a:lnSpc>
              <a:spcBef>
                <a:spcPts val="0"/>
              </a:spcBef>
              <a:spcAft>
                <a:spcPts val="0"/>
              </a:spcAft>
              <a:buClr>
                <a:srgbClr val="595959"/>
              </a:buClr>
              <a:buSzPts val="2400"/>
              <a:buAutoNum type="alphaUcParenR"/>
            </a:pPr>
            <a:r>
              <a:rPr lang="de-DE" dirty="0">
                <a:solidFill>
                  <a:srgbClr val="000000"/>
                </a:solidFill>
              </a:rPr>
              <a:t>Höhere Produktpreise</a:t>
            </a:r>
          </a:p>
          <a:p>
            <a:pPr marL="457200" lvl="0" indent="-457200" algn="l" rtl="0">
              <a:lnSpc>
                <a:spcPct val="150000"/>
              </a:lnSpc>
              <a:spcBef>
                <a:spcPts val="0"/>
              </a:spcBef>
              <a:spcAft>
                <a:spcPts val="0"/>
              </a:spcAft>
              <a:buClr>
                <a:srgbClr val="595959"/>
              </a:buClr>
              <a:buSzPts val="2400"/>
              <a:buAutoNum type="alphaUcParenR"/>
            </a:pPr>
            <a:r>
              <a:rPr lang="de-DE" dirty="0">
                <a:solidFill>
                  <a:srgbClr val="000000"/>
                </a:solidFill>
              </a:rPr>
              <a:t>Gesteigerte Mitarbeiterfluktuation</a:t>
            </a:r>
          </a:p>
          <a:p>
            <a:pPr marL="457200" lvl="0" indent="-457200" algn="l" rtl="0">
              <a:lnSpc>
                <a:spcPct val="150000"/>
              </a:lnSpc>
              <a:spcBef>
                <a:spcPts val="0"/>
              </a:spcBef>
              <a:spcAft>
                <a:spcPts val="0"/>
              </a:spcAft>
              <a:buClr>
                <a:srgbClr val="595959"/>
              </a:buClr>
              <a:buSzPts val="2400"/>
              <a:buAutoNum type="alphaUcParenR"/>
            </a:pPr>
            <a:r>
              <a:rPr lang="de-DE" dirty="0">
                <a:solidFill>
                  <a:srgbClr val="000000"/>
                </a:solidFill>
              </a:rPr>
              <a:t>Verbessertes Markenimage</a:t>
            </a:r>
          </a:p>
          <a:p>
            <a:pPr marL="457200" lvl="0" indent="-457200" algn="l" rtl="0">
              <a:lnSpc>
                <a:spcPct val="150000"/>
              </a:lnSpc>
              <a:spcBef>
                <a:spcPts val="0"/>
              </a:spcBef>
              <a:spcAft>
                <a:spcPts val="0"/>
              </a:spcAft>
              <a:buClr>
                <a:srgbClr val="595959"/>
              </a:buClr>
              <a:buSzPts val="2400"/>
              <a:buAutoNum type="alphaUcParenR"/>
            </a:pPr>
            <a:r>
              <a:rPr lang="de-DE" dirty="0">
                <a:solidFill>
                  <a:srgbClr val="000000"/>
                </a:solidFill>
              </a:rPr>
              <a:t>Geringere Arbeitsbelastung für das Management</a:t>
            </a:r>
            <a:endParaRPr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1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Multiple-Choice-</a:t>
            </a:r>
            <a:r>
              <a:rPr lang="en-US" dirty="0" err="1"/>
              <a:t>Fragen</a:t>
            </a:r>
            <a:endParaRPr lang="en-US" dirty="0"/>
          </a:p>
          <a:p>
            <a:pPr marL="0" lvl="0" indent="0" algn="l" rtl="0">
              <a:lnSpc>
                <a:spcPct val="90000"/>
              </a:lnSpc>
              <a:spcBef>
                <a:spcPts val="0"/>
              </a:spcBef>
              <a:spcAft>
                <a:spcPts val="0"/>
              </a:spcAft>
              <a:buClr>
                <a:schemeClr val="lt1"/>
              </a:buClr>
              <a:buSzPts val="3600"/>
              <a:buNone/>
            </a:pPr>
            <a:endParaRPr dirty="0"/>
          </a:p>
        </p:txBody>
      </p:sp>
      <p:sp>
        <p:nvSpPr>
          <p:cNvPr id="261" name="Google Shape;261;p110"/>
          <p:cNvSpPr txBox="1">
            <a:spLocks noGrp="1"/>
          </p:cNvSpPr>
          <p:nvPr>
            <p:ph type="body" idx="2"/>
          </p:nvPr>
        </p:nvSpPr>
        <p:spPr>
          <a:xfrm>
            <a:off x="532704" y="2057448"/>
            <a:ext cx="11223522"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Was ist eine Schlüsselrolle der Interessenvertretung bei der unternehmerischen Nachhaltigkeit?</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Steigerung der Unternehmensgewinne ohne Rücksicht auf die Umweltauswirkungen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Unterstützung von Strategien und Praktiken für ein verantwortungsvolleres Unternehmen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Abschaffung aller Mitarbeiterschulungsprogramme</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Förderung von ausschließlich unternehmensinternen Vorteilen ohne externen Einfluss</a:t>
            </a:r>
            <a:endParaRPr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
          <p:cNvPicPr preferRelativeResize="0">
            <a:picLocks noGrp="1"/>
          </p:cNvPicPr>
          <p:nvPr>
            <p:ph type="pic" idx="2"/>
          </p:nvPr>
        </p:nvPicPr>
        <p:blipFill rotWithShape="1">
          <a:blip r:embed="rId3">
            <a:alphaModFix/>
          </a:blip>
          <a:srcRect l="27508" r="27508"/>
          <a:stretch/>
        </p:blipFill>
        <p:spPr>
          <a:xfrm>
            <a:off x="388401" y="385460"/>
            <a:ext cx="4107750" cy="6087079"/>
          </a:xfrm>
          <a:prstGeom prst="rect">
            <a:avLst/>
          </a:prstGeom>
          <a:solidFill>
            <a:srgbClr val="BFBFBF"/>
          </a:solidFill>
          <a:ln>
            <a:noFill/>
          </a:ln>
        </p:spPr>
      </p:pic>
      <p:sp>
        <p:nvSpPr>
          <p:cNvPr id="150" name="Google Shape;150;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51" name="Google Shape;151;p2"/>
          <p:cNvSpPr txBox="1"/>
          <p:nvPr/>
        </p:nvSpPr>
        <p:spPr>
          <a:xfrm>
            <a:off x="4110770" y="1305097"/>
            <a:ext cx="500848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ÜBER UNSER PROJEKT</a:t>
            </a:r>
            <a:endParaRPr sz="1400" b="0" i="0" u="none" strike="noStrike" cap="none" dirty="0">
              <a:solidFill>
                <a:srgbClr val="000000"/>
              </a:solidFill>
              <a:latin typeface="Arial"/>
              <a:ea typeface="Arial"/>
              <a:cs typeface="Arial"/>
              <a:sym typeface="Arial"/>
            </a:endParaRPr>
          </a:p>
        </p:txBody>
      </p:sp>
      <p:sp>
        <p:nvSpPr>
          <p:cNvPr id="152" name="Google Shape;152;p2"/>
          <p:cNvSpPr txBox="1">
            <a:spLocks noGrp="1"/>
          </p:cNvSpPr>
          <p:nvPr>
            <p:ph type="body" idx="1"/>
          </p:nvPr>
        </p:nvSpPr>
        <p:spPr>
          <a:xfrm>
            <a:off x="5002263" y="2441787"/>
            <a:ext cx="6280253" cy="3355510"/>
          </a:xfrm>
          <a:prstGeom prst="rect">
            <a:avLst/>
          </a:prstGeom>
          <a:noFill/>
          <a:ln>
            <a:noFill/>
          </a:ln>
        </p:spPr>
        <p:txBody>
          <a:bodyPr spcFirstLastPara="1" wrap="square" lIns="91425" tIns="45700" rIns="91425" bIns="45700" anchor="t" anchorCtr="0">
            <a:noAutofit/>
          </a:bodyPr>
          <a:lstStyle/>
          <a:p>
            <a:pPr marL="15875" lvl="0" indent="-15875" algn="just" rtl="0">
              <a:lnSpc>
                <a:spcPct val="100000"/>
              </a:lnSpc>
              <a:spcBef>
                <a:spcPts val="0"/>
              </a:spcBef>
              <a:spcAft>
                <a:spcPts val="0"/>
              </a:spcAft>
              <a:buClr>
                <a:schemeClr val="lt1"/>
              </a:buClr>
              <a:buSzPts val="2400"/>
              <a:buNone/>
            </a:pPr>
            <a:r>
              <a:rPr lang="de-DE" sz="2400" dirty="0"/>
              <a:t>Durch die Umsetzung von Start on Sustainability wollen wir Kleinstunternehmen mit den notwendigen Instrumenten und Ressourcen ausstatten, um sinnvolle Maßnahmen zur Nachhaltigkeit zu ergreifen und so zu einer nachhaltigeren und widerstandsfähigeren EU-Wirtschaft beizutragen.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1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Multiple-Choice-</a:t>
            </a:r>
            <a:r>
              <a:rPr lang="en-US" dirty="0" err="1"/>
              <a:t>Fragen</a:t>
            </a:r>
            <a:endParaRPr lang="en-US" dirty="0"/>
          </a:p>
          <a:p>
            <a:pPr marL="0" lvl="0" indent="0" algn="l" rtl="0">
              <a:lnSpc>
                <a:spcPct val="90000"/>
              </a:lnSpc>
              <a:spcBef>
                <a:spcPts val="0"/>
              </a:spcBef>
              <a:spcAft>
                <a:spcPts val="0"/>
              </a:spcAft>
              <a:buClr>
                <a:schemeClr val="lt1"/>
              </a:buClr>
              <a:buSzPts val="3600"/>
              <a:buNone/>
            </a:pPr>
            <a:endParaRPr dirty="0"/>
          </a:p>
        </p:txBody>
      </p:sp>
      <p:sp>
        <p:nvSpPr>
          <p:cNvPr id="267" name="Google Shape;267;p11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de-DE" b="1" dirty="0">
                <a:solidFill>
                  <a:srgbClr val="000000"/>
                </a:solidFill>
              </a:rPr>
              <a:t>Welche der folgenden Methoden ist eine wirksame Methode, um Mitarbeiter in Sachen Nachhaltigkeit weiterzubilden?</a:t>
            </a:r>
            <a:endParaRPr dirty="0">
              <a:solidFill>
                <a:srgbClr val="000000"/>
              </a:solidFill>
            </a:endParaRP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Verringerung der Anzahl der Schulungssitzungen</a:t>
            </a: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Online-Kurse und interne Schulungsprogramme</a:t>
            </a: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Beschränkung des Zugangs der Mitarbeiter zu Informationen über Nachhaltigkeit</a:t>
            </a: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Konzentration auf rein theoretisches Wissen</a:t>
            </a:r>
            <a:endParaRPr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1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Multiple-Choice-</a:t>
            </a:r>
            <a:r>
              <a:rPr lang="en-US" dirty="0" err="1"/>
              <a:t>Fragen</a:t>
            </a:r>
            <a:endParaRPr lang="en-US" dirty="0"/>
          </a:p>
          <a:p>
            <a:pPr marL="0" lvl="0" indent="0" algn="l" rtl="0">
              <a:lnSpc>
                <a:spcPct val="90000"/>
              </a:lnSpc>
              <a:spcBef>
                <a:spcPts val="0"/>
              </a:spcBef>
              <a:spcAft>
                <a:spcPts val="0"/>
              </a:spcAft>
              <a:buClr>
                <a:schemeClr val="lt1"/>
              </a:buClr>
              <a:buSzPts val="3600"/>
              <a:buNone/>
            </a:pPr>
            <a:endParaRPr dirty="0"/>
          </a:p>
        </p:txBody>
      </p:sp>
      <p:sp>
        <p:nvSpPr>
          <p:cNvPr id="273" name="Google Shape;273;p11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Wie können Kleinstunternehmen die Schaffung grüner Arbeitsplätze fördern?</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Indem sie Umweltvorschriften ignorieren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Durch die Diversifizierung in umweltfreundliche Produkte und Dienstleistungen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Indem sie die Zahl der Beschäftigten reduzieren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Indem sie sich nur auf kurzfristige Gewinne konzentrieren</a:t>
            </a:r>
            <a:endParaRPr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1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Multiple-Choice-</a:t>
            </a:r>
            <a:r>
              <a:rPr lang="en-US" dirty="0" err="1"/>
              <a:t>Fragen</a:t>
            </a:r>
            <a:endParaRPr lang="en-US" dirty="0"/>
          </a:p>
          <a:p>
            <a:pPr marL="0" lvl="0" indent="0" algn="l" rtl="0">
              <a:lnSpc>
                <a:spcPct val="90000"/>
              </a:lnSpc>
              <a:spcBef>
                <a:spcPts val="0"/>
              </a:spcBef>
              <a:spcAft>
                <a:spcPts val="0"/>
              </a:spcAft>
              <a:buClr>
                <a:schemeClr val="lt1"/>
              </a:buClr>
              <a:buSzPts val="3600"/>
              <a:buNone/>
            </a:pPr>
            <a:endParaRPr dirty="0"/>
          </a:p>
        </p:txBody>
      </p:sp>
      <p:sp>
        <p:nvSpPr>
          <p:cNvPr id="279" name="Google Shape;279;p11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Warum ist die Gleichstellung der Geschlechter für die Bemühungen um Nachhaltigkeit wichtig?</a:t>
            </a:r>
            <a:endParaRPr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Sie verringert den Bedarf an Nachhaltigkeitsinitiativen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Sie führt zu innovativeren Lösungen und integrativen Maßnahmen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Sie erhöht die Arbeitsbelastung der Beschäftigten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Sie senkt die Gesamtproduktivität des Unternehmens</a:t>
            </a:r>
            <a:endParaRPr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1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Antwortschlüssel</a:t>
            </a:r>
            <a:endParaRPr dirty="0"/>
          </a:p>
        </p:txBody>
      </p:sp>
      <p:sp>
        <p:nvSpPr>
          <p:cNvPr id="285" name="Google Shape;285;p114"/>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B</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1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04</a:t>
            </a:r>
            <a:endParaRPr/>
          </a:p>
        </p:txBody>
      </p:sp>
      <p:sp>
        <p:nvSpPr>
          <p:cNvPr id="291" name="Google Shape;291;p115"/>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292" name="Google Shape;292;p115"/>
          <p:cNvPicPr preferRelativeResize="0"/>
          <p:nvPr/>
        </p:nvPicPr>
        <p:blipFill rotWithShape="1">
          <a:blip r:embed="rId3">
            <a:alphaModFix/>
          </a:blip>
          <a:srcRect t="16734" b="16733"/>
          <a:stretch/>
        </p:blipFill>
        <p:spPr>
          <a:xfrm>
            <a:off x="238771" y="2626822"/>
            <a:ext cx="7708195" cy="3396829"/>
          </a:xfrm>
          <a:prstGeom prst="rect">
            <a:avLst/>
          </a:prstGeom>
          <a:solidFill>
            <a:srgbClr val="BFBFBF"/>
          </a:solidFill>
          <a:ln>
            <a:noFill/>
          </a:ln>
        </p:spPr>
      </p:pic>
      <p:sp>
        <p:nvSpPr>
          <p:cNvPr id="293" name="Google Shape;293;p115"/>
          <p:cNvSpPr/>
          <p:nvPr/>
        </p:nvSpPr>
        <p:spPr>
          <a:xfrm>
            <a:off x="59119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3600" b="1" i="0" u="none" strike="noStrike" cap="none" dirty="0">
                <a:solidFill>
                  <a:srgbClr val="73B64B"/>
                </a:solidFill>
                <a:latin typeface="Calibri"/>
                <a:ea typeface="Calibri"/>
                <a:cs typeface="Calibri"/>
                <a:sym typeface="Calibri"/>
              </a:rPr>
              <a:t>IM DIENSTE DER GRÜNEN VERBRAUCHER </a:t>
            </a:r>
            <a:r>
              <a:rPr lang="en-US" sz="3600" b="1" i="0" u="none" strike="noStrike" cap="none" dirty="0">
                <a:solidFill>
                  <a:srgbClr val="73B64B"/>
                </a:solidFill>
                <a:latin typeface="Calibri"/>
                <a:ea typeface="Calibri"/>
                <a:cs typeface="Calibri"/>
                <a:sym typeface="Calibri"/>
              </a:rPr>
              <a:t> </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
        <p:nvSpPr>
          <p:cNvPr id="294" name="Google Shape;294;p115"/>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dirty="0">
                <a:solidFill>
                  <a:schemeClr val="lt1"/>
                </a:solidFill>
                <a:latin typeface="Calibri"/>
                <a:ea typeface="Calibri"/>
                <a:cs typeface="Calibri"/>
                <a:sym typeface="Calibri"/>
              </a:rPr>
              <a:t>BEWERTUNGEN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8"/>
          <p:cNvSpPr txBox="1">
            <a:spLocks noGrp="1"/>
          </p:cNvSpPr>
          <p:nvPr>
            <p:ph type="body" idx="1"/>
          </p:nvPr>
        </p:nvSpPr>
        <p:spPr>
          <a:xfrm>
            <a:off x="4825907" y="845786"/>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de-DE" b="1" dirty="0">
                <a:solidFill>
                  <a:srgbClr val="000000"/>
                </a:solidFill>
              </a:rPr>
              <a:t>Worauf ist grüner Konsum in erster Linie ausgerichtet?</a:t>
            </a:r>
            <a:endParaRPr dirty="0"/>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Persönlicher Nutzen</a:t>
            </a:r>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Auswirkungen auf die Umwelt</a:t>
            </a:r>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Sozialer Status</a:t>
            </a:r>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Wirtschaftliche Vorteile</a:t>
            </a:r>
            <a:endParaRPr dirty="0"/>
          </a:p>
        </p:txBody>
      </p:sp>
      <p:sp>
        <p:nvSpPr>
          <p:cNvPr id="300" name="Google Shape;300;p5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de-DE" b="1" dirty="0">
                <a:solidFill>
                  <a:srgbClr val="000000"/>
                </a:solidFill>
              </a:rPr>
              <a:t>Wofür sind grüne Produkte bekannt?</a:t>
            </a:r>
            <a:endParaRPr dirty="0"/>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Verwendung nicht wiederverwertbarer Materialien</a:t>
            </a:r>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Erhöhter Abfall- und Energieverbrauch</a:t>
            </a:r>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Verringerung der Verpackung</a:t>
            </a:r>
          </a:p>
          <a:p>
            <a:pPr marL="457200" lvl="0" indent="-457200" algn="l" rtl="0">
              <a:lnSpc>
                <a:spcPct val="150000"/>
              </a:lnSpc>
              <a:spcBef>
                <a:spcPts val="0"/>
              </a:spcBef>
              <a:spcAft>
                <a:spcPts val="0"/>
              </a:spcAft>
              <a:buSzPts val="2400"/>
              <a:buFont typeface="Arial"/>
              <a:buAutoNum type="alphaUcPeriod"/>
            </a:pPr>
            <a:r>
              <a:rPr lang="de-DE" dirty="0">
                <a:solidFill>
                  <a:srgbClr val="000000"/>
                </a:solidFill>
              </a:rPr>
              <a:t>Enthält giftige Inhaltsstoffe</a:t>
            </a:r>
            <a:endParaRPr dirty="0"/>
          </a:p>
        </p:txBody>
      </p:sp>
      <p:sp>
        <p:nvSpPr>
          <p:cNvPr id="306" name="Google Shape;306;p5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b="1" dirty="0">
                <a:solidFill>
                  <a:srgbClr val="000000"/>
                </a:solidFill>
              </a:rPr>
              <a:t>Was hat den Anstieg des umweltfreundlichen Verbraucherverhaltens in den letzten zehn Jahren maßgeblich vorangetrieben?</a:t>
            </a:r>
            <a:endParaRPr dirty="0"/>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Staatliche Vorschriften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Persönliche Vorlieben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Verpflichtungen zur Senkung des Energieverbrauchs</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Mangelndes Bewusstsein für umweltfreundliche Produkte</a:t>
            </a:r>
            <a:endParaRPr dirty="0"/>
          </a:p>
        </p:txBody>
      </p:sp>
      <p:sp>
        <p:nvSpPr>
          <p:cNvPr id="312" name="Google Shape;312;p6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1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b="1" dirty="0">
                <a:solidFill>
                  <a:srgbClr val="000000"/>
                </a:solidFill>
              </a:rPr>
              <a:t>Wie können Unternehmen ein echtes Engagement für Nachhaltigkeit zeigen?</a:t>
            </a:r>
            <a:endParaRPr dirty="0"/>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Mehr Kunststoffverpackungen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Verwendung von nicht wiederverwertbaren Materialien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Grüne Produkte und Dienstleistungen anbieten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Transparenz vermeiden</a:t>
            </a:r>
            <a:endParaRPr dirty="0"/>
          </a:p>
        </p:txBody>
      </p:sp>
      <p:sp>
        <p:nvSpPr>
          <p:cNvPr id="318" name="Google Shape;318;p11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1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b="1" dirty="0">
                <a:solidFill>
                  <a:srgbClr val="000000"/>
                </a:solidFill>
              </a:rPr>
              <a:t>Was spielt nach den vorliegenden Informationen eine entscheidende Rolle im Verbraucherverhalten?</a:t>
            </a:r>
            <a:endParaRPr dirty="0"/>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Einflussfaktoren in den sozialen Medien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Einstellungen zur Umwelt</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Prominente Befürwortungen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Modetrends</a:t>
            </a:r>
            <a:endParaRPr dirty="0"/>
          </a:p>
        </p:txBody>
      </p:sp>
      <p:sp>
        <p:nvSpPr>
          <p:cNvPr id="324" name="Google Shape;324;p11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3"/>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dirty="0" err="1">
                <a:solidFill>
                  <a:srgbClr val="595959"/>
                </a:solidFill>
              </a:rPr>
              <a:t>Inhaltsverzeichnis</a:t>
            </a:r>
            <a:r>
              <a:rPr lang="en-US" dirty="0">
                <a:solidFill>
                  <a:srgbClr val="595959"/>
                </a:solidFill>
              </a:rPr>
              <a:t> des SOS-</a:t>
            </a:r>
            <a:r>
              <a:rPr lang="en-US" dirty="0" err="1">
                <a:solidFill>
                  <a:srgbClr val="595959"/>
                </a:solidFill>
              </a:rPr>
              <a:t>Starterkits</a:t>
            </a:r>
            <a:r>
              <a:rPr lang="en-US" dirty="0">
                <a:solidFill>
                  <a:srgbClr val="595959"/>
                </a:solidFill>
              </a:rPr>
              <a:t>  </a:t>
            </a:r>
            <a:endParaRPr dirty="0"/>
          </a:p>
        </p:txBody>
      </p:sp>
      <p:graphicFrame>
        <p:nvGraphicFramePr>
          <p:cNvPr id="158" name="Google Shape;158;p93"/>
          <p:cNvGraphicFramePr/>
          <p:nvPr>
            <p:extLst>
              <p:ext uri="{D42A27DB-BD31-4B8C-83A1-F6EECF244321}">
                <p14:modId xmlns:p14="http://schemas.microsoft.com/office/powerpoint/2010/main" val="4180980332"/>
              </p:ext>
            </p:extLst>
          </p:nvPr>
        </p:nvGraphicFramePr>
        <p:xfrm>
          <a:off x="621784" y="1144997"/>
          <a:ext cx="10604250" cy="5317450"/>
        </p:xfrm>
        <a:graphic>
          <a:graphicData uri="http://schemas.openxmlformats.org/drawingml/2006/table">
            <a:tbl>
              <a:tblPr>
                <a:noFill/>
                <a:tableStyleId>{E90DBC1B-337C-4407-B988-EB8D4FC2B32E}</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NAME DER EINHEIT</a:t>
                      </a:r>
                      <a:endParaRPr sz="3600" b="1" i="0" u="none" strike="noStrike" cap="none" dirty="0">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NAME DER EINHEIT</a:t>
                      </a:r>
                      <a:endParaRPr sz="3600" b="1" i="0" u="none" strike="noStrike" cap="none" dirty="0">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solidFill>
                            <a:srgbClr val="010101"/>
                          </a:solidFill>
                          <a:latin typeface="Calibri"/>
                          <a:ea typeface="Calibri"/>
                          <a:cs typeface="Calibri"/>
                          <a:sym typeface="Calibri"/>
                        </a:rPr>
                        <a:t>Einführung</a:t>
                      </a:r>
                      <a:r>
                        <a:rPr lang="en-US" sz="2400" u="none" strike="noStrike" cap="none" dirty="0">
                          <a:solidFill>
                            <a:srgbClr val="010101"/>
                          </a:solidFill>
                          <a:latin typeface="Calibri"/>
                          <a:ea typeface="Calibri"/>
                          <a:cs typeface="Calibri"/>
                          <a:sym typeface="Calibri"/>
                        </a:rPr>
                        <a:t> in das SOS-</a:t>
                      </a:r>
                      <a:r>
                        <a:rPr lang="en-US" sz="2400" u="none" strike="noStrike" cap="none" dirty="0" err="1">
                          <a:solidFill>
                            <a:srgbClr val="010101"/>
                          </a:solidFill>
                          <a:latin typeface="Calibri"/>
                          <a:ea typeface="Calibri"/>
                          <a:cs typeface="Calibri"/>
                          <a:sym typeface="Calibri"/>
                        </a:rPr>
                        <a:t>Starterkit</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 7 - Transparenz der Lieferkette</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94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solidFill>
                            <a:srgbClr val="010101"/>
                          </a:solidFill>
                          <a:latin typeface="Calibri"/>
                          <a:ea typeface="Calibri"/>
                          <a:cs typeface="Calibri"/>
                          <a:sym typeface="Calibri"/>
                        </a:rPr>
                        <a:t>Referat</a:t>
                      </a:r>
                      <a:r>
                        <a:rPr lang="en-US" sz="2400" u="none" strike="noStrike" cap="none" dirty="0">
                          <a:solidFill>
                            <a:srgbClr val="010101"/>
                          </a:solidFill>
                          <a:latin typeface="Calibri"/>
                          <a:ea typeface="Calibri"/>
                          <a:cs typeface="Calibri"/>
                          <a:sym typeface="Calibri"/>
                        </a:rPr>
                        <a:t> 1 - </a:t>
                      </a:r>
                      <a:r>
                        <a:rPr lang="en-US" sz="2400" u="none" strike="noStrike" cap="none" dirty="0" err="1">
                          <a:solidFill>
                            <a:srgbClr val="010101"/>
                          </a:solidFill>
                          <a:latin typeface="Calibri"/>
                          <a:ea typeface="Calibri"/>
                          <a:cs typeface="Calibri"/>
                          <a:sym typeface="Calibri"/>
                        </a:rPr>
                        <a:t>Nachhaltiges</a:t>
                      </a:r>
                      <a:r>
                        <a:rPr lang="en-US" sz="2400" u="none" strike="noStrike" cap="none" dirty="0">
                          <a:solidFill>
                            <a:srgbClr val="010101"/>
                          </a:solidFill>
                          <a:latin typeface="Calibri"/>
                          <a:ea typeface="Calibri"/>
                          <a:cs typeface="Calibri"/>
                          <a:sym typeface="Calibri"/>
                        </a:rPr>
                        <a:t> </a:t>
                      </a:r>
                      <a:r>
                        <a:rPr lang="en-US" sz="2400" u="none" strike="noStrike" cap="none" dirty="0" err="1">
                          <a:solidFill>
                            <a:srgbClr val="010101"/>
                          </a:solidFill>
                          <a:latin typeface="Calibri"/>
                          <a:ea typeface="Calibri"/>
                          <a:cs typeface="Calibri"/>
                          <a:sym typeface="Calibri"/>
                        </a:rPr>
                        <a:t>Wirtschaften</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solidFill>
                            <a:srgbClr val="010101"/>
                          </a:solidFill>
                          <a:latin typeface="Calibri"/>
                          <a:ea typeface="Calibri"/>
                          <a:cs typeface="Calibri"/>
                          <a:sym typeface="Calibri"/>
                        </a:rPr>
                        <a:t>Referat</a:t>
                      </a:r>
                      <a:r>
                        <a:rPr lang="en-US" sz="2400" u="none" strike="noStrike" cap="none" dirty="0">
                          <a:solidFill>
                            <a:srgbClr val="010101"/>
                          </a:solidFill>
                          <a:latin typeface="Calibri"/>
                          <a:ea typeface="Calibri"/>
                          <a:cs typeface="Calibri"/>
                          <a:sym typeface="Calibri"/>
                        </a:rPr>
                        <a:t> 8 - Benchmarking-Verfahren</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a:t>
                      </a:r>
                      <a:r>
                        <a:rPr lang="en-US" sz="2400" u="none" strike="noStrike" cap="none" dirty="0">
                          <a:solidFill>
                            <a:srgbClr val="010101"/>
                          </a:solidFill>
                          <a:latin typeface="Calibri"/>
                          <a:ea typeface="Calibri"/>
                          <a:cs typeface="Calibri"/>
                          <a:sym typeface="Calibri"/>
                        </a:rPr>
                        <a:t> 2- </a:t>
                      </a:r>
                      <a:r>
                        <a:rPr lang="en-US" sz="2400" u="none" strike="noStrike" cap="none" dirty="0" err="1">
                          <a:solidFill>
                            <a:srgbClr val="010101"/>
                          </a:solidFill>
                          <a:latin typeface="Calibri"/>
                          <a:ea typeface="Calibri"/>
                          <a:cs typeface="Calibri"/>
                          <a:sym typeface="Calibri"/>
                        </a:rPr>
                        <a:t>Nachhaltiges</a:t>
                      </a:r>
                      <a:r>
                        <a:rPr lang="en-US" sz="2400" u="none" strike="noStrike" cap="none" dirty="0">
                          <a:solidFill>
                            <a:srgbClr val="010101"/>
                          </a:solidFill>
                          <a:latin typeface="Calibri"/>
                          <a:ea typeface="Calibri"/>
                          <a:cs typeface="Calibri"/>
                          <a:sym typeface="Calibri"/>
                        </a:rPr>
                        <a:t> Denken</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solidFill>
                            <a:srgbClr val="010101"/>
                          </a:solidFill>
                          <a:latin typeface="Calibri"/>
                          <a:ea typeface="Calibri"/>
                          <a:cs typeface="Calibri"/>
                          <a:sym typeface="Calibri"/>
                        </a:rPr>
                        <a:t>Referat</a:t>
                      </a:r>
                      <a:r>
                        <a:rPr lang="en-US" sz="2400" u="none" strike="noStrike" cap="none" dirty="0">
                          <a:solidFill>
                            <a:srgbClr val="010101"/>
                          </a:solidFill>
                          <a:latin typeface="Calibri"/>
                          <a:ea typeface="Calibri"/>
                          <a:cs typeface="Calibri"/>
                          <a:sym typeface="Calibri"/>
                        </a:rPr>
                        <a:t> 9 - </a:t>
                      </a:r>
                      <a:r>
                        <a:rPr lang="en-US" sz="2400" u="none" strike="noStrike" cap="none" dirty="0" err="1">
                          <a:solidFill>
                            <a:srgbClr val="010101"/>
                          </a:solidFill>
                          <a:latin typeface="Calibri"/>
                          <a:ea typeface="Calibri"/>
                          <a:cs typeface="Calibri"/>
                          <a:sym typeface="Calibri"/>
                        </a:rPr>
                        <a:t>Digitale</a:t>
                      </a:r>
                      <a:r>
                        <a:rPr lang="en-US" sz="2400" u="none" strike="noStrike" cap="none" dirty="0">
                          <a:solidFill>
                            <a:srgbClr val="010101"/>
                          </a:solidFill>
                          <a:latin typeface="Calibri"/>
                          <a:ea typeface="Calibri"/>
                          <a:cs typeface="Calibri"/>
                          <a:sym typeface="Calibri"/>
                        </a:rPr>
                        <a:t> </a:t>
                      </a:r>
                      <a:r>
                        <a:rPr lang="en-US" sz="2400" u="none" strike="noStrike" cap="none" dirty="0" err="1">
                          <a:solidFill>
                            <a:srgbClr val="010101"/>
                          </a:solidFill>
                          <a:latin typeface="Calibri"/>
                          <a:ea typeface="Calibri"/>
                          <a:cs typeface="Calibri"/>
                          <a:sym typeface="Calibri"/>
                        </a:rPr>
                        <a:t>Werkzeuge</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577425">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a:t>
                      </a:r>
                      <a:r>
                        <a:rPr lang="en-US" sz="2400" u="none" strike="noStrike" cap="none" dirty="0">
                          <a:solidFill>
                            <a:srgbClr val="010101"/>
                          </a:solidFill>
                          <a:latin typeface="Calibri"/>
                          <a:ea typeface="Calibri"/>
                          <a:cs typeface="Calibri"/>
                          <a:sym typeface="Calibri"/>
                        </a:rPr>
                        <a:t> 3- </a:t>
                      </a:r>
                      <a:r>
                        <a:rPr lang="en-US" sz="2400" u="none" strike="noStrike" cap="none" dirty="0" err="1">
                          <a:solidFill>
                            <a:srgbClr val="010101"/>
                          </a:solidFill>
                          <a:latin typeface="Calibri"/>
                          <a:ea typeface="Calibri"/>
                          <a:cs typeface="Calibri"/>
                          <a:sym typeface="Calibri"/>
                        </a:rPr>
                        <a:t>Einbindung</a:t>
                      </a:r>
                      <a:r>
                        <a:rPr lang="en-US" sz="2400" u="none" strike="noStrike" cap="none" dirty="0">
                          <a:solidFill>
                            <a:srgbClr val="010101"/>
                          </a:solidFill>
                          <a:latin typeface="Calibri"/>
                          <a:ea typeface="Calibri"/>
                          <a:cs typeface="Calibri"/>
                          <a:sym typeface="Calibri"/>
                        </a:rPr>
                        <a:t> der Mitarbeiter</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 10 - Fallstricke in nachhaltigen Unternehmen</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 4 - Dienstleistungen für umweltbewusste Verbraucher</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Zusammenfassung zum SOS Starter Kit</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 5 - Partnerschaften mit der Gemeinschaft</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solidFill>
                            <a:srgbClr val="010101"/>
                          </a:solidFill>
                          <a:latin typeface="Calibri"/>
                          <a:ea typeface="Calibri"/>
                          <a:cs typeface="Calibri"/>
                          <a:sym typeface="Calibri"/>
                        </a:rPr>
                        <a:t>Wichtige</a:t>
                      </a:r>
                      <a:r>
                        <a:rPr lang="en-US" sz="2400" u="none" strike="noStrike" cap="none" dirty="0">
                          <a:solidFill>
                            <a:srgbClr val="010101"/>
                          </a:solidFill>
                          <a:latin typeface="Calibri"/>
                          <a:ea typeface="Calibri"/>
                          <a:cs typeface="Calibri"/>
                          <a:sym typeface="Calibri"/>
                        </a:rPr>
                        <a:t> </a:t>
                      </a:r>
                      <a:r>
                        <a:rPr lang="en-US" sz="2400" u="none" strike="noStrike" cap="none" dirty="0" err="1">
                          <a:solidFill>
                            <a:srgbClr val="010101"/>
                          </a:solidFill>
                          <a:latin typeface="Calibri"/>
                          <a:ea typeface="Calibri"/>
                          <a:cs typeface="Calibri"/>
                          <a:sym typeface="Calibri"/>
                        </a:rPr>
                        <a:t>Begriffe</a:t>
                      </a:r>
                      <a:r>
                        <a:rPr lang="en-US" sz="2400" u="none" strike="noStrike" cap="none" dirty="0">
                          <a:solidFill>
                            <a:srgbClr val="010101"/>
                          </a:solidFill>
                          <a:latin typeface="Calibri"/>
                          <a:ea typeface="Calibri"/>
                          <a:cs typeface="Calibri"/>
                          <a:sym typeface="Calibri"/>
                        </a:rPr>
                        <a:t> und </a:t>
                      </a:r>
                      <a:r>
                        <a:rPr lang="en-US" sz="2400" u="none" strike="noStrike" cap="none" dirty="0" err="1">
                          <a:solidFill>
                            <a:srgbClr val="010101"/>
                          </a:solidFill>
                          <a:latin typeface="Calibri"/>
                          <a:ea typeface="Calibri"/>
                          <a:cs typeface="Calibri"/>
                          <a:sym typeface="Calibri"/>
                        </a:rPr>
                        <a:t>Definitionen</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 6 - Bewertung und Planung</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solidFill>
                            <a:srgbClr val="010101"/>
                          </a:solidFill>
                          <a:latin typeface="Calibri"/>
                          <a:ea typeface="Calibri"/>
                          <a:cs typeface="Calibri"/>
                          <a:sym typeface="Calibri"/>
                        </a:rPr>
                        <a:t>Referenzen</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1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b="1" dirty="0">
                <a:solidFill>
                  <a:srgbClr val="000000"/>
                </a:solidFill>
              </a:rPr>
              <a:t>Was ist eine der genannten Strategien zur Förderung eines umweltbewussten Verbrauchs?</a:t>
            </a:r>
            <a:endParaRPr dirty="0"/>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Steigerung des Energieverbrauchs</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Nutzung nicht erneuerbarer Energiequellen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Kauf von lokal angebauten und biologischen Lebensmitteln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Energieetiketten ignorieren</a:t>
            </a:r>
            <a:endParaRPr dirty="0"/>
          </a:p>
        </p:txBody>
      </p:sp>
      <p:sp>
        <p:nvSpPr>
          <p:cNvPr id="330" name="Google Shape;330;p1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Q6</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1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Antwortschlüssel</a:t>
            </a:r>
            <a:endParaRPr dirty="0"/>
          </a:p>
        </p:txBody>
      </p:sp>
      <p:sp>
        <p:nvSpPr>
          <p:cNvPr id="336" name="Google Shape;336;p119"/>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Q6: C</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2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05</a:t>
            </a:r>
            <a:endParaRPr/>
          </a:p>
        </p:txBody>
      </p:sp>
      <p:sp>
        <p:nvSpPr>
          <p:cNvPr id="342" name="Google Shape;342;p120"/>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343" name="Google Shape;343;p120"/>
          <p:cNvPicPr preferRelativeResize="0"/>
          <p:nvPr/>
        </p:nvPicPr>
        <p:blipFill rotWithShape="1">
          <a:blip r:embed="rId3">
            <a:alphaModFix/>
          </a:blip>
          <a:srcRect t="16734" b="16733"/>
          <a:stretch/>
        </p:blipFill>
        <p:spPr>
          <a:xfrm>
            <a:off x="238771" y="2626821"/>
            <a:ext cx="7708195" cy="3396829"/>
          </a:xfrm>
          <a:prstGeom prst="rect">
            <a:avLst/>
          </a:prstGeom>
          <a:solidFill>
            <a:srgbClr val="BFBFBF"/>
          </a:solidFill>
          <a:ln>
            <a:noFill/>
          </a:ln>
        </p:spPr>
      </p:pic>
      <p:sp>
        <p:nvSpPr>
          <p:cNvPr id="344" name="Google Shape;344;p120"/>
          <p:cNvSpPr/>
          <p:nvPr/>
        </p:nvSpPr>
        <p:spPr>
          <a:xfrm>
            <a:off x="5950016" y="42135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dirty="0">
                <a:solidFill>
                  <a:srgbClr val="73B64B"/>
                </a:solidFill>
                <a:latin typeface="Calibri"/>
                <a:ea typeface="Calibri"/>
                <a:cs typeface="Calibri"/>
                <a:sym typeface="Calibri"/>
              </a:rPr>
              <a:t>KOMMUNALE PARTNERSCHAFTEN </a:t>
            </a: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
        <p:nvSpPr>
          <p:cNvPr id="345" name="Google Shape;345;p120"/>
          <p:cNvSpPr txBox="1"/>
          <p:nvPr/>
        </p:nvSpPr>
        <p:spPr>
          <a:xfrm>
            <a:off x="7895468" y="2387649"/>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dirty="0">
                <a:solidFill>
                  <a:schemeClr val="lt1"/>
                </a:solidFill>
                <a:latin typeface="Calibri"/>
                <a:ea typeface="Calibri"/>
                <a:cs typeface="Calibri"/>
                <a:sym typeface="Calibri"/>
              </a:rPr>
              <a:t>BEWERTUNGEN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0"/>
          <p:cNvSpPr txBox="1">
            <a:spLocks noGrp="1"/>
          </p:cNvSpPr>
          <p:nvPr>
            <p:ph type="body" idx="1"/>
          </p:nvPr>
        </p:nvSpPr>
        <p:spPr>
          <a:xfrm>
            <a:off x="4575184" y="694158"/>
            <a:ext cx="6486105" cy="5166427"/>
          </a:xfrm>
          <a:prstGeom prst="rect">
            <a:avLst/>
          </a:prstGeom>
          <a:noFill/>
          <a:ln>
            <a:noFill/>
          </a:ln>
        </p:spPr>
        <p:txBody>
          <a:bodyPr spcFirstLastPara="1" wrap="square" lIns="91425" tIns="45700" rIns="91425" bIns="45700" anchor="t" anchorCtr="0">
            <a:noAutofit/>
          </a:bodyPr>
          <a:lstStyle/>
          <a:p>
            <a:pPr marL="228600" lvl="0" indent="0" rtl="0">
              <a:lnSpc>
                <a:spcPct val="150000"/>
              </a:lnSpc>
              <a:spcBef>
                <a:spcPts val="0"/>
              </a:spcBef>
              <a:spcAft>
                <a:spcPts val="0"/>
              </a:spcAft>
              <a:buSzPts val="2400"/>
              <a:buNone/>
            </a:pPr>
            <a:r>
              <a:rPr lang="de-DE" b="1" dirty="0">
                <a:solidFill>
                  <a:srgbClr val="000000"/>
                </a:solidFill>
              </a:rPr>
              <a:t>Die Ursprünge der Gemeinschaftspartnerschaften sind mit dem Aufkommen des:</a:t>
            </a:r>
            <a:endParaRPr dirty="0"/>
          </a:p>
          <a:p>
            <a:pPr marL="685800" lvl="0" indent="-457200" algn="just" rtl="0">
              <a:lnSpc>
                <a:spcPct val="150000"/>
              </a:lnSpc>
              <a:spcBef>
                <a:spcPts val="0"/>
              </a:spcBef>
              <a:spcAft>
                <a:spcPts val="0"/>
              </a:spcAft>
              <a:buSzPts val="2400"/>
              <a:buFont typeface="Arial"/>
              <a:buAutoNum type="alphaUcPeriod"/>
            </a:pPr>
            <a:r>
              <a:rPr lang="de-DE" dirty="0">
                <a:solidFill>
                  <a:srgbClr val="000000"/>
                </a:solidFill>
              </a:rPr>
              <a:t>CSR-Konzept</a:t>
            </a:r>
          </a:p>
          <a:p>
            <a:pPr marL="685800" lvl="0" indent="-457200" algn="just" rtl="0">
              <a:lnSpc>
                <a:spcPct val="150000"/>
              </a:lnSpc>
              <a:spcBef>
                <a:spcPts val="0"/>
              </a:spcBef>
              <a:spcAft>
                <a:spcPts val="0"/>
              </a:spcAft>
              <a:buSzPts val="2400"/>
              <a:buFont typeface="Arial"/>
              <a:buAutoNum type="alphaUcPeriod"/>
            </a:pPr>
            <a:r>
              <a:rPr lang="de-DE" dirty="0">
                <a:solidFill>
                  <a:srgbClr val="000000"/>
                </a:solidFill>
              </a:rPr>
              <a:t>ESG-Konzept</a:t>
            </a:r>
          </a:p>
          <a:p>
            <a:pPr marL="685800" lvl="0" indent="-457200" algn="just" rtl="0">
              <a:lnSpc>
                <a:spcPct val="150000"/>
              </a:lnSpc>
              <a:spcBef>
                <a:spcPts val="0"/>
              </a:spcBef>
              <a:spcAft>
                <a:spcPts val="0"/>
              </a:spcAft>
              <a:buSzPts val="2400"/>
              <a:buFont typeface="Arial"/>
              <a:buAutoNum type="alphaUcPeriod"/>
            </a:pPr>
            <a:r>
              <a:rPr lang="de-DE" dirty="0">
                <a:solidFill>
                  <a:srgbClr val="000000"/>
                </a:solidFill>
              </a:rPr>
              <a:t>Es handelt sich um ein relativ neues Konzept, das mit keinem der oben genannten Konzepte verbunden ist.</a:t>
            </a:r>
            <a:endParaRPr dirty="0"/>
          </a:p>
        </p:txBody>
      </p:sp>
      <p:sp>
        <p:nvSpPr>
          <p:cNvPr id="351" name="Google Shape;351;p3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228600" lvl="0" indent="0" algn="just" rtl="0">
              <a:lnSpc>
                <a:spcPct val="150000"/>
              </a:lnSpc>
              <a:spcBef>
                <a:spcPts val="0"/>
              </a:spcBef>
              <a:spcAft>
                <a:spcPts val="0"/>
              </a:spcAft>
              <a:buSzPts val="2400"/>
              <a:buNone/>
            </a:pPr>
            <a:r>
              <a:rPr lang="de-DE" b="1" dirty="0">
                <a:solidFill>
                  <a:srgbClr val="000000"/>
                </a:solidFill>
              </a:rPr>
              <a:t>Schlüsselelemente für den Aufbau effektiver kommunaler Partnerschaften sind: </a:t>
            </a:r>
            <a:endParaRPr dirty="0"/>
          </a:p>
          <a:p>
            <a:pPr marL="685800" lvl="0" indent="-457200" algn="just" rtl="0">
              <a:lnSpc>
                <a:spcPct val="150000"/>
              </a:lnSpc>
              <a:spcBef>
                <a:spcPts val="0"/>
              </a:spcBef>
              <a:spcAft>
                <a:spcPts val="0"/>
              </a:spcAft>
              <a:buSzPts val="2400"/>
              <a:buFont typeface="Arial"/>
              <a:buAutoNum type="alphaUcPeriod"/>
            </a:pPr>
            <a:r>
              <a:rPr lang="de-DE" sz="2400" b="0" i="0" u="none" strike="noStrike" dirty="0">
                <a:solidFill>
                  <a:srgbClr val="000000"/>
                </a:solidFill>
                <a:latin typeface="Calibri"/>
                <a:ea typeface="Calibri"/>
                <a:cs typeface="Calibri"/>
                <a:sym typeface="Calibri"/>
              </a:rPr>
              <a:t>Angehen Ihrer Partnerschaften als einheimischer „Experte“</a:t>
            </a:r>
          </a:p>
          <a:p>
            <a:pPr marL="685800" lvl="0" indent="-457200" algn="just" rtl="0">
              <a:lnSpc>
                <a:spcPct val="150000"/>
              </a:lnSpc>
              <a:spcBef>
                <a:spcPts val="0"/>
              </a:spcBef>
              <a:spcAft>
                <a:spcPts val="0"/>
              </a:spcAft>
              <a:buSzPts val="2400"/>
              <a:buFont typeface="Arial"/>
              <a:buAutoNum type="alphaUcPeriod"/>
            </a:pPr>
            <a:r>
              <a:rPr lang="de-DE" sz="2400" b="0" i="0" u="none" strike="noStrike" dirty="0">
                <a:solidFill>
                  <a:srgbClr val="000000"/>
                </a:solidFill>
                <a:latin typeface="Calibri"/>
                <a:ea typeface="Calibri"/>
                <a:cs typeface="Calibri"/>
                <a:sym typeface="Calibri"/>
              </a:rPr>
              <a:t>Annahme einer unmittelbaren Partnerschaft</a:t>
            </a:r>
          </a:p>
          <a:p>
            <a:pPr marL="685800" lvl="0" indent="-457200" algn="just" rtl="0">
              <a:lnSpc>
                <a:spcPct val="150000"/>
              </a:lnSpc>
              <a:spcBef>
                <a:spcPts val="0"/>
              </a:spcBef>
              <a:spcAft>
                <a:spcPts val="0"/>
              </a:spcAft>
              <a:buSzPts val="2400"/>
              <a:buFont typeface="Arial"/>
              <a:buAutoNum type="alphaUcPeriod"/>
            </a:pPr>
            <a:r>
              <a:rPr lang="de-DE" sz="2400" b="0" i="0" u="none" strike="noStrike" dirty="0">
                <a:solidFill>
                  <a:srgbClr val="000000"/>
                </a:solidFill>
                <a:latin typeface="Calibri"/>
                <a:ea typeface="Calibri"/>
                <a:cs typeface="Calibri"/>
                <a:sym typeface="Calibri"/>
              </a:rPr>
              <a:t>Verständnis für die Bedürfnisse und Herausforderungen der lokalen Gemeinschaft</a:t>
            </a:r>
            <a:endParaRPr dirty="0"/>
          </a:p>
        </p:txBody>
      </p:sp>
      <p:sp>
        <p:nvSpPr>
          <p:cNvPr id="357" name="Google Shape;357;p3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228600" lvl="0" indent="0" algn="just" rtl="0">
              <a:lnSpc>
                <a:spcPct val="150000"/>
              </a:lnSpc>
              <a:spcBef>
                <a:spcPts val="0"/>
              </a:spcBef>
              <a:spcAft>
                <a:spcPts val="0"/>
              </a:spcAft>
              <a:buSzPts val="2400"/>
              <a:buNone/>
            </a:pPr>
            <a:r>
              <a:rPr lang="de-DE" b="1" dirty="0">
                <a:solidFill>
                  <a:srgbClr val="000000"/>
                </a:solidFill>
              </a:rPr>
              <a:t>Warum ist eine kommunale Partnerschaft im Unternehmen wichtig?</a:t>
            </a:r>
            <a:endParaRPr b="1" dirty="0">
              <a:solidFill>
                <a:srgbClr val="000000"/>
              </a:solidFill>
            </a:endParaRPr>
          </a:p>
          <a:p>
            <a:pPr marL="685800" lvl="0" indent="-457200" algn="just" rtl="0">
              <a:lnSpc>
                <a:spcPct val="150000"/>
              </a:lnSpc>
              <a:spcBef>
                <a:spcPts val="0"/>
              </a:spcBef>
              <a:spcAft>
                <a:spcPts val="0"/>
              </a:spcAft>
              <a:buSzPts val="2400"/>
              <a:buFont typeface="Arial"/>
              <a:buAutoNum type="alphaUcPeriod"/>
            </a:pPr>
            <a:r>
              <a:rPr lang="de-DE" sz="2400" b="0" i="0" u="none" strike="noStrike" dirty="0">
                <a:solidFill>
                  <a:srgbClr val="000000"/>
                </a:solidFill>
                <a:latin typeface="Calibri"/>
                <a:ea typeface="Calibri"/>
                <a:cs typeface="Calibri"/>
                <a:sym typeface="Calibri"/>
              </a:rPr>
              <a:t>Bringt unmittelbaren Gewinn für das Unternehmen</a:t>
            </a:r>
          </a:p>
          <a:p>
            <a:pPr marL="685800" lvl="0" indent="-457200" algn="just" rtl="0">
              <a:lnSpc>
                <a:spcPct val="150000"/>
              </a:lnSpc>
              <a:spcBef>
                <a:spcPts val="0"/>
              </a:spcBef>
              <a:spcAft>
                <a:spcPts val="0"/>
              </a:spcAft>
              <a:buSzPts val="2400"/>
              <a:buFont typeface="Arial"/>
              <a:buAutoNum type="alphaUcPeriod"/>
            </a:pPr>
            <a:r>
              <a:rPr lang="de-DE" sz="2400" b="0" i="0" u="none" strike="noStrike" dirty="0">
                <a:solidFill>
                  <a:srgbClr val="000000"/>
                </a:solidFill>
                <a:latin typeface="Calibri"/>
                <a:ea typeface="Calibri"/>
                <a:cs typeface="Calibri"/>
                <a:sym typeface="Calibri"/>
              </a:rPr>
              <a:t>Hilft, die Führungsposition im Unternehmen zu stärken</a:t>
            </a:r>
          </a:p>
          <a:p>
            <a:pPr marL="685800" lvl="0" indent="-457200" algn="just" rtl="0">
              <a:lnSpc>
                <a:spcPct val="150000"/>
              </a:lnSpc>
              <a:spcBef>
                <a:spcPts val="0"/>
              </a:spcBef>
              <a:spcAft>
                <a:spcPts val="0"/>
              </a:spcAft>
              <a:buSzPts val="2400"/>
              <a:buFont typeface="Arial"/>
              <a:buAutoNum type="alphaUcPeriod"/>
            </a:pPr>
            <a:r>
              <a:rPr lang="de-DE" sz="2400" b="0" i="0" u="none" strike="noStrike" dirty="0">
                <a:solidFill>
                  <a:srgbClr val="000000"/>
                </a:solidFill>
                <a:latin typeface="Calibri"/>
                <a:ea typeface="Calibri"/>
                <a:cs typeface="Calibri"/>
                <a:sym typeface="Calibri"/>
              </a:rPr>
              <a:t>Verbessert die Moral der Mitarbeiter</a:t>
            </a:r>
            <a:endParaRPr sz="2400" b="0" i="0" u="none" strike="noStrike" dirty="0">
              <a:solidFill>
                <a:srgbClr val="000000"/>
              </a:solidFill>
              <a:latin typeface="Arial"/>
              <a:ea typeface="Arial"/>
              <a:cs typeface="Arial"/>
              <a:sym typeface="Arial"/>
            </a:endParaRPr>
          </a:p>
        </p:txBody>
      </p:sp>
      <p:sp>
        <p:nvSpPr>
          <p:cNvPr id="363" name="Google Shape;363;p3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228600" lvl="0" indent="0" algn="just" rtl="0">
              <a:lnSpc>
                <a:spcPct val="150000"/>
              </a:lnSpc>
              <a:spcBef>
                <a:spcPts val="0"/>
              </a:spcBef>
              <a:spcAft>
                <a:spcPts val="0"/>
              </a:spcAft>
              <a:buSzPts val="2400"/>
              <a:buNone/>
            </a:pPr>
            <a:r>
              <a:rPr lang="de-DE" b="1" dirty="0">
                <a:solidFill>
                  <a:srgbClr val="000000"/>
                </a:solidFill>
              </a:rPr>
              <a:t>Beispiele für gesellschaftlich aktive Gruppen im Unternehmen können sein:</a:t>
            </a:r>
            <a:endParaRPr b="1" dirty="0">
              <a:solidFill>
                <a:srgbClr val="000000"/>
              </a:solidFill>
            </a:endParaRPr>
          </a:p>
          <a:p>
            <a:pPr marL="685800" lvl="0" indent="-457200" algn="just" rtl="0">
              <a:lnSpc>
                <a:spcPct val="150000"/>
              </a:lnSpc>
              <a:spcBef>
                <a:spcPts val="0"/>
              </a:spcBef>
              <a:spcAft>
                <a:spcPts val="0"/>
              </a:spcAft>
              <a:buSzPts val="2400"/>
              <a:buFont typeface="Arial"/>
              <a:buAutoNum type="alphaUcPeriod"/>
            </a:pPr>
            <a:r>
              <a:rPr lang="en-US" sz="2400" b="0" i="0" u="none" strike="noStrike" dirty="0" err="1">
                <a:solidFill>
                  <a:srgbClr val="000000"/>
                </a:solidFill>
                <a:latin typeface="Calibri"/>
                <a:ea typeface="Calibri"/>
                <a:cs typeface="Calibri"/>
                <a:sym typeface="Calibri"/>
              </a:rPr>
              <a:t>Gewerkschaften</a:t>
            </a:r>
            <a:endParaRPr lang="en-US" sz="2400" b="0" i="0" u="none" strike="noStrike" dirty="0">
              <a:solidFill>
                <a:srgbClr val="000000"/>
              </a:solidFill>
              <a:latin typeface="Calibri"/>
              <a:ea typeface="Calibri"/>
              <a:cs typeface="Calibri"/>
              <a:sym typeface="Calibri"/>
            </a:endParaRPr>
          </a:p>
          <a:p>
            <a:pPr marL="685800" lvl="0" indent="-457200" algn="just" rtl="0">
              <a:lnSpc>
                <a:spcPct val="150000"/>
              </a:lnSpc>
              <a:spcBef>
                <a:spcPts val="0"/>
              </a:spcBef>
              <a:spcAft>
                <a:spcPts val="0"/>
              </a:spcAft>
              <a:buSzPts val="2400"/>
              <a:buFont typeface="Arial"/>
              <a:buAutoNum type="alphaUcPeriod"/>
            </a:pPr>
            <a:r>
              <a:rPr lang="en-US" sz="2400" b="0" i="0" u="none" strike="noStrike" dirty="0" err="1">
                <a:solidFill>
                  <a:srgbClr val="000000"/>
                </a:solidFill>
                <a:latin typeface="Calibri"/>
                <a:ea typeface="Calibri"/>
                <a:cs typeface="Calibri"/>
                <a:sym typeface="Calibri"/>
              </a:rPr>
              <a:t>Frauenvereine</a:t>
            </a:r>
            <a:endParaRPr lang="en-US" sz="2400" b="0" i="0" u="none" strike="noStrike" dirty="0">
              <a:solidFill>
                <a:srgbClr val="000000"/>
              </a:solidFill>
              <a:latin typeface="Calibri"/>
              <a:ea typeface="Calibri"/>
              <a:cs typeface="Calibri"/>
              <a:sym typeface="Calibri"/>
            </a:endParaRPr>
          </a:p>
          <a:p>
            <a:pPr marL="685800" lvl="0" indent="-457200" algn="just" rtl="0">
              <a:lnSpc>
                <a:spcPct val="150000"/>
              </a:lnSpc>
              <a:spcBef>
                <a:spcPts val="0"/>
              </a:spcBef>
              <a:spcAft>
                <a:spcPts val="0"/>
              </a:spcAft>
              <a:buSzPts val="2400"/>
              <a:buFont typeface="Arial"/>
              <a:buAutoNum type="alphaUcPeriod"/>
            </a:pPr>
            <a:r>
              <a:rPr lang="en-US" sz="2400" b="0" i="0" u="none" strike="noStrike" dirty="0" err="1">
                <a:solidFill>
                  <a:srgbClr val="000000"/>
                </a:solidFill>
                <a:latin typeface="Calibri"/>
                <a:ea typeface="Calibri"/>
                <a:cs typeface="Calibri"/>
                <a:sym typeface="Calibri"/>
              </a:rPr>
              <a:t>Personalvermittlungsagenturen</a:t>
            </a:r>
            <a:endParaRPr sz="2400" b="0" i="0" u="none" strike="noStrike" dirty="0">
              <a:solidFill>
                <a:srgbClr val="000000"/>
              </a:solidFill>
              <a:latin typeface="Arial"/>
              <a:ea typeface="Arial"/>
              <a:cs typeface="Arial"/>
              <a:sym typeface="Arial"/>
            </a:endParaRPr>
          </a:p>
        </p:txBody>
      </p:sp>
      <p:sp>
        <p:nvSpPr>
          <p:cNvPr id="369" name="Google Shape;369;p3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2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Antwortschlüssel</a:t>
            </a:r>
            <a:endParaRPr dirty="0"/>
          </a:p>
        </p:txBody>
      </p:sp>
      <p:sp>
        <p:nvSpPr>
          <p:cNvPr id="375" name="Google Shape;375;p121"/>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B</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2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06</a:t>
            </a:r>
            <a:endParaRPr/>
          </a:p>
        </p:txBody>
      </p:sp>
      <p:sp>
        <p:nvSpPr>
          <p:cNvPr id="381" name="Google Shape;381;p122"/>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382" name="Google Shape;382;p122"/>
          <p:cNvPicPr preferRelativeResize="0"/>
          <p:nvPr/>
        </p:nvPicPr>
        <p:blipFill rotWithShape="1">
          <a:blip r:embed="rId3">
            <a:alphaModFix/>
          </a:blip>
          <a:srcRect t="16734" b="16733"/>
          <a:stretch/>
        </p:blipFill>
        <p:spPr>
          <a:xfrm>
            <a:off x="238772" y="2626822"/>
            <a:ext cx="7708195" cy="3396829"/>
          </a:xfrm>
          <a:prstGeom prst="rect">
            <a:avLst/>
          </a:prstGeom>
          <a:solidFill>
            <a:srgbClr val="BFBFBF"/>
          </a:solidFill>
          <a:ln>
            <a:noFill/>
          </a:ln>
        </p:spPr>
      </p:pic>
      <p:sp>
        <p:nvSpPr>
          <p:cNvPr id="383" name="Google Shape;383;p122"/>
          <p:cNvSpPr/>
          <p:nvPr/>
        </p:nvSpPr>
        <p:spPr>
          <a:xfrm>
            <a:off x="5899216" y="4325236"/>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dirty="0">
                <a:solidFill>
                  <a:srgbClr val="73B64B"/>
                </a:solidFill>
                <a:latin typeface="Calibri"/>
                <a:ea typeface="Calibri"/>
                <a:cs typeface="Calibri"/>
                <a:sym typeface="Calibri"/>
              </a:rPr>
              <a:t>BEWERTUNGEN UND PLANUNG</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
        <p:nvSpPr>
          <p:cNvPr id="384" name="Google Shape;384;p122"/>
          <p:cNvSpPr txBox="1"/>
          <p:nvPr/>
        </p:nvSpPr>
        <p:spPr>
          <a:xfrm>
            <a:off x="7844668" y="2532764"/>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dirty="0">
                <a:solidFill>
                  <a:schemeClr val="lt1"/>
                </a:solidFill>
                <a:latin typeface="Calibri"/>
                <a:ea typeface="Calibri"/>
                <a:cs typeface="Calibri"/>
                <a:sym typeface="Calibri"/>
              </a:rPr>
              <a:t>BEWERTUNGEN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23"/>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a:t>Q1</a:t>
            </a:r>
            <a:endParaRPr/>
          </a:p>
        </p:txBody>
      </p:sp>
      <p:sp>
        <p:nvSpPr>
          <p:cNvPr id="390" name="Google Shape;390;p123"/>
          <p:cNvSpPr txBox="1">
            <a:spLocks noGrp="1"/>
          </p:cNvSpPr>
          <p:nvPr>
            <p:ph type="body" idx="2"/>
          </p:nvPr>
        </p:nvSpPr>
        <p:spPr>
          <a:xfrm>
            <a:off x="637131" y="2083622"/>
            <a:ext cx="10479300" cy="4538403"/>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595959"/>
              </a:buClr>
              <a:buSzPts val="2400"/>
              <a:buNone/>
            </a:pPr>
            <a:r>
              <a:rPr lang="en-US" b="1" dirty="0">
                <a:solidFill>
                  <a:srgbClr val="000000"/>
                </a:solidFill>
                <a:highlight>
                  <a:srgbClr val="FFFFFF"/>
                </a:highlight>
                <a:latin typeface="Calibri"/>
                <a:ea typeface="Calibri"/>
                <a:cs typeface="Calibri"/>
                <a:sym typeface="Calibri"/>
              </a:rPr>
              <a:t>Der </a:t>
            </a:r>
            <a:r>
              <a:rPr lang="en-US" b="1" dirty="0" err="1">
                <a:solidFill>
                  <a:srgbClr val="000000"/>
                </a:solidFill>
                <a:highlight>
                  <a:srgbClr val="FFFFFF"/>
                </a:highlight>
                <a:latin typeface="Calibri"/>
                <a:ea typeface="Calibri"/>
                <a:cs typeface="Calibri"/>
                <a:sym typeface="Calibri"/>
              </a:rPr>
              <a:t>Nachhaltigkeitsplan</a:t>
            </a:r>
            <a:endParaRPr lang="en-US" b="1" dirty="0">
              <a:solidFill>
                <a:srgbClr val="000000"/>
              </a:solidFill>
              <a:highlight>
                <a:srgbClr val="FFFFFF"/>
              </a:highlight>
              <a:latin typeface="Calibri"/>
              <a:ea typeface="Calibri"/>
              <a:cs typeface="Calibri"/>
              <a:sym typeface="Calibri"/>
            </a:endParaRPr>
          </a:p>
          <a:p>
            <a:pPr marL="228600" lvl="0" indent="-228600" algn="just" rtl="0">
              <a:lnSpc>
                <a:spcPct val="100000"/>
              </a:lnSpc>
              <a:spcBef>
                <a:spcPts val="0"/>
              </a:spcBef>
              <a:spcAft>
                <a:spcPts val="0"/>
              </a:spcAft>
              <a:buClr>
                <a:srgbClr val="595959"/>
              </a:buClr>
              <a:buSzPts val="2400"/>
              <a:buNone/>
            </a:pPr>
            <a:endParaRPr b="1" dirty="0">
              <a:solidFill>
                <a:srgbClr val="000000"/>
              </a:solidFill>
              <a:highlight>
                <a:srgbClr val="FFFFFF"/>
              </a:highlight>
              <a:latin typeface="Calibri"/>
              <a:ea typeface="Calibri"/>
              <a:cs typeface="Calibri"/>
              <a:sym typeface="Calibri"/>
            </a:endParaRPr>
          </a:p>
          <a:p>
            <a:pPr marL="457200" lvl="0" indent="-457200" algn="just" rtl="0">
              <a:lnSpc>
                <a:spcPct val="10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Ist ein Dokument zur Nachhaltigkeitspolitik, das nicht den SDGs 2030 unterliegt, aber ausreicht, um die Vorschriften und Regierungsrichtlinien des jeweiligen Landes zu erfüllen.</a:t>
            </a:r>
          </a:p>
          <a:p>
            <a:pPr marL="457200" lvl="0" indent="-457200" algn="just" rtl="0">
              <a:lnSpc>
                <a:spcPct val="10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Er ist ein Leitfaden mit klaren, messbaren und realistischen Zielen zur Verbesserung der Nachhaltigkeit der Organisation im Einklang mit den SDG 2030.</a:t>
            </a:r>
          </a:p>
          <a:p>
            <a:pPr marL="457200" lvl="0" indent="-457200" algn="just" rtl="0">
              <a:lnSpc>
                <a:spcPct val="10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Es handelt sich um ein Dokument, das nach den Richtlinien des Unternehmens erstellt wurde, ohne sich an europäischen und nationalen Vorschriften zu orientieren.</a:t>
            </a:r>
            <a:endParaRPr dirty="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01</a:t>
            </a:r>
            <a:endParaRPr/>
          </a:p>
        </p:txBody>
      </p:sp>
      <p:pic>
        <p:nvPicPr>
          <p:cNvPr id="164" name="Google Shape;164;p97"/>
          <p:cNvPicPr preferRelativeResize="0">
            <a:picLocks noGrp="1"/>
          </p:cNvPicPr>
          <p:nvPr>
            <p:ph type="pic" idx="2"/>
          </p:nvPr>
        </p:nvPicPr>
        <p:blipFill rotWithShape="1">
          <a:blip r:embed="rId3">
            <a:alphaModFix/>
          </a:blip>
          <a:srcRect t="16734" b="16733"/>
          <a:stretch/>
        </p:blipFill>
        <p:spPr>
          <a:xfrm>
            <a:off x="238772" y="2626822"/>
            <a:ext cx="7708195" cy="3396829"/>
          </a:xfrm>
          <a:prstGeom prst="rect">
            <a:avLst/>
          </a:prstGeom>
          <a:solidFill>
            <a:srgbClr val="BFBFBF"/>
          </a:solidFill>
          <a:ln>
            <a:noFill/>
          </a:ln>
        </p:spPr>
      </p:pic>
      <p:sp>
        <p:nvSpPr>
          <p:cNvPr id="165" name="Google Shape;165;p97"/>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dirty="0">
                <a:solidFill>
                  <a:srgbClr val="73B64B"/>
                </a:solidFill>
                <a:latin typeface="Calibri"/>
                <a:ea typeface="Calibri"/>
                <a:cs typeface="Calibri"/>
                <a:sym typeface="Calibri"/>
              </a:rPr>
              <a:t>NACHHALTIGES WIRTSCHAFTENC</a:t>
            </a: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
        <p:nvSpPr>
          <p:cNvPr id="166" name="Google Shape;166;p97"/>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24"/>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Q2</a:t>
            </a:r>
            <a:endParaRPr/>
          </a:p>
        </p:txBody>
      </p:sp>
      <p:sp>
        <p:nvSpPr>
          <p:cNvPr id="396" name="Google Shape;396;p124"/>
          <p:cNvSpPr txBox="1">
            <a:spLocks noGrp="1"/>
          </p:cNvSpPr>
          <p:nvPr>
            <p:ph type="body" idx="2"/>
          </p:nvPr>
        </p:nvSpPr>
        <p:spPr>
          <a:xfrm>
            <a:off x="904850" y="2481250"/>
            <a:ext cx="10198200" cy="38130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de-DE" b="1" dirty="0">
                <a:solidFill>
                  <a:srgbClr val="000000"/>
                </a:solidFill>
                <a:highlight>
                  <a:srgbClr val="FFFFFF"/>
                </a:highlight>
                <a:latin typeface="Calibri"/>
                <a:ea typeface="Calibri"/>
                <a:cs typeface="Calibri"/>
                <a:sym typeface="Calibri"/>
              </a:rPr>
              <a:t>Der Nachhaltigkeitsplan sollte Folgendes beinhalten</a:t>
            </a:r>
            <a:endParaRPr dirty="0">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Nur das Managementteam.</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Alle Mitarbeiter, Führungskräfte, Kunden, Lieferanten und Investoren.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Nur von der Geschäftsleitung benannte Personen (intern und extern).</a:t>
            </a:r>
            <a:endParaRPr dirty="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8"/>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Q3</a:t>
            </a:r>
            <a:endParaRPr/>
          </a:p>
        </p:txBody>
      </p:sp>
      <p:sp>
        <p:nvSpPr>
          <p:cNvPr id="402" name="Google Shape;402;p38"/>
          <p:cNvSpPr txBox="1">
            <a:spLocks noGrp="1"/>
          </p:cNvSpPr>
          <p:nvPr>
            <p:ph type="body" idx="2"/>
          </p:nvPr>
        </p:nvSpPr>
        <p:spPr>
          <a:xfrm>
            <a:off x="904850" y="2411950"/>
            <a:ext cx="10198200" cy="39660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de-DE" b="1" dirty="0">
                <a:solidFill>
                  <a:srgbClr val="000000"/>
                </a:solidFill>
                <a:highlight>
                  <a:srgbClr val="FFFFFF"/>
                </a:highlight>
                <a:latin typeface="Calibri"/>
                <a:ea typeface="Calibri"/>
                <a:cs typeface="Calibri"/>
                <a:sym typeface="Calibri"/>
              </a:rPr>
              <a:t>Wann wird die Nachhaltigkeitsberichterstattung für Kleinstunternehmen verpflichtend?</a:t>
            </a:r>
            <a:endParaRPr b="1" dirty="0">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Ab 2027, aber sie können sich bis zum 1. Januar 2028 dagegen entscheiden.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Ab 1. Januar 2025.</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Bislang wurde noch keine Verpflichtung festgelegt.</a:t>
            </a:r>
            <a:endParaRPr dirty="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9"/>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Q4</a:t>
            </a:r>
            <a:endParaRPr/>
          </a:p>
        </p:txBody>
      </p:sp>
      <p:sp>
        <p:nvSpPr>
          <p:cNvPr id="408" name="Google Shape;408;p39"/>
          <p:cNvSpPr txBox="1">
            <a:spLocks noGrp="1"/>
          </p:cNvSpPr>
          <p:nvPr>
            <p:ph type="body" idx="2"/>
          </p:nvPr>
        </p:nvSpPr>
        <p:spPr>
          <a:xfrm>
            <a:off x="904850" y="2463900"/>
            <a:ext cx="10198200" cy="41391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de-DE" b="1" dirty="0">
                <a:solidFill>
                  <a:srgbClr val="000000"/>
                </a:solidFill>
                <a:highlight>
                  <a:srgbClr val="FFFFFF"/>
                </a:highlight>
                <a:latin typeface="Calibri"/>
                <a:ea typeface="Calibri"/>
                <a:cs typeface="Calibri"/>
                <a:sym typeface="Calibri"/>
              </a:rPr>
              <a:t>Der Nachhaltigkeitsbericht muss geprüft werden </a:t>
            </a:r>
            <a:endParaRPr b="1" dirty="0">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Durch ein externes Wirtschaftsprüfungsunternehmen, ohne dass er einer Standardvorlage unterliegt.</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Er muss nicht geprüft werden.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Durch ein externes Wirtschaftsprüfungsunternehmen und in einem standardisierten elektronischen Format, das die Aufnahme in den einheitlichen europäischen Zugangspunkt vereinfacht.</a:t>
            </a:r>
            <a:endParaRPr sz="2000"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0"/>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Q5</a:t>
            </a:r>
            <a:endParaRPr/>
          </a:p>
        </p:txBody>
      </p:sp>
      <p:sp>
        <p:nvSpPr>
          <p:cNvPr id="414" name="Google Shape;414;p40"/>
          <p:cNvSpPr txBox="1">
            <a:spLocks noGrp="1"/>
          </p:cNvSpPr>
          <p:nvPr>
            <p:ph type="body" idx="2"/>
          </p:nvPr>
        </p:nvSpPr>
        <p:spPr>
          <a:xfrm>
            <a:off x="904850" y="2152150"/>
            <a:ext cx="10198200" cy="46194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de-DE" b="1" dirty="0">
                <a:solidFill>
                  <a:srgbClr val="000000"/>
                </a:solidFill>
                <a:highlight>
                  <a:srgbClr val="FFFFFF"/>
                </a:highlight>
                <a:latin typeface="Calibri"/>
                <a:ea typeface="Calibri"/>
                <a:cs typeface="Calibri"/>
                <a:sym typeface="Calibri"/>
              </a:rPr>
              <a:t>Um die Einhaltung des Nachhaltigkeitsplans zu überwachen, ist es unerlässlich,:</a:t>
            </a:r>
            <a:endParaRPr b="1" dirty="0">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Durchführung regelmäßiger Bewertungs-, Überwachungs- und Kontrollmaßnahmen.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Ein System von Indikatoren zu entwerfen, einzuführen und zu analysieren, das im Rahmen einer Scorecard Informationen über die Entwicklung der Ziele und Abweichungen vom geschätzten Wert liefert.</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Alle sind richtig.</a:t>
            </a:r>
            <a:endParaRPr dirty="0">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2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Antwortschlüssel</a:t>
            </a:r>
            <a:endParaRPr dirty="0"/>
          </a:p>
        </p:txBody>
      </p:sp>
      <p:sp>
        <p:nvSpPr>
          <p:cNvPr id="420" name="Google Shape;420;p125"/>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C</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2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07</a:t>
            </a:r>
            <a:endParaRPr/>
          </a:p>
        </p:txBody>
      </p:sp>
      <p:sp>
        <p:nvSpPr>
          <p:cNvPr id="426" name="Google Shape;426;p126"/>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427" name="Google Shape;427;p126"/>
          <p:cNvPicPr preferRelativeResize="0"/>
          <p:nvPr/>
        </p:nvPicPr>
        <p:blipFill rotWithShape="1">
          <a:blip r:embed="rId3">
            <a:alphaModFix/>
          </a:blip>
          <a:srcRect t="16734" b="16733"/>
          <a:stretch/>
        </p:blipFill>
        <p:spPr>
          <a:xfrm>
            <a:off x="238772" y="2652222"/>
            <a:ext cx="7708195" cy="3396829"/>
          </a:xfrm>
          <a:prstGeom prst="rect">
            <a:avLst/>
          </a:prstGeom>
          <a:solidFill>
            <a:srgbClr val="BFBFBF"/>
          </a:solidFill>
          <a:ln>
            <a:noFill/>
          </a:ln>
        </p:spPr>
      </p:pic>
      <p:sp>
        <p:nvSpPr>
          <p:cNvPr id="428" name="Google Shape;428;p126"/>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dirty="0">
                <a:solidFill>
                  <a:srgbClr val="73B64B"/>
                </a:solidFill>
                <a:latin typeface="Calibri"/>
                <a:ea typeface="Calibri"/>
                <a:cs typeface="Calibri"/>
                <a:sym typeface="Calibri"/>
              </a:rPr>
              <a:t>TRANSPARENZ DER LIEFERKETTE  </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endParaRPr sz="529" b="0" i="0" u="none" strike="noStrike" cap="none" dirty="0">
              <a:solidFill>
                <a:schemeClr val="lt1"/>
              </a:solidFill>
              <a:latin typeface="Montserrat"/>
              <a:ea typeface="Montserrat"/>
              <a:cs typeface="Montserrat"/>
              <a:sym typeface="Montserrat"/>
            </a:endParaRPr>
          </a:p>
        </p:txBody>
      </p:sp>
      <p:sp>
        <p:nvSpPr>
          <p:cNvPr id="429" name="Google Shape;429;p126"/>
          <p:cNvSpPr txBox="1"/>
          <p:nvPr/>
        </p:nvSpPr>
        <p:spPr>
          <a:xfrm>
            <a:off x="7870068"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dirty="0">
                <a:solidFill>
                  <a:schemeClr val="lt1"/>
                </a:solidFill>
                <a:latin typeface="Calibri"/>
                <a:ea typeface="Calibri"/>
                <a:cs typeface="Calibri"/>
                <a:sym typeface="Calibri"/>
              </a:rPr>
              <a:t>BEWERTUNGEN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4"/>
          <p:cNvSpPr txBox="1">
            <a:spLocks noGrp="1"/>
          </p:cNvSpPr>
          <p:nvPr>
            <p:ph type="body" idx="1"/>
          </p:nvPr>
        </p:nvSpPr>
        <p:spPr>
          <a:xfrm>
            <a:off x="4796410" y="635165"/>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de-DE" b="1" dirty="0">
                <a:solidFill>
                  <a:srgbClr val="000000"/>
                </a:solidFill>
              </a:rPr>
              <a:t>Was ist der Hauptunterschied zwischen einer „Lieferkette“ und einer „Wertschöpfungskette“?</a:t>
            </a:r>
            <a:endParaRPr dirty="0"/>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Bei der Lieferkette liegt der Schwerpunkt auf dem Produkt- und Materialfluss, während bei der Wertschöpfungskette die Wertschöpfung auf jeder Stufe des Prozesses im Vordergrund steht.</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Die Lieferkette befasst sich mit Marketingstrategien, während sich die Wertschöpfungskette mit Logistik und Vertrieb befasst.</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Die Versorgungskette umfasst den Kundendienst und die Kundenbetreuung, während die Wertschöpfungskette nur die Herstellungsprozesse umfasst.</a:t>
            </a:r>
            <a:endParaRPr sz="2000" dirty="0">
              <a:solidFill>
                <a:srgbClr val="000000"/>
              </a:solidFill>
              <a:highlight>
                <a:srgbClr val="FFFFFF"/>
              </a:highlight>
            </a:endParaRPr>
          </a:p>
        </p:txBody>
      </p:sp>
      <p:sp>
        <p:nvSpPr>
          <p:cNvPr id="435" name="Google Shape;435;p3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
        <p:nvSpPr>
          <p:cNvPr id="441" name="Google Shape;441;p3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b="1" dirty="0">
                <a:solidFill>
                  <a:srgbClr val="000000"/>
                </a:solidFill>
                <a:latin typeface="Calibri"/>
                <a:ea typeface="Calibri"/>
                <a:cs typeface="Calibri"/>
                <a:sym typeface="Calibri"/>
              </a:rPr>
              <a:t>Worauf zielt die Richtlinie über die Nachhaltigkeitsberichterstattung von Unternehmen (CSRD) in erster Linie ab?</a:t>
            </a:r>
            <a:endParaRPr sz="2000" dirty="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Identifizierung und Abmilderung tatsächlicher und potenzieller negativer Auswirkungen in der Wertschöpfungskette.</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Berichterstattung über ökologische und soziale Auswirkungen von Aktivitäten unter Verwendung eines standardisierten Rahmens.</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Festlegung eines Verhaltenskodexes für die Geschäftstätigkeit.</a:t>
            </a:r>
            <a:endParaRPr sz="2000" dirty="0">
              <a:solidFill>
                <a:srgbClr val="000000"/>
              </a:solidFill>
              <a:highlight>
                <a:srgbClr val="FFFFFF"/>
              </a:high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7"/>
          <p:cNvSpPr txBox="1">
            <a:spLocks noGrp="1"/>
          </p:cNvSpPr>
          <p:nvPr>
            <p:ph type="body" idx="1"/>
          </p:nvPr>
        </p:nvSpPr>
        <p:spPr>
          <a:xfrm>
            <a:off x="4738225" y="513743"/>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de-DE" b="1" dirty="0">
                <a:solidFill>
                  <a:srgbClr val="202124"/>
                </a:solidFill>
                <a:latin typeface="Calibri"/>
                <a:ea typeface="Calibri"/>
                <a:cs typeface="Calibri"/>
                <a:sym typeface="Calibri"/>
              </a:rPr>
              <a:t>Wie unterscheidet sich die Richtlinie über die Sorgfaltspflicht von Unternehmen im Bereich der Nachhaltigkeit (CS3D) von der CSRD in Bezug auf ihren Hauptzweck?</a:t>
            </a:r>
            <a:endParaRPr dirty="0"/>
          </a:p>
          <a:p>
            <a:pPr marL="457200" lvl="0" indent="-457200" algn="just" rtl="0">
              <a:lnSpc>
                <a:spcPct val="100000"/>
              </a:lnSpc>
              <a:spcBef>
                <a:spcPts val="0"/>
              </a:spcBef>
              <a:spcAft>
                <a:spcPts val="0"/>
              </a:spcAft>
              <a:buSzPts val="2400"/>
              <a:buFont typeface="Arial"/>
              <a:buAutoNum type="alphaUcPeriod"/>
            </a:pPr>
            <a:r>
              <a:rPr lang="de-DE" sz="2000" dirty="0">
                <a:solidFill>
                  <a:srgbClr val="000000"/>
                </a:solidFill>
                <a:highlight>
                  <a:srgbClr val="FFFFFF"/>
                </a:highlight>
              </a:rPr>
              <a:t>Die CS3D konzentriert sich auf die Annahme eines Verhaltenskodex und von Aktionsplänen zur Behebung negativer Auswirkungen, während sich die CSRD auf die standardisierte Berichterstattung von Nachhaltigkeitsdaten konzentriert.</a:t>
            </a:r>
          </a:p>
          <a:p>
            <a:pPr marL="457200" lvl="0" indent="-457200" algn="just" rtl="0">
              <a:lnSpc>
                <a:spcPct val="100000"/>
              </a:lnSpc>
              <a:spcBef>
                <a:spcPts val="0"/>
              </a:spcBef>
              <a:spcAft>
                <a:spcPts val="0"/>
              </a:spcAft>
              <a:buSzPts val="2400"/>
              <a:buFont typeface="Arial"/>
              <a:buAutoNum type="alphaUcPeriod"/>
            </a:pPr>
            <a:r>
              <a:rPr lang="de-DE" sz="2000" dirty="0">
                <a:solidFill>
                  <a:srgbClr val="000000"/>
                </a:solidFill>
                <a:highlight>
                  <a:srgbClr val="FFFFFF"/>
                </a:highlight>
              </a:rPr>
              <a:t>CS3D verlangt eine Berichterstattung über Aktivitäten, die sich auf die Umwelt auswirken, während CSRD eine Sorgfaltspflicht in der Wertschöpfungskette vorschreibt.</a:t>
            </a:r>
          </a:p>
          <a:p>
            <a:pPr marL="457200" lvl="0" indent="-457200" algn="just" rtl="0">
              <a:lnSpc>
                <a:spcPct val="100000"/>
              </a:lnSpc>
              <a:spcBef>
                <a:spcPts val="0"/>
              </a:spcBef>
              <a:spcAft>
                <a:spcPts val="0"/>
              </a:spcAft>
              <a:buSzPts val="2400"/>
              <a:buFont typeface="Arial"/>
              <a:buAutoNum type="alphaUcPeriod"/>
            </a:pPr>
            <a:r>
              <a:rPr lang="de-DE" sz="2000" dirty="0">
                <a:solidFill>
                  <a:srgbClr val="000000"/>
                </a:solidFill>
                <a:highlight>
                  <a:srgbClr val="FFFFFF"/>
                </a:highlight>
              </a:rPr>
              <a:t>CS3D befasst sich mit der Offenlegung finanzieller Daten, während CSRD nicht-finanzielle Leistungen anspricht.</a:t>
            </a:r>
            <a:endParaRPr dirty="0"/>
          </a:p>
        </p:txBody>
      </p:sp>
      <p:sp>
        <p:nvSpPr>
          <p:cNvPr id="447" name="Google Shape;447;p4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de-DE" b="1" dirty="0">
                <a:solidFill>
                  <a:srgbClr val="202124"/>
                </a:solidFill>
                <a:latin typeface="Calibri"/>
                <a:ea typeface="Calibri"/>
                <a:cs typeface="Calibri"/>
                <a:sym typeface="Calibri"/>
              </a:rPr>
              <a:t>Welche Richtlinie verpflichtet Unternehmen aus Drittländern, ihre negativen Auswirkungen in der Wertschöpfungskette zu bewerten und abzumildern?</a:t>
            </a:r>
            <a:endParaRPr sz="2000" dirty="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Richtlinie über die unternehmerische Sorgfaltspflicht im Bereich der Nachhaltigkeit (CSDDD)</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Richtlinie über die Nachhaltigkeitsberichterstattung von Unternehmen (CSRD)</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Sowohl CSRD als auch CSDDD</a:t>
            </a:r>
            <a:endParaRPr sz="2000" dirty="0">
              <a:solidFill>
                <a:srgbClr val="000000"/>
              </a:solidFill>
              <a:highlight>
                <a:srgbClr val="FFFFFF"/>
              </a:highlight>
            </a:endParaRPr>
          </a:p>
        </p:txBody>
      </p:sp>
      <p:sp>
        <p:nvSpPr>
          <p:cNvPr id="453" name="Google Shape;453;p3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Q1</a:t>
            </a:r>
            <a:endParaRPr/>
          </a:p>
        </p:txBody>
      </p:sp>
      <p:sp>
        <p:nvSpPr>
          <p:cNvPr id="172" name="Google Shape;172;p5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de-DE" b="1" dirty="0">
                <a:solidFill>
                  <a:srgbClr val="000000"/>
                </a:solidFill>
              </a:rPr>
              <a:t>Was ist ein Hauptziel nachhaltiger Geschäftspraktiken?</a:t>
            </a:r>
            <a:endParaRPr b="1" dirty="0">
              <a:solidFill>
                <a:srgbClr val="000000"/>
              </a:solidFill>
            </a:endParaRP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Maximierung kurzfristiger Gewinne um jeden Preis</a:t>
            </a: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Senkung der ethischen Standards zur Erhöhung des Marktanteils</a:t>
            </a: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Abwägen von ökologischen, sozialen und wirtschaftlichen Erwägungen</a:t>
            </a: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Ausschließliche Konzentration auf die Interessen der Aktionäre</a:t>
            </a:r>
            <a:endParaRPr dirty="0">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7"/>
          <p:cNvSpPr txBox="1">
            <a:spLocks noGrp="1"/>
          </p:cNvSpPr>
          <p:nvPr>
            <p:ph type="body" idx="1"/>
          </p:nvPr>
        </p:nvSpPr>
        <p:spPr>
          <a:xfrm>
            <a:off x="4751243" y="510011"/>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de-DE" b="1" dirty="0">
                <a:solidFill>
                  <a:srgbClr val="202124"/>
                </a:solidFill>
                <a:latin typeface="Calibri"/>
                <a:ea typeface="Calibri"/>
                <a:cs typeface="Calibri"/>
                <a:sym typeface="Calibri"/>
              </a:rPr>
              <a:t>Welche Aussage zu den Verpflichtungen von Kleinstunternehmen gemäß der CS3D- und der CSRD-Richtlinie trifft zu?</a:t>
            </a:r>
            <a:endParaRPr b="1" dirty="0">
              <a:solidFill>
                <a:srgbClr val="202124"/>
              </a:solidFill>
            </a:endParaRPr>
          </a:p>
          <a:p>
            <a:pPr marL="457200" lvl="0" indent="-457200" algn="just" rtl="0">
              <a:lnSpc>
                <a:spcPct val="100000"/>
              </a:lnSpc>
              <a:spcBef>
                <a:spcPts val="0"/>
              </a:spcBef>
              <a:spcAft>
                <a:spcPts val="0"/>
              </a:spcAft>
              <a:buSzPts val="2400"/>
              <a:buFont typeface="Arial"/>
              <a:buAutoNum type="alphaUcPeriod"/>
            </a:pPr>
            <a:r>
              <a:rPr lang="de-DE" sz="2000" dirty="0">
                <a:solidFill>
                  <a:srgbClr val="000000"/>
                </a:solidFill>
                <a:highlight>
                  <a:srgbClr val="FFFFFF"/>
                </a:highlight>
              </a:rPr>
              <a:t>Kleinstunternehmen haben direkte Verpflichtungen gemäß der CS3D-Richtlinie und müssen alle Anforderungen an die Nachhaltigkeitsberichterstattung erfüllen</a:t>
            </a:r>
          </a:p>
          <a:p>
            <a:pPr marL="457200" lvl="0" indent="-457200" algn="just" rtl="0">
              <a:lnSpc>
                <a:spcPct val="100000"/>
              </a:lnSpc>
              <a:spcBef>
                <a:spcPts val="0"/>
              </a:spcBef>
              <a:spcAft>
                <a:spcPts val="0"/>
              </a:spcAft>
              <a:buSzPts val="2400"/>
              <a:buFont typeface="Arial"/>
              <a:buAutoNum type="alphaUcPeriod"/>
            </a:pPr>
            <a:r>
              <a:rPr lang="de-DE" sz="2000" dirty="0">
                <a:solidFill>
                  <a:srgbClr val="000000"/>
                </a:solidFill>
                <a:highlight>
                  <a:srgbClr val="FFFFFF"/>
                </a:highlight>
              </a:rPr>
              <a:t>Kleinstunternehmen haben keine direkten Verpflichtungen, aber sie unterliegen indirekten Verpflichtungen, da sie Teil einer Wertschöpfungs- oder Lieferkette sind, z. B. durch die Bereitstellung von Daten und die Annahme von Verhaltenskodizes zur Nachhaltigkeit.</a:t>
            </a:r>
          </a:p>
          <a:p>
            <a:pPr marL="457200" lvl="0" indent="-457200" algn="just" rtl="0">
              <a:lnSpc>
                <a:spcPct val="100000"/>
              </a:lnSpc>
              <a:spcBef>
                <a:spcPts val="0"/>
              </a:spcBef>
              <a:spcAft>
                <a:spcPts val="0"/>
              </a:spcAft>
              <a:buSzPts val="2400"/>
              <a:buFont typeface="Arial"/>
              <a:buAutoNum type="alphaUcPeriod"/>
            </a:pPr>
            <a:r>
              <a:rPr lang="de-DE" sz="2000" dirty="0">
                <a:solidFill>
                  <a:srgbClr val="000000"/>
                </a:solidFill>
                <a:highlight>
                  <a:srgbClr val="FFFFFF"/>
                </a:highlight>
              </a:rPr>
              <a:t>Kleinstunternehmen sind sowohl von den direkten als auch von den indirekten Verpflichtungen im Zusammenhang mit der unternehmerischen Nachhaltigkeit und der Sorgfaltspflicht befreit</a:t>
            </a:r>
            <a:endParaRPr sz="2000" dirty="0">
              <a:solidFill>
                <a:srgbClr val="000000"/>
              </a:solidFill>
              <a:highlight>
                <a:srgbClr val="FFFFFF"/>
              </a:highlight>
            </a:endParaRPr>
          </a:p>
        </p:txBody>
      </p:sp>
      <p:sp>
        <p:nvSpPr>
          <p:cNvPr id="459" name="Google Shape;459;p3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Q5</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2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Antwortschlüssel</a:t>
            </a:r>
            <a:endParaRPr dirty="0"/>
          </a:p>
        </p:txBody>
      </p:sp>
      <p:sp>
        <p:nvSpPr>
          <p:cNvPr id="465" name="Google Shape;465;p12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A</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2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08</a:t>
            </a:r>
            <a:endParaRPr/>
          </a:p>
        </p:txBody>
      </p:sp>
      <p:pic>
        <p:nvPicPr>
          <p:cNvPr id="471" name="Google Shape;471;p128"/>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472" name="Google Shape;472;p128"/>
          <p:cNvSpPr/>
          <p:nvPr/>
        </p:nvSpPr>
        <p:spPr>
          <a:xfrm>
            <a:off x="59500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lvl="0" algn="ctr"/>
            <a:r>
              <a:rPr lang="en-US" sz="3600" b="1" dirty="0">
                <a:solidFill>
                  <a:srgbClr val="73B64B"/>
                </a:solidFill>
                <a:latin typeface="Calibri"/>
                <a:ea typeface="Calibri"/>
                <a:cs typeface="Calibri"/>
                <a:sym typeface="Calibri"/>
              </a:rPr>
              <a:t>BENCHMARK-PRAKTIKEN</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
        <p:nvSpPr>
          <p:cNvPr id="473" name="Google Shape;473;p128"/>
          <p:cNvSpPr txBox="1"/>
          <p:nvPr/>
        </p:nvSpPr>
        <p:spPr>
          <a:xfrm>
            <a:off x="7895468" y="2552640"/>
            <a:ext cx="2988475" cy="629043"/>
          </a:xfrm>
          <a:prstGeom prst="rect">
            <a:avLst/>
          </a:prstGeom>
          <a:noFill/>
          <a:ln>
            <a:noFill/>
          </a:ln>
        </p:spPr>
        <p:txBody>
          <a:bodyPr spcFirstLastPara="1" wrap="square" lIns="91425" tIns="45700" rIns="91425" bIns="45700" anchor="t" anchorCtr="0">
            <a:spAutoFit/>
          </a:bodyPr>
          <a:lstStyle/>
          <a:p>
            <a:pPr marL="12700" marR="5080" lvl="0" algn="ctr">
              <a:lnSpc>
                <a:spcPct val="109130"/>
              </a:lnSpc>
              <a:buClr>
                <a:schemeClr val="lt1"/>
              </a:buClr>
              <a:buSzPts val="3200"/>
            </a:pPr>
            <a:r>
              <a:rPr lang="en-US" sz="3200" b="1" dirty="0">
                <a:solidFill>
                  <a:schemeClr val="lt1"/>
                </a:solidFill>
                <a:latin typeface="Calibri"/>
                <a:ea typeface="Calibri"/>
                <a:cs typeface="Calibri"/>
                <a:sym typeface="Calibri"/>
              </a:rPr>
              <a:t>BEWERTUNGEN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3"/>
          <p:cNvSpPr txBox="1">
            <a:spLocks noGrp="1"/>
          </p:cNvSpPr>
          <p:nvPr>
            <p:ph type="body" idx="1"/>
          </p:nvPr>
        </p:nvSpPr>
        <p:spPr>
          <a:xfrm>
            <a:off x="4686300" y="826894"/>
            <a:ext cx="6481373" cy="5166427"/>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b="1" dirty="0">
                <a:solidFill>
                  <a:srgbClr val="000000"/>
                </a:solidFill>
              </a:rPr>
              <a:t>Was ist der Zweck von Benchmarking im Kontext der Nachhaltigkeit?</a:t>
            </a:r>
            <a:endParaRPr dirty="0">
              <a:solidFill>
                <a:srgbClr val="000000"/>
              </a:solidFill>
            </a:endParaRPr>
          </a:p>
          <a:p>
            <a:pPr lvl="0" indent="-457200" algn="just">
              <a:lnSpc>
                <a:spcPct val="150000"/>
              </a:lnSpc>
              <a:buFont typeface="Arial"/>
              <a:buAutoNum type="alphaUcPeriod"/>
            </a:pPr>
            <a:r>
              <a:rPr lang="de-DE" dirty="0">
                <a:solidFill>
                  <a:srgbClr val="000000"/>
                </a:solidFill>
              </a:rPr>
              <a:t>Informationen von Stakeholdern zu verbergen</a:t>
            </a:r>
          </a:p>
          <a:p>
            <a:pPr lvl="0" indent="-457200" algn="just">
              <a:lnSpc>
                <a:spcPct val="150000"/>
              </a:lnSpc>
              <a:buFont typeface="Arial"/>
              <a:buAutoNum type="alphaUcPeriod"/>
            </a:pPr>
            <a:r>
              <a:rPr lang="de-DE" dirty="0">
                <a:solidFill>
                  <a:srgbClr val="000000"/>
                </a:solidFill>
              </a:rPr>
              <a:t>Vergleich der Nachhaltigkeitsbemühungen verschiedener Unternehmen</a:t>
            </a:r>
          </a:p>
          <a:p>
            <a:pPr lvl="0" indent="-457200" algn="just">
              <a:lnSpc>
                <a:spcPct val="150000"/>
              </a:lnSpc>
              <a:buFont typeface="Arial"/>
              <a:buAutoNum type="alphaUcPeriod"/>
            </a:pPr>
            <a:r>
              <a:rPr lang="de-DE" dirty="0">
                <a:solidFill>
                  <a:srgbClr val="000000"/>
                </a:solidFill>
              </a:rPr>
              <a:t>Komplexität in der Nachhaltigkeitspraxis zu schaffen</a:t>
            </a:r>
          </a:p>
          <a:p>
            <a:pPr lvl="0" indent="-457200" algn="just">
              <a:lnSpc>
                <a:spcPct val="150000"/>
              </a:lnSpc>
              <a:buFont typeface="Arial"/>
              <a:buAutoNum type="alphaUcPeriod"/>
            </a:pPr>
            <a:r>
              <a:rPr lang="de-DE" dirty="0">
                <a:solidFill>
                  <a:srgbClr val="000000"/>
                </a:solidFill>
              </a:rPr>
              <a:t>Transparenz in den Geschäftspraktiken zu erschweren</a:t>
            </a:r>
            <a:endParaRPr dirty="0">
              <a:solidFill>
                <a:srgbClr val="000000"/>
              </a:solidFill>
            </a:endParaRPr>
          </a:p>
        </p:txBody>
      </p:sp>
      <p:sp>
        <p:nvSpPr>
          <p:cNvPr id="479" name="Google Shape;479;p2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4"/>
          <p:cNvSpPr txBox="1">
            <a:spLocks noGrp="1"/>
          </p:cNvSpPr>
          <p:nvPr>
            <p:ph type="body" idx="1"/>
          </p:nvPr>
        </p:nvSpPr>
        <p:spPr>
          <a:xfrm>
            <a:off x="4676775" y="826894"/>
            <a:ext cx="6490898" cy="5166427"/>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b="1" dirty="0">
                <a:solidFill>
                  <a:srgbClr val="000000"/>
                </a:solidFill>
              </a:rPr>
              <a:t>Welcher der folgenden Punkte ist KEIN Schlüsselprinzip des Benchmarking im Bereich der Nachhaltigkeit?</a:t>
            </a:r>
            <a:endParaRPr lang="en-US" dirty="0"/>
          </a:p>
          <a:p>
            <a:pPr lvl="0" indent="-457200" algn="just">
              <a:lnSpc>
                <a:spcPct val="150000"/>
              </a:lnSpc>
              <a:buFont typeface="Arial"/>
              <a:buAutoNum type="alphaUcPeriod"/>
            </a:pPr>
            <a:r>
              <a:rPr lang="en-US" dirty="0" err="1">
                <a:solidFill>
                  <a:srgbClr val="000000"/>
                </a:solidFill>
              </a:rPr>
              <a:t>Transparenz</a:t>
            </a:r>
            <a:endParaRPr lang="en-US" dirty="0">
              <a:solidFill>
                <a:srgbClr val="000000"/>
              </a:solidFill>
            </a:endParaRPr>
          </a:p>
          <a:p>
            <a:pPr lvl="0" indent="-457200" algn="just">
              <a:lnSpc>
                <a:spcPct val="150000"/>
              </a:lnSpc>
              <a:buFont typeface="Arial"/>
              <a:buAutoNum type="alphaUcPeriod"/>
            </a:pPr>
            <a:r>
              <a:rPr lang="en-US" dirty="0">
                <a:solidFill>
                  <a:srgbClr val="000000"/>
                </a:solidFill>
              </a:rPr>
              <a:t>Strenge</a:t>
            </a:r>
          </a:p>
          <a:p>
            <a:pPr lvl="0" indent="-457200" algn="just">
              <a:lnSpc>
                <a:spcPct val="150000"/>
              </a:lnSpc>
              <a:buFont typeface="Arial"/>
              <a:buAutoNum type="alphaUcPeriod"/>
            </a:pPr>
            <a:r>
              <a:rPr lang="en-US" dirty="0" err="1">
                <a:solidFill>
                  <a:srgbClr val="000000"/>
                </a:solidFill>
              </a:rPr>
              <a:t>Ausschließlichkeit</a:t>
            </a:r>
            <a:endParaRPr lang="en-US" dirty="0">
              <a:solidFill>
                <a:srgbClr val="000000"/>
              </a:solidFill>
            </a:endParaRPr>
          </a:p>
          <a:p>
            <a:pPr lvl="0" indent="-457200" algn="just">
              <a:lnSpc>
                <a:spcPct val="150000"/>
              </a:lnSpc>
              <a:buFont typeface="Arial"/>
              <a:buAutoNum type="alphaUcPeriod"/>
            </a:pPr>
            <a:r>
              <a:rPr lang="en-US" dirty="0" err="1">
                <a:solidFill>
                  <a:srgbClr val="000000"/>
                </a:solidFill>
              </a:rPr>
              <a:t>Einbeziehung</a:t>
            </a:r>
            <a:r>
              <a:rPr lang="en-US" dirty="0">
                <a:solidFill>
                  <a:srgbClr val="000000"/>
                </a:solidFill>
              </a:rPr>
              <a:t> von </a:t>
            </a:r>
            <a:r>
              <a:rPr lang="en-US" dirty="0" err="1">
                <a:solidFill>
                  <a:srgbClr val="000000"/>
                </a:solidFill>
              </a:rPr>
              <a:t>Stakeholdern</a:t>
            </a:r>
            <a:endParaRPr lang="en-US" dirty="0"/>
          </a:p>
        </p:txBody>
      </p:sp>
      <p:sp>
        <p:nvSpPr>
          <p:cNvPr id="485" name="Google Shape;485;p2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5"/>
          <p:cNvSpPr txBox="1">
            <a:spLocks noGrp="1"/>
          </p:cNvSpPr>
          <p:nvPr>
            <p:ph type="body" idx="1"/>
          </p:nvPr>
        </p:nvSpPr>
        <p:spPr>
          <a:xfrm>
            <a:off x="4788329" y="501217"/>
            <a:ext cx="6341766" cy="5166427"/>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b="1" dirty="0">
                <a:solidFill>
                  <a:srgbClr val="000000"/>
                </a:solidFill>
              </a:rPr>
              <a:t>Was ist ein Benchmarking im Kontext der Nachhaltigkeit?</a:t>
            </a:r>
            <a:endParaRPr dirty="0"/>
          </a:p>
          <a:p>
            <a:pPr lvl="0" indent="-457200" algn="just">
              <a:lnSpc>
                <a:spcPct val="150000"/>
              </a:lnSpc>
              <a:buFont typeface="Arial"/>
              <a:buAutoNum type="alphaUcPeriod"/>
            </a:pPr>
            <a:r>
              <a:rPr lang="de-DE" dirty="0">
                <a:solidFill>
                  <a:srgbClr val="000000"/>
                </a:solidFill>
              </a:rPr>
              <a:t>Eine einmalige Bewertung anhand eines Benchmarks</a:t>
            </a:r>
          </a:p>
          <a:p>
            <a:pPr lvl="0" indent="-457200" algn="just">
              <a:lnSpc>
                <a:spcPct val="150000"/>
              </a:lnSpc>
              <a:buFont typeface="Arial"/>
              <a:buAutoNum type="alphaUcPeriod"/>
            </a:pPr>
            <a:r>
              <a:rPr lang="de-DE" dirty="0">
                <a:solidFill>
                  <a:srgbClr val="000000"/>
                </a:solidFill>
              </a:rPr>
              <a:t>Ein kontinuierliches Programm zur Verbesserung der Nachhaltigkeit</a:t>
            </a:r>
          </a:p>
          <a:p>
            <a:pPr lvl="0" indent="-457200" algn="just">
              <a:lnSpc>
                <a:spcPct val="150000"/>
              </a:lnSpc>
              <a:buFont typeface="Arial"/>
              <a:buAutoNum type="alphaUcPeriod"/>
            </a:pPr>
            <a:r>
              <a:rPr lang="de-DE" dirty="0">
                <a:solidFill>
                  <a:srgbClr val="000000"/>
                </a:solidFill>
              </a:rPr>
              <a:t>Ein Weg, um Transparenz in den Geschäftspraktiken zu vermeiden</a:t>
            </a:r>
          </a:p>
          <a:p>
            <a:pPr lvl="0" indent="-457200" algn="just">
              <a:lnSpc>
                <a:spcPct val="150000"/>
              </a:lnSpc>
              <a:buFont typeface="Arial"/>
              <a:buAutoNum type="alphaUcPeriod"/>
            </a:pPr>
            <a:r>
              <a:rPr lang="de-DE" dirty="0">
                <a:solidFill>
                  <a:srgbClr val="000000"/>
                </a:solidFill>
              </a:rPr>
              <a:t>Eine Methode, um Nachhaltigkeitsdaten vor Stakeholdern zu verbergen</a:t>
            </a:r>
            <a:endParaRPr dirty="0"/>
          </a:p>
        </p:txBody>
      </p:sp>
      <p:sp>
        <p:nvSpPr>
          <p:cNvPr id="491" name="Google Shape;491;p2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2f055413be5_0_0"/>
          <p:cNvSpPr txBox="1">
            <a:spLocks noGrp="1"/>
          </p:cNvSpPr>
          <p:nvPr>
            <p:ph type="body" idx="1"/>
          </p:nvPr>
        </p:nvSpPr>
        <p:spPr>
          <a:xfrm>
            <a:off x="4810142" y="685005"/>
            <a:ext cx="6341766" cy="5166427"/>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b="1" dirty="0">
                <a:solidFill>
                  <a:srgbClr val="000000"/>
                </a:solidFill>
              </a:rPr>
              <a:t>Wie kann Benchmarking bei Nachhaltigkeitspraktiken helfen?</a:t>
            </a:r>
            <a:endParaRPr dirty="0"/>
          </a:p>
          <a:p>
            <a:pPr lvl="0" indent="-457200" algn="just">
              <a:lnSpc>
                <a:spcPct val="150000"/>
              </a:lnSpc>
              <a:buFont typeface="Arial"/>
              <a:buAutoNum type="alphaUcPeriod"/>
            </a:pPr>
            <a:r>
              <a:rPr lang="de-DE" dirty="0">
                <a:solidFill>
                  <a:srgbClr val="000000"/>
                </a:solidFill>
              </a:rPr>
              <a:t>Indem sie die Komplexität der Abläufe erhöhen</a:t>
            </a:r>
          </a:p>
          <a:p>
            <a:pPr lvl="0" indent="-457200" algn="just">
              <a:lnSpc>
                <a:spcPct val="150000"/>
              </a:lnSpc>
              <a:buFont typeface="Arial"/>
              <a:buAutoNum type="alphaUcPeriod"/>
            </a:pPr>
            <a:r>
              <a:rPr lang="de-DE" dirty="0">
                <a:solidFill>
                  <a:srgbClr val="000000"/>
                </a:solidFill>
              </a:rPr>
              <a:t>Indem sie Unternehmen mit unzureichenden Leistungen belohnen</a:t>
            </a:r>
          </a:p>
          <a:p>
            <a:pPr lvl="0" indent="-457200" algn="just">
              <a:lnSpc>
                <a:spcPct val="150000"/>
              </a:lnSpc>
              <a:buFont typeface="Arial"/>
              <a:buAutoNum type="alphaUcPeriod"/>
            </a:pPr>
            <a:r>
              <a:rPr lang="de-DE" dirty="0">
                <a:solidFill>
                  <a:srgbClr val="000000"/>
                </a:solidFill>
              </a:rPr>
              <a:t>Indem sie Nachhaltigkeitsleistungen und -standards vergleichen</a:t>
            </a:r>
          </a:p>
          <a:p>
            <a:pPr lvl="0" indent="-457200" algn="just">
              <a:lnSpc>
                <a:spcPct val="150000"/>
              </a:lnSpc>
              <a:buFont typeface="Arial"/>
              <a:buAutoNum type="alphaUcPeriod"/>
            </a:pPr>
            <a:r>
              <a:rPr lang="de-DE" dirty="0">
                <a:solidFill>
                  <a:srgbClr val="000000"/>
                </a:solidFill>
              </a:rPr>
              <a:t>Indem sie die Einbeziehung von Interessengruppen vermeiden</a:t>
            </a:r>
            <a:endParaRPr dirty="0"/>
          </a:p>
        </p:txBody>
      </p:sp>
      <p:sp>
        <p:nvSpPr>
          <p:cNvPr id="497" name="Google Shape;497;g2f055413be5_0_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b="1" dirty="0">
                <a:solidFill>
                  <a:srgbClr val="000000"/>
                </a:solidFill>
              </a:rPr>
              <a:t> Was ist die Rolle eines Convenors beim Benchmarking?</a:t>
            </a:r>
            <a:endParaRPr dirty="0"/>
          </a:p>
          <a:p>
            <a:pPr lvl="0" indent="-457200" algn="just">
              <a:lnSpc>
                <a:spcPct val="150000"/>
              </a:lnSpc>
              <a:buFont typeface="Arial"/>
              <a:buAutoNum type="alphaUcPeriod"/>
            </a:pPr>
            <a:r>
              <a:rPr lang="de-DE" dirty="0">
                <a:solidFill>
                  <a:srgbClr val="000000"/>
                </a:solidFill>
              </a:rPr>
              <a:t>Verbergen von Interessenkonflikten</a:t>
            </a:r>
          </a:p>
          <a:p>
            <a:pPr lvl="0" indent="-457200" algn="just">
              <a:lnSpc>
                <a:spcPct val="150000"/>
              </a:lnSpc>
              <a:buFont typeface="Arial"/>
              <a:buAutoNum type="alphaUcPeriod"/>
            </a:pPr>
            <a:r>
              <a:rPr lang="de-DE" dirty="0">
                <a:solidFill>
                  <a:srgbClr val="000000"/>
                </a:solidFill>
              </a:rPr>
              <a:t>Leiten der Entwicklung von Benchmarking-Übungen</a:t>
            </a:r>
          </a:p>
          <a:p>
            <a:pPr lvl="0" indent="-457200" algn="just">
              <a:lnSpc>
                <a:spcPct val="150000"/>
              </a:lnSpc>
              <a:buFont typeface="Arial"/>
              <a:buAutoNum type="alphaUcPeriod"/>
            </a:pPr>
            <a:r>
              <a:rPr lang="de-DE" dirty="0">
                <a:solidFill>
                  <a:srgbClr val="000000"/>
                </a:solidFill>
              </a:rPr>
              <a:t>Entmutigen des Engagements von Interessengruppen</a:t>
            </a:r>
          </a:p>
          <a:p>
            <a:pPr lvl="0" indent="-457200" algn="just">
              <a:lnSpc>
                <a:spcPct val="150000"/>
              </a:lnSpc>
              <a:buFont typeface="Arial"/>
              <a:buAutoNum type="alphaUcPeriod"/>
            </a:pPr>
            <a:r>
              <a:rPr lang="de-DE" dirty="0">
                <a:solidFill>
                  <a:srgbClr val="000000"/>
                </a:solidFill>
              </a:rPr>
              <a:t>Begrenzen der Transparenz im Benchmarking-Prozess</a:t>
            </a:r>
            <a:endParaRPr dirty="0"/>
          </a:p>
        </p:txBody>
      </p:sp>
      <p:sp>
        <p:nvSpPr>
          <p:cNvPr id="503" name="Google Shape;503;p2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Q5</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b="1" dirty="0">
                <a:solidFill>
                  <a:srgbClr val="000000"/>
                </a:solidFill>
              </a:rPr>
              <a:t>Was ist der Zweck von Lobbyarbeit und Aktivismus im Rahmen des Nachhaltigkeitsengagements?</a:t>
            </a:r>
            <a:endParaRPr dirty="0"/>
          </a:p>
          <a:p>
            <a:pPr lvl="0" indent="-457200" algn="just">
              <a:lnSpc>
                <a:spcPct val="150000"/>
              </a:lnSpc>
              <a:buFont typeface="Arial"/>
              <a:buAutoNum type="alphaUcPeriod"/>
            </a:pPr>
            <a:r>
              <a:rPr lang="de-DE" dirty="0">
                <a:solidFill>
                  <a:srgbClr val="000000"/>
                </a:solidFill>
              </a:rPr>
              <a:t>Den Status quo nicht nachhaltiger Praktiken aufrechtzuerhalten</a:t>
            </a:r>
          </a:p>
          <a:p>
            <a:pPr lvl="0" indent="-457200" algn="just">
              <a:lnSpc>
                <a:spcPct val="150000"/>
              </a:lnSpc>
              <a:buFont typeface="Arial"/>
              <a:buAutoNum type="alphaUcPeriod"/>
            </a:pPr>
            <a:r>
              <a:rPr lang="de-DE" dirty="0">
                <a:solidFill>
                  <a:srgbClr val="000000"/>
                </a:solidFill>
              </a:rPr>
              <a:t>Einzelpersonen davon abzuhalten, nachhaltige Verhaltensweisen anzunehmen</a:t>
            </a:r>
          </a:p>
          <a:p>
            <a:pPr lvl="0" indent="-457200" algn="just">
              <a:lnSpc>
                <a:spcPct val="150000"/>
              </a:lnSpc>
              <a:buFont typeface="Arial"/>
              <a:buAutoNum type="alphaUcPeriod"/>
            </a:pPr>
            <a:r>
              <a:rPr lang="de-DE" dirty="0">
                <a:solidFill>
                  <a:srgbClr val="000000"/>
                </a:solidFill>
              </a:rPr>
              <a:t>Maßnahmen zu ergreifen, um Nachhaltigkeit auf breiterer Ebene zu fördern</a:t>
            </a:r>
          </a:p>
          <a:p>
            <a:pPr lvl="0" indent="-457200" algn="just">
              <a:lnSpc>
                <a:spcPct val="150000"/>
              </a:lnSpc>
              <a:buFont typeface="Arial"/>
              <a:buAutoNum type="alphaUcPeriod"/>
            </a:pPr>
            <a:r>
              <a:rPr lang="de-DE" dirty="0">
                <a:solidFill>
                  <a:srgbClr val="000000"/>
                </a:solidFill>
              </a:rPr>
              <a:t>Umweltverschmutzung zu unterstützen</a:t>
            </a:r>
            <a:endParaRPr dirty="0"/>
          </a:p>
        </p:txBody>
      </p:sp>
      <p:sp>
        <p:nvSpPr>
          <p:cNvPr id="509" name="Google Shape;509;p2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Q6</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2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Antwortschlüssel</a:t>
            </a:r>
            <a:endParaRPr dirty="0"/>
          </a:p>
        </p:txBody>
      </p:sp>
      <p:sp>
        <p:nvSpPr>
          <p:cNvPr id="515" name="Google Shape;515;p129"/>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Q6: 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Q2</a:t>
            </a:r>
            <a:endParaRPr/>
          </a:p>
        </p:txBody>
      </p:sp>
      <p:sp>
        <p:nvSpPr>
          <p:cNvPr id="178" name="Google Shape;178;p5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Welche Strategie wird üblicherweise von Unternehmen angewandt, um ihren CO2-Fußabdruck zu verringern?</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Zunehmende Abhängigkeit von fossilen Brennstoffen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Ausweitung der Büroflächen und der physischen Infrastruktur</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Investitionen in erneuerbare Energiequellen wie Solar- und Windenergie</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Kostensenkung durch reduzierte Abfallwirtschaft</a:t>
            </a:r>
            <a:endParaRPr dirty="0">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3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09</a:t>
            </a:r>
            <a:endParaRPr/>
          </a:p>
        </p:txBody>
      </p:sp>
      <p:pic>
        <p:nvPicPr>
          <p:cNvPr id="521" name="Google Shape;521;p130"/>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522" name="Google Shape;522;p130"/>
          <p:cNvSpPr/>
          <p:nvPr/>
        </p:nvSpPr>
        <p:spPr>
          <a:xfrm>
            <a:off x="58865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lvl="0"/>
            <a:r>
              <a:rPr lang="en-US" sz="3600" b="1" dirty="0">
                <a:solidFill>
                  <a:srgbClr val="73B64B"/>
                </a:solidFill>
                <a:latin typeface="Calibri"/>
                <a:ea typeface="Calibri"/>
                <a:cs typeface="Calibri"/>
                <a:sym typeface="Calibri"/>
              </a:rPr>
              <a:t>DIGITALE WERKZEUGE</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
        <p:nvSpPr>
          <p:cNvPr id="523" name="Google Shape;523;p130"/>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algn="ctr">
              <a:lnSpc>
                <a:spcPct val="109130"/>
              </a:lnSpc>
              <a:buClr>
                <a:schemeClr val="lt1"/>
              </a:buClr>
              <a:buSzPts val="3200"/>
            </a:pPr>
            <a:r>
              <a:rPr lang="en-US" sz="3200" b="1" dirty="0">
                <a:solidFill>
                  <a:schemeClr val="lt1"/>
                </a:solidFill>
                <a:latin typeface="Calibri"/>
                <a:ea typeface="Calibri"/>
                <a:cs typeface="Calibri"/>
                <a:sym typeface="Calibri"/>
              </a:rPr>
              <a:t>BEWERTUNGEN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3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Frage 1 </a:t>
            </a:r>
            <a:endParaRPr dirty="0"/>
          </a:p>
        </p:txBody>
      </p:sp>
      <p:sp>
        <p:nvSpPr>
          <p:cNvPr id="529" name="Google Shape;529;p13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b="1" dirty="0">
                <a:solidFill>
                  <a:srgbClr val="000000"/>
                </a:solidFill>
              </a:rPr>
              <a:t>Was ist der Hauptnutzen des Einsatzes digitaler Technologien in der Nachhaltigkeitspraxis von Kleinstunternehmen?</a:t>
            </a:r>
            <a:endParaRPr dirty="0">
              <a:solidFill>
                <a:srgbClr val="000000"/>
              </a:solidFill>
            </a:endParaRPr>
          </a:p>
          <a:p>
            <a:pPr lvl="0" indent="-457200" algn="just">
              <a:lnSpc>
                <a:spcPct val="150000"/>
              </a:lnSpc>
              <a:buAutoNum type="alphaUcPeriod"/>
            </a:pPr>
            <a:r>
              <a:rPr lang="de-DE" dirty="0">
                <a:solidFill>
                  <a:srgbClr val="000000"/>
                </a:solidFill>
              </a:rPr>
              <a:t>Erhöhung des manuellen Arbeitsaufwands</a:t>
            </a:r>
          </a:p>
          <a:p>
            <a:pPr lvl="0" indent="-457200" algn="just">
              <a:lnSpc>
                <a:spcPct val="150000"/>
              </a:lnSpc>
              <a:buAutoNum type="alphaUcPeriod"/>
            </a:pPr>
            <a:r>
              <a:rPr lang="de-DE" dirty="0">
                <a:solidFill>
                  <a:srgbClr val="000000"/>
                </a:solidFill>
              </a:rPr>
              <a:t>Verbesserung der betrieblichen Effizienz</a:t>
            </a:r>
          </a:p>
          <a:p>
            <a:pPr lvl="0" indent="-457200" algn="just">
              <a:lnSpc>
                <a:spcPct val="150000"/>
              </a:lnSpc>
              <a:buAutoNum type="alphaUcPeriod"/>
            </a:pPr>
            <a:r>
              <a:rPr lang="de-DE" dirty="0">
                <a:solidFill>
                  <a:srgbClr val="000000"/>
                </a:solidFill>
              </a:rPr>
              <a:t>Verringerung der Kundenbindung </a:t>
            </a:r>
          </a:p>
          <a:p>
            <a:pPr lvl="0" indent="-457200" algn="just">
              <a:lnSpc>
                <a:spcPct val="150000"/>
              </a:lnSpc>
              <a:buAutoNum type="alphaUcPeriod"/>
            </a:pPr>
            <a:r>
              <a:rPr lang="de-DE" dirty="0">
                <a:solidFill>
                  <a:srgbClr val="000000"/>
                </a:solidFill>
              </a:rPr>
              <a:t>Förderung traditioneller Geschäftsmodelle</a:t>
            </a:r>
            <a:endParaRPr dirty="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Frage 2 </a:t>
            </a:r>
            <a:endParaRPr dirty="0"/>
          </a:p>
        </p:txBody>
      </p:sp>
      <p:sp>
        <p:nvSpPr>
          <p:cNvPr id="535" name="Google Shape;535;p6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b="1" dirty="0">
                <a:solidFill>
                  <a:srgbClr val="000000"/>
                </a:solidFill>
              </a:rPr>
              <a:t>Worauf sollten sich Unternehmen im Rahmen der Triple Bottom Line konzentrieren?</a:t>
            </a:r>
            <a:endParaRPr dirty="0">
              <a:solidFill>
                <a:srgbClr val="000000"/>
              </a:solidFill>
            </a:endParaRPr>
          </a:p>
          <a:p>
            <a:pPr lvl="0" indent="-457200" algn="just">
              <a:lnSpc>
                <a:spcPct val="150000"/>
              </a:lnSpc>
              <a:buAutoNum type="alphaUcPeriod"/>
            </a:pPr>
            <a:r>
              <a:rPr lang="de-DE" dirty="0">
                <a:solidFill>
                  <a:srgbClr val="000000"/>
                </a:solidFill>
              </a:rPr>
              <a:t>Nur finanzielle Leistung</a:t>
            </a:r>
          </a:p>
          <a:p>
            <a:pPr lvl="0" indent="-457200" algn="just">
              <a:lnSpc>
                <a:spcPct val="150000"/>
              </a:lnSpc>
              <a:buAutoNum type="alphaUcPeriod"/>
            </a:pPr>
            <a:r>
              <a:rPr lang="de-DE" dirty="0">
                <a:solidFill>
                  <a:srgbClr val="000000"/>
                </a:solidFill>
              </a:rPr>
              <a:t>Nur Umweltschutz und wirtschaftlicher Gewinn</a:t>
            </a:r>
          </a:p>
          <a:p>
            <a:pPr lvl="0" indent="-457200" algn="just">
              <a:lnSpc>
                <a:spcPct val="150000"/>
              </a:lnSpc>
              <a:buAutoNum type="alphaUcPeriod"/>
            </a:pPr>
            <a:r>
              <a:rPr lang="de-DE" dirty="0">
                <a:solidFill>
                  <a:srgbClr val="000000"/>
                </a:solidFill>
              </a:rPr>
              <a:t>Soziale Gerechtigkeit, Umweltschutz und wirtschaftlicher Gewinn</a:t>
            </a:r>
          </a:p>
          <a:p>
            <a:pPr lvl="0" indent="-457200" algn="just">
              <a:lnSpc>
                <a:spcPct val="150000"/>
              </a:lnSpc>
              <a:buAutoNum type="alphaUcPeriod"/>
            </a:pPr>
            <a:r>
              <a:rPr lang="de-DE" dirty="0">
                <a:solidFill>
                  <a:srgbClr val="000000"/>
                </a:solidFill>
              </a:rPr>
              <a:t>Nur Kundenzufriedenheit</a:t>
            </a:r>
            <a:endParaRPr dirty="0">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Frage 3 </a:t>
            </a:r>
            <a:endParaRPr dirty="0"/>
          </a:p>
        </p:txBody>
      </p:sp>
      <p:sp>
        <p:nvSpPr>
          <p:cNvPr id="541" name="Google Shape;541;p6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b="1" dirty="0">
                <a:solidFill>
                  <a:srgbClr val="000000"/>
                </a:solidFill>
              </a:rPr>
              <a:t>Welches digitale Tool kann dazu beitragen, die IT-Bilanz eines Unternehmens durch den Einsatz einer energieeffizienten globalen Infrastruktur zu reduzieren?</a:t>
            </a:r>
            <a:endParaRPr dirty="0">
              <a:solidFill>
                <a:srgbClr val="000000"/>
              </a:solidFill>
            </a:endParaRPr>
          </a:p>
          <a:p>
            <a:pPr lvl="0" indent="-457200" algn="just">
              <a:lnSpc>
                <a:spcPct val="150000"/>
              </a:lnSpc>
              <a:buAutoNum type="alphaUcPeriod"/>
            </a:pPr>
            <a:r>
              <a:rPr lang="en-US" dirty="0">
                <a:solidFill>
                  <a:srgbClr val="000000"/>
                </a:solidFill>
              </a:rPr>
              <a:t>Manuelle </a:t>
            </a:r>
            <a:r>
              <a:rPr lang="en-US" dirty="0" err="1">
                <a:solidFill>
                  <a:srgbClr val="000000"/>
                </a:solidFill>
              </a:rPr>
              <a:t>Dateneingabe</a:t>
            </a:r>
            <a:endParaRPr lang="en-US" dirty="0">
              <a:solidFill>
                <a:srgbClr val="000000"/>
              </a:solidFill>
            </a:endParaRPr>
          </a:p>
          <a:p>
            <a:pPr lvl="0" indent="-457200" algn="just">
              <a:lnSpc>
                <a:spcPct val="150000"/>
              </a:lnSpc>
              <a:buAutoNum type="alphaUcPeriod"/>
            </a:pPr>
            <a:r>
              <a:rPr lang="en-US" dirty="0">
                <a:solidFill>
                  <a:srgbClr val="000000"/>
                </a:solidFill>
              </a:rPr>
              <a:t>Cloud Computing</a:t>
            </a:r>
          </a:p>
          <a:p>
            <a:pPr lvl="0" indent="-457200" algn="just">
              <a:lnSpc>
                <a:spcPct val="150000"/>
              </a:lnSpc>
              <a:buAutoNum type="alphaUcPeriod"/>
            </a:pPr>
            <a:r>
              <a:rPr lang="en-US" dirty="0" err="1">
                <a:solidFill>
                  <a:srgbClr val="000000"/>
                </a:solidFill>
              </a:rPr>
              <a:t>Papierbasierte</a:t>
            </a:r>
            <a:r>
              <a:rPr lang="en-US" dirty="0">
                <a:solidFill>
                  <a:srgbClr val="000000"/>
                </a:solidFill>
              </a:rPr>
              <a:t> </a:t>
            </a:r>
            <a:r>
              <a:rPr lang="en-US" dirty="0" err="1">
                <a:solidFill>
                  <a:srgbClr val="000000"/>
                </a:solidFill>
              </a:rPr>
              <a:t>Ablagesysteme</a:t>
            </a:r>
            <a:endParaRPr lang="en-US" dirty="0">
              <a:solidFill>
                <a:srgbClr val="000000"/>
              </a:solidFill>
            </a:endParaRPr>
          </a:p>
          <a:p>
            <a:pPr lvl="0" indent="-457200" algn="just">
              <a:lnSpc>
                <a:spcPct val="150000"/>
              </a:lnSpc>
              <a:buAutoNum type="alphaUcPeriod"/>
            </a:pPr>
            <a:r>
              <a:rPr lang="en-US" dirty="0" err="1">
                <a:solidFill>
                  <a:srgbClr val="000000"/>
                </a:solidFill>
              </a:rPr>
              <a:t>Traditionelle</a:t>
            </a:r>
            <a:r>
              <a:rPr lang="en-US" dirty="0">
                <a:solidFill>
                  <a:srgbClr val="000000"/>
                </a:solidFill>
              </a:rPr>
              <a:t> Desktop-</a:t>
            </a:r>
            <a:r>
              <a:rPr lang="en-US" dirty="0" err="1">
                <a:solidFill>
                  <a:srgbClr val="000000"/>
                </a:solidFill>
              </a:rPr>
              <a:t>Anwendungen</a:t>
            </a:r>
            <a:endParaRPr dirty="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Frage 4 </a:t>
            </a:r>
            <a:endParaRPr dirty="0"/>
          </a:p>
        </p:txBody>
      </p:sp>
      <p:sp>
        <p:nvSpPr>
          <p:cNvPr id="547" name="Google Shape;547;p68"/>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b="1" dirty="0">
                <a:solidFill>
                  <a:srgbClr val="000000"/>
                </a:solidFill>
              </a:rPr>
              <a:t>Welche Open-Source-Plattform wird für Datenanalysen verwendet, um nachhaltige Geschäftsentscheidungen zu treffen?</a:t>
            </a:r>
            <a:endParaRPr b="1" dirty="0">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dirty="0">
                <a:solidFill>
                  <a:srgbClr val="000000"/>
                </a:solidFill>
              </a:rPr>
              <a:t>Trello</a:t>
            </a:r>
            <a:endParaRPr dirty="0">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dirty="0">
                <a:solidFill>
                  <a:srgbClr val="000000"/>
                </a:solidFill>
              </a:rPr>
              <a:t>Odoo</a:t>
            </a:r>
            <a:endParaRPr dirty="0">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dirty="0" err="1">
                <a:solidFill>
                  <a:srgbClr val="000000"/>
                </a:solidFill>
              </a:rPr>
              <a:t>SuiteCRM</a:t>
            </a:r>
            <a:endParaRPr dirty="0">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dirty="0">
                <a:solidFill>
                  <a:srgbClr val="000000"/>
                </a:solidFill>
              </a:rPr>
              <a:t>KNIME</a:t>
            </a:r>
            <a:endParaRPr dirty="0">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Frage 5 </a:t>
            </a:r>
            <a:endParaRPr dirty="0"/>
          </a:p>
        </p:txBody>
      </p:sp>
      <p:sp>
        <p:nvSpPr>
          <p:cNvPr id="553" name="Google Shape;553;p69"/>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nSpc>
                <a:spcPct val="150000"/>
              </a:lnSpc>
            </a:pPr>
            <a:r>
              <a:rPr lang="de-DE" b="1" dirty="0">
                <a:solidFill>
                  <a:srgbClr val="000000"/>
                </a:solidFill>
              </a:rPr>
              <a:t>Was ist ein entscheidender erster Schritt bei der Erstellung eines digitalen Nachhaltigkeitsplans?</a:t>
            </a:r>
            <a:endParaRPr lang="de-DE" dirty="0">
              <a:solidFill>
                <a:srgbClr val="000000"/>
              </a:solidFill>
            </a:endParaRPr>
          </a:p>
          <a:p>
            <a:pPr lvl="0" indent="-457200">
              <a:lnSpc>
                <a:spcPct val="150000"/>
              </a:lnSpc>
              <a:buAutoNum type="alphaUcPeriod"/>
            </a:pPr>
            <a:r>
              <a:rPr lang="de-DE" dirty="0">
                <a:solidFill>
                  <a:srgbClr val="000000"/>
                </a:solidFill>
              </a:rPr>
              <a:t>Implementierung zufälliger digitaler Tools</a:t>
            </a:r>
          </a:p>
          <a:p>
            <a:pPr lvl="0" indent="-457200">
              <a:lnSpc>
                <a:spcPct val="150000"/>
              </a:lnSpc>
              <a:buAutoNum type="alphaUcPeriod"/>
            </a:pPr>
            <a:r>
              <a:rPr lang="de-DE" dirty="0">
                <a:solidFill>
                  <a:srgbClr val="000000"/>
                </a:solidFill>
              </a:rPr>
              <a:t>Bewertung aktueller digitaler und nachhaltiger Praktiken</a:t>
            </a:r>
          </a:p>
          <a:p>
            <a:pPr lvl="0" indent="-457200">
              <a:lnSpc>
                <a:spcPct val="150000"/>
              </a:lnSpc>
              <a:buAutoNum type="alphaUcPeriod"/>
            </a:pPr>
            <a:r>
              <a:rPr lang="de-DE" dirty="0">
                <a:solidFill>
                  <a:srgbClr val="000000"/>
                </a:solidFill>
              </a:rPr>
              <a:t>Ignorieren von Budgeterwägungen</a:t>
            </a:r>
          </a:p>
          <a:p>
            <a:pPr lvl="0" indent="-457200">
              <a:lnSpc>
                <a:spcPct val="150000"/>
              </a:lnSpc>
              <a:buAutoNum type="alphaUcPeriod"/>
            </a:pPr>
            <a:r>
              <a:rPr lang="de-DE" dirty="0">
                <a:solidFill>
                  <a:srgbClr val="000000"/>
                </a:solidFill>
              </a:rPr>
              <a:t>Vernachlässigung des Inputs von Interessengruppen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3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Antwortschlüssel</a:t>
            </a:r>
            <a:endParaRPr dirty="0"/>
          </a:p>
        </p:txBody>
      </p:sp>
      <p:sp>
        <p:nvSpPr>
          <p:cNvPr id="559" name="Google Shape;559;p132"/>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D</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B</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3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10</a:t>
            </a:r>
            <a:endParaRPr/>
          </a:p>
        </p:txBody>
      </p:sp>
      <p:pic>
        <p:nvPicPr>
          <p:cNvPr id="565" name="Google Shape;565;p133"/>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566" name="Google Shape;566;p133"/>
          <p:cNvSpPr/>
          <p:nvPr/>
        </p:nvSpPr>
        <p:spPr>
          <a:xfrm>
            <a:off x="59373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lvl="0"/>
            <a:r>
              <a:rPr lang="en-US" sz="3600" b="1" dirty="0">
                <a:solidFill>
                  <a:srgbClr val="73B64B"/>
                </a:solidFill>
                <a:latin typeface="Calibri"/>
                <a:ea typeface="Calibri"/>
                <a:cs typeface="Calibri"/>
                <a:sym typeface="Calibri"/>
              </a:rPr>
              <a:t>FALLSTRICKE IN NACHHALTIGEN UNTERNEHMEN</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
        <p:nvSpPr>
          <p:cNvPr id="567" name="Google Shape;567;p133"/>
          <p:cNvSpPr txBox="1"/>
          <p:nvPr/>
        </p:nvSpPr>
        <p:spPr>
          <a:xfrm>
            <a:off x="7882768" y="2522772"/>
            <a:ext cx="2988475" cy="629043"/>
          </a:xfrm>
          <a:prstGeom prst="rect">
            <a:avLst/>
          </a:prstGeom>
          <a:noFill/>
          <a:ln>
            <a:noFill/>
          </a:ln>
        </p:spPr>
        <p:txBody>
          <a:bodyPr spcFirstLastPara="1" wrap="square" lIns="91425" tIns="45700" rIns="91425" bIns="45700" anchor="t" anchorCtr="0">
            <a:spAutoFit/>
          </a:bodyPr>
          <a:lstStyle/>
          <a:p>
            <a:pPr marL="12700" marR="5080" lvl="0" algn="ctr">
              <a:lnSpc>
                <a:spcPct val="109130"/>
              </a:lnSpc>
              <a:buClr>
                <a:schemeClr val="lt1"/>
              </a:buClr>
              <a:buSzPts val="3200"/>
            </a:pPr>
            <a:r>
              <a:rPr lang="en-US" sz="3200" b="1" dirty="0">
                <a:solidFill>
                  <a:schemeClr val="lt1"/>
                </a:solidFill>
                <a:latin typeface="Calibri"/>
                <a:ea typeface="Calibri"/>
                <a:cs typeface="Calibri"/>
                <a:sym typeface="Calibri"/>
              </a:rPr>
              <a:t>BEWERTUNGEN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Q1</a:t>
            </a:r>
            <a:endParaRPr/>
          </a:p>
        </p:txBody>
      </p:sp>
      <p:sp>
        <p:nvSpPr>
          <p:cNvPr id="573" name="Google Shape;573;p61"/>
          <p:cNvSpPr txBox="1">
            <a:spLocks noGrp="1"/>
          </p:cNvSpPr>
          <p:nvPr>
            <p:ph type="body" idx="2"/>
          </p:nvPr>
        </p:nvSpPr>
        <p:spPr>
          <a:xfrm>
            <a:off x="459250" y="2160125"/>
            <a:ext cx="10924800" cy="4079400"/>
          </a:xfrm>
          <a:prstGeom prst="rect">
            <a:avLst/>
          </a:prstGeom>
          <a:noFill/>
          <a:ln>
            <a:noFill/>
          </a:ln>
        </p:spPr>
        <p:txBody>
          <a:bodyPr spcFirstLastPara="1" wrap="square" lIns="91425" tIns="45700" rIns="91425" bIns="45700" anchor="t" anchorCtr="0">
            <a:noAutofit/>
          </a:bodyPr>
          <a:lstStyle/>
          <a:p>
            <a:pPr marL="228600" lvl="0" algn="just">
              <a:lnSpc>
                <a:spcPct val="150000"/>
              </a:lnSpc>
            </a:pPr>
            <a:r>
              <a:rPr lang="de-DE" sz="2200" b="1" dirty="0">
                <a:solidFill>
                  <a:srgbClr val="000000"/>
                </a:solidFill>
              </a:rPr>
              <a:t>Welcher der folgenden Punkte ist ein häufiger Fallstrick für Unternehmen, die versuchen, nachhaltige Praktiken einzuführen?</a:t>
            </a:r>
            <a:endParaRPr sz="2200" b="1" dirty="0">
              <a:solidFill>
                <a:srgbClr val="000000"/>
              </a:solidFill>
            </a:endParaRPr>
          </a:p>
          <a:p>
            <a:pPr lvl="0" indent="-457200" algn="just">
              <a:lnSpc>
                <a:spcPct val="150000"/>
              </a:lnSpc>
              <a:buAutoNum type="alphaUcPeriod"/>
            </a:pPr>
            <a:r>
              <a:rPr lang="de-DE" sz="2200" dirty="0">
                <a:solidFill>
                  <a:srgbClr val="000000"/>
                </a:solidFill>
              </a:rPr>
              <a:t>Die Festlegung klarer und messbarer Nachhaltigkeitsziele.</a:t>
            </a:r>
          </a:p>
          <a:p>
            <a:pPr lvl="0" indent="-457200" algn="just">
              <a:lnSpc>
                <a:spcPct val="150000"/>
              </a:lnSpc>
              <a:buAutoNum type="alphaUcPeriod"/>
            </a:pPr>
            <a:r>
              <a:rPr lang="de-DE" sz="2200" dirty="0">
                <a:solidFill>
                  <a:srgbClr val="000000"/>
                </a:solidFill>
              </a:rPr>
              <a:t>Greenwashing, d. h. irreführende Behauptungen über Nachhaltigkeit.</a:t>
            </a:r>
          </a:p>
          <a:p>
            <a:pPr lvl="0" indent="-457200" algn="just">
              <a:lnSpc>
                <a:spcPct val="150000"/>
              </a:lnSpc>
              <a:buAutoNum type="alphaUcPeriod"/>
            </a:pPr>
            <a:r>
              <a:rPr lang="de-DE" sz="2200" dirty="0">
                <a:solidFill>
                  <a:srgbClr val="000000"/>
                </a:solidFill>
              </a:rPr>
              <a:t>Eine transparente Kommunikation mit den Interessengruppen betreiben.</a:t>
            </a:r>
          </a:p>
          <a:p>
            <a:pPr lvl="0" indent="-457200" algn="just">
              <a:lnSpc>
                <a:spcPct val="150000"/>
              </a:lnSpc>
              <a:buAutoNum type="alphaUcPeriod"/>
            </a:pPr>
            <a:r>
              <a:rPr lang="de-DE" sz="2200" dirty="0">
                <a:solidFill>
                  <a:srgbClr val="000000"/>
                </a:solidFill>
              </a:rPr>
              <a:t>Investitionen in erneuerbare Energiequellen.</a:t>
            </a:r>
            <a:endParaRPr sz="2200" dirty="0">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Q2</a:t>
            </a:r>
            <a:endParaRPr/>
          </a:p>
        </p:txBody>
      </p:sp>
      <p:sp>
        <p:nvSpPr>
          <p:cNvPr id="579" name="Google Shape;579;p62"/>
          <p:cNvSpPr txBox="1">
            <a:spLocks noGrp="1"/>
          </p:cNvSpPr>
          <p:nvPr>
            <p:ph type="body" idx="2"/>
          </p:nvPr>
        </p:nvSpPr>
        <p:spPr>
          <a:xfrm>
            <a:off x="527275" y="2160125"/>
            <a:ext cx="11191800" cy="4079400"/>
          </a:xfrm>
          <a:prstGeom prst="rect">
            <a:avLst/>
          </a:prstGeom>
          <a:noFill/>
          <a:ln>
            <a:noFill/>
          </a:ln>
        </p:spPr>
        <p:txBody>
          <a:bodyPr spcFirstLastPara="1" wrap="square" lIns="91425" tIns="45700" rIns="91425" bIns="45700" anchor="t" anchorCtr="0">
            <a:noAutofit/>
          </a:bodyPr>
          <a:lstStyle/>
          <a:p>
            <a:pPr marL="228600" lvl="0" algn="just">
              <a:lnSpc>
                <a:spcPct val="150000"/>
              </a:lnSpc>
            </a:pPr>
            <a:r>
              <a:rPr lang="de-DE" sz="2200" b="1" dirty="0">
                <a:solidFill>
                  <a:srgbClr val="000000"/>
                </a:solidFill>
              </a:rPr>
              <a:t>Warum ist es für Unternehmen wichtig, die Wiederverwertbarkeit ihrer Produktverpackungen sicherzustellen?</a:t>
            </a:r>
            <a:endParaRPr sz="2200" b="1" dirty="0">
              <a:solidFill>
                <a:srgbClr val="000000"/>
              </a:solidFill>
            </a:endParaRPr>
          </a:p>
          <a:p>
            <a:pPr lvl="0" indent="-457200" algn="just">
              <a:lnSpc>
                <a:spcPct val="150000"/>
              </a:lnSpc>
              <a:buAutoNum type="alphaUcPeriod"/>
            </a:pPr>
            <a:r>
              <a:rPr lang="de-DE" sz="2200" dirty="0">
                <a:solidFill>
                  <a:srgbClr val="000000"/>
                </a:solidFill>
              </a:rPr>
              <a:t>Es reduziert immer die Produktionskosten.</a:t>
            </a:r>
          </a:p>
          <a:p>
            <a:pPr lvl="0" indent="-457200" algn="just">
              <a:lnSpc>
                <a:spcPct val="150000"/>
              </a:lnSpc>
              <a:buAutoNum type="alphaUcPeriod"/>
            </a:pPr>
            <a:r>
              <a:rPr lang="de-DE" sz="2200" dirty="0">
                <a:solidFill>
                  <a:srgbClr val="000000"/>
                </a:solidFill>
              </a:rPr>
              <a:t>Sie erhöht die Haltbarkeit der Produkte.</a:t>
            </a:r>
          </a:p>
          <a:p>
            <a:pPr lvl="0" indent="-457200" algn="just">
              <a:lnSpc>
                <a:spcPct val="150000"/>
              </a:lnSpc>
              <a:buAutoNum type="alphaUcPeriod"/>
            </a:pPr>
            <a:r>
              <a:rPr lang="de-DE" sz="2200" dirty="0">
                <a:solidFill>
                  <a:srgbClr val="000000"/>
                </a:solidFill>
              </a:rPr>
              <a:t>Sie stellt sicher, dass das Produkt als umweltfreundlich vermarktet werden kann, ohne dass es zu Rückschlägen kommt.</a:t>
            </a:r>
          </a:p>
          <a:p>
            <a:pPr lvl="0" indent="-457200" algn="just">
              <a:lnSpc>
                <a:spcPct val="150000"/>
              </a:lnSpc>
              <a:buAutoNum type="alphaUcPeriod"/>
            </a:pPr>
            <a:r>
              <a:rPr lang="de-DE" sz="2200" dirty="0">
                <a:solidFill>
                  <a:srgbClr val="000000"/>
                </a:solidFill>
              </a:rPr>
              <a:t>Es garantiert rechtliche Immunität von allen Umweltvorschriften.</a:t>
            </a:r>
            <a:endParaRPr sz="22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Q3</a:t>
            </a:r>
            <a:endParaRPr/>
          </a:p>
        </p:txBody>
      </p:sp>
      <p:sp>
        <p:nvSpPr>
          <p:cNvPr id="184" name="Google Shape;184;p98"/>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 Welches der folgenden Beispiele ist ein Beispiel für eine nachhaltige Beschaffungspraxis?</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Beschaffung von Materialien ohne Rücksicht auf deren Herkunft</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Missachtung der Praktiken des fairen Handels</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Bevorzugung von Billiganbietern ohne Rücksicht auf deren Umweltauswirkungen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Auswahl von Lieferanten, die sich an Umwelt- und Sozialstandards halten</a:t>
            </a:r>
            <a:endParaRPr dirty="0">
              <a:solidFill>
                <a:srgbClr val="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sz="3500"/>
              <a:t>Q3</a:t>
            </a:r>
            <a:endParaRPr sz="3500"/>
          </a:p>
        </p:txBody>
      </p:sp>
      <p:sp>
        <p:nvSpPr>
          <p:cNvPr id="585" name="Google Shape;585;p63"/>
          <p:cNvSpPr txBox="1">
            <a:spLocks noGrp="1"/>
          </p:cNvSpPr>
          <p:nvPr>
            <p:ph type="body" idx="2"/>
          </p:nvPr>
        </p:nvSpPr>
        <p:spPr>
          <a:xfrm>
            <a:off x="408225" y="2092100"/>
            <a:ext cx="10975800" cy="4147200"/>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sz="2200" b="1" dirty="0">
                <a:solidFill>
                  <a:srgbClr val="000000"/>
                </a:solidFill>
              </a:rPr>
              <a:t>Was ist ein wesentliches Risiko, wenn vor der Einführung eines nachhaltigen Produkts keine gründliche Marktforschung durchgeführt wird?</a:t>
            </a:r>
            <a:endParaRPr sz="2200" b="1" dirty="0">
              <a:solidFill>
                <a:srgbClr val="000000"/>
              </a:solidFill>
            </a:endParaRPr>
          </a:p>
          <a:p>
            <a:pPr lvl="0" indent="-457200" algn="just">
              <a:lnSpc>
                <a:spcPct val="150000"/>
              </a:lnSpc>
              <a:buAutoNum type="alphaUcPeriod"/>
            </a:pPr>
            <a:r>
              <a:rPr lang="de-DE" sz="2200" dirty="0">
                <a:solidFill>
                  <a:srgbClr val="000000"/>
                </a:solidFill>
              </a:rPr>
              <a:t>Sofortiger Anstieg der Verkaufszahlen aufgrund der Neuheit.</a:t>
            </a:r>
          </a:p>
          <a:p>
            <a:pPr lvl="0" indent="-457200" algn="just">
              <a:lnSpc>
                <a:spcPct val="150000"/>
              </a:lnSpc>
              <a:buAutoNum type="alphaUcPeriod"/>
            </a:pPr>
            <a:r>
              <a:rPr lang="de-DE" sz="2200" dirty="0">
                <a:solidFill>
                  <a:srgbClr val="000000"/>
                </a:solidFill>
              </a:rPr>
              <a:t>Hohe Kundentreue unabhängig von der Produktleistung.</a:t>
            </a:r>
          </a:p>
          <a:p>
            <a:pPr lvl="0" indent="-457200" algn="just">
              <a:lnSpc>
                <a:spcPct val="150000"/>
              </a:lnSpc>
              <a:buAutoNum type="alphaUcPeriod"/>
            </a:pPr>
            <a:r>
              <a:rPr lang="de-DE" sz="2200" dirty="0">
                <a:solidFill>
                  <a:srgbClr val="000000"/>
                </a:solidFill>
              </a:rPr>
              <a:t>Fehlende Übereinstimmung mit den Kundenerwartungen und mögliche Rückwirkungen.</a:t>
            </a:r>
          </a:p>
          <a:p>
            <a:pPr lvl="0" indent="-457200" algn="just">
              <a:lnSpc>
                <a:spcPct val="150000"/>
              </a:lnSpc>
              <a:buAutoNum type="alphaUcPeriod"/>
            </a:pPr>
            <a:r>
              <a:rPr lang="de-DE" sz="2200" dirty="0">
                <a:solidFill>
                  <a:srgbClr val="000000"/>
                </a:solidFill>
              </a:rPr>
              <a:t>Garantierte Genehmigung durch die Umweltbehörden.</a:t>
            </a:r>
            <a:endParaRPr sz="2200" dirty="0">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6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Q4</a:t>
            </a:r>
            <a:endParaRPr/>
          </a:p>
        </p:txBody>
      </p:sp>
      <p:sp>
        <p:nvSpPr>
          <p:cNvPr id="591" name="Google Shape;591;p64"/>
          <p:cNvSpPr txBox="1">
            <a:spLocks noGrp="1"/>
          </p:cNvSpPr>
          <p:nvPr>
            <p:ph type="body" idx="2"/>
          </p:nvPr>
        </p:nvSpPr>
        <p:spPr>
          <a:xfrm>
            <a:off x="561300" y="2092100"/>
            <a:ext cx="11157900" cy="4147200"/>
          </a:xfrm>
          <a:prstGeom prst="rect">
            <a:avLst/>
          </a:prstGeom>
          <a:noFill/>
          <a:ln>
            <a:noFill/>
          </a:ln>
        </p:spPr>
        <p:txBody>
          <a:bodyPr spcFirstLastPara="1" wrap="square" lIns="91425" tIns="45700" rIns="91425" bIns="45700" anchor="t" anchorCtr="0">
            <a:noAutofit/>
          </a:bodyPr>
          <a:lstStyle/>
          <a:p>
            <a:pPr marL="228600" lvl="0" algn="just">
              <a:lnSpc>
                <a:spcPct val="150000"/>
              </a:lnSpc>
            </a:pPr>
            <a:r>
              <a:rPr lang="de-DE" sz="2200" b="1" dirty="0">
                <a:solidFill>
                  <a:srgbClr val="000000"/>
                </a:solidFill>
              </a:rPr>
              <a:t>Wie können Unternehmen den Fallstrick des Greenwashings vermeiden?</a:t>
            </a:r>
            <a:endParaRPr sz="2200" b="1" dirty="0">
              <a:solidFill>
                <a:srgbClr val="000000"/>
              </a:solidFill>
            </a:endParaRPr>
          </a:p>
          <a:p>
            <a:pPr lvl="0" indent="-457200" algn="just">
              <a:lnSpc>
                <a:spcPct val="150000"/>
              </a:lnSpc>
              <a:buAutoNum type="alphaUcPeriod"/>
            </a:pPr>
            <a:r>
              <a:rPr lang="de-DE" sz="2200" dirty="0">
                <a:solidFill>
                  <a:srgbClr val="000000"/>
                </a:solidFill>
              </a:rPr>
              <a:t>Indem sie breite, nicht überprüfbare Behauptungen über ihre Nachhaltigkeitsbemühungen aufstellen.</a:t>
            </a:r>
          </a:p>
          <a:p>
            <a:pPr lvl="0" indent="-457200" algn="just">
              <a:lnSpc>
                <a:spcPct val="150000"/>
              </a:lnSpc>
              <a:buAutoNum type="alphaUcPeriod"/>
            </a:pPr>
            <a:r>
              <a:rPr lang="de-DE" sz="2200" dirty="0">
                <a:solidFill>
                  <a:srgbClr val="000000"/>
                </a:solidFill>
              </a:rPr>
              <a:t>Indem sie sich ausschließlich auf die Recyclingfähigkeit ihrer Produkte konzentrieren.</a:t>
            </a:r>
          </a:p>
          <a:p>
            <a:pPr lvl="0" indent="-457200" algn="just">
              <a:lnSpc>
                <a:spcPct val="150000"/>
              </a:lnSpc>
              <a:buAutoNum type="alphaUcPeriod"/>
            </a:pPr>
            <a:r>
              <a:rPr lang="de-DE" sz="2200" dirty="0">
                <a:solidFill>
                  <a:srgbClr val="000000"/>
                </a:solidFill>
              </a:rPr>
              <a:t>Indem sie alle Behauptungen zur Nachhaltigkeit mit glaubwürdigen Zertifizierungen und Daten Dritter untermauern.</a:t>
            </a:r>
          </a:p>
          <a:p>
            <a:pPr lvl="0" indent="-457200" algn="just">
              <a:lnSpc>
                <a:spcPct val="150000"/>
              </a:lnSpc>
              <a:buAutoNum type="alphaUcPeriod"/>
            </a:pPr>
            <a:r>
              <a:rPr lang="de-DE" sz="2200" dirty="0">
                <a:solidFill>
                  <a:srgbClr val="000000"/>
                </a:solidFill>
              </a:rPr>
              <a:t>Indem sie dem Marketing Vorrang vor tatsächlich nachhaltigen Praktiken einräumen.</a:t>
            </a:r>
            <a:endParaRPr sz="2200" dirty="0">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Q5</a:t>
            </a:r>
            <a:endParaRPr/>
          </a:p>
        </p:txBody>
      </p:sp>
      <p:sp>
        <p:nvSpPr>
          <p:cNvPr id="597" name="Google Shape;597;p65"/>
          <p:cNvSpPr txBox="1">
            <a:spLocks noGrp="1"/>
          </p:cNvSpPr>
          <p:nvPr>
            <p:ph type="body" idx="2"/>
          </p:nvPr>
        </p:nvSpPr>
        <p:spPr>
          <a:xfrm>
            <a:off x="904850" y="2126125"/>
            <a:ext cx="10479300" cy="4113300"/>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sz="2200" b="1" dirty="0">
                <a:solidFill>
                  <a:srgbClr val="000000"/>
                </a:solidFill>
              </a:rPr>
              <a:t>Was ist eine mögliche Folge von Unternehmen, die ihre Nachhaltigkeitspraktiken nicht transparent machen?</a:t>
            </a:r>
            <a:endParaRPr sz="2200" b="1" dirty="0">
              <a:solidFill>
                <a:srgbClr val="000000"/>
              </a:solidFill>
            </a:endParaRPr>
          </a:p>
          <a:p>
            <a:pPr lvl="0" indent="-457200" algn="just">
              <a:lnSpc>
                <a:spcPct val="150000"/>
              </a:lnSpc>
              <a:buAutoNum type="alphaUcPeriod"/>
            </a:pPr>
            <a:r>
              <a:rPr lang="de-DE" sz="2200" dirty="0">
                <a:solidFill>
                  <a:srgbClr val="000000"/>
                </a:solidFill>
              </a:rPr>
              <a:t>Verbesserter Ruf der Marke.</a:t>
            </a:r>
          </a:p>
          <a:p>
            <a:pPr lvl="0" indent="-457200" algn="just">
              <a:lnSpc>
                <a:spcPct val="150000"/>
              </a:lnSpc>
              <a:buAutoNum type="alphaUcPeriod"/>
            </a:pPr>
            <a:r>
              <a:rPr lang="de-DE" sz="2200" dirty="0">
                <a:solidFill>
                  <a:srgbClr val="000000"/>
                </a:solidFill>
              </a:rPr>
              <a:t>Erhöhtes Vertrauen und Loyalität der Verbraucher.</a:t>
            </a:r>
          </a:p>
          <a:p>
            <a:pPr lvl="0" indent="-457200" algn="just">
              <a:lnSpc>
                <a:spcPct val="150000"/>
              </a:lnSpc>
              <a:buAutoNum type="alphaUcPeriod"/>
            </a:pPr>
            <a:r>
              <a:rPr lang="de-DE" sz="2200" dirty="0">
                <a:solidFill>
                  <a:srgbClr val="000000"/>
                </a:solidFill>
              </a:rPr>
              <a:t>Mögliche rechtliche Schritte und Verlust des Verbrauchervertrauens.</a:t>
            </a:r>
          </a:p>
          <a:p>
            <a:pPr lvl="0" indent="-457200" algn="just">
              <a:lnSpc>
                <a:spcPct val="150000"/>
              </a:lnSpc>
              <a:buAutoNum type="alphaUcPeriod"/>
            </a:pPr>
            <a:r>
              <a:rPr lang="de-DE" sz="2200" dirty="0">
                <a:solidFill>
                  <a:srgbClr val="000000"/>
                </a:solidFill>
              </a:rPr>
              <a:t>Ununterbrochener Geschäftsbetrieb unabhängig von der Marktentwicklung.</a:t>
            </a:r>
            <a:endParaRPr sz="2200" dirty="0">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13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Antwortschlüssel</a:t>
            </a:r>
            <a:endParaRPr dirty="0"/>
          </a:p>
        </p:txBody>
      </p:sp>
      <p:sp>
        <p:nvSpPr>
          <p:cNvPr id="603" name="Google Shape;603;p134"/>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C</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74"/>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610" name="Google Shape;610;p74"/>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err="1"/>
              <a:t>Dankeschön</a:t>
            </a:r>
            <a:endParaRPr dirty="0"/>
          </a:p>
        </p:txBody>
      </p:sp>
      <p:grpSp>
        <p:nvGrpSpPr>
          <p:cNvPr id="611" name="Google Shape;611;p74"/>
          <p:cNvGrpSpPr/>
          <p:nvPr/>
        </p:nvGrpSpPr>
        <p:grpSpPr>
          <a:xfrm>
            <a:off x="8380634" y="2920943"/>
            <a:ext cx="3193903" cy="538831"/>
            <a:chOff x="5349868" y="8302092"/>
            <a:chExt cx="1664680" cy="280842"/>
          </a:xfrm>
        </p:grpSpPr>
        <p:grpSp>
          <p:nvGrpSpPr>
            <p:cNvPr id="612" name="Google Shape;612;p74"/>
            <p:cNvGrpSpPr/>
            <p:nvPr/>
          </p:nvGrpSpPr>
          <p:grpSpPr>
            <a:xfrm>
              <a:off x="6388006" y="8302092"/>
              <a:ext cx="280634" cy="280634"/>
              <a:chOff x="1950027" y="2499889"/>
              <a:chExt cx="850463" cy="850463"/>
            </a:xfrm>
          </p:grpSpPr>
          <p:sp>
            <p:nvSpPr>
              <p:cNvPr id="613" name="Google Shape;613;p74"/>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14" name="Google Shape;614;p74"/>
              <p:cNvGrpSpPr/>
              <p:nvPr/>
            </p:nvGrpSpPr>
            <p:grpSpPr>
              <a:xfrm>
                <a:off x="2107521" y="2657382"/>
                <a:ext cx="535476" cy="535477"/>
                <a:chOff x="2107521" y="2657382"/>
                <a:chExt cx="535476" cy="535477"/>
              </a:xfrm>
            </p:grpSpPr>
            <p:sp>
              <p:nvSpPr>
                <p:cNvPr id="615" name="Google Shape;615;p74"/>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6" name="Google Shape;616;p74"/>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7" name="Google Shape;617;p74"/>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18" name="Google Shape;618;p74"/>
            <p:cNvGrpSpPr/>
            <p:nvPr/>
          </p:nvGrpSpPr>
          <p:grpSpPr>
            <a:xfrm>
              <a:off x="5695775" y="8302092"/>
              <a:ext cx="280634" cy="280634"/>
              <a:chOff x="-147782" y="2499889"/>
              <a:chExt cx="850463" cy="850463"/>
            </a:xfrm>
          </p:grpSpPr>
          <p:sp>
            <p:nvSpPr>
              <p:cNvPr id="619" name="Google Shape;619;p74"/>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0" name="Google Shape;620;p74"/>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21" name="Google Shape;621;p74"/>
            <p:cNvGrpSpPr/>
            <p:nvPr/>
          </p:nvGrpSpPr>
          <p:grpSpPr>
            <a:xfrm>
              <a:off x="6733914" y="8302092"/>
              <a:ext cx="280634" cy="280634"/>
              <a:chOff x="2998302" y="2499889"/>
              <a:chExt cx="850463" cy="850463"/>
            </a:xfrm>
          </p:grpSpPr>
          <p:sp>
            <p:nvSpPr>
              <p:cNvPr id="622" name="Google Shape;622;p74"/>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3" name="Google Shape;623;p74"/>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24" name="Google Shape;624;p74"/>
            <p:cNvGrpSpPr/>
            <p:nvPr/>
          </p:nvGrpSpPr>
          <p:grpSpPr>
            <a:xfrm>
              <a:off x="5349868" y="8302092"/>
              <a:ext cx="280634" cy="280842"/>
              <a:chOff x="-1196056" y="2499889"/>
              <a:chExt cx="850463" cy="851092"/>
            </a:xfrm>
          </p:grpSpPr>
          <p:sp>
            <p:nvSpPr>
              <p:cNvPr id="625" name="Google Shape;625;p74"/>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6" name="Google Shape;626;p74"/>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27" name="Google Shape;627;p74"/>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28" name="Google Shape;628;p74"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Q4</a:t>
            </a:r>
            <a:endParaRPr/>
          </a:p>
        </p:txBody>
      </p:sp>
      <p:sp>
        <p:nvSpPr>
          <p:cNvPr id="190" name="Google Shape;190;p99"/>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Welcher der folgenden Punkte ist ein Beispiel für eine nachhaltige Beschaffungspraxis?</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Beschaffung von Materialien ohne Rücksicht auf deren Herkunft</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Missachtung der Praktiken des fairen Handels</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Bevorzugung kostengünstiger Lieferanten ohne Rücksicht auf deren Umweltauswirkungen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Auswahl von Lieferanten, die sich an Umwelt- und Sozialstandards halt</a:t>
            </a:r>
            <a:endParaRPr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Q5</a:t>
            </a:r>
            <a:endParaRPr/>
          </a:p>
        </p:txBody>
      </p:sp>
      <p:sp>
        <p:nvSpPr>
          <p:cNvPr id="196" name="Google Shape;196;p100"/>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Was bedeutet die LEED-Zertifizierung für ein Gebäude?</a:t>
            </a:r>
            <a:endParaRPr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Das Gebäude ist hauptsächlich aus nicht recycelten Materialien gebaut</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Es hat Standards für Energieeffizienz und Nachhaltigkeit erreicht</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Es verwendet ausschließlich traditionelle Energiesysteme</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Es ist frei von jeglichen behördlichen Auflagen</a:t>
            </a:r>
            <a:endParaRPr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2347</Words>
  <Application>Microsoft Office PowerPoint</Application>
  <PresentationFormat>Widescreen</PresentationFormat>
  <Paragraphs>410</Paragraphs>
  <Slides>74</Slides>
  <Notes>74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Montserrat</vt:lpstr>
      <vt:lpstr>Montserrat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srini vash</cp:lastModifiedBy>
  <cp:revision>5</cp:revision>
  <dcterms:created xsi:type="dcterms:W3CDTF">2020-10-14T13:32:04Z</dcterms:created>
  <dcterms:modified xsi:type="dcterms:W3CDTF">2025-06-05T07:53:20Z</dcterms:modified>
</cp:coreProperties>
</file>