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Lst>
  <p:sldSz cx="12192000" cy="6858000"/>
  <p:notesSz cx="6858000" cy="9144000"/>
  <p:embeddedFontLst>
    <p:embeddedFont>
      <p:font typeface="Montserrat" panose="00000500000000000000" pitchFamily="2" charset="0"/>
      <p:regular r:id="rId111"/>
      <p:bold r:id="rId112"/>
      <p:italic r:id="rId113"/>
      <p:boldItalic r:id="rId114"/>
    </p:embeddedFont>
    <p:embeddedFont>
      <p:font typeface="Montserrat Light" panose="00000400000000000000" pitchFamily="2" charset="0"/>
      <p:regular r:id="rId115"/>
      <p:bold r:id="rId116"/>
      <p:italic r:id="rId117"/>
      <p:boldItalic r:id="rId1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22" roundtripDataSignature="AMtx7mjjist7Nndqn1vKIcPkVdXhzZy7u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73DB385-6DB1-4A4B-ACA1-0ED2FC2D0F0B}">
  <a:tblStyle styleId="{373DB385-6DB1-4A4B-ACA1-0ED2FC2D0F0B}"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9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font" Target="fonts/font7.fntdata"/><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font" Target="fonts/font2.fntdata"/><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font" Target="fonts/font3.fntdata"/><Relationship Id="rId118" Type="http://schemas.openxmlformats.org/officeDocument/2006/relationships/font" Target="fonts/font8.fntdata"/><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font" Target="fonts/font6.fntdata"/><Relationship Id="rId124"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font" Target="fonts/font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notesMaster" Target="notesMasters/notesMaster1.xml"/><Relationship Id="rId115"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2" name="Google Shape;16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0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9" name="Google Shape;229;p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9" name="Google Shape;869;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7" name="Google Shape;877;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
        <p:cNvGrpSpPr/>
        <p:nvPr/>
      </p:nvGrpSpPr>
      <p:grpSpPr>
        <a:xfrm>
          <a:off x="0" y="0"/>
          <a:ext cx="0" cy="0"/>
          <a:chOff x="0" y="0"/>
          <a:chExt cx="0" cy="0"/>
        </a:xfrm>
      </p:grpSpPr>
      <p:sp>
        <p:nvSpPr>
          <p:cNvPr id="882" name="Google Shape;882;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83" name="Google Shape;883;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89" name="Google Shape;889;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95" name="Google Shape;895;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9"/>
        <p:cNvGrpSpPr/>
        <p:nvPr/>
      </p:nvGrpSpPr>
      <p:grpSpPr>
        <a:xfrm>
          <a:off x="0" y="0"/>
          <a:ext cx="0" cy="0"/>
          <a:chOff x="0" y="0"/>
          <a:chExt cx="0" cy="0"/>
        </a:xfrm>
      </p:grpSpPr>
      <p:sp>
        <p:nvSpPr>
          <p:cNvPr id="900" name="Google Shape;900;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1" name="Google Shape;901;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5"/>
        <p:cNvGrpSpPr/>
        <p:nvPr/>
      </p:nvGrpSpPr>
      <p:grpSpPr>
        <a:xfrm>
          <a:off x="0" y="0"/>
          <a:ext cx="0" cy="0"/>
          <a:chOff x="0" y="0"/>
          <a:chExt cx="0" cy="0"/>
        </a:xfrm>
      </p:grpSpPr>
      <p:sp>
        <p:nvSpPr>
          <p:cNvPr id="906" name="Google Shape;906;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7" name="Google Shape;907;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3" name="Google Shape;913;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7"/>
        <p:cNvGrpSpPr/>
        <p:nvPr/>
      </p:nvGrpSpPr>
      <p:grpSpPr>
        <a:xfrm>
          <a:off x="0" y="0"/>
          <a:ext cx="0" cy="0"/>
          <a:chOff x="0" y="0"/>
          <a:chExt cx="0" cy="0"/>
        </a:xfrm>
      </p:grpSpPr>
      <p:sp>
        <p:nvSpPr>
          <p:cNvPr id="918" name="Google Shape;918;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9" name="Google Shape;919;p7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0" name="Google Shape;920;p7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108</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0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5" name="Google Shape;235;p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0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0" name="Google Shape;240;p1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0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5" name="Google Shape;245;p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0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1" name="Google Shape;251;p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0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6" name="Google Shape;256;p1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0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1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0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8" name="Google Shape;268;p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0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1" name="Google Shape;281;p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7" name="Google Shape;287;p1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1" name="Google Shape;17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3" name="Google Shape;293;p1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1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0" name="Google Shape;300;p1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6" name="Google Shape;306;p1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1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3" name="Google Shape;313;p1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9" name="Google Shape;319;p1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p1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3" name="Google Shape;333;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https://engageforsuccess.org/case-studies/the-business-case-for-people-engagement-in-sustainability-o2/</a:t>
            </a:r>
            <a:endParaRPr/>
          </a:p>
        </p:txBody>
      </p:sp>
      <p:sp>
        <p:nvSpPr>
          <p:cNvPr id="347" name="Google Shape;347;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1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1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https://engageforsuccess.org/case-studies/the-business-case-for-people-engagement-in-sustainability-o2/</a:t>
            </a:r>
            <a:endParaRPr/>
          </a:p>
        </p:txBody>
      </p:sp>
      <p:sp>
        <p:nvSpPr>
          <p:cNvPr id="354" name="Google Shape;354;p1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1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1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https://engageforsuccess.org/case-studies/the-business-case-for-people-engagement-in-sustainability-o2/</a:t>
            </a:r>
            <a:endParaRPr/>
          </a:p>
        </p:txBody>
      </p:sp>
      <p:sp>
        <p:nvSpPr>
          <p:cNvPr id="362" name="Google Shape;362;p1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9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1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p1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https://engageforsuccess.org/case-studies/the-business-case-for-people-engagement-in-sustainability-o2/</a:t>
            </a:r>
            <a:endParaRPr/>
          </a:p>
        </p:txBody>
      </p:sp>
      <p:sp>
        <p:nvSpPr>
          <p:cNvPr id="370" name="Google Shape;370;p1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1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p1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https://engageforsuccess.org/case-studies/the-business-case-for-people-engagement-in-sustainability-o2/</a:t>
            </a:r>
            <a:endParaRPr/>
          </a:p>
        </p:txBody>
      </p:sp>
      <p:sp>
        <p:nvSpPr>
          <p:cNvPr id="378" name="Google Shape;378;p1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1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https://sustainablemedia.ie/case-studies/employee-engagement-in-sustainability-at-bauer-media/</a:t>
            </a:r>
            <a:endParaRPr/>
          </a:p>
        </p:txBody>
      </p:sp>
      <p:sp>
        <p:nvSpPr>
          <p:cNvPr id="386" name="Google Shape;386;p1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1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Google Shape;392;p1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https://sustainablemedia.ie/case-studies/employee-engagement-in-sustainability-at-bauer-media/</a:t>
            </a:r>
            <a:endParaRPr/>
          </a:p>
        </p:txBody>
      </p:sp>
      <p:sp>
        <p:nvSpPr>
          <p:cNvPr id="393" name="Google Shape;393;p1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1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p1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https://sustainablemedia.ie/case-studies/employee-engagement-in-sustainability-at-bauer-media/</a:t>
            </a:r>
            <a:endParaRPr/>
          </a:p>
        </p:txBody>
      </p:sp>
      <p:sp>
        <p:nvSpPr>
          <p:cNvPr id="401" name="Google Shape;401;p1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1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8" name="Google Shape;408;p1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https://sustainablemedia.ie/case-studies/employee-engagement-in-sustainability-at-bauer-media/</a:t>
            </a:r>
            <a:endParaRPr/>
          </a:p>
        </p:txBody>
      </p:sp>
      <p:sp>
        <p:nvSpPr>
          <p:cNvPr id="409" name="Google Shape;409;p1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1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1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https://sustainablemedia.ie/case-studies/employee-engagement-in-sustainability-at-bauer-media/</a:t>
            </a:r>
            <a:endParaRPr/>
          </a:p>
        </p:txBody>
      </p:sp>
      <p:sp>
        <p:nvSpPr>
          <p:cNvPr id="417" name="Google Shape;417;p1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1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6" name="Google Shape;426;p1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1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2" name="Google Shape;432;p1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https://www.ambassify.com/blog/how-to-engage-employees-in-sustainability</a:t>
            </a:r>
            <a:endParaRPr/>
          </a:p>
        </p:txBody>
      </p:sp>
      <p:sp>
        <p:nvSpPr>
          <p:cNvPr id="433" name="Google Shape;433;p1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1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0" name="Google Shape;440;p1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9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1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7" name="Google Shape;447;p1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1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4" name="Google Shape;454;p1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1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0" name="Google Shape;460;p1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1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8" name="Google Shape;468;p1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1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1" name="Google Shape;481;p1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2" name="Google Shape;482;p1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1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8" name="Google Shape;488;p1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9" name="Google Shape;489;p13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1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4" name="Google Shape;494;p1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5" name="Google Shape;495;p1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1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1" name="Google Shape;501;p1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2" name="Google Shape;502;p1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1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7" name="Google Shape;507;p1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8" name="Google Shape;508;p13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1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4" name="Google Shape;514;p1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9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1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9" name="Google Shape;519;p1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7" name="Google Shape;52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0" name="Google Shape;540;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6" name="Google Shape;54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1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2" name="Google Shape;552;p1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1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8" name="Google Shape;558;p1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1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4" name="Google Shape;564;p1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1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0" name="Google Shape;570;p1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1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8" name="Google Shape;578;p1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1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8" name="Google Shape;588;p1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9" name="Google Shape;199;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1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4" name="Google Shape;594;p1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1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0" name="Google Shape;600;p1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6" name="Google Shape;606;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1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2" name="Google Shape;612;p1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2f055413be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0" name="Google Shape;620;g2f055413be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p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3" name="Google Shape;633;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9" name="Google Shape;63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p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5" name="Google Shape;645;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p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0" name="Google Shape;650;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p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5" name="Google Shape;655;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3" name="Google Shape;213;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p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1" name="Google Shape;661;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p1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8" name="Google Shape;668;p1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5" name="Google Shape;67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8" name="Google Shape;688;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9" name="Google Shape;689;p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73</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5" name="Google Shape;695;p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6" name="Google Shape;696;p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74</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1" name="Google Shape;701;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2" name="Google Shape;702;p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75</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8" name="Google Shape;708;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9" name="Google Shape;709;p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76</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4" name="Google Shape;714;p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5" name="Google Shape;715;p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77</a:t>
            </a:fld>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1" name="Google Shape;721;p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2" name="Google Shape;722;p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78</a:t>
            </a:fld>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7" name="Google Shape;727;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8" name="Google Shape;728;p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9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9" name="Google Shape;219;p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p1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3" name="Google Shape;733;p1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p1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0" name="Google Shape;740;p1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p1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6" name="Google Shape;746;p1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7" name="Google Shape;747;p1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82</a:t>
            </a:fld>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p1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4" name="Google Shape;754;p1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p1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0" name="Google Shape;760;p1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p1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6" name="Google Shape;766;p1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p1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2" name="Google Shape;772;p1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p1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8" name="Google Shape;778;p1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p1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5" name="Google Shape;785;p1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1" name="Google Shape;791;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0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4" name="Google Shape;224;p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Google Shape;796;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7" name="Google Shape;797;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4" name="Google Shape;804;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09" name="Google Shape;809;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0" name="Google Shape;810;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7" name="Google Shape;817;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p15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4" name="Google Shape;824;p1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1" name="Google Shape;831;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Google Shape;843;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4" name="Google Shape;844;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849" name="Google Shape;849;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0" name="Google Shape;850;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6" name="Google Shape;856;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2" name="Google Shape;862;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Slide  01">
  <p:cSld name="Cover Slide  01">
    <p:spTree>
      <p:nvGrpSpPr>
        <p:cNvPr id="1" name="Shape 12"/>
        <p:cNvGrpSpPr/>
        <p:nvPr/>
      </p:nvGrpSpPr>
      <p:grpSpPr>
        <a:xfrm>
          <a:off x="0" y="0"/>
          <a:ext cx="0" cy="0"/>
          <a:chOff x="0" y="0"/>
          <a:chExt cx="0" cy="0"/>
        </a:xfrm>
      </p:grpSpPr>
      <p:sp>
        <p:nvSpPr>
          <p:cNvPr id="13" name="Google Shape;13;p76"/>
          <p:cNvSpPr/>
          <p:nvPr/>
        </p:nvSpPr>
        <p:spPr>
          <a:xfrm>
            <a:off x="-1218514" y="-6377384"/>
            <a:ext cx="16024759" cy="5895581"/>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 name="Google Shape;14;p76"/>
          <p:cNvSpPr/>
          <p:nvPr/>
        </p:nvSpPr>
        <p:spPr>
          <a:xfrm>
            <a:off x="0" y="3703066"/>
            <a:ext cx="4883406" cy="2856914"/>
          </a:xfrm>
          <a:prstGeom prst="rect">
            <a:avLst/>
          </a:prstGeom>
          <a:solidFill>
            <a:srgbClr val="1E75B0"/>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15" name="Google Shape;15;p76"/>
          <p:cNvSpPr>
            <a:spLocks noGrp="1"/>
          </p:cNvSpPr>
          <p:nvPr>
            <p:ph type="pic" idx="2"/>
          </p:nvPr>
        </p:nvSpPr>
        <p:spPr>
          <a:xfrm>
            <a:off x="0" y="2428827"/>
            <a:ext cx="12192000" cy="3192032"/>
          </a:xfrm>
          <a:prstGeom prst="rect">
            <a:avLst/>
          </a:prstGeom>
          <a:solidFill>
            <a:srgbClr val="D8D8D8"/>
          </a:solidFill>
          <a:ln>
            <a:noFill/>
          </a:ln>
        </p:spPr>
      </p:sp>
      <p:grpSp>
        <p:nvGrpSpPr>
          <p:cNvPr id="16" name="Google Shape;16;p76"/>
          <p:cNvGrpSpPr/>
          <p:nvPr/>
        </p:nvGrpSpPr>
        <p:grpSpPr>
          <a:xfrm>
            <a:off x="-695010" y="4529052"/>
            <a:ext cx="2530502" cy="2045219"/>
            <a:chOff x="5816064" y="9435173"/>
            <a:chExt cx="798029" cy="644988"/>
          </a:xfrm>
        </p:grpSpPr>
        <p:sp>
          <p:nvSpPr>
            <p:cNvPr id="17" name="Google Shape;17;p76"/>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 name="Google Shape;18;p76"/>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 name="Google Shape;19;p76"/>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 name="Google Shape;20;p76"/>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 name="Google Shape;21;p76"/>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 name="Google Shape;22;p76"/>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 name="Google Shape;23;p76"/>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 name="Google Shape;24;p76"/>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 name="Google Shape;25;p76"/>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 name="Google Shape;26;p76"/>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 name="Google Shape;27;p76"/>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 name="Google Shape;28;p76"/>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 name="Google Shape;29;p76"/>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 name="Google Shape;30;p76"/>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 name="Google Shape;31;p76"/>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2" name="Google Shape;32;p76"/>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33" name="Google Shape;33;p76"/>
          <p:cNvPicPr preferRelativeResize="0"/>
          <p:nvPr/>
        </p:nvPicPr>
        <p:blipFill rotWithShape="1">
          <a:blip r:embed="rId2">
            <a:alphaModFix/>
          </a:blip>
          <a:srcRect/>
          <a:stretch/>
        </p:blipFill>
        <p:spPr>
          <a:xfrm>
            <a:off x="10342486" y="6081204"/>
            <a:ext cx="1846281" cy="398465"/>
          </a:xfrm>
          <a:prstGeom prst="rect">
            <a:avLst/>
          </a:prstGeom>
          <a:noFill/>
          <a:ln>
            <a:noFill/>
          </a:ln>
        </p:spPr>
      </p:pic>
      <p:pic>
        <p:nvPicPr>
          <p:cNvPr id="34" name="Google Shape;34;p76"/>
          <p:cNvPicPr preferRelativeResize="0"/>
          <p:nvPr/>
        </p:nvPicPr>
        <p:blipFill rotWithShape="1">
          <a:blip r:embed="rId3">
            <a:alphaModFix/>
          </a:blip>
          <a:srcRect/>
          <a:stretch/>
        </p:blipFill>
        <p:spPr>
          <a:xfrm>
            <a:off x="7787178" y="178763"/>
            <a:ext cx="4032784" cy="218442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xt Slide 02 ">
  <p:cSld name="Text Slide 02 ">
    <p:spTree>
      <p:nvGrpSpPr>
        <p:cNvPr id="1" name="Shape 121"/>
        <p:cNvGrpSpPr/>
        <p:nvPr/>
      </p:nvGrpSpPr>
      <p:grpSpPr>
        <a:xfrm>
          <a:off x="0" y="0"/>
          <a:ext cx="0" cy="0"/>
          <a:chOff x="0" y="0"/>
          <a:chExt cx="0" cy="0"/>
        </a:xfrm>
      </p:grpSpPr>
      <p:sp>
        <p:nvSpPr>
          <p:cNvPr id="122" name="Google Shape;122;p161"/>
          <p:cNvSpPr/>
          <p:nvPr/>
        </p:nvSpPr>
        <p:spPr>
          <a:xfrm rot="-5400000">
            <a:off x="5088466" y="-5088468"/>
            <a:ext cx="2015069"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3" name="Google Shape;123;p161"/>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 name="Google Shape;124;p161"/>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Final Slide">
  <p:cSld name="Final Slide">
    <p:spTree>
      <p:nvGrpSpPr>
        <p:cNvPr id="1" name="Shape 125"/>
        <p:cNvGrpSpPr/>
        <p:nvPr/>
      </p:nvGrpSpPr>
      <p:grpSpPr>
        <a:xfrm>
          <a:off x="0" y="0"/>
          <a:ext cx="0" cy="0"/>
          <a:chOff x="0" y="0"/>
          <a:chExt cx="0" cy="0"/>
        </a:xfrm>
      </p:grpSpPr>
      <p:sp>
        <p:nvSpPr>
          <p:cNvPr id="126" name="Google Shape;126;p90"/>
          <p:cNvSpPr/>
          <p:nvPr/>
        </p:nvSpPr>
        <p:spPr>
          <a:xfrm rot="-5400000">
            <a:off x="4415285" y="-2002800"/>
            <a:ext cx="3419949"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7" name="Google Shape;127;p90"/>
          <p:cNvSpPr/>
          <p:nvPr/>
        </p:nvSpPr>
        <p:spPr>
          <a:xfrm>
            <a:off x="7600795" y="5425723"/>
            <a:ext cx="4381736" cy="697353"/>
          </a:xfrm>
          <a:prstGeom prst="rect">
            <a:avLst/>
          </a:prstGeom>
          <a:solidFill>
            <a:srgbClr val="73B6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8" name="Google Shape;128;p90"/>
          <p:cNvSpPr txBox="1">
            <a:spLocks noGrp="1"/>
          </p:cNvSpPr>
          <p:nvPr>
            <p:ph type="body" idx="1"/>
          </p:nvPr>
        </p:nvSpPr>
        <p:spPr>
          <a:xfrm>
            <a:off x="7799501" y="5533317"/>
            <a:ext cx="3890325" cy="46612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29" name="Google Shape;129;p90"/>
          <p:cNvGrpSpPr/>
          <p:nvPr/>
        </p:nvGrpSpPr>
        <p:grpSpPr>
          <a:xfrm>
            <a:off x="-1984680" y="2794849"/>
            <a:ext cx="3760285" cy="3039163"/>
            <a:chOff x="5816064" y="9435173"/>
            <a:chExt cx="798029" cy="644988"/>
          </a:xfrm>
        </p:grpSpPr>
        <p:sp>
          <p:nvSpPr>
            <p:cNvPr id="130" name="Google Shape;130;p90"/>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 name="Google Shape;131;p90"/>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2" name="Google Shape;132;p90"/>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3" name="Google Shape;133;p90"/>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4" name="Google Shape;134;p90"/>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5" name="Google Shape;135;p90"/>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6" name="Google Shape;136;p90"/>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7" name="Google Shape;137;p90"/>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8" name="Google Shape;138;p90"/>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9" name="Google Shape;139;p90"/>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0" name="Google Shape;140;p90"/>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1" name="Google Shape;141;p90"/>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2" name="Google Shape;142;p90"/>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3" name="Google Shape;143;p90"/>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4" name="Google Shape;144;p90"/>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145" name="Google Shape;145;p90"/>
          <p:cNvPicPr preferRelativeResize="0"/>
          <p:nvPr/>
        </p:nvPicPr>
        <p:blipFill rotWithShape="1">
          <a:blip r:embed="rId2">
            <a:alphaModFix/>
          </a:blip>
          <a:srcRect/>
          <a:stretch/>
        </p:blipFill>
        <p:spPr>
          <a:xfrm>
            <a:off x="7787178" y="178763"/>
            <a:ext cx="4032784" cy="2184424"/>
          </a:xfrm>
          <a:prstGeom prst="rect">
            <a:avLst/>
          </a:prstGeom>
          <a:noFill/>
          <a:ln>
            <a:noFill/>
          </a:ln>
        </p:spPr>
      </p:pic>
      <p:sp>
        <p:nvSpPr>
          <p:cNvPr id="146" name="Google Shape;146;p90"/>
          <p:cNvSpPr/>
          <p:nvPr/>
        </p:nvSpPr>
        <p:spPr>
          <a:xfrm>
            <a:off x="-3311027" y="-397118"/>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147" name="Google Shape;147;p90"/>
          <p:cNvPicPr preferRelativeResize="0"/>
          <p:nvPr/>
        </p:nvPicPr>
        <p:blipFill rotWithShape="1">
          <a:blip r:embed="rId3">
            <a:alphaModFix/>
          </a:blip>
          <a:srcRect/>
          <a:stretch/>
        </p:blipFill>
        <p:spPr>
          <a:xfrm>
            <a:off x="600648" y="6175677"/>
            <a:ext cx="2349914" cy="492013"/>
          </a:xfrm>
          <a:prstGeom prst="rect">
            <a:avLst/>
          </a:prstGeom>
          <a:noFill/>
          <a:ln>
            <a:noFill/>
          </a:ln>
        </p:spPr>
      </p:pic>
      <p:sp>
        <p:nvSpPr>
          <p:cNvPr id="148" name="Google Shape;148;p90"/>
          <p:cNvSpPr txBox="1">
            <a:spLocks noGrp="1"/>
          </p:cNvSpPr>
          <p:nvPr>
            <p:ph type="body" idx="2"/>
          </p:nvPr>
        </p:nvSpPr>
        <p:spPr>
          <a:xfrm>
            <a:off x="1199523" y="3374199"/>
            <a:ext cx="5881764" cy="79650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9" name="Google Shape;149;p90"/>
          <p:cNvSpPr txBox="1">
            <a:spLocks noGrp="1"/>
          </p:cNvSpPr>
          <p:nvPr>
            <p:ph type="body" idx="3"/>
          </p:nvPr>
        </p:nvSpPr>
        <p:spPr>
          <a:xfrm>
            <a:off x="1221181" y="2678292"/>
            <a:ext cx="5881764" cy="63424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Font Typecae &amp; Size">
  <p:cSld name="Font Typecae &amp; Size">
    <p:spTree>
      <p:nvGrpSpPr>
        <p:cNvPr id="1" name="Shape 150"/>
        <p:cNvGrpSpPr/>
        <p:nvPr/>
      </p:nvGrpSpPr>
      <p:grpSpPr>
        <a:xfrm>
          <a:off x="0" y="0"/>
          <a:ext cx="0" cy="0"/>
          <a:chOff x="0" y="0"/>
          <a:chExt cx="0" cy="0"/>
        </a:xfrm>
      </p:grpSpPr>
      <p:sp>
        <p:nvSpPr>
          <p:cNvPr id="151" name="Google Shape;151;p91"/>
          <p:cNvSpPr/>
          <p:nvPr/>
        </p:nvSpPr>
        <p:spPr>
          <a:xfrm>
            <a:off x="0" y="0"/>
            <a:ext cx="12192000" cy="6858001"/>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2" name="Google Shape;152;p91"/>
          <p:cNvSpPr/>
          <p:nvPr/>
        </p:nvSpPr>
        <p:spPr>
          <a:xfrm>
            <a:off x="424669" y="528535"/>
            <a:ext cx="6498645"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0" i="0" u="none" strike="noStrike" cap="none">
                <a:solidFill>
                  <a:schemeClr val="lt1"/>
                </a:solidFill>
                <a:latin typeface="Calibri"/>
                <a:ea typeface="Calibri"/>
                <a:cs typeface="Calibri"/>
                <a:sym typeface="Calibri"/>
              </a:rPr>
              <a:t>FONT TYPEFACE &amp; SIZE</a:t>
            </a:r>
            <a:endParaRPr sz="3600" b="0" i="0" u="none" strike="noStrike" cap="none">
              <a:solidFill>
                <a:schemeClr val="lt1"/>
              </a:solidFill>
              <a:latin typeface="Calibri"/>
              <a:ea typeface="Calibri"/>
              <a:cs typeface="Calibri"/>
              <a:sym typeface="Calibri"/>
            </a:endParaRPr>
          </a:p>
        </p:txBody>
      </p:sp>
      <p:sp>
        <p:nvSpPr>
          <p:cNvPr id="153" name="Google Shape;153;p91"/>
          <p:cNvSpPr/>
          <p:nvPr/>
        </p:nvSpPr>
        <p:spPr>
          <a:xfrm>
            <a:off x="7347983" y="564843"/>
            <a:ext cx="4589207" cy="47089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strike="noStrike" cap="none">
                <a:solidFill>
                  <a:schemeClr val="lt1"/>
                </a:solidFill>
                <a:latin typeface="Calibri"/>
                <a:ea typeface="Calibri"/>
                <a:cs typeface="Calibri"/>
                <a:sym typeface="Calibri"/>
              </a:rPr>
              <a:t>PLEASE ENSURE TO KEEP FONTS AS PER THE LAYOUT</a:t>
            </a: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48 point  -  Divider Slides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1"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36 point  -  Title Heading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30 point  -  Sub-Titles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	       - Quotes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24 point  -  Main Text Body </a:t>
            </a: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Calibri"/>
              <a:ea typeface="Calibri"/>
              <a:cs typeface="Calibri"/>
              <a:sym typeface="Calibri"/>
            </a:endParaRPr>
          </a:p>
        </p:txBody>
      </p:sp>
      <p:sp>
        <p:nvSpPr>
          <p:cNvPr id="154" name="Google Shape;154;p91"/>
          <p:cNvSpPr/>
          <p:nvPr/>
        </p:nvSpPr>
        <p:spPr>
          <a:xfrm>
            <a:off x="424669" y="2014904"/>
            <a:ext cx="5845501" cy="24929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Calibri"/>
              <a:buNone/>
            </a:pPr>
            <a:r>
              <a:rPr lang="en-US" sz="2400" b="0" i="0" u="none" strike="noStrike" cap="none">
                <a:solidFill>
                  <a:schemeClr val="lt1"/>
                </a:solidFill>
                <a:latin typeface="Calibri"/>
                <a:ea typeface="Calibri"/>
                <a:cs typeface="Calibri"/>
                <a:sym typeface="Calibri"/>
              </a:rPr>
              <a:t>Please ensure to keep the font sizes set as per the slide layouts. The font used throughout the </a:t>
            </a:r>
            <a:r>
              <a:rPr lang="en-US" sz="2400" b="1" i="0" u="none" strike="noStrike" cap="none">
                <a:solidFill>
                  <a:schemeClr val="lt1"/>
                </a:solidFill>
                <a:latin typeface="Calibri"/>
                <a:ea typeface="Calibri"/>
                <a:cs typeface="Calibri"/>
                <a:sym typeface="Calibri"/>
              </a:rPr>
              <a:t>Start on Sustainability </a:t>
            </a:r>
            <a:r>
              <a:rPr lang="en-US" sz="2400" b="0" i="0" u="none" strike="noStrike" cap="none">
                <a:solidFill>
                  <a:schemeClr val="lt1"/>
                </a:solidFill>
                <a:latin typeface="Calibri"/>
                <a:ea typeface="Calibri"/>
                <a:cs typeface="Calibri"/>
                <a:sym typeface="Calibri"/>
              </a:rPr>
              <a:t>PowerPoint is….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600"/>
              <a:buFont typeface="Arial"/>
              <a:buNone/>
            </a:pPr>
            <a:r>
              <a:rPr lang="en-US" sz="3600" b="1" i="1" u="none" strike="noStrike" cap="none">
                <a:solidFill>
                  <a:schemeClr val="lt1"/>
                </a:solidFill>
                <a:latin typeface="Calibri"/>
                <a:ea typeface="Calibri"/>
                <a:cs typeface="Calibri"/>
                <a:sym typeface="Calibri"/>
              </a:rPr>
              <a:t>Calibri</a:t>
            </a:r>
            <a:endParaRPr sz="3600" b="0" i="0" u="none" strike="noStrike" cap="none">
              <a:solidFill>
                <a:schemeClr val="lt1"/>
              </a:solidFill>
              <a:latin typeface="Calibri"/>
              <a:ea typeface="Calibri"/>
              <a:cs typeface="Calibri"/>
              <a:sym typeface="Calibri"/>
            </a:endParaRPr>
          </a:p>
        </p:txBody>
      </p:sp>
      <p:cxnSp>
        <p:nvCxnSpPr>
          <p:cNvPr id="155" name="Google Shape;155;p91"/>
          <p:cNvCxnSpPr/>
          <p:nvPr/>
        </p:nvCxnSpPr>
        <p:spPr>
          <a:xfrm>
            <a:off x="7098716" y="-1"/>
            <a:ext cx="0" cy="5540408"/>
          </a:xfrm>
          <a:prstGeom prst="straightConnector1">
            <a:avLst/>
          </a:prstGeom>
          <a:noFill/>
          <a:ln w="9525" cap="flat" cmpd="sng">
            <a:solidFill>
              <a:schemeClr val="lt1"/>
            </a:solidFill>
            <a:prstDash val="solid"/>
            <a:miter lim="800000"/>
            <a:headEnd type="none" w="sm" len="sm"/>
            <a:tailEnd type="none" w="sm" len="sm"/>
          </a:ln>
        </p:spPr>
      </p:cxnSp>
      <p:cxnSp>
        <p:nvCxnSpPr>
          <p:cNvPr id="156" name="Google Shape;156;p91"/>
          <p:cNvCxnSpPr/>
          <p:nvPr/>
        </p:nvCxnSpPr>
        <p:spPr>
          <a:xfrm rot="10800000">
            <a:off x="1" y="1620217"/>
            <a:ext cx="7098715" cy="0"/>
          </a:xfrm>
          <a:prstGeom prst="straightConnector1">
            <a:avLst/>
          </a:prstGeom>
          <a:noFill/>
          <a:ln w="9525" cap="flat" cmpd="sng">
            <a:solidFill>
              <a:schemeClr val="lt1"/>
            </a:solidFill>
            <a:prstDash val="solid"/>
            <a:miter lim="800000"/>
            <a:headEnd type="none" w="sm" len="sm"/>
            <a:tailEnd type="none" w="sm" len="sm"/>
          </a:ln>
        </p:spPr>
      </p:cxnSp>
      <p:sp>
        <p:nvSpPr>
          <p:cNvPr id="157" name="Google Shape;157;p91"/>
          <p:cNvSpPr/>
          <p:nvPr/>
        </p:nvSpPr>
        <p:spPr>
          <a:xfrm>
            <a:off x="0" y="5968370"/>
            <a:ext cx="12192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Calibri"/>
                <a:ea typeface="Calibri"/>
                <a:cs typeface="Calibri"/>
                <a:sym typeface="Calibri"/>
              </a:rPr>
              <a:t>*** </a:t>
            </a:r>
            <a:r>
              <a:rPr lang="en-US" sz="2400" b="1" i="0" u="none" strike="noStrike" cap="none">
                <a:solidFill>
                  <a:schemeClr val="lt1"/>
                </a:solidFill>
                <a:latin typeface="Calibri"/>
                <a:ea typeface="Calibri"/>
                <a:cs typeface="Calibri"/>
                <a:sym typeface="Calibri"/>
              </a:rPr>
              <a:t>PLEASE DELETE THIS INSTRUCTION SLIDE BEFORE PRESENTING FINAL PRESENTATION </a:t>
            </a:r>
            <a:r>
              <a:rPr lang="en-US" sz="2400" b="0" i="0" u="none" strike="noStrike" cap="none">
                <a:solidFill>
                  <a:schemeClr val="lt1"/>
                </a:solidFill>
                <a:latin typeface="Calibri"/>
                <a:ea typeface="Calibri"/>
                <a:cs typeface="Calibri"/>
                <a:sym typeface="Calibri"/>
              </a:rPr>
              <a:t>*** </a:t>
            </a:r>
            <a:endParaRPr sz="2400" b="0" i="0" u="none" strike="noStrike" cap="none">
              <a:solidFill>
                <a:schemeClr val="lt1"/>
              </a:solidFill>
              <a:latin typeface="Calibri"/>
              <a:ea typeface="Calibri"/>
              <a:cs typeface="Calibri"/>
              <a:sym typeface="Calibri"/>
            </a:endParaRPr>
          </a:p>
        </p:txBody>
      </p:sp>
      <p:cxnSp>
        <p:nvCxnSpPr>
          <p:cNvPr id="158" name="Google Shape;158;p91"/>
          <p:cNvCxnSpPr/>
          <p:nvPr/>
        </p:nvCxnSpPr>
        <p:spPr>
          <a:xfrm rot="10800000">
            <a:off x="2" y="5540407"/>
            <a:ext cx="12191998"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view/Intro ">
  <p:cSld name="Overview/Intro ">
    <p:spTree>
      <p:nvGrpSpPr>
        <p:cNvPr id="1" name="Shape 35"/>
        <p:cNvGrpSpPr/>
        <p:nvPr/>
      </p:nvGrpSpPr>
      <p:grpSpPr>
        <a:xfrm>
          <a:off x="0" y="0"/>
          <a:ext cx="0" cy="0"/>
          <a:chOff x="0" y="0"/>
          <a:chExt cx="0" cy="0"/>
        </a:xfrm>
      </p:grpSpPr>
      <p:sp>
        <p:nvSpPr>
          <p:cNvPr id="36" name="Google Shape;36;p77"/>
          <p:cNvSpPr/>
          <p:nvPr/>
        </p:nvSpPr>
        <p:spPr>
          <a:xfrm>
            <a:off x="2167324" y="772371"/>
            <a:ext cx="9503744" cy="5063164"/>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7" name="Google Shape;37;p77"/>
          <p:cNvSpPr>
            <a:spLocks noGrp="1"/>
          </p:cNvSpPr>
          <p:nvPr>
            <p:ph type="pic" idx="2"/>
          </p:nvPr>
        </p:nvSpPr>
        <p:spPr>
          <a:xfrm>
            <a:off x="388401" y="385460"/>
            <a:ext cx="4107750" cy="6087079"/>
          </a:xfrm>
          <a:prstGeom prst="rect">
            <a:avLst/>
          </a:prstGeom>
          <a:solidFill>
            <a:srgbClr val="BFBFBF"/>
          </a:solidFill>
          <a:ln>
            <a:noFill/>
          </a:ln>
        </p:spPr>
      </p:sp>
      <p:sp>
        <p:nvSpPr>
          <p:cNvPr id="38" name="Google Shape;38;p77"/>
          <p:cNvSpPr txBox="1">
            <a:spLocks noGrp="1"/>
          </p:cNvSpPr>
          <p:nvPr>
            <p:ph type="body" idx="1"/>
          </p:nvPr>
        </p:nvSpPr>
        <p:spPr>
          <a:xfrm>
            <a:off x="4940626" y="3429001"/>
            <a:ext cx="6414559" cy="212390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Slide 01 ">
  <p:cSld name="Text Slide 01 ">
    <p:spTree>
      <p:nvGrpSpPr>
        <p:cNvPr id="1" name="Shape 39"/>
        <p:cNvGrpSpPr/>
        <p:nvPr/>
      </p:nvGrpSpPr>
      <p:grpSpPr>
        <a:xfrm>
          <a:off x="0" y="0"/>
          <a:ext cx="0" cy="0"/>
          <a:chOff x="0" y="0"/>
          <a:chExt cx="0" cy="0"/>
        </a:xfrm>
      </p:grpSpPr>
      <p:sp>
        <p:nvSpPr>
          <p:cNvPr id="40" name="Google Shape;40;p81"/>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 name="Google Shape;41;p81"/>
          <p:cNvSpPr/>
          <p:nvPr/>
        </p:nvSpPr>
        <p:spPr>
          <a:xfrm rot="-5400000">
            <a:off x="2858269" y="-2026298"/>
            <a:ext cx="6141020" cy="1091059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42" name="Google Shape;42;p81"/>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Google Shape;43;p81"/>
          <p:cNvSpPr txBox="1">
            <a:spLocks noGrp="1"/>
          </p:cNvSpPr>
          <p:nvPr>
            <p:ph type="body" idx="2"/>
          </p:nvPr>
        </p:nvSpPr>
        <p:spPr>
          <a:xfrm>
            <a:off x="904856" y="1989039"/>
            <a:ext cx="10052954" cy="425033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81"/>
          <p:cNvSpPr/>
          <p:nvPr/>
        </p:nvSpPr>
        <p:spPr>
          <a:xfrm rot="-5400000">
            <a:off x="9789093" y="4354638"/>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cxnSp>
        <p:nvCxnSpPr>
          <p:cNvPr id="45" name="Google Shape;45;p81"/>
          <p:cNvCxnSpPr/>
          <p:nvPr/>
        </p:nvCxnSpPr>
        <p:spPr>
          <a:xfrm>
            <a:off x="11635259" y="6499510"/>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Divider ">
  <p:cSld name="Divider ">
    <p:spTree>
      <p:nvGrpSpPr>
        <p:cNvPr id="1" name="Shape 46"/>
        <p:cNvGrpSpPr/>
        <p:nvPr/>
      </p:nvGrpSpPr>
      <p:grpSpPr>
        <a:xfrm>
          <a:off x="0" y="0"/>
          <a:ext cx="0" cy="0"/>
          <a:chOff x="0" y="0"/>
          <a:chExt cx="0" cy="0"/>
        </a:xfrm>
      </p:grpSpPr>
      <p:sp>
        <p:nvSpPr>
          <p:cNvPr id="47" name="Google Shape;47;p79"/>
          <p:cNvSpPr/>
          <p:nvPr/>
        </p:nvSpPr>
        <p:spPr>
          <a:xfrm>
            <a:off x="6982690" y="527858"/>
            <a:ext cx="4721156" cy="5802284"/>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48" name="Google Shape;48;p79"/>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9600"/>
              <a:buFont typeface="Arial"/>
              <a:buNone/>
              <a:defRPr sz="9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49" name="Google Shape;49;p79"/>
          <p:cNvGrpSpPr/>
          <p:nvPr/>
        </p:nvGrpSpPr>
        <p:grpSpPr>
          <a:xfrm>
            <a:off x="6966447" y="3406884"/>
            <a:ext cx="3616885" cy="2923263"/>
            <a:chOff x="5816064" y="9435173"/>
            <a:chExt cx="798029" cy="644988"/>
          </a:xfrm>
        </p:grpSpPr>
        <p:sp>
          <p:nvSpPr>
            <p:cNvPr id="50" name="Google Shape;50;p79"/>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 name="Google Shape;51;p79"/>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 name="Google Shape;52;p79"/>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 name="Google Shape;53;p79"/>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 name="Google Shape;54;p79"/>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5" name="Google Shape;55;p79"/>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 name="Google Shape;56;p79"/>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7" name="Google Shape;57;p79"/>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 name="Google Shape;58;p79"/>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 name="Google Shape;59;p79"/>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 name="Google Shape;60;p79"/>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 name="Google Shape;61;p79"/>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 name="Google Shape;62;p79"/>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3" name="Google Shape;63;p79"/>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 name="Google Shape;64;p79"/>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5" name="Google Shape;65;p79"/>
          <p:cNvSpPr>
            <a:spLocks noGrp="1"/>
          </p:cNvSpPr>
          <p:nvPr>
            <p:ph type="pic" idx="2"/>
          </p:nvPr>
        </p:nvSpPr>
        <p:spPr>
          <a:xfrm>
            <a:off x="238772" y="2626822"/>
            <a:ext cx="7708195" cy="3396829"/>
          </a:xfrm>
          <a:prstGeom prst="rect">
            <a:avLst/>
          </a:prstGeom>
          <a:solidFill>
            <a:srgbClr val="BFBFBF"/>
          </a:solidFill>
          <a:ln>
            <a:noFill/>
          </a:ln>
        </p:spPr>
      </p:sp>
      <p:sp>
        <p:nvSpPr>
          <p:cNvPr id="66" name="Google Shape;66;p79"/>
          <p:cNvSpPr/>
          <p:nvPr/>
        </p:nvSpPr>
        <p:spPr>
          <a:xfrm rot="-5400000">
            <a:off x="9873336" y="4185270"/>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595959"/>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ullet Point x3 slide with photo ">
  <p:cSld name="Bullet Point x3 slide with photo ">
    <p:spTree>
      <p:nvGrpSpPr>
        <p:cNvPr id="1" name="Shape 67"/>
        <p:cNvGrpSpPr/>
        <p:nvPr/>
      </p:nvGrpSpPr>
      <p:grpSpPr>
        <a:xfrm>
          <a:off x="0" y="0"/>
          <a:ext cx="0" cy="0"/>
          <a:chOff x="0" y="0"/>
          <a:chExt cx="0" cy="0"/>
        </a:xfrm>
      </p:grpSpPr>
      <p:sp>
        <p:nvSpPr>
          <p:cNvPr id="68" name="Google Shape;68;p80"/>
          <p:cNvSpPr/>
          <p:nvPr/>
        </p:nvSpPr>
        <p:spPr>
          <a:xfrm>
            <a:off x="0" y="16329"/>
            <a:ext cx="4780547" cy="6858000"/>
          </a:xfrm>
          <a:prstGeom prst="rect">
            <a:avLst/>
          </a:prstGeom>
          <a:solidFill>
            <a:srgbClr val="1E75B0"/>
          </a:solidFill>
          <a:ln w="12700" cap="flat" cmpd="sng">
            <a:solidFill>
              <a:srgbClr val="054F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9" name="Google Shape;69;p80"/>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 name="Google Shape;70;p80"/>
          <p:cNvSpPr txBox="1">
            <a:spLocks noGrp="1"/>
          </p:cNvSpPr>
          <p:nvPr>
            <p:ph type="body" idx="2"/>
          </p:nvPr>
        </p:nvSpPr>
        <p:spPr>
          <a:xfrm>
            <a:off x="4912294" y="134561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 name="Google Shape;71;p80"/>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80"/>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p80"/>
          <p:cNvSpPr txBox="1">
            <a:spLocks noGrp="1"/>
          </p:cNvSpPr>
          <p:nvPr>
            <p:ph type="body" idx="5"/>
          </p:nvPr>
        </p:nvSpPr>
        <p:spPr>
          <a:xfrm>
            <a:off x="4912293" y="3268749"/>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80"/>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Google Shape;75;p80"/>
          <p:cNvSpPr txBox="1">
            <a:spLocks noGrp="1"/>
          </p:cNvSpPr>
          <p:nvPr>
            <p:ph type="body" idx="7"/>
          </p:nvPr>
        </p:nvSpPr>
        <p:spPr>
          <a:xfrm>
            <a:off x="4927791" y="513254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 name="Google Shape;76;p80"/>
          <p:cNvSpPr>
            <a:spLocks noGrp="1"/>
          </p:cNvSpPr>
          <p:nvPr>
            <p:ph type="pic" idx="8"/>
          </p:nvPr>
        </p:nvSpPr>
        <p:spPr>
          <a:xfrm>
            <a:off x="-48344" y="0"/>
            <a:ext cx="3570477" cy="6858000"/>
          </a:xfrm>
          <a:prstGeom prst="rect">
            <a:avLst/>
          </a:prstGeom>
          <a:solidFill>
            <a:srgbClr val="D8D8D8"/>
          </a:solidFill>
          <a:ln>
            <a:noFill/>
          </a:ln>
        </p:spPr>
      </p:sp>
      <p:sp>
        <p:nvSpPr>
          <p:cNvPr id="77" name="Google Shape;77;p80"/>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 name="Google Shape;78;p80"/>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 Slide 03 ">
  <p:cSld name="Text Slide 03 ">
    <p:spTree>
      <p:nvGrpSpPr>
        <p:cNvPr id="1" name="Shape 79"/>
        <p:cNvGrpSpPr/>
        <p:nvPr/>
      </p:nvGrpSpPr>
      <p:grpSpPr>
        <a:xfrm>
          <a:off x="0" y="0"/>
          <a:ext cx="0" cy="0"/>
          <a:chOff x="0" y="0"/>
          <a:chExt cx="0" cy="0"/>
        </a:xfrm>
      </p:grpSpPr>
      <p:sp>
        <p:nvSpPr>
          <p:cNvPr id="80" name="Google Shape;80;p82"/>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1" name="Google Shape;81;p82"/>
          <p:cNvSpPr/>
          <p:nvPr/>
        </p:nvSpPr>
        <p:spPr>
          <a:xfrm rot="-5400000">
            <a:off x="4865194" y="-19370"/>
            <a:ext cx="6141020" cy="689673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82" name="Google Shape;82;p82"/>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 name="Google Shape;83;p82"/>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 name="Google Shape;84;p82"/>
          <p:cNvSpPr/>
          <p:nvPr/>
        </p:nvSpPr>
        <p:spPr>
          <a:xfrm rot="-5400000">
            <a:off x="9716271" y="43649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grpSp>
        <p:nvGrpSpPr>
          <p:cNvPr id="85" name="Google Shape;85;p82"/>
          <p:cNvGrpSpPr/>
          <p:nvPr/>
        </p:nvGrpSpPr>
        <p:grpSpPr>
          <a:xfrm>
            <a:off x="-848733" y="3847224"/>
            <a:ext cx="3746119" cy="3027714"/>
            <a:chOff x="5816064" y="9435173"/>
            <a:chExt cx="798029" cy="644988"/>
          </a:xfrm>
        </p:grpSpPr>
        <p:sp>
          <p:nvSpPr>
            <p:cNvPr id="86" name="Google Shape;86;p82"/>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 name="Google Shape;87;p82"/>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 name="Google Shape;88;p82"/>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 name="Google Shape;89;p82"/>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0" name="Google Shape;90;p82"/>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 name="Google Shape;91;p82"/>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2" name="Google Shape;92;p82"/>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3" name="Google Shape;93;p82"/>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4" name="Google Shape;94;p82"/>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5" name="Google Shape;95;p82"/>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6" name="Google Shape;96;p82"/>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7" name="Google Shape;97;p82"/>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8" name="Google Shape;98;p82"/>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9" name="Google Shape;99;p82"/>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0" name="Google Shape;100;p82"/>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01" name="Google Shape;101;p82"/>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Laptop Slide ">
  <p:cSld name="Laptop Slide ">
    <p:spTree>
      <p:nvGrpSpPr>
        <p:cNvPr id="1" name="Shape 102"/>
        <p:cNvGrpSpPr/>
        <p:nvPr/>
      </p:nvGrpSpPr>
      <p:grpSpPr>
        <a:xfrm>
          <a:off x="0" y="0"/>
          <a:ext cx="0" cy="0"/>
          <a:chOff x="0" y="0"/>
          <a:chExt cx="0" cy="0"/>
        </a:xfrm>
      </p:grpSpPr>
      <p:sp>
        <p:nvSpPr>
          <p:cNvPr id="103" name="Google Shape;103;p86"/>
          <p:cNvSpPr txBox="1">
            <a:spLocks noGrp="1"/>
          </p:cNvSpPr>
          <p:nvPr>
            <p:ph type="body" idx="1"/>
          </p:nvPr>
        </p:nvSpPr>
        <p:spPr>
          <a:xfrm>
            <a:off x="6578872" y="593866"/>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86"/>
          <p:cNvSpPr/>
          <p:nvPr/>
        </p:nvSpPr>
        <p:spPr>
          <a:xfrm rot="10800000" flipH="1">
            <a:off x="0" y="0"/>
            <a:ext cx="601405"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5" name="Google Shape;105;p86"/>
          <p:cNvPicPr preferRelativeResize="0"/>
          <p:nvPr/>
        </p:nvPicPr>
        <p:blipFill rotWithShape="1">
          <a:blip r:embed="rId2">
            <a:alphaModFix/>
          </a:blip>
          <a:srcRect l="-18315" t="15976" r="29196" b="11083"/>
          <a:stretch/>
        </p:blipFill>
        <p:spPr>
          <a:xfrm flipH="1">
            <a:off x="608794" y="1890384"/>
            <a:ext cx="8439100" cy="5375657"/>
          </a:xfrm>
          <a:prstGeom prst="rect">
            <a:avLst/>
          </a:prstGeom>
          <a:noFill/>
          <a:ln>
            <a:noFill/>
          </a:ln>
        </p:spPr>
      </p:pic>
      <p:sp>
        <p:nvSpPr>
          <p:cNvPr id="106" name="Google Shape;106;p86"/>
          <p:cNvSpPr>
            <a:spLocks noGrp="1"/>
          </p:cNvSpPr>
          <p:nvPr>
            <p:ph type="pic" idx="2"/>
          </p:nvPr>
        </p:nvSpPr>
        <p:spPr>
          <a:xfrm>
            <a:off x="635271" y="2095585"/>
            <a:ext cx="5130800" cy="3913188"/>
          </a:xfrm>
          <a:prstGeom prst="rect">
            <a:avLst/>
          </a:prstGeom>
          <a:solidFill>
            <a:srgbClr val="D8D8D8"/>
          </a:solidFill>
          <a:ln>
            <a:noFill/>
          </a:ln>
        </p:spPr>
      </p:sp>
      <p:sp>
        <p:nvSpPr>
          <p:cNvPr id="107" name="Google Shape;107;p86"/>
          <p:cNvSpPr txBox="1">
            <a:spLocks noGrp="1"/>
          </p:cNvSpPr>
          <p:nvPr>
            <p:ph type="body" idx="3"/>
          </p:nvPr>
        </p:nvSpPr>
        <p:spPr>
          <a:xfrm>
            <a:off x="6578871" y="1890384"/>
            <a:ext cx="4990998"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 name="Google Shape;108;p86"/>
          <p:cNvSpPr/>
          <p:nvPr/>
        </p:nvSpPr>
        <p:spPr>
          <a:xfrm rot="-5400000">
            <a:off x="-1736448" y="43141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hoto/Text Slide ">
  <p:cSld name="Photo/Text Slide ">
    <p:spTree>
      <p:nvGrpSpPr>
        <p:cNvPr id="1" name="Shape 109"/>
        <p:cNvGrpSpPr/>
        <p:nvPr/>
      </p:nvGrpSpPr>
      <p:grpSpPr>
        <a:xfrm>
          <a:off x="0" y="0"/>
          <a:ext cx="0" cy="0"/>
          <a:chOff x="0" y="0"/>
          <a:chExt cx="0" cy="0"/>
        </a:xfrm>
      </p:grpSpPr>
      <p:sp>
        <p:nvSpPr>
          <p:cNvPr id="110" name="Google Shape;110;p160"/>
          <p:cNvSpPr/>
          <p:nvPr/>
        </p:nvSpPr>
        <p:spPr>
          <a:xfrm>
            <a:off x="0" y="-1"/>
            <a:ext cx="6096000" cy="6844027"/>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1" name="Google Shape;111;p160"/>
          <p:cNvSpPr txBox="1">
            <a:spLocks noGrp="1"/>
          </p:cNvSpPr>
          <p:nvPr>
            <p:ph type="body" idx="1"/>
          </p:nvPr>
        </p:nvSpPr>
        <p:spPr>
          <a:xfrm>
            <a:off x="701135" y="2344759"/>
            <a:ext cx="4867011" cy="36665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 name="Google Shape;112;p160"/>
          <p:cNvSpPr txBox="1">
            <a:spLocks noGrp="1"/>
          </p:cNvSpPr>
          <p:nvPr>
            <p:ph type="body" idx="2"/>
          </p:nvPr>
        </p:nvSpPr>
        <p:spPr>
          <a:xfrm>
            <a:off x="701136" y="650590"/>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 name="Google Shape;113;p160"/>
          <p:cNvSpPr>
            <a:spLocks noGrp="1"/>
          </p:cNvSpPr>
          <p:nvPr>
            <p:ph type="pic" idx="3"/>
          </p:nvPr>
        </p:nvSpPr>
        <p:spPr>
          <a:xfrm>
            <a:off x="6083676" y="0"/>
            <a:ext cx="5361066" cy="6858000"/>
          </a:xfrm>
          <a:prstGeom prst="rect">
            <a:avLst/>
          </a:prstGeom>
          <a:solidFill>
            <a:srgbClr val="D8D8D8"/>
          </a:solid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hone Slide ">
  <p:cSld name="Phone Slide ">
    <p:spTree>
      <p:nvGrpSpPr>
        <p:cNvPr id="1" name="Shape 114"/>
        <p:cNvGrpSpPr/>
        <p:nvPr/>
      </p:nvGrpSpPr>
      <p:grpSpPr>
        <a:xfrm>
          <a:off x="0" y="0"/>
          <a:ext cx="0" cy="0"/>
          <a:chOff x="0" y="0"/>
          <a:chExt cx="0" cy="0"/>
        </a:xfrm>
      </p:grpSpPr>
      <p:sp>
        <p:nvSpPr>
          <p:cNvPr id="115" name="Google Shape;115;p92"/>
          <p:cNvSpPr txBox="1">
            <a:spLocks noGrp="1"/>
          </p:cNvSpPr>
          <p:nvPr>
            <p:ph type="body" idx="1"/>
          </p:nvPr>
        </p:nvSpPr>
        <p:spPr>
          <a:xfrm>
            <a:off x="607555" y="587575"/>
            <a:ext cx="5881764"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 name="Google Shape;116;p92"/>
          <p:cNvSpPr/>
          <p:nvPr/>
        </p:nvSpPr>
        <p:spPr>
          <a:xfrm rot="10800000" flipH="1">
            <a:off x="11332565" y="0"/>
            <a:ext cx="853286"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7" name="Google Shape;117;p92" descr="iPhone6_mockup_front_white.png"/>
          <p:cNvPicPr preferRelativeResize="0"/>
          <p:nvPr/>
        </p:nvPicPr>
        <p:blipFill rotWithShape="1">
          <a:blip r:embed="rId2">
            <a:alphaModFix/>
          </a:blip>
          <a:srcRect/>
          <a:stretch/>
        </p:blipFill>
        <p:spPr>
          <a:xfrm>
            <a:off x="6920581" y="354148"/>
            <a:ext cx="4094254" cy="6404164"/>
          </a:xfrm>
          <a:prstGeom prst="rect">
            <a:avLst/>
          </a:prstGeom>
          <a:noFill/>
          <a:ln>
            <a:noFill/>
          </a:ln>
        </p:spPr>
      </p:pic>
      <p:sp>
        <p:nvSpPr>
          <p:cNvPr id="118" name="Google Shape;118;p92"/>
          <p:cNvSpPr>
            <a:spLocks noGrp="1"/>
          </p:cNvSpPr>
          <p:nvPr>
            <p:ph type="pic" idx="2"/>
          </p:nvPr>
        </p:nvSpPr>
        <p:spPr>
          <a:xfrm>
            <a:off x="7735037" y="1373925"/>
            <a:ext cx="2444127" cy="4336988"/>
          </a:xfrm>
          <a:prstGeom prst="rect">
            <a:avLst/>
          </a:prstGeom>
          <a:solidFill>
            <a:srgbClr val="D8D8D8"/>
          </a:solidFill>
          <a:ln>
            <a:noFill/>
          </a:ln>
        </p:spPr>
      </p:sp>
      <p:sp>
        <p:nvSpPr>
          <p:cNvPr id="119" name="Google Shape;119;p92"/>
          <p:cNvSpPr txBox="1">
            <a:spLocks noGrp="1"/>
          </p:cNvSpPr>
          <p:nvPr>
            <p:ph type="body" idx="3"/>
          </p:nvPr>
        </p:nvSpPr>
        <p:spPr>
          <a:xfrm>
            <a:off x="607553" y="2016633"/>
            <a:ext cx="5881763"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 name="Google Shape;120;p92"/>
          <p:cNvSpPr/>
          <p:nvPr/>
        </p:nvSpPr>
        <p:spPr>
          <a:xfrm rot="-5400000">
            <a:off x="9716271" y="43649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5"/>
          <p:cNvSpPr/>
          <p:nvPr/>
        </p:nvSpPr>
        <p:spPr>
          <a:xfrm rot="-5400000">
            <a:off x="9855625" y="4403466"/>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595959"/>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cxnSp>
        <p:nvCxnSpPr>
          <p:cNvPr id="11" name="Google Shape;11;p75"/>
          <p:cNvCxnSpPr/>
          <p:nvPr/>
        </p:nvCxnSpPr>
        <p:spPr>
          <a:xfrm>
            <a:off x="11701791" y="6548338"/>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8.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hyperlink" Target="https://www.ecoembes.com/es" TargetMode="External"/><Relationship Id="rId2" Type="http://schemas.openxmlformats.org/officeDocument/2006/relationships/notesSlide" Target="../notesSlides/notesSlide65.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66.xml.rels><?xml version="1.0" encoding="UTF-8" standalone="yes"?>
<Relationships xmlns="http://schemas.openxmlformats.org/package/2006/relationships"><Relationship Id="rId3" Type="http://schemas.openxmlformats.org/officeDocument/2006/relationships/hyperlink" Target="https://www.ecoembes.com/es" TargetMode="External"/><Relationship Id="rId2" Type="http://schemas.openxmlformats.org/officeDocument/2006/relationships/notesSlide" Target="../notesSlides/notesSlide66.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hyperlink" Target="https://sigre.es/" TargetMode="External"/><Relationship Id="rId2" Type="http://schemas.openxmlformats.org/officeDocument/2006/relationships/notesSlide" Target="../notesSlides/notesSlide69.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hyperlink" Target="https://sigre.es/" TargetMode="External"/><Relationship Id="rId2" Type="http://schemas.openxmlformats.org/officeDocument/2006/relationships/notesSlide" Target="../notesSlides/notesSlide70.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72.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2.xml"/><Relationship Id="rId1" Type="http://schemas.openxmlformats.org/officeDocument/2006/relationships/slideLayout" Target="../slideLayouts/slideLayout9.xml"/></Relationships>
</file>

<file path=ppt/slides/_rels/slide9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93.xml"/><Relationship Id="rId1" Type="http://schemas.openxmlformats.org/officeDocument/2006/relationships/slideLayout" Target="../slideLayouts/slideLayout8.xml"/></Relationships>
</file>

<file path=ppt/slides/_rels/slide9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4.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5.xml"/><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1"/>
          <p:cNvPicPr preferRelativeResize="0">
            <a:picLocks noGrp="1"/>
          </p:cNvPicPr>
          <p:nvPr>
            <p:ph type="pic" idx="2"/>
          </p:nvPr>
        </p:nvPicPr>
        <p:blipFill rotWithShape="1">
          <a:blip r:embed="rId3">
            <a:alphaModFix/>
          </a:blip>
          <a:srcRect t="36553" b="44632"/>
          <a:stretch/>
        </p:blipFill>
        <p:spPr>
          <a:xfrm>
            <a:off x="0" y="2180235"/>
            <a:ext cx="12192000" cy="3440624"/>
          </a:xfrm>
          <a:prstGeom prst="rect">
            <a:avLst/>
          </a:prstGeom>
          <a:noFill/>
          <a:ln>
            <a:noFill/>
          </a:ln>
        </p:spPr>
      </p:pic>
      <p:sp>
        <p:nvSpPr>
          <p:cNvPr id="165" name="Google Shape;165;p1"/>
          <p:cNvSpPr txBox="1"/>
          <p:nvPr/>
        </p:nvSpPr>
        <p:spPr>
          <a:xfrm>
            <a:off x="226433" y="385838"/>
            <a:ext cx="6476785" cy="1702605"/>
          </a:xfrm>
          <a:prstGeom prst="rect">
            <a:avLst/>
          </a:prstGeom>
          <a:noFill/>
          <a:ln>
            <a:noFill/>
          </a:ln>
        </p:spPr>
        <p:txBody>
          <a:bodyPr spcFirstLastPara="1" wrap="square" lIns="91425" tIns="45700" rIns="91425" bIns="45700" anchor="t" anchorCtr="0">
            <a:spAutoFit/>
          </a:bodyPr>
          <a:lstStyle/>
          <a:p>
            <a:pPr marL="12700" marR="5080" lvl="0" indent="0" algn="l" rtl="0">
              <a:lnSpc>
                <a:spcPct val="109130"/>
              </a:lnSpc>
              <a:spcBef>
                <a:spcPts val="0"/>
              </a:spcBef>
              <a:spcAft>
                <a:spcPts val="0"/>
              </a:spcAft>
              <a:buClr>
                <a:schemeClr val="lt1"/>
              </a:buClr>
              <a:buSzPts val="4800"/>
              <a:buFont typeface="Calibri"/>
              <a:buNone/>
            </a:pPr>
            <a:r>
              <a:rPr lang="en-GB" sz="4800" b="1" dirty="0">
                <a:latin typeface="Calibri"/>
                <a:ea typeface="Calibri"/>
                <a:cs typeface="Calibri"/>
                <a:sym typeface="Calibri"/>
              </a:rPr>
              <a:t>Start auf </a:t>
            </a:r>
            <a:r>
              <a:rPr lang="en-GB" sz="4800" b="1" dirty="0" err="1">
                <a:latin typeface="Calibri"/>
                <a:ea typeface="Calibri"/>
                <a:cs typeface="Calibri"/>
                <a:sym typeface="Calibri"/>
              </a:rPr>
              <a:t>NachhaltigkeitStarter</a:t>
            </a:r>
            <a:r>
              <a:rPr lang="en-GB" sz="4800" b="1" dirty="0">
                <a:latin typeface="Calibri"/>
                <a:ea typeface="Calibri"/>
                <a:cs typeface="Calibri"/>
                <a:sym typeface="Calibri"/>
              </a:rPr>
              <a:t> Kit</a:t>
            </a:r>
            <a:endParaRPr lang="en-GB" sz="1400" b="0" i="0" u="none" strike="noStrike" cap="none" dirty="0">
              <a:solidFill>
                <a:srgbClr val="000000"/>
              </a:solidFill>
              <a:latin typeface="Arial"/>
              <a:ea typeface="Arial"/>
              <a:cs typeface="Arial"/>
              <a:sym typeface="Arial"/>
            </a:endParaRPr>
          </a:p>
        </p:txBody>
      </p:sp>
      <p:sp>
        <p:nvSpPr>
          <p:cNvPr id="166" name="Google Shape;166;p1"/>
          <p:cNvSpPr txBox="1"/>
          <p:nvPr/>
        </p:nvSpPr>
        <p:spPr>
          <a:xfrm>
            <a:off x="226433" y="4365929"/>
            <a:ext cx="12192000" cy="897449"/>
          </a:xfrm>
          <a:prstGeom prst="rect">
            <a:avLst/>
          </a:prstGeom>
          <a:noFill/>
          <a:ln>
            <a:noFill/>
          </a:ln>
        </p:spPr>
        <p:txBody>
          <a:bodyPr spcFirstLastPara="1" wrap="square" lIns="91425" tIns="45700" rIns="91425" bIns="45700" anchor="t" anchorCtr="0">
            <a:spAutoFit/>
          </a:bodyPr>
          <a:lstStyle/>
          <a:p>
            <a:pPr marL="12700" marR="5080" lvl="0">
              <a:lnSpc>
                <a:spcPct val="109130"/>
              </a:lnSpc>
              <a:buClr>
                <a:schemeClr val="lt1"/>
              </a:buClr>
              <a:buSzPts val="4800"/>
            </a:pPr>
            <a:r>
              <a:rPr lang="en-US" sz="4800" b="1" dirty="0">
                <a:solidFill>
                  <a:schemeClr val="lt1"/>
                </a:solidFill>
                <a:latin typeface="Calibri"/>
                <a:ea typeface="Calibri"/>
                <a:cs typeface="Calibri"/>
                <a:sym typeface="Calibri"/>
              </a:rPr>
              <a:t>FALLSTUDIEN</a:t>
            </a:r>
            <a:endParaRPr sz="1400" b="0" i="0" u="none" strike="noStrike" cap="none" dirty="0">
              <a:solidFill>
                <a:srgbClr val="000000"/>
              </a:solidFill>
              <a:latin typeface="Arial"/>
              <a:ea typeface="Arial"/>
              <a:cs typeface="Arial"/>
              <a:sym typeface="Arial"/>
            </a:endParaRPr>
          </a:p>
        </p:txBody>
      </p:sp>
      <p:sp>
        <p:nvSpPr>
          <p:cNvPr id="2" name="Google Shape;164;p1">
            <a:extLst>
              <a:ext uri="{FF2B5EF4-FFF2-40B4-BE49-F238E27FC236}">
                <a16:creationId xmlns:a16="http://schemas.microsoft.com/office/drawing/2014/main" id="{7D92C3D1-78E6-0DAC-C90D-C80E89846906}"/>
              </a:ext>
            </a:extLst>
          </p:cNvPr>
          <p:cNvSpPr txBox="1"/>
          <p:nvPr/>
        </p:nvSpPr>
        <p:spPr>
          <a:xfrm>
            <a:off x="1781175" y="5881209"/>
            <a:ext cx="2141539" cy="645906"/>
          </a:xfrm>
          <a:prstGeom prst="rect">
            <a:avLst/>
          </a:prstGeom>
          <a:noFill/>
          <a:ln>
            <a:noFill/>
          </a:ln>
        </p:spPr>
        <p:txBody>
          <a:bodyPr spcFirstLastPara="1" wrap="square" lIns="91425" tIns="45700" rIns="91425" bIns="45700" anchor="t" anchorCtr="0">
            <a:spAutoFit/>
          </a:bodyPr>
          <a:lstStyle/>
          <a:p>
            <a:pPr marL="12700" marR="5080" lvl="0">
              <a:lnSpc>
                <a:spcPct val="109130"/>
              </a:lnSpc>
              <a:buClr>
                <a:schemeClr val="lt1"/>
              </a:buClr>
              <a:buSzPts val="4800"/>
            </a:pPr>
            <a:r>
              <a:rPr lang="en-GB" sz="1100" dirty="0">
                <a:solidFill>
                  <a:schemeClr val="bg1"/>
                </a:solidFill>
              </a:rPr>
              <a:t>Start on Sustainability Erasmus+ VET Project © 2024 </a:t>
            </a:r>
            <a:r>
              <a:rPr lang="en-GB" sz="1100" dirty="0" err="1">
                <a:solidFill>
                  <a:schemeClr val="bg1"/>
                </a:solidFill>
              </a:rPr>
              <a:t>ist</a:t>
            </a:r>
            <a:r>
              <a:rPr lang="en-GB" sz="1100" dirty="0">
                <a:solidFill>
                  <a:schemeClr val="bg1"/>
                </a:solidFill>
              </a:rPr>
              <a:t> </a:t>
            </a:r>
            <a:r>
              <a:rPr lang="en-GB" sz="1100" dirty="0" err="1">
                <a:solidFill>
                  <a:schemeClr val="bg1"/>
                </a:solidFill>
              </a:rPr>
              <a:t>lizenziert</a:t>
            </a:r>
            <a:r>
              <a:rPr lang="en-GB" sz="1100" dirty="0">
                <a:solidFill>
                  <a:schemeClr val="bg1"/>
                </a:solidFill>
              </a:rPr>
              <a:t> </a:t>
            </a:r>
            <a:r>
              <a:rPr lang="en-GB" sz="1100" dirty="0" err="1">
                <a:solidFill>
                  <a:schemeClr val="bg1"/>
                </a:solidFill>
              </a:rPr>
              <a:t>unter</a:t>
            </a:r>
            <a:r>
              <a:rPr lang="en-GB" sz="1100" dirty="0">
                <a:solidFill>
                  <a:schemeClr val="bg1"/>
                </a:solidFill>
              </a:rPr>
              <a:t> CC BY 4.0</a:t>
            </a:r>
            <a:endParaRPr sz="1100" dirty="0">
              <a:solidFill>
                <a:schemeClr val="bg1"/>
              </a:solidFill>
              <a:latin typeface="Calibri"/>
              <a:ea typeface="Calibri"/>
              <a:cs typeface="Calibri"/>
              <a:sym typeface="Calibri"/>
            </a:endParaRPr>
          </a:p>
        </p:txBody>
      </p:sp>
      <p:sp>
        <p:nvSpPr>
          <p:cNvPr id="3" name="Google Shape;164;p1">
            <a:extLst>
              <a:ext uri="{FF2B5EF4-FFF2-40B4-BE49-F238E27FC236}">
                <a16:creationId xmlns:a16="http://schemas.microsoft.com/office/drawing/2014/main" id="{DCFD75CF-D22F-A6DE-ABF3-EF0936BBF3D4}"/>
              </a:ext>
            </a:extLst>
          </p:cNvPr>
          <p:cNvSpPr txBox="1"/>
          <p:nvPr/>
        </p:nvSpPr>
        <p:spPr>
          <a:xfrm>
            <a:off x="4898665" y="5636444"/>
            <a:ext cx="5457375" cy="1014981"/>
          </a:xfrm>
          <a:prstGeom prst="rect">
            <a:avLst/>
          </a:prstGeom>
          <a:noFill/>
          <a:ln>
            <a:noFill/>
          </a:ln>
        </p:spPr>
        <p:txBody>
          <a:bodyPr spcFirstLastPara="1" wrap="square" lIns="91425" tIns="45700" rIns="91425" bIns="45700" anchor="t" anchorCtr="0">
            <a:spAutoFit/>
          </a:bodyPr>
          <a:lstStyle/>
          <a:p>
            <a:pPr marL="12700" marR="5080" lvl="0" algn="just">
              <a:lnSpc>
                <a:spcPct val="109130"/>
              </a:lnSpc>
              <a:buClr>
                <a:schemeClr val="lt1"/>
              </a:buClr>
              <a:buSzPts val="4800"/>
            </a:pPr>
            <a:r>
              <a:rPr lang="en-US" sz="1100" b="1" dirty="0" err="1">
                <a:solidFill>
                  <a:srgbClr val="26324B"/>
                </a:solidFill>
              </a:rPr>
              <a:t>Haftungsausschluss</a:t>
            </a:r>
            <a:r>
              <a:rPr lang="en-US" sz="1100" b="1" dirty="0">
                <a:solidFill>
                  <a:srgbClr val="26324B"/>
                </a:solidFill>
              </a:rPr>
              <a:t>: </a:t>
            </a:r>
            <a:r>
              <a:rPr lang="de-DE" sz="1100" dirty="0">
                <a:solidFill>
                  <a:srgbClr val="26324B"/>
                </a:solidFill>
              </a:rPr>
              <a:t>Finanziert von der Europäischen Union. Die geäußerten Ansichten und Meinungen sind jedoch ausschließlich die des Autors/der Autoren und spiegeln nicht unbedingt die der Europäischen Union oder der Europäischen Exekutivagentur für Bildung und Kultur (EACEA) wider. Weder die Europäische Union noch die EACEA können für diese verantwortlich gemacht werden.</a:t>
            </a:r>
            <a:endParaRPr sz="1100" b="1" dirty="0">
              <a:solidFill>
                <a:srgbClr val="010101"/>
              </a:solidFill>
              <a:latin typeface="Calibri"/>
              <a:ea typeface="Calibri"/>
              <a:cs typeface="Calibri"/>
              <a:sym typeface="Calibri"/>
            </a:endParaRPr>
          </a:p>
        </p:txBody>
      </p:sp>
      <p:pic>
        <p:nvPicPr>
          <p:cNvPr id="4" name="Picture 3" descr="A grey and black sign with a person in a circle&#10;&#10;Description automatically generated">
            <a:extLst>
              <a:ext uri="{FF2B5EF4-FFF2-40B4-BE49-F238E27FC236}">
                <a16:creationId xmlns:a16="http://schemas.microsoft.com/office/drawing/2014/main" id="{0B0FABCD-1537-34B4-EF92-27F274D56501}"/>
              </a:ext>
            </a:extLst>
          </p:cNvPr>
          <p:cNvPicPr>
            <a:picLocks noChangeAspect="1"/>
          </p:cNvPicPr>
          <p:nvPr/>
        </p:nvPicPr>
        <p:blipFill>
          <a:blip r:embed="rId4"/>
          <a:stretch>
            <a:fillRect/>
          </a:stretch>
        </p:blipFill>
        <p:spPr>
          <a:xfrm>
            <a:off x="3932239" y="6123613"/>
            <a:ext cx="941661" cy="32946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01"/>
          <p:cNvSpPr txBox="1">
            <a:spLocks noGrp="1"/>
          </p:cNvSpPr>
          <p:nvPr>
            <p:ph type="body" idx="1"/>
          </p:nvPr>
        </p:nvSpPr>
        <p:spPr>
          <a:xfrm>
            <a:off x="4722838" y="488190"/>
            <a:ext cx="6341766" cy="5166427"/>
          </a:xfrm>
          <a:prstGeom prst="rect">
            <a:avLst/>
          </a:prstGeom>
          <a:noFill/>
          <a:ln>
            <a:noFill/>
          </a:ln>
        </p:spPr>
        <p:txBody>
          <a:bodyPr spcFirstLastPara="1" wrap="square" lIns="91425" tIns="45700" rIns="91425" bIns="45700" anchor="t" anchorCtr="0">
            <a:noAutofit/>
          </a:bodyPr>
          <a:lstStyle/>
          <a:p>
            <a:pPr marL="0" lvl="0" indent="0" algn="just">
              <a:lnSpc>
                <a:spcPct val="112727"/>
              </a:lnSpc>
              <a:buClr>
                <a:srgbClr val="0D0D0D"/>
              </a:buClr>
              <a:buSzPts val="2200"/>
            </a:pPr>
            <a:r>
              <a:rPr lang="en-US" b="1" dirty="0" err="1">
                <a:solidFill>
                  <a:srgbClr val="0D0D0D"/>
                </a:solidFill>
              </a:rPr>
              <a:t>Einleitung</a:t>
            </a:r>
            <a:endParaRPr dirty="0"/>
          </a:p>
          <a:p>
            <a:pPr marL="0" lvl="0" indent="0" algn="just">
              <a:lnSpc>
                <a:spcPct val="112727"/>
              </a:lnSpc>
              <a:buClr>
                <a:srgbClr val="0D0D0D"/>
              </a:buClr>
              <a:buSzPts val="2200"/>
            </a:pPr>
            <a:r>
              <a:rPr lang="de-DE" dirty="0">
                <a:solidFill>
                  <a:srgbClr val="0D0D0D"/>
                </a:solidFill>
              </a:rPr>
              <a:t>All About Kombucha wurde 2017 in Galway, Irland, von Keith Loftus und Emmett Kerrigan gegründet. Inspiriert von den gesundheitlichen Vorteilen von Kombucha, die sie während eines Aufenthalts in Kanada entdeckt hatten, wollten die Gründer dieses gesundheitsfördernde Getränk auf dem irischen Markt einführen.</a:t>
            </a:r>
          </a:p>
          <a:p>
            <a:pPr marL="0" lvl="0" indent="0" algn="just">
              <a:lnSpc>
                <a:spcPct val="112727"/>
              </a:lnSpc>
              <a:buClr>
                <a:srgbClr val="0D0D0D"/>
              </a:buClr>
              <a:buSzPts val="2200"/>
            </a:pPr>
            <a:r>
              <a:rPr lang="de-DE" dirty="0">
                <a:solidFill>
                  <a:srgbClr val="0D0D0D"/>
                </a:solidFill>
              </a:rPr>
              <a:t>Sie sahen sich jedoch mit der Herausforderung konfrontiert, dies auf eine ökologisch nachhaltige Weise zu tun, die die lokalen Gemeinden unterstützt und mit ihren Grundwerten übereinstimmt, nämlich möglichst wenig Schaden anzurichten und die Gesundheit zu fördern.</a:t>
            </a:r>
            <a:endParaRPr dirty="0"/>
          </a:p>
        </p:txBody>
      </p:sp>
      <p:sp>
        <p:nvSpPr>
          <p:cNvPr id="232" name="Google Shape;232;p101"/>
          <p:cNvSpPr txBox="1">
            <a:spLocks noGrp="1"/>
          </p:cNvSpPr>
          <p:nvPr>
            <p:ph type="body" idx="2"/>
          </p:nvPr>
        </p:nvSpPr>
        <p:spPr>
          <a:xfrm>
            <a:off x="136634" y="818842"/>
            <a:ext cx="4477407" cy="1774519"/>
          </a:xfrm>
          <a:prstGeom prst="rect">
            <a:avLst/>
          </a:prstGeom>
          <a:noFill/>
          <a:ln>
            <a:noFill/>
          </a:ln>
        </p:spPr>
        <p:txBody>
          <a:bodyPr spcFirstLastPara="1" wrap="square" lIns="91425" tIns="45700" rIns="91425" bIns="45700" anchor="t" anchorCtr="0">
            <a:noAutofit/>
          </a:bodyPr>
          <a:lstStyle/>
          <a:p>
            <a:pPr marL="0" lvl="0" indent="0" algn="ctr">
              <a:spcBef>
                <a:spcPts val="0"/>
              </a:spcBef>
            </a:pPr>
            <a:r>
              <a:rPr lang="de-DE" dirty="0"/>
              <a:t>Fallstudie 2</a:t>
            </a:r>
          </a:p>
          <a:p>
            <a:pPr marL="0" lvl="0" indent="0" algn="ctr">
              <a:spcBef>
                <a:spcPts val="0"/>
              </a:spcBef>
            </a:pPr>
            <a:r>
              <a:rPr lang="de-DE" dirty="0"/>
              <a:t>Alles über Kombucha - nachhaltige Innovation in der Getränkeherstellung</a:t>
            </a:r>
            <a:endParaRPr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sp>
        <p:nvSpPr>
          <p:cNvPr id="871" name="Google Shape;871;p51"/>
          <p:cNvSpPr txBox="1">
            <a:spLocks noGrp="1"/>
          </p:cNvSpPr>
          <p:nvPr>
            <p:ph type="body" idx="1"/>
          </p:nvPr>
        </p:nvSpPr>
        <p:spPr>
          <a:xfrm>
            <a:off x="6578872" y="593866"/>
            <a:ext cx="4990998" cy="992652"/>
          </a:xfrm>
          <a:prstGeom prst="rect">
            <a:avLst/>
          </a:prstGeom>
          <a:noFill/>
          <a:ln>
            <a:noFill/>
          </a:ln>
        </p:spPr>
        <p:txBody>
          <a:bodyPr spcFirstLastPara="1" wrap="square" lIns="91425" tIns="45700" rIns="91425" bIns="45700" anchor="t" anchorCtr="0">
            <a:noAutofit/>
          </a:bodyPr>
          <a:lstStyle/>
          <a:p>
            <a:pPr marL="0" lvl="0" indent="0">
              <a:spcBef>
                <a:spcPts val="0"/>
              </a:spcBef>
            </a:pPr>
            <a:r>
              <a:rPr lang="de-DE" dirty="0"/>
              <a:t>UHR- ICH BIN MISSION ZERO</a:t>
            </a:r>
            <a:endParaRPr dirty="0"/>
          </a:p>
        </p:txBody>
      </p:sp>
      <p:sp>
        <p:nvSpPr>
          <p:cNvPr id="872" name="Google Shape;872;p51"/>
          <p:cNvSpPr>
            <a:spLocks noGrp="1"/>
          </p:cNvSpPr>
          <p:nvPr>
            <p:ph type="pic" idx="2"/>
          </p:nvPr>
        </p:nvSpPr>
        <p:spPr>
          <a:xfrm>
            <a:off x="635271" y="2095585"/>
            <a:ext cx="5130800" cy="3913188"/>
          </a:xfrm>
          <a:prstGeom prst="rect">
            <a:avLst/>
          </a:prstGeom>
          <a:solidFill>
            <a:srgbClr val="D8D8D8"/>
          </a:solidFill>
          <a:ln>
            <a:noFill/>
          </a:ln>
        </p:spPr>
        <p:txBody>
          <a:bodyPr/>
          <a:lstStyle/>
          <a:p>
            <a:endParaRPr lang="en-GB"/>
          </a:p>
        </p:txBody>
      </p:sp>
      <p:sp>
        <p:nvSpPr>
          <p:cNvPr id="873" name="Google Shape;873;p51"/>
          <p:cNvSpPr txBox="1">
            <a:spLocks noGrp="1"/>
          </p:cNvSpPr>
          <p:nvPr>
            <p:ph type="body" idx="3"/>
          </p:nvPr>
        </p:nvSpPr>
        <p:spPr>
          <a:xfrm>
            <a:off x="6578871" y="1890384"/>
            <a:ext cx="4990998" cy="4102937"/>
          </a:xfrm>
          <a:prstGeom prst="rect">
            <a:avLst/>
          </a:prstGeom>
          <a:noFill/>
          <a:ln>
            <a:noFill/>
          </a:ln>
        </p:spPr>
        <p:txBody>
          <a:bodyPr spcFirstLastPara="1" wrap="square" lIns="91425" tIns="45700" rIns="91425" bIns="45700" anchor="t" anchorCtr="0">
            <a:noAutofit/>
          </a:bodyPr>
          <a:lstStyle/>
          <a:p>
            <a:pPr marL="0" lvl="0" indent="0" algn="just"/>
            <a:r>
              <a:rPr lang="de-DE" dirty="0"/>
              <a:t>Sehen Sie sich das folgende Video an, das das Engagement der Mitarbeiter beleuchtet und zeigt, wie Interface die Mission Zero Goal in Angriff genommen hat. Klicken Sie auf den untenstehenden Link oder auf das Bild, um das Video abzuspielen.</a:t>
            </a:r>
          </a:p>
          <a:p>
            <a:pPr marL="0" lvl="0" indent="0" algn="just"/>
            <a:endParaRPr lang="de-DE" dirty="0"/>
          </a:p>
          <a:p>
            <a:pPr marL="0" lvl="0" indent="0" algn="just"/>
            <a:r>
              <a:rPr lang="de-DE" dirty="0"/>
              <a:t>https://www.youtube.com/watch?v=spWuVxu16bM</a:t>
            </a:r>
            <a:endParaRPr dirty="0"/>
          </a:p>
        </p:txBody>
      </p:sp>
      <p:pic>
        <p:nvPicPr>
          <p:cNvPr id="874" name="Google Shape;874;p51" title="I am Mission Zero - The story of employee engagement at Interface Australia"/>
          <p:cNvPicPr preferRelativeResize="0"/>
          <p:nvPr/>
        </p:nvPicPr>
        <p:blipFill rotWithShape="1">
          <a:blip r:embed="rId3">
            <a:alphaModFix/>
          </a:blip>
          <a:srcRect/>
          <a:stretch/>
        </p:blipFill>
        <p:spPr>
          <a:xfrm>
            <a:off x="635271" y="2095585"/>
            <a:ext cx="5147584" cy="389773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4"/>
                                        </p:tgtEl>
                                        <p:attrNameLst>
                                          <p:attrName>style.visibility</p:attrName>
                                        </p:attrNameLst>
                                      </p:cBhvr>
                                      <p:to>
                                        <p:strVal val="visible"/>
                                      </p:to>
                                    </p:set>
                                    <p:animEffect transition="in" filter="fade">
                                      <p:cBhvr>
                                        <p:cTn id="7" dur="1"/>
                                        <p:tgtEl>
                                          <p:spTgt spid="8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879" name="Google Shape;879;p52"/>
          <p:cNvSpPr txBox="1">
            <a:spLocks noGrp="1"/>
          </p:cNvSpPr>
          <p:nvPr>
            <p:ph type="body" idx="1"/>
          </p:nvPr>
        </p:nvSpPr>
        <p:spPr>
          <a:xfrm>
            <a:off x="4614041" y="443945"/>
            <a:ext cx="6341766" cy="5166427"/>
          </a:xfrm>
          <a:prstGeom prst="rect">
            <a:avLst/>
          </a:prstGeom>
          <a:noFill/>
          <a:ln>
            <a:noFill/>
          </a:ln>
        </p:spPr>
        <p:txBody>
          <a:bodyPr spcFirstLastPara="1" wrap="square" lIns="91425" tIns="45700" rIns="91425" bIns="45700" anchor="t" anchorCtr="0">
            <a:noAutofit/>
          </a:bodyPr>
          <a:lstStyle/>
          <a:p>
            <a:pPr marL="0" lvl="0" indent="0" algn="just">
              <a:lnSpc>
                <a:spcPct val="112727"/>
              </a:lnSpc>
              <a:buClr>
                <a:srgbClr val="0D0D0D"/>
              </a:buClr>
              <a:buSzPts val="2200"/>
            </a:pPr>
            <a:r>
              <a:rPr lang="de-DE" sz="2200" b="1" dirty="0">
                <a:solidFill>
                  <a:srgbClr val="0D0D0D"/>
                </a:solidFill>
              </a:rPr>
              <a:t>EinführungIm </a:t>
            </a:r>
          </a:p>
          <a:p>
            <a:pPr marL="0" lvl="0" indent="0" algn="just">
              <a:lnSpc>
                <a:spcPct val="112727"/>
              </a:lnSpc>
              <a:buClr>
                <a:srgbClr val="0D0D0D"/>
              </a:buClr>
              <a:buSzPts val="2200"/>
            </a:pPr>
            <a:r>
              <a:rPr lang="de-DE" sz="2100" dirty="0">
                <a:solidFill>
                  <a:srgbClr val="0D0D0D"/>
                </a:solidFill>
              </a:rPr>
              <a:t>Bestreben, Plastikmüll zu reduzieren, hat McDonald's 2018 beschlossen, in allen Filialen im Vereinigten Königreich und Irland Plastikstrohhalme durch Papierstrohhalme zu ersetzen. Diese Initiative war Teil einer breiteren Bewegung zur Bekämpfung der Umweltauswirkungen von Einwegplastik und entsprach der wachsenden Nachfrage der Verbraucher nach nachhaltigeren Praktiken.</a:t>
            </a:r>
          </a:p>
          <a:p>
            <a:pPr marL="0" lvl="0" indent="0" algn="just">
              <a:lnSpc>
                <a:spcPct val="112727"/>
              </a:lnSpc>
              <a:buClr>
                <a:srgbClr val="0D0D0D"/>
              </a:buClr>
              <a:buSzPts val="2200"/>
            </a:pPr>
            <a:r>
              <a:rPr lang="de-DE" sz="2100" dirty="0">
                <a:solidFill>
                  <a:srgbClr val="0D0D0D"/>
                </a:solidFill>
              </a:rPr>
              <a:t>Die Umstellung auf Papierstrohhalme stieß jedoch gleich zu Beginn auf mehrere Probleme, was zeigt, wie wichtig es ist, eine umfassende Analyse alternativer Materialien durchzuführen. Die Hauptprobleme im Zusammenhang mit den neuen Strohhalmen waren die Reaktionen der Kunden, nicht recycelbare Materialien und Probleme mit der Haltbarkeit.</a:t>
            </a:r>
            <a:endParaRPr sz="2100" dirty="0"/>
          </a:p>
        </p:txBody>
      </p:sp>
      <p:sp>
        <p:nvSpPr>
          <p:cNvPr id="880" name="Google Shape;880;p52"/>
          <p:cNvSpPr txBox="1">
            <a:spLocks noGrp="1"/>
          </p:cNvSpPr>
          <p:nvPr>
            <p:ph type="body" idx="2"/>
          </p:nvPr>
        </p:nvSpPr>
        <p:spPr>
          <a:xfrm>
            <a:off x="136634" y="818842"/>
            <a:ext cx="4477407" cy="177451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de-DE" dirty="0"/>
              <a:t>Fallstudie2 McDonald's - Umstellung auf Papierstrohhalme</a:t>
            </a:r>
            <a:endParaRPr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884"/>
        <p:cNvGrpSpPr/>
        <p:nvPr/>
      </p:nvGrpSpPr>
      <p:grpSpPr>
        <a:xfrm>
          <a:off x="0" y="0"/>
          <a:ext cx="0" cy="0"/>
          <a:chOff x="0" y="0"/>
          <a:chExt cx="0" cy="0"/>
        </a:xfrm>
      </p:grpSpPr>
      <p:sp>
        <p:nvSpPr>
          <p:cNvPr id="885" name="Google Shape;885;p53"/>
          <p:cNvSpPr txBox="1">
            <a:spLocks noGrp="1"/>
          </p:cNvSpPr>
          <p:nvPr>
            <p:ph type="body" idx="1"/>
          </p:nvPr>
        </p:nvSpPr>
        <p:spPr>
          <a:xfrm>
            <a:off x="4752325" y="439175"/>
            <a:ext cx="6341700" cy="5333400"/>
          </a:xfrm>
          <a:prstGeom prst="rect">
            <a:avLst/>
          </a:prstGeom>
          <a:noFill/>
          <a:ln>
            <a:noFill/>
          </a:ln>
        </p:spPr>
        <p:txBody>
          <a:bodyPr spcFirstLastPara="1" wrap="square" lIns="91425" tIns="45700" rIns="91425" bIns="45700" anchor="t" anchorCtr="0">
            <a:noAutofit/>
          </a:bodyPr>
          <a:lstStyle/>
          <a:p>
            <a:pPr marL="0" lvl="0" indent="0" algn="just">
              <a:lnSpc>
                <a:spcPct val="112727"/>
              </a:lnSpc>
              <a:buClr>
                <a:srgbClr val="0D0D0D"/>
              </a:buClr>
              <a:buSzPts val="2200"/>
            </a:pPr>
            <a:r>
              <a:rPr lang="de-DE" sz="2000" b="1" dirty="0">
                <a:solidFill>
                  <a:srgbClr val="0D0D0D"/>
                </a:solidFill>
              </a:rPr>
              <a:t>Herausforderungen und Probleme</a:t>
            </a:r>
          </a:p>
          <a:p>
            <a:pPr marL="0" lvl="0" indent="0" algn="just">
              <a:lnSpc>
                <a:spcPct val="112727"/>
              </a:lnSpc>
              <a:buClr>
                <a:srgbClr val="0D0D0D"/>
              </a:buClr>
              <a:buSzPts val="2200"/>
            </a:pPr>
            <a:r>
              <a:rPr lang="de-DE" sz="2000" dirty="0">
                <a:solidFill>
                  <a:srgbClr val="0D0D0D"/>
                </a:solidFill>
              </a:rPr>
              <a:t>Obwohl die von McDonald's eingeführten Papierstrohhalme als umweltfreundlichere Alternative beworben wurden, erwiesen sie sich als nicht recycelbar. Das für die Strohhalme verwendete Papier war zu dick, um von den üblichen Recyclinganlagen verarbeitet zu werden, im Gegensatz zu den Kunststoffstrohhalmen, die sie ersetzten und die recycelbar waren.Diese Enthüllung führte zu erheblicher öffentlicher Kritik. Die Kunden wurden angewiesen, die Papierstrohhalme in der Restmülltonne zu entsorgen, was dem ursprünglichen Nachhaltigkeitsziel der Abfallvermeidung widersprach. Es wurde berichtet, dass die Papierstrohhalme schlecht funktionierten, durchweichten und sich schnell auflösten, wenn sie mit Getränken verwendet wurden. Dies wirkte sich negativ auf das Kundenerlebnis aus und verstärkte die Gegenreaktion auf die Initiative.</a:t>
            </a:r>
            <a:endParaRPr sz="2000" dirty="0"/>
          </a:p>
        </p:txBody>
      </p:sp>
      <p:sp>
        <p:nvSpPr>
          <p:cNvPr id="886" name="Google Shape;886;p53"/>
          <p:cNvSpPr txBox="1">
            <a:spLocks noGrp="1"/>
          </p:cNvSpPr>
          <p:nvPr>
            <p:ph type="body" idx="2"/>
          </p:nvPr>
        </p:nvSpPr>
        <p:spPr>
          <a:xfrm>
            <a:off x="0" y="858189"/>
            <a:ext cx="4477407" cy="177451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de-DE" dirty="0"/>
              <a:t>Fallstudie2 McDonald's - Umstellung auf Papierstrohhalme</a:t>
            </a:r>
            <a:endParaRPr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890"/>
        <p:cNvGrpSpPr/>
        <p:nvPr/>
      </p:nvGrpSpPr>
      <p:grpSpPr>
        <a:xfrm>
          <a:off x="0" y="0"/>
          <a:ext cx="0" cy="0"/>
          <a:chOff x="0" y="0"/>
          <a:chExt cx="0" cy="0"/>
        </a:xfrm>
      </p:grpSpPr>
      <p:sp>
        <p:nvSpPr>
          <p:cNvPr id="891" name="Google Shape;891;p54"/>
          <p:cNvSpPr txBox="1">
            <a:spLocks noGrp="1"/>
          </p:cNvSpPr>
          <p:nvPr>
            <p:ph type="body" idx="1"/>
          </p:nvPr>
        </p:nvSpPr>
        <p:spPr>
          <a:xfrm>
            <a:off x="4586203" y="296799"/>
            <a:ext cx="6567306" cy="5166427"/>
          </a:xfrm>
          <a:prstGeom prst="rect">
            <a:avLst/>
          </a:prstGeom>
          <a:noFill/>
          <a:ln>
            <a:noFill/>
          </a:ln>
        </p:spPr>
        <p:txBody>
          <a:bodyPr spcFirstLastPara="1" wrap="square" lIns="91425" tIns="45700" rIns="91425" bIns="45700" anchor="t" anchorCtr="0">
            <a:noAutofit/>
          </a:bodyPr>
          <a:lstStyle/>
          <a:p>
            <a:pPr marL="0" lvl="0" indent="0" algn="just">
              <a:lnSpc>
                <a:spcPct val="112727"/>
              </a:lnSpc>
              <a:buClr>
                <a:srgbClr val="0D0D0D"/>
              </a:buClr>
              <a:buSzPts val="2200"/>
            </a:pPr>
            <a:r>
              <a:rPr lang="de-DE" sz="2000" b="1" dirty="0">
                <a:solidFill>
                  <a:srgbClr val="0D0D0D"/>
                </a:solidFill>
              </a:rPr>
              <a:t>Lösung</a:t>
            </a:r>
          </a:p>
          <a:p>
            <a:pPr marL="0" lvl="0" indent="0" algn="just">
              <a:lnSpc>
                <a:spcPct val="112727"/>
              </a:lnSpc>
              <a:buClr>
                <a:srgbClr val="0D0D0D"/>
              </a:buClr>
              <a:buSzPts val="2200"/>
            </a:pPr>
            <a:r>
              <a:rPr lang="de-DE" sz="2000" dirty="0">
                <a:solidFill>
                  <a:srgbClr val="0D0D0D"/>
                </a:solidFill>
              </a:rPr>
              <a:t>Der Fall McDonald's zeigt, wie wichtig es ist, den gesamten Lebenszyklus und die Wiederverwertbarkeit alternativer Materialien vor der Umsetzung gründlich zu bewerten. Eine nachhaltige Lösung sollte sich nicht nur auf den Materialwechsel konzentrieren, sondern auch auf die Verarbeitung am Ende des Lebenszyklus.</a:t>
            </a:r>
          </a:p>
          <a:p>
            <a:pPr marL="0" lvl="0" indent="0" algn="just">
              <a:lnSpc>
                <a:spcPct val="112727"/>
              </a:lnSpc>
              <a:buClr>
                <a:srgbClr val="0D0D0D"/>
              </a:buClr>
              <a:buSzPts val="2200"/>
            </a:pPr>
            <a:r>
              <a:rPr lang="de-DE" sz="2000" dirty="0">
                <a:solidFill>
                  <a:srgbClr val="0D0D0D"/>
                </a:solidFill>
              </a:rPr>
              <a:t>Ebenso müssen wirksame Nachhaltigkeitsinitiativen ein Gleichgewicht zwischen den Vorteilen für die Umwelt und der Aufrechterhaltung oder Verbesserung des Benutzererlebnisses herstellen. Die Leistungsprobleme der Papierstrohhalme haben die positiven Auswirkungen der Reduzierung des Plastikmülls beeinträchtigt.</a:t>
            </a:r>
          </a:p>
          <a:p>
            <a:pPr marL="0" lvl="0" indent="0" algn="just">
              <a:lnSpc>
                <a:spcPct val="112727"/>
              </a:lnSpc>
              <a:buClr>
                <a:srgbClr val="0D0D0D"/>
              </a:buClr>
              <a:buSzPts val="2200"/>
            </a:pPr>
            <a:r>
              <a:rPr lang="de-DE" sz="2000" dirty="0">
                <a:solidFill>
                  <a:srgbClr val="0D0D0D"/>
                </a:solidFill>
              </a:rPr>
              <a:t>Eine klare und ehrliche Kommunikation mit den Verbrauchern über die Grenzen und Vorteile neuer nachhaltiger Praktiken ist von entscheidender Bedeutung, da sie sicherstellt, dass die Verbraucher nicht in die Irre geführt werden und die Initiativen voll unterstützen können.</a:t>
            </a:r>
            <a:endParaRPr sz="2000" dirty="0"/>
          </a:p>
        </p:txBody>
      </p:sp>
      <p:sp>
        <p:nvSpPr>
          <p:cNvPr id="892" name="Google Shape;892;p54"/>
          <p:cNvSpPr txBox="1">
            <a:spLocks noGrp="1"/>
          </p:cNvSpPr>
          <p:nvPr>
            <p:ph type="body" idx="2"/>
          </p:nvPr>
        </p:nvSpPr>
        <p:spPr>
          <a:xfrm>
            <a:off x="0" y="858189"/>
            <a:ext cx="4477407" cy="177451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de-DE" dirty="0"/>
              <a:t>Fallstudie 2</a:t>
            </a:r>
          </a:p>
          <a:p>
            <a:pPr marL="0" lvl="0" indent="0" algn="ctr" rtl="0">
              <a:lnSpc>
                <a:spcPct val="90000"/>
              </a:lnSpc>
              <a:spcBef>
                <a:spcPts val="0"/>
              </a:spcBef>
              <a:spcAft>
                <a:spcPts val="0"/>
              </a:spcAft>
              <a:buClr>
                <a:schemeClr val="lt1"/>
              </a:buClr>
              <a:buSzPts val="3600"/>
              <a:buNone/>
            </a:pPr>
            <a:r>
              <a:rPr lang="de-DE" dirty="0"/>
              <a:t>McDonald's - Umstellung auf Papierstrohhalme</a:t>
            </a:r>
            <a:endParaRPr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Google Shape;897;p55"/>
          <p:cNvSpPr txBox="1">
            <a:spLocks noGrp="1"/>
          </p:cNvSpPr>
          <p:nvPr>
            <p:ph type="body" idx="1"/>
          </p:nvPr>
        </p:nvSpPr>
        <p:spPr>
          <a:xfrm>
            <a:off x="4752335" y="368052"/>
            <a:ext cx="6341700" cy="5166300"/>
          </a:xfrm>
          <a:prstGeom prst="rect">
            <a:avLst/>
          </a:prstGeom>
          <a:noFill/>
          <a:ln>
            <a:noFill/>
          </a:ln>
        </p:spPr>
        <p:txBody>
          <a:bodyPr spcFirstLastPara="1" wrap="square" lIns="91425" tIns="45700" rIns="91425" bIns="45700" anchor="t" anchorCtr="0">
            <a:noAutofit/>
          </a:bodyPr>
          <a:lstStyle/>
          <a:p>
            <a:pPr marL="0" lvl="0" indent="0" algn="just">
              <a:lnSpc>
                <a:spcPct val="112727"/>
              </a:lnSpc>
              <a:buClr>
                <a:srgbClr val="0D0D0D"/>
              </a:buClr>
              <a:buSzPts val="2200"/>
            </a:pPr>
            <a:r>
              <a:rPr lang="en-US" sz="2200" b="1" dirty="0" err="1">
                <a:solidFill>
                  <a:srgbClr val="0D0D0D"/>
                </a:solidFill>
              </a:rPr>
              <a:t>Ergebnis</a:t>
            </a:r>
            <a:endParaRPr dirty="0"/>
          </a:p>
          <a:p>
            <a:pPr marL="0" lvl="0" indent="0" algn="just">
              <a:lnSpc>
                <a:spcPct val="112727"/>
              </a:lnSpc>
              <a:buClr>
                <a:srgbClr val="0D0D0D"/>
              </a:buClr>
              <a:buSzPts val="2200"/>
            </a:pPr>
            <a:r>
              <a:rPr lang="de-DE" sz="2100" dirty="0">
                <a:solidFill>
                  <a:srgbClr val="0D0D0D"/>
                </a:solidFill>
              </a:rPr>
              <a:t>Trotz der Rückschläge sucht McDonald's weiterhin nach nachhaltigen Alternativen und verbessert seine Praktiken. Das Unternehmen ist weiterhin bestrebt, seinen ökologischen Fußabdruck zu verkleinern, und lernt aus diesen Herausforderungen, um in Zukunft bessere Lösungen zu entwickeln. Indem sie sicherstellen, dass alternative Materialien wirklich nachhaltiger sind, und indem sie einen hohen Standard der Produktleistung beibehalten, können Unternehmen ihre Umweltziele besser erreichen, ohne die Kundenzufriedenheit zu beeinträchtigen.Obwohl sich dieser Fall auf ein Unternehmen bezieht, ist die Lernbotschaft auch auf Kleinstunternehmen übertragbar.</a:t>
            </a:r>
          </a:p>
          <a:p>
            <a:pPr marL="0" lvl="0" indent="0" algn="just">
              <a:lnSpc>
                <a:spcPct val="112727"/>
              </a:lnSpc>
              <a:buClr>
                <a:srgbClr val="0D0D0D"/>
              </a:buClr>
              <a:buSzPts val="2200"/>
            </a:pPr>
            <a:r>
              <a:rPr lang="de-DE" sz="2100" u="sng" dirty="0">
                <a:solidFill>
                  <a:srgbClr val="0D0D0D"/>
                </a:solidFill>
              </a:rPr>
              <a:t>Um mehr über diesen Fall zu erfahren, klicken Sie hier.</a:t>
            </a:r>
            <a:endParaRPr lang="en-US" sz="2100" i="0" u="sng" dirty="0">
              <a:solidFill>
                <a:srgbClr val="0D0D0D"/>
              </a:solidFill>
              <a:highlight>
                <a:srgbClr val="FFFFFF"/>
              </a:highlight>
            </a:endParaRPr>
          </a:p>
        </p:txBody>
      </p:sp>
      <p:sp>
        <p:nvSpPr>
          <p:cNvPr id="898" name="Google Shape;898;p55"/>
          <p:cNvSpPr txBox="1">
            <a:spLocks noGrp="1"/>
          </p:cNvSpPr>
          <p:nvPr>
            <p:ph type="body" idx="2"/>
          </p:nvPr>
        </p:nvSpPr>
        <p:spPr>
          <a:xfrm>
            <a:off x="0" y="858189"/>
            <a:ext cx="4477407" cy="177451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de-DE" dirty="0"/>
              <a:t>Fallstudie 2</a:t>
            </a:r>
          </a:p>
          <a:p>
            <a:pPr marL="0" lvl="0" indent="0" algn="ctr" rtl="0">
              <a:lnSpc>
                <a:spcPct val="90000"/>
              </a:lnSpc>
              <a:spcBef>
                <a:spcPts val="0"/>
              </a:spcBef>
              <a:spcAft>
                <a:spcPts val="0"/>
              </a:spcAft>
              <a:buClr>
                <a:schemeClr val="lt1"/>
              </a:buClr>
              <a:buSzPts val="3600"/>
              <a:buNone/>
            </a:pPr>
            <a:r>
              <a:rPr lang="de-DE" dirty="0"/>
              <a:t>McDonald's - Umstellung auf Papierstrohhalme</a:t>
            </a:r>
            <a:endParaRPr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902"/>
        <p:cNvGrpSpPr/>
        <p:nvPr/>
      </p:nvGrpSpPr>
      <p:grpSpPr>
        <a:xfrm>
          <a:off x="0" y="0"/>
          <a:ext cx="0" cy="0"/>
          <a:chOff x="0" y="0"/>
          <a:chExt cx="0" cy="0"/>
        </a:xfrm>
      </p:grpSpPr>
      <p:sp>
        <p:nvSpPr>
          <p:cNvPr id="903" name="Google Shape;903;p56"/>
          <p:cNvSpPr txBox="1">
            <a:spLocks noGrp="1"/>
          </p:cNvSpPr>
          <p:nvPr>
            <p:ph type="body" idx="1"/>
          </p:nvPr>
        </p:nvSpPr>
        <p:spPr>
          <a:xfrm>
            <a:off x="4699775" y="405400"/>
            <a:ext cx="6630300" cy="5388300"/>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0D0D0D"/>
              </a:buClr>
              <a:buSzPts val="2200"/>
              <a:buNone/>
            </a:pPr>
            <a:r>
              <a:rPr lang="en-US" sz="2200" b="1" i="0" dirty="0">
                <a:solidFill>
                  <a:srgbClr val="0D0D0D"/>
                </a:solidFill>
                <a:highlight>
                  <a:srgbClr val="FFFFFF"/>
                </a:highlight>
              </a:rPr>
              <a:t>Problem:</a:t>
            </a:r>
            <a:endParaRPr dirty="0"/>
          </a:p>
          <a:p>
            <a:pPr marL="0" lvl="0" indent="0" algn="just">
              <a:lnSpc>
                <a:spcPct val="112727"/>
              </a:lnSpc>
              <a:buClr>
                <a:srgbClr val="0D0D0D"/>
              </a:buClr>
              <a:buSzPts val="2200"/>
            </a:pPr>
            <a:r>
              <a:rPr lang="de-DE" sz="2000" dirty="0">
                <a:solidFill>
                  <a:srgbClr val="0D0D0D"/>
                </a:solidFill>
              </a:rPr>
              <a:t>Im Mai 2021 sah sich Hefty, eine Marke von Reynolds Consumer Products, mit einer Sammelklage konfrontiert, weil es die Verbraucher über die Wiederverwertbarkeit seiner Hefty-Recycling-Beutel irregeführt hatte. Die Beutel wurden als „für alle Arten von Wertstoffen geeignet“ vermarktet und sollten umweltbewusste Verbraucher ansprechen, die nach Möglichkeiten suchen, ihre Umweltbelastung zu verringern. Diese Behauptungen wurden jedoch bald in Frage gestellt.</a:t>
            </a:r>
          </a:p>
          <a:p>
            <a:pPr marL="0" lvl="0" indent="0" algn="just">
              <a:lnSpc>
                <a:spcPct val="112727"/>
              </a:lnSpc>
              <a:buClr>
                <a:srgbClr val="0D0D0D"/>
              </a:buClr>
              <a:buSzPts val="2200"/>
            </a:pPr>
            <a:r>
              <a:rPr lang="de-DE" sz="2000" dirty="0">
                <a:solidFill>
                  <a:srgbClr val="0D0D0D"/>
                </a:solidFill>
              </a:rPr>
              <a:t>Es stellte sich heraus, dass die Beutel zwar für alle Arten von Recycling-Materialien geeignet waren, die Beutel selbst jedoch nicht recycelbar waren und somit alle Recycling-Ladungen, die die Beutel enthielten, verunreinigten.</a:t>
            </a:r>
          </a:p>
          <a:p>
            <a:pPr marL="0" lvl="0" indent="0" algn="just">
              <a:lnSpc>
                <a:spcPct val="112727"/>
              </a:lnSpc>
              <a:buClr>
                <a:srgbClr val="0D0D0D"/>
              </a:buClr>
              <a:buSzPts val="2200"/>
            </a:pPr>
            <a:r>
              <a:rPr lang="de-DE" sz="2000" dirty="0">
                <a:solidFill>
                  <a:srgbClr val="0D0D0D"/>
                </a:solidFill>
              </a:rPr>
              <a:t>Ein weiteres großes Problem war die Täuschung der Verbraucher, da in der Klage behauptet wurde, dass den Verbrauchern vorgegaukelt wurde, sie würden umweltbewusste Entscheidungen treffen.</a:t>
            </a:r>
            <a:endParaRPr sz="2000" i="0" dirty="0">
              <a:highlight>
                <a:srgbClr val="FFFFFF"/>
              </a:highlight>
            </a:endParaRPr>
          </a:p>
        </p:txBody>
      </p:sp>
      <p:sp>
        <p:nvSpPr>
          <p:cNvPr id="904" name="Google Shape;904;p56"/>
          <p:cNvSpPr txBox="1">
            <a:spLocks noGrp="1"/>
          </p:cNvSpPr>
          <p:nvPr>
            <p:ph type="body" idx="2"/>
          </p:nvPr>
        </p:nvSpPr>
        <p:spPr>
          <a:xfrm>
            <a:off x="0" y="818842"/>
            <a:ext cx="4477407" cy="177451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en-US" dirty="0" err="1"/>
              <a:t>Fallstudie</a:t>
            </a:r>
            <a:r>
              <a:rPr lang="en-US" dirty="0"/>
              <a:t> 3</a:t>
            </a:r>
          </a:p>
          <a:p>
            <a:pPr marL="0" lvl="0" indent="0" algn="ctr" rtl="0">
              <a:lnSpc>
                <a:spcPct val="90000"/>
              </a:lnSpc>
              <a:spcBef>
                <a:spcPts val="0"/>
              </a:spcBef>
              <a:spcAft>
                <a:spcPts val="0"/>
              </a:spcAft>
              <a:buClr>
                <a:schemeClr val="lt1"/>
              </a:buClr>
              <a:buSzPts val="3600"/>
              <a:buNone/>
            </a:pPr>
            <a:r>
              <a:rPr lang="en-US" dirty="0"/>
              <a:t>Hefty-Recycling-</a:t>
            </a:r>
            <a:r>
              <a:rPr lang="en-US" dirty="0" err="1"/>
              <a:t>Säcke</a:t>
            </a:r>
            <a:endParaRPr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908"/>
        <p:cNvGrpSpPr/>
        <p:nvPr/>
      </p:nvGrpSpPr>
      <p:grpSpPr>
        <a:xfrm>
          <a:off x="0" y="0"/>
          <a:ext cx="0" cy="0"/>
          <a:chOff x="0" y="0"/>
          <a:chExt cx="0" cy="0"/>
        </a:xfrm>
      </p:grpSpPr>
      <p:sp>
        <p:nvSpPr>
          <p:cNvPr id="909" name="Google Shape;909;p57"/>
          <p:cNvSpPr txBox="1">
            <a:spLocks noGrp="1"/>
          </p:cNvSpPr>
          <p:nvPr>
            <p:ph type="body" idx="1"/>
          </p:nvPr>
        </p:nvSpPr>
        <p:spPr>
          <a:xfrm>
            <a:off x="4699775" y="425225"/>
            <a:ext cx="6630300" cy="5368500"/>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0D0D0D"/>
              </a:buClr>
              <a:buSzPts val="2200"/>
              <a:buNone/>
            </a:pPr>
            <a:r>
              <a:rPr lang="de-DE" sz="2200" b="1" dirty="0">
                <a:solidFill>
                  <a:srgbClr val="0D0D0D"/>
                </a:solidFill>
              </a:rPr>
              <a:t>Vorwürfe in der Klage:</a:t>
            </a:r>
          </a:p>
          <a:p>
            <a:pPr marL="0" lvl="0" indent="0" algn="just" rtl="0">
              <a:lnSpc>
                <a:spcPct val="112727"/>
              </a:lnSpc>
              <a:spcBef>
                <a:spcPts val="0"/>
              </a:spcBef>
              <a:spcAft>
                <a:spcPts val="0"/>
              </a:spcAft>
              <a:buClr>
                <a:srgbClr val="0D0D0D"/>
              </a:buClr>
              <a:buSzPts val="2200"/>
              <a:buNone/>
            </a:pPr>
            <a:r>
              <a:rPr lang="de-DE" sz="2000" dirty="0">
                <a:solidFill>
                  <a:srgbClr val="0D0D0D"/>
                </a:solidFill>
              </a:rPr>
              <a:t>In der Klage wurde behauptet, dass Hefty Recycling Bags nicht recycelbar seien. Trotz ihres Marketings wurden die Beutel aus Kunststoffen hergestellt, die von den üblichen Recyclinganlagen nicht verarbeitet werden konnten. Dies bedeutete, dass die Beutel, wenn sie mit anderen Wertstoffen gemischt wurden, oft die gesamte Charge verunreinigten, was dazu führte, dass mehr Abfall auf Deponien landete. Anstatt das Recycling zu erleichtern, wurde festgestellt, dass Hefty Recycling Bags den Prozess behindern.</a:t>
            </a:r>
          </a:p>
          <a:p>
            <a:pPr marL="0" lvl="0" indent="0" algn="just" rtl="0">
              <a:lnSpc>
                <a:spcPct val="112727"/>
              </a:lnSpc>
              <a:spcBef>
                <a:spcPts val="0"/>
              </a:spcBef>
              <a:spcAft>
                <a:spcPts val="0"/>
              </a:spcAft>
              <a:buClr>
                <a:srgbClr val="0D0D0D"/>
              </a:buClr>
              <a:buSzPts val="2200"/>
              <a:buNone/>
            </a:pPr>
            <a:r>
              <a:rPr lang="de-DE" sz="2000" dirty="0">
                <a:solidFill>
                  <a:srgbClr val="0D0D0D"/>
                </a:solidFill>
              </a:rPr>
              <a:t>Ein weiterer zentraler Punkt der Klage waren die irreführenden Marketingpraktiken, die den Verbrauchern vorgaukelten, sie würden eine umweltfreundliche Wahl treffen. In der Klage wurde behauptet, dass das Branding und die Werbematerialien gegen die kalifornischen Anti-Greenwashing-Gesetze verstoßen haben, da die Umweltvorteile des Produkts falsch dargestellt wurden.</a:t>
            </a:r>
            <a:endParaRPr sz="2000" dirty="0"/>
          </a:p>
        </p:txBody>
      </p:sp>
      <p:sp>
        <p:nvSpPr>
          <p:cNvPr id="910" name="Google Shape;910;p57"/>
          <p:cNvSpPr txBox="1">
            <a:spLocks noGrp="1"/>
          </p:cNvSpPr>
          <p:nvPr>
            <p:ph type="body" idx="2"/>
          </p:nvPr>
        </p:nvSpPr>
        <p:spPr>
          <a:xfrm>
            <a:off x="0" y="818842"/>
            <a:ext cx="4477407" cy="177451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en-US" dirty="0" err="1"/>
              <a:t>Fallstudie</a:t>
            </a:r>
            <a:r>
              <a:rPr lang="en-US" dirty="0"/>
              <a:t> 3</a:t>
            </a:r>
          </a:p>
          <a:p>
            <a:pPr marL="0" lvl="0" indent="0" algn="ctr" rtl="0">
              <a:lnSpc>
                <a:spcPct val="90000"/>
              </a:lnSpc>
              <a:spcBef>
                <a:spcPts val="0"/>
              </a:spcBef>
              <a:spcAft>
                <a:spcPts val="0"/>
              </a:spcAft>
              <a:buClr>
                <a:schemeClr val="lt1"/>
              </a:buClr>
              <a:buSzPts val="3600"/>
              <a:buNone/>
            </a:pPr>
            <a:r>
              <a:rPr lang="en-US" dirty="0"/>
              <a:t>Hefty-Recycling-</a:t>
            </a:r>
            <a:r>
              <a:rPr lang="en-US" dirty="0" err="1"/>
              <a:t>Säcke</a:t>
            </a:r>
            <a:endParaRPr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sp>
        <p:nvSpPr>
          <p:cNvPr id="915" name="Google Shape;915;p58"/>
          <p:cNvSpPr txBox="1">
            <a:spLocks noGrp="1"/>
          </p:cNvSpPr>
          <p:nvPr>
            <p:ph type="body" idx="1"/>
          </p:nvPr>
        </p:nvSpPr>
        <p:spPr>
          <a:xfrm>
            <a:off x="4508499" y="288352"/>
            <a:ext cx="6747642" cy="5166427"/>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0D0D0D"/>
              </a:buClr>
              <a:buSzPts val="2200"/>
              <a:buNone/>
            </a:pPr>
            <a:r>
              <a:rPr lang="de-DE" sz="2200" b="1" dirty="0">
                <a:solidFill>
                  <a:srgbClr val="0D0D0D"/>
                </a:solidFill>
              </a:rPr>
              <a:t>Auswirkungen auf die Marke</a:t>
            </a:r>
            <a:r>
              <a:rPr lang="de-DE" sz="2200" dirty="0">
                <a:solidFill>
                  <a:srgbClr val="0D0D0D"/>
                </a:solidFill>
              </a:rPr>
              <a:t>:</a:t>
            </a:r>
          </a:p>
          <a:p>
            <a:pPr marL="0" lvl="0" indent="0" algn="just" rtl="0">
              <a:lnSpc>
                <a:spcPct val="112727"/>
              </a:lnSpc>
              <a:spcBef>
                <a:spcPts val="0"/>
              </a:spcBef>
              <a:spcAft>
                <a:spcPts val="0"/>
              </a:spcAft>
              <a:buClr>
                <a:srgbClr val="0D0D0D"/>
              </a:buClr>
              <a:buSzPts val="2200"/>
              <a:buNone/>
            </a:pPr>
            <a:r>
              <a:rPr lang="de-DE" sz="2000" dirty="0">
                <a:solidFill>
                  <a:srgbClr val="0D0D0D"/>
                </a:solidFill>
              </a:rPr>
              <a:t>Die Sammelklage hat nicht nur den Ruf von Hefty geschädigt, sondern auch die potenziellen rechtlichen Risiken von unbegründeten Umweltaussagen aufgezeigt. Die Kläger verlangten Schadensersatz für die irreführende Werbung, was erhebliche finanzielle Auswirkungen für das Unternehmen haben könnte, wenn es für haftbar befunden wird. Die Enthüllung, dass Hefty Recycling Bags nicht so umweltfreundlich sind wie beworben, hat das Vertrauen der Verbraucher erschüttert. Umweltbewusste Verbraucher, die oft bereit sind, einen Aufpreis für Produkte zu zahlen, von denen sie glauben, dass sie nachhaltig sind, fühlten sich getäuscht. Diese Art von Vertrauensbruch kann das Image einer Marke und die Kundentreue langfristig schädigen. Dieser Fall verdeutlicht, wie sehr Greenwashing den Ruf einer Marke und die Loyalität der Verbraucher schädigen kann, wenn nicht mit Integrität und Ehrlichkeit vorgegangen wird. Klicken Sie hier, um mehr zu erfahren</a:t>
            </a:r>
            <a:endParaRPr sz="2000" i="0" dirty="0">
              <a:solidFill>
                <a:srgbClr val="080808"/>
              </a:solidFill>
              <a:highlight>
                <a:srgbClr val="FFFFFF"/>
              </a:highlight>
            </a:endParaRPr>
          </a:p>
        </p:txBody>
      </p:sp>
      <p:sp>
        <p:nvSpPr>
          <p:cNvPr id="916" name="Google Shape;916;p58"/>
          <p:cNvSpPr txBox="1">
            <a:spLocks noGrp="1"/>
          </p:cNvSpPr>
          <p:nvPr>
            <p:ph type="body" idx="2"/>
          </p:nvPr>
        </p:nvSpPr>
        <p:spPr>
          <a:xfrm>
            <a:off x="31092" y="818842"/>
            <a:ext cx="4477407" cy="177451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en-US" dirty="0" err="1"/>
              <a:t>Fallstudie</a:t>
            </a:r>
            <a:r>
              <a:rPr lang="en-US" dirty="0"/>
              <a:t> 3</a:t>
            </a:r>
          </a:p>
          <a:p>
            <a:pPr marL="0" lvl="0" indent="0" algn="ctr" rtl="0">
              <a:lnSpc>
                <a:spcPct val="90000"/>
              </a:lnSpc>
              <a:spcBef>
                <a:spcPts val="0"/>
              </a:spcBef>
              <a:spcAft>
                <a:spcPts val="0"/>
              </a:spcAft>
              <a:buClr>
                <a:schemeClr val="lt1"/>
              </a:buClr>
              <a:buSzPts val="3600"/>
              <a:buNone/>
            </a:pPr>
            <a:r>
              <a:rPr lang="en-US" dirty="0"/>
              <a:t>Hefty-Recycling-</a:t>
            </a:r>
            <a:r>
              <a:rPr lang="en-US" dirty="0" err="1"/>
              <a:t>Säcke</a:t>
            </a:r>
            <a:endParaRPr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921"/>
        <p:cNvGrpSpPr/>
        <p:nvPr/>
      </p:nvGrpSpPr>
      <p:grpSpPr>
        <a:xfrm>
          <a:off x="0" y="0"/>
          <a:ext cx="0" cy="0"/>
          <a:chOff x="0" y="0"/>
          <a:chExt cx="0" cy="0"/>
        </a:xfrm>
      </p:grpSpPr>
      <p:sp>
        <p:nvSpPr>
          <p:cNvPr id="922" name="Google Shape;922;p74"/>
          <p:cNvSpPr txBox="1">
            <a:spLocks noGrp="1"/>
          </p:cNvSpPr>
          <p:nvPr>
            <p:ph type="body" idx="1"/>
          </p:nvPr>
        </p:nvSpPr>
        <p:spPr>
          <a:xfrm>
            <a:off x="7799501" y="5533317"/>
            <a:ext cx="3890325" cy="466127"/>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chemeClr val="lt1"/>
              </a:buClr>
              <a:buSzPts val="2400"/>
              <a:buNone/>
            </a:pPr>
            <a:r>
              <a:rPr lang="en-US"/>
              <a:t>www.</a:t>
            </a:r>
            <a:r>
              <a:rPr lang="en-US" b="1"/>
              <a:t>website</a:t>
            </a:r>
            <a:r>
              <a:rPr lang="en-US"/>
              <a:t>.eu</a:t>
            </a:r>
            <a:endParaRPr/>
          </a:p>
          <a:p>
            <a:pPr marL="0" lvl="0" indent="0" algn="ctr" rtl="0">
              <a:lnSpc>
                <a:spcPct val="100000"/>
              </a:lnSpc>
              <a:spcBef>
                <a:spcPts val="0"/>
              </a:spcBef>
              <a:spcAft>
                <a:spcPts val="0"/>
              </a:spcAft>
              <a:buClr>
                <a:schemeClr val="lt1"/>
              </a:buClr>
              <a:buSzPts val="2400"/>
              <a:buNone/>
            </a:pPr>
            <a:endParaRPr/>
          </a:p>
        </p:txBody>
      </p:sp>
      <p:sp>
        <p:nvSpPr>
          <p:cNvPr id="923" name="Google Shape;923;p74"/>
          <p:cNvSpPr txBox="1">
            <a:spLocks noGrp="1"/>
          </p:cNvSpPr>
          <p:nvPr>
            <p:ph type="body" idx="2"/>
          </p:nvPr>
        </p:nvSpPr>
        <p:spPr>
          <a:xfrm>
            <a:off x="1283799" y="3277107"/>
            <a:ext cx="5881764" cy="796508"/>
          </a:xfrm>
          <a:prstGeom prst="rect">
            <a:avLst/>
          </a:prstGeom>
          <a:noFill/>
          <a:ln>
            <a:noFill/>
          </a:ln>
        </p:spPr>
        <p:txBody>
          <a:bodyPr spcFirstLastPara="1" wrap="square" lIns="91425" tIns="45700" rIns="91425" bIns="45700" anchor="t" anchorCtr="0">
            <a:normAutofit/>
          </a:bodyPr>
          <a:lstStyle/>
          <a:p>
            <a:pPr marL="228600" lvl="0">
              <a:spcBef>
                <a:spcPts val="0"/>
              </a:spcBef>
            </a:pPr>
            <a:r>
              <a:rPr lang="en-US" dirty="0"/>
              <a:t>Haben Sie </a:t>
            </a:r>
            <a:r>
              <a:rPr lang="en-US" dirty="0" err="1"/>
              <a:t>Fragen</a:t>
            </a:r>
            <a:r>
              <a:rPr lang="en-US" dirty="0"/>
              <a:t>?</a:t>
            </a:r>
            <a:endParaRPr dirty="0"/>
          </a:p>
        </p:txBody>
      </p:sp>
      <p:sp>
        <p:nvSpPr>
          <p:cNvPr id="924" name="Google Shape;924;p74"/>
          <p:cNvSpPr txBox="1">
            <a:spLocks noGrp="1"/>
          </p:cNvSpPr>
          <p:nvPr>
            <p:ph type="body" idx="3"/>
          </p:nvPr>
        </p:nvSpPr>
        <p:spPr>
          <a:xfrm>
            <a:off x="1221181" y="2678292"/>
            <a:ext cx="5881764" cy="634242"/>
          </a:xfrm>
          <a:prstGeom prst="rect">
            <a:avLst/>
          </a:prstGeom>
          <a:noFill/>
          <a:ln>
            <a:noFill/>
          </a:ln>
        </p:spPr>
        <p:txBody>
          <a:bodyPr spcFirstLastPara="1" wrap="square" lIns="91425" tIns="45700" rIns="91425" bIns="45700" anchor="t" anchorCtr="0">
            <a:normAutofit/>
          </a:bodyPr>
          <a:lstStyle/>
          <a:p>
            <a:pPr marL="0" lvl="0" indent="0">
              <a:spcBef>
                <a:spcPts val="0"/>
              </a:spcBef>
            </a:pPr>
            <a:r>
              <a:rPr lang="en-US" dirty="0" err="1"/>
              <a:t>Dankeschön</a:t>
            </a:r>
            <a:endParaRPr dirty="0"/>
          </a:p>
        </p:txBody>
      </p:sp>
      <p:grpSp>
        <p:nvGrpSpPr>
          <p:cNvPr id="925" name="Google Shape;925;p74"/>
          <p:cNvGrpSpPr/>
          <p:nvPr/>
        </p:nvGrpSpPr>
        <p:grpSpPr>
          <a:xfrm>
            <a:off x="8380634" y="2920943"/>
            <a:ext cx="3193903" cy="538831"/>
            <a:chOff x="5349868" y="8302092"/>
            <a:chExt cx="1664680" cy="280842"/>
          </a:xfrm>
        </p:grpSpPr>
        <p:grpSp>
          <p:nvGrpSpPr>
            <p:cNvPr id="926" name="Google Shape;926;p74"/>
            <p:cNvGrpSpPr/>
            <p:nvPr/>
          </p:nvGrpSpPr>
          <p:grpSpPr>
            <a:xfrm>
              <a:off x="6388006" y="8302092"/>
              <a:ext cx="280634" cy="280634"/>
              <a:chOff x="1950027" y="2499889"/>
              <a:chExt cx="850463" cy="850463"/>
            </a:xfrm>
          </p:grpSpPr>
          <p:sp>
            <p:nvSpPr>
              <p:cNvPr id="927" name="Google Shape;927;p74"/>
              <p:cNvSpPr/>
              <p:nvPr/>
            </p:nvSpPr>
            <p:spPr>
              <a:xfrm>
                <a:off x="1950027"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928" name="Google Shape;928;p74"/>
              <p:cNvGrpSpPr/>
              <p:nvPr/>
            </p:nvGrpSpPr>
            <p:grpSpPr>
              <a:xfrm>
                <a:off x="2107521" y="2657382"/>
                <a:ext cx="535476" cy="535477"/>
                <a:chOff x="2107521" y="2657382"/>
                <a:chExt cx="535476" cy="535477"/>
              </a:xfrm>
            </p:grpSpPr>
            <p:sp>
              <p:nvSpPr>
                <p:cNvPr id="929" name="Google Shape;929;p74"/>
                <p:cNvSpPr/>
                <p:nvPr/>
              </p:nvSpPr>
              <p:spPr>
                <a:xfrm>
                  <a:off x="2107521" y="2657382"/>
                  <a:ext cx="535476" cy="535477"/>
                </a:xfrm>
                <a:custGeom>
                  <a:avLst/>
                  <a:gdLst/>
                  <a:ahLst/>
                  <a:cxnLst/>
                  <a:rect l="l" t="t" r="r" b="b"/>
                  <a:pathLst>
                    <a:path w="535476" h="535477" extrusionOk="0">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30" name="Google Shape;930;p74"/>
                <p:cNvSpPr/>
                <p:nvPr/>
              </p:nvSpPr>
              <p:spPr>
                <a:xfrm>
                  <a:off x="2237925" y="2787786"/>
                  <a:ext cx="274668" cy="274668"/>
                </a:xfrm>
                <a:custGeom>
                  <a:avLst/>
                  <a:gdLst/>
                  <a:ahLst/>
                  <a:cxnLst/>
                  <a:rect l="l" t="t" r="r" b="b"/>
                  <a:pathLst>
                    <a:path w="274668" h="274668" extrusionOk="0">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31" name="Google Shape;931;p74"/>
                <p:cNvSpPr/>
                <p:nvPr/>
              </p:nvSpPr>
              <p:spPr>
                <a:xfrm>
                  <a:off x="2486134" y="2749988"/>
                  <a:ext cx="64257" cy="64257"/>
                </a:xfrm>
                <a:custGeom>
                  <a:avLst/>
                  <a:gdLst/>
                  <a:ahLst/>
                  <a:cxnLst/>
                  <a:rect l="l" t="t" r="r" b="b"/>
                  <a:pathLst>
                    <a:path w="64257" h="64257" extrusionOk="0">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932" name="Google Shape;932;p74"/>
            <p:cNvGrpSpPr/>
            <p:nvPr/>
          </p:nvGrpSpPr>
          <p:grpSpPr>
            <a:xfrm>
              <a:off x="5695775" y="8302092"/>
              <a:ext cx="280634" cy="280634"/>
              <a:chOff x="-147782" y="2499889"/>
              <a:chExt cx="850463" cy="850463"/>
            </a:xfrm>
          </p:grpSpPr>
          <p:sp>
            <p:nvSpPr>
              <p:cNvPr id="933" name="Google Shape;933;p74"/>
              <p:cNvSpPr/>
              <p:nvPr/>
            </p:nvSpPr>
            <p:spPr>
              <a:xfrm>
                <a:off x="-147782"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34" name="Google Shape;934;p74"/>
              <p:cNvSpPr/>
              <p:nvPr/>
            </p:nvSpPr>
            <p:spPr>
              <a:xfrm>
                <a:off x="18530" y="2722899"/>
                <a:ext cx="549966" cy="447280"/>
              </a:xfrm>
              <a:custGeom>
                <a:avLst/>
                <a:gdLst/>
                <a:ahLst/>
                <a:cxnLst/>
                <a:rect l="l" t="t" r="r" b="b"/>
                <a:pathLst>
                  <a:path w="549966" h="447280" extrusionOk="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935" name="Google Shape;935;p74"/>
            <p:cNvGrpSpPr/>
            <p:nvPr/>
          </p:nvGrpSpPr>
          <p:grpSpPr>
            <a:xfrm>
              <a:off x="6733914" y="8302092"/>
              <a:ext cx="280634" cy="280634"/>
              <a:chOff x="2998302" y="2499889"/>
              <a:chExt cx="850463" cy="850463"/>
            </a:xfrm>
          </p:grpSpPr>
          <p:sp>
            <p:nvSpPr>
              <p:cNvPr id="936" name="Google Shape;936;p74"/>
              <p:cNvSpPr/>
              <p:nvPr/>
            </p:nvSpPr>
            <p:spPr>
              <a:xfrm>
                <a:off x="2998302" y="2499889"/>
                <a:ext cx="850463" cy="850463"/>
              </a:xfrm>
              <a:custGeom>
                <a:avLst/>
                <a:gdLst/>
                <a:ahLst/>
                <a:cxnLst/>
                <a:rect l="l" t="t" r="r" b="b"/>
                <a:pathLst>
                  <a:path w="850463" h="850463" extrusionOk="0">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37" name="Google Shape;937;p74"/>
              <p:cNvSpPr/>
              <p:nvPr/>
            </p:nvSpPr>
            <p:spPr>
              <a:xfrm>
                <a:off x="3139416" y="2726679"/>
                <a:ext cx="568235" cy="398142"/>
              </a:xfrm>
              <a:custGeom>
                <a:avLst/>
                <a:gdLst/>
                <a:ahLst/>
                <a:cxnLst/>
                <a:rect l="l" t="t" r="r" b="b"/>
                <a:pathLst>
                  <a:path w="568235" h="398142" extrusionOk="0">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938" name="Google Shape;938;p74"/>
            <p:cNvGrpSpPr/>
            <p:nvPr/>
          </p:nvGrpSpPr>
          <p:grpSpPr>
            <a:xfrm>
              <a:off x="5349868" y="8302092"/>
              <a:ext cx="280634" cy="280842"/>
              <a:chOff x="-1196056" y="2499889"/>
              <a:chExt cx="850463" cy="851092"/>
            </a:xfrm>
          </p:grpSpPr>
          <p:sp>
            <p:nvSpPr>
              <p:cNvPr id="939" name="Google Shape;939;p74"/>
              <p:cNvSpPr/>
              <p:nvPr/>
            </p:nvSpPr>
            <p:spPr>
              <a:xfrm>
                <a:off x="-1196056" y="2499889"/>
                <a:ext cx="850463" cy="845423"/>
              </a:xfrm>
              <a:custGeom>
                <a:avLst/>
                <a:gdLst/>
                <a:ahLst/>
                <a:cxnLst/>
                <a:rect l="l" t="t" r="r" b="b"/>
                <a:pathLst>
                  <a:path w="850463" h="845423" extrusionOk="0">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40" name="Google Shape;940;p74"/>
              <p:cNvSpPr/>
              <p:nvPr/>
            </p:nvSpPr>
            <p:spPr>
              <a:xfrm>
                <a:off x="-945327" y="2666201"/>
                <a:ext cx="363494" cy="684780"/>
              </a:xfrm>
              <a:custGeom>
                <a:avLst/>
                <a:gdLst/>
                <a:ahLst/>
                <a:cxnLst/>
                <a:rect l="l" t="t" r="r" b="b"/>
                <a:pathLst>
                  <a:path w="363494" h="684780" extrusionOk="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941" name="Google Shape;941;p74"/>
            <p:cNvSpPr/>
            <p:nvPr/>
          </p:nvSpPr>
          <p:spPr>
            <a:xfrm>
              <a:off x="6041891" y="8302092"/>
              <a:ext cx="280634" cy="280634"/>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942" name="Google Shape;942;p74" descr="World with solid fill"/>
            <p:cNvPicPr preferRelativeResize="0"/>
            <p:nvPr/>
          </p:nvPicPr>
          <p:blipFill rotWithShape="1">
            <a:blip r:embed="rId3">
              <a:alphaModFix/>
            </a:blip>
            <a:srcRect/>
            <a:stretch/>
          </p:blipFill>
          <p:spPr>
            <a:xfrm>
              <a:off x="6059170" y="8319371"/>
              <a:ext cx="246077" cy="246077"/>
            </a:xfrm>
            <a:prstGeom prst="rect">
              <a:avLst/>
            </a:prstGeom>
            <a:noFill/>
            <a:ln>
              <a:noFill/>
            </a:ln>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02"/>
          <p:cNvSpPr txBox="1">
            <a:spLocks noGrp="1"/>
          </p:cNvSpPr>
          <p:nvPr>
            <p:ph type="body" idx="2"/>
          </p:nvPr>
        </p:nvSpPr>
        <p:spPr>
          <a:xfrm>
            <a:off x="536147" y="276534"/>
            <a:ext cx="10052954" cy="5667874"/>
          </a:xfrm>
          <a:prstGeom prst="rect">
            <a:avLst/>
          </a:prstGeom>
          <a:noFill/>
          <a:ln>
            <a:noFill/>
          </a:ln>
        </p:spPr>
        <p:txBody>
          <a:bodyPr spcFirstLastPara="1" wrap="square" lIns="91425" tIns="45700" rIns="91425" bIns="45700" anchor="t" anchorCtr="0">
            <a:noAutofit/>
          </a:bodyPr>
          <a:lstStyle/>
          <a:p>
            <a:pPr marL="0" lvl="0" indent="0" algn="just">
              <a:lnSpc>
                <a:spcPct val="100000"/>
              </a:lnSpc>
              <a:buClr>
                <a:srgbClr val="0D0D0D"/>
              </a:buClr>
              <a:buSzPts val="2200"/>
            </a:pPr>
            <a:r>
              <a:rPr lang="de-DE" dirty="0">
                <a:solidFill>
                  <a:srgbClr val="0D0D0D"/>
                </a:solidFill>
              </a:rPr>
              <a:t>Um dem entgegenzuwirken, hat sich All About Kombucha zu einer Reihe von nachhaltigen Praktiken verpflichtet:</a:t>
            </a:r>
          </a:p>
          <a:p>
            <a:pPr marL="0" lvl="0" indent="0" algn="just">
              <a:lnSpc>
                <a:spcPct val="100000"/>
              </a:lnSpc>
              <a:buClr>
                <a:srgbClr val="0D0D0D"/>
              </a:buClr>
              <a:buSzPts val="2200"/>
            </a:pPr>
            <a:r>
              <a:rPr lang="en-US" b="1" dirty="0" err="1">
                <a:solidFill>
                  <a:srgbClr val="0D0D0D"/>
                </a:solidFill>
              </a:rPr>
              <a:t>Nachhaltige</a:t>
            </a:r>
            <a:r>
              <a:rPr lang="en-US" b="1" dirty="0">
                <a:solidFill>
                  <a:srgbClr val="0D0D0D"/>
                </a:solidFill>
              </a:rPr>
              <a:t> </a:t>
            </a:r>
            <a:r>
              <a:rPr lang="en-US" b="1" dirty="0" err="1">
                <a:solidFill>
                  <a:srgbClr val="0D0D0D"/>
                </a:solidFill>
              </a:rPr>
              <a:t>Beschaffung</a:t>
            </a:r>
            <a:r>
              <a:rPr lang="en-US" sz="2400" b="1" i="0" dirty="0">
                <a:solidFill>
                  <a:srgbClr val="0D0D0D"/>
                </a:solidFill>
                <a:highlight>
                  <a:srgbClr val="FFFFFF"/>
                </a:highlight>
              </a:rPr>
              <a:t>: </a:t>
            </a:r>
            <a:r>
              <a:rPr lang="de-DE" dirty="0">
                <a:solidFill>
                  <a:srgbClr val="0D0D0D"/>
                </a:solidFill>
              </a:rPr>
              <a:t>Das Unternehmen verwendet vorrangig biologische Zutaten, um die Reinheit und Umweltverträglichkeit seiner Produkte zu gewährleisten.</a:t>
            </a:r>
            <a:endParaRPr dirty="0"/>
          </a:p>
          <a:p>
            <a:pPr marL="114300" lvl="0" indent="-139700" algn="just">
              <a:lnSpc>
                <a:spcPct val="100000"/>
              </a:lnSpc>
              <a:buClr>
                <a:srgbClr val="0D0D0D"/>
              </a:buClr>
              <a:buSzPts val="2200"/>
              <a:buFont typeface="Arial"/>
              <a:buChar char="•"/>
            </a:pPr>
            <a:r>
              <a:rPr lang="en-US" b="1" dirty="0" err="1">
                <a:solidFill>
                  <a:srgbClr val="0D0D0D"/>
                </a:solidFill>
              </a:rPr>
              <a:t>Kohlenstoffneutrale</a:t>
            </a:r>
            <a:r>
              <a:rPr lang="en-US" b="1" dirty="0">
                <a:solidFill>
                  <a:srgbClr val="0D0D0D"/>
                </a:solidFill>
              </a:rPr>
              <a:t> Produktion</a:t>
            </a:r>
            <a:r>
              <a:rPr lang="en-US" sz="2400" b="1" i="0" dirty="0">
                <a:solidFill>
                  <a:srgbClr val="0D0D0D"/>
                </a:solidFill>
                <a:highlight>
                  <a:srgbClr val="FFFFFF"/>
                </a:highlight>
              </a:rPr>
              <a:t>: </a:t>
            </a:r>
            <a:r>
              <a:rPr lang="de-DE" dirty="0">
                <a:solidFill>
                  <a:srgbClr val="0D0D0D"/>
                </a:solidFill>
              </a:rPr>
              <a:t>Die Brauerei wendet kohlenstoffneutrale Methoden an, um die Umweltauswirkungen zu minimieren.</a:t>
            </a:r>
            <a:endParaRPr dirty="0"/>
          </a:p>
          <a:p>
            <a:pPr marL="114300" lvl="0" indent="-139700" algn="just">
              <a:lnSpc>
                <a:spcPct val="100000"/>
              </a:lnSpc>
              <a:buClr>
                <a:srgbClr val="0D0D0D"/>
              </a:buClr>
              <a:buSzPts val="2200"/>
              <a:buFont typeface="Arial"/>
              <a:buChar char="•"/>
            </a:pPr>
            <a:r>
              <a:rPr lang="en-US" b="1" dirty="0">
                <a:solidFill>
                  <a:srgbClr val="0D0D0D"/>
                </a:solidFill>
              </a:rPr>
              <a:t>Null-Abfall-</a:t>
            </a:r>
            <a:r>
              <a:rPr lang="en-US" b="1" dirty="0" err="1">
                <a:solidFill>
                  <a:srgbClr val="0D0D0D"/>
                </a:solidFill>
              </a:rPr>
              <a:t>Initiativen</a:t>
            </a:r>
            <a:r>
              <a:rPr lang="en-US" sz="2400" b="1" i="0" dirty="0">
                <a:solidFill>
                  <a:srgbClr val="0D0D0D"/>
                </a:solidFill>
                <a:highlight>
                  <a:srgbClr val="FFFFFF"/>
                </a:highlight>
              </a:rPr>
              <a:t>:</a:t>
            </a:r>
            <a:r>
              <a:rPr lang="de-DE" dirty="0">
                <a:solidFill>
                  <a:srgbClr val="0D0D0D"/>
                </a:solidFill>
              </a:rPr>
              <a:t>Es wurden Anstrengungen unternommen, um die Abfallmenge im gesamten Produktionsprozess zu minimieren.</a:t>
            </a:r>
            <a:endParaRPr dirty="0"/>
          </a:p>
          <a:p>
            <a:pPr marL="114300" lvl="0" indent="-139700" algn="just">
              <a:lnSpc>
                <a:spcPct val="100000"/>
              </a:lnSpc>
              <a:buClr>
                <a:srgbClr val="0D0D0D"/>
              </a:buClr>
              <a:buSzPts val="2200"/>
              <a:buFont typeface="Arial"/>
              <a:buChar char="•"/>
            </a:pPr>
            <a:r>
              <a:rPr lang="de-DE" b="1" dirty="0">
                <a:solidFill>
                  <a:srgbClr val="0D0D0D"/>
                </a:solidFill>
              </a:rPr>
              <a:t>Unterstützung für die lokale Landwirtschaft</a:t>
            </a:r>
            <a:r>
              <a:rPr lang="en-US" sz="2400" b="1" i="0" dirty="0">
                <a:solidFill>
                  <a:srgbClr val="0D0D0D"/>
                </a:solidFill>
                <a:highlight>
                  <a:srgbClr val="FFFFFF"/>
                </a:highlight>
              </a:rPr>
              <a:t>: </a:t>
            </a:r>
            <a:r>
              <a:rPr lang="en-US" sz="2400" i="0" dirty="0">
                <a:solidFill>
                  <a:srgbClr val="0D0D0D"/>
                </a:solidFill>
                <a:highlight>
                  <a:srgbClr val="FFFFFF"/>
                </a:highlight>
              </a:rPr>
              <a:t>The</a:t>
            </a:r>
            <a:r>
              <a:rPr lang="de-DE" dirty="0">
                <a:solidFill>
                  <a:srgbClr val="0D0D0D"/>
                </a:solidFill>
              </a:rPr>
              <a:t>Das Unternehmen engagiert sich in Projekten für regenerative Landwirtschaft und die Anpflanzung einheimischer Bäume und spendet jährlich 10 % seiner Gewinne für diese Zwecke.</a:t>
            </a:r>
          </a:p>
          <a:p>
            <a:pPr marL="114300" lvl="0" indent="-139700" algn="just">
              <a:lnSpc>
                <a:spcPct val="100000"/>
              </a:lnSpc>
              <a:buClr>
                <a:srgbClr val="0D0D0D"/>
              </a:buClr>
              <a:buSzPts val="2200"/>
              <a:buFont typeface="Arial"/>
              <a:buChar char="•"/>
            </a:pPr>
            <a:r>
              <a:rPr lang="en-US" b="1" dirty="0">
                <a:solidFill>
                  <a:srgbClr val="0D0D0D"/>
                </a:solidFill>
              </a:rPr>
              <a:t>Engagement für die Gemeinschaft</a:t>
            </a:r>
            <a:r>
              <a:rPr lang="en-US" sz="2400" b="1" i="0" dirty="0">
                <a:solidFill>
                  <a:srgbClr val="0D0D0D"/>
                </a:solidFill>
                <a:highlight>
                  <a:srgbClr val="FFFFFF"/>
                </a:highlight>
              </a:rPr>
              <a:t>: </a:t>
            </a:r>
            <a:r>
              <a:rPr lang="de-DE" dirty="0">
                <a:solidFill>
                  <a:srgbClr val="0D0D0D"/>
                </a:solidFill>
              </a:rPr>
              <a:t>Über die Produktion hinaus erweiterte das Unternehmen seine Produktpalette um Teesets und nachhaltige Waren und veranstaltete Workshops, um die Gemeinde über nachhaltige Praktiken und Ernährung aufzuklären.</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03"/>
          <p:cNvSpPr txBox="1">
            <a:spLocks noGrp="1"/>
          </p:cNvSpPr>
          <p:nvPr>
            <p:ph type="body" idx="2"/>
          </p:nvPr>
        </p:nvSpPr>
        <p:spPr>
          <a:xfrm>
            <a:off x="793424" y="487161"/>
            <a:ext cx="10052954" cy="4250335"/>
          </a:xfrm>
          <a:prstGeom prst="rect">
            <a:avLst/>
          </a:prstGeom>
          <a:noFill/>
          <a:ln>
            <a:noFill/>
          </a:ln>
        </p:spPr>
        <p:txBody>
          <a:bodyPr spcFirstLastPara="1" wrap="square" lIns="91425" tIns="45700" rIns="91425" bIns="45700" anchor="t" anchorCtr="0">
            <a:noAutofit/>
          </a:bodyPr>
          <a:lstStyle/>
          <a:p>
            <a:pPr marL="0" lvl="0" indent="0" algn="just">
              <a:lnSpc>
                <a:spcPct val="112727"/>
              </a:lnSpc>
              <a:buClr>
                <a:srgbClr val="0D0D0D"/>
              </a:buClr>
              <a:buSzPts val="2200"/>
            </a:pPr>
            <a:r>
              <a:rPr lang="en-US" b="1" dirty="0">
                <a:solidFill>
                  <a:srgbClr val="0D0D0D"/>
                </a:solidFill>
              </a:rPr>
              <a:t>Das </a:t>
            </a:r>
            <a:r>
              <a:rPr lang="en-US" b="1" dirty="0" err="1">
                <a:solidFill>
                  <a:srgbClr val="0D0D0D"/>
                </a:solidFill>
              </a:rPr>
              <a:t>Ergebnis</a:t>
            </a:r>
            <a:r>
              <a:rPr lang="en-US" b="1" dirty="0">
                <a:solidFill>
                  <a:srgbClr val="0D0D0D"/>
                </a:solidFill>
              </a:rPr>
              <a:t>:</a:t>
            </a:r>
            <a:endParaRPr dirty="0"/>
          </a:p>
          <a:p>
            <a:pPr marL="0" lvl="0" indent="0" algn="just">
              <a:lnSpc>
                <a:spcPct val="112727"/>
              </a:lnSpc>
              <a:buClr>
                <a:srgbClr val="0D0D0D"/>
              </a:buClr>
              <a:buSzPts val="2200"/>
            </a:pPr>
            <a:r>
              <a:rPr lang="de-DE" dirty="0">
                <a:solidFill>
                  <a:srgbClr val="0D0D0D"/>
                </a:solidFill>
              </a:rPr>
              <a:t>Der umfassende Nachhaltigkeitsansatz von All About Kombucha hat den Ruf der Marke erheblich verbessert, umweltbewusste Kunden angezogen und zum Wohl der Gemeinschaft beigetragen.</a:t>
            </a:r>
          </a:p>
          <a:p>
            <a:pPr marL="0" lvl="0" indent="0" algn="just">
              <a:lnSpc>
                <a:spcPct val="112727"/>
              </a:lnSpc>
              <a:buClr>
                <a:srgbClr val="0D0D0D"/>
              </a:buClr>
              <a:buSzPts val="2200"/>
            </a:pPr>
            <a:endParaRPr lang="de-DE" dirty="0">
              <a:solidFill>
                <a:srgbClr val="0D0D0D"/>
              </a:solidFill>
            </a:endParaRPr>
          </a:p>
          <a:p>
            <a:pPr marL="0" lvl="0" indent="0" algn="just">
              <a:lnSpc>
                <a:spcPct val="112727"/>
              </a:lnSpc>
              <a:buClr>
                <a:srgbClr val="0D0D0D"/>
              </a:buClr>
              <a:buSzPts val="2200"/>
            </a:pPr>
            <a:r>
              <a:rPr lang="de-DE" dirty="0">
                <a:solidFill>
                  <a:srgbClr val="0D0D0D"/>
                </a:solidFill>
              </a:rPr>
              <a:t>Ihr Engagement für den Umweltschutz und die Unterstützung der lokalen Bevölkerung hat maßgeblich zu ihrer Expansion und Widerstandsfähigkeit beigetragen und gezeigt, dass geschäftlicher Erfolg und Nachhaltigkeit Hand in Hand gehen können.</a:t>
            </a:r>
          </a:p>
          <a:p>
            <a:pPr marL="0" lvl="0" indent="0" algn="just">
              <a:lnSpc>
                <a:spcPct val="112727"/>
              </a:lnSpc>
              <a:buClr>
                <a:srgbClr val="0D0D0D"/>
              </a:buClr>
              <a:buSzPts val="2200"/>
            </a:pPr>
            <a:endParaRPr lang="de-DE" dirty="0">
              <a:solidFill>
                <a:srgbClr val="0D0D0D"/>
              </a:solidFill>
            </a:endParaRPr>
          </a:p>
          <a:p>
            <a:pPr marL="0" lvl="0" indent="0" algn="just">
              <a:lnSpc>
                <a:spcPct val="112727"/>
              </a:lnSpc>
              <a:buClr>
                <a:srgbClr val="0D0D0D"/>
              </a:buClr>
              <a:buSzPts val="2200"/>
            </a:pPr>
            <a:r>
              <a:rPr lang="de-DE" dirty="0">
                <a:solidFill>
                  <a:srgbClr val="0D0D0D"/>
                </a:solidFill>
              </a:rPr>
              <a:t>Die Initiativen des Unternehmens, wie die Mitgliedschaft bei 1% for the Planet und das umfassende Engagement in der Gemeinde, haben nicht nur für lokales Wohlwollen gesorgt, sondern das Unternehmen auch als führend bei nachhaltigen Geschäftspraktiken in der Getränkeindustrie positioniert.</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04"/>
          <p:cNvSpPr txBox="1">
            <a:spLocks noGrp="1"/>
          </p:cNvSpPr>
          <p:nvPr>
            <p:ph type="body" idx="1"/>
          </p:nvPr>
        </p:nvSpPr>
        <p:spPr>
          <a:xfrm>
            <a:off x="4484318" y="389381"/>
            <a:ext cx="6889315" cy="5649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D0D0D"/>
              </a:buClr>
              <a:buSzPts val="2200"/>
              <a:buNone/>
            </a:pPr>
            <a:r>
              <a:rPr lang="en-US" b="1" i="0" dirty="0">
                <a:solidFill>
                  <a:srgbClr val="0D0D0D"/>
                </a:solidFill>
                <a:highlight>
                  <a:srgbClr val="FFFFFF"/>
                </a:highlight>
              </a:rPr>
              <a:t>Problem:</a:t>
            </a:r>
            <a:endParaRPr lang="de-DE" i="0" dirty="0">
              <a:solidFill>
                <a:srgbClr val="0D0D0D"/>
              </a:solidFill>
              <a:highlight>
                <a:srgbClr val="FFFFFF"/>
              </a:highlight>
            </a:endParaRPr>
          </a:p>
          <a:p>
            <a:pPr marL="0" lvl="0" indent="0" algn="just">
              <a:lnSpc>
                <a:spcPct val="100000"/>
              </a:lnSpc>
              <a:buClr>
                <a:srgbClr val="0D0D0D"/>
              </a:buClr>
              <a:buSzPts val="2200"/>
            </a:pPr>
            <a:r>
              <a:rPr lang="de-DE" dirty="0">
                <a:solidFill>
                  <a:srgbClr val="0D0D0D"/>
                </a:solidFill>
              </a:rPr>
              <a:t>BiaSol wurde 2020 von den Geschwistern Ruairi und Niamh Dooley in Irland gegründet, um die Lebensmittelverschwendung zu bekämpfen und eine nachhaltige Ernährung zu fördern, indem der reichlich vorhandene Treber aus der lokalen Craft-Bier-Industrie wiederverwendet wird.</a:t>
            </a:r>
          </a:p>
          <a:p>
            <a:pPr marL="0" lvl="0" indent="0" algn="just">
              <a:lnSpc>
                <a:spcPct val="100000"/>
              </a:lnSpc>
              <a:buClr>
                <a:srgbClr val="0D0D0D"/>
              </a:buClr>
              <a:buSzPts val="2200"/>
            </a:pPr>
            <a:r>
              <a:rPr lang="de-DE" dirty="0">
                <a:solidFill>
                  <a:srgbClr val="0D0D0D"/>
                </a:solidFill>
              </a:rPr>
              <a:t>Diese Idee entstand in einer Zeit, in der das Bewusstsein für nachhaltige Praktiken und gesündere Ernährungsgewohnheiten weltweit zunahm. </a:t>
            </a:r>
          </a:p>
          <a:p>
            <a:pPr marL="0" lvl="0" indent="0" algn="just">
              <a:lnSpc>
                <a:spcPct val="100000"/>
              </a:lnSpc>
              <a:buClr>
                <a:srgbClr val="0D0D0D"/>
              </a:buClr>
              <a:buSzPts val="2200"/>
            </a:pPr>
            <a:r>
              <a:rPr lang="de-DE" dirty="0">
                <a:solidFill>
                  <a:srgbClr val="0D0D0D"/>
                </a:solidFill>
              </a:rPr>
              <a:t>Die Herausforderungen bei der Integration dieser nachhaltigen Praktiken in ein tragfähiges Geschäftsmodell, insbesondere die logistischen Probleme im Zusammenhang mit der Handhabung und Verarbeitung von Biertreber, standen im Mittelpunkt der Aufgabe.</a:t>
            </a:r>
            <a:endParaRPr lang="de-DE" dirty="0"/>
          </a:p>
        </p:txBody>
      </p:sp>
      <p:sp>
        <p:nvSpPr>
          <p:cNvPr id="248" name="Google Shape;248;p104"/>
          <p:cNvSpPr txBox="1">
            <a:spLocks noGrp="1"/>
          </p:cNvSpPr>
          <p:nvPr>
            <p:ph type="body" idx="2"/>
          </p:nvPr>
        </p:nvSpPr>
        <p:spPr>
          <a:xfrm>
            <a:off x="136634" y="818842"/>
            <a:ext cx="4477407" cy="177451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de-DE" dirty="0"/>
              <a:t>Fallstudie 3</a:t>
            </a:r>
          </a:p>
          <a:p>
            <a:pPr marL="0" lvl="0" indent="0" algn="ctr" rtl="0">
              <a:lnSpc>
                <a:spcPct val="90000"/>
              </a:lnSpc>
              <a:spcBef>
                <a:spcPts val="0"/>
              </a:spcBef>
              <a:spcAft>
                <a:spcPts val="0"/>
              </a:spcAft>
              <a:buClr>
                <a:schemeClr val="lt1"/>
              </a:buClr>
              <a:buSzPts val="3600"/>
              <a:buNone/>
            </a:pPr>
            <a:r>
              <a:rPr lang="de-DE" dirty="0"/>
              <a:t>BiaSol - Revolutionierung der Nachhaltigkeit von Lebensmitteln</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05"/>
          <p:cNvSpPr txBox="1">
            <a:spLocks noGrp="1"/>
          </p:cNvSpPr>
          <p:nvPr>
            <p:ph type="body" idx="2"/>
          </p:nvPr>
        </p:nvSpPr>
        <p:spPr>
          <a:xfrm>
            <a:off x="585216" y="-58994"/>
            <a:ext cx="10582656" cy="4250335"/>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rgbClr val="0D0D0D"/>
              </a:buClr>
              <a:buSzPts val="2200"/>
              <a:buNone/>
            </a:pPr>
            <a:endParaRPr lang="en-GB" sz="2300" i="0" dirty="0">
              <a:solidFill>
                <a:srgbClr val="0D0D0D"/>
              </a:solidFill>
              <a:highlight>
                <a:srgbClr val="FFFFFF"/>
              </a:highlight>
            </a:endParaRPr>
          </a:p>
          <a:p>
            <a:pPr marL="0" lvl="0" indent="0" algn="just">
              <a:lnSpc>
                <a:spcPct val="100000"/>
              </a:lnSpc>
              <a:buClr>
                <a:srgbClr val="0D0D0D"/>
              </a:buClr>
              <a:buSzPts val="2200"/>
            </a:pPr>
            <a:r>
              <a:rPr lang="de-DE" sz="2200" dirty="0">
                <a:solidFill>
                  <a:srgbClr val="0D0D0D"/>
                </a:solidFill>
              </a:rPr>
              <a:t>BiaSol ist 2023 der Food Waste Charter of Ireland beigetreten und unterstreicht damit sein Engagement für die Reduzierung von Lebensmittelabfällen und die Unterstützung nachhaltiger Industriepraktiken.</a:t>
            </a:r>
            <a:endParaRPr sz="2200" b="1" dirty="0">
              <a:solidFill>
                <a:srgbClr val="0D0D0D"/>
              </a:solidFill>
              <a:highlight>
                <a:srgbClr val="FFFFFF"/>
              </a:highlight>
            </a:endParaRPr>
          </a:p>
          <a:p>
            <a:pPr marL="0" lvl="0" indent="0" algn="just" rtl="0">
              <a:lnSpc>
                <a:spcPct val="100000"/>
              </a:lnSpc>
              <a:spcBef>
                <a:spcPts val="0"/>
              </a:spcBef>
              <a:spcAft>
                <a:spcPts val="0"/>
              </a:spcAft>
              <a:buClr>
                <a:srgbClr val="0D0D0D"/>
              </a:buClr>
              <a:buSzPts val="2200"/>
              <a:buNone/>
            </a:pPr>
            <a:r>
              <a:rPr lang="en-US" sz="2200" b="1" i="0" dirty="0">
                <a:solidFill>
                  <a:srgbClr val="0D0D0D"/>
                </a:solidFill>
                <a:highlight>
                  <a:srgbClr val="FFFFFF"/>
                </a:highlight>
              </a:rPr>
              <a:t>Intervention:</a:t>
            </a:r>
            <a:endParaRPr sz="2200" dirty="0"/>
          </a:p>
          <a:p>
            <a:pPr marL="0" lvl="0" indent="0" algn="just">
              <a:lnSpc>
                <a:spcPct val="100000"/>
              </a:lnSpc>
              <a:buClr>
                <a:srgbClr val="0D0D0D"/>
              </a:buClr>
              <a:buSzPts val="2200"/>
            </a:pPr>
            <a:r>
              <a:rPr lang="de-DE" sz="2200" dirty="0">
                <a:solidFill>
                  <a:srgbClr val="0D0D0D"/>
                </a:solidFill>
              </a:rPr>
              <a:t>BiaSol hat mehrere strategische Ansätze gewählt, um diese Herausforderungen zu bewältigen:</a:t>
            </a:r>
          </a:p>
          <a:p>
            <a:pPr marL="342900" lvl="0" indent="-342900" algn="just">
              <a:lnSpc>
                <a:spcPct val="100000"/>
              </a:lnSpc>
              <a:buClr>
                <a:srgbClr val="0D0D0D"/>
              </a:buClr>
              <a:buSzPts val="2200"/>
              <a:buFont typeface="Arial" panose="020B0604020202020204" pitchFamily="34" charset="0"/>
              <a:buChar char="•"/>
            </a:pPr>
            <a:r>
              <a:rPr lang="de-DE" sz="2200" dirty="0">
                <a:solidFill>
                  <a:srgbClr val="0D0D0D"/>
                </a:solidFill>
              </a:rPr>
              <a:t>Wiederverwendung von Altgetreide: BiaSol entwickelte eine innovative Methode zum Trocknen und Mahlen von Biertreber aus lokalen Brauereien und verwandelte ihn in eine ballaststoffreiche Zutat, die für verschiedene Lebensmittelprodukte geeignet ist.</a:t>
            </a:r>
          </a:p>
          <a:p>
            <a:pPr marL="342900" lvl="0" indent="-342900" algn="just">
              <a:lnSpc>
                <a:spcPct val="100000"/>
              </a:lnSpc>
              <a:buClr>
                <a:srgbClr val="0D0D0D"/>
              </a:buClr>
              <a:buSzPts val="2200"/>
              <a:buFont typeface="Arial" panose="020B0604020202020204" pitchFamily="34" charset="0"/>
              <a:buChar char="•"/>
            </a:pPr>
            <a:r>
              <a:rPr lang="de-DE" sz="2200" dirty="0">
                <a:solidFill>
                  <a:srgbClr val="0D0D0D"/>
                </a:solidFill>
              </a:rPr>
              <a:t>Produktentwicklung: Unter Nutzung von Niams Fachkenntnissen in der Lebensmittelwissenschaft entwickelte das Team eine breite Palette von Einzelhandelsprodukten auf der Grundlage von Biertreber und förderte so die Kreislaufwirtschaft.</a:t>
            </a:r>
          </a:p>
          <a:p>
            <a:pPr marL="342900" lvl="0" indent="-342900" algn="just">
              <a:lnSpc>
                <a:spcPct val="100000"/>
              </a:lnSpc>
              <a:buClr>
                <a:srgbClr val="0D0D0D"/>
              </a:buClr>
              <a:buSzPts val="2200"/>
              <a:buFont typeface="Arial" panose="020B0604020202020204" pitchFamily="34" charset="0"/>
              <a:buChar char="•"/>
            </a:pPr>
            <a:r>
              <a:rPr lang="de-DE" sz="2200" dirty="0">
                <a:solidFill>
                  <a:srgbClr val="0D0D0D"/>
                </a:solidFill>
              </a:rPr>
              <a:t>Gesellschaftliches Engagement und Umweltinitiativen: Das Unternehmen verpflichtete sich zu einer abfallfreien Produktion, die auf Ressourceneffizienz und minimale Umweltauswirkungen abzielt. Darüber hinaus engagierte sich das Unternehmen in umfangreichen Aufklärungsmaßnahmen zur Förderung einer nachhaltigen Lebensweise und eines verantwortungsvollen Konsum</a:t>
            </a:r>
            <a:endParaRPr sz="2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06"/>
          <p:cNvSpPr txBox="1">
            <a:spLocks noGrp="1"/>
          </p:cNvSpPr>
          <p:nvPr>
            <p:ph type="body" idx="2"/>
          </p:nvPr>
        </p:nvSpPr>
        <p:spPr>
          <a:xfrm>
            <a:off x="816464" y="614391"/>
            <a:ext cx="10052954" cy="4250335"/>
          </a:xfrm>
          <a:prstGeom prst="rect">
            <a:avLst/>
          </a:prstGeom>
          <a:noFill/>
          <a:ln>
            <a:noFill/>
          </a:ln>
        </p:spPr>
        <p:txBody>
          <a:bodyPr spcFirstLastPara="1" wrap="square" lIns="91425" tIns="45700" rIns="91425" bIns="45700" anchor="t" anchorCtr="0">
            <a:noAutofit/>
          </a:bodyPr>
          <a:lstStyle/>
          <a:p>
            <a:pPr marL="0" lvl="0" indent="0" algn="just">
              <a:lnSpc>
                <a:spcPct val="112727"/>
              </a:lnSpc>
              <a:buClr>
                <a:srgbClr val="0D0D0D"/>
              </a:buClr>
              <a:buSzPts val="2200"/>
            </a:pPr>
            <a:r>
              <a:rPr lang="en-US" b="1" dirty="0" err="1">
                <a:solidFill>
                  <a:srgbClr val="0D0D0D"/>
                </a:solidFill>
              </a:rPr>
              <a:t>Ergebnis</a:t>
            </a:r>
            <a:r>
              <a:rPr lang="en-US" b="1" dirty="0">
                <a:solidFill>
                  <a:srgbClr val="0D0D0D"/>
                </a:solidFill>
              </a:rPr>
              <a:t>:</a:t>
            </a:r>
            <a:endParaRPr i="0" dirty="0">
              <a:solidFill>
                <a:srgbClr val="033637"/>
              </a:solidFill>
              <a:highlight>
                <a:srgbClr val="FFFFFF"/>
              </a:highlight>
            </a:endParaRPr>
          </a:p>
          <a:p>
            <a:pPr marL="114300" lvl="0" indent="-139700" algn="just">
              <a:lnSpc>
                <a:spcPct val="112727"/>
              </a:lnSpc>
              <a:buClr>
                <a:srgbClr val="033637"/>
              </a:buClr>
              <a:buSzPts val="2200"/>
              <a:buFont typeface="Arial"/>
              <a:buChar char="•"/>
            </a:pPr>
            <a:r>
              <a:rPr lang="en-US" b="1" dirty="0" err="1">
                <a:solidFill>
                  <a:srgbClr val="033637"/>
                </a:solidFill>
              </a:rPr>
              <a:t>Vorteile</a:t>
            </a:r>
            <a:r>
              <a:rPr lang="en-US" b="1" dirty="0">
                <a:solidFill>
                  <a:srgbClr val="033637"/>
                </a:solidFill>
              </a:rPr>
              <a:t> für die Umwelt</a:t>
            </a:r>
            <a:r>
              <a:rPr lang="en-US" b="1" i="0" dirty="0">
                <a:solidFill>
                  <a:srgbClr val="033637"/>
                </a:solidFill>
                <a:highlight>
                  <a:srgbClr val="FFFFFF"/>
                </a:highlight>
              </a:rPr>
              <a:t>: </a:t>
            </a:r>
            <a:r>
              <a:rPr lang="de-DE" dirty="0">
                <a:solidFill>
                  <a:srgbClr val="033637"/>
                </a:solidFill>
              </a:rPr>
              <a:t>Durch die Umwandlung von Biertreber in nahrhafte Lebensmittel hat BiaSol die Menge an organischen Abfällen, die auf Mülldeponien landen, erheblich reduziert und damit die Treibhausgasemissionen aus der Abfallzersetzung verringert.</a:t>
            </a:r>
            <a:endParaRPr dirty="0"/>
          </a:p>
          <a:p>
            <a:pPr marL="114300" lvl="0" indent="-139700" algn="just">
              <a:lnSpc>
                <a:spcPct val="112727"/>
              </a:lnSpc>
              <a:buClr>
                <a:srgbClr val="0D0D0D"/>
              </a:buClr>
              <a:buSzPts val="2200"/>
              <a:buFont typeface="Arial"/>
              <a:buChar char="•"/>
            </a:pPr>
            <a:r>
              <a:rPr lang="de-DE" b="1" dirty="0">
                <a:solidFill>
                  <a:srgbClr val="033637"/>
                </a:solidFill>
              </a:rPr>
              <a:t>Einfluss auf die Marke und Beziehungen zur Gemeinschaft</a:t>
            </a:r>
            <a:r>
              <a:rPr lang="en-US" b="1" i="0" dirty="0">
                <a:solidFill>
                  <a:srgbClr val="033637"/>
                </a:solidFill>
                <a:highlight>
                  <a:srgbClr val="FFFFFF"/>
                </a:highlight>
              </a:rPr>
              <a:t>: </a:t>
            </a:r>
            <a:r>
              <a:rPr lang="de-DE" dirty="0">
                <a:solidFill>
                  <a:srgbClr val="033637"/>
                </a:solidFill>
              </a:rPr>
              <a:t>Diese Nachhaltigkeitsbemühungen haben nicht nur den Ruf der Marke BiaSol als Innovator im Bereich der nachhaltigen Lebensmittelproduktion gestärkt, sondern auch einen treuen Kundenstamm aufgebaut, der ethische und umweltbewusste Unternehmen schätzt.</a:t>
            </a:r>
          </a:p>
          <a:p>
            <a:pPr marL="114300" lvl="0" indent="-139700" algn="just">
              <a:lnSpc>
                <a:spcPct val="112727"/>
              </a:lnSpc>
              <a:buClr>
                <a:srgbClr val="0D0D0D"/>
              </a:buClr>
              <a:buSzPts val="2200"/>
              <a:buFont typeface="Arial"/>
              <a:buChar char="•"/>
            </a:pPr>
            <a:r>
              <a:rPr lang="en-US" b="1" dirty="0" err="1">
                <a:solidFill>
                  <a:srgbClr val="033637"/>
                </a:solidFill>
              </a:rPr>
              <a:t>Führend</a:t>
            </a:r>
            <a:r>
              <a:rPr lang="en-US" b="1" dirty="0">
                <a:solidFill>
                  <a:srgbClr val="033637"/>
                </a:solidFill>
              </a:rPr>
              <a:t> in der Branche</a:t>
            </a:r>
            <a:r>
              <a:rPr lang="en-US" b="1" i="0" dirty="0">
                <a:solidFill>
                  <a:srgbClr val="033637"/>
                </a:solidFill>
                <a:highlight>
                  <a:srgbClr val="FFFFFF"/>
                </a:highlight>
              </a:rPr>
              <a:t>: </a:t>
            </a:r>
            <a:r>
              <a:rPr lang="de-DE" dirty="0">
                <a:solidFill>
                  <a:srgbClr val="033637"/>
                </a:solidFill>
              </a:rPr>
              <a:t>Die Initiativen von BiaSol haben das Unternehmen als Branchenführer etabliert und zeigen, wie nachhaltige Praktiken effektiv in Geschäftsmodelle integriert werden können, um der Umwelt, der Gemeinschaft und der Wirtschaft zu nutzen.</a:t>
            </a:r>
            <a:endParaRPr dirty="0"/>
          </a:p>
          <a:p>
            <a:pPr marL="457200" marR="0" lvl="0" indent="-228600" algn="just" rtl="0">
              <a:lnSpc>
                <a:spcPct val="103333"/>
              </a:lnSpc>
              <a:spcBef>
                <a:spcPts val="0"/>
              </a:spcBef>
              <a:spcAft>
                <a:spcPts val="0"/>
              </a:spcAft>
              <a:buClr>
                <a:srgbClr val="595959"/>
              </a:buClr>
              <a:buSzPts val="2400"/>
              <a:buFont typeface="Arial"/>
              <a:buNone/>
            </a:pP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07"/>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9600"/>
              <a:buFont typeface="Arial"/>
              <a:buNone/>
            </a:pPr>
            <a:r>
              <a:rPr lang="en-US"/>
              <a:t>02</a:t>
            </a:r>
            <a:endParaRPr/>
          </a:p>
        </p:txBody>
      </p:sp>
      <p:pic>
        <p:nvPicPr>
          <p:cNvPr id="264" name="Google Shape;264;p107"/>
          <p:cNvPicPr preferRelativeResize="0">
            <a:picLocks noGrp="1"/>
          </p:cNvPicPr>
          <p:nvPr>
            <p:ph type="pic" idx="2"/>
          </p:nvPr>
        </p:nvPicPr>
        <p:blipFill rotWithShape="1">
          <a:blip r:embed="rId3">
            <a:alphaModFix/>
          </a:blip>
          <a:srcRect t="16734" b="16733"/>
          <a:stretch/>
        </p:blipFill>
        <p:spPr>
          <a:xfrm>
            <a:off x="238125" y="2627313"/>
            <a:ext cx="7708900" cy="3395662"/>
          </a:xfrm>
          <a:prstGeom prst="rect">
            <a:avLst/>
          </a:prstGeom>
          <a:solidFill>
            <a:srgbClr val="BFBFBF"/>
          </a:solidFill>
          <a:ln>
            <a:noFill/>
          </a:ln>
        </p:spPr>
      </p:pic>
      <p:sp>
        <p:nvSpPr>
          <p:cNvPr id="265" name="Google Shape;265;p107"/>
          <p:cNvSpPr/>
          <p:nvPr/>
        </p:nvSpPr>
        <p:spPr>
          <a:xfrm>
            <a:off x="5924616" y="4325144"/>
            <a:ext cx="4933927" cy="1561717"/>
          </a:xfrm>
          <a:prstGeom prst="rect">
            <a:avLst/>
          </a:prstGeom>
          <a:solidFill>
            <a:schemeClr val="lt1"/>
          </a:solidFill>
          <a:ln>
            <a:noFill/>
          </a:ln>
        </p:spPr>
        <p:txBody>
          <a:bodyPr spcFirstLastPara="1" wrap="square" lIns="91425" tIns="45700" rIns="91425" bIns="45700" anchor="ctr" anchorCtr="0">
            <a:noAutofit/>
          </a:bodyPr>
          <a:lstStyle/>
          <a:p>
            <a:pPr lvl="0" algn="ctr"/>
            <a:r>
              <a:rPr lang="en-US" sz="3600" b="1" dirty="0">
                <a:solidFill>
                  <a:srgbClr val="73B64B"/>
                </a:solidFill>
                <a:latin typeface="Calibri"/>
                <a:ea typeface="Calibri"/>
                <a:cs typeface="Calibri"/>
                <a:sym typeface="Calibri"/>
              </a:rPr>
              <a:t> NACHHALTIGES DENKEN</a:t>
            </a:r>
            <a:r>
              <a:rPr lang="en-US" sz="3600" b="1" i="0" u="none" strike="noStrike" cap="none" dirty="0">
                <a:solidFill>
                  <a:srgbClr val="73B64B"/>
                </a:solidFill>
                <a:latin typeface="Calibri"/>
                <a:ea typeface="Calibri"/>
                <a:cs typeface="Calibri"/>
                <a:sym typeface="Calibri"/>
              </a:rPr>
              <a:t> </a:t>
            </a:r>
            <a:r>
              <a:rPr lang="en-US" sz="529" b="0" i="0" u="none" strike="noStrike" cap="none" dirty="0">
                <a:solidFill>
                  <a:schemeClr val="lt1"/>
                </a:solidFill>
                <a:latin typeface="Montserrat"/>
                <a:ea typeface="Montserrat"/>
                <a:cs typeface="Montserrat"/>
                <a:sym typeface="Montserrat"/>
              </a:rPr>
              <a:t>C</a:t>
            </a:r>
            <a:endParaRPr sz="529" b="0" i="0" u="none" strike="noStrike" cap="none" dirty="0">
              <a:solidFill>
                <a:schemeClr val="lt1"/>
              </a:solidFill>
              <a:latin typeface="Montserra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08"/>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p>
            <a:pPr marL="0" lvl="0" indent="0"/>
            <a:r>
              <a:rPr lang="en-US" dirty="0" err="1"/>
              <a:t>Fallstudie</a:t>
            </a:r>
            <a:r>
              <a:rPr lang="en-US" dirty="0"/>
              <a:t> 1: EHL </a:t>
            </a:r>
            <a:r>
              <a:rPr lang="en-US" dirty="0" err="1"/>
              <a:t>Hotelfachschule</a:t>
            </a:r>
            <a:endParaRPr dirty="0"/>
          </a:p>
        </p:txBody>
      </p:sp>
      <p:sp>
        <p:nvSpPr>
          <p:cNvPr id="271" name="Google Shape;271;p108"/>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01</a:t>
            </a:r>
            <a:endParaRPr/>
          </a:p>
        </p:txBody>
      </p:sp>
      <p:sp>
        <p:nvSpPr>
          <p:cNvPr id="272" name="Google Shape;272;p108"/>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p>
            <a:pPr marL="0" lvl="0" indent="0"/>
            <a:r>
              <a:rPr lang="en-US" dirty="0" err="1"/>
              <a:t>Fallstudie</a:t>
            </a:r>
            <a:r>
              <a:rPr lang="en-US" dirty="0"/>
              <a:t> 2: </a:t>
            </a:r>
            <a:r>
              <a:rPr lang="en-US" dirty="0" err="1"/>
              <a:t>Zymetria</a:t>
            </a:r>
            <a:endParaRPr dirty="0"/>
          </a:p>
        </p:txBody>
      </p:sp>
      <p:sp>
        <p:nvSpPr>
          <p:cNvPr id="273" name="Google Shape;273;p108"/>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p>
            <a:pPr marL="0" lvl="0" indent="0"/>
            <a:r>
              <a:rPr lang="en-US" dirty="0" err="1"/>
              <a:t>Fallstudie</a:t>
            </a:r>
            <a:r>
              <a:rPr lang="en-US" dirty="0"/>
              <a:t> 3: Siemens</a:t>
            </a:r>
            <a:endParaRPr dirty="0"/>
          </a:p>
        </p:txBody>
      </p:sp>
      <p:sp>
        <p:nvSpPr>
          <p:cNvPr id="274" name="Google Shape;274;p108"/>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02</a:t>
            </a:r>
            <a:endParaRPr/>
          </a:p>
        </p:txBody>
      </p:sp>
      <p:sp>
        <p:nvSpPr>
          <p:cNvPr id="275" name="Google Shape;275;p108"/>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dirty="0"/>
              <a:t>03</a:t>
            </a:r>
            <a:endParaRPr dirty="0"/>
          </a:p>
        </p:txBody>
      </p:sp>
      <p:sp>
        <p:nvSpPr>
          <p:cNvPr id="276" name="Google Shape;276;p108"/>
          <p:cNvSpPr/>
          <p:nvPr/>
        </p:nvSpPr>
        <p:spPr>
          <a:xfrm>
            <a:off x="3880331" y="223253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277" name="Google Shape;277;p108"/>
          <p:cNvSpPr/>
          <p:nvPr/>
        </p:nvSpPr>
        <p:spPr>
          <a:xfrm>
            <a:off x="3880331" y="4245771"/>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278" name="Google Shape;278;p108"/>
          <p:cNvPicPr preferRelativeResize="0">
            <a:picLocks noGrp="1"/>
          </p:cNvPicPr>
          <p:nvPr>
            <p:ph type="pic" idx="8"/>
          </p:nvPr>
        </p:nvPicPr>
        <p:blipFill rotWithShape="1">
          <a:blip r:embed="rId3">
            <a:alphaModFix amt="85000"/>
          </a:blip>
          <a:srcRect l="24242" r="24241"/>
          <a:stretch/>
        </p:blipFill>
        <p:spPr>
          <a:xfrm>
            <a:off x="-48344" y="0"/>
            <a:ext cx="3570477" cy="6858000"/>
          </a:xfrm>
          <a:prstGeom prst="rect">
            <a:avLst/>
          </a:prstGeom>
          <a:solidFill>
            <a:srgbClr val="D8D8D8"/>
          </a:solid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09"/>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a:buClr>
                <a:srgbClr val="0D0D0D"/>
              </a:buClr>
            </a:pPr>
            <a:r>
              <a:rPr lang="de-DE" dirty="0">
                <a:solidFill>
                  <a:srgbClr val="0D0D0D"/>
                </a:solidFill>
              </a:rPr>
              <a:t>Die Hotelfachschule Lausanne (EHL) hat einen Ansatz umgesetzt, der auf dem Konzept "</a:t>
            </a:r>
            <a:r>
              <a:rPr lang="en-US" b="1" dirty="0">
                <a:solidFill>
                  <a:srgbClr val="73B64B"/>
                </a:solidFill>
                <a:highlight>
                  <a:srgbClr val="FFFFFF"/>
                </a:highlight>
              </a:rPr>
              <a:t>people, planet and profit </a:t>
            </a:r>
            <a:r>
              <a:rPr lang="de-DE" dirty="0">
                <a:solidFill>
                  <a:srgbClr val="0D0D0D"/>
                </a:solidFill>
              </a:rPr>
              <a:t>" basiert, einem Konzept, das ihrer Nachhaltigkeitsstrategie zugrunde liegt. </a:t>
            </a:r>
            <a:endParaRPr b="0" i="0" dirty="0">
              <a:solidFill>
                <a:srgbClr val="0D0D0D"/>
              </a:solidFill>
              <a:highlight>
                <a:srgbClr val="FFFFFF"/>
              </a:highlight>
            </a:endParaRPr>
          </a:p>
          <a:p>
            <a:pPr marL="228600" lvl="0" indent="-228600" algn="just" rtl="0">
              <a:lnSpc>
                <a:spcPct val="103333"/>
              </a:lnSpc>
              <a:spcBef>
                <a:spcPts val="0"/>
              </a:spcBef>
              <a:spcAft>
                <a:spcPts val="0"/>
              </a:spcAft>
              <a:buClr>
                <a:srgbClr val="595959"/>
              </a:buClr>
              <a:buSzPts val="2400"/>
              <a:buNone/>
            </a:pPr>
            <a:endParaRPr dirty="0">
              <a:solidFill>
                <a:srgbClr val="0D0D0D"/>
              </a:solidFill>
              <a:highlight>
                <a:srgbClr val="FFFFFF"/>
              </a:highlight>
            </a:endParaRPr>
          </a:p>
          <a:p>
            <a:pPr marL="0" lvl="0" indent="0" algn="just">
              <a:buClr>
                <a:srgbClr val="0D0D0D"/>
              </a:buClr>
            </a:pPr>
            <a:r>
              <a:rPr lang="de-DE" dirty="0">
                <a:solidFill>
                  <a:srgbClr val="0D0D0D"/>
                </a:solidFill>
              </a:rPr>
              <a:t>Die EHL konzentriert sich auf die Integration von Nachhaltigkeit in ihre Lehrpläne. Sie führt obligatorische Kurse zur unternehmerischen Nachhaltigkeit ein, um künftige Führungskräfte im Gastgewerbe im verantwortungsvollen Umgang mit Ressourcen und der Minimierung von Umweltauswirkungen zu schulen.</a:t>
            </a:r>
            <a:endParaRPr dirty="0"/>
          </a:p>
        </p:txBody>
      </p:sp>
      <p:sp>
        <p:nvSpPr>
          <p:cNvPr id="284" name="Google Shape;284;p109"/>
          <p:cNvSpPr txBox="1">
            <a:spLocks noGrp="1"/>
          </p:cNvSpPr>
          <p:nvPr>
            <p:ph type="body" idx="2"/>
          </p:nvPr>
        </p:nvSpPr>
        <p:spPr>
          <a:xfrm>
            <a:off x="497759" y="569619"/>
            <a:ext cx="3808769" cy="1774519"/>
          </a:xfrm>
          <a:prstGeom prst="rect">
            <a:avLst/>
          </a:prstGeom>
          <a:noFill/>
          <a:ln>
            <a:noFill/>
          </a:ln>
        </p:spPr>
        <p:txBody>
          <a:bodyPr spcFirstLastPara="1" wrap="square" lIns="91425" tIns="45700" rIns="91425" bIns="45700" anchor="t" anchorCtr="0">
            <a:noAutofit/>
          </a:bodyPr>
          <a:lstStyle/>
          <a:p>
            <a:pPr marL="0" lvl="0" indent="0">
              <a:spcBef>
                <a:spcPts val="0"/>
              </a:spcBef>
            </a:pPr>
            <a:r>
              <a:rPr lang="de-DE" dirty="0"/>
              <a:t>EHL - Hotelfachschule für Gastgewerbe und Hotelmanagement</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110"/>
          <p:cNvSpPr txBox="1">
            <a:spLocks noGrp="1"/>
          </p:cNvSpPr>
          <p:nvPr>
            <p:ph type="body" idx="1"/>
          </p:nvPr>
        </p:nvSpPr>
        <p:spPr>
          <a:xfrm>
            <a:off x="4663674" y="443436"/>
            <a:ext cx="6341766" cy="5166427"/>
          </a:xfrm>
          <a:prstGeom prst="rect">
            <a:avLst/>
          </a:prstGeom>
          <a:noFill/>
          <a:ln>
            <a:noFill/>
          </a:ln>
        </p:spPr>
        <p:txBody>
          <a:bodyPr spcFirstLastPara="1" wrap="square" lIns="91425" tIns="45700" rIns="91425" bIns="45700" anchor="t" anchorCtr="0">
            <a:noAutofit/>
          </a:bodyPr>
          <a:lstStyle/>
          <a:p>
            <a:pPr marL="0" lvl="0" indent="0" algn="just">
              <a:buClr>
                <a:srgbClr val="0D0D0D"/>
              </a:buClr>
            </a:pPr>
            <a:r>
              <a:rPr lang="de-DE" dirty="0">
                <a:solidFill>
                  <a:srgbClr val="0D0D0D"/>
                </a:solidFill>
              </a:rPr>
              <a:t>Im Rahmen seiner Nachhaltigkeitsbemühungen entwickelt EHL Klimapläne, um seine Umweltauswirkungen zu verringern. Zu den langfristigen Umweltzielen gehören die weitere Reduzierung des Energieverbrauchs, die Verringerung der Abfallproduktion und die effiziente Bewirtschaftung der Wasserressourcen. </a:t>
            </a:r>
          </a:p>
          <a:p>
            <a:pPr marL="0" lvl="0" indent="0" algn="just">
              <a:buClr>
                <a:srgbClr val="0D0D0D"/>
              </a:buClr>
            </a:pPr>
            <a:endParaRPr lang="de-DE" dirty="0">
              <a:solidFill>
                <a:srgbClr val="0D0D0D"/>
              </a:solidFill>
            </a:endParaRPr>
          </a:p>
          <a:p>
            <a:pPr marL="0" lvl="0" indent="0" algn="just">
              <a:buClr>
                <a:srgbClr val="0D0D0D"/>
              </a:buClr>
            </a:pPr>
            <a:r>
              <a:rPr lang="de-DE" dirty="0">
                <a:solidFill>
                  <a:srgbClr val="0D0D0D"/>
                </a:solidFill>
              </a:rPr>
              <a:t>EHL engagiert sich in den lokalen Gemeinden, indem es sein Wissen und seine Fähigkeiten zur Verfügung stellt. Das Unternehmen organisiert Meisterkurse in lokalen Restaurants, die die berufliche Wiedereingliederung fördern und Initiativen der lokalen Gemeinschaft unterstützen.</a:t>
            </a:r>
            <a:endParaRPr dirty="0"/>
          </a:p>
        </p:txBody>
      </p:sp>
      <p:sp>
        <p:nvSpPr>
          <p:cNvPr id="290" name="Google Shape;290;p110"/>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EHL</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2"/>
          <p:cNvPicPr preferRelativeResize="0">
            <a:picLocks noGrp="1"/>
          </p:cNvPicPr>
          <p:nvPr>
            <p:ph type="pic" idx="2"/>
          </p:nvPr>
        </p:nvPicPr>
        <p:blipFill rotWithShape="1">
          <a:blip r:embed="rId3">
            <a:alphaModFix/>
          </a:blip>
          <a:srcRect l="27508" r="27508"/>
          <a:stretch/>
        </p:blipFill>
        <p:spPr>
          <a:xfrm>
            <a:off x="388401" y="385460"/>
            <a:ext cx="4107750" cy="6087079"/>
          </a:xfrm>
          <a:prstGeom prst="rect">
            <a:avLst/>
          </a:prstGeom>
          <a:solidFill>
            <a:srgbClr val="BFBFBF"/>
          </a:solidFill>
          <a:ln>
            <a:noFill/>
          </a:ln>
        </p:spPr>
      </p:pic>
      <p:sp>
        <p:nvSpPr>
          <p:cNvPr id="174" name="Google Shape;174;p2"/>
          <p:cNvSpPr/>
          <p:nvPr/>
        </p:nvSpPr>
        <p:spPr>
          <a:xfrm>
            <a:off x="3926747" y="1252799"/>
            <a:ext cx="5192509" cy="69862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175" name="Google Shape;175;p2"/>
          <p:cNvSpPr txBox="1"/>
          <p:nvPr/>
        </p:nvSpPr>
        <p:spPr>
          <a:xfrm>
            <a:off x="4110770" y="1305097"/>
            <a:ext cx="5008487" cy="646290"/>
          </a:xfrm>
          <a:prstGeom prst="rect">
            <a:avLst/>
          </a:prstGeom>
          <a:noFill/>
          <a:ln>
            <a:noFill/>
          </a:ln>
        </p:spPr>
        <p:txBody>
          <a:bodyPr spcFirstLastPara="1" wrap="square" lIns="91425" tIns="45700" rIns="91425" bIns="45700" anchor="t" anchorCtr="0">
            <a:spAutoFit/>
          </a:bodyPr>
          <a:lstStyle/>
          <a:p>
            <a:pPr lvl="0">
              <a:buSzPts val="3600"/>
            </a:pPr>
            <a:r>
              <a:rPr lang="en-US" sz="3600" b="1" dirty="0">
                <a:solidFill>
                  <a:srgbClr val="73B64B"/>
                </a:solidFill>
                <a:latin typeface="Calibri"/>
                <a:ea typeface="Calibri"/>
                <a:cs typeface="Calibri"/>
                <a:sym typeface="Calibri"/>
              </a:rPr>
              <a:t>ÜBER UNSER PROJEKT</a:t>
            </a:r>
            <a:endParaRPr sz="1400" b="0" i="0" u="none" strike="noStrike" cap="none" dirty="0">
              <a:solidFill>
                <a:srgbClr val="000000"/>
              </a:solidFill>
              <a:latin typeface="Arial"/>
              <a:ea typeface="Arial"/>
              <a:cs typeface="Arial"/>
              <a:sym typeface="Arial"/>
            </a:endParaRPr>
          </a:p>
        </p:txBody>
      </p:sp>
      <p:sp>
        <p:nvSpPr>
          <p:cNvPr id="176" name="Google Shape;176;p2"/>
          <p:cNvSpPr txBox="1">
            <a:spLocks noGrp="1"/>
          </p:cNvSpPr>
          <p:nvPr>
            <p:ph type="body" idx="1"/>
          </p:nvPr>
        </p:nvSpPr>
        <p:spPr>
          <a:xfrm>
            <a:off x="5017012" y="2249691"/>
            <a:ext cx="6116841" cy="3355510"/>
          </a:xfrm>
          <a:prstGeom prst="rect">
            <a:avLst/>
          </a:prstGeom>
          <a:noFill/>
          <a:ln>
            <a:noFill/>
          </a:ln>
        </p:spPr>
        <p:txBody>
          <a:bodyPr spcFirstLastPara="1" wrap="square" lIns="91425" tIns="45700" rIns="91425" bIns="45700" anchor="t" anchorCtr="0">
            <a:noAutofit/>
          </a:bodyPr>
          <a:lstStyle/>
          <a:p>
            <a:pPr marL="15875" lvl="0" indent="-15875" algn="just">
              <a:lnSpc>
                <a:spcPct val="100000"/>
              </a:lnSpc>
              <a:spcBef>
                <a:spcPts val="0"/>
              </a:spcBef>
            </a:pPr>
            <a:r>
              <a:rPr lang="de-DE" dirty="0"/>
              <a:t>Durch die Umsetzung von Start on Sustainability </a:t>
            </a:r>
            <a:r>
              <a:rPr lang="de-DE" b="1" dirty="0"/>
              <a:t>wollen wir Kleinstunternehmen </a:t>
            </a:r>
            <a:r>
              <a:rPr lang="de-DE" dirty="0"/>
              <a:t>mit den notwendigen </a:t>
            </a:r>
            <a:r>
              <a:rPr lang="de-DE" b="1" dirty="0"/>
              <a:t>Instrumenten und Ressourcen</a:t>
            </a:r>
            <a:r>
              <a:rPr lang="de-DE" dirty="0"/>
              <a:t> ausstatten, um sinnvolle Maßnahmen zur Nachhaltigkeit zu ergreifen und so zu einer nachhaltigeren und widerstandsfähigeren EU-Wirtschaft beizutragen. </a:t>
            </a:r>
            <a:r>
              <a:rPr lang="en-US" sz="2400" dirty="0"/>
              <a:t> </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111"/>
          <p:cNvSpPr txBox="1">
            <a:spLocks noGrp="1"/>
          </p:cNvSpPr>
          <p:nvPr>
            <p:ph type="body" idx="1"/>
          </p:nvPr>
        </p:nvSpPr>
        <p:spPr>
          <a:xfrm>
            <a:off x="4825907" y="653144"/>
            <a:ext cx="6341766" cy="5340178"/>
          </a:xfrm>
          <a:prstGeom prst="rect">
            <a:avLst/>
          </a:prstGeom>
          <a:noFill/>
          <a:ln>
            <a:noFill/>
          </a:ln>
        </p:spPr>
        <p:txBody>
          <a:bodyPr spcFirstLastPara="1" wrap="square" lIns="91425" tIns="45700" rIns="91425" bIns="45700" anchor="t" anchorCtr="0">
            <a:noAutofit/>
          </a:bodyPr>
          <a:lstStyle/>
          <a:p>
            <a:pPr marL="0" lvl="0" indent="0" algn="just">
              <a:lnSpc>
                <a:spcPct val="150000"/>
              </a:lnSpc>
              <a:buClr>
                <a:srgbClr val="73B64B"/>
              </a:buClr>
              <a:buSzPts val="2000"/>
            </a:pPr>
            <a:r>
              <a:rPr lang="de-DE" dirty="0">
                <a:solidFill>
                  <a:srgbClr val="010101"/>
                </a:solidFill>
              </a:rPr>
              <a:t>Zymetria ist ein innovatives Forschungs- und Analyseunternehmen, das Fachwissen in den Bereichen Marketingforschung, Datenwissenschaft und Technologie vereint. Das Unternehmen hat das SUSTA-Paket entwickelt, das Wissen und Werkzeuge für die Prüfung, den Aufbau nachhaltiger Strategien, die Entwicklung von Ideen für diese Strategien, ihre Umsetzung und schließlich die Messung ihrer Wirksamkeit bereitstellt.</a:t>
            </a:r>
            <a:endParaRPr sz="1800" dirty="0">
              <a:solidFill>
                <a:srgbClr val="73B64B"/>
              </a:solidFill>
            </a:endParaRPr>
          </a:p>
        </p:txBody>
      </p:sp>
      <p:sp>
        <p:nvSpPr>
          <p:cNvPr id="296" name="Google Shape;296;p111"/>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ZYMETRIA</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112"/>
          <p:cNvSpPr txBox="1">
            <a:spLocks noGrp="1"/>
          </p:cNvSpPr>
          <p:nvPr>
            <p:ph type="body" idx="1"/>
          </p:nvPr>
        </p:nvSpPr>
        <p:spPr>
          <a:xfrm>
            <a:off x="4707920" y="502429"/>
            <a:ext cx="6341700" cy="5166300"/>
          </a:xfrm>
          <a:prstGeom prst="rect">
            <a:avLst/>
          </a:prstGeom>
          <a:noFill/>
          <a:ln>
            <a:noFill/>
          </a:ln>
        </p:spPr>
        <p:txBody>
          <a:bodyPr spcFirstLastPara="1" wrap="square" lIns="91425" tIns="45700" rIns="91425" bIns="45700" anchor="t" anchorCtr="0">
            <a:noAutofit/>
          </a:bodyPr>
          <a:lstStyle/>
          <a:p>
            <a:pPr marL="0" lvl="0" indent="0" algn="just">
              <a:lnSpc>
                <a:spcPct val="150000"/>
              </a:lnSpc>
              <a:buClr>
                <a:srgbClr val="73B64B"/>
              </a:buClr>
              <a:buSzPts val="2000"/>
            </a:pPr>
            <a:r>
              <a:rPr lang="de-DE" dirty="0">
                <a:solidFill>
                  <a:srgbClr val="010101"/>
                </a:solidFill>
              </a:rPr>
              <a:t>Zymetria wurde vor 10 Jahren von den geschäftsführenden Gesellschaftern Barbara Krug und Edyta Czarnota gegründet und war aktiv an der Unterstützung der Markenentwicklung, der Erforschung neuer Produkte und der Geschäftsoptimierung durch Forschungsarbeiten beteiligt. Jetzt erweitern sie ihr Fachwissen auf nachhaltige Geschäftspraktiken und unterstützen ihre Kunden dabei, sich in einer sich schnell entwickelnden Landschaft Vorteile zu verschaffen.</a:t>
            </a:r>
            <a:endParaRPr dirty="0"/>
          </a:p>
        </p:txBody>
      </p:sp>
      <p:sp>
        <p:nvSpPr>
          <p:cNvPr id="303" name="Google Shape;303;p112"/>
          <p:cNvSpPr txBox="1">
            <a:spLocks noGrp="1"/>
          </p:cNvSpPr>
          <p:nvPr>
            <p:ph type="body" idx="2"/>
          </p:nvPr>
        </p:nvSpPr>
        <p:spPr>
          <a:xfrm>
            <a:off x="600999" y="835090"/>
            <a:ext cx="3125700" cy="1774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Font typeface="Arial"/>
              <a:buNone/>
            </a:pPr>
            <a:r>
              <a:rPr lang="en-US"/>
              <a:t>ZYMETRIA</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13"/>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ZYMETRIA</a:t>
            </a:r>
            <a:endParaRPr/>
          </a:p>
        </p:txBody>
      </p:sp>
      <p:sp>
        <p:nvSpPr>
          <p:cNvPr id="309" name="Google Shape;309;p113"/>
          <p:cNvSpPr txBox="1">
            <a:spLocks noGrp="1"/>
          </p:cNvSpPr>
          <p:nvPr>
            <p:ph type="body" idx="1"/>
          </p:nvPr>
        </p:nvSpPr>
        <p:spPr>
          <a:xfrm>
            <a:off x="4825907" y="406400"/>
            <a:ext cx="6341766" cy="5586921"/>
          </a:xfrm>
          <a:prstGeom prst="rect">
            <a:avLst/>
          </a:prstGeom>
          <a:noFill/>
          <a:ln>
            <a:noFill/>
          </a:ln>
        </p:spPr>
        <p:txBody>
          <a:bodyPr spcFirstLastPara="1" wrap="square" lIns="91425" tIns="45700" rIns="91425" bIns="45700" anchor="t" anchorCtr="0">
            <a:noAutofit/>
          </a:bodyPr>
          <a:lstStyle/>
          <a:p>
            <a:pPr marL="0" lvl="0" indent="0" algn="just">
              <a:lnSpc>
                <a:spcPct val="150000"/>
              </a:lnSpc>
            </a:pPr>
            <a:r>
              <a:rPr lang="de-DE" dirty="0">
                <a:solidFill>
                  <a:srgbClr val="010101"/>
                </a:solidFill>
              </a:rPr>
              <a:t>Katarzyna Król, die im Namen von Zymetria spricht, hebt deren Engagement für Nachhaltigkeit hervor, das bei ihnen selbst beginnt. Das Unternehmen ist die erste und einzige Forschungsagentur in Polen, die ihren Kohlenstoff-Fußabdruck für 2022 nach dem GHG-Protokoll und den ISO-14064-1-Normen (für die Bereiche 1, 2 und 3) berechnet und auf der Grundlage dieser Bewertungen Reduktionsziele festgelegt hat.</a:t>
            </a:r>
            <a:endParaRPr sz="2000" dirty="0">
              <a:solidFill>
                <a:srgbClr val="73B64B"/>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114"/>
          <p:cNvSpPr txBox="1">
            <a:spLocks noGrp="1"/>
          </p:cNvSpPr>
          <p:nvPr>
            <p:ph type="body" idx="2"/>
          </p:nvPr>
        </p:nvSpPr>
        <p:spPr>
          <a:xfrm>
            <a:off x="600999" y="835090"/>
            <a:ext cx="3125700" cy="1774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Font typeface="Arial"/>
              <a:buNone/>
            </a:pPr>
            <a:r>
              <a:rPr lang="en-US"/>
              <a:t>ZYMETRIA</a:t>
            </a:r>
            <a:endParaRPr/>
          </a:p>
        </p:txBody>
      </p:sp>
      <p:sp>
        <p:nvSpPr>
          <p:cNvPr id="316" name="Google Shape;316;p114"/>
          <p:cNvSpPr txBox="1">
            <a:spLocks noGrp="1"/>
          </p:cNvSpPr>
          <p:nvPr>
            <p:ph type="body" idx="1"/>
          </p:nvPr>
        </p:nvSpPr>
        <p:spPr>
          <a:xfrm>
            <a:off x="4825907" y="347885"/>
            <a:ext cx="6341700" cy="5166300"/>
          </a:xfrm>
          <a:prstGeom prst="rect">
            <a:avLst/>
          </a:prstGeom>
          <a:noFill/>
          <a:ln>
            <a:noFill/>
          </a:ln>
        </p:spPr>
        <p:txBody>
          <a:bodyPr spcFirstLastPara="1" wrap="square" lIns="91425" tIns="45700" rIns="91425" bIns="45700" anchor="t" anchorCtr="0">
            <a:noAutofit/>
          </a:bodyPr>
          <a:lstStyle/>
          <a:p>
            <a:pPr marL="0" lvl="0" indent="0" algn="just">
              <a:lnSpc>
                <a:spcPct val="150000"/>
              </a:lnSpc>
              <a:buClr>
                <a:srgbClr val="73B64B"/>
              </a:buClr>
              <a:buSzPts val="2000"/>
            </a:pPr>
            <a:r>
              <a:rPr lang="de-DE" sz="2300" dirty="0">
                <a:solidFill>
                  <a:srgbClr val="010101"/>
                </a:solidFill>
              </a:rPr>
              <a:t>Der Ansatz von Zymetria besteht nicht nur darin, praktische Empfehlungen auf der Grundlage von Expertenwissen und optimierten Forschungsprozessen zu geben, sondern auch eine proaktive Haltung zur Nachhaltigkeit einzunehmen, indem sie intern Initiativen umsetzen und diese Praktiken auf ihre Kunden ausweiten. Die umfassenden Dienstleistungen von Zymetria zielen darauf ab, Unternehmen in die Lage zu versetzen, sich in einer Ära zurechtzufinden, in der Nachhaltigkeit für den Erfolg immer wichtiger wird.</a:t>
            </a:r>
            <a:endParaRPr sz="2300" dirty="0">
              <a:solidFill>
                <a:srgbClr val="01010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115"/>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a:r>
              <a:rPr lang="de-DE" dirty="0"/>
              <a:t>"Die Prinzipien der Nachhaltigkeit sind ein integraler Bestandteil des Geschäfts von Siemens - sie sind in unserer DNA verankert. Wir integrieren sie in alle unsere Aktivitäten, in jeder Phase. Wir geben unseren Kunden und Stakeholdern die Instrumente an die Hand, um nachhaltig zu wachsen und die Branchen, in denen sie tätig sind, zu verändern."</a:t>
            </a:r>
            <a:endParaRPr lang="en-US" dirty="0"/>
          </a:p>
        </p:txBody>
      </p:sp>
      <p:sp>
        <p:nvSpPr>
          <p:cNvPr id="322" name="Google Shape;322;p115"/>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SIEMENS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116"/>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9600"/>
              <a:buFont typeface="Arial"/>
              <a:buNone/>
            </a:pPr>
            <a:r>
              <a:rPr lang="en-US"/>
              <a:t>03</a:t>
            </a:r>
            <a:endParaRPr/>
          </a:p>
        </p:txBody>
      </p:sp>
      <p:sp>
        <p:nvSpPr>
          <p:cNvPr id="328" name="Google Shape;328;p116"/>
          <p:cNvSpPr>
            <a:spLocks noGrp="1"/>
          </p:cNvSpPr>
          <p:nvPr>
            <p:ph type="pic" idx="2"/>
          </p:nvPr>
        </p:nvSpPr>
        <p:spPr>
          <a:xfrm>
            <a:off x="238772" y="2626822"/>
            <a:ext cx="7708195" cy="3396829"/>
          </a:xfrm>
          <a:prstGeom prst="rect">
            <a:avLst/>
          </a:prstGeom>
          <a:solidFill>
            <a:srgbClr val="BFBFBF"/>
          </a:solidFill>
          <a:ln>
            <a:noFill/>
          </a:ln>
        </p:spPr>
        <p:txBody>
          <a:bodyPr/>
          <a:lstStyle/>
          <a:p>
            <a:endParaRPr lang="en-GB"/>
          </a:p>
        </p:txBody>
      </p:sp>
      <p:pic>
        <p:nvPicPr>
          <p:cNvPr id="329" name="Google Shape;329;p116"/>
          <p:cNvPicPr preferRelativeResize="0"/>
          <p:nvPr/>
        </p:nvPicPr>
        <p:blipFill rotWithShape="1">
          <a:blip r:embed="rId3">
            <a:alphaModFix/>
          </a:blip>
          <a:srcRect t="16734" b="16733"/>
          <a:stretch/>
        </p:blipFill>
        <p:spPr>
          <a:xfrm>
            <a:off x="238772" y="2626821"/>
            <a:ext cx="7708195" cy="3396829"/>
          </a:xfrm>
          <a:prstGeom prst="rect">
            <a:avLst/>
          </a:prstGeom>
          <a:solidFill>
            <a:srgbClr val="BFBFBF"/>
          </a:solidFill>
          <a:ln>
            <a:noFill/>
          </a:ln>
        </p:spPr>
      </p:pic>
      <p:sp>
        <p:nvSpPr>
          <p:cNvPr id="330" name="Google Shape;330;p116"/>
          <p:cNvSpPr/>
          <p:nvPr/>
        </p:nvSpPr>
        <p:spPr>
          <a:xfrm>
            <a:off x="5911916" y="4325235"/>
            <a:ext cx="4933927" cy="1561717"/>
          </a:xfrm>
          <a:prstGeom prst="rect">
            <a:avLst/>
          </a:prstGeom>
          <a:solidFill>
            <a:schemeClr val="lt1"/>
          </a:solidFill>
          <a:ln>
            <a:noFill/>
          </a:ln>
        </p:spPr>
        <p:txBody>
          <a:bodyPr spcFirstLastPara="1" wrap="square" lIns="91425" tIns="45700" rIns="91425" bIns="45700" anchor="ctr" anchorCtr="0">
            <a:noAutofit/>
          </a:bodyPr>
          <a:lstStyle/>
          <a:p>
            <a:pPr lvl="0"/>
            <a:r>
              <a:rPr lang="en-US" sz="3600" b="1" dirty="0">
                <a:solidFill>
                  <a:srgbClr val="73B64B"/>
                </a:solidFill>
                <a:latin typeface="Calibri"/>
                <a:ea typeface="Calibri"/>
                <a:cs typeface="Calibri"/>
                <a:sym typeface="Calibri"/>
              </a:rPr>
              <a:t>ENGAGIERENDE MITARBEITER</a:t>
            </a:r>
            <a:endParaRPr sz="36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529"/>
              <a:buFont typeface="Arial"/>
              <a:buNone/>
            </a:pPr>
            <a:r>
              <a:rPr lang="en-US" sz="529" b="0" i="0" u="none" strike="noStrike" cap="none" dirty="0">
                <a:solidFill>
                  <a:schemeClr val="lt1"/>
                </a:solidFill>
                <a:latin typeface="Montserrat"/>
                <a:ea typeface="Montserrat"/>
                <a:cs typeface="Montserrat"/>
                <a:sym typeface="Montserrat"/>
              </a:rPr>
              <a:t>C</a:t>
            </a:r>
            <a:endParaRPr sz="529" b="0" i="0" u="none" strike="noStrike" cap="none" dirty="0">
              <a:solidFill>
                <a:schemeClr val="lt1"/>
              </a:solidFill>
              <a:latin typeface="Montserrat"/>
              <a:ea typeface="Montserrat"/>
              <a:cs typeface="Montserrat"/>
              <a:sym typeface="Montserra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42"/>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p>
            <a:pPr marL="0" lvl="0" indent="0"/>
            <a:r>
              <a:rPr lang="de-DE" dirty="0"/>
              <a:t>Fallstudie 1: Der Geschäftsnutzen von Mitarbeiterengagement für Nachhaltigkeit - O2</a:t>
            </a:r>
            <a:endParaRPr dirty="0"/>
          </a:p>
        </p:txBody>
      </p:sp>
      <p:sp>
        <p:nvSpPr>
          <p:cNvPr id="336" name="Google Shape;336;p42"/>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01</a:t>
            </a:r>
            <a:endParaRPr/>
          </a:p>
        </p:txBody>
      </p:sp>
      <p:sp>
        <p:nvSpPr>
          <p:cNvPr id="337" name="Google Shape;337;p42"/>
          <p:cNvSpPr txBox="1">
            <a:spLocks noGrp="1"/>
          </p:cNvSpPr>
          <p:nvPr>
            <p:ph type="body" idx="4"/>
          </p:nvPr>
        </p:nvSpPr>
        <p:spPr>
          <a:xfrm>
            <a:off x="4912292" y="2770036"/>
            <a:ext cx="6562677" cy="516775"/>
          </a:xfrm>
          <a:prstGeom prst="rect">
            <a:avLst/>
          </a:prstGeom>
          <a:noFill/>
          <a:ln>
            <a:noFill/>
          </a:ln>
        </p:spPr>
        <p:txBody>
          <a:bodyPr spcFirstLastPara="1" wrap="square" lIns="91425" tIns="45700" rIns="91425" bIns="45700" anchor="t" anchorCtr="0">
            <a:noAutofit/>
          </a:bodyPr>
          <a:lstStyle/>
          <a:p>
            <a:pPr marL="0" lvl="0" indent="0"/>
            <a:r>
              <a:rPr lang="de-DE" dirty="0"/>
              <a:t>Fallstudie 2: Mitarbeiterengagement für Nachhaltigkeit bei Bauer Media</a:t>
            </a:r>
            <a:endParaRPr dirty="0"/>
          </a:p>
        </p:txBody>
      </p:sp>
      <p:sp>
        <p:nvSpPr>
          <p:cNvPr id="338" name="Google Shape;338;p42"/>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p>
            <a:pPr marL="0" lvl="0" indent="0"/>
            <a:r>
              <a:rPr lang="de-DE" dirty="0"/>
              <a:t>Fallstudie 3: Wie man Mitarbeiter in die Nachhaltigkeit einbindet - eine Fallstudie von Unique</a:t>
            </a:r>
            <a:endParaRPr dirty="0"/>
          </a:p>
          <a:p>
            <a:pPr marL="0" lvl="0" indent="0" algn="l" rtl="0">
              <a:lnSpc>
                <a:spcPct val="100000"/>
              </a:lnSpc>
              <a:spcBef>
                <a:spcPts val="0"/>
              </a:spcBef>
              <a:spcAft>
                <a:spcPts val="0"/>
              </a:spcAft>
              <a:buClr>
                <a:srgbClr val="73B64B"/>
              </a:buClr>
              <a:buSzPts val="2400"/>
              <a:buNone/>
            </a:pPr>
            <a:endParaRPr dirty="0"/>
          </a:p>
        </p:txBody>
      </p:sp>
      <p:sp>
        <p:nvSpPr>
          <p:cNvPr id="339" name="Google Shape;339;p42"/>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02</a:t>
            </a:r>
            <a:endParaRPr/>
          </a:p>
        </p:txBody>
      </p:sp>
      <p:sp>
        <p:nvSpPr>
          <p:cNvPr id="340" name="Google Shape;340;p42"/>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dirty="0"/>
              <a:t>03</a:t>
            </a:r>
            <a:endParaRPr dirty="0"/>
          </a:p>
        </p:txBody>
      </p:sp>
      <p:sp>
        <p:nvSpPr>
          <p:cNvPr id="341" name="Google Shape;341;p42"/>
          <p:cNvSpPr/>
          <p:nvPr/>
        </p:nvSpPr>
        <p:spPr>
          <a:xfrm>
            <a:off x="3880331" y="223253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42" name="Google Shape;342;p42"/>
          <p:cNvSpPr/>
          <p:nvPr/>
        </p:nvSpPr>
        <p:spPr>
          <a:xfrm>
            <a:off x="3880331" y="4245771"/>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343" name="Google Shape;343;p42"/>
          <p:cNvPicPr preferRelativeResize="0">
            <a:picLocks noGrp="1"/>
          </p:cNvPicPr>
          <p:nvPr>
            <p:ph type="pic" idx="8"/>
          </p:nvPr>
        </p:nvPicPr>
        <p:blipFill rotWithShape="1">
          <a:blip r:embed="rId3">
            <a:alphaModFix/>
          </a:blip>
          <a:srcRect l="32647" r="32647"/>
          <a:stretch/>
        </p:blipFill>
        <p:spPr>
          <a:xfrm>
            <a:off x="-48344" y="0"/>
            <a:ext cx="3570477" cy="6858000"/>
          </a:xfrm>
          <a:prstGeom prst="rect">
            <a:avLst/>
          </a:prstGeom>
          <a:solidFill>
            <a:srgbClr val="D8D8D8"/>
          </a:solid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43"/>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a:lnSpc>
                <a:spcPct val="150000"/>
              </a:lnSpc>
            </a:pPr>
            <a:r>
              <a:rPr lang="de-DE" dirty="0"/>
              <a:t>Das "Think Big"-Programm bei O2, das in Zusammenarbeit mit Global Action Plan entwickelt wurde, zeigt, wie die Einbeziehung der Mitarbeiter in Nachhaltigkeitsinitiativen sowohl soziale als auch geschäftliche Vorteile bringen kann. Diese Fallstudie untersucht die Auswirkungen des Programms auf die Mitarbeitermotivation, die Umweltergebnisse und die finanziellen Erträge.</a:t>
            </a:r>
            <a:endParaRPr dirty="0"/>
          </a:p>
        </p:txBody>
      </p:sp>
      <p:sp>
        <p:nvSpPr>
          <p:cNvPr id="350" name="Google Shape;350;p43"/>
          <p:cNvSpPr txBox="1">
            <a:spLocks noGrp="1"/>
          </p:cNvSpPr>
          <p:nvPr>
            <p:ph type="body" idx="2"/>
          </p:nvPr>
        </p:nvSpPr>
        <p:spPr>
          <a:xfrm>
            <a:off x="600999" y="835090"/>
            <a:ext cx="3395814" cy="1774519"/>
          </a:xfrm>
          <a:prstGeom prst="rect">
            <a:avLst/>
          </a:prstGeom>
          <a:noFill/>
          <a:ln>
            <a:noFill/>
          </a:ln>
        </p:spPr>
        <p:txBody>
          <a:bodyPr spcFirstLastPara="1" wrap="square" lIns="91425" tIns="45700" rIns="91425" bIns="45700" anchor="t" anchorCtr="0">
            <a:noAutofit/>
          </a:bodyPr>
          <a:lstStyle/>
          <a:p>
            <a:pPr marL="0" lvl="0" indent="0">
              <a:spcBef>
                <a:spcPts val="0"/>
              </a:spcBef>
            </a:pPr>
            <a:r>
              <a:rPr lang="de-DE" dirty="0"/>
              <a:t>Der Business Case für das Engagement der Menschen für Nachhaltigkeit - O2</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117"/>
          <p:cNvSpPr txBox="1">
            <a:spLocks noGrp="1"/>
          </p:cNvSpPr>
          <p:nvPr>
            <p:ph type="body" idx="1"/>
          </p:nvPr>
        </p:nvSpPr>
        <p:spPr>
          <a:xfrm>
            <a:off x="919752" y="268746"/>
            <a:ext cx="4990998" cy="992652"/>
          </a:xfrm>
          <a:prstGeom prst="rect">
            <a:avLst/>
          </a:prstGeom>
          <a:noFill/>
          <a:ln>
            <a:noFill/>
          </a:ln>
        </p:spPr>
        <p:txBody>
          <a:bodyPr spcFirstLastPara="1" wrap="square" lIns="91425" tIns="45700" rIns="91425" bIns="45700" anchor="t" anchorCtr="0">
            <a:noAutofit/>
          </a:bodyPr>
          <a:lstStyle/>
          <a:p>
            <a:pPr marL="0" lvl="0" indent="0">
              <a:spcBef>
                <a:spcPts val="0"/>
              </a:spcBef>
            </a:pPr>
            <a:r>
              <a:rPr lang="en-US" dirty="0" err="1"/>
              <a:t>Steigerung</a:t>
            </a:r>
            <a:r>
              <a:rPr lang="en-US" dirty="0"/>
              <a:t> der </a:t>
            </a:r>
            <a:r>
              <a:rPr lang="en-US" dirty="0" err="1"/>
              <a:t>Mitarbeitermotivation</a:t>
            </a:r>
            <a:endParaRPr dirty="0"/>
          </a:p>
        </p:txBody>
      </p:sp>
      <p:sp>
        <p:nvSpPr>
          <p:cNvPr id="357" name="Google Shape;357;p117"/>
          <p:cNvSpPr txBox="1">
            <a:spLocks noGrp="1"/>
          </p:cNvSpPr>
          <p:nvPr>
            <p:ph type="body" idx="3"/>
          </p:nvPr>
        </p:nvSpPr>
        <p:spPr>
          <a:xfrm>
            <a:off x="6281252" y="132735"/>
            <a:ext cx="5740060" cy="6049466"/>
          </a:xfrm>
          <a:prstGeom prst="rect">
            <a:avLst/>
          </a:prstGeom>
          <a:noFill/>
          <a:ln>
            <a:noFill/>
          </a:ln>
        </p:spPr>
        <p:txBody>
          <a:bodyPr spcFirstLastPara="1" wrap="square" lIns="91425" tIns="45700" rIns="91425" bIns="45700" anchor="t" anchorCtr="0">
            <a:noAutofit/>
          </a:bodyPr>
          <a:lstStyle/>
          <a:p>
            <a:pPr marL="0" lvl="0" indent="0" algn="just">
              <a:lnSpc>
                <a:spcPct val="100000"/>
              </a:lnSpc>
            </a:pPr>
            <a:r>
              <a:rPr lang="de-DE" sz="2200" dirty="0"/>
              <a:t>Als O2 das Programm "Think Big" ins Leben rief, wurden die Mitarbeiter aufgefordert, Nachhaltigkeitsprojekte vorzuschlagen und zu leiten. Diese Initiative stärkte nicht nur die Mitarbeiter, sondern förderte auch das Gefühl der Eigenverantwortung und des Stolzes. An einem von den Mitarbeitern geleiteten Projekt zur Verringerung des Plastikmülls beteiligten sich beispielsweise zahlreiche Abteilungen, was die Moral und den Teamgeist stärkte. Wichtige Punkte:</a:t>
            </a:r>
          </a:p>
          <a:p>
            <a:pPr marL="342900" lvl="0" indent="-342900" algn="just">
              <a:lnSpc>
                <a:spcPct val="100000"/>
              </a:lnSpc>
              <a:buFont typeface="Arial" panose="020B0604020202020204" pitchFamily="34" charset="0"/>
              <a:buChar char="•"/>
            </a:pPr>
            <a:r>
              <a:rPr lang="de-DE" sz="2200" dirty="0"/>
              <a:t>Gesteigerte Motivation und Zuversicht</a:t>
            </a:r>
          </a:p>
          <a:p>
            <a:pPr marL="342900" lvl="0" indent="-342900" algn="just">
              <a:lnSpc>
                <a:spcPct val="100000"/>
              </a:lnSpc>
              <a:buFont typeface="Arial" panose="020B0604020202020204" pitchFamily="34" charset="0"/>
              <a:buChar char="•"/>
            </a:pPr>
            <a:r>
              <a:rPr lang="de-DE" sz="2200" dirty="0"/>
              <a:t>Verbesserter Teamzusammenhalt</a:t>
            </a:r>
          </a:p>
          <a:p>
            <a:pPr marL="342900" lvl="0" indent="-342900" algn="just">
              <a:lnSpc>
                <a:spcPct val="100000"/>
              </a:lnSpc>
              <a:buFont typeface="Arial" panose="020B0604020202020204" pitchFamily="34" charset="0"/>
              <a:buChar char="•"/>
            </a:pPr>
            <a:r>
              <a:rPr lang="de-DE" sz="2200" dirty="0"/>
              <a:t>Persönliche Entwicklung durch Führungsmöglichkeiten.</a:t>
            </a:r>
          </a:p>
          <a:p>
            <a:pPr marL="0" lvl="0" indent="0" algn="just">
              <a:lnSpc>
                <a:spcPct val="100000"/>
              </a:lnSpc>
            </a:pPr>
            <a:r>
              <a:rPr lang="de-DE" sz="2200" dirty="0"/>
              <a:t>"Durch die Teilnahme an 'Think Big' wurde mir bewusst, welchen Einfluss ich sowohl bei der Arbeit als auch in der Gesellschaft haben kann", so ein Teilnehmer von O2.</a:t>
            </a:r>
            <a:endParaRPr sz="2200" i="1" dirty="0"/>
          </a:p>
        </p:txBody>
      </p:sp>
      <p:pic>
        <p:nvPicPr>
          <p:cNvPr id="358" name="Google Shape;358;p117"/>
          <p:cNvPicPr preferRelativeResize="0">
            <a:picLocks noGrp="1"/>
          </p:cNvPicPr>
          <p:nvPr>
            <p:ph type="pic" idx="2"/>
          </p:nvPr>
        </p:nvPicPr>
        <p:blipFill rotWithShape="1">
          <a:blip r:embed="rId3">
            <a:alphaModFix/>
          </a:blip>
          <a:srcRect l="6295" r="6295"/>
          <a:stretch/>
        </p:blipFill>
        <p:spPr>
          <a:xfrm>
            <a:off x="635271" y="2095585"/>
            <a:ext cx="5130800" cy="3913188"/>
          </a:xfrm>
          <a:prstGeom prst="rect">
            <a:avLst/>
          </a:prstGeom>
          <a:solidFill>
            <a:srgbClr val="D8D8D8"/>
          </a:solid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118"/>
          <p:cNvSpPr txBox="1">
            <a:spLocks noGrp="1"/>
          </p:cNvSpPr>
          <p:nvPr>
            <p:ph type="body" idx="1"/>
          </p:nvPr>
        </p:nvSpPr>
        <p:spPr>
          <a:xfrm>
            <a:off x="254000" y="1412240"/>
            <a:ext cx="5750559" cy="3666574"/>
          </a:xfrm>
          <a:prstGeom prst="rect">
            <a:avLst/>
          </a:prstGeom>
          <a:noFill/>
          <a:ln>
            <a:noFill/>
          </a:ln>
        </p:spPr>
        <p:txBody>
          <a:bodyPr spcFirstLastPara="1" wrap="square" lIns="91425" tIns="45700" rIns="91425" bIns="45700" anchor="t" anchorCtr="0">
            <a:noAutofit/>
          </a:bodyPr>
          <a:lstStyle/>
          <a:p>
            <a:pPr marL="0" lvl="0" indent="0" algn="just">
              <a:spcBef>
                <a:spcPts val="0"/>
              </a:spcBef>
            </a:pPr>
            <a:r>
              <a:rPr lang="de-DE" dirty="0"/>
              <a:t>Das Programm führte zu mehreren erfolgreichen Umweltinitiativen, wie z. B. einer Kampagne zur Reduzierung von Büroabfällen. Die Mitarbeiter arbeiteten gemeinsam daran, den Papierverbrauch zu minimieren und die Recyclingverfahren zu verbessern, was zu erheblichen Kosteneinsparungen und einer spürbaren Verringerung des ökologischen Fußabdrucks des Unternehmens führte. </a:t>
            </a:r>
            <a:r>
              <a:rPr lang="de-DE" b="1" dirty="0"/>
              <a:t>Wichtige Punkte:</a:t>
            </a:r>
          </a:p>
          <a:p>
            <a:pPr marL="342900" lvl="0" indent="-342900" algn="just">
              <a:spcBef>
                <a:spcPts val="0"/>
              </a:spcBef>
              <a:buFont typeface="Arial" panose="020B0604020202020204" pitchFamily="34" charset="0"/>
              <a:buChar char="•"/>
            </a:pPr>
            <a:r>
              <a:rPr lang="de-DE" dirty="0"/>
              <a:t>Erhebliche Kosteneinsparungen durch Abfallreduzierung</a:t>
            </a:r>
          </a:p>
          <a:p>
            <a:pPr marL="342900" lvl="0" indent="-342900" algn="just">
              <a:spcBef>
                <a:spcPts val="0"/>
              </a:spcBef>
              <a:buFont typeface="Arial" panose="020B0604020202020204" pitchFamily="34" charset="0"/>
              <a:buChar char="•"/>
            </a:pPr>
            <a:r>
              <a:rPr lang="de-DE" dirty="0"/>
              <a:t>Geringerer Wasserverbrauch durch Effizienzmaßnahmen</a:t>
            </a:r>
          </a:p>
          <a:p>
            <a:pPr marL="342900" lvl="0" indent="-342900" algn="just">
              <a:spcBef>
                <a:spcPts val="0"/>
              </a:spcBef>
              <a:buFont typeface="Arial" panose="020B0604020202020204" pitchFamily="34" charset="0"/>
              <a:buChar char="•"/>
            </a:pPr>
            <a:r>
              <a:rPr lang="de-DE" dirty="0"/>
              <a:t>Förderung nachhaltiger Praktiken innerhalb der Organisation</a:t>
            </a:r>
            <a:endParaRPr dirty="0"/>
          </a:p>
        </p:txBody>
      </p:sp>
      <p:sp>
        <p:nvSpPr>
          <p:cNvPr id="365" name="Google Shape;365;p118"/>
          <p:cNvSpPr txBox="1">
            <a:spLocks noGrp="1"/>
          </p:cNvSpPr>
          <p:nvPr>
            <p:ph type="body" idx="2"/>
          </p:nvPr>
        </p:nvSpPr>
        <p:spPr>
          <a:xfrm>
            <a:off x="325120" y="301055"/>
            <a:ext cx="5285733" cy="992652"/>
          </a:xfrm>
          <a:prstGeom prst="rect">
            <a:avLst/>
          </a:prstGeom>
          <a:noFill/>
          <a:ln>
            <a:noFill/>
          </a:ln>
        </p:spPr>
        <p:txBody>
          <a:bodyPr spcFirstLastPara="1" wrap="square" lIns="91425" tIns="45700" rIns="91425" bIns="45700" anchor="t" anchorCtr="0">
            <a:noAutofit/>
          </a:bodyPr>
          <a:lstStyle/>
          <a:p>
            <a:pPr marL="0" lvl="0" indent="0">
              <a:spcBef>
                <a:spcPts val="0"/>
              </a:spcBef>
            </a:pPr>
            <a:r>
              <a:rPr lang="en-US" dirty="0" err="1"/>
              <a:t>Umweltauswirkungen</a:t>
            </a:r>
            <a:r>
              <a:rPr lang="en-US" dirty="0"/>
              <a:t> und </a:t>
            </a:r>
            <a:r>
              <a:rPr lang="en-US" dirty="0" err="1"/>
              <a:t>Einsparungen</a:t>
            </a:r>
            <a:endParaRPr dirty="0"/>
          </a:p>
        </p:txBody>
      </p:sp>
      <p:pic>
        <p:nvPicPr>
          <p:cNvPr id="366" name="Google Shape;366;p118"/>
          <p:cNvPicPr preferRelativeResize="0">
            <a:picLocks noGrp="1"/>
          </p:cNvPicPr>
          <p:nvPr>
            <p:ph type="pic" idx="3"/>
          </p:nvPr>
        </p:nvPicPr>
        <p:blipFill rotWithShape="1">
          <a:blip r:embed="rId3">
            <a:alphaModFix/>
          </a:blip>
          <a:srcRect l="157" r="154"/>
          <a:stretch/>
        </p:blipFill>
        <p:spPr>
          <a:xfrm>
            <a:off x="6003925" y="0"/>
            <a:ext cx="5440363" cy="6858000"/>
          </a:xfrm>
          <a:prstGeom prst="rect">
            <a:avLst/>
          </a:prstGeom>
          <a:solidFill>
            <a:srgbClr val="D8D8D8"/>
          </a:solid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93"/>
          <p:cNvSpPr txBox="1">
            <a:spLocks noGrp="1"/>
          </p:cNvSpPr>
          <p:nvPr>
            <p:ph type="body" idx="1"/>
          </p:nvPr>
        </p:nvSpPr>
        <p:spPr>
          <a:xfrm>
            <a:off x="1218922" y="348055"/>
            <a:ext cx="10007112" cy="807005"/>
          </a:xfrm>
          <a:prstGeom prst="rect">
            <a:avLst/>
          </a:prstGeom>
          <a:noFill/>
          <a:ln>
            <a:noFill/>
          </a:ln>
        </p:spPr>
        <p:txBody>
          <a:bodyPr spcFirstLastPara="1" wrap="square" lIns="91425" tIns="45700" rIns="91425" bIns="45700" anchor="t" anchorCtr="0">
            <a:noAutofit/>
          </a:bodyPr>
          <a:lstStyle/>
          <a:p>
            <a:pPr algn="ctr"/>
            <a:r>
              <a:rPr lang="en-US" dirty="0" err="1">
                <a:solidFill>
                  <a:srgbClr val="595959"/>
                </a:solidFill>
              </a:rPr>
              <a:t>Inhaltsverzeichnis</a:t>
            </a:r>
            <a:r>
              <a:rPr lang="en-US" dirty="0">
                <a:solidFill>
                  <a:srgbClr val="595959"/>
                </a:solidFill>
              </a:rPr>
              <a:t> des SOS-</a:t>
            </a:r>
            <a:r>
              <a:rPr lang="en-US" dirty="0" err="1">
                <a:solidFill>
                  <a:srgbClr val="595959"/>
                </a:solidFill>
              </a:rPr>
              <a:t>Starterkits</a:t>
            </a:r>
            <a:r>
              <a:rPr lang="en-US" dirty="0">
                <a:solidFill>
                  <a:srgbClr val="595959"/>
                </a:solidFill>
              </a:rPr>
              <a:t>  </a:t>
            </a:r>
            <a:endParaRPr lang="en-US" dirty="0"/>
          </a:p>
          <a:p>
            <a:pPr marL="457200" lvl="0" indent="-228600" algn="ctr" rtl="0">
              <a:lnSpc>
                <a:spcPct val="90000"/>
              </a:lnSpc>
              <a:spcBef>
                <a:spcPts val="1000"/>
              </a:spcBef>
              <a:spcAft>
                <a:spcPts val="0"/>
              </a:spcAft>
              <a:buSzPts val="3600"/>
              <a:buNone/>
            </a:pPr>
            <a:r>
              <a:rPr lang="en-US" dirty="0">
                <a:solidFill>
                  <a:srgbClr val="595959"/>
                </a:solidFill>
              </a:rPr>
              <a:t> </a:t>
            </a:r>
            <a:endParaRPr dirty="0"/>
          </a:p>
        </p:txBody>
      </p:sp>
      <p:graphicFrame>
        <p:nvGraphicFramePr>
          <p:cNvPr id="2" name="Google Shape;158;p93">
            <a:extLst>
              <a:ext uri="{FF2B5EF4-FFF2-40B4-BE49-F238E27FC236}">
                <a16:creationId xmlns:a16="http://schemas.microsoft.com/office/drawing/2014/main" id="{AE8B178C-2782-0F75-A871-2FD7677A7CBE}"/>
              </a:ext>
            </a:extLst>
          </p:cNvPr>
          <p:cNvGraphicFramePr/>
          <p:nvPr>
            <p:extLst>
              <p:ext uri="{D42A27DB-BD31-4B8C-83A1-F6EECF244321}">
                <p14:modId xmlns:p14="http://schemas.microsoft.com/office/powerpoint/2010/main" val="1147022837"/>
              </p:ext>
            </p:extLst>
          </p:nvPr>
        </p:nvGraphicFramePr>
        <p:xfrm>
          <a:off x="621784" y="1024816"/>
          <a:ext cx="10604250" cy="5317450"/>
        </p:xfrm>
        <a:graphic>
          <a:graphicData uri="http://schemas.openxmlformats.org/drawingml/2006/table">
            <a:tbl>
              <a:tblPr>
                <a:noFill/>
              </a:tblPr>
              <a:tblGrid>
                <a:gridCol w="5302125">
                  <a:extLst>
                    <a:ext uri="{9D8B030D-6E8A-4147-A177-3AD203B41FA5}">
                      <a16:colId xmlns:a16="http://schemas.microsoft.com/office/drawing/2014/main" val="20000"/>
                    </a:ext>
                  </a:extLst>
                </a:gridCol>
                <a:gridCol w="5302125">
                  <a:extLst>
                    <a:ext uri="{9D8B030D-6E8A-4147-A177-3AD203B41FA5}">
                      <a16:colId xmlns:a16="http://schemas.microsoft.com/office/drawing/2014/main" val="20001"/>
                    </a:ext>
                  </a:extLst>
                </a:gridCol>
              </a:tblGrid>
              <a:tr h="538150">
                <a:tc>
                  <a:txBody>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dirty="0">
                          <a:solidFill>
                            <a:srgbClr val="73B64B"/>
                          </a:solidFill>
                          <a:latin typeface="Calibri"/>
                          <a:ea typeface="Calibri"/>
                          <a:cs typeface="Calibri"/>
                          <a:sym typeface="Calibri"/>
                        </a:rPr>
                        <a:t>NAME DER EINHEIT</a:t>
                      </a:r>
                      <a:endParaRPr sz="3600" b="1" i="0" u="none" strike="noStrike" cap="none" dirty="0">
                        <a:solidFill>
                          <a:srgbClr val="73B64B"/>
                        </a:solidFill>
                        <a:latin typeface="Calibri"/>
                        <a:ea typeface="Calibri"/>
                        <a:cs typeface="Calibri"/>
                        <a:sym typeface="Calibri"/>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dirty="0">
                          <a:solidFill>
                            <a:srgbClr val="73B64B"/>
                          </a:solidFill>
                          <a:latin typeface="Calibri"/>
                          <a:ea typeface="Calibri"/>
                          <a:cs typeface="Calibri"/>
                          <a:sym typeface="Calibri"/>
                        </a:rPr>
                        <a:t>NAME DER EINHEIT</a:t>
                      </a:r>
                      <a:endParaRPr sz="3600" b="1" i="0" u="none" strike="noStrike" cap="none" dirty="0">
                        <a:solidFill>
                          <a:srgbClr val="73B64B"/>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538150">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dirty="0" err="1">
                          <a:solidFill>
                            <a:srgbClr val="010101"/>
                          </a:solidFill>
                          <a:latin typeface="Calibri"/>
                          <a:ea typeface="Calibri"/>
                          <a:cs typeface="Calibri"/>
                          <a:sym typeface="Calibri"/>
                        </a:rPr>
                        <a:t>Einführung</a:t>
                      </a:r>
                      <a:r>
                        <a:rPr lang="en-US" sz="2400" u="none" strike="noStrike" cap="none" dirty="0">
                          <a:solidFill>
                            <a:srgbClr val="010101"/>
                          </a:solidFill>
                          <a:latin typeface="Calibri"/>
                          <a:ea typeface="Calibri"/>
                          <a:cs typeface="Calibri"/>
                          <a:sym typeface="Calibri"/>
                        </a:rPr>
                        <a:t> in das SOS-</a:t>
                      </a:r>
                      <a:r>
                        <a:rPr lang="en-US" sz="2400" u="none" strike="noStrike" cap="none" dirty="0" err="1">
                          <a:solidFill>
                            <a:srgbClr val="010101"/>
                          </a:solidFill>
                          <a:latin typeface="Calibri"/>
                          <a:ea typeface="Calibri"/>
                          <a:cs typeface="Calibri"/>
                          <a:sym typeface="Calibri"/>
                        </a:rPr>
                        <a:t>Starterkit</a:t>
                      </a:r>
                      <a:endParaRPr sz="2400" u="none" strike="noStrike" cap="none" dirty="0">
                        <a:solidFill>
                          <a:srgbClr val="01010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de-DE" sz="2400" u="none" strike="noStrike" cap="none" dirty="0">
                          <a:solidFill>
                            <a:srgbClr val="010101"/>
                          </a:solidFill>
                          <a:latin typeface="Calibri"/>
                          <a:ea typeface="Calibri"/>
                          <a:cs typeface="Calibri"/>
                          <a:sym typeface="Calibri"/>
                        </a:rPr>
                        <a:t>Referat 7 - Transparenz der Lieferkette</a:t>
                      </a:r>
                      <a:endParaRPr sz="2400" u="none" strike="noStrike" cap="none" dirty="0">
                        <a:solidFill>
                          <a:srgbClr val="01010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594000">
                <a:tc>
                  <a:txBody>
                    <a:bodyPr/>
                    <a:lstStyle/>
                    <a:p>
                      <a:pPr marL="0" marR="0" lvl="0" indent="0" algn="l" rtl="0">
                        <a:lnSpc>
                          <a:spcPct val="100000"/>
                        </a:lnSpc>
                        <a:spcBef>
                          <a:spcPts val="0"/>
                        </a:spcBef>
                        <a:spcAft>
                          <a:spcPts val="0"/>
                        </a:spcAft>
                        <a:buClr>
                          <a:srgbClr val="000000"/>
                        </a:buClr>
                        <a:buSzPts val="2400"/>
                        <a:buFont typeface="Arial"/>
                        <a:buNone/>
                      </a:pPr>
                      <a:r>
                        <a:rPr lang="de-DE" sz="2400" u="none" strike="noStrike" cap="none" dirty="0">
                          <a:solidFill>
                            <a:srgbClr val="010101"/>
                          </a:solidFill>
                          <a:latin typeface="Calibri"/>
                          <a:ea typeface="Calibri"/>
                          <a:cs typeface="Calibri"/>
                          <a:sym typeface="Calibri"/>
                        </a:rPr>
                        <a:t>Referat</a:t>
                      </a:r>
                      <a:r>
                        <a:rPr lang="en-US" sz="2400" u="none" strike="noStrike" cap="none" dirty="0">
                          <a:solidFill>
                            <a:srgbClr val="010101"/>
                          </a:solidFill>
                          <a:latin typeface="Calibri"/>
                          <a:ea typeface="Calibri"/>
                          <a:cs typeface="Calibri"/>
                          <a:sym typeface="Calibri"/>
                        </a:rPr>
                        <a:t> 1 - </a:t>
                      </a:r>
                      <a:r>
                        <a:rPr lang="en-US" sz="2400" u="none" strike="noStrike" cap="none" dirty="0" err="1">
                          <a:solidFill>
                            <a:srgbClr val="010101"/>
                          </a:solidFill>
                          <a:latin typeface="Calibri"/>
                          <a:ea typeface="Calibri"/>
                          <a:cs typeface="Calibri"/>
                          <a:sym typeface="Calibri"/>
                        </a:rPr>
                        <a:t>Nachhaltiges</a:t>
                      </a:r>
                      <a:r>
                        <a:rPr lang="en-US" sz="2400" u="none" strike="noStrike" cap="none" dirty="0">
                          <a:solidFill>
                            <a:srgbClr val="010101"/>
                          </a:solidFill>
                          <a:latin typeface="Calibri"/>
                          <a:ea typeface="Calibri"/>
                          <a:cs typeface="Calibri"/>
                          <a:sym typeface="Calibri"/>
                        </a:rPr>
                        <a:t> </a:t>
                      </a:r>
                      <a:r>
                        <a:rPr lang="en-US" sz="2400" u="none" strike="noStrike" cap="none" dirty="0" err="1">
                          <a:solidFill>
                            <a:srgbClr val="010101"/>
                          </a:solidFill>
                          <a:latin typeface="Calibri"/>
                          <a:ea typeface="Calibri"/>
                          <a:cs typeface="Calibri"/>
                          <a:sym typeface="Calibri"/>
                        </a:rPr>
                        <a:t>Wirtschaften</a:t>
                      </a:r>
                      <a:endParaRPr sz="2400" u="none" strike="noStrike" cap="none" dirty="0">
                        <a:solidFill>
                          <a:srgbClr val="01010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dirty="0" err="1">
                          <a:solidFill>
                            <a:srgbClr val="010101"/>
                          </a:solidFill>
                          <a:latin typeface="Calibri"/>
                          <a:ea typeface="Calibri"/>
                          <a:cs typeface="Calibri"/>
                          <a:sym typeface="Calibri"/>
                        </a:rPr>
                        <a:t>Referat</a:t>
                      </a:r>
                      <a:r>
                        <a:rPr lang="en-US" sz="2400" u="none" strike="noStrike" cap="none" dirty="0">
                          <a:solidFill>
                            <a:srgbClr val="010101"/>
                          </a:solidFill>
                          <a:latin typeface="Calibri"/>
                          <a:ea typeface="Calibri"/>
                          <a:cs typeface="Calibri"/>
                          <a:sym typeface="Calibri"/>
                        </a:rPr>
                        <a:t> 8 - Benchmarking-Verfahren</a:t>
                      </a:r>
                      <a:endParaRPr sz="2400" u="none" strike="noStrike" cap="none" dirty="0">
                        <a:solidFill>
                          <a:srgbClr val="01010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r h="538150">
                <a:tc>
                  <a:txBody>
                    <a:bodyPr/>
                    <a:lstStyle/>
                    <a:p>
                      <a:pPr marL="0" marR="0" lvl="0" indent="0" algn="l" rtl="0">
                        <a:lnSpc>
                          <a:spcPct val="100000"/>
                        </a:lnSpc>
                        <a:spcBef>
                          <a:spcPts val="0"/>
                        </a:spcBef>
                        <a:spcAft>
                          <a:spcPts val="0"/>
                        </a:spcAft>
                        <a:buClr>
                          <a:srgbClr val="000000"/>
                        </a:buClr>
                        <a:buSzPts val="2400"/>
                        <a:buFont typeface="Arial"/>
                        <a:buNone/>
                      </a:pPr>
                      <a:r>
                        <a:rPr lang="de-DE" sz="2400" u="none" strike="noStrike" cap="none" dirty="0">
                          <a:solidFill>
                            <a:srgbClr val="010101"/>
                          </a:solidFill>
                          <a:latin typeface="Calibri"/>
                          <a:ea typeface="Calibri"/>
                          <a:cs typeface="Calibri"/>
                          <a:sym typeface="Calibri"/>
                        </a:rPr>
                        <a:t>Referat</a:t>
                      </a:r>
                      <a:r>
                        <a:rPr lang="en-US" sz="2400" u="none" strike="noStrike" cap="none" dirty="0">
                          <a:solidFill>
                            <a:srgbClr val="010101"/>
                          </a:solidFill>
                          <a:latin typeface="Calibri"/>
                          <a:ea typeface="Calibri"/>
                          <a:cs typeface="Calibri"/>
                          <a:sym typeface="Calibri"/>
                        </a:rPr>
                        <a:t> 2- </a:t>
                      </a:r>
                      <a:r>
                        <a:rPr lang="en-US" sz="2400" u="none" strike="noStrike" cap="none" dirty="0" err="1">
                          <a:solidFill>
                            <a:srgbClr val="010101"/>
                          </a:solidFill>
                          <a:latin typeface="Calibri"/>
                          <a:ea typeface="Calibri"/>
                          <a:cs typeface="Calibri"/>
                          <a:sym typeface="Calibri"/>
                        </a:rPr>
                        <a:t>Nachhaltiges</a:t>
                      </a:r>
                      <a:r>
                        <a:rPr lang="en-US" sz="2400" u="none" strike="noStrike" cap="none" dirty="0">
                          <a:solidFill>
                            <a:srgbClr val="010101"/>
                          </a:solidFill>
                          <a:latin typeface="Calibri"/>
                          <a:ea typeface="Calibri"/>
                          <a:cs typeface="Calibri"/>
                          <a:sym typeface="Calibri"/>
                        </a:rPr>
                        <a:t> Denken</a:t>
                      </a:r>
                      <a:endParaRPr sz="2400" u="none" strike="noStrike" cap="none" dirty="0">
                        <a:solidFill>
                          <a:srgbClr val="01010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dirty="0" err="1">
                          <a:solidFill>
                            <a:srgbClr val="010101"/>
                          </a:solidFill>
                          <a:latin typeface="Calibri"/>
                          <a:ea typeface="Calibri"/>
                          <a:cs typeface="Calibri"/>
                          <a:sym typeface="Calibri"/>
                        </a:rPr>
                        <a:t>Referat</a:t>
                      </a:r>
                      <a:r>
                        <a:rPr lang="en-US" sz="2400" u="none" strike="noStrike" cap="none" dirty="0">
                          <a:solidFill>
                            <a:srgbClr val="010101"/>
                          </a:solidFill>
                          <a:latin typeface="Calibri"/>
                          <a:ea typeface="Calibri"/>
                          <a:cs typeface="Calibri"/>
                          <a:sym typeface="Calibri"/>
                        </a:rPr>
                        <a:t> 9 - </a:t>
                      </a:r>
                      <a:r>
                        <a:rPr lang="en-US" sz="2400" u="none" strike="noStrike" cap="none" dirty="0" err="1">
                          <a:solidFill>
                            <a:srgbClr val="010101"/>
                          </a:solidFill>
                          <a:latin typeface="Calibri"/>
                          <a:ea typeface="Calibri"/>
                          <a:cs typeface="Calibri"/>
                          <a:sym typeface="Calibri"/>
                        </a:rPr>
                        <a:t>Digitale</a:t>
                      </a:r>
                      <a:r>
                        <a:rPr lang="en-US" sz="2400" u="none" strike="noStrike" cap="none" dirty="0">
                          <a:solidFill>
                            <a:srgbClr val="010101"/>
                          </a:solidFill>
                          <a:latin typeface="Calibri"/>
                          <a:ea typeface="Calibri"/>
                          <a:cs typeface="Calibri"/>
                          <a:sym typeface="Calibri"/>
                        </a:rPr>
                        <a:t> </a:t>
                      </a:r>
                      <a:r>
                        <a:rPr lang="en-US" sz="2400" u="none" strike="noStrike" cap="none" dirty="0" err="1">
                          <a:solidFill>
                            <a:srgbClr val="010101"/>
                          </a:solidFill>
                          <a:latin typeface="Calibri"/>
                          <a:ea typeface="Calibri"/>
                          <a:cs typeface="Calibri"/>
                          <a:sym typeface="Calibri"/>
                        </a:rPr>
                        <a:t>Werkzeuge</a:t>
                      </a:r>
                      <a:endParaRPr sz="2400" u="none" strike="noStrike" cap="none" dirty="0">
                        <a:solidFill>
                          <a:srgbClr val="01010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3"/>
                  </a:ext>
                </a:extLst>
              </a:tr>
              <a:tr h="577425">
                <a:tc>
                  <a:txBody>
                    <a:bodyPr/>
                    <a:lstStyle/>
                    <a:p>
                      <a:pPr marL="0" marR="0" lvl="0" indent="0" algn="l" rtl="0">
                        <a:lnSpc>
                          <a:spcPct val="100000"/>
                        </a:lnSpc>
                        <a:spcBef>
                          <a:spcPts val="0"/>
                        </a:spcBef>
                        <a:spcAft>
                          <a:spcPts val="0"/>
                        </a:spcAft>
                        <a:buClr>
                          <a:srgbClr val="000000"/>
                        </a:buClr>
                        <a:buSzPts val="2400"/>
                        <a:buFont typeface="Arial"/>
                        <a:buNone/>
                      </a:pPr>
                      <a:r>
                        <a:rPr lang="de-DE" sz="2400" u="none" strike="noStrike" cap="none" dirty="0">
                          <a:solidFill>
                            <a:srgbClr val="010101"/>
                          </a:solidFill>
                          <a:latin typeface="Calibri"/>
                          <a:ea typeface="Calibri"/>
                          <a:cs typeface="Calibri"/>
                          <a:sym typeface="Calibri"/>
                        </a:rPr>
                        <a:t>Referat</a:t>
                      </a:r>
                      <a:r>
                        <a:rPr lang="en-US" sz="2400" u="none" strike="noStrike" cap="none" dirty="0">
                          <a:solidFill>
                            <a:srgbClr val="010101"/>
                          </a:solidFill>
                          <a:latin typeface="Calibri"/>
                          <a:ea typeface="Calibri"/>
                          <a:cs typeface="Calibri"/>
                          <a:sym typeface="Calibri"/>
                        </a:rPr>
                        <a:t> 3- </a:t>
                      </a:r>
                      <a:r>
                        <a:rPr lang="en-US" sz="2400" u="none" strike="noStrike" cap="none" dirty="0" err="1">
                          <a:solidFill>
                            <a:srgbClr val="010101"/>
                          </a:solidFill>
                          <a:latin typeface="Calibri"/>
                          <a:ea typeface="Calibri"/>
                          <a:cs typeface="Calibri"/>
                          <a:sym typeface="Calibri"/>
                        </a:rPr>
                        <a:t>Einbindung</a:t>
                      </a:r>
                      <a:r>
                        <a:rPr lang="en-US" sz="2400" u="none" strike="noStrike" cap="none" dirty="0">
                          <a:solidFill>
                            <a:srgbClr val="010101"/>
                          </a:solidFill>
                          <a:latin typeface="Calibri"/>
                          <a:ea typeface="Calibri"/>
                          <a:cs typeface="Calibri"/>
                          <a:sym typeface="Calibri"/>
                        </a:rPr>
                        <a:t> der Mitarbeiter</a:t>
                      </a:r>
                      <a:endParaRPr sz="2400" u="none" strike="noStrike" cap="none" dirty="0">
                        <a:solidFill>
                          <a:srgbClr val="01010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de-DE" sz="2400" u="none" strike="noStrike" cap="none" dirty="0">
                          <a:solidFill>
                            <a:srgbClr val="010101"/>
                          </a:solidFill>
                          <a:latin typeface="Calibri"/>
                          <a:ea typeface="Calibri"/>
                          <a:cs typeface="Calibri"/>
                          <a:sym typeface="Calibri"/>
                        </a:rPr>
                        <a:t>Referat 10 - Fallstricke in nachhaltigen Unternehmen</a:t>
                      </a:r>
                      <a:endParaRPr sz="2400" u="none" strike="noStrike" cap="none" dirty="0">
                        <a:solidFill>
                          <a:srgbClr val="01010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4"/>
                  </a:ext>
                </a:extLst>
              </a:tr>
              <a:tr h="538150">
                <a:tc>
                  <a:txBody>
                    <a:bodyPr/>
                    <a:lstStyle/>
                    <a:p>
                      <a:pPr marL="0" marR="0" lvl="0" indent="0" algn="l" rtl="0">
                        <a:lnSpc>
                          <a:spcPct val="100000"/>
                        </a:lnSpc>
                        <a:spcBef>
                          <a:spcPts val="0"/>
                        </a:spcBef>
                        <a:spcAft>
                          <a:spcPts val="0"/>
                        </a:spcAft>
                        <a:buClr>
                          <a:srgbClr val="000000"/>
                        </a:buClr>
                        <a:buSzPts val="2400"/>
                        <a:buFont typeface="Arial"/>
                        <a:buNone/>
                      </a:pPr>
                      <a:r>
                        <a:rPr lang="de-DE" sz="2400" u="none" strike="noStrike" cap="none" dirty="0">
                          <a:solidFill>
                            <a:srgbClr val="010101"/>
                          </a:solidFill>
                          <a:latin typeface="Calibri"/>
                          <a:ea typeface="Calibri"/>
                          <a:cs typeface="Calibri"/>
                          <a:sym typeface="Calibri"/>
                        </a:rPr>
                        <a:t>Referat 4 - Dienstleistungen für umweltbewusste Verbraucher</a:t>
                      </a:r>
                      <a:endParaRPr sz="2400" u="none" strike="noStrike" cap="none" dirty="0">
                        <a:solidFill>
                          <a:srgbClr val="01010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de-DE" sz="2400" u="none" strike="noStrike" cap="none" dirty="0">
                          <a:solidFill>
                            <a:srgbClr val="010101"/>
                          </a:solidFill>
                          <a:latin typeface="Calibri"/>
                          <a:ea typeface="Calibri"/>
                          <a:cs typeface="Calibri"/>
                          <a:sym typeface="Calibri"/>
                        </a:rPr>
                        <a:t>Zusammenfassung zum SOS Starter Kit</a:t>
                      </a:r>
                      <a:endParaRPr sz="2400" u="none" strike="noStrike" cap="none" dirty="0">
                        <a:solidFill>
                          <a:srgbClr val="01010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5"/>
                  </a:ext>
                </a:extLst>
              </a:tr>
              <a:tr h="538150">
                <a:tc>
                  <a:txBody>
                    <a:bodyPr/>
                    <a:lstStyle/>
                    <a:p>
                      <a:pPr marL="0" marR="0" lvl="0" indent="0" algn="l" rtl="0">
                        <a:lnSpc>
                          <a:spcPct val="100000"/>
                        </a:lnSpc>
                        <a:spcBef>
                          <a:spcPts val="0"/>
                        </a:spcBef>
                        <a:spcAft>
                          <a:spcPts val="0"/>
                        </a:spcAft>
                        <a:buClr>
                          <a:srgbClr val="000000"/>
                        </a:buClr>
                        <a:buSzPts val="2400"/>
                        <a:buFont typeface="Arial"/>
                        <a:buNone/>
                      </a:pPr>
                      <a:r>
                        <a:rPr lang="de-DE" sz="2400" u="none" strike="noStrike" cap="none" dirty="0">
                          <a:solidFill>
                            <a:srgbClr val="010101"/>
                          </a:solidFill>
                          <a:latin typeface="Calibri"/>
                          <a:ea typeface="Calibri"/>
                          <a:cs typeface="Calibri"/>
                          <a:sym typeface="Calibri"/>
                        </a:rPr>
                        <a:t>Referat 5 - Partnerschaften mit der Gemeinschaft</a:t>
                      </a:r>
                      <a:endParaRPr sz="2400" u="none" strike="noStrike" cap="none" dirty="0">
                        <a:solidFill>
                          <a:srgbClr val="01010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dirty="0" err="1">
                          <a:solidFill>
                            <a:srgbClr val="010101"/>
                          </a:solidFill>
                          <a:latin typeface="Calibri"/>
                          <a:ea typeface="Calibri"/>
                          <a:cs typeface="Calibri"/>
                          <a:sym typeface="Calibri"/>
                        </a:rPr>
                        <a:t>Wichtige</a:t>
                      </a:r>
                      <a:r>
                        <a:rPr lang="en-US" sz="2400" u="none" strike="noStrike" cap="none" dirty="0">
                          <a:solidFill>
                            <a:srgbClr val="010101"/>
                          </a:solidFill>
                          <a:latin typeface="Calibri"/>
                          <a:ea typeface="Calibri"/>
                          <a:cs typeface="Calibri"/>
                          <a:sym typeface="Calibri"/>
                        </a:rPr>
                        <a:t> </a:t>
                      </a:r>
                      <a:r>
                        <a:rPr lang="en-US" sz="2400" u="none" strike="noStrike" cap="none" dirty="0" err="1">
                          <a:solidFill>
                            <a:srgbClr val="010101"/>
                          </a:solidFill>
                          <a:latin typeface="Calibri"/>
                          <a:ea typeface="Calibri"/>
                          <a:cs typeface="Calibri"/>
                          <a:sym typeface="Calibri"/>
                        </a:rPr>
                        <a:t>Begriffe</a:t>
                      </a:r>
                      <a:r>
                        <a:rPr lang="en-US" sz="2400" u="none" strike="noStrike" cap="none" dirty="0">
                          <a:solidFill>
                            <a:srgbClr val="010101"/>
                          </a:solidFill>
                          <a:latin typeface="Calibri"/>
                          <a:ea typeface="Calibri"/>
                          <a:cs typeface="Calibri"/>
                          <a:sym typeface="Calibri"/>
                        </a:rPr>
                        <a:t> und </a:t>
                      </a:r>
                      <a:r>
                        <a:rPr lang="en-US" sz="2400" u="none" strike="noStrike" cap="none" dirty="0" err="1">
                          <a:solidFill>
                            <a:srgbClr val="010101"/>
                          </a:solidFill>
                          <a:latin typeface="Calibri"/>
                          <a:ea typeface="Calibri"/>
                          <a:cs typeface="Calibri"/>
                          <a:sym typeface="Calibri"/>
                        </a:rPr>
                        <a:t>Definitionen</a:t>
                      </a:r>
                      <a:endParaRPr sz="2400" u="none" strike="noStrike" cap="none" dirty="0">
                        <a:solidFill>
                          <a:srgbClr val="01010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6"/>
                  </a:ext>
                </a:extLst>
              </a:tr>
              <a:tr h="538150">
                <a:tc>
                  <a:txBody>
                    <a:bodyPr/>
                    <a:lstStyle/>
                    <a:p>
                      <a:pPr marL="0" marR="0" lvl="0" indent="0" algn="l" rtl="0">
                        <a:lnSpc>
                          <a:spcPct val="100000"/>
                        </a:lnSpc>
                        <a:spcBef>
                          <a:spcPts val="0"/>
                        </a:spcBef>
                        <a:spcAft>
                          <a:spcPts val="0"/>
                        </a:spcAft>
                        <a:buClr>
                          <a:srgbClr val="000000"/>
                        </a:buClr>
                        <a:buSzPts val="2400"/>
                        <a:buFont typeface="Arial"/>
                        <a:buNone/>
                      </a:pPr>
                      <a:r>
                        <a:rPr lang="de-DE" sz="2400" u="none" strike="noStrike" cap="none" dirty="0">
                          <a:solidFill>
                            <a:srgbClr val="010101"/>
                          </a:solidFill>
                          <a:latin typeface="Calibri"/>
                          <a:ea typeface="Calibri"/>
                          <a:cs typeface="Calibri"/>
                          <a:sym typeface="Calibri"/>
                        </a:rPr>
                        <a:t>Referat 6 - Bewertung und Planung</a:t>
                      </a:r>
                      <a:endParaRPr sz="2400" u="none" strike="noStrike" cap="none" dirty="0">
                        <a:solidFill>
                          <a:srgbClr val="01010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dirty="0" err="1">
                          <a:solidFill>
                            <a:srgbClr val="010101"/>
                          </a:solidFill>
                          <a:latin typeface="Calibri"/>
                          <a:ea typeface="Calibri"/>
                          <a:cs typeface="Calibri"/>
                          <a:sym typeface="Calibri"/>
                        </a:rPr>
                        <a:t>Referenzen</a:t>
                      </a:r>
                      <a:endParaRPr sz="2400" u="none" strike="noStrike" cap="none" dirty="0">
                        <a:solidFill>
                          <a:srgbClr val="01010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7"/>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119"/>
          <p:cNvSpPr txBox="1">
            <a:spLocks noGrp="1"/>
          </p:cNvSpPr>
          <p:nvPr>
            <p:ph type="body" idx="1"/>
          </p:nvPr>
        </p:nvSpPr>
        <p:spPr>
          <a:xfrm>
            <a:off x="373874" y="242104"/>
            <a:ext cx="7632205" cy="992652"/>
          </a:xfrm>
          <a:prstGeom prst="rect">
            <a:avLst/>
          </a:prstGeom>
          <a:noFill/>
          <a:ln>
            <a:noFill/>
          </a:ln>
        </p:spPr>
        <p:txBody>
          <a:bodyPr spcFirstLastPara="1" wrap="square" lIns="91425" tIns="45700" rIns="91425" bIns="45700" anchor="t" anchorCtr="0">
            <a:noAutofit/>
          </a:bodyPr>
          <a:lstStyle/>
          <a:p>
            <a:pPr marL="0" lvl="0" indent="0">
              <a:spcBef>
                <a:spcPts val="0"/>
              </a:spcBef>
            </a:pPr>
            <a:r>
              <a:rPr lang="en-US" dirty="0" err="1"/>
              <a:t>Finanzielle</a:t>
            </a:r>
            <a:r>
              <a:rPr lang="en-US" dirty="0"/>
              <a:t> </a:t>
            </a:r>
            <a:r>
              <a:rPr lang="en-US" dirty="0" err="1"/>
              <a:t>Rentabilität</a:t>
            </a:r>
            <a:r>
              <a:rPr lang="en-US" dirty="0"/>
              <a:t> der </a:t>
            </a:r>
            <a:r>
              <a:rPr lang="en-US" dirty="0" err="1"/>
              <a:t>Investition</a:t>
            </a:r>
            <a:endParaRPr dirty="0"/>
          </a:p>
        </p:txBody>
      </p:sp>
      <p:pic>
        <p:nvPicPr>
          <p:cNvPr id="373" name="Google Shape;373;p119"/>
          <p:cNvPicPr preferRelativeResize="0">
            <a:picLocks noGrp="1"/>
          </p:cNvPicPr>
          <p:nvPr>
            <p:ph type="pic" idx="2"/>
          </p:nvPr>
        </p:nvPicPr>
        <p:blipFill rotWithShape="1">
          <a:blip r:embed="rId3">
            <a:alphaModFix/>
          </a:blip>
          <a:srcRect l="7723" r="7721"/>
          <a:stretch/>
        </p:blipFill>
        <p:spPr>
          <a:xfrm>
            <a:off x="7735037" y="1373925"/>
            <a:ext cx="2444127" cy="4336988"/>
          </a:xfrm>
          <a:prstGeom prst="rect">
            <a:avLst/>
          </a:prstGeom>
          <a:solidFill>
            <a:srgbClr val="D8D8D8"/>
          </a:solidFill>
          <a:ln>
            <a:noFill/>
          </a:ln>
        </p:spPr>
      </p:pic>
      <p:sp>
        <p:nvSpPr>
          <p:cNvPr id="374" name="Google Shape;374;p119"/>
          <p:cNvSpPr txBox="1">
            <a:spLocks noGrp="1"/>
          </p:cNvSpPr>
          <p:nvPr>
            <p:ph type="body" idx="3"/>
          </p:nvPr>
        </p:nvSpPr>
        <p:spPr>
          <a:xfrm>
            <a:off x="373874" y="822015"/>
            <a:ext cx="6910846" cy="5440807"/>
          </a:xfrm>
          <a:prstGeom prst="rect">
            <a:avLst/>
          </a:prstGeom>
          <a:noFill/>
          <a:ln>
            <a:noFill/>
          </a:ln>
        </p:spPr>
        <p:txBody>
          <a:bodyPr spcFirstLastPara="1" wrap="square" lIns="91425" tIns="45700" rIns="91425" bIns="45700" anchor="t" anchorCtr="0">
            <a:noAutofit/>
          </a:bodyPr>
          <a:lstStyle/>
          <a:p>
            <a:pPr marL="0" lvl="0" indent="0" algn="just"/>
            <a:r>
              <a:rPr lang="de-DE" dirty="0"/>
              <a:t>Eine detaillierte Analyse des Programms "Think Big" ergab, dass O2 für jedes investierte Pfund 1,40 Pfund zurückerhielt. Diese finanzielle Erfolgsgeschichte unterstreicht die greifbaren Vorteile der Integration von Nachhaltigkeit in den Geschäftsbetrieb. Ein Projekt, das sich auf die Energieeffizienz konzentrierte, senkte nicht nur die Kosten, sondern bot den Mitarbeitern auch die Möglichkeit, etwas über nachhaltige Praktiken zu lernen.</a:t>
            </a:r>
          </a:p>
          <a:p>
            <a:pPr marL="0" lvl="0" indent="0" algn="just"/>
            <a:endParaRPr lang="de-DE" dirty="0"/>
          </a:p>
          <a:p>
            <a:pPr marL="0" lvl="0" indent="0" algn="just"/>
            <a:r>
              <a:rPr lang="de-DE" b="1" dirty="0"/>
              <a:t>Wichtige Punkte</a:t>
            </a:r>
            <a:r>
              <a:rPr lang="de-DE" dirty="0"/>
              <a:t>:</a:t>
            </a:r>
          </a:p>
          <a:p>
            <a:pPr marL="342900" lvl="0" indent="-342900" algn="just">
              <a:buFont typeface="Arial" panose="020B0604020202020204" pitchFamily="34" charset="0"/>
              <a:buChar char="•"/>
            </a:pPr>
            <a:r>
              <a:rPr lang="de-DE" dirty="0"/>
              <a:t>Positiver finanzieller Ertrag: 1,40 £ für jedes investierte 1 £</a:t>
            </a:r>
          </a:p>
          <a:p>
            <a:pPr marL="342900" lvl="0" indent="-342900" algn="just">
              <a:buFont typeface="Arial" panose="020B0604020202020204" pitchFamily="34" charset="0"/>
              <a:buChar char="•"/>
            </a:pPr>
            <a:r>
              <a:rPr lang="de-DE" dirty="0"/>
              <a:t>Zeigt die finanzielle Tragfähigkeit von Nachhaltigkeitsinitiativen</a:t>
            </a: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120"/>
          <p:cNvSpPr txBox="1">
            <a:spLocks noGrp="1"/>
          </p:cNvSpPr>
          <p:nvPr>
            <p:ph type="body" idx="1"/>
          </p:nvPr>
        </p:nvSpPr>
        <p:spPr>
          <a:xfrm>
            <a:off x="175624" y="1066451"/>
            <a:ext cx="5689319" cy="5133001"/>
          </a:xfrm>
          <a:prstGeom prst="rect">
            <a:avLst/>
          </a:prstGeom>
          <a:noFill/>
          <a:ln>
            <a:noFill/>
          </a:ln>
        </p:spPr>
        <p:txBody>
          <a:bodyPr spcFirstLastPara="1" wrap="square" lIns="91425" tIns="45700" rIns="91425" bIns="45700" anchor="t" anchorCtr="0">
            <a:noAutofit/>
          </a:bodyPr>
          <a:lstStyle/>
          <a:p>
            <a:pPr marL="0" lvl="0" indent="0" algn="just">
              <a:spcBef>
                <a:spcPts val="0"/>
              </a:spcBef>
            </a:pPr>
            <a:r>
              <a:rPr lang="de-DE" sz="2200" dirty="0"/>
              <a:t>Der Erfolg von O2 mit "Think Big" dient als Inspiration für andere Unternehmen. Die Errungenschaften des Programms zeigen, wie stark das Engagement der Mitarbeiter zur Förderung von Nachhaltigkeit und Geschäftsvorteilen beiträgt. O2 ermutigt andere Unternehmen, ihre Daten und Erfahrungen zu teilen, um ein kollektives Verständnis für den Wert von Nachhaltigkeitsinitiativen zu schaffen. </a:t>
            </a:r>
            <a:r>
              <a:rPr lang="de-DE" sz="2200" b="1" dirty="0"/>
              <a:t>Wichtige Punkte</a:t>
            </a:r>
            <a:r>
              <a:rPr lang="de-DE" sz="2200" dirty="0"/>
              <a:t>:</a:t>
            </a:r>
          </a:p>
          <a:p>
            <a:pPr marL="342900" lvl="0" indent="-342900" algn="just">
              <a:spcBef>
                <a:spcPts val="0"/>
              </a:spcBef>
              <a:buFont typeface="Arial" panose="020B0604020202020204" pitchFamily="34" charset="0"/>
              <a:buChar char="•"/>
            </a:pPr>
            <a:r>
              <a:rPr lang="de-DE" sz="2200" dirty="0"/>
              <a:t>Aufruf an Unternehmen, Daten und Erfahrungen auszutauschen</a:t>
            </a:r>
          </a:p>
          <a:p>
            <a:pPr marL="342900" lvl="0" indent="-342900" algn="just">
              <a:spcBef>
                <a:spcPts val="0"/>
              </a:spcBef>
              <a:buFont typeface="Arial" panose="020B0604020202020204" pitchFamily="34" charset="0"/>
              <a:buChar char="•"/>
            </a:pPr>
            <a:r>
              <a:rPr lang="de-DE" sz="2200" dirty="0"/>
              <a:t>Bedeutung kollektiver Anstrengungen im Bereich der Nachhaltigkeit</a:t>
            </a:r>
          </a:p>
          <a:p>
            <a:pPr marL="0" lvl="0" indent="0" algn="just">
              <a:spcBef>
                <a:spcPts val="0"/>
              </a:spcBef>
            </a:pPr>
            <a:r>
              <a:rPr lang="de-DE" sz="2200" dirty="0"/>
              <a:t>"Wir glauben, dass Unternehmen die Wirkung ihrer Nachhaltigkeitsbemühungen verstärken können, wenn sie zusammenarbeiten", so ein Sprecher von O2</a:t>
            </a:r>
            <a:endParaRPr lang="en-US" sz="2200" dirty="0"/>
          </a:p>
        </p:txBody>
      </p:sp>
      <p:sp>
        <p:nvSpPr>
          <p:cNvPr id="381" name="Google Shape;381;p120"/>
          <p:cNvSpPr txBox="1">
            <a:spLocks noGrp="1"/>
          </p:cNvSpPr>
          <p:nvPr>
            <p:ph type="body" idx="2"/>
          </p:nvPr>
        </p:nvSpPr>
        <p:spPr>
          <a:xfrm>
            <a:off x="175624" y="73799"/>
            <a:ext cx="6042299" cy="992652"/>
          </a:xfrm>
          <a:prstGeom prst="rect">
            <a:avLst/>
          </a:prstGeom>
          <a:noFill/>
          <a:ln>
            <a:noFill/>
          </a:ln>
        </p:spPr>
        <p:txBody>
          <a:bodyPr spcFirstLastPara="1" wrap="square" lIns="91425" tIns="45700" rIns="91425" bIns="45700" anchor="t" anchorCtr="0">
            <a:noAutofit/>
          </a:bodyPr>
          <a:lstStyle/>
          <a:p>
            <a:pPr marL="0" lvl="0" indent="0">
              <a:spcBef>
                <a:spcPts val="0"/>
              </a:spcBef>
            </a:pPr>
            <a:r>
              <a:rPr lang="de-DE" sz="3400" dirty="0"/>
              <a:t>Förderung der Zusammenarbeit mit der Industrie</a:t>
            </a:r>
            <a:endParaRPr sz="3400" dirty="0"/>
          </a:p>
        </p:txBody>
      </p:sp>
      <p:pic>
        <p:nvPicPr>
          <p:cNvPr id="382" name="Google Shape;382;p120"/>
          <p:cNvPicPr preferRelativeResize="0">
            <a:picLocks noGrp="1"/>
          </p:cNvPicPr>
          <p:nvPr>
            <p:ph type="pic" idx="3"/>
          </p:nvPr>
        </p:nvPicPr>
        <p:blipFill rotWithShape="1">
          <a:blip r:embed="rId3">
            <a:alphaModFix/>
          </a:blip>
          <a:srcRect l="12289" t="1075" r="35597" b="-1074"/>
          <a:stretch/>
        </p:blipFill>
        <p:spPr>
          <a:xfrm>
            <a:off x="6083676" y="0"/>
            <a:ext cx="5361066" cy="6858000"/>
          </a:xfrm>
          <a:prstGeom prst="rect">
            <a:avLst/>
          </a:prstGeom>
          <a:solidFill>
            <a:srgbClr val="D8D8D8"/>
          </a:solid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121"/>
          <p:cNvSpPr txBox="1">
            <a:spLocks noGrp="1"/>
          </p:cNvSpPr>
          <p:nvPr>
            <p:ph type="body" idx="1"/>
          </p:nvPr>
        </p:nvSpPr>
        <p:spPr>
          <a:xfrm>
            <a:off x="4796410" y="694159"/>
            <a:ext cx="6341766" cy="5166427"/>
          </a:xfrm>
          <a:prstGeom prst="rect">
            <a:avLst/>
          </a:prstGeom>
          <a:noFill/>
          <a:ln>
            <a:noFill/>
          </a:ln>
        </p:spPr>
        <p:txBody>
          <a:bodyPr spcFirstLastPara="1" wrap="square" lIns="91425" tIns="45700" rIns="91425" bIns="45700" anchor="t" anchorCtr="0">
            <a:noAutofit/>
          </a:bodyPr>
          <a:lstStyle/>
          <a:p>
            <a:pPr marL="0" lvl="0" indent="0" algn="just">
              <a:lnSpc>
                <a:spcPct val="150000"/>
              </a:lnSpc>
            </a:pPr>
            <a:r>
              <a:rPr lang="de-DE" dirty="0"/>
              <a:t>Bauer Media hat sich unter der Leitung des GoLoud For Good-Komitees auf eine Nachhaltigkeitsreise begeben, die sich auf das Engagement der Mitarbeiter konzentriert. In dieser Fallstudie werden ihre Initiativen, Herausforderungen, Lösungen und Ergebnisse untersucht</a:t>
            </a:r>
            <a:endParaRPr dirty="0"/>
          </a:p>
        </p:txBody>
      </p:sp>
      <p:sp>
        <p:nvSpPr>
          <p:cNvPr id="389" name="Google Shape;389;p121"/>
          <p:cNvSpPr txBox="1">
            <a:spLocks noGrp="1"/>
          </p:cNvSpPr>
          <p:nvPr>
            <p:ph type="body" idx="2"/>
          </p:nvPr>
        </p:nvSpPr>
        <p:spPr>
          <a:xfrm>
            <a:off x="438767" y="826894"/>
            <a:ext cx="3469556" cy="1774519"/>
          </a:xfrm>
          <a:prstGeom prst="rect">
            <a:avLst/>
          </a:prstGeom>
          <a:noFill/>
          <a:ln>
            <a:noFill/>
          </a:ln>
        </p:spPr>
        <p:txBody>
          <a:bodyPr spcFirstLastPara="1" wrap="square" lIns="91425" tIns="45700" rIns="91425" bIns="45700" anchor="t" anchorCtr="0">
            <a:noAutofit/>
          </a:bodyPr>
          <a:lstStyle/>
          <a:p>
            <a:pPr marL="0" lvl="0" indent="0">
              <a:spcBef>
                <a:spcPts val="0"/>
              </a:spcBef>
            </a:pPr>
            <a:r>
              <a:rPr lang="de-DE" dirty="0"/>
              <a:t>Mitarbeiterengagement für Nachhaltigkeit bei Bauer Media</a:t>
            </a: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122"/>
          <p:cNvSpPr txBox="1">
            <a:spLocks noGrp="1"/>
          </p:cNvSpPr>
          <p:nvPr>
            <p:ph type="body" idx="1"/>
          </p:nvPr>
        </p:nvSpPr>
        <p:spPr>
          <a:xfrm>
            <a:off x="775071" y="756426"/>
            <a:ext cx="4990998" cy="992652"/>
          </a:xfrm>
          <a:prstGeom prst="rect">
            <a:avLst/>
          </a:prstGeom>
          <a:noFill/>
          <a:ln>
            <a:noFill/>
          </a:ln>
        </p:spPr>
        <p:txBody>
          <a:bodyPr spcFirstLastPara="1" wrap="square" lIns="91425" tIns="45700" rIns="91425" bIns="45700" anchor="t" anchorCtr="0">
            <a:noAutofit/>
          </a:bodyPr>
          <a:lstStyle/>
          <a:p>
            <a:pPr marL="0" lvl="0" indent="0">
              <a:spcBef>
                <a:spcPts val="0"/>
              </a:spcBef>
            </a:pPr>
            <a:r>
              <a:rPr lang="en-US" dirty="0" err="1"/>
              <a:t>Herausforderungen</a:t>
            </a:r>
            <a:r>
              <a:rPr lang="en-US" dirty="0"/>
              <a:t> und </a:t>
            </a:r>
            <a:r>
              <a:rPr lang="en-US" dirty="0" err="1"/>
              <a:t>Lösungen</a:t>
            </a:r>
            <a:endParaRPr dirty="0"/>
          </a:p>
        </p:txBody>
      </p:sp>
      <p:sp>
        <p:nvSpPr>
          <p:cNvPr id="396" name="Google Shape;396;p122"/>
          <p:cNvSpPr txBox="1">
            <a:spLocks noGrp="1"/>
          </p:cNvSpPr>
          <p:nvPr>
            <p:ph type="body" idx="3"/>
          </p:nvPr>
        </p:nvSpPr>
        <p:spPr>
          <a:xfrm>
            <a:off x="6425931" y="756426"/>
            <a:ext cx="5491748" cy="5172428"/>
          </a:xfrm>
          <a:prstGeom prst="rect">
            <a:avLst/>
          </a:prstGeom>
          <a:noFill/>
          <a:ln>
            <a:noFill/>
          </a:ln>
        </p:spPr>
        <p:txBody>
          <a:bodyPr spcFirstLastPara="1" wrap="square" lIns="91425" tIns="45700" rIns="91425" bIns="45700" anchor="t" anchorCtr="0">
            <a:noAutofit/>
          </a:bodyPr>
          <a:lstStyle/>
          <a:p>
            <a:pPr marL="0" lvl="0" indent="0" algn="just"/>
            <a:r>
              <a:rPr lang="en-US" b="1" dirty="0" err="1"/>
              <a:t>Herausforderung</a:t>
            </a:r>
            <a:r>
              <a:rPr lang="en-US" b="1" dirty="0"/>
              <a:t>:</a:t>
            </a:r>
            <a:endParaRPr dirty="0"/>
          </a:p>
          <a:p>
            <a:pPr marL="0" lvl="0" indent="0" algn="just"/>
            <a:r>
              <a:rPr lang="de-DE" dirty="0"/>
              <a:t>Nachhaltigkeit war ein neues Thema für Bauer Media und erforderte den Nachweis einer Führungsrolle in diesem Bereich.</a:t>
            </a:r>
            <a:endParaRPr dirty="0"/>
          </a:p>
          <a:p>
            <a:pPr marL="0" lvl="0" indent="0" algn="just" rtl="0">
              <a:lnSpc>
                <a:spcPct val="103333"/>
              </a:lnSpc>
              <a:spcBef>
                <a:spcPts val="0"/>
              </a:spcBef>
              <a:spcAft>
                <a:spcPts val="0"/>
              </a:spcAft>
              <a:buClr>
                <a:srgbClr val="595959"/>
              </a:buClr>
              <a:buSzPts val="2400"/>
              <a:buNone/>
            </a:pPr>
            <a:endParaRPr dirty="0"/>
          </a:p>
          <a:p>
            <a:pPr marL="0" lvl="0" indent="0" algn="just"/>
            <a:r>
              <a:rPr lang="en-US" b="1" dirty="0"/>
              <a:t>Die </a:t>
            </a:r>
            <a:r>
              <a:rPr lang="en-US" b="1" dirty="0" err="1"/>
              <a:t>Lösung</a:t>
            </a:r>
            <a:r>
              <a:rPr lang="en-US" b="1" dirty="0"/>
              <a:t>:</a:t>
            </a:r>
            <a:endParaRPr dirty="0"/>
          </a:p>
          <a:p>
            <a:pPr marL="342900" lvl="0" indent="-342900" algn="just">
              <a:buFont typeface="Arial"/>
              <a:buChar char="•"/>
            </a:pPr>
            <a:r>
              <a:rPr lang="en-US" dirty="0" err="1"/>
              <a:t>Gründung</a:t>
            </a:r>
            <a:r>
              <a:rPr lang="en-US" dirty="0"/>
              <a:t> des </a:t>
            </a:r>
            <a:r>
              <a:rPr lang="en-US" dirty="0" err="1"/>
              <a:t>GoLoud</a:t>
            </a:r>
            <a:r>
              <a:rPr lang="en-US" dirty="0"/>
              <a:t> For Good Committee </a:t>
            </a:r>
            <a:r>
              <a:rPr lang="en-US" dirty="0" err="1"/>
              <a:t>durch</a:t>
            </a:r>
            <a:r>
              <a:rPr lang="en-US" dirty="0"/>
              <a:t> </a:t>
            </a:r>
            <a:r>
              <a:rPr lang="en-US" dirty="0" err="1"/>
              <a:t>drei</a:t>
            </a:r>
            <a:r>
              <a:rPr lang="en-US" dirty="0"/>
              <a:t> </a:t>
            </a:r>
            <a:r>
              <a:rPr lang="en-US" dirty="0" err="1"/>
              <a:t>Führungskräfte</a:t>
            </a:r>
            <a:r>
              <a:rPr lang="en-US" dirty="0"/>
              <a:t>: Zara Flynn, Adrian Barry und </a:t>
            </a:r>
            <a:r>
              <a:rPr lang="en-US" dirty="0" err="1"/>
              <a:t>Márese</a:t>
            </a:r>
            <a:r>
              <a:rPr lang="en-US" dirty="0"/>
              <a:t> O'Sullivan.</a:t>
            </a:r>
          </a:p>
          <a:p>
            <a:pPr marL="342900" lvl="0" indent="-342900" algn="just">
              <a:buFont typeface="Arial"/>
              <a:buChar char="•"/>
            </a:pPr>
            <a:r>
              <a:rPr lang="en-US" dirty="0" err="1"/>
              <a:t>Konzentration</a:t>
            </a:r>
            <a:r>
              <a:rPr lang="en-US" dirty="0"/>
              <a:t> auf interne </a:t>
            </a:r>
            <a:r>
              <a:rPr lang="en-US" dirty="0" err="1"/>
              <a:t>nachhaltige</a:t>
            </a:r>
            <a:r>
              <a:rPr lang="en-US" dirty="0"/>
              <a:t> </a:t>
            </a:r>
            <a:r>
              <a:rPr lang="en-US" dirty="0" err="1"/>
              <a:t>Praktiken</a:t>
            </a:r>
            <a:r>
              <a:rPr lang="en-US" dirty="0"/>
              <a:t> und </a:t>
            </a:r>
            <a:r>
              <a:rPr lang="en-US" dirty="0" err="1"/>
              <a:t>Ermutigung</a:t>
            </a:r>
            <a:r>
              <a:rPr lang="en-US" dirty="0"/>
              <a:t> der </a:t>
            </a:r>
            <a:r>
              <a:rPr lang="en-US" dirty="0" err="1"/>
              <a:t>Kollegen</a:t>
            </a:r>
            <a:r>
              <a:rPr lang="en-US" dirty="0"/>
              <a:t> </a:t>
            </a:r>
            <a:r>
              <a:rPr lang="en-US" dirty="0" err="1"/>
              <a:t>zur</a:t>
            </a:r>
            <a:r>
              <a:rPr lang="en-US" dirty="0"/>
              <a:t> </a:t>
            </a:r>
            <a:r>
              <a:rPr lang="en-US" dirty="0" err="1"/>
              <a:t>Teilnahme</a:t>
            </a:r>
            <a:r>
              <a:rPr lang="en-US" dirty="0"/>
              <a:t>.</a:t>
            </a:r>
          </a:p>
          <a:p>
            <a:pPr marL="342900" lvl="0" indent="-342900" algn="just">
              <a:buFont typeface="Arial"/>
              <a:buChar char="•"/>
            </a:pPr>
            <a:r>
              <a:rPr lang="en-US" dirty="0" err="1"/>
              <a:t>Fortbildung</a:t>
            </a:r>
            <a:r>
              <a:rPr lang="en-US" dirty="0"/>
              <a:t> </a:t>
            </a:r>
            <a:r>
              <a:rPr lang="en-US" dirty="0" err="1"/>
              <a:t>durch</a:t>
            </a:r>
            <a:r>
              <a:rPr lang="en-US" dirty="0"/>
              <a:t> </a:t>
            </a:r>
            <a:r>
              <a:rPr lang="en-US" dirty="0" err="1"/>
              <a:t>ein</a:t>
            </a:r>
            <a:r>
              <a:rPr lang="en-US" dirty="0"/>
              <a:t> </a:t>
            </a:r>
            <a:r>
              <a:rPr lang="en-US" dirty="0" err="1"/>
              <a:t>sechswöchiges</a:t>
            </a:r>
            <a:r>
              <a:rPr lang="en-US" dirty="0"/>
              <a:t> Learning Waves </a:t>
            </a:r>
            <a:r>
              <a:rPr lang="en-US" dirty="0" err="1"/>
              <a:t>Trainingsprogramm</a:t>
            </a:r>
            <a:endParaRPr i="1" dirty="0"/>
          </a:p>
        </p:txBody>
      </p:sp>
      <p:pic>
        <p:nvPicPr>
          <p:cNvPr id="397" name="Google Shape;397;p122"/>
          <p:cNvPicPr preferRelativeResize="0">
            <a:picLocks noGrp="1"/>
          </p:cNvPicPr>
          <p:nvPr>
            <p:ph type="pic" idx="2"/>
          </p:nvPr>
        </p:nvPicPr>
        <p:blipFill rotWithShape="1">
          <a:blip r:embed="rId3">
            <a:alphaModFix/>
          </a:blip>
          <a:srcRect l="6295" r="6295"/>
          <a:stretch/>
        </p:blipFill>
        <p:spPr>
          <a:xfrm>
            <a:off x="635271" y="2095585"/>
            <a:ext cx="5130800" cy="3913188"/>
          </a:xfrm>
          <a:prstGeom prst="rect">
            <a:avLst/>
          </a:prstGeom>
          <a:solidFill>
            <a:srgbClr val="D8D8D8"/>
          </a:solid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123"/>
          <p:cNvSpPr txBox="1">
            <a:spLocks noGrp="1"/>
          </p:cNvSpPr>
          <p:nvPr>
            <p:ph type="body" idx="1"/>
          </p:nvPr>
        </p:nvSpPr>
        <p:spPr>
          <a:xfrm>
            <a:off x="254000" y="1338498"/>
            <a:ext cx="5750559" cy="3666574"/>
          </a:xfrm>
          <a:prstGeom prst="rect">
            <a:avLst/>
          </a:prstGeom>
          <a:noFill/>
          <a:ln>
            <a:noFill/>
          </a:ln>
        </p:spPr>
        <p:txBody>
          <a:bodyPr spcFirstLastPara="1" wrap="square" lIns="91425" tIns="45700" rIns="91425" bIns="45700" anchor="t" anchorCtr="0">
            <a:noAutofit/>
          </a:bodyPr>
          <a:lstStyle/>
          <a:p>
            <a:pPr marL="0" lvl="0" indent="0" algn="just">
              <a:spcBef>
                <a:spcPts val="0"/>
              </a:spcBef>
            </a:pPr>
            <a:r>
              <a:rPr lang="en-US" b="1" dirty="0" err="1"/>
              <a:t>Initiativen</a:t>
            </a:r>
            <a:r>
              <a:rPr lang="en-US" b="1" dirty="0"/>
              <a:t>:</a:t>
            </a:r>
            <a:endParaRPr dirty="0"/>
          </a:p>
          <a:p>
            <a:pPr marL="342900" lvl="0" indent="-342900">
              <a:buFont typeface="Arial"/>
              <a:buChar char="•"/>
            </a:pPr>
            <a:r>
              <a:rPr lang="de-DE" dirty="0"/>
              <a:t>Durchführung einer Mitarbeiterbefragung, um die Meinungen zur Nachhaltigkeit zu ermitteln.</a:t>
            </a:r>
          </a:p>
          <a:p>
            <a:pPr marL="342900" lvl="0" indent="-342900" algn="just">
              <a:buFont typeface="Arial"/>
              <a:buChar char="•"/>
            </a:pPr>
            <a:r>
              <a:rPr lang="de-DE" dirty="0"/>
              <a:t>Regelmäßige Rundschreiben und Kommunikationskampagnen zu Themen wie Abfall und Wasser.</a:t>
            </a:r>
          </a:p>
          <a:p>
            <a:pPr marL="342900" lvl="0" indent="-342900" algn="just">
              <a:buFont typeface="Arial"/>
              <a:buChar char="•"/>
            </a:pPr>
            <a:r>
              <a:rPr lang="de-DE" dirty="0"/>
              <a:t>Partnerschaften mit Food Cloud, Clean Coast und dem Irish Wildlife Trust für freiwillige Mitarbeitermöglichkeiten.</a:t>
            </a:r>
          </a:p>
          <a:p>
            <a:pPr marL="0" lvl="0" indent="0" algn="just"/>
            <a:r>
              <a:rPr lang="en-US" b="1" dirty="0" err="1"/>
              <a:t>Erfolgsgeschichte</a:t>
            </a:r>
            <a:r>
              <a:rPr lang="en-US" b="1" dirty="0"/>
              <a:t>:</a:t>
            </a:r>
            <a:endParaRPr dirty="0"/>
          </a:p>
          <a:p>
            <a:pPr marL="0" lvl="0" indent="0" algn="just"/>
            <a:r>
              <a:rPr lang="de-DE" dirty="0"/>
              <a:t>Eine vorweihnachtliche Kleidertauschaktion, die zu einer hohen Beteiligung und neuen Outfits für die Mitarbeiter führte.</a:t>
            </a:r>
            <a:endParaRPr dirty="0"/>
          </a:p>
        </p:txBody>
      </p:sp>
      <p:sp>
        <p:nvSpPr>
          <p:cNvPr id="404" name="Google Shape;404;p123"/>
          <p:cNvSpPr txBox="1">
            <a:spLocks noGrp="1"/>
          </p:cNvSpPr>
          <p:nvPr>
            <p:ph type="body" idx="2"/>
          </p:nvPr>
        </p:nvSpPr>
        <p:spPr>
          <a:xfrm>
            <a:off x="254000" y="209794"/>
            <a:ext cx="5285733" cy="992652"/>
          </a:xfrm>
          <a:prstGeom prst="rect">
            <a:avLst/>
          </a:prstGeom>
          <a:noFill/>
          <a:ln>
            <a:noFill/>
          </a:ln>
        </p:spPr>
        <p:txBody>
          <a:bodyPr spcFirstLastPara="1" wrap="square" lIns="91425" tIns="45700" rIns="91425" bIns="45700" anchor="t" anchorCtr="0">
            <a:noAutofit/>
          </a:bodyPr>
          <a:lstStyle/>
          <a:p>
            <a:pPr marL="0" lvl="0" indent="0">
              <a:spcBef>
                <a:spcPts val="0"/>
              </a:spcBef>
            </a:pPr>
            <a:r>
              <a:rPr lang="en-US" dirty="0" err="1"/>
              <a:t>Initiativen</a:t>
            </a:r>
            <a:r>
              <a:rPr lang="en-US" dirty="0"/>
              <a:t> und </a:t>
            </a:r>
            <a:r>
              <a:rPr lang="en-US" dirty="0" err="1"/>
              <a:t>Mitarbeiterengagement</a:t>
            </a:r>
            <a:endParaRPr dirty="0"/>
          </a:p>
        </p:txBody>
      </p:sp>
      <p:pic>
        <p:nvPicPr>
          <p:cNvPr id="405" name="Google Shape;405;p123"/>
          <p:cNvPicPr preferRelativeResize="0">
            <a:picLocks noGrp="1"/>
          </p:cNvPicPr>
          <p:nvPr>
            <p:ph type="pic" idx="3"/>
          </p:nvPr>
        </p:nvPicPr>
        <p:blipFill rotWithShape="1">
          <a:blip r:embed="rId3">
            <a:alphaModFix/>
          </a:blip>
          <a:srcRect t="7919" b="7919"/>
          <a:stretch/>
        </p:blipFill>
        <p:spPr>
          <a:xfrm>
            <a:off x="6003925" y="0"/>
            <a:ext cx="5440363" cy="6858000"/>
          </a:xfrm>
          <a:prstGeom prst="rect">
            <a:avLst/>
          </a:prstGeom>
          <a:solidFill>
            <a:srgbClr val="D8D8D8"/>
          </a:solid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124"/>
          <p:cNvSpPr txBox="1">
            <a:spLocks noGrp="1"/>
          </p:cNvSpPr>
          <p:nvPr>
            <p:ph type="body" idx="1"/>
          </p:nvPr>
        </p:nvSpPr>
        <p:spPr>
          <a:xfrm>
            <a:off x="373874" y="242104"/>
            <a:ext cx="7632205" cy="992652"/>
          </a:xfrm>
          <a:prstGeom prst="rect">
            <a:avLst/>
          </a:prstGeom>
          <a:noFill/>
          <a:ln>
            <a:noFill/>
          </a:ln>
        </p:spPr>
        <p:txBody>
          <a:bodyPr spcFirstLastPara="1" wrap="square" lIns="91425" tIns="45700" rIns="91425" bIns="45700" anchor="t" anchorCtr="0">
            <a:noAutofit/>
          </a:bodyPr>
          <a:lstStyle/>
          <a:p>
            <a:pPr marL="0" lvl="0" indent="0">
              <a:spcBef>
                <a:spcPts val="0"/>
              </a:spcBef>
            </a:pPr>
            <a:r>
              <a:rPr lang="de-DE" dirty="0"/>
              <a:t>Errungenschaften und Pläne für die Zukunft</a:t>
            </a:r>
            <a:endParaRPr dirty="0"/>
          </a:p>
        </p:txBody>
      </p:sp>
      <p:pic>
        <p:nvPicPr>
          <p:cNvPr id="412" name="Google Shape;412;p124"/>
          <p:cNvPicPr preferRelativeResize="0">
            <a:picLocks noGrp="1"/>
          </p:cNvPicPr>
          <p:nvPr>
            <p:ph type="pic" idx="2"/>
          </p:nvPr>
        </p:nvPicPr>
        <p:blipFill rotWithShape="1">
          <a:blip r:embed="rId3">
            <a:alphaModFix/>
          </a:blip>
          <a:srcRect l="7785" r="7783"/>
          <a:stretch/>
        </p:blipFill>
        <p:spPr>
          <a:xfrm>
            <a:off x="7735037" y="1373925"/>
            <a:ext cx="2444127" cy="4336988"/>
          </a:xfrm>
          <a:prstGeom prst="rect">
            <a:avLst/>
          </a:prstGeom>
          <a:solidFill>
            <a:srgbClr val="D8D8D8"/>
          </a:solidFill>
          <a:ln>
            <a:noFill/>
          </a:ln>
        </p:spPr>
      </p:pic>
      <p:sp>
        <p:nvSpPr>
          <p:cNvPr id="413" name="Google Shape;413;p124"/>
          <p:cNvSpPr txBox="1">
            <a:spLocks noGrp="1"/>
          </p:cNvSpPr>
          <p:nvPr>
            <p:ph type="body" idx="3"/>
          </p:nvPr>
        </p:nvSpPr>
        <p:spPr>
          <a:xfrm>
            <a:off x="477113" y="1152215"/>
            <a:ext cx="6910846" cy="4780407"/>
          </a:xfrm>
          <a:prstGeom prst="rect">
            <a:avLst/>
          </a:prstGeom>
          <a:noFill/>
          <a:ln>
            <a:noFill/>
          </a:ln>
        </p:spPr>
        <p:txBody>
          <a:bodyPr spcFirstLastPara="1" wrap="square" lIns="91425" tIns="45700" rIns="91425" bIns="45700" anchor="t" anchorCtr="0">
            <a:noAutofit/>
          </a:bodyPr>
          <a:lstStyle/>
          <a:p>
            <a:pPr marL="0" lvl="0" indent="0" algn="just">
              <a:buClr>
                <a:srgbClr val="F26650"/>
              </a:buClr>
            </a:pPr>
            <a:r>
              <a:rPr lang="en-US" b="1" dirty="0" err="1">
                <a:solidFill>
                  <a:srgbClr val="F26650"/>
                </a:solidFill>
              </a:rPr>
              <a:t>Errungenschaften</a:t>
            </a:r>
            <a:endParaRPr dirty="0"/>
          </a:p>
          <a:p>
            <a:pPr marL="342900" lvl="0" indent="-342900" algn="just">
              <a:buFont typeface="Arial"/>
              <a:buChar char="•"/>
            </a:pPr>
            <a:r>
              <a:rPr lang="de-DE" dirty="0"/>
              <a:t>Verstärkte Sensibilisierung und Beteiligung an Nachhaltigkeitsinitiativen.</a:t>
            </a:r>
          </a:p>
          <a:p>
            <a:pPr marL="342900" lvl="0" indent="-342900" algn="just">
              <a:buFont typeface="Arial"/>
              <a:buChar char="•"/>
            </a:pPr>
            <a:r>
              <a:rPr lang="de-DE" dirty="0"/>
              <a:t>Erfolgreiche interne Kampagnen und Veranstaltungen, die eine Kultur der Nachhaltigkeit fördern.</a:t>
            </a:r>
            <a:endParaRPr dirty="0"/>
          </a:p>
          <a:p>
            <a:pPr marL="0" lvl="0" indent="0" algn="just">
              <a:buClr>
                <a:srgbClr val="1E75B0"/>
              </a:buClr>
            </a:pPr>
            <a:r>
              <a:rPr lang="en-US" b="1" dirty="0" err="1">
                <a:solidFill>
                  <a:srgbClr val="1E75B0"/>
                </a:solidFill>
              </a:rPr>
              <a:t>Zukunftspläne</a:t>
            </a:r>
            <a:endParaRPr dirty="0"/>
          </a:p>
          <a:p>
            <a:pPr marL="342900" lvl="0" indent="-342900" algn="just">
              <a:buFont typeface="Arial"/>
              <a:buChar char="•"/>
            </a:pPr>
            <a:r>
              <a:rPr lang="de-DE" dirty="0"/>
              <a:t>Zweite Kleidertauschaktion mit einem Experten für nachhaltige Mode.</a:t>
            </a:r>
          </a:p>
          <a:p>
            <a:pPr marL="342900" lvl="0" indent="-342900" algn="just">
              <a:buFont typeface="Arial"/>
              <a:buChar char="•"/>
            </a:pPr>
            <a:r>
              <a:rPr lang="de-DE" dirty="0"/>
              <a:t>Teilnahme an Ad Net Zero, um den CO2-Fußabdruck von Marketingaktivitäten zu verringern.</a:t>
            </a:r>
          </a:p>
          <a:p>
            <a:pPr marL="342900" lvl="0" indent="-342900" algn="just">
              <a:buFont typeface="Arial"/>
              <a:buChar char="•"/>
            </a:pPr>
            <a:r>
              <a:rPr lang="de-DE" dirty="0"/>
              <a:t>Fortgesetzte Konzentration auf ökologische und soziale Themen.</a:t>
            </a: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125"/>
          <p:cNvSpPr txBox="1">
            <a:spLocks noGrp="1"/>
          </p:cNvSpPr>
          <p:nvPr>
            <p:ph type="body" idx="1"/>
          </p:nvPr>
        </p:nvSpPr>
        <p:spPr>
          <a:xfrm>
            <a:off x="308706" y="1050459"/>
            <a:ext cx="5341524" cy="5133001"/>
          </a:xfrm>
          <a:prstGeom prst="rect">
            <a:avLst/>
          </a:prstGeom>
          <a:noFill/>
          <a:ln>
            <a:noFill/>
          </a:ln>
        </p:spPr>
        <p:txBody>
          <a:bodyPr spcFirstLastPara="1" wrap="square" lIns="91425" tIns="45700" rIns="91425" bIns="45700" anchor="t" anchorCtr="0">
            <a:noAutofit/>
          </a:bodyPr>
          <a:lstStyle/>
          <a:p>
            <a:pPr marL="0" lvl="0" indent="0" algn="just">
              <a:lnSpc>
                <a:spcPct val="100000"/>
              </a:lnSpc>
              <a:spcBef>
                <a:spcPts val="0"/>
              </a:spcBef>
            </a:pPr>
            <a:r>
              <a:rPr lang="de-DE" sz="2100" dirty="0"/>
              <a:t>Auf dieser Reise lernte Bauer Media wertvolle </a:t>
            </a:r>
            <a:r>
              <a:rPr lang="de-DE" sz="2000" dirty="0"/>
              <a:t>Lektionen über die Förderung eines nachhaltigen Arbeitsplatzes. Zu den wichtigsten Erkenntnissen gehören die Bedeutung engagierter Teams, die Unterstützung durch die Führung und die regelmäßige Kommunikation. Wichtige Erkenntnisse: </a:t>
            </a:r>
          </a:p>
          <a:p>
            <a:pPr lvl="0" indent="-457200" algn="just">
              <a:lnSpc>
                <a:spcPct val="100000"/>
              </a:lnSpc>
              <a:buFont typeface="Calibri"/>
              <a:buAutoNum type="arabicPeriod"/>
            </a:pPr>
            <a:r>
              <a:rPr lang="de-DE" sz="2000" dirty="0"/>
              <a:t>Engagiertes Nachhaltigkeitsteam mit wechselnder Führung.</a:t>
            </a:r>
          </a:p>
          <a:p>
            <a:pPr lvl="0" indent="-457200" algn="just">
              <a:lnSpc>
                <a:spcPct val="100000"/>
              </a:lnSpc>
              <a:buFont typeface="Calibri"/>
              <a:buAutoNum type="arabicPeriod"/>
            </a:pPr>
            <a:r>
              <a:rPr lang="de-DE" sz="2000" dirty="0"/>
              <a:t>Starke Unterstützung von oben nach unten.</a:t>
            </a:r>
          </a:p>
          <a:p>
            <a:pPr lvl="0" indent="-457200" algn="just">
              <a:lnSpc>
                <a:spcPct val="100000"/>
              </a:lnSpc>
              <a:buFont typeface="Calibri"/>
              <a:buAutoNum type="arabicPeriod"/>
            </a:pPr>
            <a:r>
              <a:rPr lang="de-DE" sz="2000" dirty="0"/>
              <a:t>Regelmäßige Kommunikation und Mitarbeiterbefragungen.</a:t>
            </a:r>
          </a:p>
          <a:p>
            <a:pPr lvl="0" indent="-457200" algn="just">
              <a:lnSpc>
                <a:spcPct val="100000"/>
              </a:lnSpc>
              <a:buFont typeface="Calibri"/>
              <a:buAutoNum type="arabicPeriod"/>
            </a:pPr>
            <a:r>
              <a:rPr lang="de-DE" sz="2000" dirty="0"/>
              <a:t>Anerkennung der Bemühungen der Mitarbeiter.</a:t>
            </a:r>
          </a:p>
          <a:p>
            <a:pPr lvl="0" indent="-457200" algn="just">
              <a:lnSpc>
                <a:spcPct val="100000"/>
              </a:lnSpc>
              <a:buFont typeface="Calibri"/>
              <a:buAutoNum type="arabicPeriod"/>
            </a:pPr>
            <a:r>
              <a:rPr lang="de-DE" sz="2000" dirty="0"/>
              <a:t>Bildung von vielfältigen Partnerschaften</a:t>
            </a:r>
            <a:endParaRPr sz="2000" dirty="0"/>
          </a:p>
        </p:txBody>
      </p:sp>
      <p:sp>
        <p:nvSpPr>
          <p:cNvPr id="420" name="Google Shape;420;p125"/>
          <p:cNvSpPr txBox="1">
            <a:spLocks noGrp="1"/>
          </p:cNvSpPr>
          <p:nvPr>
            <p:ph type="body" idx="2"/>
          </p:nvPr>
        </p:nvSpPr>
        <p:spPr>
          <a:xfrm>
            <a:off x="284760" y="107489"/>
            <a:ext cx="5201824" cy="992652"/>
          </a:xfrm>
          <a:prstGeom prst="rect">
            <a:avLst/>
          </a:prstGeom>
          <a:noFill/>
          <a:ln>
            <a:noFill/>
          </a:ln>
        </p:spPr>
        <p:txBody>
          <a:bodyPr spcFirstLastPara="1" wrap="square" lIns="91425" tIns="45700" rIns="91425" bIns="45700" anchor="t" anchorCtr="0">
            <a:noAutofit/>
          </a:bodyPr>
          <a:lstStyle/>
          <a:p>
            <a:pPr marL="0" lvl="0" indent="0">
              <a:spcBef>
                <a:spcPts val="0"/>
              </a:spcBef>
            </a:pPr>
            <a:r>
              <a:rPr lang="de-DE" sz="3400" dirty="0"/>
              <a:t>Lessons Learned und Aufruf zum Handeln</a:t>
            </a:r>
            <a:endParaRPr sz="3400" dirty="0"/>
          </a:p>
        </p:txBody>
      </p:sp>
      <p:pic>
        <p:nvPicPr>
          <p:cNvPr id="421" name="Google Shape;421;p125"/>
          <p:cNvPicPr preferRelativeResize="0">
            <a:picLocks noGrp="1"/>
          </p:cNvPicPr>
          <p:nvPr>
            <p:ph type="pic" idx="3"/>
          </p:nvPr>
        </p:nvPicPr>
        <p:blipFill rotWithShape="1">
          <a:blip r:embed="rId3">
            <a:alphaModFix/>
          </a:blip>
          <a:srcRect t="3533" b="3531"/>
          <a:stretch/>
        </p:blipFill>
        <p:spPr>
          <a:xfrm>
            <a:off x="6083676" y="0"/>
            <a:ext cx="5361066" cy="6858000"/>
          </a:xfrm>
          <a:prstGeom prst="rect">
            <a:avLst/>
          </a:prstGeom>
          <a:solidFill>
            <a:srgbClr val="D8D8D8"/>
          </a:solidFill>
          <a:ln>
            <a:noFill/>
          </a:ln>
        </p:spPr>
      </p:pic>
      <p:sp>
        <p:nvSpPr>
          <p:cNvPr id="422" name="Google Shape;422;p125"/>
          <p:cNvSpPr/>
          <p:nvPr/>
        </p:nvSpPr>
        <p:spPr>
          <a:xfrm>
            <a:off x="5720080" y="3616960"/>
            <a:ext cx="3535680" cy="2866972"/>
          </a:xfrm>
          <a:prstGeom prst="rect">
            <a:avLst/>
          </a:prstGeom>
          <a:solidFill>
            <a:srgbClr val="F26650"/>
          </a:solidFill>
          <a:ln w="12700" cap="flat" cmpd="sng">
            <a:solidFill>
              <a:srgbClr val="F266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3" name="Google Shape;423;p125"/>
          <p:cNvSpPr txBox="1"/>
          <p:nvPr/>
        </p:nvSpPr>
        <p:spPr>
          <a:xfrm>
            <a:off x="5859780" y="3846052"/>
            <a:ext cx="3256280" cy="2553388"/>
          </a:xfrm>
          <a:prstGeom prst="rect">
            <a:avLst/>
          </a:prstGeom>
          <a:noFill/>
          <a:ln>
            <a:noFill/>
          </a:ln>
        </p:spPr>
        <p:txBody>
          <a:bodyPr spcFirstLastPara="1" wrap="square" lIns="91425" tIns="45700" rIns="91425" bIns="45700" anchor="t" anchorCtr="0">
            <a:noAutofit/>
          </a:bodyPr>
          <a:lstStyle/>
          <a:p>
            <a:pPr lvl="0">
              <a:lnSpc>
                <a:spcPct val="90000"/>
              </a:lnSpc>
              <a:buClr>
                <a:schemeClr val="lt1"/>
              </a:buClr>
              <a:buSzPts val="2400"/>
            </a:pPr>
            <a:r>
              <a:rPr lang="de-DE" sz="2400" b="1" dirty="0">
                <a:solidFill>
                  <a:schemeClr val="lt1"/>
                </a:solidFill>
                <a:latin typeface="Calibri"/>
                <a:ea typeface="Calibri"/>
                <a:cs typeface="Calibri"/>
                <a:sym typeface="Calibri"/>
              </a:rPr>
              <a:t>"Wir glauben, dass Unternehmen durch Zusammenarbeit die Wirkung ihrer Nachhaltigkeitsbemühungen verstärken können", so Zara Flynn.</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126"/>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a:lnSpc>
                <a:spcPct val="150000"/>
              </a:lnSpc>
            </a:pPr>
            <a:r>
              <a:rPr lang="de-DE" dirty="0"/>
              <a:t>Das belgische Unternehmen Unique wollte an der De Warmste Week teilnehmen, einer jährlichen Spendenaktion für gute Zwecke. Zu diesem Zweck entwickelte das Unternehmen einen innovativen Ansatz, um seine Mitarbeiter für Nachhaltigkeit und Spendenaktionen zu gewinnen.</a:t>
            </a:r>
            <a:endParaRPr dirty="0"/>
          </a:p>
        </p:txBody>
      </p:sp>
      <p:sp>
        <p:nvSpPr>
          <p:cNvPr id="429" name="Google Shape;429;p126"/>
          <p:cNvSpPr txBox="1">
            <a:spLocks noGrp="1"/>
          </p:cNvSpPr>
          <p:nvPr>
            <p:ph type="body" idx="2"/>
          </p:nvPr>
        </p:nvSpPr>
        <p:spPr>
          <a:xfrm>
            <a:off x="512508" y="826894"/>
            <a:ext cx="3676033" cy="1774519"/>
          </a:xfrm>
          <a:prstGeom prst="rect">
            <a:avLst/>
          </a:prstGeom>
          <a:noFill/>
          <a:ln>
            <a:noFill/>
          </a:ln>
        </p:spPr>
        <p:txBody>
          <a:bodyPr spcFirstLastPara="1" wrap="square" lIns="91425" tIns="45700" rIns="91425" bIns="45700" anchor="t" anchorCtr="0">
            <a:noAutofit/>
          </a:bodyPr>
          <a:lstStyle/>
          <a:p>
            <a:pPr marL="0" lvl="0" indent="0">
              <a:spcBef>
                <a:spcPts val="0"/>
              </a:spcBef>
            </a:pPr>
            <a:r>
              <a:rPr lang="de-DE" dirty="0"/>
              <a:t>Wie man Mitarbeiter in die Nachhaltigkeit einbindet - eine Fallstudie von Unique</a:t>
            </a:r>
            <a:endParaRP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127"/>
          <p:cNvSpPr txBox="1">
            <a:spLocks noGrp="1"/>
          </p:cNvSpPr>
          <p:nvPr>
            <p:ph type="body" idx="1"/>
          </p:nvPr>
        </p:nvSpPr>
        <p:spPr>
          <a:xfrm>
            <a:off x="868952" y="451626"/>
            <a:ext cx="4990998" cy="992652"/>
          </a:xfrm>
          <a:prstGeom prst="rect">
            <a:avLst/>
          </a:prstGeom>
          <a:noFill/>
          <a:ln>
            <a:noFill/>
          </a:ln>
        </p:spPr>
        <p:txBody>
          <a:bodyPr spcFirstLastPara="1" wrap="square" lIns="91425" tIns="45700" rIns="91425" bIns="45700" anchor="t" anchorCtr="0">
            <a:noAutofit/>
          </a:bodyPr>
          <a:lstStyle/>
          <a:p>
            <a:pPr marL="0" lvl="0" indent="0">
              <a:spcBef>
                <a:spcPts val="0"/>
              </a:spcBef>
            </a:pPr>
            <a:r>
              <a:rPr lang="en-US" dirty="0"/>
              <a:t>Das </a:t>
            </a:r>
            <a:r>
              <a:rPr lang="en-US" dirty="0" err="1"/>
              <a:t>Konzept</a:t>
            </a:r>
            <a:endParaRPr dirty="0"/>
          </a:p>
        </p:txBody>
      </p:sp>
      <p:pic>
        <p:nvPicPr>
          <p:cNvPr id="436" name="Google Shape;436;p127"/>
          <p:cNvPicPr preferRelativeResize="0">
            <a:picLocks noGrp="1"/>
          </p:cNvPicPr>
          <p:nvPr>
            <p:ph type="pic" idx="2"/>
          </p:nvPr>
        </p:nvPicPr>
        <p:blipFill rotWithShape="1">
          <a:blip r:embed="rId3">
            <a:alphaModFix/>
          </a:blip>
          <a:srcRect t="11866" b="11865"/>
          <a:stretch/>
        </p:blipFill>
        <p:spPr>
          <a:xfrm>
            <a:off x="635271" y="2095585"/>
            <a:ext cx="5130800" cy="3913188"/>
          </a:xfrm>
          <a:prstGeom prst="rect">
            <a:avLst/>
          </a:prstGeom>
          <a:solidFill>
            <a:srgbClr val="D8D8D8"/>
          </a:solidFill>
          <a:ln>
            <a:noFill/>
          </a:ln>
        </p:spPr>
      </p:pic>
      <p:sp>
        <p:nvSpPr>
          <p:cNvPr id="437" name="Google Shape;437;p127"/>
          <p:cNvSpPr txBox="1">
            <a:spLocks noGrp="1"/>
          </p:cNvSpPr>
          <p:nvPr>
            <p:ph type="body" idx="3"/>
          </p:nvPr>
        </p:nvSpPr>
        <p:spPr>
          <a:xfrm>
            <a:off x="6425931" y="0"/>
            <a:ext cx="5313785" cy="5912496"/>
          </a:xfrm>
          <a:prstGeom prst="rect">
            <a:avLst/>
          </a:prstGeom>
          <a:noFill/>
          <a:ln>
            <a:noFill/>
          </a:ln>
        </p:spPr>
        <p:txBody>
          <a:bodyPr spcFirstLastPara="1" wrap="square" lIns="91425" tIns="45700" rIns="91425" bIns="45700" anchor="t" anchorCtr="0">
            <a:noAutofit/>
          </a:bodyPr>
          <a:lstStyle/>
          <a:p>
            <a:pPr marL="0" lvl="0" indent="0" algn="just">
              <a:lnSpc>
                <a:spcPct val="100000"/>
              </a:lnSpc>
            </a:pPr>
            <a:r>
              <a:rPr lang="de-DE" sz="2200" dirty="0"/>
              <a:t>Die Idee von Unique bestand darin, die Mitarbeiter einzubeziehen, indem sie ihre Talente versteigern lassen konnten. Dies schuf ein unterhaltsames und wettbewerbsorientiertes Umfeld, in dem die Mitarbeiter gegenseitig auf ihre Talente bieten konnten, wobei der gesamte Erlös an die De-Warmste-Woche ging.</a:t>
            </a:r>
          </a:p>
          <a:p>
            <a:pPr marL="0" lvl="0" indent="0" algn="just">
              <a:lnSpc>
                <a:spcPct val="100000"/>
              </a:lnSpc>
            </a:pPr>
            <a:endParaRPr lang="de-DE" sz="2200" dirty="0"/>
          </a:p>
          <a:p>
            <a:pPr marL="0" lvl="0" indent="0" algn="just">
              <a:lnSpc>
                <a:spcPct val="100000"/>
              </a:lnSpc>
            </a:pPr>
            <a:r>
              <a:rPr lang="de-DE" sz="2200" dirty="0"/>
              <a:t>Wichtige Punkte:</a:t>
            </a:r>
          </a:p>
          <a:p>
            <a:pPr marL="342900" lvl="0" indent="-342900" algn="just">
              <a:lnSpc>
                <a:spcPct val="100000"/>
              </a:lnSpc>
              <a:buFont typeface="Arial" panose="020B0604020202020204" pitchFamily="34" charset="0"/>
              <a:buChar char="•"/>
            </a:pPr>
            <a:r>
              <a:rPr lang="de-DE" sz="2200" dirty="0"/>
              <a:t>Die Mitarbeiter schlagen ihre Talente vor und versteigern sie.</a:t>
            </a:r>
          </a:p>
          <a:p>
            <a:pPr marL="342900" lvl="0" indent="-342900" algn="just">
              <a:lnSpc>
                <a:spcPct val="100000"/>
              </a:lnSpc>
              <a:buFont typeface="Arial" panose="020B0604020202020204" pitchFamily="34" charset="0"/>
              <a:buChar char="•"/>
            </a:pPr>
            <a:r>
              <a:rPr lang="de-DE" sz="2200" dirty="0"/>
              <a:t>Andere bieten auf die Talente, die ihnen gefallen, was einen Wettbewerb auslöst.</a:t>
            </a:r>
          </a:p>
          <a:p>
            <a:pPr marL="342900" lvl="0" indent="-342900" algn="just">
              <a:lnSpc>
                <a:spcPct val="100000"/>
              </a:lnSpc>
              <a:buFont typeface="Arial" panose="020B0604020202020204" pitchFamily="34" charset="0"/>
              <a:buChar char="•"/>
            </a:pPr>
            <a:r>
              <a:rPr lang="de-DE" sz="2200" dirty="0"/>
              <a:t>Der gesamte Erlös kommt der De Warmste Week zugute.</a:t>
            </a:r>
          </a:p>
          <a:p>
            <a:pPr marL="0" lvl="0" indent="0" algn="just">
              <a:lnSpc>
                <a:spcPct val="100000"/>
              </a:lnSpc>
            </a:pPr>
            <a:r>
              <a:rPr lang="de-DE" sz="2200" dirty="0"/>
              <a:t>"Unser Ziel war es, Nachhaltigkeit zu einem Thema zu machen, das allen Beteiligten Spaß macht und sie anspricht", so der Community Manager von Unique.</a:t>
            </a:r>
            <a:endParaRPr sz="22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128"/>
          <p:cNvSpPr txBox="1">
            <a:spLocks noGrp="1"/>
          </p:cNvSpPr>
          <p:nvPr>
            <p:ph type="body" idx="1"/>
          </p:nvPr>
        </p:nvSpPr>
        <p:spPr>
          <a:xfrm>
            <a:off x="79914" y="547539"/>
            <a:ext cx="5716200" cy="5762922"/>
          </a:xfrm>
          <a:prstGeom prst="rect">
            <a:avLst/>
          </a:prstGeom>
          <a:noFill/>
          <a:ln>
            <a:noFill/>
          </a:ln>
        </p:spPr>
        <p:txBody>
          <a:bodyPr spcFirstLastPara="1" wrap="square" lIns="91425" tIns="45700" rIns="91425" bIns="45700" anchor="t" anchorCtr="0">
            <a:noAutofit/>
          </a:bodyPr>
          <a:lstStyle/>
          <a:p>
            <a:pPr marL="0" lvl="0" indent="0" algn="just">
              <a:spcBef>
                <a:spcPts val="0"/>
              </a:spcBef>
            </a:pPr>
            <a:r>
              <a:rPr lang="de-DE" sz="2300" dirty="0"/>
              <a:t>Unique nutzte Ambassify, um die Kampagne in mehreren Schritten einzuführen und so für Klarheit und maximale Beteiligung zu sorgen. </a:t>
            </a:r>
            <a:endParaRPr lang="en-US" sz="2300" dirty="0"/>
          </a:p>
          <a:p>
            <a:pPr marL="0" lvl="0" indent="0" algn="just">
              <a:buClr>
                <a:srgbClr val="EB7339"/>
              </a:buClr>
            </a:pPr>
            <a:r>
              <a:rPr lang="en-US" sz="2300" b="1" dirty="0">
                <a:solidFill>
                  <a:srgbClr val="FFFF00"/>
                </a:solidFill>
              </a:rPr>
              <a:t>Schritt 1: </a:t>
            </a:r>
            <a:r>
              <a:rPr lang="en-US" sz="2300" b="1" dirty="0" err="1">
                <a:solidFill>
                  <a:srgbClr val="FFFF00"/>
                </a:solidFill>
              </a:rPr>
              <a:t>Anfängliche</a:t>
            </a:r>
            <a:r>
              <a:rPr lang="en-US" sz="2300" b="1" dirty="0">
                <a:solidFill>
                  <a:srgbClr val="FFFF00"/>
                </a:solidFill>
              </a:rPr>
              <a:t> </a:t>
            </a:r>
            <a:r>
              <a:rPr lang="en-US" sz="2300" b="1" dirty="0" err="1">
                <a:solidFill>
                  <a:srgbClr val="FFFF00"/>
                </a:solidFill>
              </a:rPr>
              <a:t>Kampagne</a:t>
            </a:r>
            <a:r>
              <a:rPr lang="en-US" sz="2300" b="1" dirty="0">
                <a:solidFill>
                  <a:srgbClr val="EB7339"/>
                </a:solidFill>
              </a:rPr>
              <a:t> </a:t>
            </a:r>
            <a:r>
              <a:rPr lang="de-DE" sz="2300" dirty="0"/>
              <a:t>Erstellung einer Formularkampagne, in der die Initiative erklärt wurde. Ermutigte die Mitarbeiter zur Teilnahme, indem sie ihre Talente einreichten. </a:t>
            </a:r>
          </a:p>
          <a:p>
            <a:pPr marL="0" lvl="0" indent="0" algn="just">
              <a:buClr>
                <a:srgbClr val="EB7339"/>
              </a:buClr>
            </a:pPr>
            <a:r>
              <a:rPr lang="en-US" sz="2300" b="1" dirty="0">
                <a:solidFill>
                  <a:srgbClr val="FFFF00"/>
                </a:solidFill>
              </a:rPr>
              <a:t>Schritt 2: </a:t>
            </a:r>
            <a:r>
              <a:rPr lang="en-US" sz="2300" b="1" dirty="0" err="1">
                <a:solidFill>
                  <a:srgbClr val="FFFF00"/>
                </a:solidFill>
              </a:rPr>
              <a:t>Werbung</a:t>
            </a:r>
            <a:r>
              <a:rPr lang="en-US" sz="2300" b="1" dirty="0">
                <a:solidFill>
                  <a:srgbClr val="FFFF00"/>
                </a:solidFill>
              </a:rPr>
              <a:t> </a:t>
            </a:r>
            <a:r>
              <a:rPr lang="de-DE" sz="2300" dirty="0"/>
              <a:t>Die Kampagne wurde beworben, um Aufmerksamkeit zu erregen und mehr Einsendungen zu generieren. Hervorhebung von Beispielen für bereits eingereichte Talente. </a:t>
            </a:r>
          </a:p>
          <a:p>
            <a:pPr marL="0" lvl="0" indent="0" algn="just">
              <a:buClr>
                <a:srgbClr val="EB7339"/>
              </a:buClr>
            </a:pPr>
            <a:r>
              <a:rPr lang="en-US" sz="2300" b="1" dirty="0">
                <a:solidFill>
                  <a:srgbClr val="FFFF00"/>
                </a:solidFill>
              </a:rPr>
              <a:t>Schritt 3: </a:t>
            </a:r>
            <a:r>
              <a:rPr lang="en-US" sz="2300" b="1" dirty="0" err="1">
                <a:solidFill>
                  <a:srgbClr val="FFFF00"/>
                </a:solidFill>
              </a:rPr>
              <a:t>Teilnahmerichtlinien</a:t>
            </a:r>
            <a:r>
              <a:rPr lang="en-US" sz="2300" b="1" dirty="0">
                <a:solidFill>
                  <a:srgbClr val="FFFF00"/>
                </a:solidFill>
              </a:rPr>
              <a:t> </a:t>
            </a:r>
            <a:r>
              <a:rPr lang="en-US" sz="2300" b="1" dirty="0" err="1">
                <a:solidFill>
                  <a:srgbClr val="FFFF00"/>
                </a:solidFill>
              </a:rPr>
              <a:t>Erläutert</a:t>
            </a:r>
            <a:r>
              <a:rPr lang="en-US" sz="2300" dirty="0">
                <a:solidFill>
                  <a:srgbClr val="FFFF00"/>
                </a:solidFill>
              </a:rPr>
              <a:t> </a:t>
            </a:r>
            <a:r>
              <a:rPr lang="de-DE" sz="2300" dirty="0"/>
              <a:t>wie das Bewerbungsverfahren abläuft. Es wurde ein klarer, ansprechender Ton mit Bildern und Emojis verwendet. Die Mitarbeiter bestätigten ihr Verständnis durch Anklicken der Schaltfläche „Ich habe verstanden“.</a:t>
            </a:r>
            <a:endParaRPr sz="2300" dirty="0"/>
          </a:p>
        </p:txBody>
      </p:sp>
      <p:sp>
        <p:nvSpPr>
          <p:cNvPr id="443" name="Google Shape;443;p128"/>
          <p:cNvSpPr txBox="1">
            <a:spLocks noGrp="1"/>
          </p:cNvSpPr>
          <p:nvPr>
            <p:ph type="body" idx="2"/>
          </p:nvPr>
        </p:nvSpPr>
        <p:spPr>
          <a:xfrm>
            <a:off x="314019" y="121684"/>
            <a:ext cx="5482095" cy="700690"/>
          </a:xfrm>
          <a:prstGeom prst="rect">
            <a:avLst/>
          </a:prstGeom>
          <a:noFill/>
          <a:ln>
            <a:noFill/>
          </a:ln>
        </p:spPr>
        <p:txBody>
          <a:bodyPr spcFirstLastPara="1" wrap="square" lIns="91425" tIns="45700" rIns="91425" bIns="45700" anchor="t" anchorCtr="0">
            <a:noAutofit/>
          </a:bodyPr>
          <a:lstStyle/>
          <a:p>
            <a:pPr marL="0" lvl="0" indent="0">
              <a:spcBef>
                <a:spcPts val="0"/>
              </a:spcBef>
            </a:pPr>
            <a:r>
              <a:rPr lang="en-US" dirty="0" err="1"/>
              <a:t>Schritte</a:t>
            </a:r>
            <a:r>
              <a:rPr lang="en-US" dirty="0"/>
              <a:t> </a:t>
            </a:r>
            <a:r>
              <a:rPr lang="en-US" dirty="0" err="1"/>
              <a:t>zum</a:t>
            </a:r>
            <a:r>
              <a:rPr lang="en-US" dirty="0"/>
              <a:t> Engagement</a:t>
            </a:r>
            <a:endParaRPr dirty="0"/>
          </a:p>
        </p:txBody>
      </p:sp>
      <p:pic>
        <p:nvPicPr>
          <p:cNvPr id="444" name="Google Shape;444;p128"/>
          <p:cNvPicPr preferRelativeResize="0">
            <a:picLocks noGrp="1"/>
          </p:cNvPicPr>
          <p:nvPr>
            <p:ph type="pic" idx="3"/>
          </p:nvPr>
        </p:nvPicPr>
        <p:blipFill rotWithShape="1">
          <a:blip r:embed="rId3">
            <a:alphaModFix/>
          </a:blip>
          <a:srcRect t="7278" b="7278"/>
          <a:stretch/>
        </p:blipFill>
        <p:spPr>
          <a:xfrm>
            <a:off x="6083676" y="0"/>
            <a:ext cx="5361066" cy="6858000"/>
          </a:xfrm>
          <a:prstGeom prst="rect">
            <a:avLst/>
          </a:prstGeom>
          <a:solidFill>
            <a:srgbClr val="D8D8D8"/>
          </a:solid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97"/>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9600"/>
              <a:buFont typeface="Arial"/>
              <a:buNone/>
            </a:pPr>
            <a:r>
              <a:rPr lang="en-US"/>
              <a:t>00</a:t>
            </a:r>
            <a:endParaRPr/>
          </a:p>
        </p:txBody>
      </p:sp>
      <p:pic>
        <p:nvPicPr>
          <p:cNvPr id="188" name="Google Shape;188;p97"/>
          <p:cNvPicPr preferRelativeResize="0">
            <a:picLocks noGrp="1"/>
          </p:cNvPicPr>
          <p:nvPr>
            <p:ph type="pic" idx="2"/>
          </p:nvPr>
        </p:nvPicPr>
        <p:blipFill rotWithShape="1">
          <a:blip r:embed="rId3">
            <a:alphaModFix/>
          </a:blip>
          <a:srcRect t="16734" b="16733"/>
          <a:stretch/>
        </p:blipFill>
        <p:spPr>
          <a:xfrm>
            <a:off x="238772" y="2626822"/>
            <a:ext cx="7708195" cy="3396829"/>
          </a:xfrm>
          <a:prstGeom prst="rect">
            <a:avLst/>
          </a:prstGeom>
          <a:solidFill>
            <a:srgbClr val="BFBFBF"/>
          </a:solidFill>
          <a:ln>
            <a:noFill/>
          </a:ln>
        </p:spPr>
      </p:pic>
      <p:sp>
        <p:nvSpPr>
          <p:cNvPr id="189" name="Google Shape;189;p97"/>
          <p:cNvSpPr/>
          <p:nvPr/>
        </p:nvSpPr>
        <p:spPr>
          <a:xfrm>
            <a:off x="5912424" y="4325236"/>
            <a:ext cx="4933927" cy="1561717"/>
          </a:xfrm>
          <a:prstGeom prst="rect">
            <a:avLst/>
          </a:prstGeom>
          <a:solidFill>
            <a:schemeClr val="lt1"/>
          </a:solidFill>
          <a:ln>
            <a:noFill/>
          </a:ln>
        </p:spPr>
        <p:txBody>
          <a:bodyPr spcFirstLastPara="1" wrap="square" lIns="91425" tIns="45700" rIns="91425" bIns="45700" anchor="ctr" anchorCtr="0">
            <a:noAutofit/>
          </a:bodyPr>
          <a:lstStyle/>
          <a:p>
            <a:pPr lvl="0"/>
            <a:r>
              <a:rPr lang="en-US" sz="3600" b="1" dirty="0">
                <a:solidFill>
                  <a:srgbClr val="73B64B"/>
                </a:solidFill>
                <a:latin typeface="Calibri"/>
                <a:ea typeface="Calibri"/>
                <a:cs typeface="Calibri"/>
                <a:sym typeface="Calibri"/>
              </a:rPr>
              <a:t>EINFÜHRUNG IN DAS SOS-STARTERKIT</a:t>
            </a:r>
            <a:endParaRPr sz="3600" b="1" i="0" u="none" strike="noStrike" cap="none" dirty="0">
              <a:solidFill>
                <a:srgbClr val="009900"/>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129"/>
          <p:cNvSpPr txBox="1">
            <a:spLocks noGrp="1"/>
          </p:cNvSpPr>
          <p:nvPr>
            <p:ph type="body" idx="1"/>
          </p:nvPr>
        </p:nvSpPr>
        <p:spPr>
          <a:xfrm>
            <a:off x="323251" y="186374"/>
            <a:ext cx="6475755" cy="992652"/>
          </a:xfrm>
          <a:prstGeom prst="rect">
            <a:avLst/>
          </a:prstGeom>
          <a:noFill/>
          <a:ln>
            <a:noFill/>
          </a:ln>
        </p:spPr>
        <p:txBody>
          <a:bodyPr spcFirstLastPara="1" wrap="square" lIns="91425" tIns="45700" rIns="91425" bIns="45700" anchor="t" anchorCtr="0">
            <a:noAutofit/>
          </a:bodyPr>
          <a:lstStyle/>
          <a:p>
            <a:pPr marL="0" lvl="0" indent="0">
              <a:spcBef>
                <a:spcPts val="0"/>
              </a:spcBef>
            </a:pPr>
            <a:r>
              <a:rPr lang="en-US" dirty="0" err="1"/>
              <a:t>Ergebnisse</a:t>
            </a:r>
            <a:r>
              <a:rPr lang="en-US" dirty="0"/>
              <a:t> und </a:t>
            </a:r>
            <a:r>
              <a:rPr lang="en-US" dirty="0" err="1"/>
              <a:t>Auswirkungen</a:t>
            </a:r>
            <a:endParaRPr dirty="0"/>
          </a:p>
        </p:txBody>
      </p:sp>
      <p:pic>
        <p:nvPicPr>
          <p:cNvPr id="450" name="Google Shape;450;p129"/>
          <p:cNvPicPr preferRelativeResize="0">
            <a:picLocks noGrp="1"/>
          </p:cNvPicPr>
          <p:nvPr>
            <p:ph type="pic" idx="2"/>
          </p:nvPr>
        </p:nvPicPr>
        <p:blipFill rotWithShape="1">
          <a:blip r:embed="rId3">
            <a:alphaModFix/>
          </a:blip>
          <a:srcRect l="34146" r="34146"/>
          <a:stretch/>
        </p:blipFill>
        <p:spPr>
          <a:xfrm>
            <a:off x="7735037" y="1373925"/>
            <a:ext cx="2444127" cy="4336988"/>
          </a:xfrm>
          <a:prstGeom prst="rect">
            <a:avLst/>
          </a:prstGeom>
          <a:solidFill>
            <a:srgbClr val="D8D8D8"/>
          </a:solidFill>
          <a:ln>
            <a:noFill/>
          </a:ln>
        </p:spPr>
      </p:pic>
      <p:sp>
        <p:nvSpPr>
          <p:cNvPr id="451" name="Google Shape;451;p129"/>
          <p:cNvSpPr txBox="1">
            <a:spLocks noGrp="1"/>
          </p:cNvSpPr>
          <p:nvPr>
            <p:ph type="body" idx="3"/>
          </p:nvPr>
        </p:nvSpPr>
        <p:spPr>
          <a:xfrm>
            <a:off x="323251" y="682700"/>
            <a:ext cx="6788927" cy="5143842"/>
          </a:xfrm>
          <a:prstGeom prst="rect">
            <a:avLst/>
          </a:prstGeom>
          <a:noFill/>
          <a:ln>
            <a:noFill/>
          </a:ln>
        </p:spPr>
        <p:txBody>
          <a:bodyPr spcFirstLastPara="1" wrap="square" lIns="91425" tIns="45700" rIns="91425" bIns="45700" anchor="t" anchorCtr="0">
            <a:noAutofit/>
          </a:bodyPr>
          <a:lstStyle/>
          <a:p>
            <a:pPr marL="0" lvl="0" indent="0" algn="just"/>
            <a:r>
              <a:rPr lang="de-DE" dirty="0"/>
              <a:t>Die Initiative führte dazu, dass eine Vielzahl von Talenten versteigert wurde, von lustigen Aktivitäten bis hin zu einzigartigen Fähigkeiten. Mitarbeiter aus verschiedenen Abteilungen und Regionen nahmen teil, stärkten den Zusammenhalt im Team und förderten verborgene Talente zutage.</a:t>
            </a:r>
          </a:p>
          <a:p>
            <a:pPr marL="0" lvl="0" indent="0" algn="just"/>
            <a:endParaRPr lang="de-DE" dirty="0"/>
          </a:p>
          <a:p>
            <a:pPr marL="0" lvl="0" indent="0" algn="just"/>
            <a:r>
              <a:rPr lang="de-DE" b="1" dirty="0"/>
              <a:t>Wichtige Punkte</a:t>
            </a:r>
            <a:r>
              <a:rPr lang="de-DE" dirty="0"/>
              <a:t>:Hohes Engagement im gesamten Unternehmen.Erstellung einer eigenen Registerkarte für die De-Warmste-Woche.Separate Version für französischsprachige Mitarbeiter unter „Viva for Life“.</a:t>
            </a:r>
          </a:p>
          <a:p>
            <a:pPr marL="0" lvl="0" indent="0" algn="just"/>
            <a:endParaRPr lang="de-DE" dirty="0"/>
          </a:p>
          <a:p>
            <a:pPr marL="0" lvl="0" indent="0" algn="just"/>
            <a:r>
              <a:rPr lang="de-DE" b="1" dirty="0"/>
              <a:t>Beispiel: </a:t>
            </a:r>
            <a:r>
              <a:rPr lang="de-DE" dirty="0"/>
              <a:t>Ein beliebtes Talent war eine garantierte Spaßnacht mit Kollegen in Leuven, für die begeistert geboten wurde.</a:t>
            </a:r>
            <a:endParaRP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130"/>
          <p:cNvSpPr txBox="1">
            <a:spLocks noGrp="1"/>
          </p:cNvSpPr>
          <p:nvPr>
            <p:ph type="body" idx="1"/>
          </p:nvPr>
        </p:nvSpPr>
        <p:spPr>
          <a:xfrm>
            <a:off x="904856" y="487681"/>
            <a:ext cx="10052954" cy="803654"/>
          </a:xfrm>
          <a:prstGeom prst="rect">
            <a:avLst/>
          </a:prstGeom>
          <a:noFill/>
          <a:ln>
            <a:noFill/>
          </a:ln>
        </p:spPr>
        <p:txBody>
          <a:bodyPr spcFirstLastPara="1" wrap="square" lIns="91425" tIns="45700" rIns="91425" bIns="45700" anchor="t" anchorCtr="0">
            <a:noAutofit/>
          </a:bodyPr>
          <a:lstStyle/>
          <a:p>
            <a:pPr marL="0" lvl="0" indent="0">
              <a:spcBef>
                <a:spcPts val="0"/>
              </a:spcBef>
            </a:pPr>
            <a:r>
              <a:rPr lang="de-DE" dirty="0"/>
              <a:t>Vorteile und Lehren aus den Erfahrungen</a:t>
            </a:r>
            <a:endParaRPr dirty="0"/>
          </a:p>
        </p:txBody>
      </p:sp>
      <p:sp>
        <p:nvSpPr>
          <p:cNvPr id="457" name="Google Shape;457;p130"/>
          <p:cNvSpPr txBox="1">
            <a:spLocks noGrp="1"/>
          </p:cNvSpPr>
          <p:nvPr>
            <p:ph type="body" idx="2"/>
          </p:nvPr>
        </p:nvSpPr>
        <p:spPr>
          <a:xfrm>
            <a:off x="904856" y="1065868"/>
            <a:ext cx="10052954" cy="4250335"/>
          </a:xfrm>
          <a:prstGeom prst="rect">
            <a:avLst/>
          </a:prstGeom>
          <a:noFill/>
          <a:ln>
            <a:noFill/>
          </a:ln>
        </p:spPr>
        <p:txBody>
          <a:bodyPr spcFirstLastPara="1" wrap="square" lIns="91425" tIns="45700" rIns="91425" bIns="45700" anchor="t" anchorCtr="0">
            <a:noAutofit/>
          </a:bodyPr>
          <a:lstStyle/>
          <a:p>
            <a:pPr marL="0" lvl="0" indent="0" algn="just"/>
            <a:r>
              <a:rPr lang="de-DE" dirty="0"/>
              <a:t>Die Kampagne von Unique unterstützte nicht nur die De-Warmste-Woche, sondern hatte auch mehrere interne Vorteile. Sie bezog nicht teilnehmende Mitarbeiter in die Botschaftergemeinschaft ein und förderte den Geist der Zusammenarbeit.</a:t>
            </a:r>
          </a:p>
          <a:p>
            <a:pPr marL="0" lvl="0" indent="0" algn="just"/>
            <a:endParaRPr lang="de-DE" dirty="0"/>
          </a:p>
          <a:p>
            <a:pPr marL="0" lvl="0" indent="0" algn="just"/>
            <a:r>
              <a:rPr lang="de-DE" dirty="0"/>
              <a:t>Wichtige Erkenntnisse:</a:t>
            </a:r>
          </a:p>
          <a:p>
            <a:pPr lvl="0" indent="-457200" algn="just">
              <a:buFont typeface="+mj-lt"/>
              <a:buAutoNum type="arabicPeriod"/>
            </a:pPr>
            <a:r>
              <a:rPr lang="de-DE" dirty="0"/>
              <a:t>Ein engagiertes Team mit wechselnder Führung.</a:t>
            </a:r>
          </a:p>
          <a:p>
            <a:pPr lvl="0" indent="-457200" algn="just">
              <a:buFont typeface="+mj-lt"/>
              <a:buAutoNum type="arabicPeriod"/>
            </a:pPr>
            <a:r>
              <a:rPr lang="de-DE" dirty="0"/>
              <a:t>Starke Unterstützung durch das Topmanagement.</a:t>
            </a:r>
          </a:p>
          <a:p>
            <a:pPr lvl="0" indent="-457200" algn="just">
              <a:buFont typeface="+mj-lt"/>
              <a:buAutoNum type="arabicPeriod"/>
            </a:pPr>
            <a:r>
              <a:rPr lang="de-DE" dirty="0"/>
              <a:t>Regelmäßige Kommunikation und Mitarbeiterbefragungen.</a:t>
            </a:r>
          </a:p>
          <a:p>
            <a:pPr lvl="0" indent="-457200" algn="just">
              <a:buFont typeface="+mj-lt"/>
              <a:buAutoNum type="arabicPeriod"/>
            </a:pPr>
            <a:r>
              <a:rPr lang="de-DE" dirty="0"/>
              <a:t>Anerkennung der Bemühungen der Mitarbeiter.</a:t>
            </a:r>
          </a:p>
          <a:p>
            <a:pPr lvl="0" indent="-457200" algn="just">
              <a:buFont typeface="+mj-lt"/>
              <a:buAutoNum type="arabicPeriod"/>
            </a:pPr>
            <a:r>
              <a:rPr lang="de-DE" dirty="0"/>
              <a:t>Vielfältige Partnerschaften fördern das Engagement.</a:t>
            </a:r>
          </a:p>
          <a:p>
            <a:pPr marL="0" lvl="0" indent="0" algn="just"/>
            <a:endParaRPr lang="de-DE" dirty="0"/>
          </a:p>
          <a:p>
            <a:pPr marL="0" lvl="0" indent="0" algn="just"/>
            <a:r>
              <a:rPr lang="de-DE" dirty="0"/>
              <a:t>„Diese Initiative unterstützte nicht nur eine gute Sache, sondern brachte auch unser Team näher zusammen“ - ein Teilnehmer.</a:t>
            </a:r>
            <a:endParaRP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131"/>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9600"/>
              <a:buFont typeface="Arial"/>
              <a:buNone/>
            </a:pPr>
            <a:r>
              <a:rPr lang="en-US"/>
              <a:t>04</a:t>
            </a:r>
            <a:endParaRPr/>
          </a:p>
        </p:txBody>
      </p:sp>
      <p:sp>
        <p:nvSpPr>
          <p:cNvPr id="463" name="Google Shape;463;p131"/>
          <p:cNvSpPr>
            <a:spLocks noGrp="1"/>
          </p:cNvSpPr>
          <p:nvPr>
            <p:ph type="pic" idx="2"/>
          </p:nvPr>
        </p:nvSpPr>
        <p:spPr>
          <a:xfrm>
            <a:off x="238772" y="2626822"/>
            <a:ext cx="7708195" cy="3396829"/>
          </a:xfrm>
          <a:prstGeom prst="rect">
            <a:avLst/>
          </a:prstGeom>
          <a:solidFill>
            <a:srgbClr val="BFBFBF"/>
          </a:solidFill>
          <a:ln>
            <a:noFill/>
          </a:ln>
        </p:spPr>
        <p:txBody>
          <a:bodyPr/>
          <a:lstStyle/>
          <a:p>
            <a:endParaRPr lang="en-GB"/>
          </a:p>
        </p:txBody>
      </p:sp>
      <p:pic>
        <p:nvPicPr>
          <p:cNvPr id="464" name="Google Shape;464;p131"/>
          <p:cNvPicPr preferRelativeResize="0"/>
          <p:nvPr/>
        </p:nvPicPr>
        <p:blipFill rotWithShape="1">
          <a:blip r:embed="rId3">
            <a:alphaModFix/>
          </a:blip>
          <a:srcRect t="16734" b="16733"/>
          <a:stretch/>
        </p:blipFill>
        <p:spPr>
          <a:xfrm>
            <a:off x="238771" y="2626822"/>
            <a:ext cx="7708195" cy="3396829"/>
          </a:xfrm>
          <a:prstGeom prst="rect">
            <a:avLst/>
          </a:prstGeom>
          <a:solidFill>
            <a:srgbClr val="BFBFBF"/>
          </a:solidFill>
          <a:ln>
            <a:noFill/>
          </a:ln>
        </p:spPr>
      </p:pic>
      <p:sp>
        <p:nvSpPr>
          <p:cNvPr id="465" name="Google Shape;465;p131"/>
          <p:cNvSpPr/>
          <p:nvPr/>
        </p:nvSpPr>
        <p:spPr>
          <a:xfrm>
            <a:off x="5911916" y="4305360"/>
            <a:ext cx="4933927" cy="1561717"/>
          </a:xfrm>
          <a:prstGeom prst="rect">
            <a:avLst/>
          </a:prstGeom>
          <a:solidFill>
            <a:schemeClr val="lt1"/>
          </a:solidFill>
          <a:ln>
            <a:noFill/>
          </a:ln>
        </p:spPr>
        <p:txBody>
          <a:bodyPr spcFirstLastPara="1" wrap="square" lIns="91425" tIns="45700" rIns="91425" bIns="45700" anchor="ctr" anchorCtr="0">
            <a:noAutofit/>
          </a:bodyPr>
          <a:lstStyle/>
          <a:p>
            <a:pPr lvl="0"/>
            <a:r>
              <a:rPr lang="de-DE" sz="3600" b="1" dirty="0">
                <a:solidFill>
                  <a:srgbClr val="73B64B"/>
                </a:solidFill>
                <a:latin typeface="Calibri"/>
                <a:ea typeface="Calibri"/>
                <a:cs typeface="Calibri"/>
                <a:sym typeface="Calibri"/>
              </a:rPr>
              <a:t>IM DIENSTE DER GRÜNEN VERBRAUCHER </a:t>
            </a:r>
            <a:endParaRPr sz="36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529"/>
              <a:buFont typeface="Arial"/>
              <a:buNone/>
            </a:pPr>
            <a:r>
              <a:rPr lang="en-US" sz="529" b="0" i="0" u="none" strike="noStrike" cap="none" dirty="0">
                <a:solidFill>
                  <a:schemeClr val="lt1"/>
                </a:solidFill>
                <a:latin typeface="Montserrat"/>
                <a:ea typeface="Montserrat"/>
                <a:cs typeface="Montserrat"/>
                <a:sym typeface="Montserrat"/>
              </a:rPr>
              <a:t>C</a:t>
            </a:r>
            <a:endParaRPr sz="529" b="0" i="0" u="none" strike="noStrike" cap="none" dirty="0">
              <a:solidFill>
                <a:schemeClr val="lt1"/>
              </a:solidFill>
              <a:latin typeface="Montserrat"/>
              <a:ea typeface="Montserrat"/>
              <a:cs typeface="Montserrat"/>
              <a:sym typeface="Montserra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132"/>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p>
            <a:pPr marL="0" lvl="0" indent="0"/>
            <a:r>
              <a:rPr lang="en-US" dirty="0" err="1"/>
              <a:t>Fallstudie</a:t>
            </a:r>
            <a:r>
              <a:rPr lang="en-US" dirty="0"/>
              <a:t> 1: </a:t>
            </a:r>
            <a:r>
              <a:rPr lang="en-US" dirty="0">
                <a:solidFill>
                  <a:srgbClr val="000000"/>
                </a:solidFill>
              </a:rPr>
              <a:t>Eine </a:t>
            </a:r>
            <a:r>
              <a:rPr lang="en-US" dirty="0" err="1">
                <a:solidFill>
                  <a:srgbClr val="000000"/>
                </a:solidFill>
              </a:rPr>
              <a:t>Fallstudie</a:t>
            </a:r>
            <a:r>
              <a:rPr lang="en-US" dirty="0">
                <a:solidFill>
                  <a:srgbClr val="000000"/>
                </a:solidFill>
              </a:rPr>
              <a:t> </a:t>
            </a:r>
            <a:r>
              <a:rPr lang="en-US" dirty="0" err="1">
                <a:solidFill>
                  <a:srgbClr val="000000"/>
                </a:solidFill>
              </a:rPr>
              <a:t>aus</a:t>
            </a:r>
            <a:r>
              <a:rPr lang="en-US" dirty="0">
                <a:solidFill>
                  <a:srgbClr val="000000"/>
                </a:solidFill>
              </a:rPr>
              <a:t> Vietnam</a:t>
            </a:r>
            <a:endParaRPr dirty="0"/>
          </a:p>
        </p:txBody>
      </p:sp>
      <p:sp>
        <p:nvSpPr>
          <p:cNvPr id="471" name="Google Shape;471;p132"/>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01</a:t>
            </a:r>
            <a:endParaRPr/>
          </a:p>
        </p:txBody>
      </p:sp>
      <p:sp>
        <p:nvSpPr>
          <p:cNvPr id="472" name="Google Shape;472;p132"/>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p>
            <a:pPr marL="0" lvl="0" indent="0"/>
            <a:r>
              <a:rPr lang="en-US" dirty="0" err="1"/>
              <a:t>Fallstudie</a:t>
            </a:r>
            <a:r>
              <a:rPr lang="en-US" dirty="0"/>
              <a:t> 2: </a:t>
            </a:r>
            <a:r>
              <a:rPr lang="de-DE" dirty="0">
                <a:solidFill>
                  <a:srgbClr val="1F1F1F"/>
                </a:solidFill>
              </a:rPr>
              <a:t>Eine Fallstudie aus Qingdao, China.</a:t>
            </a:r>
            <a:endParaRPr dirty="0"/>
          </a:p>
        </p:txBody>
      </p:sp>
      <p:sp>
        <p:nvSpPr>
          <p:cNvPr id="473" name="Google Shape;473;p132"/>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p>
            <a:pPr marL="0" lvl="0" indent="0"/>
            <a:r>
              <a:rPr lang="en-US" dirty="0" err="1"/>
              <a:t>Fallstudie</a:t>
            </a:r>
            <a:r>
              <a:rPr lang="en-US" dirty="0"/>
              <a:t> 3: </a:t>
            </a:r>
            <a:r>
              <a:rPr lang="de-DE" dirty="0">
                <a:solidFill>
                  <a:srgbClr val="000000"/>
                </a:solidFill>
              </a:rPr>
              <a:t>Einflussfaktoren für eine nachhaltige Ernährungsumstellung - eine Fallstudie über den deutschen Lebensmittelkonsum.</a:t>
            </a:r>
            <a:endParaRPr dirty="0"/>
          </a:p>
          <a:p>
            <a:pPr marL="0" lvl="0" indent="0" algn="l" rtl="0">
              <a:lnSpc>
                <a:spcPct val="100000"/>
              </a:lnSpc>
              <a:spcBef>
                <a:spcPts val="0"/>
              </a:spcBef>
              <a:spcAft>
                <a:spcPts val="0"/>
              </a:spcAft>
              <a:buClr>
                <a:srgbClr val="73B64B"/>
              </a:buClr>
              <a:buSzPts val="2400"/>
              <a:buNone/>
            </a:pPr>
            <a:endParaRPr dirty="0"/>
          </a:p>
        </p:txBody>
      </p:sp>
      <p:sp>
        <p:nvSpPr>
          <p:cNvPr id="474" name="Google Shape;474;p132"/>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02</a:t>
            </a:r>
            <a:endParaRPr/>
          </a:p>
        </p:txBody>
      </p:sp>
      <p:sp>
        <p:nvSpPr>
          <p:cNvPr id="475" name="Google Shape;475;p132"/>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03</a:t>
            </a:r>
            <a:endParaRPr/>
          </a:p>
        </p:txBody>
      </p:sp>
      <p:sp>
        <p:nvSpPr>
          <p:cNvPr id="476" name="Google Shape;476;p132"/>
          <p:cNvSpPr/>
          <p:nvPr/>
        </p:nvSpPr>
        <p:spPr>
          <a:xfrm>
            <a:off x="3880331" y="223253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477" name="Google Shape;477;p132"/>
          <p:cNvSpPr/>
          <p:nvPr/>
        </p:nvSpPr>
        <p:spPr>
          <a:xfrm>
            <a:off x="3880331" y="4245771"/>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478" name="Google Shape;478;p132"/>
          <p:cNvPicPr preferRelativeResize="0">
            <a:picLocks noGrp="1"/>
          </p:cNvPicPr>
          <p:nvPr>
            <p:ph type="pic" idx="8"/>
          </p:nvPr>
        </p:nvPicPr>
        <p:blipFill rotWithShape="1">
          <a:blip r:embed="rId3">
            <a:alphaModFix/>
          </a:blip>
          <a:srcRect l="32647" r="32647"/>
          <a:stretch/>
        </p:blipFill>
        <p:spPr>
          <a:xfrm>
            <a:off x="-48344" y="0"/>
            <a:ext cx="3570477" cy="6858000"/>
          </a:xfrm>
          <a:prstGeom prst="rect">
            <a:avLst/>
          </a:prstGeom>
          <a:solidFill>
            <a:srgbClr val="D8D8D8"/>
          </a:solid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133"/>
          <p:cNvSpPr txBox="1">
            <a:spLocks noGrp="1"/>
          </p:cNvSpPr>
          <p:nvPr>
            <p:ph type="body" idx="1"/>
          </p:nvPr>
        </p:nvSpPr>
        <p:spPr>
          <a:xfrm>
            <a:off x="904850" y="320850"/>
            <a:ext cx="10053000" cy="803700"/>
          </a:xfrm>
          <a:prstGeom prst="rect">
            <a:avLst/>
          </a:prstGeom>
          <a:noFill/>
          <a:ln>
            <a:noFill/>
          </a:ln>
        </p:spPr>
        <p:txBody>
          <a:bodyPr spcFirstLastPara="1" wrap="square" lIns="91425" tIns="45700" rIns="91425" bIns="45700" anchor="t" anchorCtr="0">
            <a:noAutofit/>
          </a:bodyPr>
          <a:lstStyle/>
          <a:p>
            <a:pPr marL="0" lvl="0" indent="0"/>
            <a:r>
              <a:rPr lang="en-US" dirty="0"/>
              <a:t>FALLSTUDIE 1</a:t>
            </a:r>
            <a:endParaRPr dirty="0"/>
          </a:p>
        </p:txBody>
      </p:sp>
      <p:sp>
        <p:nvSpPr>
          <p:cNvPr id="485" name="Google Shape;485;p133"/>
          <p:cNvSpPr txBox="1">
            <a:spLocks noGrp="1"/>
          </p:cNvSpPr>
          <p:nvPr>
            <p:ph type="body" idx="2"/>
          </p:nvPr>
        </p:nvSpPr>
        <p:spPr>
          <a:xfrm>
            <a:off x="904850" y="958674"/>
            <a:ext cx="10053000" cy="46089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600"/>
              </a:spcBef>
              <a:spcAft>
                <a:spcPts val="0"/>
              </a:spcAft>
              <a:buSzPts val="2400"/>
              <a:buNone/>
            </a:pPr>
            <a:r>
              <a:rPr lang="de-DE" sz="2300" b="1" dirty="0">
                <a:solidFill>
                  <a:srgbClr val="222222"/>
                </a:solidFill>
              </a:rPr>
              <a:t>Determinanten des umweltfreundlichen Verbraucherverhaltens: Eine Fallstudie aus Vietnam </a:t>
            </a:r>
          </a:p>
          <a:p>
            <a:pPr marL="0" lvl="0" indent="0" algn="just" rtl="0">
              <a:lnSpc>
                <a:spcPct val="100000"/>
              </a:lnSpc>
              <a:spcBef>
                <a:spcPts val="600"/>
              </a:spcBef>
              <a:spcAft>
                <a:spcPts val="0"/>
              </a:spcAft>
              <a:buSzPts val="2400"/>
              <a:buNone/>
            </a:pPr>
            <a:r>
              <a:rPr lang="de-DE" sz="2300" dirty="0">
                <a:solidFill>
                  <a:srgbClr val="222222"/>
                </a:solidFill>
              </a:rPr>
              <a:t>In dieser Studie wird eine Umfrage durchgeführt, um die Faktoren zu untersuchen, die das grüne Konsumverhalten beeinflussen. Die demografischen Daten zeigen, dass sowohl Männer als auch Frauen an umweltfreundlichen Konsumgewohnheiten interessiert sind, wobei es sich bei der Mehrheit um junge, gebildete Personen handelt. Frühere Forschungen zum umweltfreundlichen Konsum haben Umweltwissen und Einstellungen als Schlüsselfaktoren identifiziert. Es wird betont, wie wichtig die Einstellung der Kunden zum umweltfreundlichen Konsum, ihre Besorgnis über Umweltfragen und ihre Auswirkungen auf andere sind. Die Unternehmen sollten diese Faktoren in ihre langfristige strategische Planung einbeziehen, um den umweltfreundlichen Einkauf zu steigern. Um die Aufmerksamkeit der Kunden auf grüne Produkte zu lenken, können Unternehmen Werbemethoden einsetzen, praktische Lernmöglichkeiten anbieten und eine positive Wahrnehmung ihres Nutzens fördern.</a:t>
            </a:r>
            <a:endParaRPr sz="2300" b="1" dirty="0">
              <a:solidFill>
                <a:srgbClr val="000000"/>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134"/>
          <p:cNvSpPr txBox="1">
            <a:spLocks noGrp="1"/>
          </p:cNvSpPr>
          <p:nvPr>
            <p:ph type="body" idx="2"/>
          </p:nvPr>
        </p:nvSpPr>
        <p:spPr>
          <a:xfrm>
            <a:off x="853526" y="235975"/>
            <a:ext cx="10053000" cy="5493900"/>
          </a:xfrm>
          <a:prstGeom prst="rect">
            <a:avLst/>
          </a:prstGeom>
          <a:noFill/>
          <a:ln>
            <a:noFill/>
          </a:ln>
        </p:spPr>
        <p:txBody>
          <a:bodyPr spcFirstLastPara="1" wrap="square" lIns="91425" tIns="45700" rIns="91425" bIns="45700" anchor="t" anchorCtr="0">
            <a:noAutofit/>
          </a:bodyPr>
          <a:lstStyle/>
          <a:p>
            <a:pPr marL="0" lvl="0" indent="0" algn="just">
              <a:spcBef>
                <a:spcPts val="2300"/>
              </a:spcBef>
            </a:pPr>
            <a:r>
              <a:rPr lang="de-DE" sz="2300" dirty="0">
                <a:solidFill>
                  <a:srgbClr val="222222"/>
                </a:solidFill>
              </a:rPr>
              <a:t>Die Studie untersucht die Faktoren, die das grüne Konsumverhalten beeinflussen, und konzentriert sich dabei auf Einstellungen, gesellschaftliche Normen und Umweltbelange. Sie ergab, dass Verbraucher mit einer positiven Einstellung zu umweltfreundlichen Produkten diese mit größerer Wahrscheinlichkeit kaufen. Umweltbelange sind ebenfalls von entscheidender Bedeutung: Verbraucher, die sich mehr Sorgen um die Umwelt machen und über entsprechendes Wissen verfügen, kaufen mit größerer Wahrscheinlichkeit grüne Produkte. </a:t>
            </a:r>
          </a:p>
          <a:p>
            <a:pPr marL="0" lvl="0" indent="0" algn="just">
              <a:spcBef>
                <a:spcPts val="2300"/>
              </a:spcBef>
            </a:pPr>
            <a:r>
              <a:rPr lang="de-DE" sz="2300" dirty="0">
                <a:solidFill>
                  <a:srgbClr val="222222"/>
                </a:solidFill>
              </a:rPr>
              <a:t>Das Bewusstsein für umweltfreundliches Konsumverhalten hat keinen signifikanten Einfluss darauf, wirkt sich aber indirekt auf andere Faktoren aus. Die Verbraucher sind der Ansicht, dass die Verwendung grüner Produkte zum Umweltschutz beiträgt, und haben eine positive Einstellung zum Kauf, zum Verbrauch und zur Förderung grüner Produkte. Die Forschungsergebnisse sind wichtig, um die grünen Konsumgewohnheiten der Kunden zu verstehen und Unternehmen dabei zu helfen, die Psychologie der Menschen zu erfassen und zu nutzen, um Marketing- und Werbestrategien zu entwickeln</a:t>
            </a:r>
            <a:r>
              <a:rPr lang="de-DE" dirty="0">
                <a:solidFill>
                  <a:srgbClr val="222222"/>
                </a:solidFill>
              </a:rPr>
              <a:t>. </a:t>
            </a:r>
            <a:endParaRP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135"/>
          <p:cNvSpPr txBox="1">
            <a:spLocks noGrp="1"/>
          </p:cNvSpPr>
          <p:nvPr>
            <p:ph type="body" idx="1"/>
          </p:nvPr>
        </p:nvSpPr>
        <p:spPr>
          <a:xfrm>
            <a:off x="904856" y="582471"/>
            <a:ext cx="10053000" cy="803700"/>
          </a:xfrm>
          <a:prstGeom prst="rect">
            <a:avLst/>
          </a:prstGeom>
          <a:noFill/>
          <a:ln>
            <a:noFill/>
          </a:ln>
        </p:spPr>
        <p:txBody>
          <a:bodyPr spcFirstLastPara="1" wrap="square" lIns="91425" tIns="45700" rIns="91425" bIns="45700" anchor="t" anchorCtr="0">
            <a:noAutofit/>
          </a:bodyPr>
          <a:lstStyle/>
          <a:p>
            <a:pPr marL="0" lvl="0" indent="0"/>
            <a:r>
              <a:rPr lang="en-US" dirty="0"/>
              <a:t>FALLSTUDIE 2</a:t>
            </a:r>
            <a:endParaRPr dirty="0"/>
          </a:p>
        </p:txBody>
      </p:sp>
      <p:sp>
        <p:nvSpPr>
          <p:cNvPr id="498" name="Google Shape;498;p135"/>
          <p:cNvSpPr txBox="1">
            <a:spLocks noGrp="1"/>
          </p:cNvSpPr>
          <p:nvPr>
            <p:ph type="body" idx="2"/>
          </p:nvPr>
        </p:nvSpPr>
        <p:spPr>
          <a:xfrm>
            <a:off x="904856" y="1303800"/>
            <a:ext cx="10053000" cy="42504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600"/>
              </a:spcBef>
              <a:spcAft>
                <a:spcPts val="0"/>
              </a:spcAft>
              <a:buSzPts val="2400"/>
              <a:buNone/>
            </a:pPr>
            <a:r>
              <a:rPr lang="de-DE" dirty="0">
                <a:solidFill>
                  <a:srgbClr val="222222"/>
                </a:solidFill>
              </a:rPr>
              <a:t>Was beeinflusst das umweltfreundliche Verbraucherverhalten in China? Eine Fallstudie aus Qingdao.Die Studie untersucht das umweltfreundliche Verbraucherverhalten in China, wobei der persönliche Einfluss, das Wissen über umweltfreundlichen Konsum, die Einstellungen, interne und externe Moderatoren sowie das Verhalten untersucht werden. Die rasche Urbanisierung und Industrialisierung in China könnte die Einstellungen und das Verhalten der Verbraucher erheblich beeinflussen.</a:t>
            </a:r>
          </a:p>
          <a:p>
            <a:pPr marL="0" lvl="0" indent="0" algn="just" rtl="0">
              <a:lnSpc>
                <a:spcPct val="100000"/>
              </a:lnSpc>
              <a:spcBef>
                <a:spcPts val="600"/>
              </a:spcBef>
              <a:spcAft>
                <a:spcPts val="0"/>
              </a:spcAft>
              <a:buSzPts val="2400"/>
              <a:buNone/>
            </a:pPr>
            <a:endParaRPr lang="de-DE" dirty="0">
              <a:solidFill>
                <a:srgbClr val="222222"/>
              </a:solidFill>
            </a:endParaRPr>
          </a:p>
          <a:p>
            <a:pPr marL="0" lvl="0" indent="0" algn="just" rtl="0">
              <a:lnSpc>
                <a:spcPct val="100000"/>
              </a:lnSpc>
              <a:spcBef>
                <a:spcPts val="600"/>
              </a:spcBef>
              <a:spcAft>
                <a:spcPts val="0"/>
              </a:spcAft>
              <a:buSzPts val="2400"/>
              <a:buNone/>
            </a:pPr>
            <a:r>
              <a:rPr lang="de-DE" dirty="0">
                <a:solidFill>
                  <a:srgbClr val="222222"/>
                </a:solidFill>
              </a:rPr>
              <a:t>Die Studie untersucht den umweltfreundlichen Konsum in China unter Einbeziehung interner und externer Moderatoren, um die Faktoren zu verstehen, die ihn beeinflussen. Sie konzentriert sich auf drei Aspekte: Kauf, Nutzung und Recycling. Der Ansatz ist neuartig und liefert präzisere Ergebnisse und Empfehlungen für politische Maßnahmen der chinesischen Regierung.</a:t>
            </a:r>
            <a:endParaRPr b="1" dirty="0">
              <a:solidFill>
                <a:srgbClr val="1F1F1F"/>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136"/>
          <p:cNvSpPr txBox="1">
            <a:spLocks noGrp="1"/>
          </p:cNvSpPr>
          <p:nvPr>
            <p:ph type="body" idx="2"/>
          </p:nvPr>
        </p:nvSpPr>
        <p:spPr>
          <a:xfrm>
            <a:off x="904850" y="600504"/>
            <a:ext cx="10053000" cy="5639100"/>
          </a:xfrm>
          <a:prstGeom prst="rect">
            <a:avLst/>
          </a:prstGeom>
          <a:noFill/>
          <a:ln>
            <a:noFill/>
          </a:ln>
        </p:spPr>
        <p:txBody>
          <a:bodyPr spcFirstLastPara="1" wrap="square" lIns="91425" tIns="45700" rIns="91425" bIns="45700" anchor="t" anchorCtr="0">
            <a:noAutofit/>
          </a:bodyPr>
          <a:lstStyle/>
          <a:p>
            <a:pPr marL="0" lvl="0" indent="0" algn="just">
              <a:lnSpc>
                <a:spcPct val="100000"/>
              </a:lnSpc>
              <a:spcBef>
                <a:spcPts val="600"/>
              </a:spcBef>
            </a:pPr>
            <a:r>
              <a:rPr lang="de-DE" dirty="0">
                <a:solidFill>
                  <a:srgbClr val="222222"/>
                </a:solidFill>
              </a:rPr>
              <a:t>Die Einstellung ist der wichtigste Prädiktor für das Kaufverhalten, während das Einkommen, die wahrgenommene Effizienz des Verbrauchers und das Alter das Nutzungsverhalten bestimmen. Das Recyclingverhalten wird stark vom Nutzungsverhalten beeinflusst. Umwelttechnologien, wirtschaftspolitische Maßnahmen und soziale Initiativen sind für die wirtschaftliche Nachhaltigkeit von entscheidender Bedeutung, ihre Auswirkungen hängen jedoch von veränderten Verbrauchsmustern und Verhaltensweisen ab. </a:t>
            </a:r>
          </a:p>
          <a:p>
            <a:pPr marL="0" lvl="0" indent="0" algn="just">
              <a:lnSpc>
                <a:spcPct val="100000"/>
              </a:lnSpc>
              <a:spcBef>
                <a:spcPts val="600"/>
              </a:spcBef>
            </a:pPr>
            <a:r>
              <a:rPr lang="de-DE" dirty="0">
                <a:solidFill>
                  <a:srgbClr val="222222"/>
                </a:solidFill>
              </a:rPr>
              <a:t>Grüner Konsum ist ein Schlüsselelement in akademischen und politischen Debatten, wobei Faktoren wie Demografie, Umweltwissen, Einstellungen, Werte sowie interne und externe Moderatoren einen Einfluss darauf haben. Ansätze wie die Theorie des geplanten Verhaltens (Theory of Planned Behavior, TPB) haben jedoch ihre Grenzen, wie z. B. die Komplexität integrierter Modelle und die fehlende Korrelation zwischen Wertvariablen und Stromsparen im Haushalt.</a:t>
            </a:r>
            <a:endParaRPr dirty="0">
              <a:solidFill>
                <a:srgbClr val="000000"/>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137"/>
          <p:cNvSpPr txBox="1">
            <a:spLocks noGrp="1"/>
          </p:cNvSpPr>
          <p:nvPr>
            <p:ph type="body" idx="1"/>
          </p:nvPr>
        </p:nvSpPr>
        <p:spPr>
          <a:xfrm>
            <a:off x="904856" y="474112"/>
            <a:ext cx="10053000" cy="803700"/>
          </a:xfrm>
          <a:prstGeom prst="rect">
            <a:avLst/>
          </a:prstGeom>
          <a:noFill/>
          <a:ln>
            <a:noFill/>
          </a:ln>
        </p:spPr>
        <p:txBody>
          <a:bodyPr spcFirstLastPara="1" wrap="square" lIns="91425" tIns="45700" rIns="91425" bIns="45700" anchor="t" anchorCtr="0">
            <a:noAutofit/>
          </a:bodyPr>
          <a:lstStyle/>
          <a:p>
            <a:pPr marL="0" lvl="0" indent="0"/>
            <a:r>
              <a:rPr lang="en-US" dirty="0"/>
              <a:t>FALLSTUDIE 3</a:t>
            </a:r>
            <a:endParaRPr dirty="0"/>
          </a:p>
        </p:txBody>
      </p:sp>
      <p:sp>
        <p:nvSpPr>
          <p:cNvPr id="511" name="Google Shape;511;p137"/>
          <p:cNvSpPr txBox="1">
            <a:spLocks noGrp="1"/>
          </p:cNvSpPr>
          <p:nvPr>
            <p:ph type="body" idx="2"/>
          </p:nvPr>
        </p:nvSpPr>
        <p:spPr>
          <a:xfrm>
            <a:off x="904856" y="1111936"/>
            <a:ext cx="10053000" cy="42504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600"/>
              </a:spcBef>
              <a:spcAft>
                <a:spcPts val="0"/>
              </a:spcAft>
              <a:buSzPts val="2400"/>
              <a:buNone/>
            </a:pPr>
            <a:r>
              <a:rPr lang="de-DE" sz="2300" dirty="0">
                <a:solidFill>
                  <a:srgbClr val="000000"/>
                </a:solidFill>
              </a:rPr>
              <a:t>Einflussfaktoren für eine nachhaltige Ernährungsumstellung - eine Fallstudie über den deutschen Lebensmittelkonsum. </a:t>
            </a:r>
          </a:p>
          <a:p>
            <a:pPr marL="0" lvl="0" indent="0" algn="just" rtl="0">
              <a:lnSpc>
                <a:spcPct val="100000"/>
              </a:lnSpc>
              <a:spcBef>
                <a:spcPts val="600"/>
              </a:spcBef>
              <a:spcAft>
                <a:spcPts val="0"/>
              </a:spcAft>
              <a:buSzPts val="2400"/>
              <a:buNone/>
            </a:pPr>
            <a:r>
              <a:rPr lang="de-DE" sz="2300" dirty="0">
                <a:solidFill>
                  <a:srgbClr val="000000"/>
                </a:solidFill>
              </a:rPr>
              <a:t>In einer Fallstudie in Deutschland wurde der Lebensmittelkonsum mit den Säulen der Nachhaltigkeit und den Ernährungsempfehlungen verglichen. Die Studie ergab, dass Kaufentscheidungen weitgehend von gesundheitsbezogenen Faktoren beeinflusst werden und nur wenige Verbraucher ihre Ernährung an geringen Umweltauswirkungen ausrichten. Ein großer Teil der Verbraucher entscheidet sich für billige Lebensmittel, ungeachtet der gesundheitlichen und ökologischen Folgen. Der Preis ist unter Nachhaltigkeitsgesichtspunkten der wichtigste Faktor bei der Auswahl von Lebensmitteln. Politische Entscheidungsträger sollten den Verbrauchern finanzielle Anreize für eine gesunde und umweltfreundliche Ernährung bieten, um ungesunden Konsum zu verhindern.  Auch wirtschaftliche Faktoren beeinflussen die Wahl von Lebensmitteln, wobei höhere Kosten für pflanzliche und biologische Produkte zu ungesunden Gewohnheiten führen.</a:t>
            </a:r>
            <a:endParaRPr sz="2300" b="1" dirty="0">
              <a:solidFill>
                <a:srgbClr val="00000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138"/>
          <p:cNvSpPr txBox="1">
            <a:spLocks noGrp="1"/>
          </p:cNvSpPr>
          <p:nvPr>
            <p:ph type="body" idx="2"/>
          </p:nvPr>
        </p:nvSpPr>
        <p:spPr>
          <a:xfrm>
            <a:off x="702115" y="266231"/>
            <a:ext cx="10052954" cy="4250335"/>
          </a:xfrm>
          <a:prstGeom prst="rect">
            <a:avLst/>
          </a:prstGeom>
          <a:noFill/>
          <a:ln>
            <a:noFill/>
          </a:ln>
        </p:spPr>
        <p:txBody>
          <a:bodyPr spcFirstLastPara="1" wrap="square" lIns="91425" tIns="45700" rIns="91425" bIns="45700" anchor="t" anchorCtr="0">
            <a:noAutofit/>
          </a:bodyPr>
          <a:lstStyle/>
          <a:p>
            <a:pPr marL="0" lvl="0" indent="0" algn="just">
              <a:lnSpc>
                <a:spcPct val="100000"/>
              </a:lnSpc>
              <a:spcBef>
                <a:spcPts val="600"/>
              </a:spcBef>
            </a:pPr>
            <a:r>
              <a:rPr lang="de-DE" sz="2200" dirty="0">
                <a:solidFill>
                  <a:srgbClr val="000000"/>
                </a:solidFill>
              </a:rPr>
              <a:t>Die Studie untersucht auch die Faktoren, die die Ernährungsentscheidungen der deutschen Verbraucher beeinflussen, und zeigt die Kluft zwischen nachhaltigen Ernährungsmustern und den tatsächlichen Konsumgewohnheiten auf. Sie zeigt die Grenzen des derzeitigen Lebensmittelmarktes auf und schlägt vor, dass mehr Aufklärungskampagnen zur Förderung gesünderer Ernährungsgewohnheiten beitragen könnten. Die Ernährungserziehung könnte ein wertvolles Instrument für die Entwicklung wirksamer Erziehungsstrategien sein.</a:t>
            </a:r>
          </a:p>
          <a:p>
            <a:pPr marL="0" lvl="0" indent="0" algn="just">
              <a:lnSpc>
                <a:spcPct val="100000"/>
              </a:lnSpc>
              <a:spcBef>
                <a:spcPts val="600"/>
              </a:spcBef>
            </a:pPr>
            <a:r>
              <a:rPr lang="de-DE" sz="2200" dirty="0">
                <a:solidFill>
                  <a:srgbClr val="000000"/>
                </a:solidFill>
              </a:rPr>
              <a:t>Die deutschen Verbraucher ernähren sich zunehmend umweltbewusst, aber es besteht eine Kluft zwischen ihrem Engagement für nachhaltige Produkte und ihrem tatsächlichen Verbrauch. Forschung ist notwendig, um die Motivation und die Bereitschaft der Verbraucher zu Veränderungen zu verstehen. Die Kosten für Lebensmittel können Ernährungsentscheidungen beeinflussen, wobei niedrige Preise für nicht nachhaltige Optionen zu einem hohen Verbrauch führen. Eine ernährungsphysiologisch angemessene Ernährung kann jedoch auch für weniger Geld erworben werden. Politische Entscheidungsträger sollten gesündere, ökologisch sinnvolle Ernährungsmuster durch wirtschaftliche Anreize fördern und sich auf bewährte Praktiken konzentrieren, um Ernährungstrends in Richtung Gesundheit und ökologische Nachhaltigkeit zu verändern.</a:t>
            </a:r>
            <a:endParaRPr sz="2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98"/>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9600"/>
              <a:buFont typeface="Arial"/>
              <a:buNone/>
            </a:pPr>
            <a:r>
              <a:rPr lang="en-US"/>
              <a:t>01</a:t>
            </a:r>
            <a:endParaRPr/>
          </a:p>
        </p:txBody>
      </p:sp>
      <p:pic>
        <p:nvPicPr>
          <p:cNvPr id="195" name="Google Shape;195;p98"/>
          <p:cNvPicPr preferRelativeResize="0">
            <a:picLocks noGrp="1"/>
          </p:cNvPicPr>
          <p:nvPr>
            <p:ph type="pic" idx="2"/>
          </p:nvPr>
        </p:nvPicPr>
        <p:blipFill rotWithShape="1">
          <a:blip r:embed="rId3">
            <a:alphaModFix/>
          </a:blip>
          <a:srcRect t="16734" b="16733"/>
          <a:stretch/>
        </p:blipFill>
        <p:spPr>
          <a:xfrm>
            <a:off x="238772" y="2626822"/>
            <a:ext cx="7708195" cy="3396829"/>
          </a:xfrm>
          <a:prstGeom prst="rect">
            <a:avLst/>
          </a:prstGeom>
          <a:solidFill>
            <a:srgbClr val="BFBFBF"/>
          </a:solidFill>
          <a:ln>
            <a:noFill/>
          </a:ln>
        </p:spPr>
      </p:pic>
      <p:sp>
        <p:nvSpPr>
          <p:cNvPr id="196" name="Google Shape;196;p98"/>
          <p:cNvSpPr/>
          <p:nvPr/>
        </p:nvSpPr>
        <p:spPr>
          <a:xfrm>
            <a:off x="5924616" y="4305360"/>
            <a:ext cx="4933927" cy="1561717"/>
          </a:xfrm>
          <a:prstGeom prst="rect">
            <a:avLst/>
          </a:prstGeom>
          <a:solidFill>
            <a:schemeClr val="lt1"/>
          </a:solidFill>
          <a:ln>
            <a:noFill/>
          </a:ln>
        </p:spPr>
        <p:txBody>
          <a:bodyPr spcFirstLastPara="1" wrap="square" lIns="91425" tIns="45700" rIns="91425" bIns="45700" anchor="ctr" anchorCtr="0">
            <a:noAutofit/>
          </a:bodyPr>
          <a:lstStyle/>
          <a:p>
            <a:pPr lvl="0"/>
            <a:r>
              <a:rPr lang="en-US" sz="3600" b="1" dirty="0">
                <a:solidFill>
                  <a:srgbClr val="73B64B"/>
                </a:solidFill>
                <a:latin typeface="Calibri"/>
                <a:ea typeface="Calibri"/>
                <a:cs typeface="Calibri"/>
                <a:sym typeface="Calibri"/>
              </a:rPr>
              <a:t>NACHHALTIGES WIRTSCHAFTENC</a:t>
            </a:r>
            <a:r>
              <a:rPr lang="en-US" sz="529" b="0" i="0" u="none" strike="noStrike" cap="none" dirty="0">
                <a:solidFill>
                  <a:schemeClr val="lt1"/>
                </a:solidFill>
                <a:latin typeface="Montserrat"/>
                <a:ea typeface="Montserrat"/>
                <a:cs typeface="Montserrat"/>
                <a:sym typeface="Montserrat"/>
              </a:rPr>
              <a:t>C</a:t>
            </a:r>
            <a:endParaRPr sz="529" b="0" i="0" u="none" strike="noStrike" cap="none" dirty="0">
              <a:solidFill>
                <a:schemeClr val="lt1"/>
              </a:solidFill>
              <a:latin typeface="Montserrat"/>
              <a:ea typeface="Montserrat"/>
              <a:cs typeface="Montserrat"/>
              <a:sym typeface="Montserrat"/>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139"/>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9600"/>
              <a:buFont typeface="Arial"/>
              <a:buNone/>
            </a:pPr>
            <a:r>
              <a:rPr lang="en-US"/>
              <a:t>05</a:t>
            </a:r>
            <a:endParaRPr/>
          </a:p>
        </p:txBody>
      </p:sp>
      <p:sp>
        <p:nvSpPr>
          <p:cNvPr id="522" name="Google Shape;522;p139"/>
          <p:cNvSpPr>
            <a:spLocks noGrp="1"/>
          </p:cNvSpPr>
          <p:nvPr>
            <p:ph type="pic" idx="2"/>
          </p:nvPr>
        </p:nvSpPr>
        <p:spPr>
          <a:xfrm>
            <a:off x="238772" y="2626822"/>
            <a:ext cx="7708195" cy="3396829"/>
          </a:xfrm>
          <a:prstGeom prst="rect">
            <a:avLst/>
          </a:prstGeom>
          <a:solidFill>
            <a:srgbClr val="BFBFBF"/>
          </a:solidFill>
          <a:ln>
            <a:noFill/>
          </a:ln>
        </p:spPr>
        <p:txBody>
          <a:bodyPr/>
          <a:lstStyle/>
          <a:p>
            <a:endParaRPr lang="en-GB"/>
          </a:p>
        </p:txBody>
      </p:sp>
      <p:pic>
        <p:nvPicPr>
          <p:cNvPr id="523" name="Google Shape;523;p139"/>
          <p:cNvPicPr preferRelativeResize="0"/>
          <p:nvPr/>
        </p:nvPicPr>
        <p:blipFill rotWithShape="1">
          <a:blip r:embed="rId3">
            <a:alphaModFix/>
          </a:blip>
          <a:srcRect t="16734" b="16733"/>
          <a:stretch/>
        </p:blipFill>
        <p:spPr>
          <a:xfrm>
            <a:off x="238771" y="2626821"/>
            <a:ext cx="7708195" cy="3396829"/>
          </a:xfrm>
          <a:prstGeom prst="rect">
            <a:avLst/>
          </a:prstGeom>
          <a:solidFill>
            <a:srgbClr val="BFBFBF"/>
          </a:solidFill>
          <a:ln>
            <a:noFill/>
          </a:ln>
        </p:spPr>
      </p:pic>
      <p:sp>
        <p:nvSpPr>
          <p:cNvPr id="524" name="Google Shape;524;p139"/>
          <p:cNvSpPr/>
          <p:nvPr/>
        </p:nvSpPr>
        <p:spPr>
          <a:xfrm>
            <a:off x="5950016" y="4213554"/>
            <a:ext cx="4933927" cy="1561717"/>
          </a:xfrm>
          <a:prstGeom prst="rect">
            <a:avLst/>
          </a:prstGeom>
          <a:solidFill>
            <a:schemeClr val="lt1"/>
          </a:solidFill>
          <a:ln>
            <a:noFill/>
          </a:ln>
        </p:spPr>
        <p:txBody>
          <a:bodyPr spcFirstLastPara="1" wrap="square" lIns="91425" tIns="45700" rIns="91425" bIns="45700" anchor="ctr" anchorCtr="0">
            <a:noAutofit/>
          </a:bodyPr>
          <a:lstStyle/>
          <a:p>
            <a:pPr lvl="0"/>
            <a:r>
              <a:rPr lang="en-US" sz="3600" b="1" dirty="0">
                <a:solidFill>
                  <a:srgbClr val="73B64B"/>
                </a:solidFill>
                <a:latin typeface="Calibri"/>
                <a:ea typeface="Calibri"/>
                <a:cs typeface="Calibri"/>
                <a:sym typeface="Calibri"/>
              </a:rPr>
              <a:t>KOMMUNALE PARTNERSCHAFTEN</a:t>
            </a:r>
            <a:r>
              <a:rPr lang="en-US" sz="3600" b="1" i="0" u="none" strike="noStrike" cap="none" dirty="0">
                <a:solidFill>
                  <a:srgbClr val="73B64B"/>
                </a:solidFill>
                <a:latin typeface="Calibri"/>
                <a:ea typeface="Calibri"/>
                <a:cs typeface="Calibri"/>
                <a:sym typeface="Calibri"/>
              </a:rPr>
              <a:t> </a:t>
            </a:r>
            <a:r>
              <a:rPr lang="en-US" sz="529" b="0" i="0" u="none" strike="noStrike" cap="none" dirty="0">
                <a:solidFill>
                  <a:schemeClr val="lt1"/>
                </a:solidFill>
                <a:latin typeface="Montserrat"/>
                <a:ea typeface="Montserrat"/>
                <a:cs typeface="Montserrat"/>
                <a:sym typeface="Montserrat"/>
              </a:rPr>
              <a:t>C</a:t>
            </a:r>
            <a:endParaRPr sz="529" b="0" i="0" u="none" strike="noStrike" cap="none" dirty="0">
              <a:solidFill>
                <a:schemeClr val="lt1"/>
              </a:solidFill>
              <a:latin typeface="Montserrat"/>
              <a:ea typeface="Montserrat"/>
              <a:cs typeface="Montserrat"/>
              <a:sym typeface="Montserrat"/>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23"/>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p>
            <a:pPr marL="0" lvl="0" indent="0"/>
            <a:r>
              <a:rPr lang="en-US" dirty="0" err="1"/>
              <a:t>Fallstudie</a:t>
            </a:r>
            <a:r>
              <a:rPr lang="en-US" dirty="0"/>
              <a:t> 1: Starbucks</a:t>
            </a:r>
            <a:endParaRPr dirty="0"/>
          </a:p>
        </p:txBody>
      </p:sp>
      <p:sp>
        <p:nvSpPr>
          <p:cNvPr id="530" name="Google Shape;530;p23"/>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01</a:t>
            </a:r>
            <a:endParaRPr/>
          </a:p>
        </p:txBody>
      </p:sp>
      <p:sp>
        <p:nvSpPr>
          <p:cNvPr id="531" name="Google Shape;531;p23"/>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p>
            <a:pPr marL="0" lvl="0" indent="0"/>
            <a:r>
              <a:rPr lang="en-US" dirty="0" err="1"/>
              <a:t>Fallstudie</a:t>
            </a:r>
            <a:r>
              <a:rPr lang="en-US" dirty="0"/>
              <a:t> 2: Allegro</a:t>
            </a:r>
            <a:endParaRPr dirty="0"/>
          </a:p>
        </p:txBody>
      </p:sp>
      <p:sp>
        <p:nvSpPr>
          <p:cNvPr id="532" name="Google Shape;532;p23"/>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p>
            <a:pPr marL="0" lvl="0" indent="0"/>
            <a:r>
              <a:rPr lang="en-US" dirty="0" err="1"/>
              <a:t>Fallstudie</a:t>
            </a:r>
            <a:r>
              <a:rPr lang="en-US" dirty="0"/>
              <a:t> 3: H&amp;M</a:t>
            </a:r>
            <a:endParaRPr dirty="0"/>
          </a:p>
        </p:txBody>
      </p:sp>
      <p:sp>
        <p:nvSpPr>
          <p:cNvPr id="533" name="Google Shape;533;p23"/>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02</a:t>
            </a:r>
            <a:endParaRPr/>
          </a:p>
        </p:txBody>
      </p:sp>
      <p:sp>
        <p:nvSpPr>
          <p:cNvPr id="534" name="Google Shape;534;p23"/>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03</a:t>
            </a:r>
            <a:endParaRPr/>
          </a:p>
        </p:txBody>
      </p:sp>
      <p:sp>
        <p:nvSpPr>
          <p:cNvPr id="535" name="Google Shape;535;p23"/>
          <p:cNvSpPr/>
          <p:nvPr/>
        </p:nvSpPr>
        <p:spPr>
          <a:xfrm>
            <a:off x="3880331" y="223253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536" name="Google Shape;536;p23"/>
          <p:cNvSpPr/>
          <p:nvPr/>
        </p:nvSpPr>
        <p:spPr>
          <a:xfrm>
            <a:off x="3880331" y="4245771"/>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537" name="Google Shape;537;p23"/>
          <p:cNvPicPr preferRelativeResize="0">
            <a:picLocks noGrp="1"/>
          </p:cNvPicPr>
          <p:nvPr>
            <p:ph type="pic" idx="8"/>
          </p:nvPr>
        </p:nvPicPr>
        <p:blipFill rotWithShape="1">
          <a:blip r:embed="rId3">
            <a:alphaModFix/>
          </a:blip>
          <a:srcRect l="32647" r="32647"/>
          <a:stretch/>
        </p:blipFill>
        <p:spPr>
          <a:xfrm>
            <a:off x="-48344" y="0"/>
            <a:ext cx="3570477" cy="6858000"/>
          </a:xfrm>
          <a:prstGeom prst="rect">
            <a:avLst/>
          </a:prstGeom>
          <a:solidFill>
            <a:srgbClr val="D8D8D8"/>
          </a:solid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24"/>
          <p:cNvSpPr txBox="1">
            <a:spLocks noGrp="1"/>
          </p:cNvSpPr>
          <p:nvPr>
            <p:ph type="body" idx="1"/>
          </p:nvPr>
        </p:nvSpPr>
        <p:spPr>
          <a:xfrm>
            <a:off x="4530933" y="289565"/>
            <a:ext cx="6341700" cy="5944500"/>
          </a:xfrm>
          <a:prstGeom prst="rect">
            <a:avLst/>
          </a:prstGeom>
          <a:noFill/>
          <a:ln>
            <a:noFill/>
          </a:ln>
        </p:spPr>
        <p:txBody>
          <a:bodyPr spcFirstLastPara="1" wrap="square" lIns="91425" tIns="45700" rIns="91425" bIns="45700" anchor="t" anchorCtr="0">
            <a:noAutofit/>
          </a:bodyPr>
          <a:lstStyle/>
          <a:p>
            <a:pPr marL="0" lvl="0" indent="0" algn="just">
              <a:buClr>
                <a:srgbClr val="000000"/>
              </a:buClr>
            </a:pPr>
            <a:r>
              <a:rPr lang="de-DE" sz="2200" dirty="0">
                <a:solidFill>
                  <a:srgbClr val="000000"/>
                </a:solidFill>
              </a:rPr>
              <a:t>Starbucks blickt auf eine lange Geschichte des gesellschaftlichen Engagements und der Partnerschaften mit lokalen Gemeinschaften zurück. Einige ihrer bemerkenswerten Aktivitäten sind: </a:t>
            </a:r>
          </a:p>
          <a:p>
            <a:pPr marL="342900" lvl="0" indent="-342900" algn="just">
              <a:buClr>
                <a:srgbClr val="000000"/>
              </a:buClr>
              <a:buFont typeface="Wingdings" panose="05000000000000000000" pitchFamily="2" charset="2"/>
              <a:buChar char="Ø"/>
            </a:pPr>
            <a:r>
              <a:rPr lang="de-DE" sz="2200" dirty="0">
                <a:solidFill>
                  <a:srgbClr val="000000"/>
                </a:solidFill>
              </a:rPr>
              <a:t>Nachhaltiger Kaffeeanbau, der die lokalen Kaffeeproduzenten unterstützt und die Umwelt schützt, Ausbildungsprogramme für Jugendliche, Wohltätigkeitsveranstaltungen.</a:t>
            </a:r>
          </a:p>
          <a:p>
            <a:pPr marL="342900" lvl="0" indent="-342900" algn="just">
              <a:buClr>
                <a:srgbClr val="000000"/>
              </a:buClr>
              <a:buFont typeface="Wingdings" panose="05000000000000000000" pitchFamily="2" charset="2"/>
              <a:buChar char="Ø"/>
            </a:pPr>
            <a:r>
              <a:rPr lang="de-DE" sz="2200" dirty="0">
                <a:solidFill>
                  <a:srgbClr val="000000"/>
                </a:solidFill>
              </a:rPr>
              <a:t>Im Jahr 2020 hat die Marke mit EcoBean, einem Startup-Unternehmen, zusammengearbeitet und unterstützt es bei seiner Arbeit zu den Möglichkeiten, die die Verarbeitung von Kaffeesatz bietet - vor allem durch die Spende der in Warschauer Cafés gesammelten Abfälle für Tests zur Wiederverwendung des Rohmaterials. Dies kommt den meisten Gästen des Cafés entgegen, die die Idee von Zero Waste täglich leben</a:t>
            </a:r>
            <a:r>
              <a:rPr lang="de-DE" sz="2300" dirty="0">
                <a:solidFill>
                  <a:srgbClr val="000000"/>
                </a:solidFill>
              </a:rPr>
              <a:t>.</a:t>
            </a:r>
            <a:endParaRPr sz="2300" dirty="0">
              <a:solidFill>
                <a:srgbClr val="000000"/>
              </a:solidFill>
            </a:endParaRPr>
          </a:p>
        </p:txBody>
      </p:sp>
      <p:sp>
        <p:nvSpPr>
          <p:cNvPr id="543" name="Google Shape;543;p24"/>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Starbucks</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25"/>
          <p:cNvSpPr txBox="1">
            <a:spLocks noGrp="1"/>
          </p:cNvSpPr>
          <p:nvPr>
            <p:ph type="body" idx="1"/>
          </p:nvPr>
        </p:nvSpPr>
        <p:spPr>
          <a:xfrm>
            <a:off x="4663668" y="363306"/>
            <a:ext cx="6341700" cy="5571000"/>
          </a:xfrm>
          <a:prstGeom prst="rect">
            <a:avLst/>
          </a:prstGeom>
          <a:noFill/>
          <a:ln>
            <a:noFill/>
          </a:ln>
        </p:spPr>
        <p:txBody>
          <a:bodyPr spcFirstLastPara="1" wrap="square" lIns="91425" tIns="45700" rIns="91425" bIns="45700" anchor="t" anchorCtr="0">
            <a:noAutofit/>
          </a:bodyPr>
          <a:lstStyle/>
          <a:p>
            <a:pPr marL="342900" lvl="0" indent="-342900" algn="just">
              <a:buClr>
                <a:srgbClr val="000000"/>
              </a:buClr>
              <a:buFont typeface="Noto Sans Symbols"/>
              <a:buChar char="⮚"/>
            </a:pPr>
            <a:r>
              <a:rPr lang="de-DE" sz="2300" dirty="0">
                <a:solidFill>
                  <a:srgbClr val="000000"/>
                </a:solidFill>
              </a:rPr>
              <a:t>Verfügbarkeit der Produkte der Marke in der „Too Good To Go“-Anwendung, deren Ziel es ist, Lebensmittelabfälle zu reduzieren.</a:t>
            </a:r>
          </a:p>
          <a:p>
            <a:pPr marL="342900" lvl="0" indent="-342900" algn="just">
              <a:buClr>
                <a:srgbClr val="000000"/>
              </a:buClr>
              <a:buFont typeface="Noto Sans Symbols"/>
              <a:buChar char="⮚"/>
            </a:pPr>
            <a:r>
              <a:rPr lang="de-DE" sz="2300" dirty="0">
                <a:solidFill>
                  <a:srgbClr val="000000"/>
                </a:solidFill>
              </a:rPr>
              <a:t>Seit Beginn der Geschäftstätigkeit in Polen hat Starbucks die Initiative „Bring Your Own Tumbler“ entwickelt, die darauf abzielt, die Abfallproduktion zu reduzieren und die Gesellschaft zu erziehen. </a:t>
            </a:r>
          </a:p>
          <a:p>
            <a:pPr marL="342900" lvl="0" indent="-342900" algn="just">
              <a:buClr>
                <a:srgbClr val="000000"/>
              </a:buClr>
              <a:buFont typeface="Noto Sans Symbols"/>
              <a:buChar char="⮚"/>
            </a:pPr>
            <a:r>
              <a:rPr lang="de-DE" sz="2300" dirty="0">
                <a:solidFill>
                  <a:srgbClr val="000000"/>
                </a:solidFill>
              </a:rPr>
              <a:t>Das Konzept „Bring Your Own Cup“ wurde mit Blick auf die Umwelt und die Verbreitung guter Praktiken unter den Gästen entwickelt,Zusammenarbeit mit PSONI, dem polnischen Verband für Menschen mit geistigen Behinderungen.</a:t>
            </a:r>
          </a:p>
          <a:p>
            <a:pPr marL="342900" lvl="0" indent="-342900" algn="just">
              <a:buClr>
                <a:srgbClr val="000000"/>
              </a:buClr>
              <a:buFont typeface="Noto Sans Symbols"/>
              <a:buChar char="⮚"/>
            </a:pPr>
            <a:r>
              <a:rPr lang="de-DE" sz="2300" dirty="0">
                <a:solidFill>
                  <a:srgbClr val="000000"/>
                </a:solidFill>
              </a:rPr>
              <a:t>Die Marke beschloss außerdem, eines der Endspiele des Wielka Orkiestra Świątecznej Pomocy zu unterstützen.</a:t>
            </a:r>
            <a:endParaRPr sz="2300" dirty="0"/>
          </a:p>
        </p:txBody>
      </p:sp>
      <p:sp>
        <p:nvSpPr>
          <p:cNvPr id="549" name="Google Shape;549;p25"/>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Starbucks</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140"/>
          <p:cNvSpPr txBox="1">
            <a:spLocks noGrp="1"/>
          </p:cNvSpPr>
          <p:nvPr>
            <p:ph type="body" idx="1"/>
          </p:nvPr>
        </p:nvSpPr>
        <p:spPr>
          <a:xfrm>
            <a:off x="4634171" y="330371"/>
            <a:ext cx="6341700" cy="5511600"/>
          </a:xfrm>
          <a:prstGeom prst="rect">
            <a:avLst/>
          </a:prstGeom>
          <a:noFill/>
          <a:ln>
            <a:noFill/>
          </a:ln>
        </p:spPr>
        <p:txBody>
          <a:bodyPr spcFirstLastPara="1" wrap="square" lIns="91425" tIns="45700" rIns="91425" bIns="45700" anchor="t" anchorCtr="0">
            <a:noAutofit/>
          </a:bodyPr>
          <a:lstStyle/>
          <a:p>
            <a:pPr marL="0" lvl="0" indent="0" algn="just">
              <a:buClr>
                <a:srgbClr val="73B64B"/>
              </a:buClr>
            </a:pPr>
            <a:r>
              <a:rPr lang="de-DE" sz="2300" b="1" dirty="0">
                <a:solidFill>
                  <a:srgbClr val="73B64B"/>
                </a:solidFill>
              </a:rPr>
              <a:t>„Nachhaltige Entwicklung und soziales Handeln sind in der DNA von Allegro verankert, und die Verantwortung für unsere Kunden, Verkäufer, Mitarbeiter und den Schutz der Umwelt sind unsere wichtigsten Verpflichtungen.“</a:t>
            </a:r>
            <a:endParaRPr sz="2300" dirty="0"/>
          </a:p>
          <a:p>
            <a:pPr marL="0" lvl="0" indent="0" algn="just" rtl="0">
              <a:lnSpc>
                <a:spcPct val="103333"/>
              </a:lnSpc>
              <a:spcBef>
                <a:spcPts val="0"/>
              </a:spcBef>
              <a:spcAft>
                <a:spcPts val="0"/>
              </a:spcAft>
              <a:buClr>
                <a:srgbClr val="595959"/>
              </a:buClr>
              <a:buSzPts val="2400"/>
              <a:buNone/>
            </a:pPr>
            <a:endParaRPr sz="2300" dirty="0">
              <a:solidFill>
                <a:srgbClr val="000000"/>
              </a:solidFill>
              <a:highlight>
                <a:srgbClr val="FFFFFF"/>
              </a:highlight>
            </a:endParaRPr>
          </a:p>
          <a:p>
            <a:pPr marL="0" lvl="0" indent="0" algn="just">
              <a:buClr>
                <a:srgbClr val="000000"/>
              </a:buClr>
            </a:pPr>
            <a:r>
              <a:rPr lang="de-DE" sz="2300" dirty="0">
                <a:solidFill>
                  <a:srgbClr val="000000"/>
                </a:solidFill>
              </a:rPr>
              <a:t>Die übergreifende Verpflichtung für alle Tätigkeitsbereiche ist es, ethisch und mit voller Transparenz zu handeln:</a:t>
            </a:r>
          </a:p>
          <a:p>
            <a:pPr marL="342900" lvl="0" indent="-342900" algn="just">
              <a:buClr>
                <a:srgbClr val="000000"/>
              </a:buClr>
              <a:buFont typeface="Wingdings" panose="05000000000000000000" pitchFamily="2" charset="2"/>
              <a:buChar char="Ø"/>
            </a:pPr>
            <a:r>
              <a:rPr lang="de-DE" sz="2300" dirty="0">
                <a:solidFill>
                  <a:srgbClr val="000000"/>
                </a:solidFill>
              </a:rPr>
              <a:t>Wir bieten einen kreativen und innovativen Arbeitsplatz,</a:t>
            </a:r>
          </a:p>
          <a:p>
            <a:pPr marL="342900" lvl="0" indent="-342900" algn="just">
              <a:buClr>
                <a:srgbClr val="000000"/>
              </a:buClr>
              <a:buFont typeface="Wingdings" panose="05000000000000000000" pitchFamily="2" charset="2"/>
              <a:buChar char="Ø"/>
            </a:pPr>
            <a:r>
              <a:rPr lang="de-DE" sz="2300" dirty="0">
                <a:solidFill>
                  <a:srgbClr val="000000"/>
                </a:solidFill>
              </a:rPr>
              <a:t>Fürsorge für unsere Kunden,</a:t>
            </a:r>
          </a:p>
          <a:p>
            <a:pPr marL="342900" lvl="0" indent="-342900" algn="just">
              <a:buClr>
                <a:srgbClr val="000000"/>
              </a:buClr>
              <a:buFont typeface="Wingdings" panose="05000000000000000000" pitchFamily="2" charset="2"/>
              <a:buChar char="Ø"/>
            </a:pPr>
            <a:r>
              <a:rPr lang="de-DE" sz="2300" dirty="0">
                <a:solidFill>
                  <a:srgbClr val="000000"/>
                </a:solidFill>
              </a:rPr>
              <a:t>Verantwortungsvolle Zusammenarbeit im Geschäftsleben,</a:t>
            </a:r>
          </a:p>
          <a:p>
            <a:pPr marL="342900" lvl="0" indent="-342900" algn="just">
              <a:buClr>
                <a:srgbClr val="000000"/>
              </a:buClr>
              <a:buFont typeface="Wingdings" panose="05000000000000000000" pitchFamily="2" charset="2"/>
              <a:buChar char="Ø"/>
            </a:pPr>
            <a:r>
              <a:rPr lang="de-DE" sz="2300" dirty="0">
                <a:solidFill>
                  <a:srgbClr val="000000"/>
                </a:solidFill>
              </a:rPr>
              <a:t>Investitionen in die Gemeinschaft,</a:t>
            </a:r>
          </a:p>
          <a:p>
            <a:pPr marL="342900" lvl="0" indent="-342900" algn="just">
              <a:buClr>
                <a:srgbClr val="000000"/>
              </a:buClr>
              <a:buFont typeface="Wingdings" panose="05000000000000000000" pitchFamily="2" charset="2"/>
              <a:buChar char="Ø"/>
            </a:pPr>
            <a:r>
              <a:rPr lang="de-DE" sz="2300" dirty="0">
                <a:solidFill>
                  <a:srgbClr val="000000"/>
                </a:solidFill>
              </a:rPr>
              <a:t>Schaffung einer gesunden und umweltfreundlichen Einstellung.</a:t>
            </a:r>
            <a:endParaRPr sz="2300" dirty="0"/>
          </a:p>
        </p:txBody>
      </p:sp>
      <p:sp>
        <p:nvSpPr>
          <p:cNvPr id="555" name="Google Shape;555;p140"/>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Allegro</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141"/>
          <p:cNvSpPr txBox="1">
            <a:spLocks noGrp="1"/>
          </p:cNvSpPr>
          <p:nvPr>
            <p:ph type="body" idx="1"/>
          </p:nvPr>
        </p:nvSpPr>
        <p:spPr>
          <a:xfrm>
            <a:off x="4722668" y="546674"/>
            <a:ext cx="6341766" cy="5166427"/>
          </a:xfrm>
          <a:prstGeom prst="rect">
            <a:avLst/>
          </a:prstGeom>
          <a:noFill/>
          <a:ln>
            <a:noFill/>
          </a:ln>
        </p:spPr>
        <p:txBody>
          <a:bodyPr spcFirstLastPara="1" wrap="square" lIns="91425" tIns="45700" rIns="91425" bIns="45700" anchor="t" anchorCtr="0">
            <a:noAutofit/>
          </a:bodyPr>
          <a:lstStyle/>
          <a:p>
            <a:pPr marL="228600" lvl="0" algn="just">
              <a:buClr>
                <a:srgbClr val="000000"/>
              </a:buClr>
            </a:pPr>
            <a:r>
              <a:rPr lang="de-DE" dirty="0">
                <a:solidFill>
                  <a:srgbClr val="000000"/>
                </a:solidFill>
              </a:rPr>
              <a:t>Beispiele für Allegro-Aktivitäten:</a:t>
            </a:r>
          </a:p>
          <a:p>
            <a:pPr marL="342900" lvl="0" indent="-342900" algn="just">
              <a:buClr>
                <a:srgbClr val="000000"/>
              </a:buClr>
              <a:buFont typeface="Wingdings" panose="05000000000000000000" pitchFamily="2" charset="2"/>
              <a:buChar char="Ø"/>
            </a:pPr>
            <a:r>
              <a:rPr lang="de-DE" dirty="0">
                <a:solidFill>
                  <a:srgbClr val="000000"/>
                </a:solidFill>
              </a:rPr>
              <a:t>Allegro Lokalnie: Unterstützung der lokalen Gemeinschaft. Allegro Lokalnie sind hauptsächlich Privatpersonen, die meist einzelne Exemplare eines bestimmten Produkts anbieten.</a:t>
            </a:r>
          </a:p>
          <a:p>
            <a:pPr marL="342900" lvl="0" indent="-342900" algn="just">
              <a:buClr>
                <a:srgbClr val="000000"/>
              </a:buClr>
              <a:buFont typeface="Wingdings" panose="05000000000000000000" pitchFamily="2" charset="2"/>
              <a:buChar char="Ø"/>
            </a:pPr>
            <a:r>
              <a:rPr lang="de-DE" dirty="0">
                <a:solidFill>
                  <a:srgbClr val="000000"/>
                </a:solidFill>
              </a:rPr>
              <a:t>Allegro engagiert sich für wohltätige Zwecke und unterstützt verschiedene Nichtregierungsorganisationen und Stiftungen.</a:t>
            </a:r>
          </a:p>
          <a:p>
            <a:pPr marL="342900" lvl="0" indent="-342900" algn="just">
              <a:buClr>
                <a:srgbClr val="000000"/>
              </a:buClr>
              <a:buFont typeface="Wingdings" panose="05000000000000000000" pitchFamily="2" charset="2"/>
              <a:buChar char="Ø"/>
            </a:pPr>
            <a:r>
              <a:rPr lang="de-DE" dirty="0">
                <a:solidFill>
                  <a:srgbClr val="000000"/>
                </a:solidFill>
              </a:rPr>
              <a:t>Recycling von Verpackungen oder Förderung ökologischer Produkte auf der Plattform.</a:t>
            </a:r>
          </a:p>
          <a:p>
            <a:pPr marL="342900" lvl="0" indent="-342900" algn="just">
              <a:buClr>
                <a:srgbClr val="000000"/>
              </a:buClr>
              <a:buFont typeface="Wingdings" panose="05000000000000000000" pitchFamily="2" charset="2"/>
              <a:buChar char="Ø"/>
            </a:pPr>
            <a:r>
              <a:rPr lang="de-DE" dirty="0">
                <a:solidFill>
                  <a:srgbClr val="000000"/>
                </a:solidFill>
              </a:rPr>
              <a:t>Das Unternehmen unterstützt verschiedene kulturelle und künstlerische Initiativen durch die Organisation von Veranstaltungen zur Förderung lokaler Künstler und Kreativer.</a:t>
            </a:r>
            <a:endParaRPr dirty="0">
              <a:solidFill>
                <a:srgbClr val="000000"/>
              </a:solidFill>
            </a:endParaRPr>
          </a:p>
        </p:txBody>
      </p:sp>
      <p:sp>
        <p:nvSpPr>
          <p:cNvPr id="561" name="Google Shape;561;p141"/>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Allegro</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142"/>
          <p:cNvSpPr txBox="1">
            <a:spLocks noGrp="1"/>
          </p:cNvSpPr>
          <p:nvPr>
            <p:ph type="body" idx="1"/>
          </p:nvPr>
        </p:nvSpPr>
        <p:spPr>
          <a:xfrm>
            <a:off x="4722661" y="243167"/>
            <a:ext cx="6341700" cy="5916300"/>
          </a:xfrm>
          <a:prstGeom prst="rect">
            <a:avLst/>
          </a:prstGeom>
          <a:noFill/>
          <a:ln>
            <a:noFill/>
          </a:ln>
        </p:spPr>
        <p:txBody>
          <a:bodyPr spcFirstLastPara="1" wrap="square" lIns="91425" tIns="45700" rIns="91425" bIns="45700" anchor="t" anchorCtr="0">
            <a:noAutofit/>
          </a:bodyPr>
          <a:lstStyle/>
          <a:p>
            <a:pPr marL="228600" lvl="0" algn="just"/>
            <a:r>
              <a:rPr lang="en-US" dirty="0"/>
              <a:t>	</a:t>
            </a:r>
            <a:r>
              <a:rPr lang="de-DE" sz="2200" dirty="0">
                <a:solidFill>
                  <a:srgbClr val="000000"/>
                </a:solidFill>
              </a:rPr>
              <a:t>Ein weiteres Beispiel für ein europäisches Bekleidungsunternehmen, das sich für soziale Aktivitäten und nachhaltige Entwicklung einsetzt, ist H&amp;M. H&amp;M ist ein internationales Bekleidungsunternehmen, das für seine Bemühungen zur Förderung verantwortungsvoller Mode und sozialen Engagements bekannt ist.</a:t>
            </a:r>
          </a:p>
          <a:p>
            <a:pPr marL="342900" lvl="0" indent="-342900" algn="just">
              <a:buFont typeface="Wingdings" panose="05000000000000000000" pitchFamily="2" charset="2"/>
              <a:buChar char="Ø"/>
            </a:pPr>
            <a:r>
              <a:rPr lang="de-DE" sz="2200" dirty="0">
                <a:solidFill>
                  <a:srgbClr val="000000"/>
                </a:solidFill>
              </a:rPr>
              <a:t>Verwendung von organischen Materialien, Recycling von Stoffen oder Reduzierung des Wasser- und Energieverbrauchs im Produktionsprozess.</a:t>
            </a:r>
          </a:p>
          <a:p>
            <a:pPr marL="342900" lvl="0" indent="-342900" algn="just">
              <a:buFont typeface="Wingdings" panose="05000000000000000000" pitchFamily="2" charset="2"/>
              <a:buChar char="Ø"/>
            </a:pPr>
            <a:r>
              <a:rPr lang="de-DE" sz="2200" dirty="0">
                <a:solidFill>
                  <a:srgbClr val="000000"/>
                </a:solidFill>
              </a:rPr>
              <a:t>Unterstützung der lokalen Produktionsgemeinschaften in den Ländern, in denen H&amp;M-Kleidung hergestellt wird.</a:t>
            </a:r>
          </a:p>
          <a:p>
            <a:pPr marL="342900" lvl="0" indent="-342900" algn="just">
              <a:buFont typeface="Wingdings" panose="05000000000000000000" pitchFamily="2" charset="2"/>
              <a:buChar char="Ø"/>
            </a:pPr>
            <a:r>
              <a:rPr lang="de-DE" sz="2200" dirty="0">
                <a:solidFill>
                  <a:srgbClr val="000000"/>
                </a:solidFill>
              </a:rPr>
              <a:t>H&amp;M setzt sich für die Bekämpfung der Armut und die Unterstützung lokaler Gemeinschaften durch wohltätige Initiativen und Partnerschaften mit gemeinnützigen Organisationen ein.</a:t>
            </a:r>
            <a:endParaRPr lang="en-US" sz="2200" dirty="0">
              <a:solidFill>
                <a:srgbClr val="000000"/>
              </a:solidFill>
            </a:endParaRPr>
          </a:p>
        </p:txBody>
      </p:sp>
      <p:sp>
        <p:nvSpPr>
          <p:cNvPr id="567" name="Google Shape;567;p142"/>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H&amp;M</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143"/>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9600"/>
              <a:buFont typeface="Arial"/>
              <a:buNone/>
            </a:pPr>
            <a:r>
              <a:rPr lang="en-US"/>
              <a:t>06</a:t>
            </a:r>
            <a:endParaRPr/>
          </a:p>
        </p:txBody>
      </p:sp>
      <p:sp>
        <p:nvSpPr>
          <p:cNvPr id="573" name="Google Shape;573;p143"/>
          <p:cNvSpPr>
            <a:spLocks noGrp="1"/>
          </p:cNvSpPr>
          <p:nvPr>
            <p:ph type="pic" idx="2"/>
          </p:nvPr>
        </p:nvSpPr>
        <p:spPr>
          <a:xfrm>
            <a:off x="238772" y="2626822"/>
            <a:ext cx="7708195" cy="3396829"/>
          </a:xfrm>
          <a:prstGeom prst="rect">
            <a:avLst/>
          </a:prstGeom>
          <a:solidFill>
            <a:srgbClr val="BFBFBF"/>
          </a:solidFill>
          <a:ln>
            <a:noFill/>
          </a:ln>
        </p:spPr>
        <p:txBody>
          <a:bodyPr/>
          <a:lstStyle/>
          <a:p>
            <a:endParaRPr lang="en-GB"/>
          </a:p>
        </p:txBody>
      </p:sp>
      <p:pic>
        <p:nvPicPr>
          <p:cNvPr id="574" name="Google Shape;574;p143"/>
          <p:cNvPicPr preferRelativeResize="0"/>
          <p:nvPr/>
        </p:nvPicPr>
        <p:blipFill rotWithShape="1">
          <a:blip r:embed="rId3">
            <a:alphaModFix/>
          </a:blip>
          <a:srcRect t="16734" b="16733"/>
          <a:stretch/>
        </p:blipFill>
        <p:spPr>
          <a:xfrm>
            <a:off x="238772" y="2626822"/>
            <a:ext cx="7708195" cy="3396829"/>
          </a:xfrm>
          <a:prstGeom prst="rect">
            <a:avLst/>
          </a:prstGeom>
          <a:solidFill>
            <a:srgbClr val="BFBFBF"/>
          </a:solidFill>
          <a:ln>
            <a:noFill/>
          </a:ln>
        </p:spPr>
      </p:pic>
      <p:sp>
        <p:nvSpPr>
          <p:cNvPr id="575" name="Google Shape;575;p143"/>
          <p:cNvSpPr/>
          <p:nvPr/>
        </p:nvSpPr>
        <p:spPr>
          <a:xfrm>
            <a:off x="5899216" y="4325236"/>
            <a:ext cx="4933927" cy="1561717"/>
          </a:xfrm>
          <a:prstGeom prst="rect">
            <a:avLst/>
          </a:prstGeom>
          <a:solidFill>
            <a:schemeClr val="lt1"/>
          </a:solidFill>
          <a:ln>
            <a:noFill/>
          </a:ln>
        </p:spPr>
        <p:txBody>
          <a:bodyPr spcFirstLastPara="1" wrap="square" lIns="91425" tIns="45700" rIns="91425" bIns="45700" anchor="ctr" anchorCtr="0">
            <a:noAutofit/>
          </a:bodyPr>
          <a:lstStyle/>
          <a:p>
            <a:pPr lvl="0"/>
            <a:r>
              <a:rPr lang="en-US" sz="3600" b="1" dirty="0">
                <a:solidFill>
                  <a:srgbClr val="73B64B"/>
                </a:solidFill>
                <a:latin typeface="Calibri"/>
                <a:ea typeface="Calibri"/>
                <a:cs typeface="Calibri"/>
                <a:sym typeface="Calibri"/>
              </a:rPr>
              <a:t>BEWERTUNGEN UND PLANUNG</a:t>
            </a:r>
            <a:endParaRPr sz="36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529"/>
              <a:buFont typeface="Arial"/>
              <a:buNone/>
            </a:pPr>
            <a:r>
              <a:rPr lang="en-US" sz="529" b="0" i="0" u="none" strike="noStrike" cap="none" dirty="0">
                <a:solidFill>
                  <a:schemeClr val="lt1"/>
                </a:solidFill>
                <a:latin typeface="Montserrat"/>
                <a:ea typeface="Montserrat"/>
                <a:cs typeface="Montserrat"/>
                <a:sym typeface="Montserrat"/>
              </a:rPr>
              <a:t>C</a:t>
            </a:r>
            <a:endParaRPr sz="529" b="0" i="0" u="none" strike="noStrike" cap="none" dirty="0">
              <a:solidFill>
                <a:schemeClr val="lt1"/>
              </a:solidFill>
              <a:latin typeface="Montserrat"/>
              <a:ea typeface="Montserrat"/>
              <a:cs typeface="Montserrat"/>
              <a:sym typeface="Montserrat"/>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144"/>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p>
            <a:pPr marL="0" lvl="0" indent="0"/>
            <a:r>
              <a:rPr lang="en-US" dirty="0" err="1"/>
              <a:t>Fallstudie</a:t>
            </a:r>
            <a:r>
              <a:rPr lang="en-US" dirty="0"/>
              <a:t> 1: VOLCÁN STUDIO</a:t>
            </a:r>
            <a:endParaRPr dirty="0"/>
          </a:p>
        </p:txBody>
      </p:sp>
      <p:sp>
        <p:nvSpPr>
          <p:cNvPr id="581" name="Google Shape;581;p144"/>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01</a:t>
            </a:r>
            <a:endParaRPr/>
          </a:p>
        </p:txBody>
      </p:sp>
      <p:sp>
        <p:nvSpPr>
          <p:cNvPr id="582" name="Google Shape;582;p144"/>
          <p:cNvSpPr/>
          <p:nvPr/>
        </p:nvSpPr>
        <p:spPr>
          <a:xfrm>
            <a:off x="3880331" y="223253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583" name="Google Shape;583;p144"/>
          <p:cNvSpPr/>
          <p:nvPr/>
        </p:nvSpPr>
        <p:spPr>
          <a:xfrm>
            <a:off x="3880331" y="4245771"/>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584" name="Google Shape;584;p144"/>
          <p:cNvPicPr preferRelativeResize="0">
            <a:picLocks noGrp="1"/>
          </p:cNvPicPr>
          <p:nvPr>
            <p:ph type="pic" idx="8"/>
          </p:nvPr>
        </p:nvPicPr>
        <p:blipFill rotWithShape="1">
          <a:blip r:embed="rId3">
            <a:alphaModFix/>
          </a:blip>
          <a:srcRect l="32647" r="32647"/>
          <a:stretch/>
        </p:blipFill>
        <p:spPr>
          <a:xfrm>
            <a:off x="-48344" y="0"/>
            <a:ext cx="3570477" cy="6858000"/>
          </a:xfrm>
          <a:prstGeom prst="rect">
            <a:avLst/>
          </a:prstGeom>
          <a:solidFill>
            <a:srgbClr val="D8D8D8"/>
          </a:solidFill>
          <a:ln>
            <a:noFill/>
          </a:ln>
        </p:spPr>
      </p:pic>
      <p:sp>
        <p:nvSpPr>
          <p:cNvPr id="585" name="Google Shape;585;p144"/>
          <p:cNvSpPr txBox="1"/>
          <p:nvPr/>
        </p:nvSpPr>
        <p:spPr>
          <a:xfrm>
            <a:off x="4801961" y="5932208"/>
            <a:ext cx="65304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145"/>
          <p:cNvSpPr txBox="1">
            <a:spLocks noGrp="1"/>
          </p:cNvSpPr>
          <p:nvPr>
            <p:ph type="body" idx="1"/>
          </p:nvPr>
        </p:nvSpPr>
        <p:spPr>
          <a:xfrm>
            <a:off x="4576925" y="366025"/>
            <a:ext cx="6794400" cy="6492000"/>
          </a:xfrm>
          <a:prstGeom prst="rect">
            <a:avLst/>
          </a:prstGeom>
          <a:noFill/>
          <a:ln>
            <a:noFill/>
          </a:ln>
        </p:spPr>
        <p:txBody>
          <a:bodyPr spcFirstLastPara="1" wrap="square" lIns="91425" tIns="45700" rIns="91425" bIns="45700" anchor="t" anchorCtr="0">
            <a:noAutofit/>
          </a:bodyPr>
          <a:lstStyle/>
          <a:p>
            <a:pPr marL="0" lvl="0" indent="0">
              <a:lnSpc>
                <a:spcPct val="100000"/>
              </a:lnSpc>
              <a:buClr>
                <a:srgbClr val="73B64B"/>
              </a:buClr>
            </a:pPr>
            <a:r>
              <a:rPr lang="en-US" dirty="0" err="1">
                <a:solidFill>
                  <a:srgbClr val="73B64B"/>
                </a:solidFill>
              </a:rPr>
              <a:t>Fallstudie</a:t>
            </a:r>
            <a:r>
              <a:rPr lang="en-US" dirty="0">
                <a:solidFill>
                  <a:srgbClr val="73B64B"/>
                </a:solidFill>
              </a:rPr>
              <a:t> 1: VOLCÁN STUDIO</a:t>
            </a:r>
            <a:endParaRPr dirty="0">
              <a:solidFill>
                <a:srgbClr val="73B64B"/>
              </a:solidFill>
            </a:endParaRPr>
          </a:p>
          <a:p>
            <a:pPr marL="0" lvl="0" indent="0" algn="just">
              <a:lnSpc>
                <a:spcPct val="100000"/>
              </a:lnSpc>
            </a:pPr>
            <a:r>
              <a:rPr lang="de-DE" sz="2300" dirty="0">
                <a:solidFill>
                  <a:srgbClr val="000000"/>
                </a:solidFill>
              </a:rPr>
              <a:t>Volcan Studio ist ein 2015 gegründetes Architektur-, Ingenieur- und Designbüro. Seit seinen Anfängen versteht es Projektmanagement durch eine globale Vision, bei der die formale, grafische und materielle Gestaltung durch einen multidisziplinären Ansatz genährt wird. </a:t>
            </a:r>
          </a:p>
          <a:p>
            <a:pPr marL="0" lvl="0" indent="0" algn="just">
              <a:lnSpc>
                <a:spcPct val="100000"/>
              </a:lnSpc>
            </a:pPr>
            <a:endParaRPr lang="de-DE" sz="2300" dirty="0">
              <a:solidFill>
                <a:srgbClr val="000000"/>
              </a:solidFill>
            </a:endParaRPr>
          </a:p>
          <a:p>
            <a:pPr marL="0" lvl="0" indent="0" algn="just">
              <a:lnSpc>
                <a:spcPct val="100000"/>
              </a:lnSpc>
            </a:pPr>
            <a:r>
              <a:rPr lang="de-DE" sz="2300" dirty="0">
                <a:solidFill>
                  <a:srgbClr val="000000"/>
                </a:solidFill>
              </a:rPr>
              <a:t>Die Architektur befindet sich auf den Kanarischen Inseln an einem Wendepunkt in ihrer Entwicklung. Durch die Kombination von Design, Funktionalität und Technik hat sie einen entscheidenden Einfluss auf die Umgebung, in der sich das Unternehmen befindet. </a:t>
            </a:r>
          </a:p>
          <a:p>
            <a:pPr marL="0" lvl="0" indent="0" algn="just">
              <a:lnSpc>
                <a:spcPct val="100000"/>
              </a:lnSpc>
            </a:pPr>
            <a:endParaRPr lang="de-DE" sz="2300" dirty="0">
              <a:solidFill>
                <a:srgbClr val="000000"/>
              </a:solidFill>
            </a:endParaRPr>
          </a:p>
          <a:p>
            <a:pPr marL="0" lvl="0" indent="0" algn="just">
              <a:lnSpc>
                <a:spcPct val="100000"/>
              </a:lnSpc>
            </a:pPr>
            <a:r>
              <a:rPr lang="de-DE" sz="2300" dirty="0">
                <a:solidFill>
                  <a:srgbClr val="000000"/>
                </a:solidFill>
              </a:rPr>
              <a:t>Während Volcán Studio das Stadtbild gestaltet und die Räume renoviert, tauchen zwei Schlüsselbegriffe auf: </a:t>
            </a:r>
            <a:r>
              <a:rPr lang="en-US" sz="2300" dirty="0">
                <a:solidFill>
                  <a:srgbClr val="000000"/>
                </a:solidFill>
              </a:rPr>
              <a:t> </a:t>
            </a:r>
            <a:r>
              <a:rPr lang="en-US" u="sng" dirty="0" err="1">
                <a:solidFill>
                  <a:srgbClr val="000000"/>
                </a:solidFill>
              </a:rPr>
              <a:t>Nachhaltigkeit</a:t>
            </a:r>
            <a:r>
              <a:rPr lang="en-US" u="sng" dirty="0">
                <a:solidFill>
                  <a:srgbClr val="000000"/>
                </a:solidFill>
              </a:rPr>
              <a:t> und </a:t>
            </a:r>
            <a:r>
              <a:rPr lang="en-US" u="sng" dirty="0" err="1">
                <a:solidFill>
                  <a:srgbClr val="000000"/>
                </a:solidFill>
              </a:rPr>
              <a:t>Zugänglichkeit</a:t>
            </a:r>
            <a:r>
              <a:rPr lang="en-US" u="sng" dirty="0">
                <a:solidFill>
                  <a:srgbClr val="000000"/>
                </a:solidFill>
              </a:rPr>
              <a:t>.</a:t>
            </a:r>
            <a:endParaRPr dirty="0">
              <a:solidFill>
                <a:srgbClr val="000000"/>
              </a:solidFill>
            </a:endParaRPr>
          </a:p>
          <a:p>
            <a:pPr marL="0" lvl="0" indent="0" algn="just" rtl="0">
              <a:lnSpc>
                <a:spcPct val="100000"/>
              </a:lnSpc>
              <a:spcBef>
                <a:spcPts val="0"/>
              </a:spcBef>
              <a:spcAft>
                <a:spcPts val="0"/>
              </a:spcAft>
              <a:buSzPts val="2400"/>
              <a:buNone/>
            </a:pPr>
            <a:endParaRPr sz="2200" b="1" dirty="0">
              <a:solidFill>
                <a:srgbClr val="000000"/>
              </a:solidFill>
            </a:endParaRPr>
          </a:p>
          <a:p>
            <a:pPr marL="0" lvl="0" indent="0" algn="l" rtl="0">
              <a:lnSpc>
                <a:spcPct val="100000"/>
              </a:lnSpc>
              <a:spcBef>
                <a:spcPts val="0"/>
              </a:spcBef>
              <a:spcAft>
                <a:spcPts val="0"/>
              </a:spcAft>
              <a:buSzPts val="2400"/>
              <a:buNone/>
            </a:pPr>
            <a:endParaRPr b="1" dirty="0">
              <a:solidFill>
                <a:srgbClr val="000000"/>
              </a:solidFill>
            </a:endParaRPr>
          </a:p>
          <a:p>
            <a:pPr marL="0" lvl="0" indent="0" algn="l" rtl="0">
              <a:lnSpc>
                <a:spcPct val="100000"/>
              </a:lnSpc>
              <a:spcBef>
                <a:spcPts val="0"/>
              </a:spcBef>
              <a:spcAft>
                <a:spcPts val="0"/>
              </a:spcAft>
              <a:buClr>
                <a:srgbClr val="73B64B"/>
              </a:buClr>
              <a:buSzPts val="2400"/>
              <a:buFont typeface="Arial"/>
              <a:buNone/>
            </a:pPr>
            <a:endParaRPr b="1" dirty="0">
              <a:solidFill>
                <a:srgbClr val="000000"/>
              </a:solidFill>
            </a:endParaRPr>
          </a:p>
        </p:txBody>
      </p:sp>
      <p:sp>
        <p:nvSpPr>
          <p:cNvPr id="591" name="Google Shape;591;p145"/>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spcBef>
                <a:spcPts val="0"/>
              </a:spcBef>
            </a:pPr>
            <a:r>
              <a:rPr lang="en-US" dirty="0"/>
              <a:t> FALLSTUDIE 1</a:t>
            </a:r>
            <a:endParaRPr dirty="0"/>
          </a:p>
          <a:p>
            <a:pPr marL="0" lvl="0" indent="0" algn="l" rtl="0">
              <a:lnSpc>
                <a:spcPct val="90000"/>
              </a:lnSpc>
              <a:spcBef>
                <a:spcPts val="0"/>
              </a:spcBef>
              <a:spcAft>
                <a:spcPts val="0"/>
              </a:spcAft>
              <a:buClr>
                <a:schemeClr val="lt1"/>
              </a:buClr>
              <a:buSzPts val="3600"/>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44"/>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p>
            <a:pPr marL="0" lvl="0" indent="0"/>
            <a:r>
              <a:rPr lang="de-DE" dirty="0"/>
              <a:t>Fallstudie 1: IKEA Fallstudie: Einführung der Solarenergie</a:t>
            </a:r>
            <a:endParaRPr dirty="0"/>
          </a:p>
          <a:p>
            <a:pPr marL="0" lvl="0" indent="0" algn="l" rtl="0">
              <a:lnSpc>
                <a:spcPct val="100000"/>
              </a:lnSpc>
              <a:spcBef>
                <a:spcPts val="0"/>
              </a:spcBef>
              <a:spcAft>
                <a:spcPts val="0"/>
              </a:spcAft>
              <a:buClr>
                <a:srgbClr val="73B64B"/>
              </a:buClr>
              <a:buSzPts val="2400"/>
              <a:buNone/>
            </a:pPr>
            <a:endParaRPr dirty="0"/>
          </a:p>
        </p:txBody>
      </p:sp>
      <p:sp>
        <p:nvSpPr>
          <p:cNvPr id="202" name="Google Shape;202;p44"/>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01</a:t>
            </a:r>
            <a:endParaRPr/>
          </a:p>
        </p:txBody>
      </p:sp>
      <p:sp>
        <p:nvSpPr>
          <p:cNvPr id="203" name="Google Shape;203;p44"/>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p>
            <a:pPr marL="0" lvl="0" indent="0"/>
            <a:r>
              <a:rPr lang="de-DE" dirty="0"/>
              <a:t>Fallstudie 2: Alles über Kombucha - Nachhaltige Innovation in der Getränkeherstellung</a:t>
            </a:r>
            <a:endParaRPr dirty="0"/>
          </a:p>
          <a:p>
            <a:pPr marL="0" lvl="0" indent="0" algn="l" rtl="0">
              <a:lnSpc>
                <a:spcPct val="100000"/>
              </a:lnSpc>
              <a:spcBef>
                <a:spcPts val="0"/>
              </a:spcBef>
              <a:spcAft>
                <a:spcPts val="0"/>
              </a:spcAft>
              <a:buClr>
                <a:srgbClr val="73B64B"/>
              </a:buClr>
              <a:buSzPts val="2400"/>
              <a:buNone/>
            </a:pPr>
            <a:endParaRPr dirty="0"/>
          </a:p>
        </p:txBody>
      </p:sp>
      <p:sp>
        <p:nvSpPr>
          <p:cNvPr id="204" name="Google Shape;204;p44"/>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p>
            <a:pPr marL="0" lvl="0" indent="0"/>
            <a:r>
              <a:rPr lang="de-DE" dirty="0"/>
              <a:t>Fallstudie 3: BiaSol - Revolutionierung der Nachhaltigkeit von Lebensmitteln</a:t>
            </a:r>
            <a:endParaRPr dirty="0"/>
          </a:p>
        </p:txBody>
      </p:sp>
      <p:sp>
        <p:nvSpPr>
          <p:cNvPr id="205" name="Google Shape;205;p44"/>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02</a:t>
            </a:r>
            <a:endParaRPr/>
          </a:p>
        </p:txBody>
      </p:sp>
      <p:sp>
        <p:nvSpPr>
          <p:cNvPr id="206" name="Google Shape;206;p44"/>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03</a:t>
            </a:r>
            <a:endParaRPr/>
          </a:p>
        </p:txBody>
      </p:sp>
      <p:sp>
        <p:nvSpPr>
          <p:cNvPr id="207" name="Google Shape;207;p44"/>
          <p:cNvSpPr/>
          <p:nvPr/>
        </p:nvSpPr>
        <p:spPr>
          <a:xfrm>
            <a:off x="3880331" y="223253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208" name="Google Shape;208;p44"/>
          <p:cNvSpPr/>
          <p:nvPr/>
        </p:nvSpPr>
        <p:spPr>
          <a:xfrm>
            <a:off x="3880331" y="4245771"/>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209" name="Google Shape;209;p44"/>
          <p:cNvSpPr>
            <a:spLocks noGrp="1"/>
          </p:cNvSpPr>
          <p:nvPr>
            <p:ph type="pic" idx="8"/>
          </p:nvPr>
        </p:nvSpPr>
        <p:spPr>
          <a:xfrm>
            <a:off x="-48344" y="0"/>
            <a:ext cx="3570477" cy="6858000"/>
          </a:xfrm>
          <a:prstGeom prst="rect">
            <a:avLst/>
          </a:prstGeom>
          <a:solidFill>
            <a:srgbClr val="D8D8D8"/>
          </a:solidFill>
          <a:ln>
            <a:noFill/>
          </a:ln>
        </p:spPr>
        <p:txBody>
          <a:bodyPr/>
          <a:lstStyle/>
          <a:p>
            <a:endParaRPr lang="en-GB"/>
          </a:p>
        </p:txBody>
      </p:sp>
      <p:pic>
        <p:nvPicPr>
          <p:cNvPr id="210" name="Google Shape;210;p44"/>
          <p:cNvPicPr preferRelativeResize="0"/>
          <p:nvPr/>
        </p:nvPicPr>
        <p:blipFill rotWithShape="1">
          <a:blip r:embed="rId3">
            <a:alphaModFix amt="85000"/>
          </a:blip>
          <a:srcRect l="24242" r="24241"/>
          <a:stretch/>
        </p:blipFill>
        <p:spPr>
          <a:xfrm>
            <a:off x="-48345" y="-2661"/>
            <a:ext cx="3570477" cy="6858000"/>
          </a:xfrm>
          <a:prstGeom prst="rect">
            <a:avLst/>
          </a:prstGeom>
          <a:solidFill>
            <a:srgbClr val="D8D8D8"/>
          </a:solid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146"/>
          <p:cNvSpPr txBox="1">
            <a:spLocks noGrp="1"/>
          </p:cNvSpPr>
          <p:nvPr>
            <p:ph type="body" idx="1"/>
          </p:nvPr>
        </p:nvSpPr>
        <p:spPr>
          <a:xfrm>
            <a:off x="4586025" y="355675"/>
            <a:ext cx="6806100" cy="6267900"/>
          </a:xfrm>
          <a:prstGeom prst="rect">
            <a:avLst/>
          </a:prstGeom>
          <a:noFill/>
          <a:ln>
            <a:noFill/>
          </a:ln>
        </p:spPr>
        <p:txBody>
          <a:bodyPr spcFirstLastPara="1" wrap="square" lIns="91425" tIns="45700" rIns="91425" bIns="45700" anchor="t" anchorCtr="0">
            <a:noAutofit/>
          </a:bodyPr>
          <a:lstStyle/>
          <a:p>
            <a:pPr marL="0" lvl="0" indent="0" algn="just">
              <a:lnSpc>
                <a:spcPct val="100000"/>
              </a:lnSpc>
            </a:pPr>
            <a:r>
              <a:rPr lang="de-DE" sz="2300" dirty="0">
                <a:solidFill>
                  <a:srgbClr val="000000"/>
                </a:solidFill>
              </a:rPr>
              <a:t>Bei der Nachhaltigkeit geht es nicht nur um den Bau umweltfreundlicher Gebäude, sondern auch um Konstruktionen, die langfristig Bestand haben und einen positiven Einfluss auf ihre Umgebung haben.</a:t>
            </a:r>
          </a:p>
          <a:p>
            <a:pPr marL="0" lvl="0" indent="0" algn="just">
              <a:lnSpc>
                <a:spcPct val="100000"/>
              </a:lnSpc>
            </a:pPr>
            <a:endParaRPr lang="de-DE" sz="2300" dirty="0">
              <a:solidFill>
                <a:srgbClr val="000000"/>
              </a:solidFill>
            </a:endParaRPr>
          </a:p>
          <a:p>
            <a:pPr marL="0" lvl="0" indent="0" algn="just">
              <a:lnSpc>
                <a:spcPct val="100000"/>
              </a:lnSpc>
            </a:pPr>
            <a:r>
              <a:rPr lang="de-DE" sz="2300" dirty="0">
                <a:solidFill>
                  <a:srgbClr val="000000"/>
                </a:solidFill>
              </a:rPr>
              <a:t>Andererseits zielt die Zugänglichkeit darauf ab, diese Räume universell zu gestalten, damit die Bürger sie unabhängig von ihren körperlichen oder sensorischen Fähigkeiten und deren Veränderung mit zunehmendem Alter der Bevölkerung nutzen können. </a:t>
            </a:r>
          </a:p>
          <a:p>
            <a:pPr marL="0" lvl="0" indent="0" algn="just">
              <a:lnSpc>
                <a:spcPct val="100000"/>
              </a:lnSpc>
            </a:pPr>
            <a:endParaRPr lang="de-DE" sz="2300" dirty="0">
              <a:solidFill>
                <a:srgbClr val="000000"/>
              </a:solidFill>
            </a:endParaRPr>
          </a:p>
          <a:p>
            <a:pPr marL="0" lvl="0" indent="0" algn="just">
              <a:lnSpc>
                <a:spcPct val="100000"/>
              </a:lnSpc>
            </a:pPr>
            <a:r>
              <a:rPr lang="de-DE" sz="2300" dirty="0">
                <a:solidFill>
                  <a:srgbClr val="000000"/>
                </a:solidFill>
              </a:rPr>
              <a:t>Mit Blick auf die Zukunft werden diese beiden Dimensionen, die als Eckpfeiler der architektonischen Entwicklung der Kanarischen Inseln und der Welt gelten, fest in Angriff genommen. </a:t>
            </a:r>
            <a:endParaRPr sz="2300" b="1" dirty="0">
              <a:solidFill>
                <a:srgbClr val="000000"/>
              </a:solidFill>
            </a:endParaRPr>
          </a:p>
          <a:p>
            <a:pPr marL="0" lvl="0" indent="0" algn="l" rtl="0">
              <a:lnSpc>
                <a:spcPct val="100000"/>
              </a:lnSpc>
              <a:spcBef>
                <a:spcPts val="0"/>
              </a:spcBef>
              <a:spcAft>
                <a:spcPts val="0"/>
              </a:spcAft>
              <a:buClr>
                <a:srgbClr val="73B64B"/>
              </a:buClr>
              <a:buSzPts val="2400"/>
              <a:buFont typeface="Arial"/>
              <a:buNone/>
            </a:pPr>
            <a:endParaRPr b="1" dirty="0">
              <a:solidFill>
                <a:srgbClr val="000000"/>
              </a:solidFill>
            </a:endParaRPr>
          </a:p>
        </p:txBody>
      </p:sp>
      <p:sp>
        <p:nvSpPr>
          <p:cNvPr id="597" name="Google Shape;597;p146"/>
          <p:cNvSpPr txBox="1">
            <a:spLocks noGrp="1"/>
          </p:cNvSpPr>
          <p:nvPr>
            <p:ph type="body" idx="2"/>
          </p:nvPr>
        </p:nvSpPr>
        <p:spPr>
          <a:xfrm>
            <a:off x="600999" y="835090"/>
            <a:ext cx="3125700" cy="1774500"/>
          </a:xfrm>
          <a:prstGeom prst="rect">
            <a:avLst/>
          </a:prstGeom>
          <a:noFill/>
          <a:ln>
            <a:noFill/>
          </a:ln>
        </p:spPr>
        <p:txBody>
          <a:bodyPr spcFirstLastPara="1" wrap="square" lIns="91425" tIns="45700" rIns="91425" bIns="45700" anchor="t" anchorCtr="0">
            <a:noAutofit/>
          </a:bodyPr>
          <a:lstStyle/>
          <a:p>
            <a:pPr marL="0" lvl="0" indent="0">
              <a:spcBef>
                <a:spcPts val="0"/>
              </a:spcBef>
            </a:pPr>
            <a:r>
              <a:rPr lang="en-US" dirty="0"/>
              <a:t> FALLSTUDIE 1</a:t>
            </a:r>
            <a:endParaRPr dirty="0"/>
          </a:p>
          <a:p>
            <a:pPr marL="0" lvl="0" indent="0" algn="l" rtl="0">
              <a:lnSpc>
                <a:spcPct val="90000"/>
              </a:lnSpc>
              <a:spcBef>
                <a:spcPts val="0"/>
              </a:spcBef>
              <a:spcAft>
                <a:spcPts val="0"/>
              </a:spcAft>
              <a:buClr>
                <a:schemeClr val="lt1"/>
              </a:buClr>
              <a:buSzPts val="3600"/>
              <a:buNone/>
            </a:pPr>
            <a:endParaRPr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147"/>
          <p:cNvSpPr txBox="1">
            <a:spLocks noGrp="1"/>
          </p:cNvSpPr>
          <p:nvPr>
            <p:ph type="body" idx="1"/>
          </p:nvPr>
        </p:nvSpPr>
        <p:spPr>
          <a:xfrm>
            <a:off x="4488700" y="355675"/>
            <a:ext cx="6869700" cy="6209400"/>
          </a:xfrm>
          <a:prstGeom prst="rect">
            <a:avLst/>
          </a:prstGeom>
          <a:noFill/>
          <a:ln>
            <a:noFill/>
          </a:ln>
        </p:spPr>
        <p:txBody>
          <a:bodyPr spcFirstLastPara="1" wrap="square" lIns="91425" tIns="45700" rIns="91425" bIns="45700" anchor="t" anchorCtr="0">
            <a:noAutofit/>
          </a:bodyPr>
          <a:lstStyle/>
          <a:p>
            <a:pPr marL="0" lvl="0" indent="0" algn="just">
              <a:lnSpc>
                <a:spcPct val="100000"/>
              </a:lnSpc>
            </a:pPr>
            <a:r>
              <a:rPr lang="de-DE" dirty="0">
                <a:solidFill>
                  <a:srgbClr val="000000"/>
                </a:solidFill>
              </a:rPr>
              <a:t>Und zwar nicht nur, weil sie aus ethischer Sicht das Richtige sind, sondern auch, weil sie die Antwort auf die demografischen und ökologischen Herausforderungen sind, denen wir uns in naher Zukunft stellen müssen.Volcán Studio ist der Meinung, dass der beste Weg, dies zu tun, darin besteht, mit der Zeit zu gehen, indem man die notwendigeTechnologie und das nötige Wissen, die es ihnen ermöglichen, auf einem nachhaltigen und zugänglichen Weg voranzukommen. </a:t>
            </a:r>
          </a:p>
          <a:p>
            <a:pPr marL="0" lvl="0" indent="0" algn="just">
              <a:lnSpc>
                <a:spcPct val="100000"/>
              </a:lnSpc>
            </a:pPr>
            <a:endParaRPr lang="de-DE" dirty="0">
              <a:solidFill>
                <a:srgbClr val="000000"/>
              </a:solidFill>
            </a:endParaRPr>
          </a:p>
          <a:p>
            <a:pPr marL="0" lvl="0" indent="0" algn="just">
              <a:lnSpc>
                <a:spcPct val="100000"/>
              </a:lnSpc>
            </a:pPr>
            <a:r>
              <a:rPr lang="de-DE" dirty="0">
                <a:solidFill>
                  <a:srgbClr val="000000"/>
                </a:solidFill>
              </a:rPr>
              <a:t>Ein gutes Beispiel dafür ist die Teilnahme am Programm „Aje Verde“, bei dem sie für den Umgang mit Materialien und die Umsetzung künftiger gesetzlicher Vorschriften und nationaler und internationaler Qualitätslabels sensibilisiert wurden.</a:t>
            </a:r>
            <a:endParaRPr sz="2200" b="1" dirty="0">
              <a:solidFill>
                <a:srgbClr val="000000"/>
              </a:solidFill>
            </a:endParaRPr>
          </a:p>
          <a:p>
            <a:pPr marL="0" lvl="0" indent="0" algn="l" rtl="0">
              <a:lnSpc>
                <a:spcPct val="100000"/>
              </a:lnSpc>
              <a:spcBef>
                <a:spcPts val="0"/>
              </a:spcBef>
              <a:spcAft>
                <a:spcPts val="0"/>
              </a:spcAft>
              <a:buSzPts val="2400"/>
              <a:buNone/>
            </a:pPr>
            <a:endParaRPr sz="2200" b="1" dirty="0">
              <a:solidFill>
                <a:srgbClr val="000000"/>
              </a:solidFill>
            </a:endParaRPr>
          </a:p>
          <a:p>
            <a:pPr marL="0" lvl="0" indent="0" algn="l" rtl="0">
              <a:lnSpc>
                <a:spcPct val="100000"/>
              </a:lnSpc>
              <a:spcBef>
                <a:spcPts val="0"/>
              </a:spcBef>
              <a:spcAft>
                <a:spcPts val="0"/>
              </a:spcAft>
              <a:buClr>
                <a:srgbClr val="73B64B"/>
              </a:buClr>
              <a:buSzPts val="2400"/>
              <a:buFont typeface="Arial"/>
              <a:buNone/>
            </a:pPr>
            <a:endParaRPr sz="2200" b="1" dirty="0">
              <a:solidFill>
                <a:srgbClr val="000000"/>
              </a:solidFill>
            </a:endParaRPr>
          </a:p>
        </p:txBody>
      </p:sp>
      <p:sp>
        <p:nvSpPr>
          <p:cNvPr id="603" name="Google Shape;603;p147"/>
          <p:cNvSpPr txBox="1">
            <a:spLocks noGrp="1"/>
          </p:cNvSpPr>
          <p:nvPr>
            <p:ph type="body" idx="2"/>
          </p:nvPr>
        </p:nvSpPr>
        <p:spPr>
          <a:xfrm>
            <a:off x="600999" y="776890"/>
            <a:ext cx="3125700" cy="1774500"/>
          </a:xfrm>
          <a:prstGeom prst="rect">
            <a:avLst/>
          </a:prstGeom>
          <a:noFill/>
          <a:ln>
            <a:noFill/>
          </a:ln>
        </p:spPr>
        <p:txBody>
          <a:bodyPr spcFirstLastPara="1" wrap="square" lIns="91425" tIns="45700" rIns="91425" bIns="45700" anchor="t" anchorCtr="0">
            <a:noAutofit/>
          </a:bodyPr>
          <a:lstStyle/>
          <a:p>
            <a:pPr marL="0" lvl="0" indent="0">
              <a:spcBef>
                <a:spcPts val="0"/>
              </a:spcBef>
            </a:pPr>
            <a:r>
              <a:rPr lang="en-US" dirty="0"/>
              <a:t> FALLSTUDIE 1</a:t>
            </a:r>
            <a:endParaRPr dirty="0"/>
          </a:p>
          <a:p>
            <a:pPr marL="0" lvl="0" indent="0" algn="l" rtl="0">
              <a:lnSpc>
                <a:spcPct val="90000"/>
              </a:lnSpc>
              <a:spcBef>
                <a:spcPts val="0"/>
              </a:spcBef>
              <a:spcAft>
                <a:spcPts val="0"/>
              </a:spcAft>
              <a:buClr>
                <a:schemeClr val="lt1"/>
              </a:buClr>
              <a:buSzPts val="3600"/>
              <a:buNone/>
            </a:pPr>
            <a:endParaRPr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32"/>
          <p:cNvSpPr txBox="1">
            <a:spLocks noGrp="1"/>
          </p:cNvSpPr>
          <p:nvPr>
            <p:ph type="body" idx="1"/>
          </p:nvPr>
        </p:nvSpPr>
        <p:spPr>
          <a:xfrm>
            <a:off x="4586025" y="508075"/>
            <a:ext cx="6806100" cy="5869800"/>
          </a:xfrm>
          <a:prstGeom prst="rect">
            <a:avLst/>
          </a:prstGeom>
          <a:noFill/>
          <a:ln>
            <a:noFill/>
          </a:ln>
        </p:spPr>
        <p:txBody>
          <a:bodyPr spcFirstLastPara="1" wrap="square" lIns="91425" tIns="45700" rIns="91425" bIns="45700" anchor="t" anchorCtr="0">
            <a:noAutofit/>
          </a:bodyPr>
          <a:lstStyle/>
          <a:p>
            <a:pPr marL="0" lvl="0" indent="0" algn="just">
              <a:lnSpc>
                <a:spcPct val="100000"/>
              </a:lnSpc>
            </a:pPr>
            <a:r>
              <a:rPr lang="de-DE" dirty="0">
                <a:solidFill>
                  <a:srgbClr val="000000"/>
                </a:solidFill>
              </a:rPr>
              <a:t>Mit dem Ziel, auf diesem Weg voranzukommen und ein Treffpunkt für Fachleute und Wissen zu sein, wurde die Initiative „Canarias Arquitectura Sostenible“ (Kanarische Nachhaltige Architektur) ins Leben gerufen, der sich Volcán Studio anschließt. </a:t>
            </a:r>
          </a:p>
          <a:p>
            <a:pPr marL="0" lvl="0" indent="0" algn="just">
              <a:lnSpc>
                <a:spcPct val="100000"/>
              </a:lnSpc>
            </a:pPr>
            <a:endParaRPr lang="de-DE" dirty="0">
              <a:solidFill>
                <a:srgbClr val="000000"/>
              </a:solidFill>
            </a:endParaRPr>
          </a:p>
          <a:p>
            <a:pPr marL="0" lvl="0" indent="0" algn="just">
              <a:lnSpc>
                <a:spcPct val="100000"/>
              </a:lnSpc>
            </a:pPr>
            <a:r>
              <a:rPr lang="de-DE" dirty="0">
                <a:solidFill>
                  <a:srgbClr val="000000"/>
                </a:solidFill>
              </a:rPr>
              <a:t>Ziel ist es, die auf den Kanarischen Inseln entstandenen Initiativen, die an die Besonderheiten und Eigenheiten des Territoriums angepasst sind, sichtbar zu machen.</a:t>
            </a:r>
          </a:p>
          <a:p>
            <a:pPr marL="0" lvl="0" indent="0" algn="just">
              <a:lnSpc>
                <a:spcPct val="100000"/>
              </a:lnSpc>
            </a:pPr>
            <a:endParaRPr lang="de-DE" dirty="0">
              <a:solidFill>
                <a:srgbClr val="000000"/>
              </a:solidFill>
            </a:endParaRPr>
          </a:p>
          <a:p>
            <a:pPr marL="0" lvl="0" indent="0" algn="just">
              <a:lnSpc>
                <a:spcPct val="100000"/>
              </a:lnSpc>
            </a:pPr>
            <a:r>
              <a:rPr lang="de-DE" dirty="0">
                <a:solidFill>
                  <a:srgbClr val="000000"/>
                </a:solidFill>
              </a:rPr>
              <a:t>https://canariasarquitecturasostenible.com/volcanstudio.com</a:t>
            </a:r>
            <a:endParaRPr dirty="0">
              <a:solidFill>
                <a:srgbClr val="000000"/>
              </a:solidFill>
            </a:endParaRPr>
          </a:p>
          <a:p>
            <a:pPr marL="0" lvl="0" indent="0" algn="l" rtl="0">
              <a:lnSpc>
                <a:spcPct val="100000"/>
              </a:lnSpc>
              <a:spcBef>
                <a:spcPts val="0"/>
              </a:spcBef>
              <a:spcAft>
                <a:spcPts val="0"/>
              </a:spcAft>
              <a:buClr>
                <a:srgbClr val="73B64B"/>
              </a:buClr>
              <a:buSzPts val="2400"/>
              <a:buFont typeface="Arial"/>
              <a:buNone/>
            </a:pPr>
            <a:endParaRPr b="1" dirty="0">
              <a:solidFill>
                <a:srgbClr val="000000"/>
              </a:solidFill>
            </a:endParaRPr>
          </a:p>
        </p:txBody>
      </p:sp>
      <p:sp>
        <p:nvSpPr>
          <p:cNvPr id="609" name="Google Shape;609;p32"/>
          <p:cNvSpPr txBox="1">
            <a:spLocks noGrp="1"/>
          </p:cNvSpPr>
          <p:nvPr>
            <p:ph type="body" idx="2"/>
          </p:nvPr>
        </p:nvSpPr>
        <p:spPr>
          <a:xfrm>
            <a:off x="600999" y="835090"/>
            <a:ext cx="3125700" cy="1774500"/>
          </a:xfrm>
          <a:prstGeom prst="rect">
            <a:avLst/>
          </a:prstGeom>
          <a:noFill/>
          <a:ln>
            <a:noFill/>
          </a:ln>
        </p:spPr>
        <p:txBody>
          <a:bodyPr spcFirstLastPara="1" wrap="square" lIns="91425" tIns="45700" rIns="91425" bIns="45700" anchor="t" anchorCtr="0">
            <a:noAutofit/>
          </a:bodyPr>
          <a:lstStyle/>
          <a:p>
            <a:pPr marL="0" lvl="0" indent="0">
              <a:spcBef>
                <a:spcPts val="0"/>
              </a:spcBef>
            </a:pPr>
            <a:r>
              <a:rPr lang="en-US" dirty="0"/>
              <a:t> FALLSTUDIE 1</a:t>
            </a:r>
            <a:endParaRPr dirty="0"/>
          </a:p>
          <a:p>
            <a:pPr marL="0" lvl="0" indent="0" algn="l" rtl="0">
              <a:lnSpc>
                <a:spcPct val="90000"/>
              </a:lnSpc>
              <a:spcBef>
                <a:spcPts val="0"/>
              </a:spcBef>
              <a:spcAft>
                <a:spcPts val="0"/>
              </a:spcAft>
              <a:buClr>
                <a:schemeClr val="lt1"/>
              </a:buClr>
              <a:buSzPts val="3600"/>
              <a:buNone/>
            </a:pPr>
            <a:endParaRPr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148"/>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9600"/>
              <a:buFont typeface="Arial"/>
              <a:buNone/>
            </a:pPr>
            <a:r>
              <a:rPr lang="en-US"/>
              <a:t>07</a:t>
            </a:r>
            <a:endParaRPr/>
          </a:p>
        </p:txBody>
      </p:sp>
      <p:sp>
        <p:nvSpPr>
          <p:cNvPr id="615" name="Google Shape;615;p148"/>
          <p:cNvSpPr>
            <a:spLocks noGrp="1"/>
          </p:cNvSpPr>
          <p:nvPr>
            <p:ph type="pic" idx="2"/>
          </p:nvPr>
        </p:nvSpPr>
        <p:spPr>
          <a:xfrm>
            <a:off x="238772" y="2626822"/>
            <a:ext cx="7708195" cy="3396829"/>
          </a:xfrm>
          <a:prstGeom prst="rect">
            <a:avLst/>
          </a:prstGeom>
          <a:solidFill>
            <a:srgbClr val="BFBFBF"/>
          </a:solidFill>
          <a:ln>
            <a:noFill/>
          </a:ln>
        </p:spPr>
        <p:txBody>
          <a:bodyPr/>
          <a:lstStyle/>
          <a:p>
            <a:endParaRPr lang="en-GB"/>
          </a:p>
        </p:txBody>
      </p:sp>
      <p:pic>
        <p:nvPicPr>
          <p:cNvPr id="616" name="Google Shape;616;p148"/>
          <p:cNvPicPr preferRelativeResize="0"/>
          <p:nvPr/>
        </p:nvPicPr>
        <p:blipFill rotWithShape="1">
          <a:blip r:embed="rId3">
            <a:alphaModFix/>
          </a:blip>
          <a:srcRect t="16734" b="16733"/>
          <a:stretch/>
        </p:blipFill>
        <p:spPr>
          <a:xfrm>
            <a:off x="238772" y="2652222"/>
            <a:ext cx="7708195" cy="3396829"/>
          </a:xfrm>
          <a:prstGeom prst="rect">
            <a:avLst/>
          </a:prstGeom>
          <a:solidFill>
            <a:srgbClr val="BFBFBF"/>
          </a:solidFill>
          <a:ln>
            <a:noFill/>
          </a:ln>
        </p:spPr>
      </p:pic>
      <p:sp>
        <p:nvSpPr>
          <p:cNvPr id="617" name="Google Shape;617;p148"/>
          <p:cNvSpPr/>
          <p:nvPr/>
        </p:nvSpPr>
        <p:spPr>
          <a:xfrm>
            <a:off x="5924616" y="4305360"/>
            <a:ext cx="4933927" cy="1561717"/>
          </a:xfrm>
          <a:prstGeom prst="rect">
            <a:avLst/>
          </a:prstGeom>
          <a:solidFill>
            <a:schemeClr val="lt1"/>
          </a:solidFill>
          <a:ln>
            <a:noFill/>
          </a:ln>
        </p:spPr>
        <p:txBody>
          <a:bodyPr spcFirstLastPara="1" wrap="square" lIns="91425" tIns="45700" rIns="91425" bIns="45700" anchor="ctr" anchorCtr="0">
            <a:noAutofit/>
          </a:bodyPr>
          <a:lstStyle/>
          <a:p>
            <a:pPr lvl="0"/>
            <a:r>
              <a:rPr lang="en-US" sz="3600" b="1" i="0" u="none" strike="noStrike" cap="none" dirty="0">
                <a:solidFill>
                  <a:srgbClr val="73B64B"/>
                </a:solidFill>
                <a:latin typeface="Calibri"/>
                <a:ea typeface="Calibri"/>
                <a:cs typeface="Calibri"/>
                <a:sym typeface="Calibri"/>
              </a:rPr>
              <a:t> </a:t>
            </a:r>
            <a:r>
              <a:rPr lang="en-US" sz="3600" b="1" dirty="0">
                <a:solidFill>
                  <a:srgbClr val="73B64B"/>
                </a:solidFill>
                <a:latin typeface="Calibri"/>
                <a:ea typeface="Calibri"/>
                <a:cs typeface="Calibri"/>
                <a:sym typeface="Calibri"/>
              </a:rPr>
              <a:t>TRANSPARENZ DER LIEFERKETTE </a:t>
            </a:r>
            <a:endParaRPr sz="36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529"/>
              <a:buFont typeface="Arial"/>
              <a:buNone/>
            </a:pPr>
            <a:endParaRPr sz="529" b="0" i="0" u="none" strike="noStrike" cap="none" dirty="0">
              <a:solidFill>
                <a:schemeClr val="lt1"/>
              </a:solidFill>
              <a:latin typeface="Montserrat"/>
              <a:ea typeface="Montserrat"/>
              <a:cs typeface="Montserrat"/>
              <a:sym typeface="Montserrat"/>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g2f055413be5_0_0"/>
          <p:cNvSpPr txBox="1">
            <a:spLocks noGrp="1"/>
          </p:cNvSpPr>
          <p:nvPr>
            <p:ph type="body" idx="1"/>
          </p:nvPr>
        </p:nvSpPr>
        <p:spPr>
          <a:xfrm>
            <a:off x="4912293" y="846903"/>
            <a:ext cx="6562800" cy="339300"/>
          </a:xfrm>
          <a:prstGeom prst="rect">
            <a:avLst/>
          </a:prstGeom>
          <a:noFill/>
          <a:ln>
            <a:noFill/>
          </a:ln>
        </p:spPr>
        <p:txBody>
          <a:bodyPr spcFirstLastPara="1" wrap="square" lIns="91425" tIns="45700" rIns="91425" bIns="45700" anchor="t" anchorCtr="0">
            <a:noAutofit/>
          </a:bodyPr>
          <a:lstStyle/>
          <a:p>
            <a:pPr marL="0" lvl="0" indent="0"/>
            <a:r>
              <a:rPr lang="en-US" dirty="0" err="1"/>
              <a:t>Fallstudie</a:t>
            </a:r>
            <a:r>
              <a:rPr lang="en-US" dirty="0"/>
              <a:t> 1: ECOEMBES</a:t>
            </a:r>
            <a:endParaRPr dirty="0"/>
          </a:p>
        </p:txBody>
      </p:sp>
      <p:sp>
        <p:nvSpPr>
          <p:cNvPr id="623" name="Google Shape;623;g2f055413be5_0_0"/>
          <p:cNvSpPr txBox="1">
            <a:spLocks noGrp="1"/>
          </p:cNvSpPr>
          <p:nvPr>
            <p:ph type="body" idx="3"/>
          </p:nvPr>
        </p:nvSpPr>
        <p:spPr>
          <a:xfrm>
            <a:off x="3880331" y="614396"/>
            <a:ext cx="1232700" cy="955500"/>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01</a:t>
            </a:r>
            <a:endParaRPr/>
          </a:p>
        </p:txBody>
      </p:sp>
      <p:sp>
        <p:nvSpPr>
          <p:cNvPr id="624" name="Google Shape;624;g2f055413be5_0_0"/>
          <p:cNvSpPr txBox="1">
            <a:spLocks noGrp="1"/>
          </p:cNvSpPr>
          <p:nvPr>
            <p:ph type="body" idx="4"/>
          </p:nvPr>
        </p:nvSpPr>
        <p:spPr>
          <a:xfrm>
            <a:off x="4912292" y="2770036"/>
            <a:ext cx="6562800" cy="339300"/>
          </a:xfrm>
          <a:prstGeom prst="rect">
            <a:avLst/>
          </a:prstGeom>
          <a:noFill/>
          <a:ln>
            <a:noFill/>
          </a:ln>
        </p:spPr>
        <p:txBody>
          <a:bodyPr spcFirstLastPara="1" wrap="square" lIns="91425" tIns="45700" rIns="91425" bIns="45700" anchor="t" anchorCtr="0">
            <a:noAutofit/>
          </a:bodyPr>
          <a:lstStyle/>
          <a:p>
            <a:pPr marL="0" lvl="0" indent="0"/>
            <a:r>
              <a:rPr lang="en-US" dirty="0" err="1"/>
              <a:t>Fallstudie</a:t>
            </a:r>
            <a:r>
              <a:rPr lang="en-US" dirty="0"/>
              <a:t> 2:</a:t>
            </a:r>
            <a:r>
              <a:rPr lang="de-DE" dirty="0"/>
              <a:t> BAUSEKTOR IN SPANIEN UND ENERGIEEFFIZIENZ </a:t>
            </a:r>
            <a:endParaRPr dirty="0"/>
          </a:p>
        </p:txBody>
      </p:sp>
      <p:sp>
        <p:nvSpPr>
          <p:cNvPr id="625" name="Google Shape;625;g2f055413be5_0_0"/>
          <p:cNvSpPr txBox="1">
            <a:spLocks noGrp="1"/>
          </p:cNvSpPr>
          <p:nvPr>
            <p:ph type="body" idx="6"/>
          </p:nvPr>
        </p:nvSpPr>
        <p:spPr>
          <a:xfrm>
            <a:off x="4927790" y="4633833"/>
            <a:ext cx="6562800" cy="339300"/>
          </a:xfrm>
          <a:prstGeom prst="rect">
            <a:avLst/>
          </a:prstGeom>
          <a:noFill/>
          <a:ln>
            <a:noFill/>
          </a:ln>
        </p:spPr>
        <p:txBody>
          <a:bodyPr spcFirstLastPara="1" wrap="square" lIns="91425" tIns="45700" rIns="91425" bIns="45700" anchor="t" anchorCtr="0">
            <a:noAutofit/>
          </a:bodyPr>
          <a:lstStyle/>
          <a:p>
            <a:pPr marL="0" lvl="0" indent="0"/>
            <a:r>
              <a:rPr lang="en-US" dirty="0" err="1"/>
              <a:t>Fallstudie</a:t>
            </a:r>
            <a:r>
              <a:rPr lang="en-US" dirty="0"/>
              <a:t> 3: IMPACT HUB </a:t>
            </a:r>
            <a:endParaRPr dirty="0"/>
          </a:p>
        </p:txBody>
      </p:sp>
      <p:sp>
        <p:nvSpPr>
          <p:cNvPr id="626" name="Google Shape;626;g2f055413be5_0_0"/>
          <p:cNvSpPr txBox="1">
            <a:spLocks noGrp="1"/>
          </p:cNvSpPr>
          <p:nvPr>
            <p:ph type="body" idx="9"/>
          </p:nvPr>
        </p:nvSpPr>
        <p:spPr>
          <a:xfrm>
            <a:off x="3918849" y="2558717"/>
            <a:ext cx="1232700" cy="955500"/>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02</a:t>
            </a:r>
            <a:endParaRPr/>
          </a:p>
        </p:txBody>
      </p:sp>
      <p:sp>
        <p:nvSpPr>
          <p:cNvPr id="627" name="Google Shape;627;g2f055413be5_0_0"/>
          <p:cNvSpPr txBox="1">
            <a:spLocks noGrp="1"/>
          </p:cNvSpPr>
          <p:nvPr>
            <p:ph type="body" idx="13"/>
          </p:nvPr>
        </p:nvSpPr>
        <p:spPr>
          <a:xfrm>
            <a:off x="3918849" y="4410972"/>
            <a:ext cx="1232700" cy="955500"/>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03</a:t>
            </a:r>
            <a:endParaRPr/>
          </a:p>
        </p:txBody>
      </p:sp>
      <p:sp>
        <p:nvSpPr>
          <p:cNvPr id="628" name="Google Shape;628;g2f055413be5_0_0"/>
          <p:cNvSpPr/>
          <p:nvPr/>
        </p:nvSpPr>
        <p:spPr>
          <a:xfrm>
            <a:off x="3880331" y="2232539"/>
            <a:ext cx="7452000" cy="30900"/>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629" name="Google Shape;629;g2f055413be5_0_0"/>
          <p:cNvSpPr/>
          <p:nvPr/>
        </p:nvSpPr>
        <p:spPr>
          <a:xfrm>
            <a:off x="3880331" y="4245771"/>
            <a:ext cx="7452000" cy="30900"/>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630" name="Google Shape;630;g2f055413be5_0_0"/>
          <p:cNvPicPr preferRelativeResize="0">
            <a:picLocks noGrp="1"/>
          </p:cNvPicPr>
          <p:nvPr>
            <p:ph type="pic" idx="8"/>
          </p:nvPr>
        </p:nvPicPr>
        <p:blipFill rotWithShape="1">
          <a:blip r:embed="rId3">
            <a:alphaModFix/>
          </a:blip>
          <a:srcRect l="32647" r="32644"/>
          <a:stretch/>
        </p:blipFill>
        <p:spPr>
          <a:xfrm>
            <a:off x="-48344" y="0"/>
            <a:ext cx="3570475" cy="6858002"/>
          </a:xfrm>
          <a:prstGeom prst="rect">
            <a:avLst/>
          </a:prstGeom>
          <a:solidFill>
            <a:srgbClr val="D8D8D8"/>
          </a:solid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26"/>
          <p:cNvSpPr txBox="1">
            <a:spLocks noGrp="1"/>
          </p:cNvSpPr>
          <p:nvPr>
            <p:ph type="body" idx="1"/>
          </p:nvPr>
        </p:nvSpPr>
        <p:spPr>
          <a:xfrm>
            <a:off x="4509125" y="354300"/>
            <a:ext cx="6821700" cy="6030900"/>
          </a:xfrm>
          <a:prstGeom prst="rect">
            <a:avLst/>
          </a:prstGeom>
          <a:noFill/>
          <a:ln>
            <a:noFill/>
          </a:ln>
        </p:spPr>
        <p:txBody>
          <a:bodyPr spcFirstLastPara="1" wrap="square" lIns="91425" tIns="45700" rIns="91425" bIns="45700" anchor="t" anchorCtr="0">
            <a:noAutofit/>
          </a:bodyPr>
          <a:lstStyle/>
          <a:p>
            <a:pPr marL="0" lvl="0" indent="0">
              <a:lnSpc>
                <a:spcPct val="100000"/>
              </a:lnSpc>
              <a:buClr>
                <a:srgbClr val="73B64B"/>
              </a:buClr>
            </a:pPr>
            <a:r>
              <a:rPr lang="en-US" b="1" dirty="0" err="1">
                <a:solidFill>
                  <a:srgbClr val="73B64B"/>
                </a:solidFill>
              </a:rPr>
              <a:t>Fallstudie</a:t>
            </a:r>
            <a:r>
              <a:rPr lang="en-US" b="1" dirty="0">
                <a:solidFill>
                  <a:srgbClr val="73B64B"/>
                </a:solidFill>
                <a:latin typeface="Calibri"/>
                <a:ea typeface="Calibri"/>
                <a:cs typeface="Calibri"/>
                <a:sym typeface="Calibri"/>
              </a:rPr>
              <a:t> 1: ECOEMBES </a:t>
            </a:r>
            <a:endParaRPr b="1" dirty="0">
              <a:solidFill>
                <a:srgbClr val="73B64B"/>
              </a:solidFill>
              <a:latin typeface="Calibri"/>
              <a:ea typeface="Calibri"/>
              <a:cs typeface="Calibri"/>
              <a:sym typeface="Calibri"/>
            </a:endParaRPr>
          </a:p>
          <a:p>
            <a:pPr marL="0" lvl="0" indent="0" algn="just">
              <a:lnSpc>
                <a:spcPct val="100000"/>
              </a:lnSpc>
              <a:buClr>
                <a:srgbClr val="73B64B"/>
              </a:buClr>
            </a:pPr>
            <a:r>
              <a:rPr lang="de-DE" sz="2000" dirty="0">
                <a:solidFill>
                  <a:srgbClr val="000000"/>
                </a:solidFill>
              </a:rPr>
              <a:t>Ecoembes ist eine bekannte spanische Non-Profit-Umweltorganisation, die sich um das Recycling und Ökodesign von Verpackungen in Spanien kümmert und mehrere Programme zur Unterstützung von KMU durch Leitfäden und Schulungen anbietet. </a:t>
            </a:r>
          </a:p>
          <a:p>
            <a:pPr marL="0" lvl="0" indent="0" algn="just">
              <a:lnSpc>
                <a:spcPct val="100000"/>
              </a:lnSpc>
              <a:buClr>
                <a:srgbClr val="73B64B"/>
              </a:buClr>
            </a:pPr>
            <a:r>
              <a:rPr lang="de-DE" sz="2000" dirty="0">
                <a:solidFill>
                  <a:srgbClr val="000000"/>
                </a:solidFill>
              </a:rPr>
              <a:t>In ihrem </a:t>
            </a:r>
            <a:r>
              <a:rPr lang="de-DE" sz="2000" b="1" dirty="0">
                <a:solidFill>
                  <a:srgbClr val="000000"/>
                </a:solidFill>
              </a:rPr>
              <a:t>VIII Business Prevention Plan (2021-2023) </a:t>
            </a:r>
            <a:r>
              <a:rPr lang="de-DE" sz="2000" dirty="0">
                <a:solidFill>
                  <a:srgbClr val="000000"/>
                </a:solidFill>
              </a:rPr>
              <a:t>hebt sie hervor, dass 62 % aller professionellen KMU-Projekte sich bereits der Notwendigkeit bewusst sind, die Umweltauswirkungen ihrer Aktivitäten zu begrenzen. Sie bewegen sich auf eine Kreislaufwirtschaft zu, indem sie sich sowohl auf das Recycling von Verpackungen als auch auf die Verbesserung des Verpackungsdesigns konzentrieren, um die Wiederverwertbarkeit zu erhöhen. </a:t>
            </a:r>
          </a:p>
          <a:p>
            <a:pPr marL="0" lvl="0" indent="0" algn="just">
              <a:lnSpc>
                <a:spcPct val="100000"/>
              </a:lnSpc>
              <a:buClr>
                <a:srgbClr val="73B64B"/>
              </a:buClr>
            </a:pPr>
            <a:r>
              <a:rPr lang="de-DE" sz="2000" dirty="0">
                <a:solidFill>
                  <a:srgbClr val="000000"/>
                </a:solidFill>
              </a:rPr>
              <a:t>Die häufigsten Entscheidungen hinsichtlich einer umweltfreundlicheren Gestaltung der Verpackungen ihrer Unternehmen drehen sich um die Idee, die Wiederverwertbarkeit dieser Verpackungen zu verbessern und das recycelte Material auch in die Herstellungsphase einzubeziehen. </a:t>
            </a:r>
            <a:endParaRPr sz="2000" b="1" dirty="0">
              <a:solidFill>
                <a:srgbClr val="000000"/>
              </a:solidFill>
              <a:latin typeface="Calibri"/>
              <a:ea typeface="Calibri"/>
              <a:cs typeface="Calibri"/>
              <a:sym typeface="Calibri"/>
            </a:endParaRPr>
          </a:p>
        </p:txBody>
      </p:sp>
      <p:pic>
        <p:nvPicPr>
          <p:cNvPr id="636" name="Google Shape;636;p26" descr="Ecoembes">
            <a:hlinkClick r:id="rId3"/>
          </p:cNvPr>
          <p:cNvPicPr preferRelativeResize="0"/>
          <p:nvPr/>
        </p:nvPicPr>
        <p:blipFill rotWithShape="1">
          <a:blip r:embed="rId4">
            <a:alphaModFix/>
          </a:blip>
          <a:srcRect/>
          <a:stretch/>
        </p:blipFill>
        <p:spPr>
          <a:xfrm>
            <a:off x="566707" y="1184108"/>
            <a:ext cx="3054996" cy="930759"/>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27"/>
          <p:cNvSpPr txBox="1">
            <a:spLocks noGrp="1"/>
          </p:cNvSpPr>
          <p:nvPr>
            <p:ph type="body" idx="1"/>
          </p:nvPr>
        </p:nvSpPr>
        <p:spPr>
          <a:xfrm>
            <a:off x="4333581" y="295530"/>
            <a:ext cx="6859200" cy="5982300"/>
          </a:xfrm>
          <a:prstGeom prst="rect">
            <a:avLst/>
          </a:prstGeom>
          <a:noFill/>
          <a:ln>
            <a:noFill/>
          </a:ln>
        </p:spPr>
        <p:txBody>
          <a:bodyPr spcFirstLastPara="1" wrap="square" lIns="91425" tIns="45700" rIns="91425" bIns="45700" anchor="t" anchorCtr="0">
            <a:noAutofit/>
          </a:bodyPr>
          <a:lstStyle/>
          <a:p>
            <a:pPr marL="228600" lvl="0" indent="0" algn="just"/>
            <a:r>
              <a:rPr lang="de-DE" sz="2100" dirty="0">
                <a:solidFill>
                  <a:srgbClr val="000000"/>
                </a:solidFill>
              </a:rPr>
              <a:t>In anderen, ebenso wichtigen ethischen und ökologischen Fragen wie der Gewichtsreduzierung von Verpackungen für alle Arten von Produkten und der Optimierung des Raums zur Minimierung der Verpackung sind jedoch noch Fortschritte erforderlich. Darüber hinaus ist die Verwendung von Materialien, die von vornherein geringere Umweltauswirkungen haben, von entscheidender Bedeutung. Auch radikalere Maßnahmen wie Großeinkäufe und die Verwendung von wiederverwendbaren Verpackungen werden immer häufiger eingesetzt. </a:t>
            </a:r>
          </a:p>
          <a:p>
            <a:pPr marL="228600" lvl="0" indent="0" algn="just"/>
            <a:r>
              <a:rPr lang="de-DE" sz="2100" dirty="0">
                <a:solidFill>
                  <a:srgbClr val="000000"/>
                </a:solidFill>
              </a:rPr>
              <a:t>In Spanien haben sich die KMU auf die Verwendung von weniger umweltschädlichen Verpackungen umgestellt und beeindruckende Ergebnisse erzielt. Mehr als 2.000 spanische KMU haben diese Praktiken übernommen und damit beachtliche Erfolge erzielt. Dem Bericht zufolge wurden mehr als 60.000 Tonnen Rohstoffe eingespart, über 4 Milliarden Behälter verbessert und fast 1 Million Tonnen CO2-Emissionen vermieden.</a:t>
            </a:r>
            <a:endParaRPr sz="2100" dirty="0">
              <a:latin typeface="Calibri"/>
              <a:ea typeface="Calibri"/>
              <a:cs typeface="Calibri"/>
              <a:sym typeface="Calibri"/>
            </a:endParaRPr>
          </a:p>
        </p:txBody>
      </p:sp>
      <p:pic>
        <p:nvPicPr>
          <p:cNvPr id="642" name="Google Shape;642;p27" descr="Ecoembes">
            <a:hlinkClick r:id="rId3"/>
          </p:cNvPr>
          <p:cNvPicPr preferRelativeResize="0"/>
          <p:nvPr/>
        </p:nvPicPr>
        <p:blipFill rotWithShape="1">
          <a:blip r:embed="rId4">
            <a:alphaModFix/>
          </a:blip>
          <a:srcRect/>
          <a:stretch/>
        </p:blipFill>
        <p:spPr>
          <a:xfrm>
            <a:off x="757587" y="1192508"/>
            <a:ext cx="3054996" cy="930759"/>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28"/>
          <p:cNvSpPr txBox="1">
            <a:spLocks noGrp="1"/>
          </p:cNvSpPr>
          <p:nvPr>
            <p:ph type="body" idx="1"/>
          </p:nvPr>
        </p:nvSpPr>
        <p:spPr>
          <a:xfrm>
            <a:off x="4586025" y="263471"/>
            <a:ext cx="6806100" cy="6369900"/>
          </a:xfrm>
          <a:prstGeom prst="rect">
            <a:avLst/>
          </a:prstGeom>
          <a:noFill/>
          <a:ln>
            <a:noFill/>
          </a:ln>
        </p:spPr>
        <p:txBody>
          <a:bodyPr spcFirstLastPara="1" wrap="square" lIns="91425" tIns="45700" rIns="91425" bIns="45700" anchor="t" anchorCtr="0">
            <a:noAutofit/>
          </a:bodyPr>
          <a:lstStyle/>
          <a:p>
            <a:pPr marL="0" lvl="0" indent="0">
              <a:lnSpc>
                <a:spcPct val="100000"/>
              </a:lnSpc>
              <a:buClr>
                <a:srgbClr val="73B64B"/>
              </a:buClr>
            </a:pPr>
            <a:r>
              <a:rPr lang="en-US" b="1" dirty="0" err="1">
                <a:solidFill>
                  <a:srgbClr val="73B64B"/>
                </a:solidFill>
              </a:rPr>
              <a:t>Fallstudie</a:t>
            </a:r>
            <a:r>
              <a:rPr lang="en-US" b="1" dirty="0">
                <a:solidFill>
                  <a:srgbClr val="73B64B"/>
                </a:solidFill>
              </a:rPr>
              <a:t> 2: PEFC SPANIEN </a:t>
            </a:r>
            <a:r>
              <a:rPr lang="en-US" b="1" dirty="0">
                <a:solidFill>
                  <a:srgbClr val="73B64B"/>
                </a:solidFill>
                <a:latin typeface="Calibri"/>
                <a:ea typeface="Calibri"/>
                <a:cs typeface="Calibri"/>
                <a:sym typeface="Calibri"/>
              </a:rPr>
              <a:t> </a:t>
            </a:r>
            <a:endParaRPr lang="de-DE" dirty="0"/>
          </a:p>
          <a:p>
            <a:pPr marL="0" lvl="0" indent="0" algn="just">
              <a:lnSpc>
                <a:spcPct val="100000"/>
              </a:lnSpc>
              <a:buClr>
                <a:srgbClr val="73B64B"/>
              </a:buClr>
            </a:pPr>
            <a:r>
              <a:rPr lang="de-DE" sz="1900" b="1" dirty="0">
                <a:solidFill>
                  <a:srgbClr val="000000"/>
                </a:solidFill>
              </a:rPr>
              <a:t>PEFC Spanien </a:t>
            </a:r>
            <a:r>
              <a:rPr lang="de-DE" sz="1900" dirty="0">
                <a:solidFill>
                  <a:srgbClr val="000000"/>
                </a:solidFill>
              </a:rPr>
              <a:t>ist eine gemeinnützige Nichtregierungsorganisation, die die nachhaltige Waldbewirtschaftung durch die Waldzertifizierung und den Produktkettennachweis (Chain of Custody) von Forstprodukten fördert und verbreitet. </a:t>
            </a:r>
          </a:p>
          <a:p>
            <a:pPr marL="0" lvl="0" indent="0" algn="just">
              <a:lnSpc>
                <a:spcPct val="100000"/>
              </a:lnSpc>
              <a:buClr>
                <a:srgbClr val="73B64B"/>
              </a:buClr>
            </a:pPr>
            <a:r>
              <a:rPr lang="de-DE" sz="1900" dirty="0">
                <a:solidFill>
                  <a:srgbClr val="000000"/>
                </a:solidFill>
              </a:rPr>
              <a:t>Dies trägt zur Erhaltung der Umwelt und der biologischen Vielfalt bei und fördert die Sozialwirtschaft, Kreislaufwirtschaft und nachhaltige Entwicklung. </a:t>
            </a:r>
          </a:p>
          <a:p>
            <a:pPr marL="0" lvl="0" indent="0" algn="just">
              <a:lnSpc>
                <a:spcPct val="100000"/>
              </a:lnSpc>
              <a:buClr>
                <a:srgbClr val="73B64B"/>
              </a:buClr>
            </a:pPr>
            <a:r>
              <a:rPr lang="de-DE" sz="1900" dirty="0">
                <a:solidFill>
                  <a:srgbClr val="000000"/>
                </a:solidFill>
              </a:rPr>
              <a:t>PEFC gibt Förstern, Waldbesitzern und -verwaltern, von kleinen bis hin zu großen Betrieben, ein Instrument an die Hand, mit dem sie ihre verantwortungsvollen Praktiken nachweisen können, und hilft gleichzeitig Verbrauchern und Unternehmen, sich für nachhaltig erzeugte Waldprodukte zu entscheiden. </a:t>
            </a:r>
          </a:p>
          <a:p>
            <a:pPr marL="0" lvl="0" indent="0" algn="just">
              <a:lnSpc>
                <a:spcPct val="100000"/>
              </a:lnSpc>
              <a:buClr>
                <a:srgbClr val="73B64B"/>
              </a:buClr>
            </a:pPr>
            <a:r>
              <a:rPr lang="de-DE" sz="1900" b="1" dirty="0">
                <a:solidFill>
                  <a:srgbClr val="000000"/>
                </a:solidFill>
              </a:rPr>
              <a:t>In dieser Fallstudie werden wir den Fall von Bauprojekten analysieren. </a:t>
            </a:r>
            <a:r>
              <a:rPr lang="de-DE" sz="1900" dirty="0">
                <a:solidFill>
                  <a:srgbClr val="000000"/>
                </a:solidFill>
              </a:rPr>
              <a:t>Die Bauindustrie steht vor der Herausforderung, nachzuweisen, dass das für die verschiedenen Projekte verwendete Holz aus zertifizierten nachhaltigen Quellen stammt. </a:t>
            </a:r>
            <a:r>
              <a:rPr lang="de-DE" sz="1900" b="1" dirty="0">
                <a:solidFill>
                  <a:srgbClr val="000000"/>
                </a:solidFill>
              </a:rPr>
              <a:t>Eine Chain-of-Custody-Zertifizierung ist bei diesen kurzfristigen Projekten, an denen verschiedene nicht zertifizierte KMU und Kleinstunternehmen beteiligt sind, nicht immer die effizienteste Option</a:t>
            </a:r>
            <a:r>
              <a:rPr lang="de-DE" sz="2000" b="1" dirty="0">
                <a:solidFill>
                  <a:srgbClr val="000000"/>
                </a:solidFill>
              </a:rPr>
              <a:t>.</a:t>
            </a:r>
            <a:endParaRPr lang="de-DE" sz="2000" b="1" dirty="0">
              <a:solidFill>
                <a:srgbClr val="000000"/>
              </a:solidFill>
              <a:latin typeface="Calibri"/>
              <a:ea typeface="Calibri"/>
              <a:cs typeface="Calibri"/>
              <a:sym typeface="Calibri"/>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29"/>
          <p:cNvSpPr txBox="1">
            <a:spLocks noGrp="1"/>
          </p:cNvSpPr>
          <p:nvPr>
            <p:ph type="body" idx="1"/>
          </p:nvPr>
        </p:nvSpPr>
        <p:spPr>
          <a:xfrm>
            <a:off x="4556529" y="375340"/>
            <a:ext cx="6760200" cy="5869800"/>
          </a:xfrm>
          <a:prstGeom prst="rect">
            <a:avLst/>
          </a:prstGeom>
          <a:noFill/>
          <a:ln>
            <a:noFill/>
          </a:ln>
        </p:spPr>
        <p:txBody>
          <a:bodyPr spcFirstLastPara="1" wrap="square" lIns="91425" tIns="45700" rIns="91425" bIns="45700" anchor="t" anchorCtr="0">
            <a:noAutofit/>
          </a:bodyPr>
          <a:lstStyle/>
          <a:p>
            <a:pPr marL="0" lvl="0" indent="0" algn="just">
              <a:lnSpc>
                <a:spcPct val="100000"/>
              </a:lnSpc>
              <a:buClr>
                <a:srgbClr val="73B64B"/>
              </a:buClr>
            </a:pPr>
            <a:r>
              <a:rPr lang="de-DE" sz="2100" dirty="0">
                <a:solidFill>
                  <a:srgbClr val="000000"/>
                </a:solidFill>
              </a:rPr>
              <a:t>An dem Projekt werden viele Auftragnehmer aller Größenordnungen beteiligt sein, und nicht alle werden über eine eigene Chain-of-Custody-Zertifizierung verfügen, insbesondere die kleineren. </a:t>
            </a:r>
          </a:p>
          <a:p>
            <a:pPr marL="0" lvl="0" indent="0" algn="just">
              <a:lnSpc>
                <a:spcPct val="100000"/>
              </a:lnSpc>
              <a:buClr>
                <a:srgbClr val="73B64B"/>
              </a:buClr>
            </a:pPr>
            <a:r>
              <a:rPr lang="de-DE" sz="2100" b="1" dirty="0">
                <a:solidFill>
                  <a:srgbClr val="000000"/>
                </a:solidFill>
              </a:rPr>
              <a:t>Die Projektzertifizierung ermöglicht es nicht zertifizierten Unterauftragnehmern, unter dem „Dach“ der Zertifizierung des Hauptauftragnehmers zu arbeiten, solange alle ihre Tätigkeiten auf das zertifizierte Projekt beschränkt sind.</a:t>
            </a:r>
          </a:p>
          <a:p>
            <a:pPr marL="0" lvl="0" indent="0" algn="just">
              <a:lnSpc>
                <a:spcPct val="100000"/>
              </a:lnSpc>
              <a:buClr>
                <a:srgbClr val="73B64B"/>
              </a:buClr>
            </a:pPr>
            <a:r>
              <a:rPr lang="de-DE" sz="2100" dirty="0">
                <a:solidFill>
                  <a:srgbClr val="000000"/>
                </a:solidFill>
              </a:rPr>
              <a:t>Die Zertifizierung des Holzes oder der daraus hergestellten Produkte, die im Projekt verwendet werden, bietet eine unabhängige Garantie, dass das Holz aus nachhaltig bewirtschafteten Wäldern stammt</a:t>
            </a:r>
            <a:r>
              <a:rPr lang="de-DE" sz="2100" b="1" dirty="0">
                <a:solidFill>
                  <a:srgbClr val="000000"/>
                </a:solidFill>
              </a:rPr>
              <a:t>, und gewährleistet die Rückverfolgbarkeit in jeder Phase des Produktionsprozesses, vom Wald bis zum fertigen Projekt</a:t>
            </a:r>
            <a:r>
              <a:rPr lang="de-DE" sz="2100" dirty="0">
                <a:solidFill>
                  <a:srgbClr val="000000"/>
                </a:solidFill>
              </a:rPr>
              <a:t>.</a:t>
            </a:r>
          </a:p>
          <a:p>
            <a:pPr marL="0" lvl="0" indent="0" algn="just">
              <a:lnSpc>
                <a:spcPct val="100000"/>
              </a:lnSpc>
              <a:buClr>
                <a:srgbClr val="73B64B"/>
              </a:buClr>
            </a:pPr>
            <a:r>
              <a:rPr lang="de-DE" sz="2100" dirty="0">
                <a:solidFill>
                  <a:srgbClr val="000000"/>
                </a:solidFill>
              </a:rPr>
              <a:t>Diese Art der Zertifizierung macht das Engagement der Organisation für eine nachhaltige Bewirtschaftung der Wälder im Einklang mit den Zielen für nachhaltige Entwicklung 2030 und dem Kampf gegen den Klimawandel sichtbar.</a:t>
            </a:r>
            <a:endParaRPr sz="2100" dirty="0"/>
          </a:p>
          <a:p>
            <a:pPr marL="0" lvl="0" indent="0" algn="just" rtl="0">
              <a:lnSpc>
                <a:spcPct val="100000"/>
              </a:lnSpc>
              <a:spcBef>
                <a:spcPts val="0"/>
              </a:spcBef>
              <a:spcAft>
                <a:spcPts val="0"/>
              </a:spcAft>
              <a:buClr>
                <a:srgbClr val="73B64B"/>
              </a:buClr>
              <a:buSzPts val="2400"/>
              <a:buNone/>
            </a:pPr>
            <a:endParaRPr sz="2000" dirty="0">
              <a:solidFill>
                <a:srgbClr val="000000"/>
              </a:solidFill>
              <a:latin typeface="Calibri"/>
              <a:ea typeface="Calibri"/>
              <a:cs typeface="Calibri"/>
              <a:sym typeface="Calibri"/>
            </a:endParaRPr>
          </a:p>
          <a:p>
            <a:pPr marL="0" lvl="0" indent="0" algn="just" rtl="0">
              <a:lnSpc>
                <a:spcPct val="100000"/>
              </a:lnSpc>
              <a:spcBef>
                <a:spcPts val="0"/>
              </a:spcBef>
              <a:spcAft>
                <a:spcPts val="0"/>
              </a:spcAft>
              <a:buClr>
                <a:srgbClr val="73B64B"/>
              </a:buClr>
              <a:buSzPts val="2400"/>
              <a:buNone/>
            </a:pPr>
            <a:endParaRPr sz="2000" b="1" dirty="0">
              <a:solidFill>
                <a:srgbClr val="000000"/>
              </a:solidFill>
              <a:latin typeface="Calibri"/>
              <a:ea typeface="Calibri"/>
              <a:cs typeface="Calibri"/>
              <a:sym typeface="Calibri"/>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30"/>
          <p:cNvSpPr txBox="1">
            <a:spLocks noGrp="1"/>
          </p:cNvSpPr>
          <p:nvPr>
            <p:ph type="body" idx="1"/>
          </p:nvPr>
        </p:nvSpPr>
        <p:spPr>
          <a:xfrm>
            <a:off x="4586025" y="508075"/>
            <a:ext cx="6806100" cy="5869800"/>
          </a:xfrm>
          <a:prstGeom prst="rect">
            <a:avLst/>
          </a:prstGeom>
          <a:noFill/>
          <a:ln>
            <a:noFill/>
          </a:ln>
        </p:spPr>
        <p:txBody>
          <a:bodyPr spcFirstLastPara="1" wrap="square" lIns="91425" tIns="45700" rIns="91425" bIns="45700" anchor="t" anchorCtr="0">
            <a:noAutofit/>
          </a:bodyPr>
          <a:lstStyle/>
          <a:p>
            <a:pPr marL="0" lvl="0" indent="0">
              <a:lnSpc>
                <a:spcPct val="100000"/>
              </a:lnSpc>
              <a:buClr>
                <a:srgbClr val="73B64B"/>
              </a:buClr>
            </a:pPr>
            <a:r>
              <a:rPr lang="en-US" b="1" dirty="0" err="1">
                <a:solidFill>
                  <a:srgbClr val="73B64B"/>
                </a:solidFill>
              </a:rPr>
              <a:t>Fallstudie</a:t>
            </a:r>
            <a:r>
              <a:rPr lang="en-US" b="1" dirty="0">
                <a:solidFill>
                  <a:srgbClr val="73B64B"/>
                </a:solidFill>
              </a:rPr>
              <a:t> 3: SIGRE </a:t>
            </a:r>
            <a:endParaRPr b="1" dirty="0">
              <a:solidFill>
                <a:srgbClr val="73B64B"/>
              </a:solidFill>
            </a:endParaRPr>
          </a:p>
          <a:p>
            <a:pPr marL="0" lvl="0" indent="0" algn="l" rtl="0">
              <a:lnSpc>
                <a:spcPct val="100000"/>
              </a:lnSpc>
              <a:spcBef>
                <a:spcPts val="0"/>
              </a:spcBef>
              <a:spcAft>
                <a:spcPts val="0"/>
              </a:spcAft>
              <a:buClr>
                <a:srgbClr val="73B64B"/>
              </a:buClr>
              <a:buSzPts val="2400"/>
              <a:buFont typeface="Arial"/>
              <a:buNone/>
            </a:pPr>
            <a:endParaRPr sz="2000" i="0" u="none" strike="noStrike" dirty="0">
              <a:solidFill>
                <a:srgbClr val="000000"/>
              </a:solidFill>
              <a:latin typeface="Calibri"/>
              <a:ea typeface="Calibri"/>
              <a:cs typeface="Calibri"/>
              <a:sym typeface="Calibri"/>
            </a:endParaRPr>
          </a:p>
          <a:p>
            <a:pPr marL="0" lvl="0" indent="0" algn="just">
              <a:lnSpc>
                <a:spcPct val="100000"/>
              </a:lnSpc>
              <a:buClr>
                <a:srgbClr val="73B64B"/>
              </a:buClr>
            </a:pPr>
            <a:r>
              <a:rPr lang="de-DE" sz="2000" dirty="0">
                <a:solidFill>
                  <a:srgbClr val="000000"/>
                </a:solidFill>
              </a:rPr>
              <a:t>SIGRE ist eine spanische Non-Profit-Organisation, die sich um die umweltgerechte Entsorgung von Arzneimittelverpackungen und -resten kümmert, die in Haushalten anfallen. </a:t>
            </a:r>
          </a:p>
          <a:p>
            <a:pPr marL="0" lvl="0" indent="0" algn="just">
              <a:lnSpc>
                <a:spcPct val="100000"/>
              </a:lnSpc>
              <a:buClr>
                <a:srgbClr val="73B64B"/>
              </a:buClr>
            </a:pPr>
            <a:endParaRPr lang="de-DE" sz="2000" dirty="0">
              <a:solidFill>
                <a:srgbClr val="000000"/>
              </a:solidFill>
            </a:endParaRPr>
          </a:p>
          <a:p>
            <a:pPr marL="0" lvl="0" indent="0" algn="just">
              <a:lnSpc>
                <a:spcPct val="100000"/>
              </a:lnSpc>
              <a:buClr>
                <a:srgbClr val="73B64B"/>
              </a:buClr>
            </a:pPr>
            <a:r>
              <a:rPr lang="de-DE" sz="2000" dirty="0">
                <a:solidFill>
                  <a:srgbClr val="000000"/>
                </a:solidFill>
              </a:rPr>
              <a:t>Die Initiative wurde 2001 in Zusammenarbeit mit der pharmazeutischen Industrie, den Apotheken und den pharmazeutischen Vertriebsunternehmen ins Leben gerufen und soll ein wirksames und effizientes Modell sein. </a:t>
            </a:r>
          </a:p>
          <a:p>
            <a:pPr marL="0" lvl="0" indent="0" algn="just">
              <a:lnSpc>
                <a:spcPct val="100000"/>
              </a:lnSpc>
              <a:buClr>
                <a:srgbClr val="73B64B"/>
              </a:buClr>
            </a:pPr>
            <a:endParaRPr lang="de-DE" sz="2000" dirty="0">
              <a:solidFill>
                <a:srgbClr val="000000"/>
              </a:solidFill>
            </a:endParaRPr>
          </a:p>
          <a:p>
            <a:pPr marL="0" lvl="0" indent="0" algn="just">
              <a:lnSpc>
                <a:spcPct val="100000"/>
              </a:lnSpc>
              <a:buClr>
                <a:srgbClr val="73B64B"/>
              </a:buClr>
            </a:pPr>
            <a:r>
              <a:rPr lang="de-DE" sz="2000" b="1" dirty="0">
                <a:solidFill>
                  <a:srgbClr val="000000"/>
                </a:solidFill>
              </a:rPr>
              <a:t>Eine der größten Errungenschaften ist die Einbeziehung der gesamten Wertschöpfungskette von Arzneimitteln, insbesondere des Apothekennetzes, in das Projekt. 100 % der Apotheken in Spanien sind Kleinst-KMUs.</a:t>
            </a:r>
            <a:endParaRPr lang="en-US" sz="2000" b="1" dirty="0">
              <a:solidFill>
                <a:srgbClr val="000000"/>
              </a:solidFill>
              <a:latin typeface="Calibri"/>
              <a:ea typeface="Calibri"/>
              <a:cs typeface="Calibri"/>
              <a:sym typeface="Calibri"/>
            </a:endParaRPr>
          </a:p>
        </p:txBody>
      </p:sp>
      <p:pic>
        <p:nvPicPr>
          <p:cNvPr id="658" name="Google Shape;658;p30">
            <a:hlinkClick r:id="rId3"/>
          </p:cNvPr>
          <p:cNvPicPr preferRelativeResize="0"/>
          <p:nvPr/>
        </p:nvPicPr>
        <p:blipFill rotWithShape="1">
          <a:blip r:embed="rId4">
            <a:alphaModFix/>
          </a:blip>
          <a:srcRect/>
          <a:stretch/>
        </p:blipFill>
        <p:spPr>
          <a:xfrm>
            <a:off x="257444" y="1418956"/>
            <a:ext cx="3556000" cy="1168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45"/>
          <p:cNvSpPr txBox="1">
            <a:spLocks noGrp="1"/>
          </p:cNvSpPr>
          <p:nvPr>
            <p:ph type="body" idx="1"/>
          </p:nvPr>
        </p:nvSpPr>
        <p:spPr>
          <a:xfrm>
            <a:off x="4498848" y="313569"/>
            <a:ext cx="6894575" cy="5166427"/>
          </a:xfrm>
          <a:prstGeom prst="rect">
            <a:avLst/>
          </a:prstGeom>
          <a:noFill/>
          <a:ln>
            <a:noFill/>
          </a:ln>
        </p:spPr>
        <p:txBody>
          <a:bodyPr spcFirstLastPara="1" wrap="square" lIns="91425" tIns="45700" rIns="91425" bIns="45700" anchor="t" anchorCtr="0">
            <a:noAutofit/>
          </a:bodyPr>
          <a:lstStyle/>
          <a:p>
            <a:pPr marL="0" lvl="0" indent="0" algn="just">
              <a:lnSpc>
                <a:spcPct val="112727"/>
              </a:lnSpc>
              <a:buClr>
                <a:srgbClr val="0D0D0D"/>
              </a:buClr>
              <a:buSzPts val="2200"/>
            </a:pPr>
            <a:r>
              <a:rPr lang="en-US" b="1" dirty="0" err="1">
                <a:solidFill>
                  <a:srgbClr val="0D0D0D"/>
                </a:solidFill>
              </a:rPr>
              <a:t>Einleitung</a:t>
            </a:r>
            <a:endParaRPr lang="de-DE" dirty="0"/>
          </a:p>
          <a:p>
            <a:pPr marL="0" lvl="0" indent="0" algn="just">
              <a:lnSpc>
                <a:spcPct val="100000"/>
              </a:lnSpc>
              <a:buClr>
                <a:srgbClr val="0D0D0D"/>
              </a:buClr>
              <a:buSzPts val="2200"/>
            </a:pPr>
            <a:r>
              <a:rPr lang="de-DE" dirty="0">
                <a:solidFill>
                  <a:srgbClr val="0D0D0D"/>
                </a:solidFill>
              </a:rPr>
              <a:t>IKEA, weltweit bekannt für seine zerlegbaren Möbel und Wohnaccessoires, ist auch ein Vorreiter bei den Bemühungen des Unternehmens um Nachhaltigkeit. IKEA erkannte die erheblichen Auswirkungen auf die Umwelt und die hohen Betriebskosten, die mit der herkömmlichen Energienutzung in den ausgedehnten weltweiten Betrieben des Unternehmens verbunden sind, und startete einen ehrgeizigen Plan zur Umgestaltung seiner Energieinfrastruktur.</a:t>
            </a:r>
            <a:endParaRPr lang="de-DE" i="0" dirty="0">
              <a:highlight>
                <a:srgbClr val="FFFFFF"/>
              </a:highlight>
            </a:endParaRPr>
          </a:p>
          <a:p>
            <a:pPr marL="0" lvl="0" indent="0" algn="just">
              <a:lnSpc>
                <a:spcPct val="100000"/>
              </a:lnSpc>
              <a:buClr>
                <a:srgbClr val="0D0D0D"/>
              </a:buClr>
              <a:buSzPts val="2200"/>
            </a:pPr>
            <a:r>
              <a:rPr lang="de-DE" dirty="0">
                <a:solidFill>
                  <a:srgbClr val="0D0D0D"/>
                </a:solidFill>
              </a:rPr>
              <a:t>Das Unternehmen wollte seinen CO2-Fußabdruck verringern und seine Geschäftspraktiken mit seinem Nachhaltigkeitsethos in Einklang bringen, das sich darauf konzentriert, das Klima zu verbessern und bis 2030 mehr Treibhausgasemissionen zu reduzieren, als die IKEA-Wertschöpfungskette ausstößt.</a:t>
            </a:r>
            <a:endParaRPr lang="de-DE" dirty="0"/>
          </a:p>
        </p:txBody>
      </p:sp>
      <p:sp>
        <p:nvSpPr>
          <p:cNvPr id="216" name="Google Shape;216;p45"/>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de-DE" dirty="0"/>
              <a:t>Fallstudie1</a:t>
            </a:r>
          </a:p>
          <a:p>
            <a:pPr marL="0" lvl="0" indent="0" algn="ctr" rtl="0">
              <a:lnSpc>
                <a:spcPct val="90000"/>
              </a:lnSpc>
              <a:spcBef>
                <a:spcPts val="0"/>
              </a:spcBef>
              <a:spcAft>
                <a:spcPts val="0"/>
              </a:spcAft>
              <a:buClr>
                <a:schemeClr val="lt1"/>
              </a:buClr>
              <a:buSzPts val="3600"/>
              <a:buNone/>
            </a:pPr>
            <a:r>
              <a:rPr lang="de-DE" dirty="0"/>
              <a:t>IKEA Fallstudie: Einführung von Solarenergie</a:t>
            </a:r>
            <a:endParaRPr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31"/>
          <p:cNvSpPr txBox="1">
            <a:spLocks noGrp="1"/>
          </p:cNvSpPr>
          <p:nvPr>
            <p:ph type="body" idx="1"/>
          </p:nvPr>
        </p:nvSpPr>
        <p:spPr>
          <a:xfrm>
            <a:off x="4422951" y="835090"/>
            <a:ext cx="6704700" cy="5166300"/>
          </a:xfrm>
          <a:prstGeom prst="rect">
            <a:avLst/>
          </a:prstGeom>
          <a:noFill/>
          <a:ln>
            <a:noFill/>
          </a:ln>
        </p:spPr>
        <p:txBody>
          <a:bodyPr spcFirstLastPara="1" wrap="square" lIns="91425" tIns="45700" rIns="91425" bIns="45700" anchor="t" anchorCtr="0">
            <a:noAutofit/>
          </a:bodyPr>
          <a:lstStyle/>
          <a:p>
            <a:pPr marL="228600" lvl="0" indent="0" algn="just"/>
            <a:r>
              <a:rPr lang="de-DE" sz="2000" dirty="0">
                <a:solidFill>
                  <a:srgbClr val="000000"/>
                </a:solidFill>
              </a:rPr>
              <a:t>SIGRE richtet nicht nur Sammelstellen für abgelaufene oder übrig gebliebene Arzneimittel in Apotheken ein und organisiert deren Abholung, sondern schult auch Apothekenmitarbeiter und bietet Beratung zu Nachhaltigkeit, Ökodesign und Rückverfolgbarkeit von Arzneimitteln an, um zu verhindern, dass diese zu nicht verwertbarem Abfall werden. </a:t>
            </a:r>
          </a:p>
          <a:p>
            <a:pPr marL="228600" lvl="0" indent="0" algn="just"/>
            <a:endParaRPr lang="de-DE" sz="2000" dirty="0">
              <a:solidFill>
                <a:srgbClr val="000000"/>
              </a:solidFill>
            </a:endParaRPr>
          </a:p>
          <a:p>
            <a:pPr marL="228600" lvl="0" indent="0" algn="just"/>
            <a:r>
              <a:rPr lang="de-DE" sz="2000" dirty="0">
                <a:solidFill>
                  <a:srgbClr val="000000"/>
                </a:solidFill>
              </a:rPr>
              <a:t>Solche Medikamente sind äußerst umweltschädlich. Darüber hinaus können sie über die Tierwelt die gesamte Nahrungskette beeinträchtigen und ernsthafte Probleme für die öffentliche Gesundheit verursachen.</a:t>
            </a:r>
            <a:endParaRPr sz="2000" dirty="0">
              <a:solidFill>
                <a:srgbClr val="000000"/>
              </a:solidFill>
            </a:endParaRPr>
          </a:p>
        </p:txBody>
      </p:sp>
      <p:sp>
        <p:nvSpPr>
          <p:cNvPr id="664" name="Google Shape;664;p31"/>
          <p:cNvSpPr txBox="1">
            <a:spLocks noGrp="1"/>
          </p:cNvSpPr>
          <p:nvPr>
            <p:ph type="body" idx="2"/>
          </p:nvPr>
        </p:nvSpPr>
        <p:spPr>
          <a:xfrm>
            <a:off x="-3459557" y="-590754"/>
            <a:ext cx="3125700" cy="17745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endParaRPr/>
          </a:p>
        </p:txBody>
      </p:sp>
      <p:pic>
        <p:nvPicPr>
          <p:cNvPr id="665" name="Google Shape;665;p31">
            <a:hlinkClick r:id="rId3"/>
          </p:cNvPr>
          <p:cNvPicPr preferRelativeResize="0"/>
          <p:nvPr/>
        </p:nvPicPr>
        <p:blipFill rotWithShape="1">
          <a:blip r:embed="rId4">
            <a:alphaModFix/>
          </a:blip>
          <a:srcRect/>
          <a:stretch/>
        </p:blipFill>
        <p:spPr>
          <a:xfrm>
            <a:off x="257444" y="1418956"/>
            <a:ext cx="3556000" cy="1168400"/>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p149"/>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9600"/>
              <a:buFont typeface="Arial"/>
              <a:buNone/>
            </a:pPr>
            <a:r>
              <a:rPr lang="en-US"/>
              <a:t>08</a:t>
            </a:r>
            <a:endParaRPr/>
          </a:p>
        </p:txBody>
      </p:sp>
      <p:pic>
        <p:nvPicPr>
          <p:cNvPr id="671" name="Google Shape;671;p149"/>
          <p:cNvPicPr preferRelativeResize="0">
            <a:picLocks noGrp="1"/>
          </p:cNvPicPr>
          <p:nvPr>
            <p:ph type="pic" idx="2"/>
          </p:nvPr>
        </p:nvPicPr>
        <p:blipFill rotWithShape="1">
          <a:blip r:embed="rId3">
            <a:alphaModFix/>
          </a:blip>
          <a:srcRect t="16734" b="16733"/>
          <a:stretch/>
        </p:blipFill>
        <p:spPr>
          <a:xfrm>
            <a:off x="238125" y="2627313"/>
            <a:ext cx="7708900" cy="3395662"/>
          </a:xfrm>
          <a:prstGeom prst="rect">
            <a:avLst/>
          </a:prstGeom>
          <a:solidFill>
            <a:srgbClr val="BFBFBF"/>
          </a:solidFill>
          <a:ln>
            <a:noFill/>
          </a:ln>
        </p:spPr>
      </p:pic>
      <p:sp>
        <p:nvSpPr>
          <p:cNvPr id="672" name="Google Shape;672;p149"/>
          <p:cNvSpPr/>
          <p:nvPr/>
        </p:nvSpPr>
        <p:spPr>
          <a:xfrm>
            <a:off x="5950016" y="4305360"/>
            <a:ext cx="4933927" cy="1561717"/>
          </a:xfrm>
          <a:prstGeom prst="rect">
            <a:avLst/>
          </a:prstGeom>
          <a:solidFill>
            <a:schemeClr val="lt1"/>
          </a:solidFill>
          <a:ln>
            <a:noFill/>
          </a:ln>
        </p:spPr>
        <p:txBody>
          <a:bodyPr spcFirstLastPara="1" wrap="square" lIns="91425" tIns="45700" rIns="91425" bIns="45700" anchor="ctr" anchorCtr="0">
            <a:noAutofit/>
          </a:bodyPr>
          <a:lstStyle/>
          <a:p>
            <a:pPr lvl="0" algn="ctr"/>
            <a:r>
              <a:rPr lang="en-US" sz="3600" b="1" dirty="0">
                <a:solidFill>
                  <a:srgbClr val="73B64B"/>
                </a:solidFill>
                <a:latin typeface="Calibri"/>
                <a:ea typeface="Calibri"/>
                <a:cs typeface="Calibri"/>
                <a:sym typeface="Calibri"/>
              </a:rPr>
              <a:t>BENCHMARK-PRAKTIKEN</a:t>
            </a:r>
            <a:endParaRPr sz="36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529"/>
              <a:buFont typeface="Arial"/>
              <a:buNone/>
            </a:pPr>
            <a:r>
              <a:rPr lang="en-US" sz="529" b="0" i="0" u="none" strike="noStrike" cap="none" dirty="0">
                <a:solidFill>
                  <a:schemeClr val="lt1"/>
                </a:solidFill>
                <a:latin typeface="Montserrat"/>
                <a:ea typeface="Montserrat"/>
                <a:cs typeface="Montserrat"/>
                <a:sym typeface="Montserrat"/>
              </a:rPr>
              <a:t>C</a:t>
            </a:r>
            <a:endParaRPr sz="529" b="0" i="0" u="none" strike="noStrike" cap="none" dirty="0">
              <a:solidFill>
                <a:schemeClr val="lt1"/>
              </a:solidFill>
              <a:latin typeface="Montserrat"/>
              <a:ea typeface="Montserrat"/>
              <a:cs typeface="Montserrat"/>
              <a:sym typeface="Montserrat"/>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14"/>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p>
            <a:pPr marL="0" lvl="0" indent="0"/>
            <a:r>
              <a:rPr lang="en-US" dirty="0" err="1"/>
              <a:t>Fallstudie</a:t>
            </a:r>
            <a:r>
              <a:rPr lang="en-US" dirty="0"/>
              <a:t> 1:Lyft</a:t>
            </a:r>
            <a:endParaRPr dirty="0"/>
          </a:p>
        </p:txBody>
      </p:sp>
      <p:sp>
        <p:nvSpPr>
          <p:cNvPr id="678" name="Google Shape;678;p14"/>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01</a:t>
            </a:r>
            <a:endParaRPr/>
          </a:p>
        </p:txBody>
      </p:sp>
      <p:sp>
        <p:nvSpPr>
          <p:cNvPr id="679" name="Google Shape;679;p14"/>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p>
            <a:pPr marL="0" lvl="0" indent="0"/>
            <a:r>
              <a:rPr lang="en-US" dirty="0" err="1"/>
              <a:t>Fallstudie</a:t>
            </a:r>
            <a:r>
              <a:rPr lang="en-US" dirty="0"/>
              <a:t> 2: Patagonia</a:t>
            </a:r>
            <a:endParaRPr dirty="0"/>
          </a:p>
        </p:txBody>
      </p:sp>
      <p:sp>
        <p:nvSpPr>
          <p:cNvPr id="680" name="Google Shape;680;p14"/>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p>
            <a:pPr marL="0" lvl="0" indent="0"/>
            <a:r>
              <a:rPr lang="en-US" dirty="0" err="1"/>
              <a:t>Fallstudie</a:t>
            </a:r>
            <a:r>
              <a:rPr lang="en-US" dirty="0"/>
              <a:t> 3: Danone</a:t>
            </a:r>
            <a:endParaRPr dirty="0"/>
          </a:p>
        </p:txBody>
      </p:sp>
      <p:sp>
        <p:nvSpPr>
          <p:cNvPr id="681" name="Google Shape;681;p14"/>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02</a:t>
            </a:r>
            <a:endParaRPr/>
          </a:p>
        </p:txBody>
      </p:sp>
      <p:sp>
        <p:nvSpPr>
          <p:cNvPr id="682" name="Google Shape;682;p14"/>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03</a:t>
            </a:r>
            <a:endParaRPr/>
          </a:p>
        </p:txBody>
      </p:sp>
      <p:sp>
        <p:nvSpPr>
          <p:cNvPr id="683" name="Google Shape;683;p14"/>
          <p:cNvSpPr/>
          <p:nvPr/>
        </p:nvSpPr>
        <p:spPr>
          <a:xfrm>
            <a:off x="3880331" y="223253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684" name="Google Shape;684;p14"/>
          <p:cNvSpPr/>
          <p:nvPr/>
        </p:nvSpPr>
        <p:spPr>
          <a:xfrm>
            <a:off x="3880331" y="4245771"/>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685" name="Google Shape;685;p14"/>
          <p:cNvPicPr preferRelativeResize="0">
            <a:picLocks noGrp="1"/>
          </p:cNvPicPr>
          <p:nvPr>
            <p:ph type="pic" idx="8"/>
          </p:nvPr>
        </p:nvPicPr>
        <p:blipFill rotWithShape="1">
          <a:blip r:embed="rId3">
            <a:alphaModFix/>
          </a:blip>
          <a:srcRect l="32647" r="32647"/>
          <a:stretch/>
        </p:blipFill>
        <p:spPr>
          <a:xfrm>
            <a:off x="-48344" y="0"/>
            <a:ext cx="3570477" cy="6858000"/>
          </a:xfrm>
          <a:prstGeom prst="rect">
            <a:avLst/>
          </a:prstGeom>
          <a:solidFill>
            <a:srgbClr val="D8D8D8"/>
          </a:solidFill>
          <a:ln>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15"/>
          <p:cNvSpPr txBox="1">
            <a:spLocks noGrp="1"/>
          </p:cNvSpPr>
          <p:nvPr>
            <p:ph type="body" idx="1"/>
          </p:nvPr>
        </p:nvSpPr>
        <p:spPr>
          <a:xfrm>
            <a:off x="904856" y="826894"/>
            <a:ext cx="10053000" cy="803700"/>
          </a:xfrm>
          <a:prstGeom prst="rect">
            <a:avLst/>
          </a:prstGeom>
          <a:noFill/>
          <a:ln>
            <a:noFill/>
          </a:ln>
        </p:spPr>
        <p:txBody>
          <a:bodyPr spcFirstLastPara="1" wrap="square" lIns="91425" tIns="45700" rIns="91425" bIns="45700" anchor="t" anchorCtr="0">
            <a:noAutofit/>
          </a:bodyPr>
          <a:lstStyle/>
          <a:p>
            <a:pPr marL="0" lvl="0" indent="0">
              <a:buClr>
                <a:srgbClr val="000000"/>
              </a:buClr>
            </a:pPr>
            <a:r>
              <a:rPr lang="en-US" dirty="0" err="1"/>
              <a:t>Fallstudie</a:t>
            </a:r>
            <a:r>
              <a:rPr lang="en-US" dirty="0"/>
              <a:t> 1</a:t>
            </a:r>
            <a:endParaRPr dirty="0"/>
          </a:p>
        </p:txBody>
      </p:sp>
      <p:sp>
        <p:nvSpPr>
          <p:cNvPr id="692" name="Google Shape;692;p15"/>
          <p:cNvSpPr txBox="1">
            <a:spLocks noGrp="1"/>
          </p:cNvSpPr>
          <p:nvPr>
            <p:ph type="body" idx="2"/>
          </p:nvPr>
        </p:nvSpPr>
        <p:spPr>
          <a:xfrm>
            <a:off x="904856" y="1780706"/>
            <a:ext cx="10053000" cy="4250400"/>
          </a:xfrm>
          <a:prstGeom prst="rect">
            <a:avLst/>
          </a:prstGeom>
          <a:noFill/>
          <a:ln>
            <a:noFill/>
          </a:ln>
        </p:spPr>
        <p:txBody>
          <a:bodyPr spcFirstLastPara="1" wrap="square" lIns="91425" tIns="45700" rIns="91425" bIns="45700" anchor="t" anchorCtr="0">
            <a:noAutofit/>
          </a:bodyPr>
          <a:lstStyle/>
          <a:p>
            <a:pPr marL="0" lvl="0" indent="0" algn="just">
              <a:lnSpc>
                <a:spcPct val="100000"/>
              </a:lnSpc>
              <a:buClr>
                <a:srgbClr val="000000"/>
              </a:buClr>
            </a:pPr>
            <a:r>
              <a:rPr lang="de-DE" dirty="0">
                <a:solidFill>
                  <a:srgbClr val="000000"/>
                </a:solidFill>
              </a:rPr>
              <a:t>Lyft, ein 11-Milliarden-Dollar-Ride-Hailing-Unternehmen, wurde dafür kritisiert, dass es zu den Emissionen beiträgt und die Verkehrsüberlastung verstärkt. Im Jahr 2017 teilte Lyft seine Klimaziele für 2025 mit, zu denen die Umstellung auf autonome, mit erneuerbaren Energien betriebene Elektrofahrzeuge und die Verringerung der gesamten CO2-Emissionen im Verkehrssektor gehören. Das Unternehmen hat auch in die Kohlenstoffneutralität all seiner Fahrten investiert und finanziert direkt Emissionsminderungsmaßnahmen wie die Verringerung von Emissionen im Automobilherstellungsprozess, Programme für erneuerbare Energien, Forstwirtschaftsprojekte und die Abscheidung von Deponieemissionen. Im Jahr 2019 hat Lyft mehr als 2 Millionen US-Dollar für Emissionszertifikate ausgegeben, was 2.062.500 Tonnen Kohlenstoff entspricht.</a:t>
            </a:r>
            <a:endParaRPr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698" name="Google Shape;698;p16"/>
          <p:cNvSpPr txBox="1">
            <a:spLocks noGrp="1"/>
          </p:cNvSpPr>
          <p:nvPr>
            <p:ph type="body" idx="2"/>
          </p:nvPr>
        </p:nvSpPr>
        <p:spPr>
          <a:xfrm>
            <a:off x="904850" y="721903"/>
            <a:ext cx="10053000" cy="5517600"/>
          </a:xfrm>
          <a:prstGeom prst="rect">
            <a:avLst/>
          </a:prstGeom>
          <a:noFill/>
          <a:ln>
            <a:noFill/>
          </a:ln>
        </p:spPr>
        <p:txBody>
          <a:bodyPr spcFirstLastPara="1" wrap="square" lIns="91425" tIns="45700" rIns="91425" bIns="45700" anchor="t" anchorCtr="0">
            <a:noAutofit/>
          </a:bodyPr>
          <a:lstStyle/>
          <a:p>
            <a:pPr marL="0" lvl="0" indent="0" algn="just">
              <a:lnSpc>
                <a:spcPct val="100000"/>
              </a:lnSpc>
            </a:pPr>
            <a:r>
              <a:rPr lang="de-DE" dirty="0">
                <a:solidFill>
                  <a:srgbClr val="222222"/>
                </a:solidFill>
              </a:rPr>
              <a:t>Die Bemühungen des Unternehmens, klimaneutral zu werden, stehen im Einklang mit seiner übergeordneten Marketingstrategie, die sich auf freundliche, unkomplizierte und gemeinschaftsorientierte Botschaften konzentriert. Dieser Marketingansatz hat zum Erfolg des Unternehmens beigetragen, da Lyft im Jahr 2017 ein Drittel des US-Marktes für Mitfahrgelegenheiten kontrollierte, während Uber einen Teil des Marktes verlor. Diese Initiative schafft eine starke Assoziation in den Köpfen der Verbraucher und zeigt das Engagement von Lyft, die bestmögliche Option anzubieten, was wiederum zu einer höheren Kundenbindung und -gewinnung führt.</a:t>
            </a:r>
            <a:endParaRPr lang="en-US" dirty="0">
              <a:highlight>
                <a:srgbClr val="FFFFFF"/>
              </a:highlight>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Google Shape;704;p17"/>
          <p:cNvSpPr txBox="1">
            <a:spLocks noGrp="1"/>
          </p:cNvSpPr>
          <p:nvPr>
            <p:ph type="body" idx="1"/>
          </p:nvPr>
        </p:nvSpPr>
        <p:spPr>
          <a:xfrm>
            <a:off x="904856" y="826894"/>
            <a:ext cx="10053000" cy="803700"/>
          </a:xfrm>
          <a:prstGeom prst="rect">
            <a:avLst/>
          </a:prstGeom>
          <a:noFill/>
          <a:ln>
            <a:noFill/>
          </a:ln>
        </p:spPr>
        <p:txBody>
          <a:bodyPr spcFirstLastPara="1" wrap="square" lIns="91425" tIns="45700" rIns="91425" bIns="45700" anchor="t" anchorCtr="0">
            <a:noAutofit/>
          </a:bodyPr>
          <a:lstStyle/>
          <a:p>
            <a:pPr marL="0" lvl="0" indent="0">
              <a:buClr>
                <a:srgbClr val="000000"/>
              </a:buClr>
            </a:pPr>
            <a:r>
              <a:rPr lang="en-US" dirty="0" err="1"/>
              <a:t>Fallstudie</a:t>
            </a:r>
            <a:r>
              <a:rPr lang="en-US" dirty="0"/>
              <a:t> 2</a:t>
            </a:r>
            <a:endParaRPr dirty="0"/>
          </a:p>
        </p:txBody>
      </p:sp>
      <p:sp>
        <p:nvSpPr>
          <p:cNvPr id="705" name="Google Shape;705;p17"/>
          <p:cNvSpPr txBox="1">
            <a:spLocks noGrp="1"/>
          </p:cNvSpPr>
          <p:nvPr>
            <p:ph type="body" idx="2"/>
          </p:nvPr>
        </p:nvSpPr>
        <p:spPr>
          <a:xfrm>
            <a:off x="904856" y="1630594"/>
            <a:ext cx="10053000" cy="4250400"/>
          </a:xfrm>
          <a:prstGeom prst="rect">
            <a:avLst/>
          </a:prstGeom>
          <a:noFill/>
          <a:ln>
            <a:noFill/>
          </a:ln>
        </p:spPr>
        <p:txBody>
          <a:bodyPr spcFirstLastPara="1" wrap="square" lIns="91425" tIns="45700" rIns="91425" bIns="45700" anchor="t" anchorCtr="0">
            <a:noAutofit/>
          </a:bodyPr>
          <a:lstStyle/>
          <a:p>
            <a:pPr marL="0" lvl="0" indent="0" algn="just">
              <a:lnSpc>
                <a:spcPct val="100000"/>
              </a:lnSpc>
              <a:buClr>
                <a:srgbClr val="000000"/>
              </a:buClr>
            </a:pPr>
            <a:r>
              <a:rPr lang="de-DE" dirty="0">
                <a:solidFill>
                  <a:srgbClr val="000000"/>
                </a:solidFill>
              </a:rPr>
              <a:t>Patagonia, gegründet von Yvon Chouinard, ist eine Marke für Outdoor-Bekleidung, die sich für den Schutz der Natur einsetzt. Das Unternehmen hat erhebliche Anstrengungen unternommen, um seine Auswirkungen auf die Umwelt zu verringern, z. B. spendet es seine Gewinne an Umweltorganisationen, stellt auf Bio-Baumwolle um und führt Initiativen wie das Common Threads Garment Recycling Program durch. Das Unternehmen rief außerdem die Common Threads Initiative (2011) ins Leben, die Verbraucher dazu ermutigte, ihre Kleidung zu reparieren und wiederzuverwenden, anstatt sie zu entsorgen. Die Initiative zielte darauf ab, qualitativ hochwertigere Produkte mit längerer Haltbarkeit gegenüber solchen zu fördern, die sich schneller abnutzen könnten. Patagonia bot außerdem einen kostenlosen Reparaturservice für Produkte an, die sich abnutzen.</a:t>
            </a:r>
            <a:endParaRPr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18"/>
          <p:cNvSpPr txBox="1">
            <a:spLocks noGrp="1"/>
          </p:cNvSpPr>
          <p:nvPr>
            <p:ph type="body" idx="2"/>
          </p:nvPr>
        </p:nvSpPr>
        <p:spPr>
          <a:xfrm>
            <a:off x="989306" y="857314"/>
            <a:ext cx="10053000" cy="4250400"/>
          </a:xfrm>
          <a:prstGeom prst="rect">
            <a:avLst/>
          </a:prstGeom>
          <a:noFill/>
          <a:ln>
            <a:noFill/>
          </a:ln>
        </p:spPr>
        <p:txBody>
          <a:bodyPr spcFirstLastPara="1" wrap="square" lIns="91425" tIns="45700" rIns="91425" bIns="45700" anchor="t" anchorCtr="0">
            <a:noAutofit/>
          </a:bodyPr>
          <a:lstStyle/>
          <a:p>
            <a:pPr marL="0" lvl="0" indent="0" algn="just">
              <a:lnSpc>
                <a:spcPct val="100000"/>
              </a:lnSpc>
              <a:buClr>
                <a:srgbClr val="000000"/>
              </a:buClr>
            </a:pPr>
            <a:r>
              <a:rPr lang="de-DE" dirty="0">
                <a:solidFill>
                  <a:srgbClr val="000000"/>
                </a:solidFill>
              </a:rPr>
              <a:t>Die „Don't Buy This Jacket“-Werbung der Marke wurde als riskanter, aber erfrischender Marketingansatz angesehen, von dem man einen Rückgang der Verkaufszahlen erwartet hatte. Die Kampagne war jedoch das Herzstück des größten Erfolgs der Marke seit zwei Jahren. Durch die Initiative wurden innerhalb von 18 Monaten über 30.000 Artikel repariert, was zu einem Umsatzanstieg von 30 % auf 540 Millionen Dollar im folgenden Jahr führte. Rob BonDurant, Vizepräsident für globales Marketing, erklärte, dass der anspruchsvolle Verbraucher, auf den Patagonia abzielt, eher dazu neigt, die teuren Fleeces zu kaufen, die jahrelang halten und nicht ersetzt werden müssen. Der kostenlose Reparaturservice von Patagonia hält die Kunden auch davon ab, ihre Produkte wegzuwerfen, wenn sie ausgefranst oder zerrissen sind.</a:t>
            </a:r>
            <a:endParaRPr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19"/>
          <p:cNvSpPr txBox="1">
            <a:spLocks noGrp="1"/>
          </p:cNvSpPr>
          <p:nvPr>
            <p:ph type="body" idx="1"/>
          </p:nvPr>
        </p:nvSpPr>
        <p:spPr>
          <a:xfrm>
            <a:off x="786606" y="259913"/>
            <a:ext cx="10053000" cy="803700"/>
          </a:xfrm>
          <a:prstGeom prst="rect">
            <a:avLst/>
          </a:prstGeom>
          <a:noFill/>
          <a:ln>
            <a:noFill/>
          </a:ln>
        </p:spPr>
        <p:txBody>
          <a:bodyPr spcFirstLastPara="1" wrap="square" lIns="91425" tIns="45700" rIns="91425" bIns="45700" anchor="t" anchorCtr="0">
            <a:noAutofit/>
          </a:bodyPr>
          <a:lstStyle/>
          <a:p>
            <a:pPr marL="0" lvl="0" indent="0">
              <a:buClr>
                <a:srgbClr val="000000"/>
              </a:buClr>
            </a:pPr>
            <a:r>
              <a:rPr lang="en-US" dirty="0" err="1"/>
              <a:t>Fallstudie</a:t>
            </a:r>
            <a:r>
              <a:rPr lang="en-US" dirty="0"/>
              <a:t> 3</a:t>
            </a:r>
            <a:endParaRPr dirty="0"/>
          </a:p>
        </p:txBody>
      </p:sp>
      <p:sp>
        <p:nvSpPr>
          <p:cNvPr id="718" name="Google Shape;718;p19"/>
          <p:cNvSpPr txBox="1">
            <a:spLocks noGrp="1"/>
          </p:cNvSpPr>
          <p:nvPr>
            <p:ph type="body" idx="2"/>
          </p:nvPr>
        </p:nvSpPr>
        <p:spPr>
          <a:xfrm>
            <a:off x="786606" y="901379"/>
            <a:ext cx="10053000" cy="4250400"/>
          </a:xfrm>
          <a:prstGeom prst="rect">
            <a:avLst/>
          </a:prstGeom>
          <a:noFill/>
          <a:ln>
            <a:noFill/>
          </a:ln>
        </p:spPr>
        <p:txBody>
          <a:bodyPr spcFirstLastPara="1" wrap="square" lIns="91425" tIns="45700" rIns="91425" bIns="45700" anchor="t" anchorCtr="0">
            <a:noAutofit/>
          </a:bodyPr>
          <a:lstStyle/>
          <a:p>
            <a:pPr marL="0" lvl="0" indent="0" algn="just">
              <a:lnSpc>
                <a:spcPct val="100000"/>
              </a:lnSpc>
              <a:buClr>
                <a:srgbClr val="000000"/>
              </a:buClr>
            </a:pPr>
            <a:r>
              <a:rPr lang="de-DE" sz="2300" dirty="0">
                <a:solidFill>
                  <a:srgbClr val="000000"/>
                </a:solidFill>
              </a:rPr>
              <a:t>Danone, ein weltweit führendes Unternehmen der Lebensmittel- und Getränkeindustrie, hat durch sein Engagement für nachhaltige Lebensmittel erhebliche Fortschritte in Sachen Nachhaltigkeit gemacht. Das Unternehmen hat neue Produkte auf pflanzlicher Basis eingeführt, drastische Änderungen an seinen Verpackungen vorgenommen und seine Nachhaltigkeitsziele für 2030 angekündigt, um seine Produkte noch grüner zu machen. Im Jahr 2018 waren 87 % der gesamten Verpackungen von Danone (und 77 % der Kunststoffverpackungen) wiederverwendbar, recycelbar oder kompostierbar. Mindestens 50 % der Wassermengen werden in wiederverwendbaren Krügen verkauft.</a:t>
            </a:r>
          </a:p>
          <a:p>
            <a:pPr marL="0" lvl="0" indent="0" algn="just">
              <a:lnSpc>
                <a:spcPct val="100000"/>
              </a:lnSpc>
              <a:buClr>
                <a:srgbClr val="000000"/>
              </a:buClr>
            </a:pPr>
            <a:endParaRPr lang="de-DE" sz="2300" dirty="0">
              <a:solidFill>
                <a:srgbClr val="000000"/>
              </a:solidFill>
            </a:endParaRPr>
          </a:p>
          <a:p>
            <a:pPr marL="0" lvl="0" indent="0" algn="just">
              <a:lnSpc>
                <a:spcPct val="100000"/>
              </a:lnSpc>
              <a:buClr>
                <a:srgbClr val="000000"/>
              </a:buClr>
            </a:pPr>
            <a:r>
              <a:rPr lang="de-DE" sz="2300" dirty="0">
                <a:solidFill>
                  <a:srgbClr val="000000"/>
                </a:solidFill>
              </a:rPr>
              <a:t>Danone unternimmt auch größere Schritte in Richtung eines kreislauforientierten Verpackungsmodells mit dem Ziel, bis 2021 zu 100 % recycelte PET-Flaschen in den wichtigsten Wassermärkten einzuführen, bis 2025 durchschnittlich 25 % recyceltes Material in Kunststoffverpackungen zu verwenden, durchschnittlich 50 % für Wasser- und Getränkeflaschen und 100 % für Evian-Flaschen bis 2025, und den Verbrauchern Flaschen aus 100 % Biokunststoff anzubieten.</a:t>
            </a:r>
            <a:endParaRPr sz="23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Google Shape;724;p20"/>
          <p:cNvSpPr txBox="1">
            <a:spLocks noGrp="1"/>
          </p:cNvSpPr>
          <p:nvPr>
            <p:ph type="body" idx="2"/>
          </p:nvPr>
        </p:nvSpPr>
        <p:spPr>
          <a:xfrm>
            <a:off x="668876" y="435201"/>
            <a:ext cx="10053000" cy="5597700"/>
          </a:xfrm>
          <a:prstGeom prst="rect">
            <a:avLst/>
          </a:prstGeom>
          <a:noFill/>
          <a:ln>
            <a:noFill/>
          </a:ln>
        </p:spPr>
        <p:txBody>
          <a:bodyPr spcFirstLastPara="1" wrap="square" lIns="91425" tIns="45700" rIns="91425" bIns="45700" anchor="t" anchorCtr="0">
            <a:noAutofit/>
          </a:bodyPr>
          <a:lstStyle/>
          <a:p>
            <a:pPr marL="0" lvl="0" indent="0" algn="just">
              <a:lnSpc>
                <a:spcPct val="100000"/>
              </a:lnSpc>
            </a:pPr>
            <a:r>
              <a:rPr lang="de-DE" sz="2300" dirty="0">
                <a:solidFill>
                  <a:srgbClr val="000000"/>
                </a:solidFill>
              </a:rPr>
              <a:t>Neben der Umsetzung einer Kreislaufwirtschaft hat Danone die Bedeutung von Investitionen in die Infrastruktur der Abfallbewirtschaftungssysteme hervorgehoben. Das Unternehmen hat Projekte zur Unterstützung von Müllsammlern in sieben Ländern ins Leben gerufen, um sichere Arbeitsbedingungen, angemessene Löhne und sozialen Schutz zu gewährleisten. Bis 2018 wurden fast 6.000 Müllsammlerinnen und -sammler beruflich befähigt, und es wurden jährlich mehr als 45.000 Tonnen Abfall recycelt. Um seine Unterstützung für das Modell der Kreislaufwirtschaft weiter zum Ausdruck zu bringen, investierte Danone 5 Millionen Dollar in den Closed Loop Fund, um die Infrastruktur für Recycling und Kreislaufwirtschaft in ganz Nordamerika zu finanzieren.</a:t>
            </a:r>
          </a:p>
          <a:p>
            <a:pPr marL="0" lvl="0" indent="0" algn="just">
              <a:lnSpc>
                <a:spcPct val="100000"/>
              </a:lnSpc>
            </a:pPr>
            <a:r>
              <a:rPr lang="de-DE" sz="2300" dirty="0">
                <a:solidFill>
                  <a:srgbClr val="000000"/>
                </a:solidFill>
              </a:rPr>
              <a:t>Die Transparenz, mit der Danone seine Lieferkette neu ausrichtet und neue Umweltverpflichtungen eingeht, zeigt, dass das Unternehmen bestrebt ist, seinen Kunden die bestmögliche Erfahrung zu bieten. Die konsequente Kommunikation über die Initiativen, die Danone ergreift, um den Verbrauchern zu helfen, ein nachhaltigeres Leben zu führen, trägt dazu bei, dass die Assoziation der Rücksichtnahme der Kunden entsteht.</a:t>
            </a:r>
            <a:endParaRPr sz="2300"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0" name="Google Shape;730;p21"/>
          <p:cNvSpPr txBox="1">
            <a:spLocks noGrp="1"/>
          </p:cNvSpPr>
          <p:nvPr>
            <p:ph type="body" idx="2"/>
          </p:nvPr>
        </p:nvSpPr>
        <p:spPr>
          <a:xfrm>
            <a:off x="904850" y="721903"/>
            <a:ext cx="10053000" cy="5517600"/>
          </a:xfrm>
          <a:prstGeom prst="rect">
            <a:avLst/>
          </a:prstGeom>
          <a:noFill/>
          <a:ln>
            <a:noFill/>
          </a:ln>
        </p:spPr>
        <p:txBody>
          <a:bodyPr spcFirstLastPara="1" wrap="square" lIns="91425" tIns="45700" rIns="91425" bIns="45700" anchor="t" anchorCtr="0">
            <a:noAutofit/>
          </a:bodyPr>
          <a:lstStyle/>
          <a:p>
            <a:pPr marL="0" lvl="0" indent="0" algn="just">
              <a:lnSpc>
                <a:spcPct val="100000"/>
              </a:lnSpc>
            </a:pPr>
            <a:r>
              <a:rPr lang="de-DE" dirty="0">
                <a:solidFill>
                  <a:srgbClr val="000000"/>
                </a:solidFill>
              </a:rPr>
              <a:t>Je mehr Danone mit umweltfreundlichen Innovationen experimentiert und dies den Verbrauchern mitteilt, desto mehr gewinnt die Marke an Attraktivität.</a:t>
            </a:r>
          </a:p>
          <a:p>
            <a:pPr marL="0" lvl="0" indent="0" algn="just">
              <a:lnSpc>
                <a:spcPct val="100000"/>
              </a:lnSpc>
            </a:pPr>
            <a:endParaRPr lang="de-DE" dirty="0">
              <a:solidFill>
                <a:srgbClr val="000000"/>
              </a:solidFill>
            </a:endParaRPr>
          </a:p>
          <a:p>
            <a:pPr marL="0" lvl="0" indent="0" algn="just">
              <a:lnSpc>
                <a:spcPct val="100000"/>
              </a:lnSpc>
            </a:pPr>
            <a:r>
              <a:rPr lang="de-DE" dirty="0">
                <a:solidFill>
                  <a:srgbClr val="000000"/>
                </a:solidFill>
              </a:rPr>
              <a:t>Auch kleine Unternehmen können Nachhaltigkeit in ihre Praktiken einbeziehen, indem sie über ihre Plattform Plastic Neutral eine Lösung entwickeln. Für jedes Kilogramm Kunststoff, das im Betrieb und in der Verpackung verwendet wird, wird eine gleichwertige Menge von verifizierten Partnern zurückgewonnen und recycelt.</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99"/>
          <p:cNvSpPr txBox="1">
            <a:spLocks noGrp="1"/>
          </p:cNvSpPr>
          <p:nvPr>
            <p:ph type="body" idx="2"/>
          </p:nvPr>
        </p:nvSpPr>
        <p:spPr>
          <a:xfrm>
            <a:off x="757372" y="445374"/>
            <a:ext cx="10052954" cy="4250335"/>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rgbClr val="0D0D0D"/>
              </a:buClr>
              <a:buSzPts val="2200"/>
              <a:buNone/>
            </a:pPr>
            <a:r>
              <a:rPr lang="en-US" sz="2400" b="1" i="0" dirty="0">
                <a:solidFill>
                  <a:srgbClr val="0D0D0D"/>
                </a:solidFill>
                <a:highlight>
                  <a:srgbClr val="FFFFFF"/>
                </a:highlight>
              </a:rPr>
              <a:t>Problem</a:t>
            </a:r>
            <a:endParaRPr dirty="0"/>
          </a:p>
          <a:p>
            <a:pPr marL="0" lvl="0" indent="0" algn="just">
              <a:lnSpc>
                <a:spcPct val="100000"/>
              </a:lnSpc>
              <a:buClr>
                <a:srgbClr val="0D0D0D"/>
              </a:buClr>
              <a:buSzPts val="2200"/>
            </a:pPr>
            <a:r>
              <a:rPr lang="de-DE" dirty="0">
                <a:solidFill>
                  <a:srgbClr val="0D0D0D"/>
                </a:solidFill>
              </a:rPr>
              <a:t>Als großes Einzelhandelsunternehmen mit ausgedehnten Filialnetzen und Lagern hatte IKEA einen erheblichen Energiebedarf. Dieser führte nicht nur zu hohen Energierechnungen, sondern stand auch im Widerspruch zum Engagement des Unternehmens für ökologische Nachhaltigkeit. Die Abhängigkeit von nicht erneuerbaren Energiequellen stand im Widerspruch zu IKEAs Vision, die Umweltauswirkungen zu minimieren und einen nachhaltigen Lebensstil bei seinen Kunden zu fördern.</a:t>
            </a:r>
            <a:endParaRPr sz="2400" b="1" i="0" dirty="0">
              <a:solidFill>
                <a:srgbClr val="0D0D0D"/>
              </a:solidFill>
              <a:highlight>
                <a:srgbClr val="FFFFFF"/>
              </a:highlight>
            </a:endParaRPr>
          </a:p>
          <a:p>
            <a:pPr marL="0" lvl="0" indent="0" algn="just" rtl="0">
              <a:lnSpc>
                <a:spcPct val="100000"/>
              </a:lnSpc>
              <a:spcBef>
                <a:spcPts val="0"/>
              </a:spcBef>
              <a:spcAft>
                <a:spcPts val="0"/>
              </a:spcAft>
              <a:buClr>
                <a:srgbClr val="0D0D0D"/>
              </a:buClr>
              <a:buSzPts val="2200"/>
              <a:buNone/>
            </a:pPr>
            <a:r>
              <a:rPr lang="en-US" sz="2400" b="1" i="0" dirty="0">
                <a:solidFill>
                  <a:srgbClr val="0D0D0D"/>
                </a:solidFill>
                <a:highlight>
                  <a:srgbClr val="FFFFFF"/>
                </a:highlight>
              </a:rPr>
              <a:t>Intervention</a:t>
            </a:r>
            <a:endParaRPr dirty="0"/>
          </a:p>
          <a:p>
            <a:pPr marL="0" lvl="0" indent="0" algn="just">
              <a:lnSpc>
                <a:spcPct val="100000"/>
              </a:lnSpc>
              <a:buClr>
                <a:srgbClr val="0D0D0D"/>
              </a:buClr>
              <a:buSzPts val="2200"/>
            </a:pPr>
            <a:r>
              <a:rPr lang="de-DE" dirty="0">
                <a:solidFill>
                  <a:srgbClr val="0D0D0D"/>
                </a:solidFill>
              </a:rPr>
              <a:t>Die Antwort von IKEA war eine strategische Investition in Solarenergie. Das Unternehmen initiierte ein Programm zur Installation von Solarzellen auf den Dächern seiner Einrichtungshäuser und Lagerhäuser weltweit. Dies war Teil eines umfassenderen Engagements für erneuerbare Energien, das darauf abzielte, die IKEA Einrichtungshäuser energieunabhängig zu machen, ihre Abhängigkeit von fossilen Brennstoffen deutlich zu verringern und ihre Kohlenstoffemissionen zu reduzieren.</a:t>
            </a:r>
            <a:endParaRPr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p150"/>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9600"/>
              <a:buFont typeface="Arial"/>
              <a:buNone/>
            </a:pPr>
            <a:r>
              <a:rPr lang="en-US"/>
              <a:t>09</a:t>
            </a:r>
            <a:endParaRPr/>
          </a:p>
        </p:txBody>
      </p:sp>
      <p:pic>
        <p:nvPicPr>
          <p:cNvPr id="736" name="Google Shape;736;p150"/>
          <p:cNvPicPr preferRelativeResize="0">
            <a:picLocks noGrp="1"/>
          </p:cNvPicPr>
          <p:nvPr>
            <p:ph type="pic" idx="2"/>
          </p:nvPr>
        </p:nvPicPr>
        <p:blipFill rotWithShape="1">
          <a:blip r:embed="rId3">
            <a:alphaModFix/>
          </a:blip>
          <a:srcRect t="16734" b="16733"/>
          <a:stretch/>
        </p:blipFill>
        <p:spPr>
          <a:xfrm>
            <a:off x="238125" y="2627313"/>
            <a:ext cx="7708900" cy="3395662"/>
          </a:xfrm>
          <a:prstGeom prst="rect">
            <a:avLst/>
          </a:prstGeom>
          <a:solidFill>
            <a:srgbClr val="BFBFBF"/>
          </a:solidFill>
          <a:ln>
            <a:noFill/>
          </a:ln>
        </p:spPr>
      </p:pic>
      <p:sp>
        <p:nvSpPr>
          <p:cNvPr id="737" name="Google Shape;737;p150"/>
          <p:cNvSpPr/>
          <p:nvPr/>
        </p:nvSpPr>
        <p:spPr>
          <a:xfrm>
            <a:off x="5886516" y="4305360"/>
            <a:ext cx="4933927" cy="1561717"/>
          </a:xfrm>
          <a:prstGeom prst="rect">
            <a:avLst/>
          </a:prstGeom>
          <a:solidFill>
            <a:schemeClr val="lt1"/>
          </a:solidFill>
          <a:ln>
            <a:noFill/>
          </a:ln>
        </p:spPr>
        <p:txBody>
          <a:bodyPr spcFirstLastPara="1" wrap="square" lIns="91425" tIns="45700" rIns="91425" bIns="45700" anchor="ctr" anchorCtr="0">
            <a:noAutofit/>
          </a:bodyPr>
          <a:lstStyle/>
          <a:p>
            <a:pPr lvl="0"/>
            <a:r>
              <a:rPr lang="en-US" sz="3600" b="1" dirty="0">
                <a:solidFill>
                  <a:srgbClr val="73B64B"/>
                </a:solidFill>
                <a:latin typeface="Calibri"/>
                <a:ea typeface="Calibri"/>
                <a:cs typeface="Calibri"/>
                <a:sym typeface="Calibri"/>
              </a:rPr>
              <a:t>DIGITALE WERKZEUGE</a:t>
            </a:r>
            <a:endParaRPr sz="36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529"/>
              <a:buFont typeface="Arial"/>
              <a:buNone/>
            </a:pPr>
            <a:r>
              <a:rPr lang="en-US" sz="529" b="0" i="0" u="none" strike="noStrike" cap="none" dirty="0">
                <a:solidFill>
                  <a:schemeClr val="lt1"/>
                </a:solidFill>
                <a:latin typeface="Montserrat"/>
                <a:ea typeface="Montserrat"/>
                <a:cs typeface="Montserrat"/>
                <a:sym typeface="Montserrat"/>
              </a:rPr>
              <a:t>C</a:t>
            </a:r>
            <a:endParaRPr sz="529" b="0" i="0" u="none" strike="noStrike" cap="none" dirty="0">
              <a:solidFill>
                <a:schemeClr val="lt1"/>
              </a:solidFill>
              <a:latin typeface="Montserrat"/>
              <a:ea typeface="Montserrat"/>
              <a:cs typeface="Montserrat"/>
              <a:sym typeface="Montserrat"/>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151"/>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342900" lvl="0" indent="-342900" algn="just">
              <a:buFont typeface="Arial"/>
              <a:buChar char="•"/>
            </a:pPr>
            <a:r>
              <a:rPr lang="de-DE" dirty="0"/>
              <a:t>Die Österreichische Brauerei, einst eine traditionelle Familienbrauerei im Herzen Österreichs, sah sich einem wachsenden Druck durch Umweltvorschriften und umweltbewusste Verbraucher ausgesetzt.</a:t>
            </a:r>
          </a:p>
          <a:p>
            <a:pPr marL="342900" lvl="0" indent="-342900" algn="just">
              <a:buFont typeface="Arial"/>
              <a:buChar char="•"/>
            </a:pPr>
            <a:r>
              <a:rPr lang="de-DE" dirty="0"/>
              <a:t>Die Geschäftsführung wusste, dass es Zeit für eine Veränderung war, und machte sich auf den Weg, Nachhaltigkeit in ihre Geschäftsabläufe zu integrieren.</a:t>
            </a:r>
          </a:p>
          <a:p>
            <a:pPr marL="342900" lvl="0" indent="-342900" algn="just">
              <a:buFont typeface="Arial"/>
              <a:buChar char="•"/>
            </a:pPr>
            <a:r>
              <a:rPr lang="de-DE" dirty="0"/>
              <a:t>Die Wahl fiel auf die Sustainability Balanced Scorecard (SBSC), eine digitale Lösung, mit der die Nachhaltigkeitsziele mit der Unternehmensstrategie in Einklang gebracht werden können.</a:t>
            </a:r>
            <a:endParaRPr dirty="0"/>
          </a:p>
        </p:txBody>
      </p:sp>
      <p:sp>
        <p:nvSpPr>
          <p:cNvPr id="743" name="Google Shape;743;p151"/>
          <p:cNvSpPr txBox="1">
            <a:spLocks noGrp="1"/>
          </p:cNvSpPr>
          <p:nvPr>
            <p:ph type="body" idx="2"/>
          </p:nvPr>
        </p:nvSpPr>
        <p:spPr>
          <a:xfrm>
            <a:off x="365024" y="826894"/>
            <a:ext cx="3897260" cy="3757931"/>
          </a:xfrm>
          <a:prstGeom prst="rect">
            <a:avLst/>
          </a:prstGeom>
          <a:noFill/>
          <a:ln>
            <a:noFill/>
          </a:ln>
        </p:spPr>
        <p:txBody>
          <a:bodyPr spcFirstLastPara="1" wrap="square" lIns="91425" tIns="45700" rIns="91425" bIns="45700" anchor="t" anchorCtr="0">
            <a:noAutofit/>
          </a:bodyPr>
          <a:lstStyle/>
          <a:p>
            <a:pPr marL="0" lvl="0" indent="0">
              <a:spcBef>
                <a:spcPts val="0"/>
              </a:spcBef>
            </a:pPr>
            <a:r>
              <a:rPr lang="de-DE" dirty="0"/>
              <a:t>Verbesserung der Nachhaltigkeit durch digitale Tools: Eine Fallstudie über eine österreichische Brauerei</a:t>
            </a:r>
            <a:endParaRPr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Google Shape;749;p152"/>
          <p:cNvSpPr txBox="1">
            <a:spLocks noGrp="1"/>
          </p:cNvSpPr>
          <p:nvPr>
            <p:ph type="body" idx="1"/>
          </p:nvPr>
        </p:nvSpPr>
        <p:spPr>
          <a:xfrm>
            <a:off x="705172" y="512586"/>
            <a:ext cx="4990998" cy="992652"/>
          </a:xfrm>
          <a:prstGeom prst="rect">
            <a:avLst/>
          </a:prstGeom>
          <a:noFill/>
          <a:ln>
            <a:noFill/>
          </a:ln>
        </p:spPr>
        <p:txBody>
          <a:bodyPr spcFirstLastPara="1" wrap="square" lIns="91425" tIns="45700" rIns="91425" bIns="45700" anchor="t" anchorCtr="0">
            <a:noAutofit/>
          </a:bodyPr>
          <a:lstStyle/>
          <a:p>
            <a:pPr marL="0" lvl="0" indent="0">
              <a:spcBef>
                <a:spcPts val="0"/>
              </a:spcBef>
            </a:pPr>
            <a:r>
              <a:rPr lang="en-US" dirty="0"/>
              <a:t>Die </a:t>
            </a:r>
            <a:r>
              <a:rPr lang="en-US" dirty="0" err="1"/>
              <a:t>Herausforderung</a:t>
            </a:r>
            <a:r>
              <a:rPr lang="en-US" dirty="0"/>
              <a:t> der </a:t>
            </a:r>
            <a:r>
              <a:rPr lang="en-US" dirty="0" err="1"/>
              <a:t>Nachhaltigkeit</a:t>
            </a:r>
            <a:endParaRPr dirty="0"/>
          </a:p>
        </p:txBody>
      </p:sp>
      <p:sp>
        <p:nvSpPr>
          <p:cNvPr id="750" name="Google Shape;750;p152"/>
          <p:cNvSpPr txBox="1">
            <a:spLocks noGrp="1"/>
          </p:cNvSpPr>
          <p:nvPr>
            <p:ph type="body" idx="3"/>
          </p:nvPr>
        </p:nvSpPr>
        <p:spPr>
          <a:xfrm>
            <a:off x="6531705" y="0"/>
            <a:ext cx="5473800" cy="5842500"/>
          </a:xfrm>
          <a:prstGeom prst="rect">
            <a:avLst/>
          </a:prstGeom>
          <a:noFill/>
          <a:ln>
            <a:noFill/>
          </a:ln>
        </p:spPr>
        <p:txBody>
          <a:bodyPr spcFirstLastPara="1" wrap="square" lIns="91425" tIns="45700" rIns="91425" bIns="45700" anchor="t" anchorCtr="0">
            <a:noAutofit/>
          </a:bodyPr>
          <a:lstStyle/>
          <a:p>
            <a:pPr marL="342900" lvl="0" indent="-342900" algn="just">
              <a:buFont typeface="Arial"/>
              <a:buChar char="•"/>
            </a:pPr>
            <a:r>
              <a:rPr lang="de-DE" sz="2300" dirty="0"/>
              <a:t>Die Brauerei arbeitete in einem zunehmend regulierten Umfeld, in dem die Verbraucher nachhaltigere Produkte forderten.</a:t>
            </a:r>
          </a:p>
          <a:p>
            <a:pPr marL="342900" lvl="0" indent="-342900" algn="just">
              <a:buFont typeface="Arial"/>
              <a:buChar char="•"/>
            </a:pPr>
            <a:r>
              <a:rPr lang="de-DE" sz="2300" dirty="0"/>
              <a:t>Die traditionellen Methoden des Nachhaltigkeitsmanagements erwiesen sich als unzureichend, und die Brauerei hatte mit mehreren zentralen Problemen zu kämpfen.</a:t>
            </a:r>
          </a:p>
          <a:p>
            <a:pPr marL="0" lvl="0" indent="0" algn="just"/>
            <a:r>
              <a:rPr lang="de-DE" sz="2300" b="1" dirty="0"/>
              <a:t>Hauptprobleme:</a:t>
            </a:r>
          </a:p>
          <a:p>
            <a:pPr marL="342900" lvl="0" indent="-342900" algn="just">
              <a:buFont typeface="Arial" panose="020B0604020202020204" pitchFamily="34" charset="0"/>
              <a:buChar char="•"/>
            </a:pPr>
            <a:r>
              <a:rPr lang="de-DE" sz="2300" dirty="0"/>
              <a:t>Das Fehlen von Echtzeitdaten zur Umweltleistung erschwerte die Messung und Steuerung der Auswirkungen.</a:t>
            </a:r>
          </a:p>
          <a:p>
            <a:pPr marL="342900" lvl="0" indent="-342900" algn="just">
              <a:buFont typeface="Arial" panose="020B0604020202020204" pitchFamily="34" charset="0"/>
              <a:buChar char="•"/>
            </a:pPr>
            <a:r>
              <a:rPr lang="de-DE" sz="2300" dirty="0"/>
              <a:t>Die Integration von Nachhaltigkeitszielen in die allgemeine Unternehmensstrategie war eine Herausforderung.</a:t>
            </a:r>
          </a:p>
          <a:p>
            <a:pPr marL="342900" lvl="0" indent="-342900" algn="just">
              <a:buFont typeface="Arial" panose="020B0604020202020204" pitchFamily="34" charset="0"/>
              <a:buChar char="•"/>
            </a:pPr>
            <a:r>
              <a:rPr lang="de-DE" sz="2300" dirty="0"/>
              <a:t>Begrenzte Ressourcen und Fachkenntnisse für umfassende Nachhaltigkeitsinitiativen.</a:t>
            </a:r>
            <a:endParaRPr sz="2300" dirty="0"/>
          </a:p>
        </p:txBody>
      </p:sp>
      <p:pic>
        <p:nvPicPr>
          <p:cNvPr id="751" name="Google Shape;751;p152"/>
          <p:cNvPicPr preferRelativeResize="0">
            <a:picLocks noGrp="1"/>
          </p:cNvPicPr>
          <p:nvPr>
            <p:ph type="pic" idx="2"/>
          </p:nvPr>
        </p:nvPicPr>
        <p:blipFill rotWithShape="1">
          <a:blip r:embed="rId3">
            <a:alphaModFix/>
          </a:blip>
          <a:srcRect l="6295" r="6295"/>
          <a:stretch/>
        </p:blipFill>
        <p:spPr>
          <a:xfrm>
            <a:off x="635271" y="2095585"/>
            <a:ext cx="5130800" cy="3913188"/>
          </a:xfrm>
          <a:prstGeom prst="rect">
            <a:avLst/>
          </a:prstGeom>
          <a:solidFill>
            <a:srgbClr val="D8D8D8"/>
          </a:solidFill>
          <a:ln>
            <a:noFill/>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6" name="Google Shape;756;p153"/>
          <p:cNvSpPr txBox="1">
            <a:spLocks noGrp="1"/>
          </p:cNvSpPr>
          <p:nvPr>
            <p:ph type="body" idx="1"/>
          </p:nvPr>
        </p:nvSpPr>
        <p:spPr>
          <a:xfrm>
            <a:off x="904856" y="490914"/>
            <a:ext cx="10053000" cy="803700"/>
          </a:xfrm>
          <a:prstGeom prst="rect">
            <a:avLst/>
          </a:prstGeom>
          <a:noFill/>
          <a:ln>
            <a:noFill/>
          </a:ln>
        </p:spPr>
        <p:txBody>
          <a:bodyPr spcFirstLastPara="1" wrap="square" lIns="91425" tIns="45700" rIns="91425" bIns="45700" anchor="t" anchorCtr="0">
            <a:noAutofit/>
          </a:bodyPr>
          <a:lstStyle/>
          <a:p>
            <a:pPr marL="0" lvl="0" indent="0">
              <a:spcBef>
                <a:spcPts val="0"/>
              </a:spcBef>
            </a:pPr>
            <a:r>
              <a:rPr lang="en-US" dirty="0" err="1"/>
              <a:t>Einführung</a:t>
            </a:r>
            <a:r>
              <a:rPr lang="en-US" dirty="0"/>
              <a:t> der Sustainability Balanced Scorecard (SBSC)</a:t>
            </a:r>
            <a:endParaRPr dirty="0"/>
          </a:p>
        </p:txBody>
      </p:sp>
      <p:sp>
        <p:nvSpPr>
          <p:cNvPr id="757" name="Google Shape;757;p153"/>
          <p:cNvSpPr txBox="1">
            <a:spLocks noGrp="1"/>
          </p:cNvSpPr>
          <p:nvPr>
            <p:ph type="body" idx="2"/>
          </p:nvPr>
        </p:nvSpPr>
        <p:spPr>
          <a:xfrm>
            <a:off x="904856" y="1491621"/>
            <a:ext cx="10053000" cy="4250400"/>
          </a:xfrm>
          <a:prstGeom prst="rect">
            <a:avLst/>
          </a:prstGeom>
          <a:noFill/>
          <a:ln>
            <a:noFill/>
          </a:ln>
        </p:spPr>
        <p:txBody>
          <a:bodyPr spcFirstLastPara="1" wrap="square" lIns="91425" tIns="45700" rIns="91425" bIns="45700" anchor="t" anchorCtr="0">
            <a:noAutofit/>
          </a:bodyPr>
          <a:lstStyle/>
          <a:p>
            <a:pPr marL="228600" lvl="0" indent="-228600" algn="just" rtl="0">
              <a:lnSpc>
                <a:spcPct val="103333"/>
              </a:lnSpc>
              <a:spcBef>
                <a:spcPts val="0"/>
              </a:spcBef>
              <a:spcAft>
                <a:spcPts val="0"/>
              </a:spcAft>
              <a:buClr>
                <a:srgbClr val="595959"/>
              </a:buClr>
              <a:buSzPts val="2400"/>
              <a:buNone/>
            </a:pPr>
            <a:r>
              <a:rPr lang="de-DE" b="1" dirty="0"/>
              <a:t>Der Wendepunkt</a:t>
            </a:r>
          </a:p>
          <a:p>
            <a:pPr marL="342900" lvl="0" indent="-342900" algn="just" rtl="0">
              <a:lnSpc>
                <a:spcPct val="103333"/>
              </a:lnSpc>
              <a:spcBef>
                <a:spcPts val="0"/>
              </a:spcBef>
              <a:spcAft>
                <a:spcPts val="0"/>
              </a:spcAft>
              <a:buClr>
                <a:srgbClr val="595959"/>
              </a:buClr>
              <a:buSzPts val="2400"/>
              <a:buFont typeface="Arial" panose="020B0604020202020204" pitchFamily="34" charset="0"/>
              <a:buChar char="•"/>
            </a:pPr>
            <a:r>
              <a:rPr lang="de-DE" dirty="0"/>
              <a:t>Die Brauerei entschied sich für die Einführung von SBSC zur Verwaltung und Messung ihrer Nachhaltigkeitsbemühungen.</a:t>
            </a:r>
          </a:p>
          <a:p>
            <a:pPr marL="342900" lvl="0" indent="-342900" algn="just" rtl="0">
              <a:lnSpc>
                <a:spcPct val="103333"/>
              </a:lnSpc>
              <a:spcBef>
                <a:spcPts val="0"/>
              </a:spcBef>
              <a:spcAft>
                <a:spcPts val="0"/>
              </a:spcAft>
              <a:buClr>
                <a:srgbClr val="595959"/>
              </a:buClr>
              <a:buSzPts val="2400"/>
              <a:buFont typeface="Arial" panose="020B0604020202020204" pitchFamily="34" charset="0"/>
              <a:buChar char="•"/>
            </a:pPr>
            <a:r>
              <a:rPr lang="de-DE" dirty="0"/>
              <a:t>Mit diesem digitalen Tool konnten sie ökologische, soziale und wirtschaftliche Leistungsindikatoren in ihre Abläufe integrieren.</a:t>
            </a:r>
          </a:p>
          <a:p>
            <a:pPr marL="228600" lvl="0" indent="-228600" algn="just" rtl="0">
              <a:lnSpc>
                <a:spcPct val="103333"/>
              </a:lnSpc>
              <a:spcBef>
                <a:spcPts val="0"/>
              </a:spcBef>
              <a:spcAft>
                <a:spcPts val="0"/>
              </a:spcAft>
              <a:buClr>
                <a:srgbClr val="595959"/>
              </a:buClr>
              <a:buSzPts val="2400"/>
              <a:buNone/>
            </a:pPr>
            <a:r>
              <a:rPr lang="de-DE" b="1" dirty="0"/>
              <a:t>Die wichtigsten Komponenten</a:t>
            </a:r>
          </a:p>
          <a:p>
            <a:pPr marL="342900" lvl="0" indent="-342900" algn="just" rtl="0">
              <a:lnSpc>
                <a:spcPct val="103333"/>
              </a:lnSpc>
              <a:spcBef>
                <a:spcPts val="0"/>
              </a:spcBef>
              <a:spcAft>
                <a:spcPts val="0"/>
              </a:spcAft>
              <a:buClr>
                <a:srgbClr val="595959"/>
              </a:buClr>
              <a:buSzPts val="2400"/>
              <a:buFont typeface="Arial" panose="020B0604020202020204" pitchFamily="34" charset="0"/>
              <a:buChar char="•"/>
            </a:pPr>
            <a:r>
              <a:rPr lang="de-DE" dirty="0"/>
              <a:t>Es wurden Kennzahlen für den Energieverbrauch, die Abfallreduzierung und den CO2-Fußabdruck festgelegt.</a:t>
            </a:r>
          </a:p>
          <a:p>
            <a:pPr marL="342900" lvl="0" indent="-342900" algn="just" rtl="0">
              <a:lnSpc>
                <a:spcPct val="103333"/>
              </a:lnSpc>
              <a:spcBef>
                <a:spcPts val="0"/>
              </a:spcBef>
              <a:spcAft>
                <a:spcPts val="0"/>
              </a:spcAft>
              <a:buClr>
                <a:srgbClr val="595959"/>
              </a:buClr>
              <a:buSzPts val="2400"/>
              <a:buFont typeface="Arial" panose="020B0604020202020204" pitchFamily="34" charset="0"/>
              <a:buChar char="•"/>
            </a:pPr>
            <a:r>
              <a:rPr lang="de-DE" dirty="0"/>
              <a:t>Leistungsziele und Benchmarks wurden festgelegt, um den Weg zur Nachhaltigkeit zu ebnen.</a:t>
            </a:r>
          </a:p>
          <a:p>
            <a:pPr marL="342900" lvl="0" indent="-342900" algn="just" rtl="0">
              <a:lnSpc>
                <a:spcPct val="103333"/>
              </a:lnSpc>
              <a:spcBef>
                <a:spcPts val="0"/>
              </a:spcBef>
              <a:spcAft>
                <a:spcPts val="0"/>
              </a:spcAft>
              <a:buClr>
                <a:srgbClr val="595959"/>
              </a:buClr>
              <a:buSzPts val="2400"/>
              <a:buFont typeface="Arial" panose="020B0604020202020204" pitchFamily="34" charset="0"/>
              <a:buChar char="•"/>
            </a:pPr>
            <a:r>
              <a:rPr lang="de-DE" dirty="0"/>
              <a:t>Die regelmäßige Überwachung und Berichterstattung wurde durch digitale Dashboards erleichtert, die Daten und Erkenntnisse in Echtzeit liefern.</a:t>
            </a:r>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Google Shape;762;p154"/>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spcBef>
                <a:spcPts val="0"/>
              </a:spcBef>
            </a:pPr>
            <a:r>
              <a:rPr lang="en-US" dirty="0" err="1"/>
              <a:t>Umsetzungsprozess</a:t>
            </a:r>
            <a:r>
              <a:rPr lang="en-US" dirty="0"/>
              <a:t> und </a:t>
            </a:r>
            <a:r>
              <a:rPr lang="en-US" dirty="0" err="1"/>
              <a:t>digitale</a:t>
            </a:r>
            <a:r>
              <a:rPr lang="en-US" dirty="0"/>
              <a:t> Tools</a:t>
            </a:r>
            <a:endParaRPr dirty="0"/>
          </a:p>
        </p:txBody>
      </p:sp>
      <p:sp>
        <p:nvSpPr>
          <p:cNvPr id="763" name="Google Shape;763;p154"/>
          <p:cNvSpPr txBox="1">
            <a:spLocks noGrp="1"/>
          </p:cNvSpPr>
          <p:nvPr>
            <p:ph type="body" idx="2"/>
          </p:nvPr>
        </p:nvSpPr>
        <p:spPr>
          <a:xfrm>
            <a:off x="417274" y="1939385"/>
            <a:ext cx="10966800" cy="4238100"/>
          </a:xfrm>
          <a:prstGeom prst="rect">
            <a:avLst/>
          </a:prstGeom>
          <a:noFill/>
          <a:ln>
            <a:noFill/>
          </a:ln>
        </p:spPr>
        <p:txBody>
          <a:bodyPr spcFirstLastPara="1" wrap="square" lIns="91425" tIns="45700" rIns="91425" bIns="45700" anchor="t" anchorCtr="0">
            <a:noAutofit/>
          </a:bodyPr>
          <a:lstStyle/>
          <a:p>
            <a:pPr marL="0" lvl="0" indent="0" algn="just"/>
            <a:r>
              <a:rPr lang="de-DE" sz="2350" dirty="0"/>
              <a:t>Die SBSC wurde in die bestehenden IT-Systeme der Brauerei integriert, was eine Datenerfassung und -analyse in Echtzeit ermöglicht. Die Datenanalyse diente dazu, die Nachhaltigkeitskennzahlen zu verfolgen und zu analysieren und Verbesserungsmöglichkeiten zu ermitteln. Die Mitarbeiter wurden durch Schulungsprogramme in den Prozess eingebunden, wodurch eine Kultur der Nachhaltigkeit gefördert wurde.</a:t>
            </a:r>
            <a:endParaRPr lang="en-US" sz="2350" dirty="0"/>
          </a:p>
          <a:p>
            <a:pPr marL="0" lvl="0" indent="0" algn="just">
              <a:buClr>
                <a:srgbClr val="EB7339"/>
              </a:buClr>
            </a:pPr>
            <a:r>
              <a:rPr lang="en-US" sz="2350" b="1" dirty="0" err="1">
                <a:solidFill>
                  <a:srgbClr val="EB7339"/>
                </a:solidFill>
              </a:rPr>
              <a:t>Fallbeispiele</a:t>
            </a:r>
            <a:endParaRPr lang="en-US" sz="2350" dirty="0"/>
          </a:p>
          <a:p>
            <a:pPr marL="342900" lvl="0" indent="-342900" algn="just">
              <a:buFont typeface="Arial"/>
              <a:buChar char="•"/>
            </a:pPr>
            <a:r>
              <a:rPr lang="de-DE" sz="2350" dirty="0"/>
              <a:t>Es wurden energieeffiziente Brauprozesse eingeführt, die den Gesamtenergieverbrauch senken.</a:t>
            </a:r>
          </a:p>
          <a:p>
            <a:pPr marL="342900" lvl="0" indent="-342900" algn="just">
              <a:buFont typeface="Arial"/>
              <a:buChar char="•"/>
            </a:pPr>
            <a:r>
              <a:rPr lang="de-DE" sz="2350" dirty="0"/>
              <a:t>Es wurden Programme zur Abfallreduzierung eingeführt, die das Recycling verbessern und die Abfallmenge minimieren.</a:t>
            </a:r>
          </a:p>
          <a:p>
            <a:pPr marL="342900" lvl="0" indent="-342900" algn="just">
              <a:buFont typeface="Arial"/>
              <a:buChar char="•"/>
            </a:pPr>
            <a:r>
              <a:rPr lang="de-DE" sz="2350" dirty="0"/>
              <a:t>Es wurde eine umfassende Analyse des CO2-Fußabdrucks durchgeführt, die zu gezielten Reduzierungsstrategien führte.</a:t>
            </a:r>
            <a:endParaRPr lang="en-US" sz="2350"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68" name="Google Shape;768;p155"/>
          <p:cNvSpPr txBox="1">
            <a:spLocks noGrp="1"/>
          </p:cNvSpPr>
          <p:nvPr>
            <p:ph type="body" idx="1"/>
          </p:nvPr>
        </p:nvSpPr>
        <p:spPr>
          <a:xfrm>
            <a:off x="904855" y="572894"/>
            <a:ext cx="10382313" cy="803654"/>
          </a:xfrm>
          <a:prstGeom prst="rect">
            <a:avLst/>
          </a:prstGeom>
          <a:noFill/>
          <a:ln>
            <a:noFill/>
          </a:ln>
        </p:spPr>
        <p:txBody>
          <a:bodyPr spcFirstLastPara="1" wrap="square" lIns="91425" tIns="45700" rIns="91425" bIns="45700" anchor="t" anchorCtr="0">
            <a:noAutofit/>
          </a:bodyPr>
          <a:lstStyle/>
          <a:p>
            <a:pPr marL="0" lvl="0" indent="0">
              <a:spcBef>
                <a:spcPts val="0"/>
              </a:spcBef>
            </a:pPr>
            <a:r>
              <a:rPr lang="de-DE" dirty="0"/>
              <a:t>Ergebnisse und Auswirkungen auf die Nachhaltigkeit</a:t>
            </a:r>
            <a:endParaRPr dirty="0"/>
          </a:p>
        </p:txBody>
      </p:sp>
      <p:sp>
        <p:nvSpPr>
          <p:cNvPr id="769" name="Google Shape;769;p155"/>
          <p:cNvSpPr txBox="1">
            <a:spLocks noGrp="1"/>
          </p:cNvSpPr>
          <p:nvPr>
            <p:ph type="body" idx="2"/>
          </p:nvPr>
        </p:nvSpPr>
        <p:spPr>
          <a:xfrm>
            <a:off x="904832" y="1123507"/>
            <a:ext cx="10053000" cy="4250400"/>
          </a:xfrm>
          <a:prstGeom prst="rect">
            <a:avLst/>
          </a:prstGeom>
          <a:noFill/>
          <a:ln>
            <a:noFill/>
          </a:ln>
        </p:spPr>
        <p:txBody>
          <a:bodyPr spcFirstLastPara="1" wrap="square" lIns="91425" tIns="45700" rIns="91425" bIns="45700" anchor="t" anchorCtr="0">
            <a:noAutofit/>
          </a:bodyPr>
          <a:lstStyle/>
          <a:p>
            <a:pPr marL="228600" lvl="0" algn="just">
              <a:buClr>
                <a:srgbClr val="EB7339"/>
              </a:buClr>
            </a:pPr>
            <a:r>
              <a:rPr lang="en-US" b="1" dirty="0">
                <a:solidFill>
                  <a:srgbClr val="EB7339"/>
                </a:solidFill>
              </a:rPr>
              <a:t>Den </a:t>
            </a:r>
            <a:r>
              <a:rPr lang="en-US" b="1" dirty="0" err="1">
                <a:solidFill>
                  <a:srgbClr val="EB7339"/>
                </a:solidFill>
              </a:rPr>
              <a:t>Erfolg</a:t>
            </a:r>
            <a:r>
              <a:rPr lang="en-US" b="1" dirty="0">
                <a:solidFill>
                  <a:srgbClr val="EB7339"/>
                </a:solidFill>
              </a:rPr>
              <a:t> </a:t>
            </a:r>
            <a:r>
              <a:rPr lang="en-US" b="1" dirty="0" err="1">
                <a:solidFill>
                  <a:srgbClr val="EB7339"/>
                </a:solidFill>
              </a:rPr>
              <a:t>feiern</a:t>
            </a:r>
            <a:endParaRPr dirty="0"/>
          </a:p>
          <a:p>
            <a:pPr marL="342900" lvl="0" indent="-342900" algn="just">
              <a:buFont typeface="Arial"/>
              <a:buChar char="•"/>
            </a:pPr>
            <a:r>
              <a:rPr lang="de-DE" dirty="0"/>
              <a:t>Die Brauerei konnte erhebliche Verbesserungen bei der Überwachung und Verwaltung ihrer Umweltauswirkungen erzielen.</a:t>
            </a:r>
          </a:p>
          <a:p>
            <a:pPr marL="342900" lvl="0" indent="-342900" algn="just">
              <a:buFont typeface="Arial"/>
              <a:buChar char="•"/>
            </a:pPr>
            <a:r>
              <a:rPr lang="de-DE" dirty="0"/>
              <a:t>Der Energieverbrauch und das Abfallaufkommen konnten deutlich gesenkt werden.</a:t>
            </a:r>
          </a:p>
          <a:p>
            <a:pPr marL="342900" lvl="0" indent="-342900" algn="just">
              <a:buFont typeface="Arial"/>
              <a:buChar char="•"/>
            </a:pPr>
            <a:r>
              <a:rPr lang="de-DE" dirty="0"/>
              <a:t>Die Einhaltung von Umweltvorschriften wurde verbessert, was die Marktposition der Brauerei stärkt.</a:t>
            </a:r>
            <a:endParaRPr dirty="0"/>
          </a:p>
          <a:p>
            <a:pPr marL="0" lvl="0" indent="0" algn="just">
              <a:buClr>
                <a:srgbClr val="1E75B0"/>
              </a:buClr>
            </a:pPr>
            <a:r>
              <a:rPr lang="en-US" b="1" dirty="0" err="1">
                <a:solidFill>
                  <a:srgbClr val="1E75B0"/>
                </a:solidFill>
              </a:rPr>
              <a:t>Zukunftsaussichten</a:t>
            </a:r>
            <a:endParaRPr dirty="0"/>
          </a:p>
          <a:p>
            <a:pPr marL="342900" lvl="0" indent="-342900" algn="just">
              <a:buFont typeface="Arial"/>
              <a:buChar char="•"/>
            </a:pPr>
            <a:r>
              <a:rPr lang="de-DE" dirty="0"/>
              <a:t>Die Brauerei verfeinert ihren Ansatz weiter und aktualisiert die SBSC iterativ.</a:t>
            </a:r>
          </a:p>
          <a:p>
            <a:pPr marL="342900" lvl="0" indent="-342900" algn="just">
              <a:buFont typeface="Arial"/>
              <a:buChar char="•"/>
            </a:pPr>
            <a:r>
              <a:rPr lang="de-DE" dirty="0"/>
              <a:t>Die langfristigen Vorteile eines integrierten Nachhaltigkeitsmanagements liegen auf der Hand, und die Effizienz und Nachhaltigkeit werden kontinuierlich verbessert.</a:t>
            </a:r>
          </a:p>
          <a:p>
            <a:pPr marL="342900" lvl="0" indent="-342900" algn="just">
              <a:buFont typeface="Arial"/>
              <a:buChar char="•"/>
            </a:pPr>
            <a:r>
              <a:rPr lang="de-DE" dirty="0"/>
              <a:t>Der Weg der Brauerei dient als Modell für andere KMU und zeigt das Potenzial digitaler Tools zur Förderung eines nachhaltigen Wachstums.</a:t>
            </a:r>
            <a:endParaRPr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156"/>
          <p:cNvSpPr txBox="1">
            <a:spLocks noGrp="1"/>
          </p:cNvSpPr>
          <p:nvPr>
            <p:ph type="body" idx="1"/>
          </p:nvPr>
        </p:nvSpPr>
        <p:spPr>
          <a:xfrm>
            <a:off x="4737417" y="413939"/>
            <a:ext cx="6341766" cy="5166427"/>
          </a:xfrm>
          <a:prstGeom prst="rect">
            <a:avLst/>
          </a:prstGeom>
          <a:noFill/>
          <a:ln>
            <a:noFill/>
          </a:ln>
        </p:spPr>
        <p:txBody>
          <a:bodyPr spcFirstLastPara="1" wrap="square" lIns="91425" tIns="45700" rIns="91425" bIns="45700" anchor="t" anchorCtr="0">
            <a:noAutofit/>
          </a:bodyPr>
          <a:lstStyle/>
          <a:p>
            <a:pPr marL="0" lvl="0" indent="0" algn="just"/>
            <a:r>
              <a:rPr lang="de-DE" dirty="0"/>
              <a:t>Lernen Sie WebWorks kennen, ein kleines Web-Design-Unternehmen im Herzen von Belfast, Nordirland. Mit nur fünf engagierten Mitarbeitern wollte dieses Kleinstunternehmen seinen ökologischen Fußabdruck minimieren, hatte aber mit Ineffizienz und Verschwendung zu kämpfen.</a:t>
            </a:r>
          </a:p>
          <a:p>
            <a:pPr marL="0" lvl="0" indent="0" algn="just"/>
            <a:endParaRPr lang="de-DE" dirty="0"/>
          </a:p>
          <a:p>
            <a:pPr marL="0" lvl="0" indent="0" algn="just"/>
            <a:r>
              <a:rPr lang="de-DE" dirty="0"/>
              <a:t>Trotz aller Bemühungen war es für WebWorks eine Herausforderung, seine Nachhaltigkeitsinitiativen zu verfolgen. Der hohe Energieverbrauch, die schlechte Verwaltung der Ressourcen und die mangelnde Koordinierung zwischen den Teammitgliedern stellten ein großes Hindernis dar.Übersetzt mit DeepL.com (kostenlose Version)</a:t>
            </a:r>
            <a:endParaRPr dirty="0"/>
          </a:p>
        </p:txBody>
      </p:sp>
      <p:sp>
        <p:nvSpPr>
          <p:cNvPr id="775" name="Google Shape;775;p156"/>
          <p:cNvSpPr txBox="1">
            <a:spLocks noGrp="1"/>
          </p:cNvSpPr>
          <p:nvPr>
            <p:ph type="body" idx="2"/>
          </p:nvPr>
        </p:nvSpPr>
        <p:spPr>
          <a:xfrm>
            <a:off x="294290" y="835090"/>
            <a:ext cx="4100729" cy="3705379"/>
          </a:xfrm>
          <a:prstGeom prst="rect">
            <a:avLst/>
          </a:prstGeom>
          <a:noFill/>
          <a:ln>
            <a:noFill/>
          </a:ln>
        </p:spPr>
        <p:txBody>
          <a:bodyPr spcFirstLastPara="1" wrap="square" lIns="91425" tIns="45700" rIns="91425" bIns="45700" anchor="t" anchorCtr="0">
            <a:noAutofit/>
          </a:bodyPr>
          <a:lstStyle/>
          <a:p>
            <a:pPr marL="0" lvl="0" indent="0">
              <a:spcBef>
                <a:spcPts val="0"/>
              </a:spcBef>
            </a:pPr>
            <a:r>
              <a:rPr lang="de-DE" dirty="0"/>
              <a:t>WebWorks, Belfast, Nordirland: Wie Projektmanagement-Software die Nachhaltigkeit verbessert hat</a:t>
            </a:r>
            <a:endParaRPr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sp>
        <p:nvSpPr>
          <p:cNvPr id="780" name="Google Shape;780;p157"/>
          <p:cNvSpPr txBox="1">
            <a:spLocks noGrp="1"/>
          </p:cNvSpPr>
          <p:nvPr>
            <p:ph type="body" idx="1"/>
          </p:nvPr>
        </p:nvSpPr>
        <p:spPr>
          <a:xfrm>
            <a:off x="821960" y="514947"/>
            <a:ext cx="5416608" cy="992652"/>
          </a:xfrm>
          <a:prstGeom prst="rect">
            <a:avLst/>
          </a:prstGeom>
          <a:noFill/>
          <a:ln>
            <a:noFill/>
          </a:ln>
        </p:spPr>
        <p:txBody>
          <a:bodyPr spcFirstLastPara="1" wrap="square" lIns="91425" tIns="45700" rIns="91425" bIns="45700" anchor="t" anchorCtr="0">
            <a:noAutofit/>
          </a:bodyPr>
          <a:lstStyle/>
          <a:p>
            <a:pPr marL="0" lvl="0" indent="0">
              <a:spcBef>
                <a:spcPts val="0"/>
              </a:spcBef>
            </a:pPr>
            <a:r>
              <a:rPr lang="en-US" dirty="0"/>
              <a:t>Die </a:t>
            </a:r>
            <a:r>
              <a:rPr lang="en-US" dirty="0" err="1"/>
              <a:t>Kämpfe</a:t>
            </a:r>
            <a:r>
              <a:rPr lang="en-US" dirty="0"/>
              <a:t> von </a:t>
            </a:r>
            <a:r>
              <a:rPr lang="en-US" dirty="0" err="1"/>
              <a:t>WebWorks</a:t>
            </a:r>
            <a:endParaRPr dirty="0"/>
          </a:p>
        </p:txBody>
      </p:sp>
      <p:pic>
        <p:nvPicPr>
          <p:cNvPr id="781" name="Google Shape;781;p157"/>
          <p:cNvPicPr preferRelativeResize="0">
            <a:picLocks noGrp="1"/>
          </p:cNvPicPr>
          <p:nvPr>
            <p:ph type="pic" idx="2"/>
          </p:nvPr>
        </p:nvPicPr>
        <p:blipFill rotWithShape="1">
          <a:blip r:embed="rId3">
            <a:alphaModFix/>
          </a:blip>
          <a:srcRect l="6295" r="6295"/>
          <a:stretch/>
        </p:blipFill>
        <p:spPr>
          <a:xfrm>
            <a:off x="635271" y="2095585"/>
            <a:ext cx="5130800" cy="3913188"/>
          </a:xfrm>
          <a:prstGeom prst="rect">
            <a:avLst/>
          </a:prstGeom>
          <a:solidFill>
            <a:srgbClr val="D8D8D8"/>
          </a:solidFill>
          <a:ln>
            <a:noFill/>
          </a:ln>
        </p:spPr>
      </p:pic>
      <p:sp>
        <p:nvSpPr>
          <p:cNvPr id="782" name="Google Shape;782;p157"/>
          <p:cNvSpPr txBox="1">
            <a:spLocks noGrp="1"/>
          </p:cNvSpPr>
          <p:nvPr>
            <p:ph type="body" idx="3"/>
          </p:nvPr>
        </p:nvSpPr>
        <p:spPr>
          <a:xfrm>
            <a:off x="6591835" y="146237"/>
            <a:ext cx="5600165" cy="6191365"/>
          </a:xfrm>
          <a:prstGeom prst="rect">
            <a:avLst/>
          </a:prstGeom>
          <a:noFill/>
          <a:ln>
            <a:noFill/>
          </a:ln>
        </p:spPr>
        <p:txBody>
          <a:bodyPr spcFirstLastPara="1" wrap="square" lIns="91425" tIns="45700" rIns="91425" bIns="45700" anchor="t" anchorCtr="0">
            <a:noAutofit/>
          </a:bodyPr>
          <a:lstStyle/>
          <a:p>
            <a:pPr lvl="0" indent="-457200" algn="just">
              <a:buFont typeface="Calibri"/>
              <a:buAutoNum type="arabicPeriod"/>
            </a:pPr>
            <a:r>
              <a:rPr lang="de-DE" sz="2200" b="1" dirty="0"/>
              <a:t>Ressourcenverschwendung</a:t>
            </a:r>
            <a:r>
              <a:rPr lang="de-DE" sz="2200" dirty="0"/>
              <a:t>: Übermäßiger Verbrauch von Strom und Büromaterial.</a:t>
            </a:r>
          </a:p>
          <a:p>
            <a:pPr lvl="0" indent="-457200" algn="just">
              <a:buFont typeface="Calibri"/>
              <a:buAutoNum type="arabicPeriod"/>
            </a:pPr>
            <a:r>
              <a:rPr lang="de-DE" sz="2200" b="1" dirty="0"/>
              <a:t>Energie-Ineffizienz</a:t>
            </a:r>
            <a:r>
              <a:rPr lang="de-DE" sz="2200" dirty="0"/>
              <a:t>: Geräte, die eingeschaltet bleiben und unnötig Stromverbrauchen.</a:t>
            </a:r>
          </a:p>
          <a:p>
            <a:pPr lvl="0" indent="-457200" algn="just">
              <a:buFont typeface="Calibri"/>
              <a:buAutoNum type="arabicPeriod"/>
            </a:pPr>
            <a:r>
              <a:rPr lang="de-DE" sz="2200" b="1" dirty="0"/>
              <a:t>Koordinationsprobleme</a:t>
            </a:r>
            <a:r>
              <a:rPr lang="de-DE" sz="2200" dirty="0"/>
              <a:t>:Unzusammenhängende Bemühungen bei Nachhaltigkeitsprojekten.</a:t>
            </a:r>
          </a:p>
          <a:p>
            <a:pPr lvl="0" indent="-457200" algn="just">
              <a:buFont typeface="Calibri"/>
              <a:buAutoNum type="arabicPeriod"/>
            </a:pPr>
            <a:r>
              <a:rPr lang="de-DE" sz="2200" b="1" dirty="0"/>
              <a:t>Mangel an klaren Zielen</a:t>
            </a:r>
            <a:r>
              <a:rPr lang="de-DE" sz="2200" dirty="0"/>
              <a:t>: Keine konkreten Ziele für die Verringerung der Umweltauswirkungen.</a:t>
            </a:r>
          </a:p>
          <a:p>
            <a:pPr marL="0" lvl="0" indent="0" algn="just"/>
            <a:endParaRPr lang="de-DE" sz="2200" dirty="0"/>
          </a:p>
          <a:p>
            <a:pPr marL="0" lvl="0" indent="0" algn="just"/>
            <a:r>
              <a:rPr lang="de-DE" sz="2200" b="1" dirty="0"/>
              <a:t>Alltägliche Probleme</a:t>
            </a:r>
          </a:p>
          <a:p>
            <a:pPr marL="0" lvl="0" indent="0" algn="just"/>
            <a:r>
              <a:rPr lang="de-DE" sz="2200" dirty="0"/>
              <a:t>Das Team fand sich oft unter Stapeln von Altpapier begraben, und die Bürobeleuchtung blieb häufig über Nacht an. Das Fehlen eines einheitlichen Ansatzes bedeutete, dass ihre grünen Initiativen unzusammenhängend und wenig effektiv waren.</a:t>
            </a:r>
            <a:endParaRPr sz="2200"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sp>
        <p:nvSpPr>
          <p:cNvPr id="787" name="Google Shape;787;p158"/>
          <p:cNvSpPr txBox="1">
            <a:spLocks noGrp="1"/>
          </p:cNvSpPr>
          <p:nvPr>
            <p:ph type="body" idx="1"/>
          </p:nvPr>
        </p:nvSpPr>
        <p:spPr>
          <a:xfrm>
            <a:off x="904902" y="531927"/>
            <a:ext cx="10052954" cy="803654"/>
          </a:xfrm>
          <a:prstGeom prst="rect">
            <a:avLst/>
          </a:prstGeom>
          <a:noFill/>
          <a:ln>
            <a:noFill/>
          </a:ln>
        </p:spPr>
        <p:txBody>
          <a:bodyPr spcFirstLastPara="1" wrap="square" lIns="91425" tIns="45700" rIns="91425" bIns="45700" anchor="t" anchorCtr="0">
            <a:noAutofit/>
          </a:bodyPr>
          <a:lstStyle/>
          <a:p>
            <a:pPr marL="0" lvl="0" indent="0">
              <a:spcBef>
                <a:spcPts val="0"/>
              </a:spcBef>
            </a:pPr>
            <a:r>
              <a:rPr lang="en-US" dirty="0" err="1"/>
              <a:t>Wendepunkt</a:t>
            </a:r>
            <a:r>
              <a:rPr lang="en-US" dirty="0"/>
              <a:t> </a:t>
            </a:r>
            <a:r>
              <a:rPr lang="en-US" dirty="0" err="1"/>
              <a:t>mit</a:t>
            </a:r>
            <a:r>
              <a:rPr lang="en-US" dirty="0"/>
              <a:t> </a:t>
            </a:r>
            <a:r>
              <a:rPr lang="en-US" dirty="0" err="1"/>
              <a:t>Projektmanagementsoftware</a:t>
            </a:r>
            <a:endParaRPr dirty="0"/>
          </a:p>
        </p:txBody>
      </p:sp>
      <p:sp>
        <p:nvSpPr>
          <p:cNvPr id="788" name="Google Shape;788;p158"/>
          <p:cNvSpPr txBox="1">
            <a:spLocks noGrp="1"/>
          </p:cNvSpPr>
          <p:nvPr>
            <p:ph type="body" idx="2"/>
          </p:nvPr>
        </p:nvSpPr>
        <p:spPr>
          <a:xfrm>
            <a:off x="904856" y="1051639"/>
            <a:ext cx="10053000" cy="4250400"/>
          </a:xfrm>
          <a:prstGeom prst="rect">
            <a:avLst/>
          </a:prstGeom>
          <a:noFill/>
          <a:ln>
            <a:noFill/>
          </a:ln>
        </p:spPr>
        <p:txBody>
          <a:bodyPr spcFirstLastPara="1" wrap="square" lIns="91425" tIns="45700" rIns="91425" bIns="45700" anchor="t" anchorCtr="0">
            <a:noAutofit/>
          </a:bodyPr>
          <a:lstStyle/>
          <a:p>
            <a:pPr marL="0" lvl="0" indent="0" algn="just"/>
            <a:r>
              <a:rPr lang="de-DE" sz="2300" dirty="0"/>
              <a:t>Frustriert und auf der Suche nach einer Lösung entdeckte das Team Trello, ein Projektmanagement-Tool, das für seine Einfachheit und Effizienz bekannt ist.</a:t>
            </a:r>
          </a:p>
          <a:p>
            <a:pPr marL="0" lvl="0" indent="0" algn="just"/>
            <a:endParaRPr lang="de-DE" sz="2300" dirty="0"/>
          </a:p>
          <a:p>
            <a:pPr marL="0" lvl="0" indent="0" algn="just"/>
            <a:r>
              <a:rPr lang="de-DE" sz="2300" b="1" dirty="0"/>
              <a:t>Schritte zur Umsetzung</a:t>
            </a:r>
          </a:p>
          <a:p>
            <a:pPr marL="342900" lvl="0" indent="-342900" algn="just">
              <a:buFont typeface="Arial" panose="020B0604020202020204" pitchFamily="34" charset="0"/>
              <a:buChar char="•"/>
            </a:pPr>
            <a:r>
              <a:rPr lang="de-DE" sz="2300" dirty="0"/>
              <a:t>Ziele setzen: Die erste Aufgabe bestand darin, klare, erreichbare Nachhaltigkeitsziele festzulegen, wie z. B. die Reduzierung des Papierverbrauchs um 30 %.</a:t>
            </a:r>
          </a:p>
          <a:p>
            <a:pPr marL="342900" lvl="0" indent="-342900" algn="just">
              <a:buFont typeface="Arial" panose="020B0604020202020204" pitchFamily="34" charset="0"/>
              <a:buChar char="•"/>
            </a:pPr>
            <a:r>
              <a:rPr lang="de-DE" sz="2300" dirty="0"/>
              <a:t>Projekte erstellen: Für jede grüne Initiative wurden in Trello spezifische Projekte eingerichtet, z. B. "Energieeinsparung" und "Abfallreduzierung".</a:t>
            </a:r>
          </a:p>
          <a:p>
            <a:pPr marL="342900" lvl="0" indent="-342900" algn="just">
              <a:buFont typeface="Arial" panose="020B0604020202020204" pitchFamily="34" charset="0"/>
              <a:buChar char="•"/>
            </a:pPr>
            <a:r>
              <a:rPr lang="de-DE" sz="2300" dirty="0"/>
              <a:t>Aufgaben zuweisen: Die Aufgaben wurden den Teammitgliedern zugewiesen, mit Fristen und detaillierten Beschreibungen, um die Verantwortlichkeit sicherzustellen.</a:t>
            </a:r>
          </a:p>
          <a:p>
            <a:pPr marL="342900" lvl="0" indent="-342900" algn="just">
              <a:buFont typeface="Arial" panose="020B0604020202020204" pitchFamily="34" charset="0"/>
              <a:buChar char="•"/>
            </a:pPr>
            <a:r>
              <a:rPr lang="de-DE" sz="2300" dirty="0"/>
              <a:t>Überwachung der Fortschritte: Regelmäßige Besprechungen und Fortschrittskontrollen wurden zur Routine, um sicherzustellen, dass alle auf Kurs blieben.</a:t>
            </a:r>
            <a:endParaRPr sz="2300"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sp>
        <p:nvSpPr>
          <p:cNvPr id="793" name="Google Shape;793;p59"/>
          <p:cNvSpPr txBox="1">
            <a:spLocks noGrp="1"/>
          </p:cNvSpPr>
          <p:nvPr>
            <p:ph type="body" idx="1"/>
          </p:nvPr>
        </p:nvSpPr>
        <p:spPr>
          <a:xfrm>
            <a:off x="4722668" y="679410"/>
            <a:ext cx="6341766" cy="5166427"/>
          </a:xfrm>
          <a:prstGeom prst="rect">
            <a:avLst/>
          </a:prstGeom>
          <a:noFill/>
          <a:ln>
            <a:noFill/>
          </a:ln>
        </p:spPr>
        <p:txBody>
          <a:bodyPr spcFirstLastPara="1" wrap="square" lIns="91425" tIns="45700" rIns="91425" bIns="45700" anchor="t" anchorCtr="0">
            <a:noAutofit/>
          </a:bodyPr>
          <a:lstStyle/>
          <a:p>
            <a:pPr marL="0" lvl="0" indent="0" algn="just"/>
            <a:r>
              <a:rPr lang="de-DE" dirty="0"/>
              <a:t>EcoFresh Organics, ein Kleinstunternehmen mit Sitz in Kopenhagen, Dänemark, hat sich auf die Lieferung von Bio-Lebensmitteln spezialisiert. Mit einem Team von sechs engagierten Mitarbeitern setzte sich EcoFresh für Nachhaltigkeit ein, benötigte aber eine Effizienzsteigerung, um seinen ökologischen Fußabdruck weiter zu verringern.</a:t>
            </a:r>
          </a:p>
          <a:p>
            <a:pPr marL="0" lvl="0" indent="0" algn="just"/>
            <a:endParaRPr lang="de-DE" dirty="0"/>
          </a:p>
          <a:p>
            <a:pPr marL="0" lvl="0" indent="0" algn="just"/>
            <a:r>
              <a:rPr lang="de-DE" dirty="0"/>
              <a:t>EcoFresh stand vor der Herausforderung, seine Lieferkette zu verwalten, Lebensmittelabfälle zu reduzieren und die Lieferwege zu optimieren. Sie wussten, dass sie innovative Technologien einsetzen mussten, um ihre grünen Ziele zu erreichen.</a:t>
            </a:r>
            <a:endParaRPr dirty="0"/>
          </a:p>
        </p:txBody>
      </p:sp>
      <p:sp>
        <p:nvSpPr>
          <p:cNvPr id="794" name="Google Shape;794;p59"/>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spcBef>
                <a:spcPts val="0"/>
              </a:spcBef>
            </a:pPr>
            <a:r>
              <a:rPr lang="de-DE" dirty="0"/>
              <a:t>AI-gestützte Nachhaltigkeit: EcoFresh Organics im Wandel</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00"/>
          <p:cNvSpPr txBox="1">
            <a:spLocks noGrp="1"/>
          </p:cNvSpPr>
          <p:nvPr>
            <p:ph type="body" idx="2"/>
          </p:nvPr>
        </p:nvSpPr>
        <p:spPr>
          <a:xfrm>
            <a:off x="829066" y="592858"/>
            <a:ext cx="10052954" cy="4250335"/>
          </a:xfrm>
          <a:prstGeom prst="rect">
            <a:avLst/>
          </a:prstGeom>
          <a:noFill/>
          <a:ln>
            <a:noFill/>
          </a:ln>
        </p:spPr>
        <p:txBody>
          <a:bodyPr spcFirstLastPara="1" wrap="square" lIns="91425" tIns="45700" rIns="91425" bIns="45700" anchor="t" anchorCtr="0">
            <a:noAutofit/>
          </a:bodyPr>
          <a:lstStyle/>
          <a:p>
            <a:pPr marL="0" lvl="0" indent="0" algn="just">
              <a:lnSpc>
                <a:spcPct val="112727"/>
              </a:lnSpc>
              <a:buClr>
                <a:srgbClr val="0D0D0D"/>
              </a:buClr>
              <a:buSzPts val="2200"/>
            </a:pPr>
            <a:r>
              <a:rPr lang="en-US" b="1" dirty="0" err="1">
                <a:solidFill>
                  <a:srgbClr val="0D0D0D"/>
                </a:solidFill>
              </a:rPr>
              <a:t>Ergebnis</a:t>
            </a:r>
            <a:endParaRPr lang="de-DE" dirty="0"/>
          </a:p>
          <a:p>
            <a:pPr marL="0" lvl="0" indent="0" algn="just">
              <a:lnSpc>
                <a:spcPct val="112727"/>
              </a:lnSpc>
              <a:buClr>
                <a:srgbClr val="0D0D0D"/>
              </a:buClr>
              <a:buSzPts val="2200"/>
            </a:pPr>
            <a:r>
              <a:rPr lang="de-DE" dirty="0">
                <a:solidFill>
                  <a:srgbClr val="0D0D0D"/>
                </a:solidFill>
              </a:rPr>
              <a:t>Die Solarenergie-Initiative erwies sich als äußerst erfolgreich. IKEA konnte seine Energiekosten und den Kohlendioxidausstoß erheblich senken und ist damit seinem Ziel, einen positiven Beitrag zur Umwelt zu leisten, näher gekommen.</a:t>
            </a:r>
            <a:endParaRPr lang="de-DE" dirty="0"/>
          </a:p>
          <a:p>
            <a:pPr marL="0" lvl="0" indent="0" algn="just" rtl="0">
              <a:lnSpc>
                <a:spcPct val="112727"/>
              </a:lnSpc>
              <a:spcBef>
                <a:spcPts val="0"/>
              </a:spcBef>
              <a:spcAft>
                <a:spcPts val="0"/>
              </a:spcAft>
              <a:buClr>
                <a:srgbClr val="595959"/>
              </a:buClr>
              <a:buSzPts val="2200"/>
              <a:buNone/>
            </a:pPr>
            <a:endParaRPr sz="2400" dirty="0">
              <a:solidFill>
                <a:srgbClr val="0D0D0D"/>
              </a:solidFill>
              <a:highlight>
                <a:srgbClr val="FFFFFF"/>
              </a:highlight>
            </a:endParaRPr>
          </a:p>
          <a:p>
            <a:pPr marL="0" lvl="0" indent="0" algn="just">
              <a:lnSpc>
                <a:spcPct val="112727"/>
              </a:lnSpc>
              <a:buClr>
                <a:srgbClr val="0D0D0D"/>
              </a:buClr>
              <a:buSzPts val="2200"/>
            </a:pPr>
            <a:r>
              <a:rPr lang="de-DE" dirty="0">
                <a:solidFill>
                  <a:srgbClr val="0D0D0D"/>
                </a:solidFill>
              </a:rPr>
              <a:t>Diese Initiative verbesserte nicht nur die betriebliche Nachhaltigkeit von IKEA, sondern stärkte auch den Ruf des Unternehmens als umweltbewusstes Unternehmen.</a:t>
            </a:r>
            <a:endParaRPr lang="de-DE" dirty="0"/>
          </a:p>
          <a:p>
            <a:pPr marL="0" lvl="0" indent="0" algn="just" rtl="0">
              <a:lnSpc>
                <a:spcPct val="112727"/>
              </a:lnSpc>
              <a:spcBef>
                <a:spcPts val="0"/>
              </a:spcBef>
              <a:spcAft>
                <a:spcPts val="0"/>
              </a:spcAft>
              <a:buClr>
                <a:srgbClr val="595959"/>
              </a:buClr>
              <a:buSzPts val="2200"/>
              <a:buNone/>
            </a:pPr>
            <a:endParaRPr lang="en-GB" sz="2400" dirty="0">
              <a:solidFill>
                <a:srgbClr val="0D0D0D"/>
              </a:solidFill>
              <a:highlight>
                <a:srgbClr val="FFFFFF"/>
              </a:highlight>
            </a:endParaRPr>
          </a:p>
          <a:p>
            <a:pPr marL="0" lvl="0" indent="0" algn="just">
              <a:lnSpc>
                <a:spcPct val="112727"/>
              </a:lnSpc>
              <a:buClr>
                <a:srgbClr val="0D0D0D"/>
              </a:buClr>
              <a:buSzPts val="2200"/>
            </a:pPr>
            <a:r>
              <a:rPr lang="de-DE" dirty="0">
                <a:solidFill>
                  <a:srgbClr val="0D0D0D"/>
                </a:solidFill>
              </a:rPr>
              <a:t>Der Erfolg dieses Projekts hat IKEA ermutigt, weiterhin in erneuerbare Energielösungen und andere Nachhaltigkeitsprojekte zu investieren und damit sein Engagement für positive Umweltauswirkungen zu demonstrieren.</a:t>
            </a:r>
            <a:endParaRPr lang="de-DE" dirty="0"/>
          </a:p>
          <a:p>
            <a:pPr marL="0" lvl="0" indent="0" algn="just" rtl="0">
              <a:lnSpc>
                <a:spcPct val="112727"/>
              </a:lnSpc>
              <a:spcBef>
                <a:spcPts val="0"/>
              </a:spcBef>
              <a:spcAft>
                <a:spcPts val="0"/>
              </a:spcAft>
              <a:buClr>
                <a:srgbClr val="595959"/>
              </a:buClr>
              <a:buSzPts val="2200"/>
              <a:buNone/>
            </a:pPr>
            <a:endParaRPr lang="en-GB" sz="2400" dirty="0">
              <a:solidFill>
                <a:srgbClr val="0D0D0D"/>
              </a:solidFill>
              <a:highlight>
                <a:srgbClr val="FFFFFF"/>
              </a:highlight>
            </a:endParaRPr>
          </a:p>
          <a:p>
            <a:pPr marL="0" lvl="0" indent="0" algn="just">
              <a:lnSpc>
                <a:spcPct val="112727"/>
              </a:lnSpc>
              <a:buSzPts val="2200"/>
            </a:pPr>
            <a:r>
              <a:rPr lang="de-DE" u="sng" dirty="0">
                <a:solidFill>
                  <a:schemeClr val="hlink"/>
                </a:solidFill>
              </a:rPr>
              <a:t>Erfahren Sie mehr, indem Sie auf diesen Link klicken</a:t>
            </a:r>
            <a:endParaRPr lang="de-DE"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sp>
        <p:nvSpPr>
          <p:cNvPr id="799" name="Google Shape;799;p60"/>
          <p:cNvSpPr txBox="1">
            <a:spLocks noGrp="1"/>
          </p:cNvSpPr>
          <p:nvPr>
            <p:ph type="body" idx="1"/>
          </p:nvPr>
        </p:nvSpPr>
        <p:spPr>
          <a:xfrm>
            <a:off x="901682" y="352901"/>
            <a:ext cx="4990998" cy="992652"/>
          </a:xfrm>
          <a:prstGeom prst="rect">
            <a:avLst/>
          </a:prstGeom>
          <a:noFill/>
          <a:ln>
            <a:noFill/>
          </a:ln>
        </p:spPr>
        <p:txBody>
          <a:bodyPr spcFirstLastPara="1" wrap="square" lIns="91425" tIns="45700" rIns="91425" bIns="45700" anchor="t" anchorCtr="0">
            <a:noAutofit/>
          </a:bodyPr>
          <a:lstStyle/>
          <a:p>
            <a:pPr marL="0" lvl="0" indent="0">
              <a:spcBef>
                <a:spcPts val="0"/>
              </a:spcBef>
            </a:pPr>
            <a:r>
              <a:rPr lang="de-DE" dirty="0"/>
              <a:t>Die Kämpfe von EcoFresh Organics</a:t>
            </a:r>
            <a:endParaRPr dirty="0"/>
          </a:p>
        </p:txBody>
      </p:sp>
      <p:pic>
        <p:nvPicPr>
          <p:cNvPr id="800" name="Google Shape;800;p60"/>
          <p:cNvPicPr preferRelativeResize="0">
            <a:picLocks noGrp="1"/>
          </p:cNvPicPr>
          <p:nvPr>
            <p:ph type="pic" idx="2"/>
          </p:nvPr>
        </p:nvPicPr>
        <p:blipFill rotWithShape="1">
          <a:blip r:embed="rId3">
            <a:alphaModFix/>
          </a:blip>
          <a:srcRect t="34271" b="5032"/>
          <a:stretch/>
        </p:blipFill>
        <p:spPr>
          <a:xfrm>
            <a:off x="635271" y="2095585"/>
            <a:ext cx="5130800" cy="3913188"/>
          </a:xfrm>
          <a:prstGeom prst="rect">
            <a:avLst/>
          </a:prstGeom>
          <a:solidFill>
            <a:srgbClr val="D8D8D8"/>
          </a:solidFill>
          <a:ln>
            <a:noFill/>
          </a:ln>
        </p:spPr>
      </p:pic>
      <p:sp>
        <p:nvSpPr>
          <p:cNvPr id="801" name="Google Shape;801;p60"/>
          <p:cNvSpPr txBox="1">
            <a:spLocks noGrp="1"/>
          </p:cNvSpPr>
          <p:nvPr>
            <p:ph type="body" idx="3"/>
          </p:nvPr>
        </p:nvSpPr>
        <p:spPr>
          <a:xfrm>
            <a:off x="6599475" y="0"/>
            <a:ext cx="5224800" cy="6323400"/>
          </a:xfrm>
          <a:prstGeom prst="rect">
            <a:avLst/>
          </a:prstGeom>
          <a:noFill/>
          <a:ln>
            <a:noFill/>
          </a:ln>
        </p:spPr>
        <p:txBody>
          <a:bodyPr spcFirstLastPara="1" wrap="square" lIns="91425" tIns="45700" rIns="91425" bIns="45700" anchor="t" anchorCtr="0">
            <a:noAutofit/>
          </a:bodyPr>
          <a:lstStyle/>
          <a:p>
            <a:pPr marL="342900" lvl="0" indent="-342900" algn="just">
              <a:buFont typeface="Arial"/>
              <a:buChar char="•"/>
            </a:pPr>
            <a:r>
              <a:rPr lang="de-DE" sz="2100" b="1" dirty="0"/>
              <a:t>Lebensmittelverschwendung: </a:t>
            </a:r>
            <a:r>
              <a:rPr lang="de-DE" sz="2100" dirty="0"/>
              <a:t>Die Überbevorratung führte zu erheblichen Mengen an verdorbenen Produkten.</a:t>
            </a:r>
          </a:p>
          <a:p>
            <a:pPr marL="342900" lvl="0" indent="-342900" algn="just">
              <a:lnSpc>
                <a:spcPct val="100000"/>
              </a:lnSpc>
              <a:buFont typeface="Arial"/>
              <a:buChar char="•"/>
            </a:pPr>
            <a:r>
              <a:rPr lang="de-DE" sz="2100" dirty="0"/>
              <a:t>Ineffiziente Lieferrouten: Die Lieferfahrzeuge fuhren oft längere Strecken und verbrauchten dadurch mehr Kraftstoff.</a:t>
            </a:r>
          </a:p>
          <a:p>
            <a:pPr marL="342900" lvl="0" indent="-342900" algn="just">
              <a:buFont typeface="Arial"/>
              <a:buChar char="•"/>
            </a:pPr>
            <a:r>
              <a:rPr lang="de-DE" sz="2100" b="1" dirty="0"/>
              <a:t>Management der Lieferkette: </a:t>
            </a:r>
            <a:r>
              <a:rPr lang="de-DE" sz="2100" dirty="0"/>
              <a:t>Schwierigkeiten bei der Vorhersage der Nachfrage führten entweder zu Engpässen oder Überschüssen.</a:t>
            </a:r>
          </a:p>
          <a:p>
            <a:pPr marL="342900" lvl="0" indent="-342900" algn="just">
              <a:buFont typeface="Arial"/>
              <a:buChar char="•"/>
            </a:pPr>
            <a:r>
              <a:rPr lang="de-DE" sz="2100" b="1" dirty="0"/>
              <a:t>Manuelle Prozesse:</a:t>
            </a:r>
            <a:r>
              <a:rPr lang="de-DE" sz="2100" dirty="0"/>
              <a:t> Viele Vorgänge wurden manuell abgewickelt, was zu Fehlern und Ineffizienzen führte</a:t>
            </a:r>
          </a:p>
          <a:p>
            <a:pPr marL="0" lvl="0" indent="0" algn="just"/>
            <a:r>
              <a:rPr lang="de-DE" sz="2100" dirty="0"/>
              <a:t>Das Lager von EcoFresh war oft mit unverkauften Produkten gefüllt, und die Lieferfahrer verbrachten zu viel Zeit auf der Straße. Das Team verbrachte Stunden mit der manuellen Verfolgung von Beständen und Bestellungen, was zu Fehlern und Verschwendung führte.</a:t>
            </a:r>
            <a:endParaRPr sz="2100"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806" name="Google Shape;806;p61"/>
          <p:cNvSpPr txBox="1">
            <a:spLocks noGrp="1"/>
          </p:cNvSpPr>
          <p:nvPr>
            <p:ph type="body" idx="1"/>
          </p:nvPr>
        </p:nvSpPr>
        <p:spPr>
          <a:xfrm>
            <a:off x="904856" y="575234"/>
            <a:ext cx="10052954" cy="803654"/>
          </a:xfrm>
          <a:prstGeom prst="rect">
            <a:avLst/>
          </a:prstGeom>
          <a:noFill/>
          <a:ln>
            <a:noFill/>
          </a:ln>
        </p:spPr>
        <p:txBody>
          <a:bodyPr spcFirstLastPara="1" wrap="square" lIns="91425" tIns="45700" rIns="91425" bIns="45700" anchor="t" anchorCtr="0">
            <a:noAutofit/>
          </a:bodyPr>
          <a:lstStyle/>
          <a:p>
            <a:pPr marL="0" lvl="0" indent="0">
              <a:spcBef>
                <a:spcPts val="0"/>
              </a:spcBef>
            </a:pPr>
            <a:r>
              <a:rPr lang="en-US" dirty="0" err="1"/>
              <a:t>Wendepunkt</a:t>
            </a:r>
            <a:r>
              <a:rPr lang="en-US" dirty="0"/>
              <a:t> </a:t>
            </a:r>
            <a:r>
              <a:rPr lang="en-US" dirty="0" err="1"/>
              <a:t>mit</a:t>
            </a:r>
            <a:r>
              <a:rPr lang="en-US" dirty="0"/>
              <a:t> </a:t>
            </a:r>
            <a:r>
              <a:rPr lang="en-US" dirty="0" err="1"/>
              <a:t>künstlicher</a:t>
            </a:r>
            <a:r>
              <a:rPr lang="en-US" dirty="0"/>
              <a:t> </a:t>
            </a:r>
            <a:r>
              <a:rPr lang="en-US" dirty="0" err="1"/>
              <a:t>Intelligenz</a:t>
            </a:r>
            <a:endParaRPr dirty="0"/>
          </a:p>
        </p:txBody>
      </p:sp>
      <p:sp>
        <p:nvSpPr>
          <p:cNvPr id="807" name="Google Shape;807;p61"/>
          <p:cNvSpPr txBox="1">
            <a:spLocks noGrp="1"/>
          </p:cNvSpPr>
          <p:nvPr>
            <p:ph type="body" idx="2"/>
          </p:nvPr>
        </p:nvSpPr>
        <p:spPr>
          <a:xfrm>
            <a:off x="904810" y="1146581"/>
            <a:ext cx="10053000" cy="4250400"/>
          </a:xfrm>
          <a:prstGeom prst="rect">
            <a:avLst/>
          </a:prstGeom>
          <a:noFill/>
          <a:ln>
            <a:noFill/>
          </a:ln>
        </p:spPr>
        <p:txBody>
          <a:bodyPr spcFirstLastPara="1" wrap="square" lIns="91425" tIns="45700" rIns="91425" bIns="45700" anchor="t" anchorCtr="0">
            <a:noAutofit/>
          </a:bodyPr>
          <a:lstStyle/>
          <a:p>
            <a:pPr marL="0" lvl="0" indent="0" algn="just"/>
            <a:r>
              <a:rPr lang="de-DE" sz="2300" dirty="0"/>
              <a:t>Auf der Suche nach einer Lösung wandte sich EcoFresh der künstlichen Intelligenz zu und implementierte ein KI-gesteuertes System, um seine Abläufe zu rationalisieren.</a:t>
            </a:r>
          </a:p>
          <a:p>
            <a:pPr marL="0" lvl="0" indent="0" algn="just"/>
            <a:endParaRPr lang="de-DE" sz="2300" dirty="0"/>
          </a:p>
          <a:p>
            <a:pPr marL="0" lvl="0" indent="0" algn="just"/>
            <a:r>
              <a:rPr lang="de-DE" sz="2300" dirty="0"/>
              <a:t>Schritte zur Implementierung:</a:t>
            </a:r>
          </a:p>
          <a:p>
            <a:pPr lvl="0" indent="-457200" algn="just">
              <a:buFont typeface="+mj-lt"/>
              <a:buAutoNum type="arabicPeriod"/>
            </a:pPr>
            <a:r>
              <a:rPr lang="de-DE" sz="2300" dirty="0"/>
              <a:t>KI-gestützte Bestandsverwaltung: KI-Algorithmen prognostizieren die Nachfrage auf der Grundlage historischer Daten und Trends und sorgen so für optimale Lagerbestände.</a:t>
            </a:r>
          </a:p>
          <a:p>
            <a:pPr lvl="0" indent="-457200" algn="just">
              <a:buFont typeface="+mj-lt"/>
              <a:buAutoNum type="arabicPeriod"/>
            </a:pPr>
            <a:r>
              <a:rPr lang="de-DE" sz="2300" dirty="0"/>
              <a:t>Routen-Optimierung: Die KI-Software berechnet die effizientesten Lieferrouten und spart so Zeit und Kraftstoff.</a:t>
            </a:r>
          </a:p>
          <a:p>
            <a:pPr lvl="0" indent="-457200" algn="just">
              <a:buFont typeface="+mj-lt"/>
              <a:buAutoNum type="arabicPeriod"/>
            </a:pPr>
            <a:r>
              <a:rPr lang="de-DE" sz="2300" dirty="0"/>
              <a:t>Automatisiertes Bestellsystem: Das KI-System platzierte automatisch Bestellungen bei Lieferanten auf der Grundlage der vorhergesagten Nachfrage.</a:t>
            </a:r>
          </a:p>
          <a:p>
            <a:pPr lvl="0" indent="-457200" algn="just">
              <a:buFont typeface="+mj-lt"/>
              <a:buAutoNum type="arabicPeriod"/>
            </a:pPr>
            <a:r>
              <a:rPr lang="de-DE" sz="2300" dirty="0"/>
              <a:t>Überwachung in Echtzeit: Die KI ermöglichte Echtzeit-Einblicke in die Lagerbestände, den Lieferstatus und den Gesamtbetrieb.</a:t>
            </a:r>
            <a:endParaRPr lang="en-US" sz="2300"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811"/>
        <p:cNvGrpSpPr/>
        <p:nvPr/>
      </p:nvGrpSpPr>
      <p:grpSpPr>
        <a:xfrm>
          <a:off x="0" y="0"/>
          <a:ext cx="0" cy="0"/>
          <a:chOff x="0" y="0"/>
          <a:chExt cx="0" cy="0"/>
        </a:xfrm>
      </p:grpSpPr>
      <p:sp>
        <p:nvSpPr>
          <p:cNvPr id="812" name="Google Shape;812;p62"/>
          <p:cNvSpPr txBox="1">
            <a:spLocks noGrp="1"/>
          </p:cNvSpPr>
          <p:nvPr>
            <p:ph type="body" idx="1"/>
          </p:nvPr>
        </p:nvSpPr>
        <p:spPr>
          <a:xfrm>
            <a:off x="607555" y="587575"/>
            <a:ext cx="5881764" cy="992652"/>
          </a:xfrm>
          <a:prstGeom prst="rect">
            <a:avLst/>
          </a:prstGeom>
          <a:noFill/>
          <a:ln>
            <a:noFill/>
          </a:ln>
        </p:spPr>
        <p:txBody>
          <a:bodyPr spcFirstLastPara="1" wrap="square" lIns="91425" tIns="45700" rIns="91425" bIns="45700" anchor="t" anchorCtr="0">
            <a:noAutofit/>
          </a:bodyPr>
          <a:lstStyle/>
          <a:p>
            <a:pPr marL="0" lvl="0" indent="0">
              <a:spcBef>
                <a:spcPts val="0"/>
              </a:spcBef>
            </a:pPr>
            <a:r>
              <a:rPr lang="en-US" dirty="0" err="1"/>
              <a:t>Unmittelbare</a:t>
            </a:r>
            <a:r>
              <a:rPr lang="en-US" dirty="0"/>
              <a:t> </a:t>
            </a:r>
            <a:r>
              <a:rPr lang="en-US" dirty="0" err="1"/>
              <a:t>Vorteile</a:t>
            </a:r>
            <a:endParaRPr dirty="0"/>
          </a:p>
        </p:txBody>
      </p:sp>
      <p:pic>
        <p:nvPicPr>
          <p:cNvPr id="813" name="Google Shape;813;p62"/>
          <p:cNvPicPr preferRelativeResize="0">
            <a:picLocks noGrp="1"/>
          </p:cNvPicPr>
          <p:nvPr>
            <p:ph type="pic" idx="2"/>
          </p:nvPr>
        </p:nvPicPr>
        <p:blipFill rotWithShape="1">
          <a:blip r:embed="rId3">
            <a:alphaModFix/>
          </a:blip>
          <a:srcRect l="7785" r="7783"/>
          <a:stretch/>
        </p:blipFill>
        <p:spPr>
          <a:xfrm>
            <a:off x="7735037" y="1373925"/>
            <a:ext cx="2444127" cy="4336988"/>
          </a:xfrm>
          <a:prstGeom prst="rect">
            <a:avLst/>
          </a:prstGeom>
          <a:solidFill>
            <a:srgbClr val="D8D8D8"/>
          </a:solidFill>
          <a:ln>
            <a:noFill/>
          </a:ln>
        </p:spPr>
      </p:pic>
      <p:sp>
        <p:nvSpPr>
          <p:cNvPr id="814" name="Google Shape;814;p62"/>
          <p:cNvSpPr txBox="1">
            <a:spLocks noGrp="1"/>
          </p:cNvSpPr>
          <p:nvPr>
            <p:ph type="body" idx="3"/>
          </p:nvPr>
        </p:nvSpPr>
        <p:spPr>
          <a:xfrm>
            <a:off x="607555" y="1580227"/>
            <a:ext cx="6442800" cy="4102800"/>
          </a:xfrm>
          <a:prstGeom prst="rect">
            <a:avLst/>
          </a:prstGeom>
          <a:noFill/>
          <a:ln>
            <a:noFill/>
          </a:ln>
        </p:spPr>
        <p:txBody>
          <a:bodyPr spcFirstLastPara="1" wrap="square" lIns="91425" tIns="45700" rIns="91425" bIns="45700" anchor="t" anchorCtr="0">
            <a:noAutofit/>
          </a:bodyPr>
          <a:lstStyle/>
          <a:p>
            <a:pPr marL="342900" lvl="0" indent="-342900" algn="just">
              <a:buFont typeface="Arial" panose="020B0604020202020204" pitchFamily="34" charset="0"/>
              <a:buChar char="•"/>
            </a:pPr>
            <a:r>
              <a:rPr lang="de-DE" b="1" dirty="0"/>
              <a:t>Geringere Lebensmittelverschwendung</a:t>
            </a:r>
            <a:r>
              <a:rPr lang="de-DE" dirty="0"/>
              <a:t>: Genaue Bedarfsprognosen reduzieren die Lebensmittelverschwendung um 50 %.</a:t>
            </a:r>
          </a:p>
          <a:p>
            <a:pPr marL="342900" lvl="0" indent="-342900" algn="just">
              <a:buFont typeface="Arial" panose="020B0604020202020204" pitchFamily="34" charset="0"/>
              <a:buChar char="•"/>
            </a:pPr>
            <a:r>
              <a:rPr lang="de-DE" b="1" dirty="0"/>
              <a:t>Treibstoffeffizienz</a:t>
            </a:r>
            <a:r>
              <a:rPr lang="de-DE" dirty="0"/>
              <a:t>: Durch optimierte Routen wurde der Kraftstoffverbrauch um 30 % gesenkt.</a:t>
            </a:r>
          </a:p>
          <a:p>
            <a:pPr marL="342900" lvl="0" indent="-342900" algn="just">
              <a:buFont typeface="Arial" panose="020B0604020202020204" pitchFamily="34" charset="0"/>
              <a:buChar char="•"/>
            </a:pPr>
            <a:r>
              <a:rPr lang="de-DE" b="1" dirty="0"/>
              <a:t>Rationalisierte Abläufe</a:t>
            </a:r>
            <a:r>
              <a:rPr lang="de-DE" dirty="0"/>
              <a:t>: Automatisierte Systeme verringerten den manuellen Arbeitsaufwand und Fehler.</a:t>
            </a:r>
          </a:p>
          <a:p>
            <a:pPr marL="342900" lvl="0" indent="-342900" algn="just">
              <a:buFont typeface="Arial" panose="020B0604020202020204" pitchFamily="34" charset="0"/>
              <a:buChar char="•"/>
            </a:pPr>
            <a:r>
              <a:rPr lang="de-DE" b="1" dirty="0"/>
              <a:t>Verbesserte Nachhaltigkeit</a:t>
            </a:r>
            <a:r>
              <a:rPr lang="de-DE" dirty="0"/>
              <a:t>: Insgesamt wurde der CO2-Fußabdruck des Unternehmens deutlich reduziert.</a:t>
            </a:r>
            <a:endParaRPr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63"/>
          <p:cNvSpPr txBox="1">
            <a:spLocks noGrp="1"/>
          </p:cNvSpPr>
          <p:nvPr>
            <p:ph type="body" idx="1"/>
          </p:nvPr>
        </p:nvSpPr>
        <p:spPr>
          <a:xfrm>
            <a:off x="295359" y="1270163"/>
            <a:ext cx="5430300" cy="3666600"/>
          </a:xfrm>
          <a:prstGeom prst="rect">
            <a:avLst/>
          </a:prstGeom>
          <a:noFill/>
          <a:ln>
            <a:noFill/>
          </a:ln>
        </p:spPr>
        <p:txBody>
          <a:bodyPr spcFirstLastPara="1" wrap="square" lIns="91425" tIns="45700" rIns="91425" bIns="45700" anchor="t" anchorCtr="0">
            <a:noAutofit/>
          </a:bodyPr>
          <a:lstStyle/>
          <a:p>
            <a:pPr marL="342900" lvl="0" indent="-342900" algn="just">
              <a:spcBef>
                <a:spcPts val="0"/>
              </a:spcBef>
              <a:buFont typeface="Arial"/>
              <a:buChar char="•"/>
            </a:pPr>
            <a:r>
              <a:rPr lang="de-DE" b="1" dirty="0"/>
              <a:t>Kosteneinsparungen</a:t>
            </a:r>
            <a:r>
              <a:rPr lang="de-DE" dirty="0"/>
              <a:t>: EcoFresh spart jährlich ca. 2.000 € an Treibstoff und reduziert abfallbezogene Kosten.</a:t>
            </a:r>
          </a:p>
          <a:p>
            <a:pPr marL="342900" lvl="0" indent="-342900" algn="just">
              <a:spcBef>
                <a:spcPts val="0"/>
              </a:spcBef>
              <a:buFont typeface="Arial"/>
              <a:buChar char="•"/>
            </a:pPr>
            <a:r>
              <a:rPr lang="de-DE" b="1" dirty="0"/>
              <a:t>Effizienzgewinne: </a:t>
            </a:r>
            <a:r>
              <a:rPr lang="de-DE" dirty="0"/>
              <a:t>Die Lieferzeiten verbesserten sich um 25 %, was die Kundenzufriedenheit erhöhte.</a:t>
            </a:r>
          </a:p>
          <a:p>
            <a:pPr marL="342900" lvl="0" indent="-342900" algn="just">
              <a:spcBef>
                <a:spcPts val="0"/>
              </a:spcBef>
              <a:buFont typeface="Arial"/>
              <a:buChar char="•"/>
            </a:pPr>
            <a:r>
              <a:rPr lang="de-DE" b="1" dirty="0"/>
              <a:t>Kohlenstoff-Fußabdruck: </a:t>
            </a:r>
            <a:r>
              <a:rPr lang="de-DE" dirty="0"/>
              <a:t>Der CO2-Fußabdruck wurde innerhalb von sechs Monaten um 35 % reduziert.</a:t>
            </a:r>
          </a:p>
          <a:p>
            <a:pPr marL="0" lvl="0" indent="0" algn="just">
              <a:spcBef>
                <a:spcPts val="0"/>
              </a:spcBef>
            </a:pPr>
            <a:r>
              <a:rPr lang="de-DE" dirty="0"/>
              <a:t>Durch die Integration von KI konnte EcoFresh Organics seine Effizienz und Nachhaltigkeit drastisch verbessern. Die Technologie rationalisierte nicht nur die Abläufe, sondern förderte auch ein umweltfreundlicheres Geschäftsmodell.</a:t>
            </a:r>
            <a:endParaRPr dirty="0"/>
          </a:p>
        </p:txBody>
      </p:sp>
      <p:sp>
        <p:nvSpPr>
          <p:cNvPr id="820" name="Google Shape;820;p63"/>
          <p:cNvSpPr txBox="1">
            <a:spLocks noGrp="1"/>
          </p:cNvSpPr>
          <p:nvPr>
            <p:ph type="body" idx="2"/>
          </p:nvPr>
        </p:nvSpPr>
        <p:spPr>
          <a:xfrm>
            <a:off x="474368" y="427116"/>
            <a:ext cx="5430299" cy="992652"/>
          </a:xfrm>
          <a:prstGeom prst="rect">
            <a:avLst/>
          </a:prstGeom>
          <a:noFill/>
          <a:ln>
            <a:noFill/>
          </a:ln>
        </p:spPr>
        <p:txBody>
          <a:bodyPr spcFirstLastPara="1" wrap="square" lIns="91425" tIns="45700" rIns="91425" bIns="45700" anchor="t" anchorCtr="0">
            <a:noAutofit/>
          </a:bodyPr>
          <a:lstStyle/>
          <a:p>
            <a:pPr marL="0" lvl="0" indent="0">
              <a:spcBef>
                <a:spcPts val="0"/>
              </a:spcBef>
            </a:pPr>
            <a:r>
              <a:rPr lang="en-US" dirty="0" err="1"/>
              <a:t>Quantifizierbare</a:t>
            </a:r>
            <a:r>
              <a:rPr lang="en-US" dirty="0"/>
              <a:t> </a:t>
            </a:r>
            <a:r>
              <a:rPr lang="en-US" dirty="0" err="1"/>
              <a:t>Ergebnisse</a:t>
            </a:r>
            <a:endParaRPr dirty="0"/>
          </a:p>
        </p:txBody>
      </p:sp>
      <p:pic>
        <p:nvPicPr>
          <p:cNvPr id="821" name="Google Shape;821;p63"/>
          <p:cNvPicPr preferRelativeResize="0">
            <a:picLocks noGrp="1"/>
          </p:cNvPicPr>
          <p:nvPr>
            <p:ph type="pic" idx="3"/>
          </p:nvPr>
        </p:nvPicPr>
        <p:blipFill rotWithShape="1">
          <a:blip r:embed="rId3">
            <a:alphaModFix/>
          </a:blip>
          <a:srcRect l="23943" r="23943"/>
          <a:stretch/>
        </p:blipFill>
        <p:spPr>
          <a:xfrm>
            <a:off x="6083676" y="0"/>
            <a:ext cx="5361066" cy="6858000"/>
          </a:xfrm>
          <a:prstGeom prst="rect">
            <a:avLst/>
          </a:prstGeom>
          <a:solidFill>
            <a:srgbClr val="D8D8D8"/>
          </a:solidFill>
          <a:ln>
            <a:noFill/>
          </a:ln>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826" name="Google Shape;826;p159"/>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9600"/>
              <a:buFont typeface="Arial"/>
              <a:buNone/>
            </a:pPr>
            <a:r>
              <a:rPr lang="en-US"/>
              <a:t>10</a:t>
            </a:r>
            <a:endParaRPr/>
          </a:p>
        </p:txBody>
      </p:sp>
      <p:pic>
        <p:nvPicPr>
          <p:cNvPr id="827" name="Google Shape;827;p159"/>
          <p:cNvPicPr preferRelativeResize="0">
            <a:picLocks noGrp="1"/>
          </p:cNvPicPr>
          <p:nvPr>
            <p:ph type="pic" idx="2"/>
          </p:nvPr>
        </p:nvPicPr>
        <p:blipFill rotWithShape="1">
          <a:blip r:embed="rId3">
            <a:alphaModFix/>
          </a:blip>
          <a:srcRect t="16734" b="16733"/>
          <a:stretch/>
        </p:blipFill>
        <p:spPr>
          <a:xfrm>
            <a:off x="238125" y="2627313"/>
            <a:ext cx="7708900" cy="3395662"/>
          </a:xfrm>
          <a:prstGeom prst="rect">
            <a:avLst/>
          </a:prstGeom>
          <a:solidFill>
            <a:srgbClr val="BFBFBF"/>
          </a:solidFill>
          <a:ln>
            <a:noFill/>
          </a:ln>
        </p:spPr>
      </p:pic>
      <p:sp>
        <p:nvSpPr>
          <p:cNvPr id="828" name="Google Shape;828;p159"/>
          <p:cNvSpPr/>
          <p:nvPr/>
        </p:nvSpPr>
        <p:spPr>
          <a:xfrm>
            <a:off x="5937316" y="4305360"/>
            <a:ext cx="4933927" cy="1561717"/>
          </a:xfrm>
          <a:prstGeom prst="rect">
            <a:avLst/>
          </a:prstGeom>
          <a:solidFill>
            <a:schemeClr val="lt1"/>
          </a:solidFill>
          <a:ln>
            <a:noFill/>
          </a:ln>
        </p:spPr>
        <p:txBody>
          <a:bodyPr spcFirstLastPara="1" wrap="square" lIns="91425" tIns="45700" rIns="91425" bIns="45700" anchor="ctr" anchorCtr="0">
            <a:noAutofit/>
          </a:bodyPr>
          <a:lstStyle/>
          <a:p>
            <a:pPr lvl="0"/>
            <a:r>
              <a:rPr lang="en-US" sz="3600" b="1" dirty="0">
                <a:solidFill>
                  <a:srgbClr val="73B64B"/>
                </a:solidFill>
                <a:latin typeface="Calibri"/>
                <a:ea typeface="Calibri"/>
                <a:cs typeface="Calibri"/>
                <a:sym typeface="Calibri"/>
              </a:rPr>
              <a:t>FALLSTRICKE IN NACHHALTIGEN UNTERNEHMEN</a:t>
            </a:r>
            <a:endParaRPr sz="36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529"/>
              <a:buFont typeface="Arial"/>
              <a:buNone/>
            </a:pPr>
            <a:r>
              <a:rPr lang="en-US" sz="529" b="0" i="0" u="none" strike="noStrike" cap="none" dirty="0">
                <a:solidFill>
                  <a:schemeClr val="lt1"/>
                </a:solidFill>
                <a:latin typeface="Montserrat"/>
                <a:ea typeface="Montserrat"/>
                <a:cs typeface="Montserrat"/>
                <a:sym typeface="Montserrat"/>
              </a:rPr>
              <a:t>C</a:t>
            </a:r>
            <a:endParaRPr sz="529" b="0" i="0" u="none" strike="noStrike" cap="none" dirty="0">
              <a:solidFill>
                <a:schemeClr val="lt1"/>
              </a:solidFill>
              <a:latin typeface="Montserrat"/>
              <a:ea typeface="Montserrat"/>
              <a:cs typeface="Montserrat"/>
              <a:sym typeface="Montserrat"/>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833" name="Google Shape;833;p46"/>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p>
            <a:pPr marL="0" lvl="0" indent="0"/>
            <a:r>
              <a:rPr lang="en-US" dirty="0" err="1"/>
              <a:t>Fallstudie</a:t>
            </a:r>
            <a:r>
              <a:rPr lang="en-US" dirty="0"/>
              <a:t> 1: </a:t>
            </a:r>
            <a:r>
              <a:rPr lang="de-DE" dirty="0"/>
              <a:t>IKEA Fallstudie: Einführung von Solarenergie</a:t>
            </a:r>
            <a:endParaRPr dirty="0"/>
          </a:p>
          <a:p>
            <a:pPr marL="0" lvl="0" indent="0" algn="l" rtl="0">
              <a:lnSpc>
                <a:spcPct val="100000"/>
              </a:lnSpc>
              <a:spcBef>
                <a:spcPts val="0"/>
              </a:spcBef>
              <a:spcAft>
                <a:spcPts val="0"/>
              </a:spcAft>
              <a:buClr>
                <a:srgbClr val="73B64B"/>
              </a:buClr>
              <a:buSzPts val="2400"/>
              <a:buNone/>
            </a:pPr>
            <a:endParaRPr dirty="0"/>
          </a:p>
        </p:txBody>
      </p:sp>
      <p:sp>
        <p:nvSpPr>
          <p:cNvPr id="834" name="Google Shape;834;p46"/>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01</a:t>
            </a:r>
            <a:endParaRPr/>
          </a:p>
        </p:txBody>
      </p:sp>
      <p:sp>
        <p:nvSpPr>
          <p:cNvPr id="835" name="Google Shape;835;p46"/>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p>
            <a:pPr marL="0" lvl="0" indent="0"/>
            <a:r>
              <a:rPr lang="en-US" dirty="0" err="1"/>
              <a:t>Fallstudie</a:t>
            </a:r>
            <a:r>
              <a:rPr lang="en-US" dirty="0"/>
              <a:t> 2: </a:t>
            </a:r>
            <a:r>
              <a:rPr lang="de-DE" dirty="0"/>
              <a:t>Alles über Kombucha - Nachhaltige Innovation in der Getränkeherstellung</a:t>
            </a:r>
            <a:endParaRPr dirty="0"/>
          </a:p>
          <a:p>
            <a:pPr marL="0" lvl="0" indent="0" algn="l" rtl="0">
              <a:lnSpc>
                <a:spcPct val="100000"/>
              </a:lnSpc>
              <a:spcBef>
                <a:spcPts val="0"/>
              </a:spcBef>
              <a:spcAft>
                <a:spcPts val="0"/>
              </a:spcAft>
              <a:buClr>
                <a:srgbClr val="73B64B"/>
              </a:buClr>
              <a:buSzPts val="2400"/>
              <a:buNone/>
            </a:pPr>
            <a:endParaRPr dirty="0"/>
          </a:p>
        </p:txBody>
      </p:sp>
      <p:sp>
        <p:nvSpPr>
          <p:cNvPr id="836" name="Google Shape;836;p46"/>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p>
            <a:pPr marL="0" lvl="0" indent="0"/>
            <a:r>
              <a:rPr lang="en-US" dirty="0" err="1"/>
              <a:t>Fallstudie</a:t>
            </a:r>
            <a:r>
              <a:rPr lang="en-US" dirty="0"/>
              <a:t> 3: </a:t>
            </a:r>
            <a:r>
              <a:rPr lang="de-DE" dirty="0"/>
              <a:t>BiaSol - Revolutionierung der Nachhaltigkeit von Lebensmitteln</a:t>
            </a:r>
            <a:endParaRPr dirty="0"/>
          </a:p>
        </p:txBody>
      </p:sp>
      <p:sp>
        <p:nvSpPr>
          <p:cNvPr id="837" name="Google Shape;837;p46"/>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02</a:t>
            </a:r>
            <a:endParaRPr/>
          </a:p>
        </p:txBody>
      </p:sp>
      <p:sp>
        <p:nvSpPr>
          <p:cNvPr id="838" name="Google Shape;838;p46"/>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03</a:t>
            </a:r>
            <a:endParaRPr/>
          </a:p>
        </p:txBody>
      </p:sp>
      <p:sp>
        <p:nvSpPr>
          <p:cNvPr id="839" name="Google Shape;839;p46"/>
          <p:cNvSpPr/>
          <p:nvPr/>
        </p:nvSpPr>
        <p:spPr>
          <a:xfrm>
            <a:off x="3880331" y="223253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840" name="Google Shape;840;p46"/>
          <p:cNvSpPr/>
          <p:nvPr/>
        </p:nvSpPr>
        <p:spPr>
          <a:xfrm>
            <a:off x="3880331" y="4245771"/>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841" name="Google Shape;841;p46"/>
          <p:cNvPicPr preferRelativeResize="0">
            <a:picLocks noGrp="1"/>
          </p:cNvPicPr>
          <p:nvPr>
            <p:ph type="pic" idx="8"/>
          </p:nvPr>
        </p:nvPicPr>
        <p:blipFill rotWithShape="1">
          <a:blip r:embed="rId3">
            <a:alphaModFix/>
          </a:blip>
          <a:srcRect l="32647" r="32647"/>
          <a:stretch/>
        </p:blipFill>
        <p:spPr>
          <a:xfrm>
            <a:off x="-48344" y="0"/>
            <a:ext cx="3570477" cy="6858000"/>
          </a:xfrm>
          <a:prstGeom prst="rect">
            <a:avLst/>
          </a:prstGeom>
          <a:solidFill>
            <a:srgbClr val="D8D8D8"/>
          </a:solidFill>
          <a:ln>
            <a:noFill/>
          </a:ln>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sp>
        <p:nvSpPr>
          <p:cNvPr id="846" name="Google Shape;846;p47"/>
          <p:cNvSpPr txBox="1">
            <a:spLocks noGrp="1"/>
          </p:cNvSpPr>
          <p:nvPr>
            <p:ph type="body" idx="1"/>
          </p:nvPr>
        </p:nvSpPr>
        <p:spPr>
          <a:xfrm>
            <a:off x="4663845" y="399700"/>
            <a:ext cx="6341766" cy="5166427"/>
          </a:xfrm>
          <a:prstGeom prst="rect">
            <a:avLst/>
          </a:prstGeom>
          <a:noFill/>
          <a:ln>
            <a:noFill/>
          </a:ln>
        </p:spPr>
        <p:txBody>
          <a:bodyPr spcFirstLastPara="1" wrap="square" lIns="91425" tIns="45700" rIns="91425" bIns="45700" anchor="t" anchorCtr="0">
            <a:noAutofit/>
          </a:bodyPr>
          <a:lstStyle/>
          <a:p>
            <a:pPr marL="0" lvl="0" indent="0" algn="just">
              <a:lnSpc>
                <a:spcPct val="112727"/>
              </a:lnSpc>
              <a:buClr>
                <a:srgbClr val="0D0D0D"/>
              </a:buClr>
              <a:buSzPts val="2200"/>
            </a:pPr>
            <a:r>
              <a:rPr lang="en-US" sz="2200" b="1" dirty="0" err="1">
                <a:solidFill>
                  <a:srgbClr val="0D0D0D"/>
                </a:solidFill>
              </a:rPr>
              <a:t>Einleitung</a:t>
            </a:r>
            <a:endParaRPr dirty="0"/>
          </a:p>
          <a:p>
            <a:pPr marL="0" lvl="0" indent="0" algn="just">
              <a:lnSpc>
                <a:spcPct val="112727"/>
              </a:lnSpc>
              <a:buClr>
                <a:srgbClr val="0D0D0D"/>
              </a:buClr>
              <a:buSzPts val="2200"/>
            </a:pPr>
            <a:r>
              <a:rPr lang="de-DE" sz="2200" dirty="0">
                <a:solidFill>
                  <a:srgbClr val="0D0D0D"/>
                </a:solidFill>
              </a:rPr>
              <a:t>Interface, ein weltweit tätiger Hersteller von Teppichfliesen, ist ein gutes Beispiel für die Verankerung von Nachhaltigkeit in der Unternehmenskultur und die Überwindung von Widerständen gegen Veränderungen. Im Jahr 1994 startete Interface seine ehrgeizige Mission Zero, die darauf abzielt, bis 2020 alle negativen Auswirkungen des Unternehmens auf die Umwelt zu beseitigen.</a:t>
            </a:r>
          </a:p>
          <a:p>
            <a:pPr marL="0" lvl="0" indent="0" algn="just">
              <a:lnSpc>
                <a:spcPct val="112727"/>
              </a:lnSpc>
              <a:buClr>
                <a:srgbClr val="0D0D0D"/>
              </a:buClr>
              <a:buSzPts val="2200"/>
            </a:pPr>
            <a:r>
              <a:rPr lang="de-DE" sz="2200" dirty="0">
                <a:solidFill>
                  <a:srgbClr val="0D0D0D"/>
                </a:solidFill>
              </a:rPr>
              <a:t>Diese Initiative erforderte eine umfassende Umgestaltung der Unternehmensabläufe und -kultur. Die Mission wurde von Interface-Gründer Ray Anderson vorangetrieben, der eine tiefgreifende Erkenntnis über die Umweltauswirkungen seines Unternehmens hatte, die oft als sein "Speer in der Brust-Moment" bezeichnet wird.</a:t>
            </a:r>
            <a:endParaRPr dirty="0"/>
          </a:p>
        </p:txBody>
      </p:sp>
      <p:sp>
        <p:nvSpPr>
          <p:cNvPr id="847" name="Google Shape;847;p47"/>
          <p:cNvSpPr txBox="1">
            <a:spLocks noGrp="1"/>
          </p:cNvSpPr>
          <p:nvPr>
            <p:ph type="body" idx="2"/>
          </p:nvPr>
        </p:nvSpPr>
        <p:spPr>
          <a:xfrm>
            <a:off x="438766" y="864587"/>
            <a:ext cx="3381066" cy="177451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de-DE" dirty="0"/>
              <a:t>Fallstudie1 Schnittstelle Fallstudie -Mission Zero and Beyond</a:t>
            </a:r>
            <a:endParaRPr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851"/>
        <p:cNvGrpSpPr/>
        <p:nvPr/>
      </p:nvGrpSpPr>
      <p:grpSpPr>
        <a:xfrm>
          <a:off x="0" y="0"/>
          <a:ext cx="0" cy="0"/>
          <a:chOff x="0" y="0"/>
          <a:chExt cx="0" cy="0"/>
        </a:xfrm>
      </p:grpSpPr>
      <p:sp>
        <p:nvSpPr>
          <p:cNvPr id="852" name="Google Shape;852;p48"/>
          <p:cNvSpPr txBox="1">
            <a:spLocks noGrp="1"/>
          </p:cNvSpPr>
          <p:nvPr>
            <p:ph type="body" idx="1"/>
          </p:nvPr>
        </p:nvSpPr>
        <p:spPr>
          <a:xfrm>
            <a:off x="4604852" y="296461"/>
            <a:ext cx="6341766" cy="5166427"/>
          </a:xfrm>
          <a:prstGeom prst="rect">
            <a:avLst/>
          </a:prstGeom>
          <a:noFill/>
          <a:ln>
            <a:noFill/>
          </a:ln>
        </p:spPr>
        <p:txBody>
          <a:bodyPr spcFirstLastPara="1" wrap="square" lIns="91425" tIns="45700" rIns="91425" bIns="45700" anchor="t" anchorCtr="0">
            <a:noAutofit/>
          </a:bodyPr>
          <a:lstStyle/>
          <a:p>
            <a:pPr marL="0" lvl="0" indent="0" algn="just">
              <a:lnSpc>
                <a:spcPct val="112727"/>
              </a:lnSpc>
              <a:buClr>
                <a:srgbClr val="0D0D0D"/>
              </a:buClr>
              <a:buSzPts val="2200"/>
            </a:pPr>
            <a:r>
              <a:rPr lang="en-US" sz="2200" b="1" dirty="0" err="1">
                <a:solidFill>
                  <a:srgbClr val="0D0D0D"/>
                </a:solidFill>
              </a:rPr>
              <a:t>Umsetzung</a:t>
            </a:r>
            <a:endParaRPr dirty="0"/>
          </a:p>
          <a:p>
            <a:pPr marL="0" lvl="0" indent="0" algn="just">
              <a:lnSpc>
                <a:spcPct val="112727"/>
              </a:lnSpc>
              <a:buClr>
                <a:srgbClr val="0D0D0D"/>
              </a:buClr>
              <a:buSzPts val="2200"/>
            </a:pPr>
            <a:r>
              <a:rPr lang="de-DE" sz="2100" dirty="0">
                <a:solidFill>
                  <a:srgbClr val="0D0D0D"/>
                </a:solidFill>
              </a:rPr>
              <a:t>Um Mission Zero zu erreichen, konzentrierte sich Interface auf mehrere Schlüsselbereiche: Abfallreduzierung, Senkung des Energie- und Wasserverbrauchs und Umgestaltung der Lieferkette.</a:t>
            </a:r>
          </a:p>
          <a:p>
            <a:pPr marL="0" lvl="0" indent="0" algn="just">
              <a:lnSpc>
                <a:spcPct val="112727"/>
              </a:lnSpc>
              <a:buClr>
                <a:srgbClr val="0D0D0D"/>
              </a:buClr>
              <a:buSzPts val="2200"/>
            </a:pPr>
            <a:r>
              <a:rPr lang="de-DE" sz="2100" dirty="0">
                <a:solidFill>
                  <a:srgbClr val="0D0D0D"/>
                </a:solidFill>
              </a:rPr>
              <a:t>Das Unternehmen führte das ReEntry® Rückgewinnungs- und Recyclingprogramm ein und erreichte damit Kohlenstoffneutralität über den gesamten Produktlebenszyklus hinweg und entwickelte die weltweit erste kohlenstoffneutrale Teppichfliese von der Wiege bis zum Tor.</a:t>
            </a:r>
          </a:p>
          <a:p>
            <a:pPr marL="0" lvl="0" indent="0" algn="just">
              <a:lnSpc>
                <a:spcPct val="112727"/>
              </a:lnSpc>
              <a:buClr>
                <a:srgbClr val="0D0D0D"/>
              </a:buClr>
              <a:buSzPts val="2200"/>
            </a:pPr>
            <a:r>
              <a:rPr lang="de-DE" sz="2100" dirty="0">
                <a:solidFill>
                  <a:srgbClr val="0D0D0D"/>
                </a:solidFill>
              </a:rPr>
              <a:t>Im Jahr 2019 gab Interface bekannt, dass es seine Mission Zero-Ziele früher als geplant erreicht hat und startete daraufhin seine neue Mission Climate Take Back, die darauf abzielt, die globale Erwärmung umzukehren, indem es bis 2040 ein kohlenstoffnegatives Unternehmen wird.</a:t>
            </a:r>
            <a:endParaRPr sz="2100" dirty="0"/>
          </a:p>
        </p:txBody>
      </p:sp>
      <p:sp>
        <p:nvSpPr>
          <p:cNvPr id="853" name="Google Shape;853;p48"/>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de-DE" dirty="0"/>
              <a:t>Fallstudie1 Schnittstelle Fallstudie -Mission Zero and Beyond</a:t>
            </a:r>
          </a:p>
          <a:p>
            <a:pPr marL="0" lvl="0" indent="0" algn="ctr" rtl="0">
              <a:lnSpc>
                <a:spcPct val="90000"/>
              </a:lnSpc>
              <a:spcBef>
                <a:spcPts val="1000"/>
              </a:spcBef>
              <a:spcAft>
                <a:spcPts val="0"/>
              </a:spcAft>
              <a:buClr>
                <a:schemeClr val="lt1"/>
              </a:buClr>
              <a:buSzPts val="3600"/>
              <a:buNone/>
            </a:pPr>
            <a:endParaRPr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58" name="Google Shape;858;p49"/>
          <p:cNvSpPr txBox="1">
            <a:spLocks noGrp="1"/>
          </p:cNvSpPr>
          <p:nvPr>
            <p:ph type="body" idx="1"/>
          </p:nvPr>
        </p:nvSpPr>
        <p:spPr>
          <a:xfrm>
            <a:off x="4752335" y="303835"/>
            <a:ext cx="6341700" cy="5166300"/>
          </a:xfrm>
          <a:prstGeom prst="rect">
            <a:avLst/>
          </a:prstGeom>
          <a:noFill/>
          <a:ln>
            <a:noFill/>
          </a:ln>
        </p:spPr>
        <p:txBody>
          <a:bodyPr spcFirstLastPara="1" wrap="square" lIns="91425" tIns="45700" rIns="91425" bIns="45700" anchor="t" anchorCtr="0">
            <a:noAutofit/>
          </a:bodyPr>
          <a:lstStyle/>
          <a:p>
            <a:pPr marL="0" indent="0" algn="just">
              <a:lnSpc>
                <a:spcPct val="112727"/>
              </a:lnSpc>
              <a:buClr>
                <a:srgbClr val="0D0D0D"/>
              </a:buClr>
              <a:buSzPts val="2200"/>
            </a:pPr>
            <a:r>
              <a:rPr lang="en-US" sz="2200" b="1" dirty="0" err="1">
                <a:solidFill>
                  <a:srgbClr val="0D0D0D"/>
                </a:solidFill>
                <a:highlight>
                  <a:srgbClr val="FFFFFF"/>
                </a:highlight>
              </a:rPr>
              <a:t>Umsetzung</a:t>
            </a:r>
            <a:endParaRPr lang="en-US" sz="2000" dirty="0">
              <a:highlight>
                <a:srgbClr val="FFFFFF"/>
              </a:highlight>
            </a:endParaRPr>
          </a:p>
          <a:p>
            <a:pPr marL="0" lvl="0" indent="0" algn="just">
              <a:lnSpc>
                <a:spcPct val="112727"/>
              </a:lnSpc>
              <a:buClr>
                <a:srgbClr val="0D0D0D"/>
              </a:buClr>
              <a:buSzPts val="2200"/>
            </a:pPr>
            <a:r>
              <a:rPr lang="de-DE" sz="2200" dirty="0">
                <a:solidFill>
                  <a:srgbClr val="0D0D0D"/>
                </a:solidFill>
              </a:rPr>
              <a:t>Ein entscheidender Aspekt des Erfolgs von Interface war die tiefe Integration von Nachhaltigkeit in die Grundwerte und die Unternehmenskultur. Dieses Engagement spiegelte sich in einer transparenten Kommunikation und einem umfassenden Engagement der Mitarbeiter wider.</a:t>
            </a:r>
          </a:p>
          <a:p>
            <a:pPr marL="0" lvl="0" indent="0" algn="just">
              <a:lnSpc>
                <a:spcPct val="112727"/>
              </a:lnSpc>
              <a:buClr>
                <a:srgbClr val="0D0D0D"/>
              </a:buClr>
              <a:buSzPts val="2200"/>
            </a:pPr>
            <a:r>
              <a:rPr lang="de-DE" sz="2200" dirty="0">
                <a:solidFill>
                  <a:srgbClr val="0D0D0D"/>
                </a:solidFill>
              </a:rPr>
              <a:t>Interface befähigte seine Mitarbeiter durch kontinuierliche Weiterbildung und Einbindung in Nachhaltigkeitsinitiativen und förderte so eine Kultur der Innovation und Zusammenarbeit.</a:t>
            </a:r>
          </a:p>
          <a:p>
            <a:pPr marL="0" lvl="0" indent="0" algn="just">
              <a:lnSpc>
                <a:spcPct val="112727"/>
              </a:lnSpc>
              <a:buClr>
                <a:srgbClr val="0D0D0D"/>
              </a:buClr>
              <a:buSzPts val="2200"/>
            </a:pPr>
            <a:r>
              <a:rPr lang="de-DE" sz="2200" dirty="0">
                <a:solidFill>
                  <a:srgbClr val="0D0D0D"/>
                </a:solidFill>
              </a:rPr>
              <a:t>Indem es Nachhaltigkeit zu einem grundlegenden Bestandteil seiner Mission machte, verbesserte Interface nicht nur seinen Umwelteinfluss, sondern steigerte auch seinen Ruf als Marke und seine Marktposition.</a:t>
            </a:r>
            <a:endParaRPr dirty="0"/>
          </a:p>
        </p:txBody>
      </p:sp>
      <p:sp>
        <p:nvSpPr>
          <p:cNvPr id="859" name="Google Shape;859;p49"/>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de-DE" dirty="0"/>
              <a:t>Fallstudie1 Schnittstelle Fallstudie -Mission Zero and Beyond</a:t>
            </a:r>
          </a:p>
          <a:p>
            <a:pPr marL="0" lvl="0" indent="0" algn="ctr" rtl="0">
              <a:lnSpc>
                <a:spcPct val="90000"/>
              </a:lnSpc>
              <a:spcBef>
                <a:spcPts val="1000"/>
              </a:spcBef>
              <a:spcAft>
                <a:spcPts val="0"/>
              </a:spcAft>
              <a:buClr>
                <a:schemeClr val="lt1"/>
              </a:buClr>
              <a:buSzPts val="3600"/>
              <a:buNone/>
            </a:pPr>
            <a:endParaRPr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863"/>
        <p:cNvGrpSpPr/>
        <p:nvPr/>
      </p:nvGrpSpPr>
      <p:grpSpPr>
        <a:xfrm>
          <a:off x="0" y="0"/>
          <a:ext cx="0" cy="0"/>
          <a:chOff x="0" y="0"/>
          <a:chExt cx="0" cy="0"/>
        </a:xfrm>
      </p:grpSpPr>
      <p:sp>
        <p:nvSpPr>
          <p:cNvPr id="864" name="Google Shape;864;p50"/>
          <p:cNvSpPr txBox="1">
            <a:spLocks noGrp="1"/>
          </p:cNvSpPr>
          <p:nvPr>
            <p:ph type="body" idx="1"/>
          </p:nvPr>
        </p:nvSpPr>
        <p:spPr>
          <a:xfrm>
            <a:off x="4594680" y="798917"/>
            <a:ext cx="6746100" cy="5166300"/>
          </a:xfrm>
          <a:prstGeom prst="rect">
            <a:avLst/>
          </a:prstGeom>
          <a:noFill/>
          <a:ln>
            <a:noFill/>
          </a:ln>
        </p:spPr>
        <p:txBody>
          <a:bodyPr spcFirstLastPara="1" wrap="square" lIns="91425" tIns="45700" rIns="91425" bIns="45700" anchor="t" anchorCtr="0">
            <a:noAutofit/>
          </a:bodyPr>
          <a:lstStyle/>
          <a:p>
            <a:pPr marL="0" lvl="0" indent="0" algn="just">
              <a:lnSpc>
                <a:spcPct val="112727"/>
              </a:lnSpc>
              <a:buClr>
                <a:srgbClr val="0D0D0D"/>
              </a:buClr>
              <a:buSzPts val="2200"/>
            </a:pPr>
            <a:r>
              <a:rPr lang="de-DE" sz="1900" dirty="0">
                <a:solidFill>
                  <a:srgbClr val="0D0D0D"/>
                </a:solidFill>
              </a:rPr>
              <a:t>Die Initiativen Mission Zero und Climate Take Back von Interface bieten wertvolle Anhaltspunkte für andere Unternehmen, die Nachhaltigkeit in ihren Betrieb integrieren wollen. Die sichtbare Unterstützung und das aktive Engagement der Führungsebene waren entscheidend, um den Ton anzugeben und die Mitarbeiter zu inspirieren, Nachhaltigkeit ernst zu nehmen.Die frühe Einbindung der Mitarbeiter in den Planungsprozess förderte das Gefühl der Eigenverantwortung und verringerte den Widerstand gegen Veränderungen. Kontinuierliche Schulungen hielten die Mitarbeiter auf dem Laufenden und motivierten sie, effektiv zu den Nachhaltigkeitszielen beizutragen. Die Verankerung von Nachhaltigkeit in den Grundwerten und der Entscheidungsfindung des Unternehmens gewährleistete ein langfristiges Engagement und machte Nachhaltigkeit zu einem wichtigen Teil der Unternehmensidentität. </a:t>
            </a:r>
            <a:endParaRPr lang="de-DE" sz="1900" dirty="0">
              <a:solidFill>
                <a:srgbClr val="0D0D0D"/>
              </a:solidFill>
              <a:highlight>
                <a:srgbClr val="FFFFFF"/>
              </a:highlight>
            </a:endParaRPr>
          </a:p>
          <a:p>
            <a:pPr marL="0" lvl="0" indent="0" algn="just">
              <a:lnSpc>
                <a:spcPct val="112727"/>
              </a:lnSpc>
              <a:buClr>
                <a:srgbClr val="0D0D0D"/>
              </a:buClr>
              <a:buSzPts val="2200"/>
            </a:pPr>
            <a:r>
              <a:rPr lang="de-DE" sz="1900" u="sng" dirty="0">
                <a:solidFill>
                  <a:srgbClr val="080808"/>
                </a:solidFill>
              </a:rPr>
              <a:t>Klicken Sie hier, um mehr über die Nachhaltigkeitsbemühungen von Interface zu erfahren</a:t>
            </a:r>
            <a:endParaRPr lang="de-DE" sz="1900" i="0" dirty="0">
              <a:solidFill>
                <a:srgbClr val="080808"/>
              </a:solidFill>
              <a:highlight>
                <a:srgbClr val="FFFFFF"/>
              </a:highlight>
            </a:endParaRPr>
          </a:p>
        </p:txBody>
      </p:sp>
      <p:sp>
        <p:nvSpPr>
          <p:cNvPr id="865" name="Google Shape;865;p50"/>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de-DE" dirty="0"/>
              <a:t>Fallstudie1 Schnittstelle Fallstudie -Mission Zero and Beyond</a:t>
            </a:r>
          </a:p>
          <a:p>
            <a:pPr marL="0" lvl="0" indent="0" algn="ctr" rtl="0">
              <a:lnSpc>
                <a:spcPct val="90000"/>
              </a:lnSpc>
              <a:spcBef>
                <a:spcPts val="1000"/>
              </a:spcBef>
              <a:spcAft>
                <a:spcPts val="0"/>
              </a:spcAft>
              <a:buClr>
                <a:schemeClr val="lt1"/>
              </a:buClr>
              <a:buSzPts val="3600"/>
              <a:buNone/>
            </a:pPr>
            <a:endParaRPr dirty="0"/>
          </a:p>
        </p:txBody>
      </p:sp>
      <p:sp>
        <p:nvSpPr>
          <p:cNvPr id="866" name="Google Shape;866;p50"/>
          <p:cNvSpPr txBox="1"/>
          <p:nvPr/>
        </p:nvSpPr>
        <p:spPr>
          <a:xfrm>
            <a:off x="4594680" y="398807"/>
            <a:ext cx="7761888" cy="400110"/>
          </a:xfrm>
          <a:prstGeom prst="rect">
            <a:avLst/>
          </a:prstGeom>
          <a:noFill/>
          <a:ln>
            <a:noFill/>
          </a:ln>
        </p:spPr>
        <p:txBody>
          <a:bodyPr spcFirstLastPara="1" wrap="square" lIns="91425" tIns="45700" rIns="91425" bIns="45700" anchor="t" anchorCtr="0">
            <a:spAutoFit/>
          </a:bodyPr>
          <a:lstStyle/>
          <a:p>
            <a:pPr lvl="0">
              <a:buSzPts val="2000"/>
            </a:pPr>
            <a:r>
              <a:rPr lang="en-US" sz="2000" b="1" dirty="0" err="1">
                <a:solidFill>
                  <a:srgbClr val="0D0D0D"/>
                </a:solidFill>
                <a:latin typeface="Calibri"/>
                <a:ea typeface="Calibri"/>
                <a:cs typeface="Calibri"/>
                <a:sym typeface="Calibri"/>
              </a:rPr>
              <a:t>Ergebnis</a:t>
            </a:r>
            <a:endParaRPr sz="2000" b="0" i="0" u="none" strike="noStrike" cap="none" dirty="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329</TotalTime>
  <Words>9334</Words>
  <Application>Microsoft Office PowerPoint</Application>
  <PresentationFormat>Widescreen</PresentationFormat>
  <Paragraphs>549</Paragraphs>
  <Slides>108</Slides>
  <Notes>108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108</vt:i4>
      </vt:variant>
    </vt:vector>
  </HeadingPairs>
  <TitlesOfParts>
    <vt:vector size="115" baseType="lpstr">
      <vt:lpstr>Noto Sans Symbols</vt:lpstr>
      <vt:lpstr>Montserrat</vt:lpstr>
      <vt:lpstr>Montserrat Light</vt:lpstr>
      <vt:lpstr>Wingdings</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Gillian Keane</dc:creator>
  <cp:lastModifiedBy>srini vash</cp:lastModifiedBy>
  <cp:revision>6</cp:revision>
  <dcterms:created xsi:type="dcterms:W3CDTF">2020-10-14T13:32:04Z</dcterms:created>
  <dcterms:modified xsi:type="dcterms:W3CDTF">2025-06-07T06:02:34Z</dcterms:modified>
</cp:coreProperties>
</file>