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12192000"/>
  <p:notesSz cx="6858000" cy="9144000"/>
  <p:embeddedFontLst>
    <p:embeddedFont>
      <p:font typeface="Montserrat"/>
      <p:regular r:id="rId52"/>
      <p:bold r:id="rId53"/>
      <p:italic r:id="rId54"/>
      <p:boldItalic r:id="rId55"/>
    </p:embeddedFont>
    <p:embeddedFont>
      <p:font typeface="Montserrat Light"/>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0" roundtripDataSignature="AMtx7mgDEtAp5FsCzkmQrTc0Cb4wPRaP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843C646-0E4D-4290-873A-51412BF79268}">
  <a:tblStyle styleId="{7843C646-0E4D-4290-873A-51412BF79268}"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customschemas.google.com/relationships/presentationmetadata" Target="meta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Montserrat-bold.fntdata"/><Relationship Id="rId52" Type="http://schemas.openxmlformats.org/officeDocument/2006/relationships/font" Target="fonts/Montserrat-regular.fntdata"/><Relationship Id="rId11" Type="http://schemas.openxmlformats.org/officeDocument/2006/relationships/slide" Target="slides/slide6.xml"/><Relationship Id="rId55" Type="http://schemas.openxmlformats.org/officeDocument/2006/relationships/font" Target="fonts/Montserrat-boldItalic.fntdata"/><Relationship Id="rId10" Type="http://schemas.openxmlformats.org/officeDocument/2006/relationships/slide" Target="slides/slide5.xml"/><Relationship Id="rId54" Type="http://schemas.openxmlformats.org/officeDocument/2006/relationships/font" Target="fonts/Montserrat-italic.fntdata"/><Relationship Id="rId13" Type="http://schemas.openxmlformats.org/officeDocument/2006/relationships/slide" Target="slides/slide8.xml"/><Relationship Id="rId57" Type="http://schemas.openxmlformats.org/officeDocument/2006/relationships/font" Target="fonts/MontserratLight-bold.fntdata"/><Relationship Id="rId12" Type="http://schemas.openxmlformats.org/officeDocument/2006/relationships/slide" Target="slides/slide7.xml"/><Relationship Id="rId56" Type="http://schemas.openxmlformats.org/officeDocument/2006/relationships/font" Target="fonts/MontserratLight-regular.fntdata"/><Relationship Id="rId15" Type="http://schemas.openxmlformats.org/officeDocument/2006/relationships/slide" Target="slides/slide10.xml"/><Relationship Id="rId59" Type="http://schemas.openxmlformats.org/officeDocument/2006/relationships/font" Target="fonts/MontserratLight-boldItalic.fntdata"/><Relationship Id="rId14" Type="http://schemas.openxmlformats.org/officeDocument/2006/relationships/slide" Target="slides/slide9.xml"/><Relationship Id="rId58" Type="http://schemas.openxmlformats.org/officeDocument/2006/relationships/font" Target="fonts/MontserratLight-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0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0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0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p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2" name="Google Shape;36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p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p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p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f055413be5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g2f055413be5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5" name="Google Shape;425;g2f055413be5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p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01" showMasterSp="0">
  <p:cSld name="Cover Slide  01">
    <p:spTree>
      <p:nvGrpSpPr>
        <p:cNvPr id="12" name="Shape 12"/>
        <p:cNvGrpSpPr/>
        <p:nvPr/>
      </p:nvGrpSpPr>
      <p:grpSpPr>
        <a:xfrm>
          <a:off x="0" y="0"/>
          <a:ext cx="0" cy="0"/>
          <a:chOff x="0" y="0"/>
          <a:chExt cx="0" cy="0"/>
        </a:xfrm>
      </p:grpSpPr>
      <p:sp>
        <p:nvSpPr>
          <p:cNvPr id="13" name="Google Shape;13;p76"/>
          <p:cNvSpPr/>
          <p:nvPr/>
        </p:nvSpPr>
        <p:spPr>
          <a:xfrm>
            <a:off x="-1218514" y="-6377384"/>
            <a:ext cx="16024759" cy="5895581"/>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 name="Google Shape;14;p76"/>
          <p:cNvSpPr/>
          <p:nvPr/>
        </p:nvSpPr>
        <p:spPr>
          <a:xfrm>
            <a:off x="0" y="3703066"/>
            <a:ext cx="4883406" cy="2856914"/>
          </a:xfrm>
          <a:prstGeom prst="rect">
            <a:avLst/>
          </a:prstGeom>
          <a:solidFill>
            <a:srgbClr val="1E75B0"/>
          </a:solidFill>
          <a:ln>
            <a:noFill/>
          </a:ln>
        </p:spPr>
        <p:txBody>
          <a:bodyPr anchorCtr="0" anchor="ctr" bIns="24650" lIns="49325" spcFirstLastPara="1" rIns="49325" wrap="square" tIns="24650">
            <a:noAutofit/>
          </a:bodyPr>
          <a:lstStyle/>
          <a:p>
            <a:pPr indent="0" lvl="0" marL="0" marR="0" rtl="0" algn="l">
              <a:lnSpc>
                <a:spcPct val="100000"/>
              </a:lnSpc>
              <a:spcBef>
                <a:spcPts val="0"/>
              </a:spcBef>
              <a:spcAft>
                <a:spcPts val="0"/>
              </a:spcAft>
              <a:buClr>
                <a:srgbClr val="000000"/>
              </a:buClr>
              <a:buSzPts val="529"/>
              <a:buFont typeface="Arial"/>
              <a:buNone/>
            </a:pPr>
            <a:r>
              <a:t/>
            </a:r>
            <a:endParaRPr b="0" i="0" sz="529" u="none" cap="none" strike="noStrike">
              <a:solidFill>
                <a:schemeClr val="lt1"/>
              </a:solidFill>
              <a:latin typeface="Calibri"/>
              <a:ea typeface="Calibri"/>
              <a:cs typeface="Calibri"/>
              <a:sym typeface="Calibri"/>
            </a:endParaRPr>
          </a:p>
        </p:txBody>
      </p:sp>
      <p:sp>
        <p:nvSpPr>
          <p:cNvPr id="15" name="Google Shape;15;p76"/>
          <p:cNvSpPr/>
          <p:nvPr>
            <p:ph idx="2" type="pic"/>
          </p:nvPr>
        </p:nvSpPr>
        <p:spPr>
          <a:xfrm>
            <a:off x="0" y="2428827"/>
            <a:ext cx="12192000" cy="3192032"/>
          </a:xfrm>
          <a:prstGeom prst="rect">
            <a:avLst/>
          </a:prstGeom>
          <a:solidFill>
            <a:srgbClr val="D8D8D8"/>
          </a:solidFill>
          <a:ln>
            <a:noFill/>
          </a:ln>
        </p:spPr>
      </p:sp>
      <p:grpSp>
        <p:nvGrpSpPr>
          <p:cNvPr id="16" name="Google Shape;16;p76"/>
          <p:cNvGrpSpPr/>
          <p:nvPr/>
        </p:nvGrpSpPr>
        <p:grpSpPr>
          <a:xfrm>
            <a:off x="-695010" y="4529052"/>
            <a:ext cx="2530502" cy="2045219"/>
            <a:chOff x="5816064" y="9435173"/>
            <a:chExt cx="798029" cy="644988"/>
          </a:xfrm>
        </p:grpSpPr>
        <p:sp>
          <p:nvSpPr>
            <p:cNvPr id="17" name="Google Shape;17;p76"/>
            <p:cNvSpPr/>
            <p:nvPr/>
          </p:nvSpPr>
          <p:spPr>
            <a:xfrm>
              <a:off x="6450882" y="9701314"/>
              <a:ext cx="163211" cy="376953"/>
            </a:xfrm>
            <a:custGeom>
              <a:rect b="b" l="l" r="r" t="t"/>
              <a:pathLst>
                <a:path extrusionOk="0" h="376953" w="163211">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76"/>
            <p:cNvSpPr/>
            <p:nvPr/>
          </p:nvSpPr>
          <p:spPr>
            <a:xfrm>
              <a:off x="6308546" y="9545986"/>
              <a:ext cx="166058" cy="534174"/>
            </a:xfrm>
            <a:custGeom>
              <a:rect b="b" l="l" r="r" t="t"/>
              <a:pathLst>
                <a:path extrusionOk="0" h="534174" w="166058">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76"/>
            <p:cNvSpPr/>
            <p:nvPr/>
          </p:nvSpPr>
          <p:spPr>
            <a:xfrm>
              <a:off x="6407232" y="10025228"/>
              <a:ext cx="21824" cy="53985"/>
            </a:xfrm>
            <a:custGeom>
              <a:rect b="b" l="l" r="r" t="t"/>
              <a:pathLst>
                <a:path extrusionOk="0" h="53985" w="21824">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 name="Google Shape;20;p76"/>
            <p:cNvSpPr/>
            <p:nvPr/>
          </p:nvSpPr>
          <p:spPr>
            <a:xfrm>
              <a:off x="6384458" y="9687107"/>
              <a:ext cx="80656" cy="152486"/>
            </a:xfrm>
            <a:custGeom>
              <a:rect b="b" l="l" r="r" t="t"/>
              <a:pathLst>
                <a:path extrusionOk="0" h="152486" w="80656">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 name="Google Shape;21;p76"/>
            <p:cNvSpPr/>
            <p:nvPr/>
          </p:nvSpPr>
          <p:spPr>
            <a:xfrm>
              <a:off x="6246867" y="9957036"/>
              <a:ext cx="2846" cy="7576"/>
            </a:xfrm>
            <a:custGeom>
              <a:rect b="b" l="l" r="r" t="t"/>
              <a:pathLst>
                <a:path extrusionOk="0" h="7576" w="2846">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 name="Google Shape;22;p76"/>
            <p:cNvSpPr/>
            <p:nvPr/>
          </p:nvSpPr>
          <p:spPr>
            <a:xfrm>
              <a:off x="6150079" y="10017651"/>
              <a:ext cx="45547" cy="62509"/>
            </a:xfrm>
            <a:custGeom>
              <a:rect b="b" l="l" r="r" t="t"/>
              <a:pathLst>
                <a:path extrusionOk="0" h="62509" w="45547">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 name="Google Shape;23;p76"/>
            <p:cNvSpPr/>
            <p:nvPr/>
          </p:nvSpPr>
          <p:spPr>
            <a:xfrm>
              <a:off x="6077013" y="9435173"/>
              <a:ext cx="271386" cy="380741"/>
            </a:xfrm>
            <a:custGeom>
              <a:rect b="b" l="l" r="r" t="t"/>
              <a:pathLst>
                <a:path extrusionOk="0" h="380741" w="271386">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 name="Google Shape;24;p76"/>
            <p:cNvSpPr/>
            <p:nvPr/>
          </p:nvSpPr>
          <p:spPr>
            <a:xfrm>
              <a:off x="6171904" y="9811179"/>
              <a:ext cx="9489" cy="947"/>
            </a:xfrm>
            <a:custGeom>
              <a:rect b="b" l="l" r="r" t="t"/>
              <a:pathLst>
                <a:path extrusionOk="0" h="947" w="9489">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 name="Google Shape;25;p76"/>
            <p:cNvSpPr/>
            <p:nvPr/>
          </p:nvSpPr>
          <p:spPr>
            <a:xfrm>
              <a:off x="6209860" y="10016704"/>
              <a:ext cx="42700" cy="62509"/>
            </a:xfrm>
            <a:custGeom>
              <a:rect b="b" l="l" r="r" t="t"/>
              <a:pathLst>
                <a:path extrusionOk="0" h="62509" w="4270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 name="Google Shape;26;p76"/>
            <p:cNvSpPr/>
            <p:nvPr/>
          </p:nvSpPr>
          <p:spPr>
            <a:xfrm>
              <a:off x="6237378" y="9545039"/>
              <a:ext cx="107226" cy="534174"/>
            </a:xfrm>
            <a:custGeom>
              <a:rect b="b" l="l" r="r" t="t"/>
              <a:pathLst>
                <a:path extrusionOk="0" h="534174" w="107226">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76"/>
            <p:cNvSpPr/>
            <p:nvPr/>
          </p:nvSpPr>
          <p:spPr>
            <a:xfrm>
              <a:off x="5947013" y="9646381"/>
              <a:ext cx="184087" cy="432833"/>
            </a:xfrm>
            <a:custGeom>
              <a:rect b="b" l="l" r="r" t="t"/>
              <a:pathLst>
                <a:path extrusionOk="0" h="432833" w="184087">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 name="Google Shape;28;p76"/>
            <p:cNvSpPr/>
            <p:nvPr/>
          </p:nvSpPr>
          <p:spPr>
            <a:xfrm>
              <a:off x="6090298" y="9627438"/>
              <a:ext cx="96788" cy="451775"/>
            </a:xfrm>
            <a:custGeom>
              <a:rect b="b" l="l" r="r" t="t"/>
              <a:pathLst>
                <a:path extrusionOk="0" h="451775" w="96788">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 name="Google Shape;29;p76"/>
            <p:cNvSpPr/>
            <p:nvPr/>
          </p:nvSpPr>
          <p:spPr>
            <a:xfrm>
              <a:off x="5816064" y="9792237"/>
              <a:ext cx="133795" cy="286976"/>
            </a:xfrm>
            <a:custGeom>
              <a:rect b="b" l="l" r="r" t="t"/>
              <a:pathLst>
                <a:path extrusionOk="0" h="286976" w="133795">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 name="Google Shape;30;p76"/>
            <p:cNvSpPr/>
            <p:nvPr/>
          </p:nvSpPr>
          <p:spPr>
            <a:xfrm>
              <a:off x="5993509" y="9770453"/>
              <a:ext cx="43649" cy="63456"/>
            </a:xfrm>
            <a:custGeom>
              <a:rect b="b" l="l" r="r" t="t"/>
              <a:pathLst>
                <a:path extrusionOk="0" h="63456" w="43649">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 name="Google Shape;31;p76"/>
            <p:cNvSpPr/>
            <p:nvPr/>
          </p:nvSpPr>
          <p:spPr>
            <a:xfrm>
              <a:off x="5971684" y="10020493"/>
              <a:ext cx="43649" cy="59668"/>
            </a:xfrm>
            <a:custGeom>
              <a:rect b="b" l="l" r="r" t="t"/>
              <a:pathLst>
                <a:path extrusionOk="0" h="59668" w="43649">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2" name="Google Shape;32;p76"/>
          <p:cNvSpPr/>
          <p:nvPr/>
        </p:nvSpPr>
        <p:spPr>
          <a:xfrm>
            <a:off x="-3327961" y="-261651"/>
            <a:ext cx="3340287" cy="7381301"/>
          </a:xfrm>
          <a:prstGeom prst="rect">
            <a:avLst/>
          </a:prstGeom>
          <a:solidFill>
            <a:srgbClr val="ECECEC"/>
          </a:solidFill>
          <a:ln>
            <a:noFill/>
          </a:ln>
        </p:spPr>
        <p:txBody>
          <a:bodyPr anchorCtr="0" anchor="ctr" bIns="24650" lIns="49325" spcFirstLastPara="1" rIns="49325" wrap="square" tIns="24650">
            <a:noAutofit/>
          </a:bodyPr>
          <a:lstStyle/>
          <a:p>
            <a:pPr indent="0" lvl="0" marL="0" marR="0" rtl="0" algn="l">
              <a:lnSpc>
                <a:spcPct val="100000"/>
              </a:lnSpc>
              <a:spcBef>
                <a:spcPts val="0"/>
              </a:spcBef>
              <a:spcAft>
                <a:spcPts val="0"/>
              </a:spcAft>
              <a:buClr>
                <a:srgbClr val="000000"/>
              </a:buClr>
              <a:buSzPts val="529"/>
              <a:buFont typeface="Arial"/>
              <a:buNone/>
            </a:pPr>
            <a:r>
              <a:t/>
            </a:r>
            <a:endParaRPr b="0" i="0" sz="529" u="none" cap="none" strike="noStrike">
              <a:solidFill>
                <a:schemeClr val="lt1"/>
              </a:solidFill>
              <a:latin typeface="Calibri"/>
              <a:ea typeface="Calibri"/>
              <a:cs typeface="Calibri"/>
              <a:sym typeface="Calibri"/>
            </a:endParaRPr>
          </a:p>
        </p:txBody>
      </p:sp>
      <p:pic>
        <p:nvPicPr>
          <p:cNvPr id="33" name="Google Shape;33;p76"/>
          <p:cNvPicPr preferRelativeResize="0"/>
          <p:nvPr/>
        </p:nvPicPr>
        <p:blipFill rotWithShape="1">
          <a:blip r:embed="rId2">
            <a:alphaModFix/>
          </a:blip>
          <a:srcRect b="0" l="0" r="0" t="0"/>
          <a:stretch/>
        </p:blipFill>
        <p:spPr>
          <a:xfrm>
            <a:off x="10449020" y="6107837"/>
            <a:ext cx="1739749" cy="371832"/>
          </a:xfrm>
          <a:prstGeom prst="rect">
            <a:avLst/>
          </a:prstGeom>
          <a:noFill/>
          <a:ln>
            <a:noFill/>
          </a:ln>
        </p:spPr>
      </p:pic>
      <p:pic>
        <p:nvPicPr>
          <p:cNvPr id="34" name="Google Shape;34;p76"/>
          <p:cNvPicPr preferRelativeResize="0"/>
          <p:nvPr/>
        </p:nvPicPr>
        <p:blipFill rotWithShape="1">
          <a:blip r:embed="rId3">
            <a:alphaModFix/>
          </a:blip>
          <a:srcRect b="0" l="0" r="0" t="0"/>
          <a:stretch/>
        </p:blipFill>
        <p:spPr>
          <a:xfrm>
            <a:off x="7787178" y="178763"/>
            <a:ext cx="4032784" cy="21844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Intro ">
  <p:cSld name="Overview/Intro ">
    <p:spTree>
      <p:nvGrpSpPr>
        <p:cNvPr id="35" name="Shape 35"/>
        <p:cNvGrpSpPr/>
        <p:nvPr/>
      </p:nvGrpSpPr>
      <p:grpSpPr>
        <a:xfrm>
          <a:off x="0" y="0"/>
          <a:ext cx="0" cy="0"/>
          <a:chOff x="0" y="0"/>
          <a:chExt cx="0" cy="0"/>
        </a:xfrm>
      </p:grpSpPr>
      <p:sp>
        <p:nvSpPr>
          <p:cNvPr id="36" name="Google Shape;36;p77"/>
          <p:cNvSpPr/>
          <p:nvPr/>
        </p:nvSpPr>
        <p:spPr>
          <a:xfrm>
            <a:off x="2167324" y="772371"/>
            <a:ext cx="9503744" cy="5063164"/>
          </a:xfrm>
          <a:prstGeom prst="rect">
            <a:avLst/>
          </a:prstGeom>
          <a:solidFill>
            <a:srgbClr val="1E75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29"/>
              <a:buFont typeface="Arial"/>
              <a:buNone/>
            </a:pPr>
            <a:r>
              <a:t/>
            </a:r>
            <a:endParaRPr b="0" i="0" sz="529" u="none" cap="none" strike="noStrike">
              <a:solidFill>
                <a:schemeClr val="lt1"/>
              </a:solidFill>
              <a:latin typeface="Calibri"/>
              <a:ea typeface="Calibri"/>
              <a:cs typeface="Calibri"/>
              <a:sym typeface="Calibri"/>
            </a:endParaRPr>
          </a:p>
        </p:txBody>
      </p:sp>
      <p:sp>
        <p:nvSpPr>
          <p:cNvPr id="37" name="Google Shape;37;p77"/>
          <p:cNvSpPr/>
          <p:nvPr>
            <p:ph idx="2" type="pic"/>
          </p:nvPr>
        </p:nvSpPr>
        <p:spPr>
          <a:xfrm>
            <a:off x="388401" y="385460"/>
            <a:ext cx="4107750" cy="6087079"/>
          </a:xfrm>
          <a:prstGeom prst="rect">
            <a:avLst/>
          </a:prstGeom>
          <a:solidFill>
            <a:srgbClr val="BFBFBF"/>
          </a:solidFill>
          <a:ln>
            <a:noFill/>
          </a:ln>
        </p:spPr>
      </p:sp>
      <p:sp>
        <p:nvSpPr>
          <p:cNvPr id="38" name="Google Shape;38;p77"/>
          <p:cNvSpPr txBox="1"/>
          <p:nvPr>
            <p:ph idx="1" type="body"/>
          </p:nvPr>
        </p:nvSpPr>
        <p:spPr>
          <a:xfrm>
            <a:off x="4940626" y="3429001"/>
            <a:ext cx="6414559" cy="21239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01 ">
  <p:cSld name="Text Slide 01 ">
    <p:spTree>
      <p:nvGrpSpPr>
        <p:cNvPr id="39" name="Shape 39"/>
        <p:cNvGrpSpPr/>
        <p:nvPr/>
      </p:nvGrpSpPr>
      <p:grpSpPr>
        <a:xfrm>
          <a:off x="0" y="0"/>
          <a:ext cx="0" cy="0"/>
          <a:chOff x="0" y="0"/>
          <a:chExt cx="0" cy="0"/>
        </a:xfrm>
      </p:grpSpPr>
      <p:sp>
        <p:nvSpPr>
          <p:cNvPr id="40" name="Google Shape;40;p81"/>
          <p:cNvSpPr/>
          <p:nvPr/>
        </p:nvSpPr>
        <p:spPr>
          <a:xfrm rot="-5400000">
            <a:off x="2667000" y="-2667000"/>
            <a:ext cx="6858001" cy="12191999"/>
          </a:xfrm>
          <a:prstGeom prst="rect">
            <a:avLst/>
          </a:prstGeom>
          <a:solidFill>
            <a:srgbClr val="1E75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81"/>
          <p:cNvSpPr/>
          <p:nvPr/>
        </p:nvSpPr>
        <p:spPr>
          <a:xfrm rot="-5400000">
            <a:off x="2858269" y="-2026298"/>
            <a:ext cx="6141020" cy="1091059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a</a:t>
            </a:r>
            <a:endParaRPr b="0" i="0" sz="1400" u="none" cap="none" strike="noStrike">
              <a:solidFill>
                <a:srgbClr val="000000"/>
              </a:solidFill>
              <a:latin typeface="Arial"/>
              <a:ea typeface="Arial"/>
              <a:cs typeface="Arial"/>
              <a:sym typeface="Arial"/>
            </a:endParaRPr>
          </a:p>
        </p:txBody>
      </p:sp>
      <p:sp>
        <p:nvSpPr>
          <p:cNvPr id="42" name="Google Shape;42;p81"/>
          <p:cNvSpPr txBox="1"/>
          <p:nvPr>
            <p:ph idx="1" type="body"/>
          </p:nvPr>
        </p:nvSpPr>
        <p:spPr>
          <a:xfrm>
            <a:off x="904856" y="826894"/>
            <a:ext cx="10052954"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3B64B"/>
              </a:buClr>
              <a:buSzPts val="3600"/>
              <a:buFont typeface="Arial"/>
              <a:buNone/>
              <a:defRPr b="1" i="0" sz="3600" u="none" cap="none" strike="noStrike">
                <a:solidFill>
                  <a:srgbClr val="73B6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81"/>
          <p:cNvSpPr txBox="1"/>
          <p:nvPr>
            <p:ph idx="2" type="body"/>
          </p:nvPr>
        </p:nvSpPr>
        <p:spPr>
          <a:xfrm>
            <a:off x="904856" y="1989039"/>
            <a:ext cx="10052954" cy="425033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3333"/>
              </a:lnSpc>
              <a:spcBef>
                <a:spcPts val="0"/>
              </a:spcBef>
              <a:spcAft>
                <a:spcPts val="0"/>
              </a:spcAft>
              <a:buClr>
                <a:srgbClr val="595959"/>
              </a:buClr>
              <a:buSzPts val="2400"/>
              <a:buFont typeface="Arial"/>
              <a:buNone/>
              <a:defRPr b="0" i="0" sz="2400" u="none" cap="none" strike="noStrike">
                <a:solidFill>
                  <a:srgbClr val="595959"/>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81"/>
          <p:cNvSpPr/>
          <p:nvPr/>
        </p:nvSpPr>
        <p:spPr>
          <a:xfrm rot="-5400000">
            <a:off x="9789093" y="4354638"/>
            <a:ext cx="4074299"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Calibri"/>
                <a:ea typeface="Calibri"/>
                <a:cs typeface="Calibri"/>
                <a:sym typeface="Calibri"/>
              </a:rPr>
              <a:t>START ON SUSTAINABILITY</a:t>
            </a:r>
            <a:endParaRPr b="0" i="0" sz="1400" u="none" cap="none" strike="noStrike">
              <a:solidFill>
                <a:srgbClr val="000000"/>
              </a:solidFill>
              <a:latin typeface="Arial"/>
              <a:ea typeface="Arial"/>
              <a:cs typeface="Arial"/>
              <a:sym typeface="Arial"/>
            </a:endParaRPr>
          </a:p>
        </p:txBody>
      </p:sp>
      <p:cxnSp>
        <p:nvCxnSpPr>
          <p:cNvPr id="45" name="Google Shape;45;p81"/>
          <p:cNvCxnSpPr/>
          <p:nvPr/>
        </p:nvCxnSpPr>
        <p:spPr>
          <a:xfrm>
            <a:off x="11635259" y="6499510"/>
            <a:ext cx="324798" cy="0"/>
          </a:xfrm>
          <a:prstGeom prst="straightConnector1">
            <a:avLst/>
          </a:prstGeom>
          <a:noFill/>
          <a:ln cap="flat" cmpd="sng" w="12700">
            <a:solidFill>
              <a:srgbClr val="73B64B"/>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46" name="Shape 46"/>
        <p:cNvGrpSpPr/>
        <p:nvPr/>
      </p:nvGrpSpPr>
      <p:grpSpPr>
        <a:xfrm>
          <a:off x="0" y="0"/>
          <a:ext cx="0" cy="0"/>
          <a:chOff x="0" y="0"/>
          <a:chExt cx="0" cy="0"/>
        </a:xfrm>
      </p:grpSpPr>
      <p:sp>
        <p:nvSpPr>
          <p:cNvPr id="47" name="Google Shape;47;p79"/>
          <p:cNvSpPr/>
          <p:nvPr/>
        </p:nvSpPr>
        <p:spPr>
          <a:xfrm>
            <a:off x="6982690" y="527858"/>
            <a:ext cx="4721156" cy="5802284"/>
          </a:xfrm>
          <a:prstGeom prst="rect">
            <a:avLst/>
          </a:prstGeom>
          <a:solidFill>
            <a:srgbClr val="1E75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29"/>
              <a:buFont typeface="Arial"/>
              <a:buNone/>
            </a:pPr>
            <a:r>
              <a:t/>
            </a:r>
            <a:endParaRPr b="0" i="0" sz="529" u="none" cap="none" strike="noStrike">
              <a:solidFill>
                <a:schemeClr val="lt1"/>
              </a:solidFill>
              <a:latin typeface="Calibri"/>
              <a:ea typeface="Calibri"/>
              <a:cs typeface="Calibri"/>
              <a:sym typeface="Calibri"/>
            </a:endParaRPr>
          </a:p>
        </p:txBody>
      </p:sp>
      <p:sp>
        <p:nvSpPr>
          <p:cNvPr id="48" name="Google Shape;48;p79"/>
          <p:cNvSpPr txBox="1"/>
          <p:nvPr>
            <p:ph idx="1" type="body"/>
          </p:nvPr>
        </p:nvSpPr>
        <p:spPr>
          <a:xfrm>
            <a:off x="7630824" y="990923"/>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600"/>
              <a:buFont typeface="Arial"/>
              <a:buNone/>
              <a:defRPr b="1" i="0" sz="9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9" name="Google Shape;49;p79"/>
          <p:cNvGrpSpPr/>
          <p:nvPr/>
        </p:nvGrpSpPr>
        <p:grpSpPr>
          <a:xfrm>
            <a:off x="6966447" y="3406884"/>
            <a:ext cx="3616885" cy="2923263"/>
            <a:chOff x="5816064" y="9435173"/>
            <a:chExt cx="798029" cy="644988"/>
          </a:xfrm>
        </p:grpSpPr>
        <p:sp>
          <p:nvSpPr>
            <p:cNvPr id="50" name="Google Shape;50;p79"/>
            <p:cNvSpPr/>
            <p:nvPr/>
          </p:nvSpPr>
          <p:spPr>
            <a:xfrm>
              <a:off x="6450882" y="9701314"/>
              <a:ext cx="163211" cy="376953"/>
            </a:xfrm>
            <a:custGeom>
              <a:rect b="b" l="l" r="r" t="t"/>
              <a:pathLst>
                <a:path extrusionOk="0" h="376953" w="163211">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 name="Google Shape;51;p79"/>
            <p:cNvSpPr/>
            <p:nvPr/>
          </p:nvSpPr>
          <p:spPr>
            <a:xfrm>
              <a:off x="6308546" y="9545986"/>
              <a:ext cx="166058" cy="534174"/>
            </a:xfrm>
            <a:custGeom>
              <a:rect b="b" l="l" r="r" t="t"/>
              <a:pathLst>
                <a:path extrusionOk="0" h="534174" w="166058">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 name="Google Shape;52;p79"/>
            <p:cNvSpPr/>
            <p:nvPr/>
          </p:nvSpPr>
          <p:spPr>
            <a:xfrm>
              <a:off x="6407232" y="10025228"/>
              <a:ext cx="21824" cy="53985"/>
            </a:xfrm>
            <a:custGeom>
              <a:rect b="b" l="l" r="r" t="t"/>
              <a:pathLst>
                <a:path extrusionOk="0" h="53985" w="21824">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 name="Google Shape;53;p79"/>
            <p:cNvSpPr/>
            <p:nvPr/>
          </p:nvSpPr>
          <p:spPr>
            <a:xfrm>
              <a:off x="6384458" y="9687107"/>
              <a:ext cx="80656" cy="152486"/>
            </a:xfrm>
            <a:custGeom>
              <a:rect b="b" l="l" r="r" t="t"/>
              <a:pathLst>
                <a:path extrusionOk="0" h="152486" w="80656">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 name="Google Shape;54;p79"/>
            <p:cNvSpPr/>
            <p:nvPr/>
          </p:nvSpPr>
          <p:spPr>
            <a:xfrm>
              <a:off x="6246867" y="9957036"/>
              <a:ext cx="2846" cy="7576"/>
            </a:xfrm>
            <a:custGeom>
              <a:rect b="b" l="l" r="r" t="t"/>
              <a:pathLst>
                <a:path extrusionOk="0" h="7576" w="2846">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 name="Google Shape;55;p79"/>
            <p:cNvSpPr/>
            <p:nvPr/>
          </p:nvSpPr>
          <p:spPr>
            <a:xfrm>
              <a:off x="6150079" y="10017651"/>
              <a:ext cx="45547" cy="62509"/>
            </a:xfrm>
            <a:custGeom>
              <a:rect b="b" l="l" r="r" t="t"/>
              <a:pathLst>
                <a:path extrusionOk="0" h="62509" w="45547">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79"/>
            <p:cNvSpPr/>
            <p:nvPr/>
          </p:nvSpPr>
          <p:spPr>
            <a:xfrm>
              <a:off x="6077013" y="9435173"/>
              <a:ext cx="271386" cy="380741"/>
            </a:xfrm>
            <a:custGeom>
              <a:rect b="b" l="l" r="r" t="t"/>
              <a:pathLst>
                <a:path extrusionOk="0" h="380741" w="271386">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 name="Google Shape;57;p79"/>
            <p:cNvSpPr/>
            <p:nvPr/>
          </p:nvSpPr>
          <p:spPr>
            <a:xfrm>
              <a:off x="6171904" y="9811179"/>
              <a:ext cx="9489" cy="947"/>
            </a:xfrm>
            <a:custGeom>
              <a:rect b="b" l="l" r="r" t="t"/>
              <a:pathLst>
                <a:path extrusionOk="0" h="947" w="9489">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79"/>
            <p:cNvSpPr/>
            <p:nvPr/>
          </p:nvSpPr>
          <p:spPr>
            <a:xfrm>
              <a:off x="6209860" y="10016704"/>
              <a:ext cx="42700" cy="62509"/>
            </a:xfrm>
            <a:custGeom>
              <a:rect b="b" l="l" r="r" t="t"/>
              <a:pathLst>
                <a:path extrusionOk="0" h="62509" w="4270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 name="Google Shape;59;p79"/>
            <p:cNvSpPr/>
            <p:nvPr/>
          </p:nvSpPr>
          <p:spPr>
            <a:xfrm>
              <a:off x="6237378" y="9545039"/>
              <a:ext cx="107226" cy="534174"/>
            </a:xfrm>
            <a:custGeom>
              <a:rect b="b" l="l" r="r" t="t"/>
              <a:pathLst>
                <a:path extrusionOk="0" h="534174" w="107226">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 name="Google Shape;60;p79"/>
            <p:cNvSpPr/>
            <p:nvPr/>
          </p:nvSpPr>
          <p:spPr>
            <a:xfrm>
              <a:off x="5947013" y="9646381"/>
              <a:ext cx="184087" cy="432833"/>
            </a:xfrm>
            <a:custGeom>
              <a:rect b="b" l="l" r="r" t="t"/>
              <a:pathLst>
                <a:path extrusionOk="0" h="432833" w="184087">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 name="Google Shape;61;p79"/>
            <p:cNvSpPr/>
            <p:nvPr/>
          </p:nvSpPr>
          <p:spPr>
            <a:xfrm>
              <a:off x="6090298" y="9627438"/>
              <a:ext cx="96788" cy="451775"/>
            </a:xfrm>
            <a:custGeom>
              <a:rect b="b" l="l" r="r" t="t"/>
              <a:pathLst>
                <a:path extrusionOk="0" h="451775" w="96788">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79"/>
            <p:cNvSpPr/>
            <p:nvPr/>
          </p:nvSpPr>
          <p:spPr>
            <a:xfrm>
              <a:off x="5816064" y="9792237"/>
              <a:ext cx="133795" cy="286976"/>
            </a:xfrm>
            <a:custGeom>
              <a:rect b="b" l="l" r="r" t="t"/>
              <a:pathLst>
                <a:path extrusionOk="0" h="286976" w="133795">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 name="Google Shape;63;p79"/>
            <p:cNvSpPr/>
            <p:nvPr/>
          </p:nvSpPr>
          <p:spPr>
            <a:xfrm>
              <a:off x="5993509" y="9770453"/>
              <a:ext cx="43649" cy="63456"/>
            </a:xfrm>
            <a:custGeom>
              <a:rect b="b" l="l" r="r" t="t"/>
              <a:pathLst>
                <a:path extrusionOk="0" h="63456" w="43649">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79"/>
            <p:cNvSpPr/>
            <p:nvPr/>
          </p:nvSpPr>
          <p:spPr>
            <a:xfrm>
              <a:off x="5971684" y="10020493"/>
              <a:ext cx="43649" cy="59668"/>
            </a:xfrm>
            <a:custGeom>
              <a:rect b="b" l="l" r="r" t="t"/>
              <a:pathLst>
                <a:path extrusionOk="0" h="59668" w="43649">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5" name="Google Shape;65;p79"/>
          <p:cNvSpPr/>
          <p:nvPr>
            <p:ph idx="2" type="pic"/>
          </p:nvPr>
        </p:nvSpPr>
        <p:spPr>
          <a:xfrm>
            <a:off x="238772" y="2626822"/>
            <a:ext cx="7708195" cy="3396829"/>
          </a:xfrm>
          <a:prstGeom prst="rect">
            <a:avLst/>
          </a:prstGeom>
          <a:solidFill>
            <a:srgbClr val="BFBFBF"/>
          </a:solidFill>
          <a:ln>
            <a:noFill/>
          </a:ln>
        </p:spPr>
      </p:sp>
      <p:sp>
        <p:nvSpPr>
          <p:cNvPr id="66" name="Google Shape;66;p79"/>
          <p:cNvSpPr/>
          <p:nvPr/>
        </p:nvSpPr>
        <p:spPr>
          <a:xfrm rot="-5400000">
            <a:off x="9873336" y="4185270"/>
            <a:ext cx="4074299"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595959"/>
                </a:solidFill>
                <a:latin typeface="Calibri"/>
                <a:ea typeface="Calibri"/>
                <a:cs typeface="Calibri"/>
                <a:sym typeface="Calibri"/>
              </a:rPr>
              <a:t>START ON SUSTAINABILITY</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02 ">
  <p:cSld name="Text Slide 02 ">
    <p:spTree>
      <p:nvGrpSpPr>
        <p:cNvPr id="67" name="Shape 67"/>
        <p:cNvGrpSpPr/>
        <p:nvPr/>
      </p:nvGrpSpPr>
      <p:grpSpPr>
        <a:xfrm>
          <a:off x="0" y="0"/>
          <a:ext cx="0" cy="0"/>
          <a:chOff x="0" y="0"/>
          <a:chExt cx="0" cy="0"/>
        </a:xfrm>
      </p:grpSpPr>
      <p:sp>
        <p:nvSpPr>
          <p:cNvPr id="68" name="Google Shape;68;p89"/>
          <p:cNvSpPr/>
          <p:nvPr/>
        </p:nvSpPr>
        <p:spPr>
          <a:xfrm rot="-5400000">
            <a:off x="5088466" y="-5088468"/>
            <a:ext cx="2015069" cy="12191999"/>
          </a:xfrm>
          <a:prstGeom prst="rect">
            <a:avLst/>
          </a:prstGeom>
          <a:solidFill>
            <a:srgbClr val="1E75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89"/>
          <p:cNvSpPr txBox="1"/>
          <p:nvPr>
            <p:ph idx="1" type="body"/>
          </p:nvPr>
        </p:nvSpPr>
        <p:spPr>
          <a:xfrm>
            <a:off x="904856" y="826894"/>
            <a:ext cx="10479218"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89"/>
          <p:cNvSpPr txBox="1"/>
          <p:nvPr>
            <p:ph idx="2" type="body"/>
          </p:nvPr>
        </p:nvSpPr>
        <p:spPr>
          <a:xfrm>
            <a:off x="904856" y="2457445"/>
            <a:ext cx="10479218" cy="37819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3333"/>
              </a:lnSpc>
              <a:spcBef>
                <a:spcPts val="0"/>
              </a:spcBef>
              <a:spcAft>
                <a:spcPts val="0"/>
              </a:spcAft>
              <a:buClr>
                <a:srgbClr val="595959"/>
              </a:buClr>
              <a:buSzPts val="2400"/>
              <a:buFont typeface="Arial"/>
              <a:buNone/>
              <a:defRPr b="0" i="0" sz="2400" u="none" cap="none" strike="noStrike">
                <a:solidFill>
                  <a:srgbClr val="595959"/>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03 ">
  <p:cSld name="Text Slide 03 ">
    <p:spTree>
      <p:nvGrpSpPr>
        <p:cNvPr id="71" name="Shape 71"/>
        <p:cNvGrpSpPr/>
        <p:nvPr/>
      </p:nvGrpSpPr>
      <p:grpSpPr>
        <a:xfrm>
          <a:off x="0" y="0"/>
          <a:ext cx="0" cy="0"/>
          <a:chOff x="0" y="0"/>
          <a:chExt cx="0" cy="0"/>
        </a:xfrm>
      </p:grpSpPr>
      <p:sp>
        <p:nvSpPr>
          <p:cNvPr id="72" name="Google Shape;72;p118"/>
          <p:cNvSpPr/>
          <p:nvPr/>
        </p:nvSpPr>
        <p:spPr>
          <a:xfrm rot="-5400000">
            <a:off x="2667000" y="-2667000"/>
            <a:ext cx="6858001" cy="12191999"/>
          </a:xfrm>
          <a:prstGeom prst="rect">
            <a:avLst/>
          </a:prstGeom>
          <a:solidFill>
            <a:srgbClr val="1E75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118"/>
          <p:cNvSpPr/>
          <p:nvPr/>
        </p:nvSpPr>
        <p:spPr>
          <a:xfrm rot="-5400000">
            <a:off x="4865194" y="-19370"/>
            <a:ext cx="6141020" cy="689673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a</a:t>
            </a:r>
            <a:endParaRPr b="0" i="0" sz="1400" u="none" cap="none" strike="noStrike">
              <a:solidFill>
                <a:srgbClr val="000000"/>
              </a:solidFill>
              <a:latin typeface="Arial"/>
              <a:ea typeface="Arial"/>
              <a:cs typeface="Arial"/>
              <a:sym typeface="Arial"/>
            </a:endParaRPr>
          </a:p>
        </p:txBody>
      </p:sp>
      <p:sp>
        <p:nvSpPr>
          <p:cNvPr id="74" name="Google Shape;74;p118"/>
          <p:cNvSpPr txBox="1"/>
          <p:nvPr>
            <p:ph idx="1" type="body"/>
          </p:nvPr>
        </p:nvSpPr>
        <p:spPr>
          <a:xfrm>
            <a:off x="4825907" y="826894"/>
            <a:ext cx="6341766" cy="51664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3333"/>
              </a:lnSpc>
              <a:spcBef>
                <a:spcPts val="0"/>
              </a:spcBef>
              <a:spcAft>
                <a:spcPts val="0"/>
              </a:spcAft>
              <a:buClr>
                <a:srgbClr val="595959"/>
              </a:buClr>
              <a:buSzPts val="2400"/>
              <a:buFont typeface="Arial"/>
              <a:buNone/>
              <a:defRPr b="0" i="0" sz="2400" u="none" cap="none" strike="noStrike">
                <a:solidFill>
                  <a:srgbClr val="595959"/>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18"/>
          <p:cNvSpPr txBox="1"/>
          <p:nvPr>
            <p:ph idx="2" type="body"/>
          </p:nvPr>
        </p:nvSpPr>
        <p:spPr>
          <a:xfrm>
            <a:off x="600999" y="835090"/>
            <a:ext cx="3125818" cy="177451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118"/>
          <p:cNvSpPr/>
          <p:nvPr/>
        </p:nvSpPr>
        <p:spPr>
          <a:xfrm rot="-5400000">
            <a:off x="9716271" y="4364919"/>
            <a:ext cx="4074299"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Calibri"/>
                <a:ea typeface="Calibri"/>
                <a:cs typeface="Calibri"/>
                <a:sym typeface="Calibri"/>
              </a:rPr>
              <a:t>START ON SUSTAINABILITY</a:t>
            </a:r>
            <a:endParaRPr b="0" i="0" sz="1400" u="none" cap="none" strike="noStrike">
              <a:solidFill>
                <a:srgbClr val="000000"/>
              </a:solidFill>
              <a:latin typeface="Arial"/>
              <a:ea typeface="Arial"/>
              <a:cs typeface="Arial"/>
              <a:sym typeface="Arial"/>
            </a:endParaRPr>
          </a:p>
        </p:txBody>
      </p:sp>
      <p:grpSp>
        <p:nvGrpSpPr>
          <p:cNvPr id="77" name="Google Shape;77;p118"/>
          <p:cNvGrpSpPr/>
          <p:nvPr/>
        </p:nvGrpSpPr>
        <p:grpSpPr>
          <a:xfrm>
            <a:off x="-848733" y="3847224"/>
            <a:ext cx="3746119" cy="3027714"/>
            <a:chOff x="5816064" y="9435173"/>
            <a:chExt cx="798029" cy="644988"/>
          </a:xfrm>
        </p:grpSpPr>
        <p:sp>
          <p:nvSpPr>
            <p:cNvPr id="78" name="Google Shape;78;p118"/>
            <p:cNvSpPr/>
            <p:nvPr/>
          </p:nvSpPr>
          <p:spPr>
            <a:xfrm>
              <a:off x="6450882" y="9701314"/>
              <a:ext cx="163211" cy="376953"/>
            </a:xfrm>
            <a:custGeom>
              <a:rect b="b" l="l" r="r" t="t"/>
              <a:pathLst>
                <a:path extrusionOk="0" h="376953" w="163211">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 name="Google Shape;79;p118"/>
            <p:cNvSpPr/>
            <p:nvPr/>
          </p:nvSpPr>
          <p:spPr>
            <a:xfrm>
              <a:off x="6308546" y="9545986"/>
              <a:ext cx="166058" cy="534174"/>
            </a:xfrm>
            <a:custGeom>
              <a:rect b="b" l="l" r="r" t="t"/>
              <a:pathLst>
                <a:path extrusionOk="0" h="534174" w="166058">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 name="Google Shape;80;p118"/>
            <p:cNvSpPr/>
            <p:nvPr/>
          </p:nvSpPr>
          <p:spPr>
            <a:xfrm>
              <a:off x="6407232" y="10025228"/>
              <a:ext cx="21824" cy="53985"/>
            </a:xfrm>
            <a:custGeom>
              <a:rect b="b" l="l" r="r" t="t"/>
              <a:pathLst>
                <a:path extrusionOk="0" h="53985" w="21824">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 name="Google Shape;81;p118"/>
            <p:cNvSpPr/>
            <p:nvPr/>
          </p:nvSpPr>
          <p:spPr>
            <a:xfrm>
              <a:off x="6384458" y="9687107"/>
              <a:ext cx="80656" cy="152486"/>
            </a:xfrm>
            <a:custGeom>
              <a:rect b="b" l="l" r="r" t="t"/>
              <a:pathLst>
                <a:path extrusionOk="0" h="152486" w="80656">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 name="Google Shape;82;p118"/>
            <p:cNvSpPr/>
            <p:nvPr/>
          </p:nvSpPr>
          <p:spPr>
            <a:xfrm>
              <a:off x="6246867" y="9957036"/>
              <a:ext cx="2846" cy="7576"/>
            </a:xfrm>
            <a:custGeom>
              <a:rect b="b" l="l" r="r" t="t"/>
              <a:pathLst>
                <a:path extrusionOk="0" h="7576" w="2846">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 name="Google Shape;83;p118"/>
            <p:cNvSpPr/>
            <p:nvPr/>
          </p:nvSpPr>
          <p:spPr>
            <a:xfrm>
              <a:off x="6150079" y="10017651"/>
              <a:ext cx="45547" cy="62509"/>
            </a:xfrm>
            <a:custGeom>
              <a:rect b="b" l="l" r="r" t="t"/>
              <a:pathLst>
                <a:path extrusionOk="0" h="62509" w="45547">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 name="Google Shape;84;p118"/>
            <p:cNvSpPr/>
            <p:nvPr/>
          </p:nvSpPr>
          <p:spPr>
            <a:xfrm>
              <a:off x="6077013" y="9435173"/>
              <a:ext cx="271386" cy="380741"/>
            </a:xfrm>
            <a:custGeom>
              <a:rect b="b" l="l" r="r" t="t"/>
              <a:pathLst>
                <a:path extrusionOk="0" h="380741" w="271386">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118"/>
            <p:cNvSpPr/>
            <p:nvPr/>
          </p:nvSpPr>
          <p:spPr>
            <a:xfrm>
              <a:off x="6171904" y="9811179"/>
              <a:ext cx="9489" cy="947"/>
            </a:xfrm>
            <a:custGeom>
              <a:rect b="b" l="l" r="r" t="t"/>
              <a:pathLst>
                <a:path extrusionOk="0" h="947" w="9489">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118"/>
            <p:cNvSpPr/>
            <p:nvPr/>
          </p:nvSpPr>
          <p:spPr>
            <a:xfrm>
              <a:off x="6209860" y="10016704"/>
              <a:ext cx="42700" cy="62509"/>
            </a:xfrm>
            <a:custGeom>
              <a:rect b="b" l="l" r="r" t="t"/>
              <a:pathLst>
                <a:path extrusionOk="0" h="62509" w="4270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 name="Google Shape;87;p118"/>
            <p:cNvSpPr/>
            <p:nvPr/>
          </p:nvSpPr>
          <p:spPr>
            <a:xfrm>
              <a:off x="6237378" y="9545039"/>
              <a:ext cx="107226" cy="534174"/>
            </a:xfrm>
            <a:custGeom>
              <a:rect b="b" l="l" r="r" t="t"/>
              <a:pathLst>
                <a:path extrusionOk="0" h="534174" w="107226">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 name="Google Shape;88;p118"/>
            <p:cNvSpPr/>
            <p:nvPr/>
          </p:nvSpPr>
          <p:spPr>
            <a:xfrm>
              <a:off x="5947013" y="9646381"/>
              <a:ext cx="184087" cy="432833"/>
            </a:xfrm>
            <a:custGeom>
              <a:rect b="b" l="l" r="r" t="t"/>
              <a:pathLst>
                <a:path extrusionOk="0" h="432833" w="184087">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 name="Google Shape;89;p118"/>
            <p:cNvSpPr/>
            <p:nvPr/>
          </p:nvSpPr>
          <p:spPr>
            <a:xfrm>
              <a:off x="6090298" y="9627438"/>
              <a:ext cx="96788" cy="451775"/>
            </a:xfrm>
            <a:custGeom>
              <a:rect b="b" l="l" r="r" t="t"/>
              <a:pathLst>
                <a:path extrusionOk="0" h="451775" w="96788">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 name="Google Shape;90;p118"/>
            <p:cNvSpPr/>
            <p:nvPr/>
          </p:nvSpPr>
          <p:spPr>
            <a:xfrm>
              <a:off x="5816064" y="9792237"/>
              <a:ext cx="133795" cy="286976"/>
            </a:xfrm>
            <a:custGeom>
              <a:rect b="b" l="l" r="r" t="t"/>
              <a:pathLst>
                <a:path extrusionOk="0" h="286976" w="133795">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 name="Google Shape;91;p118"/>
            <p:cNvSpPr/>
            <p:nvPr/>
          </p:nvSpPr>
          <p:spPr>
            <a:xfrm>
              <a:off x="5993509" y="9770453"/>
              <a:ext cx="43649" cy="63456"/>
            </a:xfrm>
            <a:custGeom>
              <a:rect b="b" l="l" r="r" t="t"/>
              <a:pathLst>
                <a:path extrusionOk="0" h="63456" w="43649">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 name="Google Shape;92;p118"/>
            <p:cNvSpPr/>
            <p:nvPr/>
          </p:nvSpPr>
          <p:spPr>
            <a:xfrm>
              <a:off x="5971684" y="10020493"/>
              <a:ext cx="43649" cy="59668"/>
            </a:xfrm>
            <a:custGeom>
              <a:rect b="b" l="l" r="r" t="t"/>
              <a:pathLst>
                <a:path extrusionOk="0" h="59668" w="43649">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3" name="Google Shape;93;p118"/>
          <p:cNvSpPr/>
          <p:nvPr/>
        </p:nvSpPr>
        <p:spPr>
          <a:xfrm>
            <a:off x="-3327961" y="-261651"/>
            <a:ext cx="3340287" cy="7381301"/>
          </a:xfrm>
          <a:prstGeom prst="rect">
            <a:avLst/>
          </a:prstGeom>
          <a:solidFill>
            <a:srgbClr val="ECECEC"/>
          </a:solidFill>
          <a:ln>
            <a:noFill/>
          </a:ln>
        </p:spPr>
        <p:txBody>
          <a:bodyPr anchorCtr="0" anchor="ctr" bIns="24650" lIns="49325" spcFirstLastPara="1" rIns="49325" wrap="square" tIns="24650">
            <a:noAutofit/>
          </a:bodyPr>
          <a:lstStyle/>
          <a:p>
            <a:pPr indent="0" lvl="0" marL="0" marR="0" rtl="0" algn="l">
              <a:lnSpc>
                <a:spcPct val="100000"/>
              </a:lnSpc>
              <a:spcBef>
                <a:spcPts val="0"/>
              </a:spcBef>
              <a:spcAft>
                <a:spcPts val="0"/>
              </a:spcAft>
              <a:buClr>
                <a:srgbClr val="000000"/>
              </a:buClr>
              <a:buSzPts val="529"/>
              <a:buFont typeface="Arial"/>
              <a:buNone/>
            </a:pPr>
            <a:r>
              <a:t/>
            </a:r>
            <a:endParaRPr b="0" i="0" sz="529"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94" name="Shape 94"/>
        <p:cNvGrpSpPr/>
        <p:nvPr/>
      </p:nvGrpSpPr>
      <p:grpSpPr>
        <a:xfrm>
          <a:off x="0" y="0"/>
          <a:ext cx="0" cy="0"/>
          <a:chOff x="0" y="0"/>
          <a:chExt cx="0" cy="0"/>
        </a:xfrm>
      </p:grpSpPr>
      <p:sp>
        <p:nvSpPr>
          <p:cNvPr id="95" name="Google Shape;95;p90"/>
          <p:cNvSpPr/>
          <p:nvPr/>
        </p:nvSpPr>
        <p:spPr>
          <a:xfrm rot="-5400000">
            <a:off x="4415285" y="-2002800"/>
            <a:ext cx="3419949" cy="12191999"/>
          </a:xfrm>
          <a:prstGeom prst="rect">
            <a:avLst/>
          </a:prstGeom>
          <a:solidFill>
            <a:srgbClr val="1E75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90"/>
          <p:cNvSpPr/>
          <p:nvPr/>
        </p:nvSpPr>
        <p:spPr>
          <a:xfrm>
            <a:off x="7600795" y="5425723"/>
            <a:ext cx="4381736" cy="697353"/>
          </a:xfrm>
          <a:prstGeom prst="rect">
            <a:avLst/>
          </a:prstGeom>
          <a:solidFill>
            <a:srgbClr val="73B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90"/>
          <p:cNvSpPr txBox="1"/>
          <p:nvPr>
            <p:ph idx="1" type="body"/>
          </p:nvPr>
        </p:nvSpPr>
        <p:spPr>
          <a:xfrm>
            <a:off x="7799501" y="5533317"/>
            <a:ext cx="3890325" cy="46612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98" name="Google Shape;98;p90"/>
          <p:cNvGrpSpPr/>
          <p:nvPr/>
        </p:nvGrpSpPr>
        <p:grpSpPr>
          <a:xfrm>
            <a:off x="-1984680" y="2794849"/>
            <a:ext cx="3760285" cy="3039163"/>
            <a:chOff x="5816064" y="9435173"/>
            <a:chExt cx="798029" cy="644988"/>
          </a:xfrm>
        </p:grpSpPr>
        <p:sp>
          <p:nvSpPr>
            <p:cNvPr id="99" name="Google Shape;99;p90"/>
            <p:cNvSpPr/>
            <p:nvPr/>
          </p:nvSpPr>
          <p:spPr>
            <a:xfrm>
              <a:off x="6450882" y="9701314"/>
              <a:ext cx="163211" cy="376953"/>
            </a:xfrm>
            <a:custGeom>
              <a:rect b="b" l="l" r="r" t="t"/>
              <a:pathLst>
                <a:path extrusionOk="0" h="376953" w="163211">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 name="Google Shape;100;p90"/>
            <p:cNvSpPr/>
            <p:nvPr/>
          </p:nvSpPr>
          <p:spPr>
            <a:xfrm>
              <a:off x="6308546" y="9545986"/>
              <a:ext cx="166058" cy="534174"/>
            </a:xfrm>
            <a:custGeom>
              <a:rect b="b" l="l" r="r" t="t"/>
              <a:pathLst>
                <a:path extrusionOk="0" h="534174" w="166058">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90"/>
            <p:cNvSpPr/>
            <p:nvPr/>
          </p:nvSpPr>
          <p:spPr>
            <a:xfrm>
              <a:off x="6407232" y="10025228"/>
              <a:ext cx="21824" cy="53985"/>
            </a:xfrm>
            <a:custGeom>
              <a:rect b="b" l="l" r="r" t="t"/>
              <a:pathLst>
                <a:path extrusionOk="0" h="53985" w="21824">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90"/>
            <p:cNvSpPr/>
            <p:nvPr/>
          </p:nvSpPr>
          <p:spPr>
            <a:xfrm>
              <a:off x="6384458" y="9687107"/>
              <a:ext cx="80656" cy="152486"/>
            </a:xfrm>
            <a:custGeom>
              <a:rect b="b" l="l" r="r" t="t"/>
              <a:pathLst>
                <a:path extrusionOk="0" h="152486" w="80656">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 name="Google Shape;103;p90"/>
            <p:cNvSpPr/>
            <p:nvPr/>
          </p:nvSpPr>
          <p:spPr>
            <a:xfrm>
              <a:off x="6246867" y="9957036"/>
              <a:ext cx="2846" cy="7576"/>
            </a:xfrm>
            <a:custGeom>
              <a:rect b="b" l="l" r="r" t="t"/>
              <a:pathLst>
                <a:path extrusionOk="0" h="7576" w="2846">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 name="Google Shape;104;p90"/>
            <p:cNvSpPr/>
            <p:nvPr/>
          </p:nvSpPr>
          <p:spPr>
            <a:xfrm>
              <a:off x="6150079" y="10017651"/>
              <a:ext cx="45547" cy="62509"/>
            </a:xfrm>
            <a:custGeom>
              <a:rect b="b" l="l" r="r" t="t"/>
              <a:pathLst>
                <a:path extrusionOk="0" h="62509" w="45547">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5" name="Google Shape;105;p90"/>
            <p:cNvSpPr/>
            <p:nvPr/>
          </p:nvSpPr>
          <p:spPr>
            <a:xfrm>
              <a:off x="6077013" y="9435173"/>
              <a:ext cx="271386" cy="380741"/>
            </a:xfrm>
            <a:custGeom>
              <a:rect b="b" l="l" r="r" t="t"/>
              <a:pathLst>
                <a:path extrusionOk="0" h="380741" w="271386">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90"/>
            <p:cNvSpPr/>
            <p:nvPr/>
          </p:nvSpPr>
          <p:spPr>
            <a:xfrm>
              <a:off x="6171904" y="9811179"/>
              <a:ext cx="9489" cy="947"/>
            </a:xfrm>
            <a:custGeom>
              <a:rect b="b" l="l" r="r" t="t"/>
              <a:pathLst>
                <a:path extrusionOk="0" h="947" w="9489">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 name="Google Shape;107;p90"/>
            <p:cNvSpPr/>
            <p:nvPr/>
          </p:nvSpPr>
          <p:spPr>
            <a:xfrm>
              <a:off x="6209860" y="10016704"/>
              <a:ext cx="42700" cy="62509"/>
            </a:xfrm>
            <a:custGeom>
              <a:rect b="b" l="l" r="r" t="t"/>
              <a:pathLst>
                <a:path extrusionOk="0" h="62509" w="4270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 name="Google Shape;108;p90"/>
            <p:cNvSpPr/>
            <p:nvPr/>
          </p:nvSpPr>
          <p:spPr>
            <a:xfrm>
              <a:off x="6237378" y="9545039"/>
              <a:ext cx="107226" cy="534174"/>
            </a:xfrm>
            <a:custGeom>
              <a:rect b="b" l="l" r="r" t="t"/>
              <a:pathLst>
                <a:path extrusionOk="0" h="534174" w="107226">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9" name="Google Shape;109;p90"/>
            <p:cNvSpPr/>
            <p:nvPr/>
          </p:nvSpPr>
          <p:spPr>
            <a:xfrm>
              <a:off x="5947013" y="9646381"/>
              <a:ext cx="184087" cy="432833"/>
            </a:xfrm>
            <a:custGeom>
              <a:rect b="b" l="l" r="r" t="t"/>
              <a:pathLst>
                <a:path extrusionOk="0" h="432833" w="184087">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0" name="Google Shape;110;p90"/>
            <p:cNvSpPr/>
            <p:nvPr/>
          </p:nvSpPr>
          <p:spPr>
            <a:xfrm>
              <a:off x="6090298" y="9627438"/>
              <a:ext cx="96788" cy="451775"/>
            </a:xfrm>
            <a:custGeom>
              <a:rect b="b" l="l" r="r" t="t"/>
              <a:pathLst>
                <a:path extrusionOk="0" h="451775" w="96788">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1" name="Google Shape;111;p90"/>
            <p:cNvSpPr/>
            <p:nvPr/>
          </p:nvSpPr>
          <p:spPr>
            <a:xfrm>
              <a:off x="5816064" y="9792237"/>
              <a:ext cx="133795" cy="286976"/>
            </a:xfrm>
            <a:custGeom>
              <a:rect b="b" l="l" r="r" t="t"/>
              <a:pathLst>
                <a:path extrusionOk="0" h="286976" w="133795">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 name="Google Shape;112;p90"/>
            <p:cNvSpPr/>
            <p:nvPr/>
          </p:nvSpPr>
          <p:spPr>
            <a:xfrm>
              <a:off x="5993509" y="9770453"/>
              <a:ext cx="43649" cy="63456"/>
            </a:xfrm>
            <a:custGeom>
              <a:rect b="b" l="l" r="r" t="t"/>
              <a:pathLst>
                <a:path extrusionOk="0" h="63456" w="43649">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 name="Google Shape;113;p90"/>
            <p:cNvSpPr/>
            <p:nvPr/>
          </p:nvSpPr>
          <p:spPr>
            <a:xfrm>
              <a:off x="5971684" y="10020493"/>
              <a:ext cx="43649" cy="59668"/>
            </a:xfrm>
            <a:custGeom>
              <a:rect b="b" l="l" r="r" t="t"/>
              <a:pathLst>
                <a:path extrusionOk="0" h="59668" w="43649">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14" name="Google Shape;114;p90"/>
          <p:cNvPicPr preferRelativeResize="0"/>
          <p:nvPr/>
        </p:nvPicPr>
        <p:blipFill rotWithShape="1">
          <a:blip r:embed="rId2">
            <a:alphaModFix/>
          </a:blip>
          <a:srcRect b="0" l="0" r="0" t="0"/>
          <a:stretch/>
        </p:blipFill>
        <p:spPr>
          <a:xfrm>
            <a:off x="7787178" y="178763"/>
            <a:ext cx="4032784" cy="2184424"/>
          </a:xfrm>
          <a:prstGeom prst="rect">
            <a:avLst/>
          </a:prstGeom>
          <a:noFill/>
          <a:ln>
            <a:noFill/>
          </a:ln>
        </p:spPr>
      </p:pic>
      <p:sp>
        <p:nvSpPr>
          <p:cNvPr id="115" name="Google Shape;115;p90"/>
          <p:cNvSpPr/>
          <p:nvPr/>
        </p:nvSpPr>
        <p:spPr>
          <a:xfrm>
            <a:off x="-3311027" y="-397118"/>
            <a:ext cx="3340287" cy="7381301"/>
          </a:xfrm>
          <a:prstGeom prst="rect">
            <a:avLst/>
          </a:prstGeom>
          <a:solidFill>
            <a:srgbClr val="ECECEC"/>
          </a:solidFill>
          <a:ln>
            <a:noFill/>
          </a:ln>
        </p:spPr>
        <p:txBody>
          <a:bodyPr anchorCtr="0" anchor="ctr" bIns="24650" lIns="49325" spcFirstLastPara="1" rIns="49325" wrap="square" tIns="24650">
            <a:noAutofit/>
          </a:bodyPr>
          <a:lstStyle/>
          <a:p>
            <a:pPr indent="0" lvl="0" marL="0" marR="0" rtl="0" algn="l">
              <a:lnSpc>
                <a:spcPct val="100000"/>
              </a:lnSpc>
              <a:spcBef>
                <a:spcPts val="0"/>
              </a:spcBef>
              <a:spcAft>
                <a:spcPts val="0"/>
              </a:spcAft>
              <a:buClr>
                <a:srgbClr val="000000"/>
              </a:buClr>
              <a:buSzPts val="529"/>
              <a:buFont typeface="Arial"/>
              <a:buNone/>
            </a:pPr>
            <a:r>
              <a:t/>
            </a:r>
            <a:endParaRPr b="0" i="0" sz="529" u="none" cap="none" strike="noStrike">
              <a:solidFill>
                <a:schemeClr val="lt1"/>
              </a:solidFill>
              <a:latin typeface="Calibri"/>
              <a:ea typeface="Calibri"/>
              <a:cs typeface="Calibri"/>
              <a:sym typeface="Calibri"/>
            </a:endParaRPr>
          </a:p>
        </p:txBody>
      </p:sp>
      <p:pic>
        <p:nvPicPr>
          <p:cNvPr id="116" name="Google Shape;116;p90"/>
          <p:cNvPicPr preferRelativeResize="0"/>
          <p:nvPr/>
        </p:nvPicPr>
        <p:blipFill rotWithShape="1">
          <a:blip r:embed="rId3">
            <a:alphaModFix/>
          </a:blip>
          <a:srcRect b="0" l="0" r="0" t="0"/>
          <a:stretch/>
        </p:blipFill>
        <p:spPr>
          <a:xfrm>
            <a:off x="600648" y="6175677"/>
            <a:ext cx="2349914" cy="492013"/>
          </a:xfrm>
          <a:prstGeom prst="rect">
            <a:avLst/>
          </a:prstGeom>
          <a:noFill/>
          <a:ln>
            <a:noFill/>
          </a:ln>
        </p:spPr>
      </p:pic>
      <p:sp>
        <p:nvSpPr>
          <p:cNvPr id="117" name="Google Shape;117;p90"/>
          <p:cNvSpPr txBox="1"/>
          <p:nvPr>
            <p:ph idx="2" type="body"/>
          </p:nvPr>
        </p:nvSpPr>
        <p:spPr>
          <a:xfrm>
            <a:off x="1199523" y="3374199"/>
            <a:ext cx="5881764" cy="79650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90"/>
          <p:cNvSpPr txBox="1"/>
          <p:nvPr>
            <p:ph idx="3" type="body"/>
          </p:nvPr>
        </p:nvSpPr>
        <p:spPr>
          <a:xfrm>
            <a:off x="1221181" y="2678292"/>
            <a:ext cx="5881764" cy="634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9" name="Shape 119"/>
        <p:cNvGrpSpPr/>
        <p:nvPr/>
      </p:nvGrpSpPr>
      <p:grpSpPr>
        <a:xfrm>
          <a:off x="0" y="0"/>
          <a:ext cx="0" cy="0"/>
          <a:chOff x="0" y="0"/>
          <a:chExt cx="0" cy="0"/>
        </a:xfrm>
      </p:grpSpPr>
      <p:sp>
        <p:nvSpPr>
          <p:cNvPr id="120" name="Google Shape;120;p91"/>
          <p:cNvSpPr/>
          <p:nvPr/>
        </p:nvSpPr>
        <p:spPr>
          <a:xfrm>
            <a:off x="0" y="0"/>
            <a:ext cx="12192000" cy="6858001"/>
          </a:xfrm>
          <a:prstGeom prst="rect">
            <a:avLst/>
          </a:prstGeom>
          <a:solidFill>
            <a:srgbClr val="1E75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91"/>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22" name="Google Shape;122;p91"/>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23" name="Google Shape;123;p91"/>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US"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US" sz="2400" u="none" cap="none" strike="noStrike">
                <a:solidFill>
                  <a:schemeClr val="lt1"/>
                </a:solidFill>
                <a:latin typeface="Calibri"/>
                <a:ea typeface="Calibri"/>
                <a:cs typeface="Calibri"/>
                <a:sym typeface="Calibri"/>
              </a:rPr>
              <a:t>Start on Sustainability </a:t>
            </a:r>
            <a:r>
              <a:rPr b="0" i="0" lang="en-US"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US"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24" name="Google Shape;124;p91"/>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25" name="Google Shape;125;p91"/>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26" name="Google Shape;126;p91"/>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r>
              <a:rPr b="1" i="0" lang="en-US" sz="2400" u="none" cap="none" strike="noStrike">
                <a:solidFill>
                  <a:schemeClr val="lt1"/>
                </a:solidFill>
                <a:latin typeface="Calibri"/>
                <a:ea typeface="Calibri"/>
                <a:cs typeface="Calibri"/>
                <a:sym typeface="Calibri"/>
              </a:rPr>
              <a:t>PLEASE DELETE THIS INSTRUCTION SLIDE BEFORE PRESENTING FINAL PRESENTATION </a:t>
            </a: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7" name="Google Shape;127;p91"/>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
  <p:cSld name="Phone Slide ">
    <p:spTree>
      <p:nvGrpSpPr>
        <p:cNvPr id="128" name="Shape 128"/>
        <p:cNvGrpSpPr/>
        <p:nvPr/>
      </p:nvGrpSpPr>
      <p:grpSpPr>
        <a:xfrm>
          <a:off x="0" y="0"/>
          <a:ext cx="0" cy="0"/>
          <a:chOff x="0" y="0"/>
          <a:chExt cx="0" cy="0"/>
        </a:xfrm>
      </p:grpSpPr>
      <p:sp>
        <p:nvSpPr>
          <p:cNvPr id="129" name="Google Shape;129;p92"/>
          <p:cNvSpPr txBox="1"/>
          <p:nvPr>
            <p:ph idx="1" type="body"/>
          </p:nvPr>
        </p:nvSpPr>
        <p:spPr>
          <a:xfrm>
            <a:off x="607555" y="587575"/>
            <a:ext cx="5881764"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3B64B"/>
              </a:buClr>
              <a:buSzPts val="3600"/>
              <a:buFont typeface="Arial"/>
              <a:buNone/>
              <a:defRPr b="1" i="0" sz="3600" u="none" cap="none" strike="noStrike">
                <a:solidFill>
                  <a:srgbClr val="73B6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92"/>
          <p:cNvSpPr/>
          <p:nvPr/>
        </p:nvSpPr>
        <p:spPr>
          <a:xfrm flipH="1" rot="10800000">
            <a:off x="11332565" y="0"/>
            <a:ext cx="853286" cy="6858002"/>
          </a:xfrm>
          <a:prstGeom prst="rect">
            <a:avLst/>
          </a:prstGeom>
          <a:solidFill>
            <a:srgbClr val="1E75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Phone6_mockup_front_white.png" id="131" name="Google Shape;131;p92"/>
          <p:cNvPicPr preferRelativeResize="0"/>
          <p:nvPr/>
        </p:nvPicPr>
        <p:blipFill rotWithShape="1">
          <a:blip r:embed="rId2">
            <a:alphaModFix/>
          </a:blip>
          <a:srcRect b="0" l="0" r="0" t="0"/>
          <a:stretch/>
        </p:blipFill>
        <p:spPr>
          <a:xfrm>
            <a:off x="6920581" y="354148"/>
            <a:ext cx="4094254" cy="6404164"/>
          </a:xfrm>
          <a:prstGeom prst="rect">
            <a:avLst/>
          </a:prstGeom>
          <a:noFill/>
          <a:ln>
            <a:noFill/>
          </a:ln>
        </p:spPr>
      </p:pic>
      <p:sp>
        <p:nvSpPr>
          <p:cNvPr id="132" name="Google Shape;132;p92"/>
          <p:cNvSpPr/>
          <p:nvPr>
            <p:ph idx="2" type="pic"/>
          </p:nvPr>
        </p:nvSpPr>
        <p:spPr>
          <a:xfrm>
            <a:off x="7735037" y="1373925"/>
            <a:ext cx="2444127" cy="4336988"/>
          </a:xfrm>
          <a:prstGeom prst="rect">
            <a:avLst/>
          </a:prstGeom>
          <a:solidFill>
            <a:srgbClr val="D8D8D8"/>
          </a:solidFill>
          <a:ln>
            <a:noFill/>
          </a:ln>
        </p:spPr>
      </p:sp>
      <p:sp>
        <p:nvSpPr>
          <p:cNvPr id="133" name="Google Shape;133;p92"/>
          <p:cNvSpPr txBox="1"/>
          <p:nvPr>
            <p:ph idx="3" type="body"/>
          </p:nvPr>
        </p:nvSpPr>
        <p:spPr>
          <a:xfrm>
            <a:off x="607553" y="2016633"/>
            <a:ext cx="5881763" cy="41029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3333"/>
              </a:lnSpc>
              <a:spcBef>
                <a:spcPts val="0"/>
              </a:spcBef>
              <a:spcAft>
                <a:spcPts val="0"/>
              </a:spcAft>
              <a:buClr>
                <a:srgbClr val="595959"/>
              </a:buClr>
              <a:buSzPts val="2400"/>
              <a:buFont typeface="Arial"/>
              <a:buNone/>
              <a:defRPr b="0" i="0" sz="2400" u="none" cap="none" strike="noStrike">
                <a:solidFill>
                  <a:srgbClr val="595959"/>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92"/>
          <p:cNvSpPr/>
          <p:nvPr/>
        </p:nvSpPr>
        <p:spPr>
          <a:xfrm rot="-5400000">
            <a:off x="9716271" y="4364919"/>
            <a:ext cx="4074299"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Calibri"/>
                <a:ea typeface="Calibri"/>
                <a:cs typeface="Calibri"/>
                <a:sym typeface="Calibri"/>
              </a:rPr>
              <a:t>START ON SUSTAINABILITY</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5"/>
          <p:cNvSpPr/>
          <p:nvPr/>
        </p:nvSpPr>
        <p:spPr>
          <a:xfrm rot="-5400000">
            <a:off x="9855625" y="4403466"/>
            <a:ext cx="4074299"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595959"/>
                </a:solidFill>
                <a:latin typeface="Calibri"/>
                <a:ea typeface="Calibri"/>
                <a:cs typeface="Calibri"/>
                <a:sym typeface="Calibri"/>
              </a:rPr>
              <a:t>START ON SUSTAINABILITY</a:t>
            </a:r>
            <a:endParaRPr b="0" i="0" sz="1400" u="none" cap="none" strike="noStrike">
              <a:solidFill>
                <a:srgbClr val="000000"/>
              </a:solidFill>
              <a:latin typeface="Arial"/>
              <a:ea typeface="Arial"/>
              <a:cs typeface="Arial"/>
              <a:sym typeface="Arial"/>
            </a:endParaRPr>
          </a:p>
        </p:txBody>
      </p:sp>
      <p:cxnSp>
        <p:nvCxnSpPr>
          <p:cNvPr id="11" name="Google Shape;11;p75"/>
          <p:cNvCxnSpPr/>
          <p:nvPr/>
        </p:nvCxnSpPr>
        <p:spPr>
          <a:xfrm>
            <a:off x="11701791" y="6548338"/>
            <a:ext cx="324798" cy="0"/>
          </a:xfrm>
          <a:prstGeom prst="straightConnector1">
            <a:avLst/>
          </a:prstGeom>
          <a:noFill/>
          <a:ln cap="flat" cmpd="sng" w="12700">
            <a:solidFill>
              <a:srgbClr val="73B64B"/>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1"/>
          <p:cNvPicPr preferRelativeResize="0"/>
          <p:nvPr>
            <p:ph idx="2" type="pic"/>
          </p:nvPr>
        </p:nvPicPr>
        <p:blipFill rotWithShape="1">
          <a:blip r:embed="rId3">
            <a:alphaModFix/>
          </a:blip>
          <a:srcRect b="44632" l="0" r="0" t="36553"/>
          <a:stretch/>
        </p:blipFill>
        <p:spPr>
          <a:xfrm>
            <a:off x="0" y="2180235"/>
            <a:ext cx="12192000" cy="3440624"/>
          </a:xfrm>
          <a:prstGeom prst="rect">
            <a:avLst/>
          </a:prstGeom>
          <a:noFill/>
          <a:ln>
            <a:noFill/>
          </a:ln>
        </p:spPr>
      </p:pic>
      <p:sp>
        <p:nvSpPr>
          <p:cNvPr id="141" name="Google Shape;141;p1"/>
          <p:cNvSpPr txBox="1"/>
          <p:nvPr/>
        </p:nvSpPr>
        <p:spPr>
          <a:xfrm>
            <a:off x="226433" y="523776"/>
            <a:ext cx="6476785" cy="1702605"/>
          </a:xfrm>
          <a:prstGeom prst="rect">
            <a:avLst/>
          </a:prstGeom>
          <a:noFill/>
          <a:ln>
            <a:noFill/>
          </a:ln>
        </p:spPr>
        <p:txBody>
          <a:bodyPr anchorCtr="0" anchor="t" bIns="45700" lIns="91425" spcFirstLastPara="1" rIns="91425" wrap="square" tIns="45700">
            <a:spAutoFit/>
          </a:bodyPr>
          <a:lstStyle/>
          <a:p>
            <a:pPr indent="0" lvl="0" marL="12700" marR="5080" rtl="0" algn="l">
              <a:lnSpc>
                <a:spcPct val="109130"/>
              </a:lnSpc>
              <a:spcBef>
                <a:spcPts val="0"/>
              </a:spcBef>
              <a:spcAft>
                <a:spcPts val="0"/>
              </a:spcAft>
              <a:buClr>
                <a:schemeClr val="lt1"/>
              </a:buClr>
              <a:buSzPts val="4800"/>
              <a:buFont typeface="Calibri"/>
              <a:buNone/>
            </a:pPr>
            <a:r>
              <a:rPr b="1" i="0" lang="en-US" sz="4800" u="none" cap="none" strike="noStrike">
                <a:solidFill>
                  <a:srgbClr val="000000"/>
                </a:solidFill>
                <a:latin typeface="Calibri"/>
                <a:ea typeface="Calibri"/>
                <a:cs typeface="Calibri"/>
                <a:sym typeface="Calibri"/>
              </a:rPr>
              <a:t>Start in die NachhaltigkeitStarter Kit</a:t>
            </a:r>
            <a:endParaRPr b="0" i="0" sz="1400" u="none" cap="none" strike="noStrike">
              <a:solidFill>
                <a:srgbClr val="000000"/>
              </a:solidFill>
              <a:latin typeface="Arial"/>
              <a:ea typeface="Arial"/>
              <a:cs typeface="Arial"/>
              <a:sym typeface="Arial"/>
            </a:endParaRPr>
          </a:p>
        </p:txBody>
      </p:sp>
      <p:sp>
        <p:nvSpPr>
          <p:cNvPr id="142" name="Google Shape;142;p1"/>
          <p:cNvSpPr txBox="1"/>
          <p:nvPr/>
        </p:nvSpPr>
        <p:spPr>
          <a:xfrm>
            <a:off x="226433" y="4365929"/>
            <a:ext cx="12192000" cy="897449"/>
          </a:xfrm>
          <a:prstGeom prst="rect">
            <a:avLst/>
          </a:prstGeom>
          <a:noFill/>
          <a:ln>
            <a:noFill/>
          </a:ln>
        </p:spPr>
        <p:txBody>
          <a:bodyPr anchorCtr="0" anchor="t" bIns="45700" lIns="91425" spcFirstLastPara="1" rIns="91425" wrap="square" tIns="45700">
            <a:spAutoFit/>
          </a:bodyPr>
          <a:lstStyle/>
          <a:p>
            <a:pPr indent="0" lvl="0" marL="12700" marR="5080" rtl="0" algn="l">
              <a:lnSpc>
                <a:spcPct val="109130"/>
              </a:lnSpc>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SCHLÜSSELBEGRIFFE UND DEFINITIONEN</a:t>
            </a:r>
            <a:endParaRPr b="0" i="0" sz="1400" u="none" cap="none" strike="noStrike">
              <a:solidFill>
                <a:srgbClr val="000000"/>
              </a:solidFill>
              <a:latin typeface="Arial"/>
              <a:ea typeface="Arial"/>
              <a:cs typeface="Arial"/>
              <a:sym typeface="Arial"/>
            </a:endParaRPr>
          </a:p>
        </p:txBody>
      </p:sp>
      <p:sp>
        <p:nvSpPr>
          <p:cNvPr id="143" name="Google Shape;143;p1"/>
          <p:cNvSpPr txBox="1"/>
          <p:nvPr/>
        </p:nvSpPr>
        <p:spPr>
          <a:xfrm>
            <a:off x="1781175" y="5881209"/>
            <a:ext cx="2141539" cy="645906"/>
          </a:xfrm>
          <a:prstGeom prst="rect">
            <a:avLst/>
          </a:prstGeom>
          <a:noFill/>
          <a:ln>
            <a:noFill/>
          </a:ln>
        </p:spPr>
        <p:txBody>
          <a:bodyPr anchorCtr="0" anchor="t" bIns="45700" lIns="91425" spcFirstLastPara="1" rIns="91425" wrap="square" tIns="45700">
            <a:spAutoFit/>
          </a:bodyPr>
          <a:lstStyle/>
          <a:p>
            <a:pPr indent="0" lvl="0" marL="12700" marR="5080" rtl="0" algn="l">
              <a:lnSpc>
                <a:spcPct val="109130"/>
              </a:lnSpc>
              <a:spcBef>
                <a:spcPts val="0"/>
              </a:spcBef>
              <a:spcAft>
                <a:spcPts val="0"/>
              </a:spcAft>
              <a:buNone/>
            </a:pPr>
            <a:r>
              <a:rPr b="0" i="0" lang="en-US" sz="1100" u="none" cap="none" strike="noStrike">
                <a:solidFill>
                  <a:schemeClr val="lt1"/>
                </a:solidFill>
                <a:latin typeface="Arial"/>
                <a:ea typeface="Arial"/>
                <a:cs typeface="Arial"/>
                <a:sym typeface="Arial"/>
              </a:rPr>
              <a:t>Start on Sustainability Erasmus+ VET Project © 2024 ist lizenziert unter  CC BY 4.0</a:t>
            </a:r>
            <a:endParaRPr b="0" i="0" sz="1100" u="none" cap="none" strike="noStrike">
              <a:solidFill>
                <a:schemeClr val="lt1"/>
              </a:solidFill>
              <a:latin typeface="Calibri"/>
              <a:ea typeface="Calibri"/>
              <a:cs typeface="Calibri"/>
              <a:sym typeface="Calibri"/>
            </a:endParaRPr>
          </a:p>
        </p:txBody>
      </p:sp>
      <p:sp>
        <p:nvSpPr>
          <p:cNvPr id="144" name="Google Shape;144;p1"/>
          <p:cNvSpPr txBox="1"/>
          <p:nvPr/>
        </p:nvSpPr>
        <p:spPr>
          <a:xfrm>
            <a:off x="4873900" y="5616122"/>
            <a:ext cx="5457375" cy="1014981"/>
          </a:xfrm>
          <a:prstGeom prst="rect">
            <a:avLst/>
          </a:prstGeom>
          <a:noFill/>
          <a:ln>
            <a:noFill/>
          </a:ln>
        </p:spPr>
        <p:txBody>
          <a:bodyPr anchorCtr="0" anchor="t" bIns="45700" lIns="91425" spcFirstLastPara="1" rIns="91425" wrap="square" tIns="45700">
            <a:spAutoFit/>
          </a:bodyPr>
          <a:lstStyle/>
          <a:p>
            <a:pPr indent="0" lvl="0" marL="12700" marR="5080" rtl="0" algn="just">
              <a:lnSpc>
                <a:spcPct val="109130"/>
              </a:lnSpc>
              <a:spcBef>
                <a:spcPts val="0"/>
              </a:spcBef>
              <a:spcAft>
                <a:spcPts val="0"/>
              </a:spcAft>
              <a:buClr>
                <a:schemeClr val="lt1"/>
              </a:buClr>
              <a:buSzPts val="4800"/>
              <a:buFont typeface="Calibri"/>
              <a:buNone/>
            </a:pPr>
            <a:r>
              <a:rPr b="1" i="0" lang="en-US" sz="1100" u="none" cap="none" strike="noStrike">
                <a:solidFill>
                  <a:srgbClr val="26324B"/>
                </a:solidFill>
                <a:latin typeface="Arial"/>
                <a:ea typeface="Arial"/>
                <a:cs typeface="Arial"/>
                <a:sym typeface="Arial"/>
              </a:rPr>
              <a:t>Haftungsausschluss:</a:t>
            </a:r>
            <a:r>
              <a:rPr b="0" i="0" lang="en-US" sz="1100" u="none" cap="none" strike="noStrike">
                <a:solidFill>
                  <a:srgbClr val="26324B"/>
                </a:solidFill>
                <a:latin typeface="Arial"/>
                <a:ea typeface="Arial"/>
                <a:cs typeface="Arial"/>
                <a:sym typeface="Arial"/>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b="1" i="0" sz="1100" u="none" cap="none" strike="noStrike">
              <a:solidFill>
                <a:srgbClr val="010101"/>
              </a:solidFill>
              <a:latin typeface="Calibri"/>
              <a:ea typeface="Calibri"/>
              <a:cs typeface="Calibri"/>
              <a:sym typeface="Calibri"/>
            </a:endParaRPr>
          </a:p>
        </p:txBody>
      </p:sp>
      <p:pic>
        <p:nvPicPr>
          <p:cNvPr descr="A grey and black sign with a person in a circle&#10;&#10;Description automatically generated" id="145" name="Google Shape;145;p1"/>
          <p:cNvPicPr preferRelativeResize="0"/>
          <p:nvPr/>
        </p:nvPicPr>
        <p:blipFill rotWithShape="1">
          <a:blip r:embed="rId4">
            <a:alphaModFix/>
          </a:blip>
          <a:srcRect b="0" l="0" r="0" t="0"/>
          <a:stretch/>
        </p:blipFill>
        <p:spPr>
          <a:xfrm>
            <a:off x="3932239" y="6123613"/>
            <a:ext cx="941661" cy="3294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99"/>
          <p:cNvSpPr txBox="1"/>
          <p:nvPr>
            <p:ph idx="1" type="body"/>
          </p:nvPr>
        </p:nvSpPr>
        <p:spPr>
          <a:xfrm>
            <a:off x="418264" y="843370"/>
            <a:ext cx="1047921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SCHLÜSSELBEGRIFFE UND DEFINITIONEN</a:t>
            </a:r>
            <a:endParaRPr/>
          </a:p>
          <a:p>
            <a:pPr indent="0" lvl="0" marL="0" rtl="0" algn="l">
              <a:lnSpc>
                <a:spcPct val="90000"/>
              </a:lnSpc>
              <a:spcBef>
                <a:spcPts val="0"/>
              </a:spcBef>
              <a:spcAft>
                <a:spcPts val="0"/>
              </a:spcAft>
              <a:buClr>
                <a:schemeClr val="lt1"/>
              </a:buClr>
              <a:buSzPts val="3600"/>
              <a:buNone/>
            </a:pPr>
            <a:r>
              <a:t/>
            </a:r>
            <a:endParaRPr/>
          </a:p>
        </p:txBody>
      </p:sp>
      <p:sp>
        <p:nvSpPr>
          <p:cNvPr id="203" name="Google Shape;203;p99"/>
          <p:cNvSpPr txBox="1"/>
          <p:nvPr>
            <p:ph idx="2" type="body"/>
          </p:nvPr>
        </p:nvSpPr>
        <p:spPr>
          <a:xfrm>
            <a:off x="255016" y="2038396"/>
            <a:ext cx="11681968" cy="3976234"/>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SzPts val="2000"/>
              <a:buFont typeface="Arial"/>
              <a:buChar char="•"/>
            </a:pPr>
            <a:r>
              <a:rPr lang="en-US"/>
              <a:t>Recycling: Der Prozess der Umwandlung von Abfallstoffen in neue Materialien und Gegenstände, der die Verschwendung potenziell nützlicher Materialien verhindert, den Verbrauch neuer Rohstoffe reduziert und den Energieverbrauch senkt.</a:t>
            </a:r>
            <a:endParaRPr/>
          </a:p>
          <a:p>
            <a:pPr indent="-342900" lvl="0" marL="342900" rtl="0" algn="just">
              <a:lnSpc>
                <a:spcPct val="100000"/>
              </a:lnSpc>
              <a:spcBef>
                <a:spcPts val="0"/>
              </a:spcBef>
              <a:spcAft>
                <a:spcPts val="0"/>
              </a:spcAft>
              <a:buSzPts val="2000"/>
              <a:buFont typeface="Arial"/>
              <a:buChar char="•"/>
            </a:pPr>
            <a:r>
              <a:rPr lang="en-US"/>
              <a:t>Regeneratives Design: Ein prozessorientierter Designansatz, der Energie- und Materialquellen wiederherstellt, erneuert oder revitalisiert.</a:t>
            </a:r>
            <a:endParaRPr/>
          </a:p>
          <a:p>
            <a:pPr indent="-342900" lvl="0" marL="342900" rtl="0" algn="just">
              <a:lnSpc>
                <a:spcPct val="100000"/>
              </a:lnSpc>
              <a:spcBef>
                <a:spcPts val="0"/>
              </a:spcBef>
              <a:spcAft>
                <a:spcPts val="0"/>
              </a:spcAft>
              <a:buSzPts val="2000"/>
              <a:buFont typeface="Arial"/>
              <a:buChar char="•"/>
            </a:pPr>
            <a:r>
              <a:rPr lang="en-US"/>
              <a:t>Umwelt, Soziales und Unternehmensführung (ESG): Kriterien sind eine Reihe von Standards für die Geschäftstätigkeit eines Unternehmens, die sozial bewusste Investoren zur Prüfung potenzieller Investitionen verwenden. Umweltkriterien berücksichtigen, wie ein Unternehmen mit der Natur umgeht. Soziale Kriterien untersuchen, wie das Unternehmen die Beziehungen zu Mitarbeitern, Lieferanten, Kunden und den Gemeinden, in denen es tätig ist, gestaltet. Bei der Unternehmensführung geht es um die Führung eines Unternehmens, die Vergütung von Führungskräften, Rechnungsprüfungen, interne Kontrollen und Aktionärsrechte.</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00"/>
          <p:cNvSpPr txBox="1"/>
          <p:nvPr>
            <p:ph idx="1" type="body"/>
          </p:nvPr>
        </p:nvSpPr>
        <p:spPr>
          <a:xfrm>
            <a:off x="219456" y="956834"/>
            <a:ext cx="1047921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SCHLÜSSELBEGRIFFE UND DEFINITIONEN</a:t>
            </a:r>
            <a:endParaRPr/>
          </a:p>
          <a:p>
            <a:pPr indent="0" lvl="0" marL="0" rtl="0" algn="l">
              <a:lnSpc>
                <a:spcPct val="90000"/>
              </a:lnSpc>
              <a:spcBef>
                <a:spcPts val="0"/>
              </a:spcBef>
              <a:spcAft>
                <a:spcPts val="0"/>
              </a:spcAft>
              <a:buClr>
                <a:schemeClr val="lt1"/>
              </a:buClr>
              <a:buSzPts val="3600"/>
              <a:buNone/>
            </a:pPr>
            <a:r>
              <a:t/>
            </a:r>
            <a:endParaRPr/>
          </a:p>
        </p:txBody>
      </p:sp>
      <p:sp>
        <p:nvSpPr>
          <p:cNvPr id="209" name="Google Shape;209;p100"/>
          <p:cNvSpPr txBox="1"/>
          <p:nvPr>
            <p:ph idx="2" type="body"/>
          </p:nvPr>
        </p:nvSpPr>
        <p:spPr>
          <a:xfrm>
            <a:off x="219456" y="2218026"/>
            <a:ext cx="11718600" cy="4212600"/>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rgbClr val="595959"/>
              </a:buClr>
              <a:buSzPts val="2000"/>
              <a:buFont typeface="Arial"/>
              <a:buChar char="•"/>
            </a:pPr>
            <a:r>
              <a:rPr lang="en-US"/>
              <a:t>Impact Investing: Investitionen in Unternehmen, Organisationen und Fonds mit dem Ziel, neben einer finanziellen Rendite auch eine messbare, positive soziale oder ökologische Wirkung zu erzielen. Impact Investments stellen Kapital zur Verfügung, um soziale und/oder ökologische Probleme anzugehen.</a:t>
            </a:r>
            <a:endParaRPr/>
          </a:p>
          <a:p>
            <a:pPr indent="-342900" lvl="0" marL="342900" rtl="0" algn="just">
              <a:lnSpc>
                <a:spcPct val="100000"/>
              </a:lnSpc>
              <a:spcBef>
                <a:spcPts val="0"/>
              </a:spcBef>
              <a:spcAft>
                <a:spcPts val="0"/>
              </a:spcAft>
              <a:buClr>
                <a:srgbClr val="595959"/>
              </a:buClr>
              <a:buSzPts val="2000"/>
              <a:buFont typeface="Arial"/>
              <a:buChar char="•"/>
            </a:pPr>
            <a:r>
              <a:rPr lang="en-US"/>
              <a:t>Ziele für nachhaltige Entwicklung (SDGs): Eine Sammlung von 17 globalen Zielen, die von der Generalversammlung der Vereinten Nationen im Jahr 2015 für das Jahr 2030 festgelegt wurden. Diese Ziele sind breit gefächert und voneinander abhängig, aber jedes hat eine eigene Liste von Zielen, die erreicht werden sollen. Diese Ziele decken soziale und wirtschaftliche Entwicklungsfragen ab und umfassen Armut, Hunger, Gesundheit, Bildung, Klimawandel, Gleichstellung der Geschlechter, Wasser, sanitäre Einrichtungen, Energie, Urbanisierung, Umwelt und soziale Gerechtigkeit.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01"/>
          <p:cNvSpPr txBox="1"/>
          <p:nvPr>
            <p:ph idx="1" type="body"/>
          </p:nvPr>
        </p:nvSpPr>
        <p:spPr>
          <a:xfrm>
            <a:off x="7630824" y="990923"/>
            <a:ext cx="2066906" cy="5822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lt1"/>
              </a:buClr>
              <a:buSzPts val="9600"/>
              <a:buFont typeface="Arial"/>
              <a:buNone/>
            </a:pPr>
            <a:r>
              <a:rPr lang="en-US"/>
              <a:t>02</a:t>
            </a:r>
            <a:endParaRPr/>
          </a:p>
        </p:txBody>
      </p:sp>
      <p:pic>
        <p:nvPicPr>
          <p:cNvPr id="215" name="Google Shape;215;p101"/>
          <p:cNvPicPr preferRelativeResize="0"/>
          <p:nvPr>
            <p:ph idx="2" type="pic"/>
          </p:nvPr>
        </p:nvPicPr>
        <p:blipFill rotWithShape="1">
          <a:blip r:embed="rId3">
            <a:alphaModFix/>
          </a:blip>
          <a:srcRect b="16733" l="0" r="0" t="16734"/>
          <a:stretch/>
        </p:blipFill>
        <p:spPr>
          <a:xfrm>
            <a:off x="238125" y="2627313"/>
            <a:ext cx="7708900" cy="3395662"/>
          </a:xfrm>
          <a:prstGeom prst="rect">
            <a:avLst/>
          </a:prstGeom>
          <a:solidFill>
            <a:srgbClr val="BFBFBF"/>
          </a:solidFill>
          <a:ln>
            <a:noFill/>
          </a:ln>
        </p:spPr>
      </p:pic>
      <p:sp>
        <p:nvSpPr>
          <p:cNvPr id="216" name="Google Shape;216;p101"/>
          <p:cNvSpPr/>
          <p:nvPr/>
        </p:nvSpPr>
        <p:spPr>
          <a:xfrm>
            <a:off x="5924616" y="4325144"/>
            <a:ext cx="4933927" cy="15617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3B64B"/>
                </a:solidFill>
                <a:latin typeface="Calibri"/>
                <a:ea typeface="Calibri"/>
                <a:cs typeface="Calibri"/>
                <a:sym typeface="Calibri"/>
              </a:rPr>
              <a:t>NACHHALTIGES DENKEN </a:t>
            </a:r>
            <a:r>
              <a:rPr b="0" i="0" lang="en-US" sz="529" u="none" cap="none" strike="noStrike">
                <a:solidFill>
                  <a:schemeClr val="lt1"/>
                </a:solidFill>
                <a:latin typeface="Montserrat"/>
                <a:ea typeface="Montserrat"/>
                <a:cs typeface="Montserrat"/>
                <a:sym typeface="Montserrat"/>
              </a:rPr>
              <a:t>C</a:t>
            </a:r>
            <a:endParaRPr b="0" i="0" sz="529"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9"/>
          <p:cNvSpPr txBox="1"/>
          <p:nvPr>
            <p:ph idx="1" type="body"/>
          </p:nvPr>
        </p:nvSpPr>
        <p:spPr>
          <a:xfrm>
            <a:off x="4656065" y="530290"/>
            <a:ext cx="6341766" cy="5166427"/>
          </a:xfrm>
          <a:prstGeom prst="rect">
            <a:avLst/>
          </a:prstGeom>
          <a:noFill/>
          <a:ln>
            <a:noFill/>
          </a:ln>
        </p:spPr>
        <p:txBody>
          <a:bodyPr anchorCtr="0" anchor="t" bIns="45700" lIns="91425" spcFirstLastPara="1" rIns="91425" wrap="square" tIns="45700">
            <a:noAutofit/>
          </a:bodyPr>
          <a:lstStyle/>
          <a:p>
            <a:pPr indent="-457200" lvl="0" marL="457200" rtl="0" algn="l">
              <a:lnSpc>
                <a:spcPct val="103333"/>
              </a:lnSpc>
              <a:spcBef>
                <a:spcPts val="0"/>
              </a:spcBef>
              <a:spcAft>
                <a:spcPts val="0"/>
              </a:spcAft>
              <a:buClr>
                <a:srgbClr val="0D0D0D"/>
              </a:buClr>
              <a:buSzPts val="2400"/>
              <a:buAutoNum type="arabicPeriod"/>
            </a:pPr>
            <a:r>
              <a:rPr b="1" i="0" lang="en-US">
                <a:solidFill>
                  <a:srgbClr val="0D0D0D"/>
                </a:solidFill>
                <a:highlight>
                  <a:srgbClr val="FFFFFF"/>
                </a:highlight>
              </a:rPr>
              <a:t>Nachhaltige Entwicklung</a:t>
            </a:r>
            <a:endParaRPr/>
          </a:p>
          <a:p>
            <a:pPr indent="-457200" lvl="0" marL="457200" rtl="0" algn="l">
              <a:lnSpc>
                <a:spcPct val="103333"/>
              </a:lnSpc>
              <a:spcBef>
                <a:spcPts val="0"/>
              </a:spcBef>
              <a:spcAft>
                <a:spcPts val="0"/>
              </a:spcAft>
              <a:buClr>
                <a:srgbClr val="0D0D0D"/>
              </a:buClr>
              <a:buSzPts val="2400"/>
              <a:buAutoNum type="arabicPeriod"/>
            </a:pPr>
            <a:r>
              <a:rPr b="1" i="0" lang="en-US">
                <a:solidFill>
                  <a:srgbClr val="0D0D0D"/>
                </a:solidFill>
                <a:highlight>
                  <a:srgbClr val="FFFFFF"/>
                </a:highlight>
              </a:rPr>
              <a:t>Grüne Technologien</a:t>
            </a:r>
            <a:endParaRPr/>
          </a:p>
          <a:p>
            <a:pPr indent="-457200" lvl="0" marL="457200" rtl="0" algn="l">
              <a:lnSpc>
                <a:spcPct val="103333"/>
              </a:lnSpc>
              <a:spcBef>
                <a:spcPts val="0"/>
              </a:spcBef>
              <a:spcAft>
                <a:spcPts val="0"/>
              </a:spcAft>
              <a:buClr>
                <a:srgbClr val="0D0D0D"/>
              </a:buClr>
              <a:buSzPts val="2400"/>
              <a:buAutoNum type="arabicPeriod"/>
            </a:pPr>
            <a:r>
              <a:rPr b="1" i="0" lang="en-US">
                <a:solidFill>
                  <a:srgbClr val="0D0D0D"/>
                </a:solidFill>
                <a:highlight>
                  <a:srgbClr val="FFFFFF"/>
                </a:highlight>
              </a:rPr>
              <a:t>Treibhausgasemissionen</a:t>
            </a:r>
            <a:endParaRPr/>
          </a:p>
          <a:p>
            <a:pPr indent="-457200" lvl="0" marL="457200" rtl="0" algn="l">
              <a:lnSpc>
                <a:spcPct val="103333"/>
              </a:lnSpc>
              <a:spcBef>
                <a:spcPts val="0"/>
              </a:spcBef>
              <a:spcAft>
                <a:spcPts val="0"/>
              </a:spcAft>
              <a:buClr>
                <a:srgbClr val="0D0D0D"/>
              </a:buClr>
              <a:buSzPts val="2400"/>
              <a:buAutoNum type="arabicPeriod"/>
            </a:pPr>
            <a:r>
              <a:rPr b="1" i="0" lang="en-US">
                <a:solidFill>
                  <a:srgbClr val="0D0D0D"/>
                </a:solidFill>
                <a:highlight>
                  <a:srgbClr val="FFFFFF"/>
                </a:highlight>
              </a:rPr>
              <a:t>Soziale Verantwortung der Unternehmen (CSR)</a:t>
            </a:r>
            <a:endParaRPr/>
          </a:p>
          <a:p>
            <a:pPr indent="-457200" lvl="0" marL="457200" rtl="0" algn="l">
              <a:lnSpc>
                <a:spcPct val="103333"/>
              </a:lnSpc>
              <a:spcBef>
                <a:spcPts val="0"/>
              </a:spcBef>
              <a:spcAft>
                <a:spcPts val="0"/>
              </a:spcAft>
              <a:buClr>
                <a:srgbClr val="0D0D0D"/>
              </a:buClr>
              <a:buSzPts val="2400"/>
              <a:buAutoNum type="arabicPeriod"/>
            </a:pPr>
            <a:r>
              <a:rPr b="1" i="0" lang="en-US">
                <a:solidFill>
                  <a:srgbClr val="0D0D0D"/>
                </a:solidFill>
                <a:highlight>
                  <a:srgbClr val="FFFFFF"/>
                </a:highlight>
              </a:rPr>
              <a:t>Biologische Vielfalt</a:t>
            </a:r>
            <a:endParaRPr/>
          </a:p>
          <a:p>
            <a:pPr indent="-457200" lvl="0" marL="457200" rtl="0" algn="l">
              <a:lnSpc>
                <a:spcPct val="103333"/>
              </a:lnSpc>
              <a:spcBef>
                <a:spcPts val="0"/>
              </a:spcBef>
              <a:spcAft>
                <a:spcPts val="0"/>
              </a:spcAft>
              <a:buClr>
                <a:srgbClr val="0D0D0D"/>
              </a:buClr>
              <a:buSzPts val="2400"/>
              <a:buAutoNum type="arabicPeriod"/>
            </a:pPr>
            <a:r>
              <a:rPr b="1" i="0" lang="en-US">
                <a:solidFill>
                  <a:srgbClr val="0D0D0D"/>
                </a:solidFill>
                <a:highlight>
                  <a:srgbClr val="FFFFFF"/>
                </a:highlight>
              </a:rPr>
              <a:t>Null Abfall</a:t>
            </a:r>
            <a:endParaRPr/>
          </a:p>
          <a:p>
            <a:pPr indent="-457200" lvl="0" marL="457200" rtl="0" algn="l">
              <a:lnSpc>
                <a:spcPct val="103333"/>
              </a:lnSpc>
              <a:spcBef>
                <a:spcPts val="0"/>
              </a:spcBef>
              <a:spcAft>
                <a:spcPts val="0"/>
              </a:spcAft>
              <a:buClr>
                <a:srgbClr val="0D0D0D"/>
              </a:buClr>
              <a:buSzPts val="2400"/>
              <a:buAutoNum type="arabicPeriod"/>
            </a:pPr>
            <a:r>
              <a:rPr b="1" i="0" lang="en-US">
                <a:solidFill>
                  <a:srgbClr val="0D0D0D"/>
                </a:solidFill>
                <a:highlight>
                  <a:srgbClr val="FFFFFF"/>
                </a:highlight>
              </a:rPr>
              <a:t>Erneuerbare und nicht-erneuerbare Ressourcen</a:t>
            </a:r>
            <a:endParaRPr/>
          </a:p>
          <a:p>
            <a:pPr indent="-457200" lvl="0" marL="457200" rtl="0" algn="l">
              <a:lnSpc>
                <a:spcPct val="103333"/>
              </a:lnSpc>
              <a:spcBef>
                <a:spcPts val="0"/>
              </a:spcBef>
              <a:spcAft>
                <a:spcPts val="0"/>
              </a:spcAft>
              <a:buClr>
                <a:srgbClr val="0D0D0D"/>
              </a:buClr>
              <a:buSzPts val="2400"/>
              <a:buAutoNum type="arabicPeriod"/>
            </a:pPr>
            <a:r>
              <a:rPr b="1" i="0" lang="en-US">
                <a:solidFill>
                  <a:srgbClr val="0D0D0D"/>
                </a:solidFill>
                <a:highlight>
                  <a:srgbClr val="FFFFFF"/>
                </a:highlight>
              </a:rPr>
              <a:t>Verantwortungsbewusster Konsum</a:t>
            </a:r>
            <a:endParaRPr/>
          </a:p>
          <a:p>
            <a:pPr indent="-457200" lvl="0" marL="457200" rtl="0" algn="l">
              <a:lnSpc>
                <a:spcPct val="103333"/>
              </a:lnSpc>
              <a:spcBef>
                <a:spcPts val="0"/>
              </a:spcBef>
              <a:spcAft>
                <a:spcPts val="0"/>
              </a:spcAft>
              <a:buClr>
                <a:srgbClr val="0D0D0D"/>
              </a:buClr>
              <a:buSzPts val="2400"/>
              <a:buAutoNum type="arabicPeriod"/>
            </a:pPr>
            <a:r>
              <a:rPr b="1" i="0" lang="en-US">
                <a:solidFill>
                  <a:srgbClr val="0D0D0D"/>
                </a:solidFill>
                <a:highlight>
                  <a:srgbClr val="FFFFFF"/>
                </a:highlight>
              </a:rPr>
              <a:t>Kreislaufwirtschaft</a:t>
            </a:r>
            <a:endParaRPr/>
          </a:p>
          <a:p>
            <a:pPr indent="-457200" lvl="0" marL="457200" rtl="0" algn="l">
              <a:lnSpc>
                <a:spcPct val="103333"/>
              </a:lnSpc>
              <a:spcBef>
                <a:spcPts val="0"/>
              </a:spcBef>
              <a:spcAft>
                <a:spcPts val="0"/>
              </a:spcAft>
              <a:buClr>
                <a:srgbClr val="0D0D0D"/>
              </a:buClr>
              <a:buSzPts val="2400"/>
              <a:buAutoNum type="arabicPeriod"/>
            </a:pPr>
            <a:r>
              <a:rPr b="1" i="0" lang="en-US">
                <a:solidFill>
                  <a:srgbClr val="0D0D0D"/>
                </a:solidFill>
                <a:highlight>
                  <a:srgbClr val="FFFFFF"/>
                </a:highlight>
              </a:rPr>
              <a:t>Berichterstattung zur Nachhaltigkeit</a:t>
            </a:r>
            <a:endParaRPr/>
          </a:p>
          <a:p>
            <a:pPr indent="-457200" lvl="0" marL="457200" rtl="0" algn="l">
              <a:lnSpc>
                <a:spcPct val="103333"/>
              </a:lnSpc>
              <a:spcBef>
                <a:spcPts val="0"/>
              </a:spcBef>
              <a:spcAft>
                <a:spcPts val="0"/>
              </a:spcAft>
              <a:buClr>
                <a:srgbClr val="0D0D0D"/>
              </a:buClr>
              <a:buSzPts val="2400"/>
              <a:buAutoNum type="arabicPeriod"/>
            </a:pPr>
            <a:r>
              <a:rPr b="1" i="0" lang="en-US">
                <a:solidFill>
                  <a:srgbClr val="0D0D0D"/>
                </a:solidFill>
                <a:highlight>
                  <a:srgbClr val="FFFFFF"/>
                </a:highlight>
              </a:rPr>
              <a:t>Erneuerbare Energie</a:t>
            </a:r>
            <a:endParaRPr/>
          </a:p>
        </p:txBody>
      </p:sp>
      <p:sp>
        <p:nvSpPr>
          <p:cNvPr id="222" name="Google Shape;222;p39"/>
          <p:cNvSpPr txBox="1"/>
          <p:nvPr>
            <p:ph idx="2" type="body"/>
          </p:nvPr>
        </p:nvSpPr>
        <p:spPr>
          <a:xfrm>
            <a:off x="512508" y="530290"/>
            <a:ext cx="3125818" cy="177451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sz="2400"/>
              <a:t>Die Kenntnis dieser Schlüsselkonzepte und Definitionen ermöglicht es Ihnen, Nachhaltigkeit besser zu verstehen und sich dafür einzusetzen, sei es auf individueller, organisatorischer oder gesellschaftlicher Ebene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02"/>
          <p:cNvSpPr txBox="1"/>
          <p:nvPr>
            <p:ph idx="1" type="body"/>
          </p:nvPr>
        </p:nvSpPr>
        <p:spPr>
          <a:xfrm>
            <a:off x="4688255" y="885236"/>
            <a:ext cx="6299293" cy="5166427"/>
          </a:xfrm>
          <a:prstGeom prst="rect">
            <a:avLst/>
          </a:prstGeom>
          <a:noFill/>
          <a:ln>
            <a:noFill/>
          </a:ln>
        </p:spPr>
        <p:txBody>
          <a:bodyPr anchorCtr="0" anchor="t" bIns="45700" lIns="91425" spcFirstLastPara="1" rIns="91425" wrap="square" tIns="45700">
            <a:noAutofit/>
          </a:bodyPr>
          <a:lstStyle/>
          <a:p>
            <a:pPr indent="0" lvl="0" marL="0" rtl="0" algn="just">
              <a:lnSpc>
                <a:spcPct val="103333"/>
              </a:lnSpc>
              <a:spcBef>
                <a:spcPts val="0"/>
              </a:spcBef>
              <a:spcAft>
                <a:spcPts val="0"/>
              </a:spcAft>
              <a:buClr>
                <a:srgbClr val="595959"/>
              </a:buClr>
              <a:buSzPts val="2400"/>
              <a:buNone/>
            </a:pPr>
            <a:r>
              <a:rPr lang="en-US">
                <a:solidFill>
                  <a:srgbClr val="000000"/>
                </a:solidFill>
              </a:rPr>
              <a:t>Nachhaltigkeitsberichterstattung, auch Nachhaltigkeitsberichterstattung oder ESG-Berichterstattung (Environmental, Social, Governance) genannt, bezieht sich auf die Praxis der öffentlichen Berichterstattung über die Leistung einer Organisation in Bezug auf ökologische, soziale und Governance-Aspekte. Sie ist ein Schlüsselelement einer Nachhaltigkeitsstrategie, die es Unternehmen, Finanzinstituten, Investoren und anderen Interessengruppen ermöglicht, die Nachhaltigkeitsleistung zu überwachen, zu bewerten und zu vergleichen.</a:t>
            </a:r>
            <a:endParaRPr>
              <a:solidFill>
                <a:srgbClr val="000000"/>
              </a:solidFill>
            </a:endParaRPr>
          </a:p>
        </p:txBody>
      </p:sp>
      <p:sp>
        <p:nvSpPr>
          <p:cNvPr id="228" name="Google Shape;228;p102"/>
          <p:cNvSpPr txBox="1"/>
          <p:nvPr>
            <p:ph idx="2" type="body"/>
          </p:nvPr>
        </p:nvSpPr>
        <p:spPr>
          <a:xfrm>
            <a:off x="600999" y="835090"/>
            <a:ext cx="3545332" cy="17745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Berichterstattung zur Nachhaltigkeit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03"/>
          <p:cNvSpPr txBox="1"/>
          <p:nvPr>
            <p:ph idx="1" type="body"/>
          </p:nvPr>
        </p:nvSpPr>
        <p:spPr>
          <a:xfrm>
            <a:off x="4825907" y="826894"/>
            <a:ext cx="6341766" cy="5166427"/>
          </a:xfrm>
          <a:prstGeom prst="rect">
            <a:avLst/>
          </a:prstGeom>
          <a:noFill/>
          <a:ln>
            <a:noFill/>
          </a:ln>
        </p:spPr>
        <p:txBody>
          <a:bodyPr anchorCtr="0" anchor="t" bIns="45700" lIns="91425" spcFirstLastPara="1" rIns="91425" wrap="square" tIns="45700">
            <a:noAutofit/>
          </a:bodyPr>
          <a:lstStyle/>
          <a:p>
            <a:pPr indent="0" lvl="0" marL="0" rtl="0" algn="just">
              <a:lnSpc>
                <a:spcPct val="103333"/>
              </a:lnSpc>
              <a:spcBef>
                <a:spcPts val="0"/>
              </a:spcBef>
              <a:spcAft>
                <a:spcPts val="0"/>
              </a:spcAft>
              <a:buClr>
                <a:srgbClr val="000000"/>
              </a:buClr>
              <a:buSzPts val="2400"/>
              <a:buNone/>
            </a:pPr>
            <a:r>
              <a:rPr lang="en-US">
                <a:solidFill>
                  <a:srgbClr val="000000"/>
                </a:solidFill>
              </a:rPr>
              <a:t>Die soziale Verantwortung der Unternehmen (CSR), auf Polnisch Corporate Social Responsibility, ist ein Konzept, das sich auf die verantwortungsvolle Ausübung der Geschäftstätigkeit durch Unternehmen bezieht. Dabei handelt es sich um einen Ansatz, bei dem die Unternehmen die Auswirkungen ihrer Tätigkeit auf die Gesellschaft, die natürliche Umwelt und die Interessen aller Beteiligten (Stakeholder) und nicht nur die Gewinne berücksichtigen.</a:t>
            </a:r>
            <a:endParaRPr>
              <a:solidFill>
                <a:srgbClr val="000000"/>
              </a:solidFill>
            </a:endParaRPr>
          </a:p>
        </p:txBody>
      </p:sp>
      <p:sp>
        <p:nvSpPr>
          <p:cNvPr id="234" name="Google Shape;234;p103"/>
          <p:cNvSpPr txBox="1"/>
          <p:nvPr>
            <p:ph idx="2" type="body"/>
          </p:nvPr>
        </p:nvSpPr>
        <p:spPr>
          <a:xfrm>
            <a:off x="600999" y="835090"/>
            <a:ext cx="3125818" cy="17745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CSR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04"/>
          <p:cNvSpPr txBox="1"/>
          <p:nvPr>
            <p:ph idx="1" type="body"/>
          </p:nvPr>
        </p:nvSpPr>
        <p:spPr>
          <a:xfrm>
            <a:off x="4738225" y="375957"/>
            <a:ext cx="6341766" cy="5166427"/>
          </a:xfrm>
          <a:prstGeom prst="rect">
            <a:avLst/>
          </a:prstGeom>
          <a:noFill/>
          <a:ln>
            <a:noFill/>
          </a:ln>
        </p:spPr>
        <p:txBody>
          <a:bodyPr anchorCtr="0" anchor="t" bIns="45700" lIns="91425" spcFirstLastPara="1" rIns="91425" wrap="square" tIns="45700">
            <a:noAutofit/>
          </a:bodyPr>
          <a:lstStyle/>
          <a:p>
            <a:pPr indent="0" lvl="0" marL="0" rtl="0" algn="just">
              <a:lnSpc>
                <a:spcPct val="103333"/>
              </a:lnSpc>
              <a:spcBef>
                <a:spcPts val="0"/>
              </a:spcBef>
              <a:spcAft>
                <a:spcPts val="0"/>
              </a:spcAft>
              <a:buClr>
                <a:srgbClr val="000000"/>
              </a:buClr>
              <a:buSzPts val="2400"/>
              <a:buNone/>
            </a:pPr>
            <a:r>
              <a:rPr lang="en-US">
                <a:solidFill>
                  <a:srgbClr val="000000"/>
                </a:solidFill>
              </a:rPr>
              <a:t>Treibhausgasemissionen entstehen, wenn Gase in die Luft freigesetzt werden und die Erde erwärmen. Diese Gase halten die Wärme der Sonne in unserer Atmosphäre zurück, wodurch sich der Planet insgesamt erwärmt. Die wichtigsten Treibhausgase, die uns Sorgen bereiten, sind Kohlendioxid (CO2), Methan (CH4), Distickstoffoxid (N2O), bestimmte vom Menschen verursachte Gase und Wasserdampf.</a:t>
            </a:r>
            <a:endParaRPr>
              <a:solidFill>
                <a:srgbClr val="000000"/>
              </a:solidFill>
            </a:endParaRPr>
          </a:p>
        </p:txBody>
      </p:sp>
      <p:sp>
        <p:nvSpPr>
          <p:cNvPr id="240" name="Google Shape;240;p104"/>
          <p:cNvSpPr txBox="1"/>
          <p:nvPr>
            <p:ph idx="2" type="body"/>
          </p:nvPr>
        </p:nvSpPr>
        <p:spPr>
          <a:xfrm>
            <a:off x="600999" y="835090"/>
            <a:ext cx="3125818" cy="17745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Treibhausgasemissionen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05"/>
          <p:cNvSpPr txBox="1"/>
          <p:nvPr>
            <p:ph idx="1" type="body"/>
          </p:nvPr>
        </p:nvSpPr>
        <p:spPr>
          <a:xfrm>
            <a:off x="7630824" y="990923"/>
            <a:ext cx="2066906" cy="5822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lt1"/>
              </a:buClr>
              <a:buSzPts val="9600"/>
              <a:buFont typeface="Arial"/>
              <a:buNone/>
            </a:pPr>
            <a:r>
              <a:rPr lang="en-US"/>
              <a:t>03</a:t>
            </a:r>
            <a:endParaRPr/>
          </a:p>
        </p:txBody>
      </p:sp>
      <p:sp>
        <p:nvSpPr>
          <p:cNvPr id="246" name="Google Shape;246;p105"/>
          <p:cNvSpPr/>
          <p:nvPr>
            <p:ph idx="2" type="pic"/>
          </p:nvPr>
        </p:nvSpPr>
        <p:spPr>
          <a:xfrm>
            <a:off x="238772" y="2626822"/>
            <a:ext cx="7708195" cy="3396829"/>
          </a:xfrm>
          <a:prstGeom prst="rect">
            <a:avLst/>
          </a:prstGeom>
          <a:solidFill>
            <a:srgbClr val="BFBFBF"/>
          </a:solidFill>
          <a:ln>
            <a:noFill/>
          </a:ln>
        </p:spPr>
      </p:sp>
      <p:pic>
        <p:nvPicPr>
          <p:cNvPr id="247" name="Google Shape;247;p105"/>
          <p:cNvPicPr preferRelativeResize="0"/>
          <p:nvPr/>
        </p:nvPicPr>
        <p:blipFill rotWithShape="1">
          <a:blip r:embed="rId3">
            <a:alphaModFix/>
          </a:blip>
          <a:srcRect b="16733" l="0" r="0" t="16734"/>
          <a:stretch/>
        </p:blipFill>
        <p:spPr>
          <a:xfrm>
            <a:off x="238772" y="2626821"/>
            <a:ext cx="7708195" cy="3396829"/>
          </a:xfrm>
          <a:prstGeom prst="rect">
            <a:avLst/>
          </a:prstGeom>
          <a:solidFill>
            <a:srgbClr val="BFBFBF"/>
          </a:solidFill>
          <a:ln>
            <a:noFill/>
          </a:ln>
        </p:spPr>
      </p:pic>
      <p:sp>
        <p:nvSpPr>
          <p:cNvPr id="248" name="Google Shape;248;p105"/>
          <p:cNvSpPr/>
          <p:nvPr/>
        </p:nvSpPr>
        <p:spPr>
          <a:xfrm>
            <a:off x="5911916" y="4325235"/>
            <a:ext cx="4933927" cy="15617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73B64B"/>
                </a:solidFill>
                <a:latin typeface="Calibri"/>
                <a:ea typeface="Calibri"/>
                <a:cs typeface="Calibri"/>
                <a:sym typeface="Calibri"/>
              </a:rPr>
              <a:t>ENGAGIERENDE MITARBEITER</a:t>
            </a:r>
            <a:endParaRPr b="0" i="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29"/>
              <a:buFont typeface="Arial"/>
              <a:buNone/>
            </a:pPr>
            <a:r>
              <a:rPr b="0" i="0" lang="en-US" sz="529" u="none" cap="none" strike="noStrike">
                <a:solidFill>
                  <a:schemeClr val="lt1"/>
                </a:solidFill>
                <a:latin typeface="Montserrat"/>
                <a:ea typeface="Montserrat"/>
                <a:cs typeface="Montserrat"/>
                <a:sym typeface="Montserrat"/>
              </a:rPr>
              <a:t>C</a:t>
            </a:r>
            <a:endParaRPr b="0" i="0" sz="529"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06"/>
          <p:cNvSpPr txBox="1"/>
          <p:nvPr>
            <p:ph idx="1" type="body"/>
          </p:nvPr>
        </p:nvSpPr>
        <p:spPr>
          <a:xfrm>
            <a:off x="553753" y="513746"/>
            <a:ext cx="10052954"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SCHLÜSSELBEGRIFFE UND DEFINITIONEN</a:t>
            </a:r>
            <a:endParaRPr/>
          </a:p>
        </p:txBody>
      </p:sp>
      <p:sp>
        <p:nvSpPr>
          <p:cNvPr id="254" name="Google Shape;254;p106"/>
          <p:cNvSpPr txBox="1"/>
          <p:nvPr>
            <p:ph idx="2" type="body"/>
          </p:nvPr>
        </p:nvSpPr>
        <p:spPr>
          <a:xfrm>
            <a:off x="553753" y="1022433"/>
            <a:ext cx="10689736" cy="4250335"/>
          </a:xfrm>
          <a:prstGeom prst="rect">
            <a:avLst/>
          </a:prstGeom>
          <a:noFill/>
          <a:ln>
            <a:noFill/>
          </a:ln>
        </p:spPr>
        <p:txBody>
          <a:bodyPr anchorCtr="0" anchor="t" bIns="45700" lIns="91425" spcFirstLastPara="1" rIns="91425" wrap="square" tIns="45700">
            <a:noAutofit/>
          </a:bodyPr>
          <a:lstStyle/>
          <a:p>
            <a:pPr indent="0" lvl="0" marL="0" rtl="0" algn="just">
              <a:lnSpc>
                <a:spcPct val="103333"/>
              </a:lnSpc>
              <a:spcBef>
                <a:spcPts val="0"/>
              </a:spcBef>
              <a:spcAft>
                <a:spcPts val="0"/>
              </a:spcAft>
              <a:buClr>
                <a:srgbClr val="595959"/>
              </a:buClr>
              <a:buSzPts val="2400"/>
              <a:buNone/>
            </a:pPr>
            <a:r>
              <a:rPr lang="en-US"/>
              <a:t>Engagement der Mitarbeiter für Nachhaltigkeit: Die Beteiligung, das Engagement und die Motivation der Mitarbeiter, sich an den Nachhaltigkeitszielen des Unternehmens zu beteiligen.</a:t>
            </a:r>
            <a:endParaRPr/>
          </a:p>
          <a:p>
            <a:pPr indent="0" lvl="0" marL="0" rtl="0" algn="just">
              <a:lnSpc>
                <a:spcPct val="103333"/>
              </a:lnSpc>
              <a:spcBef>
                <a:spcPts val="0"/>
              </a:spcBef>
              <a:spcAft>
                <a:spcPts val="0"/>
              </a:spcAft>
              <a:buClr>
                <a:srgbClr val="595959"/>
              </a:buClr>
              <a:buSzPts val="2400"/>
              <a:buNone/>
            </a:pPr>
            <a:r>
              <a:t/>
            </a:r>
            <a:endParaRPr/>
          </a:p>
          <a:p>
            <a:pPr indent="0" lvl="0" marL="0" rtl="0" algn="just">
              <a:lnSpc>
                <a:spcPct val="103333"/>
              </a:lnSpc>
              <a:spcBef>
                <a:spcPts val="0"/>
              </a:spcBef>
              <a:spcAft>
                <a:spcPts val="0"/>
              </a:spcAft>
              <a:buClr>
                <a:srgbClr val="595959"/>
              </a:buClr>
              <a:buSzPts val="2400"/>
              <a:buNone/>
            </a:pPr>
            <a:r>
              <a:rPr lang="en-US"/>
              <a:t>Befürwortung: Aktive Unterstützung von Strategien und Praktiken, die die ökologische und soziale Verantwortung innerhalb und außerhalb des Unternehmens fördern.</a:t>
            </a:r>
            <a:endParaRPr/>
          </a:p>
          <a:p>
            <a:pPr indent="0" lvl="0" marL="0" rtl="0" algn="just">
              <a:lnSpc>
                <a:spcPct val="103333"/>
              </a:lnSpc>
              <a:spcBef>
                <a:spcPts val="0"/>
              </a:spcBef>
              <a:spcAft>
                <a:spcPts val="0"/>
              </a:spcAft>
              <a:buClr>
                <a:srgbClr val="595959"/>
              </a:buClr>
              <a:buSzPts val="2400"/>
              <a:buNone/>
            </a:pPr>
            <a:r>
              <a:t/>
            </a:r>
            <a:endParaRPr/>
          </a:p>
          <a:p>
            <a:pPr indent="0" lvl="0" marL="0" rtl="0" algn="just">
              <a:lnSpc>
                <a:spcPct val="103333"/>
              </a:lnSpc>
              <a:spcBef>
                <a:spcPts val="0"/>
              </a:spcBef>
              <a:spcAft>
                <a:spcPts val="0"/>
              </a:spcAft>
              <a:buClr>
                <a:srgbClr val="595959"/>
              </a:buClr>
              <a:buSzPts val="2400"/>
              <a:buNone/>
            </a:pPr>
            <a:r>
              <a:rPr lang="en-US"/>
              <a:t>Fortbildung: Kontinuierliches Lernen und die Entwicklung von Fähigkeiten, um mit den sich entwickelnden Umweltstandards und -praktiken Schritt zu halten.</a:t>
            </a:r>
            <a:endParaRPr/>
          </a:p>
          <a:p>
            <a:pPr indent="0" lvl="0" marL="0" rtl="0" algn="just">
              <a:lnSpc>
                <a:spcPct val="103333"/>
              </a:lnSpc>
              <a:spcBef>
                <a:spcPts val="0"/>
              </a:spcBef>
              <a:spcAft>
                <a:spcPts val="0"/>
              </a:spcAft>
              <a:buClr>
                <a:srgbClr val="595959"/>
              </a:buClr>
              <a:buSzPts val="2400"/>
              <a:buNone/>
            </a:pPr>
            <a:r>
              <a:t/>
            </a:r>
            <a:endParaRPr/>
          </a:p>
          <a:p>
            <a:pPr indent="0" lvl="0" marL="0" rtl="0" algn="just">
              <a:lnSpc>
                <a:spcPct val="103333"/>
              </a:lnSpc>
              <a:spcBef>
                <a:spcPts val="0"/>
              </a:spcBef>
              <a:spcAft>
                <a:spcPts val="0"/>
              </a:spcAft>
              <a:buClr>
                <a:srgbClr val="595959"/>
              </a:buClr>
              <a:buSzPts val="2400"/>
              <a:buNone/>
            </a:pPr>
            <a:r>
              <a:rPr lang="en-US"/>
              <a:t>Grüne Arbeitsplätze: Positionen, die wesentlich zur Erhaltung oder Wiederherstellung der Umweltqualität beitragen, z. B. in den Bereichen nachhaltige Landwirtschaft, Produktion, Forschung und Entwicklung.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07"/>
          <p:cNvSpPr txBox="1"/>
          <p:nvPr>
            <p:ph idx="1" type="body"/>
          </p:nvPr>
        </p:nvSpPr>
        <p:spPr>
          <a:xfrm>
            <a:off x="465944" y="644014"/>
            <a:ext cx="10052954"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SCHLÜSSELBEGRIFFE UND DEFINITIONEN</a:t>
            </a:r>
            <a:endParaRPr/>
          </a:p>
        </p:txBody>
      </p:sp>
      <p:sp>
        <p:nvSpPr>
          <p:cNvPr id="260" name="Google Shape;260;p107"/>
          <p:cNvSpPr txBox="1"/>
          <p:nvPr>
            <p:ph idx="2" type="body"/>
          </p:nvPr>
        </p:nvSpPr>
        <p:spPr>
          <a:xfrm>
            <a:off x="610282" y="1121909"/>
            <a:ext cx="10347770" cy="4250335"/>
          </a:xfrm>
          <a:prstGeom prst="rect">
            <a:avLst/>
          </a:prstGeom>
          <a:noFill/>
          <a:ln>
            <a:noFill/>
          </a:ln>
        </p:spPr>
        <p:txBody>
          <a:bodyPr anchorCtr="0" anchor="t" bIns="45700" lIns="91425" spcFirstLastPara="1" rIns="91425" wrap="square" tIns="45700">
            <a:noAutofit/>
          </a:bodyPr>
          <a:lstStyle/>
          <a:p>
            <a:pPr indent="0" lvl="0" marL="0" rtl="0" algn="just">
              <a:lnSpc>
                <a:spcPct val="103333"/>
              </a:lnSpc>
              <a:spcBef>
                <a:spcPts val="0"/>
              </a:spcBef>
              <a:spcAft>
                <a:spcPts val="0"/>
              </a:spcAft>
              <a:buClr>
                <a:srgbClr val="595959"/>
              </a:buClr>
              <a:buSzPts val="2400"/>
              <a:buNone/>
            </a:pPr>
            <a:r>
              <a:rPr lang="en-US"/>
              <a:t>EU Green Deal: Eine Reihe von politischen Initiativen der Europäischen Kommission mit dem übergeordneten Ziel, Europa bis 2050 klimaneutral zu machen.</a:t>
            </a:r>
            <a:endParaRPr/>
          </a:p>
          <a:p>
            <a:pPr indent="0" lvl="0" marL="0" rtl="0" algn="just">
              <a:lnSpc>
                <a:spcPct val="103333"/>
              </a:lnSpc>
              <a:spcBef>
                <a:spcPts val="0"/>
              </a:spcBef>
              <a:spcAft>
                <a:spcPts val="0"/>
              </a:spcAft>
              <a:buClr>
                <a:srgbClr val="595959"/>
              </a:buClr>
              <a:buSzPts val="2400"/>
              <a:buNone/>
            </a:pPr>
            <a:r>
              <a:t/>
            </a:r>
            <a:endParaRPr/>
          </a:p>
          <a:p>
            <a:pPr indent="0" lvl="0" marL="0" rtl="0" algn="just">
              <a:lnSpc>
                <a:spcPct val="103333"/>
              </a:lnSpc>
              <a:spcBef>
                <a:spcPts val="0"/>
              </a:spcBef>
              <a:spcAft>
                <a:spcPts val="0"/>
              </a:spcAft>
              <a:buClr>
                <a:srgbClr val="595959"/>
              </a:buClr>
              <a:buSzPts val="2400"/>
              <a:buNone/>
            </a:pPr>
            <a:r>
              <a:rPr lang="en-US"/>
              <a:t>Verordnung über die Offenlegung nachhaltiger Finanzen (SFDR): EU-Verordnung zur Förderung der Transparenz bei der Einbeziehung von Nachhaltigkeitsaspekten in finanzielle Entscheidungen.</a:t>
            </a:r>
            <a:endParaRPr/>
          </a:p>
          <a:p>
            <a:pPr indent="0" lvl="0" marL="0" rtl="0" algn="just">
              <a:lnSpc>
                <a:spcPct val="103333"/>
              </a:lnSpc>
              <a:spcBef>
                <a:spcPts val="0"/>
              </a:spcBef>
              <a:spcAft>
                <a:spcPts val="0"/>
              </a:spcAft>
              <a:buClr>
                <a:srgbClr val="595959"/>
              </a:buClr>
              <a:buSzPts val="2400"/>
              <a:buNone/>
            </a:pPr>
            <a:r>
              <a:t/>
            </a:r>
            <a:endParaRPr/>
          </a:p>
          <a:p>
            <a:pPr indent="0" lvl="0" marL="0" rtl="0" algn="just">
              <a:lnSpc>
                <a:spcPct val="103333"/>
              </a:lnSpc>
              <a:spcBef>
                <a:spcPts val="0"/>
              </a:spcBef>
              <a:spcAft>
                <a:spcPts val="0"/>
              </a:spcAft>
              <a:buClr>
                <a:srgbClr val="595959"/>
              </a:buClr>
              <a:buSzPts val="2400"/>
              <a:buNone/>
            </a:pPr>
            <a:r>
              <a:rPr lang="en-US"/>
              <a:t>EU-Taxonomie: Ein Klassifizierungssystem, das eine Liste ökologisch nachhaltiger Wirtschaftstätigkeiten erstellt.</a:t>
            </a:r>
            <a:endParaRPr/>
          </a:p>
          <a:p>
            <a:pPr indent="0" lvl="0" marL="0" rtl="0" algn="just">
              <a:lnSpc>
                <a:spcPct val="103333"/>
              </a:lnSpc>
              <a:spcBef>
                <a:spcPts val="0"/>
              </a:spcBef>
              <a:spcAft>
                <a:spcPts val="0"/>
              </a:spcAft>
              <a:buClr>
                <a:srgbClr val="595959"/>
              </a:buClr>
              <a:buSzPts val="2400"/>
              <a:buNone/>
            </a:pPr>
            <a:r>
              <a:t/>
            </a:r>
            <a:endParaRPr/>
          </a:p>
          <a:p>
            <a:pPr indent="0" lvl="0" marL="0" rtl="0" algn="just">
              <a:lnSpc>
                <a:spcPct val="103333"/>
              </a:lnSpc>
              <a:spcBef>
                <a:spcPts val="0"/>
              </a:spcBef>
              <a:spcAft>
                <a:spcPts val="0"/>
              </a:spcAft>
              <a:buClr>
                <a:srgbClr val="595959"/>
              </a:buClr>
              <a:buSzPts val="2400"/>
              <a:buNone/>
            </a:pPr>
            <a:r>
              <a:rPr lang="en-US"/>
              <a:t>Personal Compact: Die Abstimmung der formalen, psychologischen und sozialen Dimensionen der Mitarbeiterwerte mit den Unternehmenswerten, um Nachhaltigkeit erfolgreich in ein Unternehmen zu integrieren.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
          <p:cNvPicPr preferRelativeResize="0"/>
          <p:nvPr>
            <p:ph idx="2" type="pic"/>
          </p:nvPr>
        </p:nvPicPr>
        <p:blipFill rotWithShape="1">
          <a:blip r:embed="rId3">
            <a:alphaModFix/>
          </a:blip>
          <a:srcRect b="0" l="27508" r="27508" t="0"/>
          <a:stretch/>
        </p:blipFill>
        <p:spPr>
          <a:xfrm>
            <a:off x="388401" y="385460"/>
            <a:ext cx="4107750" cy="6087079"/>
          </a:xfrm>
          <a:prstGeom prst="rect">
            <a:avLst/>
          </a:prstGeom>
          <a:solidFill>
            <a:srgbClr val="BFBFBF"/>
          </a:solidFill>
          <a:ln>
            <a:noFill/>
          </a:ln>
        </p:spPr>
      </p:pic>
      <p:sp>
        <p:nvSpPr>
          <p:cNvPr id="152" name="Google Shape;152;p2"/>
          <p:cNvSpPr/>
          <p:nvPr/>
        </p:nvSpPr>
        <p:spPr>
          <a:xfrm>
            <a:off x="3926747" y="1252799"/>
            <a:ext cx="5192509" cy="6986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29"/>
              <a:buFont typeface="Arial"/>
              <a:buNone/>
            </a:pPr>
            <a:r>
              <a:t/>
            </a:r>
            <a:endParaRPr b="0" i="0" sz="529" u="none" cap="none" strike="noStrike">
              <a:solidFill>
                <a:schemeClr val="lt1"/>
              </a:solidFill>
              <a:latin typeface="Montserrat"/>
              <a:ea typeface="Montserrat"/>
              <a:cs typeface="Montserrat"/>
              <a:sym typeface="Montserrat"/>
            </a:endParaRPr>
          </a:p>
        </p:txBody>
      </p:sp>
      <p:sp>
        <p:nvSpPr>
          <p:cNvPr id="153" name="Google Shape;153;p2"/>
          <p:cNvSpPr txBox="1"/>
          <p:nvPr/>
        </p:nvSpPr>
        <p:spPr>
          <a:xfrm>
            <a:off x="4110770" y="1305097"/>
            <a:ext cx="5008487"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73B64B"/>
                </a:solidFill>
                <a:latin typeface="Calibri"/>
                <a:ea typeface="Calibri"/>
                <a:cs typeface="Calibri"/>
                <a:sym typeface="Calibri"/>
              </a:rPr>
              <a:t>ÜBER UNSER PROJEKT</a:t>
            </a:r>
            <a:endParaRPr b="0" i="0" sz="1400" u="none" cap="none" strike="noStrike">
              <a:solidFill>
                <a:srgbClr val="000000"/>
              </a:solidFill>
              <a:latin typeface="Arial"/>
              <a:ea typeface="Arial"/>
              <a:cs typeface="Arial"/>
              <a:sym typeface="Arial"/>
            </a:endParaRPr>
          </a:p>
        </p:txBody>
      </p:sp>
      <p:sp>
        <p:nvSpPr>
          <p:cNvPr id="154" name="Google Shape;154;p2"/>
          <p:cNvSpPr txBox="1"/>
          <p:nvPr>
            <p:ph idx="1" type="body"/>
          </p:nvPr>
        </p:nvSpPr>
        <p:spPr>
          <a:xfrm>
            <a:off x="4972766" y="2534228"/>
            <a:ext cx="6368744" cy="3355510"/>
          </a:xfrm>
          <a:prstGeom prst="rect">
            <a:avLst/>
          </a:prstGeom>
          <a:noFill/>
          <a:ln>
            <a:noFill/>
          </a:ln>
        </p:spPr>
        <p:txBody>
          <a:bodyPr anchorCtr="0" anchor="t" bIns="45700" lIns="91425" spcFirstLastPara="1" rIns="91425" wrap="square" tIns="45700">
            <a:noAutofit/>
          </a:bodyPr>
          <a:lstStyle/>
          <a:p>
            <a:pPr indent="-15875" lvl="0" marL="15875" rtl="0" algn="just">
              <a:lnSpc>
                <a:spcPct val="100000"/>
              </a:lnSpc>
              <a:spcBef>
                <a:spcPts val="0"/>
              </a:spcBef>
              <a:spcAft>
                <a:spcPts val="0"/>
              </a:spcAft>
              <a:buClr>
                <a:schemeClr val="lt1"/>
              </a:buClr>
              <a:buSzPts val="2400"/>
              <a:buNone/>
            </a:pPr>
            <a:r>
              <a:rPr lang="en-US" sz="2400"/>
              <a:t>Durch die Umsetzung von Start on Sustainability </a:t>
            </a:r>
            <a:r>
              <a:rPr b="1" lang="en-US" sz="2400"/>
              <a:t>wollen wir Kleinstunternehmen </a:t>
            </a:r>
            <a:r>
              <a:rPr lang="en-US" sz="2400"/>
              <a:t>mit den notwendigen </a:t>
            </a:r>
            <a:r>
              <a:rPr b="1" lang="en-US" sz="2400"/>
              <a:t>Instrumenten und Ressourcen </a:t>
            </a:r>
            <a:r>
              <a:rPr lang="en-US" sz="2400"/>
              <a:t>ausstatten, um sinnvolle Maßnahmen zur Nachhaltigkeit zu ergreifen und so zu einer nachhaltigeren und widerstandsfähigeren EU-Wirtschaft beizutragen.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08"/>
          <p:cNvSpPr txBox="1"/>
          <p:nvPr>
            <p:ph idx="1" type="body"/>
          </p:nvPr>
        </p:nvSpPr>
        <p:spPr>
          <a:xfrm>
            <a:off x="429368" y="546478"/>
            <a:ext cx="10052954"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SCHLÜSSELBEGRIFFE UND DEFINITIONEN</a:t>
            </a:r>
            <a:endParaRPr/>
          </a:p>
        </p:txBody>
      </p:sp>
      <p:sp>
        <p:nvSpPr>
          <p:cNvPr id="266" name="Google Shape;266;p108"/>
          <p:cNvSpPr txBox="1"/>
          <p:nvPr>
            <p:ph idx="2" type="body"/>
          </p:nvPr>
        </p:nvSpPr>
        <p:spPr>
          <a:xfrm>
            <a:off x="562102" y="1102259"/>
            <a:ext cx="10499187" cy="5217292"/>
          </a:xfrm>
          <a:prstGeom prst="rect">
            <a:avLst/>
          </a:prstGeom>
          <a:noFill/>
          <a:ln>
            <a:noFill/>
          </a:ln>
        </p:spPr>
        <p:txBody>
          <a:bodyPr anchorCtr="0" anchor="t" bIns="45700" lIns="91425" spcFirstLastPara="1" rIns="91425" wrap="square" tIns="45700">
            <a:noAutofit/>
          </a:bodyPr>
          <a:lstStyle/>
          <a:p>
            <a:pPr indent="0" lvl="0" marL="0" rtl="0" algn="just">
              <a:lnSpc>
                <a:spcPct val="103333"/>
              </a:lnSpc>
              <a:spcBef>
                <a:spcPts val="0"/>
              </a:spcBef>
              <a:spcAft>
                <a:spcPts val="0"/>
              </a:spcAft>
              <a:buClr>
                <a:srgbClr val="595959"/>
              </a:buClr>
              <a:buSzPts val="2400"/>
              <a:buNone/>
            </a:pPr>
            <a:r>
              <a:rPr lang="en-US"/>
              <a:t>Kleinstunternehmen: Ein kleines Unternehmen, in dem in der Regel weniger als 10 Personen beschäftigt sind.</a:t>
            </a:r>
            <a:endParaRPr/>
          </a:p>
          <a:p>
            <a:pPr indent="0" lvl="0" marL="0" rtl="0" algn="just">
              <a:lnSpc>
                <a:spcPct val="103333"/>
              </a:lnSpc>
              <a:spcBef>
                <a:spcPts val="0"/>
              </a:spcBef>
              <a:spcAft>
                <a:spcPts val="0"/>
              </a:spcAft>
              <a:buClr>
                <a:srgbClr val="595959"/>
              </a:buClr>
              <a:buSzPts val="2400"/>
              <a:buNone/>
            </a:pPr>
            <a:r>
              <a:t/>
            </a:r>
            <a:endParaRPr/>
          </a:p>
          <a:p>
            <a:pPr indent="0" lvl="0" marL="0" rtl="0" algn="just">
              <a:lnSpc>
                <a:spcPct val="103333"/>
              </a:lnSpc>
              <a:spcBef>
                <a:spcPts val="0"/>
              </a:spcBef>
              <a:spcAft>
                <a:spcPts val="0"/>
              </a:spcAft>
              <a:buClr>
                <a:srgbClr val="595959"/>
              </a:buClr>
              <a:buSzPts val="2400"/>
              <a:buNone/>
            </a:pPr>
            <a:r>
              <a:rPr lang="en-US"/>
              <a:t>Gleichberechtigung der Geschlechter: Gleicher Zugang zu Ressourcen und Chancen unabhängig vom Geschlecht, einschließlich wirtschaftlicher Beteiligung und Entscheidungsfindung.</a:t>
            </a:r>
            <a:endParaRPr/>
          </a:p>
          <a:p>
            <a:pPr indent="0" lvl="0" marL="0" rtl="0" algn="just">
              <a:lnSpc>
                <a:spcPct val="103333"/>
              </a:lnSpc>
              <a:spcBef>
                <a:spcPts val="0"/>
              </a:spcBef>
              <a:spcAft>
                <a:spcPts val="0"/>
              </a:spcAft>
              <a:buClr>
                <a:srgbClr val="595959"/>
              </a:buClr>
              <a:buSzPts val="2400"/>
              <a:buNone/>
            </a:pPr>
            <a:r>
              <a:t/>
            </a:r>
            <a:endParaRPr/>
          </a:p>
          <a:p>
            <a:pPr indent="0" lvl="0" marL="0" rtl="0" algn="just">
              <a:lnSpc>
                <a:spcPct val="103333"/>
              </a:lnSpc>
              <a:spcBef>
                <a:spcPts val="0"/>
              </a:spcBef>
              <a:spcAft>
                <a:spcPts val="0"/>
              </a:spcAft>
              <a:buClr>
                <a:srgbClr val="595959"/>
              </a:buClr>
              <a:buSzPts val="2400"/>
              <a:buNone/>
            </a:pPr>
            <a:r>
              <a:rPr lang="en-US"/>
              <a:t>Sozialer Schutz: Maßnahmen wie Gesundheitsfürsorge, Arbeitslosenunterstützung und Renten, die sicherstellen, dass die Grundbedürfnisse der Menschen erfüllt werden und sie an einer nachhaltigen Entwicklung teilhaben können.</a:t>
            </a:r>
            <a:endParaRPr/>
          </a:p>
          <a:p>
            <a:pPr indent="0" lvl="0" marL="0" rtl="0" algn="just">
              <a:lnSpc>
                <a:spcPct val="103333"/>
              </a:lnSpc>
              <a:spcBef>
                <a:spcPts val="0"/>
              </a:spcBef>
              <a:spcAft>
                <a:spcPts val="0"/>
              </a:spcAft>
              <a:buClr>
                <a:srgbClr val="595959"/>
              </a:buClr>
              <a:buSzPts val="2400"/>
              <a:buNone/>
            </a:pPr>
            <a:r>
              <a:t/>
            </a:r>
            <a:endParaRPr/>
          </a:p>
          <a:p>
            <a:pPr indent="0" lvl="0" marL="0" rtl="0" algn="just">
              <a:lnSpc>
                <a:spcPct val="103333"/>
              </a:lnSpc>
              <a:spcBef>
                <a:spcPts val="0"/>
              </a:spcBef>
              <a:spcAft>
                <a:spcPts val="0"/>
              </a:spcAft>
              <a:buClr>
                <a:srgbClr val="595959"/>
              </a:buClr>
              <a:buSzPts val="2400"/>
              <a:buNone/>
            </a:pPr>
            <a:r>
              <a:rPr lang="en-US"/>
              <a:t>Vision der Nachhaltigkeit: Ein überzeugender, erreichbarer Zukunftszustand, der Unternehmensziele mit ökologischen und gesellschaftlichen Belangen in Einklang bringt und als Fahrplan für Maßnahmen dient.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09"/>
          <p:cNvSpPr txBox="1"/>
          <p:nvPr>
            <p:ph idx="1" type="body"/>
          </p:nvPr>
        </p:nvSpPr>
        <p:spPr>
          <a:xfrm>
            <a:off x="222104" y="704974"/>
            <a:ext cx="10052954"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73B64B"/>
              </a:buClr>
              <a:buSzPts val="3600"/>
              <a:buFont typeface="Arial"/>
              <a:buNone/>
            </a:pPr>
            <a:r>
              <a:rPr lang="en-US"/>
              <a:t>SCHLÜSSELBEGRIFFE UND DEFINITIONEN</a:t>
            </a:r>
            <a:endParaRPr/>
          </a:p>
        </p:txBody>
      </p:sp>
      <p:sp>
        <p:nvSpPr>
          <p:cNvPr id="272" name="Google Shape;272;p109"/>
          <p:cNvSpPr txBox="1"/>
          <p:nvPr>
            <p:ph idx="2" type="body"/>
          </p:nvPr>
        </p:nvSpPr>
        <p:spPr>
          <a:xfrm>
            <a:off x="736750" y="1646650"/>
            <a:ext cx="10309200" cy="4250400"/>
          </a:xfrm>
          <a:prstGeom prst="rect">
            <a:avLst/>
          </a:prstGeom>
          <a:noFill/>
          <a:ln>
            <a:noFill/>
          </a:ln>
        </p:spPr>
        <p:txBody>
          <a:bodyPr anchorCtr="0" anchor="t" bIns="45700" lIns="91425" spcFirstLastPara="1" rIns="91425" wrap="square" tIns="45700">
            <a:noAutofit/>
          </a:bodyPr>
          <a:lstStyle/>
          <a:p>
            <a:pPr indent="0" lvl="0" marL="0" marR="0" rtl="0" algn="just">
              <a:lnSpc>
                <a:spcPct val="103333"/>
              </a:lnSpc>
              <a:spcBef>
                <a:spcPts val="0"/>
              </a:spcBef>
              <a:spcAft>
                <a:spcPts val="0"/>
              </a:spcAft>
              <a:buClr>
                <a:srgbClr val="595959"/>
              </a:buClr>
              <a:buSzPts val="2400"/>
              <a:buFont typeface="Arial"/>
              <a:buNone/>
            </a:pPr>
            <a:r>
              <a:rPr lang="en-US"/>
              <a:t>Kreislaufwirtschaft: Ein Wirtschaftssystem, das darauf abzielt, Abfall und die kontinuierliche Nutzung von Ressourcen durch die Prinzipien der Wiederverwendung, Reparatur, Aufarbeitung und des Recyclings zu vermeiden.</a:t>
            </a:r>
            <a:endParaRPr/>
          </a:p>
          <a:p>
            <a:pPr indent="0" lvl="0" marL="0" marR="0" rtl="0" algn="just">
              <a:lnSpc>
                <a:spcPct val="103333"/>
              </a:lnSpc>
              <a:spcBef>
                <a:spcPts val="0"/>
              </a:spcBef>
              <a:spcAft>
                <a:spcPts val="0"/>
              </a:spcAft>
              <a:buClr>
                <a:srgbClr val="595959"/>
              </a:buClr>
              <a:buSzPts val="2400"/>
              <a:buFont typeface="Arial"/>
              <a:buNone/>
            </a:pPr>
            <a:r>
              <a:t/>
            </a:r>
            <a:endParaRPr/>
          </a:p>
          <a:p>
            <a:pPr indent="0" lvl="0" marL="0" marR="0" rtl="0" algn="just">
              <a:lnSpc>
                <a:spcPct val="103333"/>
              </a:lnSpc>
              <a:spcBef>
                <a:spcPts val="0"/>
              </a:spcBef>
              <a:spcAft>
                <a:spcPts val="0"/>
              </a:spcAft>
              <a:buClr>
                <a:srgbClr val="595959"/>
              </a:buClr>
              <a:buSzPts val="2400"/>
              <a:buFont typeface="Arial"/>
              <a:buNone/>
            </a:pPr>
            <a:r>
              <a:rPr lang="en-US"/>
              <a:t>Interaktives Brainstorming: Eine gemeinschaftliche Technik, die dazu dient, innerhalb eines bestimmten Zeitrahmens eine große Anzahl von Ideen zur Bewältigung spezifischer Nachhaltigkeitsprobleme zu entwickeln.</a:t>
            </a:r>
            <a:endParaRPr/>
          </a:p>
          <a:p>
            <a:pPr indent="0" lvl="0" marL="0" marR="0" rtl="0" algn="just">
              <a:lnSpc>
                <a:spcPct val="103333"/>
              </a:lnSpc>
              <a:spcBef>
                <a:spcPts val="0"/>
              </a:spcBef>
              <a:spcAft>
                <a:spcPts val="0"/>
              </a:spcAft>
              <a:buClr>
                <a:srgbClr val="595959"/>
              </a:buClr>
              <a:buSzPts val="2400"/>
              <a:buFont typeface="Arial"/>
              <a:buNone/>
            </a:pPr>
            <a:r>
              <a:t/>
            </a:r>
            <a:endParaRPr/>
          </a:p>
          <a:p>
            <a:pPr indent="0" lvl="0" marL="0" marR="0" rtl="0" algn="just">
              <a:lnSpc>
                <a:spcPct val="103333"/>
              </a:lnSpc>
              <a:spcBef>
                <a:spcPts val="0"/>
              </a:spcBef>
              <a:spcAft>
                <a:spcPts val="0"/>
              </a:spcAft>
              <a:buClr>
                <a:srgbClr val="595959"/>
              </a:buClr>
              <a:buSzPts val="2400"/>
              <a:buFont typeface="Arial"/>
              <a:buNone/>
            </a:pPr>
            <a:r>
              <a:rPr lang="en-US"/>
              <a:t>Null-Abfall-Produktionsmodell: Ein System, bei dem alle Materialien wiederverwendet, recycelt oder kompostiert werden, so dass keine Abfälle auf Mülldeponien oder in Verbrennungsanlagen landen.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10"/>
          <p:cNvSpPr txBox="1"/>
          <p:nvPr>
            <p:ph idx="1" type="body"/>
          </p:nvPr>
        </p:nvSpPr>
        <p:spPr>
          <a:xfrm>
            <a:off x="7630824" y="990923"/>
            <a:ext cx="2066906" cy="5822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lt1"/>
              </a:buClr>
              <a:buSzPts val="9600"/>
              <a:buFont typeface="Arial"/>
              <a:buNone/>
            </a:pPr>
            <a:r>
              <a:rPr lang="en-US"/>
              <a:t>04</a:t>
            </a:r>
            <a:endParaRPr/>
          </a:p>
        </p:txBody>
      </p:sp>
      <p:sp>
        <p:nvSpPr>
          <p:cNvPr id="278" name="Google Shape;278;p110"/>
          <p:cNvSpPr/>
          <p:nvPr>
            <p:ph idx="2" type="pic"/>
          </p:nvPr>
        </p:nvSpPr>
        <p:spPr>
          <a:xfrm>
            <a:off x="238772" y="2626822"/>
            <a:ext cx="7708195" cy="3396829"/>
          </a:xfrm>
          <a:prstGeom prst="rect">
            <a:avLst/>
          </a:prstGeom>
          <a:solidFill>
            <a:srgbClr val="BFBFBF"/>
          </a:solidFill>
          <a:ln>
            <a:noFill/>
          </a:ln>
        </p:spPr>
      </p:sp>
      <p:pic>
        <p:nvPicPr>
          <p:cNvPr id="279" name="Google Shape;279;p110"/>
          <p:cNvPicPr preferRelativeResize="0"/>
          <p:nvPr/>
        </p:nvPicPr>
        <p:blipFill rotWithShape="1">
          <a:blip r:embed="rId3">
            <a:alphaModFix/>
          </a:blip>
          <a:srcRect b="16733" l="0" r="0" t="16734"/>
          <a:stretch/>
        </p:blipFill>
        <p:spPr>
          <a:xfrm>
            <a:off x="238771" y="2626822"/>
            <a:ext cx="7708195" cy="3396829"/>
          </a:xfrm>
          <a:prstGeom prst="rect">
            <a:avLst/>
          </a:prstGeom>
          <a:solidFill>
            <a:srgbClr val="BFBFBF"/>
          </a:solidFill>
          <a:ln>
            <a:noFill/>
          </a:ln>
        </p:spPr>
      </p:pic>
      <p:sp>
        <p:nvSpPr>
          <p:cNvPr id="280" name="Google Shape;280;p110"/>
          <p:cNvSpPr/>
          <p:nvPr/>
        </p:nvSpPr>
        <p:spPr>
          <a:xfrm>
            <a:off x="5911916" y="4305360"/>
            <a:ext cx="4933927" cy="15617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73B64B"/>
                </a:solidFill>
                <a:latin typeface="Calibri"/>
                <a:ea typeface="Calibri"/>
                <a:cs typeface="Calibri"/>
                <a:sym typeface="Calibri"/>
              </a:rPr>
              <a:t>IM DIENSTE DER GRÜNEN VERBRAUCHER  </a:t>
            </a:r>
            <a:endParaRPr b="0" i="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29"/>
              <a:buFont typeface="Arial"/>
              <a:buNone/>
            </a:pPr>
            <a:r>
              <a:rPr b="0" i="0" lang="en-US" sz="529" u="none" cap="none" strike="noStrike">
                <a:solidFill>
                  <a:schemeClr val="lt1"/>
                </a:solidFill>
                <a:latin typeface="Montserrat"/>
                <a:ea typeface="Montserrat"/>
                <a:cs typeface="Montserrat"/>
                <a:sym typeface="Montserrat"/>
              </a:rPr>
              <a:t>C</a:t>
            </a:r>
            <a:endParaRPr b="0" i="0" sz="529"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66"/>
          <p:cNvSpPr txBox="1"/>
          <p:nvPr>
            <p:ph idx="2" type="body"/>
          </p:nvPr>
        </p:nvSpPr>
        <p:spPr>
          <a:xfrm>
            <a:off x="856391" y="2237224"/>
            <a:ext cx="10479218" cy="3781929"/>
          </a:xfrm>
          <a:prstGeom prst="rect">
            <a:avLst/>
          </a:prstGeom>
          <a:noFill/>
          <a:ln>
            <a:noFill/>
          </a:ln>
        </p:spPr>
        <p:txBody>
          <a:bodyPr anchorCtr="0" anchor="t" bIns="45700" lIns="91425" spcFirstLastPara="1" rIns="91425" wrap="square" tIns="45700">
            <a:noAutofit/>
          </a:bodyPr>
          <a:lstStyle/>
          <a:p>
            <a:pPr indent="-342900" lvl="0" marL="571500" rtl="0" algn="l">
              <a:lnSpc>
                <a:spcPct val="103333"/>
              </a:lnSpc>
              <a:spcBef>
                <a:spcPts val="0"/>
              </a:spcBef>
              <a:spcAft>
                <a:spcPts val="0"/>
              </a:spcAft>
              <a:buSzPts val="2400"/>
              <a:buFont typeface="Arial"/>
              <a:buChar char="•"/>
            </a:pPr>
            <a:r>
              <a:rPr lang="en-US">
                <a:solidFill>
                  <a:srgbClr val="000000"/>
                </a:solidFill>
                <a:highlight>
                  <a:srgbClr val="FFFFFF"/>
                </a:highlight>
              </a:rPr>
              <a:t>Grünes Konsumverhalten - Verwendung nachhaltiger, umweltfreundlicher Produkte.</a:t>
            </a:r>
            <a:endParaRPr/>
          </a:p>
          <a:p>
            <a:pPr indent="-342900" lvl="0" marL="571500" rtl="0" algn="l">
              <a:lnSpc>
                <a:spcPct val="103333"/>
              </a:lnSpc>
              <a:spcBef>
                <a:spcPts val="0"/>
              </a:spcBef>
              <a:spcAft>
                <a:spcPts val="0"/>
              </a:spcAft>
              <a:buSzPts val="2400"/>
              <a:buFont typeface="Arial"/>
              <a:buChar char="•"/>
            </a:pPr>
            <a:r>
              <a:rPr lang="en-US">
                <a:solidFill>
                  <a:srgbClr val="000000"/>
                </a:solidFill>
                <a:highlight>
                  <a:srgbClr val="FFFFFF"/>
                </a:highlight>
              </a:rPr>
              <a:t>Grüne Produkte - umweltfreundliche Produkte, die recycelbare Materialien verwenden.</a:t>
            </a:r>
            <a:endParaRPr/>
          </a:p>
          <a:p>
            <a:pPr indent="-342900" lvl="0" marL="571500" rtl="0" algn="l">
              <a:lnSpc>
                <a:spcPct val="103333"/>
              </a:lnSpc>
              <a:spcBef>
                <a:spcPts val="0"/>
              </a:spcBef>
              <a:spcAft>
                <a:spcPts val="0"/>
              </a:spcAft>
              <a:buSzPts val="2400"/>
              <a:buFont typeface="Arial"/>
              <a:buChar char="•"/>
            </a:pPr>
            <a:r>
              <a:rPr lang="en-US">
                <a:solidFill>
                  <a:srgbClr val="000000"/>
                </a:solidFill>
                <a:highlight>
                  <a:srgbClr val="FFFFFF"/>
                </a:highlight>
              </a:rPr>
              <a:t>Grünes Konsumverhalten - Kunden, die umweltfreundliche Produkte verwenden, aber mitunterschiedlichen Schwerpunkten und Bedeutungen.</a:t>
            </a:r>
            <a:endParaRPr/>
          </a:p>
          <a:p>
            <a:pPr indent="-342900" lvl="0" marL="571500" rtl="0" algn="l">
              <a:lnSpc>
                <a:spcPct val="103333"/>
              </a:lnSpc>
              <a:spcBef>
                <a:spcPts val="0"/>
              </a:spcBef>
              <a:spcAft>
                <a:spcPts val="0"/>
              </a:spcAft>
              <a:buSzPts val="2400"/>
              <a:buFont typeface="Arial"/>
              <a:buChar char="•"/>
            </a:pPr>
            <a:r>
              <a:rPr lang="en-US">
                <a:solidFill>
                  <a:srgbClr val="000000"/>
                </a:solidFill>
                <a:highlight>
                  <a:srgbClr val="FFFFFF"/>
                </a:highlight>
              </a:rPr>
              <a:t>Grünes Marketing - eine Geschäftspraxis, die Produkte und Dienstleistungen auf der Grundlage von Umweltinitiativen fördert.</a:t>
            </a:r>
            <a:endParaRPr/>
          </a:p>
          <a:p>
            <a:pPr indent="-342900" lvl="0" marL="571500" rtl="0" algn="l">
              <a:lnSpc>
                <a:spcPct val="103333"/>
              </a:lnSpc>
              <a:spcBef>
                <a:spcPts val="0"/>
              </a:spcBef>
              <a:spcAft>
                <a:spcPts val="0"/>
              </a:spcAft>
              <a:buSzPts val="2400"/>
              <a:buFont typeface="Arial"/>
              <a:buChar char="•"/>
            </a:pPr>
            <a:r>
              <a:rPr lang="en-US">
                <a:solidFill>
                  <a:srgbClr val="000000"/>
                </a:solidFill>
                <a:highlight>
                  <a:srgbClr val="FFFFFF"/>
                </a:highlight>
              </a:rPr>
              <a:t>Grüne Marketingpraktiken.</a:t>
            </a:r>
            <a:endParaRPr/>
          </a:p>
          <a:p>
            <a:pPr indent="-342900" lvl="0" marL="571500" rtl="0" algn="l">
              <a:lnSpc>
                <a:spcPct val="103333"/>
              </a:lnSpc>
              <a:spcBef>
                <a:spcPts val="0"/>
              </a:spcBef>
              <a:spcAft>
                <a:spcPts val="0"/>
              </a:spcAft>
              <a:buSzPts val="2400"/>
              <a:buFont typeface="Arial"/>
              <a:buChar char="•"/>
            </a:pPr>
            <a:r>
              <a:rPr lang="en-US">
                <a:solidFill>
                  <a:srgbClr val="000000"/>
                </a:solidFill>
                <a:highlight>
                  <a:srgbClr val="FFFFFF"/>
                </a:highlight>
              </a:rPr>
              <a:t>Nachhaltiges Marketing - ein strategischer Schritt, um mit bewussten Verbrauchern in Kontakt zu treten.</a:t>
            </a:r>
            <a:endParaRPr/>
          </a:p>
        </p:txBody>
      </p:sp>
      <p:sp>
        <p:nvSpPr>
          <p:cNvPr id="286" name="Google Shape;286;p66"/>
          <p:cNvSpPr txBox="1"/>
          <p:nvPr>
            <p:ph idx="1" type="body"/>
          </p:nvPr>
        </p:nvSpPr>
        <p:spPr>
          <a:xfrm>
            <a:off x="225601" y="838847"/>
            <a:ext cx="1047921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SCHLÜSSELBEGRIFFE UND DEFINITIONEN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11"/>
          <p:cNvSpPr txBox="1"/>
          <p:nvPr>
            <p:ph idx="1" type="body"/>
          </p:nvPr>
        </p:nvSpPr>
        <p:spPr>
          <a:xfrm>
            <a:off x="7630824" y="990923"/>
            <a:ext cx="2066906" cy="5822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lt1"/>
              </a:buClr>
              <a:buSzPts val="9600"/>
              <a:buFont typeface="Arial"/>
              <a:buNone/>
            </a:pPr>
            <a:r>
              <a:rPr lang="en-US"/>
              <a:t>05</a:t>
            </a:r>
            <a:endParaRPr/>
          </a:p>
        </p:txBody>
      </p:sp>
      <p:sp>
        <p:nvSpPr>
          <p:cNvPr id="292" name="Google Shape;292;p111"/>
          <p:cNvSpPr/>
          <p:nvPr>
            <p:ph idx="2" type="pic"/>
          </p:nvPr>
        </p:nvSpPr>
        <p:spPr>
          <a:xfrm>
            <a:off x="238772" y="2626822"/>
            <a:ext cx="7708195" cy="3396829"/>
          </a:xfrm>
          <a:prstGeom prst="rect">
            <a:avLst/>
          </a:prstGeom>
          <a:solidFill>
            <a:srgbClr val="BFBFBF"/>
          </a:solidFill>
          <a:ln>
            <a:noFill/>
          </a:ln>
        </p:spPr>
      </p:sp>
      <p:pic>
        <p:nvPicPr>
          <p:cNvPr id="293" name="Google Shape;293;p111"/>
          <p:cNvPicPr preferRelativeResize="0"/>
          <p:nvPr/>
        </p:nvPicPr>
        <p:blipFill rotWithShape="1">
          <a:blip r:embed="rId3">
            <a:alphaModFix/>
          </a:blip>
          <a:srcRect b="16733" l="0" r="0" t="16734"/>
          <a:stretch/>
        </p:blipFill>
        <p:spPr>
          <a:xfrm>
            <a:off x="238771" y="2626821"/>
            <a:ext cx="7708195" cy="3396829"/>
          </a:xfrm>
          <a:prstGeom prst="rect">
            <a:avLst/>
          </a:prstGeom>
          <a:solidFill>
            <a:srgbClr val="BFBFBF"/>
          </a:solidFill>
          <a:ln>
            <a:noFill/>
          </a:ln>
        </p:spPr>
      </p:pic>
      <p:sp>
        <p:nvSpPr>
          <p:cNvPr id="294" name="Google Shape;294;p111"/>
          <p:cNvSpPr/>
          <p:nvPr/>
        </p:nvSpPr>
        <p:spPr>
          <a:xfrm>
            <a:off x="5950016" y="4213554"/>
            <a:ext cx="4933927" cy="15617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73B64B"/>
                </a:solidFill>
                <a:latin typeface="Calibri"/>
                <a:ea typeface="Calibri"/>
                <a:cs typeface="Calibri"/>
                <a:sym typeface="Calibri"/>
              </a:rPr>
              <a:t>KOMMUNALE PARTNERSCHAFTEN </a:t>
            </a:r>
            <a:r>
              <a:rPr b="0" i="0" lang="en-US" sz="529" u="none" cap="none" strike="noStrike">
                <a:solidFill>
                  <a:schemeClr val="lt1"/>
                </a:solidFill>
                <a:latin typeface="Montserrat"/>
                <a:ea typeface="Montserrat"/>
                <a:cs typeface="Montserrat"/>
                <a:sym typeface="Montserrat"/>
              </a:rPr>
              <a:t>C</a:t>
            </a:r>
            <a:endParaRPr b="0" i="0" sz="529"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5"/>
          <p:cNvSpPr txBox="1"/>
          <p:nvPr>
            <p:ph idx="1" type="body"/>
          </p:nvPr>
        </p:nvSpPr>
        <p:spPr>
          <a:xfrm>
            <a:off x="4825907" y="826894"/>
            <a:ext cx="6341766" cy="5166427"/>
          </a:xfrm>
          <a:prstGeom prst="rect">
            <a:avLst/>
          </a:prstGeom>
          <a:noFill/>
          <a:ln>
            <a:noFill/>
          </a:ln>
        </p:spPr>
        <p:txBody>
          <a:bodyPr anchorCtr="0" anchor="t" bIns="45700" lIns="91425" spcFirstLastPara="1" rIns="91425" wrap="square" tIns="45700">
            <a:noAutofit/>
          </a:bodyPr>
          <a:lstStyle/>
          <a:p>
            <a:pPr indent="-457200" lvl="0" marL="457200" rtl="0" algn="l">
              <a:lnSpc>
                <a:spcPct val="103333"/>
              </a:lnSpc>
              <a:spcBef>
                <a:spcPts val="0"/>
              </a:spcBef>
              <a:spcAft>
                <a:spcPts val="0"/>
              </a:spcAft>
              <a:buClr>
                <a:srgbClr val="0D0D0D"/>
              </a:buClr>
              <a:buSzPts val="2400"/>
              <a:buAutoNum type="arabicPeriod"/>
            </a:pPr>
            <a:r>
              <a:rPr i="0" lang="en-US">
                <a:solidFill>
                  <a:srgbClr val="0D0D0D"/>
                </a:solidFill>
                <a:highlight>
                  <a:srgbClr val="FFFFFF"/>
                </a:highlight>
              </a:rPr>
              <a:t>Bewertung der sozialen Auswirkungen</a:t>
            </a:r>
            <a:endParaRPr/>
          </a:p>
          <a:p>
            <a:pPr indent="-457200" lvl="0" marL="457200" rtl="0" algn="l">
              <a:lnSpc>
                <a:spcPct val="103333"/>
              </a:lnSpc>
              <a:spcBef>
                <a:spcPts val="0"/>
              </a:spcBef>
              <a:spcAft>
                <a:spcPts val="0"/>
              </a:spcAft>
              <a:buClr>
                <a:srgbClr val="0D0D0D"/>
              </a:buClr>
              <a:buSzPts val="2400"/>
              <a:buAutoNum type="arabicPeriod"/>
            </a:pPr>
            <a:r>
              <a:rPr i="0" lang="en-US">
                <a:solidFill>
                  <a:srgbClr val="0D0D0D"/>
                </a:solidFill>
                <a:highlight>
                  <a:srgbClr val="FFFFFF"/>
                </a:highlight>
              </a:rPr>
              <a:t>Freiwilligenarbeit </a:t>
            </a:r>
            <a:endParaRPr/>
          </a:p>
          <a:p>
            <a:pPr indent="-457200" lvl="0" marL="457200" rtl="0" algn="l">
              <a:lnSpc>
                <a:spcPct val="103333"/>
              </a:lnSpc>
              <a:spcBef>
                <a:spcPts val="0"/>
              </a:spcBef>
              <a:spcAft>
                <a:spcPts val="0"/>
              </a:spcAft>
              <a:buClr>
                <a:srgbClr val="0D0D0D"/>
              </a:buClr>
              <a:buSzPts val="2400"/>
              <a:buAutoNum type="arabicPeriod"/>
            </a:pPr>
            <a:r>
              <a:rPr i="0" lang="en-US">
                <a:solidFill>
                  <a:srgbClr val="0D0D0D"/>
                </a:solidFill>
                <a:highlight>
                  <a:srgbClr val="FFFFFF"/>
                </a:highlight>
              </a:rPr>
              <a:t>Ko-Kreation von Werten</a:t>
            </a:r>
            <a:endParaRPr/>
          </a:p>
          <a:p>
            <a:pPr indent="-457200" lvl="0" marL="457200" rtl="0" algn="l">
              <a:lnSpc>
                <a:spcPct val="103333"/>
              </a:lnSpc>
              <a:spcBef>
                <a:spcPts val="0"/>
              </a:spcBef>
              <a:spcAft>
                <a:spcPts val="0"/>
              </a:spcAft>
              <a:buClr>
                <a:srgbClr val="0D0D0D"/>
              </a:buClr>
              <a:buSzPts val="2400"/>
              <a:buAutoNum type="arabicPeriod"/>
            </a:pPr>
            <a:r>
              <a:rPr i="0" lang="en-US">
                <a:solidFill>
                  <a:srgbClr val="0D0D0D"/>
                </a:solidFill>
                <a:highlight>
                  <a:srgbClr val="FFFFFF"/>
                </a:highlight>
              </a:rPr>
              <a:t>Gemeinschaftliche Partnerschaft</a:t>
            </a:r>
            <a:endParaRPr/>
          </a:p>
          <a:p>
            <a:pPr indent="-457200" lvl="0" marL="457200" rtl="0" algn="l">
              <a:lnSpc>
                <a:spcPct val="103333"/>
              </a:lnSpc>
              <a:spcBef>
                <a:spcPts val="0"/>
              </a:spcBef>
              <a:spcAft>
                <a:spcPts val="0"/>
              </a:spcAft>
              <a:buClr>
                <a:srgbClr val="0D0D0D"/>
              </a:buClr>
              <a:buSzPts val="2400"/>
              <a:buAutoNum type="arabicPeriod"/>
            </a:pPr>
            <a:r>
              <a:rPr i="0" lang="en-US">
                <a:solidFill>
                  <a:srgbClr val="0D0D0D"/>
                </a:solidFill>
                <a:highlight>
                  <a:srgbClr val="FFFFFF"/>
                </a:highlight>
              </a:rPr>
              <a:t>Soziales Marketing</a:t>
            </a:r>
            <a:endParaRPr/>
          </a:p>
          <a:p>
            <a:pPr indent="-457200" lvl="0" marL="457200" rtl="0" algn="l">
              <a:lnSpc>
                <a:spcPct val="103333"/>
              </a:lnSpc>
              <a:spcBef>
                <a:spcPts val="0"/>
              </a:spcBef>
              <a:spcAft>
                <a:spcPts val="0"/>
              </a:spcAft>
              <a:buClr>
                <a:srgbClr val="0D0D0D"/>
              </a:buClr>
              <a:buSzPts val="2400"/>
              <a:buAutoNum type="arabicPeriod"/>
            </a:pPr>
            <a:r>
              <a:rPr i="0" lang="en-US">
                <a:solidFill>
                  <a:srgbClr val="0D0D0D"/>
                </a:solidFill>
                <a:highlight>
                  <a:srgbClr val="FFFFFF"/>
                </a:highlight>
              </a:rPr>
              <a:t>Soziales Unternehmen</a:t>
            </a:r>
            <a:endParaRPr/>
          </a:p>
          <a:p>
            <a:pPr indent="-304800" lvl="0" marL="457200" rtl="0" algn="l">
              <a:lnSpc>
                <a:spcPct val="103333"/>
              </a:lnSpc>
              <a:spcBef>
                <a:spcPts val="0"/>
              </a:spcBef>
              <a:spcAft>
                <a:spcPts val="0"/>
              </a:spcAft>
              <a:buClr>
                <a:srgbClr val="595959"/>
              </a:buClr>
              <a:buSzPts val="2400"/>
              <a:buNone/>
            </a:pPr>
            <a:r>
              <a:t/>
            </a:r>
            <a:endParaRPr/>
          </a:p>
        </p:txBody>
      </p:sp>
      <p:sp>
        <p:nvSpPr>
          <p:cNvPr id="300" name="Google Shape;300;p35"/>
          <p:cNvSpPr txBox="1"/>
          <p:nvPr/>
        </p:nvSpPr>
        <p:spPr>
          <a:xfrm>
            <a:off x="181355" y="956834"/>
            <a:ext cx="4287406" cy="199591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lt1"/>
              </a:buClr>
              <a:buSzPts val="3600"/>
              <a:buFont typeface="Arial"/>
              <a:buNone/>
            </a:pPr>
            <a:r>
              <a:rPr b="1" i="0" lang="en-US" sz="3600" u="none" cap="none" strike="noStrike">
                <a:solidFill>
                  <a:schemeClr val="lt1"/>
                </a:solidFill>
                <a:latin typeface="Calibri"/>
                <a:ea typeface="Calibri"/>
                <a:cs typeface="Calibri"/>
                <a:sym typeface="Calibri"/>
              </a:rPr>
              <a:t>SCHLÜSSELBEGRIFFE UND DEFINITIONEN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12"/>
          <p:cNvSpPr txBox="1"/>
          <p:nvPr>
            <p:ph idx="1" type="body"/>
          </p:nvPr>
        </p:nvSpPr>
        <p:spPr>
          <a:xfrm>
            <a:off x="7630824" y="990923"/>
            <a:ext cx="2066906" cy="5822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lt1"/>
              </a:buClr>
              <a:buSzPts val="9600"/>
              <a:buFont typeface="Arial"/>
              <a:buNone/>
            </a:pPr>
            <a:r>
              <a:rPr lang="en-US"/>
              <a:t>06</a:t>
            </a:r>
            <a:endParaRPr/>
          </a:p>
        </p:txBody>
      </p:sp>
      <p:sp>
        <p:nvSpPr>
          <p:cNvPr id="306" name="Google Shape;306;p112"/>
          <p:cNvSpPr/>
          <p:nvPr>
            <p:ph idx="2" type="pic"/>
          </p:nvPr>
        </p:nvSpPr>
        <p:spPr>
          <a:xfrm>
            <a:off x="238772" y="2626822"/>
            <a:ext cx="7708195" cy="3396829"/>
          </a:xfrm>
          <a:prstGeom prst="rect">
            <a:avLst/>
          </a:prstGeom>
          <a:solidFill>
            <a:srgbClr val="BFBFBF"/>
          </a:solidFill>
          <a:ln>
            <a:noFill/>
          </a:ln>
        </p:spPr>
      </p:sp>
      <p:pic>
        <p:nvPicPr>
          <p:cNvPr id="307" name="Google Shape;307;p112"/>
          <p:cNvPicPr preferRelativeResize="0"/>
          <p:nvPr/>
        </p:nvPicPr>
        <p:blipFill rotWithShape="1">
          <a:blip r:embed="rId3">
            <a:alphaModFix/>
          </a:blip>
          <a:srcRect b="16733" l="0" r="0" t="16734"/>
          <a:stretch/>
        </p:blipFill>
        <p:spPr>
          <a:xfrm>
            <a:off x="238772" y="2626822"/>
            <a:ext cx="7708195" cy="3396829"/>
          </a:xfrm>
          <a:prstGeom prst="rect">
            <a:avLst/>
          </a:prstGeom>
          <a:solidFill>
            <a:srgbClr val="BFBFBF"/>
          </a:solidFill>
          <a:ln>
            <a:noFill/>
          </a:ln>
        </p:spPr>
      </p:pic>
      <p:sp>
        <p:nvSpPr>
          <p:cNvPr id="308" name="Google Shape;308;p112"/>
          <p:cNvSpPr/>
          <p:nvPr/>
        </p:nvSpPr>
        <p:spPr>
          <a:xfrm>
            <a:off x="5899216" y="4325236"/>
            <a:ext cx="4933927" cy="15617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73B64B"/>
                </a:solidFill>
                <a:latin typeface="Calibri"/>
                <a:ea typeface="Calibri"/>
                <a:cs typeface="Calibri"/>
                <a:sym typeface="Calibri"/>
              </a:rPr>
              <a:t>BEWERTUNGEN UND PLANUNG</a:t>
            </a:r>
            <a:endParaRPr b="0" i="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29"/>
              <a:buFont typeface="Arial"/>
              <a:buNone/>
            </a:pPr>
            <a:r>
              <a:rPr b="0" i="0" lang="en-US" sz="529" u="none" cap="none" strike="noStrike">
                <a:solidFill>
                  <a:schemeClr val="lt1"/>
                </a:solidFill>
                <a:latin typeface="Montserrat"/>
                <a:ea typeface="Montserrat"/>
                <a:cs typeface="Montserrat"/>
                <a:sym typeface="Montserrat"/>
              </a:rPr>
              <a:t>C</a:t>
            </a:r>
            <a:endParaRPr b="0" i="0" sz="529"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8"/>
          <p:cNvSpPr txBox="1"/>
          <p:nvPr>
            <p:ph idx="1" type="body"/>
          </p:nvPr>
        </p:nvSpPr>
        <p:spPr>
          <a:xfrm>
            <a:off x="4634275" y="497850"/>
            <a:ext cx="6665700" cy="5828100"/>
          </a:xfrm>
          <a:prstGeom prst="rect">
            <a:avLst/>
          </a:prstGeom>
          <a:noFill/>
          <a:ln>
            <a:noFill/>
          </a:ln>
        </p:spPr>
        <p:txBody>
          <a:bodyPr anchorCtr="0" anchor="t" bIns="45700" lIns="91425" spcFirstLastPara="1" rIns="91425" wrap="square" tIns="45700">
            <a:noAutofit/>
          </a:bodyPr>
          <a:lstStyle/>
          <a:p>
            <a:pPr indent="-381000" lvl="0" marL="457200" rtl="0" algn="just">
              <a:lnSpc>
                <a:spcPct val="115000"/>
              </a:lnSpc>
              <a:spcBef>
                <a:spcPts val="800"/>
              </a:spcBef>
              <a:spcAft>
                <a:spcPts val="0"/>
              </a:spcAft>
              <a:buClr>
                <a:srgbClr val="000000"/>
              </a:buClr>
              <a:buSzPts val="2400"/>
              <a:buFont typeface="Calibri"/>
              <a:buChar char="➢"/>
            </a:pPr>
            <a:r>
              <a:rPr b="1" i="1" lang="en-US">
                <a:solidFill>
                  <a:srgbClr val="000000"/>
                </a:solidFill>
              </a:rPr>
              <a:t>Soziale Verantwortung der Unternehmen/Corporate Social Responsibility (CSR/CSR):  </a:t>
            </a:r>
            <a:r>
              <a:rPr lang="en-US">
                <a:solidFill>
                  <a:srgbClr val="000000"/>
                </a:solidFill>
              </a:rPr>
              <a:t>Geschäftsprinzip, das darauf abzielt, ein Gleichgewicht zwischen Geschäftszielen wie Produktivität und Rentabilität herzustellen, ohne dabei ethische und rechtliche Grundsätze zu vergessen.</a:t>
            </a:r>
            <a:endParaRPr/>
          </a:p>
          <a:p>
            <a:pPr indent="-381000" lvl="0" marL="457200" rtl="0" algn="just">
              <a:lnSpc>
                <a:spcPct val="115000"/>
              </a:lnSpc>
              <a:spcBef>
                <a:spcPts val="800"/>
              </a:spcBef>
              <a:spcAft>
                <a:spcPts val="0"/>
              </a:spcAft>
              <a:buClr>
                <a:srgbClr val="000000"/>
              </a:buClr>
              <a:buSzPts val="2400"/>
              <a:buFont typeface="Calibri"/>
              <a:buChar char="➢"/>
            </a:pPr>
            <a:r>
              <a:rPr b="1" i="1" lang="en-US">
                <a:solidFill>
                  <a:srgbClr val="000000"/>
                </a:solidFill>
              </a:rPr>
              <a:t>ESG-Kriterien:  </a:t>
            </a:r>
            <a:r>
              <a:rPr lang="en-US">
                <a:solidFill>
                  <a:srgbClr val="000000"/>
                </a:solidFill>
              </a:rPr>
              <a:t>Sie beziehen sich auf Umwelt-, Sozial- und Governance-Faktoren, die bei Investitionen in ein Unternehmen berücksichtigt werden. ESG steht für „Umwelt, Soziales und Unternehmensführung“.</a:t>
            </a:r>
            <a:endParaRPr/>
          </a:p>
        </p:txBody>
      </p:sp>
      <p:sp>
        <p:nvSpPr>
          <p:cNvPr id="314" name="Google Shape;314;p48"/>
          <p:cNvSpPr txBox="1"/>
          <p:nvPr/>
        </p:nvSpPr>
        <p:spPr>
          <a:xfrm>
            <a:off x="181355" y="956834"/>
            <a:ext cx="4125174" cy="199591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lt1"/>
              </a:buClr>
              <a:buSzPts val="3600"/>
              <a:buFont typeface="Arial"/>
              <a:buNone/>
            </a:pPr>
            <a:r>
              <a:rPr b="1" i="0" lang="en-US" sz="3600" u="none" cap="none" strike="noStrike">
                <a:solidFill>
                  <a:schemeClr val="lt1"/>
                </a:solidFill>
                <a:latin typeface="Calibri"/>
                <a:ea typeface="Calibri"/>
                <a:cs typeface="Calibri"/>
                <a:sym typeface="Calibri"/>
              </a:rPr>
              <a:t>SCHLÜSSELBEGRIFFE UND DEFINITIONEN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9"/>
          <p:cNvSpPr txBox="1"/>
          <p:nvPr>
            <p:ph idx="1" type="body"/>
          </p:nvPr>
        </p:nvSpPr>
        <p:spPr>
          <a:xfrm>
            <a:off x="4618900" y="497850"/>
            <a:ext cx="6548700" cy="5828100"/>
          </a:xfrm>
          <a:prstGeom prst="rect">
            <a:avLst/>
          </a:prstGeom>
          <a:noFill/>
          <a:ln>
            <a:noFill/>
          </a:ln>
        </p:spPr>
        <p:txBody>
          <a:bodyPr anchorCtr="0" anchor="t" bIns="45700" lIns="91425" spcFirstLastPara="1" rIns="91425" wrap="square" tIns="45700">
            <a:noAutofit/>
          </a:bodyPr>
          <a:lstStyle/>
          <a:p>
            <a:pPr indent="-381000" lvl="0" marL="457200" rtl="0" algn="just">
              <a:lnSpc>
                <a:spcPct val="115000"/>
              </a:lnSpc>
              <a:spcBef>
                <a:spcPts val="800"/>
              </a:spcBef>
              <a:spcAft>
                <a:spcPts val="0"/>
              </a:spcAft>
              <a:buClr>
                <a:srgbClr val="000000"/>
              </a:buClr>
              <a:buSzPts val="2400"/>
              <a:buFont typeface="Calibri"/>
              <a:buChar char="➢"/>
            </a:pPr>
            <a:r>
              <a:rPr b="1" i="1" lang="en-US">
                <a:solidFill>
                  <a:srgbClr val="000000"/>
                </a:solidFill>
              </a:rPr>
              <a:t>Ökologischer Fußabdruck: </a:t>
            </a:r>
            <a:r>
              <a:rPr lang="en-US">
                <a:solidFill>
                  <a:srgbClr val="000000"/>
                </a:solidFill>
              </a:rPr>
              <a:t>Der ökologische Fußabdruck bewertet die Umweltauswirkungen eines Produkts oder einer Dienstleistung auf der Grundlage einer Lebenszyklusanalyse (LCA), die gemäß den internationalen ISO-Normen (ISO 14040 und ISO 14044) durchgeführt wird.</a:t>
            </a:r>
            <a:endParaRPr i="1">
              <a:solidFill>
                <a:srgbClr val="000000"/>
              </a:solidFill>
            </a:endParaRPr>
          </a:p>
          <a:p>
            <a:pPr indent="-381000" lvl="0" marL="457200" rtl="0" algn="just">
              <a:lnSpc>
                <a:spcPct val="115000"/>
              </a:lnSpc>
              <a:spcBef>
                <a:spcPts val="1000"/>
              </a:spcBef>
              <a:spcAft>
                <a:spcPts val="0"/>
              </a:spcAft>
              <a:buClr>
                <a:srgbClr val="000000"/>
              </a:buClr>
              <a:buSzPts val="2400"/>
              <a:buFont typeface="Calibri"/>
              <a:buChar char="➢"/>
            </a:pPr>
            <a:r>
              <a:rPr b="1" i="1" lang="en-US">
                <a:solidFill>
                  <a:srgbClr val="000000"/>
                </a:solidFill>
              </a:rPr>
              <a:t>Nicht-finanzielle Informationen: </a:t>
            </a:r>
            <a:r>
              <a:rPr lang="en-US">
                <a:solidFill>
                  <a:srgbClr val="000000"/>
                </a:solidFill>
              </a:rPr>
              <a:t>Nachhaltigkeitsbericht: Bericht der Geschäftsführung eines Kleinstunternehmens, der Informationen über Umwelt-, Personal-, Menschenrechts-, Sorgfaltspflicht- und Nachhaltigkeitsfragen enthält.</a:t>
            </a:r>
            <a:endParaRPr b="1" i="1">
              <a:solidFill>
                <a:srgbClr val="000000"/>
              </a:solidFill>
            </a:endParaRPr>
          </a:p>
        </p:txBody>
      </p:sp>
      <p:sp>
        <p:nvSpPr>
          <p:cNvPr id="320" name="Google Shape;320;p49"/>
          <p:cNvSpPr txBox="1"/>
          <p:nvPr/>
        </p:nvSpPr>
        <p:spPr>
          <a:xfrm>
            <a:off x="181355" y="956834"/>
            <a:ext cx="4080929" cy="199591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lt1"/>
              </a:buClr>
              <a:buSzPts val="3600"/>
              <a:buFont typeface="Arial"/>
              <a:buNone/>
            </a:pPr>
            <a:r>
              <a:rPr b="1" i="0" lang="en-US" sz="3600" u="none" cap="none" strike="noStrike">
                <a:solidFill>
                  <a:schemeClr val="lt1"/>
                </a:solidFill>
                <a:latin typeface="Calibri"/>
                <a:ea typeface="Calibri"/>
                <a:cs typeface="Calibri"/>
                <a:sym typeface="Calibri"/>
              </a:rPr>
              <a:t>SCHLÜSSELBEGRIFFE UND DEFINITIONEN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0"/>
          <p:cNvSpPr txBox="1"/>
          <p:nvPr>
            <p:ph idx="1" type="body"/>
          </p:nvPr>
        </p:nvSpPr>
        <p:spPr>
          <a:xfrm>
            <a:off x="4825900" y="636150"/>
            <a:ext cx="6341700" cy="5831700"/>
          </a:xfrm>
          <a:prstGeom prst="rect">
            <a:avLst/>
          </a:prstGeom>
          <a:noFill/>
          <a:ln>
            <a:noFill/>
          </a:ln>
        </p:spPr>
        <p:txBody>
          <a:bodyPr anchorCtr="0" anchor="t" bIns="45700" lIns="91425" spcFirstLastPara="1" rIns="91425" wrap="square" tIns="45700">
            <a:noAutofit/>
          </a:bodyPr>
          <a:lstStyle/>
          <a:p>
            <a:pPr indent="-381000" lvl="0" marL="457200" rtl="0" algn="just">
              <a:lnSpc>
                <a:spcPct val="115000"/>
              </a:lnSpc>
              <a:spcBef>
                <a:spcPts val="1000"/>
              </a:spcBef>
              <a:spcAft>
                <a:spcPts val="0"/>
              </a:spcAft>
              <a:buClr>
                <a:srgbClr val="000000"/>
              </a:buClr>
              <a:buSzPts val="2400"/>
              <a:buFont typeface="Calibri"/>
              <a:buChar char="➢"/>
            </a:pPr>
            <a:r>
              <a:rPr b="1" i="1" lang="en-US">
                <a:solidFill>
                  <a:srgbClr val="000000"/>
                </a:solidFill>
                <a:highlight>
                  <a:schemeClr val="lt1"/>
                </a:highlight>
              </a:rPr>
              <a:t>Europäisches Umweltzeichen (EEE):  </a:t>
            </a:r>
            <a:r>
              <a:rPr lang="en-US">
                <a:solidFill>
                  <a:srgbClr val="000000"/>
                </a:solidFill>
                <a:highlight>
                  <a:schemeClr val="lt1"/>
                </a:highlight>
              </a:rPr>
              <a:t>Zertifizierungssystem, das vom EU-Ausschuss für das Umweltzeichen verwaltet wird. Es wird vergeben, wenn Produkte Umwelt- und Leistungskriterien erfüllen.</a:t>
            </a:r>
            <a:endParaRPr>
              <a:solidFill>
                <a:srgbClr val="000000"/>
              </a:solidFill>
              <a:highlight>
                <a:schemeClr val="lt1"/>
              </a:highlight>
            </a:endParaRPr>
          </a:p>
          <a:p>
            <a:pPr indent="-381000" lvl="0" marL="457200" rtl="0" algn="just">
              <a:lnSpc>
                <a:spcPct val="115000"/>
              </a:lnSpc>
              <a:spcBef>
                <a:spcPts val="1000"/>
              </a:spcBef>
              <a:spcAft>
                <a:spcPts val="0"/>
              </a:spcAft>
              <a:buClr>
                <a:srgbClr val="000000"/>
              </a:buClr>
              <a:buSzPts val="2400"/>
              <a:buFont typeface="Calibri"/>
              <a:buChar char="➢"/>
            </a:pPr>
            <a:r>
              <a:rPr b="1" i="1" lang="en-US">
                <a:solidFill>
                  <a:srgbClr val="000000"/>
                </a:solidFill>
                <a:highlight>
                  <a:schemeClr val="lt1"/>
                </a:highlight>
              </a:rPr>
              <a:t>Kreislaufwirtschaft: </a:t>
            </a:r>
            <a:r>
              <a:rPr lang="en-US">
                <a:solidFill>
                  <a:srgbClr val="000000"/>
                </a:solidFill>
                <a:highlight>
                  <a:schemeClr val="lt1"/>
                </a:highlight>
              </a:rPr>
              <a:t>Ein Produktions- und Konsummodell, bei dem die Verschwendung von Ressourcen reduziert wird. Es verlängert den Lebenszyklus von Produkten.</a:t>
            </a:r>
            <a:endParaRPr>
              <a:solidFill>
                <a:srgbClr val="000000"/>
              </a:solidFill>
              <a:highlight>
                <a:schemeClr val="lt1"/>
              </a:highlight>
            </a:endParaRPr>
          </a:p>
          <a:p>
            <a:pPr indent="-381000" lvl="0" marL="457200" rtl="0" algn="just">
              <a:lnSpc>
                <a:spcPct val="115000"/>
              </a:lnSpc>
              <a:spcBef>
                <a:spcPts val="1000"/>
              </a:spcBef>
              <a:spcAft>
                <a:spcPts val="0"/>
              </a:spcAft>
              <a:buClr>
                <a:srgbClr val="000000"/>
              </a:buClr>
              <a:buSzPts val="2400"/>
              <a:buFont typeface="Calibri"/>
              <a:buChar char="➢"/>
            </a:pPr>
            <a:r>
              <a:rPr b="1" i="1" lang="en-US">
                <a:solidFill>
                  <a:srgbClr val="000000"/>
                </a:solidFill>
                <a:highlight>
                  <a:schemeClr val="lt1"/>
                </a:highlight>
              </a:rPr>
              <a:t>Klimaneutralität: </a:t>
            </a:r>
            <a:r>
              <a:rPr lang="en-US">
                <a:solidFill>
                  <a:srgbClr val="000000"/>
                </a:solidFill>
                <a:highlight>
                  <a:schemeClr val="lt1"/>
                </a:highlight>
              </a:rPr>
              <a:t>Besteht im Ausgleich von Treibhausgasemissionen durch Prozesse, die Kohlenstoff in der Atmosphäre binden.</a:t>
            </a:r>
            <a:endParaRPr>
              <a:solidFill>
                <a:srgbClr val="000000"/>
              </a:solidFill>
              <a:highlight>
                <a:schemeClr val="lt1"/>
              </a:highlight>
            </a:endParaRPr>
          </a:p>
          <a:p>
            <a:pPr indent="0" lvl="0" marL="457200" rtl="0" algn="just">
              <a:lnSpc>
                <a:spcPct val="115000"/>
              </a:lnSpc>
              <a:spcBef>
                <a:spcPts val="1000"/>
              </a:spcBef>
              <a:spcAft>
                <a:spcPts val="0"/>
              </a:spcAft>
              <a:buSzPts val="2400"/>
              <a:buNone/>
            </a:pPr>
            <a:r>
              <a:t/>
            </a:r>
            <a:endParaRPr b="1" i="1">
              <a:solidFill>
                <a:srgbClr val="000000"/>
              </a:solidFill>
              <a:highlight>
                <a:schemeClr val="lt1"/>
              </a:highlight>
            </a:endParaRPr>
          </a:p>
          <a:p>
            <a:pPr indent="0" lvl="0" marL="0" rtl="0" algn="just">
              <a:lnSpc>
                <a:spcPct val="100000"/>
              </a:lnSpc>
              <a:spcBef>
                <a:spcPts val="1000"/>
              </a:spcBef>
              <a:spcAft>
                <a:spcPts val="0"/>
              </a:spcAft>
              <a:buSzPts val="2400"/>
              <a:buNone/>
            </a:pPr>
            <a:r>
              <a:t/>
            </a:r>
            <a:endParaRPr sz="1700">
              <a:solidFill>
                <a:srgbClr val="000000"/>
              </a:solidFill>
            </a:endParaRPr>
          </a:p>
        </p:txBody>
      </p:sp>
      <p:sp>
        <p:nvSpPr>
          <p:cNvPr id="326" name="Google Shape;326;p50"/>
          <p:cNvSpPr txBox="1"/>
          <p:nvPr/>
        </p:nvSpPr>
        <p:spPr>
          <a:xfrm>
            <a:off x="181355" y="956834"/>
            <a:ext cx="4139922" cy="199591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lt1"/>
              </a:buClr>
              <a:buSzPts val="3600"/>
              <a:buFont typeface="Arial"/>
              <a:buNone/>
            </a:pPr>
            <a:r>
              <a:rPr b="1" i="0" lang="en-US" sz="3600" u="none" cap="none" strike="noStrike">
                <a:solidFill>
                  <a:schemeClr val="lt1"/>
                </a:solidFill>
                <a:latin typeface="Calibri"/>
                <a:ea typeface="Calibri"/>
                <a:cs typeface="Calibri"/>
                <a:sym typeface="Calibri"/>
              </a:rPr>
              <a:t>SCHLÜSSELBEGRIFFE UND DEFINITIONEN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93"/>
          <p:cNvSpPr txBox="1"/>
          <p:nvPr>
            <p:ph idx="1" type="body"/>
          </p:nvPr>
        </p:nvSpPr>
        <p:spPr>
          <a:xfrm>
            <a:off x="1218922" y="348055"/>
            <a:ext cx="10007112" cy="807005"/>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3600"/>
              <a:buNone/>
            </a:pPr>
            <a:r>
              <a:rPr lang="en-US">
                <a:solidFill>
                  <a:srgbClr val="595959"/>
                </a:solidFill>
              </a:rPr>
              <a:t>Inhaltsverzeichnis des SOS-Starterkits  </a:t>
            </a:r>
            <a:endParaRPr/>
          </a:p>
        </p:txBody>
      </p:sp>
      <p:graphicFrame>
        <p:nvGraphicFramePr>
          <p:cNvPr id="160" name="Google Shape;160;p93"/>
          <p:cNvGraphicFramePr/>
          <p:nvPr/>
        </p:nvGraphicFramePr>
        <p:xfrm>
          <a:off x="621784" y="1024816"/>
          <a:ext cx="3000000" cy="3000000"/>
        </p:xfrm>
        <a:graphic>
          <a:graphicData uri="http://schemas.openxmlformats.org/drawingml/2006/table">
            <a:tbl>
              <a:tblPr>
                <a:noFill/>
                <a:tableStyleId>{7843C646-0E4D-4290-873A-51412BF79268}</a:tableStyleId>
              </a:tblPr>
              <a:tblGrid>
                <a:gridCol w="5302125"/>
                <a:gridCol w="5302125"/>
              </a:tblGrid>
              <a:tr h="538150">
                <a:tc>
                  <a:txBody>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3B64B"/>
                          </a:solidFill>
                          <a:latin typeface="Calibri"/>
                          <a:ea typeface="Calibri"/>
                          <a:cs typeface="Calibri"/>
                          <a:sym typeface="Calibri"/>
                        </a:rPr>
                        <a:t>NAME DER EINHEIT</a:t>
                      </a:r>
                      <a:endParaRPr b="1" i="0" sz="3600" u="none" cap="none" strike="noStrike">
                        <a:solidFill>
                          <a:srgbClr val="73B64B"/>
                        </a:solidFill>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3B64B"/>
                          </a:solidFill>
                          <a:latin typeface="Calibri"/>
                          <a:ea typeface="Calibri"/>
                          <a:cs typeface="Calibri"/>
                          <a:sym typeface="Calibri"/>
                        </a:rPr>
                        <a:t>NAME DER EINHEIT</a:t>
                      </a:r>
                      <a:endParaRPr b="1" i="0" sz="3600" u="none" cap="none" strike="noStrike">
                        <a:solidFill>
                          <a:srgbClr val="73B64B"/>
                        </a:solidFill>
                        <a:latin typeface="Calibri"/>
                        <a:ea typeface="Calibri"/>
                        <a:cs typeface="Calibri"/>
                        <a:sym typeface="Calibri"/>
                      </a:endParaRPr>
                    </a:p>
                  </a:txBody>
                  <a:tcPr marT="45725" marB="45725" marR="91450" marL="91450"/>
                </a:tc>
              </a:tr>
              <a:tr h="53815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rgbClr val="010101"/>
                          </a:solidFill>
                          <a:latin typeface="Calibri"/>
                          <a:ea typeface="Calibri"/>
                          <a:cs typeface="Calibri"/>
                          <a:sym typeface="Calibri"/>
                        </a:rPr>
                        <a:t>Einführung in das SOS-Starterkit</a:t>
                      </a:r>
                      <a:endParaRPr sz="2400" u="none" cap="none" strike="noStrike">
                        <a:solidFill>
                          <a:srgbClr val="01010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rgbClr val="010101"/>
                          </a:solidFill>
                          <a:latin typeface="Calibri"/>
                          <a:ea typeface="Calibri"/>
                          <a:cs typeface="Calibri"/>
                          <a:sym typeface="Calibri"/>
                        </a:rPr>
                        <a:t>Referat 7 - Transparenz der Lieferkette</a:t>
                      </a:r>
                      <a:endParaRPr sz="2400" u="none" cap="none" strike="noStrike">
                        <a:solidFill>
                          <a:srgbClr val="010101"/>
                        </a:solidFill>
                        <a:latin typeface="Calibri"/>
                        <a:ea typeface="Calibri"/>
                        <a:cs typeface="Calibri"/>
                        <a:sym typeface="Calibri"/>
                      </a:endParaRPr>
                    </a:p>
                  </a:txBody>
                  <a:tcPr marT="45725" marB="45725" marR="91450" marL="91450"/>
                </a:tc>
              </a:tr>
              <a:tr h="5940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rgbClr val="010101"/>
                          </a:solidFill>
                          <a:latin typeface="Calibri"/>
                          <a:ea typeface="Calibri"/>
                          <a:cs typeface="Calibri"/>
                          <a:sym typeface="Calibri"/>
                        </a:rPr>
                        <a:t>Referat 1 - Nachhaltiges Wirtschaften</a:t>
                      </a:r>
                      <a:endParaRPr sz="2400" u="none" cap="none" strike="noStrike">
                        <a:solidFill>
                          <a:srgbClr val="01010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rgbClr val="010101"/>
                          </a:solidFill>
                          <a:latin typeface="Calibri"/>
                          <a:ea typeface="Calibri"/>
                          <a:cs typeface="Calibri"/>
                          <a:sym typeface="Calibri"/>
                        </a:rPr>
                        <a:t>Referat 8 - Benchmarking-Verfahren</a:t>
                      </a:r>
                      <a:endParaRPr sz="2400" u="none" cap="none" strike="noStrike">
                        <a:solidFill>
                          <a:srgbClr val="010101"/>
                        </a:solidFill>
                        <a:latin typeface="Calibri"/>
                        <a:ea typeface="Calibri"/>
                        <a:cs typeface="Calibri"/>
                        <a:sym typeface="Calibri"/>
                      </a:endParaRPr>
                    </a:p>
                  </a:txBody>
                  <a:tcPr marT="45725" marB="45725" marR="91450" marL="91450"/>
                </a:tc>
              </a:tr>
              <a:tr h="53815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rgbClr val="010101"/>
                          </a:solidFill>
                          <a:latin typeface="Calibri"/>
                          <a:ea typeface="Calibri"/>
                          <a:cs typeface="Calibri"/>
                          <a:sym typeface="Calibri"/>
                        </a:rPr>
                        <a:t>Referat 2- Nachhaltiges Denken</a:t>
                      </a:r>
                      <a:endParaRPr sz="2400" u="none" cap="none" strike="noStrike">
                        <a:solidFill>
                          <a:srgbClr val="01010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rgbClr val="010101"/>
                          </a:solidFill>
                          <a:latin typeface="Calibri"/>
                          <a:ea typeface="Calibri"/>
                          <a:cs typeface="Calibri"/>
                          <a:sym typeface="Calibri"/>
                        </a:rPr>
                        <a:t>Referat 9 - Digitale Werkzeuge</a:t>
                      </a:r>
                      <a:endParaRPr sz="2400" u="none" cap="none" strike="noStrike">
                        <a:solidFill>
                          <a:srgbClr val="010101"/>
                        </a:solidFill>
                        <a:latin typeface="Calibri"/>
                        <a:ea typeface="Calibri"/>
                        <a:cs typeface="Calibri"/>
                        <a:sym typeface="Calibri"/>
                      </a:endParaRPr>
                    </a:p>
                  </a:txBody>
                  <a:tcPr marT="45725" marB="45725" marR="91450" marL="91450"/>
                </a:tc>
              </a:tr>
              <a:tr h="57742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rgbClr val="010101"/>
                          </a:solidFill>
                          <a:latin typeface="Calibri"/>
                          <a:ea typeface="Calibri"/>
                          <a:cs typeface="Calibri"/>
                          <a:sym typeface="Calibri"/>
                        </a:rPr>
                        <a:t>Referat 3- Einbindung der Mitarbeiter</a:t>
                      </a:r>
                      <a:endParaRPr sz="2400" u="none" cap="none" strike="noStrike">
                        <a:solidFill>
                          <a:srgbClr val="01010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rgbClr val="010101"/>
                          </a:solidFill>
                          <a:latin typeface="Calibri"/>
                          <a:ea typeface="Calibri"/>
                          <a:cs typeface="Calibri"/>
                          <a:sym typeface="Calibri"/>
                        </a:rPr>
                        <a:t>Referat 10 - Fallstricke in nachhaltigen Unternehmen</a:t>
                      </a:r>
                      <a:endParaRPr sz="2400" u="none" cap="none" strike="noStrike">
                        <a:solidFill>
                          <a:srgbClr val="010101"/>
                        </a:solidFill>
                        <a:latin typeface="Calibri"/>
                        <a:ea typeface="Calibri"/>
                        <a:cs typeface="Calibri"/>
                        <a:sym typeface="Calibri"/>
                      </a:endParaRPr>
                    </a:p>
                  </a:txBody>
                  <a:tcPr marT="45725" marB="45725" marR="91450" marL="91450"/>
                </a:tc>
              </a:tr>
              <a:tr h="53815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rgbClr val="010101"/>
                          </a:solidFill>
                          <a:latin typeface="Calibri"/>
                          <a:ea typeface="Calibri"/>
                          <a:cs typeface="Calibri"/>
                          <a:sym typeface="Calibri"/>
                        </a:rPr>
                        <a:t>Referat 4 - Dienstleistungen für umweltbewusste Verbraucher</a:t>
                      </a:r>
                      <a:endParaRPr sz="2400" u="none" cap="none" strike="noStrike">
                        <a:solidFill>
                          <a:srgbClr val="01010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rgbClr val="010101"/>
                          </a:solidFill>
                          <a:latin typeface="Calibri"/>
                          <a:ea typeface="Calibri"/>
                          <a:cs typeface="Calibri"/>
                          <a:sym typeface="Calibri"/>
                        </a:rPr>
                        <a:t>Zusammenfassung zum SOS Starter Kit</a:t>
                      </a:r>
                      <a:endParaRPr sz="2400" u="none" cap="none" strike="noStrike">
                        <a:solidFill>
                          <a:srgbClr val="010101"/>
                        </a:solidFill>
                        <a:latin typeface="Calibri"/>
                        <a:ea typeface="Calibri"/>
                        <a:cs typeface="Calibri"/>
                        <a:sym typeface="Calibri"/>
                      </a:endParaRPr>
                    </a:p>
                  </a:txBody>
                  <a:tcPr marT="45725" marB="45725" marR="91450" marL="91450"/>
                </a:tc>
              </a:tr>
              <a:tr h="53815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rgbClr val="010101"/>
                          </a:solidFill>
                          <a:latin typeface="Calibri"/>
                          <a:ea typeface="Calibri"/>
                          <a:cs typeface="Calibri"/>
                          <a:sym typeface="Calibri"/>
                        </a:rPr>
                        <a:t>Referat 5 - Partnerschaften mit der Gemeinschaft</a:t>
                      </a:r>
                      <a:endParaRPr sz="2400" u="none" cap="none" strike="noStrike">
                        <a:solidFill>
                          <a:srgbClr val="01010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rgbClr val="010101"/>
                          </a:solidFill>
                          <a:latin typeface="Calibri"/>
                          <a:ea typeface="Calibri"/>
                          <a:cs typeface="Calibri"/>
                          <a:sym typeface="Calibri"/>
                        </a:rPr>
                        <a:t>Wichtige Begriffe und Definitionen</a:t>
                      </a:r>
                      <a:endParaRPr sz="2400" u="none" cap="none" strike="noStrike">
                        <a:solidFill>
                          <a:srgbClr val="010101"/>
                        </a:solidFill>
                        <a:latin typeface="Calibri"/>
                        <a:ea typeface="Calibri"/>
                        <a:cs typeface="Calibri"/>
                        <a:sym typeface="Calibri"/>
                      </a:endParaRPr>
                    </a:p>
                  </a:txBody>
                  <a:tcPr marT="45725" marB="45725" marR="91450" marL="91450"/>
                </a:tc>
              </a:tr>
              <a:tr h="53815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rgbClr val="010101"/>
                          </a:solidFill>
                          <a:latin typeface="Calibri"/>
                          <a:ea typeface="Calibri"/>
                          <a:cs typeface="Calibri"/>
                          <a:sym typeface="Calibri"/>
                        </a:rPr>
                        <a:t>Referat 6 - Bewertung und Planung</a:t>
                      </a:r>
                      <a:endParaRPr sz="2400" u="none" cap="none" strike="noStrike">
                        <a:solidFill>
                          <a:srgbClr val="01010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rgbClr val="010101"/>
                          </a:solidFill>
                          <a:latin typeface="Calibri"/>
                          <a:ea typeface="Calibri"/>
                          <a:cs typeface="Calibri"/>
                          <a:sym typeface="Calibri"/>
                        </a:rPr>
                        <a:t>Referenzen</a:t>
                      </a:r>
                      <a:endParaRPr sz="2400" u="none" cap="none" strike="noStrike">
                        <a:solidFill>
                          <a:srgbClr val="010101"/>
                        </a:solidFill>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13"/>
          <p:cNvSpPr txBox="1"/>
          <p:nvPr>
            <p:ph idx="1" type="body"/>
          </p:nvPr>
        </p:nvSpPr>
        <p:spPr>
          <a:xfrm>
            <a:off x="7630824" y="990923"/>
            <a:ext cx="2066906" cy="5822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lt1"/>
              </a:buClr>
              <a:buSzPts val="9600"/>
              <a:buFont typeface="Arial"/>
              <a:buNone/>
            </a:pPr>
            <a:r>
              <a:rPr lang="en-US"/>
              <a:t>07</a:t>
            </a:r>
            <a:endParaRPr/>
          </a:p>
        </p:txBody>
      </p:sp>
      <p:sp>
        <p:nvSpPr>
          <p:cNvPr id="332" name="Google Shape;332;p113"/>
          <p:cNvSpPr/>
          <p:nvPr>
            <p:ph idx="2" type="pic"/>
          </p:nvPr>
        </p:nvSpPr>
        <p:spPr>
          <a:xfrm>
            <a:off x="238772" y="2626822"/>
            <a:ext cx="7708195" cy="3396829"/>
          </a:xfrm>
          <a:prstGeom prst="rect">
            <a:avLst/>
          </a:prstGeom>
          <a:solidFill>
            <a:srgbClr val="BFBFBF"/>
          </a:solidFill>
          <a:ln>
            <a:noFill/>
          </a:ln>
        </p:spPr>
      </p:sp>
      <p:pic>
        <p:nvPicPr>
          <p:cNvPr id="333" name="Google Shape;333;p113"/>
          <p:cNvPicPr preferRelativeResize="0"/>
          <p:nvPr/>
        </p:nvPicPr>
        <p:blipFill rotWithShape="1">
          <a:blip r:embed="rId3">
            <a:alphaModFix/>
          </a:blip>
          <a:srcRect b="16733" l="0" r="0" t="16734"/>
          <a:stretch/>
        </p:blipFill>
        <p:spPr>
          <a:xfrm>
            <a:off x="238772" y="2652222"/>
            <a:ext cx="7708195" cy="3396829"/>
          </a:xfrm>
          <a:prstGeom prst="rect">
            <a:avLst/>
          </a:prstGeom>
          <a:solidFill>
            <a:srgbClr val="BFBFBF"/>
          </a:solidFill>
          <a:ln>
            <a:noFill/>
          </a:ln>
        </p:spPr>
      </p:pic>
      <p:sp>
        <p:nvSpPr>
          <p:cNvPr id="334" name="Google Shape;334;p113"/>
          <p:cNvSpPr/>
          <p:nvPr/>
        </p:nvSpPr>
        <p:spPr>
          <a:xfrm>
            <a:off x="5924616" y="4305360"/>
            <a:ext cx="4933927" cy="15617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73B64B"/>
                </a:solidFill>
                <a:latin typeface="Calibri"/>
                <a:ea typeface="Calibri"/>
                <a:cs typeface="Calibri"/>
                <a:sym typeface="Calibri"/>
              </a:rPr>
              <a:t>TRANSPARENZ DER LIEFERKETTE </a:t>
            </a:r>
            <a:endParaRPr b="0" i="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29"/>
              <a:buFont typeface="Arial"/>
              <a:buNone/>
            </a:pPr>
            <a:r>
              <a:t/>
            </a:r>
            <a:endParaRPr b="0" i="0" sz="529"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0"/>
          <p:cNvSpPr txBox="1"/>
          <p:nvPr>
            <p:ph idx="1" type="body"/>
          </p:nvPr>
        </p:nvSpPr>
        <p:spPr>
          <a:xfrm>
            <a:off x="4575282" y="379862"/>
            <a:ext cx="6665700" cy="5828100"/>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Clr>
                <a:srgbClr val="000000"/>
              </a:buClr>
              <a:buSzPts val="2400"/>
              <a:buFont typeface="Calibri"/>
              <a:buChar char="●"/>
            </a:pPr>
            <a:r>
              <a:rPr lang="en-US" sz="2000">
                <a:solidFill>
                  <a:srgbClr val="000000"/>
                </a:solidFill>
              </a:rPr>
              <a:t>Die </a:t>
            </a:r>
            <a:r>
              <a:rPr b="1" lang="en-US" sz="2000">
                <a:solidFill>
                  <a:srgbClr val="000000"/>
                </a:solidFill>
              </a:rPr>
              <a:t>Lieferkette</a:t>
            </a:r>
            <a:r>
              <a:rPr lang="en-US" sz="2000">
                <a:solidFill>
                  <a:srgbClr val="000000"/>
                </a:solidFill>
              </a:rPr>
              <a:t> bezieht sich hauptsächlich auf Produkte: Sie umfasst den Transport von Bauteilen und Fertigerzeugnissen von den Lieferanten zu den Herstellern, Händlern, Einzelhändlern und schließlich zu den Endverbrauchern. </a:t>
            </a:r>
            <a:endParaRPr/>
          </a:p>
          <a:p>
            <a:pPr indent="-381000" lvl="0" marL="457200" rtl="0" algn="just">
              <a:lnSpc>
                <a:spcPct val="100000"/>
              </a:lnSpc>
              <a:spcBef>
                <a:spcPts val="1000"/>
              </a:spcBef>
              <a:spcAft>
                <a:spcPts val="0"/>
              </a:spcAft>
              <a:buClr>
                <a:srgbClr val="000000"/>
              </a:buClr>
              <a:buSzPts val="2400"/>
              <a:buFont typeface="Calibri"/>
              <a:buChar char="●"/>
            </a:pPr>
            <a:r>
              <a:rPr lang="en-US" sz="2000">
                <a:solidFill>
                  <a:srgbClr val="000000"/>
                </a:solidFill>
              </a:rPr>
              <a:t>Die Definition von </a:t>
            </a:r>
            <a:r>
              <a:rPr b="1" lang="en-US" sz="2000">
                <a:solidFill>
                  <a:srgbClr val="000000"/>
                </a:solidFill>
              </a:rPr>
              <a:t>Wertschöpfungsketten</a:t>
            </a:r>
            <a:r>
              <a:rPr lang="en-US" sz="2000">
                <a:solidFill>
                  <a:srgbClr val="000000"/>
                </a:solidFill>
              </a:rPr>
              <a:t> ist jedoch weiter gefasst: Sie beschränkt sich nicht nur auf die Produktion und den Vertrieb von Waren, sondern auch auf die Erbringung von Dienstleistungen und </a:t>
            </a:r>
            <a:r>
              <a:rPr lang="en-US" sz="2000" u="sng">
                <a:solidFill>
                  <a:srgbClr val="000000"/>
                </a:solidFill>
              </a:rPr>
              <a:t>alle damit zusammenhängenden Tätigkeiten aller an den vor- und nachgelagerten Geschäftsbeziehungen beteiligten Partner (Auftragnehmer, Unterauftragnehmer, andere juristische Personen und die Beschäftigung aller von ihnen)</a:t>
            </a:r>
            <a:endParaRPr/>
          </a:p>
          <a:p>
            <a:pPr indent="-381000" lvl="0" marL="457200" rtl="0" algn="just">
              <a:lnSpc>
                <a:spcPct val="100000"/>
              </a:lnSpc>
              <a:spcBef>
                <a:spcPts val="1000"/>
              </a:spcBef>
              <a:spcAft>
                <a:spcPts val="0"/>
              </a:spcAft>
              <a:buClr>
                <a:srgbClr val="000000"/>
              </a:buClr>
              <a:buSzPts val="2400"/>
              <a:buFont typeface="Calibri"/>
              <a:buChar char="●"/>
            </a:pPr>
            <a:r>
              <a:rPr b="1" lang="en-US" sz="2000">
                <a:solidFill>
                  <a:srgbClr val="000000"/>
                </a:solidFill>
              </a:rPr>
              <a:t>KMU ist ein Kleinst-, Klein- oder mittleres Unternehmen, </a:t>
            </a:r>
            <a:r>
              <a:rPr lang="en-US" sz="2000">
                <a:solidFill>
                  <a:srgbClr val="000000"/>
                </a:solidFill>
              </a:rPr>
              <a:t>unabhängig von seiner Rechtsform, das weniger als 250 Beschäftigte hat. </a:t>
            </a:r>
            <a:endParaRPr/>
          </a:p>
          <a:p>
            <a:pPr indent="-381000" lvl="0" marL="457200" rtl="0" algn="just">
              <a:lnSpc>
                <a:spcPct val="100000"/>
              </a:lnSpc>
              <a:spcBef>
                <a:spcPts val="1000"/>
              </a:spcBef>
              <a:spcAft>
                <a:spcPts val="0"/>
              </a:spcAft>
              <a:buClr>
                <a:srgbClr val="000000"/>
              </a:buClr>
              <a:buSzPts val="2400"/>
              <a:buFont typeface="Calibri"/>
              <a:buChar char="●"/>
            </a:pPr>
            <a:r>
              <a:rPr b="1" lang="en-US" sz="2000">
                <a:solidFill>
                  <a:srgbClr val="000000"/>
                </a:solidFill>
              </a:rPr>
              <a:t>Kleinstunternehmen oder Mikrounternehmen:</a:t>
            </a:r>
            <a:r>
              <a:rPr lang="en-US" sz="2000">
                <a:solidFill>
                  <a:srgbClr val="000000"/>
                </a:solidFill>
              </a:rPr>
              <a:t> Unternehmen mit weniger als 10 Beschäftigten.</a:t>
            </a:r>
            <a:endParaRPr/>
          </a:p>
        </p:txBody>
      </p:sp>
      <p:sp>
        <p:nvSpPr>
          <p:cNvPr id="340" name="Google Shape;340;p40"/>
          <p:cNvSpPr txBox="1"/>
          <p:nvPr/>
        </p:nvSpPr>
        <p:spPr>
          <a:xfrm>
            <a:off x="181355" y="956834"/>
            <a:ext cx="4110426" cy="199591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lt1"/>
              </a:buClr>
              <a:buSzPts val="3600"/>
              <a:buFont typeface="Arial"/>
              <a:buNone/>
            </a:pPr>
            <a:r>
              <a:rPr b="1" i="0" lang="en-US" sz="3600" u="none" cap="none" strike="noStrike">
                <a:solidFill>
                  <a:schemeClr val="lt1"/>
                </a:solidFill>
                <a:latin typeface="Calibri"/>
                <a:ea typeface="Calibri"/>
                <a:cs typeface="Calibri"/>
                <a:sym typeface="Calibri"/>
              </a:rPr>
              <a:t>SCHLÜSSELBEGRIFFE UND DEFINITIONEN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1"/>
          <p:cNvSpPr txBox="1"/>
          <p:nvPr>
            <p:ph idx="1" type="body"/>
          </p:nvPr>
        </p:nvSpPr>
        <p:spPr>
          <a:xfrm>
            <a:off x="4217915" y="337050"/>
            <a:ext cx="7086000" cy="6183900"/>
          </a:xfrm>
          <a:prstGeom prst="rect">
            <a:avLst/>
          </a:prstGeom>
          <a:noFill/>
          <a:ln>
            <a:noFill/>
          </a:ln>
        </p:spPr>
        <p:txBody>
          <a:bodyPr anchorCtr="0" anchor="t" bIns="45700" lIns="91425" spcFirstLastPara="1" rIns="91425" wrap="square" tIns="45700">
            <a:noAutofit/>
          </a:bodyPr>
          <a:lstStyle/>
          <a:p>
            <a:pPr indent="-342900" lvl="0" marL="571500" rtl="0" algn="l">
              <a:lnSpc>
                <a:spcPct val="100000"/>
              </a:lnSpc>
              <a:spcBef>
                <a:spcPts val="0"/>
              </a:spcBef>
              <a:spcAft>
                <a:spcPts val="0"/>
              </a:spcAft>
              <a:buSzPts val="2400"/>
              <a:buFont typeface="Arial"/>
              <a:buChar char="•"/>
            </a:pPr>
            <a:r>
              <a:rPr b="1" lang="en-US" sz="2100"/>
              <a:t>Nachteilige Umweltauswirkungen: </a:t>
            </a:r>
            <a:r>
              <a:rPr lang="en-US" sz="2100"/>
              <a:t>eine nachteilige Auswirkung auf die Umwelt, die sich aus der Verletzung eines der Verbote und Verpflichtungen aus internationalen Umweltübereinkommen ergibt.</a:t>
            </a:r>
            <a:endParaRPr/>
          </a:p>
          <a:p>
            <a:pPr indent="-342900" lvl="0" marL="571500" rtl="0" algn="just">
              <a:lnSpc>
                <a:spcPct val="100000"/>
              </a:lnSpc>
              <a:spcBef>
                <a:spcPts val="0"/>
              </a:spcBef>
              <a:spcAft>
                <a:spcPts val="0"/>
              </a:spcAft>
              <a:buSzPts val="2400"/>
              <a:buFont typeface="Arial"/>
              <a:buChar char="•"/>
            </a:pPr>
            <a:r>
              <a:rPr b="1" lang="en-US" sz="2100"/>
              <a:t>Nachteilige Auswirkung auf die Menschenrechte: </a:t>
            </a:r>
            <a:r>
              <a:rPr lang="en-US" sz="2100"/>
              <a:t>bedeutet eine nachteilige Auswirkung auf geschützte Personen, die sich aus der Verletzung eines der Rechte oder Verbote in internationalen Übereinkommen und Erklärungen ergibt. </a:t>
            </a:r>
            <a:endParaRPr/>
          </a:p>
          <a:p>
            <a:pPr indent="-342900" lvl="0" marL="571500" rtl="0" algn="just">
              <a:lnSpc>
                <a:spcPct val="100000"/>
              </a:lnSpc>
              <a:spcBef>
                <a:spcPts val="0"/>
              </a:spcBef>
              <a:spcAft>
                <a:spcPts val="0"/>
              </a:spcAft>
              <a:buSzPts val="2400"/>
              <a:buFont typeface="Arial"/>
              <a:buChar char="•"/>
            </a:pPr>
            <a:r>
              <a:rPr b="1" lang="en-US" sz="2100"/>
              <a:t>Geschäftsbeziehung: </a:t>
            </a:r>
            <a:r>
              <a:rPr lang="en-US" sz="2100"/>
              <a:t>eine Beziehung zu einem Auftragnehmer, Unterauftragnehmer oder einer anderen juristischen Person (Partner): </a:t>
            </a:r>
            <a:endParaRPr/>
          </a:p>
          <a:p>
            <a:pPr indent="0" lvl="0" marL="228600" rtl="0" algn="just">
              <a:lnSpc>
                <a:spcPct val="100000"/>
              </a:lnSpc>
              <a:spcBef>
                <a:spcPts val="0"/>
              </a:spcBef>
              <a:spcAft>
                <a:spcPts val="0"/>
              </a:spcAft>
              <a:buSzPts val="2400"/>
              <a:buNone/>
            </a:pPr>
            <a:r>
              <a:rPr lang="en-US" sz="2100"/>
              <a:t>                               - mit denen das Unternehmen eine Geschäftsvereinbarung getroffen hat oder denen das Unternehmen Finanzierungen, Versicherungen oder Rückversicherungen anbietet oder.   </a:t>
            </a:r>
            <a:endParaRPr/>
          </a:p>
          <a:p>
            <a:pPr indent="0" lvl="0" marL="228600" rtl="0" algn="just">
              <a:lnSpc>
                <a:spcPct val="100000"/>
              </a:lnSpc>
              <a:spcBef>
                <a:spcPts val="0"/>
              </a:spcBef>
              <a:spcAft>
                <a:spcPts val="0"/>
              </a:spcAft>
              <a:buSzPts val="2400"/>
              <a:buNone/>
            </a:pPr>
            <a:r>
              <a:rPr lang="en-US" sz="2100"/>
              <a:t>                                - die im Namen des Unternehmens Geschäftsvorgänge im Zusammenhang mit den Produkten oder Dienstleistungen des Unternehmens durchführen</a:t>
            </a:r>
            <a:endParaRPr sz="2100"/>
          </a:p>
        </p:txBody>
      </p:sp>
      <p:sp>
        <p:nvSpPr>
          <p:cNvPr id="346" name="Google Shape;346;p41"/>
          <p:cNvSpPr txBox="1"/>
          <p:nvPr/>
        </p:nvSpPr>
        <p:spPr>
          <a:xfrm>
            <a:off x="181355" y="956834"/>
            <a:ext cx="4228413" cy="199591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lt1"/>
              </a:buClr>
              <a:buSzPts val="3600"/>
              <a:buFont typeface="Arial"/>
              <a:buNone/>
            </a:pPr>
            <a:r>
              <a:rPr b="1" i="0" lang="en-US" sz="3600" u="none" cap="none" strike="noStrike">
                <a:solidFill>
                  <a:schemeClr val="lt1"/>
                </a:solidFill>
                <a:latin typeface="Calibri"/>
                <a:ea typeface="Calibri"/>
                <a:cs typeface="Calibri"/>
                <a:sym typeface="Calibri"/>
              </a:rPr>
              <a:t>SCHLÜSSELBEGRIFFE UND DEFINITIONEN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2"/>
          <p:cNvSpPr txBox="1"/>
          <p:nvPr>
            <p:ph idx="1" type="body"/>
          </p:nvPr>
        </p:nvSpPr>
        <p:spPr>
          <a:xfrm>
            <a:off x="4068055" y="217631"/>
            <a:ext cx="7096474" cy="5828100"/>
          </a:xfrm>
          <a:prstGeom prst="rect">
            <a:avLst/>
          </a:prstGeom>
          <a:noFill/>
          <a:ln>
            <a:noFill/>
          </a:ln>
        </p:spPr>
        <p:txBody>
          <a:bodyPr anchorCtr="0" anchor="t" bIns="45700" lIns="91425" spcFirstLastPara="1" rIns="91425" wrap="square" tIns="45700">
            <a:noAutofit/>
          </a:bodyPr>
          <a:lstStyle/>
          <a:p>
            <a:pPr indent="-342900" lvl="0" marL="800100" rtl="0" algn="just">
              <a:lnSpc>
                <a:spcPct val="100000"/>
              </a:lnSpc>
              <a:spcBef>
                <a:spcPts val="1000"/>
              </a:spcBef>
              <a:spcAft>
                <a:spcPts val="0"/>
              </a:spcAft>
              <a:buSzPts val="2400"/>
              <a:buFont typeface="Arial"/>
              <a:buChar char="•"/>
            </a:pPr>
            <a:r>
              <a:rPr b="1" lang="en-US" sz="2100">
                <a:solidFill>
                  <a:srgbClr val="000000"/>
                </a:solidFill>
              </a:rPr>
              <a:t>Eingetragene Geschäftsbeziehung</a:t>
            </a:r>
            <a:r>
              <a:rPr lang="en-US" sz="2100">
                <a:solidFill>
                  <a:srgbClr val="000000"/>
                </a:solidFill>
              </a:rPr>
              <a:t>: eine direkte oder indirekte Geschäftsbeziehung, von der aufgrund ihrer Intensität oder Dauer erwartet wird, dass sie von Dauer ist, und die nicht nur einen unbedeutenden oder untergeordneten Teil der Wertschöpfungskette darstellt.</a:t>
            </a:r>
            <a:endParaRPr/>
          </a:p>
          <a:p>
            <a:pPr indent="-342900" lvl="0" marL="800100" rtl="0" algn="just">
              <a:lnSpc>
                <a:spcPct val="100000"/>
              </a:lnSpc>
              <a:spcBef>
                <a:spcPts val="1000"/>
              </a:spcBef>
              <a:spcAft>
                <a:spcPts val="0"/>
              </a:spcAft>
              <a:buSzPts val="2400"/>
              <a:buFont typeface="Arial"/>
              <a:buChar char="•"/>
            </a:pPr>
            <a:r>
              <a:rPr b="1" lang="en-US" sz="2100">
                <a:solidFill>
                  <a:srgbClr val="000000"/>
                </a:solidFill>
              </a:rPr>
              <a:t>Tochtergesellschaft</a:t>
            </a:r>
            <a:r>
              <a:rPr lang="en-US" sz="2100">
                <a:solidFill>
                  <a:srgbClr val="000000"/>
                </a:solidFill>
              </a:rPr>
              <a:t>: ist eine juristische Person, über die die Tätigkeit eines kontrollierten Unternehmens ausgeübt wird.  </a:t>
            </a:r>
            <a:endParaRPr/>
          </a:p>
          <a:p>
            <a:pPr indent="-342900" lvl="0" marL="800100" rtl="0" algn="just">
              <a:lnSpc>
                <a:spcPct val="100000"/>
              </a:lnSpc>
              <a:spcBef>
                <a:spcPts val="1000"/>
              </a:spcBef>
              <a:spcAft>
                <a:spcPts val="0"/>
              </a:spcAft>
              <a:buSzPts val="2400"/>
              <a:buFont typeface="Arial"/>
              <a:buChar char="•"/>
            </a:pPr>
            <a:r>
              <a:rPr b="1" lang="en-US" sz="2100">
                <a:solidFill>
                  <a:srgbClr val="000000"/>
                </a:solidFill>
              </a:rPr>
              <a:t>Stakeholder</a:t>
            </a:r>
            <a:r>
              <a:rPr lang="en-US" sz="2100">
                <a:solidFill>
                  <a:srgbClr val="000000"/>
                </a:solidFill>
              </a:rPr>
              <a:t>: sind die Beschäftigten des Unternehmens, die Beschäftigten seiner Tochtergesellschaften und andere Einzelpersonen, Gruppen, Gemeinschaften oder Körperschaften, deren Rechte oder Interessen durch die Produkte, Dienstleistungen und Tätigkeiten des Unternehmens, seiner Tochtergesellschaften und seiner Geschäftsbeziehungen bestimmt werden oder bestimmt werden könnten. </a:t>
            </a:r>
            <a:endParaRPr sz="2100">
              <a:solidFill>
                <a:srgbClr val="000000"/>
              </a:solidFill>
            </a:endParaRPr>
          </a:p>
        </p:txBody>
      </p:sp>
      <p:sp>
        <p:nvSpPr>
          <p:cNvPr id="352" name="Google Shape;352;p42"/>
          <p:cNvSpPr txBox="1"/>
          <p:nvPr/>
        </p:nvSpPr>
        <p:spPr>
          <a:xfrm>
            <a:off x="181355" y="956834"/>
            <a:ext cx="4228413" cy="199591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lt1"/>
              </a:buClr>
              <a:buSzPts val="3600"/>
              <a:buFont typeface="Arial"/>
              <a:buNone/>
            </a:pPr>
            <a:r>
              <a:rPr b="1" i="0" lang="en-US" sz="3600" u="none" cap="none" strike="noStrike">
                <a:solidFill>
                  <a:schemeClr val="lt1"/>
                </a:solidFill>
                <a:latin typeface="Calibri"/>
                <a:ea typeface="Calibri"/>
                <a:cs typeface="Calibri"/>
                <a:sym typeface="Calibri"/>
              </a:rPr>
              <a:t>SCHLÜSSELBEGRIFFE UND DEFINITIONEN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14"/>
          <p:cNvSpPr txBox="1"/>
          <p:nvPr>
            <p:ph idx="1" type="body"/>
          </p:nvPr>
        </p:nvSpPr>
        <p:spPr>
          <a:xfrm>
            <a:off x="7630824" y="990923"/>
            <a:ext cx="2066906" cy="5822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lt1"/>
              </a:buClr>
              <a:buSzPts val="9600"/>
              <a:buFont typeface="Arial"/>
              <a:buNone/>
            </a:pPr>
            <a:r>
              <a:rPr lang="en-US"/>
              <a:t>08</a:t>
            </a:r>
            <a:endParaRPr/>
          </a:p>
        </p:txBody>
      </p:sp>
      <p:pic>
        <p:nvPicPr>
          <p:cNvPr id="358" name="Google Shape;358;p114"/>
          <p:cNvPicPr preferRelativeResize="0"/>
          <p:nvPr>
            <p:ph idx="2" type="pic"/>
          </p:nvPr>
        </p:nvPicPr>
        <p:blipFill rotWithShape="1">
          <a:blip r:embed="rId3">
            <a:alphaModFix/>
          </a:blip>
          <a:srcRect b="16733" l="0" r="0" t="16734"/>
          <a:stretch/>
        </p:blipFill>
        <p:spPr>
          <a:xfrm>
            <a:off x="238125" y="2627313"/>
            <a:ext cx="7708900" cy="3395662"/>
          </a:xfrm>
          <a:prstGeom prst="rect">
            <a:avLst/>
          </a:prstGeom>
          <a:solidFill>
            <a:srgbClr val="BFBFBF"/>
          </a:solidFill>
          <a:ln>
            <a:noFill/>
          </a:ln>
        </p:spPr>
      </p:pic>
      <p:sp>
        <p:nvSpPr>
          <p:cNvPr id="359" name="Google Shape;359;p114"/>
          <p:cNvSpPr/>
          <p:nvPr/>
        </p:nvSpPr>
        <p:spPr>
          <a:xfrm>
            <a:off x="5950016" y="4305360"/>
            <a:ext cx="4933927" cy="15617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3600" u="none" cap="none" strike="noStrike">
                <a:solidFill>
                  <a:srgbClr val="73B64B"/>
                </a:solidFill>
                <a:latin typeface="Calibri"/>
                <a:ea typeface="Calibri"/>
                <a:cs typeface="Calibri"/>
                <a:sym typeface="Calibri"/>
              </a:rPr>
              <a:t>BENCHMARK-PRAKTIKEN</a:t>
            </a:r>
            <a:endParaRPr b="0" i="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29"/>
              <a:buFont typeface="Arial"/>
              <a:buNone/>
            </a:pPr>
            <a:r>
              <a:rPr b="0" i="0" lang="en-US" sz="529" u="none" cap="none" strike="noStrike">
                <a:solidFill>
                  <a:schemeClr val="lt1"/>
                </a:solidFill>
                <a:latin typeface="Montserrat"/>
                <a:ea typeface="Montserrat"/>
                <a:cs typeface="Montserrat"/>
                <a:sym typeface="Montserrat"/>
              </a:rPr>
              <a:t>C</a:t>
            </a:r>
            <a:endParaRPr b="0" i="0" sz="529"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9"/>
          <p:cNvSpPr txBox="1"/>
          <p:nvPr>
            <p:ph idx="2" type="body"/>
          </p:nvPr>
        </p:nvSpPr>
        <p:spPr>
          <a:xfrm>
            <a:off x="917048" y="1172175"/>
            <a:ext cx="10052954" cy="4250335"/>
          </a:xfrm>
          <a:prstGeom prst="rect">
            <a:avLst/>
          </a:prstGeom>
          <a:noFill/>
          <a:ln>
            <a:noFill/>
          </a:ln>
        </p:spPr>
        <p:txBody>
          <a:bodyPr anchorCtr="0" anchor="t" bIns="45700" lIns="91425" spcFirstLastPara="1" rIns="91425" wrap="square" tIns="45700">
            <a:noAutofit/>
          </a:bodyPr>
          <a:lstStyle/>
          <a:p>
            <a:pPr indent="-342900" lvl="0" marL="342900" rtl="0" algn="just">
              <a:lnSpc>
                <a:spcPct val="150000"/>
              </a:lnSpc>
              <a:spcBef>
                <a:spcPts val="600"/>
              </a:spcBef>
              <a:spcAft>
                <a:spcPts val="0"/>
              </a:spcAft>
              <a:buSzPts val="2400"/>
              <a:buFont typeface="Arial"/>
              <a:buChar char="•"/>
            </a:pPr>
            <a:r>
              <a:rPr lang="en-US">
                <a:solidFill>
                  <a:srgbClr val="222222"/>
                </a:solidFill>
              </a:rPr>
              <a:t>Ein Benchmark ist ein Standard, der zur Bewertung herangezogen wird.</a:t>
            </a:r>
            <a:endParaRPr/>
          </a:p>
          <a:p>
            <a:pPr indent="-342900" lvl="0" marL="342900" rtl="0" algn="just">
              <a:lnSpc>
                <a:spcPct val="150000"/>
              </a:lnSpc>
              <a:spcBef>
                <a:spcPts val="600"/>
              </a:spcBef>
              <a:spcAft>
                <a:spcPts val="0"/>
              </a:spcAft>
              <a:buSzPts val="2400"/>
              <a:buFont typeface="Arial"/>
              <a:buChar char="•"/>
            </a:pPr>
            <a:r>
              <a:rPr lang="en-US">
                <a:solidFill>
                  <a:srgbClr val="222222"/>
                </a:solidFill>
              </a:rPr>
              <a:t>Nachhaltigkeits-Benchmarks werden verwendet, um die Nachhaltigkeitsleistung von Unternehmen sowie die Qualität von Nachhaltigkeitsstandards und -zertifizierungen zu bewerten.</a:t>
            </a:r>
            <a:endParaRPr/>
          </a:p>
          <a:p>
            <a:pPr indent="-342900" lvl="0" marL="342900" rtl="0" algn="just">
              <a:lnSpc>
                <a:spcPct val="150000"/>
              </a:lnSpc>
              <a:spcBef>
                <a:spcPts val="600"/>
              </a:spcBef>
              <a:spcAft>
                <a:spcPts val="0"/>
              </a:spcAft>
              <a:buSzPts val="2400"/>
              <a:buFont typeface="Arial"/>
              <a:buChar char="•"/>
            </a:pPr>
            <a:r>
              <a:rPr b="1" lang="en-US">
                <a:solidFill>
                  <a:srgbClr val="222222"/>
                </a:solidFill>
              </a:rPr>
              <a:t>Benchmark</a:t>
            </a:r>
            <a:r>
              <a:rPr lang="en-US">
                <a:solidFill>
                  <a:srgbClr val="222222"/>
                </a:solidFill>
              </a:rPr>
              <a:t>: Der Bezugspunkt, anhand dessen etwas bewertet wird.Industriestandards und bewährte Verfahren.</a:t>
            </a:r>
            <a:endParaRPr>
              <a:solidFill>
                <a:srgbClr val="222222"/>
              </a:solidFill>
            </a:endParaRPr>
          </a:p>
          <a:p>
            <a:pPr indent="-228600" lvl="0" marL="457200" marR="0" rtl="0" algn="l">
              <a:lnSpc>
                <a:spcPct val="103333"/>
              </a:lnSpc>
              <a:spcBef>
                <a:spcPts val="0"/>
              </a:spcBef>
              <a:spcAft>
                <a:spcPts val="0"/>
              </a:spcAft>
              <a:buClr>
                <a:srgbClr val="595959"/>
              </a:buClr>
              <a:buSzPts val="2400"/>
              <a:buFont typeface="Arial"/>
              <a:buNone/>
            </a:pPr>
            <a:r>
              <a:t/>
            </a:r>
            <a:endParaRPr/>
          </a:p>
        </p:txBody>
      </p:sp>
      <p:sp>
        <p:nvSpPr>
          <p:cNvPr id="365" name="Google Shape;365;p29"/>
          <p:cNvSpPr txBox="1"/>
          <p:nvPr>
            <p:ph idx="1" type="body"/>
          </p:nvPr>
        </p:nvSpPr>
        <p:spPr>
          <a:xfrm>
            <a:off x="429368" y="546478"/>
            <a:ext cx="10052954"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SCHLÜSSELBEGRIFFE UND DEFINITIONEN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115"/>
          <p:cNvSpPr txBox="1"/>
          <p:nvPr>
            <p:ph idx="1" type="body"/>
          </p:nvPr>
        </p:nvSpPr>
        <p:spPr>
          <a:xfrm>
            <a:off x="7630824" y="990923"/>
            <a:ext cx="2066906" cy="5822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lt1"/>
              </a:buClr>
              <a:buSzPts val="9600"/>
              <a:buFont typeface="Arial"/>
              <a:buNone/>
            </a:pPr>
            <a:r>
              <a:rPr lang="en-US"/>
              <a:t>09</a:t>
            </a:r>
            <a:endParaRPr/>
          </a:p>
        </p:txBody>
      </p:sp>
      <p:pic>
        <p:nvPicPr>
          <p:cNvPr id="371" name="Google Shape;371;p115"/>
          <p:cNvPicPr preferRelativeResize="0"/>
          <p:nvPr>
            <p:ph idx="2" type="pic"/>
          </p:nvPr>
        </p:nvPicPr>
        <p:blipFill rotWithShape="1">
          <a:blip r:embed="rId3">
            <a:alphaModFix/>
          </a:blip>
          <a:srcRect b="16733" l="0" r="0" t="16734"/>
          <a:stretch/>
        </p:blipFill>
        <p:spPr>
          <a:xfrm>
            <a:off x="238125" y="2627313"/>
            <a:ext cx="7708900" cy="3395662"/>
          </a:xfrm>
          <a:prstGeom prst="rect">
            <a:avLst/>
          </a:prstGeom>
          <a:solidFill>
            <a:srgbClr val="BFBFBF"/>
          </a:solidFill>
          <a:ln>
            <a:noFill/>
          </a:ln>
        </p:spPr>
      </p:pic>
      <p:sp>
        <p:nvSpPr>
          <p:cNvPr id="372" name="Google Shape;372;p115"/>
          <p:cNvSpPr/>
          <p:nvPr/>
        </p:nvSpPr>
        <p:spPr>
          <a:xfrm>
            <a:off x="5886516" y="4305360"/>
            <a:ext cx="4933927" cy="15617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3600" u="none" cap="none" strike="noStrike">
                <a:solidFill>
                  <a:srgbClr val="73B64B"/>
                </a:solidFill>
                <a:latin typeface="Calibri"/>
                <a:ea typeface="Calibri"/>
                <a:cs typeface="Calibri"/>
                <a:sym typeface="Calibri"/>
              </a:rPr>
              <a:t>DIGITALE WERKZEUGE</a:t>
            </a:r>
            <a:endParaRPr b="0" i="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29"/>
              <a:buFont typeface="Arial"/>
              <a:buNone/>
            </a:pPr>
            <a:r>
              <a:rPr b="0" i="0" lang="en-US" sz="529" u="none" cap="none" strike="noStrike">
                <a:solidFill>
                  <a:schemeClr val="lt1"/>
                </a:solidFill>
                <a:latin typeface="Montserrat"/>
                <a:ea typeface="Montserrat"/>
                <a:cs typeface="Montserrat"/>
                <a:sym typeface="Montserrat"/>
              </a:rPr>
              <a:t>C</a:t>
            </a:r>
            <a:endParaRPr b="0" i="0" sz="529"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16"/>
          <p:cNvSpPr txBox="1"/>
          <p:nvPr>
            <p:ph idx="2" type="body"/>
          </p:nvPr>
        </p:nvSpPr>
        <p:spPr>
          <a:xfrm>
            <a:off x="772110" y="1267836"/>
            <a:ext cx="10053000" cy="4819800"/>
          </a:xfrm>
          <a:prstGeom prst="rect">
            <a:avLst/>
          </a:prstGeom>
          <a:noFill/>
          <a:ln>
            <a:noFill/>
          </a:ln>
        </p:spPr>
        <p:txBody>
          <a:bodyPr anchorCtr="0" anchor="t" bIns="45700" lIns="91425" spcFirstLastPara="1" rIns="91425" wrap="square" tIns="45700">
            <a:noAutofit/>
          </a:bodyPr>
          <a:lstStyle/>
          <a:p>
            <a:pPr indent="0" lvl="0" marL="0" rtl="0" algn="just">
              <a:lnSpc>
                <a:spcPct val="103333"/>
              </a:lnSpc>
              <a:spcBef>
                <a:spcPts val="0"/>
              </a:spcBef>
              <a:spcAft>
                <a:spcPts val="0"/>
              </a:spcAft>
              <a:buClr>
                <a:srgbClr val="73B64B"/>
              </a:buClr>
              <a:buSzPts val="2400"/>
              <a:buNone/>
            </a:pPr>
            <a:r>
              <a:rPr b="1" lang="en-US">
                <a:solidFill>
                  <a:srgbClr val="73B64B"/>
                </a:solidFill>
              </a:rPr>
              <a:t>Digitale Technologie: </a:t>
            </a:r>
            <a:r>
              <a:rPr lang="en-US"/>
              <a:t>Ein breites Spektrum elektronischer Fähigkeiten - Werkzeuge, Systeme und Geräte -, die Daten erzeugen, speichern und verarbeiten können.</a:t>
            </a:r>
            <a:endParaRPr/>
          </a:p>
          <a:p>
            <a:pPr indent="0" lvl="0" marL="0" rtl="0" algn="just">
              <a:lnSpc>
                <a:spcPct val="103333"/>
              </a:lnSpc>
              <a:spcBef>
                <a:spcPts val="0"/>
              </a:spcBef>
              <a:spcAft>
                <a:spcPts val="0"/>
              </a:spcAft>
              <a:buClr>
                <a:srgbClr val="73B64B"/>
              </a:buClr>
              <a:buSzPts val="2400"/>
              <a:buNone/>
            </a:pPr>
            <a:r>
              <a:rPr b="1" lang="en-US">
                <a:solidFill>
                  <a:srgbClr val="73B64B"/>
                </a:solidFill>
              </a:rPr>
              <a:t>Digitale Innovation:</a:t>
            </a:r>
            <a:r>
              <a:rPr lang="en-US"/>
              <a:t>Die Anwendung digitaler Technologien, um Geschäftspraktiken, -modelle und -produkte erheblich zu verändern.</a:t>
            </a:r>
            <a:endParaRPr/>
          </a:p>
          <a:p>
            <a:pPr indent="0" lvl="0" marL="0" rtl="0" algn="just">
              <a:lnSpc>
                <a:spcPct val="103333"/>
              </a:lnSpc>
              <a:spcBef>
                <a:spcPts val="0"/>
              </a:spcBef>
              <a:spcAft>
                <a:spcPts val="0"/>
              </a:spcAft>
              <a:buClr>
                <a:srgbClr val="73B64B"/>
              </a:buClr>
              <a:buSzPts val="2400"/>
              <a:buNone/>
            </a:pPr>
            <a:r>
              <a:rPr b="1" lang="en-US">
                <a:solidFill>
                  <a:srgbClr val="73B64B"/>
                </a:solidFill>
              </a:rPr>
              <a:t>Nachhaltigkeit: </a:t>
            </a:r>
            <a:r>
              <a:rPr lang="en-US"/>
              <a:t>Die Entwicklung von Praktiken, die langfristige ökologische, soziale und wirtschaftliche Vorteile haben.</a:t>
            </a:r>
            <a:endParaRPr/>
          </a:p>
          <a:p>
            <a:pPr indent="0" lvl="0" marL="0" rtl="0" algn="just">
              <a:lnSpc>
                <a:spcPct val="103333"/>
              </a:lnSpc>
              <a:spcBef>
                <a:spcPts val="0"/>
              </a:spcBef>
              <a:spcAft>
                <a:spcPts val="0"/>
              </a:spcAft>
              <a:buClr>
                <a:srgbClr val="73B64B"/>
              </a:buClr>
              <a:buSzPts val="2400"/>
              <a:buNone/>
            </a:pPr>
            <a:r>
              <a:rPr b="1" lang="en-US">
                <a:solidFill>
                  <a:srgbClr val="73B64B"/>
                </a:solidFill>
              </a:rPr>
              <a:t>Triple Bottom Line (TBL): </a:t>
            </a:r>
            <a:r>
              <a:rPr lang="en-US"/>
              <a:t>Ein Nachhaltigkeitsrahmen, der sich gleichermaßen auf soziale Gerechtigkeit (Menschen), Umweltschutz (Planet) und wirtschaftlichen Gewinn (Profit) konzentriert.</a:t>
            </a:r>
            <a:endParaRPr/>
          </a:p>
          <a:p>
            <a:pPr indent="0" lvl="0" marL="0" rtl="0" algn="just">
              <a:lnSpc>
                <a:spcPct val="103333"/>
              </a:lnSpc>
              <a:spcBef>
                <a:spcPts val="0"/>
              </a:spcBef>
              <a:spcAft>
                <a:spcPts val="0"/>
              </a:spcAft>
              <a:buClr>
                <a:srgbClr val="73B64B"/>
              </a:buClr>
              <a:buSzPts val="2400"/>
              <a:buNone/>
            </a:pPr>
            <a:r>
              <a:rPr b="1" lang="en-US">
                <a:solidFill>
                  <a:srgbClr val="73B64B"/>
                </a:solidFill>
              </a:rPr>
              <a:t>Kreislaufwirtschaft: </a:t>
            </a:r>
            <a:r>
              <a:rPr lang="en-US"/>
              <a:t>Ein Wirtschaftssystem, das darauf abzielt, Abfälle und die kontinuierliche Nutzung von Ressourcen durch die Umgestaltung von Abläufen zur Wiederverwendung von Ressourcen zu beseitigen.</a:t>
            </a:r>
            <a:endParaRPr/>
          </a:p>
        </p:txBody>
      </p:sp>
      <p:sp>
        <p:nvSpPr>
          <p:cNvPr id="378" name="Google Shape;378;p116"/>
          <p:cNvSpPr txBox="1"/>
          <p:nvPr>
            <p:ph idx="1" type="body"/>
          </p:nvPr>
        </p:nvSpPr>
        <p:spPr>
          <a:xfrm>
            <a:off x="575672" y="464182"/>
            <a:ext cx="10052954"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SCHLÜSSELBEGRIFFE UND DEFINITIONEN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71"/>
          <p:cNvSpPr txBox="1"/>
          <p:nvPr>
            <p:ph idx="2" type="body"/>
          </p:nvPr>
        </p:nvSpPr>
        <p:spPr>
          <a:xfrm>
            <a:off x="889090" y="1019138"/>
            <a:ext cx="10052954" cy="4819724"/>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73B64B"/>
              </a:buClr>
              <a:buSzPts val="2400"/>
              <a:buNone/>
            </a:pPr>
            <a:r>
              <a:rPr b="1" lang="en-US">
                <a:solidFill>
                  <a:srgbClr val="73B64B"/>
                </a:solidFill>
              </a:rPr>
              <a:t>Cloud Computing: </a:t>
            </a:r>
            <a:r>
              <a:rPr lang="en-US"/>
              <a:t>Nutzung vernetzter Online-Ressourcen anstelle von physischer Hardware und lokalen Servern.</a:t>
            </a:r>
            <a:endParaRPr/>
          </a:p>
          <a:p>
            <a:pPr indent="0" lvl="0" marL="0" rtl="0" algn="l">
              <a:lnSpc>
                <a:spcPct val="150000"/>
              </a:lnSpc>
              <a:spcBef>
                <a:spcPts val="0"/>
              </a:spcBef>
              <a:spcAft>
                <a:spcPts val="0"/>
              </a:spcAft>
              <a:buClr>
                <a:srgbClr val="73B64B"/>
              </a:buClr>
              <a:buSzPts val="2400"/>
              <a:buNone/>
            </a:pPr>
            <a:r>
              <a:rPr b="1" lang="en-US">
                <a:solidFill>
                  <a:srgbClr val="73B64B"/>
                </a:solidFill>
              </a:rPr>
              <a:t>Internet der Dinge (IoT): </a:t>
            </a:r>
            <a:r>
              <a:rPr lang="en-US"/>
              <a:t>Verbindung physischer Geräte über das Internet, um Daten zu sammeln und auszutauschen.</a:t>
            </a:r>
            <a:endParaRPr/>
          </a:p>
          <a:p>
            <a:pPr indent="0" lvl="0" marL="0" rtl="0" algn="l">
              <a:lnSpc>
                <a:spcPct val="150000"/>
              </a:lnSpc>
              <a:spcBef>
                <a:spcPts val="0"/>
              </a:spcBef>
              <a:spcAft>
                <a:spcPts val="0"/>
              </a:spcAft>
              <a:buClr>
                <a:srgbClr val="73B64B"/>
              </a:buClr>
              <a:buSzPts val="2400"/>
              <a:buNone/>
            </a:pPr>
            <a:r>
              <a:rPr b="1" lang="en-US">
                <a:solidFill>
                  <a:srgbClr val="73B64B"/>
                </a:solidFill>
              </a:rPr>
              <a:t>Künstliche Intelligenz (KI): </a:t>
            </a:r>
            <a:r>
              <a:rPr lang="en-US"/>
              <a:t>Nutzt Algorithmen und maschinelles Lernen, um Informationen zu analysieren, Entscheidungen zu treffen und Aufgaben effizienter auszuführen.</a:t>
            </a:r>
            <a:endParaRPr/>
          </a:p>
          <a:p>
            <a:pPr indent="0" lvl="0" marL="0" rtl="0" algn="l">
              <a:lnSpc>
                <a:spcPct val="150000"/>
              </a:lnSpc>
              <a:spcBef>
                <a:spcPts val="0"/>
              </a:spcBef>
              <a:spcAft>
                <a:spcPts val="0"/>
              </a:spcAft>
              <a:buClr>
                <a:srgbClr val="73B64B"/>
              </a:buClr>
              <a:buSzPts val="2400"/>
              <a:buNone/>
            </a:pPr>
            <a:r>
              <a:rPr b="1" lang="en-US">
                <a:solidFill>
                  <a:srgbClr val="73B64B"/>
                </a:solidFill>
              </a:rPr>
              <a:t>Kundenbeziehungsmanagement (CRM): </a:t>
            </a:r>
            <a:r>
              <a:rPr lang="en-US"/>
              <a:t>Systeme, die zur Verwaltung der Interaktionen eines Unternehmens mit aktuellen und potenziellen Kunden eingesetzt werden.</a:t>
            </a:r>
            <a:endParaRPr/>
          </a:p>
        </p:txBody>
      </p:sp>
      <p:sp>
        <p:nvSpPr>
          <p:cNvPr id="384" name="Google Shape;384;p71"/>
          <p:cNvSpPr txBox="1"/>
          <p:nvPr>
            <p:ph idx="1" type="body"/>
          </p:nvPr>
        </p:nvSpPr>
        <p:spPr>
          <a:xfrm>
            <a:off x="548240" y="428167"/>
            <a:ext cx="10052954"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SCHLÜSSELBEGRIFFE UND DEFINITIONEN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72"/>
          <p:cNvSpPr txBox="1"/>
          <p:nvPr>
            <p:ph idx="2" type="body"/>
          </p:nvPr>
        </p:nvSpPr>
        <p:spPr>
          <a:xfrm>
            <a:off x="888145" y="1453278"/>
            <a:ext cx="10052954" cy="3674614"/>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73B64B"/>
              </a:buClr>
              <a:buSzPts val="2400"/>
              <a:buNone/>
            </a:pPr>
            <a:r>
              <a:rPr b="1" lang="en-US">
                <a:solidFill>
                  <a:srgbClr val="73B64B"/>
                </a:solidFill>
              </a:rPr>
              <a:t>Enterprise Resource Planning (ERP): </a:t>
            </a:r>
            <a:r>
              <a:rPr lang="en-US"/>
              <a:t>Eine Art von Software, die von Organisationen zur Verwaltung von Geschäftsaktivitäten verwendet wird.</a:t>
            </a:r>
            <a:endParaRPr/>
          </a:p>
          <a:p>
            <a:pPr indent="0" lvl="0" marL="0" rtl="0" algn="l">
              <a:lnSpc>
                <a:spcPct val="150000"/>
              </a:lnSpc>
              <a:spcBef>
                <a:spcPts val="0"/>
              </a:spcBef>
              <a:spcAft>
                <a:spcPts val="0"/>
              </a:spcAft>
              <a:buClr>
                <a:srgbClr val="73B64B"/>
              </a:buClr>
              <a:buSzPts val="2400"/>
              <a:buNone/>
            </a:pPr>
            <a:r>
              <a:rPr b="1" lang="en-US">
                <a:solidFill>
                  <a:srgbClr val="73B64B"/>
                </a:solidFill>
              </a:rPr>
              <a:t>Verordnung über die Offenlegung nachhaltiger Finanzen (SFDR): </a:t>
            </a:r>
            <a:r>
              <a:rPr lang="en-US"/>
              <a:t>Eine EU-Verordnung, die Unternehmen dazu verpflichtet, offenzulegen, wie ihre Praktiken mit nachhaltigen Investitionen in Einklang stehen.</a:t>
            </a:r>
            <a:endParaRPr/>
          </a:p>
          <a:p>
            <a:pPr indent="0" lvl="0" marL="0" rtl="0" algn="l">
              <a:lnSpc>
                <a:spcPct val="150000"/>
              </a:lnSpc>
              <a:spcBef>
                <a:spcPts val="0"/>
              </a:spcBef>
              <a:spcAft>
                <a:spcPts val="0"/>
              </a:spcAft>
              <a:buClr>
                <a:srgbClr val="73B64B"/>
              </a:buClr>
              <a:buSzPts val="2400"/>
              <a:buNone/>
            </a:pPr>
            <a:r>
              <a:rPr b="1" lang="en-US">
                <a:solidFill>
                  <a:srgbClr val="73B64B"/>
                </a:solidFill>
              </a:rPr>
              <a:t>Sustainability Balanced Scorecard (SBSC): </a:t>
            </a:r>
            <a:r>
              <a:rPr lang="en-US"/>
              <a:t>Ein digitales Instrument, das dazu dient, Nachhaltigkeitsziele mit der Unternehmensstrategie in Einklang zu bringen.</a:t>
            </a:r>
            <a:endParaRPr/>
          </a:p>
        </p:txBody>
      </p:sp>
      <p:sp>
        <p:nvSpPr>
          <p:cNvPr id="390" name="Google Shape;390;p72"/>
          <p:cNvSpPr txBox="1"/>
          <p:nvPr>
            <p:ph idx="1" type="body"/>
          </p:nvPr>
        </p:nvSpPr>
        <p:spPr>
          <a:xfrm>
            <a:off x="548240" y="428167"/>
            <a:ext cx="10052954"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SCHLÜSSELBEGRIFFE UND DEFINITIONEN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97"/>
          <p:cNvSpPr txBox="1"/>
          <p:nvPr>
            <p:ph idx="1" type="body"/>
          </p:nvPr>
        </p:nvSpPr>
        <p:spPr>
          <a:xfrm>
            <a:off x="7630824" y="990923"/>
            <a:ext cx="2066906" cy="5822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lt1"/>
              </a:buClr>
              <a:buSzPts val="9600"/>
              <a:buFont typeface="Arial"/>
              <a:buNone/>
            </a:pPr>
            <a:r>
              <a:rPr lang="en-US"/>
              <a:t>01</a:t>
            </a:r>
            <a:endParaRPr/>
          </a:p>
        </p:txBody>
      </p:sp>
      <p:pic>
        <p:nvPicPr>
          <p:cNvPr id="166" name="Google Shape;166;p97"/>
          <p:cNvPicPr preferRelativeResize="0"/>
          <p:nvPr>
            <p:ph idx="2" type="pic"/>
          </p:nvPr>
        </p:nvPicPr>
        <p:blipFill rotWithShape="1">
          <a:blip r:embed="rId3">
            <a:alphaModFix/>
          </a:blip>
          <a:srcRect b="16733" l="0" r="0" t="16734"/>
          <a:stretch/>
        </p:blipFill>
        <p:spPr>
          <a:xfrm>
            <a:off x="238772" y="2626822"/>
            <a:ext cx="7708195" cy="3396829"/>
          </a:xfrm>
          <a:prstGeom prst="rect">
            <a:avLst/>
          </a:prstGeom>
          <a:solidFill>
            <a:srgbClr val="BFBFBF"/>
          </a:solidFill>
          <a:ln>
            <a:noFill/>
          </a:ln>
        </p:spPr>
      </p:pic>
      <p:sp>
        <p:nvSpPr>
          <p:cNvPr id="167" name="Google Shape;167;p97"/>
          <p:cNvSpPr/>
          <p:nvPr/>
        </p:nvSpPr>
        <p:spPr>
          <a:xfrm>
            <a:off x="5924616" y="4305360"/>
            <a:ext cx="4933927" cy="15617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73B64B"/>
                </a:solidFill>
                <a:latin typeface="Calibri"/>
                <a:ea typeface="Calibri"/>
                <a:cs typeface="Calibri"/>
                <a:sym typeface="Calibri"/>
              </a:rPr>
              <a:t>NACHHALTIGES WIRTSCHAFTENC</a:t>
            </a:r>
            <a:r>
              <a:rPr b="0" i="0" lang="en-US" sz="529" u="none" cap="none" strike="noStrike">
                <a:solidFill>
                  <a:schemeClr val="lt1"/>
                </a:solidFill>
                <a:latin typeface="Montserrat"/>
                <a:ea typeface="Montserrat"/>
                <a:cs typeface="Montserrat"/>
                <a:sym typeface="Montserrat"/>
              </a:rPr>
              <a:t>C</a:t>
            </a:r>
            <a:endParaRPr b="0" i="0" sz="529"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117"/>
          <p:cNvSpPr txBox="1"/>
          <p:nvPr>
            <p:ph idx="1" type="body"/>
          </p:nvPr>
        </p:nvSpPr>
        <p:spPr>
          <a:xfrm>
            <a:off x="7630824" y="990923"/>
            <a:ext cx="2066906" cy="5822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lt1"/>
              </a:buClr>
              <a:buSzPts val="9600"/>
              <a:buFont typeface="Arial"/>
              <a:buNone/>
            </a:pPr>
            <a:r>
              <a:rPr lang="en-US"/>
              <a:t>10</a:t>
            </a:r>
            <a:endParaRPr/>
          </a:p>
        </p:txBody>
      </p:sp>
      <p:pic>
        <p:nvPicPr>
          <p:cNvPr id="396" name="Google Shape;396;p117"/>
          <p:cNvPicPr preferRelativeResize="0"/>
          <p:nvPr>
            <p:ph idx="2" type="pic"/>
          </p:nvPr>
        </p:nvPicPr>
        <p:blipFill rotWithShape="1">
          <a:blip r:embed="rId3">
            <a:alphaModFix/>
          </a:blip>
          <a:srcRect b="16733" l="0" r="0" t="16734"/>
          <a:stretch/>
        </p:blipFill>
        <p:spPr>
          <a:xfrm>
            <a:off x="238125" y="2627313"/>
            <a:ext cx="7708900" cy="3395662"/>
          </a:xfrm>
          <a:prstGeom prst="rect">
            <a:avLst/>
          </a:prstGeom>
          <a:solidFill>
            <a:srgbClr val="BFBFBF"/>
          </a:solidFill>
          <a:ln>
            <a:noFill/>
          </a:ln>
        </p:spPr>
      </p:pic>
      <p:sp>
        <p:nvSpPr>
          <p:cNvPr id="397" name="Google Shape;397;p117"/>
          <p:cNvSpPr/>
          <p:nvPr/>
        </p:nvSpPr>
        <p:spPr>
          <a:xfrm>
            <a:off x="5937316" y="4305360"/>
            <a:ext cx="4933927" cy="15617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3600" u="none" cap="none" strike="noStrike">
                <a:solidFill>
                  <a:srgbClr val="73B64B"/>
                </a:solidFill>
                <a:latin typeface="Calibri"/>
                <a:ea typeface="Calibri"/>
                <a:cs typeface="Calibri"/>
                <a:sym typeface="Calibri"/>
              </a:rPr>
              <a:t>FALLSTRICKE IN NACHHALTIGEN UNTERNEHMEN</a:t>
            </a:r>
            <a:endParaRPr b="0" i="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29"/>
              <a:buFont typeface="Arial"/>
              <a:buNone/>
            </a:pPr>
            <a:r>
              <a:rPr b="0" i="0" lang="en-US" sz="529" u="none" cap="none" strike="noStrike">
                <a:solidFill>
                  <a:schemeClr val="lt1"/>
                </a:solidFill>
                <a:latin typeface="Montserrat"/>
                <a:ea typeface="Montserrat"/>
                <a:cs typeface="Montserrat"/>
                <a:sym typeface="Montserrat"/>
              </a:rPr>
              <a:t>C</a:t>
            </a:r>
            <a:endParaRPr b="0" i="0" sz="529"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7"/>
          <p:cNvSpPr txBox="1"/>
          <p:nvPr>
            <p:ph idx="1" type="body"/>
          </p:nvPr>
        </p:nvSpPr>
        <p:spPr>
          <a:xfrm>
            <a:off x="904856" y="826894"/>
            <a:ext cx="1047921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SCHLÜSSELBEGRIFFE UND DEFINITIONEN</a:t>
            </a:r>
            <a:endParaRPr/>
          </a:p>
          <a:p>
            <a:pPr indent="0" lvl="0" marL="0" rtl="0" algn="l">
              <a:lnSpc>
                <a:spcPct val="90000"/>
              </a:lnSpc>
              <a:spcBef>
                <a:spcPts val="1000"/>
              </a:spcBef>
              <a:spcAft>
                <a:spcPts val="0"/>
              </a:spcAft>
              <a:buClr>
                <a:schemeClr val="lt1"/>
              </a:buClr>
              <a:buSzPts val="3600"/>
              <a:buNone/>
            </a:pPr>
            <a:r>
              <a:t/>
            </a:r>
            <a:endParaRPr/>
          </a:p>
        </p:txBody>
      </p:sp>
      <p:sp>
        <p:nvSpPr>
          <p:cNvPr id="403" name="Google Shape;403;p67"/>
          <p:cNvSpPr txBox="1"/>
          <p:nvPr>
            <p:ph idx="2" type="body"/>
          </p:nvPr>
        </p:nvSpPr>
        <p:spPr>
          <a:xfrm>
            <a:off x="904856" y="2401380"/>
            <a:ext cx="10804544" cy="3781800"/>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SzPts val="2000"/>
              <a:buFont typeface="Arial"/>
              <a:buChar char="•"/>
            </a:pPr>
            <a:r>
              <a:rPr lang="en-US" sz="2000"/>
              <a:t>Greenwashing: Die Praxis, irreführende oder falsche Behauptungen über die Umweltvorteile eines Produkts, einer Dienstleistung oder von Unternehmenspraktiken aufzustellen, um umweltfreundlicher zu erscheinen, als sie sind.</a:t>
            </a:r>
            <a:endParaRPr/>
          </a:p>
          <a:p>
            <a:pPr indent="-215900" lvl="0" marL="342900" rtl="0" algn="just">
              <a:lnSpc>
                <a:spcPct val="100000"/>
              </a:lnSpc>
              <a:spcBef>
                <a:spcPts val="0"/>
              </a:spcBef>
              <a:spcAft>
                <a:spcPts val="0"/>
              </a:spcAft>
              <a:buSzPts val="2000"/>
              <a:buFont typeface="Arial"/>
              <a:buNone/>
            </a:pPr>
            <a:r>
              <a:t/>
            </a:r>
            <a:endParaRPr sz="2000"/>
          </a:p>
          <a:p>
            <a:pPr indent="-342900" lvl="0" marL="342900" rtl="0" algn="just">
              <a:lnSpc>
                <a:spcPct val="100000"/>
              </a:lnSpc>
              <a:spcBef>
                <a:spcPts val="0"/>
              </a:spcBef>
              <a:spcAft>
                <a:spcPts val="0"/>
              </a:spcAft>
              <a:buSzPts val="2000"/>
              <a:buFont typeface="Arial"/>
              <a:buChar char="•"/>
            </a:pPr>
            <a:r>
              <a:rPr lang="en-US" sz="2000"/>
              <a:t>Transparenz: Offenheit in der Kommunikation über die Nachhaltigkeitspraktiken eines Unternehmens, einschließlich der Erfolge und verbesserungsbedürftigen Bereiche.</a:t>
            </a:r>
            <a:endParaRPr/>
          </a:p>
          <a:p>
            <a:pPr indent="-215900" lvl="0" marL="342900" rtl="0" algn="just">
              <a:lnSpc>
                <a:spcPct val="100000"/>
              </a:lnSpc>
              <a:spcBef>
                <a:spcPts val="0"/>
              </a:spcBef>
              <a:spcAft>
                <a:spcPts val="0"/>
              </a:spcAft>
              <a:buSzPts val="2000"/>
              <a:buFont typeface="Arial"/>
              <a:buNone/>
            </a:pPr>
            <a:r>
              <a:t/>
            </a:r>
            <a:endParaRPr sz="2000"/>
          </a:p>
          <a:p>
            <a:pPr indent="-342900" lvl="0" marL="342900" rtl="0" algn="just">
              <a:lnSpc>
                <a:spcPct val="100000"/>
              </a:lnSpc>
              <a:spcBef>
                <a:spcPts val="0"/>
              </a:spcBef>
              <a:spcAft>
                <a:spcPts val="0"/>
              </a:spcAft>
              <a:buSzPts val="2000"/>
              <a:buFont typeface="Arial"/>
              <a:buChar char="•"/>
            </a:pPr>
            <a:r>
              <a:rPr lang="en-US" sz="2000"/>
              <a:t>Lebenszyklusanalyse (LCA): Eine Methode zur Bewertung der Umweltauswirkungen eines Produkts während seines gesamten Lebenszyklus, von der Rohstoffgewinnung bis zur Entsorgung.</a:t>
            </a:r>
            <a:endParaRPr/>
          </a:p>
          <a:p>
            <a:pPr indent="-215900" lvl="0" marL="342900" rtl="0" algn="just">
              <a:lnSpc>
                <a:spcPct val="100000"/>
              </a:lnSpc>
              <a:spcBef>
                <a:spcPts val="0"/>
              </a:spcBef>
              <a:spcAft>
                <a:spcPts val="0"/>
              </a:spcAft>
              <a:buSzPts val="2000"/>
              <a:buFont typeface="Arial"/>
              <a:buNone/>
            </a:pPr>
            <a:r>
              <a:t/>
            </a:r>
            <a:endParaRPr sz="2000"/>
          </a:p>
          <a:p>
            <a:pPr indent="-342900" lvl="0" marL="342900" rtl="0" algn="just">
              <a:lnSpc>
                <a:spcPct val="100000"/>
              </a:lnSpc>
              <a:spcBef>
                <a:spcPts val="0"/>
              </a:spcBef>
              <a:spcAft>
                <a:spcPts val="0"/>
              </a:spcAft>
              <a:buSzPts val="2000"/>
              <a:buFont typeface="Arial"/>
              <a:buChar char="•"/>
            </a:pPr>
            <a:r>
              <a:rPr lang="en-US" sz="2000"/>
              <a:t>Nachhaltigkeitsmetriken: Quantifizierbare Messgrößen, die dazu dienen, die Leistung von Nachhaltigkeitsinitiativen zu verfolgen und darüber zu berichten.</a:t>
            </a:r>
            <a:endParaRPr sz="20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8"/>
          <p:cNvSpPr txBox="1"/>
          <p:nvPr>
            <p:ph idx="1" type="body"/>
          </p:nvPr>
        </p:nvSpPr>
        <p:spPr>
          <a:xfrm>
            <a:off x="904856" y="826894"/>
            <a:ext cx="1047921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SCHLÜSSELBEGRIFFE UND DEFINITIONEN</a:t>
            </a:r>
            <a:endParaRPr/>
          </a:p>
        </p:txBody>
      </p:sp>
      <p:sp>
        <p:nvSpPr>
          <p:cNvPr id="409" name="Google Shape;409;p68"/>
          <p:cNvSpPr txBox="1"/>
          <p:nvPr>
            <p:ph idx="2" type="body"/>
          </p:nvPr>
        </p:nvSpPr>
        <p:spPr>
          <a:xfrm>
            <a:off x="917556" y="2041030"/>
            <a:ext cx="10702944" cy="3781800"/>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SzPts val="2000"/>
              <a:buFont typeface="Arial"/>
              <a:buChar char="•"/>
            </a:pPr>
            <a:r>
              <a:rPr lang="en-US" sz="2000"/>
              <a:t>Biodiversität: Die Vielfalt des Pflanzen- und Tierlebens in einem bestimmten Lebensraum, die oft als entscheidend für die Erhaltung des ökologischen Gleichgewichts angesehen wird.</a:t>
            </a:r>
            <a:endParaRPr/>
          </a:p>
          <a:p>
            <a:pPr indent="-215900" lvl="0" marL="342900" rtl="0" algn="just">
              <a:lnSpc>
                <a:spcPct val="100000"/>
              </a:lnSpc>
              <a:spcBef>
                <a:spcPts val="0"/>
              </a:spcBef>
              <a:spcAft>
                <a:spcPts val="0"/>
              </a:spcAft>
              <a:buSzPts val="2000"/>
              <a:buFont typeface="Arial"/>
              <a:buNone/>
            </a:pPr>
            <a:r>
              <a:t/>
            </a:r>
            <a:endParaRPr sz="2000"/>
          </a:p>
          <a:p>
            <a:pPr indent="-342900" lvl="0" marL="342900" rtl="0" algn="just">
              <a:lnSpc>
                <a:spcPct val="100000"/>
              </a:lnSpc>
              <a:spcBef>
                <a:spcPts val="0"/>
              </a:spcBef>
              <a:spcAft>
                <a:spcPts val="0"/>
              </a:spcAft>
              <a:buSzPts val="2000"/>
              <a:buFont typeface="Arial"/>
              <a:buChar char="•"/>
            </a:pPr>
            <a:r>
              <a:rPr lang="en-US" sz="2000"/>
              <a:t>Ökologischer Fußabdruck: Die Auswirkungen einer Person, eines Unternehmens oder einer Tätigkeit auf die Umwelt, gemessen an der Menge der erzeugten Treibhausgase, in der Regel in Einheiten von Kohlendioxid.</a:t>
            </a:r>
            <a:endParaRPr/>
          </a:p>
          <a:p>
            <a:pPr indent="-215900" lvl="0" marL="342900" rtl="0" algn="just">
              <a:lnSpc>
                <a:spcPct val="100000"/>
              </a:lnSpc>
              <a:spcBef>
                <a:spcPts val="0"/>
              </a:spcBef>
              <a:spcAft>
                <a:spcPts val="0"/>
              </a:spcAft>
              <a:buSzPts val="2000"/>
              <a:buFont typeface="Arial"/>
              <a:buNone/>
            </a:pPr>
            <a:r>
              <a:t/>
            </a:r>
            <a:endParaRPr sz="2000"/>
          </a:p>
          <a:p>
            <a:pPr indent="-342900" lvl="0" marL="342900" rtl="0" algn="just">
              <a:lnSpc>
                <a:spcPct val="100000"/>
              </a:lnSpc>
              <a:spcBef>
                <a:spcPts val="0"/>
              </a:spcBef>
              <a:spcAft>
                <a:spcPts val="0"/>
              </a:spcAft>
              <a:buSzPts val="2000"/>
              <a:buFont typeface="Arial"/>
              <a:buChar char="•"/>
            </a:pPr>
            <a:r>
              <a:rPr lang="en-US" sz="2000"/>
              <a:t>Faire Arbeitspraktiken: Richtlinien und Praktiken, die eine faire Behandlung von Arbeitnehmern gewährleisten, einschließlich fairer Löhne, sicherer Arbeitsbedingungen und des Rechts, sich zu organisieren.</a:t>
            </a:r>
            <a:endParaRPr/>
          </a:p>
          <a:p>
            <a:pPr indent="-215900" lvl="0" marL="342900" rtl="0" algn="just">
              <a:lnSpc>
                <a:spcPct val="100000"/>
              </a:lnSpc>
              <a:spcBef>
                <a:spcPts val="0"/>
              </a:spcBef>
              <a:spcAft>
                <a:spcPts val="0"/>
              </a:spcAft>
              <a:buSzPts val="2000"/>
              <a:buFont typeface="Arial"/>
              <a:buNone/>
            </a:pPr>
            <a:r>
              <a:t/>
            </a:r>
            <a:endParaRPr sz="2000"/>
          </a:p>
          <a:p>
            <a:pPr indent="-342900" lvl="0" marL="342900" rtl="0" algn="just">
              <a:lnSpc>
                <a:spcPct val="100000"/>
              </a:lnSpc>
              <a:spcBef>
                <a:spcPts val="0"/>
              </a:spcBef>
              <a:spcAft>
                <a:spcPts val="0"/>
              </a:spcAft>
              <a:buSzPts val="2000"/>
              <a:buFont typeface="Arial"/>
              <a:buChar char="•"/>
            </a:pPr>
            <a:r>
              <a:rPr lang="en-US" sz="2000"/>
              <a:t>Nachhaltige Beschaffung: Die Beschaffung von Produkten und Materialien auf eine Weise, die nur minimale negative Auswirkungen auf die Umwelt und die Gesellschaft hat, oft unter Einbeziehung von fairem Handel und umweltfreundlichen Praktiken.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9"/>
          <p:cNvSpPr txBox="1"/>
          <p:nvPr>
            <p:ph idx="1" type="body"/>
          </p:nvPr>
        </p:nvSpPr>
        <p:spPr>
          <a:xfrm>
            <a:off x="904856" y="826894"/>
            <a:ext cx="1047921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SCHLÜSSELBEGRIFFE UND DEFINITIONEN</a:t>
            </a:r>
            <a:endParaRPr/>
          </a:p>
        </p:txBody>
      </p:sp>
      <p:sp>
        <p:nvSpPr>
          <p:cNvPr id="415" name="Google Shape;415;p69"/>
          <p:cNvSpPr txBox="1"/>
          <p:nvPr>
            <p:ph idx="2" type="body"/>
          </p:nvPr>
        </p:nvSpPr>
        <p:spPr>
          <a:xfrm>
            <a:off x="904856" y="2160406"/>
            <a:ext cx="10766444" cy="3781800"/>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SzPts val="2000"/>
              <a:buFont typeface="Arial"/>
              <a:buChar char="•"/>
            </a:pPr>
            <a:r>
              <a:rPr lang="en-US" sz="2000"/>
              <a:t>Energie-Effizienz: Weniger Energie für die gleiche Aufgabe verbrauchen und dadurch Energieverschwendung vermeiden.</a:t>
            </a:r>
            <a:endParaRPr/>
          </a:p>
          <a:p>
            <a:pPr indent="-215900" lvl="0" marL="342900" rtl="0" algn="just">
              <a:lnSpc>
                <a:spcPct val="100000"/>
              </a:lnSpc>
              <a:spcBef>
                <a:spcPts val="0"/>
              </a:spcBef>
              <a:spcAft>
                <a:spcPts val="0"/>
              </a:spcAft>
              <a:buSzPts val="2000"/>
              <a:buFont typeface="Arial"/>
              <a:buNone/>
            </a:pPr>
            <a:r>
              <a:t/>
            </a:r>
            <a:endParaRPr sz="2000"/>
          </a:p>
          <a:p>
            <a:pPr indent="-342900" lvl="0" marL="342900" rtl="0" algn="just">
              <a:lnSpc>
                <a:spcPct val="100000"/>
              </a:lnSpc>
              <a:spcBef>
                <a:spcPts val="0"/>
              </a:spcBef>
              <a:spcAft>
                <a:spcPts val="0"/>
              </a:spcAft>
              <a:buSzPts val="2000"/>
              <a:buFont typeface="Arial"/>
              <a:buChar char="•"/>
            </a:pPr>
            <a:r>
              <a:rPr lang="en-US" sz="2000"/>
              <a:t>Öko-Kennzeichnung: Kennzeichnung von Produkten, um die Verbraucher darüber zu informieren, dass sie auf umweltfreundliche Weise hergestellt wurden.</a:t>
            </a:r>
            <a:endParaRPr/>
          </a:p>
          <a:p>
            <a:pPr indent="-215900" lvl="0" marL="342900" rtl="0" algn="just">
              <a:lnSpc>
                <a:spcPct val="100000"/>
              </a:lnSpc>
              <a:spcBef>
                <a:spcPts val="0"/>
              </a:spcBef>
              <a:spcAft>
                <a:spcPts val="0"/>
              </a:spcAft>
              <a:buSzPts val="2000"/>
              <a:buFont typeface="Arial"/>
              <a:buNone/>
            </a:pPr>
            <a:r>
              <a:t/>
            </a:r>
            <a:endParaRPr sz="2000"/>
          </a:p>
          <a:p>
            <a:pPr indent="-342900" lvl="0" marL="342900" rtl="0" algn="just">
              <a:lnSpc>
                <a:spcPct val="100000"/>
              </a:lnSpc>
              <a:spcBef>
                <a:spcPts val="0"/>
              </a:spcBef>
              <a:spcAft>
                <a:spcPts val="0"/>
              </a:spcAft>
              <a:buSzPts val="2000"/>
              <a:buFont typeface="Arial"/>
              <a:buChar char="•"/>
            </a:pPr>
            <a:r>
              <a:rPr lang="en-US" sz="2000"/>
              <a:t>Wassereinsparung: Die effiziente Nutzung von Wasser, um unnötigen Wasserverbrauch zu vermeiden.</a:t>
            </a:r>
            <a:endParaRPr/>
          </a:p>
          <a:p>
            <a:pPr indent="-215900" lvl="0" marL="342900" rtl="0" algn="just">
              <a:lnSpc>
                <a:spcPct val="100000"/>
              </a:lnSpc>
              <a:spcBef>
                <a:spcPts val="0"/>
              </a:spcBef>
              <a:spcAft>
                <a:spcPts val="0"/>
              </a:spcAft>
              <a:buSzPts val="2000"/>
              <a:buFont typeface="Arial"/>
              <a:buNone/>
            </a:pPr>
            <a:r>
              <a:t/>
            </a:r>
            <a:endParaRPr sz="2000"/>
          </a:p>
          <a:p>
            <a:pPr indent="-342900" lvl="0" marL="342900" rtl="0" algn="just">
              <a:lnSpc>
                <a:spcPct val="100000"/>
              </a:lnSpc>
              <a:spcBef>
                <a:spcPts val="0"/>
              </a:spcBef>
              <a:spcAft>
                <a:spcPts val="0"/>
              </a:spcAft>
              <a:buSzPts val="2000"/>
              <a:buFont typeface="Arial"/>
              <a:buChar char="•"/>
            </a:pPr>
            <a:r>
              <a:rPr lang="en-US" sz="2000"/>
              <a:t>Abfallvermeidung: Praktiken, die darauf abzielen, die durch einen Prozess oder eine Aktivität erzeugte Abfallmenge zu reduzieren.</a:t>
            </a:r>
            <a:endParaRPr/>
          </a:p>
          <a:p>
            <a:pPr indent="-215900" lvl="0" marL="342900" rtl="0" algn="just">
              <a:lnSpc>
                <a:spcPct val="100000"/>
              </a:lnSpc>
              <a:spcBef>
                <a:spcPts val="0"/>
              </a:spcBef>
              <a:spcAft>
                <a:spcPts val="0"/>
              </a:spcAft>
              <a:buSzPts val="2000"/>
              <a:buFont typeface="Arial"/>
              <a:buNone/>
            </a:pPr>
            <a:r>
              <a:t/>
            </a:r>
            <a:endParaRPr sz="2000"/>
          </a:p>
          <a:p>
            <a:pPr indent="-342900" lvl="0" marL="342900" rtl="0" algn="just">
              <a:lnSpc>
                <a:spcPct val="100000"/>
              </a:lnSpc>
              <a:spcBef>
                <a:spcPts val="0"/>
              </a:spcBef>
              <a:spcAft>
                <a:spcPts val="0"/>
              </a:spcAft>
              <a:buSzPts val="2000"/>
              <a:buFont typeface="Arial"/>
              <a:buChar char="•"/>
            </a:pPr>
            <a:r>
              <a:rPr lang="en-US" sz="2000"/>
              <a:t>Umweltfreundliche Beschaffung: Die Beschaffung von Produkten und Dienstleistungen, die eine geringere Auswirkung auf die menschliche Gesundheit und die Umwelt haben.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70"/>
          <p:cNvSpPr txBox="1"/>
          <p:nvPr>
            <p:ph idx="1" type="body"/>
          </p:nvPr>
        </p:nvSpPr>
        <p:spPr>
          <a:xfrm>
            <a:off x="904856" y="826894"/>
            <a:ext cx="1047921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SCHLÜSSELBEGRIFFE UND DEFINITIONEN</a:t>
            </a:r>
            <a:endParaRPr/>
          </a:p>
        </p:txBody>
      </p:sp>
      <p:sp>
        <p:nvSpPr>
          <p:cNvPr id="421" name="Google Shape;421;p70"/>
          <p:cNvSpPr txBox="1"/>
          <p:nvPr>
            <p:ph idx="2" type="body"/>
          </p:nvPr>
        </p:nvSpPr>
        <p:spPr>
          <a:xfrm>
            <a:off x="904856" y="2061205"/>
            <a:ext cx="10779144" cy="3781929"/>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SzPts val="2000"/>
              <a:buFont typeface="Arial"/>
              <a:buChar char="•"/>
            </a:pPr>
            <a:r>
              <a:rPr lang="en-US" sz="2000"/>
              <a:t>Triple Bottom Line: Ein Geschäftskonzept, das soziale, ökologische und finanzielle Leistungskennzahlen umfasst.</a:t>
            </a:r>
            <a:endParaRPr/>
          </a:p>
          <a:p>
            <a:pPr indent="-215900" lvl="0" marL="342900" rtl="0" algn="just">
              <a:lnSpc>
                <a:spcPct val="100000"/>
              </a:lnSpc>
              <a:spcBef>
                <a:spcPts val="0"/>
              </a:spcBef>
              <a:spcAft>
                <a:spcPts val="0"/>
              </a:spcAft>
              <a:buSzPts val="2000"/>
              <a:buFont typeface="Arial"/>
              <a:buNone/>
            </a:pPr>
            <a:r>
              <a:t/>
            </a:r>
            <a:endParaRPr sz="2000"/>
          </a:p>
          <a:p>
            <a:pPr indent="-342900" lvl="0" marL="342900" rtl="0" algn="just">
              <a:lnSpc>
                <a:spcPct val="100000"/>
              </a:lnSpc>
              <a:spcBef>
                <a:spcPts val="0"/>
              </a:spcBef>
              <a:spcAft>
                <a:spcPts val="0"/>
              </a:spcAft>
              <a:buSzPts val="2000"/>
              <a:buFont typeface="Arial"/>
              <a:buChar char="•"/>
            </a:pPr>
            <a:r>
              <a:rPr lang="en-US" sz="2000"/>
              <a:t>Nachhaltige Innovation: Entwicklung neuer Produkte, Dienstleistungen oder Verfahren, die nicht nur wirtschaftlichen, sondern auch ökologischen und sozialen Nutzen bringen.</a:t>
            </a:r>
            <a:endParaRPr/>
          </a:p>
          <a:p>
            <a:pPr indent="-215900" lvl="0" marL="342900" rtl="0" algn="just">
              <a:lnSpc>
                <a:spcPct val="100000"/>
              </a:lnSpc>
              <a:spcBef>
                <a:spcPts val="0"/>
              </a:spcBef>
              <a:spcAft>
                <a:spcPts val="0"/>
              </a:spcAft>
              <a:buSzPts val="2000"/>
              <a:buFont typeface="Arial"/>
              <a:buNone/>
            </a:pPr>
            <a:r>
              <a:t/>
            </a:r>
            <a:endParaRPr sz="2000"/>
          </a:p>
          <a:p>
            <a:pPr indent="-342900" lvl="0" marL="342900" rtl="0" algn="just">
              <a:lnSpc>
                <a:spcPct val="100000"/>
              </a:lnSpc>
              <a:spcBef>
                <a:spcPts val="0"/>
              </a:spcBef>
              <a:spcAft>
                <a:spcPts val="0"/>
              </a:spcAft>
              <a:buSzPts val="2000"/>
              <a:buFont typeface="Arial"/>
              <a:buChar char="•"/>
            </a:pPr>
            <a:r>
              <a:rPr lang="en-US" sz="2000"/>
              <a:t>Abschwächung des Klimawandels: Bemühungen zur Reduzierung oder Vermeidung der Emission von Treibhausgasen.</a:t>
            </a:r>
            <a:endParaRPr/>
          </a:p>
          <a:p>
            <a:pPr indent="-215900" lvl="0" marL="342900" rtl="0" algn="just">
              <a:lnSpc>
                <a:spcPct val="100000"/>
              </a:lnSpc>
              <a:spcBef>
                <a:spcPts val="0"/>
              </a:spcBef>
              <a:spcAft>
                <a:spcPts val="0"/>
              </a:spcAft>
              <a:buSzPts val="2000"/>
              <a:buFont typeface="Arial"/>
              <a:buNone/>
            </a:pPr>
            <a:r>
              <a:t/>
            </a:r>
            <a:endParaRPr sz="2000"/>
          </a:p>
          <a:p>
            <a:pPr indent="-342900" lvl="0" marL="342900" rtl="0" algn="just">
              <a:lnSpc>
                <a:spcPct val="100000"/>
              </a:lnSpc>
              <a:spcBef>
                <a:spcPts val="0"/>
              </a:spcBef>
              <a:spcAft>
                <a:spcPts val="0"/>
              </a:spcAft>
              <a:buSzPts val="2000"/>
              <a:buFont typeface="Arial"/>
              <a:buChar char="•"/>
            </a:pPr>
            <a:r>
              <a:rPr lang="en-US" sz="2000"/>
              <a:t>Grüne Technologie: Technologie, deren Einsatz dazu dient, die Auswirkungen menschlicher Aktivitäten auf die Umwelt zu mildern oder umzukehren.</a:t>
            </a:r>
            <a:endParaRPr/>
          </a:p>
          <a:p>
            <a:pPr indent="-215900" lvl="0" marL="342900" rtl="0" algn="just">
              <a:lnSpc>
                <a:spcPct val="100000"/>
              </a:lnSpc>
              <a:spcBef>
                <a:spcPts val="0"/>
              </a:spcBef>
              <a:spcAft>
                <a:spcPts val="0"/>
              </a:spcAft>
              <a:buSzPts val="2000"/>
              <a:buFont typeface="Arial"/>
              <a:buNone/>
            </a:pPr>
            <a:r>
              <a:t/>
            </a:r>
            <a:endParaRPr sz="2000"/>
          </a:p>
          <a:p>
            <a:pPr indent="-342900" lvl="0" marL="342900" rtl="0" algn="just">
              <a:lnSpc>
                <a:spcPct val="100000"/>
              </a:lnSpc>
              <a:spcBef>
                <a:spcPts val="0"/>
              </a:spcBef>
              <a:spcAft>
                <a:spcPts val="0"/>
              </a:spcAft>
              <a:buSzPts val="2000"/>
              <a:buFont typeface="Arial"/>
              <a:buChar char="•"/>
            </a:pPr>
            <a:r>
              <a:rPr lang="en-US" sz="2000"/>
              <a:t>Zirkuläre Lieferkette: Eine Lieferkette, bei der die Wiederverwendung, das Recycling und die Aufarbeitung von Materialien und Produkten im Vordergrund stehen, um einen geschlossenen Kreislauf zu schaffen.</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2f055413be5_0_6"/>
          <p:cNvSpPr txBox="1"/>
          <p:nvPr>
            <p:ph idx="1" type="body"/>
          </p:nvPr>
        </p:nvSpPr>
        <p:spPr>
          <a:xfrm>
            <a:off x="904856" y="826894"/>
            <a:ext cx="104793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SCHLÜSSELBEGRIFFE UND DEFINITIONEN</a:t>
            </a:r>
            <a:endParaRPr/>
          </a:p>
        </p:txBody>
      </p:sp>
      <p:sp>
        <p:nvSpPr>
          <p:cNvPr id="428" name="Google Shape;428;g2f055413be5_0_6"/>
          <p:cNvSpPr txBox="1"/>
          <p:nvPr>
            <p:ph idx="2" type="body"/>
          </p:nvPr>
        </p:nvSpPr>
        <p:spPr>
          <a:xfrm>
            <a:off x="904856" y="1902750"/>
            <a:ext cx="10664844" cy="3781800"/>
          </a:xfrm>
          <a:prstGeom prst="rect">
            <a:avLst/>
          </a:prstGeom>
          <a:noFill/>
          <a:ln>
            <a:noFill/>
          </a:ln>
        </p:spPr>
        <p:txBody>
          <a:bodyPr anchorCtr="0" anchor="t" bIns="45700" lIns="91425" spcFirstLastPara="1" rIns="91425" wrap="square" tIns="45700">
            <a:noAutofit/>
          </a:bodyPr>
          <a:lstStyle/>
          <a:p>
            <a:pPr indent="0" lvl="0" marL="0" rtl="0" algn="just">
              <a:lnSpc>
                <a:spcPct val="124000"/>
              </a:lnSpc>
              <a:spcBef>
                <a:spcPts val="0"/>
              </a:spcBef>
              <a:spcAft>
                <a:spcPts val="0"/>
              </a:spcAft>
              <a:buSzPts val="2400"/>
              <a:buNone/>
            </a:pPr>
            <a:r>
              <a:t/>
            </a:r>
            <a:endParaRPr sz="2000"/>
          </a:p>
          <a:p>
            <a:pPr indent="-342900" lvl="0" marL="342900" rtl="0" algn="just">
              <a:lnSpc>
                <a:spcPct val="100000"/>
              </a:lnSpc>
              <a:spcBef>
                <a:spcPts val="0"/>
              </a:spcBef>
              <a:spcAft>
                <a:spcPts val="0"/>
              </a:spcAft>
              <a:buSzPts val="2000"/>
              <a:buFont typeface="Arial"/>
              <a:buChar char="•"/>
            </a:pPr>
            <a:r>
              <a:rPr lang="en-US" sz="2000"/>
              <a:t>Soziale Nachhaltigkeit: Schaffung einer gerechten Gesellschaft, die den Bedürfnissen aller Bürger gerecht wird und unbegrenzt aufrechterhalten werden kann.</a:t>
            </a:r>
            <a:endParaRPr/>
          </a:p>
          <a:p>
            <a:pPr indent="-215900" lvl="0" marL="342900" rtl="0" algn="just">
              <a:lnSpc>
                <a:spcPct val="100000"/>
              </a:lnSpc>
              <a:spcBef>
                <a:spcPts val="0"/>
              </a:spcBef>
              <a:spcAft>
                <a:spcPts val="0"/>
              </a:spcAft>
              <a:buSzPts val="2000"/>
              <a:buFont typeface="Arial"/>
              <a:buNone/>
            </a:pPr>
            <a:r>
              <a:t/>
            </a:r>
            <a:endParaRPr sz="2000"/>
          </a:p>
          <a:p>
            <a:pPr indent="-342900" lvl="0" marL="342900" rtl="0" algn="just">
              <a:lnSpc>
                <a:spcPct val="100000"/>
              </a:lnSpc>
              <a:spcBef>
                <a:spcPts val="0"/>
              </a:spcBef>
              <a:spcAft>
                <a:spcPts val="0"/>
              </a:spcAft>
              <a:buSzPts val="2000"/>
              <a:buFont typeface="Arial"/>
              <a:buChar char="•"/>
            </a:pPr>
            <a:r>
              <a:rPr lang="en-US" sz="2000"/>
              <a:t>Erneuerbare Ressourcen: Natürliche Ressourcen, die sich im Laufe der Zeit auf natürliche Weise erneuern können, z. B. Sonnenenergie, Windenergie und Biomasse.</a:t>
            </a:r>
            <a:endParaRPr/>
          </a:p>
          <a:p>
            <a:pPr indent="-215900" lvl="0" marL="342900" rtl="0" algn="just">
              <a:lnSpc>
                <a:spcPct val="100000"/>
              </a:lnSpc>
              <a:spcBef>
                <a:spcPts val="0"/>
              </a:spcBef>
              <a:spcAft>
                <a:spcPts val="0"/>
              </a:spcAft>
              <a:buSzPts val="2000"/>
              <a:buFont typeface="Arial"/>
              <a:buNone/>
            </a:pPr>
            <a:r>
              <a:t/>
            </a:r>
            <a:endParaRPr sz="2000"/>
          </a:p>
          <a:p>
            <a:pPr indent="-342900" lvl="0" marL="342900" rtl="0" algn="just">
              <a:lnSpc>
                <a:spcPct val="100000"/>
              </a:lnSpc>
              <a:spcBef>
                <a:spcPts val="0"/>
              </a:spcBef>
              <a:spcAft>
                <a:spcPts val="0"/>
              </a:spcAft>
              <a:buSzPts val="2000"/>
              <a:buFont typeface="Arial"/>
              <a:buChar char="•"/>
            </a:pPr>
            <a:r>
              <a:rPr lang="en-US" sz="2000"/>
              <a:t>Unternehmensführung: Das System von Regeln, Praktiken und Prozessen, durch das ein Unternehmen geleitet und kontrolliert wird, wobei der Schwerpunkt auf Nachhaltigkeit und ethischen Praktiken liegt.</a:t>
            </a:r>
            <a:endParaRPr/>
          </a:p>
          <a:p>
            <a:pPr indent="-215900" lvl="0" marL="342900" rtl="0" algn="just">
              <a:lnSpc>
                <a:spcPct val="100000"/>
              </a:lnSpc>
              <a:spcBef>
                <a:spcPts val="0"/>
              </a:spcBef>
              <a:spcAft>
                <a:spcPts val="0"/>
              </a:spcAft>
              <a:buSzPts val="2000"/>
              <a:buFont typeface="Arial"/>
              <a:buNone/>
            </a:pPr>
            <a:r>
              <a:t/>
            </a:r>
            <a:endParaRPr sz="2000"/>
          </a:p>
          <a:p>
            <a:pPr indent="-342900" lvl="0" marL="342900" rtl="0" algn="just">
              <a:lnSpc>
                <a:spcPct val="100000"/>
              </a:lnSpc>
              <a:spcBef>
                <a:spcPts val="0"/>
              </a:spcBef>
              <a:spcAft>
                <a:spcPts val="0"/>
              </a:spcAft>
              <a:buSzPts val="2000"/>
              <a:buFont typeface="Arial"/>
              <a:buChar char="•"/>
            </a:pPr>
            <a:r>
              <a:rPr lang="en-US" sz="2000"/>
              <a:t>Lebenszyklus-Kostenrechnung: Eine Buchhaltungsmethode, die alle Kosten im Zusammenhang mit dem Lebenszyklus eines Produkts berücksichtigt, einschließlich der Anschaffungskosten, der Wartung und der Entsorgungskosten, um die Gesamtbetriebskosten zu ermitteln.</a:t>
            </a:r>
            <a:endParaRPr sz="20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74"/>
          <p:cNvSpPr txBox="1"/>
          <p:nvPr>
            <p:ph idx="1" type="body"/>
          </p:nvPr>
        </p:nvSpPr>
        <p:spPr>
          <a:xfrm>
            <a:off x="7799501" y="5533317"/>
            <a:ext cx="3890325" cy="466127"/>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lt1"/>
              </a:buClr>
              <a:buSzPts val="2400"/>
              <a:buNone/>
            </a:pPr>
            <a:r>
              <a:rPr lang="en-US"/>
              <a:t>www.</a:t>
            </a:r>
            <a:r>
              <a:rPr b="1" lang="en-US"/>
              <a:t>website</a:t>
            </a:r>
            <a:r>
              <a:rPr lang="en-US"/>
              <a:t>.eu</a:t>
            </a:r>
            <a:endParaRPr/>
          </a:p>
          <a:p>
            <a:pPr indent="0" lvl="0" marL="0" rtl="0" algn="ctr">
              <a:lnSpc>
                <a:spcPct val="100000"/>
              </a:lnSpc>
              <a:spcBef>
                <a:spcPts val="0"/>
              </a:spcBef>
              <a:spcAft>
                <a:spcPts val="0"/>
              </a:spcAft>
              <a:buClr>
                <a:schemeClr val="lt1"/>
              </a:buClr>
              <a:buSzPts val="2400"/>
              <a:buNone/>
            </a:pPr>
            <a:r>
              <a:t/>
            </a:r>
            <a:endParaRPr/>
          </a:p>
        </p:txBody>
      </p:sp>
      <p:sp>
        <p:nvSpPr>
          <p:cNvPr id="435" name="Google Shape;435;p74"/>
          <p:cNvSpPr txBox="1"/>
          <p:nvPr>
            <p:ph idx="2" type="body"/>
          </p:nvPr>
        </p:nvSpPr>
        <p:spPr>
          <a:xfrm>
            <a:off x="1283799" y="3277107"/>
            <a:ext cx="5881764" cy="79650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400"/>
              <a:buNone/>
            </a:pPr>
            <a:r>
              <a:rPr lang="en-US"/>
              <a:t> Haben Sie Fragen?</a:t>
            </a:r>
            <a:endParaRPr/>
          </a:p>
        </p:txBody>
      </p:sp>
      <p:sp>
        <p:nvSpPr>
          <p:cNvPr id="436" name="Google Shape;436;p74"/>
          <p:cNvSpPr txBox="1"/>
          <p:nvPr>
            <p:ph idx="3" type="body"/>
          </p:nvPr>
        </p:nvSpPr>
        <p:spPr>
          <a:xfrm>
            <a:off x="1221181" y="2678292"/>
            <a:ext cx="5881764" cy="6342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600"/>
              <a:buNone/>
            </a:pPr>
            <a:r>
              <a:rPr lang="en-US"/>
              <a:t>Dankeschön</a:t>
            </a:r>
            <a:endParaRPr/>
          </a:p>
        </p:txBody>
      </p:sp>
      <p:grpSp>
        <p:nvGrpSpPr>
          <p:cNvPr id="437" name="Google Shape;437;p74"/>
          <p:cNvGrpSpPr/>
          <p:nvPr/>
        </p:nvGrpSpPr>
        <p:grpSpPr>
          <a:xfrm>
            <a:off x="8380634" y="2920943"/>
            <a:ext cx="3193903" cy="538831"/>
            <a:chOff x="5349868" y="8302092"/>
            <a:chExt cx="1664680" cy="280842"/>
          </a:xfrm>
        </p:grpSpPr>
        <p:grpSp>
          <p:nvGrpSpPr>
            <p:cNvPr id="438" name="Google Shape;438;p74"/>
            <p:cNvGrpSpPr/>
            <p:nvPr/>
          </p:nvGrpSpPr>
          <p:grpSpPr>
            <a:xfrm>
              <a:off x="6388006" y="8302092"/>
              <a:ext cx="280634" cy="280634"/>
              <a:chOff x="1950027" y="2499889"/>
              <a:chExt cx="850463" cy="850463"/>
            </a:xfrm>
          </p:grpSpPr>
          <p:sp>
            <p:nvSpPr>
              <p:cNvPr id="439" name="Google Shape;439;p74"/>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40" name="Google Shape;440;p74"/>
              <p:cNvGrpSpPr/>
              <p:nvPr/>
            </p:nvGrpSpPr>
            <p:grpSpPr>
              <a:xfrm>
                <a:off x="2107521" y="2657382"/>
                <a:ext cx="535476" cy="535477"/>
                <a:chOff x="2107521" y="2657382"/>
                <a:chExt cx="535476" cy="535477"/>
              </a:xfrm>
            </p:grpSpPr>
            <p:sp>
              <p:nvSpPr>
                <p:cNvPr id="441" name="Google Shape;441;p74"/>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2" name="Google Shape;442;p74"/>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3" name="Google Shape;443;p74"/>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444" name="Google Shape;444;p74"/>
            <p:cNvGrpSpPr/>
            <p:nvPr/>
          </p:nvGrpSpPr>
          <p:grpSpPr>
            <a:xfrm>
              <a:off x="5695775" y="8302092"/>
              <a:ext cx="280634" cy="280634"/>
              <a:chOff x="-147782" y="2499889"/>
              <a:chExt cx="850463" cy="850463"/>
            </a:xfrm>
          </p:grpSpPr>
          <p:sp>
            <p:nvSpPr>
              <p:cNvPr id="445" name="Google Shape;445;p74"/>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6" name="Google Shape;446;p74"/>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47" name="Google Shape;447;p74"/>
            <p:cNvGrpSpPr/>
            <p:nvPr/>
          </p:nvGrpSpPr>
          <p:grpSpPr>
            <a:xfrm>
              <a:off x="6733914" y="8302092"/>
              <a:ext cx="280634" cy="280634"/>
              <a:chOff x="2998302" y="2499889"/>
              <a:chExt cx="850463" cy="850463"/>
            </a:xfrm>
          </p:grpSpPr>
          <p:sp>
            <p:nvSpPr>
              <p:cNvPr id="448" name="Google Shape;448;p74"/>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9" name="Google Shape;449;p74"/>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50" name="Google Shape;450;p74"/>
            <p:cNvGrpSpPr/>
            <p:nvPr/>
          </p:nvGrpSpPr>
          <p:grpSpPr>
            <a:xfrm>
              <a:off x="5349868" y="8302092"/>
              <a:ext cx="280634" cy="280842"/>
              <a:chOff x="-1196056" y="2499889"/>
              <a:chExt cx="850463" cy="851092"/>
            </a:xfrm>
          </p:grpSpPr>
          <p:sp>
            <p:nvSpPr>
              <p:cNvPr id="451" name="Google Shape;451;p74"/>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2" name="Google Shape;452;p74"/>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53" name="Google Shape;453;p74"/>
            <p:cNvSpPr/>
            <p:nvPr/>
          </p:nvSpPr>
          <p:spPr>
            <a:xfrm>
              <a:off x="6041891" y="8302092"/>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454" name="Google Shape;454;p74"/>
            <p:cNvPicPr preferRelativeResize="0"/>
            <p:nvPr/>
          </p:nvPicPr>
          <p:blipFill rotWithShape="1">
            <a:blip r:embed="rId3">
              <a:alphaModFix/>
            </a:blip>
            <a:srcRect b="0" l="0" r="0" t="0"/>
            <a:stretch/>
          </p:blipFill>
          <p:spPr>
            <a:xfrm>
              <a:off x="6059170" y="8319371"/>
              <a:ext cx="246077" cy="246077"/>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62"/>
          <p:cNvSpPr txBox="1"/>
          <p:nvPr>
            <p:ph idx="1" type="body"/>
          </p:nvPr>
        </p:nvSpPr>
        <p:spPr>
          <a:xfrm>
            <a:off x="478136" y="826894"/>
            <a:ext cx="1047921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SCHLÜSSELBEGRIFFE UND DEFINITIONEN</a:t>
            </a:r>
            <a:endParaRPr/>
          </a:p>
          <a:p>
            <a:pPr indent="0" lvl="0" marL="0" rtl="0" algn="l">
              <a:lnSpc>
                <a:spcPct val="90000"/>
              </a:lnSpc>
              <a:spcBef>
                <a:spcPts val="1000"/>
              </a:spcBef>
              <a:spcAft>
                <a:spcPts val="0"/>
              </a:spcAft>
              <a:buClr>
                <a:schemeClr val="lt1"/>
              </a:buClr>
              <a:buSzPts val="3600"/>
              <a:buNone/>
            </a:pPr>
            <a:r>
              <a:t/>
            </a:r>
            <a:endParaRPr/>
          </a:p>
        </p:txBody>
      </p:sp>
      <p:sp>
        <p:nvSpPr>
          <p:cNvPr id="173" name="Google Shape;173;p62"/>
          <p:cNvSpPr txBox="1"/>
          <p:nvPr>
            <p:ph idx="2" type="body"/>
          </p:nvPr>
        </p:nvSpPr>
        <p:spPr>
          <a:xfrm>
            <a:off x="465210" y="1982350"/>
            <a:ext cx="11261580" cy="3781929"/>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rgbClr val="595959"/>
              </a:buClr>
              <a:buSzPts val="2000"/>
              <a:buFont typeface="Arial"/>
              <a:buChar char="•"/>
            </a:pPr>
            <a:r>
              <a:rPr lang="en-US"/>
              <a:t>Nachhaltigkeit: Die Fähigkeit, den Lebensstandard aufrechtzuerhalten oder zu verbessern, ohne die natürlichen Ressourcen für die Zukunft zu schädigen oder zu erschöpfen.</a:t>
            </a:r>
            <a:endParaRPr/>
          </a:p>
          <a:p>
            <a:pPr indent="-342900" lvl="0" marL="342900" rtl="0" algn="just">
              <a:lnSpc>
                <a:spcPct val="100000"/>
              </a:lnSpc>
              <a:spcBef>
                <a:spcPts val="0"/>
              </a:spcBef>
              <a:spcAft>
                <a:spcPts val="0"/>
              </a:spcAft>
              <a:buClr>
                <a:srgbClr val="595959"/>
              </a:buClr>
              <a:buSzPts val="2000"/>
              <a:buFont typeface="Arial"/>
              <a:buChar char="•"/>
            </a:pPr>
            <a:r>
              <a:rPr lang="en-US"/>
              <a:t>Soziale Verantwortung der Unternehmen (CSR): Ein Geschäftsmodell, das einem Unternehmen hilft, sich selbst, seinen Interessengruppen und der Öffentlichkeit gegenüber sozial verantwortlich zu sein. Durch die Wahrnehmung der sozialen Verantwortung von Unternehmen können sich diese bewusst machen, welche Auswirkungen sie auf alle Aspekte der Gesellschaft haben, einschließlich der wirtschaftlichen, sozialen und ökologischen.</a:t>
            </a:r>
            <a:endParaRPr/>
          </a:p>
          <a:p>
            <a:pPr indent="-342900" lvl="0" marL="342900" rtl="0" algn="just">
              <a:lnSpc>
                <a:spcPct val="100000"/>
              </a:lnSpc>
              <a:spcBef>
                <a:spcPts val="0"/>
              </a:spcBef>
              <a:spcAft>
                <a:spcPts val="0"/>
              </a:spcAft>
              <a:buClr>
                <a:srgbClr val="595959"/>
              </a:buClr>
              <a:buSzPts val="2000"/>
              <a:buFont typeface="Arial"/>
              <a:buChar char="•"/>
            </a:pPr>
            <a:r>
              <a:rPr lang="en-US"/>
              <a:t>Triple Bottom Line: Ein Rahmen oder eine Theorie, die empfiehlt, dass Unternehmen sich verpflichten, soziale und ökologische Belange ebenso zu berücksichtigen wie ihre Gewinne. Die Triple Bottom Line besteht aus sozialer Gerechtigkeit, Umweltschutz und wirtschaftlicher Rentabilität - drei P: People, Planet und Profit.</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63"/>
          <p:cNvSpPr txBox="1"/>
          <p:nvPr>
            <p:ph idx="1" type="body"/>
          </p:nvPr>
        </p:nvSpPr>
        <p:spPr>
          <a:xfrm>
            <a:off x="498045" y="936622"/>
            <a:ext cx="10479218"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lt1"/>
              </a:buClr>
              <a:buSzPts val="3600"/>
              <a:buFont typeface="Arial"/>
              <a:buNone/>
            </a:pPr>
            <a:r>
              <a:rPr lang="en-US"/>
              <a:t>SCHLÜSSELBEGRIFFE UND DEFINITIONEN</a:t>
            </a:r>
            <a:endParaRPr/>
          </a:p>
          <a:p>
            <a:pPr indent="-228600" lvl="0" marL="457200" marR="0" rtl="0" algn="l">
              <a:lnSpc>
                <a:spcPct val="90000"/>
              </a:lnSpc>
              <a:spcBef>
                <a:spcPts val="1000"/>
              </a:spcBef>
              <a:spcAft>
                <a:spcPts val="0"/>
              </a:spcAft>
              <a:buClr>
                <a:schemeClr val="lt1"/>
              </a:buClr>
              <a:buSzPts val="3600"/>
              <a:buFont typeface="Arial"/>
              <a:buNone/>
            </a:pPr>
            <a:r>
              <a:t/>
            </a:r>
            <a:endParaRPr/>
          </a:p>
          <a:p>
            <a:pPr indent="-228600" lvl="0" marL="457200" marR="0" rtl="0" algn="l">
              <a:lnSpc>
                <a:spcPct val="90000"/>
              </a:lnSpc>
              <a:spcBef>
                <a:spcPts val="1000"/>
              </a:spcBef>
              <a:spcAft>
                <a:spcPts val="0"/>
              </a:spcAft>
              <a:buClr>
                <a:schemeClr val="lt1"/>
              </a:buClr>
              <a:buSzPts val="3600"/>
              <a:buFont typeface="Arial"/>
              <a:buNone/>
            </a:pPr>
            <a:r>
              <a:t/>
            </a:r>
            <a:endParaRPr/>
          </a:p>
        </p:txBody>
      </p:sp>
      <p:sp>
        <p:nvSpPr>
          <p:cNvPr id="179" name="Google Shape;179;p63"/>
          <p:cNvSpPr txBox="1"/>
          <p:nvPr>
            <p:ph idx="2" type="body"/>
          </p:nvPr>
        </p:nvSpPr>
        <p:spPr>
          <a:xfrm>
            <a:off x="498045" y="2103741"/>
            <a:ext cx="11195909" cy="4304023"/>
          </a:xfrm>
          <a:prstGeom prst="rect">
            <a:avLst/>
          </a:prstGeom>
          <a:noFill/>
          <a:ln>
            <a:noFill/>
          </a:ln>
        </p:spPr>
        <p:txBody>
          <a:bodyPr anchorCtr="0" anchor="t" bIns="45700" lIns="91425" spcFirstLastPara="1" rIns="91425" wrap="square" tIns="45700">
            <a:noAutofit/>
          </a:bodyPr>
          <a:lstStyle/>
          <a:p>
            <a:pPr indent="-342900" lvl="0" marL="571500" rtl="0" algn="just">
              <a:lnSpc>
                <a:spcPct val="103333"/>
              </a:lnSpc>
              <a:spcBef>
                <a:spcPts val="0"/>
              </a:spcBef>
              <a:spcAft>
                <a:spcPts val="0"/>
              </a:spcAft>
              <a:buSzPts val="2400"/>
              <a:buFont typeface="Arial"/>
              <a:buChar char="•"/>
            </a:pPr>
            <a:r>
              <a:rPr lang="en-US"/>
              <a:t>Kohlenstoff-Fußabdruck: Die Gesamtmenge der Treibhausgase (einschließlich Kohlendioxid und Methan), die durch unser Handeln erzeugt werden. Eine Verringerung des Kohlenstoff-Fußabdrucks bedeutet Kosteneinsparungen und trägt zur Bekämpfung des Klimawandels und seiner Auswirkungen bei.</a:t>
            </a:r>
            <a:endParaRPr/>
          </a:p>
          <a:p>
            <a:pPr indent="-342900" lvl="0" marL="571500" rtl="0" algn="just">
              <a:lnSpc>
                <a:spcPct val="103333"/>
              </a:lnSpc>
              <a:spcBef>
                <a:spcPts val="0"/>
              </a:spcBef>
              <a:spcAft>
                <a:spcPts val="0"/>
              </a:spcAft>
              <a:buSzPts val="2400"/>
              <a:buFont typeface="Arial"/>
              <a:buChar char="•"/>
            </a:pPr>
            <a:r>
              <a:rPr lang="en-US"/>
              <a:t>Greenwashing: Desinformation, die von einer Organisation verbreitet wird, um in der Öffentlichkeit ein umweltbewusstes Image zu vermitteln, während ihre Geschäftspraktiken möglicherweise nicht umweltverträglich sind.</a:t>
            </a:r>
            <a:endParaRPr/>
          </a:p>
          <a:p>
            <a:pPr indent="-342900" lvl="0" marL="571500" rtl="0" algn="just">
              <a:lnSpc>
                <a:spcPct val="103333"/>
              </a:lnSpc>
              <a:spcBef>
                <a:spcPts val="0"/>
              </a:spcBef>
              <a:spcAft>
                <a:spcPts val="0"/>
              </a:spcAft>
              <a:buSzPts val="2400"/>
              <a:buFont typeface="Arial"/>
              <a:buChar char="•"/>
            </a:pPr>
            <a:r>
              <a:rPr lang="en-US"/>
              <a:t>Kreislaufwirtschaft: Ein regenerativer Ansatz im Gegensatz zur traditionellen linearen Wirtschaft (herstellen, verwenden, entsorgen), der darauf abzielt, Ressourcen so lange wie möglich zu nutzen, während der Nutzung den maximalen Wert aus ihnen herauszuholen und Produkte und Materialien am Ende ihrer Nutzungsdauer wiederzugewinnen und zu regenerieren.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64"/>
          <p:cNvSpPr txBox="1"/>
          <p:nvPr>
            <p:ph idx="1" type="body"/>
          </p:nvPr>
        </p:nvSpPr>
        <p:spPr>
          <a:xfrm>
            <a:off x="697592" y="944644"/>
            <a:ext cx="1047921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SCHLÜSSELBEGRIFFE UND DEFINITIONEN</a:t>
            </a:r>
            <a:endParaRPr/>
          </a:p>
          <a:p>
            <a:pPr indent="0" lvl="0" marL="0" rtl="0" algn="l">
              <a:lnSpc>
                <a:spcPct val="90000"/>
              </a:lnSpc>
              <a:spcBef>
                <a:spcPts val="0"/>
              </a:spcBef>
              <a:spcAft>
                <a:spcPts val="0"/>
              </a:spcAft>
              <a:buClr>
                <a:schemeClr val="lt1"/>
              </a:buClr>
              <a:buSzPts val="3600"/>
              <a:buNone/>
            </a:pPr>
            <a:r>
              <a:t/>
            </a:r>
            <a:endParaRPr/>
          </a:p>
        </p:txBody>
      </p:sp>
      <p:sp>
        <p:nvSpPr>
          <p:cNvPr id="185" name="Google Shape;185;p64"/>
          <p:cNvSpPr txBox="1"/>
          <p:nvPr>
            <p:ph idx="2" type="body"/>
          </p:nvPr>
        </p:nvSpPr>
        <p:spPr>
          <a:xfrm>
            <a:off x="697592" y="2061205"/>
            <a:ext cx="10945768" cy="3781929"/>
          </a:xfrm>
          <a:prstGeom prst="rect">
            <a:avLst/>
          </a:prstGeom>
          <a:noFill/>
          <a:ln>
            <a:noFill/>
          </a:ln>
        </p:spPr>
        <p:txBody>
          <a:bodyPr anchorCtr="0" anchor="t" bIns="45700" lIns="91425" spcFirstLastPara="1" rIns="91425" wrap="square" tIns="45700">
            <a:noAutofit/>
          </a:bodyPr>
          <a:lstStyle/>
          <a:p>
            <a:pPr indent="-342900" lvl="0" marL="342900" rtl="0" algn="just">
              <a:lnSpc>
                <a:spcPct val="124000"/>
              </a:lnSpc>
              <a:spcBef>
                <a:spcPts val="0"/>
              </a:spcBef>
              <a:spcAft>
                <a:spcPts val="0"/>
              </a:spcAft>
              <a:buClr>
                <a:srgbClr val="595959"/>
              </a:buClr>
              <a:buSzPts val="2000"/>
              <a:buFont typeface="Arial"/>
              <a:buChar char="•"/>
            </a:pPr>
            <a:r>
              <a:rPr lang="en-US"/>
              <a:t>Erneuerbare Energie: Energie aus einer Quelle, die sich bei der Nutzung nicht erschöpft, wie z. B. Wind- oder Sonnenenergie.</a:t>
            </a:r>
            <a:endParaRPr/>
          </a:p>
          <a:p>
            <a:pPr indent="-342900" lvl="0" marL="342900" rtl="0" algn="just">
              <a:lnSpc>
                <a:spcPct val="124000"/>
              </a:lnSpc>
              <a:spcBef>
                <a:spcPts val="0"/>
              </a:spcBef>
              <a:spcAft>
                <a:spcPts val="0"/>
              </a:spcAft>
              <a:buClr>
                <a:srgbClr val="595959"/>
              </a:buClr>
              <a:buSzPts val="2000"/>
              <a:buFont typeface="Arial"/>
              <a:buChar char="•"/>
            </a:pPr>
            <a:r>
              <a:rPr lang="en-US"/>
              <a:t>Öko-Effizienz: Geschäftspraktiken, die darauf abzielen, ökologische Schäden zu reduzieren und gleichzeitig die Ressourceneffizienz zu maximieren.</a:t>
            </a:r>
            <a:endParaRPr/>
          </a:p>
          <a:p>
            <a:pPr indent="-342900" lvl="0" marL="342900" rtl="0" algn="just">
              <a:lnSpc>
                <a:spcPct val="124000"/>
              </a:lnSpc>
              <a:spcBef>
                <a:spcPts val="0"/>
              </a:spcBef>
              <a:spcAft>
                <a:spcPts val="0"/>
              </a:spcAft>
              <a:buClr>
                <a:srgbClr val="595959"/>
              </a:buClr>
              <a:buSzPts val="2000"/>
              <a:buFont typeface="Arial"/>
              <a:buChar char="•"/>
            </a:pPr>
            <a:r>
              <a:rPr lang="en-US"/>
              <a:t>Lebenszyklusanalyse (LCA): Die Bewertung der Umweltauswirkungen, die mit allen Lebensphasen eines Produkts verbunden sind, von der Rohstoffgewinnung über die Materialverarbeitung, die Herstellung, den Vertrieb, die Nutzung, die Reparatur und Wartung bis hin zur Entsorgung oder zum Recycling.</a:t>
            </a:r>
            <a:endParaRPr/>
          </a:p>
          <a:p>
            <a:pPr indent="-342900" lvl="0" marL="342900" rtl="0" algn="just">
              <a:lnSpc>
                <a:spcPct val="124000"/>
              </a:lnSpc>
              <a:spcBef>
                <a:spcPts val="0"/>
              </a:spcBef>
              <a:spcAft>
                <a:spcPts val="0"/>
              </a:spcAft>
              <a:buClr>
                <a:srgbClr val="595959"/>
              </a:buClr>
              <a:buSzPts val="2000"/>
              <a:buFont typeface="Arial"/>
              <a:buChar char="•"/>
            </a:pPr>
            <a:r>
              <a:rPr lang="en-US"/>
              <a:t>Nachhaltige Lieferkette: Management von Lieferketten in einer Weise, die umweltverträglich, sozial verantwortlich und wirtschaftlich tragfähig ist.</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65"/>
          <p:cNvSpPr txBox="1"/>
          <p:nvPr>
            <p:ph idx="1" type="body"/>
          </p:nvPr>
        </p:nvSpPr>
        <p:spPr>
          <a:xfrm>
            <a:off x="451104" y="885316"/>
            <a:ext cx="1047921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SCHLÜSSELBEGRIFFE UND DEFINITIONEN</a:t>
            </a:r>
            <a:endParaRPr/>
          </a:p>
          <a:p>
            <a:pPr indent="0" lvl="0" marL="0" rtl="0" algn="l">
              <a:lnSpc>
                <a:spcPct val="90000"/>
              </a:lnSpc>
              <a:spcBef>
                <a:spcPts val="0"/>
              </a:spcBef>
              <a:spcAft>
                <a:spcPts val="0"/>
              </a:spcAft>
              <a:buClr>
                <a:schemeClr val="lt1"/>
              </a:buClr>
              <a:buSzPts val="3600"/>
              <a:buNone/>
            </a:pPr>
            <a:r>
              <a:t/>
            </a:r>
            <a:endParaRPr/>
          </a:p>
        </p:txBody>
      </p:sp>
      <p:sp>
        <p:nvSpPr>
          <p:cNvPr id="191" name="Google Shape;191;p65"/>
          <p:cNvSpPr txBox="1"/>
          <p:nvPr>
            <p:ph idx="2" type="body"/>
          </p:nvPr>
        </p:nvSpPr>
        <p:spPr>
          <a:xfrm>
            <a:off x="402300" y="2165835"/>
            <a:ext cx="11387400" cy="3480000"/>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rgbClr val="595959"/>
              </a:buClr>
              <a:buSzPts val="2000"/>
              <a:buFont typeface="Arial"/>
              <a:buChar char="•"/>
            </a:pPr>
            <a:r>
              <a:rPr lang="en-US"/>
              <a:t>Ethische Beschaffung: Beschaffung von Waren auf eine Weise, die die Umwelt respektiert und sicherstellt, dass die an der Herstellung beteiligten Arbeiter sicher sind und fair behandelt werden</a:t>
            </a:r>
            <a:endParaRPr/>
          </a:p>
          <a:p>
            <a:pPr indent="-342900" lvl="0" marL="342900" rtl="0" algn="just">
              <a:lnSpc>
                <a:spcPct val="100000"/>
              </a:lnSpc>
              <a:spcBef>
                <a:spcPts val="0"/>
              </a:spcBef>
              <a:spcAft>
                <a:spcPts val="0"/>
              </a:spcAft>
              <a:buClr>
                <a:srgbClr val="595959"/>
              </a:buClr>
              <a:buSzPts val="2000"/>
              <a:buFont typeface="Arial"/>
              <a:buChar char="•"/>
            </a:pPr>
            <a:r>
              <a:rPr lang="en-US"/>
              <a:t>Grünes Bauen: Bauprojekte, bei denen in der Regel nachhaltige Materialien verwendet werden und die Grundsätze einer nachhaltigen Architektur umgesetzt werden, zu denen Energieeffizienz, Wassereinsparung und die Nutzung erneuerbarer Energiequellen gehören.</a:t>
            </a:r>
            <a:endParaRPr/>
          </a:p>
          <a:p>
            <a:pPr indent="-342900" lvl="0" marL="342900" rtl="0" algn="just">
              <a:lnSpc>
                <a:spcPct val="100000"/>
              </a:lnSpc>
              <a:spcBef>
                <a:spcPts val="0"/>
              </a:spcBef>
              <a:spcAft>
                <a:spcPts val="0"/>
              </a:spcAft>
              <a:buClr>
                <a:srgbClr val="595959"/>
              </a:buClr>
              <a:buSzPts val="2000"/>
              <a:buFont typeface="Arial"/>
              <a:buChar char="•"/>
            </a:pPr>
            <a:r>
              <a:rPr lang="en-US"/>
              <a:t>Biodiversität: Die Vielfalt des pflanzlichen und tierischen Lebens in der Welt oder in einem bestimmten Lebensraum, wobei ein hohes Maß an Biodiversität in der Regel als wichtig und wünschenswert angesehen wird.</a:t>
            </a:r>
            <a:endParaRPr/>
          </a:p>
          <a:p>
            <a:pPr indent="-342900" lvl="0" marL="342900" rtl="0" algn="just">
              <a:lnSpc>
                <a:spcPct val="100000"/>
              </a:lnSpc>
              <a:spcBef>
                <a:spcPts val="0"/>
              </a:spcBef>
              <a:spcAft>
                <a:spcPts val="0"/>
              </a:spcAft>
              <a:buClr>
                <a:srgbClr val="595959"/>
              </a:buClr>
              <a:buSzPts val="2000"/>
              <a:buFont typeface="Arial"/>
              <a:buChar char="•"/>
            </a:pPr>
            <a:r>
              <a:rPr lang="en-US"/>
              <a:t>Energieeinsparung: Das Bestreben, den Energieverbrauch zu senken, indem weniger von einer Energiedienstleistung genutzt wird.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98"/>
          <p:cNvSpPr txBox="1"/>
          <p:nvPr>
            <p:ph idx="1" type="body"/>
          </p:nvPr>
        </p:nvSpPr>
        <p:spPr>
          <a:xfrm>
            <a:off x="126492" y="912238"/>
            <a:ext cx="10479218"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lt1"/>
              </a:buClr>
              <a:buSzPts val="3600"/>
              <a:buFont typeface="Arial"/>
              <a:buNone/>
            </a:pPr>
            <a:r>
              <a:rPr lang="en-US"/>
              <a:t>SCHLÜSSELBEGRIFFE UND DEFINITIONEN</a:t>
            </a:r>
            <a:endParaRPr/>
          </a:p>
          <a:p>
            <a:pPr indent="-228600" lvl="0" marL="457200" marR="0" rtl="0" algn="l">
              <a:lnSpc>
                <a:spcPct val="90000"/>
              </a:lnSpc>
              <a:spcBef>
                <a:spcPts val="1000"/>
              </a:spcBef>
              <a:spcAft>
                <a:spcPts val="0"/>
              </a:spcAft>
              <a:buClr>
                <a:schemeClr val="lt1"/>
              </a:buClr>
              <a:buSzPts val="3600"/>
              <a:buFont typeface="Arial"/>
              <a:buNone/>
            </a:pPr>
            <a:r>
              <a:t/>
            </a:r>
            <a:endParaRPr/>
          </a:p>
          <a:p>
            <a:pPr indent="-228600" lvl="0" marL="457200" marR="0" rtl="0" algn="l">
              <a:lnSpc>
                <a:spcPct val="90000"/>
              </a:lnSpc>
              <a:spcBef>
                <a:spcPts val="1000"/>
              </a:spcBef>
              <a:spcAft>
                <a:spcPts val="0"/>
              </a:spcAft>
              <a:buClr>
                <a:schemeClr val="lt1"/>
              </a:buClr>
              <a:buSzPts val="3600"/>
              <a:buFont typeface="Arial"/>
              <a:buNone/>
            </a:pPr>
            <a:r>
              <a:t/>
            </a:r>
            <a:endParaRPr/>
          </a:p>
        </p:txBody>
      </p:sp>
      <p:sp>
        <p:nvSpPr>
          <p:cNvPr id="197" name="Google Shape;197;p98"/>
          <p:cNvSpPr txBox="1"/>
          <p:nvPr>
            <p:ph idx="2" type="body"/>
          </p:nvPr>
        </p:nvSpPr>
        <p:spPr>
          <a:xfrm>
            <a:off x="419100" y="1963669"/>
            <a:ext cx="10964974" cy="3781929"/>
          </a:xfrm>
          <a:prstGeom prst="rect">
            <a:avLst/>
          </a:prstGeom>
          <a:noFill/>
          <a:ln>
            <a:noFill/>
          </a:ln>
        </p:spPr>
        <p:txBody>
          <a:bodyPr anchorCtr="0" anchor="t" bIns="45700" lIns="91425" spcFirstLastPara="1" rIns="91425" wrap="square" tIns="45700">
            <a:noAutofit/>
          </a:bodyPr>
          <a:lstStyle/>
          <a:p>
            <a:pPr indent="-342900" lvl="0" marL="342900" rtl="0" algn="just">
              <a:lnSpc>
                <a:spcPct val="124000"/>
              </a:lnSpc>
              <a:spcBef>
                <a:spcPts val="0"/>
              </a:spcBef>
              <a:spcAft>
                <a:spcPts val="0"/>
              </a:spcAft>
              <a:buClr>
                <a:srgbClr val="595959"/>
              </a:buClr>
              <a:buSzPts val="2000"/>
              <a:buFont typeface="Arial"/>
              <a:buChar char="•"/>
            </a:pPr>
            <a:r>
              <a:rPr lang="en-US"/>
              <a:t>LEED-Zertifizierung: Leadership in Energy and Environmental Design; ein beliebtes Zertifizierungssystem für umweltfreundliche Gebäude, das einen Rahmen für den Bau hocheffizienter und kostensparender umweltfreundlicher Gebäude bietet.</a:t>
            </a:r>
            <a:endParaRPr/>
          </a:p>
          <a:p>
            <a:pPr indent="-342900" lvl="0" marL="342900" rtl="0" algn="just">
              <a:lnSpc>
                <a:spcPct val="124000"/>
              </a:lnSpc>
              <a:spcBef>
                <a:spcPts val="0"/>
              </a:spcBef>
              <a:spcAft>
                <a:spcPts val="0"/>
              </a:spcAft>
              <a:buClr>
                <a:srgbClr val="595959"/>
              </a:buClr>
              <a:buSzPts val="2000"/>
              <a:buFont typeface="Arial"/>
              <a:buChar char="•"/>
            </a:pPr>
            <a:r>
              <a:rPr lang="en-US"/>
              <a:t>Einbeziehung von Interessengruppen: Einbindung von Stakeholdern in die Planung, Entwicklung, Umsetzung und den kontinuierlichen Verbesserungsprozess eines Projekts oder Unternehmens.</a:t>
            </a:r>
            <a:endParaRPr/>
          </a:p>
          <a:p>
            <a:pPr indent="-342900" lvl="0" marL="342900" rtl="0" algn="just">
              <a:lnSpc>
                <a:spcPct val="124000"/>
              </a:lnSpc>
              <a:spcBef>
                <a:spcPts val="0"/>
              </a:spcBef>
              <a:spcAft>
                <a:spcPts val="0"/>
              </a:spcAft>
              <a:buClr>
                <a:srgbClr val="595959"/>
              </a:buClr>
              <a:buSzPts val="2000"/>
              <a:buFont typeface="Arial"/>
              <a:buChar char="•"/>
            </a:pPr>
            <a:r>
              <a:rPr lang="en-US"/>
              <a:t>Unternehmensführung: Das System von Regeln, Praktiken und Prozessen, durch das ein Unternehmen geleitet und kontrolliert wird. Bei der Unternehmensführung geht es im Wesentlichen darum, die Interessen der zahlreichen Stakeholder eines Unternehmens auszugleichen.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