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3"/>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Lst>
  <p:sldSz cx="12192000" cy="6858000"/>
  <p:notesSz cx="6858000" cy="9144000"/>
  <p:embeddedFontLst>
    <p:embeddedFont>
      <p:font typeface="IBM Plex Sans" panose="020B0503050203000203" pitchFamily="34" charset="0"/>
      <p:regular r:id="rId84"/>
      <p:bold r:id="rId85"/>
      <p:italic r:id="rId86"/>
      <p:boldItalic r:id="rId87"/>
    </p:embeddedFont>
    <p:embeddedFont>
      <p:font typeface="Montserrat" panose="00000500000000000000" pitchFamily="2" charset="0"/>
      <p:regular r:id="rId88"/>
      <p:bold r:id="rId89"/>
      <p:italic r:id="rId90"/>
      <p:boldItalic r:id="rId91"/>
    </p:embeddedFont>
    <p:embeddedFont>
      <p:font typeface="Montserrat Light" panose="00000400000000000000" pitchFamily="2" charset="0"/>
      <p:regular r:id="rId92"/>
      <p:bold r:id="rId93"/>
      <p:italic r:id="rId94"/>
      <p:boldItalic r:id="rId95"/>
    </p:embeddedFont>
    <p:embeddedFont>
      <p:font typeface="Roboto" panose="02000000000000000000" pitchFamily="2" charset="0"/>
      <p:regular r:id="rId96"/>
      <p:bold r:id="rId97"/>
      <p:italic r:id="rId98"/>
      <p:boldItalic r:id="rId9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5" roundtripDataSignature="AMtx7mjYZFZJ3sxx2ARjlFD7yZYXkz7p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197923-77B7-4C4A-95E2-C6080D037FF4}">
  <a:tblStyle styleId="{17197923-77B7-4C4A-95E2-C6080D037FF4}"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68" y="4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fntdata"/><Relationship Id="rId89" Type="http://schemas.openxmlformats.org/officeDocument/2006/relationships/font" Target="fonts/font6.fntdata"/><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7.fntdata"/><Relationship Id="rId95" Type="http://schemas.openxmlformats.org/officeDocument/2006/relationships/font" Target="fonts/font12.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font" Target="fonts/font2.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font" Target="fonts/font5.fntdata"/><Relationship Id="rId91" Type="http://schemas.openxmlformats.org/officeDocument/2006/relationships/font" Target="fonts/font8.fntdata"/><Relationship Id="rId96"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3.fntdata"/><Relationship Id="rId94" Type="http://schemas.openxmlformats.org/officeDocument/2006/relationships/font" Target="fonts/font11.fntdata"/><Relationship Id="rId99"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9.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4.fntdata"/><Relationship Id="rId110"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5"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0.fntdata"/><Relationship Id="rId98" Type="http://schemas.openxmlformats.org/officeDocument/2006/relationships/font" Target="fonts/font15.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V Vadivan" userId="7c1f3fdc556de7c5" providerId="LiveId" clId="{8D0BCD1F-A3D6-4EA0-BA6B-124C712E6D9B}"/>
    <pc:docChg chg="custSel delSld modSld">
      <pc:chgData name="GV Vadivan" userId="7c1f3fdc556de7c5" providerId="LiveId" clId="{8D0BCD1F-A3D6-4EA0-BA6B-124C712E6D9B}" dt="2025-11-17T13:09:49.682" v="86" actId="478"/>
      <pc:docMkLst>
        <pc:docMk/>
      </pc:docMkLst>
      <pc:sldChg chg="addSp delSp modSp mod">
        <pc:chgData name="GV Vadivan" userId="7c1f3fdc556de7c5" providerId="LiveId" clId="{8D0BCD1F-A3D6-4EA0-BA6B-124C712E6D9B}" dt="2025-11-17T13:05:27.573" v="1" actId="478"/>
        <pc:sldMkLst>
          <pc:docMk/>
          <pc:sldMk cId="0" sldId="257"/>
        </pc:sldMkLst>
        <pc:spChg chg="add del mod">
          <ac:chgData name="GV Vadivan" userId="7c1f3fdc556de7c5" providerId="LiveId" clId="{8D0BCD1F-A3D6-4EA0-BA6B-124C712E6D9B}" dt="2025-11-17T13:05:27.573" v="1" actId="478"/>
          <ac:spMkLst>
            <pc:docMk/>
            <pc:sldMk cId="0" sldId="257"/>
            <ac:spMk id="3" creationId="{8F58E451-FBB4-0486-B469-594D43E3A7E4}"/>
          </ac:spMkLst>
        </pc:spChg>
        <pc:picChg chg="del">
          <ac:chgData name="GV Vadivan" userId="7c1f3fdc556de7c5" providerId="LiveId" clId="{8D0BCD1F-A3D6-4EA0-BA6B-124C712E6D9B}" dt="2025-11-17T13:05:27.056" v="0" actId="478"/>
          <ac:picMkLst>
            <pc:docMk/>
            <pc:sldMk cId="0" sldId="257"/>
            <ac:picMk id="218" creationId="{00000000-0000-0000-0000-000000000000}"/>
          </ac:picMkLst>
        </pc:picChg>
      </pc:sldChg>
      <pc:sldChg chg="addSp delSp modSp mod">
        <pc:chgData name="GV Vadivan" userId="7c1f3fdc556de7c5" providerId="LiveId" clId="{8D0BCD1F-A3D6-4EA0-BA6B-124C712E6D9B}" dt="2025-11-17T13:05:30.593" v="3" actId="478"/>
        <pc:sldMkLst>
          <pc:docMk/>
          <pc:sldMk cId="0" sldId="260"/>
        </pc:sldMkLst>
        <pc:spChg chg="add del mod">
          <ac:chgData name="GV Vadivan" userId="7c1f3fdc556de7c5" providerId="LiveId" clId="{8D0BCD1F-A3D6-4EA0-BA6B-124C712E6D9B}" dt="2025-11-17T13:05:30.593" v="3" actId="478"/>
          <ac:spMkLst>
            <pc:docMk/>
            <pc:sldMk cId="0" sldId="260"/>
            <ac:spMk id="3" creationId="{380753D9-39CB-D505-18F9-84AC9F9C6113}"/>
          </ac:spMkLst>
        </pc:spChg>
        <pc:picChg chg="del">
          <ac:chgData name="GV Vadivan" userId="7c1f3fdc556de7c5" providerId="LiveId" clId="{8D0BCD1F-A3D6-4EA0-BA6B-124C712E6D9B}" dt="2025-11-17T13:05:30.049" v="2" actId="478"/>
          <ac:picMkLst>
            <pc:docMk/>
            <pc:sldMk cId="0" sldId="260"/>
            <ac:picMk id="251" creationId="{00000000-0000-0000-0000-000000000000}"/>
          </ac:picMkLst>
        </pc:picChg>
      </pc:sldChg>
      <pc:sldChg chg="addSp delSp modSp mod">
        <pc:chgData name="GV Vadivan" userId="7c1f3fdc556de7c5" providerId="LiveId" clId="{8D0BCD1F-A3D6-4EA0-BA6B-124C712E6D9B}" dt="2025-11-17T13:05:33.030" v="5" actId="478"/>
        <pc:sldMkLst>
          <pc:docMk/>
          <pc:sldMk cId="0" sldId="261"/>
        </pc:sldMkLst>
        <pc:spChg chg="add del mod">
          <ac:chgData name="GV Vadivan" userId="7c1f3fdc556de7c5" providerId="LiveId" clId="{8D0BCD1F-A3D6-4EA0-BA6B-124C712E6D9B}" dt="2025-11-17T13:05:33.030" v="5" actId="478"/>
          <ac:spMkLst>
            <pc:docMk/>
            <pc:sldMk cId="0" sldId="261"/>
            <ac:spMk id="3" creationId="{CAFF6632-10CD-1E63-837C-C7D8C1FCAB5B}"/>
          </ac:spMkLst>
        </pc:spChg>
        <pc:picChg chg="del">
          <ac:chgData name="GV Vadivan" userId="7c1f3fdc556de7c5" providerId="LiveId" clId="{8D0BCD1F-A3D6-4EA0-BA6B-124C712E6D9B}" dt="2025-11-17T13:05:32.319" v="4" actId="478"/>
          <ac:picMkLst>
            <pc:docMk/>
            <pc:sldMk cId="0" sldId="261"/>
            <ac:picMk id="267" creationId="{00000000-0000-0000-0000-000000000000}"/>
          </ac:picMkLst>
        </pc:picChg>
      </pc:sldChg>
      <pc:sldChg chg="delSp modSp mod modClrScheme chgLayout">
        <pc:chgData name="GV Vadivan" userId="7c1f3fdc556de7c5" providerId="LiveId" clId="{8D0BCD1F-A3D6-4EA0-BA6B-124C712E6D9B}" dt="2025-11-17T13:09:49.682" v="86" actId="478"/>
        <pc:sldMkLst>
          <pc:docMk/>
          <pc:sldMk cId="0" sldId="263"/>
        </pc:sldMkLst>
        <pc:spChg chg="mod ord">
          <ac:chgData name="GV Vadivan" userId="7c1f3fdc556de7c5" providerId="LiveId" clId="{8D0BCD1F-A3D6-4EA0-BA6B-124C712E6D9B}" dt="2025-11-17T13:09:48.639" v="85" actId="700"/>
          <ac:spMkLst>
            <pc:docMk/>
            <pc:sldMk cId="0" sldId="263"/>
            <ac:spMk id="279" creationId="{00000000-0000-0000-0000-000000000000}"/>
          </ac:spMkLst>
        </pc:spChg>
        <pc:spChg chg="mod ord">
          <ac:chgData name="GV Vadivan" userId="7c1f3fdc556de7c5" providerId="LiveId" clId="{8D0BCD1F-A3D6-4EA0-BA6B-124C712E6D9B}" dt="2025-11-17T13:09:48.639" v="85" actId="700"/>
          <ac:spMkLst>
            <pc:docMk/>
            <pc:sldMk cId="0" sldId="263"/>
            <ac:spMk id="280" creationId="{00000000-0000-0000-0000-000000000000}"/>
          </ac:spMkLst>
        </pc:spChg>
        <pc:picChg chg="del mod ord">
          <ac:chgData name="GV Vadivan" userId="7c1f3fdc556de7c5" providerId="LiveId" clId="{8D0BCD1F-A3D6-4EA0-BA6B-124C712E6D9B}" dt="2025-11-17T13:09:49.682" v="86" actId="478"/>
          <ac:picMkLst>
            <pc:docMk/>
            <pc:sldMk cId="0" sldId="263"/>
            <ac:picMk id="281" creationId="{00000000-0000-0000-0000-000000000000}"/>
          </ac:picMkLst>
        </pc:picChg>
      </pc:sldChg>
      <pc:sldChg chg="del">
        <pc:chgData name="GV Vadivan" userId="7c1f3fdc556de7c5" providerId="LiveId" clId="{8D0BCD1F-A3D6-4EA0-BA6B-124C712E6D9B}" dt="2025-11-17T13:05:37.899" v="6" actId="47"/>
        <pc:sldMkLst>
          <pc:docMk/>
          <pc:sldMk cId="0" sldId="265"/>
        </pc:sldMkLst>
      </pc:sldChg>
      <pc:sldChg chg="addSp delSp modSp mod">
        <pc:chgData name="GV Vadivan" userId="7c1f3fdc556de7c5" providerId="LiveId" clId="{8D0BCD1F-A3D6-4EA0-BA6B-124C712E6D9B}" dt="2025-11-17T13:05:39.917" v="8" actId="478"/>
        <pc:sldMkLst>
          <pc:docMk/>
          <pc:sldMk cId="0" sldId="266"/>
        </pc:sldMkLst>
        <pc:spChg chg="add del mod">
          <ac:chgData name="GV Vadivan" userId="7c1f3fdc556de7c5" providerId="LiveId" clId="{8D0BCD1F-A3D6-4EA0-BA6B-124C712E6D9B}" dt="2025-11-17T13:05:39.917" v="8" actId="478"/>
          <ac:spMkLst>
            <pc:docMk/>
            <pc:sldMk cId="0" sldId="266"/>
            <ac:spMk id="3" creationId="{2EF1C6C8-A998-8B09-C888-9527EFD32ABE}"/>
          </ac:spMkLst>
        </pc:spChg>
        <pc:picChg chg="del">
          <ac:chgData name="GV Vadivan" userId="7c1f3fdc556de7c5" providerId="LiveId" clId="{8D0BCD1F-A3D6-4EA0-BA6B-124C712E6D9B}" dt="2025-11-17T13:05:39.430" v="7" actId="478"/>
          <ac:picMkLst>
            <pc:docMk/>
            <pc:sldMk cId="0" sldId="266"/>
            <ac:picMk id="300" creationId="{00000000-0000-0000-0000-000000000000}"/>
          </ac:picMkLst>
        </pc:picChg>
      </pc:sldChg>
      <pc:sldChg chg="addSp delSp modSp mod">
        <pc:chgData name="GV Vadivan" userId="7c1f3fdc556de7c5" providerId="LiveId" clId="{8D0BCD1F-A3D6-4EA0-BA6B-124C712E6D9B}" dt="2025-11-17T13:05:42.072" v="10" actId="478"/>
        <pc:sldMkLst>
          <pc:docMk/>
          <pc:sldMk cId="0" sldId="267"/>
        </pc:sldMkLst>
        <pc:spChg chg="add del mod">
          <ac:chgData name="GV Vadivan" userId="7c1f3fdc556de7c5" providerId="LiveId" clId="{8D0BCD1F-A3D6-4EA0-BA6B-124C712E6D9B}" dt="2025-11-17T13:05:42.072" v="10" actId="478"/>
          <ac:spMkLst>
            <pc:docMk/>
            <pc:sldMk cId="0" sldId="267"/>
            <ac:spMk id="3" creationId="{32B441BC-A4E1-2A05-93DB-07523F5AC13C}"/>
          </ac:spMkLst>
        </pc:spChg>
        <pc:picChg chg="del">
          <ac:chgData name="GV Vadivan" userId="7c1f3fdc556de7c5" providerId="LiveId" clId="{8D0BCD1F-A3D6-4EA0-BA6B-124C712E6D9B}" dt="2025-11-17T13:05:41.549" v="9" actId="478"/>
          <ac:picMkLst>
            <pc:docMk/>
            <pc:sldMk cId="0" sldId="267"/>
            <ac:picMk id="316" creationId="{00000000-0000-0000-0000-000000000000}"/>
          </ac:picMkLst>
        </pc:picChg>
      </pc:sldChg>
      <pc:sldChg chg="addSp delSp modSp mod">
        <pc:chgData name="GV Vadivan" userId="7c1f3fdc556de7c5" providerId="LiveId" clId="{8D0BCD1F-A3D6-4EA0-BA6B-124C712E6D9B}" dt="2025-11-17T13:09:43.359" v="84" actId="478"/>
        <pc:sldMkLst>
          <pc:docMk/>
          <pc:sldMk cId="0" sldId="268"/>
        </pc:sldMkLst>
        <pc:spChg chg="add del mod">
          <ac:chgData name="GV Vadivan" userId="7c1f3fdc556de7c5" providerId="LiveId" clId="{8D0BCD1F-A3D6-4EA0-BA6B-124C712E6D9B}" dt="2025-11-17T13:09:43.359" v="84" actId="478"/>
          <ac:spMkLst>
            <pc:docMk/>
            <pc:sldMk cId="0" sldId="268"/>
            <ac:spMk id="3" creationId="{DF318586-25DE-0884-1743-6ED5E9F59E6E}"/>
          </ac:spMkLst>
        </pc:spChg>
        <pc:picChg chg="del">
          <ac:chgData name="GV Vadivan" userId="7c1f3fdc556de7c5" providerId="LiveId" clId="{8D0BCD1F-A3D6-4EA0-BA6B-124C712E6D9B}" dt="2025-11-17T13:09:42.845" v="83" actId="478"/>
          <ac:picMkLst>
            <pc:docMk/>
            <pc:sldMk cId="0" sldId="268"/>
            <ac:picMk id="329" creationId="{00000000-0000-0000-0000-000000000000}"/>
          </ac:picMkLst>
        </pc:picChg>
      </pc:sldChg>
      <pc:sldChg chg="delSp modSp mod modClrScheme chgLayout">
        <pc:chgData name="GV Vadivan" userId="7c1f3fdc556de7c5" providerId="LiveId" clId="{8D0BCD1F-A3D6-4EA0-BA6B-124C712E6D9B}" dt="2025-11-17T13:09:39.173" v="82" actId="478"/>
        <pc:sldMkLst>
          <pc:docMk/>
          <pc:sldMk cId="0" sldId="272"/>
        </pc:sldMkLst>
        <pc:spChg chg="mod ord">
          <ac:chgData name="GV Vadivan" userId="7c1f3fdc556de7c5" providerId="LiveId" clId="{8D0BCD1F-A3D6-4EA0-BA6B-124C712E6D9B}" dt="2025-11-17T13:09:38.140" v="81" actId="700"/>
          <ac:spMkLst>
            <pc:docMk/>
            <pc:sldMk cId="0" sldId="272"/>
            <ac:spMk id="360" creationId="{00000000-0000-0000-0000-000000000000}"/>
          </ac:spMkLst>
        </pc:spChg>
        <pc:spChg chg="mod ord">
          <ac:chgData name="GV Vadivan" userId="7c1f3fdc556de7c5" providerId="LiveId" clId="{8D0BCD1F-A3D6-4EA0-BA6B-124C712E6D9B}" dt="2025-11-17T13:09:38.140" v="81" actId="700"/>
          <ac:spMkLst>
            <pc:docMk/>
            <pc:sldMk cId="0" sldId="272"/>
            <ac:spMk id="361" creationId="{00000000-0000-0000-0000-000000000000}"/>
          </ac:spMkLst>
        </pc:spChg>
        <pc:picChg chg="del mod ord">
          <ac:chgData name="GV Vadivan" userId="7c1f3fdc556de7c5" providerId="LiveId" clId="{8D0BCD1F-A3D6-4EA0-BA6B-124C712E6D9B}" dt="2025-11-17T13:09:39.173" v="82" actId="478"/>
          <ac:picMkLst>
            <pc:docMk/>
            <pc:sldMk cId="0" sldId="272"/>
            <ac:picMk id="359" creationId="{00000000-0000-0000-0000-000000000000}"/>
          </ac:picMkLst>
        </pc:picChg>
      </pc:sldChg>
      <pc:sldChg chg="delSp modSp mod modClrScheme chgLayout">
        <pc:chgData name="GV Vadivan" userId="7c1f3fdc556de7c5" providerId="LiveId" clId="{8D0BCD1F-A3D6-4EA0-BA6B-124C712E6D9B}" dt="2025-11-17T13:09:34.303" v="80" actId="478"/>
        <pc:sldMkLst>
          <pc:docMk/>
          <pc:sldMk cId="0" sldId="273"/>
        </pc:sldMkLst>
        <pc:spChg chg="mod ord">
          <ac:chgData name="GV Vadivan" userId="7c1f3fdc556de7c5" providerId="LiveId" clId="{8D0BCD1F-A3D6-4EA0-BA6B-124C712E6D9B}" dt="2025-11-17T13:09:33.074" v="79" actId="700"/>
          <ac:spMkLst>
            <pc:docMk/>
            <pc:sldMk cId="0" sldId="273"/>
            <ac:spMk id="368" creationId="{00000000-0000-0000-0000-000000000000}"/>
          </ac:spMkLst>
        </pc:spChg>
        <pc:spChg chg="mod ord">
          <ac:chgData name="GV Vadivan" userId="7c1f3fdc556de7c5" providerId="LiveId" clId="{8D0BCD1F-A3D6-4EA0-BA6B-124C712E6D9B}" dt="2025-11-17T13:09:33.074" v="79" actId="700"/>
          <ac:spMkLst>
            <pc:docMk/>
            <pc:sldMk cId="0" sldId="273"/>
            <ac:spMk id="369" creationId="{00000000-0000-0000-0000-000000000000}"/>
          </ac:spMkLst>
        </pc:spChg>
        <pc:picChg chg="del mod ord">
          <ac:chgData name="GV Vadivan" userId="7c1f3fdc556de7c5" providerId="LiveId" clId="{8D0BCD1F-A3D6-4EA0-BA6B-124C712E6D9B}" dt="2025-11-17T13:09:34.303" v="80" actId="478"/>
          <ac:picMkLst>
            <pc:docMk/>
            <pc:sldMk cId="0" sldId="273"/>
            <ac:picMk id="367" creationId="{00000000-0000-0000-0000-000000000000}"/>
          </ac:picMkLst>
        </pc:picChg>
      </pc:sldChg>
      <pc:sldChg chg="addSp delSp modSp mod">
        <pc:chgData name="GV Vadivan" userId="7c1f3fdc556de7c5" providerId="LiveId" clId="{8D0BCD1F-A3D6-4EA0-BA6B-124C712E6D9B}" dt="2025-11-17T13:09:29.566" v="78" actId="478"/>
        <pc:sldMkLst>
          <pc:docMk/>
          <pc:sldMk cId="0" sldId="275"/>
        </pc:sldMkLst>
        <pc:spChg chg="add del mod">
          <ac:chgData name="GV Vadivan" userId="7c1f3fdc556de7c5" providerId="LiveId" clId="{8D0BCD1F-A3D6-4EA0-BA6B-124C712E6D9B}" dt="2025-11-17T13:09:29.566" v="78" actId="478"/>
          <ac:spMkLst>
            <pc:docMk/>
            <pc:sldMk cId="0" sldId="275"/>
            <ac:spMk id="3" creationId="{6EBFD8FB-BBB9-F9A7-5C5D-2CC43F15FEBC}"/>
          </ac:spMkLst>
        </pc:spChg>
        <pc:picChg chg="del">
          <ac:chgData name="GV Vadivan" userId="7c1f3fdc556de7c5" providerId="LiveId" clId="{8D0BCD1F-A3D6-4EA0-BA6B-124C712E6D9B}" dt="2025-11-17T13:09:28.803" v="77" actId="478"/>
          <ac:picMkLst>
            <pc:docMk/>
            <pc:sldMk cId="0" sldId="275"/>
            <ac:picMk id="382" creationId="{00000000-0000-0000-0000-000000000000}"/>
          </ac:picMkLst>
        </pc:picChg>
      </pc:sldChg>
      <pc:sldChg chg="delSp modSp mod modClrScheme chgLayout">
        <pc:chgData name="GV Vadivan" userId="7c1f3fdc556de7c5" providerId="LiveId" clId="{8D0BCD1F-A3D6-4EA0-BA6B-124C712E6D9B}" dt="2025-11-17T13:09:22.061" v="76" actId="478"/>
        <pc:sldMkLst>
          <pc:docMk/>
          <pc:sldMk cId="0" sldId="278"/>
        </pc:sldMkLst>
        <pc:spChg chg="mod ord">
          <ac:chgData name="GV Vadivan" userId="7c1f3fdc556de7c5" providerId="LiveId" clId="{8D0BCD1F-A3D6-4EA0-BA6B-124C712E6D9B}" dt="2025-11-17T13:09:20.664" v="75" actId="700"/>
          <ac:spMkLst>
            <pc:docMk/>
            <pc:sldMk cId="0" sldId="278"/>
            <ac:spMk id="401" creationId="{00000000-0000-0000-0000-000000000000}"/>
          </ac:spMkLst>
        </pc:spChg>
        <pc:spChg chg="mod ord">
          <ac:chgData name="GV Vadivan" userId="7c1f3fdc556de7c5" providerId="LiveId" clId="{8D0BCD1F-A3D6-4EA0-BA6B-124C712E6D9B}" dt="2025-11-17T13:09:20.664" v="75" actId="700"/>
          <ac:spMkLst>
            <pc:docMk/>
            <pc:sldMk cId="0" sldId="278"/>
            <ac:spMk id="403" creationId="{00000000-0000-0000-0000-000000000000}"/>
          </ac:spMkLst>
        </pc:spChg>
        <pc:picChg chg="del mod ord">
          <ac:chgData name="GV Vadivan" userId="7c1f3fdc556de7c5" providerId="LiveId" clId="{8D0BCD1F-A3D6-4EA0-BA6B-124C712E6D9B}" dt="2025-11-17T13:09:22.061" v="76" actId="478"/>
          <ac:picMkLst>
            <pc:docMk/>
            <pc:sldMk cId="0" sldId="278"/>
            <ac:picMk id="402" creationId="{00000000-0000-0000-0000-000000000000}"/>
          </ac:picMkLst>
        </pc:picChg>
      </pc:sldChg>
      <pc:sldChg chg="addSp delSp modSp mod modClrScheme chgLayout">
        <pc:chgData name="GV Vadivan" userId="7c1f3fdc556de7c5" providerId="LiveId" clId="{8D0BCD1F-A3D6-4EA0-BA6B-124C712E6D9B}" dt="2025-11-17T13:09:16.623" v="74" actId="207"/>
        <pc:sldMkLst>
          <pc:docMk/>
          <pc:sldMk cId="0" sldId="279"/>
        </pc:sldMkLst>
        <pc:spChg chg="add del mod ord">
          <ac:chgData name="GV Vadivan" userId="7c1f3fdc556de7c5" providerId="LiveId" clId="{8D0BCD1F-A3D6-4EA0-BA6B-124C712E6D9B}" dt="2025-11-17T13:08:48.836" v="66" actId="478"/>
          <ac:spMkLst>
            <pc:docMk/>
            <pc:sldMk cId="0" sldId="279"/>
            <ac:spMk id="2" creationId="{8A24AEC1-48B6-2ED3-1452-59DA41364E0D}"/>
          </ac:spMkLst>
        </pc:spChg>
        <pc:spChg chg="del">
          <ac:chgData name="GV Vadivan" userId="7c1f3fdc556de7c5" providerId="LiveId" clId="{8D0BCD1F-A3D6-4EA0-BA6B-124C712E6D9B}" dt="2025-11-17T13:08:41.957" v="64" actId="700"/>
          <ac:spMkLst>
            <pc:docMk/>
            <pc:sldMk cId="0" sldId="279"/>
            <ac:spMk id="409" creationId="{00000000-0000-0000-0000-000000000000}"/>
          </ac:spMkLst>
        </pc:spChg>
        <pc:spChg chg="mod ord">
          <ac:chgData name="GV Vadivan" userId="7c1f3fdc556de7c5" providerId="LiveId" clId="{8D0BCD1F-A3D6-4EA0-BA6B-124C712E6D9B}" dt="2025-11-17T13:09:16.623" v="74" actId="207"/>
          <ac:spMkLst>
            <pc:docMk/>
            <pc:sldMk cId="0" sldId="279"/>
            <ac:spMk id="410" creationId="{00000000-0000-0000-0000-000000000000}"/>
          </ac:spMkLst>
        </pc:spChg>
        <pc:picChg chg="del mod ord">
          <ac:chgData name="GV Vadivan" userId="7c1f3fdc556de7c5" providerId="LiveId" clId="{8D0BCD1F-A3D6-4EA0-BA6B-124C712E6D9B}" dt="2025-11-17T13:08:43.128" v="65" actId="478"/>
          <ac:picMkLst>
            <pc:docMk/>
            <pc:sldMk cId="0" sldId="279"/>
            <ac:picMk id="411" creationId="{00000000-0000-0000-0000-000000000000}"/>
          </ac:picMkLst>
        </pc:picChg>
      </pc:sldChg>
      <pc:sldChg chg="addSp delSp modSp mod">
        <pc:chgData name="GV Vadivan" userId="7c1f3fdc556de7c5" providerId="LiveId" clId="{8D0BCD1F-A3D6-4EA0-BA6B-124C712E6D9B}" dt="2025-11-17T13:05:53.112" v="12" actId="478"/>
        <pc:sldMkLst>
          <pc:docMk/>
          <pc:sldMk cId="0" sldId="282"/>
        </pc:sldMkLst>
        <pc:spChg chg="add del mod">
          <ac:chgData name="GV Vadivan" userId="7c1f3fdc556de7c5" providerId="LiveId" clId="{8D0BCD1F-A3D6-4EA0-BA6B-124C712E6D9B}" dt="2025-11-17T13:05:53.112" v="12" actId="478"/>
          <ac:spMkLst>
            <pc:docMk/>
            <pc:sldMk cId="0" sldId="282"/>
            <ac:spMk id="3" creationId="{EB1AA205-9A8F-11E2-5FE0-2413BAD321B2}"/>
          </ac:spMkLst>
        </pc:spChg>
        <pc:picChg chg="del">
          <ac:chgData name="GV Vadivan" userId="7c1f3fdc556de7c5" providerId="LiveId" clId="{8D0BCD1F-A3D6-4EA0-BA6B-124C712E6D9B}" dt="2025-11-17T13:05:52.436" v="11" actId="478"/>
          <ac:picMkLst>
            <pc:docMk/>
            <pc:sldMk cId="0" sldId="282"/>
            <ac:picMk id="429" creationId="{00000000-0000-0000-0000-000000000000}"/>
          </ac:picMkLst>
        </pc:picChg>
      </pc:sldChg>
      <pc:sldChg chg="delSp modSp mod modClrScheme chgLayout">
        <pc:chgData name="GV Vadivan" userId="7c1f3fdc556de7c5" providerId="LiveId" clId="{8D0BCD1F-A3D6-4EA0-BA6B-124C712E6D9B}" dt="2025-11-17T13:08:37.027" v="63" actId="478"/>
        <pc:sldMkLst>
          <pc:docMk/>
          <pc:sldMk cId="0" sldId="284"/>
        </pc:sldMkLst>
        <pc:spChg chg="mod ord">
          <ac:chgData name="GV Vadivan" userId="7c1f3fdc556de7c5" providerId="LiveId" clId="{8D0BCD1F-A3D6-4EA0-BA6B-124C712E6D9B}" dt="2025-11-17T13:08:36.218" v="62" actId="700"/>
          <ac:spMkLst>
            <pc:docMk/>
            <pc:sldMk cId="0" sldId="284"/>
            <ac:spMk id="442" creationId="{00000000-0000-0000-0000-000000000000}"/>
          </ac:spMkLst>
        </pc:spChg>
        <pc:spChg chg="mod ord">
          <ac:chgData name="GV Vadivan" userId="7c1f3fdc556de7c5" providerId="LiveId" clId="{8D0BCD1F-A3D6-4EA0-BA6B-124C712E6D9B}" dt="2025-11-17T13:08:36.218" v="62" actId="700"/>
          <ac:spMkLst>
            <pc:docMk/>
            <pc:sldMk cId="0" sldId="284"/>
            <ac:spMk id="443" creationId="{00000000-0000-0000-0000-000000000000}"/>
          </ac:spMkLst>
        </pc:spChg>
        <pc:picChg chg="del">
          <ac:chgData name="GV Vadivan" userId="7c1f3fdc556de7c5" providerId="LiveId" clId="{8D0BCD1F-A3D6-4EA0-BA6B-124C712E6D9B}" dt="2025-11-17T13:08:37.027" v="63" actId="478"/>
          <ac:picMkLst>
            <pc:docMk/>
            <pc:sldMk cId="0" sldId="284"/>
            <ac:picMk id="444" creationId="{00000000-0000-0000-0000-000000000000}"/>
          </ac:picMkLst>
        </pc:picChg>
      </pc:sldChg>
      <pc:sldChg chg="delSp modSp mod modClrScheme chgLayout">
        <pc:chgData name="GV Vadivan" userId="7c1f3fdc556de7c5" providerId="LiveId" clId="{8D0BCD1F-A3D6-4EA0-BA6B-124C712E6D9B}" dt="2025-11-17T13:08:33.408" v="61" actId="478"/>
        <pc:sldMkLst>
          <pc:docMk/>
          <pc:sldMk cId="0" sldId="285"/>
        </pc:sldMkLst>
        <pc:spChg chg="mod ord">
          <ac:chgData name="GV Vadivan" userId="7c1f3fdc556de7c5" providerId="LiveId" clId="{8D0BCD1F-A3D6-4EA0-BA6B-124C712E6D9B}" dt="2025-11-17T13:08:32.166" v="60" actId="700"/>
          <ac:spMkLst>
            <pc:docMk/>
            <pc:sldMk cId="0" sldId="285"/>
            <ac:spMk id="449" creationId="{00000000-0000-0000-0000-000000000000}"/>
          </ac:spMkLst>
        </pc:spChg>
        <pc:spChg chg="mod ord">
          <ac:chgData name="GV Vadivan" userId="7c1f3fdc556de7c5" providerId="LiveId" clId="{8D0BCD1F-A3D6-4EA0-BA6B-124C712E6D9B}" dt="2025-11-17T13:08:32.166" v="60" actId="700"/>
          <ac:spMkLst>
            <pc:docMk/>
            <pc:sldMk cId="0" sldId="285"/>
            <ac:spMk id="450" creationId="{00000000-0000-0000-0000-000000000000}"/>
          </ac:spMkLst>
        </pc:spChg>
        <pc:picChg chg="del mod ord">
          <ac:chgData name="GV Vadivan" userId="7c1f3fdc556de7c5" providerId="LiveId" clId="{8D0BCD1F-A3D6-4EA0-BA6B-124C712E6D9B}" dt="2025-11-17T13:08:33.408" v="61" actId="478"/>
          <ac:picMkLst>
            <pc:docMk/>
            <pc:sldMk cId="0" sldId="285"/>
            <ac:picMk id="451" creationId="{00000000-0000-0000-0000-000000000000}"/>
          </ac:picMkLst>
        </pc:picChg>
      </pc:sldChg>
      <pc:sldChg chg="delSp modSp mod modClrScheme chgLayout">
        <pc:chgData name="GV Vadivan" userId="7c1f3fdc556de7c5" providerId="LiveId" clId="{8D0BCD1F-A3D6-4EA0-BA6B-124C712E6D9B}" dt="2025-11-17T13:08:28.694" v="59" actId="478"/>
        <pc:sldMkLst>
          <pc:docMk/>
          <pc:sldMk cId="0" sldId="287"/>
        </pc:sldMkLst>
        <pc:spChg chg="mod ord">
          <ac:chgData name="GV Vadivan" userId="7c1f3fdc556de7c5" providerId="LiveId" clId="{8D0BCD1F-A3D6-4EA0-BA6B-124C712E6D9B}" dt="2025-11-17T13:08:28.014" v="58" actId="700"/>
          <ac:spMkLst>
            <pc:docMk/>
            <pc:sldMk cId="0" sldId="287"/>
            <ac:spMk id="464" creationId="{00000000-0000-0000-0000-000000000000}"/>
          </ac:spMkLst>
        </pc:spChg>
        <pc:spChg chg="mod ord">
          <ac:chgData name="GV Vadivan" userId="7c1f3fdc556de7c5" providerId="LiveId" clId="{8D0BCD1F-A3D6-4EA0-BA6B-124C712E6D9B}" dt="2025-11-17T13:08:28.014" v="58" actId="700"/>
          <ac:spMkLst>
            <pc:docMk/>
            <pc:sldMk cId="0" sldId="287"/>
            <ac:spMk id="466" creationId="{00000000-0000-0000-0000-000000000000}"/>
          </ac:spMkLst>
        </pc:spChg>
        <pc:picChg chg="del mod ord">
          <ac:chgData name="GV Vadivan" userId="7c1f3fdc556de7c5" providerId="LiveId" clId="{8D0BCD1F-A3D6-4EA0-BA6B-124C712E6D9B}" dt="2025-11-17T13:08:28.694" v="59" actId="478"/>
          <ac:picMkLst>
            <pc:docMk/>
            <pc:sldMk cId="0" sldId="287"/>
            <ac:picMk id="465" creationId="{00000000-0000-0000-0000-000000000000}"/>
          </ac:picMkLst>
        </pc:picChg>
      </pc:sldChg>
      <pc:sldChg chg="delSp modSp mod modClrScheme chgLayout">
        <pc:chgData name="GV Vadivan" userId="7c1f3fdc556de7c5" providerId="LiveId" clId="{8D0BCD1F-A3D6-4EA0-BA6B-124C712E6D9B}" dt="2025-11-17T13:08:23.535" v="57" actId="478"/>
        <pc:sldMkLst>
          <pc:docMk/>
          <pc:sldMk cId="0" sldId="289"/>
        </pc:sldMkLst>
        <pc:spChg chg="mod ord">
          <ac:chgData name="GV Vadivan" userId="7c1f3fdc556de7c5" providerId="LiveId" clId="{8D0BCD1F-A3D6-4EA0-BA6B-124C712E6D9B}" dt="2025-11-17T13:08:22.225" v="56" actId="700"/>
          <ac:spMkLst>
            <pc:docMk/>
            <pc:sldMk cId="0" sldId="289"/>
            <ac:spMk id="479" creationId="{00000000-0000-0000-0000-000000000000}"/>
          </ac:spMkLst>
        </pc:spChg>
        <pc:spChg chg="mod ord">
          <ac:chgData name="GV Vadivan" userId="7c1f3fdc556de7c5" providerId="LiveId" clId="{8D0BCD1F-A3D6-4EA0-BA6B-124C712E6D9B}" dt="2025-11-17T13:08:22.225" v="56" actId="700"/>
          <ac:spMkLst>
            <pc:docMk/>
            <pc:sldMk cId="0" sldId="289"/>
            <ac:spMk id="480" creationId="{00000000-0000-0000-0000-000000000000}"/>
          </ac:spMkLst>
        </pc:spChg>
        <pc:picChg chg="del mod ord">
          <ac:chgData name="GV Vadivan" userId="7c1f3fdc556de7c5" providerId="LiveId" clId="{8D0BCD1F-A3D6-4EA0-BA6B-124C712E6D9B}" dt="2025-11-17T13:08:23.535" v="57" actId="478"/>
          <ac:picMkLst>
            <pc:docMk/>
            <pc:sldMk cId="0" sldId="289"/>
            <ac:picMk id="481" creationId="{00000000-0000-0000-0000-000000000000}"/>
          </ac:picMkLst>
        </pc:picChg>
      </pc:sldChg>
      <pc:sldChg chg="delSp modSp mod modClrScheme chgLayout">
        <pc:chgData name="GV Vadivan" userId="7c1f3fdc556de7c5" providerId="LiveId" clId="{8D0BCD1F-A3D6-4EA0-BA6B-124C712E6D9B}" dt="2025-11-17T13:08:19.074" v="55" actId="478"/>
        <pc:sldMkLst>
          <pc:docMk/>
          <pc:sldMk cId="0" sldId="290"/>
        </pc:sldMkLst>
        <pc:spChg chg="mod ord">
          <ac:chgData name="GV Vadivan" userId="7c1f3fdc556de7c5" providerId="LiveId" clId="{8D0BCD1F-A3D6-4EA0-BA6B-124C712E6D9B}" dt="2025-11-17T13:08:18.035" v="54" actId="700"/>
          <ac:spMkLst>
            <pc:docMk/>
            <pc:sldMk cId="0" sldId="290"/>
            <ac:spMk id="486" creationId="{00000000-0000-0000-0000-000000000000}"/>
          </ac:spMkLst>
        </pc:spChg>
        <pc:spChg chg="mod ord">
          <ac:chgData name="GV Vadivan" userId="7c1f3fdc556de7c5" providerId="LiveId" clId="{8D0BCD1F-A3D6-4EA0-BA6B-124C712E6D9B}" dt="2025-11-17T13:08:18.035" v="54" actId="700"/>
          <ac:spMkLst>
            <pc:docMk/>
            <pc:sldMk cId="0" sldId="290"/>
            <ac:spMk id="487" creationId="{00000000-0000-0000-0000-000000000000}"/>
          </ac:spMkLst>
        </pc:spChg>
        <pc:picChg chg="del">
          <ac:chgData name="GV Vadivan" userId="7c1f3fdc556de7c5" providerId="LiveId" clId="{8D0BCD1F-A3D6-4EA0-BA6B-124C712E6D9B}" dt="2025-11-17T13:08:19.074" v="55" actId="478"/>
          <ac:picMkLst>
            <pc:docMk/>
            <pc:sldMk cId="0" sldId="290"/>
            <ac:picMk id="488" creationId="{00000000-0000-0000-0000-000000000000}"/>
          </ac:picMkLst>
        </pc:picChg>
      </pc:sldChg>
      <pc:sldChg chg="addSp delSp modSp mod">
        <pc:chgData name="GV Vadivan" userId="7c1f3fdc556de7c5" providerId="LiveId" clId="{8D0BCD1F-A3D6-4EA0-BA6B-124C712E6D9B}" dt="2025-11-17T13:06:02.272" v="14" actId="478"/>
        <pc:sldMkLst>
          <pc:docMk/>
          <pc:sldMk cId="0" sldId="293"/>
        </pc:sldMkLst>
        <pc:spChg chg="add del mod">
          <ac:chgData name="GV Vadivan" userId="7c1f3fdc556de7c5" providerId="LiveId" clId="{8D0BCD1F-A3D6-4EA0-BA6B-124C712E6D9B}" dt="2025-11-17T13:06:02.272" v="14" actId="478"/>
          <ac:spMkLst>
            <pc:docMk/>
            <pc:sldMk cId="0" sldId="293"/>
            <ac:spMk id="3" creationId="{0F49B2DD-5036-466E-5E10-4998A77191D0}"/>
          </ac:spMkLst>
        </pc:spChg>
        <pc:picChg chg="del">
          <ac:chgData name="GV Vadivan" userId="7c1f3fdc556de7c5" providerId="LiveId" clId="{8D0BCD1F-A3D6-4EA0-BA6B-124C712E6D9B}" dt="2025-11-17T13:06:01.877" v="13" actId="478"/>
          <ac:picMkLst>
            <pc:docMk/>
            <pc:sldMk cId="0" sldId="293"/>
            <ac:picMk id="506" creationId="{00000000-0000-0000-0000-000000000000}"/>
          </ac:picMkLst>
        </pc:picChg>
      </pc:sldChg>
      <pc:sldChg chg="delSp modSp mod chgLayout">
        <pc:chgData name="GV Vadivan" userId="7c1f3fdc556de7c5" providerId="LiveId" clId="{8D0BCD1F-A3D6-4EA0-BA6B-124C712E6D9B}" dt="2025-11-17T13:08:13.156" v="53" actId="478"/>
        <pc:sldMkLst>
          <pc:docMk/>
          <pc:sldMk cId="0" sldId="294"/>
        </pc:sldMkLst>
        <pc:spChg chg="mod ord">
          <ac:chgData name="GV Vadivan" userId="7c1f3fdc556de7c5" providerId="LiveId" clId="{8D0BCD1F-A3D6-4EA0-BA6B-124C712E6D9B}" dt="2025-11-17T13:08:11.602" v="51" actId="700"/>
          <ac:spMkLst>
            <pc:docMk/>
            <pc:sldMk cId="0" sldId="294"/>
            <ac:spMk id="511" creationId="{00000000-0000-0000-0000-000000000000}"/>
          </ac:spMkLst>
        </pc:spChg>
        <pc:spChg chg="mod ord">
          <ac:chgData name="GV Vadivan" userId="7c1f3fdc556de7c5" providerId="LiveId" clId="{8D0BCD1F-A3D6-4EA0-BA6B-124C712E6D9B}" dt="2025-11-17T13:08:11.602" v="51" actId="700"/>
          <ac:spMkLst>
            <pc:docMk/>
            <pc:sldMk cId="0" sldId="294"/>
            <ac:spMk id="512" creationId="{00000000-0000-0000-0000-000000000000}"/>
          </ac:spMkLst>
        </pc:spChg>
        <pc:picChg chg="del">
          <ac:chgData name="GV Vadivan" userId="7c1f3fdc556de7c5" providerId="LiveId" clId="{8D0BCD1F-A3D6-4EA0-BA6B-124C712E6D9B}" dt="2025-11-17T13:08:13.156" v="53" actId="478"/>
          <ac:picMkLst>
            <pc:docMk/>
            <pc:sldMk cId="0" sldId="294"/>
            <ac:picMk id="513" creationId="{00000000-0000-0000-0000-000000000000}"/>
          </ac:picMkLst>
        </pc:picChg>
        <pc:picChg chg="del">
          <ac:chgData name="GV Vadivan" userId="7c1f3fdc556de7c5" providerId="LiveId" clId="{8D0BCD1F-A3D6-4EA0-BA6B-124C712E6D9B}" dt="2025-11-17T13:08:12.742" v="52" actId="478"/>
          <ac:picMkLst>
            <pc:docMk/>
            <pc:sldMk cId="0" sldId="294"/>
            <ac:picMk id="514" creationId="{00000000-0000-0000-0000-000000000000}"/>
          </ac:picMkLst>
        </pc:picChg>
      </pc:sldChg>
      <pc:sldChg chg="delSp modSp mod modClrScheme chgLayout">
        <pc:chgData name="GV Vadivan" userId="7c1f3fdc556de7c5" providerId="LiveId" clId="{8D0BCD1F-A3D6-4EA0-BA6B-124C712E6D9B}" dt="2025-11-17T13:08:08.534" v="50" actId="478"/>
        <pc:sldMkLst>
          <pc:docMk/>
          <pc:sldMk cId="0" sldId="295"/>
        </pc:sldMkLst>
        <pc:spChg chg="mod ord">
          <ac:chgData name="GV Vadivan" userId="7c1f3fdc556de7c5" providerId="LiveId" clId="{8D0BCD1F-A3D6-4EA0-BA6B-124C712E6D9B}" dt="2025-11-17T13:08:07.370" v="48" actId="700"/>
          <ac:spMkLst>
            <pc:docMk/>
            <pc:sldMk cId="0" sldId="295"/>
            <ac:spMk id="519" creationId="{00000000-0000-0000-0000-000000000000}"/>
          </ac:spMkLst>
        </pc:spChg>
        <pc:spChg chg="mod ord">
          <ac:chgData name="GV Vadivan" userId="7c1f3fdc556de7c5" providerId="LiveId" clId="{8D0BCD1F-A3D6-4EA0-BA6B-124C712E6D9B}" dt="2025-11-17T13:08:07.370" v="48" actId="700"/>
          <ac:spMkLst>
            <pc:docMk/>
            <pc:sldMk cId="0" sldId="295"/>
            <ac:spMk id="520" creationId="{00000000-0000-0000-0000-000000000000}"/>
          </ac:spMkLst>
        </pc:spChg>
        <pc:picChg chg="del">
          <ac:chgData name="GV Vadivan" userId="7c1f3fdc556de7c5" providerId="LiveId" clId="{8D0BCD1F-A3D6-4EA0-BA6B-124C712E6D9B}" dt="2025-11-17T13:08:08.534" v="50" actId="478"/>
          <ac:picMkLst>
            <pc:docMk/>
            <pc:sldMk cId="0" sldId="295"/>
            <ac:picMk id="521" creationId="{00000000-0000-0000-0000-000000000000}"/>
          </ac:picMkLst>
        </pc:picChg>
        <pc:picChg chg="del">
          <ac:chgData name="GV Vadivan" userId="7c1f3fdc556de7c5" providerId="LiveId" clId="{8D0BCD1F-A3D6-4EA0-BA6B-124C712E6D9B}" dt="2025-11-17T13:08:08.041" v="49" actId="478"/>
          <ac:picMkLst>
            <pc:docMk/>
            <pc:sldMk cId="0" sldId="295"/>
            <ac:picMk id="522" creationId="{00000000-0000-0000-0000-000000000000}"/>
          </ac:picMkLst>
        </pc:picChg>
      </pc:sldChg>
      <pc:sldChg chg="delSp modSp mod chgLayout">
        <pc:chgData name="GV Vadivan" userId="7c1f3fdc556de7c5" providerId="LiveId" clId="{8D0BCD1F-A3D6-4EA0-BA6B-124C712E6D9B}" dt="2025-11-17T13:08:04.318" v="47" actId="478"/>
        <pc:sldMkLst>
          <pc:docMk/>
          <pc:sldMk cId="0" sldId="296"/>
        </pc:sldMkLst>
        <pc:spChg chg="mod ord">
          <ac:chgData name="GV Vadivan" userId="7c1f3fdc556de7c5" providerId="LiveId" clId="{8D0BCD1F-A3D6-4EA0-BA6B-124C712E6D9B}" dt="2025-11-17T13:08:02.466" v="45" actId="700"/>
          <ac:spMkLst>
            <pc:docMk/>
            <pc:sldMk cId="0" sldId="296"/>
            <ac:spMk id="527" creationId="{00000000-0000-0000-0000-000000000000}"/>
          </ac:spMkLst>
        </pc:spChg>
        <pc:spChg chg="mod ord">
          <ac:chgData name="GV Vadivan" userId="7c1f3fdc556de7c5" providerId="LiveId" clId="{8D0BCD1F-A3D6-4EA0-BA6B-124C712E6D9B}" dt="2025-11-17T13:08:02.466" v="45" actId="700"/>
          <ac:spMkLst>
            <pc:docMk/>
            <pc:sldMk cId="0" sldId="296"/>
            <ac:spMk id="528" creationId="{00000000-0000-0000-0000-000000000000}"/>
          </ac:spMkLst>
        </pc:spChg>
        <pc:picChg chg="del">
          <ac:chgData name="GV Vadivan" userId="7c1f3fdc556de7c5" providerId="LiveId" clId="{8D0BCD1F-A3D6-4EA0-BA6B-124C712E6D9B}" dt="2025-11-17T13:08:04.318" v="47" actId="478"/>
          <ac:picMkLst>
            <pc:docMk/>
            <pc:sldMk cId="0" sldId="296"/>
            <ac:picMk id="529" creationId="{00000000-0000-0000-0000-000000000000}"/>
          </ac:picMkLst>
        </pc:picChg>
        <pc:picChg chg="del">
          <ac:chgData name="GV Vadivan" userId="7c1f3fdc556de7c5" providerId="LiveId" clId="{8D0BCD1F-A3D6-4EA0-BA6B-124C712E6D9B}" dt="2025-11-17T13:08:03.856" v="46" actId="478"/>
          <ac:picMkLst>
            <pc:docMk/>
            <pc:sldMk cId="0" sldId="296"/>
            <ac:picMk id="530" creationId="{00000000-0000-0000-0000-000000000000}"/>
          </ac:picMkLst>
        </pc:picChg>
      </pc:sldChg>
      <pc:sldChg chg="delSp modSp mod modClrScheme chgLayout">
        <pc:chgData name="GV Vadivan" userId="7c1f3fdc556de7c5" providerId="LiveId" clId="{8D0BCD1F-A3D6-4EA0-BA6B-124C712E6D9B}" dt="2025-11-17T13:07:58.998" v="44" actId="478"/>
        <pc:sldMkLst>
          <pc:docMk/>
          <pc:sldMk cId="0" sldId="297"/>
        </pc:sldMkLst>
        <pc:spChg chg="mod ord">
          <ac:chgData name="GV Vadivan" userId="7c1f3fdc556de7c5" providerId="LiveId" clId="{8D0BCD1F-A3D6-4EA0-BA6B-124C712E6D9B}" dt="2025-11-17T13:07:57.404" v="42" actId="700"/>
          <ac:spMkLst>
            <pc:docMk/>
            <pc:sldMk cId="0" sldId="297"/>
            <ac:spMk id="535" creationId="{00000000-0000-0000-0000-000000000000}"/>
          </ac:spMkLst>
        </pc:spChg>
        <pc:spChg chg="mod ord">
          <ac:chgData name="GV Vadivan" userId="7c1f3fdc556de7c5" providerId="LiveId" clId="{8D0BCD1F-A3D6-4EA0-BA6B-124C712E6D9B}" dt="2025-11-17T13:07:57.404" v="42" actId="700"/>
          <ac:spMkLst>
            <pc:docMk/>
            <pc:sldMk cId="0" sldId="297"/>
            <ac:spMk id="536" creationId="{00000000-0000-0000-0000-000000000000}"/>
          </ac:spMkLst>
        </pc:spChg>
        <pc:picChg chg="del">
          <ac:chgData name="GV Vadivan" userId="7c1f3fdc556de7c5" providerId="LiveId" clId="{8D0BCD1F-A3D6-4EA0-BA6B-124C712E6D9B}" dt="2025-11-17T13:07:58.998" v="44" actId="478"/>
          <ac:picMkLst>
            <pc:docMk/>
            <pc:sldMk cId="0" sldId="297"/>
            <ac:picMk id="537" creationId="{00000000-0000-0000-0000-000000000000}"/>
          </ac:picMkLst>
        </pc:picChg>
        <pc:picChg chg="del">
          <ac:chgData name="GV Vadivan" userId="7c1f3fdc556de7c5" providerId="LiveId" clId="{8D0BCD1F-A3D6-4EA0-BA6B-124C712E6D9B}" dt="2025-11-17T13:07:58.526" v="43" actId="478"/>
          <ac:picMkLst>
            <pc:docMk/>
            <pc:sldMk cId="0" sldId="297"/>
            <ac:picMk id="538" creationId="{00000000-0000-0000-0000-000000000000}"/>
          </ac:picMkLst>
        </pc:picChg>
      </pc:sldChg>
      <pc:sldChg chg="addSp delSp modSp mod">
        <pc:chgData name="GV Vadivan" userId="7c1f3fdc556de7c5" providerId="LiveId" clId="{8D0BCD1F-A3D6-4EA0-BA6B-124C712E6D9B}" dt="2025-11-17T13:07:54.374" v="41" actId="478"/>
        <pc:sldMkLst>
          <pc:docMk/>
          <pc:sldMk cId="0" sldId="298"/>
        </pc:sldMkLst>
        <pc:spChg chg="add del mod">
          <ac:chgData name="GV Vadivan" userId="7c1f3fdc556de7c5" providerId="LiveId" clId="{8D0BCD1F-A3D6-4EA0-BA6B-124C712E6D9B}" dt="2025-11-17T13:07:54.374" v="41" actId="478"/>
          <ac:spMkLst>
            <pc:docMk/>
            <pc:sldMk cId="0" sldId="298"/>
            <ac:spMk id="3" creationId="{195A36B7-EA65-D53E-8092-1F73C738E7ED}"/>
          </ac:spMkLst>
        </pc:spChg>
        <pc:picChg chg="del">
          <ac:chgData name="GV Vadivan" userId="7c1f3fdc556de7c5" providerId="LiveId" clId="{8D0BCD1F-A3D6-4EA0-BA6B-124C712E6D9B}" dt="2025-11-17T13:07:53.790" v="40" actId="478"/>
          <ac:picMkLst>
            <pc:docMk/>
            <pc:sldMk cId="0" sldId="298"/>
            <ac:picMk id="545" creationId="{00000000-0000-0000-0000-000000000000}"/>
          </ac:picMkLst>
        </pc:picChg>
      </pc:sldChg>
      <pc:sldChg chg="addSp delSp modSp mod">
        <pc:chgData name="GV Vadivan" userId="7c1f3fdc556de7c5" providerId="LiveId" clId="{8D0BCD1F-A3D6-4EA0-BA6B-124C712E6D9B}" dt="2025-11-17T13:07:52.202" v="39" actId="478"/>
        <pc:sldMkLst>
          <pc:docMk/>
          <pc:sldMk cId="0" sldId="299"/>
        </pc:sldMkLst>
        <pc:spChg chg="add del mod">
          <ac:chgData name="GV Vadivan" userId="7c1f3fdc556de7c5" providerId="LiveId" clId="{8D0BCD1F-A3D6-4EA0-BA6B-124C712E6D9B}" dt="2025-11-17T13:07:52.202" v="39" actId="478"/>
          <ac:spMkLst>
            <pc:docMk/>
            <pc:sldMk cId="0" sldId="299"/>
            <ac:spMk id="3" creationId="{2C15FE9B-2696-F9B7-1FF2-42E97FE748C3}"/>
          </ac:spMkLst>
        </pc:spChg>
        <pc:picChg chg="del">
          <ac:chgData name="GV Vadivan" userId="7c1f3fdc556de7c5" providerId="LiveId" clId="{8D0BCD1F-A3D6-4EA0-BA6B-124C712E6D9B}" dt="2025-11-17T13:07:51.353" v="38" actId="478"/>
          <ac:picMkLst>
            <pc:docMk/>
            <pc:sldMk cId="0" sldId="299"/>
            <ac:picMk id="552" creationId="{00000000-0000-0000-0000-000000000000}"/>
          </ac:picMkLst>
        </pc:picChg>
      </pc:sldChg>
      <pc:sldChg chg="addSp delSp modSp mod">
        <pc:chgData name="GV Vadivan" userId="7c1f3fdc556de7c5" providerId="LiveId" clId="{8D0BCD1F-A3D6-4EA0-BA6B-124C712E6D9B}" dt="2025-11-17T13:06:09.670" v="16" actId="478"/>
        <pc:sldMkLst>
          <pc:docMk/>
          <pc:sldMk cId="0" sldId="302"/>
        </pc:sldMkLst>
        <pc:spChg chg="add del mod">
          <ac:chgData name="GV Vadivan" userId="7c1f3fdc556de7c5" providerId="LiveId" clId="{8D0BCD1F-A3D6-4EA0-BA6B-124C712E6D9B}" dt="2025-11-17T13:06:09.670" v="16" actId="478"/>
          <ac:spMkLst>
            <pc:docMk/>
            <pc:sldMk cId="0" sldId="302"/>
            <ac:spMk id="3" creationId="{1DA882C2-F1EE-99E4-494D-F5699D24F755}"/>
          </ac:spMkLst>
        </pc:spChg>
        <pc:picChg chg="del">
          <ac:chgData name="GV Vadivan" userId="7c1f3fdc556de7c5" providerId="LiveId" clId="{8D0BCD1F-A3D6-4EA0-BA6B-124C712E6D9B}" dt="2025-11-17T13:06:09.104" v="15" actId="478"/>
          <ac:picMkLst>
            <pc:docMk/>
            <pc:sldMk cId="0" sldId="302"/>
            <ac:picMk id="570" creationId="{00000000-0000-0000-0000-000000000000}"/>
          </ac:picMkLst>
        </pc:picChg>
      </pc:sldChg>
      <pc:sldChg chg="delSp modSp mod modClrScheme chgLayout">
        <pc:chgData name="GV Vadivan" userId="7c1f3fdc556de7c5" providerId="LiveId" clId="{8D0BCD1F-A3D6-4EA0-BA6B-124C712E6D9B}" dt="2025-11-17T13:07:46.142" v="37" actId="478"/>
        <pc:sldMkLst>
          <pc:docMk/>
          <pc:sldMk cId="0" sldId="304"/>
        </pc:sldMkLst>
        <pc:spChg chg="mod ord">
          <ac:chgData name="GV Vadivan" userId="7c1f3fdc556de7c5" providerId="LiveId" clId="{8D0BCD1F-A3D6-4EA0-BA6B-124C712E6D9B}" dt="2025-11-17T13:07:44.957" v="36" actId="700"/>
          <ac:spMkLst>
            <pc:docMk/>
            <pc:sldMk cId="0" sldId="304"/>
            <ac:spMk id="583" creationId="{00000000-0000-0000-0000-000000000000}"/>
          </ac:spMkLst>
        </pc:spChg>
        <pc:spChg chg="mod ord">
          <ac:chgData name="GV Vadivan" userId="7c1f3fdc556de7c5" providerId="LiveId" clId="{8D0BCD1F-A3D6-4EA0-BA6B-124C712E6D9B}" dt="2025-11-17T13:07:44.957" v="36" actId="700"/>
          <ac:spMkLst>
            <pc:docMk/>
            <pc:sldMk cId="0" sldId="304"/>
            <ac:spMk id="585" creationId="{00000000-0000-0000-0000-000000000000}"/>
          </ac:spMkLst>
        </pc:spChg>
        <pc:picChg chg="del mod ord">
          <ac:chgData name="GV Vadivan" userId="7c1f3fdc556de7c5" providerId="LiveId" clId="{8D0BCD1F-A3D6-4EA0-BA6B-124C712E6D9B}" dt="2025-11-17T13:07:46.142" v="37" actId="478"/>
          <ac:picMkLst>
            <pc:docMk/>
            <pc:sldMk cId="0" sldId="304"/>
            <ac:picMk id="584" creationId="{00000000-0000-0000-0000-000000000000}"/>
          </ac:picMkLst>
        </pc:picChg>
      </pc:sldChg>
      <pc:sldChg chg="del">
        <pc:chgData name="GV Vadivan" userId="7c1f3fdc556de7c5" providerId="LiveId" clId="{8D0BCD1F-A3D6-4EA0-BA6B-124C712E6D9B}" dt="2025-11-17T13:06:14.797" v="17" actId="47"/>
        <pc:sldMkLst>
          <pc:docMk/>
          <pc:sldMk cId="0" sldId="308"/>
        </pc:sldMkLst>
      </pc:sldChg>
      <pc:sldChg chg="addSp delSp modSp mod">
        <pc:chgData name="GV Vadivan" userId="7c1f3fdc556de7c5" providerId="LiveId" clId="{8D0BCD1F-A3D6-4EA0-BA6B-124C712E6D9B}" dt="2025-11-17T13:06:16.569" v="19" actId="478"/>
        <pc:sldMkLst>
          <pc:docMk/>
          <pc:sldMk cId="0" sldId="309"/>
        </pc:sldMkLst>
        <pc:spChg chg="add del mod">
          <ac:chgData name="GV Vadivan" userId="7c1f3fdc556de7c5" providerId="LiveId" clId="{8D0BCD1F-A3D6-4EA0-BA6B-124C712E6D9B}" dt="2025-11-17T13:06:16.569" v="19" actId="478"/>
          <ac:spMkLst>
            <pc:docMk/>
            <pc:sldMk cId="0" sldId="309"/>
            <ac:spMk id="3" creationId="{A030CC1A-FFFC-7795-D3DB-8636A2C803D0}"/>
          </ac:spMkLst>
        </pc:spChg>
        <pc:picChg chg="del">
          <ac:chgData name="GV Vadivan" userId="7c1f3fdc556de7c5" providerId="LiveId" clId="{8D0BCD1F-A3D6-4EA0-BA6B-124C712E6D9B}" dt="2025-11-17T13:06:16.137" v="18" actId="478"/>
          <ac:picMkLst>
            <pc:docMk/>
            <pc:sldMk cId="0" sldId="309"/>
            <ac:picMk id="622" creationId="{00000000-0000-0000-0000-000000000000}"/>
          </ac:picMkLst>
        </pc:picChg>
      </pc:sldChg>
      <pc:sldChg chg="delSp modSp mod modClrScheme chgLayout">
        <pc:chgData name="GV Vadivan" userId="7c1f3fdc556de7c5" providerId="LiveId" clId="{8D0BCD1F-A3D6-4EA0-BA6B-124C712E6D9B}" dt="2025-11-17T13:07:39.599" v="35" actId="478"/>
        <pc:sldMkLst>
          <pc:docMk/>
          <pc:sldMk cId="0" sldId="311"/>
        </pc:sldMkLst>
        <pc:spChg chg="mod ord">
          <ac:chgData name="GV Vadivan" userId="7c1f3fdc556de7c5" providerId="LiveId" clId="{8D0BCD1F-A3D6-4EA0-BA6B-124C712E6D9B}" dt="2025-11-17T13:07:38.610" v="34" actId="700"/>
          <ac:spMkLst>
            <pc:docMk/>
            <pc:sldMk cId="0" sldId="311"/>
            <ac:spMk id="637" creationId="{00000000-0000-0000-0000-000000000000}"/>
          </ac:spMkLst>
        </pc:spChg>
        <pc:spChg chg="mod ord">
          <ac:chgData name="GV Vadivan" userId="7c1f3fdc556de7c5" providerId="LiveId" clId="{8D0BCD1F-A3D6-4EA0-BA6B-124C712E6D9B}" dt="2025-11-17T13:07:38.610" v="34" actId="700"/>
          <ac:spMkLst>
            <pc:docMk/>
            <pc:sldMk cId="0" sldId="311"/>
            <ac:spMk id="638" creationId="{00000000-0000-0000-0000-000000000000}"/>
          </ac:spMkLst>
        </pc:spChg>
        <pc:picChg chg="del mod ord">
          <ac:chgData name="GV Vadivan" userId="7c1f3fdc556de7c5" providerId="LiveId" clId="{8D0BCD1F-A3D6-4EA0-BA6B-124C712E6D9B}" dt="2025-11-17T13:07:39.599" v="35" actId="478"/>
          <ac:picMkLst>
            <pc:docMk/>
            <pc:sldMk cId="0" sldId="311"/>
            <ac:picMk id="639" creationId="{00000000-0000-0000-0000-000000000000}"/>
          </ac:picMkLst>
        </pc:picChg>
      </pc:sldChg>
      <pc:sldChg chg="delSp modSp mod modClrScheme chgLayout">
        <pc:chgData name="GV Vadivan" userId="7c1f3fdc556de7c5" providerId="LiveId" clId="{8D0BCD1F-A3D6-4EA0-BA6B-124C712E6D9B}" dt="2025-11-17T13:07:33.896" v="33" actId="478"/>
        <pc:sldMkLst>
          <pc:docMk/>
          <pc:sldMk cId="0" sldId="316"/>
        </pc:sldMkLst>
        <pc:spChg chg="mod ord">
          <ac:chgData name="GV Vadivan" userId="7c1f3fdc556de7c5" providerId="LiveId" clId="{8D0BCD1F-A3D6-4EA0-BA6B-124C712E6D9B}" dt="2025-11-17T13:07:32.956" v="32" actId="700"/>
          <ac:spMkLst>
            <pc:docMk/>
            <pc:sldMk cId="0" sldId="316"/>
            <ac:spMk id="668" creationId="{00000000-0000-0000-0000-000000000000}"/>
          </ac:spMkLst>
        </pc:spChg>
        <pc:spChg chg="mod ord">
          <ac:chgData name="GV Vadivan" userId="7c1f3fdc556de7c5" providerId="LiveId" clId="{8D0BCD1F-A3D6-4EA0-BA6B-124C712E6D9B}" dt="2025-11-17T13:07:32.956" v="32" actId="700"/>
          <ac:spMkLst>
            <pc:docMk/>
            <pc:sldMk cId="0" sldId="316"/>
            <ac:spMk id="670" creationId="{00000000-0000-0000-0000-000000000000}"/>
          </ac:spMkLst>
        </pc:spChg>
        <pc:picChg chg="del mod ord">
          <ac:chgData name="GV Vadivan" userId="7c1f3fdc556de7c5" providerId="LiveId" clId="{8D0BCD1F-A3D6-4EA0-BA6B-124C712E6D9B}" dt="2025-11-17T13:07:33.896" v="33" actId="478"/>
          <ac:picMkLst>
            <pc:docMk/>
            <pc:sldMk cId="0" sldId="316"/>
            <ac:picMk id="669" creationId="{00000000-0000-0000-0000-000000000000}"/>
          </ac:picMkLst>
        </pc:picChg>
      </pc:sldChg>
      <pc:sldChg chg="delSp modSp mod modClrScheme chgLayout">
        <pc:chgData name="GV Vadivan" userId="7c1f3fdc556de7c5" providerId="LiveId" clId="{8D0BCD1F-A3D6-4EA0-BA6B-124C712E6D9B}" dt="2025-11-17T13:07:27.957" v="31" actId="478"/>
        <pc:sldMkLst>
          <pc:docMk/>
          <pc:sldMk cId="0" sldId="319"/>
        </pc:sldMkLst>
        <pc:spChg chg="mod ord">
          <ac:chgData name="GV Vadivan" userId="7c1f3fdc556de7c5" providerId="LiveId" clId="{8D0BCD1F-A3D6-4EA0-BA6B-124C712E6D9B}" dt="2025-11-17T13:07:26.577" v="30" actId="700"/>
          <ac:spMkLst>
            <pc:docMk/>
            <pc:sldMk cId="0" sldId="319"/>
            <ac:spMk id="687" creationId="{00000000-0000-0000-0000-000000000000}"/>
          </ac:spMkLst>
        </pc:spChg>
        <pc:spChg chg="mod ord">
          <ac:chgData name="GV Vadivan" userId="7c1f3fdc556de7c5" providerId="LiveId" clId="{8D0BCD1F-A3D6-4EA0-BA6B-124C712E6D9B}" dt="2025-11-17T13:07:26.577" v="30" actId="700"/>
          <ac:spMkLst>
            <pc:docMk/>
            <pc:sldMk cId="0" sldId="319"/>
            <ac:spMk id="689" creationId="{00000000-0000-0000-0000-000000000000}"/>
          </ac:spMkLst>
        </pc:spChg>
        <pc:picChg chg="del mod ord">
          <ac:chgData name="GV Vadivan" userId="7c1f3fdc556de7c5" providerId="LiveId" clId="{8D0BCD1F-A3D6-4EA0-BA6B-124C712E6D9B}" dt="2025-11-17T13:07:27.957" v="31" actId="478"/>
          <ac:picMkLst>
            <pc:docMk/>
            <pc:sldMk cId="0" sldId="319"/>
            <ac:picMk id="688" creationId="{00000000-0000-0000-0000-000000000000}"/>
          </ac:picMkLst>
        </pc:picChg>
      </pc:sldChg>
      <pc:sldChg chg="delSp modSp mod modClrScheme chgLayout">
        <pc:chgData name="GV Vadivan" userId="7c1f3fdc556de7c5" providerId="LiveId" clId="{8D0BCD1F-A3D6-4EA0-BA6B-124C712E6D9B}" dt="2025-11-17T13:07:22.485" v="29" actId="478"/>
        <pc:sldMkLst>
          <pc:docMk/>
          <pc:sldMk cId="0" sldId="321"/>
        </pc:sldMkLst>
        <pc:spChg chg="mod ord">
          <ac:chgData name="GV Vadivan" userId="7c1f3fdc556de7c5" providerId="LiveId" clId="{8D0BCD1F-A3D6-4EA0-BA6B-124C712E6D9B}" dt="2025-11-17T13:07:21.078" v="28" actId="700"/>
          <ac:spMkLst>
            <pc:docMk/>
            <pc:sldMk cId="0" sldId="321"/>
            <ac:spMk id="700" creationId="{00000000-0000-0000-0000-000000000000}"/>
          </ac:spMkLst>
        </pc:spChg>
        <pc:spChg chg="mod ord">
          <ac:chgData name="GV Vadivan" userId="7c1f3fdc556de7c5" providerId="LiveId" clId="{8D0BCD1F-A3D6-4EA0-BA6B-124C712E6D9B}" dt="2025-11-17T13:07:21.078" v="28" actId="700"/>
          <ac:spMkLst>
            <pc:docMk/>
            <pc:sldMk cId="0" sldId="321"/>
            <ac:spMk id="702" creationId="{00000000-0000-0000-0000-000000000000}"/>
          </ac:spMkLst>
        </pc:spChg>
        <pc:picChg chg="del mod ord">
          <ac:chgData name="GV Vadivan" userId="7c1f3fdc556de7c5" providerId="LiveId" clId="{8D0BCD1F-A3D6-4EA0-BA6B-124C712E6D9B}" dt="2025-11-17T13:07:22.485" v="29" actId="478"/>
          <ac:picMkLst>
            <pc:docMk/>
            <pc:sldMk cId="0" sldId="321"/>
            <ac:picMk id="701" creationId="{00000000-0000-0000-0000-000000000000}"/>
          </ac:picMkLst>
        </pc:picChg>
      </pc:sldChg>
      <pc:sldChg chg="addSp delSp modSp mod">
        <pc:chgData name="GV Vadivan" userId="7c1f3fdc556de7c5" providerId="LiveId" clId="{8D0BCD1F-A3D6-4EA0-BA6B-124C712E6D9B}" dt="2025-11-17T13:07:17.413" v="27" actId="478"/>
        <pc:sldMkLst>
          <pc:docMk/>
          <pc:sldMk cId="0" sldId="322"/>
        </pc:sldMkLst>
        <pc:spChg chg="add del mod">
          <ac:chgData name="GV Vadivan" userId="7c1f3fdc556de7c5" providerId="LiveId" clId="{8D0BCD1F-A3D6-4EA0-BA6B-124C712E6D9B}" dt="2025-11-17T13:07:17.413" v="27" actId="478"/>
          <ac:spMkLst>
            <pc:docMk/>
            <pc:sldMk cId="0" sldId="322"/>
            <ac:spMk id="3" creationId="{E282BE2F-4390-2483-1864-498BDBD064F7}"/>
          </ac:spMkLst>
        </pc:spChg>
        <pc:picChg chg="del">
          <ac:chgData name="GV Vadivan" userId="7c1f3fdc556de7c5" providerId="LiveId" clId="{8D0BCD1F-A3D6-4EA0-BA6B-124C712E6D9B}" dt="2025-11-17T13:07:16.234" v="26" actId="478"/>
          <ac:picMkLst>
            <pc:docMk/>
            <pc:sldMk cId="0" sldId="322"/>
            <ac:picMk id="709" creationId="{00000000-0000-0000-0000-000000000000}"/>
          </ac:picMkLst>
        </pc:picChg>
      </pc:sldChg>
      <pc:sldChg chg="addSp delSp modSp mod">
        <pc:chgData name="GV Vadivan" userId="7c1f3fdc556de7c5" providerId="LiveId" clId="{8D0BCD1F-A3D6-4EA0-BA6B-124C712E6D9B}" dt="2025-11-17T13:06:25.598" v="21" actId="478"/>
        <pc:sldMkLst>
          <pc:docMk/>
          <pc:sldMk cId="0" sldId="323"/>
        </pc:sldMkLst>
        <pc:spChg chg="add del mod">
          <ac:chgData name="GV Vadivan" userId="7c1f3fdc556de7c5" providerId="LiveId" clId="{8D0BCD1F-A3D6-4EA0-BA6B-124C712E6D9B}" dt="2025-11-17T13:06:25.598" v="21" actId="478"/>
          <ac:spMkLst>
            <pc:docMk/>
            <pc:sldMk cId="0" sldId="323"/>
            <ac:spMk id="3" creationId="{627E4C27-0296-3754-9793-9708DC01B9F9}"/>
          </ac:spMkLst>
        </pc:spChg>
        <pc:picChg chg="del">
          <ac:chgData name="GV Vadivan" userId="7c1f3fdc556de7c5" providerId="LiveId" clId="{8D0BCD1F-A3D6-4EA0-BA6B-124C712E6D9B}" dt="2025-11-17T13:06:24.836" v="20" actId="478"/>
          <ac:picMkLst>
            <pc:docMk/>
            <pc:sldMk cId="0" sldId="323"/>
            <ac:picMk id="715" creationId="{00000000-0000-0000-0000-000000000000}"/>
          </ac:picMkLst>
        </pc:picChg>
      </pc:sldChg>
      <pc:sldChg chg="addSp delSp modSp mod">
        <pc:chgData name="GV Vadivan" userId="7c1f3fdc556de7c5" providerId="LiveId" clId="{8D0BCD1F-A3D6-4EA0-BA6B-124C712E6D9B}" dt="2025-11-17T13:06:31.671" v="23" actId="478"/>
        <pc:sldMkLst>
          <pc:docMk/>
          <pc:sldMk cId="0" sldId="329"/>
        </pc:sldMkLst>
        <pc:spChg chg="add del mod">
          <ac:chgData name="GV Vadivan" userId="7c1f3fdc556de7c5" providerId="LiveId" clId="{8D0BCD1F-A3D6-4EA0-BA6B-124C712E6D9B}" dt="2025-11-17T13:06:31.671" v="23" actId="478"/>
          <ac:spMkLst>
            <pc:docMk/>
            <pc:sldMk cId="0" sldId="329"/>
            <ac:spMk id="3" creationId="{06394E79-50B8-6AC2-7619-5B97D250748E}"/>
          </ac:spMkLst>
        </pc:spChg>
        <pc:picChg chg="del">
          <ac:chgData name="GV Vadivan" userId="7c1f3fdc556de7c5" providerId="LiveId" clId="{8D0BCD1F-A3D6-4EA0-BA6B-124C712E6D9B}" dt="2025-11-17T13:06:30.950" v="22" actId="478"/>
          <ac:picMkLst>
            <pc:docMk/>
            <pc:sldMk cId="0" sldId="329"/>
            <ac:picMk id="754" creationId="{00000000-0000-0000-0000-000000000000}"/>
          </ac:picMkLst>
        </pc:picChg>
      </pc:sldChg>
      <pc:sldChg chg="addSp delSp modSp mod">
        <pc:chgData name="GV Vadivan" userId="7c1f3fdc556de7c5" providerId="LiveId" clId="{8D0BCD1F-A3D6-4EA0-BA6B-124C712E6D9B}" dt="2025-11-17T13:06:34.372" v="25" actId="478"/>
        <pc:sldMkLst>
          <pc:docMk/>
          <pc:sldMk cId="0" sldId="333"/>
        </pc:sldMkLst>
        <pc:spChg chg="add del mod">
          <ac:chgData name="GV Vadivan" userId="7c1f3fdc556de7c5" providerId="LiveId" clId="{8D0BCD1F-A3D6-4EA0-BA6B-124C712E6D9B}" dt="2025-11-17T13:06:34.372" v="25" actId="478"/>
          <ac:spMkLst>
            <pc:docMk/>
            <pc:sldMk cId="0" sldId="333"/>
            <ac:spMk id="3" creationId="{8B2263A8-07F5-EA97-1091-87A3283B8754}"/>
          </ac:spMkLst>
        </pc:spChg>
        <pc:picChg chg="del">
          <ac:chgData name="GV Vadivan" userId="7c1f3fdc556de7c5" providerId="LiveId" clId="{8D0BCD1F-A3D6-4EA0-BA6B-124C712E6D9B}" dt="2025-11-17T13:06:33.811" v="24" actId="478"/>
          <ac:picMkLst>
            <pc:docMk/>
            <pc:sldMk cId="0" sldId="333"/>
            <ac:picMk id="778" creationId="{00000000-0000-0000-0000-000000000000}"/>
          </ac:picMkLst>
        </pc:picChg>
      </pc:sldChg>
      <pc:sldMasterChg chg="delSldLayout">
        <pc:chgData name="GV Vadivan" userId="7c1f3fdc556de7c5" providerId="LiveId" clId="{8D0BCD1F-A3D6-4EA0-BA6B-124C712E6D9B}" dt="2025-11-17T13:06:14.797" v="17" actId="47"/>
        <pc:sldMasterMkLst>
          <pc:docMk/>
          <pc:sldMasterMk cId="0" sldId="2147483648"/>
        </pc:sldMasterMkLst>
        <pc:sldLayoutChg chg="del">
          <pc:chgData name="GV Vadivan" userId="7c1f3fdc556de7c5" providerId="LiveId" clId="{8D0BCD1F-A3D6-4EA0-BA6B-124C712E6D9B}" dt="2025-11-17T13:05:37.899" v="6" actId="47"/>
          <pc:sldLayoutMkLst>
            <pc:docMk/>
            <pc:sldMasterMk cId="0" sldId="2147483648"/>
            <pc:sldLayoutMk cId="0" sldId="2147483656"/>
          </pc:sldLayoutMkLst>
        </pc:sldLayoutChg>
        <pc:sldLayoutChg chg="del">
          <pc:chgData name="GV Vadivan" userId="7c1f3fdc556de7c5" providerId="LiveId" clId="{8D0BCD1F-A3D6-4EA0-BA6B-124C712E6D9B}" dt="2025-11-17T13:06:14.797" v="17" actId="47"/>
          <pc:sldLayoutMkLst>
            <pc:docMk/>
            <pc:sldMasterMk cId="0" sldId="2147483648"/>
            <pc:sldLayoutMk cId="0"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10a9f92a8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310a9f92a8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g310a9f92a8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03030"/>
              </a:buClr>
              <a:buSzPts val="1200"/>
              <a:buFont typeface="Arial"/>
              <a:buNone/>
            </a:pPr>
            <a:r>
              <a:rPr lang="en-GB" b="0" i="0">
                <a:solidFill>
                  <a:srgbClr val="303030"/>
                </a:solidFill>
                <a:highlight>
                  <a:srgbClr val="FFFFFF"/>
                </a:highlight>
                <a:latin typeface="Arial"/>
                <a:ea typeface="Arial"/>
                <a:cs typeface="Arial"/>
                <a:sym typeface="Arial"/>
              </a:rPr>
              <a:t>James Lawless (Feb 2024) What Is Digital Sustainability? https://purplegriffon.com/blog/what-is-digital-sustainability </a:t>
            </a:r>
            <a:endParaRPr/>
          </a:p>
          <a:p>
            <a:pPr marL="0" marR="0" lvl="0" indent="0" algn="l" rtl="0">
              <a:lnSpc>
                <a:spcPct val="100000"/>
              </a:lnSpc>
              <a:spcBef>
                <a:spcPts val="0"/>
              </a:spcBef>
              <a:spcAft>
                <a:spcPts val="0"/>
              </a:spcAft>
              <a:buClr>
                <a:srgbClr val="303030"/>
              </a:buClr>
              <a:buSzPts val="1200"/>
              <a:buFont typeface="Arial"/>
              <a:buNone/>
            </a:pPr>
            <a:r>
              <a:rPr lang="en-GB" b="0" i="0">
                <a:solidFill>
                  <a:srgbClr val="303030"/>
                </a:solidFill>
                <a:highlight>
                  <a:srgbClr val="FFFFFF"/>
                </a:highlight>
                <a:latin typeface="Arial"/>
                <a:ea typeface="Arial"/>
                <a:cs typeface="Arial"/>
                <a:sym typeface="Arial"/>
              </a:rPr>
              <a:t>Dr Ruth Daly, How can digital help us become more environmentally sustainable? https://www.culturehive.co.uk/digital-heritage-hub/resource/planning/how-can-digital-help-us-become-more-environmentally-sustainable/</a:t>
            </a:r>
            <a:endParaRPr/>
          </a:p>
          <a:p>
            <a:pPr marL="0" marR="0" lvl="0" indent="0" algn="l" rtl="0">
              <a:lnSpc>
                <a:spcPct val="100000"/>
              </a:lnSpc>
              <a:spcBef>
                <a:spcPts val="0"/>
              </a:spcBef>
              <a:spcAft>
                <a:spcPts val="0"/>
              </a:spcAft>
              <a:buClr>
                <a:srgbClr val="404040"/>
              </a:buClr>
              <a:buSzPts val="1200"/>
              <a:buFont typeface="Calibri"/>
              <a:buNone/>
            </a:pPr>
            <a:r>
              <a:rPr lang="en-GB" b="0">
                <a:solidFill>
                  <a:srgbClr val="404040"/>
                </a:solidFill>
                <a:highlight>
                  <a:srgbClr val="FFFFFF"/>
                </a:highlight>
              </a:rPr>
              <a:t>The Digital Europe Programme: https://digital-strategy.ec.europa.eu/en/activities/digital-programme</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303030"/>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33" name="Google Shape;33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03030"/>
              </a:buClr>
              <a:buSzPts val="1200"/>
              <a:buFont typeface="Arial"/>
              <a:buNone/>
            </a:pPr>
            <a:r>
              <a:rPr lang="en-GB" b="0" i="0">
                <a:solidFill>
                  <a:srgbClr val="303030"/>
                </a:solidFill>
                <a:highlight>
                  <a:srgbClr val="FFFFFF"/>
                </a:highlight>
                <a:latin typeface="Arial"/>
                <a:ea typeface="Arial"/>
                <a:cs typeface="Arial"/>
                <a:sym typeface="Arial"/>
              </a:rPr>
              <a:t>James Lawless (Feb 2024) What Is Digital Sustainability? https://purplegriffon.com/blog/what-is-digital-sustainability </a:t>
            </a:r>
            <a:endParaRPr/>
          </a:p>
          <a:p>
            <a:pPr marL="0" marR="0" lvl="0" indent="0" algn="l" rtl="0">
              <a:lnSpc>
                <a:spcPct val="100000"/>
              </a:lnSpc>
              <a:spcBef>
                <a:spcPts val="0"/>
              </a:spcBef>
              <a:spcAft>
                <a:spcPts val="0"/>
              </a:spcAft>
              <a:buClr>
                <a:srgbClr val="303030"/>
              </a:buClr>
              <a:buSzPts val="1200"/>
              <a:buFont typeface="Arial"/>
              <a:buNone/>
            </a:pPr>
            <a:r>
              <a:rPr lang="en-GB" b="0" i="0">
                <a:solidFill>
                  <a:srgbClr val="303030"/>
                </a:solidFill>
                <a:highlight>
                  <a:srgbClr val="FFFFFF"/>
                </a:highlight>
                <a:latin typeface="Arial"/>
                <a:ea typeface="Arial"/>
                <a:cs typeface="Arial"/>
                <a:sym typeface="Arial"/>
              </a:rPr>
              <a:t>Dr Ruth Daly, How can digital help us become more environmentally sustainable? https://www.culturehive.co.uk/digital-heritage-hub/resource/planning/how-can-digital-help-us-become-more-environmentally-sustainable/</a:t>
            </a:r>
            <a:endParaRPr/>
          </a:p>
          <a:p>
            <a:pPr marL="0" marR="0" lvl="0" indent="0" algn="l" rtl="0">
              <a:lnSpc>
                <a:spcPct val="100000"/>
              </a:lnSpc>
              <a:spcBef>
                <a:spcPts val="0"/>
              </a:spcBef>
              <a:spcAft>
                <a:spcPts val="0"/>
              </a:spcAft>
              <a:buClr>
                <a:srgbClr val="404040"/>
              </a:buClr>
              <a:buSzPts val="1200"/>
              <a:buFont typeface="Calibri"/>
              <a:buNone/>
            </a:pPr>
            <a:r>
              <a:rPr lang="en-GB" b="0">
                <a:solidFill>
                  <a:srgbClr val="404040"/>
                </a:solidFill>
                <a:highlight>
                  <a:srgbClr val="FFFFFF"/>
                </a:highlight>
              </a:rPr>
              <a:t>The Digital Europe Programme: https://digital-strategy.ec.europa.eu/en/activities/digital-programme</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303030"/>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41" name="Google Shape;34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i="0">
                <a:solidFill>
                  <a:srgbClr val="161616"/>
                </a:solidFill>
                <a:highlight>
                  <a:srgbClr val="FFFFFF"/>
                </a:highlight>
                <a:latin typeface="IBM Plex Sans"/>
                <a:ea typeface="IBM Plex Sans"/>
                <a:cs typeface="IBM Plex Sans"/>
                <a:sym typeface="IBM Plex Sans"/>
              </a:rPr>
              <a:t>IBM “What is sustainability in business?” https://www.ibm.com/topics/business-sustainability#:~:text=Sustainability%20in%20business%20refers%20to,and%20governance%20(ESG)%20metrics.</a:t>
            </a:r>
            <a:endParaRPr/>
          </a:p>
          <a:p>
            <a:pPr marL="0" lvl="0" indent="0" algn="l" rtl="0">
              <a:lnSpc>
                <a:spcPct val="100000"/>
              </a:lnSpc>
              <a:spcBef>
                <a:spcPts val="0"/>
              </a:spcBef>
              <a:spcAft>
                <a:spcPts val="0"/>
              </a:spcAft>
              <a:buSzPts val="1400"/>
              <a:buNone/>
            </a:pPr>
            <a:r>
              <a:rPr lang="en-GB" b="0" i="0">
                <a:solidFill>
                  <a:srgbClr val="161616"/>
                </a:solidFill>
                <a:highlight>
                  <a:srgbClr val="FFFFFF"/>
                </a:highlight>
                <a:latin typeface="IBM Plex Sans"/>
                <a:ea typeface="IBM Plex Sans"/>
                <a:cs typeface="IBM Plex Sans"/>
                <a:sym typeface="IBM Plex Sans"/>
              </a:rPr>
              <a:t>Tech Target, Ben Lutkevich, ESG vs. CSR vs. sustainability: What's the difference? https://www.techtarget.com/whatis/feature/ESG-vs-CSR-vs-sustainability-Whats-the-difference.</a:t>
            </a:r>
            <a:endParaRPr/>
          </a:p>
        </p:txBody>
      </p:sp>
      <p:sp>
        <p:nvSpPr>
          <p:cNvPr id="348" name="Google Shape;34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McBride Sustainability, The Intersection of Digital Transformation and Sustainability: https://www.linkedin.com/pulse/intersection-digital-transformation-sustainability-9wsze/</a:t>
            </a:r>
            <a:endParaRPr b="0" i="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57" name="Google Shape;35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McBride Sustainability, The Intersection of Digital Transformation and Sustainability: https://www.linkedin.com/pulse/intersection-digital-transformation-sustainability-9wsze/</a:t>
            </a:r>
            <a:endParaRPr b="0" i="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65" name="Google Shape;36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10a9f92a8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310a9f92a83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g310a9f92a83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Harvard Business School Online, Kelsey Miller (Dec 2020) The triple bottom line: what it is &amp; why it’s important: https://online.hbs.edu/blog/post/what-is-the-triple-bottom-line</a:t>
            </a:r>
            <a:endParaRPr/>
          </a:p>
        </p:txBody>
      </p:sp>
      <p:sp>
        <p:nvSpPr>
          <p:cNvPr id="386" name="Google Shape;38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F1F1F"/>
              </a:buClr>
              <a:buSzPts val="1200"/>
              <a:buFont typeface="Arial"/>
              <a:buNone/>
            </a:pPr>
            <a:r>
              <a:rPr lang="en-GB" b="0" i="0">
                <a:solidFill>
                  <a:srgbClr val="1F1F1F"/>
                </a:solidFill>
                <a:latin typeface="Arial"/>
                <a:ea typeface="Arial"/>
                <a:cs typeface="Arial"/>
                <a:sym typeface="Arial"/>
              </a:rPr>
              <a:t>European Parliament, Circular economy: definition, importance and benefits: https://www.europarl.europa.eu/topics/en/article/20151201STO05603/circular-economy-definition-importance-and-benefits#:~:text=The%20circular%20economy%20is%20a,reducing%20waste%20to%20a%20minimum.</a:t>
            </a:r>
            <a:endParaRPr/>
          </a:p>
          <a:p>
            <a:pPr marL="0" marR="0" lvl="0" indent="0" algn="l" rtl="0">
              <a:lnSpc>
                <a:spcPct val="100000"/>
              </a:lnSpc>
              <a:spcBef>
                <a:spcPts val="0"/>
              </a:spcBef>
              <a:spcAft>
                <a:spcPts val="0"/>
              </a:spcAft>
              <a:buClr>
                <a:srgbClr val="1F1F1F"/>
              </a:buClr>
              <a:buSzPts val="1200"/>
              <a:buFont typeface="Arial"/>
              <a:buNone/>
            </a:pPr>
            <a:r>
              <a:rPr lang="en-GB" b="0" i="0">
                <a:solidFill>
                  <a:srgbClr val="1F1F1F"/>
                </a:solidFill>
                <a:latin typeface="Arial"/>
                <a:ea typeface="Arial"/>
                <a:cs typeface="Arial"/>
                <a:sym typeface="Arial"/>
              </a:rPr>
              <a:t>Steven Kane Curtis, Oksana Mont, Sharing economy business models for sustainability, Journal of Cleaner Production, Volume 266, 2020,</a:t>
            </a:r>
            <a:endParaRPr/>
          </a:p>
          <a:p>
            <a:pPr marL="0" marR="0" lvl="0" indent="0" algn="l" rtl="0">
              <a:lnSpc>
                <a:spcPct val="100000"/>
              </a:lnSpc>
              <a:spcBef>
                <a:spcPts val="0"/>
              </a:spcBef>
              <a:spcAft>
                <a:spcPts val="0"/>
              </a:spcAft>
              <a:buClr>
                <a:srgbClr val="1F1F1F"/>
              </a:buClr>
              <a:buSzPts val="1200"/>
              <a:buFont typeface="Arial"/>
              <a:buNone/>
            </a:pPr>
            <a:r>
              <a:rPr lang="en-GB" b="0" i="0">
                <a:solidFill>
                  <a:srgbClr val="1F1F1F"/>
                </a:solidFill>
                <a:latin typeface="Arial"/>
                <a:ea typeface="Arial"/>
                <a:cs typeface="Arial"/>
                <a:sym typeface="Arial"/>
              </a:rPr>
              <a:t>121519, ISSN 0959-6526, https://doi.org/10.1016/j.jclepro.2020.121519.</a:t>
            </a:r>
            <a:endParaRPr/>
          </a:p>
          <a:p>
            <a:pPr marL="0" marR="0" lvl="0" indent="0" algn="l" rtl="0">
              <a:lnSpc>
                <a:spcPct val="100000"/>
              </a:lnSpc>
              <a:spcBef>
                <a:spcPts val="0"/>
              </a:spcBef>
              <a:spcAft>
                <a:spcPts val="0"/>
              </a:spcAft>
              <a:buClr>
                <a:schemeClr val="dk1"/>
              </a:buClr>
              <a:buSzPts val="1200"/>
              <a:buFont typeface="Calibri"/>
              <a:buNone/>
            </a:pPr>
            <a:r>
              <a:rPr lang="en-GB"/>
              <a:t>What is Product-as-a-Service (PaaS)? https://www.firmhouse.com/blog/what-is-product-as-a-service-paas </a:t>
            </a:r>
            <a:endParaRPr/>
          </a:p>
        </p:txBody>
      </p:sp>
      <p:sp>
        <p:nvSpPr>
          <p:cNvPr id="393" name="Google Shape;39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f058fc658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2f058fc658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g2f058fc658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f058fc6587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g2f058fc6587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g2f058fc6587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3333"/>
              </a:buClr>
              <a:buSzPts val="1200"/>
              <a:buFont typeface="Arial"/>
              <a:buNone/>
            </a:pPr>
            <a:r>
              <a:rPr lang="en-GB" b="0" i="0">
                <a:solidFill>
                  <a:srgbClr val="333333"/>
                </a:solidFill>
                <a:highlight>
                  <a:srgbClr val="FFFFFF"/>
                </a:highlight>
                <a:latin typeface="Arial"/>
                <a:ea typeface="Arial"/>
                <a:cs typeface="Arial"/>
                <a:sym typeface="Arial"/>
              </a:rPr>
              <a:t>Yenugula, M., Sahoo, S &amp; Goswami, S. (2024). Cloud computing for sustainable development: An analysis of environmental, economic and social benefits.Journal of Future Sustainability, 4(1), 59-66.</a:t>
            </a:r>
            <a:endParaRPr/>
          </a:p>
          <a:p>
            <a:pPr marL="0" marR="0" lvl="0" indent="0" algn="l" rtl="0">
              <a:lnSpc>
                <a:spcPct val="100000"/>
              </a:lnSpc>
              <a:spcBef>
                <a:spcPts val="0"/>
              </a:spcBef>
              <a:spcAft>
                <a:spcPts val="0"/>
              </a:spcAft>
              <a:buClr>
                <a:srgbClr val="333333"/>
              </a:buClr>
              <a:buSzPts val="1200"/>
              <a:buFont typeface="Arial"/>
              <a:buNone/>
            </a:pPr>
            <a:r>
              <a:rPr lang="en-GB" b="0" i="0">
                <a:solidFill>
                  <a:srgbClr val="333333"/>
                </a:solidFill>
                <a:highlight>
                  <a:srgbClr val="FFFFFF"/>
                </a:highlight>
                <a:latin typeface="Arial"/>
                <a:ea typeface="Arial"/>
                <a:cs typeface="Arial"/>
                <a:sym typeface="Arial"/>
              </a:rPr>
              <a:t>Earth 5R, Cloud Computing : Environmental Impacts And Sustainability: https://earth5r.org/environmental-benefits-cloud-computing/</a:t>
            </a:r>
            <a:endParaRPr/>
          </a:p>
          <a:p>
            <a:pPr marL="0" lvl="0" indent="0" algn="l" rtl="0">
              <a:lnSpc>
                <a:spcPct val="100000"/>
              </a:lnSpc>
              <a:spcBef>
                <a:spcPts val="0"/>
              </a:spcBef>
              <a:spcAft>
                <a:spcPts val="0"/>
              </a:spcAft>
              <a:buSzPts val="1400"/>
              <a:buNone/>
            </a:pPr>
            <a:endParaRPr/>
          </a:p>
        </p:txBody>
      </p:sp>
      <p:sp>
        <p:nvSpPr>
          <p:cNvPr id="433" name="Google Shape;433;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103da8a96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3103da8a96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McKinsey and Company, May 2024, What is the Internet of Things (IoT)? https://www.mckinsey.com/featured-insights/mckinsey-explainers/what-is-the-internet-of-things</a:t>
            </a:r>
            <a:endParaRPr/>
          </a:p>
          <a:p>
            <a:pPr marL="0" lvl="0" indent="0" algn="l" rtl="0">
              <a:lnSpc>
                <a:spcPct val="100000"/>
              </a:lnSpc>
              <a:spcBef>
                <a:spcPts val="0"/>
              </a:spcBef>
              <a:spcAft>
                <a:spcPts val="0"/>
              </a:spcAft>
              <a:buSzPts val="1400"/>
              <a:buNone/>
            </a:pPr>
            <a:r>
              <a:rPr lang="en-GB"/>
              <a:t>Kelsie Anderson, (Jan 2024)IoT for Sustainability — How IoT is changing the world: https://telnyx.com/resources/iot-sustainability-solutions</a:t>
            </a:r>
            <a:endParaRPr/>
          </a:p>
        </p:txBody>
      </p:sp>
      <p:sp>
        <p:nvSpPr>
          <p:cNvPr id="455" name="Google Shape;45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Forbes, Jia Rizvi, 4 Ways Artificial Intelligence Is Making Companies More Efficient: https://www.forbes.com/sites/jiawertz/2024/01/16/4-ways-artificial-intelligence-is-making-companies-more-efficient/?sh=af8fc3e545ad</a:t>
            </a:r>
            <a:endParaRPr/>
          </a:p>
          <a:p>
            <a:pPr marL="0" lvl="0" indent="0" algn="l" rtl="0">
              <a:lnSpc>
                <a:spcPct val="100000"/>
              </a:lnSpc>
              <a:spcBef>
                <a:spcPts val="0"/>
              </a:spcBef>
              <a:spcAft>
                <a:spcPts val="0"/>
              </a:spcAft>
              <a:buSzPts val="1400"/>
              <a:buNone/>
            </a:pPr>
            <a:r>
              <a:rPr lang="en-GB"/>
              <a:t>Sener, How can artificial intelligence help us to improve energy efficiency? https://www.group.sener/en/insights/how-can-artificial-intelligence-help-us-to-improve-energy-efficiency/</a:t>
            </a:r>
            <a:endParaRPr/>
          </a:p>
        </p:txBody>
      </p:sp>
      <p:sp>
        <p:nvSpPr>
          <p:cNvPr id="470" name="Google Shape;47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7" name="Google Shape;47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4" name="Google Shape;48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1" name="Google Shape;49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f058fc6587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g2f058fc6587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g2f058fc6587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3" name="Google Shape;50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5" name="Google Shape;52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3" name="Google Shape;53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1" name="Google Shape;54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5" name="Google Shape;55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1" name="Google Shape;56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7" name="Google Shape;56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Mighty Bytes, Tim Frick, Digital Sustainability: How to Get Started Today https://www.mightybytes.com/blog/digital-sustainability/ </a:t>
            </a:r>
            <a:endParaRPr/>
          </a:p>
          <a:p>
            <a:pPr marL="0" lvl="0" indent="0" algn="l" rtl="0">
              <a:lnSpc>
                <a:spcPct val="100000"/>
              </a:lnSpc>
              <a:spcBef>
                <a:spcPts val="0"/>
              </a:spcBef>
              <a:spcAft>
                <a:spcPts val="0"/>
              </a:spcAft>
              <a:buSzPts val="1400"/>
              <a:buNone/>
            </a:pPr>
            <a:r>
              <a:rPr lang="en-GB"/>
              <a:t>Bain and Company, James Anderson and Greg Caimi, (Jan 2022) A Three-Part Game Plan for Delivering Sustainability Digitally: https://www.bain.com/insights/a-three-part-game-plan-for-delivering-sustainability-digitally/</a:t>
            </a:r>
            <a:endParaRPr/>
          </a:p>
        </p:txBody>
      </p:sp>
      <p:sp>
        <p:nvSpPr>
          <p:cNvPr id="574" name="Google Shape;574;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Mighty Bytes, Tim Frick, Digital Sustainability: How to Get Started Today https://www.mightybytes.com/blog/digital-sustainability/ </a:t>
            </a:r>
            <a:endParaRPr/>
          </a:p>
          <a:p>
            <a:pPr marL="0" lvl="0" indent="0" algn="l" rtl="0">
              <a:lnSpc>
                <a:spcPct val="100000"/>
              </a:lnSpc>
              <a:spcBef>
                <a:spcPts val="0"/>
              </a:spcBef>
              <a:spcAft>
                <a:spcPts val="0"/>
              </a:spcAft>
              <a:buSzPts val="1400"/>
              <a:buNone/>
            </a:pPr>
            <a:r>
              <a:rPr lang="en-GB"/>
              <a:t>Bain and Company, James Anderson and Greg Caimi, (Jan 2022) A Three-Part Game Plan for Delivering Sustainability Digitally: https://www.bain.com/insights/a-three-part-game-plan-for-delivering-sustainability-digitally/</a:t>
            </a:r>
            <a:endParaRPr/>
          </a:p>
          <a:p>
            <a:pPr marL="0" lvl="0" indent="0" algn="l" rtl="0">
              <a:lnSpc>
                <a:spcPct val="100000"/>
              </a:lnSpc>
              <a:spcBef>
                <a:spcPts val="0"/>
              </a:spcBef>
              <a:spcAft>
                <a:spcPts val="0"/>
              </a:spcAft>
              <a:buSzPts val="1400"/>
              <a:buNone/>
            </a:pPr>
            <a:endParaRPr/>
          </a:p>
        </p:txBody>
      </p:sp>
      <p:sp>
        <p:nvSpPr>
          <p:cNvPr id="581" name="Google Shape;581;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Mighty Bytes, Tim Frick, Digital Sustainability: How to Get Started Today https://www.mightybytes.com/blog/digital-sustainability/ </a:t>
            </a:r>
            <a:endParaRPr/>
          </a:p>
          <a:p>
            <a:pPr marL="0" lvl="0" indent="0" algn="l" rtl="0">
              <a:lnSpc>
                <a:spcPct val="100000"/>
              </a:lnSpc>
              <a:spcBef>
                <a:spcPts val="0"/>
              </a:spcBef>
              <a:spcAft>
                <a:spcPts val="0"/>
              </a:spcAft>
              <a:buSzPts val="1400"/>
              <a:buNone/>
            </a:pPr>
            <a:r>
              <a:rPr lang="en-GB"/>
              <a:t>Bain and Company, James Anderson and Greg Caimi, (Jan 2022) A Three-Part Game Plan for Delivering Sustainability Digitally: https://www.bain.com/insights/a-three-part-game-plan-for-delivering-sustainability-digitally/</a:t>
            </a:r>
            <a:endParaRPr/>
          </a:p>
          <a:p>
            <a:pPr marL="0" lvl="0" indent="0" algn="l" rtl="0">
              <a:lnSpc>
                <a:spcPct val="100000"/>
              </a:lnSpc>
              <a:spcBef>
                <a:spcPts val="0"/>
              </a:spcBef>
              <a:spcAft>
                <a:spcPts val="0"/>
              </a:spcAft>
              <a:buSzPts val="1400"/>
              <a:buNone/>
            </a:pPr>
            <a:endParaRPr/>
          </a:p>
        </p:txBody>
      </p:sp>
      <p:sp>
        <p:nvSpPr>
          <p:cNvPr id="589" name="Google Shape;58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0" name="Google Shape;60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6" name="Google Shape;60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0" name="Google Shape;620;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8" name="Google Shape;628;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5" name="Google Shape;635;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2" name="Google Shape;64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8" name="Google Shape;648;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4" name="Google Shape;654;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0" name="Google Shape;66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6" name="Google Shape;666;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3" name="Google Shape;673;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9" name="Google Shape;679;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5" name="Google Shape;685;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2" name="Google Shape;692;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8" name="Google Shape;698;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5" name="Google Shape;705;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2" name="Google Shape;712;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3" name="Google Shape;713;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1" name="Google Shape;721;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7" name="Google Shape;727;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3" name="Google Shape;733;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9" name="Google Shape;739;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5" name="Google Shape;745;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2" name="Google Shape;752;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0" name="Google Shape;760;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5" name="Google Shape;765;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0" name="Google Shape;770;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5" name="Google Shape;775;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6" name="Google Shape;776;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4" name="Google Shape;784;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9" name="Google Shape;789;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4" name="Google Shape;794;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2f058fc6587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9" name="Google Shape;799;g2f058fc6587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0" name="Google Shape;800;g2f058fc6587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5" name="Google Shape;805;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6" name="Google Shape;806;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84"/>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84"/>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84"/>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16" name="Google Shape;16;p84"/>
          <p:cNvGrpSpPr/>
          <p:nvPr/>
        </p:nvGrpSpPr>
        <p:grpSpPr>
          <a:xfrm>
            <a:off x="-695010" y="4529052"/>
            <a:ext cx="2530502" cy="2045219"/>
            <a:chOff x="5816064" y="9435173"/>
            <a:chExt cx="798029" cy="644988"/>
          </a:xfrm>
        </p:grpSpPr>
        <p:sp>
          <p:nvSpPr>
            <p:cNvPr id="17" name="Google Shape;17;p8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8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8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8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8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8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8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8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8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8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8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8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8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8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8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8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8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72522" y="5987656"/>
            <a:ext cx="2349914" cy="492013"/>
          </a:xfrm>
          <a:prstGeom prst="rect">
            <a:avLst/>
          </a:prstGeom>
          <a:noFill/>
          <a:ln>
            <a:noFill/>
          </a:ln>
        </p:spPr>
      </p:pic>
      <p:pic>
        <p:nvPicPr>
          <p:cNvPr id="34" name="Google Shape;34;p84"/>
          <p:cNvPicPr preferRelativeResize="0"/>
          <p:nvPr/>
        </p:nvPicPr>
        <p:blipFill rotWithShape="1">
          <a:blip r:embed="rId3">
            <a:alphaModFix/>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32"/>
        <p:cNvGrpSpPr/>
        <p:nvPr/>
      </p:nvGrpSpPr>
      <p:grpSpPr>
        <a:xfrm>
          <a:off x="0" y="0"/>
          <a:ext cx="0" cy="0"/>
          <a:chOff x="0" y="0"/>
          <a:chExt cx="0" cy="0"/>
        </a:xfrm>
      </p:grpSpPr>
      <p:sp>
        <p:nvSpPr>
          <p:cNvPr id="133" name="Google Shape;133;p94"/>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94"/>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35" name="Google Shape;135;p94"/>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9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94"/>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38" name="Google Shape;138;p94"/>
          <p:cNvGrpSpPr/>
          <p:nvPr/>
        </p:nvGrpSpPr>
        <p:grpSpPr>
          <a:xfrm>
            <a:off x="-848733" y="3847224"/>
            <a:ext cx="3746119" cy="3027714"/>
            <a:chOff x="5816064" y="9435173"/>
            <a:chExt cx="798029" cy="644988"/>
          </a:xfrm>
        </p:grpSpPr>
        <p:sp>
          <p:nvSpPr>
            <p:cNvPr id="139" name="Google Shape;139;p9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9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9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9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9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9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9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9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9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9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9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9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9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9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9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4" name="Google Shape;154;p9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55"/>
        <p:cNvGrpSpPr/>
        <p:nvPr/>
      </p:nvGrpSpPr>
      <p:grpSpPr>
        <a:xfrm>
          <a:off x="0" y="0"/>
          <a:ext cx="0" cy="0"/>
          <a:chOff x="0" y="0"/>
          <a:chExt cx="0" cy="0"/>
        </a:xfrm>
      </p:grpSpPr>
      <p:sp>
        <p:nvSpPr>
          <p:cNvPr id="156" name="Google Shape;156;p95"/>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95"/>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8" name="Google Shape;158;p95" descr="iPhone6_mockup_front_white.png"/>
          <p:cNvPicPr preferRelativeResize="0"/>
          <p:nvPr/>
        </p:nvPicPr>
        <p:blipFill rotWithShape="1">
          <a:blip r:embed="rId2">
            <a:alphaModFix/>
          </a:blip>
          <a:srcRect/>
          <a:stretch/>
        </p:blipFill>
        <p:spPr>
          <a:xfrm>
            <a:off x="6920581" y="354148"/>
            <a:ext cx="4094254" cy="6404164"/>
          </a:xfrm>
          <a:prstGeom prst="rect">
            <a:avLst/>
          </a:prstGeom>
          <a:noFill/>
          <a:ln>
            <a:noFill/>
          </a:ln>
        </p:spPr>
      </p:pic>
      <p:sp>
        <p:nvSpPr>
          <p:cNvPr id="159" name="Google Shape;159;p95"/>
          <p:cNvSpPr>
            <a:spLocks noGrp="1"/>
          </p:cNvSpPr>
          <p:nvPr>
            <p:ph type="pic" idx="2"/>
          </p:nvPr>
        </p:nvSpPr>
        <p:spPr>
          <a:xfrm>
            <a:off x="7735037" y="1373925"/>
            <a:ext cx="2444127" cy="4336988"/>
          </a:xfrm>
          <a:prstGeom prst="rect">
            <a:avLst/>
          </a:prstGeom>
          <a:solidFill>
            <a:srgbClr val="D8D8D8"/>
          </a:solidFill>
          <a:ln>
            <a:noFill/>
          </a:ln>
        </p:spPr>
      </p:sp>
      <p:sp>
        <p:nvSpPr>
          <p:cNvPr id="160" name="Google Shape;160;p95"/>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95"/>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66"/>
        <p:cNvGrpSpPr/>
        <p:nvPr/>
      </p:nvGrpSpPr>
      <p:grpSpPr>
        <a:xfrm>
          <a:off x="0" y="0"/>
          <a:ext cx="0" cy="0"/>
          <a:chOff x="0" y="0"/>
          <a:chExt cx="0" cy="0"/>
        </a:xfrm>
      </p:grpSpPr>
      <p:sp>
        <p:nvSpPr>
          <p:cNvPr id="167" name="Google Shape;167;p98"/>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98"/>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98"/>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0" name="Google Shape;170;p98"/>
          <p:cNvGrpSpPr/>
          <p:nvPr/>
        </p:nvGrpSpPr>
        <p:grpSpPr>
          <a:xfrm>
            <a:off x="-1984680" y="2794849"/>
            <a:ext cx="3760285" cy="3039163"/>
            <a:chOff x="5816064" y="9435173"/>
            <a:chExt cx="798029" cy="644988"/>
          </a:xfrm>
        </p:grpSpPr>
        <p:sp>
          <p:nvSpPr>
            <p:cNvPr id="171" name="Google Shape;171;p98"/>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98"/>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98"/>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98"/>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98"/>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98"/>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98"/>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98"/>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98"/>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98"/>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98"/>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98"/>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98"/>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98"/>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98"/>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86" name="Google Shape;186;p98"/>
          <p:cNvPicPr preferRelativeResize="0"/>
          <p:nvPr/>
        </p:nvPicPr>
        <p:blipFill rotWithShape="1">
          <a:blip r:embed="rId2">
            <a:alphaModFix/>
          </a:blip>
          <a:srcRect/>
          <a:stretch/>
        </p:blipFill>
        <p:spPr>
          <a:xfrm>
            <a:off x="7787178" y="178763"/>
            <a:ext cx="4032784" cy="2184424"/>
          </a:xfrm>
          <a:prstGeom prst="rect">
            <a:avLst/>
          </a:prstGeom>
          <a:noFill/>
          <a:ln>
            <a:noFill/>
          </a:ln>
        </p:spPr>
      </p:pic>
      <p:sp>
        <p:nvSpPr>
          <p:cNvPr id="187" name="Google Shape;187;p98"/>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188" name="Google Shape;188;p9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0648" y="6175677"/>
            <a:ext cx="2349914" cy="492013"/>
          </a:xfrm>
          <a:prstGeom prst="rect">
            <a:avLst/>
          </a:prstGeom>
          <a:noFill/>
          <a:ln>
            <a:noFill/>
          </a:ln>
        </p:spPr>
      </p:pic>
      <p:sp>
        <p:nvSpPr>
          <p:cNvPr id="189" name="Google Shape;189;p98"/>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98"/>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Photo Slide 01 ">
  <p:cSld name="Quote/Photo Slide 01 ">
    <p:spTree>
      <p:nvGrpSpPr>
        <p:cNvPr id="1" name="Shape 191"/>
        <p:cNvGrpSpPr/>
        <p:nvPr/>
      </p:nvGrpSpPr>
      <p:grpSpPr>
        <a:xfrm>
          <a:off x="0" y="0"/>
          <a:ext cx="0" cy="0"/>
          <a:chOff x="0" y="0"/>
          <a:chExt cx="0" cy="0"/>
        </a:xfrm>
      </p:grpSpPr>
      <p:sp>
        <p:nvSpPr>
          <p:cNvPr id="192" name="Google Shape;192;p97"/>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p97"/>
          <p:cNvSpPr/>
          <p:nvPr/>
        </p:nvSpPr>
        <p:spPr>
          <a:xfrm rot="-5400000">
            <a:off x="2862666" y="-2030696"/>
            <a:ext cx="6141020" cy="109193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94" name="Google Shape;194;p97"/>
          <p:cNvSpPr>
            <a:spLocks noGrp="1"/>
          </p:cNvSpPr>
          <p:nvPr>
            <p:ph type="pic" idx="2"/>
          </p:nvPr>
        </p:nvSpPr>
        <p:spPr>
          <a:xfrm>
            <a:off x="799128" y="746272"/>
            <a:ext cx="10203652" cy="5365455"/>
          </a:xfrm>
          <a:prstGeom prst="rect">
            <a:avLst/>
          </a:prstGeom>
          <a:solidFill>
            <a:srgbClr val="BFBFBF"/>
          </a:solidFill>
          <a:ln>
            <a:noFill/>
          </a:ln>
        </p:spPr>
      </p:sp>
      <p:sp>
        <p:nvSpPr>
          <p:cNvPr id="195" name="Google Shape;195;p97"/>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96" name="Google Shape;196;p97"/>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97"/>
        <p:cNvGrpSpPr/>
        <p:nvPr/>
      </p:nvGrpSpPr>
      <p:grpSpPr>
        <a:xfrm>
          <a:off x="0" y="0"/>
          <a:ext cx="0" cy="0"/>
          <a:chOff x="0" y="0"/>
          <a:chExt cx="0" cy="0"/>
        </a:xfrm>
      </p:grpSpPr>
      <p:sp>
        <p:nvSpPr>
          <p:cNvPr id="198" name="Google Shape;198;p99"/>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99"/>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200" name="Google Shape;200;p99"/>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201" name="Google Shape;201;p99"/>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GB" sz="2400" b="1" i="0" u="none" strike="noStrike" cap="none">
                <a:solidFill>
                  <a:schemeClr val="lt1"/>
                </a:solidFill>
                <a:latin typeface="Calibri"/>
                <a:ea typeface="Calibri"/>
                <a:cs typeface="Calibri"/>
                <a:sym typeface="Calibri"/>
              </a:rPr>
              <a:t>Start on Sustainability </a:t>
            </a:r>
            <a:r>
              <a:rPr lang="en-GB"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GB"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202" name="Google Shape;202;p99"/>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203" name="Google Shape;203;p99"/>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04" name="Google Shape;204;p99"/>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 </a:t>
            </a:r>
            <a:r>
              <a:rPr lang="en-GB" sz="2400" b="1" i="0" u="none" strike="noStrike" cap="none">
                <a:solidFill>
                  <a:schemeClr val="lt1"/>
                </a:solidFill>
                <a:latin typeface="Calibri"/>
                <a:ea typeface="Calibri"/>
                <a:cs typeface="Calibri"/>
                <a:sym typeface="Calibri"/>
              </a:rPr>
              <a:t>PLEASE DELETE THIS INSTRUCTION SLIDE BEFORE PRESENTING FINAL PRESENTATION </a:t>
            </a:r>
            <a:r>
              <a:rPr lang="en-GB"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205" name="Google Shape;205;p99"/>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85"/>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85"/>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85"/>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89"/>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89"/>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8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89"/>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89"/>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89"/>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46"/>
        <p:cNvGrpSpPr/>
        <p:nvPr/>
      </p:nvGrpSpPr>
      <p:grpSpPr>
        <a:xfrm>
          <a:off x="0" y="0"/>
          <a:ext cx="0" cy="0"/>
          <a:chOff x="0" y="0"/>
          <a:chExt cx="0" cy="0"/>
        </a:xfrm>
      </p:grpSpPr>
      <p:sp>
        <p:nvSpPr>
          <p:cNvPr id="47" name="Google Shape;47;p86"/>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86"/>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86"/>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86"/>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86"/>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86"/>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86"/>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86"/>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86"/>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86"/>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86"/>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86"/>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GB"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59" name="Google Shape;59;p86"/>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0" name="Google Shape;60;p86"/>
          <p:cNvGrpSpPr/>
          <p:nvPr/>
        </p:nvGrpSpPr>
        <p:grpSpPr>
          <a:xfrm>
            <a:off x="-692770" y="4423334"/>
            <a:ext cx="3029570" cy="2448579"/>
            <a:chOff x="5816064" y="9435173"/>
            <a:chExt cx="798029" cy="644988"/>
          </a:xfrm>
        </p:grpSpPr>
        <p:sp>
          <p:nvSpPr>
            <p:cNvPr id="61" name="Google Shape;61;p8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8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8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 name="Google Shape;76;p8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77" name="Google Shape;77;p8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00000" y="5764766"/>
            <a:ext cx="2349914" cy="4920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78"/>
        <p:cNvGrpSpPr/>
        <p:nvPr/>
      </p:nvGrpSpPr>
      <p:grpSpPr>
        <a:xfrm>
          <a:off x="0" y="0"/>
          <a:ext cx="0" cy="0"/>
          <a:chOff x="0" y="0"/>
          <a:chExt cx="0" cy="0"/>
        </a:xfrm>
      </p:grpSpPr>
      <p:sp>
        <p:nvSpPr>
          <p:cNvPr id="79" name="Google Shape;79;p87"/>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 name="Google Shape;80;p8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87"/>
          <p:cNvGrpSpPr/>
          <p:nvPr/>
        </p:nvGrpSpPr>
        <p:grpSpPr>
          <a:xfrm>
            <a:off x="6966447" y="3406884"/>
            <a:ext cx="3616885" cy="2923263"/>
            <a:chOff x="5816064" y="9435173"/>
            <a:chExt cx="798029" cy="644988"/>
          </a:xfrm>
        </p:grpSpPr>
        <p:sp>
          <p:nvSpPr>
            <p:cNvPr id="82" name="Google Shape;82;p87"/>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7"/>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7"/>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7"/>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7"/>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7"/>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7"/>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7"/>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87"/>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7"/>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87"/>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87"/>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87"/>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87"/>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87"/>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87"/>
          <p:cNvSpPr>
            <a:spLocks noGrp="1"/>
          </p:cNvSpPr>
          <p:nvPr>
            <p:ph type="pic" idx="2"/>
          </p:nvPr>
        </p:nvSpPr>
        <p:spPr>
          <a:xfrm>
            <a:off x="238772" y="2626822"/>
            <a:ext cx="7708195" cy="3396829"/>
          </a:xfrm>
          <a:prstGeom prst="rect">
            <a:avLst/>
          </a:prstGeom>
          <a:solidFill>
            <a:srgbClr val="BFBFBF"/>
          </a:solidFill>
          <a:ln>
            <a:noFill/>
          </a:ln>
        </p:spPr>
      </p:sp>
      <p:sp>
        <p:nvSpPr>
          <p:cNvPr id="98" name="Google Shape;98;p87"/>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88"/>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8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8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88"/>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88"/>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88"/>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88"/>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88"/>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88"/>
          <p:cNvSpPr>
            <a:spLocks noGrp="1"/>
          </p:cNvSpPr>
          <p:nvPr>
            <p:ph type="pic" idx="8"/>
          </p:nvPr>
        </p:nvSpPr>
        <p:spPr>
          <a:xfrm>
            <a:off x="-48344" y="0"/>
            <a:ext cx="3570477" cy="6858000"/>
          </a:xfrm>
          <a:prstGeom prst="rect">
            <a:avLst/>
          </a:prstGeom>
          <a:solidFill>
            <a:srgbClr val="D8D8D8"/>
          </a:solidFill>
          <a:ln>
            <a:noFill/>
          </a:ln>
        </p:spPr>
      </p:sp>
      <p:sp>
        <p:nvSpPr>
          <p:cNvPr id="109" name="Google Shape;109;p88"/>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88"/>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11"/>
        <p:cNvGrpSpPr/>
        <p:nvPr/>
      </p:nvGrpSpPr>
      <p:grpSpPr>
        <a:xfrm>
          <a:off x="0" y="0"/>
          <a:ext cx="0" cy="0"/>
          <a:chOff x="0" y="0"/>
          <a:chExt cx="0" cy="0"/>
        </a:xfrm>
      </p:grpSpPr>
      <p:sp>
        <p:nvSpPr>
          <p:cNvPr id="112" name="Google Shape;112;p90"/>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90"/>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p90"/>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115" name="Google Shape;115;p90"/>
          <p:cNvSpPr>
            <a:spLocks noGrp="1"/>
          </p:cNvSpPr>
          <p:nvPr>
            <p:ph type="pic" idx="2"/>
          </p:nvPr>
        </p:nvSpPr>
        <p:spPr>
          <a:xfrm>
            <a:off x="635271" y="2095585"/>
            <a:ext cx="5130800" cy="3913188"/>
          </a:xfrm>
          <a:prstGeom prst="rect">
            <a:avLst/>
          </a:prstGeom>
          <a:solidFill>
            <a:srgbClr val="D8D8D8"/>
          </a:solidFill>
          <a:ln>
            <a:noFill/>
          </a:ln>
        </p:spPr>
      </p:sp>
      <p:sp>
        <p:nvSpPr>
          <p:cNvPr id="116" name="Google Shape;116;p90"/>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90"/>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23"/>
        <p:cNvGrpSpPr/>
        <p:nvPr/>
      </p:nvGrpSpPr>
      <p:grpSpPr>
        <a:xfrm>
          <a:off x="0" y="0"/>
          <a:ext cx="0" cy="0"/>
          <a:chOff x="0" y="0"/>
          <a:chExt cx="0" cy="0"/>
        </a:xfrm>
      </p:grpSpPr>
      <p:sp>
        <p:nvSpPr>
          <p:cNvPr id="124" name="Google Shape;124;p92"/>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92"/>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92"/>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p92"/>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28"/>
        <p:cNvGrpSpPr/>
        <p:nvPr/>
      </p:nvGrpSpPr>
      <p:grpSpPr>
        <a:xfrm>
          <a:off x="0" y="0"/>
          <a:ext cx="0" cy="0"/>
          <a:chOff x="0" y="0"/>
          <a:chExt cx="0" cy="0"/>
        </a:xfrm>
      </p:grpSpPr>
      <p:sp>
        <p:nvSpPr>
          <p:cNvPr id="129" name="Google Shape;129;p93"/>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9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93"/>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3"/>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83"/>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2" r:id="rId12"/>
    <p:sldLayoutId id="2147483663" r:id="rId13"/>
    <p:sldLayoutId id="214748366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s://circulareconomy.europa.eu/platform/fr"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cloud.google.com/"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h4Af5bbFAq0"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c0pcNICObxM"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ibm.com/cloud/internet-of-things"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gV7l2YOSOQ4"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tensorflow.org/"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youtu.be/Jh3u4GKNWXQ?si=QFDzIIkFtnN2bAEQ"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s://www.youtube.com/watch?v=9NsfX9W80rw"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43L0ZoLLzXY"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https://suitecrm.com/"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https://www.youtube.com/watch?v=JcuLmNXZj3k"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vH-kAX3i4xE"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trello.com/es?campaign=19157206286&amp;adgroup=144552954415&amp;targetid=kwd-3609071522&amp;matchtype=e&amp;network=g&amp;device=c&amp;device_model=&amp;creative=639590702603&amp;keyword=trello&amp;placement=&amp;target=&amp;ds_eid=700000001557344&amp;ds_e1=GOOGLE&amp;gad_source=1&amp;gclid=Cj0KCQjw1Yy5BhD-ARIsAI0RbXYR65kuj5AvoKvPJW01o2CH5xRDXK5IKiYbivgYCBowA5Uxn0zmIeUaAvvcEALw_wcB"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hyperlink" Target="https://www.youtube.com/watch?v=gGcLLDRVYcc"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knime.com/"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hyperlink" Target="https://www.youtube.com/watch?v=MZ_nVfsQ_O8"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hyperlink" Target="https://purplegriffon.com/blog/what-is-digital-sustainability" TargetMode="External"/><Relationship Id="rId7" Type="http://schemas.openxmlformats.org/officeDocument/2006/relationships/hyperlink" Target="https://www.techtarget.com/whatis/feature/ESG-vs-CSR-vs-sustainability-Whats-the-difference" TargetMode="External"/><Relationship Id="rId2" Type="http://schemas.openxmlformats.org/officeDocument/2006/relationships/notesSlide" Target="../notesSlides/notesSlide77.xml"/><Relationship Id="rId1" Type="http://schemas.openxmlformats.org/officeDocument/2006/relationships/slideLayout" Target="../slideLayouts/slideLayout3.xml"/><Relationship Id="rId6" Type="http://schemas.openxmlformats.org/officeDocument/2006/relationships/hyperlink" Target="https://www.ibm.com/topics/business-sustainability#:~:text=Sustainability%20in%20business%20refers%20to,and%20governance%20(ESG)%20metrics" TargetMode="External"/><Relationship Id="rId5" Type="http://schemas.openxmlformats.org/officeDocument/2006/relationships/hyperlink" Target="https://digital-strategy.ec.europa.eu/en/activities/digital-programme" TargetMode="External"/><Relationship Id="rId4" Type="http://schemas.openxmlformats.org/officeDocument/2006/relationships/hyperlink" Target="https://www.culturehive.co.uk/digital-heritage-hub/resource/planning/how-can-digital-help-us-become-more-environmentally-sustainable/"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online.hbs.edu/blog/post/what-is-the-triple-bottom-line" TargetMode="External"/><Relationship Id="rId2" Type="http://schemas.openxmlformats.org/officeDocument/2006/relationships/notesSlide" Target="../notesSlides/notesSlide78.xml"/><Relationship Id="rId1" Type="http://schemas.openxmlformats.org/officeDocument/2006/relationships/slideLayout" Target="../slideLayouts/slideLayout3.xml"/><Relationship Id="rId5" Type="http://schemas.openxmlformats.org/officeDocument/2006/relationships/hyperlink" Target="https://www.firmhouse.com/blog/what-is-product-as-a-service-paas" TargetMode="External"/><Relationship Id="rId4" Type="http://schemas.openxmlformats.org/officeDocument/2006/relationships/hyperlink" Target="https://www.europarl.europa.eu/topics/en/article/20151201STO05603/circular-economy-definition-importance-and-benefits#:~:text=The%20circular%20economy%20is%20a,reducing%20waste%20to%20a%20minimum"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earth5r.org/environmental-benefits-cloud-computing/" TargetMode="External"/><Relationship Id="rId7" Type="http://schemas.openxmlformats.org/officeDocument/2006/relationships/hyperlink" Target="https://www.mightybytes.com/blog/digital-sustainability/" TargetMode="External"/><Relationship Id="rId2" Type="http://schemas.openxmlformats.org/officeDocument/2006/relationships/notesSlide" Target="../notesSlides/notesSlide79.xml"/><Relationship Id="rId1" Type="http://schemas.openxmlformats.org/officeDocument/2006/relationships/slideLayout" Target="../slideLayouts/slideLayout3.xml"/><Relationship Id="rId6" Type="http://schemas.openxmlformats.org/officeDocument/2006/relationships/hyperlink" Target="https://www.group.sener/en/insights/how-can-artificial-intelligence-help-us-to-improve-energy-efficiency/" TargetMode="External"/><Relationship Id="rId5" Type="http://schemas.openxmlformats.org/officeDocument/2006/relationships/hyperlink" Target="https://www.forbes.com/sites/jiawertz/2024/01/16/4-ways-artificial-intelligence-is-making-companies-more-efficient/?sh=af8fc3e545ad" TargetMode="External"/><Relationship Id="rId4" Type="http://schemas.openxmlformats.org/officeDocument/2006/relationships/hyperlink" Target="https://www.mckinsey.com/featured-insights/mckinsey-explainers/what-is-the-internet-of-thing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hyperlink" Target="https://www.linkedin.com/pulse/intersection-digital-transformation-sustainability-9wsze/" TargetMode="External"/><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openxmlformats.org/officeDocument/2006/relationships/hyperlink" Target="https://www.bain.com/insights/a-three-part-game-plan-for-delivering-sustainability-digitally/"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g310a9f92a83_0_0"/>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2180235"/>
            <a:ext cx="12192000" cy="3440625"/>
          </a:xfrm>
          <a:prstGeom prst="rect">
            <a:avLst/>
          </a:prstGeom>
          <a:noFill/>
          <a:ln>
            <a:noFill/>
          </a:ln>
        </p:spPr>
      </p:pic>
      <p:sp>
        <p:nvSpPr>
          <p:cNvPr id="212" name="Google Shape;212;g310a9f92a83_0_0"/>
          <p:cNvSpPr txBox="1"/>
          <p:nvPr/>
        </p:nvSpPr>
        <p:spPr>
          <a:xfrm>
            <a:off x="604850" y="2881175"/>
            <a:ext cx="6865800" cy="2507762"/>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4800" b="1" i="0" u="none" strike="noStrike" cap="none" dirty="0">
                <a:solidFill>
                  <a:schemeClr val="lt1"/>
                </a:solidFill>
                <a:latin typeface="Calibri"/>
                <a:ea typeface="Calibri"/>
                <a:cs typeface="Calibri"/>
                <a:sym typeface="Calibri"/>
              </a:rPr>
              <a:t>Kit de </a:t>
            </a:r>
            <a:r>
              <a:rPr lang="en-GB" sz="4800" b="1" i="0" u="none" strike="noStrike" cap="none" dirty="0" err="1">
                <a:solidFill>
                  <a:schemeClr val="lt1"/>
                </a:solidFill>
                <a:latin typeface="Calibri"/>
                <a:ea typeface="Calibri"/>
                <a:cs typeface="Calibri"/>
                <a:sym typeface="Calibri"/>
              </a:rPr>
              <a:t>Inicio</a:t>
            </a:r>
            <a:r>
              <a:rPr lang="en-GB" sz="1400" b="0" i="0" u="none" strike="noStrike" cap="none" dirty="0">
                <a:solidFill>
                  <a:srgbClr val="000000"/>
                </a:solidFill>
                <a:latin typeface="Arial"/>
                <a:ea typeface="Arial"/>
                <a:cs typeface="Arial"/>
                <a:sym typeface="Arial"/>
              </a:rPr>
              <a:t> </a:t>
            </a:r>
            <a:r>
              <a:rPr lang="en-GB" sz="4800" b="1" i="0" u="none" strike="noStrike" cap="none" dirty="0">
                <a:solidFill>
                  <a:schemeClr val="lt1"/>
                </a:solidFill>
                <a:latin typeface="Calibri"/>
                <a:ea typeface="Calibri"/>
                <a:cs typeface="Calibri"/>
                <a:sym typeface="Calibri"/>
              </a:rPr>
              <a:t>SOS.</a:t>
            </a:r>
            <a:endParaRPr sz="4800" b="1" i="0" u="none" strike="noStrike" cap="none" dirty="0">
              <a:solidFill>
                <a:schemeClr val="lt1"/>
              </a:solidFill>
              <a:latin typeface="Calibri"/>
              <a:ea typeface="Calibri"/>
              <a:cs typeface="Calibri"/>
              <a:sym typeface="Calibri"/>
            </a:endParaRPr>
          </a:p>
          <a:p>
            <a:pPr marL="12700" marR="5080" lvl="0" indent="0" algn="l" rtl="0">
              <a:lnSpc>
                <a:spcPct val="109130"/>
              </a:lnSpc>
              <a:spcBef>
                <a:spcPts val="0"/>
              </a:spcBef>
              <a:spcAft>
                <a:spcPts val="0"/>
              </a:spcAft>
              <a:buClr>
                <a:schemeClr val="lt1"/>
              </a:buClr>
              <a:buSzPts val="4800"/>
              <a:buFont typeface="Calibri"/>
              <a:buNone/>
            </a:pPr>
            <a:r>
              <a:rPr lang="en-GB" sz="4800" b="1" i="0" u="none" strike="noStrike" cap="none" dirty="0" err="1">
                <a:solidFill>
                  <a:schemeClr val="lt1"/>
                </a:solidFill>
                <a:latin typeface="Calibri"/>
                <a:ea typeface="Calibri"/>
                <a:cs typeface="Calibri"/>
                <a:sym typeface="Calibri"/>
              </a:rPr>
              <a:t>Comenzando</a:t>
            </a:r>
            <a:r>
              <a:rPr lang="en-GB" sz="4800" b="1" i="0" u="none" strike="noStrike" cap="none" dirty="0">
                <a:solidFill>
                  <a:schemeClr val="lt1"/>
                </a:solidFill>
                <a:latin typeface="Calibri"/>
                <a:ea typeface="Calibri"/>
                <a:cs typeface="Calibri"/>
                <a:sym typeface="Calibri"/>
              </a:rPr>
              <a:t> con la </a:t>
            </a:r>
            <a:r>
              <a:rPr lang="en-GB" sz="4800" b="1" i="0" u="none" strike="noStrike" cap="none" dirty="0" err="1">
                <a:solidFill>
                  <a:schemeClr val="lt1"/>
                </a:solidFill>
                <a:latin typeface="Calibri"/>
                <a:ea typeface="Calibri"/>
                <a:cs typeface="Calibri"/>
                <a:sym typeface="Calibri"/>
              </a:rPr>
              <a:t>Sostenibilidad</a:t>
            </a:r>
            <a:r>
              <a:rPr lang="en-GB" sz="4800" b="1" i="0" u="none" strike="noStrike" cap="none" dirty="0">
                <a:solidFill>
                  <a:schemeClr val="lt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pic>
        <p:nvPicPr>
          <p:cNvPr id="2" name="Picture 1" descr="A grey and black sign with a person in a circle&#10;&#10;AI-generated content may be incorrect.">
            <a:extLst>
              <a:ext uri="{FF2B5EF4-FFF2-40B4-BE49-F238E27FC236}">
                <a16:creationId xmlns:a16="http://schemas.microsoft.com/office/drawing/2014/main" id="{E4F37BBF-6146-5F83-CB93-E26822FD65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1872" y="5852765"/>
            <a:ext cx="1064955" cy="372602"/>
          </a:xfrm>
          <a:prstGeom prst="rect">
            <a:avLst/>
          </a:prstGeom>
        </p:spPr>
      </p:pic>
      <p:sp>
        <p:nvSpPr>
          <p:cNvPr id="3" name="TextBox 2">
            <a:extLst>
              <a:ext uri="{FF2B5EF4-FFF2-40B4-BE49-F238E27FC236}">
                <a16:creationId xmlns:a16="http://schemas.microsoft.com/office/drawing/2014/main" id="{175B378F-BCDE-08D2-7B26-EC4ECF268256}"/>
              </a:ext>
            </a:extLst>
          </p:cNvPr>
          <p:cNvSpPr txBox="1"/>
          <p:nvPr/>
        </p:nvSpPr>
        <p:spPr>
          <a:xfrm>
            <a:off x="1870543" y="5758455"/>
            <a:ext cx="1921329"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dirty="0">
              <a:solidFill>
                <a:schemeClr val="bg1"/>
              </a:solidFill>
            </a:endParaRPr>
          </a:p>
        </p:txBody>
      </p:sp>
      <p:sp>
        <p:nvSpPr>
          <p:cNvPr id="4" name="Rectangle 6">
            <a:extLst>
              <a:ext uri="{FF2B5EF4-FFF2-40B4-BE49-F238E27FC236}">
                <a16:creationId xmlns:a16="http://schemas.microsoft.com/office/drawing/2014/main" id="{721C4DCC-EA30-28BE-771E-27BA0A095C29}"/>
              </a:ext>
            </a:extLst>
          </p:cNvPr>
          <p:cNvSpPr>
            <a:spLocks noChangeArrowheads="1"/>
          </p:cNvSpPr>
          <p:nvPr/>
        </p:nvSpPr>
        <p:spPr bwMode="auto">
          <a:xfrm>
            <a:off x="4910115" y="5635130"/>
            <a:ext cx="456045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effectLst/>
                <a:latin typeface="Arial" panose="020B0604020202020204" pitchFamily="34" charset="0"/>
              </a:rPr>
              <a:t>Financiado</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por</a:t>
            </a:r>
            <a:r>
              <a:rPr kumimoji="0" lang="en-US" altLang="en-US" sz="1000" b="0" i="0" u="none" strike="noStrike" cap="none" normalizeH="0" baseline="0" dirty="0">
                <a:ln>
                  <a:noFill/>
                </a:ln>
                <a:effectLst/>
                <a:latin typeface="Arial" panose="020B0604020202020204" pitchFamily="34" charset="0"/>
              </a:rPr>
              <a:t> la Unión Europea. Las </a:t>
            </a:r>
            <a:r>
              <a:rPr kumimoji="0" lang="en-US" altLang="en-US" sz="1000" b="0" i="0" u="none" strike="noStrike" cap="none" normalizeH="0" baseline="0" dirty="0" err="1">
                <a:ln>
                  <a:noFill/>
                </a:ln>
                <a:effectLst/>
                <a:latin typeface="Arial" panose="020B0604020202020204" pitchFamily="34" charset="0"/>
              </a:rPr>
              <a:t>opiniones</a:t>
            </a:r>
            <a:r>
              <a:rPr kumimoji="0" lang="en-US" altLang="en-US" sz="1000" b="0" i="0" u="none" strike="noStrike" cap="none" normalizeH="0" baseline="0" dirty="0">
                <a:ln>
                  <a:noFill/>
                </a:ln>
                <a:effectLst/>
                <a:latin typeface="Arial" panose="020B0604020202020204" pitchFamily="34" charset="0"/>
              </a:rPr>
              <a:t> y puntos de vista </a:t>
            </a:r>
            <a:r>
              <a:rPr kumimoji="0" lang="en-US" altLang="en-US" sz="1000" b="0" i="0" u="none" strike="noStrike" cap="none" normalizeH="0" baseline="0" dirty="0" err="1">
                <a:ln>
                  <a:noFill/>
                </a:ln>
                <a:effectLst/>
                <a:latin typeface="Arial" panose="020B0604020202020204" pitchFamily="34" charset="0"/>
              </a:rPr>
              <a:t>expresados</a:t>
            </a:r>
            <a:r>
              <a:rPr kumimoji="0" lang="en-US" altLang="en-US" sz="1000" b="0" i="0" u="none" strike="noStrike" cap="none" normalizeH="0" baseline="0" dirty="0">
                <a:ln>
                  <a:noFill/>
                </a:ln>
                <a:effectLst/>
                <a:latin typeface="Arial" panose="020B0604020202020204" pitchFamily="34" charset="0"/>
              </a:rPr>
              <a:t> solo </a:t>
            </a:r>
            <a:r>
              <a:rPr kumimoji="0" lang="en-US" altLang="en-US" sz="1000" b="0" i="0" u="none" strike="noStrike" cap="none" normalizeH="0" baseline="0" dirty="0" err="1">
                <a:ln>
                  <a:noFill/>
                </a:ln>
                <a:effectLst/>
                <a:latin typeface="Arial" panose="020B0604020202020204" pitchFamily="34" charset="0"/>
              </a:rPr>
              <a:t>comprometen</a:t>
            </a:r>
            <a:r>
              <a:rPr kumimoji="0" lang="en-US" altLang="en-US" sz="1000" b="0" i="0" u="none" strike="noStrike" cap="none" normalizeH="0" baseline="0" dirty="0">
                <a:ln>
                  <a:noFill/>
                </a:ln>
                <a:effectLst/>
                <a:latin typeface="Arial" panose="020B0604020202020204" pitchFamily="34" charset="0"/>
              </a:rPr>
              <a:t> a </a:t>
            </a:r>
            <a:r>
              <a:rPr kumimoji="0" lang="en-US" altLang="en-US" sz="1000" b="0" i="0" u="none" strike="noStrike" cap="none" normalizeH="0" baseline="0" dirty="0" err="1">
                <a:ln>
                  <a:noFill/>
                </a:ln>
                <a:effectLst/>
                <a:latin typeface="Arial" panose="020B0604020202020204" pitchFamily="34" charset="0"/>
              </a:rPr>
              <a:t>su</a:t>
            </a:r>
            <a:r>
              <a:rPr kumimoji="0" lang="en-US" altLang="en-US" sz="1000" b="0" i="0" u="none" strike="noStrike" cap="none" normalizeH="0" baseline="0" dirty="0">
                <a:ln>
                  <a:noFill/>
                </a:ln>
                <a:effectLst/>
                <a:latin typeface="Arial" panose="020B0604020202020204" pitchFamily="34" charset="0"/>
              </a:rPr>
              <a:t>(s) </a:t>
            </a:r>
            <a:r>
              <a:rPr kumimoji="0" lang="en-US" altLang="en-US" sz="1000" b="0" i="0" u="none" strike="noStrike" cap="none" normalizeH="0" baseline="0" dirty="0" err="1">
                <a:ln>
                  <a:noFill/>
                </a:ln>
                <a:effectLst/>
                <a:latin typeface="Arial" panose="020B0604020202020204" pitchFamily="34" charset="0"/>
              </a:rPr>
              <a:t>autor</a:t>
            </a:r>
            <a:r>
              <a:rPr kumimoji="0" lang="en-US" altLang="en-US" sz="1000" b="0" i="0" u="none" strike="noStrike" cap="none" normalizeH="0" baseline="0" dirty="0">
                <a:ln>
                  <a:noFill/>
                </a:ln>
                <a:effectLst/>
                <a:latin typeface="Arial" panose="020B0604020202020204" pitchFamily="34" charset="0"/>
              </a:rPr>
              <a:t>(es) y no </a:t>
            </a:r>
            <a:r>
              <a:rPr kumimoji="0" lang="en-US" altLang="en-US" sz="1000" b="0" i="0" u="none" strike="noStrike" cap="none" normalizeH="0" baseline="0" dirty="0" err="1">
                <a:ln>
                  <a:noFill/>
                </a:ln>
                <a:effectLst/>
                <a:latin typeface="Arial" panose="020B0604020202020204" pitchFamily="34" charset="0"/>
              </a:rPr>
              <a:t>reflejan</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necesariamente</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los</a:t>
            </a:r>
            <a:r>
              <a:rPr kumimoji="0" lang="en-US" altLang="en-US" sz="1000" b="0" i="0" u="none" strike="noStrike" cap="none" normalizeH="0" baseline="0" dirty="0">
                <a:ln>
                  <a:noFill/>
                </a:ln>
                <a:effectLst/>
                <a:latin typeface="Arial" panose="020B0604020202020204" pitchFamily="34" charset="0"/>
              </a:rPr>
              <a:t> de la Unión Europea o </a:t>
            </a:r>
            <a:r>
              <a:rPr kumimoji="0" lang="en-US" altLang="en-US" sz="1000" b="0" i="0" u="none" strike="noStrike" cap="none" normalizeH="0" baseline="0" dirty="0" err="1">
                <a:ln>
                  <a:noFill/>
                </a:ln>
                <a:effectLst/>
                <a:latin typeface="Arial" panose="020B0604020202020204" pitchFamily="34" charset="0"/>
              </a:rPr>
              <a:t>los</a:t>
            </a:r>
            <a:r>
              <a:rPr kumimoji="0" lang="en-US" altLang="en-US" sz="1000" b="0" i="0" u="none" strike="noStrike" cap="none" normalizeH="0" baseline="0" dirty="0">
                <a:ln>
                  <a:noFill/>
                </a:ln>
                <a:effectLst/>
                <a:latin typeface="Arial" panose="020B0604020202020204" pitchFamily="34" charset="0"/>
              </a:rPr>
              <a:t> de la Agencia Ejecutiva Europea de </a:t>
            </a:r>
            <a:r>
              <a:rPr kumimoji="0" lang="en-US" altLang="en-US" sz="1000" b="0" i="0" u="none" strike="noStrike" cap="none" normalizeH="0" baseline="0" dirty="0" err="1">
                <a:ln>
                  <a:noFill/>
                </a:ln>
                <a:effectLst/>
                <a:latin typeface="Arial" panose="020B0604020202020204" pitchFamily="34" charset="0"/>
              </a:rPr>
              <a:t>Educación</a:t>
            </a:r>
            <a:r>
              <a:rPr kumimoji="0" lang="en-US" altLang="en-US" sz="1000" b="0" i="0" u="none" strike="noStrike" cap="none" normalizeH="0" baseline="0" dirty="0">
                <a:ln>
                  <a:noFill/>
                </a:ln>
                <a:effectLst/>
                <a:latin typeface="Arial" panose="020B0604020202020204" pitchFamily="34" charset="0"/>
              </a:rPr>
              <a:t> y Cultura (EACEA). Ni la Unión Europea </a:t>
            </a:r>
            <a:r>
              <a:rPr kumimoji="0" lang="en-US" altLang="en-US" sz="1000" b="0" i="0" u="none" strike="noStrike" cap="none" normalizeH="0" baseline="0" dirty="0" err="1">
                <a:ln>
                  <a:noFill/>
                </a:ln>
                <a:effectLst/>
                <a:latin typeface="Arial" panose="020B0604020202020204" pitchFamily="34" charset="0"/>
              </a:rPr>
              <a:t>ni</a:t>
            </a:r>
            <a:r>
              <a:rPr kumimoji="0" lang="en-US" altLang="en-US" sz="1000" b="0" i="0" u="none" strike="noStrike" cap="none" normalizeH="0" baseline="0" dirty="0">
                <a:ln>
                  <a:noFill/>
                </a:ln>
                <a:effectLst/>
                <a:latin typeface="Arial" panose="020B0604020202020204" pitchFamily="34" charset="0"/>
              </a:rPr>
              <a:t> la EACEA </a:t>
            </a:r>
            <a:r>
              <a:rPr kumimoji="0" lang="en-US" altLang="en-US" sz="1000" b="0" i="0" u="none" strike="noStrike" cap="none" normalizeH="0" baseline="0" dirty="0" err="1">
                <a:ln>
                  <a:noFill/>
                </a:ln>
                <a:effectLst/>
                <a:latin typeface="Arial" panose="020B0604020202020204" pitchFamily="34" charset="0"/>
              </a:rPr>
              <a:t>pueden</a:t>
            </a:r>
            <a:r>
              <a:rPr kumimoji="0" lang="en-US" altLang="en-US" sz="1000" b="0" i="0" u="none" strike="noStrike" cap="none" normalizeH="0" baseline="0" dirty="0">
                <a:ln>
                  <a:noFill/>
                </a:ln>
                <a:effectLst/>
                <a:latin typeface="Arial" panose="020B0604020202020204" pitchFamily="34" charset="0"/>
              </a:rPr>
              <a:t> ser </a:t>
            </a:r>
            <a:r>
              <a:rPr kumimoji="0" lang="en-US" altLang="en-US" sz="1000" b="0" i="0" u="none" strike="noStrike" cap="none" normalizeH="0" baseline="0" dirty="0" err="1">
                <a:ln>
                  <a:noFill/>
                </a:ln>
                <a:effectLst/>
                <a:latin typeface="Arial" panose="020B0604020202020204" pitchFamily="34" charset="0"/>
              </a:rPr>
              <a:t>considerados</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responsables</a:t>
            </a:r>
            <a:r>
              <a:rPr kumimoji="0" lang="en-US" altLang="en-US" sz="1000" b="0" i="0" u="none" strike="noStrike" cap="none" normalizeH="0" baseline="0" dirty="0">
                <a:ln>
                  <a:noFill/>
                </a:ln>
                <a:effectLst/>
                <a:latin typeface="Arial" panose="020B0604020202020204" pitchFamily="34" charset="0"/>
              </a:rPr>
              <a:t> de </a:t>
            </a:r>
            <a:r>
              <a:rPr kumimoji="0" lang="en-US" altLang="en-US" sz="1000" b="0" i="0" u="none" strike="noStrike" cap="none" normalizeH="0" baseline="0" dirty="0" err="1">
                <a:ln>
                  <a:noFill/>
                </a:ln>
                <a:effectLst/>
                <a:latin typeface="Arial" panose="020B0604020202020204" pitchFamily="34" charset="0"/>
              </a:rPr>
              <a:t>ellos</a:t>
            </a:r>
            <a:endParaRPr kumimoji="0" lang="en-US" altLang="en-US" sz="1000" b="0" i="0" u="none" strike="noStrike" cap="none" normalizeH="0" baseline="0" dirty="0">
              <a:ln>
                <a:noFill/>
              </a:ln>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1" name="Google Shape;301;p1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02</a:t>
            </a:r>
            <a:endParaRPr/>
          </a:p>
        </p:txBody>
      </p:sp>
      <p:sp>
        <p:nvSpPr>
          <p:cNvPr id="302" name="Google Shape;302;p10"/>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03" name="Google Shape;303;p10"/>
          <p:cNvSpPr txBox="1"/>
          <p:nvPr/>
        </p:nvSpPr>
        <p:spPr>
          <a:xfrm>
            <a:off x="5844230" y="4514232"/>
            <a:ext cx="56088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73B64B"/>
                </a:solidFill>
                <a:latin typeface="Calibri"/>
                <a:ea typeface="Calibri"/>
                <a:cs typeface="Calibri"/>
                <a:sym typeface="Calibri"/>
              </a:rPr>
              <a:t>Herramientas Digitales para la Sostenibilidad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1"/>
          <p:cNvSpPr txBox="1">
            <a:spLocks noGrp="1"/>
          </p:cNvSpPr>
          <p:nvPr>
            <p:ph type="body" idx="1"/>
          </p:nvPr>
        </p:nvSpPr>
        <p:spPr>
          <a:xfrm>
            <a:off x="4912300" y="1183749"/>
            <a:ext cx="6562800" cy="95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INTRODUCCIÓN A LA INNOVACIÓN DIGITAL Y LA SOSTENIBILIDAD</a:t>
            </a:r>
            <a:endParaRPr/>
          </a:p>
        </p:txBody>
      </p:sp>
      <p:sp>
        <p:nvSpPr>
          <p:cNvPr id="309" name="Google Shape;309;p11"/>
          <p:cNvSpPr txBox="1">
            <a:spLocks noGrp="1"/>
          </p:cNvSpPr>
          <p:nvPr>
            <p:ph type="body" idx="3"/>
          </p:nvPr>
        </p:nvSpPr>
        <p:spPr>
          <a:xfrm>
            <a:off x="3880331" y="1061613"/>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01</a:t>
            </a:r>
            <a:endParaRPr/>
          </a:p>
        </p:txBody>
      </p:sp>
      <p:sp>
        <p:nvSpPr>
          <p:cNvPr id="310" name="Google Shape;310;p11"/>
          <p:cNvSpPr txBox="1">
            <a:spLocks noGrp="1"/>
          </p:cNvSpPr>
          <p:nvPr>
            <p:ph type="body" idx="4"/>
          </p:nvPr>
        </p:nvSpPr>
        <p:spPr>
          <a:xfrm>
            <a:off x="4912292" y="2436275"/>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FUNDAMENTOS TEÓRICOS DE LA SOSTENIBILIDAD</a:t>
            </a:r>
            <a:endParaRPr/>
          </a:p>
        </p:txBody>
      </p:sp>
      <p:sp>
        <p:nvSpPr>
          <p:cNvPr id="311" name="Google Shape;311;p11"/>
          <p:cNvSpPr txBox="1">
            <a:spLocks noGrp="1"/>
          </p:cNvSpPr>
          <p:nvPr>
            <p:ph type="body" idx="6"/>
          </p:nvPr>
        </p:nvSpPr>
        <p:spPr>
          <a:xfrm>
            <a:off x="4912293" y="3513240"/>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HERRAMIENTAS Y TECNOLOGÍAS DIGITALES</a:t>
            </a:r>
            <a:endParaRPr/>
          </a:p>
        </p:txBody>
      </p:sp>
      <p:sp>
        <p:nvSpPr>
          <p:cNvPr id="312" name="Google Shape;312;p11"/>
          <p:cNvSpPr txBox="1">
            <a:spLocks noGrp="1"/>
          </p:cNvSpPr>
          <p:nvPr>
            <p:ph type="body" idx="9"/>
          </p:nvPr>
        </p:nvSpPr>
        <p:spPr>
          <a:xfrm>
            <a:off x="3918849" y="2168414"/>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02</a:t>
            </a:r>
            <a:endParaRPr/>
          </a:p>
        </p:txBody>
      </p:sp>
      <p:sp>
        <p:nvSpPr>
          <p:cNvPr id="313" name="Google Shape;313;p11"/>
          <p:cNvSpPr txBox="1">
            <a:spLocks noGrp="1"/>
          </p:cNvSpPr>
          <p:nvPr>
            <p:ph type="body" idx="13"/>
          </p:nvPr>
        </p:nvSpPr>
        <p:spPr>
          <a:xfrm>
            <a:off x="3918849" y="320817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03</a:t>
            </a:r>
            <a:endParaRPr/>
          </a:p>
        </p:txBody>
      </p:sp>
      <p:sp>
        <p:nvSpPr>
          <p:cNvPr id="314" name="Google Shape;314;p11"/>
          <p:cNvSpPr/>
          <p:nvPr/>
        </p:nvSpPr>
        <p:spPr>
          <a:xfrm>
            <a:off x="3880331" y="2189023"/>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15" name="Google Shape;315;p11"/>
          <p:cNvSpPr/>
          <p:nvPr/>
        </p:nvSpPr>
        <p:spPr>
          <a:xfrm>
            <a:off x="3880331" y="3252194"/>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17" name="Google Shape;317;p11"/>
          <p:cNvSpPr/>
          <p:nvPr/>
        </p:nvSpPr>
        <p:spPr>
          <a:xfrm>
            <a:off x="3880331" y="4260958"/>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18" name="Google Shape;318;p11"/>
          <p:cNvSpPr txBox="1"/>
          <p:nvPr/>
        </p:nvSpPr>
        <p:spPr>
          <a:xfrm>
            <a:off x="4958705" y="4363199"/>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en-GB" sz="2400" b="1">
                <a:solidFill>
                  <a:srgbClr val="73B64B"/>
                </a:solidFill>
                <a:latin typeface="Calibri"/>
                <a:ea typeface="Calibri"/>
                <a:cs typeface="Calibri"/>
                <a:sym typeface="Calibri"/>
              </a:rPr>
              <a:t>SOLUCIONES DE SOFTWARE DE CÓDIGO ABIERTO O DE BAJO COSTO</a:t>
            </a:r>
            <a:endParaRPr sz="2400" b="1" i="0" u="none" strike="noStrike" cap="none">
              <a:solidFill>
                <a:srgbClr val="73B64B"/>
              </a:solidFill>
              <a:latin typeface="Calibri"/>
              <a:ea typeface="Calibri"/>
              <a:cs typeface="Calibri"/>
              <a:sym typeface="Calibri"/>
            </a:endParaRPr>
          </a:p>
        </p:txBody>
      </p:sp>
      <p:sp>
        <p:nvSpPr>
          <p:cNvPr id="319" name="Google Shape;319;p11"/>
          <p:cNvSpPr txBox="1"/>
          <p:nvPr/>
        </p:nvSpPr>
        <p:spPr>
          <a:xfrm>
            <a:off x="3914990" y="4148032"/>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GB"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20" name="Google Shape;320;p11"/>
          <p:cNvSpPr txBox="1"/>
          <p:nvPr/>
        </p:nvSpPr>
        <p:spPr>
          <a:xfrm>
            <a:off x="4927800" y="5354729"/>
            <a:ext cx="6562800" cy="47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en-GB" sz="2400" b="1">
                <a:solidFill>
                  <a:srgbClr val="73B64B"/>
                </a:solidFill>
                <a:latin typeface="Calibri"/>
                <a:ea typeface="Calibri"/>
                <a:cs typeface="Calibri"/>
                <a:sym typeface="Calibri"/>
              </a:rPr>
              <a:t>DESARROLLO DE UN PLAN DE SOSTENIBILIDAD DIGITAL</a:t>
            </a:r>
            <a:endParaRPr sz="2400" b="1" i="0" u="none" strike="noStrike" cap="none">
              <a:solidFill>
                <a:srgbClr val="73B64B"/>
              </a:solidFill>
              <a:latin typeface="Calibri"/>
              <a:ea typeface="Calibri"/>
              <a:cs typeface="Calibri"/>
              <a:sym typeface="Calibri"/>
            </a:endParaRPr>
          </a:p>
        </p:txBody>
      </p:sp>
      <p:sp>
        <p:nvSpPr>
          <p:cNvPr id="321" name="Google Shape;321;p11"/>
          <p:cNvSpPr txBox="1"/>
          <p:nvPr/>
        </p:nvSpPr>
        <p:spPr>
          <a:xfrm>
            <a:off x="3918849" y="5166342"/>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GB" sz="4400" b="1" i="0" u="none" strike="noStrike" cap="none">
                <a:solidFill>
                  <a:schemeClr val="lt1"/>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
        <p:nvSpPr>
          <p:cNvPr id="322" name="Google Shape;322;p11"/>
          <p:cNvSpPr/>
          <p:nvPr/>
        </p:nvSpPr>
        <p:spPr>
          <a:xfrm>
            <a:off x="3880331" y="5271358"/>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3" name="Google Shape;323;p11"/>
          <p:cNvSpPr/>
          <p:nvPr/>
        </p:nvSpPr>
        <p:spPr>
          <a:xfrm>
            <a:off x="3880331" y="6179782"/>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2"/>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9.1 INTRODUCCIÓN A LA INNOVACIÓN DIGITAL Y LA SOSTENIBILIDAD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Introduction to Digital Innovation and Sustainability</a:t>
            </a:r>
            <a:endParaRPr/>
          </a:p>
        </p:txBody>
      </p:sp>
      <p:sp>
        <p:nvSpPr>
          <p:cNvPr id="336" name="Google Shape;336;p13"/>
          <p:cNvSpPr txBox="1">
            <a:spLocks noGrp="1"/>
          </p:cNvSpPr>
          <p:nvPr>
            <p:ph type="body" idx="2"/>
          </p:nvPr>
        </p:nvSpPr>
        <p:spPr>
          <a:xfrm>
            <a:off x="542250" y="2249300"/>
            <a:ext cx="4572300" cy="4312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GB" b="1">
                <a:solidFill>
                  <a:srgbClr val="EB7339"/>
                </a:solidFill>
              </a:rPr>
              <a:t>¿Qué es la Tecnología Digital?</a:t>
            </a:r>
            <a:endParaRPr b="1">
              <a:solidFill>
                <a:srgbClr val="EB7339"/>
              </a:solidFill>
            </a:endParaRPr>
          </a:p>
          <a:p>
            <a:pPr marL="0" lvl="0" indent="0" algn="just" rtl="0">
              <a:lnSpc>
                <a:spcPct val="103333"/>
              </a:lnSpc>
              <a:spcBef>
                <a:spcPts val="0"/>
              </a:spcBef>
              <a:spcAft>
                <a:spcPts val="0"/>
              </a:spcAft>
              <a:buClr>
                <a:srgbClr val="595959"/>
              </a:buClr>
              <a:buSzPts val="2400"/>
              <a:buNone/>
            </a:pPr>
            <a:r>
              <a:rPr lang="en-GB" sz="2300"/>
              <a:t>En su esencia, la tecnología digital representa una variedad diversa de capacidades electrónicas: herramientas, sistemas y dispositivos capaces de generar, almacenar y procesar datos. Estas tecnologías son fundamentales para avanzar en la sostenibilidad, ofreciendo soluciones inteligentes a problemas ambientales complejos.</a:t>
            </a:r>
            <a:endParaRPr sz="2300"/>
          </a:p>
        </p:txBody>
      </p:sp>
      <p:sp>
        <p:nvSpPr>
          <p:cNvPr id="337" name="Google Shape;337;p13"/>
          <p:cNvSpPr txBox="1"/>
          <p:nvPr/>
        </p:nvSpPr>
        <p:spPr>
          <a:xfrm>
            <a:off x="5512150" y="2188375"/>
            <a:ext cx="6142800" cy="3781800"/>
          </a:xfrm>
          <a:prstGeom prst="rect">
            <a:avLst/>
          </a:prstGeom>
          <a:noFill/>
          <a:ln>
            <a:noFill/>
          </a:ln>
        </p:spPr>
        <p:txBody>
          <a:bodyPr spcFirstLastPara="1" wrap="square" lIns="91425" tIns="45700" rIns="91425" bIns="45700" anchor="t" anchorCtr="0">
            <a:noAutofit/>
          </a:bodyPr>
          <a:lstStyle/>
          <a:p>
            <a:pPr marL="0" marR="0" lvl="0" indent="0" algn="just" rtl="0">
              <a:lnSpc>
                <a:spcPct val="103333"/>
              </a:lnSpc>
              <a:spcBef>
                <a:spcPts val="0"/>
              </a:spcBef>
              <a:spcAft>
                <a:spcPts val="0"/>
              </a:spcAft>
              <a:buClr>
                <a:srgbClr val="EB7339"/>
              </a:buClr>
              <a:buSzPts val="2400"/>
              <a:buFont typeface="Arial"/>
              <a:buNone/>
            </a:pPr>
            <a:r>
              <a:rPr lang="en-GB" sz="2400" b="1">
                <a:solidFill>
                  <a:srgbClr val="EB7339"/>
                </a:solidFill>
                <a:latin typeface="Calibri"/>
                <a:ea typeface="Calibri"/>
                <a:cs typeface="Calibri"/>
                <a:sym typeface="Calibri"/>
              </a:rPr>
              <a:t>¿Qué es la Innovación Digital?</a:t>
            </a:r>
            <a:endParaRPr sz="2400">
              <a:solidFill>
                <a:srgbClr val="595959"/>
              </a:solidFill>
              <a:latin typeface="Calibri"/>
              <a:ea typeface="Calibri"/>
              <a:cs typeface="Calibri"/>
              <a:sym typeface="Calibri"/>
            </a:endParaRPr>
          </a:p>
          <a:p>
            <a:pPr marL="0" marR="0" lvl="0" indent="0" algn="just" rtl="0">
              <a:lnSpc>
                <a:spcPct val="103333"/>
              </a:lnSpc>
              <a:spcBef>
                <a:spcPts val="0"/>
              </a:spcBef>
              <a:spcAft>
                <a:spcPts val="0"/>
              </a:spcAft>
              <a:buClr>
                <a:srgbClr val="595959"/>
              </a:buClr>
              <a:buSzPts val="2400"/>
              <a:buFont typeface="Arial"/>
              <a:buNone/>
            </a:pPr>
            <a:r>
              <a:rPr lang="en-GB" sz="2300">
                <a:solidFill>
                  <a:srgbClr val="595959"/>
                </a:solidFill>
                <a:latin typeface="Calibri"/>
                <a:ea typeface="Calibri"/>
                <a:cs typeface="Calibri"/>
                <a:sym typeface="Calibri"/>
              </a:rPr>
              <a:t>La innovación digital es la aplicación de tecnologías digitales para alterar de manera significativa las prácticas, modelos y productos empresariales. Puede ayudar a las micropymes a mejorar la eficiencia operativa, aumentar el compromiso del cliente y, en última instancia, impulsar el crecimiento. Según el Programa Digital Europa, adoptar herramientas digitales es crucial para las empresas que buscan mantenerse competitivas en la economía digital en evolución.</a:t>
            </a:r>
            <a:endParaRPr sz="2200">
              <a:solidFill>
                <a:srgbClr val="595959"/>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Introducción a la Innovación Digital y la Sostenibilidad</a:t>
            </a:r>
            <a:endParaRPr/>
          </a:p>
        </p:txBody>
      </p:sp>
      <p:sp>
        <p:nvSpPr>
          <p:cNvPr id="344" name="Google Shape;344;p14"/>
          <p:cNvSpPr txBox="1">
            <a:spLocks noGrp="1"/>
          </p:cNvSpPr>
          <p:nvPr>
            <p:ph type="body" idx="2"/>
          </p:nvPr>
        </p:nvSpPr>
        <p:spPr>
          <a:xfrm>
            <a:off x="904855" y="2356546"/>
            <a:ext cx="10777072" cy="3781929"/>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1E75B0"/>
              </a:buClr>
              <a:buSzPts val="2400"/>
              <a:buNone/>
            </a:pPr>
            <a:r>
              <a:rPr lang="en-GB" b="1">
                <a:solidFill>
                  <a:srgbClr val="1E75B0"/>
                </a:solidFill>
              </a:rPr>
              <a:t>Ejemplos prácticos:</a:t>
            </a:r>
            <a:endParaRPr/>
          </a:p>
          <a:p>
            <a:pPr marL="0" lvl="0" indent="0" algn="l" rtl="0">
              <a:lnSpc>
                <a:spcPct val="103333"/>
              </a:lnSpc>
              <a:spcBef>
                <a:spcPts val="0"/>
              </a:spcBef>
              <a:spcAft>
                <a:spcPts val="0"/>
              </a:spcAft>
              <a:buClr>
                <a:srgbClr val="595959"/>
              </a:buClr>
              <a:buSzPts val="2400"/>
              <a:buNone/>
            </a:pPr>
            <a:endParaRPr b="1"/>
          </a:p>
          <a:p>
            <a:pPr marL="457200" lvl="0" indent="-381000" algn="l" rtl="0">
              <a:lnSpc>
                <a:spcPct val="103333"/>
              </a:lnSpc>
              <a:spcBef>
                <a:spcPts val="0"/>
              </a:spcBef>
              <a:spcAft>
                <a:spcPts val="0"/>
              </a:spcAft>
              <a:buSzPts val="2400"/>
              <a:buChar char="❖"/>
            </a:pPr>
            <a:r>
              <a:rPr lang="en-GB"/>
              <a:t>Integrar soluciones de comercio electrónico para acceder a mercados más amplios.</a:t>
            </a:r>
            <a:endParaRPr/>
          </a:p>
          <a:p>
            <a:pPr marL="457200" lvl="0" indent="-381000" algn="l" rtl="0">
              <a:spcBef>
                <a:spcPts val="0"/>
              </a:spcBef>
              <a:spcAft>
                <a:spcPts val="0"/>
              </a:spcAft>
              <a:buSzPts val="2400"/>
              <a:buFont typeface="Noto Sans Symbols"/>
              <a:buChar char="❖"/>
            </a:pPr>
            <a:r>
              <a:rPr lang="en-GB"/>
              <a:t>Utilizar big data y análisis para optimizar las cadenas de suministro y predecir tendencias del mercado.  </a:t>
            </a:r>
            <a:endParaRPr/>
          </a:p>
          <a:p>
            <a:pPr marL="457200" lvl="0" indent="-381000" algn="l" rtl="0">
              <a:spcBef>
                <a:spcPts val="0"/>
              </a:spcBef>
              <a:spcAft>
                <a:spcPts val="0"/>
              </a:spcAft>
              <a:buSzPts val="2400"/>
              <a:buFont typeface="Noto Sans Symbols"/>
              <a:buChar char="❖"/>
            </a:pPr>
            <a:r>
              <a:rPr lang="en-GB"/>
              <a:t>Adoptar tecnologías digitales energéticamente eficientes que reduzcan la huella de carbono operativa.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5"/>
          <p:cNvSpPr txBox="1">
            <a:spLocks noGrp="1"/>
          </p:cNvSpPr>
          <p:nvPr>
            <p:ph type="body" idx="1"/>
          </p:nvPr>
        </p:nvSpPr>
        <p:spPr>
          <a:xfrm>
            <a:off x="889304" y="538197"/>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Entendiendo la sostenibilidad en los negocios</a:t>
            </a:r>
            <a:endParaRPr/>
          </a:p>
        </p:txBody>
      </p:sp>
      <p:sp>
        <p:nvSpPr>
          <p:cNvPr id="351" name="Google Shape;351;p15"/>
          <p:cNvSpPr txBox="1">
            <a:spLocks noGrp="1"/>
          </p:cNvSpPr>
          <p:nvPr>
            <p:ph type="body" idx="2"/>
          </p:nvPr>
        </p:nvSpPr>
        <p:spPr>
          <a:xfrm>
            <a:off x="798900" y="1105175"/>
            <a:ext cx="10594200" cy="19656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sz="2300"/>
              <a:t>La sostenibilidad en el contexto empresarial se trata de desarrollar prácticas que tengan beneficios ambientales, sociales y económicos a largo plazo. El Pacto Verde Europeo subraya la importancia de la sostenibilidad, con el objetivo de lograr una Europa climáticamente neutral para 2050, fomentando un crecimiento económico que devuelva más al planeta de lo que le quita.</a:t>
            </a:r>
            <a:endParaRPr sz="2300"/>
          </a:p>
          <a:p>
            <a:pPr marL="0" lvl="0" indent="0" algn="l" rtl="0">
              <a:lnSpc>
                <a:spcPct val="103333"/>
              </a:lnSpc>
              <a:spcBef>
                <a:spcPts val="0"/>
              </a:spcBef>
              <a:spcAft>
                <a:spcPts val="0"/>
              </a:spcAft>
              <a:buClr>
                <a:srgbClr val="595959"/>
              </a:buClr>
              <a:buSzPts val="2400"/>
              <a:buNone/>
            </a:pPr>
            <a:endParaRPr sz="2300"/>
          </a:p>
          <a:p>
            <a:pPr marL="0" lvl="0" indent="0" algn="l" rtl="0">
              <a:lnSpc>
                <a:spcPct val="103333"/>
              </a:lnSpc>
              <a:spcBef>
                <a:spcPts val="0"/>
              </a:spcBef>
              <a:spcAft>
                <a:spcPts val="0"/>
              </a:spcAft>
              <a:buClr>
                <a:srgbClr val="595959"/>
              </a:buClr>
              <a:buSzPts val="2400"/>
              <a:buNone/>
            </a:pPr>
            <a:endParaRPr sz="2300"/>
          </a:p>
        </p:txBody>
      </p:sp>
      <p:sp>
        <p:nvSpPr>
          <p:cNvPr id="352" name="Google Shape;352;p15"/>
          <p:cNvSpPr txBox="1"/>
          <p:nvPr/>
        </p:nvSpPr>
        <p:spPr>
          <a:xfrm>
            <a:off x="728482" y="3070776"/>
            <a:ext cx="5664000" cy="2924400"/>
          </a:xfrm>
          <a:prstGeom prst="rect">
            <a:avLst/>
          </a:prstGeom>
          <a:noFill/>
          <a:ln>
            <a:noFill/>
          </a:ln>
        </p:spPr>
        <p:txBody>
          <a:bodyPr spcFirstLastPara="1" wrap="square" lIns="91425" tIns="45700" rIns="91425" bIns="45700" anchor="t" anchorCtr="0">
            <a:noAutofit/>
          </a:bodyPr>
          <a:lstStyle/>
          <a:p>
            <a:pPr marL="0" marR="0" lvl="0" indent="0" algn="l" rtl="0">
              <a:lnSpc>
                <a:spcPct val="103333"/>
              </a:lnSpc>
              <a:spcBef>
                <a:spcPts val="0"/>
              </a:spcBef>
              <a:spcAft>
                <a:spcPts val="0"/>
              </a:spcAft>
              <a:buClr>
                <a:srgbClr val="EB7339"/>
              </a:buClr>
              <a:buSzPts val="2400"/>
              <a:buFont typeface="Arial"/>
              <a:buNone/>
            </a:pPr>
            <a:r>
              <a:rPr lang="en-GB" sz="2300" b="1">
                <a:solidFill>
                  <a:srgbClr val="EB7339"/>
                </a:solidFill>
                <a:latin typeface="Calibri"/>
                <a:ea typeface="Calibri"/>
                <a:cs typeface="Calibri"/>
                <a:sym typeface="Calibri"/>
              </a:rPr>
              <a:t>Tres Pilares de la Sostenibilidad</a:t>
            </a:r>
            <a:endParaRPr sz="2300" b="1">
              <a:solidFill>
                <a:srgbClr val="595959"/>
              </a:solidFill>
              <a:latin typeface="Calibri"/>
              <a:ea typeface="Calibri"/>
              <a:cs typeface="Calibri"/>
              <a:sym typeface="Calibri"/>
            </a:endParaRPr>
          </a:p>
          <a:p>
            <a:pPr marL="457200" lvl="0" indent="-368300" algn="l" rtl="0">
              <a:lnSpc>
                <a:spcPct val="103333"/>
              </a:lnSpc>
              <a:spcBef>
                <a:spcPts val="0"/>
              </a:spcBef>
              <a:spcAft>
                <a:spcPts val="0"/>
              </a:spcAft>
              <a:buClr>
                <a:srgbClr val="595959"/>
              </a:buClr>
              <a:buSzPts val="2200"/>
              <a:buFont typeface="Calibri"/>
              <a:buAutoNum type="arabicPeriod"/>
            </a:pPr>
            <a:r>
              <a:rPr lang="en-GB" sz="2200">
                <a:solidFill>
                  <a:srgbClr val="595959"/>
                </a:solidFill>
                <a:latin typeface="Calibri"/>
                <a:ea typeface="Calibri"/>
                <a:cs typeface="Calibri"/>
                <a:sym typeface="Calibri"/>
              </a:rPr>
              <a:t>Ambiental: Iniciativas como la reducción de residuos a través de sistemas de seguimiento digital.</a:t>
            </a:r>
            <a:endParaRPr sz="2200">
              <a:solidFill>
                <a:srgbClr val="595959"/>
              </a:solidFill>
              <a:latin typeface="Calibri"/>
              <a:ea typeface="Calibri"/>
              <a:cs typeface="Calibri"/>
              <a:sym typeface="Calibri"/>
            </a:endParaRPr>
          </a:p>
          <a:p>
            <a:pPr marL="457200" lvl="0" indent="-368300" algn="l" rtl="0">
              <a:lnSpc>
                <a:spcPct val="103333"/>
              </a:lnSpc>
              <a:spcBef>
                <a:spcPts val="0"/>
              </a:spcBef>
              <a:spcAft>
                <a:spcPts val="0"/>
              </a:spcAft>
              <a:buClr>
                <a:srgbClr val="595959"/>
              </a:buClr>
              <a:buSzPts val="2200"/>
              <a:buFont typeface="Calibri"/>
              <a:buAutoNum type="arabicPeriod"/>
            </a:pPr>
            <a:r>
              <a:rPr lang="en-GB" sz="2200">
                <a:solidFill>
                  <a:srgbClr val="595959"/>
                </a:solidFill>
                <a:latin typeface="Calibri"/>
                <a:ea typeface="Calibri"/>
                <a:cs typeface="Calibri"/>
                <a:sym typeface="Calibri"/>
              </a:rPr>
              <a:t>Social: Mejorar los entornos laborales y fomentar la participación comunitaria.</a:t>
            </a:r>
            <a:endParaRPr sz="2200">
              <a:solidFill>
                <a:srgbClr val="595959"/>
              </a:solidFill>
              <a:latin typeface="Calibri"/>
              <a:ea typeface="Calibri"/>
              <a:cs typeface="Calibri"/>
              <a:sym typeface="Calibri"/>
            </a:endParaRPr>
          </a:p>
          <a:p>
            <a:pPr marL="457200" lvl="0" indent="-368300" algn="l" rtl="0">
              <a:lnSpc>
                <a:spcPct val="103333"/>
              </a:lnSpc>
              <a:spcBef>
                <a:spcPts val="0"/>
              </a:spcBef>
              <a:spcAft>
                <a:spcPts val="0"/>
              </a:spcAft>
              <a:buClr>
                <a:srgbClr val="595959"/>
              </a:buClr>
              <a:buSzPts val="2200"/>
              <a:buFont typeface="Calibri"/>
              <a:buAutoNum type="arabicPeriod"/>
            </a:pPr>
            <a:r>
              <a:rPr lang="en-GB" sz="2200">
                <a:solidFill>
                  <a:srgbClr val="595959"/>
                </a:solidFill>
                <a:latin typeface="Calibri"/>
                <a:ea typeface="Calibri"/>
                <a:cs typeface="Calibri"/>
                <a:sym typeface="Calibri"/>
              </a:rPr>
              <a:t>Económico: Asegurar que las prácticas empresariales sean rentables y ambientalmente conscientes.</a:t>
            </a:r>
            <a:endParaRPr sz="2200">
              <a:solidFill>
                <a:srgbClr val="595959"/>
              </a:solidFill>
              <a:latin typeface="Calibri"/>
              <a:ea typeface="Calibri"/>
              <a:cs typeface="Calibri"/>
              <a:sym typeface="Calibri"/>
            </a:endParaRPr>
          </a:p>
        </p:txBody>
      </p:sp>
      <p:sp>
        <p:nvSpPr>
          <p:cNvPr id="353" name="Google Shape;353;p15"/>
          <p:cNvSpPr txBox="1"/>
          <p:nvPr/>
        </p:nvSpPr>
        <p:spPr>
          <a:xfrm>
            <a:off x="6226250" y="3070775"/>
            <a:ext cx="5216100" cy="3462300"/>
          </a:xfrm>
          <a:prstGeom prst="rect">
            <a:avLst/>
          </a:prstGeom>
          <a:noFill/>
          <a:ln>
            <a:noFill/>
          </a:ln>
        </p:spPr>
        <p:txBody>
          <a:bodyPr spcFirstLastPara="1" wrap="square" lIns="91425" tIns="45700" rIns="91425" bIns="45700" anchor="t" anchorCtr="0">
            <a:noAutofit/>
          </a:bodyPr>
          <a:lstStyle/>
          <a:p>
            <a:pPr marL="0" marR="0" lvl="0" indent="0" algn="l" rtl="0">
              <a:lnSpc>
                <a:spcPct val="103333"/>
              </a:lnSpc>
              <a:spcBef>
                <a:spcPts val="0"/>
              </a:spcBef>
              <a:spcAft>
                <a:spcPts val="0"/>
              </a:spcAft>
              <a:buClr>
                <a:srgbClr val="1E75B0"/>
              </a:buClr>
              <a:buSzPts val="2400"/>
              <a:buFont typeface="Arial"/>
              <a:buNone/>
            </a:pPr>
            <a:r>
              <a:rPr lang="en-GB" sz="2300" b="1">
                <a:solidFill>
                  <a:srgbClr val="1E75B0"/>
                </a:solidFill>
                <a:latin typeface="Calibri"/>
                <a:ea typeface="Calibri"/>
                <a:cs typeface="Calibri"/>
                <a:sym typeface="Calibri"/>
              </a:rPr>
              <a:t>Beneficios de las Prácticas Sostenibles</a:t>
            </a:r>
            <a:endParaRPr sz="2300">
              <a:solidFill>
                <a:srgbClr val="595959"/>
              </a:solidFill>
              <a:latin typeface="Calibri"/>
              <a:ea typeface="Calibri"/>
              <a:cs typeface="Calibri"/>
              <a:sym typeface="Calibri"/>
            </a:endParaRPr>
          </a:p>
          <a:p>
            <a:pPr marL="342900" marR="0" lvl="0" indent="-336550" algn="l" rtl="0">
              <a:lnSpc>
                <a:spcPct val="103333"/>
              </a:lnSpc>
              <a:spcBef>
                <a:spcPts val="0"/>
              </a:spcBef>
              <a:spcAft>
                <a:spcPts val="0"/>
              </a:spcAft>
              <a:buClr>
                <a:srgbClr val="595959"/>
              </a:buClr>
              <a:buSzPts val="2300"/>
              <a:buFont typeface="Arial"/>
              <a:buChar char="•"/>
            </a:pPr>
            <a:r>
              <a:rPr lang="en-GB" sz="2300">
                <a:solidFill>
                  <a:srgbClr val="595959"/>
                </a:solidFill>
                <a:latin typeface="Calibri"/>
                <a:ea typeface="Calibri"/>
                <a:cs typeface="Calibri"/>
                <a:sym typeface="Calibri"/>
              </a:rPr>
              <a:t>- Reducción de costos operativos a través de ahorros energéticos.  </a:t>
            </a:r>
            <a:endParaRPr sz="2300">
              <a:solidFill>
                <a:srgbClr val="595959"/>
              </a:solidFill>
              <a:latin typeface="Calibri"/>
              <a:ea typeface="Calibri"/>
              <a:cs typeface="Calibri"/>
              <a:sym typeface="Calibri"/>
            </a:endParaRPr>
          </a:p>
          <a:p>
            <a:pPr marL="342900" marR="0" lvl="0" indent="-336550" algn="l" rtl="0">
              <a:lnSpc>
                <a:spcPct val="103333"/>
              </a:lnSpc>
              <a:spcBef>
                <a:spcPts val="0"/>
              </a:spcBef>
              <a:spcAft>
                <a:spcPts val="0"/>
              </a:spcAft>
              <a:buClr>
                <a:srgbClr val="595959"/>
              </a:buClr>
              <a:buSzPts val="2300"/>
              <a:buFont typeface="Arial"/>
              <a:buChar char="•"/>
            </a:pPr>
            <a:r>
              <a:rPr lang="en-GB" sz="2300">
                <a:solidFill>
                  <a:srgbClr val="595959"/>
                </a:solidFill>
                <a:latin typeface="Calibri"/>
                <a:ea typeface="Calibri"/>
                <a:cs typeface="Calibri"/>
                <a:sym typeface="Calibri"/>
              </a:rPr>
              <a:t>- Mejora de la posición en el mercado al atender a consumidores conscientes del medio ambiente.  </a:t>
            </a:r>
            <a:endParaRPr sz="2300">
              <a:solidFill>
                <a:srgbClr val="595959"/>
              </a:solidFill>
              <a:latin typeface="Calibri"/>
              <a:ea typeface="Calibri"/>
              <a:cs typeface="Calibri"/>
              <a:sym typeface="Calibri"/>
            </a:endParaRPr>
          </a:p>
          <a:p>
            <a:pPr marL="342900" marR="0" lvl="0" indent="-336550" algn="l" rtl="0">
              <a:lnSpc>
                <a:spcPct val="103333"/>
              </a:lnSpc>
              <a:spcBef>
                <a:spcPts val="0"/>
              </a:spcBef>
              <a:spcAft>
                <a:spcPts val="0"/>
              </a:spcAft>
              <a:buClr>
                <a:srgbClr val="595959"/>
              </a:buClr>
              <a:buSzPts val="2300"/>
              <a:buFont typeface="Arial"/>
              <a:buChar char="•"/>
            </a:pPr>
            <a:r>
              <a:rPr lang="en-GB" sz="2300">
                <a:solidFill>
                  <a:srgbClr val="595959"/>
                </a:solidFill>
                <a:latin typeface="Calibri"/>
                <a:ea typeface="Calibri"/>
                <a:cs typeface="Calibri"/>
                <a:sym typeface="Calibri"/>
              </a:rPr>
              <a:t>- Cumplimiento de las regulaciones ambientales de la UE, lo que puede prevenir posibles multas y sanciones. </a:t>
            </a:r>
            <a:endParaRPr sz="2300">
              <a:solidFill>
                <a:srgbClr val="595959"/>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1" name="Google Shape;361;p1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La Intersección entre la Innovación Digital y la Sostenibilidad</a:t>
            </a:r>
            <a:endParaRPr/>
          </a:p>
        </p:txBody>
      </p:sp>
      <p:sp>
        <p:nvSpPr>
          <p:cNvPr id="360" name="Google Shape;360;p16"/>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GB" b="1"/>
              <a:t>1. Beneficios sinérgicos:</a:t>
            </a:r>
            <a:endParaRPr/>
          </a:p>
          <a:p>
            <a:pPr marL="228600" lvl="0" indent="-228600" algn="just" rtl="0">
              <a:lnSpc>
                <a:spcPct val="103333"/>
              </a:lnSpc>
              <a:spcBef>
                <a:spcPts val="0"/>
              </a:spcBef>
              <a:spcAft>
                <a:spcPts val="0"/>
              </a:spcAft>
              <a:buClr>
                <a:srgbClr val="595959"/>
              </a:buClr>
              <a:buSzPts val="2400"/>
              <a:buNone/>
            </a:pPr>
            <a:endParaRPr/>
          </a:p>
          <a:p>
            <a:pPr marL="0" lvl="0" indent="0" algn="just" rtl="0">
              <a:spcBef>
                <a:spcPts val="0"/>
              </a:spcBef>
              <a:spcAft>
                <a:spcPts val="0"/>
              </a:spcAft>
              <a:buNone/>
            </a:pPr>
            <a:r>
              <a:rPr lang="en-GB"/>
              <a:t>Las herramientas digitales pueden optimizar procesos y reducir el consumo de recursos, apoyando directamente los objetivos de sostenibilidad ambiental. Por ejemplo, </a:t>
            </a:r>
            <a:r>
              <a:rPr lang="en-GB" b="1">
                <a:solidFill>
                  <a:srgbClr val="E69138"/>
                </a:solidFill>
              </a:rPr>
              <a:t>la computación en la nube puede disminuir la necesidad de infraestructura física</a:t>
            </a:r>
            <a:r>
              <a:rPr lang="en-GB"/>
              <a:t>, lo que a su vez reduce el uso de energía y el espacio de oficina.</a:t>
            </a:r>
            <a:endParaRPr/>
          </a:p>
          <a:p>
            <a:pPr marL="0" lvl="0" indent="0" algn="just" rtl="0">
              <a:lnSpc>
                <a:spcPct val="103333"/>
              </a:lnSpc>
              <a:spcBef>
                <a:spcPts val="0"/>
              </a:spcBef>
              <a:spcAft>
                <a:spcPts val="0"/>
              </a:spcAft>
              <a:buClr>
                <a:srgbClr val="595959"/>
              </a:buClr>
              <a:buSzPts val="24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9" name="Google Shape;369;p1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La Intersección entre la Innovación Digital y la Sostenibilidad</a:t>
            </a:r>
            <a:endParaRPr/>
          </a:p>
        </p:txBody>
      </p:sp>
      <p:sp>
        <p:nvSpPr>
          <p:cNvPr id="368" name="Google Shape;368;p17"/>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sz="2100" b="1"/>
              <a:t>2. Desafíos a tener en cuenta:</a:t>
            </a:r>
            <a:endParaRPr sz="2100"/>
          </a:p>
          <a:p>
            <a:pPr marL="0" lvl="0" indent="0" algn="just" rtl="0">
              <a:spcBef>
                <a:spcPts val="0"/>
              </a:spcBef>
              <a:spcAft>
                <a:spcPts val="0"/>
              </a:spcAft>
              <a:buNone/>
            </a:pPr>
            <a:r>
              <a:rPr lang="en-GB" sz="2100"/>
              <a:t>Si bien la inversión inicial en tecnologías digitales puede ser alta, especialmente para las micropymes, los ahorros a largo plazo y las mejoras en la eficiencia son significativos. La capacitación de los empleados también es esencial para aprovechar plenamente los beneficios de las herramientas digitales.</a:t>
            </a:r>
            <a:endParaRPr sz="2100"/>
          </a:p>
          <a:p>
            <a:pPr marL="0" lvl="0" indent="0" algn="just" rtl="0">
              <a:spcBef>
                <a:spcPts val="0"/>
              </a:spcBef>
              <a:spcAft>
                <a:spcPts val="0"/>
              </a:spcAft>
              <a:buNone/>
            </a:pPr>
            <a:endParaRPr sz="2100"/>
          </a:p>
          <a:p>
            <a:pPr marL="0" lvl="0" indent="0" algn="just" rtl="0">
              <a:lnSpc>
                <a:spcPct val="103333"/>
              </a:lnSpc>
              <a:spcBef>
                <a:spcPts val="0"/>
              </a:spcBef>
              <a:spcAft>
                <a:spcPts val="0"/>
              </a:spcAft>
              <a:buClr>
                <a:srgbClr val="595959"/>
              </a:buClr>
              <a:buSzPts val="2400"/>
              <a:buNone/>
            </a:pPr>
            <a:r>
              <a:rPr lang="en-GB" sz="2100" b="1"/>
              <a:t>3. Marco regulatorio.</a:t>
            </a:r>
            <a:endParaRPr sz="2100"/>
          </a:p>
          <a:p>
            <a:pPr marL="0" lvl="0" indent="0" algn="just" rtl="0">
              <a:lnSpc>
                <a:spcPct val="103333"/>
              </a:lnSpc>
              <a:spcBef>
                <a:spcPts val="0"/>
              </a:spcBef>
              <a:spcAft>
                <a:spcPts val="0"/>
              </a:spcAft>
              <a:buClr>
                <a:srgbClr val="595959"/>
              </a:buClr>
              <a:buSzPts val="2400"/>
              <a:buNone/>
            </a:pPr>
            <a:r>
              <a:rPr lang="en-GB" sz="2100"/>
              <a:t>Cumplir con el Reglamento de Divulgación de Finanzas Sostenibles (SFDR) es crucial para las micropymes que buscan inversión. Este reglamento exige que las empresas divulguen cómo sus prácticas se alinean con la inversión sostenible para atraer financiación que cumpla con los criterios de sostenibilidad de la UE.</a:t>
            </a:r>
            <a:endParaRPr sz="2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8"/>
          <p:cNvSpPr txBox="1">
            <a:spLocks noGrp="1"/>
          </p:cNvSpPr>
          <p:nvPr>
            <p:ph type="body" idx="1"/>
          </p:nvPr>
        </p:nvSpPr>
        <p:spPr>
          <a:xfrm>
            <a:off x="4545950" y="401025"/>
            <a:ext cx="6935400" cy="62727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95959"/>
              </a:buClr>
              <a:buSzPts val="2400"/>
              <a:buNone/>
            </a:pPr>
            <a:r>
              <a:rPr lang="en-GB" sz="2000" b="1"/>
              <a:t>Según el Programa Europa Digital ¿Cuál es el propósito de la innovación digital en los negocios?  </a:t>
            </a:r>
            <a:endParaRPr sz="2000" b="1"/>
          </a:p>
          <a:p>
            <a:pPr marL="0" lvl="0" indent="0" algn="just" rtl="0">
              <a:lnSpc>
                <a:spcPct val="100000"/>
              </a:lnSpc>
              <a:spcBef>
                <a:spcPts val="0"/>
              </a:spcBef>
              <a:spcAft>
                <a:spcPts val="0"/>
              </a:spcAft>
              <a:buNone/>
            </a:pPr>
            <a:r>
              <a:rPr lang="en-GB" sz="2000"/>
              <a:t>A. Solo automatizar procesos existentes.  </a:t>
            </a:r>
            <a:endParaRPr sz="2000"/>
          </a:p>
          <a:p>
            <a:pPr marL="228600" marR="0" lvl="0" indent="-228600" algn="just" rtl="0">
              <a:lnSpc>
                <a:spcPct val="100000"/>
              </a:lnSpc>
              <a:spcBef>
                <a:spcPts val="0"/>
              </a:spcBef>
              <a:spcAft>
                <a:spcPts val="0"/>
              </a:spcAft>
              <a:buClr>
                <a:srgbClr val="00B050"/>
              </a:buClr>
              <a:buSzPts val="2400"/>
              <a:buFont typeface="Arial"/>
              <a:buNone/>
            </a:pPr>
            <a:r>
              <a:rPr lang="en-GB" sz="2000">
                <a:solidFill>
                  <a:srgbClr val="00B050"/>
                </a:solidFill>
              </a:rPr>
              <a:t>B. Transformar modelos y prácticas empresariales utilizando tecnologías digitales.</a:t>
            </a:r>
            <a:endParaRPr sz="2000">
              <a:solidFill>
                <a:srgbClr val="00B050"/>
              </a:solidFill>
            </a:endParaRPr>
          </a:p>
          <a:p>
            <a:pPr marL="0" lvl="0" indent="0" algn="just" rtl="0">
              <a:lnSpc>
                <a:spcPct val="100000"/>
              </a:lnSpc>
              <a:spcBef>
                <a:spcPts val="0"/>
              </a:spcBef>
              <a:spcAft>
                <a:spcPts val="0"/>
              </a:spcAft>
              <a:buNone/>
            </a:pPr>
            <a:r>
              <a:rPr lang="en-GB" sz="2000"/>
              <a:t>C. Únicamente reducir los costes laborales.</a:t>
            </a:r>
            <a:r>
              <a:rPr lang="en-GB" sz="2000" b="1"/>
              <a:t> </a:t>
            </a:r>
            <a:endParaRPr sz="2000" b="1"/>
          </a:p>
          <a:p>
            <a:pPr marL="0" lvl="0" indent="0" algn="just" rtl="0">
              <a:lnSpc>
                <a:spcPct val="100000"/>
              </a:lnSpc>
              <a:spcBef>
                <a:spcPts val="0"/>
              </a:spcBef>
              <a:spcAft>
                <a:spcPts val="0"/>
              </a:spcAft>
              <a:buNone/>
            </a:pPr>
            <a:endParaRPr sz="2000" b="1"/>
          </a:p>
          <a:p>
            <a:pPr marL="228600" lvl="0" indent="-228600" algn="just" rtl="0">
              <a:lnSpc>
                <a:spcPct val="100000"/>
              </a:lnSpc>
              <a:spcBef>
                <a:spcPts val="0"/>
              </a:spcBef>
              <a:spcAft>
                <a:spcPts val="0"/>
              </a:spcAft>
              <a:buClr>
                <a:srgbClr val="595959"/>
              </a:buClr>
              <a:buSzPts val="2400"/>
              <a:buNone/>
            </a:pPr>
            <a:r>
              <a:rPr lang="en-GB" sz="2000" b="1"/>
              <a:t>¿Cuál es un objetivo principal del Pacto Verde Europeo?</a:t>
            </a:r>
            <a:endParaRPr sz="2000" b="1"/>
          </a:p>
          <a:p>
            <a:pPr marL="228600" lvl="0" indent="-228600" algn="just" rtl="0">
              <a:lnSpc>
                <a:spcPct val="100000"/>
              </a:lnSpc>
              <a:spcBef>
                <a:spcPts val="0"/>
              </a:spcBef>
              <a:spcAft>
                <a:spcPts val="0"/>
              </a:spcAft>
              <a:buNone/>
            </a:pPr>
            <a:r>
              <a:rPr lang="en-GB" sz="2000"/>
              <a:t>A. Aumentar la dependencia de la UE en combustibles fósiles.</a:t>
            </a:r>
            <a:endParaRPr sz="2000" b="1"/>
          </a:p>
          <a:p>
            <a:pPr marL="228600" lvl="0" indent="-228600" algn="just" rtl="0">
              <a:lnSpc>
                <a:spcPct val="100000"/>
              </a:lnSpc>
              <a:spcBef>
                <a:spcPts val="0"/>
              </a:spcBef>
              <a:spcAft>
                <a:spcPts val="0"/>
              </a:spcAft>
              <a:buNone/>
            </a:pPr>
            <a:r>
              <a:rPr lang="en-GB" sz="2000">
                <a:solidFill>
                  <a:srgbClr val="00B050"/>
                </a:solidFill>
              </a:rPr>
              <a:t>B. Lograr la neutralidad climática para Europa para 2050.</a:t>
            </a:r>
            <a:endParaRPr sz="2000" b="1"/>
          </a:p>
          <a:p>
            <a:pPr marL="228600" lvl="0" indent="-228600" algn="just" rtl="0">
              <a:lnSpc>
                <a:spcPct val="100000"/>
              </a:lnSpc>
              <a:spcBef>
                <a:spcPts val="0"/>
              </a:spcBef>
              <a:spcAft>
                <a:spcPts val="0"/>
              </a:spcAft>
              <a:buClr>
                <a:srgbClr val="595959"/>
              </a:buClr>
              <a:buSzPts val="2400"/>
              <a:buNone/>
            </a:pPr>
            <a:r>
              <a:rPr lang="en-GB" sz="2000"/>
              <a:t>C. Eliminar la tecnología digital en los negocios.</a:t>
            </a:r>
            <a:endParaRPr sz="2000"/>
          </a:p>
          <a:p>
            <a:pPr marL="0" lvl="0" indent="0" algn="just" rtl="0">
              <a:lnSpc>
                <a:spcPct val="100000"/>
              </a:lnSpc>
              <a:spcBef>
                <a:spcPts val="0"/>
              </a:spcBef>
              <a:spcAft>
                <a:spcPts val="0"/>
              </a:spcAft>
              <a:buClr>
                <a:srgbClr val="595959"/>
              </a:buClr>
              <a:buSzPts val="2400"/>
              <a:buNone/>
            </a:pPr>
            <a:endParaRPr sz="2000"/>
          </a:p>
          <a:p>
            <a:pPr marL="0" lvl="0" indent="0" algn="l" rtl="0">
              <a:lnSpc>
                <a:spcPct val="115000"/>
              </a:lnSpc>
              <a:spcBef>
                <a:spcPts val="0"/>
              </a:spcBef>
              <a:spcAft>
                <a:spcPts val="0"/>
              </a:spcAft>
              <a:buNone/>
            </a:pPr>
            <a:r>
              <a:rPr lang="en-GB" sz="2000" b="1"/>
              <a:t>¿Cómo puede la adopción de herramientas digitales ayudar a una micropymes a ser más sostenible?</a:t>
            </a:r>
            <a:br>
              <a:rPr lang="en-GB" sz="2000" b="1"/>
            </a:br>
            <a:r>
              <a:rPr lang="en-GB" sz="2000"/>
              <a:t>A. Al centrarse únicamente en aumentar las ventas en línea.</a:t>
            </a:r>
            <a:br>
              <a:rPr lang="en-GB" sz="2000"/>
            </a:br>
            <a:r>
              <a:rPr lang="en-GB" sz="2000">
                <a:solidFill>
                  <a:srgbClr val="00B050"/>
                </a:solidFill>
              </a:rPr>
              <a:t>B. Al permitir un uso más eficiente de los recursos y reducir residuos</a:t>
            </a:r>
            <a:endParaRPr sz="2000">
              <a:solidFill>
                <a:srgbClr val="00B050"/>
              </a:solidFill>
            </a:endParaRPr>
          </a:p>
          <a:p>
            <a:pPr marL="0" lvl="0" indent="0" algn="l" rtl="0">
              <a:lnSpc>
                <a:spcPct val="100000"/>
              </a:lnSpc>
              <a:spcBef>
                <a:spcPts val="0"/>
              </a:spcBef>
              <a:spcAft>
                <a:spcPts val="0"/>
              </a:spcAft>
              <a:buNone/>
            </a:pPr>
            <a:r>
              <a:rPr lang="en-GB" sz="2000"/>
              <a:t>C. Al limitar el uso de dispositivos digitales en el lugar de trabajo.</a:t>
            </a:r>
            <a:endParaRPr sz="2000" b="1"/>
          </a:p>
        </p:txBody>
      </p:sp>
      <p:sp>
        <p:nvSpPr>
          <p:cNvPr id="376" name="Google Shape;376;p18"/>
          <p:cNvSpPr txBox="1">
            <a:spLocks noGrp="1"/>
          </p:cNvSpPr>
          <p:nvPr>
            <p:ph type="body" idx="2"/>
          </p:nvPr>
        </p:nvSpPr>
        <p:spPr>
          <a:xfrm>
            <a:off x="601000" y="835107"/>
            <a:ext cx="3610500" cy="3031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Actividad: Breve Cuestionario para Evaluar la Comprensión Inicial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9"/>
          <p:cNvSpPr txBox="1">
            <a:spLocks noGrp="1"/>
          </p:cNvSpPr>
          <p:nvPr>
            <p:ph type="body" idx="2"/>
          </p:nvPr>
        </p:nvSpPr>
        <p:spPr>
          <a:xfrm>
            <a:off x="410200" y="2328275"/>
            <a:ext cx="5398200" cy="1854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9.2 FUNDAMENTOS TEÓRICOS DE LA SOSTENIBILIDAD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g310a9f92a83_0_6"/>
          <p:cNvSpPr txBox="1">
            <a:spLocks noGrp="1"/>
          </p:cNvSpPr>
          <p:nvPr>
            <p:ph type="body" idx="1"/>
          </p:nvPr>
        </p:nvSpPr>
        <p:spPr>
          <a:xfrm>
            <a:off x="4855949" y="3081875"/>
            <a:ext cx="6482700" cy="3776100"/>
          </a:xfrm>
          <a:prstGeom prst="rect">
            <a:avLst/>
          </a:prstGeom>
          <a:noFill/>
          <a:ln>
            <a:noFill/>
          </a:ln>
        </p:spPr>
        <p:txBody>
          <a:bodyPr spcFirstLastPara="1" wrap="square" lIns="91425" tIns="45700" rIns="91425" bIns="45700" anchor="t" anchorCtr="0">
            <a:noAutofit/>
          </a:bodyPr>
          <a:lstStyle/>
          <a:p>
            <a:pPr marL="15875" lvl="0" indent="-15875" algn="just" rtl="0">
              <a:lnSpc>
                <a:spcPct val="90000"/>
              </a:lnSpc>
              <a:spcBef>
                <a:spcPts val="0"/>
              </a:spcBef>
              <a:spcAft>
                <a:spcPts val="0"/>
              </a:spcAft>
              <a:buClr>
                <a:schemeClr val="lt1"/>
              </a:buClr>
              <a:buSzPts val="2400"/>
              <a:buNone/>
            </a:pPr>
            <a:r>
              <a:rPr lang="en-GB"/>
              <a:t>Mediante la aplicación SOS (Start on Sustainability)</a:t>
            </a:r>
            <a:r>
              <a:rPr lang="en-GB" sz="2400"/>
              <a:t>, </a:t>
            </a:r>
            <a:r>
              <a:rPr lang="en-GB"/>
              <a:t>pretendemos</a:t>
            </a:r>
            <a:r>
              <a:rPr lang="en-GB" b="1"/>
              <a:t> dotar a las microempresas de las herramientas y los recursos</a:t>
            </a:r>
            <a:r>
              <a:rPr lang="en-GB"/>
              <a:t> necesarios para emprender acciones significativas hacia la sostenibilidad, contribuyendo así a una economía de la UE más sostenible y resistente. </a:t>
            </a:r>
            <a:endParaRPr/>
          </a:p>
          <a:p>
            <a:pPr marL="15875" lvl="0" indent="-15875" algn="just" rtl="0">
              <a:lnSpc>
                <a:spcPct val="90000"/>
              </a:lnSpc>
              <a:spcBef>
                <a:spcPts val="0"/>
              </a:spcBef>
              <a:spcAft>
                <a:spcPts val="0"/>
              </a:spcAft>
              <a:buClr>
                <a:schemeClr val="lt1"/>
              </a:buClr>
              <a:buSzPts val="2400"/>
              <a:buNone/>
            </a:pPr>
            <a:endParaRPr/>
          </a:p>
        </p:txBody>
      </p:sp>
      <p:sp>
        <p:nvSpPr>
          <p:cNvPr id="220" name="Google Shape;220;g310a9f92a83_0_6"/>
          <p:cNvSpPr/>
          <p:nvPr/>
        </p:nvSpPr>
        <p:spPr>
          <a:xfrm>
            <a:off x="3926747" y="1252799"/>
            <a:ext cx="5192400" cy="698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21" name="Google Shape;221;g310a9f92a83_0_6"/>
          <p:cNvSpPr txBox="1"/>
          <p:nvPr/>
        </p:nvSpPr>
        <p:spPr>
          <a:xfrm>
            <a:off x="4110774" y="1305100"/>
            <a:ext cx="43254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NUESTRO PROYECTO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0"/>
          <p:cNvSpPr txBox="1">
            <a:spLocks noGrp="1"/>
          </p:cNvSpPr>
          <p:nvPr>
            <p:ph type="body" idx="1"/>
          </p:nvPr>
        </p:nvSpPr>
        <p:spPr>
          <a:xfrm>
            <a:off x="688050" y="537829"/>
            <a:ext cx="10479300" cy="1341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Introducción a la Triple Cuenta de Resultados (Personas, Planeta, Beneficio)</a:t>
            </a:r>
            <a:endParaRPr/>
          </a:p>
        </p:txBody>
      </p:sp>
      <p:sp>
        <p:nvSpPr>
          <p:cNvPr id="389" name="Google Shape;389;p20"/>
          <p:cNvSpPr txBox="1">
            <a:spLocks noGrp="1"/>
          </p:cNvSpPr>
          <p:nvPr>
            <p:ph type="body" idx="2"/>
          </p:nvPr>
        </p:nvSpPr>
        <p:spPr>
          <a:xfrm>
            <a:off x="305025" y="2211725"/>
            <a:ext cx="11277300" cy="42132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La</a:t>
            </a:r>
            <a:r>
              <a:rPr lang="en-GB" b="1">
                <a:solidFill>
                  <a:srgbClr val="E06666"/>
                </a:solidFill>
              </a:rPr>
              <a:t> Triple Cuenta de Resultados (TBL) </a:t>
            </a:r>
            <a:r>
              <a:rPr lang="en-GB"/>
              <a:t>es un marco de sostenibilidad que anima a las empresas a centrarse de manera equitativa en tres aspectos importantes: la equidad social </a:t>
            </a:r>
            <a:r>
              <a:rPr lang="en-GB" b="1">
                <a:solidFill>
                  <a:srgbClr val="40A548"/>
                </a:solidFill>
              </a:rPr>
              <a:t>(Personas)</a:t>
            </a:r>
            <a:r>
              <a:rPr lang="en-GB"/>
              <a:t>, la protección ambiental </a:t>
            </a:r>
            <a:r>
              <a:rPr lang="en-GB" b="1">
                <a:solidFill>
                  <a:srgbClr val="40A548"/>
                </a:solidFill>
              </a:rPr>
              <a:t>(Planeta)</a:t>
            </a:r>
            <a:r>
              <a:rPr lang="en-GB"/>
              <a:t> y el beneficio económico </a:t>
            </a:r>
            <a:r>
              <a:rPr lang="en-GB" b="1">
                <a:solidFill>
                  <a:srgbClr val="40A548"/>
                </a:solidFill>
              </a:rPr>
              <a:t>(Beneficio)</a:t>
            </a:r>
            <a:r>
              <a:rPr lang="en-GB"/>
              <a:t>. Este concepto es crucial para las micropymes, ya que les orienta a equilibrar estos aspectos para lograr un éxito sostenible. El libro de John Elkington de 1994, que introdujo el concepto de TBL, se utiliza ampliamente como base en las discusiones sobre sostenibilidad.</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1E75B0"/>
              </a:buClr>
              <a:buSzPts val="2400"/>
              <a:buNone/>
            </a:pPr>
            <a:r>
              <a:rPr lang="en-GB" b="1" i="1">
                <a:solidFill>
                  <a:srgbClr val="1E75B0"/>
                </a:solidFill>
              </a:rPr>
              <a:t>Aplicación en la Innovación Digital: </a:t>
            </a:r>
            <a:r>
              <a:rPr lang="en-GB" i="1">
                <a:solidFill>
                  <a:srgbClr val="1E75B0"/>
                </a:solidFill>
              </a:rPr>
              <a:t>Las herramientas digitales se pueden utilizar para mejorar la eficiencia (beneficio), reducir la huella de carbono (planeta) y aumentar la satisfacción de los trabajadores y la participación de los clientes (personas).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1"/>
          <p:cNvSpPr txBox="1">
            <a:spLocks noGrp="1"/>
          </p:cNvSpPr>
          <p:nvPr>
            <p:ph type="body" idx="1"/>
          </p:nvPr>
        </p:nvSpPr>
        <p:spPr>
          <a:xfrm>
            <a:off x="645100" y="477750"/>
            <a:ext cx="107712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sz="3500"/>
              <a:t>Descripción General de Modelos de Negocios Sostenibles</a:t>
            </a:r>
            <a:endParaRPr sz="3500"/>
          </a:p>
        </p:txBody>
      </p:sp>
      <p:sp>
        <p:nvSpPr>
          <p:cNvPr id="396" name="Google Shape;396;p21"/>
          <p:cNvSpPr txBox="1">
            <a:spLocks noGrp="1"/>
          </p:cNvSpPr>
          <p:nvPr>
            <p:ph type="body" idx="2"/>
          </p:nvPr>
        </p:nvSpPr>
        <p:spPr>
          <a:xfrm>
            <a:off x="598100" y="1344575"/>
            <a:ext cx="10514700" cy="5073000"/>
          </a:xfrm>
          <a:prstGeom prst="rect">
            <a:avLst/>
          </a:prstGeom>
          <a:noFill/>
          <a:ln>
            <a:noFill/>
          </a:ln>
        </p:spPr>
        <p:txBody>
          <a:bodyPr spcFirstLastPara="1" wrap="square" lIns="91425" tIns="45700" rIns="91425" bIns="45700" anchor="t" anchorCtr="0">
            <a:noAutofit/>
          </a:bodyPr>
          <a:lstStyle/>
          <a:p>
            <a:pPr marL="457200" lvl="0" indent="-450850" algn="just" rtl="0">
              <a:lnSpc>
                <a:spcPct val="103333"/>
              </a:lnSpc>
              <a:spcBef>
                <a:spcPts val="0"/>
              </a:spcBef>
              <a:spcAft>
                <a:spcPts val="0"/>
              </a:spcAft>
              <a:buClr>
                <a:srgbClr val="EB7339"/>
              </a:buClr>
              <a:buSzPts val="2300"/>
              <a:buFont typeface="Calibri"/>
              <a:buAutoNum type="arabicPeriod"/>
            </a:pPr>
            <a:r>
              <a:rPr lang="en-GB" sz="2300" b="1">
                <a:solidFill>
                  <a:srgbClr val="EB7339"/>
                </a:solidFill>
              </a:rPr>
              <a:t>Economía Circular: </a:t>
            </a:r>
            <a:r>
              <a:rPr lang="en-GB" sz="2300">
                <a:solidFill>
                  <a:srgbClr val="5E5E5E"/>
                </a:solidFill>
              </a:rPr>
              <a:t>Rediseñar las operaciones para reutilizar recursos y minimizar residuos.</a:t>
            </a:r>
            <a:endParaRPr sz="2300">
              <a:solidFill>
                <a:srgbClr val="5E5E5E"/>
              </a:solidFill>
            </a:endParaRPr>
          </a:p>
          <a:p>
            <a:pPr marL="457200" lvl="0" indent="-450850" algn="just" rtl="0">
              <a:lnSpc>
                <a:spcPct val="103333"/>
              </a:lnSpc>
              <a:spcBef>
                <a:spcPts val="0"/>
              </a:spcBef>
              <a:spcAft>
                <a:spcPts val="0"/>
              </a:spcAft>
              <a:buClr>
                <a:srgbClr val="EB7339"/>
              </a:buClr>
              <a:buSzPts val="2300"/>
              <a:buFont typeface="Calibri"/>
              <a:buAutoNum type="arabicPeriod"/>
            </a:pPr>
            <a:r>
              <a:rPr lang="en-GB" sz="2300" b="1">
                <a:solidFill>
                  <a:srgbClr val="EB7339"/>
                </a:solidFill>
              </a:rPr>
              <a:t>Economía de Servicios y Compartición: </a:t>
            </a:r>
            <a:r>
              <a:rPr lang="en-GB" sz="2300">
                <a:solidFill>
                  <a:srgbClr val="5E5E5E"/>
                </a:solidFill>
              </a:rPr>
              <a:t>Enfocarse en los servicios en lugar de los bienes, fomentando el uso compartido de activos.</a:t>
            </a:r>
            <a:endParaRPr sz="2300">
              <a:solidFill>
                <a:srgbClr val="5E5E5E"/>
              </a:solidFill>
            </a:endParaRPr>
          </a:p>
          <a:p>
            <a:pPr marL="457200" lvl="0" indent="-450850" algn="just" rtl="0">
              <a:lnSpc>
                <a:spcPct val="103333"/>
              </a:lnSpc>
              <a:spcBef>
                <a:spcPts val="0"/>
              </a:spcBef>
              <a:spcAft>
                <a:spcPts val="0"/>
              </a:spcAft>
              <a:buClr>
                <a:srgbClr val="EB7339"/>
              </a:buClr>
              <a:buSzPts val="2300"/>
              <a:buFont typeface="Calibri"/>
              <a:buAutoNum type="arabicPeriod"/>
            </a:pPr>
            <a:r>
              <a:rPr lang="en-GB" sz="2300" b="1">
                <a:solidFill>
                  <a:srgbClr val="EB7339"/>
                </a:solidFill>
              </a:rPr>
              <a:t>Producto como Servicio (PaaS): </a:t>
            </a:r>
            <a:r>
              <a:rPr lang="en-GB" sz="2300">
                <a:solidFill>
                  <a:srgbClr val="5E5E5E"/>
                </a:solidFill>
              </a:rPr>
              <a:t>Ofrecer productos a través de arrendamiento o licencias, reduciendo la necesidad de compras constantes por parte del consumidor.</a:t>
            </a:r>
            <a:endParaRPr sz="2300" b="1"/>
          </a:p>
          <a:p>
            <a:pPr marL="228600" lvl="0" indent="-228600" algn="just" rtl="0">
              <a:spcBef>
                <a:spcPts val="0"/>
              </a:spcBef>
              <a:spcAft>
                <a:spcPts val="0"/>
              </a:spcAft>
              <a:buNone/>
            </a:pPr>
            <a:r>
              <a:rPr lang="en-GB" sz="2300" b="1"/>
              <a:t>Rol de las Herramientas Digitales</a:t>
            </a:r>
            <a:endParaRPr sz="2300" b="1"/>
          </a:p>
          <a:p>
            <a:pPr marL="342900" lvl="0" indent="-336550" algn="just" rtl="0">
              <a:lnSpc>
                <a:spcPct val="103333"/>
              </a:lnSpc>
              <a:spcBef>
                <a:spcPts val="0"/>
              </a:spcBef>
              <a:spcAft>
                <a:spcPts val="0"/>
              </a:spcAft>
              <a:buClr>
                <a:srgbClr val="595959"/>
              </a:buClr>
              <a:buSzPts val="2300"/>
              <a:buFont typeface="Arial"/>
              <a:buChar char="•"/>
            </a:pPr>
            <a:r>
              <a:rPr lang="en-GB" sz="2300"/>
              <a:t>La tecnología </a:t>
            </a:r>
            <a:r>
              <a:rPr lang="en-GB" sz="2300" i="1"/>
              <a:t>blockchain </a:t>
            </a:r>
            <a:r>
              <a:rPr lang="en-GB" sz="2300"/>
              <a:t>puede garantizar la transparencia en la cadena de suministro; el Internet de las Cosas (IoT) fomenta una gestión eficiente de los recursos; y las plataformas digitales facilitan la economía colaborativa. La Plataforma de agentes de la Economía Circular de Europa </a:t>
            </a:r>
            <a:r>
              <a:rPr lang="en-GB" sz="2300">
                <a:solidFill>
                  <a:schemeClr val="hlink"/>
                </a:solidFill>
                <a:uFill>
                  <a:noFill/>
                </a:uFill>
                <a:hlinkClick r:id="rId3"/>
              </a:rPr>
              <a:t>“</a:t>
            </a:r>
            <a:r>
              <a:rPr lang="en-GB" sz="2300" u="sng">
                <a:solidFill>
                  <a:schemeClr val="hlink"/>
                </a:solidFill>
                <a:hlinkClick r:id="rId3"/>
              </a:rPr>
              <a:t>European Circular Economy Stakeholder Conference</a:t>
            </a:r>
            <a:r>
              <a:rPr lang="en-GB" sz="2300">
                <a:solidFill>
                  <a:schemeClr val="hlink"/>
                </a:solidFill>
                <a:uFill>
                  <a:noFill/>
                </a:uFill>
                <a:hlinkClick r:id="rId3"/>
              </a:rPr>
              <a:t>”</a:t>
            </a:r>
            <a:r>
              <a:rPr lang="en-GB" sz="2300"/>
              <a:t> ofrece directrices y redes para apoyar estos modelos de negocio.</a:t>
            </a:r>
            <a:endParaRPr sz="23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Cómo las Herramientas Digitales Pueden Mejorar la Sostenibilidad</a:t>
            </a:r>
            <a:endParaRPr/>
          </a:p>
        </p:txBody>
      </p:sp>
      <p:sp>
        <p:nvSpPr>
          <p:cNvPr id="403" name="Google Shape;403;p22"/>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457200" lvl="0" indent="-381000" algn="just" rtl="0">
              <a:spcBef>
                <a:spcPts val="0"/>
              </a:spcBef>
              <a:spcAft>
                <a:spcPts val="0"/>
              </a:spcAft>
              <a:buSzPts val="2400"/>
              <a:buChar char="•"/>
            </a:pPr>
            <a:r>
              <a:rPr lang="en-GB"/>
              <a:t>Sistemas de gestión de energía que utilizan inteligencia artificial para reducir el consumo de energía.</a:t>
            </a:r>
            <a:endParaRPr/>
          </a:p>
          <a:p>
            <a:pPr marL="0" lvl="0" indent="0" algn="just" rtl="0">
              <a:spcBef>
                <a:spcPts val="0"/>
              </a:spcBef>
              <a:spcAft>
                <a:spcPts val="0"/>
              </a:spcAft>
              <a:buNone/>
            </a:pPr>
            <a:endParaRPr/>
          </a:p>
          <a:p>
            <a:pPr marL="457200" lvl="0" indent="-381000" algn="just" rtl="0">
              <a:spcBef>
                <a:spcPts val="0"/>
              </a:spcBef>
              <a:spcAft>
                <a:spcPts val="0"/>
              </a:spcAft>
              <a:buSzPts val="2400"/>
              <a:buChar char="•"/>
            </a:pPr>
            <a:r>
              <a:rPr lang="en-GB"/>
              <a:t>Sistemas de gestión de relaciones con los clientes (CRM) que mejoran las relaciones con los clientes y promueven prácticas sostenibles, como la comunicación sin papel.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0" name="Google Shape;410;g2f058fc6587_0_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73B64B"/>
              </a:buClr>
              <a:buSzPts val="2400"/>
              <a:buFont typeface="Arial"/>
              <a:buNone/>
            </a:pPr>
            <a:r>
              <a:rPr lang="en-GB" sz="2800" b="1" dirty="0" err="1">
                <a:solidFill>
                  <a:srgbClr val="73B64B"/>
                </a:solidFill>
              </a:rPr>
              <a:t>Beneficios</a:t>
            </a:r>
            <a:r>
              <a:rPr lang="en-GB" sz="2800" b="1" dirty="0">
                <a:solidFill>
                  <a:srgbClr val="73B64B"/>
                </a:solidFill>
              </a:rPr>
              <a:t>:</a:t>
            </a:r>
            <a:endParaRPr sz="2800" b="1" dirty="0">
              <a:solidFill>
                <a:srgbClr val="73B64B"/>
              </a:solidFill>
            </a:endParaRPr>
          </a:p>
          <a:p>
            <a:pPr marL="457200" lvl="0" indent="-381000" algn="just" rtl="0">
              <a:spcBef>
                <a:spcPts val="0"/>
              </a:spcBef>
              <a:spcAft>
                <a:spcPts val="0"/>
              </a:spcAft>
              <a:buSzPts val="2400"/>
              <a:buFont typeface="Calibri"/>
              <a:buAutoNum type="arabicPeriod"/>
            </a:pPr>
            <a:r>
              <a:rPr lang="en-GB" sz="2800" b="0" dirty="0" err="1">
                <a:solidFill>
                  <a:srgbClr val="000000"/>
                </a:solidFill>
              </a:rPr>
              <a:t>Reducción</a:t>
            </a:r>
            <a:r>
              <a:rPr lang="en-GB" sz="2800" b="0" dirty="0">
                <a:solidFill>
                  <a:srgbClr val="000000"/>
                </a:solidFill>
              </a:rPr>
              <a:t> de </a:t>
            </a:r>
            <a:r>
              <a:rPr lang="en-GB" sz="2800" b="0" dirty="0" err="1">
                <a:solidFill>
                  <a:srgbClr val="000000"/>
                </a:solidFill>
              </a:rPr>
              <a:t>costes</a:t>
            </a:r>
            <a:r>
              <a:rPr lang="en-GB" sz="2800" b="0" dirty="0">
                <a:solidFill>
                  <a:srgbClr val="000000"/>
                </a:solidFill>
              </a:rPr>
              <a:t> </a:t>
            </a:r>
            <a:r>
              <a:rPr lang="en-GB" sz="2800" b="0" dirty="0" err="1">
                <a:solidFill>
                  <a:srgbClr val="000000"/>
                </a:solidFill>
              </a:rPr>
              <a:t>operativos</a:t>
            </a:r>
            <a:r>
              <a:rPr lang="en-GB" sz="2800" b="0" dirty="0">
                <a:solidFill>
                  <a:srgbClr val="000000"/>
                </a:solidFill>
              </a:rPr>
              <a:t> </a:t>
            </a:r>
            <a:r>
              <a:rPr lang="en-GB" sz="2800" b="0" dirty="0" err="1">
                <a:solidFill>
                  <a:srgbClr val="000000"/>
                </a:solidFill>
              </a:rPr>
              <a:t>mediante</a:t>
            </a:r>
            <a:r>
              <a:rPr lang="en-GB" sz="2800" b="0" dirty="0">
                <a:solidFill>
                  <a:srgbClr val="000000"/>
                </a:solidFill>
              </a:rPr>
              <a:t> </a:t>
            </a:r>
            <a:r>
              <a:rPr lang="en-GB" sz="2800" b="0" dirty="0" err="1">
                <a:solidFill>
                  <a:srgbClr val="000000"/>
                </a:solidFill>
              </a:rPr>
              <a:t>una</a:t>
            </a:r>
            <a:r>
              <a:rPr lang="en-GB" sz="2800" b="0" dirty="0">
                <a:solidFill>
                  <a:srgbClr val="000000"/>
                </a:solidFill>
              </a:rPr>
              <a:t> mayor </a:t>
            </a:r>
            <a:r>
              <a:rPr lang="en-GB" sz="2800" b="0" dirty="0" err="1">
                <a:solidFill>
                  <a:srgbClr val="000000"/>
                </a:solidFill>
              </a:rPr>
              <a:t>eficiencia</a:t>
            </a:r>
            <a:r>
              <a:rPr lang="en-GB" sz="2800" b="0" dirty="0">
                <a:solidFill>
                  <a:srgbClr val="000000"/>
                </a:solidFill>
              </a:rPr>
              <a:t>.</a:t>
            </a:r>
            <a:endParaRPr sz="2800" b="0" dirty="0">
              <a:solidFill>
                <a:srgbClr val="000000"/>
              </a:solidFill>
            </a:endParaRPr>
          </a:p>
          <a:p>
            <a:pPr marL="457200" lvl="0" indent="-381000" algn="just" rtl="0">
              <a:spcBef>
                <a:spcPts val="0"/>
              </a:spcBef>
              <a:spcAft>
                <a:spcPts val="0"/>
              </a:spcAft>
              <a:buSzPts val="2400"/>
              <a:buFont typeface="Calibri"/>
              <a:buAutoNum type="arabicPeriod"/>
            </a:pPr>
            <a:r>
              <a:rPr lang="en-GB" sz="2800" b="0" dirty="0">
                <a:solidFill>
                  <a:srgbClr val="000000"/>
                </a:solidFill>
              </a:rPr>
              <a:t>Mejor </a:t>
            </a:r>
            <a:r>
              <a:rPr lang="en-GB" sz="2800" b="0" dirty="0" err="1">
                <a:solidFill>
                  <a:srgbClr val="000000"/>
                </a:solidFill>
              </a:rPr>
              <a:t>cumplimiento</a:t>
            </a:r>
            <a:r>
              <a:rPr lang="en-GB" sz="2800" b="0" dirty="0">
                <a:solidFill>
                  <a:srgbClr val="000000"/>
                </a:solidFill>
              </a:rPr>
              <a:t> con </a:t>
            </a:r>
            <a:r>
              <a:rPr lang="en-GB" sz="2800" b="0" dirty="0" err="1">
                <a:solidFill>
                  <a:srgbClr val="000000"/>
                </a:solidFill>
              </a:rPr>
              <a:t>regulaciones</a:t>
            </a:r>
            <a:r>
              <a:rPr lang="en-GB" sz="2800" b="0" dirty="0">
                <a:solidFill>
                  <a:srgbClr val="000000"/>
                </a:solidFill>
              </a:rPr>
              <a:t> y </a:t>
            </a:r>
            <a:r>
              <a:rPr lang="en-GB" sz="2800" b="0" dirty="0" err="1">
                <a:solidFill>
                  <a:srgbClr val="000000"/>
                </a:solidFill>
              </a:rPr>
              <a:t>estándares</a:t>
            </a:r>
            <a:r>
              <a:rPr lang="en-GB" sz="2800" b="0" dirty="0">
                <a:solidFill>
                  <a:srgbClr val="000000"/>
                </a:solidFill>
              </a:rPr>
              <a:t> de </a:t>
            </a:r>
            <a:r>
              <a:rPr lang="en-GB" sz="2800" b="0" dirty="0" err="1">
                <a:solidFill>
                  <a:srgbClr val="000000"/>
                </a:solidFill>
              </a:rPr>
              <a:t>sostenibilidad</a:t>
            </a:r>
            <a:r>
              <a:rPr lang="en-GB" sz="2800" b="0" dirty="0">
                <a:solidFill>
                  <a:srgbClr val="000000"/>
                </a:solidFill>
              </a:rPr>
              <a:t>.</a:t>
            </a:r>
            <a:endParaRPr sz="2800" b="0" dirty="0">
              <a:solidFill>
                <a:srgbClr val="000000"/>
              </a:solidFill>
            </a:endParaRPr>
          </a:p>
          <a:p>
            <a:pPr marL="457200" lvl="0" indent="-381000" algn="just" rtl="0">
              <a:spcBef>
                <a:spcPts val="0"/>
              </a:spcBef>
              <a:spcAft>
                <a:spcPts val="0"/>
              </a:spcAft>
              <a:buSzPts val="2400"/>
              <a:buFont typeface="Calibri"/>
              <a:buAutoNum type="arabicPeriod"/>
            </a:pPr>
            <a:r>
              <a:rPr lang="en-GB" sz="2800" b="0" dirty="0">
                <a:solidFill>
                  <a:srgbClr val="000000"/>
                </a:solidFill>
              </a:rPr>
              <a:t>Mejor </a:t>
            </a:r>
            <a:r>
              <a:rPr lang="en-GB" sz="2800" b="0" dirty="0" err="1">
                <a:solidFill>
                  <a:srgbClr val="000000"/>
                </a:solidFill>
              </a:rPr>
              <a:t>alineación</a:t>
            </a:r>
            <a:r>
              <a:rPr lang="en-GB" sz="2800" b="0" dirty="0">
                <a:solidFill>
                  <a:srgbClr val="000000"/>
                </a:solidFill>
              </a:rPr>
              <a:t> con las </a:t>
            </a:r>
            <a:r>
              <a:rPr lang="en-GB" sz="2800" b="0" dirty="0" err="1">
                <a:solidFill>
                  <a:srgbClr val="000000"/>
                </a:solidFill>
              </a:rPr>
              <a:t>expectativas</a:t>
            </a:r>
            <a:r>
              <a:rPr lang="en-GB" sz="2800" b="0" dirty="0">
                <a:solidFill>
                  <a:srgbClr val="000000"/>
                </a:solidFill>
              </a:rPr>
              <a:t> de </a:t>
            </a:r>
            <a:r>
              <a:rPr lang="en-GB" sz="2800" b="0" dirty="0" err="1">
                <a:solidFill>
                  <a:srgbClr val="000000"/>
                </a:solidFill>
              </a:rPr>
              <a:t>los</a:t>
            </a:r>
            <a:r>
              <a:rPr lang="en-GB" sz="2800" b="0" dirty="0">
                <a:solidFill>
                  <a:srgbClr val="000000"/>
                </a:solidFill>
              </a:rPr>
              <a:t> </a:t>
            </a:r>
            <a:r>
              <a:rPr lang="en-GB" sz="2800" b="0" dirty="0" err="1">
                <a:solidFill>
                  <a:srgbClr val="000000"/>
                </a:solidFill>
              </a:rPr>
              <a:t>consumidores</a:t>
            </a:r>
            <a:r>
              <a:rPr lang="en-GB" sz="2800" b="0" dirty="0">
                <a:solidFill>
                  <a:srgbClr val="000000"/>
                </a:solidFill>
              </a:rPr>
              <a:t> </a:t>
            </a:r>
            <a:r>
              <a:rPr lang="en-GB" sz="2800" b="0" dirty="0" err="1">
                <a:solidFill>
                  <a:srgbClr val="000000"/>
                </a:solidFill>
              </a:rPr>
              <a:t>sobre</a:t>
            </a:r>
            <a:r>
              <a:rPr lang="en-GB" sz="2800" b="0" dirty="0">
                <a:solidFill>
                  <a:srgbClr val="000000"/>
                </a:solidFill>
              </a:rPr>
              <a:t> </a:t>
            </a:r>
            <a:r>
              <a:rPr lang="en-GB" sz="2800" b="0" dirty="0" err="1">
                <a:solidFill>
                  <a:srgbClr val="000000"/>
                </a:solidFill>
              </a:rPr>
              <a:t>prácticas</a:t>
            </a:r>
            <a:r>
              <a:rPr lang="en-GB" sz="2800" b="0" dirty="0">
                <a:solidFill>
                  <a:srgbClr val="000000"/>
                </a:solidFill>
              </a:rPr>
              <a:t> </a:t>
            </a:r>
            <a:r>
              <a:rPr lang="en-GB" sz="2800" b="0" dirty="0" err="1">
                <a:solidFill>
                  <a:srgbClr val="000000"/>
                </a:solidFill>
              </a:rPr>
              <a:t>comerciales</a:t>
            </a:r>
            <a:r>
              <a:rPr lang="en-GB" sz="2800" b="0" dirty="0">
                <a:solidFill>
                  <a:srgbClr val="000000"/>
                </a:solidFill>
              </a:rPr>
              <a:t> </a:t>
            </a:r>
            <a:r>
              <a:rPr lang="en-GB" sz="2800" b="0" dirty="0" err="1">
                <a:solidFill>
                  <a:srgbClr val="000000"/>
                </a:solidFill>
              </a:rPr>
              <a:t>éticas</a:t>
            </a:r>
            <a:r>
              <a:rPr lang="en-GB" sz="2800" b="0" dirty="0">
                <a:solidFill>
                  <a:srgbClr val="000000"/>
                </a:solidFill>
              </a:rPr>
              <a:t> y </a:t>
            </a:r>
            <a:r>
              <a:rPr lang="en-GB" sz="2800" b="0" dirty="0" err="1">
                <a:solidFill>
                  <a:srgbClr val="000000"/>
                </a:solidFill>
              </a:rPr>
              <a:t>sostenibles</a:t>
            </a:r>
            <a:r>
              <a:rPr lang="en-GB" sz="2800" b="0" dirty="0">
                <a:solidFill>
                  <a:srgbClr val="000000"/>
                </a:solidFill>
              </a:rPr>
              <a:t>.</a:t>
            </a:r>
            <a:endParaRPr sz="2800" b="0" dirty="0">
              <a:solidFill>
                <a:srgbClr val="000000"/>
              </a:solidFill>
            </a:endParaRPr>
          </a:p>
          <a:p>
            <a:pPr marL="0" lvl="0" indent="0" algn="just" rtl="0">
              <a:spcBef>
                <a:spcPts val="0"/>
              </a:spcBef>
              <a:spcAft>
                <a:spcPts val="0"/>
              </a:spcAft>
              <a:buNone/>
            </a:pPr>
            <a:endParaRPr sz="2800" dirty="0"/>
          </a:p>
          <a:p>
            <a:pPr marL="0" lvl="0" indent="0" algn="just" rtl="0">
              <a:lnSpc>
                <a:spcPct val="103333"/>
              </a:lnSpc>
              <a:spcBef>
                <a:spcPts val="0"/>
              </a:spcBef>
              <a:spcAft>
                <a:spcPts val="0"/>
              </a:spcAft>
              <a:buClr>
                <a:srgbClr val="F26650"/>
              </a:buClr>
              <a:buSzPts val="2400"/>
              <a:buFont typeface="Arial"/>
              <a:buNone/>
            </a:pPr>
            <a:r>
              <a:rPr lang="en-GB" sz="2800" b="1" dirty="0" err="1">
                <a:solidFill>
                  <a:srgbClr val="F26650"/>
                </a:solidFill>
              </a:rPr>
              <a:t>Desafíos</a:t>
            </a:r>
            <a:r>
              <a:rPr lang="en-GB" sz="2800" b="1" dirty="0">
                <a:solidFill>
                  <a:srgbClr val="F26650"/>
                </a:solidFill>
              </a:rPr>
              <a:t>:</a:t>
            </a:r>
            <a:endParaRPr sz="2800" b="1" dirty="0">
              <a:solidFill>
                <a:srgbClr val="F26650"/>
              </a:solidFill>
            </a:endParaRPr>
          </a:p>
          <a:p>
            <a:pPr marL="457200" marR="0" lvl="0" indent="-381000" algn="just" rtl="0">
              <a:lnSpc>
                <a:spcPct val="103333"/>
              </a:lnSpc>
              <a:spcBef>
                <a:spcPts val="0"/>
              </a:spcBef>
              <a:spcAft>
                <a:spcPts val="0"/>
              </a:spcAft>
              <a:buSzPts val="2400"/>
              <a:buFont typeface="Calibri"/>
              <a:buAutoNum type="arabicPeriod"/>
            </a:pPr>
            <a:r>
              <a:rPr lang="en-GB" sz="2800" b="0" dirty="0" err="1">
                <a:solidFill>
                  <a:srgbClr val="000000"/>
                </a:solidFill>
              </a:rPr>
              <a:t>Comprender</a:t>
            </a:r>
            <a:r>
              <a:rPr lang="en-GB" sz="2800" b="0" dirty="0">
                <a:solidFill>
                  <a:srgbClr val="000000"/>
                </a:solidFill>
              </a:rPr>
              <a:t> </a:t>
            </a:r>
            <a:r>
              <a:rPr lang="en-GB" sz="2800" b="0" dirty="0" err="1">
                <a:solidFill>
                  <a:srgbClr val="000000"/>
                </a:solidFill>
              </a:rPr>
              <a:t>los</a:t>
            </a:r>
            <a:r>
              <a:rPr lang="en-GB" sz="2800" b="0" dirty="0">
                <a:solidFill>
                  <a:srgbClr val="000000"/>
                </a:solidFill>
              </a:rPr>
              <a:t> </a:t>
            </a:r>
            <a:r>
              <a:rPr lang="en-GB" sz="2800" b="0" dirty="0" err="1">
                <a:solidFill>
                  <a:srgbClr val="000000"/>
                </a:solidFill>
              </a:rPr>
              <a:t>costos</a:t>
            </a:r>
            <a:r>
              <a:rPr lang="en-GB" sz="2800" b="0" dirty="0">
                <a:solidFill>
                  <a:srgbClr val="000000"/>
                </a:solidFill>
              </a:rPr>
              <a:t> </a:t>
            </a:r>
            <a:r>
              <a:rPr lang="en-GB" sz="2800" b="0" dirty="0" err="1">
                <a:solidFill>
                  <a:srgbClr val="000000"/>
                </a:solidFill>
              </a:rPr>
              <a:t>iniciales</a:t>
            </a:r>
            <a:r>
              <a:rPr lang="en-GB" sz="2800" b="0" dirty="0">
                <a:solidFill>
                  <a:srgbClr val="000000"/>
                </a:solidFill>
              </a:rPr>
              <a:t> </a:t>
            </a:r>
            <a:r>
              <a:rPr lang="en-GB" sz="2800" b="0" dirty="0" err="1">
                <a:solidFill>
                  <a:srgbClr val="000000"/>
                </a:solidFill>
              </a:rPr>
              <a:t>frente</a:t>
            </a:r>
            <a:r>
              <a:rPr lang="en-GB" sz="2800" b="0" dirty="0">
                <a:solidFill>
                  <a:srgbClr val="000000"/>
                </a:solidFill>
              </a:rPr>
              <a:t> a </a:t>
            </a:r>
            <a:r>
              <a:rPr lang="en-GB" sz="2800" b="0" dirty="0" err="1">
                <a:solidFill>
                  <a:srgbClr val="000000"/>
                </a:solidFill>
              </a:rPr>
              <a:t>los</a:t>
            </a:r>
            <a:r>
              <a:rPr lang="en-GB" sz="2800" b="0" dirty="0">
                <a:solidFill>
                  <a:srgbClr val="000000"/>
                </a:solidFill>
              </a:rPr>
              <a:t> </a:t>
            </a:r>
            <a:r>
              <a:rPr lang="en-GB" sz="2800" b="0" dirty="0" err="1">
                <a:solidFill>
                  <a:srgbClr val="000000"/>
                </a:solidFill>
              </a:rPr>
              <a:t>ahorros</a:t>
            </a:r>
            <a:r>
              <a:rPr lang="en-GB" sz="2800" b="0" dirty="0">
                <a:solidFill>
                  <a:srgbClr val="000000"/>
                </a:solidFill>
              </a:rPr>
              <a:t> a largo </a:t>
            </a:r>
            <a:r>
              <a:rPr lang="en-GB" sz="2800" b="0" dirty="0" err="1">
                <a:solidFill>
                  <a:srgbClr val="000000"/>
                </a:solidFill>
              </a:rPr>
              <a:t>plazo</a:t>
            </a:r>
            <a:r>
              <a:rPr lang="en-GB" sz="2800" b="0" dirty="0">
                <a:solidFill>
                  <a:srgbClr val="000000"/>
                </a:solidFill>
              </a:rPr>
              <a:t>.</a:t>
            </a:r>
            <a:endParaRPr sz="2800" b="0" dirty="0">
              <a:solidFill>
                <a:srgbClr val="000000"/>
              </a:solidFill>
            </a:endParaRPr>
          </a:p>
          <a:p>
            <a:pPr marL="457200" marR="0" lvl="0" indent="-381000" algn="just" rtl="0">
              <a:lnSpc>
                <a:spcPct val="103333"/>
              </a:lnSpc>
              <a:spcBef>
                <a:spcPts val="0"/>
              </a:spcBef>
              <a:spcAft>
                <a:spcPts val="0"/>
              </a:spcAft>
              <a:buSzPts val="2400"/>
              <a:buFont typeface="Calibri"/>
              <a:buAutoNum type="arabicPeriod"/>
            </a:pPr>
            <a:r>
              <a:rPr lang="en-GB" sz="2800" b="0" dirty="0" err="1">
                <a:solidFill>
                  <a:srgbClr val="000000"/>
                </a:solidFill>
              </a:rPr>
              <a:t>Garantizar</a:t>
            </a:r>
            <a:r>
              <a:rPr lang="en-GB" sz="2800" b="0" dirty="0">
                <a:solidFill>
                  <a:srgbClr val="000000"/>
                </a:solidFill>
              </a:rPr>
              <a:t> la </a:t>
            </a:r>
            <a:r>
              <a:rPr lang="en-GB" sz="2800" b="0" dirty="0" err="1">
                <a:solidFill>
                  <a:srgbClr val="000000"/>
                </a:solidFill>
              </a:rPr>
              <a:t>privacidad</a:t>
            </a:r>
            <a:r>
              <a:rPr lang="en-GB" sz="2800" b="0" dirty="0">
                <a:solidFill>
                  <a:srgbClr val="000000"/>
                </a:solidFill>
              </a:rPr>
              <a:t> y </a:t>
            </a:r>
            <a:r>
              <a:rPr lang="en-GB" sz="2800" b="0" dirty="0" err="1">
                <a:solidFill>
                  <a:srgbClr val="000000"/>
                </a:solidFill>
              </a:rPr>
              <a:t>seguridad</a:t>
            </a:r>
            <a:r>
              <a:rPr lang="en-GB" sz="2800" b="0" dirty="0">
                <a:solidFill>
                  <a:srgbClr val="000000"/>
                </a:solidFill>
              </a:rPr>
              <a:t> de </a:t>
            </a:r>
            <a:r>
              <a:rPr lang="en-GB" sz="2800" b="0" dirty="0" err="1">
                <a:solidFill>
                  <a:srgbClr val="000000"/>
                </a:solidFill>
              </a:rPr>
              <a:t>los</a:t>
            </a:r>
            <a:r>
              <a:rPr lang="en-GB" sz="2800" b="0" dirty="0">
                <a:solidFill>
                  <a:srgbClr val="000000"/>
                </a:solidFill>
              </a:rPr>
              <a:t> </a:t>
            </a:r>
            <a:r>
              <a:rPr lang="en-GB" sz="2800" b="0" dirty="0" err="1">
                <a:solidFill>
                  <a:srgbClr val="000000"/>
                </a:solidFill>
              </a:rPr>
              <a:t>datos</a:t>
            </a:r>
            <a:r>
              <a:rPr lang="en-GB" sz="2800" b="0" dirty="0">
                <a:solidFill>
                  <a:srgbClr val="000000"/>
                </a:solidFill>
              </a:rPr>
              <a:t> </a:t>
            </a:r>
            <a:r>
              <a:rPr lang="en-GB" sz="2800" b="0" dirty="0" err="1">
                <a:solidFill>
                  <a:srgbClr val="000000"/>
                </a:solidFill>
              </a:rPr>
              <a:t>en</a:t>
            </a:r>
            <a:r>
              <a:rPr lang="en-GB" sz="2800" b="0" dirty="0">
                <a:solidFill>
                  <a:srgbClr val="000000"/>
                </a:solidFill>
              </a:rPr>
              <a:t> las </a:t>
            </a:r>
            <a:r>
              <a:rPr lang="en-GB" sz="2800" b="0" dirty="0" err="1">
                <a:solidFill>
                  <a:srgbClr val="000000"/>
                </a:solidFill>
              </a:rPr>
              <a:t>implementaciones</a:t>
            </a:r>
            <a:r>
              <a:rPr lang="en-GB" sz="2800" b="0" dirty="0">
                <a:solidFill>
                  <a:srgbClr val="000000"/>
                </a:solidFill>
              </a:rPr>
              <a:t> </a:t>
            </a:r>
            <a:r>
              <a:rPr lang="en-GB" sz="2800" b="0" dirty="0" err="1">
                <a:solidFill>
                  <a:srgbClr val="000000"/>
                </a:solidFill>
              </a:rPr>
              <a:t>digitales</a:t>
            </a:r>
            <a:r>
              <a:rPr lang="en-GB" sz="2800" b="0" dirty="0">
                <a:solidFill>
                  <a:srgbClr val="000000"/>
                </a:solidFill>
              </a:rPr>
              <a:t>.</a:t>
            </a:r>
            <a:endParaRPr sz="2800" b="0" dirty="0">
              <a:solidFill>
                <a:srgbClr val="000000"/>
              </a:solidFill>
            </a:endParaRPr>
          </a:p>
          <a:p>
            <a:pPr marL="457200" lvl="0" indent="0" algn="just" rtl="0">
              <a:lnSpc>
                <a:spcPct val="103333"/>
              </a:lnSpc>
              <a:spcBef>
                <a:spcPts val="0"/>
              </a:spcBef>
              <a:spcAft>
                <a:spcPts val="0"/>
              </a:spcAft>
              <a:buNone/>
            </a:pPr>
            <a:endParaRPr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3"/>
          <p:cNvSpPr txBox="1">
            <a:spLocks noGrp="1"/>
          </p:cNvSpPr>
          <p:nvPr>
            <p:ph type="body" idx="1"/>
          </p:nvPr>
        </p:nvSpPr>
        <p:spPr>
          <a:xfrm>
            <a:off x="4556400" y="326375"/>
            <a:ext cx="6748200" cy="60876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EB7339"/>
              </a:buClr>
              <a:buSzPts val="2400"/>
              <a:buNone/>
            </a:pPr>
            <a:r>
              <a:rPr lang="en-GB">
                <a:solidFill>
                  <a:srgbClr val="EB7339"/>
                </a:solidFill>
              </a:rPr>
              <a:t>Para fomentar una comprensión más profunda a través del aprendizaje interactivo, los participantes discutirán cómo pueden aplicar la Triple Cuenta de Resultados y otros modelos de negocio sostenibles en sus propios contextos empresariales utilizando herramientas digitales.</a:t>
            </a:r>
            <a:endParaRPr/>
          </a:p>
          <a:p>
            <a:pPr marL="0" lvl="0" indent="0" algn="just" rtl="0">
              <a:lnSpc>
                <a:spcPct val="103333"/>
              </a:lnSpc>
              <a:spcBef>
                <a:spcPts val="0"/>
              </a:spcBef>
              <a:spcAft>
                <a:spcPts val="0"/>
              </a:spcAft>
              <a:buClr>
                <a:srgbClr val="73B64B"/>
              </a:buClr>
              <a:buSzPts val="2400"/>
              <a:buNone/>
            </a:pPr>
            <a:endParaRPr b="1">
              <a:solidFill>
                <a:srgbClr val="73B64B"/>
              </a:solidFill>
            </a:endParaRPr>
          </a:p>
          <a:p>
            <a:pPr marL="0" lvl="0" indent="0" algn="just" rtl="0">
              <a:lnSpc>
                <a:spcPct val="103333"/>
              </a:lnSpc>
              <a:spcBef>
                <a:spcPts val="0"/>
              </a:spcBef>
              <a:spcAft>
                <a:spcPts val="0"/>
              </a:spcAft>
              <a:buClr>
                <a:srgbClr val="73B64B"/>
              </a:buClr>
              <a:buSzPts val="2400"/>
              <a:buNone/>
            </a:pPr>
            <a:r>
              <a:rPr lang="en-GB" b="1">
                <a:solidFill>
                  <a:srgbClr val="73B64B"/>
                </a:solidFill>
              </a:rPr>
              <a:t>Indicaciones:</a:t>
            </a:r>
            <a:endParaRPr b="1">
              <a:solidFill>
                <a:srgbClr val="73B64B"/>
              </a:solidFill>
            </a:endParaRPr>
          </a:p>
          <a:p>
            <a:pPr marL="0" lvl="0" indent="0" algn="just" rtl="0">
              <a:lnSpc>
                <a:spcPct val="103333"/>
              </a:lnSpc>
              <a:spcBef>
                <a:spcPts val="0"/>
              </a:spcBef>
              <a:spcAft>
                <a:spcPts val="0"/>
              </a:spcAft>
              <a:buClr>
                <a:srgbClr val="73B64B"/>
              </a:buClr>
              <a:buSzPts val="2400"/>
              <a:buNone/>
            </a:pPr>
            <a:endParaRPr b="1">
              <a:solidFill>
                <a:srgbClr val="73B64B"/>
              </a:solidFill>
            </a:endParaRPr>
          </a:p>
          <a:p>
            <a:pPr marL="457200" lvl="0" indent="-374650" algn="just" rtl="0">
              <a:lnSpc>
                <a:spcPct val="103333"/>
              </a:lnSpc>
              <a:spcBef>
                <a:spcPts val="0"/>
              </a:spcBef>
              <a:spcAft>
                <a:spcPts val="0"/>
              </a:spcAft>
              <a:buSzPts val="2300"/>
              <a:buChar char="●"/>
            </a:pPr>
            <a:r>
              <a:rPr lang="en-GB" sz="2300"/>
              <a:t>Dividanse en grupos pequeños, cada uno centrado en un aspecto de la Triple Cuenta de Resultados.</a:t>
            </a:r>
            <a:endParaRPr sz="2300"/>
          </a:p>
          <a:p>
            <a:pPr marL="457200" lvl="0" indent="-374650" algn="just" rtl="0">
              <a:lnSpc>
                <a:spcPct val="103333"/>
              </a:lnSpc>
              <a:spcBef>
                <a:spcPts val="0"/>
              </a:spcBef>
              <a:spcAft>
                <a:spcPts val="0"/>
              </a:spcAft>
              <a:buSzPts val="2300"/>
              <a:buChar char="●"/>
            </a:pPr>
            <a:r>
              <a:rPr lang="en-GB" sz="2300"/>
              <a:t>Discutan herramientas digitales específicas que podrían mejorar estos aspectos en su negocio.</a:t>
            </a:r>
            <a:endParaRPr sz="2300"/>
          </a:p>
          <a:p>
            <a:pPr marL="457200" lvl="0" indent="-374650" algn="just" rtl="0">
              <a:lnSpc>
                <a:spcPct val="103333"/>
              </a:lnSpc>
              <a:spcBef>
                <a:spcPts val="0"/>
              </a:spcBef>
              <a:spcAft>
                <a:spcPts val="0"/>
              </a:spcAft>
              <a:buSzPts val="2300"/>
              <a:buChar char="●"/>
            </a:pPr>
            <a:r>
              <a:rPr lang="en-GB" sz="2300"/>
              <a:t>Cada grupo presentará sus conclusiones y sugerencias al grupo más grande para recibir retroalimentación.</a:t>
            </a:r>
            <a:endParaRPr sz="2300"/>
          </a:p>
        </p:txBody>
      </p:sp>
      <p:sp>
        <p:nvSpPr>
          <p:cNvPr id="417" name="Google Shape;417;p23"/>
          <p:cNvSpPr txBox="1">
            <a:spLocks noGrp="1"/>
          </p:cNvSpPr>
          <p:nvPr>
            <p:ph type="body" idx="2"/>
          </p:nvPr>
        </p:nvSpPr>
        <p:spPr>
          <a:xfrm>
            <a:off x="411850" y="983300"/>
            <a:ext cx="40164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Debate sobre la aplicación práctica de la teoría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2f058fc6587_0_8"/>
          <p:cNvSpPr txBox="1">
            <a:spLocks noGrp="1"/>
          </p:cNvSpPr>
          <p:nvPr>
            <p:ph type="body" idx="1"/>
          </p:nvPr>
        </p:nvSpPr>
        <p:spPr>
          <a:xfrm>
            <a:off x="4825907" y="826894"/>
            <a:ext cx="6341700" cy="51663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1E75B0"/>
              </a:buClr>
              <a:buSzPts val="2400"/>
              <a:buFont typeface="Arial"/>
              <a:buNone/>
            </a:pPr>
            <a:r>
              <a:rPr lang="en-GB" b="1">
                <a:solidFill>
                  <a:srgbClr val="1E75B0"/>
                </a:solidFill>
              </a:rPr>
              <a:t>Preguntas para el debate:</a:t>
            </a:r>
            <a:endParaRPr b="1">
              <a:solidFill>
                <a:srgbClr val="1E75B0"/>
              </a:solidFill>
            </a:endParaRPr>
          </a:p>
          <a:p>
            <a:pPr marL="0" lvl="0" indent="0" algn="l" rtl="0">
              <a:lnSpc>
                <a:spcPct val="103333"/>
              </a:lnSpc>
              <a:spcBef>
                <a:spcPts val="0"/>
              </a:spcBef>
              <a:spcAft>
                <a:spcPts val="0"/>
              </a:spcAft>
              <a:buClr>
                <a:srgbClr val="1E75B0"/>
              </a:buClr>
              <a:buSzPts val="2400"/>
              <a:buFont typeface="Arial"/>
              <a:buNone/>
            </a:pPr>
            <a:endParaRPr b="1">
              <a:solidFill>
                <a:srgbClr val="1E75B0"/>
              </a:solidFill>
            </a:endParaRPr>
          </a:p>
          <a:p>
            <a:pPr marL="457200" lvl="0" indent="-381000" algn="l" rtl="0">
              <a:lnSpc>
                <a:spcPct val="103333"/>
              </a:lnSpc>
              <a:spcBef>
                <a:spcPts val="0"/>
              </a:spcBef>
              <a:spcAft>
                <a:spcPts val="0"/>
              </a:spcAft>
              <a:buSzPts val="2400"/>
              <a:buChar char="●"/>
            </a:pPr>
            <a:r>
              <a:rPr lang="en-GB" i="1"/>
              <a:t>¿Cómo pueden las herramientas digitales ayudar a tu empresa a reducir su impacto ambiental?</a:t>
            </a:r>
            <a:endParaRPr i="1"/>
          </a:p>
          <a:p>
            <a:pPr marL="0" lvl="0" indent="0" algn="l" rtl="0">
              <a:lnSpc>
                <a:spcPct val="103333"/>
              </a:lnSpc>
              <a:spcBef>
                <a:spcPts val="0"/>
              </a:spcBef>
              <a:spcAft>
                <a:spcPts val="0"/>
              </a:spcAft>
              <a:buNone/>
            </a:pPr>
            <a:endParaRPr i="1"/>
          </a:p>
          <a:p>
            <a:pPr marL="457200" lvl="0" indent="-381000" algn="l" rtl="0">
              <a:lnSpc>
                <a:spcPct val="103333"/>
              </a:lnSpc>
              <a:spcBef>
                <a:spcPts val="0"/>
              </a:spcBef>
              <a:spcAft>
                <a:spcPts val="0"/>
              </a:spcAft>
              <a:buSzPts val="2400"/>
              <a:buChar char="●"/>
            </a:pPr>
            <a:r>
              <a:rPr lang="en-GB" i="1"/>
              <a:t>¿De qué manera puede la tecnología mejorar la equidad social dentro de tu empresa y en la comunidad?</a:t>
            </a:r>
            <a:endParaRPr i="1"/>
          </a:p>
          <a:p>
            <a:pPr marL="457200" lvl="0" indent="0" algn="l" rtl="0">
              <a:lnSpc>
                <a:spcPct val="103333"/>
              </a:lnSpc>
              <a:spcBef>
                <a:spcPts val="0"/>
              </a:spcBef>
              <a:spcAft>
                <a:spcPts val="0"/>
              </a:spcAft>
              <a:buNone/>
            </a:pPr>
            <a:endParaRPr i="1"/>
          </a:p>
          <a:p>
            <a:pPr marL="457200" lvl="0" indent="-381000" algn="l" rtl="0">
              <a:lnSpc>
                <a:spcPct val="103333"/>
              </a:lnSpc>
              <a:spcBef>
                <a:spcPts val="0"/>
              </a:spcBef>
              <a:spcAft>
                <a:spcPts val="0"/>
              </a:spcAft>
              <a:buSzPts val="2400"/>
              <a:buChar char="●"/>
            </a:pPr>
            <a:r>
              <a:rPr lang="en-GB" i="1"/>
              <a:t>¿Qué estrategias digitales podrían emplearse para aumentar las ganancias manteniendo prácticas éticas?</a:t>
            </a:r>
            <a:endParaRPr i="1"/>
          </a:p>
          <a:p>
            <a:pPr marL="0" lvl="0" indent="0" algn="l" rtl="0">
              <a:lnSpc>
                <a:spcPct val="103333"/>
              </a:lnSpc>
              <a:spcBef>
                <a:spcPts val="0"/>
              </a:spcBef>
              <a:spcAft>
                <a:spcPts val="0"/>
              </a:spcAft>
              <a:buSzPts val="24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4"/>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9.3 HERRAMIENTAS Y TECNOLOGÍAS DIGITALES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5"/>
          <p:cNvSpPr txBox="1">
            <a:spLocks noGrp="1"/>
          </p:cNvSpPr>
          <p:nvPr>
            <p:ph type="body" idx="1"/>
          </p:nvPr>
        </p:nvSpPr>
        <p:spPr>
          <a:xfrm>
            <a:off x="643969" y="354574"/>
            <a:ext cx="4947600" cy="599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EB7339"/>
              </a:buClr>
              <a:buSzPts val="3600"/>
              <a:buNone/>
            </a:pPr>
            <a:r>
              <a:rPr lang="en-GB">
                <a:solidFill>
                  <a:srgbClr val="EB7339"/>
                </a:solidFill>
              </a:rPr>
              <a:t>Computación en la Nube</a:t>
            </a:r>
            <a:endParaRPr/>
          </a:p>
        </p:txBody>
      </p:sp>
      <p:sp>
        <p:nvSpPr>
          <p:cNvPr id="436" name="Google Shape;436;p25"/>
          <p:cNvSpPr txBox="1">
            <a:spLocks noGrp="1"/>
          </p:cNvSpPr>
          <p:nvPr>
            <p:ph type="body" idx="2"/>
          </p:nvPr>
        </p:nvSpPr>
        <p:spPr>
          <a:xfrm>
            <a:off x="570875" y="860350"/>
            <a:ext cx="6189600" cy="57327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GB" sz="2100"/>
              <a:t>La computación en la nube implica el uso de recursos en línea en lugar de hardware físico y servidores locales, lo que permite a las empresas reducir costos al externalizar infraestructura, plataformas o software. A continuación, se presentan algunas plataformas populares y sus características de sostenibilidad:</a:t>
            </a:r>
            <a:endParaRPr sz="2100"/>
          </a:p>
          <a:p>
            <a:pPr marL="342900" lvl="0" indent="-323850" algn="just" rtl="0">
              <a:lnSpc>
                <a:spcPct val="103333"/>
              </a:lnSpc>
              <a:spcBef>
                <a:spcPts val="0"/>
              </a:spcBef>
              <a:spcAft>
                <a:spcPts val="0"/>
              </a:spcAft>
              <a:buClr>
                <a:srgbClr val="595959"/>
              </a:buClr>
              <a:buSzPts val="2100"/>
              <a:buFont typeface="Arial"/>
              <a:buChar char="•"/>
            </a:pPr>
            <a:r>
              <a:rPr lang="en-GB" sz="2100" b="1" u="sng">
                <a:solidFill>
                  <a:schemeClr val="hlink"/>
                </a:solidFill>
                <a:hlinkClick r:id="rId3"/>
              </a:rPr>
              <a:t>Google Cloud Platform (Google Cloud): </a:t>
            </a:r>
            <a:r>
              <a:rPr lang="en-GB" sz="2100"/>
              <a:t>Ofrece sólidas características de sostenibilidad, como regiones de nube neutras en carbono.</a:t>
            </a:r>
            <a:endParaRPr sz="2100"/>
          </a:p>
          <a:p>
            <a:pPr marL="342900" lvl="0" indent="-323850" algn="just" rtl="0">
              <a:lnSpc>
                <a:spcPct val="103333"/>
              </a:lnSpc>
              <a:spcBef>
                <a:spcPts val="0"/>
              </a:spcBef>
              <a:spcAft>
                <a:spcPts val="0"/>
              </a:spcAft>
              <a:buClr>
                <a:srgbClr val="595959"/>
              </a:buClr>
              <a:buSzPts val="2100"/>
              <a:buFont typeface="Arial"/>
              <a:buChar char="•"/>
            </a:pPr>
            <a:r>
              <a:rPr lang="en-GB" sz="2100" b="1" u="sng">
                <a:solidFill>
                  <a:schemeClr val="hlink"/>
                </a:solidFill>
              </a:rPr>
              <a:t>Microsoft Azure (Azure):</a:t>
            </a:r>
            <a:r>
              <a:rPr lang="en-GB" sz="2100"/>
              <a:t> Proporciona herramientas para el procesamiento de big data, inteligencia artificial e integración de IoT, todo en una red global diseñada para una computación sostenible.</a:t>
            </a:r>
            <a:endParaRPr sz="2100"/>
          </a:p>
          <a:p>
            <a:pPr marL="342900" lvl="0" indent="-323850" algn="just" rtl="0">
              <a:lnSpc>
                <a:spcPct val="103333"/>
              </a:lnSpc>
              <a:spcBef>
                <a:spcPts val="0"/>
              </a:spcBef>
              <a:spcAft>
                <a:spcPts val="0"/>
              </a:spcAft>
              <a:buClr>
                <a:srgbClr val="595959"/>
              </a:buClr>
              <a:buSzPts val="2100"/>
              <a:buFont typeface="Arial"/>
              <a:buChar char="•"/>
            </a:pPr>
            <a:r>
              <a:rPr lang="en-GB" sz="2100" b="1" u="sng">
                <a:solidFill>
                  <a:schemeClr val="hlink"/>
                </a:solidFill>
              </a:rPr>
              <a:t>Amazon Web Services (AWS):</a:t>
            </a:r>
            <a:r>
              <a:rPr lang="en-GB" sz="2100"/>
              <a:t> Conocido por sus extensos servicios, que incluyen almacenamiento de datos, aprendizaje automático y potencia de cómputo.</a:t>
            </a:r>
            <a:endParaRPr sz="2100"/>
          </a:p>
        </p:txBody>
      </p:sp>
      <p:sp>
        <p:nvSpPr>
          <p:cNvPr id="437" name="Google Shape;437;p25"/>
          <p:cNvSpPr txBox="1"/>
          <p:nvPr/>
        </p:nvSpPr>
        <p:spPr>
          <a:xfrm>
            <a:off x="7029725" y="354575"/>
            <a:ext cx="4451400" cy="6135300"/>
          </a:xfrm>
          <a:prstGeom prst="rect">
            <a:avLst/>
          </a:prstGeom>
          <a:solidFill>
            <a:srgbClr val="EB7339"/>
          </a:solidFill>
          <a:ln>
            <a:noFill/>
          </a:ln>
        </p:spPr>
        <p:txBody>
          <a:bodyPr spcFirstLastPara="1" wrap="square" lIns="91425" tIns="45700" rIns="91425" bIns="45700" anchor="t" anchorCtr="0">
            <a:noAutofit/>
          </a:bodyPr>
          <a:lstStyle/>
          <a:p>
            <a:pPr marL="0" marR="0" lvl="0" indent="0" algn="l" rtl="0">
              <a:lnSpc>
                <a:spcPct val="103333"/>
              </a:lnSpc>
              <a:spcBef>
                <a:spcPts val="0"/>
              </a:spcBef>
              <a:spcAft>
                <a:spcPts val="0"/>
              </a:spcAft>
              <a:buNone/>
            </a:pPr>
            <a:r>
              <a:rPr lang="en-GB" sz="2300" b="1">
                <a:solidFill>
                  <a:schemeClr val="lt1"/>
                </a:solidFill>
                <a:latin typeface="Calibri"/>
                <a:ea typeface="Calibri"/>
                <a:cs typeface="Calibri"/>
                <a:sym typeface="Calibri"/>
              </a:rPr>
              <a:t>Beneficios de Sostenibilidad</a:t>
            </a:r>
            <a:endParaRPr sz="2300" b="1">
              <a:solidFill>
                <a:schemeClr val="lt1"/>
              </a:solidFill>
              <a:latin typeface="Calibri"/>
              <a:ea typeface="Calibri"/>
              <a:cs typeface="Calibri"/>
              <a:sym typeface="Calibri"/>
            </a:endParaRPr>
          </a:p>
          <a:p>
            <a:pPr marL="342900" marR="0" lvl="0" indent="-336550" algn="just" rtl="0">
              <a:lnSpc>
                <a:spcPct val="103333"/>
              </a:lnSpc>
              <a:spcBef>
                <a:spcPts val="0"/>
              </a:spcBef>
              <a:spcAft>
                <a:spcPts val="0"/>
              </a:spcAft>
              <a:buClr>
                <a:schemeClr val="lt1"/>
              </a:buClr>
              <a:buSzPts val="2300"/>
              <a:buChar char="•"/>
            </a:pPr>
            <a:r>
              <a:rPr lang="en-GB" sz="2300">
                <a:solidFill>
                  <a:schemeClr val="lt1"/>
                </a:solidFill>
                <a:latin typeface="Calibri"/>
                <a:ea typeface="Calibri"/>
                <a:cs typeface="Calibri"/>
                <a:sym typeface="Calibri"/>
              </a:rPr>
              <a:t>Reduce significativamente la huella de carbono de TI al aprovechar una infraestructura global energéticamente eficiente.</a:t>
            </a:r>
            <a:endParaRPr sz="2300">
              <a:solidFill>
                <a:schemeClr val="lt1"/>
              </a:solidFill>
              <a:latin typeface="Calibri"/>
              <a:ea typeface="Calibri"/>
              <a:cs typeface="Calibri"/>
              <a:sym typeface="Calibri"/>
            </a:endParaRPr>
          </a:p>
          <a:p>
            <a:pPr marL="342900" marR="0" lvl="0" indent="-336550" algn="just" rtl="0">
              <a:lnSpc>
                <a:spcPct val="103333"/>
              </a:lnSpc>
              <a:spcBef>
                <a:spcPts val="0"/>
              </a:spcBef>
              <a:spcAft>
                <a:spcPts val="0"/>
              </a:spcAft>
              <a:buClr>
                <a:schemeClr val="lt1"/>
              </a:buClr>
              <a:buSzPts val="2300"/>
              <a:buChar char="•"/>
            </a:pPr>
            <a:r>
              <a:rPr lang="en-GB" sz="2300">
                <a:solidFill>
                  <a:schemeClr val="lt1"/>
                </a:solidFill>
                <a:latin typeface="Calibri"/>
                <a:ea typeface="Calibri"/>
                <a:cs typeface="Calibri"/>
                <a:sym typeface="Calibri"/>
              </a:rPr>
              <a:t>Ayuda a optimizar el uso de energía en las operaciones de TI, lo que potencialmente genera un menor impacto ambiental.</a:t>
            </a:r>
            <a:endParaRPr sz="2300" i="0" u="none" strike="noStrike" cap="none">
              <a:solidFill>
                <a:schemeClr val="lt1"/>
              </a:solidFill>
              <a:latin typeface="Calibri"/>
              <a:ea typeface="Calibri"/>
              <a:cs typeface="Calibri"/>
              <a:sym typeface="Calibri"/>
            </a:endParaRPr>
          </a:p>
          <a:p>
            <a:pPr marL="228600" marR="0" lvl="0" indent="-228600" algn="l" rtl="0">
              <a:lnSpc>
                <a:spcPct val="103333"/>
              </a:lnSpc>
              <a:spcBef>
                <a:spcPts val="0"/>
              </a:spcBef>
              <a:spcAft>
                <a:spcPts val="0"/>
              </a:spcAft>
              <a:buClr>
                <a:schemeClr val="lt1"/>
              </a:buClr>
              <a:buSzPts val="2400"/>
              <a:buFont typeface="Arial"/>
              <a:buNone/>
            </a:pPr>
            <a:r>
              <a:rPr lang="en-GB" sz="2300" b="1" i="1">
                <a:solidFill>
                  <a:schemeClr val="lt1"/>
                </a:solidFill>
                <a:latin typeface="Calibri"/>
                <a:ea typeface="Calibri"/>
                <a:cs typeface="Calibri"/>
                <a:sym typeface="Calibri"/>
              </a:rPr>
              <a:t>Estudio de Caso</a:t>
            </a:r>
            <a:endParaRPr sz="2300" b="1" i="1">
              <a:solidFill>
                <a:schemeClr val="lt1"/>
              </a:solidFill>
              <a:latin typeface="Calibri"/>
              <a:ea typeface="Calibri"/>
              <a:cs typeface="Calibri"/>
              <a:sym typeface="Calibri"/>
            </a:endParaRPr>
          </a:p>
          <a:p>
            <a:pPr marL="0" marR="0" lvl="0" indent="0" algn="just" rtl="0">
              <a:lnSpc>
                <a:spcPct val="103333"/>
              </a:lnSpc>
              <a:spcBef>
                <a:spcPts val="0"/>
              </a:spcBef>
              <a:spcAft>
                <a:spcPts val="0"/>
              </a:spcAft>
              <a:buNone/>
            </a:pPr>
            <a:r>
              <a:rPr lang="en-GB" sz="2300" i="1">
                <a:solidFill>
                  <a:schemeClr val="lt1"/>
                </a:solidFill>
                <a:latin typeface="Calibri"/>
                <a:ea typeface="Calibri"/>
                <a:cs typeface="Calibri"/>
                <a:sym typeface="Calibri"/>
              </a:rPr>
              <a:t>Un pequeño minorista en línea usa AWS para reducir en un 30% los costos de servidor y el consumo de energía mediante recursos de computación escalables.</a:t>
            </a:r>
            <a:endParaRPr sz="2300" i="1">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EB7339"/>
              </a:buClr>
              <a:buSzPts val="3600"/>
              <a:buNone/>
            </a:pPr>
            <a:r>
              <a:rPr lang="en-GB">
                <a:solidFill>
                  <a:srgbClr val="EB7339"/>
                </a:solidFill>
              </a:rPr>
              <a:t>¿Qué es la nube (cloud computing)</a:t>
            </a:r>
            <a:endParaRPr/>
          </a:p>
        </p:txBody>
      </p:sp>
      <p:sp>
        <p:nvSpPr>
          <p:cNvPr id="443" name="Google Shape;443;p26"/>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GB"/>
              <a:t>Haz click en el siguiente enlace para saber más:</a:t>
            </a:r>
            <a:endParaRPr/>
          </a:p>
          <a:p>
            <a:pPr marL="0" lvl="0" indent="0" algn="l" rtl="0">
              <a:lnSpc>
                <a:spcPct val="103333"/>
              </a:lnSpc>
              <a:spcBef>
                <a:spcPts val="0"/>
              </a:spcBef>
              <a:spcAft>
                <a:spcPts val="0"/>
              </a:spcAft>
              <a:buClr>
                <a:srgbClr val="595959"/>
              </a:buClr>
              <a:buSzPts val="2400"/>
              <a:buNone/>
            </a:pPr>
            <a:endParaRPr/>
          </a:p>
          <a:p>
            <a:pPr marL="0" lvl="0" indent="0" algn="l" rtl="0">
              <a:lnSpc>
                <a:spcPct val="103333"/>
              </a:lnSpc>
              <a:spcBef>
                <a:spcPts val="0"/>
              </a:spcBef>
              <a:spcAft>
                <a:spcPts val="0"/>
              </a:spcAft>
              <a:buClr>
                <a:srgbClr val="595959"/>
              </a:buClr>
              <a:buSzPts val="2400"/>
              <a:buNone/>
            </a:pPr>
            <a:r>
              <a:rPr lang="en-GB" sz="2000" b="1" u="sng">
                <a:solidFill>
                  <a:schemeClr val="hlink"/>
                </a:solidFill>
                <a:latin typeface="Arial"/>
                <a:ea typeface="Arial"/>
                <a:cs typeface="Arial"/>
                <a:sym typeface="Arial"/>
                <a:hlinkClick r:id="rId3"/>
              </a:rPr>
              <a:t>¿Qué es la nube (cloud computing)?  - YouTube</a:t>
            </a:r>
            <a:endParaRPr sz="3300"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EB7339"/>
              </a:buClr>
              <a:buSzPts val="3600"/>
              <a:buNone/>
            </a:pPr>
            <a:r>
              <a:rPr lang="en-GB">
                <a:solidFill>
                  <a:srgbClr val="EB7339"/>
                </a:solidFill>
              </a:rPr>
              <a:t>VÍDEO:</a:t>
            </a:r>
            <a:endParaRPr/>
          </a:p>
          <a:p>
            <a:pPr marL="0" lvl="0" indent="0" algn="l" rtl="0">
              <a:lnSpc>
                <a:spcPct val="90000"/>
              </a:lnSpc>
              <a:spcBef>
                <a:spcPts val="1000"/>
              </a:spcBef>
              <a:spcAft>
                <a:spcPts val="0"/>
              </a:spcAft>
              <a:buClr>
                <a:srgbClr val="EB7339"/>
              </a:buClr>
              <a:buSzPts val="3600"/>
              <a:buNone/>
            </a:pPr>
            <a:r>
              <a:rPr lang="en-GB">
                <a:solidFill>
                  <a:srgbClr val="EB7339"/>
                </a:solidFill>
              </a:rPr>
              <a:t>Microsoft Azure </a:t>
            </a:r>
            <a:endParaRPr/>
          </a:p>
        </p:txBody>
      </p:sp>
      <p:sp>
        <p:nvSpPr>
          <p:cNvPr id="450" name="Google Shape;450;p27"/>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en-GB"/>
              <a:t>Haz click en el enlace para aprender más:</a:t>
            </a:r>
            <a:endParaRPr/>
          </a:p>
          <a:p>
            <a:pPr marL="0" lvl="0" indent="0" algn="l" rtl="0">
              <a:lnSpc>
                <a:spcPct val="103333"/>
              </a:lnSpc>
              <a:spcBef>
                <a:spcPts val="0"/>
              </a:spcBef>
              <a:spcAft>
                <a:spcPts val="0"/>
              </a:spcAft>
              <a:buClr>
                <a:srgbClr val="595959"/>
              </a:buClr>
              <a:buSzPts val="2400"/>
              <a:buNone/>
            </a:pPr>
            <a:r>
              <a:rPr lang="en-GB" u="sng">
                <a:solidFill>
                  <a:schemeClr val="hlink"/>
                </a:solidFill>
                <a:hlinkClick r:id="rId3"/>
              </a:rPr>
              <a:t>¿Qué es Azure? - Youtube</a:t>
            </a:r>
            <a:r>
              <a:rPr lang="en-GB"/>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3103da8a966_0_0"/>
          <p:cNvSpPr txBox="1">
            <a:spLocks noGrp="1"/>
          </p:cNvSpPr>
          <p:nvPr>
            <p:ph type="body" idx="1"/>
          </p:nvPr>
        </p:nvSpPr>
        <p:spPr>
          <a:xfrm>
            <a:off x="915400" y="514251"/>
            <a:ext cx="10016700" cy="613500"/>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GB">
                <a:solidFill>
                  <a:srgbClr val="595959"/>
                </a:solidFill>
              </a:rPr>
              <a:t>Índice del Kit de Inicio SOS </a:t>
            </a:r>
            <a:endParaRPr/>
          </a:p>
        </p:txBody>
      </p:sp>
      <p:graphicFrame>
        <p:nvGraphicFramePr>
          <p:cNvPr id="227" name="Google Shape;227;g3103da8a966_0_0"/>
          <p:cNvGraphicFramePr/>
          <p:nvPr/>
        </p:nvGraphicFramePr>
        <p:xfrm>
          <a:off x="853042" y="1379074"/>
          <a:ext cx="10235700" cy="6559379"/>
        </p:xfrm>
        <a:graphic>
          <a:graphicData uri="http://schemas.openxmlformats.org/drawingml/2006/table">
            <a:tbl>
              <a:tblPr firstRow="1" bandRow="1">
                <a:noFill/>
                <a:tableStyleId>{17197923-77B7-4C4A-95E2-C6080D037FF4}</a:tableStyleId>
              </a:tblPr>
              <a:tblGrid>
                <a:gridCol w="5117850">
                  <a:extLst>
                    <a:ext uri="{9D8B030D-6E8A-4147-A177-3AD203B41FA5}">
                      <a16:colId xmlns:a16="http://schemas.microsoft.com/office/drawing/2014/main" val="20000"/>
                    </a:ext>
                  </a:extLst>
                </a:gridCol>
                <a:gridCol w="5117850">
                  <a:extLst>
                    <a:ext uri="{9D8B030D-6E8A-4147-A177-3AD203B41FA5}">
                      <a16:colId xmlns:a16="http://schemas.microsoft.com/office/drawing/2014/main" val="20001"/>
                    </a:ext>
                  </a:extLst>
                </a:gridCol>
              </a:tblGrid>
              <a:tr h="299325">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a:solidFill>
                            <a:srgbClr val="92D050"/>
                          </a:solidFill>
                        </a:rPr>
                        <a:t>NOMBRE UNIDAD</a:t>
                      </a:r>
                      <a:endParaRPr sz="2400" b="1" u="none" strike="noStrike" cap="none">
                        <a:solidFill>
                          <a:srgbClr val="92D050"/>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a:solidFill>
                            <a:srgbClr val="92D050"/>
                          </a:solidFill>
                        </a:rPr>
                        <a:t>NOMBRE UNIDAD</a:t>
                      </a:r>
                      <a:endParaRPr sz="2400" b="1" u="none" strike="noStrike" cap="none">
                        <a:solidFill>
                          <a:srgbClr val="92D05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2777675">
                <a:tc>
                  <a:txBody>
                    <a:bodyPr/>
                    <a:lstStyle/>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Introducción al Kit de inicio SOS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Unidad 1- Operaciones empresariales sostenibles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Unidad 2- Pensamiento sostenible</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Unidad 3- Comprometer al personal</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Unidad 4- Servir a los consumidores ecológicos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Unidad 5- Asociaciones comunitarias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Unidad 6- Evaluación y planificación</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u="none" strike="noStrike" cap="none">
                        <a:solidFill>
                          <a:srgbClr val="010101"/>
                        </a:solidFill>
                      </a:endParaRPr>
                    </a:p>
                  </a:txBody>
                  <a:tcPr marL="91450" marR="91450" marT="45725" marB="45725"/>
                </a:tc>
                <a:tc>
                  <a:txBody>
                    <a:bodyPr/>
                    <a:lstStyle/>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Unidad 7- Transparencia de la cadena de suministro</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Unidad 8- Prácticas de referencia</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Unidad 9- Herramientas digitales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Unidad 10- Dificultades en las empresas sostenibles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Resumen del Kit de inicio SOS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Términos clave y definiciones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Referencias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381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2"/>
                  </a:ext>
                </a:extLst>
              </a:tr>
              <a:tr h="2117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3"/>
                  </a:ext>
                </a:extLst>
              </a:tr>
              <a:tr h="381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4"/>
                  </a:ext>
                </a:extLst>
              </a:tr>
              <a:tr h="2117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5"/>
                  </a:ext>
                </a:extLst>
              </a:tr>
              <a:tr h="2993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8"/>
          <p:cNvSpPr txBox="1">
            <a:spLocks noGrp="1"/>
          </p:cNvSpPr>
          <p:nvPr>
            <p:ph type="body" idx="1"/>
          </p:nvPr>
        </p:nvSpPr>
        <p:spPr>
          <a:xfrm>
            <a:off x="798839" y="306746"/>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Internet of Things (IoT)</a:t>
            </a:r>
            <a:endParaRPr/>
          </a:p>
        </p:txBody>
      </p:sp>
      <p:sp>
        <p:nvSpPr>
          <p:cNvPr id="458" name="Google Shape;458;p28"/>
          <p:cNvSpPr txBox="1">
            <a:spLocks noGrp="1"/>
          </p:cNvSpPr>
          <p:nvPr>
            <p:ph type="body" idx="2"/>
          </p:nvPr>
        </p:nvSpPr>
        <p:spPr>
          <a:xfrm>
            <a:off x="509800" y="969923"/>
            <a:ext cx="5883900" cy="54255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a:t>El IoT conecta dispositivos físicos a través de internet para recopilar e intercambiar datos. Esta tecnología permite a las microempresas automatizar procesos y monitorear entornos en tiempo real. Plataformas populares:</a:t>
            </a:r>
            <a:endParaRPr/>
          </a:p>
          <a:p>
            <a:pPr marL="457200" lvl="0" indent="-381000" algn="just" rtl="0">
              <a:lnSpc>
                <a:spcPct val="103333"/>
              </a:lnSpc>
              <a:spcBef>
                <a:spcPts val="0"/>
              </a:spcBef>
              <a:spcAft>
                <a:spcPts val="0"/>
              </a:spcAft>
              <a:buSzPts val="2400"/>
              <a:buChar char="•"/>
            </a:pPr>
            <a:r>
              <a:rPr lang="en-GB" b="1" u="sng">
                <a:solidFill>
                  <a:schemeClr val="hlink"/>
                </a:solidFill>
                <a:hlinkClick r:id="rId3"/>
              </a:rPr>
              <a:t>IBM Watson IoT (IBM Watson): </a:t>
            </a:r>
            <a:r>
              <a:rPr lang="en-GB"/>
              <a:t>Proporciona capacidades avanzadas de análisis de datos e integración.</a:t>
            </a:r>
            <a:endParaRPr/>
          </a:p>
          <a:p>
            <a:pPr marL="457200" lvl="0" indent="-381000" algn="just" rtl="0">
              <a:spcBef>
                <a:spcPts val="0"/>
              </a:spcBef>
              <a:spcAft>
                <a:spcPts val="0"/>
              </a:spcAft>
              <a:buSzPts val="2400"/>
              <a:buChar char="•"/>
            </a:pPr>
            <a:r>
              <a:rPr lang="en-GB" b="1" u="sng">
                <a:solidFill>
                  <a:schemeClr val="hlink"/>
                </a:solidFill>
              </a:rPr>
              <a:t>Cisco IoT (Cisco)</a:t>
            </a:r>
            <a:r>
              <a:rPr lang="en-GB"/>
              <a:t>: Ofrece soluciones para conectar dispositivos de manera segura con monitoreo de datos en tiempo real.</a:t>
            </a:r>
            <a:endParaRPr/>
          </a:p>
          <a:p>
            <a:pPr marL="457200" lvl="0" indent="-381000" algn="just" rtl="0">
              <a:spcBef>
                <a:spcPts val="0"/>
              </a:spcBef>
              <a:spcAft>
                <a:spcPts val="0"/>
              </a:spcAft>
              <a:buSzPts val="2400"/>
              <a:buChar char="•"/>
            </a:pPr>
            <a:r>
              <a:rPr lang="en-GB" b="1" u="sng">
                <a:solidFill>
                  <a:schemeClr val="hlink"/>
                </a:solidFill>
              </a:rPr>
              <a:t>Siemens IoT Services (Siemens)</a:t>
            </a:r>
            <a:r>
              <a:rPr lang="en-GB"/>
              <a:t>: Se especializa en servicios de IoT industrial para optimizar operaciones.</a:t>
            </a:r>
            <a:endParaRPr/>
          </a:p>
        </p:txBody>
      </p:sp>
      <p:sp>
        <p:nvSpPr>
          <p:cNvPr id="459" name="Google Shape;459;p28"/>
          <p:cNvSpPr txBox="1"/>
          <p:nvPr/>
        </p:nvSpPr>
        <p:spPr>
          <a:xfrm>
            <a:off x="6596728" y="353568"/>
            <a:ext cx="4796423" cy="6121932"/>
          </a:xfrm>
          <a:prstGeom prst="rect">
            <a:avLst/>
          </a:prstGeom>
          <a:solidFill>
            <a:srgbClr val="73B64B"/>
          </a:solidFill>
          <a:ln w="9525" cap="flat" cmpd="sng">
            <a:solidFill>
              <a:srgbClr val="73B64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3333"/>
              </a:lnSpc>
              <a:spcBef>
                <a:spcPts val="0"/>
              </a:spcBef>
              <a:spcAft>
                <a:spcPts val="0"/>
              </a:spcAft>
              <a:buClr>
                <a:schemeClr val="lt1"/>
              </a:buClr>
              <a:buSzPts val="2400"/>
              <a:buFont typeface="Arial"/>
              <a:buNone/>
            </a:pPr>
            <a:r>
              <a:rPr lang="en-GB" sz="2100" b="1">
                <a:solidFill>
                  <a:schemeClr val="lt1"/>
                </a:solidFill>
                <a:latin typeface="Calibri"/>
                <a:ea typeface="Calibri"/>
                <a:cs typeface="Calibri"/>
                <a:sym typeface="Calibri"/>
              </a:rPr>
              <a:t>Beneficios de Sostenibilidad</a:t>
            </a:r>
            <a:endParaRPr sz="2100" b="0" i="0" u="none" strike="noStrike" cap="none">
              <a:solidFill>
                <a:srgbClr val="000000"/>
              </a:solidFill>
              <a:latin typeface="Calibri"/>
              <a:ea typeface="Calibri"/>
              <a:cs typeface="Calibri"/>
              <a:sym typeface="Calibri"/>
            </a:endParaRPr>
          </a:p>
          <a:p>
            <a:pPr marL="457200" lvl="0" indent="-349250" algn="just" rtl="0">
              <a:lnSpc>
                <a:spcPct val="103333"/>
              </a:lnSpc>
              <a:spcBef>
                <a:spcPts val="0"/>
              </a:spcBef>
              <a:spcAft>
                <a:spcPts val="0"/>
              </a:spcAft>
              <a:buClr>
                <a:schemeClr val="lt1"/>
              </a:buClr>
              <a:buSzPts val="1900"/>
              <a:buFont typeface="Calibri"/>
              <a:buChar char="•"/>
            </a:pPr>
            <a:r>
              <a:rPr lang="en-GB" sz="2100">
                <a:solidFill>
                  <a:schemeClr val="lt1"/>
                </a:solidFill>
                <a:latin typeface="Calibri"/>
                <a:ea typeface="Calibri"/>
                <a:cs typeface="Calibri"/>
                <a:sym typeface="Calibri"/>
              </a:rPr>
              <a:t>Permite un control y monitoreo precisos del uso de recursos como energía y agua, lo que conduce a reducciones sustanciales en desperdicios y costes.</a:t>
            </a:r>
            <a:endParaRPr sz="2100">
              <a:solidFill>
                <a:schemeClr val="lt1"/>
              </a:solidFill>
              <a:latin typeface="Calibri"/>
              <a:ea typeface="Calibri"/>
              <a:cs typeface="Calibri"/>
              <a:sym typeface="Calibri"/>
            </a:endParaRPr>
          </a:p>
          <a:p>
            <a:pPr marL="457200" lvl="0" indent="-349250" algn="just" rtl="0">
              <a:lnSpc>
                <a:spcPct val="103333"/>
              </a:lnSpc>
              <a:spcBef>
                <a:spcPts val="0"/>
              </a:spcBef>
              <a:spcAft>
                <a:spcPts val="0"/>
              </a:spcAft>
              <a:buClr>
                <a:schemeClr val="lt1"/>
              </a:buClr>
              <a:buSzPts val="1900"/>
              <a:buFont typeface="Calibri"/>
              <a:buChar char="•"/>
            </a:pPr>
            <a:r>
              <a:rPr lang="en-GB" sz="2100">
                <a:solidFill>
                  <a:schemeClr val="lt1"/>
                </a:solidFill>
                <a:latin typeface="Calibri"/>
                <a:ea typeface="Calibri"/>
                <a:cs typeface="Calibri"/>
                <a:sym typeface="Calibri"/>
              </a:rPr>
              <a:t>Mejora la gestión de activos mediante el mantenimiento predictivo, extendiendo así la vida útil del equipo y reduciendo los residuos electrónicos.</a:t>
            </a:r>
            <a:endParaRPr sz="2100">
              <a:solidFill>
                <a:schemeClr val="lt1"/>
              </a:solidFill>
              <a:latin typeface="Calibri"/>
              <a:ea typeface="Calibri"/>
              <a:cs typeface="Calibri"/>
              <a:sym typeface="Calibri"/>
            </a:endParaRPr>
          </a:p>
          <a:p>
            <a:pPr marL="12700" lvl="0" indent="0" algn="just" rtl="0">
              <a:lnSpc>
                <a:spcPct val="103333"/>
              </a:lnSpc>
              <a:spcBef>
                <a:spcPts val="0"/>
              </a:spcBef>
              <a:spcAft>
                <a:spcPts val="0"/>
              </a:spcAft>
              <a:buNone/>
            </a:pPr>
            <a:r>
              <a:rPr lang="en-GB" sz="2100" b="1">
                <a:solidFill>
                  <a:schemeClr val="lt1"/>
                </a:solidFill>
                <a:latin typeface="Calibri"/>
                <a:ea typeface="Calibri"/>
                <a:cs typeface="Calibri"/>
                <a:sym typeface="Calibri"/>
              </a:rPr>
              <a:t>Caso Práctico</a:t>
            </a:r>
            <a:endParaRPr sz="2100" b="1">
              <a:solidFill>
                <a:schemeClr val="lt1"/>
              </a:solidFill>
              <a:latin typeface="Calibri"/>
              <a:ea typeface="Calibri"/>
              <a:cs typeface="Calibri"/>
              <a:sym typeface="Calibri"/>
            </a:endParaRPr>
          </a:p>
          <a:p>
            <a:pPr marL="12700" lvl="0" indent="0" algn="just" rtl="0">
              <a:lnSpc>
                <a:spcPct val="103333"/>
              </a:lnSpc>
              <a:spcBef>
                <a:spcPts val="0"/>
              </a:spcBef>
              <a:spcAft>
                <a:spcPts val="0"/>
              </a:spcAft>
              <a:buNone/>
            </a:pPr>
            <a:r>
              <a:rPr lang="en-GB" sz="2100">
                <a:solidFill>
                  <a:schemeClr val="lt1"/>
                </a:solidFill>
                <a:latin typeface="Calibri"/>
                <a:ea typeface="Calibri"/>
                <a:cs typeface="Calibri"/>
                <a:sym typeface="Calibri"/>
              </a:rPr>
              <a:t>Una pequeña empresa manufacturera utiliza sensores IoT de Siemens para optimizar su consumo de energía y programar el mantenimiento de máquinas, reduciendo el tiempo de inactividad en un 25%</a:t>
            </a:r>
            <a:endParaRPr sz="1900" b="0" i="0" u="none" strike="noStrike" cap="none">
              <a:solidFill>
                <a:srgbClr val="595959"/>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VÍDEO: IoT made simple with IBM Watson IoT Platform</a:t>
            </a:r>
            <a:endParaRPr/>
          </a:p>
        </p:txBody>
      </p:sp>
      <p:sp>
        <p:nvSpPr>
          <p:cNvPr id="466" name="Google Shape;466;p29"/>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None/>
            </a:pPr>
            <a:r>
              <a:rPr lang="en-GB"/>
              <a:t>Haz click en el siguiente enlace para aprender más:</a:t>
            </a:r>
            <a:endParaRPr/>
          </a:p>
          <a:p>
            <a:pPr marL="228600" lvl="0" indent="-228600" algn="l" rtl="0">
              <a:lnSpc>
                <a:spcPct val="103333"/>
              </a:lnSpc>
              <a:spcBef>
                <a:spcPts val="0"/>
              </a:spcBef>
              <a:spcAft>
                <a:spcPts val="0"/>
              </a:spcAft>
              <a:buClr>
                <a:srgbClr val="595959"/>
              </a:buClr>
              <a:buSzPts val="2400"/>
              <a:buNone/>
            </a:pPr>
            <a:endParaRPr/>
          </a:p>
          <a:p>
            <a:pPr marL="0" lvl="0" indent="0" algn="l" rtl="0">
              <a:lnSpc>
                <a:spcPct val="103333"/>
              </a:lnSpc>
              <a:spcBef>
                <a:spcPts val="0"/>
              </a:spcBef>
              <a:spcAft>
                <a:spcPts val="0"/>
              </a:spcAft>
              <a:buClr>
                <a:srgbClr val="595959"/>
              </a:buClr>
              <a:buSzPts val="2400"/>
              <a:buNone/>
            </a:pPr>
            <a:r>
              <a:rPr lang="en-GB" b="1" u="sng">
                <a:solidFill>
                  <a:schemeClr val="hlink"/>
                </a:solidFill>
                <a:hlinkClick r:id="rId3"/>
              </a:rPr>
              <a:t>Internet de las cosas (IoT) | ¿En qué consiste y cómo funciona?</a:t>
            </a:r>
            <a:endParaRPr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1"/>
          <p:cNvSpPr txBox="1">
            <a:spLocks noGrp="1"/>
          </p:cNvSpPr>
          <p:nvPr>
            <p:ph type="body" idx="1"/>
          </p:nvPr>
        </p:nvSpPr>
        <p:spPr>
          <a:xfrm>
            <a:off x="798850" y="535350"/>
            <a:ext cx="5277000" cy="1177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en-GB">
                <a:solidFill>
                  <a:srgbClr val="F26650"/>
                </a:solidFill>
              </a:rPr>
              <a:t>Inteligencia Artificial para la eficiencia</a:t>
            </a:r>
            <a:endParaRPr/>
          </a:p>
        </p:txBody>
      </p:sp>
      <p:sp>
        <p:nvSpPr>
          <p:cNvPr id="473" name="Google Shape;473;p31"/>
          <p:cNvSpPr txBox="1">
            <a:spLocks noGrp="1"/>
          </p:cNvSpPr>
          <p:nvPr>
            <p:ph type="body" idx="2"/>
          </p:nvPr>
        </p:nvSpPr>
        <p:spPr>
          <a:xfrm>
            <a:off x="717475" y="1648075"/>
            <a:ext cx="6027900" cy="47622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La IA utiliza algoritmos y aprendizaje automático para analizar información, tomar decisiones y realizar tareas de manera más eficiente que los métodos tradicionales:</a:t>
            </a:r>
            <a:endParaRPr/>
          </a:p>
          <a:p>
            <a:pPr marL="342900" lvl="0" indent="-342900" algn="just" rtl="0">
              <a:lnSpc>
                <a:spcPct val="103333"/>
              </a:lnSpc>
              <a:spcBef>
                <a:spcPts val="0"/>
              </a:spcBef>
              <a:spcAft>
                <a:spcPts val="0"/>
              </a:spcAft>
              <a:buClr>
                <a:srgbClr val="595959"/>
              </a:buClr>
              <a:buSzPts val="2400"/>
              <a:buFont typeface="Arial"/>
              <a:buChar char="•"/>
            </a:pPr>
            <a:r>
              <a:rPr lang="en-GB" u="sng">
                <a:solidFill>
                  <a:schemeClr val="hlink"/>
                </a:solidFill>
                <a:hlinkClick r:id="rId3"/>
              </a:rPr>
              <a:t>T</a:t>
            </a:r>
            <a:r>
              <a:rPr lang="en-GB" u="sng">
                <a:solidFill>
                  <a:schemeClr val="hlink"/>
                </a:solidFill>
              </a:rPr>
              <a:t>ensorFlow</a:t>
            </a:r>
            <a:r>
              <a:rPr lang="en-GB"/>
              <a:t>: Una plataforma de código abierto para el aprendizaje automático.</a:t>
            </a:r>
            <a:endParaRPr/>
          </a:p>
          <a:p>
            <a:pPr marL="457200" lvl="0" indent="-381000" algn="just" rtl="0">
              <a:spcBef>
                <a:spcPts val="0"/>
              </a:spcBef>
              <a:spcAft>
                <a:spcPts val="0"/>
              </a:spcAft>
              <a:buSzPts val="2400"/>
              <a:buChar char="•"/>
            </a:pPr>
            <a:r>
              <a:rPr lang="en-GB" u="sng">
                <a:solidFill>
                  <a:schemeClr val="hlink"/>
                </a:solidFill>
              </a:rPr>
              <a:t>Microsoft AI</a:t>
            </a:r>
            <a:r>
              <a:rPr lang="en-GB"/>
              <a:t>: Herramientas para crear soluciones de IA que pueden automatizar y optimizar procesos empresariales.</a:t>
            </a:r>
            <a:endParaRPr/>
          </a:p>
          <a:p>
            <a:pPr marL="457200" lvl="0" indent="-381000" algn="just" rtl="0">
              <a:spcBef>
                <a:spcPts val="0"/>
              </a:spcBef>
              <a:spcAft>
                <a:spcPts val="0"/>
              </a:spcAft>
              <a:buSzPts val="2400"/>
              <a:buChar char="•"/>
            </a:pPr>
            <a:r>
              <a:rPr lang="en-GB" u="sng">
                <a:solidFill>
                  <a:schemeClr val="hlink"/>
                </a:solidFill>
              </a:rPr>
              <a:t>IBM Watson AI</a:t>
            </a:r>
            <a:r>
              <a:rPr lang="en-GB"/>
              <a:t>: Conocida por sus aplicaciones sólidas de IA en análisis de datos y computación cognitiva.</a:t>
            </a:r>
            <a:endParaRPr/>
          </a:p>
        </p:txBody>
      </p:sp>
      <p:sp>
        <p:nvSpPr>
          <p:cNvPr id="474" name="Google Shape;474;p31"/>
          <p:cNvSpPr txBox="1"/>
          <p:nvPr/>
        </p:nvSpPr>
        <p:spPr>
          <a:xfrm>
            <a:off x="7025975" y="351300"/>
            <a:ext cx="4484100" cy="6155400"/>
          </a:xfrm>
          <a:prstGeom prst="rect">
            <a:avLst/>
          </a:prstGeom>
          <a:solidFill>
            <a:srgbClr val="F26650"/>
          </a:solidFill>
          <a:ln>
            <a:noFill/>
          </a:ln>
        </p:spPr>
        <p:txBody>
          <a:bodyPr spcFirstLastPara="1" wrap="square" lIns="91425" tIns="45700" rIns="91425" bIns="45700" anchor="t" anchorCtr="0">
            <a:noAutofit/>
          </a:bodyPr>
          <a:lstStyle/>
          <a:p>
            <a:pPr marL="0" marR="0" lvl="0" indent="0" algn="just" rtl="0">
              <a:lnSpc>
                <a:spcPct val="103333"/>
              </a:lnSpc>
              <a:spcBef>
                <a:spcPts val="0"/>
              </a:spcBef>
              <a:spcAft>
                <a:spcPts val="0"/>
              </a:spcAft>
              <a:buClr>
                <a:schemeClr val="lt1"/>
              </a:buClr>
              <a:buSzPts val="2400"/>
              <a:buFont typeface="Arial"/>
              <a:buNone/>
            </a:pPr>
            <a:r>
              <a:rPr lang="en-GB" sz="2200" b="1">
                <a:solidFill>
                  <a:schemeClr val="lt1"/>
                </a:solidFill>
                <a:latin typeface="Calibri"/>
                <a:ea typeface="Calibri"/>
                <a:cs typeface="Calibri"/>
                <a:sym typeface="Calibri"/>
              </a:rPr>
              <a:t>Beneficios de Sostenibilidad</a:t>
            </a:r>
            <a:endParaRPr sz="2200" b="1">
              <a:solidFill>
                <a:schemeClr val="lt1"/>
              </a:solidFill>
              <a:latin typeface="Calibri"/>
              <a:ea typeface="Calibri"/>
              <a:cs typeface="Calibri"/>
              <a:sym typeface="Calibri"/>
            </a:endParaRPr>
          </a:p>
          <a:p>
            <a:pPr marL="457200" lvl="0" indent="-279400" algn="l" rtl="0">
              <a:lnSpc>
                <a:spcPct val="115000"/>
              </a:lnSpc>
              <a:spcBef>
                <a:spcPts val="1200"/>
              </a:spcBef>
              <a:spcAft>
                <a:spcPts val="0"/>
              </a:spcAft>
              <a:buSzPts val="800"/>
              <a:buChar char="●"/>
            </a:pPr>
            <a:r>
              <a:rPr lang="en-GB" sz="2100">
                <a:solidFill>
                  <a:schemeClr val="lt1"/>
                </a:solidFill>
                <a:latin typeface="Calibri"/>
                <a:ea typeface="Calibri"/>
                <a:cs typeface="Calibri"/>
                <a:sym typeface="Calibri"/>
              </a:rPr>
              <a:t>Mejora la toma de decisiones y la eficiencia en procesos como la logística, reduciendo así el uso de combustible y las emisiones.</a:t>
            </a:r>
            <a:endParaRPr sz="2100">
              <a:solidFill>
                <a:schemeClr val="lt1"/>
              </a:solidFill>
              <a:latin typeface="Calibri"/>
              <a:ea typeface="Calibri"/>
              <a:cs typeface="Calibri"/>
              <a:sym typeface="Calibri"/>
            </a:endParaRPr>
          </a:p>
          <a:p>
            <a:pPr marL="457200" lvl="0" indent="-279400" algn="l" rtl="0">
              <a:lnSpc>
                <a:spcPct val="115000"/>
              </a:lnSpc>
              <a:spcBef>
                <a:spcPts val="0"/>
              </a:spcBef>
              <a:spcAft>
                <a:spcPts val="0"/>
              </a:spcAft>
              <a:buSzPts val="800"/>
              <a:buChar char="●"/>
            </a:pPr>
            <a:r>
              <a:rPr lang="en-GB" sz="2100">
                <a:solidFill>
                  <a:schemeClr val="lt1"/>
                </a:solidFill>
                <a:latin typeface="Calibri"/>
                <a:ea typeface="Calibri"/>
                <a:cs typeface="Calibri"/>
                <a:sym typeface="Calibri"/>
              </a:rPr>
              <a:t>Automatiza el uso de energía en edificios y operaciones, disminuyendo significativamente las huellas de carbono.</a:t>
            </a:r>
            <a:endParaRPr sz="2200" b="1">
              <a:solidFill>
                <a:schemeClr val="lt1"/>
              </a:solidFill>
              <a:latin typeface="Calibri"/>
              <a:ea typeface="Calibri"/>
              <a:cs typeface="Calibri"/>
              <a:sym typeface="Calibri"/>
            </a:endParaRPr>
          </a:p>
          <a:p>
            <a:pPr marL="0" marR="0" lvl="0" indent="0" algn="just" rtl="0">
              <a:lnSpc>
                <a:spcPct val="103333"/>
              </a:lnSpc>
              <a:spcBef>
                <a:spcPts val="1200"/>
              </a:spcBef>
              <a:spcAft>
                <a:spcPts val="0"/>
              </a:spcAft>
              <a:buClr>
                <a:schemeClr val="lt1"/>
              </a:buClr>
              <a:buSzPts val="2400"/>
              <a:buFont typeface="Arial"/>
              <a:buNone/>
            </a:pPr>
            <a:r>
              <a:rPr lang="en-GB" sz="2200" b="1">
                <a:solidFill>
                  <a:schemeClr val="lt1"/>
                </a:solidFill>
                <a:latin typeface="Calibri"/>
                <a:ea typeface="Calibri"/>
                <a:cs typeface="Calibri"/>
                <a:sym typeface="Calibri"/>
              </a:rPr>
              <a:t>Caso práctico:</a:t>
            </a:r>
            <a:endParaRPr sz="2200" b="1">
              <a:solidFill>
                <a:schemeClr val="lt1"/>
              </a:solidFill>
              <a:latin typeface="Calibri"/>
              <a:ea typeface="Calibri"/>
              <a:cs typeface="Calibri"/>
              <a:sym typeface="Calibri"/>
            </a:endParaRPr>
          </a:p>
          <a:p>
            <a:pPr marL="0" marR="0" lvl="0" indent="0" algn="just" rtl="0">
              <a:lnSpc>
                <a:spcPct val="103333"/>
              </a:lnSpc>
              <a:spcBef>
                <a:spcPts val="0"/>
              </a:spcBef>
              <a:spcAft>
                <a:spcPts val="0"/>
              </a:spcAft>
              <a:buClr>
                <a:schemeClr val="lt1"/>
              </a:buClr>
              <a:buSzPts val="2400"/>
              <a:buFont typeface="Arial"/>
              <a:buNone/>
            </a:pPr>
            <a:r>
              <a:rPr lang="en-GB" sz="2100">
                <a:solidFill>
                  <a:schemeClr val="lt1"/>
                </a:solidFill>
                <a:latin typeface="Calibri"/>
                <a:ea typeface="Calibri"/>
                <a:cs typeface="Calibri"/>
                <a:sym typeface="Calibri"/>
              </a:rPr>
              <a:t>Una empresa de logística utiliza Microsoft AI para optimizar rutas de entrega, logrando una reducción del 20% en el consumo de combustible y mejorando los tiempos de entrega.</a:t>
            </a:r>
            <a:endParaRPr sz="2200">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en-GB">
                <a:solidFill>
                  <a:srgbClr val="F26650"/>
                </a:solidFill>
              </a:rPr>
              <a:t>WATCH: What is TensorFlow | TensorFlow Explained in 3-Minutes </a:t>
            </a:r>
            <a:endParaRPr/>
          </a:p>
        </p:txBody>
      </p:sp>
      <p:sp>
        <p:nvSpPr>
          <p:cNvPr id="480" name="Google Shape;480;p32"/>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en-GB"/>
              <a:t>Follow link below to find out more:</a:t>
            </a:r>
            <a:endParaRPr/>
          </a:p>
          <a:p>
            <a:pPr marL="228600" lvl="0" indent="-228600" algn="l" rtl="0">
              <a:lnSpc>
                <a:spcPct val="103333"/>
              </a:lnSpc>
              <a:spcBef>
                <a:spcPts val="0"/>
              </a:spcBef>
              <a:spcAft>
                <a:spcPts val="0"/>
              </a:spcAft>
              <a:buClr>
                <a:srgbClr val="595959"/>
              </a:buClr>
              <a:buSzPts val="2400"/>
              <a:buNone/>
            </a:pPr>
            <a:endParaRPr u="sng">
              <a:solidFill>
                <a:schemeClr val="hlink"/>
              </a:solidFill>
              <a:hlinkClick r:id="rId3"/>
            </a:endParaRPr>
          </a:p>
          <a:p>
            <a:pPr marL="0" lvl="0" indent="0" algn="l" rtl="0">
              <a:lnSpc>
                <a:spcPct val="103333"/>
              </a:lnSpc>
              <a:spcBef>
                <a:spcPts val="0"/>
              </a:spcBef>
              <a:spcAft>
                <a:spcPts val="0"/>
              </a:spcAft>
              <a:buClr>
                <a:srgbClr val="595959"/>
              </a:buClr>
              <a:buSzPts val="2400"/>
              <a:buNone/>
            </a:pPr>
            <a:r>
              <a:rPr lang="en-GB" u="sng">
                <a:solidFill>
                  <a:schemeClr val="hlink"/>
                </a:solidFill>
                <a:hlinkClick r:id="rId4"/>
              </a:rPr>
              <a:t>https://www.youtube.com/watch?v=9NsfX9W80rw</a:t>
            </a:r>
            <a:r>
              <a:rPr lang="en-GB"/>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F26650"/>
              </a:buClr>
              <a:buSzPts val="3600"/>
              <a:buNone/>
            </a:pPr>
            <a:r>
              <a:rPr lang="en-GB">
                <a:solidFill>
                  <a:srgbClr val="F26650"/>
                </a:solidFill>
              </a:rPr>
              <a:t>VÍDEO: Qué es Microsoft Copilot / La IA de Microsoft</a:t>
            </a:r>
            <a:endParaRPr sz="2300">
              <a:solidFill>
                <a:srgbClr val="0F0F0F"/>
              </a:solidFill>
              <a:highlight>
                <a:srgbClr val="FFFFFF"/>
              </a:highlight>
              <a:latin typeface="Roboto"/>
              <a:ea typeface="Roboto"/>
              <a:cs typeface="Roboto"/>
              <a:sym typeface="Roboto"/>
            </a:endParaRPr>
          </a:p>
          <a:p>
            <a:pPr marL="0" lvl="0" indent="0" algn="l" rtl="0">
              <a:lnSpc>
                <a:spcPct val="90000"/>
              </a:lnSpc>
              <a:spcBef>
                <a:spcPts val="1000"/>
              </a:spcBef>
              <a:spcAft>
                <a:spcPts val="0"/>
              </a:spcAft>
              <a:buClr>
                <a:srgbClr val="F26650"/>
              </a:buClr>
              <a:buSzPts val="3600"/>
              <a:buNone/>
            </a:pPr>
            <a:endParaRPr>
              <a:solidFill>
                <a:srgbClr val="F26650"/>
              </a:solidFill>
            </a:endParaRPr>
          </a:p>
        </p:txBody>
      </p:sp>
      <p:sp>
        <p:nvSpPr>
          <p:cNvPr id="487" name="Google Shape;487;p33"/>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en-GB"/>
              <a:t>HAz click en el enlace para aprender más :</a:t>
            </a:r>
            <a:endParaRPr/>
          </a:p>
          <a:p>
            <a:pPr marL="0" lvl="0" indent="0" algn="l" rtl="0">
              <a:lnSpc>
                <a:spcPct val="103333"/>
              </a:lnSpc>
              <a:spcBef>
                <a:spcPts val="0"/>
              </a:spcBef>
              <a:spcAft>
                <a:spcPts val="0"/>
              </a:spcAft>
              <a:buClr>
                <a:srgbClr val="595959"/>
              </a:buClr>
              <a:buSzPts val="2400"/>
              <a:buNone/>
            </a:pPr>
            <a:r>
              <a:rPr lang="en-GB" u="sng">
                <a:solidFill>
                  <a:schemeClr val="hlink"/>
                </a:solidFill>
                <a:hlinkClick r:id="rId3"/>
              </a:rPr>
              <a:t>Qué es Microsoft Copilot | La IA de Microsoft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4"/>
          <p:cNvSpPr txBox="1">
            <a:spLocks noGrp="1"/>
          </p:cNvSpPr>
          <p:nvPr>
            <p:ph type="body" idx="1"/>
          </p:nvPr>
        </p:nvSpPr>
        <p:spPr>
          <a:xfrm>
            <a:off x="4676476" y="584475"/>
            <a:ext cx="6284400" cy="51663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73B64B"/>
              </a:buClr>
              <a:buSzPts val="2400"/>
              <a:buNone/>
            </a:pPr>
            <a:r>
              <a:rPr lang="en-GB" b="1">
                <a:solidFill>
                  <a:srgbClr val="73B64B"/>
                </a:solidFill>
              </a:rPr>
              <a:t>INSTRUCCIONES</a:t>
            </a:r>
            <a:endParaRPr b="1">
              <a:solidFill>
                <a:srgbClr val="73B64B"/>
              </a:solidFill>
            </a:endParaRPr>
          </a:p>
          <a:p>
            <a:pPr marL="457200" lvl="0" indent="-381000" algn="l" rtl="0">
              <a:lnSpc>
                <a:spcPct val="115000"/>
              </a:lnSpc>
              <a:spcBef>
                <a:spcPts val="1200"/>
              </a:spcBef>
              <a:spcAft>
                <a:spcPts val="0"/>
              </a:spcAft>
              <a:buSzPts val="2400"/>
              <a:buChar char="●"/>
            </a:pPr>
            <a:r>
              <a:rPr lang="en-GB"/>
              <a:t>Configurar estaciones interactivas donde los participantes puedan interactuar con cada tipo de tecnología.</a:t>
            </a:r>
            <a:endParaRPr/>
          </a:p>
          <a:p>
            <a:pPr marL="457200" lvl="0" indent="-381000" algn="l" rtl="0">
              <a:lnSpc>
                <a:spcPct val="115000"/>
              </a:lnSpc>
              <a:spcBef>
                <a:spcPts val="0"/>
              </a:spcBef>
              <a:spcAft>
                <a:spcPts val="0"/>
              </a:spcAft>
              <a:buSzPts val="2400"/>
              <a:buChar char="●"/>
            </a:pPr>
            <a:r>
              <a:rPr lang="en-GB"/>
              <a:t>Los facilitadores proporcionarán escenarios del mundo real para cada herramienta, guiando a los participantes a través de simulaciones o demostraciones en vivo sobre cómo aplicar estas tecnologías en sus negocios.</a:t>
            </a:r>
            <a:endParaRPr/>
          </a:p>
          <a:p>
            <a:pPr marL="457200" lvl="0" indent="0" algn="just" rtl="0">
              <a:lnSpc>
                <a:spcPct val="103333"/>
              </a:lnSpc>
              <a:spcBef>
                <a:spcPts val="1200"/>
              </a:spcBef>
              <a:spcAft>
                <a:spcPts val="0"/>
              </a:spcAft>
              <a:buNone/>
            </a:pPr>
            <a:endParaRPr/>
          </a:p>
        </p:txBody>
      </p:sp>
      <p:sp>
        <p:nvSpPr>
          <p:cNvPr id="494" name="Google Shape;494;p34"/>
          <p:cNvSpPr txBox="1">
            <a:spLocks noGrp="1"/>
          </p:cNvSpPr>
          <p:nvPr>
            <p:ph type="body" idx="2"/>
          </p:nvPr>
        </p:nvSpPr>
        <p:spPr>
          <a:xfrm>
            <a:off x="601000" y="835104"/>
            <a:ext cx="3542400" cy="2511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Actividad: Demostraciones interactivas de herramientas digitales.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2f058fc6587_0_20"/>
          <p:cNvSpPr txBox="1">
            <a:spLocks noGrp="1"/>
          </p:cNvSpPr>
          <p:nvPr>
            <p:ph type="body" idx="1"/>
          </p:nvPr>
        </p:nvSpPr>
        <p:spPr>
          <a:xfrm>
            <a:off x="4710282" y="526669"/>
            <a:ext cx="6341700" cy="51663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GB" b="1">
                <a:solidFill>
                  <a:srgbClr val="1E75B0"/>
                </a:solidFill>
              </a:rPr>
              <a:t>EJEMPLOS PRÁCTICOS</a:t>
            </a:r>
            <a:endParaRPr b="1">
              <a:solidFill>
                <a:srgbClr val="1E75B0"/>
              </a:solidFill>
            </a:endParaRPr>
          </a:p>
          <a:p>
            <a:pPr marL="457200" lvl="0" indent="-381000" algn="just" rtl="0">
              <a:spcBef>
                <a:spcPts val="0"/>
              </a:spcBef>
              <a:spcAft>
                <a:spcPts val="0"/>
              </a:spcAft>
              <a:buSzPts val="2400"/>
              <a:buChar char="•"/>
            </a:pPr>
            <a:r>
              <a:rPr lang="en-GB"/>
              <a:t>Estación de Computación en la Nube: Los participantes simulan la configuración de una oficina virtual en Google Cloud, centrándose en la seguridad de los datos y la eficiencia energética.</a:t>
            </a:r>
            <a:endParaRPr/>
          </a:p>
          <a:p>
            <a:pPr marL="457200" lvl="0" indent="-381000" algn="just" rtl="0">
              <a:spcBef>
                <a:spcPts val="0"/>
              </a:spcBef>
              <a:spcAft>
                <a:spcPts val="0"/>
              </a:spcAft>
              <a:buSzPts val="2400"/>
              <a:buChar char="•"/>
            </a:pPr>
            <a:r>
              <a:rPr lang="en-GB"/>
              <a:t>Estación de IoT: Utilizar un modelo virtual de un edificio inteligente equipado con soluciones de IoT de Cisco para gestionar y reducir el consumo de energía.</a:t>
            </a:r>
            <a:endParaRPr/>
          </a:p>
          <a:p>
            <a:pPr marL="457200" lvl="0" indent="-381000" algn="just" rtl="0">
              <a:lnSpc>
                <a:spcPct val="103333"/>
              </a:lnSpc>
              <a:spcBef>
                <a:spcPts val="0"/>
              </a:spcBef>
              <a:spcAft>
                <a:spcPts val="0"/>
              </a:spcAft>
              <a:buSzPts val="2400"/>
              <a:buChar char="•"/>
            </a:pPr>
            <a:r>
              <a:rPr lang="en-GB"/>
              <a:t>Estación de IA: Los participantes utilizan TensorFlow para analizar datos de clientes de un entorno minorista simulado con el fin de predecir tendencias de compra y gestionar el inventario de manera sostenible.</a:t>
            </a:r>
            <a:endParaRPr sz="23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5"/>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9.4 SOLUCIONES DE SOFTWARE DE CÓDIGO ABIERTO O DE BAJO COSTO</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3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Gestión de Relaciones con Clientes (CRM)</a:t>
            </a:r>
            <a:endParaRPr/>
          </a:p>
        </p:txBody>
      </p:sp>
      <p:sp>
        <p:nvSpPr>
          <p:cNvPr id="512" name="Google Shape;512;p36"/>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GB"/>
              <a:t>SuiteCRM es una solución de CRM de código abierto que permite a las empresas gestionar el soporte al cliente, las interacciones y las conexiones, mejorando el servicio al cliente y la sostenibilidad en las comunicaciones.</a:t>
            </a:r>
            <a:endParaRPr/>
          </a:p>
          <a:p>
            <a:pPr marL="0" lvl="0" indent="0" algn="l" rtl="0">
              <a:lnSpc>
                <a:spcPct val="115000"/>
              </a:lnSpc>
              <a:spcBef>
                <a:spcPts val="1200"/>
              </a:spcBef>
              <a:spcAft>
                <a:spcPts val="0"/>
              </a:spcAft>
              <a:buNone/>
            </a:pPr>
            <a:r>
              <a:rPr lang="en-GB"/>
              <a:t>Visita &gt;  </a:t>
            </a:r>
            <a:r>
              <a:rPr lang="en-GB" u="sng">
                <a:solidFill>
                  <a:schemeClr val="hlink"/>
                </a:solidFill>
                <a:hlinkClick r:id="rId3"/>
              </a:rPr>
              <a:t>Sitio web de SuiteCRM</a:t>
            </a:r>
            <a:endParaRPr/>
          </a:p>
          <a:p>
            <a:pPr marL="0" lvl="0" indent="0" algn="l" rtl="0">
              <a:lnSpc>
                <a:spcPct val="115000"/>
              </a:lnSpc>
              <a:spcBef>
                <a:spcPts val="1200"/>
              </a:spcBef>
              <a:spcAft>
                <a:spcPts val="1200"/>
              </a:spcAft>
              <a:buNone/>
            </a:pPr>
            <a:r>
              <a:rPr lang="en-GB"/>
              <a:t>Ver &gt; </a:t>
            </a:r>
            <a:r>
              <a:rPr lang="en-GB" u="sng">
                <a:solidFill>
                  <a:schemeClr val="hlink"/>
                </a:solidFill>
                <a:hlinkClick r:id="rId4"/>
              </a:rPr>
              <a:t>Introducción a SuiteCRM</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Gestión de Relaciones con Clientes (CRM)</a:t>
            </a:r>
            <a:endParaRPr/>
          </a:p>
        </p:txBody>
      </p:sp>
      <p:sp>
        <p:nvSpPr>
          <p:cNvPr id="520" name="Google Shape;520;p37"/>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GB"/>
              <a:t>Odoo es una suite integral de aplicaciones empresariales que incluye características de ERP y CRM, con un enfoque específico en la modularidad y la personalización, adecuada para gestionar diversas operaciones comerciales de manera sostenible.</a:t>
            </a:r>
            <a:endParaRPr/>
          </a:p>
          <a:p>
            <a:pPr marL="0" lvl="0" indent="0" algn="l" rtl="0">
              <a:lnSpc>
                <a:spcPct val="115000"/>
              </a:lnSpc>
              <a:spcBef>
                <a:spcPts val="1200"/>
              </a:spcBef>
              <a:spcAft>
                <a:spcPts val="0"/>
              </a:spcAft>
              <a:buNone/>
            </a:pPr>
            <a:r>
              <a:rPr lang="en-GB"/>
              <a:t>Visitar &gt; </a:t>
            </a:r>
            <a:r>
              <a:rPr lang="en-GB" u="sng">
                <a:solidFill>
                  <a:schemeClr val="hlink"/>
                </a:solidFill>
              </a:rPr>
              <a:t>Sitio web de Odoo</a:t>
            </a:r>
            <a:endParaRPr u="sng">
              <a:solidFill>
                <a:schemeClr val="hlink"/>
              </a:solidFill>
            </a:endParaRPr>
          </a:p>
          <a:p>
            <a:pPr marL="0" lvl="0" indent="0" algn="l" rtl="0">
              <a:lnSpc>
                <a:spcPct val="115000"/>
              </a:lnSpc>
              <a:spcBef>
                <a:spcPts val="1200"/>
              </a:spcBef>
              <a:spcAft>
                <a:spcPts val="1200"/>
              </a:spcAft>
              <a:buNone/>
            </a:pPr>
            <a:r>
              <a:rPr lang="en-GB"/>
              <a:t>Ver &gt; </a:t>
            </a:r>
            <a:r>
              <a:rPr lang="en-GB" u="sng">
                <a:solidFill>
                  <a:schemeClr val="hlink"/>
                </a:solidFill>
                <a:hlinkClick r:id="rId3"/>
              </a:rPr>
              <a:t>¿Qué es Odoo?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Introducción</a:t>
            </a:r>
            <a:endParaRPr/>
          </a:p>
        </p:txBody>
      </p:sp>
      <p:sp>
        <p:nvSpPr>
          <p:cNvPr id="234" name="Google Shape;234;p3"/>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Herramientas digitales		</a:t>
            </a:r>
            <a:endParaRPr/>
          </a:p>
        </p:txBody>
      </p:sp>
      <p:sp>
        <p:nvSpPr>
          <p:cNvPr id="235" name="Google Shape;235;p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Casos de estudio	</a:t>
            </a:r>
            <a:endParaRPr/>
          </a:p>
        </p:txBody>
      </p:sp>
      <p:sp>
        <p:nvSpPr>
          <p:cNvPr id="236" name="Google Shape;236;p3"/>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Evaluación</a:t>
            </a:r>
            <a:endParaRPr/>
          </a:p>
        </p:txBody>
      </p:sp>
      <p:sp>
        <p:nvSpPr>
          <p:cNvPr id="237" name="Google Shape;237;p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Términos clave y definiciones</a:t>
            </a:r>
            <a:endParaRPr/>
          </a:p>
        </p:txBody>
      </p:sp>
      <p:sp>
        <p:nvSpPr>
          <p:cNvPr id="238" name="Google Shape;238;p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ÍNDICE</a:t>
            </a:r>
            <a:endParaRPr/>
          </a:p>
        </p:txBody>
      </p:sp>
      <p:sp>
        <p:nvSpPr>
          <p:cNvPr id="239" name="Google Shape;239;p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01</a:t>
            </a:r>
            <a:endParaRPr/>
          </a:p>
        </p:txBody>
      </p:sp>
      <p:sp>
        <p:nvSpPr>
          <p:cNvPr id="240" name="Google Shape;240;p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02</a:t>
            </a:r>
            <a:endParaRPr/>
          </a:p>
        </p:txBody>
      </p:sp>
      <p:sp>
        <p:nvSpPr>
          <p:cNvPr id="241" name="Google Shape;241;p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03</a:t>
            </a:r>
            <a:endParaRPr/>
          </a:p>
        </p:txBody>
      </p:sp>
      <p:sp>
        <p:nvSpPr>
          <p:cNvPr id="242" name="Google Shape;242;p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04</a:t>
            </a:r>
            <a:endParaRPr/>
          </a:p>
        </p:txBody>
      </p:sp>
      <p:sp>
        <p:nvSpPr>
          <p:cNvPr id="243" name="Google Shape;243;p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05</a:t>
            </a:r>
            <a:endParaRPr/>
          </a:p>
        </p:txBody>
      </p:sp>
      <p:sp>
        <p:nvSpPr>
          <p:cNvPr id="244" name="Google Shape;244;p3"/>
          <p:cNvSpPr txBox="1"/>
          <p:nvPr/>
        </p:nvSpPr>
        <p:spPr>
          <a:xfrm>
            <a:off x="5385282" y="4609268"/>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en-GB" sz="2400">
                <a:solidFill>
                  <a:srgbClr val="595959"/>
                </a:solidFill>
                <a:latin typeface="Calibri"/>
                <a:ea typeface="Calibri"/>
                <a:cs typeface="Calibri"/>
                <a:sym typeface="Calibri"/>
              </a:rPr>
              <a:t>Referencias</a:t>
            </a:r>
            <a:endParaRPr sz="1400" b="0" i="0" u="none" strike="noStrike" cap="none">
              <a:solidFill>
                <a:srgbClr val="000000"/>
              </a:solidFill>
              <a:latin typeface="Arial"/>
              <a:ea typeface="Arial"/>
              <a:cs typeface="Arial"/>
              <a:sym typeface="Arial"/>
            </a:endParaRPr>
          </a:p>
        </p:txBody>
      </p:sp>
      <p:sp>
        <p:nvSpPr>
          <p:cNvPr id="245" name="Google Shape;245;p3"/>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n-GB"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3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Gestión de proyecto</a:t>
            </a:r>
            <a:endParaRPr/>
          </a:p>
        </p:txBody>
      </p:sp>
      <p:sp>
        <p:nvSpPr>
          <p:cNvPr id="528" name="Google Shape;528;p38"/>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GB"/>
              <a:t>Trello es una herramienta flexible y de bajo costo para gestionar proyectos y flujos de trabajo, utilizando tableros y tarjetas que fomentan la organización y la eficiencia en los equipos.</a:t>
            </a:r>
            <a:endParaRPr/>
          </a:p>
          <a:p>
            <a:pPr marL="0" lvl="0" indent="0" algn="l" rtl="0">
              <a:lnSpc>
                <a:spcPct val="115000"/>
              </a:lnSpc>
              <a:spcBef>
                <a:spcPts val="1200"/>
              </a:spcBef>
              <a:spcAft>
                <a:spcPts val="0"/>
              </a:spcAft>
              <a:buNone/>
            </a:pPr>
            <a:r>
              <a:rPr lang="en-GB"/>
              <a:t>Visitar &gt; </a:t>
            </a:r>
            <a:r>
              <a:rPr lang="en-GB" u="sng">
                <a:solidFill>
                  <a:schemeClr val="hlink"/>
                </a:solidFill>
                <a:hlinkClick r:id="rId3"/>
              </a:rPr>
              <a:t>Sitio web de Trello</a:t>
            </a:r>
            <a:endParaRPr/>
          </a:p>
          <a:p>
            <a:pPr marL="0" lvl="0" indent="0" algn="l" rtl="0">
              <a:lnSpc>
                <a:spcPct val="115000"/>
              </a:lnSpc>
              <a:spcBef>
                <a:spcPts val="1200"/>
              </a:spcBef>
              <a:spcAft>
                <a:spcPts val="0"/>
              </a:spcAft>
              <a:buNone/>
            </a:pPr>
            <a:r>
              <a:rPr lang="en-GB"/>
              <a:t>Ver &gt; </a:t>
            </a:r>
            <a:r>
              <a:rPr lang="en-GB" u="sng">
                <a:solidFill>
                  <a:schemeClr val="hlink"/>
                </a:solidFill>
                <a:hlinkClick r:id="rId4"/>
              </a:rPr>
              <a:t>TRELLO: Qué es y Cómo funciona - TUTORIAL en Español</a:t>
            </a:r>
            <a:endParaRPr/>
          </a:p>
          <a:p>
            <a:pPr marL="0" lvl="0" indent="0" algn="just" rtl="0">
              <a:lnSpc>
                <a:spcPct val="103333"/>
              </a:lnSpc>
              <a:spcBef>
                <a:spcPts val="1200"/>
              </a:spcBef>
              <a:spcAft>
                <a:spcPts val="0"/>
              </a:spcAft>
              <a:buClr>
                <a:srgbClr val="595959"/>
              </a:buClr>
              <a:buSzPts val="2400"/>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3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sz="3800"/>
              <a:t>Análisis de datos</a:t>
            </a:r>
            <a:endParaRPr sz="3800"/>
          </a:p>
        </p:txBody>
      </p:sp>
      <p:sp>
        <p:nvSpPr>
          <p:cNvPr id="536" name="Google Shape;536;p39"/>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GB"/>
              <a:t>KNIME es una plataforma de código abierto para análisis de datos, informes e integración que permite a las empresas aprovechar los datos para tomar decisiones sostenibles.</a:t>
            </a:r>
            <a:endParaRPr/>
          </a:p>
          <a:p>
            <a:pPr marL="0" lvl="0" indent="0" algn="l" rtl="0">
              <a:lnSpc>
                <a:spcPct val="115000"/>
              </a:lnSpc>
              <a:spcBef>
                <a:spcPts val="1200"/>
              </a:spcBef>
              <a:spcAft>
                <a:spcPts val="0"/>
              </a:spcAft>
              <a:buNone/>
            </a:pPr>
            <a:r>
              <a:rPr lang="en-GB"/>
              <a:t>Visitar &gt; </a:t>
            </a:r>
            <a:r>
              <a:rPr lang="en-GB" u="sng">
                <a:solidFill>
                  <a:schemeClr val="hlink"/>
                </a:solidFill>
                <a:hlinkClick r:id="rId3"/>
              </a:rPr>
              <a:t>Sitio web de KNIME</a:t>
            </a:r>
            <a:endParaRPr/>
          </a:p>
          <a:p>
            <a:pPr marL="0" lvl="0" indent="0" algn="l" rtl="0">
              <a:lnSpc>
                <a:spcPct val="115000"/>
              </a:lnSpc>
              <a:spcBef>
                <a:spcPts val="1200"/>
              </a:spcBef>
              <a:spcAft>
                <a:spcPts val="0"/>
              </a:spcAft>
              <a:buNone/>
            </a:pPr>
            <a:r>
              <a:rPr lang="en-GB"/>
              <a:t>Ver &gt; </a:t>
            </a:r>
            <a:r>
              <a:rPr lang="en-GB" u="sng">
                <a:solidFill>
                  <a:schemeClr val="hlink"/>
                </a:solidFill>
                <a:hlinkClick r:id="rId4"/>
              </a:rPr>
              <a:t>¿Qué es KNIME?</a:t>
            </a:r>
            <a:endParaRPr/>
          </a:p>
          <a:p>
            <a:pPr marL="0" lvl="0" indent="0" algn="just" rtl="0">
              <a:lnSpc>
                <a:spcPct val="103333"/>
              </a:lnSpc>
              <a:spcBef>
                <a:spcPts val="1200"/>
              </a:spcBef>
              <a:spcAft>
                <a:spcPts val="0"/>
              </a:spcAft>
              <a:buClr>
                <a:srgbClr val="595959"/>
              </a:buClr>
              <a:buSzPts val="24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40"/>
          <p:cNvSpPr txBox="1">
            <a:spLocks noGrp="1"/>
          </p:cNvSpPr>
          <p:nvPr>
            <p:ph type="body" idx="1"/>
          </p:nvPr>
        </p:nvSpPr>
        <p:spPr>
          <a:xfrm>
            <a:off x="301775" y="1259075"/>
            <a:ext cx="5499300" cy="5361000"/>
          </a:xfrm>
          <a:prstGeom prst="rect">
            <a:avLst/>
          </a:prstGeom>
          <a:noFill/>
          <a:ln>
            <a:noFill/>
          </a:ln>
        </p:spPr>
        <p:txBody>
          <a:bodyPr spcFirstLastPara="1" wrap="square" lIns="91425" tIns="45700" rIns="91425" bIns="45700" anchor="t" anchorCtr="0">
            <a:noAutofit/>
          </a:bodyPr>
          <a:lstStyle/>
          <a:p>
            <a:pPr marL="457200" lvl="0" indent="-457200" algn="just" rtl="0">
              <a:lnSpc>
                <a:spcPct val="90000"/>
              </a:lnSpc>
              <a:spcBef>
                <a:spcPts val="1000"/>
              </a:spcBef>
              <a:spcAft>
                <a:spcPts val="0"/>
              </a:spcAft>
              <a:buClr>
                <a:schemeClr val="lt1"/>
              </a:buClr>
              <a:buSzPts val="2400"/>
              <a:buFont typeface="Calibri"/>
              <a:buAutoNum type="arabicPeriod"/>
            </a:pPr>
            <a:r>
              <a:rPr lang="en-GB"/>
              <a:t>Visita el sitio web oficial del software.</a:t>
            </a:r>
            <a:endParaRPr/>
          </a:p>
          <a:p>
            <a:pPr marL="457200" lvl="0" indent="-457200" algn="just" rtl="0">
              <a:lnSpc>
                <a:spcPct val="90000"/>
              </a:lnSpc>
              <a:spcBef>
                <a:spcPts val="1000"/>
              </a:spcBef>
              <a:spcAft>
                <a:spcPts val="0"/>
              </a:spcAft>
              <a:buClr>
                <a:schemeClr val="lt1"/>
              </a:buClr>
              <a:buSzPts val="2400"/>
              <a:buFont typeface="Calibri"/>
              <a:buAutoNum type="arabicPeriod"/>
            </a:pPr>
            <a:r>
              <a:rPr lang="en-GB"/>
              <a:t>Regístrate o crea una cuenta gratuita si está disponible, o elige un período de prueba para funciones premium.</a:t>
            </a:r>
            <a:endParaRPr/>
          </a:p>
          <a:p>
            <a:pPr marL="457200" lvl="0" indent="-457200" algn="just" rtl="0">
              <a:lnSpc>
                <a:spcPct val="90000"/>
              </a:lnSpc>
              <a:spcBef>
                <a:spcPts val="1000"/>
              </a:spcBef>
              <a:spcAft>
                <a:spcPts val="0"/>
              </a:spcAft>
              <a:buClr>
                <a:schemeClr val="lt1"/>
              </a:buClr>
              <a:buSzPts val="2400"/>
              <a:buFont typeface="Calibri"/>
              <a:buAutoNum type="arabicPeriod"/>
            </a:pPr>
            <a:r>
              <a:rPr lang="en-GB"/>
              <a:t>Descarga el software necesario o accede a la plataforma en línea.</a:t>
            </a:r>
            <a:endParaRPr/>
          </a:p>
          <a:p>
            <a:pPr marL="457200" lvl="0" indent="-457200" algn="just" rtl="0">
              <a:lnSpc>
                <a:spcPct val="90000"/>
              </a:lnSpc>
              <a:spcBef>
                <a:spcPts val="1000"/>
              </a:spcBef>
              <a:spcAft>
                <a:spcPts val="0"/>
              </a:spcAft>
              <a:buClr>
                <a:schemeClr val="lt1"/>
              </a:buClr>
              <a:buSzPts val="2400"/>
              <a:buFont typeface="Calibri"/>
              <a:buAutoNum type="arabicPeriod"/>
            </a:pPr>
            <a:r>
              <a:rPr lang="en-GB"/>
              <a:t>Familiarízate con los manuales de usuario o guías de inicio rápido que generalmente están disponibles en la página de ayuda del software.</a:t>
            </a:r>
            <a:endParaRPr/>
          </a:p>
          <a:p>
            <a:pPr marL="457200" lvl="0" indent="-457200" algn="just" rtl="0">
              <a:lnSpc>
                <a:spcPct val="90000"/>
              </a:lnSpc>
              <a:spcBef>
                <a:spcPts val="1000"/>
              </a:spcBef>
              <a:spcAft>
                <a:spcPts val="0"/>
              </a:spcAft>
              <a:buClr>
                <a:schemeClr val="lt1"/>
              </a:buClr>
              <a:buSzPts val="2400"/>
              <a:buFont typeface="Calibri"/>
              <a:buAutoNum type="arabicPeriod"/>
            </a:pPr>
            <a:r>
              <a:rPr lang="en-GB"/>
              <a:t>Explora las funciones básicas a través de videos introductorios o guías interactivas proporcionadas dentro del software o en foros comunitarios.</a:t>
            </a:r>
            <a:endParaRPr/>
          </a:p>
        </p:txBody>
      </p:sp>
      <p:sp>
        <p:nvSpPr>
          <p:cNvPr id="544" name="Google Shape;544;p40"/>
          <p:cNvSpPr txBox="1">
            <a:spLocks noGrp="1"/>
          </p:cNvSpPr>
          <p:nvPr>
            <p:ph type="body" idx="2"/>
          </p:nvPr>
        </p:nvSpPr>
        <p:spPr>
          <a:xfrm>
            <a:off x="192750" y="114841"/>
            <a:ext cx="55407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Instrucciones para el uso de estas herramientas.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1"/>
          <p:cNvSpPr txBox="1">
            <a:spLocks noGrp="1"/>
          </p:cNvSpPr>
          <p:nvPr>
            <p:ph type="body" idx="1"/>
          </p:nvPr>
        </p:nvSpPr>
        <p:spPr>
          <a:xfrm>
            <a:off x="52698" y="1393310"/>
            <a:ext cx="5893800" cy="5099700"/>
          </a:xfrm>
          <a:prstGeom prst="rect">
            <a:avLst/>
          </a:prstGeom>
          <a:noFill/>
          <a:ln>
            <a:noFill/>
          </a:ln>
        </p:spPr>
        <p:txBody>
          <a:bodyPr spcFirstLastPara="1" wrap="square" lIns="91425" tIns="45700" rIns="91425" bIns="45700" anchor="t" anchorCtr="0">
            <a:noAutofit/>
          </a:bodyPr>
          <a:lstStyle/>
          <a:p>
            <a:pPr marL="457200" lvl="0" indent="-444500" algn="just" rtl="0">
              <a:lnSpc>
                <a:spcPct val="90000"/>
              </a:lnSpc>
              <a:spcBef>
                <a:spcPts val="0"/>
              </a:spcBef>
              <a:spcAft>
                <a:spcPts val="0"/>
              </a:spcAft>
              <a:buClr>
                <a:schemeClr val="lt1"/>
              </a:buClr>
              <a:buSzPts val="2200"/>
              <a:buFont typeface="Arial"/>
              <a:buChar char="•"/>
            </a:pPr>
            <a:r>
              <a:rPr lang="en-GB" sz="2200" b="1"/>
              <a:t>CRM (SuiteCRM): </a:t>
            </a:r>
            <a:r>
              <a:rPr lang="en-GB" sz="2200"/>
              <a:t>Utiliza los datos de clientes para rastrear y analizar las tendencias de compra relacionadas con productos o servicios sostenibles.</a:t>
            </a:r>
            <a:endParaRPr sz="2200"/>
          </a:p>
          <a:p>
            <a:pPr marL="457200" lvl="0" indent="-444500" algn="just" rtl="0">
              <a:lnSpc>
                <a:spcPct val="90000"/>
              </a:lnSpc>
              <a:spcBef>
                <a:spcPts val="0"/>
              </a:spcBef>
              <a:spcAft>
                <a:spcPts val="0"/>
              </a:spcAft>
              <a:buClr>
                <a:schemeClr val="lt1"/>
              </a:buClr>
              <a:buSzPts val="2200"/>
              <a:buFont typeface="Arial"/>
              <a:buChar char="•"/>
            </a:pPr>
            <a:r>
              <a:rPr lang="en-GB" sz="2200" b="1"/>
              <a:t>ERP (Odoo): </a:t>
            </a:r>
            <a:r>
              <a:rPr lang="en-GB" sz="2200"/>
              <a:t>Implementa módulos de inventario y cadena de suministro para optimizar el uso de recursos y minimizar desperdicios.</a:t>
            </a:r>
            <a:endParaRPr sz="2200"/>
          </a:p>
          <a:p>
            <a:pPr marL="457200" lvl="0" indent="-444500" algn="just" rtl="0">
              <a:lnSpc>
                <a:spcPct val="90000"/>
              </a:lnSpc>
              <a:spcBef>
                <a:spcPts val="0"/>
              </a:spcBef>
              <a:spcAft>
                <a:spcPts val="0"/>
              </a:spcAft>
              <a:buClr>
                <a:schemeClr val="lt1"/>
              </a:buClr>
              <a:buSzPts val="2200"/>
              <a:buFont typeface="Arial"/>
              <a:buChar char="•"/>
            </a:pPr>
            <a:r>
              <a:rPr lang="en-GB" sz="2200" b="1"/>
              <a:t>Gestión de Proyectos (Trello): </a:t>
            </a:r>
            <a:r>
              <a:rPr lang="en-GB" sz="2200"/>
              <a:t>Configura tableros para monitorear objetivos y proyectos de sostenibilidad, como iniciativas de reducción de residuos o campañas de marketing verde.</a:t>
            </a:r>
            <a:endParaRPr sz="2200"/>
          </a:p>
          <a:p>
            <a:pPr marL="457200" lvl="0" indent="-444500" algn="just" rtl="0">
              <a:lnSpc>
                <a:spcPct val="90000"/>
              </a:lnSpc>
              <a:spcBef>
                <a:spcPts val="0"/>
              </a:spcBef>
              <a:spcAft>
                <a:spcPts val="0"/>
              </a:spcAft>
              <a:buClr>
                <a:schemeClr val="lt1"/>
              </a:buClr>
              <a:buSzPts val="2200"/>
              <a:buFont typeface="Arial"/>
              <a:buChar char="•"/>
            </a:pPr>
            <a:r>
              <a:rPr lang="en-GB" sz="2200" b="1"/>
              <a:t>Análisis de Datos (KNIME): </a:t>
            </a:r>
            <a:r>
              <a:rPr lang="en-GB" sz="2200"/>
              <a:t>Utiliza análisis para evaluar el impacto ambiental y los indicadores de rendimiento en sostenibilidad.</a:t>
            </a:r>
            <a:endParaRPr b="1"/>
          </a:p>
        </p:txBody>
      </p:sp>
      <p:sp>
        <p:nvSpPr>
          <p:cNvPr id="551" name="Google Shape;551;p41"/>
          <p:cNvSpPr txBox="1">
            <a:spLocks noGrp="1"/>
          </p:cNvSpPr>
          <p:nvPr>
            <p:ph type="body" idx="2"/>
          </p:nvPr>
        </p:nvSpPr>
        <p:spPr>
          <a:xfrm>
            <a:off x="163875" y="191041"/>
            <a:ext cx="55407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Usos específicos en materia de </a:t>
            </a:r>
            <a:r>
              <a:rPr lang="en-GB">
                <a:solidFill>
                  <a:srgbClr val="73B64B"/>
                </a:solidFill>
              </a:rPr>
              <a:t>SOSTENIBILIDAD</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42"/>
          <p:cNvSpPr txBox="1">
            <a:spLocks noGrp="1"/>
          </p:cNvSpPr>
          <p:nvPr>
            <p:ph type="body" idx="1"/>
          </p:nvPr>
        </p:nvSpPr>
        <p:spPr>
          <a:xfrm>
            <a:off x="4601500" y="397775"/>
            <a:ext cx="6498000" cy="59619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sz="2300"/>
              <a:t>Facilitar el aprendizaje práctico y la aplicación de herramientas digitales que puedan ayudar a mejorar las prácticas de sostenibilidad en las microempresas.</a:t>
            </a:r>
            <a:endParaRPr sz="2300"/>
          </a:p>
          <a:p>
            <a:pPr marL="0" lvl="0" indent="0" algn="just" rtl="0">
              <a:lnSpc>
                <a:spcPct val="103333"/>
              </a:lnSpc>
              <a:spcBef>
                <a:spcPts val="0"/>
              </a:spcBef>
              <a:spcAft>
                <a:spcPts val="0"/>
              </a:spcAft>
              <a:buClr>
                <a:srgbClr val="595959"/>
              </a:buClr>
              <a:buSzPts val="2400"/>
              <a:buNone/>
            </a:pPr>
            <a:endParaRPr sz="2300"/>
          </a:p>
          <a:p>
            <a:pPr marL="0" lvl="0" indent="0" algn="just" rtl="0">
              <a:lnSpc>
                <a:spcPct val="103333"/>
              </a:lnSpc>
              <a:spcBef>
                <a:spcPts val="0"/>
              </a:spcBef>
              <a:spcAft>
                <a:spcPts val="0"/>
              </a:spcAft>
              <a:buClr>
                <a:srgbClr val="1E75B0"/>
              </a:buClr>
              <a:buSzPts val="2400"/>
              <a:buNone/>
            </a:pPr>
            <a:r>
              <a:rPr lang="en-GB" sz="2300" b="1">
                <a:solidFill>
                  <a:srgbClr val="1E75B0"/>
                </a:solidFill>
              </a:rPr>
              <a:t>Demostraciones en Vivo:</a:t>
            </a:r>
            <a:r>
              <a:rPr lang="en-GB" sz="1000" b="1">
                <a:solidFill>
                  <a:srgbClr val="000000"/>
                </a:solidFill>
                <a:latin typeface="Arial"/>
                <a:ea typeface="Arial"/>
                <a:cs typeface="Arial"/>
                <a:sym typeface="Arial"/>
              </a:rPr>
              <a:t> </a:t>
            </a:r>
            <a:r>
              <a:rPr lang="en-GB" sz="2300"/>
              <a:t>Webinarios programados donde expertos demuestran el uso de soluciones de software específicas. Estas sesiones incluyen ejemplos en tiempo real centrados en características que apoyan la sostenibilidad.</a:t>
            </a:r>
            <a:endParaRPr sz="2300"/>
          </a:p>
          <a:p>
            <a:pPr marL="0" lvl="0" indent="0" algn="l" rtl="0">
              <a:lnSpc>
                <a:spcPct val="115000"/>
              </a:lnSpc>
              <a:spcBef>
                <a:spcPts val="1200"/>
              </a:spcBef>
              <a:spcAft>
                <a:spcPts val="1200"/>
              </a:spcAft>
              <a:buNone/>
            </a:pPr>
            <a:r>
              <a:rPr lang="en-GB" sz="2300" b="1">
                <a:solidFill>
                  <a:srgbClr val="1E75B0"/>
                </a:solidFill>
              </a:rPr>
              <a:t>Tutoriales Interactivos</a:t>
            </a:r>
            <a:br>
              <a:rPr lang="en-GB" sz="2300"/>
            </a:br>
            <a:r>
              <a:rPr lang="en-GB" sz="2300"/>
              <a:t>Tutoriales paso a paso sobre la configuración y el uso de software para procesos enfocados en la sostenibilidad. Los participantes pueden seguir el tutorial en sus propios dispositivos y hacer preguntas en tiempo real.</a:t>
            </a:r>
            <a:endParaRPr sz="2300"/>
          </a:p>
        </p:txBody>
      </p:sp>
      <p:sp>
        <p:nvSpPr>
          <p:cNvPr id="558" name="Google Shape;558;p42"/>
          <p:cNvSpPr txBox="1">
            <a:spLocks noGrp="1"/>
          </p:cNvSpPr>
          <p:nvPr>
            <p:ph type="body" idx="2"/>
          </p:nvPr>
        </p:nvSpPr>
        <p:spPr>
          <a:xfrm>
            <a:off x="349207" y="397768"/>
            <a:ext cx="3401158" cy="44790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Actividad: Sesiones en vivo o tutoriales para el uso de software específico.</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43"/>
          <p:cNvSpPr txBox="1">
            <a:spLocks noGrp="1"/>
          </p:cNvSpPr>
          <p:nvPr>
            <p:ph type="body" idx="1"/>
          </p:nvPr>
        </p:nvSpPr>
        <p:spPr>
          <a:xfrm>
            <a:off x="4558150" y="484475"/>
            <a:ext cx="6756600" cy="60054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None/>
            </a:pPr>
            <a:r>
              <a:rPr lang="en-GB" sz="2500" b="1"/>
              <a:t>ACERCA DE LAS SESIONES:</a:t>
            </a:r>
            <a:endParaRPr sz="2500" b="1"/>
          </a:p>
          <a:p>
            <a:pPr marL="457200" lvl="0" indent="-387350" algn="just" rtl="0">
              <a:spcBef>
                <a:spcPts val="1000"/>
              </a:spcBef>
              <a:spcAft>
                <a:spcPts val="0"/>
              </a:spcAft>
              <a:buClr>
                <a:srgbClr val="1E75B0"/>
              </a:buClr>
              <a:buSzPts val="2500"/>
              <a:buChar char="•"/>
            </a:pPr>
            <a:r>
              <a:rPr lang="en-GB" sz="2500" b="1">
                <a:solidFill>
                  <a:srgbClr val="1E75B0"/>
                </a:solidFill>
              </a:rPr>
              <a:t>SuiteCRM:</a:t>
            </a:r>
            <a:r>
              <a:rPr lang="en-GB" sz="2500"/>
              <a:t> Gestionar relaciones con clientes sostenibles e integrar iniciativas ecológicas en campañas de marketing.</a:t>
            </a:r>
            <a:endParaRPr sz="2500"/>
          </a:p>
          <a:p>
            <a:pPr marL="457200" lvl="0" indent="-387350" algn="just" rtl="0">
              <a:spcBef>
                <a:spcPts val="1000"/>
              </a:spcBef>
              <a:spcAft>
                <a:spcPts val="0"/>
              </a:spcAft>
              <a:buClr>
                <a:srgbClr val="1E75B0"/>
              </a:buClr>
              <a:buSzPts val="2500"/>
              <a:buChar char="•"/>
            </a:pPr>
            <a:r>
              <a:rPr lang="en-GB" sz="2500" b="1">
                <a:solidFill>
                  <a:srgbClr val="1E75B0"/>
                </a:solidFill>
              </a:rPr>
              <a:t>Odoo:</a:t>
            </a:r>
            <a:r>
              <a:rPr lang="en-GB" sz="2500"/>
              <a:t> Optimizar operaciones para reducir residuos y mejorar la eficiencia energética dentro de los módulos de ERP.</a:t>
            </a:r>
            <a:endParaRPr sz="2500"/>
          </a:p>
          <a:p>
            <a:pPr marL="457200" lvl="0" indent="-387350" algn="just" rtl="0">
              <a:spcBef>
                <a:spcPts val="1000"/>
              </a:spcBef>
              <a:spcAft>
                <a:spcPts val="0"/>
              </a:spcAft>
              <a:buClr>
                <a:srgbClr val="1E75B0"/>
              </a:buClr>
              <a:buSzPts val="2500"/>
              <a:buChar char="•"/>
            </a:pPr>
            <a:r>
              <a:rPr lang="en-GB" sz="2500" b="1">
                <a:solidFill>
                  <a:srgbClr val="1E75B0"/>
                </a:solidFill>
              </a:rPr>
              <a:t>Trello:</a:t>
            </a:r>
            <a:r>
              <a:rPr lang="en-GB" sz="2500"/>
              <a:t> Organizar proyectos de sostenibilidad, rastrear el progreso y colaborar entre equipos.</a:t>
            </a:r>
            <a:endParaRPr sz="2500"/>
          </a:p>
          <a:p>
            <a:pPr marL="457200" lvl="0" indent="-387350" algn="just" rtl="0">
              <a:spcBef>
                <a:spcPts val="1000"/>
              </a:spcBef>
              <a:spcAft>
                <a:spcPts val="0"/>
              </a:spcAft>
              <a:buClr>
                <a:srgbClr val="1E75B0"/>
              </a:buClr>
              <a:buSzPts val="2500"/>
              <a:buChar char="•"/>
            </a:pPr>
            <a:r>
              <a:rPr lang="en-GB" sz="2500" b="1">
                <a:solidFill>
                  <a:srgbClr val="1E75B0"/>
                </a:solidFill>
              </a:rPr>
              <a:t>KNIME:</a:t>
            </a:r>
            <a:r>
              <a:rPr lang="en-GB" sz="2500"/>
              <a:t> Analizar datos para impulsar la sostenibilidad en las decisiones empresariales e informar sobre métricas de impacto ambiental.</a:t>
            </a:r>
            <a:endParaRPr sz="2500"/>
          </a:p>
        </p:txBody>
      </p:sp>
      <p:sp>
        <p:nvSpPr>
          <p:cNvPr id="564" name="Google Shape;564;p43"/>
          <p:cNvSpPr txBox="1">
            <a:spLocks noGrp="1"/>
          </p:cNvSpPr>
          <p:nvPr>
            <p:ph type="body" idx="2"/>
          </p:nvPr>
        </p:nvSpPr>
        <p:spPr>
          <a:xfrm>
            <a:off x="349207" y="397768"/>
            <a:ext cx="3401100" cy="447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Actividad: Sesiones en vivo o tutoriales para el uso de software específico.</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44"/>
          <p:cNvSpPr txBox="1">
            <a:spLocks noGrp="1"/>
          </p:cNvSpPr>
          <p:nvPr>
            <p:ph type="body" idx="2"/>
          </p:nvPr>
        </p:nvSpPr>
        <p:spPr>
          <a:xfrm>
            <a:off x="529361" y="2501757"/>
            <a:ext cx="5166300" cy="1854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9.5 DESARROLLO DE UN PLAN DE SOSTENIBILIDAD DIGITAL</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45"/>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Plantilla del Plan de Sostenibilidad Digital</a:t>
            </a:r>
            <a:endParaRPr/>
          </a:p>
        </p:txBody>
      </p:sp>
      <p:sp>
        <p:nvSpPr>
          <p:cNvPr id="577" name="Google Shape;577;p45"/>
          <p:cNvSpPr txBox="1">
            <a:spLocks noGrp="1"/>
          </p:cNvSpPr>
          <p:nvPr>
            <p:ph type="body" idx="2"/>
          </p:nvPr>
        </p:nvSpPr>
        <p:spPr>
          <a:xfrm>
            <a:off x="904850" y="1497651"/>
            <a:ext cx="10053000" cy="4630800"/>
          </a:xfrm>
          <a:prstGeom prst="rect">
            <a:avLst/>
          </a:prstGeom>
          <a:noFill/>
          <a:ln>
            <a:noFill/>
          </a:ln>
        </p:spPr>
        <p:txBody>
          <a:bodyPr spcFirstLastPara="1" wrap="square" lIns="91425" tIns="45700" rIns="91425" bIns="45700" anchor="t" anchorCtr="0">
            <a:noAutofit/>
          </a:bodyPr>
          <a:lstStyle/>
          <a:p>
            <a:pPr marL="457200" lvl="0" indent="-457200" algn="just" rtl="0">
              <a:lnSpc>
                <a:spcPct val="103333"/>
              </a:lnSpc>
              <a:spcBef>
                <a:spcPts val="0"/>
              </a:spcBef>
              <a:spcAft>
                <a:spcPts val="0"/>
              </a:spcAft>
              <a:buClr>
                <a:srgbClr val="595959"/>
              </a:buClr>
              <a:buSzPts val="2400"/>
              <a:buFont typeface="Calibri"/>
              <a:buAutoNum type="arabicPeriod"/>
            </a:pPr>
            <a:r>
              <a:rPr lang="en-GB" b="1"/>
              <a:t>Introducción: </a:t>
            </a:r>
            <a:r>
              <a:rPr lang="en-GB"/>
              <a:t>Visión general de los objetivos empresariales relacionados con la sostenibilidad.  </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b="1"/>
              <a:t>Análisis del Estado Actual: </a:t>
            </a:r>
            <a:r>
              <a:rPr lang="en-GB"/>
              <a:t>Evaluación de las prácticas digitales y de sostenibilidad actuales.  </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b="1"/>
              <a:t>Objetivos:</a:t>
            </a:r>
            <a:r>
              <a:rPr lang="en-GB"/>
              <a:t> Objetivos específicos de sostenibilidad a alcanzar mediante soluciones digitales.  </a:t>
            </a:r>
            <a:endParaRPr b="1"/>
          </a:p>
          <a:p>
            <a:pPr marL="457200" lvl="0" indent="-457200" algn="just" rtl="0">
              <a:lnSpc>
                <a:spcPct val="103333"/>
              </a:lnSpc>
              <a:spcBef>
                <a:spcPts val="0"/>
              </a:spcBef>
              <a:spcAft>
                <a:spcPts val="0"/>
              </a:spcAft>
              <a:buClr>
                <a:srgbClr val="595959"/>
              </a:buClr>
              <a:buSzPts val="2400"/>
              <a:buFont typeface="Calibri"/>
              <a:buAutoNum type="arabicPeriod"/>
            </a:pPr>
            <a:r>
              <a:rPr lang="en-GB" b="1"/>
              <a:t>Estrategia y Acciones: </a:t>
            </a:r>
            <a:r>
              <a:rPr lang="en-GB"/>
              <a:t>Acciones detalladas para lograr cada objetivo, especificando las herramientas y prácticas digitales que se utilizarán.  </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b="1"/>
              <a:t>Métricas y Monitoreo: </a:t>
            </a:r>
            <a:r>
              <a:rPr lang="en-GB"/>
              <a:t>KPIs para rastrear el progreso y herramientas para monitorear estas métricas. </a:t>
            </a:r>
            <a:r>
              <a:rPr lang="en-GB" b="1"/>
              <a:t> </a:t>
            </a:r>
            <a:endParaRPr b="1"/>
          </a:p>
          <a:p>
            <a:pPr marL="457200" lvl="0" indent="-457200" algn="just" rtl="0">
              <a:lnSpc>
                <a:spcPct val="103333"/>
              </a:lnSpc>
              <a:spcBef>
                <a:spcPts val="0"/>
              </a:spcBef>
              <a:spcAft>
                <a:spcPts val="0"/>
              </a:spcAft>
              <a:buClr>
                <a:srgbClr val="595959"/>
              </a:buClr>
              <a:buSzPts val="2400"/>
              <a:buFont typeface="Calibri"/>
              <a:buAutoNum type="arabicPeriod"/>
            </a:pPr>
            <a:r>
              <a:rPr lang="en-GB" b="1"/>
              <a:t>Revisión y Adaptación:</a:t>
            </a:r>
            <a:r>
              <a:rPr lang="en-GB"/>
              <a:t> Pasos para revisiones regulares y adaptaciones basadas en las métricas de rendimiento.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Instrucciones para crear un Plan de Sostenibilidad Digital</a:t>
            </a:r>
            <a:endParaRPr/>
          </a:p>
        </p:txBody>
      </p:sp>
      <p:sp>
        <p:nvSpPr>
          <p:cNvPr id="585" name="Google Shape;585;p46"/>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457200" lvl="0" indent="-349250" algn="l" rtl="0">
              <a:lnSpc>
                <a:spcPct val="115000"/>
              </a:lnSpc>
              <a:spcBef>
                <a:spcPts val="1200"/>
              </a:spcBef>
              <a:spcAft>
                <a:spcPts val="0"/>
              </a:spcAft>
              <a:buClr>
                <a:srgbClr val="EB7339"/>
              </a:buClr>
              <a:buSzPts val="1900"/>
              <a:buChar char="•"/>
            </a:pPr>
            <a:r>
              <a:rPr lang="en-GB" sz="2000" b="1">
                <a:solidFill>
                  <a:srgbClr val="EB7339"/>
                </a:solidFill>
              </a:rPr>
              <a:t>Evaluar Necesidades y Oportunidades: </a:t>
            </a:r>
            <a:r>
              <a:rPr lang="en-GB" sz="2000"/>
              <a:t>Comienza por comprender dónde las herramientas digitales pueden mejorar de manera más efectiva la sostenibilidad (por ejemplo, gestión de energía, eficiencia de recursos, compromiso del cliente).</a:t>
            </a:r>
            <a:endParaRPr sz="2000"/>
          </a:p>
          <a:p>
            <a:pPr marL="457200" lvl="0" indent="-349250" algn="l" rtl="0">
              <a:lnSpc>
                <a:spcPct val="115000"/>
              </a:lnSpc>
              <a:spcBef>
                <a:spcPts val="0"/>
              </a:spcBef>
              <a:spcAft>
                <a:spcPts val="0"/>
              </a:spcAft>
              <a:buClr>
                <a:srgbClr val="EB7339"/>
              </a:buClr>
              <a:buSzPts val="1900"/>
              <a:buChar char="•"/>
            </a:pPr>
            <a:r>
              <a:rPr lang="en-GB" sz="2000" b="1">
                <a:solidFill>
                  <a:srgbClr val="73B64B"/>
                </a:solidFill>
              </a:rPr>
              <a:t>Establecer Metas Realistas:</a:t>
            </a:r>
            <a:r>
              <a:rPr lang="en-GB" sz="2000"/>
              <a:t> Basado en las capacidades de la empresa y las necesidades de sostenibilidad, establece metas alcanzables y medibles.</a:t>
            </a:r>
            <a:endParaRPr sz="2000"/>
          </a:p>
          <a:p>
            <a:pPr marL="457200" lvl="0" indent="-349250" algn="l" rtl="0">
              <a:lnSpc>
                <a:spcPct val="115000"/>
              </a:lnSpc>
              <a:spcBef>
                <a:spcPts val="0"/>
              </a:spcBef>
              <a:spcAft>
                <a:spcPts val="0"/>
              </a:spcAft>
              <a:buClr>
                <a:srgbClr val="EB7339"/>
              </a:buClr>
              <a:buSzPts val="1900"/>
              <a:buChar char="•"/>
            </a:pPr>
            <a:r>
              <a:rPr lang="en-GB" sz="2000" b="1">
                <a:solidFill>
                  <a:srgbClr val="1E75B0"/>
                </a:solidFill>
              </a:rPr>
              <a:t>Planificar la Integración: </a:t>
            </a:r>
            <a:r>
              <a:rPr lang="en-GB" sz="2000"/>
              <a:t>Describe cómo se integrarán las herramientas digitales en los procesos comerciales existentes o qué nuevos procesos serán necesarios.</a:t>
            </a:r>
            <a:endParaRPr sz="700">
              <a:solidFill>
                <a:srgbClr val="000000"/>
              </a:solidFill>
              <a:latin typeface="Arial"/>
              <a:ea typeface="Arial"/>
              <a:cs typeface="Arial"/>
              <a:sym typeface="Arial"/>
            </a:endParaRPr>
          </a:p>
          <a:p>
            <a:pPr marL="457200" lvl="0" indent="-374650" algn="l" rtl="0">
              <a:lnSpc>
                <a:spcPct val="115000"/>
              </a:lnSpc>
              <a:spcBef>
                <a:spcPts val="0"/>
              </a:spcBef>
              <a:spcAft>
                <a:spcPts val="0"/>
              </a:spcAft>
              <a:buClr>
                <a:srgbClr val="EB7339"/>
              </a:buClr>
              <a:buSzPts val="2300"/>
              <a:buChar char="•"/>
            </a:pPr>
            <a:r>
              <a:rPr lang="en-GB" sz="2000" b="1">
                <a:solidFill>
                  <a:srgbClr val="EB7339"/>
                </a:solidFill>
              </a:rPr>
              <a:t>Definir el Éxito:</a:t>
            </a:r>
            <a:r>
              <a:rPr lang="en-GB" sz="700">
                <a:solidFill>
                  <a:srgbClr val="000000"/>
                </a:solidFill>
                <a:latin typeface="Arial"/>
                <a:ea typeface="Arial"/>
                <a:cs typeface="Arial"/>
                <a:sym typeface="Arial"/>
              </a:rPr>
              <a:t> </a:t>
            </a:r>
            <a:r>
              <a:rPr lang="en-GB" sz="2000"/>
              <a:t>Establece métricas claras o KPIs para medir el éxito de las estrategias digitales implementadas en términos de sostenibilidad.</a:t>
            </a:r>
            <a:endParaRPr sz="700">
              <a:solidFill>
                <a:srgbClr val="000000"/>
              </a:solidFill>
              <a:latin typeface="Arial"/>
              <a:ea typeface="Arial"/>
              <a:cs typeface="Arial"/>
              <a:sym typeface="Arial"/>
            </a:endParaRPr>
          </a:p>
          <a:p>
            <a:pPr marL="457200" lvl="0" indent="0" algn="just" rtl="0">
              <a:lnSpc>
                <a:spcPct val="103333"/>
              </a:lnSpc>
              <a:spcBef>
                <a:spcPts val="1200"/>
              </a:spcBef>
              <a:spcAft>
                <a:spcPts val="0"/>
              </a:spcAft>
              <a:buNone/>
            </a:pPr>
            <a:endParaRPr sz="1900" b="1">
              <a:solidFill>
                <a:srgbClr val="EB7339"/>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7"/>
          <p:cNvSpPr txBox="1">
            <a:spLocks noGrp="1"/>
          </p:cNvSpPr>
          <p:nvPr>
            <p:ph type="body" idx="1"/>
          </p:nvPr>
        </p:nvSpPr>
        <p:spPr>
          <a:xfrm>
            <a:off x="933756" y="4221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Consideraciones Clave para Desarrollar un Plan de Sostenibilidad Digital</a:t>
            </a:r>
            <a:endParaRPr/>
          </a:p>
        </p:txBody>
      </p:sp>
      <p:sp>
        <p:nvSpPr>
          <p:cNvPr id="592" name="Google Shape;592;p47"/>
          <p:cNvSpPr/>
          <p:nvPr/>
        </p:nvSpPr>
        <p:spPr>
          <a:xfrm>
            <a:off x="39759" y="2213115"/>
            <a:ext cx="4015408" cy="4293704"/>
          </a:xfrm>
          <a:prstGeom prst="roundRect">
            <a:avLst>
              <a:gd name="adj" fmla="val 16667"/>
            </a:avLst>
          </a:prstGeom>
          <a:solidFill>
            <a:srgbClr val="EB7339"/>
          </a:solidFill>
          <a:ln w="12700" cap="flat" cmpd="sng">
            <a:solidFill>
              <a:srgbClr val="03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3" name="Google Shape;593;p47"/>
          <p:cNvSpPr/>
          <p:nvPr/>
        </p:nvSpPr>
        <p:spPr>
          <a:xfrm>
            <a:off x="4081672" y="2213115"/>
            <a:ext cx="4015408" cy="4293704"/>
          </a:xfrm>
          <a:prstGeom prst="roundRect">
            <a:avLst>
              <a:gd name="adj" fmla="val 16667"/>
            </a:avLst>
          </a:prstGeom>
          <a:solidFill>
            <a:srgbClr val="1E75B0"/>
          </a:solidFill>
          <a:ln w="12700" cap="flat" cmpd="sng">
            <a:solidFill>
              <a:srgbClr val="03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4" name="Google Shape;594;p47"/>
          <p:cNvSpPr/>
          <p:nvPr/>
        </p:nvSpPr>
        <p:spPr>
          <a:xfrm>
            <a:off x="8123585" y="2226369"/>
            <a:ext cx="4015500" cy="4293600"/>
          </a:xfrm>
          <a:prstGeom prst="roundRect">
            <a:avLst>
              <a:gd name="adj" fmla="val 16667"/>
            </a:avLst>
          </a:prstGeom>
          <a:solidFill>
            <a:srgbClr val="73B64B"/>
          </a:solidFill>
          <a:ln w="12700" cap="flat" cmpd="sng">
            <a:solidFill>
              <a:srgbClr val="03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5" name="Google Shape;595;p47"/>
          <p:cNvSpPr txBox="1"/>
          <p:nvPr/>
        </p:nvSpPr>
        <p:spPr>
          <a:xfrm>
            <a:off x="226613" y="2389925"/>
            <a:ext cx="3641700" cy="4068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GB" sz="2000" b="1">
                <a:solidFill>
                  <a:schemeClr val="lt1"/>
                </a:solidFill>
                <a:latin typeface="Calibri"/>
                <a:ea typeface="Calibri"/>
                <a:cs typeface="Calibri"/>
                <a:sym typeface="Calibri"/>
              </a:rPr>
              <a:t>PRESUPUESTO</a:t>
            </a:r>
            <a:endParaRPr sz="1400" b="0" i="0" u="none" strike="noStrike" cap="none">
              <a:solidFill>
                <a:srgbClr val="000000"/>
              </a:solidFill>
              <a:latin typeface="Arial"/>
              <a:ea typeface="Arial"/>
              <a:cs typeface="Arial"/>
              <a:sym typeface="Arial"/>
            </a:endParaRPr>
          </a:p>
          <a:p>
            <a:pPr marL="457200" lvl="0" indent="-342900" algn="just" rtl="0">
              <a:spcBef>
                <a:spcPts val="1000"/>
              </a:spcBef>
              <a:spcAft>
                <a:spcPts val="0"/>
              </a:spcAft>
              <a:buClr>
                <a:schemeClr val="lt1"/>
              </a:buClr>
              <a:buSzPts val="1800"/>
              <a:buFont typeface="Calibri"/>
              <a:buChar char="•"/>
            </a:pPr>
            <a:r>
              <a:rPr lang="en-GB" sz="1800">
                <a:solidFill>
                  <a:schemeClr val="lt1"/>
                </a:solidFill>
                <a:latin typeface="Calibri"/>
                <a:ea typeface="Calibri"/>
                <a:cs typeface="Calibri"/>
                <a:sym typeface="Calibri"/>
              </a:rPr>
              <a:t>Planificar los costos iniciales y los gastos continuos de la adopción de herramientas digitales, incluyendo suscripciones de software, inversiones en hardware y capacitación.</a:t>
            </a:r>
            <a:endParaRPr sz="1800">
              <a:solidFill>
                <a:schemeClr val="lt1"/>
              </a:solidFill>
              <a:latin typeface="Calibri"/>
              <a:ea typeface="Calibri"/>
              <a:cs typeface="Calibri"/>
              <a:sym typeface="Calibri"/>
            </a:endParaRPr>
          </a:p>
          <a:p>
            <a:pPr marL="457200" lvl="0" indent="-342900" algn="just" rtl="0">
              <a:spcBef>
                <a:spcPts val="0"/>
              </a:spcBef>
              <a:spcAft>
                <a:spcPts val="0"/>
              </a:spcAft>
              <a:buClr>
                <a:schemeClr val="lt1"/>
              </a:buClr>
              <a:buSzPts val="1800"/>
              <a:buFont typeface="Calibri"/>
              <a:buChar char="•"/>
            </a:pPr>
            <a:r>
              <a:rPr lang="en-GB" sz="1800">
                <a:solidFill>
                  <a:schemeClr val="lt1"/>
                </a:solidFill>
                <a:latin typeface="Calibri"/>
                <a:ea typeface="Calibri"/>
                <a:cs typeface="Calibri"/>
                <a:sym typeface="Calibri"/>
              </a:rPr>
              <a:t>Considerar los ahorros potenciales y los retornos de la inversión derivados de una mayor eficiencia y de las iniciativas de sostenibilidad.</a:t>
            </a:r>
            <a:endParaRPr sz="900"/>
          </a:p>
          <a:p>
            <a:pPr marL="45720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6" name="Google Shape;596;p47"/>
          <p:cNvSpPr txBox="1"/>
          <p:nvPr/>
        </p:nvSpPr>
        <p:spPr>
          <a:xfrm>
            <a:off x="4243775" y="2389925"/>
            <a:ext cx="3691200" cy="37302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n-GB" sz="1900" b="1">
                <a:solidFill>
                  <a:schemeClr val="lt1"/>
                </a:solidFill>
                <a:latin typeface="Calibri"/>
                <a:ea typeface="Calibri"/>
                <a:cs typeface="Calibri"/>
                <a:sym typeface="Calibri"/>
              </a:rPr>
              <a:t>NEGOCIO Y ÁMBITO</a:t>
            </a:r>
            <a:endParaRPr sz="1900" b="1">
              <a:solidFill>
                <a:schemeClr val="lt1"/>
              </a:solidFill>
              <a:latin typeface="Calibri"/>
              <a:ea typeface="Calibri"/>
              <a:cs typeface="Calibri"/>
              <a:sym typeface="Calibri"/>
            </a:endParaRPr>
          </a:p>
          <a:p>
            <a:pPr marL="457200" lvl="0" indent="-349250" algn="just" rtl="0">
              <a:spcBef>
                <a:spcPts val="1000"/>
              </a:spcBef>
              <a:spcAft>
                <a:spcPts val="0"/>
              </a:spcAft>
              <a:buClr>
                <a:schemeClr val="lt1"/>
              </a:buClr>
              <a:buSzPts val="1900"/>
              <a:buChar char="•"/>
            </a:pPr>
            <a:r>
              <a:rPr lang="en-GB" sz="1900">
                <a:solidFill>
                  <a:schemeClr val="lt1"/>
                </a:solidFill>
                <a:latin typeface="Calibri"/>
                <a:ea typeface="Calibri"/>
                <a:cs typeface="Calibri"/>
                <a:sym typeface="Calibri"/>
              </a:rPr>
              <a:t>Adapta el uso de herramientas digitales al tamaño y ámbito del negocio; las empresas más pequeñas pueden necesitar soluciones más escalables y flexibles.</a:t>
            </a:r>
            <a:endParaRPr sz="1900">
              <a:solidFill>
                <a:schemeClr val="lt1"/>
              </a:solidFill>
              <a:latin typeface="Calibri"/>
              <a:ea typeface="Calibri"/>
              <a:cs typeface="Calibri"/>
              <a:sym typeface="Calibri"/>
            </a:endParaRPr>
          </a:p>
          <a:p>
            <a:pPr marL="457200" lvl="0" indent="-349250" algn="just" rtl="0">
              <a:spcBef>
                <a:spcPts val="0"/>
              </a:spcBef>
              <a:spcAft>
                <a:spcPts val="0"/>
              </a:spcAft>
              <a:buClr>
                <a:schemeClr val="lt1"/>
              </a:buClr>
              <a:buSzPts val="1900"/>
              <a:buChar char="•"/>
            </a:pPr>
            <a:r>
              <a:rPr lang="en-GB" sz="1900">
                <a:solidFill>
                  <a:schemeClr val="lt1"/>
                </a:solidFill>
                <a:latin typeface="Calibri"/>
                <a:ea typeface="Calibri"/>
                <a:cs typeface="Calibri"/>
                <a:sym typeface="Calibri"/>
              </a:rPr>
              <a:t>Considera el impacto de las implementaciones digitales en todas las partes interesadas, incluidos empleados, clientes y proveedores.</a:t>
            </a:r>
            <a:endParaRPr sz="1800" b="1">
              <a:solidFill>
                <a:schemeClr val="lt1"/>
              </a:solidFill>
              <a:latin typeface="Calibri"/>
              <a:ea typeface="Calibri"/>
              <a:cs typeface="Calibri"/>
              <a:sym typeface="Calibri"/>
            </a:endParaRPr>
          </a:p>
        </p:txBody>
      </p:sp>
      <p:sp>
        <p:nvSpPr>
          <p:cNvPr id="597" name="Google Shape;597;p47"/>
          <p:cNvSpPr txBox="1"/>
          <p:nvPr/>
        </p:nvSpPr>
        <p:spPr>
          <a:xfrm>
            <a:off x="8236375" y="2494875"/>
            <a:ext cx="3789900" cy="3730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1000"/>
              </a:spcBef>
              <a:spcAft>
                <a:spcPts val="0"/>
              </a:spcAft>
              <a:buNone/>
            </a:pPr>
            <a:r>
              <a:rPr lang="en-GB" sz="1900" b="1">
                <a:solidFill>
                  <a:schemeClr val="lt1"/>
                </a:solidFill>
                <a:latin typeface="Calibri"/>
                <a:ea typeface="Calibri"/>
                <a:cs typeface="Calibri"/>
                <a:sym typeface="Calibri"/>
              </a:rPr>
              <a:t>CARACTERÍSTICAS DE LA INDUSTRIA</a:t>
            </a:r>
            <a:endParaRPr sz="1900">
              <a:solidFill>
                <a:schemeClr val="lt1"/>
              </a:solidFill>
              <a:latin typeface="Calibri"/>
              <a:ea typeface="Calibri"/>
              <a:cs typeface="Calibri"/>
              <a:sym typeface="Calibri"/>
            </a:endParaRPr>
          </a:p>
          <a:p>
            <a:pPr marL="342900" marR="0" lvl="0" indent="-336550" algn="just" rtl="0">
              <a:lnSpc>
                <a:spcPct val="100000"/>
              </a:lnSpc>
              <a:spcBef>
                <a:spcPts val="1000"/>
              </a:spcBef>
              <a:spcAft>
                <a:spcPts val="0"/>
              </a:spcAft>
              <a:buClr>
                <a:schemeClr val="lt1"/>
              </a:buClr>
              <a:buSzPts val="1900"/>
              <a:buFont typeface="Arial"/>
              <a:buChar char="•"/>
            </a:pPr>
            <a:r>
              <a:rPr lang="en-GB" sz="1900">
                <a:solidFill>
                  <a:schemeClr val="lt1"/>
                </a:solidFill>
                <a:latin typeface="Calibri"/>
                <a:ea typeface="Calibri"/>
                <a:cs typeface="Calibri"/>
                <a:sym typeface="Calibri"/>
              </a:rPr>
              <a:t>Refleja las regulaciones y estándares específicos de la industria relacionados con la sostenibilidad y el uso de datos digitales.</a:t>
            </a:r>
            <a:endParaRPr sz="1900">
              <a:solidFill>
                <a:schemeClr val="lt1"/>
              </a:solidFill>
              <a:latin typeface="Calibri"/>
              <a:ea typeface="Calibri"/>
              <a:cs typeface="Calibri"/>
              <a:sym typeface="Calibri"/>
            </a:endParaRPr>
          </a:p>
          <a:p>
            <a:pPr marL="342900" marR="0" lvl="0" indent="-336550" algn="just" rtl="0">
              <a:lnSpc>
                <a:spcPct val="100000"/>
              </a:lnSpc>
              <a:spcBef>
                <a:spcPts val="0"/>
              </a:spcBef>
              <a:spcAft>
                <a:spcPts val="0"/>
              </a:spcAft>
              <a:buClr>
                <a:schemeClr val="lt1"/>
              </a:buClr>
              <a:buSzPts val="1900"/>
              <a:buFont typeface="Arial"/>
              <a:buChar char="•"/>
            </a:pPr>
            <a:r>
              <a:rPr lang="en-GB" sz="1900">
                <a:solidFill>
                  <a:schemeClr val="lt1"/>
                </a:solidFill>
                <a:latin typeface="Calibri"/>
                <a:ea typeface="Calibri"/>
                <a:cs typeface="Calibri"/>
                <a:sym typeface="Calibri"/>
              </a:rPr>
              <a:t>Identifica herramientas digitales específicas de la industria que podrían mejorar la sostenibilidad (por ejemplo, tecnologías de agricultura de precisión para negocios agrícolas).</a:t>
            </a:r>
            <a:endParaRPr sz="19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p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01</a:t>
            </a:r>
            <a:endParaRPr/>
          </a:p>
        </p:txBody>
      </p:sp>
      <p:sp>
        <p:nvSpPr>
          <p:cNvPr id="253" name="Google Shape;253;p4"/>
          <p:cNvSpPr/>
          <p:nvPr/>
        </p:nvSpPr>
        <p:spPr>
          <a:xfrm>
            <a:off x="5988116" y="475965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54" name="Google Shape;254;p4"/>
          <p:cNvSpPr txBox="1"/>
          <p:nvPr/>
        </p:nvSpPr>
        <p:spPr>
          <a:xfrm>
            <a:off x="6163904" y="4770223"/>
            <a:ext cx="4521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INTRODUC</a:t>
            </a:r>
            <a:r>
              <a:rPr lang="en-GB" sz="3600" b="1">
                <a:solidFill>
                  <a:srgbClr val="73B64B"/>
                </a:solidFill>
                <a:latin typeface="Calibri"/>
                <a:ea typeface="Calibri"/>
                <a:cs typeface="Calibri"/>
                <a:sym typeface="Calibri"/>
              </a:rPr>
              <a:t>CIÓN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48"/>
          <p:cNvSpPr txBox="1">
            <a:spLocks noGrp="1"/>
          </p:cNvSpPr>
          <p:nvPr>
            <p:ph type="body" idx="1"/>
          </p:nvPr>
        </p:nvSpPr>
        <p:spPr>
          <a:xfrm>
            <a:off x="4580175" y="465575"/>
            <a:ext cx="6778200" cy="60966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None/>
            </a:pPr>
            <a:r>
              <a:rPr lang="en-GB" sz="2500" b="1">
                <a:solidFill>
                  <a:srgbClr val="1E75B0"/>
                </a:solidFill>
              </a:rPr>
              <a:t>Actividad:</a:t>
            </a:r>
            <a:r>
              <a:rPr lang="en-GB" sz="2500"/>
              <a:t> </a:t>
            </a:r>
            <a:r>
              <a:rPr lang="en-GB" sz="2300"/>
              <a:t>Redacción de un Plan de Sostenibilidad Digital, con Revisión y debate.</a:t>
            </a:r>
            <a:endParaRPr sz="2300"/>
          </a:p>
          <a:p>
            <a:pPr marL="0" lvl="0" indent="0" algn="l" rtl="0">
              <a:lnSpc>
                <a:spcPct val="103333"/>
              </a:lnSpc>
              <a:spcBef>
                <a:spcPts val="1000"/>
              </a:spcBef>
              <a:spcAft>
                <a:spcPts val="0"/>
              </a:spcAft>
              <a:buNone/>
            </a:pPr>
            <a:r>
              <a:rPr lang="en-GB" sz="2500" b="1">
                <a:solidFill>
                  <a:srgbClr val="1E75B0"/>
                </a:solidFill>
              </a:rPr>
              <a:t>El OBJETIVO</a:t>
            </a:r>
            <a:r>
              <a:rPr lang="en-GB" sz="2300"/>
              <a:t> es facilitar la aplicación práctica del contenido del módulo, permitiendo que los participantes redacten sus propios planes de sostenibilidad digital y luego refine estos planes en base a las perspectivas de sus compañeros.</a:t>
            </a:r>
            <a:endParaRPr sz="2300"/>
          </a:p>
          <a:p>
            <a:pPr marL="0" lvl="0" indent="0" algn="just" rtl="0">
              <a:lnSpc>
                <a:spcPct val="103333"/>
              </a:lnSpc>
              <a:spcBef>
                <a:spcPts val="1000"/>
              </a:spcBef>
              <a:spcAft>
                <a:spcPts val="0"/>
              </a:spcAft>
              <a:buClr>
                <a:srgbClr val="1E75B0"/>
              </a:buClr>
              <a:buSzPts val="2400"/>
              <a:buNone/>
            </a:pPr>
            <a:r>
              <a:rPr lang="en-GB" sz="2500" b="1">
                <a:solidFill>
                  <a:srgbClr val="1E75B0"/>
                </a:solidFill>
              </a:rPr>
              <a:t>Sesión de Redacción</a:t>
            </a:r>
            <a:endParaRPr sz="2500"/>
          </a:p>
          <a:p>
            <a:pPr marL="457200" lvl="0" indent="-374650" algn="just" rtl="0">
              <a:spcBef>
                <a:spcPts val="0"/>
              </a:spcBef>
              <a:spcAft>
                <a:spcPts val="0"/>
              </a:spcAft>
              <a:buSzPts val="2300"/>
              <a:buChar char="●"/>
            </a:pPr>
            <a:r>
              <a:rPr lang="en-GB" sz="2300"/>
              <a:t>Los participantes utilizan la plantilla proporcionada para redactar su plan de sostenibilidad digital, considerando su contexto empresarial específico.</a:t>
            </a:r>
            <a:endParaRPr sz="2300"/>
          </a:p>
          <a:p>
            <a:pPr marL="457200" lvl="0" indent="-374650" algn="just" rtl="0">
              <a:lnSpc>
                <a:spcPct val="103333"/>
              </a:lnSpc>
              <a:spcBef>
                <a:spcPts val="0"/>
              </a:spcBef>
              <a:spcAft>
                <a:spcPts val="0"/>
              </a:spcAft>
              <a:buSzPts val="2300"/>
              <a:buChar char="●"/>
            </a:pPr>
            <a:r>
              <a:rPr lang="en-GB" sz="2300"/>
              <a:t>Los facilitadores ofrecen apoyo y recursos, como ejemplos de iniciativas exitosas de sostenibilidad digital y acceso a software de planificación.</a:t>
            </a:r>
            <a:endParaRPr sz="2300"/>
          </a:p>
        </p:txBody>
      </p:sp>
      <p:sp>
        <p:nvSpPr>
          <p:cNvPr id="603" name="Google Shape;603;p48"/>
          <p:cNvSpPr txBox="1">
            <a:spLocks noGrp="1"/>
          </p:cNvSpPr>
          <p:nvPr>
            <p:ph type="body" idx="2"/>
          </p:nvPr>
        </p:nvSpPr>
        <p:spPr>
          <a:xfrm>
            <a:off x="499825" y="647232"/>
            <a:ext cx="3679500" cy="308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sz="3300"/>
              <a:t>Actividad: Redacción de un plan de sostenibilidad digital, con revisión y debate</a:t>
            </a:r>
            <a:endParaRPr sz="33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49"/>
          <p:cNvSpPr txBox="1">
            <a:spLocks noGrp="1"/>
          </p:cNvSpPr>
          <p:nvPr>
            <p:ph type="body" idx="1"/>
          </p:nvPr>
        </p:nvSpPr>
        <p:spPr>
          <a:xfrm>
            <a:off x="4562250" y="429475"/>
            <a:ext cx="6695100" cy="57516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1E75B0"/>
              </a:buClr>
              <a:buSzPts val="2400"/>
              <a:buNone/>
            </a:pPr>
            <a:r>
              <a:rPr lang="en-GB" sz="2300" b="1">
                <a:solidFill>
                  <a:srgbClr val="1E75B0"/>
                </a:solidFill>
              </a:rPr>
              <a:t>Sesión de Revisión</a:t>
            </a:r>
            <a:endParaRPr sz="2300" b="1">
              <a:solidFill>
                <a:srgbClr val="1E75B0"/>
              </a:solidFill>
            </a:endParaRPr>
          </a:p>
          <a:p>
            <a:pPr marL="457200" lvl="0" indent="-374650" algn="just" rtl="0">
              <a:spcBef>
                <a:spcPts val="0"/>
              </a:spcBef>
              <a:spcAft>
                <a:spcPts val="0"/>
              </a:spcAft>
              <a:buSzPts val="2300"/>
              <a:buChar char="•"/>
            </a:pPr>
            <a:r>
              <a:rPr lang="en-GB" sz="2300"/>
              <a:t>Los participantes intercambian sus planes redactados con un compañero para su revisión. Los compañeros proporcionan retroalimentación constructiva enfocándose en la viabilidad, la integridad y la integración de las herramientas digitales.</a:t>
            </a:r>
            <a:endParaRPr sz="2300"/>
          </a:p>
          <a:p>
            <a:pPr marL="457200" lvl="0" indent="-374650" algn="just" rtl="0">
              <a:spcBef>
                <a:spcPts val="1000"/>
              </a:spcBef>
              <a:spcAft>
                <a:spcPts val="0"/>
              </a:spcAft>
              <a:buSzPts val="2300"/>
              <a:buChar char="•"/>
            </a:pPr>
            <a:r>
              <a:rPr lang="en-GB" sz="2300"/>
              <a:t>Los facilitadores supervisan el intercambio para garantizar que se brinde retroalimentación constructiva y útil.</a:t>
            </a:r>
            <a:endParaRPr sz="2300"/>
          </a:p>
          <a:p>
            <a:pPr marL="0" lvl="0" indent="0" algn="just" rtl="0">
              <a:spcBef>
                <a:spcPts val="1000"/>
              </a:spcBef>
              <a:spcAft>
                <a:spcPts val="0"/>
              </a:spcAft>
              <a:buNone/>
            </a:pPr>
            <a:r>
              <a:rPr lang="en-GB" sz="2300" b="1">
                <a:solidFill>
                  <a:srgbClr val="1E75B0"/>
                </a:solidFill>
              </a:rPr>
              <a:t>Revisión y Finalización</a:t>
            </a:r>
            <a:endParaRPr sz="2300" b="1">
              <a:solidFill>
                <a:srgbClr val="1E75B0"/>
              </a:solidFill>
            </a:endParaRPr>
          </a:p>
          <a:p>
            <a:pPr marL="457200" lvl="0" indent="-374650" algn="just" rtl="0">
              <a:spcBef>
                <a:spcPts val="0"/>
              </a:spcBef>
              <a:spcAft>
                <a:spcPts val="0"/>
              </a:spcAft>
              <a:buSzPts val="2300"/>
              <a:buChar char="•"/>
            </a:pPr>
            <a:r>
              <a:rPr lang="en-GB" sz="2300"/>
              <a:t>Los participantes revisan sus planes en base a la retroalimentación recibida.</a:t>
            </a:r>
            <a:endParaRPr sz="2300"/>
          </a:p>
          <a:p>
            <a:pPr marL="457200" lvl="0" indent="-374650" algn="just" rtl="0">
              <a:spcBef>
                <a:spcPts val="1000"/>
              </a:spcBef>
              <a:spcAft>
                <a:spcPts val="0"/>
              </a:spcAft>
              <a:buSzPts val="2300"/>
              <a:buChar char="•"/>
            </a:pPr>
            <a:r>
              <a:rPr lang="en-GB" sz="2300"/>
              <a:t>Presentan los planes finales al grupo para recibir sugerencias para mejorar el plan.</a:t>
            </a:r>
            <a:endParaRPr sz="2300"/>
          </a:p>
          <a:p>
            <a:pPr marL="0" lvl="0" indent="0" algn="just" rtl="0">
              <a:lnSpc>
                <a:spcPct val="103333"/>
              </a:lnSpc>
              <a:spcBef>
                <a:spcPts val="1000"/>
              </a:spcBef>
              <a:spcAft>
                <a:spcPts val="1000"/>
              </a:spcAft>
              <a:buNone/>
            </a:pPr>
            <a:endParaRPr sz="2300"/>
          </a:p>
        </p:txBody>
      </p:sp>
      <p:sp>
        <p:nvSpPr>
          <p:cNvPr id="609" name="Google Shape;609;p49"/>
          <p:cNvSpPr txBox="1">
            <a:spLocks noGrp="1"/>
          </p:cNvSpPr>
          <p:nvPr>
            <p:ph type="body" idx="2"/>
          </p:nvPr>
        </p:nvSpPr>
        <p:spPr>
          <a:xfrm>
            <a:off x="600998" y="835090"/>
            <a:ext cx="3679453"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Actividad: Redacción de un plan de sostenibilidad digital, con revisión y debate</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3" name="Google Shape;623;p5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03</a:t>
            </a:r>
            <a:endParaRPr/>
          </a:p>
        </p:txBody>
      </p:sp>
      <p:sp>
        <p:nvSpPr>
          <p:cNvPr id="624" name="Google Shape;624;p51"/>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25" name="Google Shape;625;p51"/>
          <p:cNvSpPr txBox="1"/>
          <p:nvPr/>
        </p:nvSpPr>
        <p:spPr>
          <a:xfrm>
            <a:off x="5906320" y="4514232"/>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73B64B"/>
                </a:solidFill>
                <a:latin typeface="Calibri"/>
                <a:ea typeface="Calibri"/>
                <a:cs typeface="Calibri"/>
                <a:sym typeface="Calibri"/>
              </a:rPr>
              <a:t>Casos Prácticos	</a:t>
            </a:r>
            <a:endParaRPr sz="3600" b="1">
              <a:solidFill>
                <a:srgbClr val="73B64B"/>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52"/>
          <p:cNvSpPr txBox="1">
            <a:spLocks noGrp="1"/>
          </p:cNvSpPr>
          <p:nvPr>
            <p:ph type="body" idx="1"/>
          </p:nvPr>
        </p:nvSpPr>
        <p:spPr>
          <a:xfrm>
            <a:off x="4645225" y="587900"/>
            <a:ext cx="6561300" cy="5714100"/>
          </a:xfrm>
          <a:prstGeom prst="rect">
            <a:avLst/>
          </a:prstGeom>
          <a:noFill/>
          <a:ln>
            <a:noFill/>
          </a:ln>
        </p:spPr>
        <p:txBody>
          <a:bodyPr spcFirstLastPara="1" wrap="square" lIns="91425" tIns="45700" rIns="91425" bIns="45700" anchor="t" anchorCtr="0">
            <a:noAutofit/>
          </a:bodyPr>
          <a:lstStyle/>
          <a:p>
            <a:pPr marL="457200" lvl="0" indent="-381000" algn="just" rtl="0">
              <a:spcBef>
                <a:spcPts val="1000"/>
              </a:spcBef>
              <a:spcAft>
                <a:spcPts val="0"/>
              </a:spcAft>
              <a:buSzPts val="2400"/>
              <a:buChar char="•"/>
            </a:pPr>
            <a:r>
              <a:rPr lang="en-GB"/>
              <a:t>Una vez una cervecería tradicional de propiedad familiar ubicada en el corazón de Austria, la Cervecería Austríaca enfrentaba una creciente presión por parte de las regulaciones ambientales y de los consumidores concienciados con el medio ambiente.  </a:t>
            </a:r>
            <a:endParaRPr/>
          </a:p>
          <a:p>
            <a:pPr marL="457200" lvl="0" indent="-381000" algn="just" rtl="0">
              <a:spcBef>
                <a:spcPts val="1000"/>
              </a:spcBef>
              <a:spcAft>
                <a:spcPts val="0"/>
              </a:spcAft>
              <a:buSzPts val="2400"/>
              <a:buChar char="•"/>
            </a:pPr>
            <a:r>
              <a:rPr lang="en-GB"/>
              <a:t>La dirección sabía que era hora de un cambio y se embarcó en un viaje para integrar la sostenibilidad en sus operaciones comerciales.  </a:t>
            </a:r>
            <a:endParaRPr/>
          </a:p>
          <a:p>
            <a:pPr marL="457200" lvl="0" indent="-381000" algn="just" rtl="0">
              <a:spcBef>
                <a:spcPts val="1000"/>
              </a:spcBef>
              <a:spcAft>
                <a:spcPts val="0"/>
              </a:spcAft>
              <a:buSzPts val="2400"/>
              <a:buChar char="•"/>
            </a:pPr>
            <a:r>
              <a:rPr lang="en-GB"/>
              <a:t>La herramienta elegida para esta transformación fue el Cuadro de Mando Integral de Sostenibilidad (SBSC), una solución digital diseñada para alinear sus objetivos de sostenibilidad con su estrategia empresarial.</a:t>
            </a:r>
            <a:endParaRPr/>
          </a:p>
        </p:txBody>
      </p:sp>
      <p:sp>
        <p:nvSpPr>
          <p:cNvPr id="631" name="Google Shape;631;p52"/>
          <p:cNvSpPr txBox="1">
            <a:spLocks noGrp="1"/>
          </p:cNvSpPr>
          <p:nvPr>
            <p:ph type="body" idx="2"/>
          </p:nvPr>
        </p:nvSpPr>
        <p:spPr>
          <a:xfrm>
            <a:off x="521500" y="488225"/>
            <a:ext cx="3899400" cy="467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Mejorando la Sostenibilidad a través de Herramientas Digitales: </a:t>
            </a:r>
            <a:endParaRPr/>
          </a:p>
          <a:p>
            <a:pPr marL="0" lvl="0" indent="0" algn="l" rtl="0">
              <a:lnSpc>
                <a:spcPct val="90000"/>
              </a:lnSpc>
              <a:spcBef>
                <a:spcPts val="0"/>
              </a:spcBef>
              <a:spcAft>
                <a:spcPts val="0"/>
              </a:spcAft>
              <a:buClr>
                <a:schemeClr val="lt1"/>
              </a:buClr>
              <a:buSzPts val="3600"/>
              <a:buNone/>
            </a:pPr>
            <a:r>
              <a:rPr lang="en-GB"/>
              <a:t>Un Estudio sobre una Cervecería Austriaca</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5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El desafío de la sostenibilidad</a:t>
            </a:r>
            <a:endParaRPr/>
          </a:p>
        </p:txBody>
      </p:sp>
      <p:sp>
        <p:nvSpPr>
          <p:cNvPr id="638" name="Google Shape;638;p53"/>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457200" lvl="0" indent="-374650" algn="just" rtl="0">
              <a:spcBef>
                <a:spcPts val="0"/>
              </a:spcBef>
              <a:spcAft>
                <a:spcPts val="0"/>
              </a:spcAft>
              <a:buSzPts val="2300"/>
              <a:buChar char="•"/>
            </a:pPr>
            <a:r>
              <a:rPr lang="en-GB" sz="2300"/>
              <a:t>La cervecería operaba en un entorno cada vez más regulado donde los consumidores exigían productos más sostenibles.</a:t>
            </a:r>
            <a:endParaRPr sz="2300"/>
          </a:p>
          <a:p>
            <a:pPr marL="457200" lvl="0" indent="-374650" algn="just" rtl="0">
              <a:spcBef>
                <a:spcPts val="0"/>
              </a:spcBef>
              <a:spcAft>
                <a:spcPts val="0"/>
              </a:spcAft>
              <a:buSzPts val="2300"/>
              <a:buChar char="•"/>
            </a:pPr>
            <a:r>
              <a:rPr lang="en-GB" sz="2300"/>
              <a:t>Los métodos tradicionales de gestión de la sostenibilidad estaban resultando inadecuados, y la cervecería enfrentaba varios problemas clave.</a:t>
            </a:r>
            <a:endParaRPr sz="2300"/>
          </a:p>
          <a:p>
            <a:pPr marL="0" lvl="0" indent="0" algn="just" rtl="0">
              <a:spcBef>
                <a:spcPts val="0"/>
              </a:spcBef>
              <a:spcAft>
                <a:spcPts val="0"/>
              </a:spcAft>
              <a:buNone/>
            </a:pPr>
            <a:r>
              <a:rPr lang="en-GB" sz="2300" b="1"/>
              <a:t>Problemas Clave:</a:t>
            </a:r>
            <a:endParaRPr sz="2300" b="1"/>
          </a:p>
          <a:p>
            <a:pPr marL="457200" lvl="0" indent="-374650" algn="just" rtl="0">
              <a:spcBef>
                <a:spcPts val="0"/>
              </a:spcBef>
              <a:spcAft>
                <a:spcPts val="0"/>
              </a:spcAft>
              <a:buSzPts val="2300"/>
              <a:buChar char="•"/>
            </a:pPr>
            <a:r>
              <a:rPr lang="en-GB" sz="2300"/>
              <a:t>La falta de datos en tiempo real sobre el rendimiento ambiental dificultaba la medición y gestión del impacto.</a:t>
            </a:r>
            <a:endParaRPr sz="2300"/>
          </a:p>
          <a:p>
            <a:pPr marL="457200" lvl="0" indent="-374650" algn="just" rtl="0">
              <a:spcBef>
                <a:spcPts val="0"/>
              </a:spcBef>
              <a:spcAft>
                <a:spcPts val="0"/>
              </a:spcAft>
              <a:buSzPts val="2300"/>
              <a:buChar char="•"/>
            </a:pPr>
            <a:r>
              <a:rPr lang="en-GB" sz="2300"/>
              <a:t>La integración de los objetivos de sostenibilidad con la estrategia empresarial general era un desafío.</a:t>
            </a:r>
            <a:endParaRPr sz="2300"/>
          </a:p>
          <a:p>
            <a:pPr marL="457200" lvl="0" indent="-374650" algn="just" rtl="0">
              <a:spcBef>
                <a:spcPts val="0"/>
              </a:spcBef>
              <a:spcAft>
                <a:spcPts val="0"/>
              </a:spcAft>
              <a:buSzPts val="2300"/>
              <a:buChar char="•"/>
            </a:pPr>
            <a:r>
              <a:rPr lang="en-GB" sz="2300"/>
              <a:t>Recursos limitados y escasa experiencia en iniciativas de sostenibilidad integrales.</a:t>
            </a:r>
            <a:endParaRPr sz="23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54"/>
          <p:cNvSpPr txBox="1">
            <a:spLocks noGrp="1"/>
          </p:cNvSpPr>
          <p:nvPr>
            <p:ph type="body" idx="1"/>
          </p:nvPr>
        </p:nvSpPr>
        <p:spPr>
          <a:xfrm>
            <a:off x="904850" y="476428"/>
            <a:ext cx="10053000" cy="1015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Implementación del Cuadro de Mando Integral de Sostenibilidad (SBSC)</a:t>
            </a:r>
            <a:endParaRPr/>
          </a:p>
        </p:txBody>
      </p:sp>
      <p:sp>
        <p:nvSpPr>
          <p:cNvPr id="645" name="Google Shape;645;p54"/>
          <p:cNvSpPr txBox="1">
            <a:spLocks noGrp="1"/>
          </p:cNvSpPr>
          <p:nvPr>
            <p:ph type="body" idx="2"/>
          </p:nvPr>
        </p:nvSpPr>
        <p:spPr>
          <a:xfrm>
            <a:off x="904850" y="1491625"/>
            <a:ext cx="10053000" cy="47382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GB" b="1"/>
              <a:t>El Punto de Inflexión</a:t>
            </a:r>
            <a:endParaRPr/>
          </a:p>
          <a:p>
            <a:pPr marL="0" lvl="0" indent="0" algn="just" rtl="0">
              <a:spcBef>
                <a:spcPts val="0"/>
              </a:spcBef>
              <a:spcAft>
                <a:spcPts val="0"/>
              </a:spcAft>
              <a:buNone/>
            </a:pPr>
            <a:r>
              <a:rPr lang="en-GB"/>
              <a:t>La cervecería decidió adoptar el SBSC para gestionar y medir sus esfuerzos de sostenibilidad.</a:t>
            </a:r>
            <a:endParaRPr/>
          </a:p>
          <a:p>
            <a:pPr marL="0" lvl="0" indent="0" algn="just" rtl="0">
              <a:lnSpc>
                <a:spcPct val="103333"/>
              </a:lnSpc>
              <a:spcBef>
                <a:spcPts val="0"/>
              </a:spcBef>
              <a:spcAft>
                <a:spcPts val="0"/>
              </a:spcAft>
              <a:buClr>
                <a:srgbClr val="595959"/>
              </a:buClr>
              <a:buSzPts val="2400"/>
              <a:buNone/>
            </a:pPr>
            <a:r>
              <a:rPr lang="en-GB"/>
              <a:t>Esta herramienta digital les permitió integrar indicadores de desempeño ambiental, social y económico en sus operaciones.</a:t>
            </a:r>
            <a:endParaRPr/>
          </a:p>
          <a:p>
            <a:pPr marL="0" lvl="0" indent="0" algn="just" rtl="0">
              <a:lnSpc>
                <a:spcPct val="103333"/>
              </a:lnSpc>
              <a:spcBef>
                <a:spcPts val="0"/>
              </a:spcBef>
              <a:spcAft>
                <a:spcPts val="0"/>
              </a:spcAft>
              <a:buClr>
                <a:srgbClr val="595959"/>
              </a:buClr>
              <a:buSzPts val="2400"/>
              <a:buNone/>
            </a:pPr>
            <a:r>
              <a:rPr lang="en-GB" b="1"/>
              <a:t>Componentes Clave</a:t>
            </a:r>
            <a:endParaRPr/>
          </a:p>
          <a:p>
            <a:pPr marL="457200" lvl="0" indent="-381000" algn="just" rtl="0">
              <a:spcBef>
                <a:spcPts val="0"/>
              </a:spcBef>
              <a:spcAft>
                <a:spcPts val="0"/>
              </a:spcAft>
              <a:buSzPts val="2400"/>
              <a:buChar char="•"/>
            </a:pPr>
            <a:r>
              <a:rPr lang="en-GB"/>
              <a:t>Se establecieron métricas para el consumo de energía, la reducción de residuos y la huella de carbono.</a:t>
            </a:r>
            <a:endParaRPr/>
          </a:p>
          <a:p>
            <a:pPr marL="457200" lvl="0" indent="-381000" algn="just" rtl="0">
              <a:spcBef>
                <a:spcPts val="0"/>
              </a:spcBef>
              <a:spcAft>
                <a:spcPts val="0"/>
              </a:spcAft>
              <a:buSzPts val="2400"/>
              <a:buChar char="•"/>
            </a:pPr>
            <a:r>
              <a:rPr lang="en-GB"/>
              <a:t>Se fijaron objetivos de rendimiento y puntos de referencia para guiar su camino hacia la sostenibilidad.</a:t>
            </a:r>
            <a:endParaRPr/>
          </a:p>
          <a:p>
            <a:pPr marL="457200" lvl="0" indent="-381000" algn="just" rtl="0">
              <a:spcBef>
                <a:spcPts val="0"/>
              </a:spcBef>
              <a:spcAft>
                <a:spcPts val="0"/>
              </a:spcAft>
              <a:buSzPts val="2400"/>
              <a:buChar char="•"/>
            </a:pPr>
            <a:r>
              <a:rPr lang="en-GB"/>
              <a:t>El monitoreo y los informes regulares se facilitaron a través de paneles digitales, proporcionando datos e información en tiempo real.</a:t>
            </a:r>
            <a:endParaRPr/>
          </a:p>
          <a:p>
            <a:pPr marL="457200" lvl="0" indent="0" algn="just" rtl="0">
              <a:lnSpc>
                <a:spcPct val="103333"/>
              </a:lnSpc>
              <a:spcBef>
                <a:spcPts val="0"/>
              </a:spcBef>
              <a:spcAft>
                <a:spcPts val="0"/>
              </a:spcAft>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5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Proceso de implementación y herramientas digitales</a:t>
            </a:r>
            <a:endParaRPr/>
          </a:p>
        </p:txBody>
      </p:sp>
      <p:sp>
        <p:nvSpPr>
          <p:cNvPr id="651" name="Google Shape;651;p55"/>
          <p:cNvSpPr txBox="1">
            <a:spLocks noGrp="1"/>
          </p:cNvSpPr>
          <p:nvPr>
            <p:ph type="body" idx="2"/>
          </p:nvPr>
        </p:nvSpPr>
        <p:spPr>
          <a:xfrm>
            <a:off x="301800" y="2067225"/>
            <a:ext cx="11172300" cy="46971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GB" sz="2200"/>
              <a:t>El SBSC se integró con los sistemas de TI existentes de la cervecería, lo que permitió la recolección y el análisis de datos en tiempo real. Se utilizó el análisis de datos para rastrear y analizar métricas de sostenibilidad, ayudando a identificar áreas de mejora.</a:t>
            </a:r>
            <a:endParaRPr sz="2200"/>
          </a:p>
          <a:p>
            <a:pPr marL="0" lvl="0" indent="0" algn="just" rtl="0">
              <a:lnSpc>
                <a:spcPct val="103333"/>
              </a:lnSpc>
              <a:spcBef>
                <a:spcPts val="0"/>
              </a:spcBef>
              <a:spcAft>
                <a:spcPts val="0"/>
              </a:spcAft>
              <a:buClr>
                <a:srgbClr val="595959"/>
              </a:buClr>
              <a:buSzPts val="2400"/>
              <a:buNone/>
            </a:pPr>
            <a:r>
              <a:rPr lang="en-GB" sz="2200"/>
              <a:t>Los empleados participaron en el proceso a través de programas de formación, fomentando una cultura de sostenibilidad.</a:t>
            </a:r>
            <a:endParaRPr sz="2200"/>
          </a:p>
          <a:p>
            <a:pPr marL="0" lvl="0" indent="0" algn="just" rtl="0">
              <a:lnSpc>
                <a:spcPct val="103333"/>
              </a:lnSpc>
              <a:spcBef>
                <a:spcPts val="0"/>
              </a:spcBef>
              <a:spcAft>
                <a:spcPts val="0"/>
              </a:spcAft>
              <a:buClr>
                <a:srgbClr val="595959"/>
              </a:buClr>
              <a:buSzPts val="2400"/>
              <a:buNone/>
            </a:pPr>
            <a:endParaRPr sz="2200"/>
          </a:p>
          <a:p>
            <a:pPr marL="0" lvl="0" indent="0" algn="just" rtl="0">
              <a:lnSpc>
                <a:spcPct val="103333"/>
              </a:lnSpc>
              <a:spcBef>
                <a:spcPts val="0"/>
              </a:spcBef>
              <a:spcAft>
                <a:spcPts val="0"/>
              </a:spcAft>
              <a:buClr>
                <a:srgbClr val="EB7339"/>
              </a:buClr>
              <a:buSzPts val="2400"/>
              <a:buNone/>
            </a:pPr>
            <a:r>
              <a:rPr lang="en-GB" sz="2200" b="1">
                <a:solidFill>
                  <a:srgbClr val="EB7339"/>
                </a:solidFill>
              </a:rPr>
              <a:t>Ejemplos de uso</a:t>
            </a:r>
            <a:endParaRPr sz="2200"/>
          </a:p>
          <a:p>
            <a:pPr marL="457200" lvl="0" indent="-368300" algn="just" rtl="0">
              <a:spcBef>
                <a:spcPts val="0"/>
              </a:spcBef>
              <a:spcAft>
                <a:spcPts val="0"/>
              </a:spcAft>
              <a:buSzPts val="2200"/>
              <a:buChar char="•"/>
            </a:pPr>
            <a:r>
              <a:rPr lang="en-GB" sz="2200"/>
              <a:t>Se implementaron procesos de elaboración de cerveza energéticamente eficientes, lo que redujo el consumo general de energía.</a:t>
            </a:r>
            <a:endParaRPr sz="2200"/>
          </a:p>
          <a:p>
            <a:pPr marL="457200" lvl="0" indent="-368300" algn="just" rtl="0">
              <a:spcBef>
                <a:spcPts val="0"/>
              </a:spcBef>
              <a:spcAft>
                <a:spcPts val="0"/>
              </a:spcAft>
              <a:buSzPts val="2200"/>
              <a:buChar char="•"/>
            </a:pPr>
            <a:r>
              <a:rPr lang="en-GB" sz="2200"/>
              <a:t>Se pusieron en marcha programas de reducción de desechos, mejorando las iniciativas de reciclaje y minimizando los desechos.</a:t>
            </a:r>
            <a:endParaRPr sz="2200"/>
          </a:p>
          <a:p>
            <a:pPr marL="457200" lvl="0" indent="-368300" algn="just" rtl="0">
              <a:spcBef>
                <a:spcPts val="0"/>
              </a:spcBef>
              <a:spcAft>
                <a:spcPts val="0"/>
              </a:spcAft>
              <a:buSzPts val="2200"/>
              <a:buChar char="•"/>
            </a:pPr>
            <a:r>
              <a:rPr lang="en-GB" sz="2200"/>
              <a:t>Se realizó un análisis exhaustivo de la huella de carbono, lo que dio lugar a estrategias de reducción específicas.</a:t>
            </a:r>
            <a:endParaRPr sz="2200"/>
          </a:p>
          <a:p>
            <a:pPr marL="457200" lvl="0" indent="-368300" algn="just" rtl="0">
              <a:spcBef>
                <a:spcPts val="0"/>
              </a:spcBef>
              <a:spcAft>
                <a:spcPts val="0"/>
              </a:spcAft>
              <a:buSzPts val="2200"/>
              <a:buChar char="•"/>
            </a:pPr>
            <a:endParaRPr sz="2200"/>
          </a:p>
          <a:p>
            <a:pPr marL="457200" lvl="0" indent="0" algn="just" rtl="0">
              <a:lnSpc>
                <a:spcPct val="103333"/>
              </a:lnSpc>
              <a:spcBef>
                <a:spcPts val="0"/>
              </a:spcBef>
              <a:spcAft>
                <a:spcPts val="0"/>
              </a:spcAft>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56"/>
          <p:cNvSpPr txBox="1">
            <a:spLocks noGrp="1"/>
          </p:cNvSpPr>
          <p:nvPr>
            <p:ph type="body" idx="1"/>
          </p:nvPr>
        </p:nvSpPr>
        <p:spPr>
          <a:xfrm>
            <a:off x="904856" y="572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Resultados e Impacto en la Sostenibilidad</a:t>
            </a:r>
            <a:endParaRPr/>
          </a:p>
        </p:txBody>
      </p:sp>
      <p:sp>
        <p:nvSpPr>
          <p:cNvPr id="657" name="Google Shape;657;p56"/>
          <p:cNvSpPr txBox="1">
            <a:spLocks noGrp="1"/>
          </p:cNvSpPr>
          <p:nvPr>
            <p:ph type="body" idx="2"/>
          </p:nvPr>
        </p:nvSpPr>
        <p:spPr>
          <a:xfrm>
            <a:off x="904825" y="1211100"/>
            <a:ext cx="10053000" cy="50619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EB7339"/>
              </a:buClr>
              <a:buSzPts val="2400"/>
              <a:buNone/>
            </a:pPr>
            <a:r>
              <a:rPr lang="en-GB" sz="2200" b="1">
                <a:solidFill>
                  <a:srgbClr val="EB7339"/>
                </a:solidFill>
              </a:rPr>
              <a:t>Celebrando el Éxito</a:t>
            </a:r>
            <a:endParaRPr sz="2200"/>
          </a:p>
          <a:p>
            <a:pPr marL="457200" lvl="0" indent="-368300" algn="just" rtl="0">
              <a:spcBef>
                <a:spcPts val="0"/>
              </a:spcBef>
              <a:spcAft>
                <a:spcPts val="0"/>
              </a:spcAft>
              <a:buSzPts val="2200"/>
              <a:buChar char="•"/>
            </a:pPr>
            <a:r>
              <a:rPr lang="en-GB" sz="2200"/>
              <a:t>La cervecería experimentó mejoras significativas en el seguimiento y gestión de su impacto ambiental.  </a:t>
            </a:r>
            <a:endParaRPr sz="2200"/>
          </a:p>
          <a:p>
            <a:pPr marL="457200" lvl="0" indent="-368300" algn="just" rtl="0">
              <a:spcBef>
                <a:spcPts val="0"/>
              </a:spcBef>
              <a:spcAft>
                <a:spcPts val="0"/>
              </a:spcAft>
              <a:buSzPts val="2200"/>
              <a:buChar char="•"/>
            </a:pPr>
            <a:r>
              <a:rPr lang="en-GB" sz="2200"/>
              <a:t>Hubo una reducción notable en el consumo de energía y en la producción de residuos.  </a:t>
            </a:r>
            <a:endParaRPr sz="2200"/>
          </a:p>
          <a:p>
            <a:pPr marL="457200" lvl="0" indent="-368300" algn="just" rtl="0">
              <a:spcBef>
                <a:spcPts val="0"/>
              </a:spcBef>
              <a:spcAft>
                <a:spcPts val="0"/>
              </a:spcAft>
              <a:buSzPts val="2200"/>
              <a:buChar char="•"/>
            </a:pPr>
            <a:r>
              <a:rPr lang="en-GB" sz="2200"/>
              <a:t>El cumplimiento de las regulaciones ambientales se fortaleció, mejorando su posición en el mercado.</a:t>
            </a:r>
            <a:endParaRPr sz="2200"/>
          </a:p>
          <a:p>
            <a:pPr marL="0" lvl="0" indent="0" algn="just" rtl="0">
              <a:lnSpc>
                <a:spcPct val="103333"/>
              </a:lnSpc>
              <a:spcBef>
                <a:spcPts val="0"/>
              </a:spcBef>
              <a:spcAft>
                <a:spcPts val="0"/>
              </a:spcAft>
              <a:buClr>
                <a:srgbClr val="1E75B0"/>
              </a:buClr>
              <a:buSzPts val="2400"/>
              <a:buNone/>
            </a:pPr>
            <a:r>
              <a:rPr lang="en-GB" sz="2200" b="1">
                <a:solidFill>
                  <a:srgbClr val="1E75B0"/>
                </a:solidFill>
              </a:rPr>
              <a:t>Perspectivas Futuras</a:t>
            </a:r>
            <a:endParaRPr sz="2200"/>
          </a:p>
          <a:p>
            <a:pPr marL="457200" lvl="0" indent="-368300" algn="just" rtl="0">
              <a:spcBef>
                <a:spcPts val="0"/>
              </a:spcBef>
              <a:spcAft>
                <a:spcPts val="0"/>
              </a:spcAft>
              <a:buSzPts val="2200"/>
              <a:buChar char="•"/>
            </a:pPr>
            <a:r>
              <a:rPr lang="en-GB" sz="2200"/>
              <a:t>La cervecería continúa refinando su enfoque, realizando actualizaciones iterativas en el SBSC.  </a:t>
            </a:r>
            <a:endParaRPr sz="2200"/>
          </a:p>
          <a:p>
            <a:pPr marL="457200" lvl="0" indent="-368300" algn="just" rtl="0">
              <a:spcBef>
                <a:spcPts val="0"/>
              </a:spcBef>
              <a:spcAft>
                <a:spcPts val="0"/>
              </a:spcAft>
              <a:buSzPts val="2200"/>
              <a:buChar char="•"/>
            </a:pPr>
            <a:r>
              <a:rPr lang="en-GB" sz="2200"/>
              <a:t>Los beneficios a largo plazo de la gestión integrada de la sostenibilidad son claros, con mejoras continuas en eficiencia y sostenibilidad.  </a:t>
            </a:r>
            <a:endParaRPr sz="2200"/>
          </a:p>
          <a:p>
            <a:pPr marL="457200" lvl="0" indent="-368300" algn="just" rtl="0">
              <a:spcBef>
                <a:spcPts val="0"/>
              </a:spcBef>
              <a:spcAft>
                <a:spcPts val="0"/>
              </a:spcAft>
              <a:buSzPts val="2200"/>
              <a:buChar char="•"/>
            </a:pPr>
            <a:r>
              <a:rPr lang="en-GB" sz="2200"/>
              <a:t>El recorrido de la cervecería sirve como modelo para otras pymes, demostrando el potencial de las herramientas digitales para impulsar un crecimiento sostenible.</a:t>
            </a:r>
            <a:endParaRPr sz="22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57"/>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GB"/>
              <a:t>Conoce a WebWorks, una pequeña empresa de diseño web situada en el corazón de Belfast, Irlanda del Norte. Con solo cinco empleados apasionados, esta microempresa estaba ansiosa por minimizar su huella ambiental, pero luchaba con ineficiencias y desperdicios.</a:t>
            </a:r>
            <a:endParaRPr/>
          </a:p>
          <a:p>
            <a:pPr marL="0" lvl="0" indent="0" algn="just" rtl="0">
              <a:spcBef>
                <a:spcPts val="0"/>
              </a:spcBef>
              <a:spcAft>
                <a:spcPts val="0"/>
              </a:spcAft>
              <a:buNone/>
            </a:pPr>
            <a:endParaRPr/>
          </a:p>
          <a:p>
            <a:pPr marL="0" lvl="0" indent="0" algn="just" rtl="0">
              <a:spcBef>
                <a:spcPts val="0"/>
              </a:spcBef>
              <a:spcAft>
                <a:spcPts val="0"/>
              </a:spcAft>
              <a:buNone/>
            </a:pPr>
            <a:r>
              <a:rPr lang="en-GB"/>
              <a:t>A pesar de sus mejores esfuerzos, WebWorks encontró difícil rastrear sus iniciativas de sostenibilidad. El alto consumo de energía, la mala gestión de recursos y la falta de coordinación entre los miembros del equipo eran obstáculos significativos.</a:t>
            </a:r>
            <a:endParaRPr/>
          </a:p>
          <a:p>
            <a:pPr marL="0" lvl="0" indent="0" algn="just" rtl="0">
              <a:lnSpc>
                <a:spcPct val="103333"/>
              </a:lnSpc>
              <a:spcBef>
                <a:spcPts val="0"/>
              </a:spcBef>
              <a:spcAft>
                <a:spcPts val="0"/>
              </a:spcAft>
              <a:buClr>
                <a:srgbClr val="595959"/>
              </a:buClr>
              <a:buSzPts val="2400"/>
              <a:buNone/>
            </a:pPr>
            <a:endParaRPr/>
          </a:p>
        </p:txBody>
      </p:sp>
      <p:sp>
        <p:nvSpPr>
          <p:cNvPr id="663" name="Google Shape;663;p57"/>
          <p:cNvSpPr txBox="1">
            <a:spLocks noGrp="1"/>
          </p:cNvSpPr>
          <p:nvPr>
            <p:ph type="body" idx="2"/>
          </p:nvPr>
        </p:nvSpPr>
        <p:spPr>
          <a:xfrm>
            <a:off x="294290" y="835090"/>
            <a:ext cx="3878317" cy="37053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WebWorks, Belfast, Irlanda del Norte: Cómo el Software de Gestión de Proyectos Mejoró la Sostenibilidad</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5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Los problemas de </a:t>
            </a:r>
            <a:r>
              <a:rPr lang="en-GB" i="1"/>
              <a:t>WebWorks</a:t>
            </a:r>
            <a:endParaRPr i="1"/>
          </a:p>
        </p:txBody>
      </p:sp>
      <p:sp>
        <p:nvSpPr>
          <p:cNvPr id="670" name="Google Shape;670;p58"/>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457200" lvl="0" indent="-368300" algn="just" rtl="0">
              <a:spcBef>
                <a:spcPts val="0"/>
              </a:spcBef>
              <a:spcAft>
                <a:spcPts val="0"/>
              </a:spcAft>
              <a:buSzPts val="2200"/>
              <a:buFont typeface="Calibri"/>
              <a:buAutoNum type="arabicPeriod"/>
            </a:pPr>
            <a:r>
              <a:rPr lang="en-GB" sz="2200" b="1"/>
              <a:t>Desperdicio de Recursos: </a:t>
            </a:r>
            <a:r>
              <a:rPr lang="en-GB" sz="2200"/>
              <a:t>Uso excesivo de electricidad y suministros de oficina.  </a:t>
            </a:r>
            <a:endParaRPr sz="2200"/>
          </a:p>
          <a:p>
            <a:pPr marL="457200" lvl="0" indent="-368300" algn="just" rtl="0">
              <a:spcBef>
                <a:spcPts val="0"/>
              </a:spcBef>
              <a:spcAft>
                <a:spcPts val="0"/>
              </a:spcAft>
              <a:buSzPts val="2200"/>
              <a:buFont typeface="Calibri"/>
              <a:buAutoNum type="arabicPeriod"/>
            </a:pPr>
            <a:r>
              <a:rPr lang="en-GB" sz="2200" b="1"/>
              <a:t>Ineficiencia Energética: </a:t>
            </a:r>
            <a:r>
              <a:rPr lang="en-GB" sz="2200"/>
              <a:t>Dispositivos encendidos, consumiendo energía innecesariamente.  </a:t>
            </a:r>
            <a:endParaRPr sz="2200"/>
          </a:p>
          <a:p>
            <a:pPr marL="457200" lvl="0" indent="-368300" algn="just" rtl="0">
              <a:spcBef>
                <a:spcPts val="0"/>
              </a:spcBef>
              <a:spcAft>
                <a:spcPts val="0"/>
              </a:spcAft>
              <a:buSzPts val="2200"/>
              <a:buFont typeface="Calibri"/>
              <a:buAutoNum type="arabicPeriod"/>
            </a:pPr>
            <a:r>
              <a:rPr lang="en-GB" sz="2200" b="1"/>
              <a:t>Problemas de Coordinación:</a:t>
            </a:r>
            <a:r>
              <a:rPr lang="en-GB" sz="2200"/>
              <a:t> Esfuerzos desconectados en proyectos de sostenibilidad.</a:t>
            </a:r>
            <a:r>
              <a:rPr lang="en-GB" sz="2200" b="1"/>
              <a:t>  </a:t>
            </a:r>
            <a:endParaRPr sz="2200" b="1"/>
          </a:p>
          <a:p>
            <a:pPr marL="457200" lvl="0" indent="-368300" algn="just" rtl="0">
              <a:spcBef>
                <a:spcPts val="0"/>
              </a:spcBef>
              <a:spcAft>
                <a:spcPts val="0"/>
              </a:spcAft>
              <a:buSzPts val="2200"/>
              <a:buFont typeface="Calibri"/>
              <a:buAutoNum type="arabicPeriod"/>
            </a:pPr>
            <a:r>
              <a:rPr lang="en-GB" sz="2200" b="1"/>
              <a:t>Falta de Metas Claras: </a:t>
            </a:r>
            <a:r>
              <a:rPr lang="en-GB" sz="2200"/>
              <a:t>Ausencia de objetivos concretos para reducir el impacto ambiental.</a:t>
            </a:r>
            <a:endParaRPr sz="2200"/>
          </a:p>
          <a:p>
            <a:pPr marL="0" lvl="0" indent="0" algn="just" rtl="0">
              <a:spcBef>
                <a:spcPts val="0"/>
              </a:spcBef>
              <a:spcAft>
                <a:spcPts val="0"/>
              </a:spcAft>
              <a:buNone/>
            </a:pPr>
            <a:r>
              <a:rPr lang="en-GB" sz="2200" b="1"/>
              <a:t>Problemas Cotidianos</a:t>
            </a:r>
            <a:endParaRPr sz="2200" b="1"/>
          </a:p>
          <a:p>
            <a:pPr marL="0" lvl="0" indent="0" algn="just" rtl="0">
              <a:spcBef>
                <a:spcPts val="0"/>
              </a:spcBef>
              <a:spcAft>
                <a:spcPts val="0"/>
              </a:spcAft>
              <a:buNone/>
            </a:pPr>
            <a:r>
              <a:rPr lang="en-GB" sz="2200"/>
              <a:t>El equipo a menudo se encontraba abrumado por montones de papel desperdiciado, y las luces de la oficina se dejaban encendidas con frecuencia durante la noche. La falta de un enfoque unificado significaba que sus iniciativas ecológicas estaban desarticuladas y eran menos efectivas.</a:t>
            </a:r>
            <a:endParaRPr sz="2200"/>
          </a:p>
          <a:p>
            <a:pPr marL="0" lvl="0" indent="0" algn="just" rtl="0">
              <a:lnSpc>
                <a:spcPct val="103333"/>
              </a:lnSpc>
              <a:spcBef>
                <a:spcPts val="0"/>
              </a:spcBef>
              <a:spcAft>
                <a:spcPts val="0"/>
              </a:spcAft>
              <a:buClr>
                <a:srgbClr val="595959"/>
              </a:buClr>
              <a:buSzPts val="2400"/>
              <a:buNone/>
            </a:pP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RESUMEN</a:t>
            </a:r>
            <a:endParaRPr/>
          </a:p>
        </p:txBody>
      </p:sp>
      <p:sp>
        <p:nvSpPr>
          <p:cNvPr id="260" name="Google Shape;260;p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01</a:t>
            </a:r>
            <a:endParaRPr/>
          </a:p>
        </p:txBody>
      </p:sp>
      <p:sp>
        <p:nvSpPr>
          <p:cNvPr id="261" name="Google Shape;261;p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OBJETIVOS</a:t>
            </a:r>
            <a:endParaRPr/>
          </a:p>
          <a:p>
            <a:pPr marL="0" lvl="0" indent="0" algn="l" rtl="0">
              <a:lnSpc>
                <a:spcPct val="100000"/>
              </a:lnSpc>
              <a:spcBef>
                <a:spcPts val="0"/>
              </a:spcBef>
              <a:spcAft>
                <a:spcPts val="0"/>
              </a:spcAft>
              <a:buClr>
                <a:srgbClr val="73B64B"/>
              </a:buClr>
              <a:buSzPts val="2400"/>
              <a:buNone/>
            </a:pPr>
            <a:endParaRPr/>
          </a:p>
        </p:txBody>
      </p:sp>
      <p:sp>
        <p:nvSpPr>
          <p:cNvPr id="262" name="Google Shape;262;p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LEARNING OUTCOMES</a:t>
            </a:r>
            <a:endParaRPr/>
          </a:p>
          <a:p>
            <a:pPr marL="0" lvl="0" indent="0" algn="l" rtl="0">
              <a:lnSpc>
                <a:spcPct val="100000"/>
              </a:lnSpc>
              <a:spcBef>
                <a:spcPts val="0"/>
              </a:spcBef>
              <a:spcAft>
                <a:spcPts val="0"/>
              </a:spcAft>
              <a:buClr>
                <a:srgbClr val="73B64B"/>
              </a:buClr>
              <a:buSzPts val="2400"/>
              <a:buNone/>
            </a:pPr>
            <a:endParaRPr/>
          </a:p>
        </p:txBody>
      </p:sp>
      <p:sp>
        <p:nvSpPr>
          <p:cNvPr id="263" name="Google Shape;263;p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02</a:t>
            </a:r>
            <a:endParaRPr/>
          </a:p>
        </p:txBody>
      </p:sp>
      <p:sp>
        <p:nvSpPr>
          <p:cNvPr id="264" name="Google Shape;264;p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03</a:t>
            </a:r>
            <a:endParaRPr/>
          </a:p>
        </p:txBody>
      </p:sp>
      <p:sp>
        <p:nvSpPr>
          <p:cNvPr id="265" name="Google Shape;265;p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66" name="Google Shape;266;p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59"/>
          <p:cNvSpPr txBox="1">
            <a:spLocks noGrp="1"/>
          </p:cNvSpPr>
          <p:nvPr>
            <p:ph type="body" idx="1"/>
          </p:nvPr>
        </p:nvSpPr>
        <p:spPr>
          <a:xfrm>
            <a:off x="724175" y="487250"/>
            <a:ext cx="108294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sz="3400"/>
              <a:t>Punto de Inflexión con el Software de Gestión de Proyectos</a:t>
            </a:r>
            <a:endParaRPr sz="3400"/>
          </a:p>
        </p:txBody>
      </p:sp>
      <p:sp>
        <p:nvSpPr>
          <p:cNvPr id="676" name="Google Shape;676;p59"/>
          <p:cNvSpPr txBox="1">
            <a:spLocks noGrp="1"/>
          </p:cNvSpPr>
          <p:nvPr>
            <p:ph type="body" idx="2"/>
          </p:nvPr>
        </p:nvSpPr>
        <p:spPr>
          <a:xfrm>
            <a:off x="895600" y="1168905"/>
            <a:ext cx="10053000" cy="62892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sz="2300"/>
              <a:t>Frustrados y ansiosos por encontrar una solución, el equipo descubrió Trello, una herramienta de gestión de proyectos conocida por su simplicidad y efectividad.</a:t>
            </a:r>
            <a:endParaRPr sz="2300"/>
          </a:p>
          <a:p>
            <a:pPr marL="0" lvl="0" indent="0" algn="just" rtl="0">
              <a:spcBef>
                <a:spcPts val="1000"/>
              </a:spcBef>
              <a:spcAft>
                <a:spcPts val="0"/>
              </a:spcAft>
              <a:buNone/>
            </a:pPr>
            <a:r>
              <a:rPr lang="en-GB" sz="2300" b="1"/>
              <a:t>Pasos para la Implementación  </a:t>
            </a:r>
            <a:endParaRPr sz="2300" b="1"/>
          </a:p>
          <a:p>
            <a:pPr marL="457200" lvl="0" indent="-374650" algn="just" rtl="0">
              <a:spcBef>
                <a:spcPts val="0"/>
              </a:spcBef>
              <a:spcAft>
                <a:spcPts val="0"/>
              </a:spcAft>
              <a:buSzPts val="2300"/>
              <a:buFont typeface="Calibri"/>
              <a:buAutoNum type="arabicPeriod"/>
            </a:pPr>
            <a:r>
              <a:rPr lang="en-GB" sz="2300" b="1"/>
              <a:t> Establecimiento de Metas: </a:t>
            </a:r>
            <a:r>
              <a:rPr lang="en-GB" sz="2300"/>
              <a:t>La primera tarea fue establecer metas de sostenibilidad claras y alcanzables, como reducir el uso de papel en un 30%.  </a:t>
            </a:r>
            <a:endParaRPr sz="2300"/>
          </a:p>
          <a:p>
            <a:pPr marL="457200" lvl="0" indent="-374650" algn="just" rtl="0">
              <a:spcBef>
                <a:spcPts val="0"/>
              </a:spcBef>
              <a:spcAft>
                <a:spcPts val="0"/>
              </a:spcAft>
              <a:buSzPts val="2300"/>
              <a:buFont typeface="Calibri"/>
              <a:buAutoNum type="arabicPeriod"/>
            </a:pPr>
            <a:r>
              <a:rPr lang="en-GB" sz="2300" b="1"/>
              <a:t> Creación de Proyectos: </a:t>
            </a:r>
            <a:r>
              <a:rPr lang="en-GB" sz="2300"/>
              <a:t>Configuraron proyectos específicos dentro de Trello para cada iniciativa ecológica, como "Ahorro de Energía" y "Reducción de Residuos".  </a:t>
            </a:r>
            <a:endParaRPr sz="2300"/>
          </a:p>
          <a:p>
            <a:pPr marL="457200" lvl="0" indent="-374650" algn="just" rtl="0">
              <a:spcBef>
                <a:spcPts val="0"/>
              </a:spcBef>
              <a:spcAft>
                <a:spcPts val="0"/>
              </a:spcAft>
              <a:buSzPts val="2300"/>
              <a:buFont typeface="Calibri"/>
              <a:buAutoNum type="arabicPeriod"/>
            </a:pPr>
            <a:r>
              <a:rPr lang="en-GB" sz="2300" b="1"/>
              <a:t> Asignación de Tareas: </a:t>
            </a:r>
            <a:r>
              <a:rPr lang="en-GB" sz="2300"/>
              <a:t>Las tareas se asignaron a los miembros del equipo, con plazos y descripciones detalladas para asegurar la responsabilidad.  </a:t>
            </a:r>
            <a:endParaRPr sz="2300"/>
          </a:p>
          <a:p>
            <a:pPr marL="457200" lvl="0" indent="-374650" algn="just" rtl="0">
              <a:spcBef>
                <a:spcPts val="0"/>
              </a:spcBef>
              <a:spcAft>
                <a:spcPts val="0"/>
              </a:spcAft>
              <a:buSzPts val="2300"/>
              <a:buFont typeface="Calibri"/>
              <a:buAutoNum type="arabicPeriod"/>
            </a:pPr>
            <a:r>
              <a:rPr lang="en-GB" sz="2300" b="1"/>
              <a:t> Monitoreo del Progreso: </a:t>
            </a:r>
            <a:r>
              <a:rPr lang="en-GB" sz="2300"/>
              <a:t>Las revisiones regulares y el seguimiento del progreso se convirtieron en una rutina, asegurando que todos se mantuvieran en el camino correcto.  </a:t>
            </a:r>
            <a:endParaRPr sz="23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60"/>
          <p:cNvSpPr txBox="1">
            <a:spLocks noGrp="1"/>
          </p:cNvSpPr>
          <p:nvPr>
            <p:ph type="body" idx="1"/>
          </p:nvPr>
        </p:nvSpPr>
        <p:spPr>
          <a:xfrm>
            <a:off x="4768075" y="586651"/>
            <a:ext cx="6341700" cy="56847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GB" i="1"/>
              <a:t>EcoFresh Organics</a:t>
            </a:r>
            <a:r>
              <a:rPr lang="en-GB"/>
              <a:t>, una micro empresa ubicada en Copenhague, Dinamarca, se especializa en la entrega de alimentos orgánicos. Con un equipo de seis empleados dedicados, EcoFresh estaba apasionada por la sostenibilidad, pero necesitaba un impulso en eficiencia para reducir aún más su huella ambiental.</a:t>
            </a:r>
            <a:endParaRPr/>
          </a:p>
          <a:p>
            <a:pPr marL="0" lvl="0" indent="0" algn="just" rtl="0">
              <a:spcBef>
                <a:spcPts val="0"/>
              </a:spcBef>
              <a:spcAft>
                <a:spcPts val="0"/>
              </a:spcAft>
              <a:buNone/>
            </a:pPr>
            <a:endParaRPr/>
          </a:p>
          <a:p>
            <a:pPr marL="0" lvl="0" indent="0" algn="just" rtl="0">
              <a:spcBef>
                <a:spcPts val="0"/>
              </a:spcBef>
              <a:spcAft>
                <a:spcPts val="0"/>
              </a:spcAft>
              <a:buNone/>
            </a:pPr>
            <a:r>
              <a:rPr lang="en-GB"/>
              <a:t>EcoFresh enfrentaba desafíos en la gestión de su cadena de suministro, la reducción de residuos alimentarios y la optimización de las rutas de entrega. Sabían que, para lograr sus objetivos ecológicos, debían adoptar tecnología innovadora.</a:t>
            </a:r>
            <a:endParaRPr/>
          </a:p>
          <a:p>
            <a:pPr marL="0" lvl="0" indent="0" algn="just" rtl="0">
              <a:lnSpc>
                <a:spcPct val="103333"/>
              </a:lnSpc>
              <a:spcBef>
                <a:spcPts val="0"/>
              </a:spcBef>
              <a:spcAft>
                <a:spcPts val="0"/>
              </a:spcAft>
              <a:buClr>
                <a:srgbClr val="595959"/>
              </a:buClr>
              <a:buSzPts val="2400"/>
              <a:buNone/>
            </a:pPr>
            <a:endParaRPr/>
          </a:p>
        </p:txBody>
      </p:sp>
      <p:sp>
        <p:nvSpPr>
          <p:cNvPr id="682" name="Google Shape;682;p60"/>
          <p:cNvSpPr txBox="1">
            <a:spLocks noGrp="1"/>
          </p:cNvSpPr>
          <p:nvPr>
            <p:ph type="body" idx="2"/>
          </p:nvPr>
        </p:nvSpPr>
        <p:spPr>
          <a:xfrm>
            <a:off x="297475" y="1007575"/>
            <a:ext cx="3812700" cy="2266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Sostenibilidad Potenciada por la IA: Transformando </a:t>
            </a:r>
            <a:r>
              <a:rPr lang="en-GB" i="1"/>
              <a:t>EcoFresh Organics</a:t>
            </a:r>
            <a:endParaRPr i="1"/>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6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sz="3900"/>
              <a:t>Los problemas de </a:t>
            </a:r>
            <a:r>
              <a:rPr lang="en-GB" sz="4000" i="1"/>
              <a:t>EcoFresh Organics</a:t>
            </a:r>
            <a:endParaRPr sz="4000" i="1"/>
          </a:p>
        </p:txBody>
      </p:sp>
      <p:sp>
        <p:nvSpPr>
          <p:cNvPr id="689" name="Google Shape;689;p61"/>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457200" lvl="0" indent="-355600" algn="just" rtl="0">
              <a:spcBef>
                <a:spcPts val="0"/>
              </a:spcBef>
              <a:spcAft>
                <a:spcPts val="0"/>
              </a:spcAft>
              <a:buSzPts val="2000"/>
              <a:buChar char="●"/>
            </a:pPr>
            <a:r>
              <a:rPr lang="en-GB" sz="2000" b="1"/>
              <a:t>Desperdicio de Alimentos: </a:t>
            </a:r>
            <a:r>
              <a:rPr lang="en-GB" sz="2000"/>
              <a:t>El exceso de inventario conducía a grandes cantidades de productos en mal estado.</a:t>
            </a:r>
            <a:endParaRPr sz="2000"/>
          </a:p>
          <a:p>
            <a:pPr marL="457200" lvl="0" indent="-355600" algn="just" rtl="0">
              <a:spcBef>
                <a:spcPts val="0"/>
              </a:spcBef>
              <a:spcAft>
                <a:spcPts val="0"/>
              </a:spcAft>
              <a:buSzPts val="2000"/>
              <a:buChar char="●"/>
            </a:pPr>
            <a:r>
              <a:rPr lang="en-GB" sz="2000" b="1"/>
              <a:t>Rutas de Entrega Ineficientes: </a:t>
            </a:r>
            <a:r>
              <a:rPr lang="en-GB" sz="2000"/>
              <a:t>Los camiones de entrega a menudo tomaban rutas más largas, aumentando el consumo de combustible.</a:t>
            </a:r>
            <a:endParaRPr sz="2000"/>
          </a:p>
          <a:p>
            <a:pPr marL="457200" lvl="0" indent="-355600" algn="just" rtl="0">
              <a:spcBef>
                <a:spcPts val="0"/>
              </a:spcBef>
              <a:spcAft>
                <a:spcPts val="0"/>
              </a:spcAft>
              <a:buSzPts val="2000"/>
              <a:buChar char="●"/>
            </a:pPr>
            <a:r>
              <a:rPr lang="en-GB" sz="2000" b="1"/>
              <a:t>Gestión de la Cadena de Suministro:</a:t>
            </a:r>
            <a:r>
              <a:rPr lang="en-GB" sz="2000"/>
              <a:t> La dificultad para predecir la demanda provocaba escasez o excedentes.</a:t>
            </a:r>
            <a:endParaRPr sz="2000"/>
          </a:p>
          <a:p>
            <a:pPr marL="457200" lvl="0" indent="-355600" algn="just" rtl="0">
              <a:spcBef>
                <a:spcPts val="0"/>
              </a:spcBef>
              <a:spcAft>
                <a:spcPts val="0"/>
              </a:spcAft>
              <a:buSzPts val="2000"/>
              <a:buChar char="●"/>
            </a:pPr>
            <a:r>
              <a:rPr lang="en-GB" sz="2000" b="1"/>
              <a:t>Procesos Manuales:</a:t>
            </a:r>
            <a:r>
              <a:rPr lang="en-GB" sz="2000"/>
              <a:t> Muchas operaciones se manejan de forma manual, lo que provocaba errores e ineficiencias.</a:t>
            </a:r>
            <a:endParaRPr sz="2000"/>
          </a:p>
          <a:p>
            <a:pPr marL="0" lvl="0" indent="0" algn="just" rtl="0">
              <a:spcBef>
                <a:spcPts val="0"/>
              </a:spcBef>
              <a:spcAft>
                <a:spcPts val="0"/>
              </a:spcAft>
              <a:buNone/>
            </a:pPr>
            <a:endParaRPr sz="2000"/>
          </a:p>
          <a:p>
            <a:pPr marL="0" lvl="0" indent="0" algn="just" rtl="0">
              <a:spcBef>
                <a:spcPts val="0"/>
              </a:spcBef>
              <a:spcAft>
                <a:spcPts val="0"/>
              </a:spcAft>
              <a:buNone/>
            </a:pPr>
            <a:r>
              <a:rPr lang="en-GB" sz="2000"/>
              <a:t>El almacén de EcoFresh a menudo estaba lleno de productos no vendidos, y los conductores de entrega pasaban demasiado tiempo en la carretera. El equipo dedicaba horas a rastrear manualmente el inventario y los pedidos, lo que resultaba en errores y desperdicios.</a:t>
            </a:r>
            <a:endParaRPr sz="2000"/>
          </a:p>
          <a:p>
            <a:pPr marL="0" lvl="0" indent="0" algn="just" rtl="0">
              <a:lnSpc>
                <a:spcPct val="103333"/>
              </a:lnSpc>
              <a:spcBef>
                <a:spcPts val="0"/>
              </a:spcBef>
              <a:spcAft>
                <a:spcPts val="0"/>
              </a:spcAft>
              <a:buClr>
                <a:srgbClr val="595959"/>
              </a:buClr>
              <a:buSzPts val="2400"/>
              <a:buNone/>
            </a:pPr>
            <a:endParaRPr sz="20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62"/>
          <p:cNvSpPr txBox="1">
            <a:spLocks noGrp="1"/>
          </p:cNvSpPr>
          <p:nvPr>
            <p:ph type="body" idx="1"/>
          </p:nvPr>
        </p:nvSpPr>
        <p:spPr>
          <a:xfrm>
            <a:off x="782006" y="595644"/>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Punto de Inflexión con la Inteligencia Artificial</a:t>
            </a:r>
            <a:endParaRPr/>
          </a:p>
        </p:txBody>
      </p:sp>
      <p:sp>
        <p:nvSpPr>
          <p:cNvPr id="695" name="Google Shape;695;p62"/>
          <p:cNvSpPr txBox="1">
            <a:spLocks noGrp="1"/>
          </p:cNvSpPr>
          <p:nvPr>
            <p:ph type="body" idx="2"/>
          </p:nvPr>
        </p:nvSpPr>
        <p:spPr>
          <a:xfrm>
            <a:off x="628700" y="1269225"/>
            <a:ext cx="10359600" cy="42504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GB" sz="2200"/>
              <a:t>En su búsqueda de una solución, EcoFresh recurrió a la inteligencia artificial, implementando un sistema impulsado por IA para optimizar sus operaciones.</a:t>
            </a:r>
            <a:endParaRPr sz="2200"/>
          </a:p>
          <a:p>
            <a:pPr marL="0" lvl="0" indent="0" algn="just" rtl="0">
              <a:spcBef>
                <a:spcPts val="0"/>
              </a:spcBef>
              <a:spcAft>
                <a:spcPts val="0"/>
              </a:spcAft>
              <a:buNone/>
            </a:pPr>
            <a:endParaRPr sz="2200"/>
          </a:p>
          <a:p>
            <a:pPr marL="0" lvl="0" indent="0" algn="just" rtl="0">
              <a:spcBef>
                <a:spcPts val="0"/>
              </a:spcBef>
              <a:spcAft>
                <a:spcPts val="0"/>
              </a:spcAft>
              <a:buNone/>
            </a:pPr>
            <a:r>
              <a:rPr lang="en-GB" sz="2200"/>
              <a:t>Pasos para la Implementación:</a:t>
            </a:r>
            <a:endParaRPr sz="2200"/>
          </a:p>
          <a:p>
            <a:pPr marL="457200" lvl="0" indent="-368300" algn="just" rtl="0">
              <a:spcBef>
                <a:spcPts val="1000"/>
              </a:spcBef>
              <a:spcAft>
                <a:spcPts val="0"/>
              </a:spcAft>
              <a:buSzPts val="2200"/>
              <a:buFont typeface="Calibri"/>
              <a:buAutoNum type="arabicPeriod"/>
            </a:pPr>
            <a:r>
              <a:rPr lang="en-GB" sz="2200"/>
              <a:t>Gestión de Inventario Potenciada por IA: Los algoritmos de IA predecían la demanda basándose en datos históricos y tendencias, asegurando niveles de stock óptimos.</a:t>
            </a:r>
            <a:endParaRPr sz="2200"/>
          </a:p>
          <a:p>
            <a:pPr marL="457200" lvl="0" indent="-368300" algn="just" rtl="0">
              <a:spcBef>
                <a:spcPts val="1000"/>
              </a:spcBef>
              <a:spcAft>
                <a:spcPts val="0"/>
              </a:spcAft>
              <a:buSzPts val="2200"/>
              <a:buFont typeface="Calibri"/>
              <a:buAutoNum type="arabicPeriod"/>
            </a:pPr>
            <a:r>
              <a:rPr lang="en-GB" sz="2200"/>
              <a:t>Optimización de Rutas: El software de IA calculaba las rutas de entrega más eficientes, ahorrando tiempo y combustible.</a:t>
            </a:r>
            <a:endParaRPr sz="2200"/>
          </a:p>
          <a:p>
            <a:pPr marL="457200" lvl="0" indent="-368300" algn="just" rtl="0">
              <a:spcBef>
                <a:spcPts val="1000"/>
              </a:spcBef>
              <a:spcAft>
                <a:spcPts val="0"/>
              </a:spcAft>
              <a:buSzPts val="2200"/>
              <a:buFont typeface="Calibri"/>
              <a:buAutoNum type="arabicPeriod"/>
            </a:pPr>
            <a:r>
              <a:rPr lang="en-GB" sz="2200"/>
              <a:t>Sistema de Pedidos Automatizado: El sistema de IA realizaba automáticamente pedidos a los proveedores según la demanda prevista.</a:t>
            </a:r>
            <a:endParaRPr sz="2200"/>
          </a:p>
          <a:p>
            <a:pPr marL="457200" lvl="0" indent="-368300" algn="just" rtl="0">
              <a:spcBef>
                <a:spcPts val="1000"/>
              </a:spcBef>
              <a:spcAft>
                <a:spcPts val="1000"/>
              </a:spcAft>
              <a:buSzPts val="2200"/>
              <a:buFont typeface="Calibri"/>
              <a:buAutoNum type="arabicPeriod"/>
            </a:pPr>
            <a:r>
              <a:rPr lang="en-GB" sz="2200"/>
              <a:t>Monitoreo en Tiempo Real: La IA proporcionaba información en tiempo real sobre los niveles de inventario, el estado de las entregas y las operaciones en general.</a:t>
            </a:r>
            <a:endParaRPr sz="22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6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Beneficios inmediatos</a:t>
            </a:r>
            <a:endParaRPr/>
          </a:p>
        </p:txBody>
      </p:sp>
      <p:sp>
        <p:nvSpPr>
          <p:cNvPr id="702" name="Google Shape;702;p63"/>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457200" lvl="0" indent="-381000" algn="just" rtl="0">
              <a:spcBef>
                <a:spcPts val="0"/>
              </a:spcBef>
              <a:spcAft>
                <a:spcPts val="0"/>
              </a:spcAft>
              <a:buSzPts val="2400"/>
              <a:buChar char="•"/>
            </a:pPr>
            <a:r>
              <a:rPr lang="en-GB" b="1"/>
              <a:t>Reducción de Desperdicio de Alimentos:</a:t>
            </a:r>
            <a:r>
              <a:rPr lang="en-GB"/>
              <a:t> La previsión de demanda precisa redujo el desperdicio de alimentos en un 50%.</a:t>
            </a:r>
            <a:endParaRPr/>
          </a:p>
          <a:p>
            <a:pPr marL="457200" lvl="0" indent="-381000" algn="just" rtl="0">
              <a:spcBef>
                <a:spcPts val="0"/>
              </a:spcBef>
              <a:spcAft>
                <a:spcPts val="0"/>
              </a:spcAft>
              <a:buSzPts val="2400"/>
              <a:buChar char="•"/>
            </a:pPr>
            <a:r>
              <a:rPr lang="en-GB" b="1"/>
              <a:t>Eficiencia de Combustible:</a:t>
            </a:r>
            <a:r>
              <a:rPr lang="en-GB"/>
              <a:t> Las rutas optimizadas disminuyeron el consumo de combustible en un 30%.</a:t>
            </a:r>
            <a:endParaRPr/>
          </a:p>
          <a:p>
            <a:pPr marL="457200" lvl="0" indent="-381000" algn="just" rtl="0">
              <a:spcBef>
                <a:spcPts val="0"/>
              </a:spcBef>
              <a:spcAft>
                <a:spcPts val="0"/>
              </a:spcAft>
              <a:buSzPts val="2400"/>
              <a:buChar char="•"/>
            </a:pPr>
            <a:r>
              <a:rPr lang="en-GB" b="1"/>
              <a:t>Operaciones Optimizadas: </a:t>
            </a:r>
            <a:r>
              <a:rPr lang="en-GB"/>
              <a:t>Los sistemas automatizados disminuyeron la carga de trabajo manual y los errores.</a:t>
            </a:r>
            <a:endParaRPr/>
          </a:p>
          <a:p>
            <a:pPr marL="457200" lvl="0" indent="-381000" algn="just" rtl="0">
              <a:spcBef>
                <a:spcPts val="0"/>
              </a:spcBef>
              <a:spcAft>
                <a:spcPts val="0"/>
              </a:spcAft>
              <a:buSzPts val="2400"/>
              <a:buChar char="•"/>
            </a:pPr>
            <a:r>
              <a:rPr lang="en-GB" b="1"/>
              <a:t>Sostenibilidad Mejorada: </a:t>
            </a:r>
            <a:r>
              <a:rPr lang="en-GB"/>
              <a:t>En general, la huella de carbono de la empresa se redujo significativamente.</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64"/>
          <p:cNvSpPr txBox="1">
            <a:spLocks noGrp="1"/>
          </p:cNvSpPr>
          <p:nvPr>
            <p:ph type="body" idx="1"/>
          </p:nvPr>
        </p:nvSpPr>
        <p:spPr>
          <a:xfrm>
            <a:off x="309600" y="1388150"/>
            <a:ext cx="5643300" cy="5013300"/>
          </a:xfrm>
          <a:prstGeom prst="rect">
            <a:avLst/>
          </a:prstGeom>
          <a:noFill/>
          <a:ln>
            <a:noFill/>
          </a:ln>
        </p:spPr>
        <p:txBody>
          <a:bodyPr spcFirstLastPara="1" wrap="square" lIns="91425" tIns="45700" rIns="91425" bIns="45700" anchor="t" anchorCtr="0">
            <a:noAutofit/>
          </a:bodyPr>
          <a:lstStyle/>
          <a:p>
            <a:pPr marL="0" lvl="0" indent="0" algn="just" rtl="0">
              <a:spcBef>
                <a:spcPts val="1000"/>
              </a:spcBef>
              <a:spcAft>
                <a:spcPts val="0"/>
              </a:spcAft>
              <a:buNone/>
            </a:pPr>
            <a:r>
              <a:rPr lang="en-GB" sz="2300" b="1"/>
              <a:t>Ahorros de costes: </a:t>
            </a:r>
            <a:r>
              <a:rPr lang="en-GB" sz="2300"/>
              <a:t>EcoFresh ahorró aproximadamente €2,000 anuales en combustible y redujo los costos relacionados con el desperdicio</a:t>
            </a:r>
            <a:r>
              <a:rPr lang="en-GB" sz="2300" b="1"/>
              <a:t>.</a:t>
            </a:r>
            <a:endParaRPr sz="2300" b="1"/>
          </a:p>
          <a:p>
            <a:pPr marL="0" lvl="0" indent="0" algn="just" rtl="0">
              <a:spcBef>
                <a:spcPts val="1000"/>
              </a:spcBef>
              <a:spcAft>
                <a:spcPts val="0"/>
              </a:spcAft>
              <a:buNone/>
            </a:pPr>
            <a:r>
              <a:rPr lang="en-GB" sz="2300" b="1"/>
              <a:t>Mejoras en la Eficiencia: </a:t>
            </a:r>
            <a:r>
              <a:rPr lang="en-GB" sz="2300"/>
              <a:t>Los tiempos de entrega mejoraron en un 25%, aumentando la satisfacción del cliente.</a:t>
            </a:r>
            <a:endParaRPr sz="2300"/>
          </a:p>
          <a:p>
            <a:pPr marL="0" lvl="0" indent="0" algn="just" rtl="0">
              <a:spcBef>
                <a:spcPts val="1000"/>
              </a:spcBef>
              <a:spcAft>
                <a:spcPts val="0"/>
              </a:spcAft>
              <a:buNone/>
            </a:pPr>
            <a:r>
              <a:rPr lang="en-GB" sz="2300" b="1"/>
              <a:t>Huella de Carbono: </a:t>
            </a:r>
            <a:r>
              <a:rPr lang="en-GB" sz="2300"/>
              <a:t>La huella de carbono se redujo en un 35% en seis meses.</a:t>
            </a:r>
            <a:endParaRPr sz="2300"/>
          </a:p>
          <a:p>
            <a:pPr marL="0" lvl="0" indent="0" algn="just" rtl="0">
              <a:spcBef>
                <a:spcPts val="1000"/>
              </a:spcBef>
              <a:spcAft>
                <a:spcPts val="0"/>
              </a:spcAft>
              <a:buNone/>
            </a:pPr>
            <a:r>
              <a:rPr lang="en-GB" sz="2300" b="1"/>
              <a:t>Al integrar la IA, EcoFresh Organics mejoró drásticamente su eficiencia y sostenibilidad. </a:t>
            </a:r>
            <a:r>
              <a:rPr lang="en-GB" sz="2300"/>
              <a:t>La tecnología no solo optimizó las operaciones, sino que también fomentó un modelo de negocio más ecológico.</a:t>
            </a:r>
            <a:endParaRPr sz="2300"/>
          </a:p>
          <a:p>
            <a:pPr marL="0" lvl="0" indent="0" algn="just" rtl="0">
              <a:spcBef>
                <a:spcPts val="1000"/>
              </a:spcBef>
              <a:spcAft>
                <a:spcPts val="0"/>
              </a:spcAft>
              <a:buNone/>
            </a:pPr>
            <a:endParaRPr sz="2300"/>
          </a:p>
          <a:p>
            <a:pPr marL="0" lvl="0" indent="0" algn="just" rtl="0">
              <a:spcBef>
                <a:spcPts val="1000"/>
              </a:spcBef>
              <a:spcAft>
                <a:spcPts val="0"/>
              </a:spcAft>
              <a:buNone/>
            </a:pPr>
            <a:endParaRPr sz="2300" b="1"/>
          </a:p>
          <a:p>
            <a:pPr marL="0" lvl="0" indent="0" algn="just" rtl="0">
              <a:spcBef>
                <a:spcPts val="1000"/>
              </a:spcBef>
              <a:spcAft>
                <a:spcPts val="0"/>
              </a:spcAft>
              <a:buNone/>
            </a:pPr>
            <a:endParaRPr sz="2300" b="1"/>
          </a:p>
          <a:p>
            <a:pPr marL="0" lvl="0" indent="0" algn="just" rtl="0">
              <a:spcBef>
                <a:spcPts val="1000"/>
              </a:spcBef>
              <a:spcAft>
                <a:spcPts val="0"/>
              </a:spcAft>
              <a:buNone/>
            </a:pPr>
            <a:endParaRPr sz="2300" b="1"/>
          </a:p>
          <a:p>
            <a:pPr marL="0" lvl="0" indent="0" algn="just" rtl="0">
              <a:spcBef>
                <a:spcPts val="1000"/>
              </a:spcBef>
              <a:spcAft>
                <a:spcPts val="0"/>
              </a:spcAft>
              <a:buNone/>
            </a:pPr>
            <a:endParaRPr sz="2300" b="1"/>
          </a:p>
          <a:p>
            <a:pPr marL="0" lvl="0" indent="0" algn="just" rtl="0">
              <a:spcBef>
                <a:spcPts val="1000"/>
              </a:spcBef>
              <a:spcAft>
                <a:spcPts val="0"/>
              </a:spcAft>
              <a:buNone/>
            </a:pPr>
            <a:endParaRPr sz="2300" b="1"/>
          </a:p>
          <a:p>
            <a:pPr marL="0" lvl="0" indent="0" algn="just" rtl="0">
              <a:spcBef>
                <a:spcPts val="1000"/>
              </a:spcBef>
              <a:spcAft>
                <a:spcPts val="0"/>
              </a:spcAft>
              <a:buNone/>
            </a:pPr>
            <a:endParaRPr sz="2300" b="1"/>
          </a:p>
          <a:p>
            <a:pPr marL="0" lvl="0" indent="0" algn="just" rtl="0">
              <a:spcBef>
                <a:spcPts val="1000"/>
              </a:spcBef>
              <a:spcAft>
                <a:spcPts val="0"/>
              </a:spcAft>
              <a:buNone/>
            </a:pPr>
            <a:endParaRPr sz="2300" b="1"/>
          </a:p>
          <a:p>
            <a:pPr marL="0" lvl="0" indent="0" algn="just" rtl="0">
              <a:spcBef>
                <a:spcPts val="1000"/>
              </a:spcBef>
              <a:spcAft>
                <a:spcPts val="0"/>
              </a:spcAft>
              <a:buNone/>
            </a:pPr>
            <a:endParaRPr sz="2300" b="1"/>
          </a:p>
          <a:p>
            <a:pPr marL="0" lvl="0" indent="0" algn="just" rtl="0">
              <a:spcBef>
                <a:spcPts val="1000"/>
              </a:spcBef>
              <a:spcAft>
                <a:spcPts val="0"/>
              </a:spcAft>
              <a:buNone/>
            </a:pPr>
            <a:endParaRPr sz="2300" b="1"/>
          </a:p>
          <a:p>
            <a:pPr marL="0" lvl="0" indent="0" algn="just" rtl="0">
              <a:spcBef>
                <a:spcPts val="1000"/>
              </a:spcBef>
              <a:spcAft>
                <a:spcPts val="0"/>
              </a:spcAft>
              <a:buNone/>
            </a:pPr>
            <a:endParaRPr sz="2300" b="1"/>
          </a:p>
          <a:p>
            <a:pPr marL="0" lvl="0" indent="0" algn="just" rtl="0">
              <a:spcBef>
                <a:spcPts val="1000"/>
              </a:spcBef>
              <a:spcAft>
                <a:spcPts val="0"/>
              </a:spcAft>
              <a:buNone/>
            </a:pPr>
            <a:r>
              <a:rPr lang="en-GB" sz="2300" b="1"/>
              <a:t>ChatGPT puede cometer errores. Considera verificar la información importante.</a:t>
            </a:r>
            <a:endParaRPr sz="2300" b="1"/>
          </a:p>
          <a:p>
            <a:pPr marL="0" lvl="0" indent="0" algn="just" rtl="0">
              <a:lnSpc>
                <a:spcPct val="90000"/>
              </a:lnSpc>
              <a:spcBef>
                <a:spcPts val="1000"/>
              </a:spcBef>
              <a:spcAft>
                <a:spcPts val="0"/>
              </a:spcAft>
              <a:buClr>
                <a:schemeClr val="lt1"/>
              </a:buClr>
              <a:buSzPts val="2400"/>
              <a:buNone/>
            </a:pPr>
            <a:endParaRPr sz="2300" b="1"/>
          </a:p>
        </p:txBody>
      </p:sp>
      <p:sp>
        <p:nvSpPr>
          <p:cNvPr id="708" name="Google Shape;708;p64"/>
          <p:cNvSpPr txBox="1">
            <a:spLocks noGrp="1"/>
          </p:cNvSpPr>
          <p:nvPr>
            <p:ph type="body" idx="2"/>
          </p:nvPr>
        </p:nvSpPr>
        <p:spPr>
          <a:xfrm>
            <a:off x="474369" y="42711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Resultados de la mejoras</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6" name="Google Shape;716;p6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04</a:t>
            </a:r>
            <a:endParaRPr/>
          </a:p>
        </p:txBody>
      </p:sp>
      <p:sp>
        <p:nvSpPr>
          <p:cNvPr id="717" name="Google Shape;717;p65"/>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18" name="Google Shape;718;p65"/>
          <p:cNvSpPr txBox="1"/>
          <p:nvPr/>
        </p:nvSpPr>
        <p:spPr>
          <a:xfrm>
            <a:off x="5906320" y="4514232"/>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73B64B"/>
                </a:solidFill>
                <a:latin typeface="Calibri"/>
                <a:ea typeface="Calibri"/>
                <a:cs typeface="Calibri"/>
                <a:sym typeface="Calibri"/>
              </a:rPr>
              <a:t>EVALUACIÓN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6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Pregunta 1</a:t>
            </a:r>
            <a:endParaRPr/>
          </a:p>
        </p:txBody>
      </p:sp>
      <p:sp>
        <p:nvSpPr>
          <p:cNvPr id="724" name="Google Shape;724;p66"/>
          <p:cNvSpPr txBox="1">
            <a:spLocks noGrp="1"/>
          </p:cNvSpPr>
          <p:nvPr>
            <p:ph type="body" idx="2"/>
          </p:nvPr>
        </p:nvSpPr>
        <p:spPr>
          <a:xfrm>
            <a:off x="716956" y="2363495"/>
            <a:ext cx="10479300" cy="3781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¿Cuál es un beneficio principal de adoptar tecnologías digitales en las prácticas de sostenibilidad para microempresas?</a:t>
            </a:r>
            <a:endParaRPr b="1"/>
          </a:p>
          <a:p>
            <a:pPr marL="457200" lvl="0" indent="-381000" algn="l" rtl="0">
              <a:spcBef>
                <a:spcPts val="1000"/>
              </a:spcBef>
              <a:spcAft>
                <a:spcPts val="0"/>
              </a:spcAft>
              <a:buSzPts val="2400"/>
              <a:buAutoNum type="alphaUcPeriod"/>
            </a:pPr>
            <a:r>
              <a:rPr lang="en-GB"/>
              <a:t>Aumentar la carga de trabajo manual</a:t>
            </a:r>
            <a:endParaRPr/>
          </a:p>
          <a:p>
            <a:pPr marL="457200" lvl="0" indent="-381000" algn="l" rtl="0">
              <a:spcBef>
                <a:spcPts val="1000"/>
              </a:spcBef>
              <a:spcAft>
                <a:spcPts val="0"/>
              </a:spcAft>
              <a:buSzPts val="2400"/>
              <a:buAutoNum type="alphaUcPeriod"/>
            </a:pPr>
            <a:r>
              <a:rPr lang="en-GB"/>
              <a:t>Mejorar la eficiencia operativa</a:t>
            </a:r>
            <a:endParaRPr/>
          </a:p>
          <a:p>
            <a:pPr marL="457200" lvl="0" indent="-381000" algn="l" rtl="0">
              <a:spcBef>
                <a:spcPts val="1000"/>
              </a:spcBef>
              <a:spcAft>
                <a:spcPts val="0"/>
              </a:spcAft>
              <a:buSzPts val="2400"/>
              <a:buAutoNum type="alphaUcPeriod"/>
            </a:pPr>
            <a:r>
              <a:rPr lang="en-GB"/>
              <a:t>Disminuir el compromiso del cliente</a:t>
            </a:r>
            <a:endParaRPr/>
          </a:p>
          <a:p>
            <a:pPr marL="457200" lvl="0" indent="-381000" algn="l" rtl="0">
              <a:spcBef>
                <a:spcPts val="1000"/>
              </a:spcBef>
              <a:spcAft>
                <a:spcPts val="0"/>
              </a:spcAft>
              <a:buSzPts val="2400"/>
              <a:buAutoNum type="alphaUcPeriod"/>
            </a:pPr>
            <a:r>
              <a:rPr lang="en-GB"/>
              <a:t>Promover modelos de negocio tradicionales</a:t>
            </a:r>
            <a:endParaRPr/>
          </a:p>
          <a:p>
            <a:pPr marL="228600" lvl="0" indent="-228600" algn="l" rtl="0">
              <a:lnSpc>
                <a:spcPct val="103333"/>
              </a:lnSpc>
              <a:spcBef>
                <a:spcPts val="0"/>
              </a:spcBef>
              <a:spcAft>
                <a:spcPts val="0"/>
              </a:spcAft>
              <a:buClr>
                <a:srgbClr val="595959"/>
              </a:buClr>
              <a:buSzPts val="2400"/>
              <a:buNone/>
            </a:pPr>
            <a:endParaRPr/>
          </a:p>
          <a:p>
            <a:pPr marL="228600" lvl="0" indent="-228600" algn="l" rtl="0">
              <a:lnSpc>
                <a:spcPct val="103333"/>
              </a:lnSpc>
              <a:spcBef>
                <a:spcPts val="0"/>
              </a:spcBef>
              <a:spcAft>
                <a:spcPts val="0"/>
              </a:spcAft>
              <a:buClr>
                <a:srgbClr val="73B64B"/>
              </a:buClr>
              <a:buSzPts val="2400"/>
              <a:buNone/>
            </a:pPr>
            <a:r>
              <a:rPr lang="en-GB" b="1">
                <a:solidFill>
                  <a:srgbClr val="73B64B"/>
                </a:solidFill>
              </a:rPr>
              <a:t>Respuesta correcta: B. Mejorar la eficiencia operativa</a:t>
            </a:r>
            <a:endParaRPr b="1">
              <a:solidFill>
                <a:srgbClr val="73B64B"/>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6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Pregunta 2 </a:t>
            </a:r>
            <a:endParaRPr/>
          </a:p>
        </p:txBody>
      </p:sp>
      <p:sp>
        <p:nvSpPr>
          <p:cNvPr id="730" name="Google Shape;730;p67"/>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73B64B"/>
              </a:buClr>
              <a:buSzPts val="2400"/>
              <a:buNone/>
            </a:pPr>
            <a:r>
              <a:rPr lang="en-GB" b="1"/>
              <a:t>¿Qué fomenta el marco de la Triple Línea de Fondo en las empresas?</a:t>
            </a:r>
            <a:endParaRPr b="1"/>
          </a:p>
          <a:p>
            <a:pPr marL="0" lvl="0" indent="0" algn="l" rtl="0">
              <a:lnSpc>
                <a:spcPct val="103333"/>
              </a:lnSpc>
              <a:spcBef>
                <a:spcPts val="0"/>
              </a:spcBef>
              <a:spcAft>
                <a:spcPts val="0"/>
              </a:spcAft>
              <a:buClr>
                <a:srgbClr val="73B64B"/>
              </a:buClr>
              <a:buSzPts val="2400"/>
              <a:buNone/>
            </a:pPr>
            <a:endParaRPr/>
          </a:p>
          <a:p>
            <a:pPr marL="457200" lvl="0" indent="-381000" algn="l" rtl="0">
              <a:lnSpc>
                <a:spcPct val="103333"/>
              </a:lnSpc>
              <a:spcBef>
                <a:spcPts val="0"/>
              </a:spcBef>
              <a:spcAft>
                <a:spcPts val="0"/>
              </a:spcAft>
              <a:buSzPts val="2400"/>
              <a:buAutoNum type="alphaUcPeriod"/>
            </a:pPr>
            <a:r>
              <a:rPr lang="en-GB"/>
              <a:t>Solo el rendimiento financiero</a:t>
            </a:r>
            <a:endParaRPr/>
          </a:p>
          <a:p>
            <a:pPr marL="457200" lvl="0" indent="-381000" algn="l" rtl="0">
              <a:lnSpc>
                <a:spcPct val="103333"/>
              </a:lnSpc>
              <a:spcBef>
                <a:spcPts val="0"/>
              </a:spcBef>
              <a:spcAft>
                <a:spcPts val="0"/>
              </a:spcAft>
              <a:buSzPts val="2400"/>
              <a:buAutoNum type="alphaUcPeriod"/>
            </a:pPr>
            <a:r>
              <a:rPr lang="en-GB"/>
              <a:t>Solo la protección ambiental y el beneficio económico</a:t>
            </a:r>
            <a:endParaRPr/>
          </a:p>
          <a:p>
            <a:pPr marL="457200" lvl="0" indent="-381000" algn="l" rtl="0">
              <a:lnSpc>
                <a:spcPct val="103333"/>
              </a:lnSpc>
              <a:spcBef>
                <a:spcPts val="0"/>
              </a:spcBef>
              <a:spcAft>
                <a:spcPts val="0"/>
              </a:spcAft>
              <a:buSzPts val="2400"/>
              <a:buAutoNum type="alphaUcPeriod"/>
            </a:pPr>
            <a:r>
              <a:rPr lang="en-GB"/>
              <a:t>Equidad social, protección ambiental y beneficio económico</a:t>
            </a:r>
            <a:endParaRPr/>
          </a:p>
          <a:p>
            <a:pPr marL="457200" lvl="0" indent="-381000" algn="l" rtl="0">
              <a:lnSpc>
                <a:spcPct val="103333"/>
              </a:lnSpc>
              <a:spcBef>
                <a:spcPts val="0"/>
              </a:spcBef>
              <a:spcAft>
                <a:spcPts val="0"/>
              </a:spcAft>
              <a:buSzPts val="2400"/>
              <a:buAutoNum type="alphaUcPeriod"/>
            </a:pPr>
            <a:r>
              <a:rPr lang="en-GB"/>
              <a:t>Solo la satisfacción del cliente</a:t>
            </a:r>
            <a:endParaRPr/>
          </a:p>
          <a:p>
            <a:pPr marL="0" lvl="0" indent="0" algn="l" rtl="0">
              <a:lnSpc>
                <a:spcPct val="103333"/>
              </a:lnSpc>
              <a:spcBef>
                <a:spcPts val="0"/>
              </a:spcBef>
              <a:spcAft>
                <a:spcPts val="0"/>
              </a:spcAft>
              <a:buClr>
                <a:srgbClr val="73B64B"/>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Respuesta Correcta: C. Equidad social, protección ambiental y beneficio económico</a:t>
            </a:r>
            <a:endParaRPr b="1">
              <a:solidFill>
                <a:srgbClr val="73B64B"/>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68"/>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Pregunta 3  </a:t>
            </a:r>
            <a:endParaRPr/>
          </a:p>
        </p:txBody>
      </p:sp>
      <p:sp>
        <p:nvSpPr>
          <p:cNvPr id="736" name="Google Shape;736;p68"/>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¿Qué herramienta digital puede ayudar a reducir la huella de carbono de TI de una empresa mediante el uso de una infraestructura global de eficiencia energética?</a:t>
            </a:r>
            <a:endParaRPr b="1"/>
          </a:p>
          <a:p>
            <a:pPr marL="0" lvl="0" indent="0" algn="l" rtl="0">
              <a:spcBef>
                <a:spcPts val="0"/>
              </a:spcBef>
              <a:spcAft>
                <a:spcPts val="0"/>
              </a:spcAft>
              <a:buNone/>
            </a:pPr>
            <a:endParaRPr b="1"/>
          </a:p>
          <a:p>
            <a:pPr marL="0" lvl="0" indent="0" algn="l" rtl="0">
              <a:spcBef>
                <a:spcPts val="0"/>
              </a:spcBef>
              <a:spcAft>
                <a:spcPts val="0"/>
              </a:spcAft>
              <a:buNone/>
            </a:pPr>
            <a:r>
              <a:rPr lang="en-GB"/>
              <a:t>A.Introducción manual de datos</a:t>
            </a:r>
            <a:endParaRPr/>
          </a:p>
          <a:p>
            <a:pPr marL="0" lvl="0" indent="0" algn="l" rtl="0">
              <a:spcBef>
                <a:spcPts val="0"/>
              </a:spcBef>
              <a:spcAft>
                <a:spcPts val="0"/>
              </a:spcAft>
              <a:buNone/>
            </a:pPr>
            <a:r>
              <a:rPr lang="en-GB"/>
              <a:t>B.Computación en la nube</a:t>
            </a:r>
            <a:endParaRPr/>
          </a:p>
          <a:p>
            <a:pPr marL="0" lvl="0" indent="0" algn="l" rtl="0">
              <a:spcBef>
                <a:spcPts val="0"/>
              </a:spcBef>
              <a:spcAft>
                <a:spcPts val="0"/>
              </a:spcAft>
              <a:buNone/>
            </a:pPr>
            <a:r>
              <a:rPr lang="en-GB"/>
              <a:t>C.Sistemas de archivo en papel</a:t>
            </a:r>
            <a:endParaRPr/>
          </a:p>
          <a:p>
            <a:pPr marL="0" lvl="0" indent="0" algn="l" rtl="0">
              <a:spcBef>
                <a:spcPts val="0"/>
              </a:spcBef>
              <a:spcAft>
                <a:spcPts val="0"/>
              </a:spcAft>
              <a:buNone/>
            </a:pPr>
            <a:r>
              <a:rPr lang="en-GB"/>
              <a:t>D.Aplicaciones de escritorio tradicionales</a:t>
            </a:r>
            <a:endParaRPr/>
          </a:p>
          <a:p>
            <a:pPr marL="0" lvl="0" indent="0" algn="l" rtl="0">
              <a:spcBef>
                <a:spcPts val="0"/>
              </a:spcBef>
              <a:spcAft>
                <a:spcPts val="0"/>
              </a:spcAft>
              <a:buNone/>
            </a:pPr>
            <a:endParaRPr b="1"/>
          </a:p>
          <a:p>
            <a:pPr marL="0" lvl="0" indent="0" algn="l" rtl="0">
              <a:spcBef>
                <a:spcPts val="0"/>
              </a:spcBef>
              <a:spcAft>
                <a:spcPts val="0"/>
              </a:spcAft>
              <a:buNone/>
            </a:pPr>
            <a:r>
              <a:rPr lang="en-GB" b="1">
                <a:solidFill>
                  <a:srgbClr val="6AA84F"/>
                </a:solidFill>
              </a:rPr>
              <a:t>Respuesta correcta: B. Computación en la nube</a:t>
            </a:r>
            <a:endParaRPr b="1">
              <a:solidFill>
                <a:srgbClr val="6AA84F"/>
              </a:solidFill>
            </a:endParaRPr>
          </a:p>
          <a:p>
            <a:pPr marL="0" lvl="0" indent="0" algn="l" rtl="0">
              <a:lnSpc>
                <a:spcPct val="103333"/>
              </a:lnSpc>
              <a:spcBef>
                <a:spcPts val="0"/>
              </a:spcBef>
              <a:spcAft>
                <a:spcPts val="0"/>
              </a:spcAft>
              <a:buClr>
                <a:srgbClr val="73B64B"/>
              </a:buClr>
              <a:buSzPts val="2400"/>
              <a:buNone/>
            </a:pPr>
            <a:endParaRPr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RESUMEN</a:t>
            </a:r>
            <a:endParaRPr/>
          </a:p>
        </p:txBody>
      </p:sp>
      <p:sp>
        <p:nvSpPr>
          <p:cNvPr id="273" name="Google Shape;273;p6"/>
          <p:cNvSpPr txBox="1">
            <a:spLocks noGrp="1"/>
          </p:cNvSpPr>
          <p:nvPr>
            <p:ph type="body" idx="2"/>
          </p:nvPr>
        </p:nvSpPr>
        <p:spPr>
          <a:xfrm>
            <a:off x="904856" y="1630548"/>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Esta unidad explora cómo las herramientas digitales pueden mejorar las prácticas de sostenibilidad en las micropymes. </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a:t>Aborda la intersección de la innovación digital y la sostenibilidad, ilustrando cómo la tecnología puede impulsar operaciones comerciales eficientes y ecológicas. Los temas clave incluyen el papel de la tecnología digital en la reducción del impacto ambiental, la mejora de la equidad social y el aumento de la rentabilidad económica, así como ejemplos y casos prácticos que  proporcionan una comprensión clara de la implementación de soluciones digitales para el desarrollo sostenible.</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69"/>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Pregunta 4 </a:t>
            </a:r>
            <a:endParaRPr/>
          </a:p>
        </p:txBody>
      </p:sp>
      <p:sp>
        <p:nvSpPr>
          <p:cNvPr id="742" name="Google Shape;742;p69"/>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sz="2600" b="1"/>
              <a:t>¿Qué fomenta el marco de la Triple Línea de Fondo en las empresas?</a:t>
            </a:r>
            <a:endParaRPr sz="2600"/>
          </a:p>
          <a:p>
            <a:pPr marL="457200" lvl="0" indent="-393700" algn="l" rtl="0">
              <a:lnSpc>
                <a:spcPct val="100000"/>
              </a:lnSpc>
              <a:spcBef>
                <a:spcPts val="1200"/>
              </a:spcBef>
              <a:spcAft>
                <a:spcPts val="0"/>
              </a:spcAft>
              <a:buSzPts val="2600"/>
              <a:buAutoNum type="alphaUcPeriod"/>
            </a:pPr>
            <a:r>
              <a:rPr lang="en-GB" sz="2600"/>
              <a:t>Trello</a:t>
            </a:r>
            <a:endParaRPr sz="2600"/>
          </a:p>
          <a:p>
            <a:pPr marL="457200" lvl="0" indent="-393700" algn="l" rtl="0">
              <a:lnSpc>
                <a:spcPct val="100000"/>
              </a:lnSpc>
              <a:spcBef>
                <a:spcPts val="0"/>
              </a:spcBef>
              <a:spcAft>
                <a:spcPts val="0"/>
              </a:spcAft>
              <a:buSzPts val="2600"/>
              <a:buAutoNum type="alphaUcPeriod"/>
            </a:pPr>
            <a:r>
              <a:rPr lang="en-GB" sz="2600"/>
              <a:t>Odoo</a:t>
            </a:r>
            <a:endParaRPr sz="2600"/>
          </a:p>
          <a:p>
            <a:pPr marL="457200" lvl="0" indent="-393700" algn="l" rtl="0">
              <a:lnSpc>
                <a:spcPct val="100000"/>
              </a:lnSpc>
              <a:spcBef>
                <a:spcPts val="0"/>
              </a:spcBef>
              <a:spcAft>
                <a:spcPts val="0"/>
              </a:spcAft>
              <a:buSzPts val="2600"/>
              <a:buAutoNum type="alphaUcPeriod"/>
            </a:pPr>
            <a:r>
              <a:rPr lang="en-GB" sz="2600"/>
              <a:t>SuiteCRM</a:t>
            </a:r>
            <a:endParaRPr sz="2600"/>
          </a:p>
          <a:p>
            <a:pPr marL="457200" lvl="0" indent="-393700" algn="l" rtl="0">
              <a:lnSpc>
                <a:spcPct val="100000"/>
              </a:lnSpc>
              <a:spcBef>
                <a:spcPts val="0"/>
              </a:spcBef>
              <a:spcAft>
                <a:spcPts val="0"/>
              </a:spcAft>
              <a:buSzPts val="2600"/>
              <a:buAutoNum type="alphaUcPeriod"/>
            </a:pPr>
            <a:r>
              <a:rPr lang="en-GB" sz="2600"/>
              <a:t>KNIME</a:t>
            </a:r>
            <a:endParaRPr sz="2600"/>
          </a:p>
          <a:p>
            <a:pPr marL="457200" lvl="0" indent="-304800" algn="l" rtl="0">
              <a:lnSpc>
                <a:spcPct val="103333"/>
              </a:lnSpc>
              <a:spcBef>
                <a:spcPts val="1200"/>
              </a:spcBef>
              <a:spcAft>
                <a:spcPts val="0"/>
              </a:spcAft>
              <a:buClr>
                <a:srgbClr val="595959"/>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Respuesta correcta: D. KNIME</a:t>
            </a:r>
            <a:endParaRPr b="1">
              <a:solidFill>
                <a:srgbClr val="73B64B"/>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7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Pregunta 5 </a:t>
            </a:r>
            <a:endParaRPr/>
          </a:p>
        </p:txBody>
      </p:sp>
      <p:sp>
        <p:nvSpPr>
          <p:cNvPr id="748" name="Google Shape;748;p70"/>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GB" b="1"/>
              <a:t>¿Cuál es un primer paso crucial para crear un Plan de Sostenibilidad Digital?</a:t>
            </a:r>
            <a:endParaRPr b="1"/>
          </a:p>
          <a:p>
            <a:pPr marL="457200" lvl="0" indent="-381000" algn="l" rtl="0">
              <a:spcBef>
                <a:spcPts val="1200"/>
              </a:spcBef>
              <a:spcAft>
                <a:spcPts val="0"/>
              </a:spcAft>
              <a:buSzPts val="2400"/>
              <a:buAutoNum type="alphaUcPeriod"/>
            </a:pPr>
            <a:r>
              <a:rPr lang="en-GB"/>
              <a:t>Implementar herramientas digitales al azar</a:t>
            </a:r>
            <a:endParaRPr/>
          </a:p>
          <a:p>
            <a:pPr marL="457200" lvl="0" indent="-381000" algn="l" rtl="0">
              <a:spcBef>
                <a:spcPts val="0"/>
              </a:spcBef>
              <a:spcAft>
                <a:spcPts val="0"/>
              </a:spcAft>
              <a:buSzPts val="2400"/>
              <a:buAutoNum type="alphaUcPeriod"/>
            </a:pPr>
            <a:r>
              <a:rPr lang="en-GB"/>
              <a:t>Evaluar las prácticas digitales y de sostenibilidad actuales</a:t>
            </a:r>
            <a:endParaRPr/>
          </a:p>
          <a:p>
            <a:pPr marL="457200" lvl="0" indent="-381000" algn="l" rtl="0">
              <a:spcBef>
                <a:spcPts val="0"/>
              </a:spcBef>
              <a:spcAft>
                <a:spcPts val="0"/>
              </a:spcAft>
              <a:buSzPts val="2400"/>
              <a:buAutoNum type="alphaUcPeriod"/>
            </a:pPr>
            <a:r>
              <a:rPr lang="en-GB"/>
              <a:t>Ignorar las consideraciones presupuestarias</a:t>
            </a:r>
            <a:endParaRPr/>
          </a:p>
          <a:p>
            <a:pPr marL="457200" lvl="0" indent="-381000" algn="l" rtl="0">
              <a:spcBef>
                <a:spcPts val="0"/>
              </a:spcBef>
              <a:spcAft>
                <a:spcPts val="0"/>
              </a:spcAft>
              <a:buSzPts val="2400"/>
              <a:buAutoNum type="alphaUcPeriod"/>
            </a:pPr>
            <a:r>
              <a:rPr lang="en-GB"/>
              <a:t>Evitar la participación de las partes interesadas</a:t>
            </a:r>
            <a:endParaRPr/>
          </a:p>
          <a:p>
            <a:pPr marL="457200" lvl="0" indent="0" algn="l" rtl="0">
              <a:lnSpc>
                <a:spcPct val="103333"/>
              </a:lnSpc>
              <a:spcBef>
                <a:spcPts val="0"/>
              </a:spcBef>
              <a:spcAft>
                <a:spcPts val="0"/>
              </a:spcAft>
              <a:buNone/>
            </a:pPr>
            <a:endParaRPr b="1"/>
          </a:p>
          <a:p>
            <a:pPr marL="0" lvl="0" indent="0" algn="l" rtl="0">
              <a:lnSpc>
                <a:spcPct val="103333"/>
              </a:lnSpc>
              <a:spcBef>
                <a:spcPts val="0"/>
              </a:spcBef>
              <a:spcAft>
                <a:spcPts val="0"/>
              </a:spcAft>
              <a:buClr>
                <a:srgbClr val="595959"/>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Respuesta correcta: B. Evaluar las prácticas digitales y de sostenibilidad actuales</a:t>
            </a:r>
            <a:endParaRPr b="1">
              <a:solidFill>
                <a:srgbClr val="73B64B"/>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5" name="Google Shape;755;p7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05</a:t>
            </a:r>
            <a:endParaRPr/>
          </a:p>
        </p:txBody>
      </p:sp>
      <p:sp>
        <p:nvSpPr>
          <p:cNvPr id="756" name="Google Shape;756;p72"/>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57" name="Google Shape;757;p72"/>
          <p:cNvSpPr txBox="1"/>
          <p:nvPr/>
        </p:nvSpPr>
        <p:spPr>
          <a:xfrm>
            <a:off x="6025679" y="4642627"/>
            <a:ext cx="46305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73B64B"/>
                </a:solidFill>
                <a:latin typeface="Calibri"/>
                <a:ea typeface="Calibri"/>
                <a:cs typeface="Calibri"/>
                <a:sym typeface="Calibri"/>
              </a:rPr>
              <a:t>TÉRMINOS CLAVE Y DEFINICIONES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73"/>
          <p:cNvSpPr txBox="1">
            <a:spLocks noGrp="1"/>
          </p:cNvSpPr>
          <p:nvPr>
            <p:ph type="body" idx="2"/>
          </p:nvPr>
        </p:nvSpPr>
        <p:spPr>
          <a:xfrm>
            <a:off x="904850" y="678800"/>
            <a:ext cx="10053000" cy="537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solidFill>
                  <a:srgbClr val="73B64B"/>
                </a:solidFill>
              </a:rPr>
              <a:t>Tecnología Digital: </a:t>
            </a:r>
            <a:r>
              <a:rPr lang="en-GB">
                <a:solidFill>
                  <a:srgbClr val="434343"/>
                </a:solidFill>
              </a:rPr>
              <a:t>Una amplia gama de capacidades electrónicas—herramientas, sistemas y dispositivos—capaces de generar, almacenar y procesar datos.</a:t>
            </a:r>
            <a:endParaRPr>
              <a:solidFill>
                <a:srgbClr val="434343"/>
              </a:solidFill>
            </a:endParaRPr>
          </a:p>
          <a:p>
            <a:pPr marL="0" lvl="0" indent="0" algn="l" rtl="0">
              <a:spcBef>
                <a:spcPts val="1000"/>
              </a:spcBef>
              <a:spcAft>
                <a:spcPts val="0"/>
              </a:spcAft>
              <a:buNone/>
            </a:pPr>
            <a:r>
              <a:rPr lang="en-GB" b="1">
                <a:solidFill>
                  <a:srgbClr val="73B64B"/>
                </a:solidFill>
              </a:rPr>
              <a:t>Innovación Digital: </a:t>
            </a:r>
            <a:r>
              <a:rPr lang="en-GB">
                <a:solidFill>
                  <a:srgbClr val="434343"/>
                </a:solidFill>
              </a:rPr>
              <a:t>La aplicación de tecnologías digitales para alterar significativamente las prácticas, modelos y productos comerciales.</a:t>
            </a:r>
            <a:endParaRPr>
              <a:solidFill>
                <a:srgbClr val="434343"/>
              </a:solidFill>
            </a:endParaRPr>
          </a:p>
          <a:p>
            <a:pPr marL="0" lvl="0" indent="0" algn="l" rtl="0">
              <a:spcBef>
                <a:spcPts val="1000"/>
              </a:spcBef>
              <a:spcAft>
                <a:spcPts val="0"/>
              </a:spcAft>
              <a:buNone/>
            </a:pPr>
            <a:r>
              <a:rPr lang="en-GB" b="1">
                <a:solidFill>
                  <a:srgbClr val="73B64B"/>
                </a:solidFill>
              </a:rPr>
              <a:t>Sostenibilidad: </a:t>
            </a:r>
            <a:r>
              <a:rPr lang="en-GB">
                <a:solidFill>
                  <a:srgbClr val="434343"/>
                </a:solidFill>
              </a:rPr>
              <a:t>Desarrollo de prácticas que tienen beneficios ambientales, sociales y económicos a largo plazo.</a:t>
            </a:r>
            <a:endParaRPr>
              <a:solidFill>
                <a:srgbClr val="434343"/>
              </a:solidFill>
            </a:endParaRPr>
          </a:p>
          <a:p>
            <a:pPr marL="0" lvl="0" indent="0" algn="l" rtl="0">
              <a:spcBef>
                <a:spcPts val="1000"/>
              </a:spcBef>
              <a:spcAft>
                <a:spcPts val="0"/>
              </a:spcAft>
              <a:buNone/>
            </a:pPr>
            <a:r>
              <a:rPr lang="en-GB" b="1">
                <a:solidFill>
                  <a:srgbClr val="73B64B"/>
                </a:solidFill>
              </a:rPr>
              <a:t>Triple Línea de Fondo (TBL): </a:t>
            </a:r>
            <a:r>
              <a:rPr lang="en-GB">
                <a:solidFill>
                  <a:srgbClr val="434343"/>
                </a:solidFill>
              </a:rPr>
              <a:t>Un marco de sostenibilidad que se centra por igual en la equidad social (Personas), la protección ambiental (Planeta) y el beneficio económico (Beneficio).</a:t>
            </a:r>
            <a:endParaRPr b="1">
              <a:solidFill>
                <a:srgbClr val="73B64B"/>
              </a:solidFill>
            </a:endParaRPr>
          </a:p>
          <a:p>
            <a:pPr marL="0" lvl="0" indent="0" algn="l" rtl="0">
              <a:spcBef>
                <a:spcPts val="1000"/>
              </a:spcBef>
              <a:spcAft>
                <a:spcPts val="0"/>
              </a:spcAft>
              <a:buNone/>
            </a:pPr>
            <a:r>
              <a:rPr lang="en-GB" b="1">
                <a:solidFill>
                  <a:srgbClr val="73B64B"/>
                </a:solidFill>
              </a:rPr>
              <a:t>Economía Circular: </a:t>
            </a:r>
            <a:r>
              <a:rPr lang="en-GB">
                <a:solidFill>
                  <a:srgbClr val="434343"/>
                </a:solidFill>
              </a:rPr>
              <a:t>Un sistema económico destinado a eliminar desperdicios y al uso continuo de recursos mediante la reestructuración de las operaciones para reutilizar recursos.</a:t>
            </a:r>
            <a:endParaRPr>
              <a:solidFill>
                <a:srgbClr val="434343"/>
              </a:solidFill>
            </a:endParaRPr>
          </a:p>
          <a:p>
            <a:pPr marL="0" lvl="0" indent="0" algn="l" rtl="0">
              <a:spcBef>
                <a:spcPts val="1000"/>
              </a:spcBef>
              <a:spcAft>
                <a:spcPts val="0"/>
              </a:spcAft>
              <a:buNone/>
            </a:pPr>
            <a:endParaRPr b="1">
              <a:solidFill>
                <a:srgbClr val="73B64B"/>
              </a:solidFill>
            </a:endParaRPr>
          </a:p>
          <a:p>
            <a:pPr marL="0" lvl="0" indent="0" algn="l" rtl="0">
              <a:lnSpc>
                <a:spcPct val="103333"/>
              </a:lnSpc>
              <a:spcBef>
                <a:spcPts val="1000"/>
              </a:spcBef>
              <a:spcAft>
                <a:spcPts val="1000"/>
              </a:spcAft>
              <a:buClr>
                <a:srgbClr val="73B64B"/>
              </a:buClr>
              <a:buSzPts val="2400"/>
              <a:buNone/>
            </a:pPr>
            <a:endParaRPr b="1">
              <a:solidFill>
                <a:srgbClr val="73B64B"/>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74"/>
          <p:cNvSpPr txBox="1">
            <a:spLocks noGrp="1"/>
          </p:cNvSpPr>
          <p:nvPr>
            <p:ph type="body" idx="2"/>
          </p:nvPr>
        </p:nvSpPr>
        <p:spPr>
          <a:xfrm>
            <a:off x="904856" y="933962"/>
            <a:ext cx="10052954" cy="48197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solidFill>
                  <a:srgbClr val="73B64B"/>
                </a:solidFill>
              </a:rPr>
              <a:t>Computación en la Nube:</a:t>
            </a:r>
            <a:r>
              <a:rPr lang="en-GB">
                <a:solidFill>
                  <a:srgbClr val="434343"/>
                </a:solidFill>
              </a:rPr>
              <a:t> Uso de recursos en línea en red en lugar de hardware físico y servidores locales.</a:t>
            </a:r>
            <a:endParaRPr>
              <a:solidFill>
                <a:srgbClr val="000000"/>
              </a:solidFill>
            </a:endParaRPr>
          </a:p>
          <a:p>
            <a:pPr marL="0" lvl="0" indent="0" algn="l" rtl="0">
              <a:spcBef>
                <a:spcPts val="0"/>
              </a:spcBef>
              <a:spcAft>
                <a:spcPts val="0"/>
              </a:spcAft>
              <a:buNone/>
            </a:pPr>
            <a:endParaRPr b="1">
              <a:solidFill>
                <a:srgbClr val="73B64B"/>
              </a:solidFill>
            </a:endParaRPr>
          </a:p>
          <a:p>
            <a:pPr marL="0" lvl="0" indent="0" algn="l" rtl="0">
              <a:spcBef>
                <a:spcPts val="0"/>
              </a:spcBef>
              <a:spcAft>
                <a:spcPts val="0"/>
              </a:spcAft>
              <a:buNone/>
            </a:pPr>
            <a:r>
              <a:rPr lang="en-GB" b="1">
                <a:solidFill>
                  <a:srgbClr val="73B64B"/>
                </a:solidFill>
              </a:rPr>
              <a:t>Internet de las Cosas (IoT):</a:t>
            </a:r>
            <a:r>
              <a:rPr lang="en-GB">
                <a:solidFill>
                  <a:srgbClr val="000000"/>
                </a:solidFill>
              </a:rPr>
              <a:t> </a:t>
            </a:r>
            <a:r>
              <a:rPr lang="en-GB">
                <a:solidFill>
                  <a:srgbClr val="434343"/>
                </a:solidFill>
              </a:rPr>
              <a:t>Conexión de dispositivos físicos a través de Internet para recopilar e intercambiar datos.</a:t>
            </a:r>
            <a:endParaRPr>
              <a:solidFill>
                <a:srgbClr val="000000"/>
              </a:solidFill>
            </a:endParaRPr>
          </a:p>
          <a:p>
            <a:pPr marL="0" lvl="0" indent="0" algn="l" rtl="0">
              <a:spcBef>
                <a:spcPts val="0"/>
              </a:spcBef>
              <a:spcAft>
                <a:spcPts val="0"/>
              </a:spcAft>
              <a:buNone/>
            </a:pPr>
            <a:endParaRPr b="1">
              <a:solidFill>
                <a:srgbClr val="73B64B"/>
              </a:solidFill>
            </a:endParaRPr>
          </a:p>
          <a:p>
            <a:pPr marL="0" lvl="0" indent="0" algn="l" rtl="0">
              <a:spcBef>
                <a:spcPts val="0"/>
              </a:spcBef>
              <a:spcAft>
                <a:spcPts val="0"/>
              </a:spcAft>
              <a:buNone/>
            </a:pPr>
            <a:r>
              <a:rPr lang="en-GB" b="1">
                <a:solidFill>
                  <a:srgbClr val="73B64B"/>
                </a:solidFill>
              </a:rPr>
              <a:t>Inteligencia Artificial (IA): </a:t>
            </a:r>
            <a:r>
              <a:rPr lang="en-GB">
                <a:solidFill>
                  <a:srgbClr val="434343"/>
                </a:solidFill>
              </a:rPr>
              <a:t>Utiliza algoritmos y aprendizaje automático para analizar información, tomar decisiones y realizar tareas de manera más eficiente.</a:t>
            </a:r>
            <a:endParaRPr>
              <a:solidFill>
                <a:srgbClr val="434343"/>
              </a:solidFill>
            </a:endParaRPr>
          </a:p>
          <a:p>
            <a:pPr marL="0" lvl="0" indent="0" algn="l" rtl="0">
              <a:spcBef>
                <a:spcPts val="0"/>
              </a:spcBef>
              <a:spcAft>
                <a:spcPts val="0"/>
              </a:spcAft>
              <a:buNone/>
            </a:pPr>
            <a:endParaRPr b="1">
              <a:solidFill>
                <a:srgbClr val="73B64B"/>
              </a:solidFill>
            </a:endParaRPr>
          </a:p>
          <a:p>
            <a:pPr marL="0" lvl="0" indent="0" algn="l" rtl="0">
              <a:spcBef>
                <a:spcPts val="0"/>
              </a:spcBef>
              <a:spcAft>
                <a:spcPts val="0"/>
              </a:spcAft>
              <a:buNone/>
            </a:pPr>
            <a:r>
              <a:rPr lang="en-GB" b="1">
                <a:solidFill>
                  <a:srgbClr val="73B64B"/>
                </a:solidFill>
              </a:rPr>
              <a:t>Gestión de Relaciones con Clientes (CRM):</a:t>
            </a:r>
            <a:r>
              <a:rPr lang="en-GB">
                <a:solidFill>
                  <a:srgbClr val="434343"/>
                </a:solidFill>
              </a:rPr>
              <a:t> Sistemas utilizados para gestionar las interacciones de una empresa con clientes actuales y potenciales.</a:t>
            </a:r>
            <a:endParaRPr>
              <a:solidFill>
                <a:srgbClr val="434343"/>
              </a:solidFill>
            </a:endParaRPr>
          </a:p>
          <a:p>
            <a:pPr marL="0" lvl="0" indent="0" algn="l" rtl="0">
              <a:lnSpc>
                <a:spcPct val="103333"/>
              </a:lnSpc>
              <a:spcBef>
                <a:spcPts val="0"/>
              </a:spcBef>
              <a:spcAft>
                <a:spcPts val="0"/>
              </a:spcAft>
              <a:buClr>
                <a:srgbClr val="73B64B"/>
              </a:buClr>
              <a:buSzPts val="2400"/>
              <a:buNone/>
            </a:pPr>
            <a:endParaRPr b="1">
              <a:solidFill>
                <a:srgbClr val="73B64B"/>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75"/>
          <p:cNvSpPr txBox="1">
            <a:spLocks noGrp="1"/>
          </p:cNvSpPr>
          <p:nvPr>
            <p:ph type="body" idx="2"/>
          </p:nvPr>
        </p:nvSpPr>
        <p:spPr>
          <a:xfrm>
            <a:off x="904856" y="933962"/>
            <a:ext cx="10052954" cy="4819724"/>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73B64B"/>
              </a:buClr>
              <a:buSzPts val="2400"/>
              <a:buNone/>
            </a:pPr>
            <a:r>
              <a:rPr lang="en-GB" b="1">
                <a:solidFill>
                  <a:srgbClr val="73B64B"/>
                </a:solidFill>
              </a:rPr>
              <a:t>Planificación de Recursos Empresariales (ERP): </a:t>
            </a:r>
            <a:r>
              <a:rPr lang="en-GB">
                <a:solidFill>
                  <a:srgbClr val="434343"/>
                </a:solidFill>
              </a:rPr>
              <a:t>Un tipo de software utilizado por organizaciones para gestionar actividades comerciales.</a:t>
            </a:r>
            <a:endParaRPr>
              <a:solidFill>
                <a:srgbClr val="434343"/>
              </a:solidFill>
            </a:endParaRPr>
          </a:p>
          <a:p>
            <a:pPr marL="0" lvl="0" indent="0" algn="l" rtl="0">
              <a:lnSpc>
                <a:spcPct val="103333"/>
              </a:lnSpc>
              <a:spcBef>
                <a:spcPts val="0"/>
              </a:spcBef>
              <a:spcAft>
                <a:spcPts val="0"/>
              </a:spcAft>
              <a:buClr>
                <a:srgbClr val="73B64B"/>
              </a:buClr>
              <a:buSzPts val="2400"/>
              <a:buNone/>
            </a:pPr>
            <a:endParaRPr>
              <a:solidFill>
                <a:srgbClr val="434343"/>
              </a:solidFill>
            </a:endParaRPr>
          </a:p>
          <a:p>
            <a:pPr marL="0" lvl="0" indent="0" algn="l" rtl="0">
              <a:lnSpc>
                <a:spcPct val="103333"/>
              </a:lnSpc>
              <a:spcBef>
                <a:spcPts val="0"/>
              </a:spcBef>
              <a:spcAft>
                <a:spcPts val="0"/>
              </a:spcAft>
              <a:buClr>
                <a:srgbClr val="73B64B"/>
              </a:buClr>
              <a:buSzPts val="2400"/>
              <a:buNone/>
            </a:pPr>
            <a:r>
              <a:rPr lang="en-GB" b="1">
                <a:solidFill>
                  <a:srgbClr val="73B64B"/>
                </a:solidFill>
              </a:rPr>
              <a:t>Reglamento de Divulgación de Finanzas Sostenibles (SFDR):</a:t>
            </a:r>
            <a:r>
              <a:rPr lang="en-GB">
                <a:solidFill>
                  <a:srgbClr val="434343"/>
                </a:solidFill>
              </a:rPr>
              <a:t> Una regulación de la UE que exige a las empresas que divulguen cómo sus prácticas se alinean con la inversión sostenible.</a:t>
            </a:r>
            <a:endParaRPr>
              <a:solidFill>
                <a:srgbClr val="434343"/>
              </a:solidFill>
            </a:endParaRPr>
          </a:p>
          <a:p>
            <a:pPr marL="0" lvl="0" indent="0" algn="l" rtl="0">
              <a:lnSpc>
                <a:spcPct val="103333"/>
              </a:lnSpc>
              <a:spcBef>
                <a:spcPts val="0"/>
              </a:spcBef>
              <a:spcAft>
                <a:spcPts val="0"/>
              </a:spcAft>
              <a:buClr>
                <a:srgbClr val="73B64B"/>
              </a:buClr>
              <a:buSzPts val="2400"/>
              <a:buNone/>
            </a:pPr>
            <a:endParaRPr b="1">
              <a:solidFill>
                <a:srgbClr val="73B64B"/>
              </a:solidFill>
            </a:endParaRPr>
          </a:p>
          <a:p>
            <a:pPr marL="0" lvl="0" indent="0" algn="l" rtl="0">
              <a:lnSpc>
                <a:spcPct val="103333"/>
              </a:lnSpc>
              <a:spcBef>
                <a:spcPts val="0"/>
              </a:spcBef>
              <a:spcAft>
                <a:spcPts val="0"/>
              </a:spcAft>
              <a:buClr>
                <a:srgbClr val="73B64B"/>
              </a:buClr>
              <a:buSzPts val="2400"/>
              <a:buNone/>
            </a:pPr>
            <a:r>
              <a:rPr lang="en-GB" b="1">
                <a:solidFill>
                  <a:srgbClr val="73B64B"/>
                </a:solidFill>
              </a:rPr>
              <a:t>Cuadro de Mando Sostenible (SBSC): </a:t>
            </a:r>
            <a:r>
              <a:rPr lang="en-GB">
                <a:solidFill>
                  <a:srgbClr val="434343"/>
                </a:solidFill>
              </a:rPr>
              <a:t>Una herramienta digital diseñada para alinear los objetivos de sostenibilidad con la estrategia empresarial.</a:t>
            </a:r>
            <a:endParaRPr b="1">
              <a:solidFill>
                <a:srgbClr val="73B64B"/>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9" name="Google Shape;779;p7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06</a:t>
            </a:r>
            <a:endParaRPr/>
          </a:p>
        </p:txBody>
      </p:sp>
      <p:sp>
        <p:nvSpPr>
          <p:cNvPr id="780" name="Google Shape;780;p77"/>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81" name="Google Shape;781;p77"/>
          <p:cNvSpPr txBox="1"/>
          <p:nvPr/>
        </p:nvSpPr>
        <p:spPr>
          <a:xfrm>
            <a:off x="5906320" y="4514232"/>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73B64B"/>
                </a:solidFill>
                <a:latin typeface="Calibri"/>
                <a:ea typeface="Calibri"/>
                <a:cs typeface="Calibri"/>
                <a:sym typeface="Calibri"/>
              </a:rPr>
              <a:t>REFERENCIAS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78"/>
          <p:cNvSpPr txBox="1">
            <a:spLocks noGrp="1"/>
          </p:cNvSpPr>
          <p:nvPr>
            <p:ph type="body" idx="2"/>
          </p:nvPr>
        </p:nvSpPr>
        <p:spPr>
          <a:xfrm>
            <a:off x="707907" y="783437"/>
            <a:ext cx="10293000" cy="58890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a:t>James Lawless (Feb 2024) What Is Digital Sustainability? </a:t>
            </a:r>
            <a:r>
              <a:rPr lang="en-GB" u="sng">
                <a:solidFill>
                  <a:schemeClr val="hlink"/>
                </a:solidFill>
                <a:hlinkClick r:id="rId3"/>
              </a:rPr>
              <a:t>https://purplegriffon.com/blog/what-is-digital-sustainability</a:t>
            </a:r>
            <a:r>
              <a:rPr lang="en-GB"/>
              <a:t>  </a:t>
            </a:r>
            <a:endParaRPr/>
          </a:p>
          <a:p>
            <a:pPr marL="0" lvl="0" indent="0" algn="l" rtl="0">
              <a:lnSpc>
                <a:spcPct val="103333"/>
              </a:lnSpc>
              <a:spcBef>
                <a:spcPts val="0"/>
              </a:spcBef>
              <a:spcAft>
                <a:spcPts val="0"/>
              </a:spcAft>
              <a:buClr>
                <a:srgbClr val="595959"/>
              </a:buClr>
              <a:buSzPts val="2400"/>
              <a:buNone/>
            </a:pPr>
            <a:r>
              <a:rPr lang="en-GB"/>
              <a:t>Dr Ruth Daly, How can digital help us become more environmentally sustainable? </a:t>
            </a:r>
            <a:r>
              <a:rPr lang="en-GB" u="sng">
                <a:solidFill>
                  <a:schemeClr val="hlink"/>
                </a:solidFill>
                <a:hlinkClick r:id="rId4"/>
              </a:rPr>
              <a:t>https://www.culturehive.co.uk/digital-heritage-hub/resource/planning/how-can-digital-help-us-become-more-environmentally-sustainable/</a:t>
            </a:r>
            <a:r>
              <a:rPr lang="en-GB"/>
              <a:t> </a:t>
            </a:r>
            <a:endParaRPr/>
          </a:p>
          <a:p>
            <a:pPr marL="0" lvl="0" indent="0" algn="l" rtl="0">
              <a:lnSpc>
                <a:spcPct val="103333"/>
              </a:lnSpc>
              <a:spcBef>
                <a:spcPts val="0"/>
              </a:spcBef>
              <a:spcAft>
                <a:spcPts val="0"/>
              </a:spcAft>
              <a:buClr>
                <a:srgbClr val="595959"/>
              </a:buClr>
              <a:buSzPts val="2400"/>
              <a:buNone/>
            </a:pPr>
            <a:r>
              <a:rPr lang="en-GB"/>
              <a:t>The Digital Europe Programme: </a:t>
            </a:r>
            <a:r>
              <a:rPr lang="en-GB" u="sng">
                <a:solidFill>
                  <a:schemeClr val="hlink"/>
                </a:solidFill>
                <a:hlinkClick r:id="rId5"/>
              </a:rPr>
              <a:t>https://digital-strategy.ec.europa.eu/en/activities/digital-programme</a:t>
            </a:r>
            <a:r>
              <a:rPr lang="en-GB"/>
              <a:t> </a:t>
            </a:r>
            <a:endParaRPr/>
          </a:p>
          <a:p>
            <a:pPr marL="0" lvl="0" indent="0" algn="l" rtl="0">
              <a:lnSpc>
                <a:spcPct val="103333"/>
              </a:lnSpc>
              <a:spcBef>
                <a:spcPts val="0"/>
              </a:spcBef>
              <a:spcAft>
                <a:spcPts val="0"/>
              </a:spcAft>
              <a:buClr>
                <a:srgbClr val="595959"/>
              </a:buClr>
              <a:buSzPts val="2400"/>
              <a:buNone/>
            </a:pPr>
            <a:r>
              <a:rPr lang="en-GB"/>
              <a:t>IBM “What is sustainability in business?” </a:t>
            </a:r>
            <a:r>
              <a:rPr lang="en-GB" u="sng">
                <a:solidFill>
                  <a:schemeClr val="hlink"/>
                </a:solidFill>
                <a:hlinkClick r:id="rId6"/>
              </a:rPr>
              <a:t>https://www.ibm.com/topics/business-sustainability#:~:text=Sustainability%20in%20business%20refers%20to,and%20governance%20(ESG)%20metrics</a:t>
            </a:r>
            <a:r>
              <a:rPr lang="en-GB"/>
              <a:t>. </a:t>
            </a:r>
            <a:endParaRPr/>
          </a:p>
          <a:p>
            <a:pPr marL="0" lvl="0" indent="0" algn="l" rtl="0">
              <a:lnSpc>
                <a:spcPct val="103333"/>
              </a:lnSpc>
              <a:spcBef>
                <a:spcPts val="0"/>
              </a:spcBef>
              <a:spcAft>
                <a:spcPts val="0"/>
              </a:spcAft>
              <a:buClr>
                <a:srgbClr val="595959"/>
              </a:buClr>
              <a:buSzPts val="2400"/>
              <a:buNone/>
            </a:pPr>
            <a:r>
              <a:rPr lang="en-GB"/>
              <a:t>Tech Target, Ben Lutkevich, ESG vs. CSR vs. sustainability: What's the difference? </a:t>
            </a:r>
            <a:r>
              <a:rPr lang="en-GB" u="sng">
                <a:solidFill>
                  <a:schemeClr val="hlink"/>
                </a:solidFill>
                <a:hlinkClick r:id="rId7"/>
              </a:rPr>
              <a:t>https://www.techtarget.com/whatis/feature/ESG-vs-CSR-vs-sustainability-Whats-the-difference</a:t>
            </a:r>
            <a:r>
              <a:rPr lang="en-GB"/>
              <a:t>. </a:t>
            </a:r>
            <a:endParaRPr/>
          </a:p>
          <a:p>
            <a:pPr marL="228600" lvl="0" indent="-228600" algn="l" rtl="0">
              <a:lnSpc>
                <a:spcPct val="103333"/>
              </a:lnSpc>
              <a:spcBef>
                <a:spcPts val="0"/>
              </a:spcBef>
              <a:spcAft>
                <a:spcPts val="0"/>
              </a:spcAft>
              <a:buClr>
                <a:srgbClr val="595959"/>
              </a:buClr>
              <a:buSzPts val="2400"/>
              <a:buNone/>
            </a:pP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79"/>
          <p:cNvSpPr txBox="1">
            <a:spLocks noGrp="1"/>
          </p:cNvSpPr>
          <p:nvPr>
            <p:ph type="body" idx="2"/>
          </p:nvPr>
        </p:nvSpPr>
        <p:spPr>
          <a:xfrm>
            <a:off x="707907" y="364689"/>
            <a:ext cx="10293027" cy="5888869"/>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a:t>Harvard Business School Online, Kelsey Miller (Dec 2020) The triple bottom line: what it is &amp; why it’s important: </a:t>
            </a:r>
            <a:r>
              <a:rPr lang="en-GB" u="sng">
                <a:solidFill>
                  <a:schemeClr val="hlink"/>
                </a:solidFill>
                <a:hlinkClick r:id="rId3"/>
              </a:rPr>
              <a:t>https://online.hbs.edu/blog/post/what-is-the-triple-bottom-line</a:t>
            </a:r>
            <a:r>
              <a:rPr lang="en-GB"/>
              <a:t> </a:t>
            </a:r>
            <a:endParaRPr/>
          </a:p>
          <a:p>
            <a:pPr marL="0" lvl="0" indent="0" algn="l" rtl="0">
              <a:lnSpc>
                <a:spcPct val="103333"/>
              </a:lnSpc>
              <a:spcBef>
                <a:spcPts val="0"/>
              </a:spcBef>
              <a:spcAft>
                <a:spcPts val="0"/>
              </a:spcAft>
              <a:buClr>
                <a:srgbClr val="595959"/>
              </a:buClr>
              <a:buSzPts val="2400"/>
              <a:buNone/>
            </a:pPr>
            <a:r>
              <a:rPr lang="en-GB"/>
              <a:t>European Parliament, Circular economy: definition, importance and benefits: </a:t>
            </a:r>
            <a:r>
              <a:rPr lang="en-GB" u="sng">
                <a:solidFill>
                  <a:schemeClr val="hlink"/>
                </a:solidFill>
                <a:hlinkClick r:id="rId4"/>
              </a:rPr>
              <a:t>https://www.europarl.europa.eu/topics/en/article/20151201STO05603/circular-economy-definition-importance-and-benefits#:~:text=The%20circular%20economy%20is%20a,reducing%20waste%20to%20a%20minimum</a:t>
            </a:r>
            <a:r>
              <a:rPr lang="en-GB"/>
              <a:t>. </a:t>
            </a:r>
            <a:endParaRPr/>
          </a:p>
          <a:p>
            <a:pPr marL="0" lvl="0" indent="0" algn="l" rtl="0">
              <a:lnSpc>
                <a:spcPct val="103333"/>
              </a:lnSpc>
              <a:spcBef>
                <a:spcPts val="0"/>
              </a:spcBef>
              <a:spcAft>
                <a:spcPts val="0"/>
              </a:spcAft>
              <a:buClr>
                <a:srgbClr val="595959"/>
              </a:buClr>
              <a:buSzPts val="2400"/>
              <a:buNone/>
            </a:pPr>
            <a:r>
              <a:rPr lang="en-GB"/>
              <a:t>Steven Kane Curtis, Oksana Mont, Sharing economy business models for sustainability, Journal of Cleaner Production, Volume 266, 2020,</a:t>
            </a:r>
            <a:endParaRPr/>
          </a:p>
          <a:p>
            <a:pPr marL="0" lvl="0" indent="0" algn="l" rtl="0">
              <a:lnSpc>
                <a:spcPct val="103333"/>
              </a:lnSpc>
              <a:spcBef>
                <a:spcPts val="0"/>
              </a:spcBef>
              <a:spcAft>
                <a:spcPts val="0"/>
              </a:spcAft>
              <a:buClr>
                <a:srgbClr val="595959"/>
              </a:buClr>
              <a:buSzPts val="2400"/>
              <a:buNone/>
            </a:pPr>
            <a:r>
              <a:rPr lang="en-GB"/>
              <a:t>121519, ISSN 0959-6526, https://doi.org/10.1016/j.jclepro.2020.121519.</a:t>
            </a:r>
            <a:endParaRPr/>
          </a:p>
          <a:p>
            <a:pPr marL="0" lvl="0" indent="0" algn="l" rtl="0">
              <a:lnSpc>
                <a:spcPct val="103333"/>
              </a:lnSpc>
              <a:spcBef>
                <a:spcPts val="0"/>
              </a:spcBef>
              <a:spcAft>
                <a:spcPts val="0"/>
              </a:spcAft>
              <a:buClr>
                <a:srgbClr val="595959"/>
              </a:buClr>
              <a:buSzPts val="2400"/>
              <a:buNone/>
            </a:pPr>
            <a:r>
              <a:rPr lang="en-GB"/>
              <a:t>What is Product-as-a-Service (PaaS)? </a:t>
            </a:r>
            <a:r>
              <a:rPr lang="en-GB" u="sng">
                <a:solidFill>
                  <a:schemeClr val="hlink"/>
                </a:solidFill>
                <a:hlinkClick r:id="rId5"/>
              </a:rPr>
              <a:t>https://www.firmhouse.com/blog/what-is-product-as-a-service-paas</a:t>
            </a:r>
            <a:r>
              <a:rPr lang="en-GB"/>
              <a:t>  </a:t>
            </a:r>
            <a:endParaRPr/>
          </a:p>
          <a:p>
            <a:pPr marL="0" lvl="0" indent="0" algn="l" rtl="0">
              <a:lnSpc>
                <a:spcPct val="103333"/>
              </a:lnSpc>
              <a:spcBef>
                <a:spcPts val="0"/>
              </a:spcBef>
              <a:spcAft>
                <a:spcPts val="0"/>
              </a:spcAft>
              <a:buClr>
                <a:srgbClr val="595959"/>
              </a:buClr>
              <a:buSzPts val="2400"/>
              <a:buNone/>
            </a:pPr>
            <a:r>
              <a:rPr lang="en-GB"/>
              <a:t>Yenugula, M., Sahoo, S &amp; Goswami, S. (2024). Cloud computing for sustainable development: An analysis of environmental, economic and social benefits.Journal of Future Sustainability, 4(1), 59-66. </a:t>
            </a:r>
            <a:endParaRPr/>
          </a:p>
          <a:p>
            <a:pPr marL="228600" lvl="0" indent="-228600" algn="l" rtl="0">
              <a:lnSpc>
                <a:spcPct val="103333"/>
              </a:lnSpc>
              <a:spcBef>
                <a:spcPts val="0"/>
              </a:spcBef>
              <a:spcAft>
                <a:spcPts val="0"/>
              </a:spcAft>
              <a:buClr>
                <a:srgbClr val="595959"/>
              </a:buClr>
              <a:buSzPts val="2400"/>
              <a:buNone/>
            </a:pP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80"/>
          <p:cNvSpPr txBox="1">
            <a:spLocks noGrp="1"/>
          </p:cNvSpPr>
          <p:nvPr>
            <p:ph type="body" idx="2"/>
          </p:nvPr>
        </p:nvSpPr>
        <p:spPr>
          <a:xfrm>
            <a:off x="496892" y="484565"/>
            <a:ext cx="10982345" cy="5888869"/>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a:t>Earth 5R, Cloud Computing : Environmental Impacts And Sustainability: </a:t>
            </a:r>
            <a:r>
              <a:rPr lang="en-GB" u="sng">
                <a:solidFill>
                  <a:schemeClr val="hlink"/>
                </a:solidFill>
                <a:hlinkClick r:id="rId3"/>
              </a:rPr>
              <a:t>https://earth5r.org/environmental-benefits-cloud-computing/</a:t>
            </a:r>
            <a:r>
              <a:rPr lang="en-GB"/>
              <a:t> </a:t>
            </a:r>
            <a:endParaRPr/>
          </a:p>
          <a:p>
            <a:pPr marL="0" lvl="0" indent="0" algn="l" rtl="0">
              <a:lnSpc>
                <a:spcPct val="103333"/>
              </a:lnSpc>
              <a:spcBef>
                <a:spcPts val="0"/>
              </a:spcBef>
              <a:spcAft>
                <a:spcPts val="0"/>
              </a:spcAft>
              <a:buClr>
                <a:srgbClr val="595959"/>
              </a:buClr>
              <a:buSzPts val="2400"/>
              <a:buNone/>
            </a:pPr>
            <a:r>
              <a:rPr lang="en-GB"/>
              <a:t>McKinsey and Company, May 2024, What is the Internet of Things (IoT)? </a:t>
            </a:r>
            <a:r>
              <a:rPr lang="en-GB" u="sng">
                <a:solidFill>
                  <a:schemeClr val="hlink"/>
                </a:solidFill>
                <a:hlinkClick r:id="rId4"/>
              </a:rPr>
              <a:t>https://www.mckinsey.com/featured-insights/mckinsey-explainers/what-is-the-internet-of-things</a:t>
            </a:r>
            <a:r>
              <a:rPr lang="en-GB"/>
              <a:t> </a:t>
            </a:r>
            <a:endParaRPr/>
          </a:p>
          <a:p>
            <a:pPr marL="0" lvl="0" indent="0" algn="l" rtl="0">
              <a:lnSpc>
                <a:spcPct val="103333"/>
              </a:lnSpc>
              <a:spcBef>
                <a:spcPts val="0"/>
              </a:spcBef>
              <a:spcAft>
                <a:spcPts val="0"/>
              </a:spcAft>
              <a:buClr>
                <a:srgbClr val="595959"/>
              </a:buClr>
              <a:buSzPts val="2400"/>
              <a:buNone/>
            </a:pPr>
            <a:r>
              <a:rPr lang="en-GB"/>
              <a:t>Kelsie Anderson, (Jan 2024)IoT for Sustainability — How IoT is changing the world: https://telnyx.com/resources/iot-sustainability-solutions</a:t>
            </a:r>
            <a:endParaRPr/>
          </a:p>
          <a:p>
            <a:pPr marL="0" lvl="0" indent="0" algn="l" rtl="0">
              <a:lnSpc>
                <a:spcPct val="103333"/>
              </a:lnSpc>
              <a:spcBef>
                <a:spcPts val="0"/>
              </a:spcBef>
              <a:spcAft>
                <a:spcPts val="0"/>
              </a:spcAft>
              <a:buClr>
                <a:srgbClr val="595959"/>
              </a:buClr>
              <a:buSzPts val="2400"/>
              <a:buNone/>
            </a:pPr>
            <a:r>
              <a:rPr lang="en-GB"/>
              <a:t>Forbes, Jia Rizvi, 4 Ways Artificial Intelligence Is Making Companies More Efficient: </a:t>
            </a:r>
            <a:r>
              <a:rPr lang="en-GB" u="sng">
                <a:solidFill>
                  <a:schemeClr val="hlink"/>
                </a:solidFill>
                <a:hlinkClick r:id="rId5"/>
              </a:rPr>
              <a:t>https://www.forbes.com/sites/jiawertz/2024/01/16/4-ways-artificial-intelligence-is-making-companies-more-efficient/?sh=af8fc3e545ad</a:t>
            </a:r>
            <a:r>
              <a:rPr lang="en-GB"/>
              <a:t> </a:t>
            </a:r>
            <a:endParaRPr/>
          </a:p>
          <a:p>
            <a:pPr marL="0" lvl="0" indent="0" algn="l" rtl="0">
              <a:lnSpc>
                <a:spcPct val="103333"/>
              </a:lnSpc>
              <a:spcBef>
                <a:spcPts val="0"/>
              </a:spcBef>
              <a:spcAft>
                <a:spcPts val="0"/>
              </a:spcAft>
              <a:buClr>
                <a:srgbClr val="595959"/>
              </a:buClr>
              <a:buSzPts val="2400"/>
              <a:buNone/>
            </a:pPr>
            <a:r>
              <a:rPr lang="en-GB"/>
              <a:t>Sener, How can artificial intelligence help us to improve energy efficiency? </a:t>
            </a:r>
            <a:r>
              <a:rPr lang="en-GB" u="sng">
                <a:solidFill>
                  <a:schemeClr val="hlink"/>
                </a:solidFill>
                <a:hlinkClick r:id="rId6"/>
              </a:rPr>
              <a:t>https://www.group.sener/en/insights/how-can-artificial-intelligence-help-us-to-improve-energy-efficiency/</a:t>
            </a:r>
            <a:r>
              <a:rPr lang="en-GB"/>
              <a:t> </a:t>
            </a:r>
            <a:endParaRPr/>
          </a:p>
          <a:p>
            <a:pPr marL="0" lvl="0" indent="0" algn="l" rtl="0">
              <a:lnSpc>
                <a:spcPct val="103333"/>
              </a:lnSpc>
              <a:spcBef>
                <a:spcPts val="0"/>
              </a:spcBef>
              <a:spcAft>
                <a:spcPts val="0"/>
              </a:spcAft>
              <a:buClr>
                <a:srgbClr val="595959"/>
              </a:buClr>
              <a:buSzPts val="2400"/>
              <a:buNone/>
            </a:pPr>
            <a:r>
              <a:rPr lang="en-GB"/>
              <a:t>Mighty Bytes, Tim Frick, Digital Sustainability: How to Get Started Today </a:t>
            </a:r>
            <a:r>
              <a:rPr lang="en-GB" u="sng">
                <a:solidFill>
                  <a:schemeClr val="hlink"/>
                </a:solidFill>
                <a:hlinkClick r:id="rId7"/>
              </a:rPr>
              <a:t>https://www.mightybytes.com/blog/digital-sustainability/</a:t>
            </a:r>
            <a:r>
              <a:rPr lang="en-GB"/>
              <a:t>   </a:t>
            </a:r>
            <a:endParaRPr/>
          </a:p>
          <a:p>
            <a:pPr marL="228600" lvl="0" indent="-228600" algn="l" rtl="0">
              <a:lnSpc>
                <a:spcPct val="103333"/>
              </a:lnSpc>
              <a:spcBef>
                <a:spcPts val="0"/>
              </a:spcBef>
              <a:spcAft>
                <a:spcPts val="0"/>
              </a:spcAft>
              <a:buClr>
                <a:srgbClr val="595959"/>
              </a:buClr>
              <a:buSzPts val="24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sz="3500"/>
              <a:t>OBJETIVOS DE APRENDIZAJE</a:t>
            </a:r>
            <a:endParaRPr sz="3500"/>
          </a:p>
          <a:p>
            <a:pPr marL="0" lvl="0" indent="0" algn="l" rtl="0">
              <a:lnSpc>
                <a:spcPct val="90000"/>
              </a:lnSpc>
              <a:spcBef>
                <a:spcPts val="1000"/>
              </a:spcBef>
              <a:spcAft>
                <a:spcPts val="0"/>
              </a:spcAft>
              <a:buClr>
                <a:srgbClr val="73B64B"/>
              </a:buClr>
              <a:buSzPts val="3600"/>
              <a:buNone/>
            </a:pPr>
            <a:endParaRPr sz="3500"/>
          </a:p>
        </p:txBody>
      </p:sp>
      <p:sp>
        <p:nvSpPr>
          <p:cNvPr id="280" name="Google Shape;280;p7"/>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457200" lvl="0" indent="-368300" algn="just" rtl="0">
              <a:spcBef>
                <a:spcPts val="0"/>
              </a:spcBef>
              <a:spcAft>
                <a:spcPts val="0"/>
              </a:spcAft>
              <a:buSzPts val="2200"/>
              <a:buChar char="•"/>
            </a:pPr>
            <a:r>
              <a:rPr lang="en-GB" sz="2200" b="1"/>
              <a:t>Entender la Tecnología Digital: </a:t>
            </a:r>
            <a:r>
              <a:rPr lang="en-GB" sz="2200"/>
              <a:t>Adquirir una comprensión de diversas tecnologías y sus aplicaciones en sostenibilidad.</a:t>
            </a:r>
            <a:endParaRPr sz="2200"/>
          </a:p>
          <a:p>
            <a:pPr marL="457200" lvl="0" indent="-368300" algn="just" rtl="0">
              <a:spcBef>
                <a:spcPts val="0"/>
              </a:spcBef>
              <a:spcAft>
                <a:spcPts val="0"/>
              </a:spcAft>
              <a:buSzPts val="2200"/>
              <a:buChar char="•"/>
            </a:pPr>
            <a:r>
              <a:rPr lang="en-GB" sz="2200" b="1"/>
              <a:t>Explorar la Innovación Digital: </a:t>
            </a:r>
            <a:r>
              <a:rPr lang="en-GB" sz="2200"/>
              <a:t>Aprender cómo la innovación digital puede transformar modelos de negocio, mejorar la eficiencia y promover prácticas sostenibles.</a:t>
            </a:r>
            <a:endParaRPr sz="2200"/>
          </a:p>
          <a:p>
            <a:pPr marL="457200" lvl="0" indent="-368300" algn="just" rtl="0">
              <a:spcBef>
                <a:spcPts val="0"/>
              </a:spcBef>
              <a:spcAft>
                <a:spcPts val="0"/>
              </a:spcAft>
              <a:buSzPts val="2200"/>
              <a:buChar char="•"/>
            </a:pPr>
            <a:r>
              <a:rPr lang="en-GB" sz="2200" b="1"/>
              <a:t>Implementar Herramientas Digitales: </a:t>
            </a:r>
            <a:r>
              <a:rPr lang="en-GB" sz="2200"/>
              <a:t>Identificar y utilizar herramientas digitales para apoyar las operaciones comerciales sostenibles.</a:t>
            </a:r>
            <a:endParaRPr sz="2200"/>
          </a:p>
          <a:p>
            <a:pPr marL="457200" lvl="0" indent="-368300" algn="just" rtl="0">
              <a:spcBef>
                <a:spcPts val="0"/>
              </a:spcBef>
              <a:spcAft>
                <a:spcPts val="0"/>
              </a:spcAft>
              <a:buSzPts val="2200"/>
              <a:buChar char="•"/>
            </a:pPr>
            <a:r>
              <a:rPr lang="en-GB" sz="2200" b="1"/>
              <a:t>Análisis de casos prácticos: </a:t>
            </a:r>
            <a:r>
              <a:rPr lang="en-GB" sz="2200"/>
              <a:t>Analizar ejemplos del mundo real de empresas que integran con éxito herramientas digitales para la sostenibilidad.</a:t>
            </a:r>
            <a:endParaRPr sz="2200"/>
          </a:p>
          <a:p>
            <a:pPr marL="457200" lvl="0" indent="-368300" algn="just" rtl="0">
              <a:spcBef>
                <a:spcPts val="0"/>
              </a:spcBef>
              <a:spcAft>
                <a:spcPts val="0"/>
              </a:spcAft>
              <a:buSzPts val="2200"/>
              <a:buChar char="•"/>
            </a:pPr>
            <a:r>
              <a:rPr lang="en-GB" sz="2200" b="1"/>
              <a:t>Desarrollar Planes de Sostenibilidad: </a:t>
            </a:r>
            <a:r>
              <a:rPr lang="en-GB" sz="2200"/>
              <a:t>Crear planes de sostenibilidad digital accionables adaptados a micropymes.</a:t>
            </a:r>
            <a:endParaRPr sz="2200"/>
          </a:p>
          <a:p>
            <a:pPr marL="457200" lvl="0" indent="0" algn="just" rtl="0">
              <a:lnSpc>
                <a:spcPct val="103333"/>
              </a:lnSpc>
              <a:spcBef>
                <a:spcPts val="0"/>
              </a:spcBef>
              <a:spcAft>
                <a:spcPts val="0"/>
              </a:spcAft>
              <a:buNone/>
            </a:pPr>
            <a:endParaRPr sz="2200" b="1"/>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g2f058fc6587_0_14"/>
          <p:cNvSpPr txBox="1">
            <a:spLocks noGrp="1"/>
          </p:cNvSpPr>
          <p:nvPr>
            <p:ph type="body" idx="2"/>
          </p:nvPr>
        </p:nvSpPr>
        <p:spPr>
          <a:xfrm>
            <a:off x="938856" y="628314"/>
            <a:ext cx="10053000" cy="42504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Font typeface="Arial"/>
              <a:buNone/>
            </a:pPr>
            <a:r>
              <a:rPr lang="en-GB"/>
              <a:t>McBride Sustainability, The Intersection of Digital Transformation and Sustainability: </a:t>
            </a:r>
            <a:r>
              <a:rPr lang="en-GB" u="sng">
                <a:solidFill>
                  <a:schemeClr val="accent3"/>
                </a:solidFill>
                <a:hlinkClick r:id="rId3">
                  <a:extLst>
                    <a:ext uri="{A12FA001-AC4F-418D-AE19-62706E023703}">
                      <ahyp:hlinkClr xmlns:ahyp="http://schemas.microsoft.com/office/drawing/2018/hyperlinkcolor" val="tx"/>
                    </a:ext>
                  </a:extLst>
                </a:hlinkClick>
              </a:rPr>
              <a:t>https://www.linkedin.com/pulse/intersection-digital-transformation-sustainability-9wsze/</a:t>
            </a:r>
            <a:r>
              <a:rPr lang="en-GB"/>
              <a:t> </a:t>
            </a:r>
            <a:endParaRPr/>
          </a:p>
          <a:p>
            <a:pPr marL="0" lvl="0" indent="0" algn="l" rtl="0">
              <a:lnSpc>
                <a:spcPct val="103333"/>
              </a:lnSpc>
              <a:spcBef>
                <a:spcPts val="0"/>
              </a:spcBef>
              <a:spcAft>
                <a:spcPts val="0"/>
              </a:spcAft>
              <a:buClr>
                <a:srgbClr val="595959"/>
              </a:buClr>
              <a:buSzPts val="2400"/>
              <a:buFont typeface="Arial"/>
              <a:buNone/>
            </a:pPr>
            <a:r>
              <a:rPr lang="en-GB"/>
              <a:t>Bain and Company, James Anderson and Greg Caimi, (Jan 2022) A Three-Part Game Plan for Delivering Sustainability Digitally: </a:t>
            </a:r>
            <a:r>
              <a:rPr lang="en-GB" u="sng">
                <a:solidFill>
                  <a:schemeClr val="accent3"/>
                </a:solidFill>
                <a:hlinkClick r:id="rId4">
                  <a:extLst>
                    <a:ext uri="{A12FA001-AC4F-418D-AE19-62706E023703}">
                      <ahyp:hlinkClr xmlns:ahyp="http://schemas.microsoft.com/office/drawing/2018/hyperlinkcolor" val="tx"/>
                    </a:ext>
                  </a:extLst>
                </a:hlinkClick>
              </a:rPr>
              <a:t>https://www.bain.com/insights/a-three-part-game-plan-for-delivering-sustainability-digitally/</a:t>
            </a:r>
            <a:r>
              <a:rPr lang="en-GB"/>
              <a:t> </a:t>
            </a:r>
            <a:endParaRPr/>
          </a:p>
          <a:p>
            <a:pPr marL="228600" lvl="0" indent="-228600" algn="l" rtl="0">
              <a:lnSpc>
                <a:spcPct val="103333"/>
              </a:lnSpc>
              <a:spcBef>
                <a:spcPts val="0"/>
              </a:spcBef>
              <a:spcAft>
                <a:spcPts val="0"/>
              </a:spcAft>
              <a:buClr>
                <a:srgbClr val="595959"/>
              </a:buClr>
              <a:buSzPts val="2400"/>
              <a:buFont typeface="Arial"/>
              <a:buNone/>
            </a:pPr>
            <a:r>
              <a:rPr lang="en-GB"/>
              <a:t> </a:t>
            </a:r>
            <a:endParaRPr/>
          </a:p>
          <a:p>
            <a:pPr marL="0" lvl="0" indent="0" algn="l" rtl="0">
              <a:lnSpc>
                <a:spcPct val="103333"/>
              </a:lnSpc>
              <a:spcBef>
                <a:spcPts val="0"/>
              </a:spcBef>
              <a:spcAft>
                <a:spcPts val="0"/>
              </a:spcAft>
              <a:buSzPts val="2400"/>
              <a:buNone/>
            </a:pP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82"/>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n-GB"/>
              <a:t>www.</a:t>
            </a:r>
            <a:r>
              <a:rPr lang="en-GB" b="1"/>
              <a:t>website</a:t>
            </a:r>
            <a:r>
              <a:rPr lang="en-GB"/>
              <a:t>.eu</a:t>
            </a:r>
            <a:endParaRPr/>
          </a:p>
          <a:p>
            <a:pPr marL="0" lvl="0" indent="0" algn="ctr" rtl="0">
              <a:lnSpc>
                <a:spcPct val="100000"/>
              </a:lnSpc>
              <a:spcBef>
                <a:spcPts val="0"/>
              </a:spcBef>
              <a:spcAft>
                <a:spcPts val="0"/>
              </a:spcAft>
              <a:buClr>
                <a:schemeClr val="lt1"/>
              </a:buClr>
              <a:buSzPts val="2400"/>
              <a:buNone/>
            </a:pPr>
            <a:endParaRPr/>
          </a:p>
        </p:txBody>
      </p:sp>
      <p:sp>
        <p:nvSpPr>
          <p:cNvPr id="809" name="Google Shape;809;p82"/>
          <p:cNvSpPr txBox="1">
            <a:spLocks noGrp="1"/>
          </p:cNvSpPr>
          <p:nvPr>
            <p:ph type="body" idx="2"/>
          </p:nvPr>
        </p:nvSpPr>
        <p:spPr>
          <a:xfrm>
            <a:off x="1283799" y="3277107"/>
            <a:ext cx="5881764" cy="7965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en-GB"/>
              <a:t>¿Alguna pregunta?</a:t>
            </a:r>
            <a:endParaRPr/>
          </a:p>
        </p:txBody>
      </p:sp>
      <p:sp>
        <p:nvSpPr>
          <p:cNvPr id="810" name="Google Shape;810;p82"/>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GRACIAS</a:t>
            </a:r>
            <a:endParaRPr/>
          </a:p>
        </p:txBody>
      </p:sp>
      <p:grpSp>
        <p:nvGrpSpPr>
          <p:cNvPr id="811" name="Google Shape;811;p82"/>
          <p:cNvGrpSpPr/>
          <p:nvPr/>
        </p:nvGrpSpPr>
        <p:grpSpPr>
          <a:xfrm>
            <a:off x="8380634" y="2920943"/>
            <a:ext cx="3193903" cy="538831"/>
            <a:chOff x="5349868" y="8302092"/>
            <a:chExt cx="1664680" cy="280842"/>
          </a:xfrm>
        </p:grpSpPr>
        <p:grpSp>
          <p:nvGrpSpPr>
            <p:cNvPr id="812" name="Google Shape;812;p82"/>
            <p:cNvGrpSpPr/>
            <p:nvPr/>
          </p:nvGrpSpPr>
          <p:grpSpPr>
            <a:xfrm>
              <a:off x="6388006" y="8302092"/>
              <a:ext cx="280634" cy="280634"/>
              <a:chOff x="1950027" y="2499889"/>
              <a:chExt cx="850463" cy="850463"/>
            </a:xfrm>
          </p:grpSpPr>
          <p:sp>
            <p:nvSpPr>
              <p:cNvPr id="813" name="Google Shape;813;p82"/>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814" name="Google Shape;814;p82"/>
              <p:cNvGrpSpPr/>
              <p:nvPr/>
            </p:nvGrpSpPr>
            <p:grpSpPr>
              <a:xfrm>
                <a:off x="2107521" y="2657382"/>
                <a:ext cx="535476" cy="535477"/>
                <a:chOff x="2107521" y="2657382"/>
                <a:chExt cx="535476" cy="535477"/>
              </a:xfrm>
            </p:grpSpPr>
            <p:sp>
              <p:nvSpPr>
                <p:cNvPr id="815" name="Google Shape;815;p82"/>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6" name="Google Shape;816;p82"/>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7" name="Google Shape;817;p82"/>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818" name="Google Shape;818;p82"/>
            <p:cNvGrpSpPr/>
            <p:nvPr/>
          </p:nvGrpSpPr>
          <p:grpSpPr>
            <a:xfrm>
              <a:off x="5695775" y="8302092"/>
              <a:ext cx="280634" cy="280634"/>
              <a:chOff x="-147782" y="2499889"/>
              <a:chExt cx="850463" cy="850463"/>
            </a:xfrm>
          </p:grpSpPr>
          <p:sp>
            <p:nvSpPr>
              <p:cNvPr id="819" name="Google Shape;819;p82"/>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0" name="Google Shape;820;p82"/>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21" name="Google Shape;821;p82"/>
            <p:cNvGrpSpPr/>
            <p:nvPr/>
          </p:nvGrpSpPr>
          <p:grpSpPr>
            <a:xfrm>
              <a:off x="6733914" y="8302092"/>
              <a:ext cx="280634" cy="280634"/>
              <a:chOff x="2998302" y="2499889"/>
              <a:chExt cx="850463" cy="850463"/>
            </a:xfrm>
          </p:grpSpPr>
          <p:sp>
            <p:nvSpPr>
              <p:cNvPr id="822" name="Google Shape;822;p82"/>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3" name="Google Shape;823;p82"/>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24" name="Google Shape;824;p82"/>
            <p:cNvGrpSpPr/>
            <p:nvPr/>
          </p:nvGrpSpPr>
          <p:grpSpPr>
            <a:xfrm>
              <a:off x="5349868" y="8302092"/>
              <a:ext cx="280634" cy="280842"/>
              <a:chOff x="-1196056" y="2499889"/>
              <a:chExt cx="850463" cy="851092"/>
            </a:xfrm>
          </p:grpSpPr>
          <p:sp>
            <p:nvSpPr>
              <p:cNvPr id="825" name="Google Shape;825;p82"/>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6" name="Google Shape;826;p82"/>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27" name="Google Shape;827;p82"/>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28" name="Google Shape;828;p82" descr="World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59170" y="8319371"/>
              <a:ext cx="246077" cy="246077"/>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8"/>
          <p:cNvSpPr txBox="1">
            <a:spLocks noGrp="1"/>
          </p:cNvSpPr>
          <p:nvPr>
            <p:ph type="body" idx="1"/>
          </p:nvPr>
        </p:nvSpPr>
        <p:spPr>
          <a:xfrm>
            <a:off x="763227" y="685274"/>
            <a:ext cx="6011100" cy="60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OBJETIVOS DE APRENDIZAJE</a:t>
            </a:r>
            <a:endParaRPr/>
          </a:p>
          <a:p>
            <a:pPr marL="0" lvl="0" indent="0" algn="l" rtl="0">
              <a:lnSpc>
                <a:spcPct val="90000"/>
              </a:lnSpc>
              <a:spcBef>
                <a:spcPts val="0"/>
              </a:spcBef>
              <a:spcAft>
                <a:spcPts val="0"/>
              </a:spcAft>
              <a:buClr>
                <a:srgbClr val="73B64B"/>
              </a:buClr>
              <a:buSzPts val="3600"/>
              <a:buNone/>
            </a:pPr>
            <a:endParaRPr/>
          </a:p>
        </p:txBody>
      </p:sp>
      <p:sp>
        <p:nvSpPr>
          <p:cNvPr id="287" name="Google Shape;287;p8"/>
          <p:cNvSpPr txBox="1">
            <a:spLocks noGrp="1"/>
          </p:cNvSpPr>
          <p:nvPr>
            <p:ph type="body" idx="2"/>
          </p:nvPr>
        </p:nvSpPr>
        <p:spPr>
          <a:xfrm>
            <a:off x="763225" y="1402925"/>
            <a:ext cx="10497000" cy="4788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GB"/>
              <a:t>Al final de este módulo, los participantes podrán:</a:t>
            </a:r>
            <a:endParaRPr/>
          </a:p>
          <a:p>
            <a:pPr marL="457200" lvl="0" indent="-298450" algn="l" rtl="0">
              <a:lnSpc>
                <a:spcPct val="115000"/>
              </a:lnSpc>
              <a:spcBef>
                <a:spcPts val="1200"/>
              </a:spcBef>
              <a:spcAft>
                <a:spcPts val="0"/>
              </a:spcAft>
              <a:buClr>
                <a:srgbClr val="000000"/>
              </a:buClr>
              <a:buSzPts val="1100"/>
              <a:buChar char="●"/>
            </a:pPr>
            <a:r>
              <a:rPr lang="en-GB"/>
              <a:t>Describir cómo las tecnologías digitales contribuyen a la sostenibilidad en los negocios.</a:t>
            </a:r>
            <a:endParaRPr/>
          </a:p>
          <a:p>
            <a:pPr marL="457200" lvl="0" indent="-298450" algn="l" rtl="0">
              <a:lnSpc>
                <a:spcPct val="115000"/>
              </a:lnSpc>
              <a:spcBef>
                <a:spcPts val="0"/>
              </a:spcBef>
              <a:spcAft>
                <a:spcPts val="0"/>
              </a:spcAft>
              <a:buClr>
                <a:srgbClr val="000000"/>
              </a:buClr>
              <a:buSzPts val="1100"/>
              <a:buChar char="●"/>
            </a:pPr>
            <a:r>
              <a:rPr lang="en-GB"/>
              <a:t>Seleccionar herramientas digitales adecuadas para abordar desafíos específicos de sostenibilidad.</a:t>
            </a:r>
            <a:endParaRPr/>
          </a:p>
          <a:p>
            <a:pPr marL="457200" lvl="0" indent="-298450" algn="l" rtl="0">
              <a:lnSpc>
                <a:spcPct val="115000"/>
              </a:lnSpc>
              <a:spcBef>
                <a:spcPts val="0"/>
              </a:spcBef>
              <a:spcAft>
                <a:spcPts val="0"/>
              </a:spcAft>
              <a:buClr>
                <a:srgbClr val="000000"/>
              </a:buClr>
              <a:buSzPts val="1100"/>
              <a:buChar char="●"/>
            </a:pPr>
            <a:r>
              <a:rPr lang="en-GB"/>
              <a:t>Implementar soluciones digitales para mejorar la sostenibilidad ambiental, social y económica en micropymes.</a:t>
            </a:r>
            <a:endParaRPr/>
          </a:p>
          <a:p>
            <a:pPr marL="457200" lvl="0" indent="-298450" algn="l" rtl="0">
              <a:lnSpc>
                <a:spcPct val="115000"/>
              </a:lnSpc>
              <a:spcBef>
                <a:spcPts val="0"/>
              </a:spcBef>
              <a:spcAft>
                <a:spcPts val="0"/>
              </a:spcAft>
              <a:buClr>
                <a:srgbClr val="000000"/>
              </a:buClr>
              <a:buSzPts val="1100"/>
              <a:buChar char="●"/>
            </a:pPr>
            <a:r>
              <a:rPr lang="en-GB"/>
              <a:t>Evaluar críticamente estudios de caso para extraer ideas y mejores prácticas para la sostenibilidad digital.</a:t>
            </a:r>
            <a:endParaRPr/>
          </a:p>
          <a:p>
            <a:pPr marL="457200" lvl="0" indent="-298450" algn="l" rtl="0">
              <a:lnSpc>
                <a:spcPct val="115000"/>
              </a:lnSpc>
              <a:spcBef>
                <a:spcPts val="0"/>
              </a:spcBef>
              <a:spcAft>
                <a:spcPts val="0"/>
              </a:spcAft>
              <a:buClr>
                <a:srgbClr val="000000"/>
              </a:buClr>
              <a:buSzPts val="1100"/>
              <a:buChar char="●"/>
            </a:pPr>
            <a:r>
              <a:rPr lang="en-GB"/>
              <a:t>Formular y perfeccionar un plan de sostenibilidad digital, incorporando retroalimentación de sus colaboradores y ejemplos prácticos.</a:t>
            </a:r>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7246</Words>
  <Application>Microsoft Office PowerPoint</Application>
  <PresentationFormat>Widescreen</PresentationFormat>
  <Paragraphs>533</Paragraphs>
  <Slides>81</Slides>
  <Notes>81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81</vt:i4>
      </vt:variant>
    </vt:vector>
  </HeadingPairs>
  <TitlesOfParts>
    <vt:vector size="90" baseType="lpstr">
      <vt:lpstr>IBM Plex Sans</vt:lpstr>
      <vt:lpstr>Calibri</vt:lpstr>
      <vt:lpstr>Roboto</vt:lpstr>
      <vt:lpstr>Arial</vt:lpstr>
      <vt:lpstr>Aptos</vt:lpstr>
      <vt:lpstr>Montserrat</vt:lpstr>
      <vt:lpstr>Noto Sans Symbols</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GV Vadivan</cp:lastModifiedBy>
  <cp:revision>2</cp:revision>
  <dcterms:created xsi:type="dcterms:W3CDTF">2020-10-14T13:32:04Z</dcterms:created>
  <dcterms:modified xsi:type="dcterms:W3CDTF">2025-11-17T13:09:52Z</dcterms:modified>
</cp:coreProperties>
</file>