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Montserrat" panose="00000500000000000000" pitchFamily="2" charset="0"/>
      <p:regular r:id="rId40"/>
      <p:bold r:id="rId41"/>
      <p:italic r:id="rId42"/>
      <p:boldItalic r:id="rId43"/>
    </p:embeddedFont>
    <p:embeddedFont>
      <p:font typeface="Montserrat Light" panose="000004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7ncGlIXb1jXHoCn4Y7LqbFYTN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892382-86CB-4EBF-BFA6-D02E522D06A8}">
  <a:tblStyle styleId="{BB892382-86CB-4EBF-BFA6-D02E522D06A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c089a3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1c089a3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1c089a3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d1a56627b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d1a56627b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d1a56627b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1c089a3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1c089a3e3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1c089a3e3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1c089a3e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1c089a3e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1c089a3e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1c089a3e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1c089a3e3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1c089a3e3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a56627b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d1a56627b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1a56627b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a56627b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d1a56627b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d1a56627bd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102bec7d1b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102bec7d1b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22398ad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d22398ad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d22398ad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d22398ad00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d22398ad00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d22398ad00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2db9fa8e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12db9fa8e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12db9fa8e4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45"/>
        <p:cNvGrpSpPr/>
        <p:nvPr/>
      </p:nvGrpSpPr>
      <p:grpSpPr>
        <a:xfrm>
          <a:off x="0" y="0"/>
          <a:ext cx="0" cy="0"/>
          <a:chOff x="0" y="0"/>
          <a:chExt cx="0" cy="0"/>
        </a:xfrm>
      </p:grpSpPr>
      <p:sp>
        <p:nvSpPr>
          <p:cNvPr id="146" name="Google Shape;146;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24"/>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24"/>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24"/>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36"/>
          <p:cNvGrpSpPr/>
          <p:nvPr/>
        </p:nvGrpSpPr>
        <p:grpSpPr>
          <a:xfrm>
            <a:off x="-692770" y="4423334"/>
            <a:ext cx="3029570" cy="2448579"/>
            <a:chOff x="5816064" y="9435173"/>
            <a:chExt cx="798029" cy="644988"/>
          </a:xfrm>
        </p:grpSpPr>
        <p:sp>
          <p:nvSpPr>
            <p:cNvPr id="61" name="Google Shape;61;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7"/>
          <p:cNvGrpSpPr/>
          <p:nvPr/>
        </p:nvGrpSpPr>
        <p:grpSpPr>
          <a:xfrm>
            <a:off x="6966447" y="3406884"/>
            <a:ext cx="3616885" cy="2923263"/>
            <a:chOff x="5816064" y="9435173"/>
            <a:chExt cx="798029" cy="644988"/>
          </a:xfrm>
        </p:grpSpPr>
        <p:sp>
          <p:nvSpPr>
            <p:cNvPr id="82" name="Google Shape;82;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99"/>
        <p:cNvGrpSpPr/>
        <p:nvPr/>
      </p:nvGrpSpPr>
      <p:grpSpPr>
        <a:xfrm>
          <a:off x="0" y="0"/>
          <a:ext cx="0" cy="0"/>
          <a:chOff x="0" y="0"/>
          <a:chExt cx="0" cy="0"/>
        </a:xfrm>
      </p:grpSpPr>
      <p:sp>
        <p:nvSpPr>
          <p:cNvPr id="100" name="Google Shape;100;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03"/>
        <p:cNvGrpSpPr/>
        <p:nvPr/>
      </p:nvGrpSpPr>
      <p:grpSpPr>
        <a:xfrm>
          <a:off x="0" y="0"/>
          <a:ext cx="0" cy="0"/>
          <a:chOff x="0" y="0"/>
          <a:chExt cx="0" cy="0"/>
        </a:xfrm>
      </p:grpSpPr>
      <p:sp>
        <p:nvSpPr>
          <p:cNvPr id="104" name="Google Shape;104;p43"/>
          <p:cNvSpPr txBox="1">
            <a:spLocks noGrp="1"/>
          </p:cNvSpPr>
          <p:nvPr>
            <p:ph type="body" idx="1"/>
          </p:nvPr>
        </p:nvSpPr>
        <p:spPr>
          <a:xfrm>
            <a:off x="607554" y="587575"/>
            <a:ext cx="779349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 name="Google Shape;106;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49281" y="354148"/>
            <a:ext cx="4094254" cy="6404164"/>
          </a:xfrm>
          <a:prstGeom prst="rect">
            <a:avLst/>
          </a:prstGeom>
          <a:noFill/>
          <a:ln>
            <a:noFill/>
          </a:ln>
        </p:spPr>
      </p:pic>
      <p:sp>
        <p:nvSpPr>
          <p:cNvPr id="107" name="Google Shape;107;p43"/>
          <p:cNvSpPr>
            <a:spLocks noGrp="1"/>
          </p:cNvSpPr>
          <p:nvPr>
            <p:ph type="pic" idx="2"/>
          </p:nvPr>
        </p:nvSpPr>
        <p:spPr>
          <a:xfrm>
            <a:off x="8745769" y="1387736"/>
            <a:ext cx="2444127" cy="4336988"/>
          </a:xfrm>
          <a:prstGeom prst="rect">
            <a:avLst/>
          </a:prstGeom>
          <a:solidFill>
            <a:srgbClr val="D8D8D8"/>
          </a:solidFill>
          <a:ln>
            <a:noFill/>
          </a:ln>
        </p:spPr>
      </p:sp>
      <p:sp>
        <p:nvSpPr>
          <p:cNvPr id="108" name="Google Shape;108;p43"/>
          <p:cNvSpPr txBox="1">
            <a:spLocks noGrp="1"/>
          </p:cNvSpPr>
          <p:nvPr>
            <p:ph type="body" idx="3"/>
          </p:nvPr>
        </p:nvSpPr>
        <p:spPr>
          <a:xfrm>
            <a:off x="607553" y="2016633"/>
            <a:ext cx="7793494"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0"/>
        <p:cNvGrpSpPr/>
        <p:nvPr/>
      </p:nvGrpSpPr>
      <p:grpSpPr>
        <a:xfrm>
          <a:off x="0" y="0"/>
          <a:ext cx="0" cy="0"/>
          <a:chOff x="0" y="0"/>
          <a:chExt cx="0" cy="0"/>
        </a:xfrm>
      </p:grpSpPr>
      <p:sp>
        <p:nvSpPr>
          <p:cNvPr id="111" name="Google Shape;111;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3" name="Google Shape;113;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6" name="Google Shape;116;p45"/>
          <p:cNvGrpSpPr/>
          <p:nvPr/>
        </p:nvGrpSpPr>
        <p:grpSpPr>
          <a:xfrm>
            <a:off x="-848733" y="3847224"/>
            <a:ext cx="3746119" cy="3027714"/>
            <a:chOff x="5816064" y="9435173"/>
            <a:chExt cx="798029" cy="644988"/>
          </a:xfrm>
        </p:grpSpPr>
        <p:sp>
          <p:nvSpPr>
            <p:cNvPr id="117" name="Google Shape;117;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2" name="Google Shape;132;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133"/>
        <p:cNvGrpSpPr/>
        <p:nvPr/>
      </p:nvGrpSpPr>
      <p:grpSpPr>
        <a:xfrm>
          <a:off x="0" y="0"/>
          <a:ext cx="0" cy="0"/>
          <a:chOff x="0" y="0"/>
          <a:chExt cx="0" cy="0"/>
        </a:xfrm>
      </p:grpSpPr>
      <p:sp>
        <p:nvSpPr>
          <p:cNvPr id="134" name="Google Shape;134;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8"/>
          <p:cNvSpPr>
            <a:spLocks noGrp="1"/>
          </p:cNvSpPr>
          <p:nvPr>
            <p:ph type="pic" idx="8"/>
          </p:nvPr>
        </p:nvSpPr>
        <p:spPr>
          <a:xfrm>
            <a:off x="-48344" y="0"/>
            <a:ext cx="3570477" cy="6858000"/>
          </a:xfrm>
          <a:prstGeom prst="rect">
            <a:avLst/>
          </a:prstGeom>
          <a:solidFill>
            <a:srgbClr val="D8D8D8"/>
          </a:solidFill>
          <a:ln>
            <a:noFill/>
          </a:ln>
        </p:spPr>
      </p:sp>
      <p:sp>
        <p:nvSpPr>
          <p:cNvPr id="143" name="Google Shape;143;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aicontentfy.com/en/blog/building-sustainable-future-for-small-businesses-best-practices" TargetMode="External"/><Relationship Id="rId7" Type="http://schemas.openxmlformats.org/officeDocument/2006/relationships/hyperlink" Target="https://www.forbes.com/sites/forbesagencycouncil/2021/06/09/the-role-small-businesses-can-play-in-building-a-sustainable-future/?sh=12d49c42da5d"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link.springer.com/content/pdf/10.1007/s43615-022-00224-3.pdf" TargetMode="External"/><Relationship Id="rId5" Type="http://schemas.openxmlformats.org/officeDocument/2006/relationships/hyperlink" Target="https://aworld.org/engagement/sustainability-engagement-importance-and-best-practices/" TargetMode="External"/><Relationship Id="rId4" Type="http://schemas.openxmlformats.org/officeDocument/2006/relationships/hyperlink" Target="https://www.isealalliance.org/sites/default/files/resource/2019-07/ISEAL_SustainabilityBenchmarkingGoodPracticeGuide2019_V6.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medium.com/@wmoushey/the-complete-guide-to-esg-benchmarking-864ce90eb669" TargetMode="External"/><Relationship Id="rId3" Type="http://schemas.openxmlformats.org/officeDocument/2006/relationships/hyperlink" Target="https://link.springer.com/article/10.1007/s43615-022-00224-3" TargetMode="External"/><Relationship Id="rId7" Type="http://schemas.openxmlformats.org/officeDocument/2006/relationships/hyperlink" Target="https://www.weforum.org/agenda/2022/02/employee-engagement-sustainability-work-climate-crisi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greenpolicyplatform.org/research/sustainability-benchmarking-good-practice-guide" TargetMode="External"/><Relationship Id="rId5" Type="http://schemas.openxmlformats.org/officeDocument/2006/relationships/hyperlink" Target="https://assets.worldbenchmarkingalliance.org/app/uploads/2023/10/case_study_CHRB_automotive_sector.pdf" TargetMode="External"/><Relationship Id="rId4" Type="http://schemas.openxmlformats.org/officeDocument/2006/relationships/hyperlink" Target="https://repurpose.global/blog/post/3-sustainability-initiatives-and-why-they-work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156" name="Google Shape;156;p2"/>
          <p:cNvSpPr txBox="1"/>
          <p:nvPr/>
        </p:nvSpPr>
        <p:spPr>
          <a:xfrm>
            <a:off x="1190864" y="3686503"/>
            <a:ext cx="8930700"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Kit de </a:t>
            </a:r>
            <a:r>
              <a:rPr lang="en-US" sz="4800" b="1" dirty="0" err="1">
                <a:solidFill>
                  <a:schemeClr val="lt1"/>
                </a:solidFill>
                <a:latin typeface="Calibri"/>
                <a:ea typeface="Calibri"/>
                <a:cs typeface="Calibri"/>
                <a:sym typeface="Calibri"/>
              </a:rPr>
              <a:t>Inicio</a:t>
            </a:r>
            <a:r>
              <a:rPr lang="en-US" dirty="0"/>
              <a:t> </a:t>
            </a:r>
            <a:r>
              <a:rPr lang="en-US" sz="4800" b="1" dirty="0">
                <a:solidFill>
                  <a:schemeClr val="lt1"/>
                </a:solidFill>
                <a:latin typeface="Calibri"/>
                <a:ea typeface="Calibri"/>
                <a:cs typeface="Calibri"/>
                <a:sym typeface="Calibri"/>
              </a:rPr>
              <a:t>SOS</a:t>
            </a:r>
            <a:endParaRPr sz="4800" b="1" dirty="0">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dirty="0" err="1">
                <a:solidFill>
                  <a:schemeClr val="lt1"/>
                </a:solidFill>
                <a:latin typeface="Calibri"/>
                <a:ea typeface="Calibri"/>
                <a:cs typeface="Calibri"/>
                <a:sym typeface="Calibri"/>
              </a:rPr>
              <a:t>Comenzando</a:t>
            </a:r>
            <a:r>
              <a:rPr lang="en-US" sz="4800" b="1" dirty="0">
                <a:solidFill>
                  <a:schemeClr val="lt1"/>
                </a:solidFill>
                <a:latin typeface="Calibri"/>
                <a:ea typeface="Calibri"/>
                <a:cs typeface="Calibri"/>
                <a:sym typeface="Calibri"/>
              </a:rPr>
              <a:t> con la </a:t>
            </a:r>
            <a:r>
              <a:rPr lang="en-US" sz="4800" b="1" dirty="0" err="1">
                <a:solidFill>
                  <a:schemeClr val="lt1"/>
                </a:solidFill>
                <a:latin typeface="Calibri"/>
                <a:ea typeface="Calibri"/>
                <a:cs typeface="Calibri"/>
                <a:sym typeface="Calibri"/>
              </a:rPr>
              <a:t>Sostenibilidad</a:t>
            </a:r>
            <a:endParaRPr dirty="0"/>
          </a:p>
        </p:txBody>
      </p:sp>
      <p:pic>
        <p:nvPicPr>
          <p:cNvPr id="2" name="Picture 1" descr="A grey and black sign with a person in a circle&#10;&#10;AI-generated content may be incorrect.">
            <a:extLst>
              <a:ext uri="{FF2B5EF4-FFF2-40B4-BE49-F238E27FC236}">
                <a16:creationId xmlns:a16="http://schemas.microsoft.com/office/drawing/2014/main" id="{3FA9D7B5-A397-E1C7-9373-47C43F4C9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BFFA04FB-F2EB-8E69-7089-82B222FAF0B6}"/>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A61500B1-8651-02F4-9855-86A8004A8AD2}"/>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body" idx="1"/>
          </p:nvPr>
        </p:nvSpPr>
        <p:spPr>
          <a:xfrm>
            <a:off x="495300" y="152200"/>
            <a:ext cx="3165600" cy="68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DEFINICIONES</a:t>
            </a:r>
            <a:endParaRPr/>
          </a:p>
        </p:txBody>
      </p:sp>
      <p:sp>
        <p:nvSpPr>
          <p:cNvPr id="228" name="Google Shape;228;p33"/>
          <p:cNvSpPr txBox="1">
            <a:spLocks noGrp="1"/>
          </p:cNvSpPr>
          <p:nvPr>
            <p:ph type="body" idx="3"/>
          </p:nvPr>
        </p:nvSpPr>
        <p:spPr>
          <a:xfrm>
            <a:off x="426875" y="838600"/>
            <a:ext cx="8019300" cy="5797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sz="2300" b="1">
                <a:solidFill>
                  <a:srgbClr val="222222"/>
                </a:solidFill>
              </a:rPr>
              <a:t>Punto de referencia: </a:t>
            </a:r>
            <a:r>
              <a:rPr lang="en-US" sz="2300">
                <a:solidFill>
                  <a:srgbClr val="222222"/>
                </a:solidFill>
              </a:rPr>
              <a:t>El punto de referencia contra el cual se evalúa algo.</a:t>
            </a:r>
            <a:endParaRPr sz="2300">
              <a:solidFill>
                <a:srgbClr val="000000"/>
              </a:solidFill>
            </a:endParaRPr>
          </a:p>
          <a:p>
            <a:pPr marL="0" lvl="0" indent="0" algn="just" rtl="0">
              <a:lnSpc>
                <a:spcPct val="100000"/>
              </a:lnSpc>
              <a:spcBef>
                <a:spcPts val="1200"/>
              </a:spcBef>
              <a:spcAft>
                <a:spcPts val="0"/>
              </a:spcAft>
              <a:buSzPts val="2400"/>
              <a:buNone/>
            </a:pPr>
            <a:r>
              <a:rPr lang="en-US" sz="2300" b="1">
                <a:solidFill>
                  <a:srgbClr val="000000"/>
                </a:solidFill>
              </a:rPr>
              <a:t>Ejercicio de prácticas de referencia:</a:t>
            </a:r>
            <a:r>
              <a:rPr lang="en-US" sz="2300">
                <a:solidFill>
                  <a:srgbClr val="000000"/>
                </a:solidFill>
              </a:rPr>
              <a:t> Un benchmark único, que no forma parte de un programa, política o estrategia a largo plazo.</a:t>
            </a:r>
            <a:endParaRPr sz="2300">
              <a:solidFill>
                <a:srgbClr val="000000"/>
              </a:solidFill>
            </a:endParaRPr>
          </a:p>
          <a:p>
            <a:pPr marL="0" lvl="0" indent="0" algn="just" rtl="0">
              <a:lnSpc>
                <a:spcPct val="100000"/>
              </a:lnSpc>
              <a:spcBef>
                <a:spcPts val="1200"/>
              </a:spcBef>
              <a:spcAft>
                <a:spcPts val="0"/>
              </a:spcAft>
              <a:buSzPts val="2400"/>
              <a:buNone/>
            </a:pPr>
            <a:r>
              <a:rPr lang="en-US" sz="2300" b="1">
                <a:solidFill>
                  <a:srgbClr val="000000"/>
                </a:solidFill>
              </a:rPr>
              <a:t>Programa de prácticas de referencia</a:t>
            </a:r>
            <a:r>
              <a:rPr lang="en-US" sz="2300">
                <a:solidFill>
                  <a:srgbClr val="000000"/>
                </a:solidFill>
              </a:rPr>
              <a:t>: Una forma estructurada y sistemática de llevar a cabo evaluaciones en relación con los benchmarks, a menudo vinculada a objetivos organizacionales o políticos específicos.</a:t>
            </a:r>
            <a:endParaRPr sz="2300">
              <a:solidFill>
                <a:srgbClr val="000000"/>
              </a:solidFill>
            </a:endParaRPr>
          </a:p>
          <a:p>
            <a:pPr marL="0" lvl="0" indent="0" algn="just" rtl="0">
              <a:lnSpc>
                <a:spcPct val="100000"/>
              </a:lnSpc>
              <a:spcBef>
                <a:spcPts val="1200"/>
              </a:spcBef>
              <a:spcAft>
                <a:spcPts val="0"/>
              </a:spcAft>
              <a:buSzPts val="2400"/>
              <a:buNone/>
            </a:pPr>
            <a:r>
              <a:rPr lang="en-US" sz="2300" b="1">
                <a:solidFill>
                  <a:srgbClr val="000000"/>
                </a:solidFill>
              </a:rPr>
              <a:t>Entidad:</a:t>
            </a:r>
            <a:r>
              <a:rPr lang="en-US" sz="2300">
                <a:solidFill>
                  <a:srgbClr val="000000"/>
                </a:solidFill>
              </a:rPr>
              <a:t> El sujeto de un benchmark, como un estándar de sostenibilidad, empresa, ONG u otros interesados.</a:t>
            </a:r>
            <a:endParaRPr sz="2300">
              <a:solidFill>
                <a:srgbClr val="000000"/>
              </a:solidFill>
            </a:endParaRPr>
          </a:p>
          <a:p>
            <a:pPr marL="0" lvl="0" indent="0" algn="just" rtl="0">
              <a:lnSpc>
                <a:spcPct val="100000"/>
              </a:lnSpc>
              <a:spcBef>
                <a:spcPts val="1200"/>
              </a:spcBef>
              <a:spcAft>
                <a:spcPts val="0"/>
              </a:spcAft>
              <a:buSzPts val="2400"/>
              <a:buNone/>
            </a:pPr>
            <a:r>
              <a:rPr lang="en-US" sz="2300" b="1">
                <a:solidFill>
                  <a:srgbClr val="000000"/>
                </a:solidFill>
                <a:highlight>
                  <a:srgbClr val="FF0000"/>
                </a:highlight>
              </a:rPr>
              <a:t>Convocador</a:t>
            </a:r>
            <a:r>
              <a:rPr lang="en-US" sz="2300">
                <a:solidFill>
                  <a:srgbClr val="000000"/>
                </a:solidFill>
                <a:highlight>
                  <a:srgbClr val="FF0000"/>
                </a:highlight>
              </a:rPr>
              <a:t>:</a:t>
            </a:r>
            <a:r>
              <a:rPr lang="en-US" sz="2300">
                <a:solidFill>
                  <a:srgbClr val="000000"/>
                </a:solidFill>
              </a:rPr>
              <a:t> La organización que lidera el desarrollo de un ejercicio o programa de prácticas de referencia y toma decisiones clave sobre su propósito, estructura y proceso.</a:t>
            </a:r>
            <a:endParaRPr sz="2300">
              <a:solidFill>
                <a:srgbClr val="000000"/>
              </a:solidFill>
            </a:endParaRPr>
          </a:p>
          <a:p>
            <a:pPr marL="0" lvl="0" indent="0" algn="just" rtl="0">
              <a:lnSpc>
                <a:spcPct val="100000"/>
              </a:lnSpc>
              <a:spcBef>
                <a:spcPts val="1200"/>
              </a:spcBef>
              <a:spcAft>
                <a:spcPts val="0"/>
              </a:spcAft>
              <a:buSzPts val="2400"/>
              <a:buNone/>
            </a:pPr>
            <a:endParaRPr/>
          </a:p>
        </p:txBody>
      </p:sp>
      <p:pic>
        <p:nvPicPr>
          <p:cNvPr id="229" name="Google Shape;229;p3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45769" y="1387736"/>
            <a:ext cx="2444127" cy="43369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9"/>
          <p:cNvSpPr txBox="1">
            <a:spLocks noGrp="1"/>
          </p:cNvSpPr>
          <p:nvPr>
            <p:ph type="body" idx="1"/>
          </p:nvPr>
        </p:nvSpPr>
        <p:spPr>
          <a:xfrm>
            <a:off x="535300" y="246125"/>
            <a:ext cx="9103200" cy="558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US"/>
              <a:t>PRINCIPIOS DE LAS PRÁCTICAS DE REFERENCIA</a:t>
            </a:r>
            <a:endParaRPr/>
          </a:p>
          <a:p>
            <a:pPr marL="0" lvl="0" indent="0" algn="l" rtl="0">
              <a:lnSpc>
                <a:spcPct val="90000"/>
              </a:lnSpc>
              <a:spcBef>
                <a:spcPts val="1200"/>
              </a:spcBef>
              <a:spcAft>
                <a:spcPts val="0"/>
              </a:spcAft>
              <a:buClr>
                <a:srgbClr val="73B64B"/>
              </a:buClr>
              <a:buSzPts val="3600"/>
              <a:buNone/>
            </a:pPr>
            <a:endParaRPr/>
          </a:p>
        </p:txBody>
      </p:sp>
      <p:sp>
        <p:nvSpPr>
          <p:cNvPr id="236" name="Google Shape;236;p49"/>
          <p:cNvSpPr txBox="1">
            <a:spLocks noGrp="1"/>
          </p:cNvSpPr>
          <p:nvPr>
            <p:ph type="body" idx="3"/>
          </p:nvPr>
        </p:nvSpPr>
        <p:spPr>
          <a:xfrm>
            <a:off x="434125" y="889200"/>
            <a:ext cx="7679700" cy="5636700"/>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1200"/>
              </a:spcBef>
              <a:spcAft>
                <a:spcPts val="0"/>
              </a:spcAft>
              <a:buSzPts val="2300"/>
              <a:buChar char="•"/>
            </a:pPr>
            <a:r>
              <a:rPr lang="en-US" sz="2300" b="1">
                <a:solidFill>
                  <a:srgbClr val="222222"/>
                </a:solidFill>
              </a:rPr>
              <a:t>Transparencia</a:t>
            </a:r>
            <a:r>
              <a:rPr lang="en-US" sz="2300">
                <a:solidFill>
                  <a:srgbClr val="222222"/>
                </a:solidFill>
              </a:rPr>
              <a:t>: Hacer que la información relevante esté disponible de forma libre y accesible.</a:t>
            </a:r>
            <a:endParaRPr sz="2300">
              <a:solidFill>
                <a:srgbClr val="222222"/>
              </a:solidFill>
            </a:endParaRPr>
          </a:p>
          <a:p>
            <a:pPr marL="457200" lvl="0" indent="-374650" algn="just" rtl="0">
              <a:lnSpc>
                <a:spcPct val="100000"/>
              </a:lnSpc>
              <a:spcBef>
                <a:spcPts val="1200"/>
              </a:spcBef>
              <a:spcAft>
                <a:spcPts val="0"/>
              </a:spcAft>
              <a:buSzPts val="2300"/>
              <a:buChar char="•"/>
            </a:pPr>
            <a:r>
              <a:rPr lang="en-US" sz="2300" b="1">
                <a:solidFill>
                  <a:srgbClr val="222222"/>
                </a:solidFill>
              </a:rPr>
              <a:t>Rigor</a:t>
            </a:r>
            <a:r>
              <a:rPr lang="en-US" sz="2300">
                <a:solidFill>
                  <a:srgbClr val="222222"/>
                </a:solidFill>
              </a:rPr>
              <a:t>: Estructuración e implementación de manera que produzcan resultados de calidad.</a:t>
            </a:r>
            <a:endParaRPr sz="2300">
              <a:solidFill>
                <a:srgbClr val="222222"/>
              </a:solidFill>
            </a:endParaRPr>
          </a:p>
          <a:p>
            <a:pPr marL="457200" lvl="0" indent="-374650" algn="just" rtl="0">
              <a:lnSpc>
                <a:spcPct val="100000"/>
              </a:lnSpc>
              <a:spcBef>
                <a:spcPts val="1200"/>
              </a:spcBef>
              <a:spcAft>
                <a:spcPts val="0"/>
              </a:spcAft>
              <a:buSzPts val="2300"/>
              <a:buChar char="•"/>
            </a:pPr>
            <a:r>
              <a:rPr lang="en-US" sz="2300" b="1">
                <a:solidFill>
                  <a:srgbClr val="222222"/>
                </a:solidFill>
              </a:rPr>
              <a:t>Participación de las partes interesadas</a:t>
            </a:r>
            <a:r>
              <a:rPr lang="en-US" sz="2300">
                <a:solidFill>
                  <a:srgbClr val="222222"/>
                </a:solidFill>
              </a:rPr>
              <a:t>: Proporcionar oportunidades adecuadas para que los interesados participen y hagan sus aportaciones en el proceso.</a:t>
            </a:r>
            <a:endParaRPr sz="2300">
              <a:solidFill>
                <a:srgbClr val="222222"/>
              </a:solidFill>
            </a:endParaRPr>
          </a:p>
          <a:p>
            <a:pPr marL="457200" lvl="0" indent="-374650" algn="just" rtl="0">
              <a:lnSpc>
                <a:spcPct val="100000"/>
              </a:lnSpc>
              <a:spcBef>
                <a:spcPts val="1200"/>
              </a:spcBef>
              <a:spcAft>
                <a:spcPts val="0"/>
              </a:spcAft>
              <a:buSzPts val="2300"/>
              <a:buChar char="•"/>
            </a:pPr>
            <a:r>
              <a:rPr lang="en-US" sz="2300" b="1">
                <a:solidFill>
                  <a:srgbClr val="000000"/>
                </a:solidFill>
              </a:rPr>
              <a:t>Imparcialidad</a:t>
            </a:r>
            <a:r>
              <a:rPr lang="en-US" sz="2300">
                <a:solidFill>
                  <a:srgbClr val="222222"/>
                </a:solidFill>
              </a:rPr>
              <a:t>: Identificar y mitigar conflictos de interés a lo largo de las operaciones.</a:t>
            </a:r>
            <a:endParaRPr sz="2300" b="1">
              <a:solidFill>
                <a:srgbClr val="222222"/>
              </a:solidFill>
            </a:endParaRPr>
          </a:p>
          <a:p>
            <a:pPr marL="0" lvl="0" indent="0" algn="just" rtl="0">
              <a:lnSpc>
                <a:spcPct val="100000"/>
              </a:lnSpc>
              <a:spcBef>
                <a:spcPts val="1200"/>
              </a:spcBef>
              <a:spcAft>
                <a:spcPts val="0"/>
              </a:spcAft>
              <a:buSzPts val="2400"/>
              <a:buNone/>
            </a:pPr>
            <a:r>
              <a:rPr lang="en-US" sz="2300">
                <a:solidFill>
                  <a:srgbClr val="222222"/>
                </a:solidFill>
              </a:rPr>
              <a:t>Puntos clave a recordar al crear prácticas de referencia:</a:t>
            </a:r>
            <a:endParaRPr sz="2300"/>
          </a:p>
          <a:p>
            <a:pPr marL="342900" lvl="0" indent="-336550" algn="just" rtl="0">
              <a:lnSpc>
                <a:spcPct val="100000"/>
              </a:lnSpc>
              <a:spcBef>
                <a:spcPts val="1200"/>
              </a:spcBef>
              <a:spcAft>
                <a:spcPts val="0"/>
              </a:spcAft>
              <a:buSzPts val="2300"/>
              <a:buFont typeface="Arial"/>
              <a:buChar char="•"/>
            </a:pPr>
            <a:r>
              <a:rPr lang="en-US" sz="2300">
                <a:solidFill>
                  <a:srgbClr val="222222"/>
                </a:solidFill>
              </a:rPr>
              <a:t>Identificar el propósito de cada práctica de referencia y a qué sujetos va dirigido.</a:t>
            </a:r>
            <a:endParaRPr sz="2300">
              <a:solidFill>
                <a:srgbClr val="222222"/>
              </a:solidFill>
            </a:endParaRPr>
          </a:p>
          <a:p>
            <a:pPr marL="342900" lvl="0" indent="-336550" algn="just" rtl="0">
              <a:lnSpc>
                <a:spcPct val="100000"/>
              </a:lnSpc>
              <a:spcBef>
                <a:spcPts val="1200"/>
              </a:spcBef>
              <a:spcAft>
                <a:spcPts val="0"/>
              </a:spcAft>
              <a:buSzPts val="2300"/>
              <a:buFont typeface="Arial"/>
              <a:buChar char="•"/>
            </a:pPr>
            <a:r>
              <a:rPr lang="en-US" sz="2300">
                <a:solidFill>
                  <a:srgbClr val="222222"/>
                </a:solidFill>
              </a:rPr>
              <a:t>Determinar quién o qué está siendo evaluado.</a:t>
            </a:r>
            <a:endParaRPr sz="2300">
              <a:solidFill>
                <a:srgbClr val="222222"/>
              </a:solidFill>
            </a:endParaRPr>
          </a:p>
        </p:txBody>
      </p:sp>
      <p:pic>
        <p:nvPicPr>
          <p:cNvPr id="237" name="Google Shape;237;p4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45769" y="1387736"/>
            <a:ext cx="2444127" cy="4336988"/>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0"/>
          <p:cNvSpPr txBox="1">
            <a:spLocks noGrp="1"/>
          </p:cNvSpPr>
          <p:nvPr>
            <p:ph type="body" idx="1"/>
          </p:nvPr>
        </p:nvSpPr>
        <p:spPr>
          <a:xfrm>
            <a:off x="541825" y="211025"/>
            <a:ext cx="6925800" cy="67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PROCESO DE BENCHMARKING </a:t>
            </a:r>
            <a:endParaRPr/>
          </a:p>
        </p:txBody>
      </p:sp>
      <p:sp>
        <p:nvSpPr>
          <p:cNvPr id="244" name="Google Shape;244;p50"/>
          <p:cNvSpPr txBox="1">
            <a:spLocks noGrp="1"/>
          </p:cNvSpPr>
          <p:nvPr>
            <p:ph type="body" idx="3"/>
          </p:nvPr>
        </p:nvSpPr>
        <p:spPr>
          <a:xfrm>
            <a:off x="334725" y="1044775"/>
            <a:ext cx="7634400" cy="59049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200"/>
              </a:spcBef>
              <a:spcAft>
                <a:spcPts val="0"/>
              </a:spcAft>
              <a:buClr>
                <a:srgbClr val="222222"/>
              </a:buClr>
              <a:buSzPts val="2200"/>
              <a:buChar char="•"/>
            </a:pPr>
            <a:r>
              <a:rPr lang="en-US" sz="2200">
                <a:solidFill>
                  <a:srgbClr val="222222"/>
                </a:solidFill>
              </a:rPr>
              <a:t>Considerar los elementos más importantes para evaluar estándares de sostenibilidad.</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Alineación con las normas y guías internacionales.</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Poner en común enfoques diversos en la práctica de referencia.</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Determinar cómo se estructurará la evaluación de la práctica de referencia.</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Determinar la metodología que se va a utilizar.</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FIjar los pasos para la implementación del proceso de prácticas de referencia.</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Determinar cómo se comunicarán los resultados.</a:t>
            </a:r>
            <a:endParaRPr sz="2200">
              <a:solidFill>
                <a:srgbClr val="222222"/>
              </a:solidFill>
            </a:endParaRPr>
          </a:p>
          <a:p>
            <a:pPr marL="457200" lvl="0" indent="-368300" algn="just" rtl="0">
              <a:lnSpc>
                <a:spcPct val="100000"/>
              </a:lnSpc>
              <a:spcBef>
                <a:spcPts val="0"/>
              </a:spcBef>
              <a:spcAft>
                <a:spcPts val="0"/>
              </a:spcAft>
              <a:buClr>
                <a:srgbClr val="222222"/>
              </a:buClr>
              <a:buSzPts val="2200"/>
              <a:buChar char="•"/>
            </a:pPr>
            <a:r>
              <a:rPr lang="en-US" sz="2200">
                <a:solidFill>
                  <a:srgbClr val="222222"/>
                </a:solidFill>
              </a:rPr>
              <a:t>Considerar otros aspectos como competencia, coste y complejidad.</a:t>
            </a:r>
            <a:endParaRPr sz="2200">
              <a:solidFill>
                <a:srgbClr val="222222"/>
              </a:solidFill>
            </a:endParaRPr>
          </a:p>
          <a:p>
            <a:pPr marL="457200" lvl="0" indent="-368300" algn="just" rtl="0">
              <a:lnSpc>
                <a:spcPct val="100000"/>
              </a:lnSpc>
              <a:spcBef>
                <a:spcPts val="1200"/>
              </a:spcBef>
              <a:spcAft>
                <a:spcPts val="0"/>
              </a:spcAft>
              <a:buSzPts val="2200"/>
              <a:buChar char="•"/>
            </a:pPr>
            <a:r>
              <a:rPr lang="en-US" sz="2200">
                <a:solidFill>
                  <a:srgbClr val="222222"/>
                </a:solidFill>
              </a:rPr>
              <a:t>Mejorar las prácticas de referencia y sus procesos.</a:t>
            </a:r>
            <a:endParaRPr sz="2200">
              <a:solidFill>
                <a:srgbClr val="222222"/>
              </a:solidFill>
            </a:endParaRPr>
          </a:p>
          <a:p>
            <a:pPr marL="457200" lvl="0" indent="-368300" algn="just" rtl="0">
              <a:lnSpc>
                <a:spcPct val="100000"/>
              </a:lnSpc>
              <a:spcBef>
                <a:spcPts val="1200"/>
              </a:spcBef>
              <a:spcAft>
                <a:spcPts val="0"/>
              </a:spcAft>
              <a:buSzPts val="2200"/>
              <a:buChar char="•"/>
            </a:pPr>
            <a:r>
              <a:rPr lang="en-US" sz="2200">
                <a:solidFill>
                  <a:srgbClr val="222222"/>
                </a:solidFill>
              </a:rPr>
              <a:t>Hacer uso de las prácticas de referencia por parte del </a:t>
            </a:r>
            <a:r>
              <a:rPr lang="en-US" sz="2200">
                <a:solidFill>
                  <a:srgbClr val="222222"/>
                </a:solidFill>
                <a:highlight>
                  <a:srgbClr val="FFFFFF"/>
                </a:highlight>
              </a:rPr>
              <a:t>gobierno/Government use of benchmarks.</a:t>
            </a:r>
            <a:endParaRPr sz="2500">
              <a:solidFill>
                <a:srgbClr val="222222"/>
              </a:solidFill>
              <a:highlight>
                <a:srgbClr val="FFFFFF"/>
              </a:highlight>
            </a:endParaRPr>
          </a:p>
        </p:txBody>
      </p:sp>
      <p:pic>
        <p:nvPicPr>
          <p:cNvPr id="245" name="Google Shape;245;p5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32838" y="1374775"/>
            <a:ext cx="2444750" cy="4337050"/>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1"/>
          <p:cNvSpPr txBox="1">
            <a:spLocks noGrp="1"/>
          </p:cNvSpPr>
          <p:nvPr>
            <p:ph type="body" idx="1"/>
          </p:nvPr>
        </p:nvSpPr>
        <p:spPr>
          <a:xfrm>
            <a:off x="4479534" y="364561"/>
            <a:ext cx="6904200" cy="5871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222222"/>
                </a:solidFill>
                <a:highlight>
                  <a:srgbClr val="FFFFFF"/>
                </a:highlight>
              </a:rPr>
              <a:t>Guía de Buenas Prácticas para elaboración de las Prácticas de Referencia en materia de Sostenibilidad</a:t>
            </a:r>
            <a:endParaRPr/>
          </a:p>
          <a:p>
            <a:pPr marL="342900" lvl="0" indent="-342900" algn="just" rtl="0">
              <a:lnSpc>
                <a:spcPct val="150000"/>
              </a:lnSpc>
              <a:spcBef>
                <a:spcPts val="0"/>
              </a:spcBef>
              <a:spcAft>
                <a:spcPts val="0"/>
              </a:spcAft>
              <a:buClr>
                <a:srgbClr val="595959"/>
              </a:buClr>
              <a:buSzPts val="2400"/>
              <a:buFont typeface="Arial"/>
              <a:buChar char="•"/>
            </a:pPr>
            <a:r>
              <a:rPr lang="en-US">
                <a:solidFill>
                  <a:srgbClr val="222222"/>
                </a:solidFill>
                <a:highlight>
                  <a:srgbClr val="FFFFFF"/>
                </a:highlight>
              </a:rPr>
              <a:t>Una buena guía puede proporcionar un marco y un conjunto útil de buenas prácticas y consideraciones que sirvan a las organizaciones e iniciativas, de cara a realizar un ejercicio o programa de prácticas de referencia.</a:t>
            </a:r>
            <a:endParaRPr/>
          </a:p>
          <a:p>
            <a:pPr marL="342900" lvl="0" indent="-342900" algn="just" rtl="0">
              <a:lnSpc>
                <a:spcPct val="150000"/>
              </a:lnSpc>
              <a:spcBef>
                <a:spcPts val="0"/>
              </a:spcBef>
              <a:spcAft>
                <a:spcPts val="0"/>
              </a:spcAft>
              <a:buClr>
                <a:srgbClr val="595959"/>
              </a:buClr>
              <a:buSzPts val="2400"/>
              <a:buFont typeface="Arial"/>
              <a:buChar char="•"/>
            </a:pPr>
            <a:r>
              <a:rPr lang="en-US">
                <a:solidFill>
                  <a:srgbClr val="222222"/>
                </a:solidFill>
                <a:highlight>
                  <a:srgbClr val="FFFFFF"/>
                </a:highlight>
              </a:rPr>
              <a:t>Esto puede incluir prácticas de referencia desarrolladas por cualquier tipo de organización, incluidas empresas, autoridades, ONG, estándares de sostenibilidad y otras.</a:t>
            </a:r>
            <a:endParaRPr/>
          </a:p>
        </p:txBody>
      </p:sp>
      <p:sp>
        <p:nvSpPr>
          <p:cNvPr id="251" name="Google Shape;251;p51"/>
          <p:cNvSpPr txBox="1">
            <a:spLocks noGrp="1"/>
          </p:cNvSpPr>
          <p:nvPr>
            <p:ph type="body" idx="2"/>
          </p:nvPr>
        </p:nvSpPr>
        <p:spPr>
          <a:xfrm>
            <a:off x="672150" y="364550"/>
            <a:ext cx="3351300" cy="452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MÉTODOS PARA MEDIR EL RENDIMIENTO EN RELACIÓN CON LOS ESTÁNDARES INDUSTRIALES Y LAS MEJORES PRÁCTICAS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2"/>
          <p:cNvSpPr txBox="1">
            <a:spLocks noGrp="1"/>
          </p:cNvSpPr>
          <p:nvPr>
            <p:ph type="body" idx="1"/>
          </p:nvPr>
        </p:nvSpPr>
        <p:spPr>
          <a:xfrm>
            <a:off x="4458984" y="467302"/>
            <a:ext cx="6914508" cy="590267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en-US">
                <a:solidFill>
                  <a:srgbClr val="222222"/>
                </a:solidFill>
                <a:highlight>
                  <a:srgbClr val="FFFFFF"/>
                </a:highlight>
              </a:rPr>
              <a:t>La guía debe tener como objetivo proporcionar un marco y un conjunto práctico de buenas prácticas y consideraciones para organizaciones e iniciativas que estén considerando realizar un ejercicio o programa de prácticas de referencia. </a:t>
            </a:r>
            <a:endParaRPr>
              <a:solidFill>
                <a:srgbClr val="222222"/>
              </a:solidFill>
              <a:highlight>
                <a:srgbClr val="FFFFFF"/>
              </a:highlight>
            </a:endParaRPr>
          </a:p>
          <a:p>
            <a:pPr marL="342900" lvl="0" indent="-342900" algn="just" rtl="0">
              <a:lnSpc>
                <a:spcPct val="150000"/>
              </a:lnSpc>
              <a:spcBef>
                <a:spcPts val="0"/>
              </a:spcBef>
              <a:spcAft>
                <a:spcPts val="0"/>
              </a:spcAft>
              <a:buSzPts val="2400"/>
              <a:buFont typeface="Arial"/>
              <a:buChar char="•"/>
            </a:pPr>
            <a:r>
              <a:rPr lang="en-US">
                <a:solidFill>
                  <a:srgbClr val="222222"/>
                </a:solidFill>
                <a:highlight>
                  <a:srgbClr val="FFFFFF"/>
                </a:highlight>
              </a:rPr>
              <a:t>No debe proponer completamente un criterio o requisito a utilizar en una práctica de referencia, sino establecer algunas consideraciones para desarrollar esos requisitos. </a:t>
            </a:r>
            <a:endParaRPr/>
          </a:p>
        </p:txBody>
      </p:sp>
      <p:sp>
        <p:nvSpPr>
          <p:cNvPr id="257" name="Google Shape;257;p52"/>
          <p:cNvSpPr txBox="1">
            <a:spLocks noGrp="1"/>
          </p:cNvSpPr>
          <p:nvPr>
            <p:ph type="body" idx="2"/>
          </p:nvPr>
        </p:nvSpPr>
        <p:spPr>
          <a:xfrm>
            <a:off x="621547" y="352204"/>
            <a:ext cx="3125700" cy="4168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3600"/>
              <a:buNone/>
            </a:pPr>
            <a:r>
              <a:rPr lang="en-US"/>
              <a:t>MÉTODOS PARA MEDIR EL RENDIMIENTO EN RELACIÓN CON LOS ESTÁNDARES INDUSTRIALES Y LAS MEJORES PRÁCTICAS</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3"/>
          <p:cNvSpPr txBox="1">
            <a:spLocks noGrp="1"/>
          </p:cNvSpPr>
          <p:nvPr>
            <p:ph type="body" idx="1"/>
          </p:nvPr>
        </p:nvSpPr>
        <p:spPr>
          <a:xfrm>
            <a:off x="4458975" y="364551"/>
            <a:ext cx="6950100" cy="5232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a:solidFill>
                  <a:srgbClr val="222222"/>
                </a:solidFill>
                <a:highlight>
                  <a:srgbClr val="FFFFFF"/>
                </a:highlight>
              </a:rPr>
              <a:t>Debería ser aplicable a cualquier programa de prácticas de referencia e iniciativas que estén en curso, así como medir su desempeño en sostenibilidad.</a:t>
            </a:r>
            <a:endParaRPr>
              <a:solidFill>
                <a:srgbClr val="222222"/>
              </a:solidFill>
              <a:highlight>
                <a:srgbClr val="FFFFFF"/>
              </a:highlight>
            </a:endParaRPr>
          </a:p>
          <a:p>
            <a:pPr marL="457200" lvl="0" indent="-393700" algn="l" rtl="0">
              <a:lnSpc>
                <a:spcPct val="115000"/>
              </a:lnSpc>
              <a:spcBef>
                <a:spcPts val="0"/>
              </a:spcBef>
              <a:spcAft>
                <a:spcPts val="0"/>
              </a:spcAft>
              <a:buClr>
                <a:srgbClr val="222222"/>
              </a:buClr>
              <a:buSzPts val="2600"/>
              <a:buChar char="•"/>
            </a:pPr>
            <a:r>
              <a:rPr lang="en-US">
                <a:solidFill>
                  <a:srgbClr val="222222"/>
                </a:solidFill>
                <a:highlight>
                  <a:srgbClr val="FFFFFF"/>
                </a:highlight>
              </a:rPr>
              <a:t>También debería abordar la importancia de la alineación con normas y guías internacionales, cubrir enfoques diversos en una práctica de referencia, determinar su estructura de evaluación, metodología, pasos para implementar el proceso y determinar cómo se comunicarán los resultados.</a:t>
            </a:r>
            <a:endParaRPr sz="2600"/>
          </a:p>
        </p:txBody>
      </p:sp>
      <p:sp>
        <p:nvSpPr>
          <p:cNvPr id="263" name="Google Shape;263;p53"/>
          <p:cNvSpPr txBox="1">
            <a:spLocks noGrp="1"/>
          </p:cNvSpPr>
          <p:nvPr>
            <p:ph type="body" idx="2"/>
          </p:nvPr>
        </p:nvSpPr>
        <p:spPr>
          <a:xfrm>
            <a:off x="621547" y="352204"/>
            <a:ext cx="3125700" cy="4168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3600"/>
              <a:buNone/>
            </a:pPr>
            <a:r>
              <a:rPr lang="en-US"/>
              <a:t>MÉTODOS PARA MEDIR EL RENDIMIENTO EN RELACIÓN CON LOS ESTÁNDARES INDUSTRIALES Y LAS MEJORES PRÁCTICAS</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4"/>
          <p:cNvSpPr txBox="1">
            <a:spLocks noGrp="1"/>
          </p:cNvSpPr>
          <p:nvPr>
            <p:ph type="body" idx="1"/>
          </p:nvPr>
        </p:nvSpPr>
        <p:spPr>
          <a:xfrm>
            <a:off x="4458984" y="364562"/>
            <a:ext cx="6914400" cy="5902800"/>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2400"/>
              <a:buNone/>
            </a:pPr>
            <a:r>
              <a:rPr lang="en-US" b="1">
                <a:solidFill>
                  <a:srgbClr val="222222"/>
                </a:solidFill>
                <a:highlight>
                  <a:srgbClr val="FFFFFF"/>
                </a:highlight>
              </a:rPr>
              <a:t>El Reto</a:t>
            </a:r>
            <a:endParaRPr/>
          </a:p>
          <a:p>
            <a:pPr marL="457200" lvl="0" indent="-374650" algn="l" rtl="0">
              <a:lnSpc>
                <a:spcPct val="115000"/>
              </a:lnSpc>
              <a:spcBef>
                <a:spcPts val="1200"/>
              </a:spcBef>
              <a:spcAft>
                <a:spcPts val="0"/>
              </a:spcAft>
              <a:buClr>
                <a:srgbClr val="222222"/>
              </a:buClr>
              <a:buSzPts val="2300"/>
              <a:buChar char="●"/>
            </a:pPr>
            <a:r>
              <a:rPr lang="en-US" sz="2300">
                <a:solidFill>
                  <a:srgbClr val="222222"/>
                </a:solidFill>
                <a:highlight>
                  <a:srgbClr val="FFFFFF"/>
                </a:highlight>
              </a:rPr>
              <a:t>Ha habido pocas pautas sobre cómo desarrollar e implementar un programa de prácticas de referencia creíble. </a:t>
            </a:r>
            <a:endParaRPr sz="2300">
              <a:solidFill>
                <a:srgbClr val="222222"/>
              </a:solidFill>
              <a:highlight>
                <a:srgbClr val="FFFFFF"/>
              </a:highlight>
            </a:endParaRPr>
          </a:p>
          <a:p>
            <a:pPr marL="457200" lvl="0" indent="-374650" algn="l" rtl="0">
              <a:lnSpc>
                <a:spcPct val="115000"/>
              </a:lnSpc>
              <a:spcBef>
                <a:spcPts val="0"/>
              </a:spcBef>
              <a:spcAft>
                <a:spcPts val="0"/>
              </a:spcAft>
              <a:buClr>
                <a:srgbClr val="222222"/>
              </a:buClr>
              <a:buSzPts val="2300"/>
              <a:buChar char="●"/>
            </a:pPr>
            <a:r>
              <a:rPr lang="en-US" sz="2300">
                <a:solidFill>
                  <a:srgbClr val="222222"/>
                </a:solidFill>
                <a:highlight>
                  <a:srgbClr val="FFFFFF"/>
                </a:highlight>
              </a:rPr>
              <a:t>Esto podría limitar la efectividad de la evaluación de  las distintas prácticas, limitando la efectividad de las respuestas colectivas a los desafíos de sostenibilidad.</a:t>
            </a:r>
            <a:endParaRPr sz="2300">
              <a:solidFill>
                <a:srgbClr val="222222"/>
              </a:solidFill>
              <a:highlight>
                <a:srgbClr val="FFFFFF"/>
              </a:highlight>
            </a:endParaRPr>
          </a:p>
          <a:p>
            <a:pPr marL="0" lvl="0" indent="0" algn="just" rtl="0">
              <a:lnSpc>
                <a:spcPct val="150000"/>
              </a:lnSpc>
              <a:spcBef>
                <a:spcPts val="1200"/>
              </a:spcBef>
              <a:spcAft>
                <a:spcPts val="0"/>
              </a:spcAft>
              <a:buSzPts val="2400"/>
              <a:buNone/>
            </a:pPr>
            <a:endParaRPr sz="2300">
              <a:solidFill>
                <a:srgbClr val="222222"/>
              </a:solidFill>
              <a:highlight>
                <a:srgbClr val="FFFFFF"/>
              </a:highlight>
            </a:endParaRPr>
          </a:p>
        </p:txBody>
      </p:sp>
      <p:sp>
        <p:nvSpPr>
          <p:cNvPr id="269" name="Google Shape;269;p54"/>
          <p:cNvSpPr txBox="1">
            <a:spLocks noGrp="1"/>
          </p:cNvSpPr>
          <p:nvPr>
            <p:ph type="body" idx="2"/>
          </p:nvPr>
        </p:nvSpPr>
        <p:spPr>
          <a:xfrm>
            <a:off x="621547" y="352204"/>
            <a:ext cx="3125700" cy="4168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3600"/>
              <a:buNone/>
            </a:pPr>
            <a:r>
              <a:rPr lang="en-US"/>
              <a:t>MÉTODOS PARA MEDIR EL RENDIMIENTO EN RELACIÓN CON LOS ESTÁNDARES INDUSTRIALES Y LAS MEJORES PRÁCTICAS</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76" name="Google Shape;276;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77" name="Google Shape;277;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78" name="Google Shape;278;p12"/>
          <p:cNvSpPr txBox="1"/>
          <p:nvPr/>
        </p:nvSpPr>
        <p:spPr>
          <a:xfrm>
            <a:off x="5971370" y="466598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a:t>
            </a:r>
            <a:r>
              <a:rPr lang="en-US" sz="3600" b="1">
                <a:solidFill>
                  <a:srgbClr val="73B64B"/>
                </a:solidFill>
                <a:latin typeface="Calibri"/>
                <a:ea typeface="Calibri"/>
                <a:cs typeface="Calibri"/>
                <a:sym typeface="Calibri"/>
              </a:rPr>
              <a:t>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1:Lyft</a:t>
            </a:r>
            <a:endParaRPr/>
          </a:p>
        </p:txBody>
      </p:sp>
      <p:sp>
        <p:nvSpPr>
          <p:cNvPr id="284" name="Google Shape;284;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85" name="Google Shape;285;p17"/>
          <p:cNvSpPr txBox="1">
            <a:spLocks noGrp="1"/>
          </p:cNvSpPr>
          <p:nvPr>
            <p:ph type="body" idx="4"/>
          </p:nvPr>
        </p:nvSpPr>
        <p:spPr>
          <a:xfrm>
            <a:off x="4912300" y="2770025"/>
            <a:ext cx="3815700" cy="5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2: Patagonia</a:t>
            </a:r>
            <a:endParaRPr/>
          </a:p>
        </p:txBody>
      </p:sp>
      <p:sp>
        <p:nvSpPr>
          <p:cNvPr id="286" name="Google Shape;286;p17"/>
          <p:cNvSpPr txBox="1">
            <a:spLocks noGrp="1"/>
          </p:cNvSpPr>
          <p:nvPr>
            <p:ph type="body" idx="6"/>
          </p:nvPr>
        </p:nvSpPr>
        <p:spPr>
          <a:xfrm>
            <a:off x="4927800" y="4633825"/>
            <a:ext cx="3619500" cy="5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3: Danone</a:t>
            </a:r>
            <a:endParaRPr/>
          </a:p>
        </p:txBody>
      </p:sp>
      <p:sp>
        <p:nvSpPr>
          <p:cNvPr id="287" name="Google Shape;287;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88" name="Google Shape;288;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89" name="Google Shape;289;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90" name="Google Shape;290;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91" name="Google Shape;291;p17"/>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1c089a3e33_0_0"/>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CASO PRÁCTICO 1</a:t>
            </a:r>
            <a:endParaRPr/>
          </a:p>
        </p:txBody>
      </p:sp>
      <p:sp>
        <p:nvSpPr>
          <p:cNvPr id="298" name="Google Shape;298;g21c089a3e33_0_0"/>
          <p:cNvSpPr txBox="1">
            <a:spLocks noGrp="1"/>
          </p:cNvSpPr>
          <p:nvPr>
            <p:ph type="body" idx="2"/>
          </p:nvPr>
        </p:nvSpPr>
        <p:spPr>
          <a:xfrm>
            <a:off x="720950" y="1722900"/>
            <a:ext cx="102369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Lyft, una compañía de transporte con un valor de $11 mil millones, ha sido criticada por contribuir a las emisiones y aumentar el tráfico. En 2017, Lyft compartió sus objetivos de impacto climático para 2025, que incluyen la transición a vehículos eléctricos autónomos alimentados por energía renovable y la reducción de las emisiones de CO2 en el transporte. La compañía también ha invertido en hacer que todos sus viajes sean neutros en carbono, financiando directamente la mitigación de emisiones mediante distintas actuaciones, como la reducción de emisiones en el proceso de fabricación de automóviles, programas de energía renovable, proyectos forestales y captura de emisiones en vertederos. Para 2019, Lyft había gastado más de $2 millones en créditos de carbono, equivalentes a 2,062,500 toneladas métricas de carbono.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388401" y="385460"/>
            <a:ext cx="4107750" cy="6087079"/>
          </a:xfrm>
          <a:prstGeom prst="rect">
            <a:avLst/>
          </a:prstGeom>
          <a:solidFill>
            <a:srgbClr val="BFBFBF"/>
          </a:solidFill>
          <a:ln>
            <a:noFill/>
          </a:ln>
        </p:spPr>
      </p:pic>
      <p:sp>
        <p:nvSpPr>
          <p:cNvPr id="163" name="Google Shape;163;p3"/>
          <p:cNvSpPr txBox="1">
            <a:spLocks noGrp="1"/>
          </p:cNvSpPr>
          <p:nvPr>
            <p:ph type="body" idx="1"/>
          </p:nvPr>
        </p:nvSpPr>
        <p:spPr>
          <a:xfrm>
            <a:off x="4855950" y="2370725"/>
            <a:ext cx="6408600" cy="3945300"/>
          </a:xfrm>
          <a:prstGeom prst="rect">
            <a:avLst/>
          </a:prstGeom>
          <a:noFill/>
          <a:ln>
            <a:noFill/>
          </a:ln>
        </p:spPr>
        <p:txBody>
          <a:bodyPr spcFirstLastPara="1" wrap="square" lIns="91425" tIns="45700" rIns="91425" bIns="45700" anchor="t" anchorCtr="0">
            <a:noAutofit/>
          </a:bodyPr>
          <a:lstStyle/>
          <a:p>
            <a:pPr marL="15875" lvl="0" indent="-15875" algn="l" rtl="0">
              <a:lnSpc>
                <a:spcPct val="90000"/>
              </a:lnSpc>
              <a:spcBef>
                <a:spcPts val="0"/>
              </a:spcBef>
              <a:spcAft>
                <a:spcPts val="0"/>
              </a:spcAft>
              <a:buClr>
                <a:schemeClr val="lt1"/>
              </a:buClr>
              <a:buSzPts val="2400"/>
              <a:buNone/>
            </a:pPr>
            <a:r>
              <a:rPr lang="en-US"/>
              <a:t>Al implementar Start on Sustainability, nuestro objetivo es dotar a las microempresas de las herramientas y recursos necesarios para emprender acciones significativas hacia la sostenibilidad, contribuyendo así a una economía de la UE más sostenible y resiliente.</a:t>
            </a:r>
            <a:endParaRPr/>
          </a:p>
          <a:p>
            <a:pPr marL="15875" lvl="0" indent="-15875" algn="l" rtl="0">
              <a:lnSpc>
                <a:spcPct val="90000"/>
              </a:lnSpc>
              <a:spcBef>
                <a:spcPts val="0"/>
              </a:spcBef>
              <a:spcAft>
                <a:spcPts val="0"/>
              </a:spcAft>
              <a:buClr>
                <a:schemeClr val="lt1"/>
              </a:buClr>
              <a:buSzPts val="2400"/>
              <a:buNone/>
            </a:pPr>
            <a:endParaRPr/>
          </a:p>
        </p:txBody>
      </p:sp>
      <p:sp>
        <p:nvSpPr>
          <p:cNvPr id="164" name="Google Shape;164;p3"/>
          <p:cNvSpPr/>
          <p:nvPr/>
        </p:nvSpPr>
        <p:spPr>
          <a:xfrm>
            <a:off x="3926750" y="1252800"/>
            <a:ext cx="57840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65" name="Google Shape;165;p3"/>
          <p:cNvSpPr txBox="1"/>
          <p:nvPr/>
        </p:nvSpPr>
        <p:spPr>
          <a:xfrm>
            <a:off x="3987925" y="1278900"/>
            <a:ext cx="5505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d1a56627bd_0_4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222222"/>
                </a:solidFill>
                <a:highlight>
                  <a:srgbClr val="FFFFFF"/>
                </a:highlight>
              </a:rPr>
              <a:t>Los esfuerzos de la compañía por ser neutra en carbono se alinean con su estrategia de marketing más amplia, que se centra en mensajes comunitarios amigables y de carácter accesible. Este enfoque de marketing ha contribuido a su éxito, ya que Lyft controlaba un tercio del mercado de transporte compartido en EE. UU. en 2017, mientras que Uber estaba perdiendo parte del suyo. Esta iniciativa crea una fuerte asociación en la mente de los consumidores, demostrando el compromiso de Lyft de ofrecer la mejor opción posible, lo que a su vez conduce a mayores tasas de retención y adquisición de clientes.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1c089a3e33_0_6"/>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CASO PRÁCTICO 2: Patagonia</a:t>
            </a:r>
            <a:endParaRPr/>
          </a:p>
        </p:txBody>
      </p:sp>
      <p:sp>
        <p:nvSpPr>
          <p:cNvPr id="311" name="Google Shape;311;g21c089a3e33_0_6"/>
          <p:cNvSpPr txBox="1">
            <a:spLocks noGrp="1"/>
          </p:cNvSpPr>
          <p:nvPr>
            <p:ph type="body" idx="2"/>
          </p:nvPr>
        </p:nvSpPr>
        <p:spPr>
          <a:xfrm>
            <a:off x="782000" y="1536651"/>
            <a:ext cx="10053000" cy="458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Patagonia, fundada por Yvon Chouinard, es una marca de ropa enfocada a deportes al aire libre, cuyo objetivo es proteger la naturaleza. La empresa ha realizado esfuerzos significativos para reducir su impacto ambiental como donar sus beneficios a causas medioambientales, cambiar a algodón orgánico e implementar iniciativas como el Programa de Reciclaje de Prendas. También lanzó la Iniciativa </a:t>
            </a:r>
            <a:r>
              <a:rPr lang="en-US" i="1">
                <a:solidFill>
                  <a:srgbClr val="000000"/>
                </a:solidFill>
                <a:highlight>
                  <a:schemeClr val="lt1"/>
                </a:highlight>
              </a:rPr>
              <a:t>Common Threads </a:t>
            </a:r>
            <a:r>
              <a:rPr lang="en-US">
                <a:solidFill>
                  <a:srgbClr val="000000"/>
                </a:solidFill>
                <a:highlight>
                  <a:schemeClr val="lt1"/>
                </a:highlight>
              </a:rPr>
              <a:t>(2011), que animaba a los consumidores a reparar y reutilizar su ropa en lugar de desecharla. </a:t>
            </a: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La iniciativa buscaba promover productos de mayor calidad con una vida útil más larga en lugar de aquellos que podrían desgastarse más rápidamente. Patagonia también ofreció un servicio gratuito de reparación para aquellos productos que sí se desgastan.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c089a3e33_0_18"/>
          <p:cNvSpPr txBox="1">
            <a:spLocks noGrp="1"/>
          </p:cNvSpPr>
          <p:nvPr>
            <p:ph type="body" idx="2"/>
          </p:nvPr>
        </p:nvSpPr>
        <p:spPr>
          <a:xfrm>
            <a:off x="888125" y="720025"/>
            <a:ext cx="10053000" cy="4953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Los anuncios de la marca "Don't Buy This Jacket" fueron vistos como un enfoque arriesgado pero refrescante en marketing y se esperaba que provocase una disminución en las ventas. Sin embargo, la campaña causó el mayor éxito de la marca en dos años. </a:t>
            </a: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La iniciativa reparó más de 30,000 artículos en 18 meses, lo que llevó a un aumento del 30% en las ventas, alcanzando $540 millones en el año siguiente. Rob BonDurant, Vicepresidente de Marketing Global, explicó que el consumidor exigente al que se dirige Patagonia sería más propenso a comprar sus costosos forros polares, que duran años y evitan la necesidad de reemplazos. </a:t>
            </a: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El servicio gratuito de reparación de Patagonia también evita que los clientes desechen sus productos cuando se desgastan o se rompen.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1c089a3e33_0_12"/>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CASO DE ESTUDIO 3: DANONE</a:t>
            </a:r>
            <a:endParaRPr/>
          </a:p>
        </p:txBody>
      </p:sp>
      <p:sp>
        <p:nvSpPr>
          <p:cNvPr id="324" name="Google Shape;324;g21c089a3e33_0_12"/>
          <p:cNvSpPr txBox="1">
            <a:spLocks noGrp="1"/>
          </p:cNvSpPr>
          <p:nvPr>
            <p:ph type="body" idx="2"/>
          </p:nvPr>
        </p:nvSpPr>
        <p:spPr>
          <a:xfrm>
            <a:off x="786600" y="1065125"/>
            <a:ext cx="10053000" cy="5323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sz="2300">
                <a:solidFill>
                  <a:srgbClr val="000000"/>
                </a:solidFill>
                <a:highlight>
                  <a:schemeClr val="lt1"/>
                </a:highlight>
              </a:rPr>
              <a:t>Danone, un líder global en la industria de alimentos y bebidas, ha avanzado significativamente en sostenibilidad a través de su compromiso con valores alimentarios sostenibles. La empresa ha introducido nuevos productos de origen vegetal, realizado cambios drásticos en su embalaje y anunciado sus objetivos sostenibles para 2030 para hacer que sus productos sean aún más ecológicos. A partir de 2018, el 87% del embalaje total de Danone (y el 77% de su embalaje plástico) era reutilizable, reciclable y/o compostable. Al menos el 50% de su agua se vende en jarras reutilizables.</a:t>
            </a:r>
            <a:endParaRPr sz="2300">
              <a:solidFill>
                <a:srgbClr val="000000"/>
              </a:solidFill>
              <a:highlight>
                <a:schemeClr val="lt1"/>
              </a:highlight>
            </a:endParaRPr>
          </a:p>
          <a:p>
            <a:pPr marL="457200" lvl="0" indent="0" algn="just" rtl="0">
              <a:lnSpc>
                <a:spcPct val="100000"/>
              </a:lnSpc>
              <a:spcBef>
                <a:spcPts val="0"/>
              </a:spcBef>
              <a:spcAft>
                <a:spcPts val="0"/>
              </a:spcAft>
              <a:buClr>
                <a:srgbClr val="000000"/>
              </a:buClr>
              <a:buSzPts val="2400"/>
              <a:buFont typeface="Arial"/>
              <a:buNone/>
            </a:pPr>
            <a:endParaRPr sz="2300">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en-US" sz="2300">
                <a:solidFill>
                  <a:srgbClr val="000000"/>
                </a:solidFill>
                <a:highlight>
                  <a:schemeClr val="lt1"/>
                </a:highlight>
              </a:rPr>
              <a:t>Danone también está avanzando hacia un modelo de embalaje circular con el objetivo de lanzar botellas de PET 100% recicladas en los principales mercados de agua para 2021, alcanzar un 25% de material reciclado en promedio en el embalaje plástico para 2025, un 50% en promedio para botellas de agua y bebidas, y un 100% para botellas de Evian para 2025, además de ofrecer a los consumidores botellas fabricadas con 100% bioplástico.</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1a56627bd_0_66"/>
          <p:cNvSpPr txBox="1">
            <a:spLocks noGrp="1"/>
          </p:cNvSpPr>
          <p:nvPr>
            <p:ph type="body" idx="2"/>
          </p:nvPr>
        </p:nvSpPr>
        <p:spPr>
          <a:xfrm>
            <a:off x="904850" y="453200"/>
            <a:ext cx="10053000" cy="5786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US">
                <a:solidFill>
                  <a:srgbClr val="000000"/>
                </a:solidFill>
                <a:highlight>
                  <a:srgbClr val="FFFFFF"/>
                </a:highlight>
              </a:rPr>
              <a:t>Además de implementar una economía circular, Danone ha enfatizado la importancia de invertir en la infraestructura de los sistemas de gestión de residuos. Han lanzado proyectos para apoyar a los recicladores de residuos en siete países, garantizando condiciones de trabajo seguras, salarios adecuados y protección social. En 2018, cerca de 6.000 recicladores de residuos fueron capacitados profesionalmente y se reciclaron más de 45.000 toneladas de residuos al año. Para expresar aún más su apoyo al modelo de economía circular, Danone invirtió 5 millones de dólares en el Fondo de Ciclo Cerrado para financiar la infraestructura de reciclaje y economía circular en América del Norte.</a:t>
            </a:r>
            <a:endParaRPr>
              <a:solidFill>
                <a:srgbClr val="000000"/>
              </a:solidFill>
              <a:highlight>
                <a:srgbClr val="FFFFFF"/>
              </a:highlight>
            </a:endParaRPr>
          </a:p>
          <a:p>
            <a:pPr marL="0" lvl="0" indent="0" algn="just" rtl="0">
              <a:lnSpc>
                <a:spcPct val="100000"/>
              </a:lnSpc>
              <a:spcBef>
                <a:spcPts val="0"/>
              </a:spcBef>
              <a:spcAft>
                <a:spcPts val="0"/>
              </a:spcAft>
              <a:buNone/>
            </a:pPr>
            <a:endParaRPr>
              <a:solidFill>
                <a:srgbClr val="000000"/>
              </a:solidFill>
              <a:highlight>
                <a:srgbClr val="FFFFFF"/>
              </a:highlight>
            </a:endParaRPr>
          </a:p>
          <a:p>
            <a:pPr marL="0" lvl="0" indent="0" algn="just" rtl="0">
              <a:lnSpc>
                <a:spcPct val="100000"/>
              </a:lnSpc>
              <a:spcBef>
                <a:spcPts val="0"/>
              </a:spcBef>
              <a:spcAft>
                <a:spcPts val="0"/>
              </a:spcAft>
              <a:buNone/>
            </a:pPr>
            <a:r>
              <a:rPr lang="en-US">
                <a:solidFill>
                  <a:srgbClr val="000000"/>
                </a:solidFill>
                <a:highlight>
                  <a:srgbClr val="FFFFFF"/>
                </a:highlight>
              </a:rPr>
              <a:t>La transparencia con la que Danone reorganiza su cadena de suministro y asume nuevos compromisos ambientales muestra su dedicación a brindar la mejor experiencia posible al cliente. Sus comunicaciones constantes sobre las iniciativas adoptadas para ayudar a sus consumidores a llevar vidas más sostenibles ayudan a construir la asociación de consideración del cliente.</a:t>
            </a:r>
            <a:endParaRPr>
              <a:solidFill>
                <a:srgbClr val="000000"/>
              </a:solidFill>
              <a:highlight>
                <a:srgbClr val="FFFFFF"/>
              </a:highlight>
            </a:endParaRPr>
          </a:p>
          <a:p>
            <a:pPr marL="0" lvl="0" indent="0" algn="just" rtl="0">
              <a:lnSpc>
                <a:spcPct val="100000"/>
              </a:lnSpc>
              <a:spcBef>
                <a:spcPts val="0"/>
              </a:spcBef>
              <a:spcAft>
                <a:spcPts val="0"/>
              </a:spcAft>
              <a:buSzPts val="2400"/>
              <a:buNone/>
            </a:pPr>
            <a:endParaRPr>
              <a:solidFill>
                <a:srgbClr val="000000"/>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d1a56627bd_0_72"/>
          <p:cNvSpPr txBox="1">
            <a:spLocks noGrp="1"/>
          </p:cNvSpPr>
          <p:nvPr>
            <p:ph type="body" idx="2"/>
          </p:nvPr>
        </p:nvSpPr>
        <p:spPr>
          <a:xfrm>
            <a:off x="904850" y="721900"/>
            <a:ext cx="10053000" cy="5623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highlight>
                  <a:srgbClr val="FFFFFF"/>
                </a:highlight>
              </a:rPr>
              <a:t>Cuanto más experimenta Danone con innovaciones ambientalmente beneficiosas y comunica sus avances a sus consumidores, más atractiva se vuelve la marca. </a:t>
            </a:r>
            <a:endParaRPr>
              <a:solidFill>
                <a:srgbClr val="000000"/>
              </a:solidFill>
              <a:highlight>
                <a:srgbClr val="FFFFFF"/>
              </a:highlight>
            </a:endParaRPr>
          </a:p>
          <a:p>
            <a:pPr marL="0" lvl="0" indent="0" algn="just" rtl="0">
              <a:lnSpc>
                <a:spcPct val="100000"/>
              </a:lnSpc>
              <a:spcBef>
                <a:spcPts val="0"/>
              </a:spcBef>
              <a:spcAft>
                <a:spcPts val="0"/>
              </a:spcAft>
              <a:buSzPts val="2400"/>
              <a:buNone/>
            </a:pPr>
            <a:endParaRPr>
              <a:solidFill>
                <a:srgbClr val="000000"/>
              </a:solidFill>
              <a:highlight>
                <a:srgbClr val="FFFFFF"/>
              </a:highlight>
            </a:endParaRPr>
          </a:p>
          <a:p>
            <a:pPr marL="0" lvl="0" indent="0" algn="just" rtl="0">
              <a:lnSpc>
                <a:spcPct val="100000"/>
              </a:lnSpc>
              <a:spcBef>
                <a:spcPts val="0"/>
              </a:spcBef>
              <a:spcAft>
                <a:spcPts val="0"/>
              </a:spcAft>
              <a:buSzPts val="2400"/>
              <a:buNone/>
            </a:pPr>
            <a:r>
              <a:rPr lang="en-US">
                <a:solidFill>
                  <a:srgbClr val="000000"/>
                </a:solidFill>
                <a:highlight>
                  <a:srgbClr val="FFFFFF"/>
                </a:highlight>
              </a:rPr>
              <a:t>Las pequeñas empresas también pueden incorporar la sostenibilidad en sus prácticas a través de plataformas de neutralidad en el uso de plásticos (Certificación </a:t>
            </a:r>
            <a:r>
              <a:rPr lang="en-US" sz="2300">
                <a:solidFill>
                  <a:srgbClr val="000000"/>
                </a:solidFill>
                <a:highlight>
                  <a:srgbClr val="FFFFFF"/>
                </a:highlight>
              </a:rPr>
              <a:t>de Plástico Neutro</a:t>
            </a:r>
            <a:r>
              <a:rPr lang="en-US">
                <a:solidFill>
                  <a:srgbClr val="000000"/>
                </a:solidFill>
                <a:highlight>
                  <a:srgbClr val="FFFFFF"/>
                </a:highlight>
              </a:rPr>
              <a:t>).</a:t>
            </a:r>
            <a:endParaRPr>
              <a:solidFill>
                <a:srgbClr val="000000"/>
              </a:solidFill>
              <a:highlight>
                <a:srgbClr val="FFFFFF"/>
              </a:highlight>
            </a:endParaRPr>
          </a:p>
          <a:p>
            <a:pPr marL="0" lvl="0" indent="0" algn="just" rtl="0">
              <a:lnSpc>
                <a:spcPct val="100000"/>
              </a:lnSpc>
              <a:spcBef>
                <a:spcPts val="0"/>
              </a:spcBef>
              <a:spcAft>
                <a:spcPts val="0"/>
              </a:spcAft>
              <a:buSzPts val="2400"/>
              <a:buNone/>
            </a:pPr>
            <a:endParaRPr>
              <a:solidFill>
                <a:srgbClr val="000000"/>
              </a:solidFill>
              <a:highlight>
                <a:srgbClr val="FFFFFF"/>
              </a:highlight>
            </a:endParaRPr>
          </a:p>
          <a:p>
            <a:pPr marL="0" lvl="0" indent="0" algn="just" rtl="0">
              <a:lnSpc>
                <a:spcPct val="100000"/>
              </a:lnSpc>
              <a:spcBef>
                <a:spcPts val="0"/>
              </a:spcBef>
              <a:spcAft>
                <a:spcPts val="0"/>
              </a:spcAft>
              <a:buSzPts val="2400"/>
              <a:buNone/>
            </a:pPr>
            <a:r>
              <a:rPr lang="en-US">
                <a:solidFill>
                  <a:srgbClr val="000000"/>
                </a:solidFill>
                <a:highlight>
                  <a:srgbClr val="FFFFFF"/>
                </a:highlight>
              </a:rPr>
              <a:t>Por cada kg de plástico utilizado en sus operaciones y embalajes, se recuperan y reciclan una cantidad equivalente con socios de impacto verificados.</a:t>
            </a:r>
            <a:endParaRPr>
              <a:solidFill>
                <a:srgbClr val="000000"/>
              </a:solidFill>
              <a:highlight>
                <a:srgbClr val="FFFFFF"/>
              </a:highlight>
            </a:endParaRPr>
          </a:p>
          <a:p>
            <a:pPr marL="0" lvl="0" indent="0" algn="just" rtl="0">
              <a:lnSpc>
                <a:spcPct val="100000"/>
              </a:lnSpc>
              <a:spcBef>
                <a:spcPts val="0"/>
              </a:spcBef>
              <a:spcAft>
                <a:spcPts val="0"/>
              </a:spcAft>
              <a:buSzPts val="2400"/>
              <a:buNone/>
            </a:pPr>
            <a:endParaRPr>
              <a:solidFill>
                <a:srgbClr val="000000"/>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43" name="Google Shape;343;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344" name="Google Shape;344;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5" name="Google Shape;345;p21"/>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3600" b="1" i="0" u="none" strike="noStrike" cap="none">
              <a:solidFill>
                <a:srgbClr val="73B64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b="1">
                <a:solidFill>
                  <a:srgbClr val="000000"/>
                </a:solidFill>
              </a:rPr>
              <a:t>¿Cuál es el propósito de las prácticas de referencia en el contexto de la sostenibilidad?</a:t>
            </a:r>
            <a:endParaRPr b="1">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a) Ocultar información a las partes interesadas</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b) Comparar los esfuerzos de sostenibilidad de diferentes entidades</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c) Crear complejidad en las prácticas de sostenibilidad</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d) Desalentar la transparencia en las prácticas empresariales</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b="1">
                <a:solidFill>
                  <a:srgbClr val="000000"/>
                </a:solidFill>
              </a:rPr>
              <a:t>Respuesta</a:t>
            </a:r>
            <a:r>
              <a:rPr lang="en-US" sz="2400" b="1">
                <a:solidFill>
                  <a:srgbClr val="000000"/>
                </a:solidFill>
              </a:rPr>
              <a:t>- b</a:t>
            </a:r>
            <a:endParaRPr/>
          </a:p>
        </p:txBody>
      </p:sp>
      <p:sp>
        <p:nvSpPr>
          <p:cNvPr id="351" name="Google Shape;351;p1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sz="2400" b="1">
                <a:solidFill>
                  <a:srgbClr val="000000"/>
                </a:solidFill>
              </a:rPr>
              <a:t>2. </a:t>
            </a:r>
            <a:r>
              <a:rPr lang="en-US" b="1">
                <a:solidFill>
                  <a:srgbClr val="000000"/>
                </a:solidFill>
              </a:rPr>
              <a:t>¿Cuál de los siguientes NO es un principio clave de las prácticas de referencia en sostenibilidad?</a:t>
            </a:r>
            <a:br>
              <a:rPr lang="en-US" b="1">
                <a:solidFill>
                  <a:srgbClr val="000000"/>
                </a:solidFill>
              </a:rPr>
            </a:br>
            <a:r>
              <a:rPr lang="en-US">
                <a:solidFill>
                  <a:srgbClr val="000000"/>
                </a:solidFill>
              </a:rPr>
              <a:t>a) Transparencia</a:t>
            </a:r>
            <a:br>
              <a:rPr lang="en-US">
                <a:solidFill>
                  <a:srgbClr val="000000"/>
                </a:solidFill>
              </a:rPr>
            </a:br>
            <a:r>
              <a:rPr lang="en-US">
                <a:solidFill>
                  <a:srgbClr val="000000"/>
                </a:solidFill>
              </a:rPr>
              <a:t>b) Rigor</a:t>
            </a:r>
            <a:br>
              <a:rPr lang="en-US">
                <a:solidFill>
                  <a:srgbClr val="000000"/>
                </a:solidFill>
              </a:rPr>
            </a:br>
            <a:r>
              <a:rPr lang="en-US">
                <a:solidFill>
                  <a:srgbClr val="000000"/>
                </a:solidFill>
              </a:rPr>
              <a:t>c) Exclusividad</a:t>
            </a:r>
            <a:br>
              <a:rPr lang="en-US">
                <a:solidFill>
                  <a:srgbClr val="000000"/>
                </a:solidFill>
              </a:rPr>
            </a:br>
            <a:r>
              <a:rPr lang="en-US">
                <a:solidFill>
                  <a:srgbClr val="000000"/>
                </a:solidFill>
              </a:rPr>
              <a:t>d) Participación de las partes interesadas</a:t>
            </a:r>
            <a:endParaRPr>
              <a:solidFill>
                <a:srgbClr val="000000"/>
              </a:solidFill>
            </a:endParaRPr>
          </a:p>
          <a:p>
            <a:pPr marL="0" lvl="0" indent="0" algn="just" rtl="0">
              <a:lnSpc>
                <a:spcPct val="100000"/>
              </a:lnSpc>
              <a:spcBef>
                <a:spcPts val="0"/>
              </a:spcBef>
              <a:spcAft>
                <a:spcPts val="0"/>
              </a:spcAft>
              <a:buSzPts val="2400"/>
              <a:buNone/>
            </a:pPr>
            <a:endParaRPr b="1">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b="1">
                <a:solidFill>
                  <a:srgbClr val="000000"/>
                </a:solidFill>
              </a:rPr>
              <a:t>Respuesta - c</a:t>
            </a:r>
            <a:endParaRPr b="1"/>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357" name="Google Shape;357;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body" idx="1"/>
          </p:nvPr>
        </p:nvSpPr>
        <p:spPr>
          <a:xfrm>
            <a:off x="4788329" y="50121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sz="2400" b="1">
                <a:solidFill>
                  <a:srgbClr val="000000"/>
                </a:solidFill>
              </a:rPr>
              <a:t>3. </a:t>
            </a:r>
            <a:r>
              <a:rPr lang="en-US" b="1">
                <a:solidFill>
                  <a:srgbClr val="000000"/>
                </a:solidFill>
              </a:rPr>
              <a:t>¿Qué es un ejercicio de evaluación comparativa en el contexto de la sostenibilidad?</a:t>
            </a:r>
            <a:endParaRPr b="1">
              <a:solidFill>
                <a:srgbClr val="000000"/>
              </a:solidFill>
            </a:endParaRPr>
          </a:p>
          <a:p>
            <a:pPr marL="0" lvl="0" indent="0" algn="just" rtl="0">
              <a:lnSpc>
                <a:spcPct val="100000"/>
              </a:lnSpc>
              <a:spcBef>
                <a:spcPts val="0"/>
              </a:spcBef>
              <a:spcAft>
                <a:spcPts val="0"/>
              </a:spcAft>
              <a:buNone/>
            </a:pPr>
            <a:r>
              <a:rPr lang="en-US">
                <a:solidFill>
                  <a:srgbClr val="000000"/>
                </a:solidFill>
              </a:rPr>
              <a:t>a) Una evaluación única en comparación con un parámetro de referencia</a:t>
            </a:r>
            <a:endParaRPr>
              <a:solidFill>
                <a:srgbClr val="000000"/>
              </a:solidFill>
            </a:endParaRPr>
          </a:p>
          <a:p>
            <a:pPr marL="0" lvl="0" indent="0" algn="just" rtl="0">
              <a:lnSpc>
                <a:spcPct val="100000"/>
              </a:lnSpc>
              <a:spcBef>
                <a:spcPts val="0"/>
              </a:spcBef>
              <a:spcAft>
                <a:spcPts val="0"/>
              </a:spcAft>
              <a:buNone/>
            </a:pPr>
            <a:r>
              <a:rPr lang="en-US">
                <a:solidFill>
                  <a:srgbClr val="000000"/>
                </a:solidFill>
              </a:rPr>
              <a:t>b) Un programa continuo de mejora de la sostenibilidad</a:t>
            </a:r>
            <a:endParaRPr>
              <a:solidFill>
                <a:srgbClr val="000000"/>
              </a:solidFill>
            </a:endParaRPr>
          </a:p>
          <a:p>
            <a:pPr marL="0" lvl="0" indent="0" algn="just" rtl="0">
              <a:lnSpc>
                <a:spcPct val="100000"/>
              </a:lnSpc>
              <a:spcBef>
                <a:spcPts val="0"/>
              </a:spcBef>
              <a:spcAft>
                <a:spcPts val="0"/>
              </a:spcAft>
              <a:buNone/>
            </a:pPr>
            <a:r>
              <a:rPr lang="en-US">
                <a:solidFill>
                  <a:srgbClr val="000000"/>
                </a:solidFill>
              </a:rPr>
              <a:t>c) Una forma de evitar la transparencia en las prácticas comerciales</a:t>
            </a:r>
            <a:endParaRPr>
              <a:solidFill>
                <a:srgbClr val="000000"/>
              </a:solidFill>
            </a:endParaRPr>
          </a:p>
          <a:p>
            <a:pPr marL="0" lvl="0" indent="0" algn="just" rtl="0">
              <a:lnSpc>
                <a:spcPct val="100000"/>
              </a:lnSpc>
              <a:spcBef>
                <a:spcPts val="0"/>
              </a:spcBef>
              <a:spcAft>
                <a:spcPts val="0"/>
              </a:spcAft>
              <a:buNone/>
            </a:pPr>
            <a:r>
              <a:rPr lang="en-US">
                <a:solidFill>
                  <a:srgbClr val="000000"/>
                </a:solidFill>
              </a:rPr>
              <a:t>d) Un método para ocultar datos de sostenibilidad a las partes interesadas</a:t>
            </a:r>
            <a:endParaRPr>
              <a:solidFill>
                <a:srgbClr val="000000"/>
              </a:solidFill>
            </a:endParaRPr>
          </a:p>
          <a:p>
            <a:pPr marL="0" lvl="0" indent="0" algn="just" rtl="0">
              <a:lnSpc>
                <a:spcPct val="100000"/>
              </a:lnSpc>
              <a:spcBef>
                <a:spcPts val="0"/>
              </a:spcBef>
              <a:spcAft>
                <a:spcPts val="0"/>
              </a:spcAft>
              <a:buNone/>
            </a:pPr>
            <a:endParaRPr>
              <a:solidFill>
                <a:srgbClr val="000000"/>
              </a:solidFill>
            </a:endParaRPr>
          </a:p>
          <a:p>
            <a:pPr marL="0" lvl="0" indent="0" algn="just" rtl="0">
              <a:lnSpc>
                <a:spcPct val="100000"/>
              </a:lnSpc>
              <a:spcBef>
                <a:spcPts val="0"/>
              </a:spcBef>
              <a:spcAft>
                <a:spcPts val="0"/>
              </a:spcAft>
              <a:buNone/>
            </a:pPr>
            <a:r>
              <a:rPr lang="en-US" b="1">
                <a:solidFill>
                  <a:srgbClr val="000000"/>
                </a:solidFill>
              </a:rPr>
              <a:t>Respuesta: a</a:t>
            </a:r>
            <a:endParaRPr b="1">
              <a:solidFill>
                <a:srgbClr val="000000"/>
              </a:solidFill>
            </a:endParaRPr>
          </a:p>
          <a:p>
            <a:pPr marL="0" lvl="0" indent="0" algn="just" rtl="0">
              <a:lnSpc>
                <a:spcPct val="100000"/>
              </a:lnSpc>
              <a:spcBef>
                <a:spcPts val="0"/>
              </a:spcBef>
              <a:spcAft>
                <a:spcPts val="0"/>
              </a:spcAft>
              <a:buSzPts val="2400"/>
              <a:buNone/>
            </a:pPr>
            <a:endParaRPr b="1">
              <a:solidFill>
                <a:srgbClr val="000000"/>
              </a:solidFill>
            </a:endParaRPr>
          </a:p>
        </p:txBody>
      </p:sp>
      <p:sp>
        <p:nvSpPr>
          <p:cNvPr id="363" name="Google Shape;363;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102bec7d1b_0_67"/>
          <p:cNvSpPr txBox="1">
            <a:spLocks noGrp="1"/>
          </p:cNvSpPr>
          <p:nvPr>
            <p:ph type="body" idx="1"/>
          </p:nvPr>
        </p:nvSpPr>
        <p:spPr>
          <a:xfrm>
            <a:off x="1218922" y="348055"/>
            <a:ext cx="10007100" cy="8070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Índice del Kit de Inicio SOS </a:t>
            </a:r>
            <a:endParaRPr/>
          </a:p>
        </p:txBody>
      </p:sp>
      <p:graphicFrame>
        <p:nvGraphicFramePr>
          <p:cNvPr id="171" name="Google Shape;171;g3102bec7d1b_0_67"/>
          <p:cNvGraphicFramePr/>
          <p:nvPr/>
        </p:nvGraphicFramePr>
        <p:xfrm>
          <a:off x="621792" y="1182624"/>
          <a:ext cx="3000000" cy="3000000"/>
        </p:xfrm>
        <a:graphic>
          <a:graphicData uri="http://schemas.openxmlformats.org/drawingml/2006/table">
            <a:tbl>
              <a:tblPr firstRow="1" bandRow="1">
                <a:noFill/>
                <a:tableStyleId>{BB892382-86CB-4EBF-BFA6-D02E522D06A8}</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3234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550225">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Introducción al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 Operaciones empresariales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2- Pensamiento sostenible</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3- Comprometer al personal</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4- </a:t>
                      </a:r>
                      <a:r>
                        <a:rPr lang="en-US" sz="2400">
                          <a:solidFill>
                            <a:srgbClr val="010101"/>
                          </a:solidFill>
                          <a:latin typeface="Calibri"/>
                          <a:ea typeface="Calibri"/>
                          <a:cs typeface="Calibri"/>
                          <a:sym typeface="Calibri"/>
                        </a:rPr>
                        <a:t>Al servicio de</a:t>
                      </a:r>
                      <a:r>
                        <a:rPr lang="en-US" sz="2400" u="none" strike="noStrike" cap="none">
                          <a:solidFill>
                            <a:srgbClr val="010101"/>
                          </a:solidFill>
                          <a:latin typeface="Calibri"/>
                          <a:ea typeface="Calibri"/>
                          <a:cs typeface="Calibri"/>
                          <a:sym typeface="Calibri"/>
                        </a:rPr>
                        <a:t> los consumidores ecológicos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5- A</a:t>
                      </a:r>
                      <a:r>
                        <a:rPr lang="en-US" sz="2400">
                          <a:solidFill>
                            <a:srgbClr val="010101"/>
                          </a:solidFill>
                          <a:latin typeface="Calibri"/>
                          <a:ea typeface="Calibri"/>
                          <a:cs typeface="Calibri"/>
                          <a:sym typeface="Calibri"/>
                        </a:rPr>
                        <a:t>lianzas</a:t>
                      </a:r>
                      <a:r>
                        <a:rPr lang="en-US" sz="2400" u="none" strike="noStrike" cap="none">
                          <a:solidFill>
                            <a:srgbClr val="010101"/>
                          </a:solidFill>
                          <a:latin typeface="Calibri"/>
                          <a:ea typeface="Calibri"/>
                          <a:cs typeface="Calibri"/>
                          <a:sym typeface="Calibri"/>
                        </a:rPr>
                        <a:t> comunitarias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6- Evaluación y planificación</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7- Transparencia de la cadena de suministro</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8- Prácticas de referencia</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9- Herramientas digitales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10- Dificultades en las empresas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Resumen del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Términos clave y definiciones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822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23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5822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23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3234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b="1">
                <a:solidFill>
                  <a:srgbClr val="000000"/>
                </a:solidFill>
              </a:rPr>
              <a:t>¿Cómo pueden las prácticas de referencia ayudar en las prácticas de sostenibilidad?</a:t>
            </a:r>
            <a:endParaRPr b="1">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a) Aumentando la complejidad en las operaciones</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b) Recompensando a las entidades de bajo rendimiento</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c) Comparando el rendimiento y los estándares de sostenibilidad</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d) Evitando la participación de las partes interesadas.</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b="1">
                <a:solidFill>
                  <a:srgbClr val="000000"/>
                </a:solidFill>
              </a:rPr>
              <a:t>Respuesta - c</a:t>
            </a:r>
            <a:endParaRPr b="1"/>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369" name="Google Shape;369;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b="1">
                <a:solidFill>
                  <a:srgbClr val="000000"/>
                </a:solidFill>
              </a:rPr>
              <a:t>¿Cuál es el papel de un convocador en las prácticas de referencia?</a:t>
            </a:r>
            <a:endParaRPr b="1">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a) Ocultar conflictos de interés</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b) Liderar el desarrollo de ejercicios de prácticas de referencia</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c) Desalentar la participación de las partes interesadas</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d) Limitar la transparencia en el proceso de prácticas de referencia</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b="1">
                <a:solidFill>
                  <a:srgbClr val="000000"/>
                </a:solidFill>
              </a:rPr>
              <a:t>Respuesta - b</a:t>
            </a:r>
            <a:endParaRPr b="1"/>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375" name="Google Shape;375;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825900" y="665275"/>
            <a:ext cx="6417000" cy="5328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6. ¿Cuál es el propósito de la defensa y el activismo en el compromiso con la sostenibilidad?</a:t>
            </a:r>
            <a:br>
              <a:rPr lang="en-US">
                <a:solidFill>
                  <a:srgbClr val="000000"/>
                </a:solidFill>
              </a:rPr>
            </a:br>
            <a:r>
              <a:rPr lang="en-US">
                <a:solidFill>
                  <a:srgbClr val="000000"/>
                </a:solidFill>
              </a:rPr>
              <a:t>a) Mantener el statu quo de prácticas insostenibles</a:t>
            </a:r>
            <a:br>
              <a:rPr lang="en-US">
                <a:solidFill>
                  <a:srgbClr val="000000"/>
                </a:solidFill>
              </a:rPr>
            </a:br>
            <a:r>
              <a:rPr lang="en-US">
                <a:solidFill>
                  <a:srgbClr val="000000"/>
                </a:solidFill>
              </a:rPr>
              <a:t>b) Desalentar a las personas a adoptar comportamientos sostenibles</a:t>
            </a:r>
            <a:br>
              <a:rPr lang="en-US">
                <a:solidFill>
                  <a:srgbClr val="000000"/>
                </a:solidFill>
              </a:rPr>
            </a:br>
            <a:r>
              <a:rPr lang="en-US">
                <a:solidFill>
                  <a:srgbClr val="000000"/>
                </a:solidFill>
              </a:rPr>
              <a:t>c) Tomar medidas para promover la sostenibilidad a gran escala</a:t>
            </a:r>
            <a:br>
              <a:rPr lang="en-US">
                <a:solidFill>
                  <a:srgbClr val="000000"/>
                </a:solidFill>
              </a:rPr>
            </a:br>
            <a:r>
              <a:rPr lang="en-US">
                <a:solidFill>
                  <a:srgbClr val="000000"/>
                </a:solidFill>
              </a:rPr>
              <a:t>d) Apoyar la contaminación ambiental</a:t>
            </a:r>
            <a:endParaRPr>
              <a:solidFill>
                <a:srgbClr val="000000"/>
              </a:solidFill>
            </a:endParaRPr>
          </a:p>
          <a:p>
            <a:pPr marL="0" lvl="0" indent="0" algn="just" rtl="0">
              <a:lnSpc>
                <a:spcPct val="100000"/>
              </a:lnSpc>
              <a:spcBef>
                <a:spcPts val="1200"/>
              </a:spcBef>
              <a:spcAft>
                <a:spcPts val="0"/>
              </a:spcAft>
              <a:buSzPts val="2400"/>
              <a:buNone/>
            </a:pPr>
            <a:r>
              <a:rPr lang="en-US" b="1">
                <a:solidFill>
                  <a:srgbClr val="000000"/>
                </a:solidFill>
              </a:rPr>
              <a:t>Respuesta - c</a:t>
            </a:r>
            <a:endParaRPr sz="2400"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381" name="Google Shape;381;p2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88" name="Google Shape;388;p2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389" name="Google Shape;389;p2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90" name="Google Shape;390;p22"/>
          <p:cNvSpPr txBox="1"/>
          <p:nvPr/>
        </p:nvSpPr>
        <p:spPr>
          <a:xfrm>
            <a:off x="590632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3"/>
          <p:cNvSpPr txBox="1">
            <a:spLocks noGrp="1"/>
          </p:cNvSpPr>
          <p:nvPr>
            <p:ph type="body" idx="2"/>
          </p:nvPr>
        </p:nvSpPr>
        <p:spPr>
          <a:xfrm>
            <a:off x="917050" y="1172175"/>
            <a:ext cx="10053000" cy="3792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en-US">
                <a:solidFill>
                  <a:srgbClr val="222222"/>
                </a:solidFill>
              </a:rPr>
              <a:t>Una práctica de referencia es un estándar utilizado para la evaluación.</a:t>
            </a:r>
            <a:endParaRPr>
              <a:solidFill>
                <a:srgbClr val="222222"/>
              </a:solidFill>
            </a:endParaRPr>
          </a:p>
          <a:p>
            <a:pPr marL="342900" lvl="0" indent="-342900" algn="just" rtl="0">
              <a:lnSpc>
                <a:spcPct val="150000"/>
              </a:lnSpc>
              <a:spcBef>
                <a:spcPts val="600"/>
              </a:spcBef>
              <a:spcAft>
                <a:spcPts val="0"/>
              </a:spcAft>
              <a:buSzPts val="2400"/>
              <a:buFont typeface="Arial"/>
              <a:buChar char="•"/>
            </a:pPr>
            <a:r>
              <a:rPr lang="en-US">
                <a:solidFill>
                  <a:srgbClr val="222222"/>
                </a:solidFill>
              </a:rPr>
              <a:t>Las prácticas de referencia en sostenibilidad se utilizan para evaluar el rendimiento en sostenibilidad de las empresas y la calidad de los estándares y certificaciones en esta materia.</a:t>
            </a:r>
            <a:endParaRPr>
              <a:solidFill>
                <a:srgbClr val="222222"/>
              </a:solidFill>
            </a:endParaRPr>
          </a:p>
          <a:p>
            <a:pPr marL="342900" lvl="0" indent="-342900" algn="just" rtl="0">
              <a:lnSpc>
                <a:spcPct val="150000"/>
              </a:lnSpc>
              <a:spcBef>
                <a:spcPts val="600"/>
              </a:spcBef>
              <a:spcAft>
                <a:spcPts val="0"/>
              </a:spcAft>
              <a:buSzPts val="2400"/>
              <a:buFont typeface="Arial"/>
              <a:buChar char="•"/>
            </a:pPr>
            <a:r>
              <a:rPr lang="en-US">
                <a:solidFill>
                  <a:srgbClr val="222222"/>
                </a:solidFill>
              </a:rPr>
              <a:t>Práctica de referencia: el punto de referencia contra el cual se evalúa algo.</a:t>
            </a:r>
            <a:endParaRPr>
              <a:solidFill>
                <a:srgbClr val="222222"/>
              </a:solidFill>
            </a:endParaRPr>
          </a:p>
          <a:p>
            <a:pPr marL="342900" lvl="0" indent="-342900" algn="just" rtl="0">
              <a:lnSpc>
                <a:spcPct val="150000"/>
              </a:lnSpc>
              <a:spcBef>
                <a:spcPts val="600"/>
              </a:spcBef>
              <a:spcAft>
                <a:spcPts val="0"/>
              </a:spcAft>
              <a:buSzPts val="2400"/>
              <a:buFont typeface="Arial"/>
              <a:buChar char="•"/>
            </a:pPr>
            <a:r>
              <a:rPr lang="en-US">
                <a:solidFill>
                  <a:srgbClr val="222222"/>
                </a:solidFill>
                <a:highlight>
                  <a:srgbClr val="FFFFFF"/>
                </a:highlight>
              </a:rPr>
              <a:t>Estándares de la industria y mejores prácticas.</a:t>
            </a:r>
            <a:endParaRPr>
              <a:solidFill>
                <a:srgbClr val="222222"/>
              </a:solidFill>
              <a:highlight>
                <a:srgbClr val="FFFFFF"/>
              </a:highlight>
            </a:endParaRPr>
          </a:p>
          <a:p>
            <a:pPr marL="457200" marR="0" lvl="0" indent="-228600" algn="l"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2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02" name="Google Shape;402;p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403" name="Google Shape;403;p28"/>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04" name="Google Shape;404;p28"/>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d22398ad00_0_0"/>
          <p:cNvSpPr txBox="1">
            <a:spLocks noGrp="1"/>
          </p:cNvSpPr>
          <p:nvPr>
            <p:ph type="body" idx="2"/>
          </p:nvPr>
        </p:nvSpPr>
        <p:spPr>
          <a:xfrm>
            <a:off x="843896" y="618246"/>
            <a:ext cx="10053000" cy="4719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SzPts val="2400"/>
              <a:buFont typeface="Arial"/>
              <a:buChar char="•"/>
            </a:pPr>
            <a:r>
              <a:rPr lang="en-US" u="sng">
                <a:solidFill>
                  <a:srgbClr val="1155CC"/>
                </a:solidFill>
                <a:hlinkClick r:id="rId3">
                  <a:extLst>
                    <a:ext uri="{A12FA001-AC4F-418D-AE19-62706E023703}">
                      <ahyp:hlinkClr xmlns:ahyp="http://schemas.microsoft.com/office/drawing/2018/hyperlinkcolor" val="tx"/>
                    </a:ext>
                  </a:extLst>
                </a:hlinkClick>
              </a:rPr>
              <a:t>https://aicontentfy.com/en/blog/building-sustainable-future-for-small-businesses-best-practices</a:t>
            </a:r>
            <a:endParaRPr u="sng">
              <a:solidFill>
                <a:srgbClr val="1155CC"/>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4"/>
              </a:rPr>
              <a:t>https://www.isealalliance.org/sites/default/files/resource/2019-07/ISEAL_SustainabilityBenchmarkingGoodPracticeGuide2019_V6.pdf</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5"/>
              </a:rPr>
              <a:t>https://aworld.org/engagement/sustainability-engagement-importance-and-best-practices/</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6"/>
              </a:rPr>
              <a:t>https://link.springer.com/content/pdf/10.1007/s43615-022-00224-3.pdf</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0"/>
              </a:spcBef>
              <a:spcAft>
                <a:spcPts val="0"/>
              </a:spcAft>
              <a:buSzPts val="2400"/>
              <a:buFont typeface="Arial"/>
              <a:buChar char="•"/>
            </a:pPr>
            <a:r>
              <a:rPr lang="en-US" u="sng">
                <a:solidFill>
                  <a:schemeClr val="hlink"/>
                </a:solidFill>
                <a:hlinkClick r:id="rId7"/>
              </a:rPr>
              <a:t>https://www.forbes.com/sites/forbesagencycouncil/2021/06/09/the-role-small-businesses-can-play-in-building-a-sustainable-future/?sh=12d49c42da5d</a:t>
            </a:r>
            <a:endParaRPr u="sng">
              <a:solidFill>
                <a:schemeClr val="hlink"/>
              </a:solidFill>
            </a:endParaRPr>
          </a:p>
          <a:p>
            <a:pPr marL="342900" lvl="0" indent="-190500" algn="l" rtl="0">
              <a:lnSpc>
                <a:spcPct val="100000"/>
              </a:lnSpc>
              <a:spcBef>
                <a:spcPts val="0"/>
              </a:spcBef>
              <a:spcAft>
                <a:spcPts val="0"/>
              </a:spcAft>
              <a:buSzPts val="2400"/>
              <a:buFont typeface="Arial"/>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d22398ad00_0_19"/>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 </a:t>
            </a:r>
            <a:endParaRPr/>
          </a:p>
        </p:txBody>
      </p:sp>
      <p:sp>
        <p:nvSpPr>
          <p:cNvPr id="417" name="Google Shape;417;g2d22398ad00_0_19"/>
          <p:cNvSpPr txBox="1">
            <a:spLocks noGrp="1"/>
          </p:cNvSpPr>
          <p:nvPr>
            <p:ph type="body" idx="2"/>
          </p:nvPr>
        </p:nvSpPr>
        <p:spPr>
          <a:xfrm>
            <a:off x="904856" y="452847"/>
            <a:ext cx="10053000" cy="4250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en-US" u="sng">
                <a:solidFill>
                  <a:schemeClr val="hlink"/>
                </a:solidFill>
                <a:hlinkClick r:id="rId3"/>
              </a:rPr>
              <a:t>https://link.springer.com/article/10.1007/s43615-022-00224-3</a:t>
            </a:r>
            <a:endParaRPr>
              <a:solidFill>
                <a:srgbClr val="000000"/>
              </a:solidFill>
            </a:endParaRPr>
          </a:p>
          <a:p>
            <a:pPr marL="342900" lvl="0" indent="-190500" algn="just" rtl="0">
              <a:lnSpc>
                <a:spcPct val="100000"/>
              </a:lnSpc>
              <a:spcBef>
                <a:spcPts val="0"/>
              </a:spcBef>
              <a:spcAft>
                <a:spcPts val="0"/>
              </a:spcAft>
              <a:buSzPts val="2400"/>
              <a:buFont typeface="Arial"/>
              <a:buNone/>
            </a:pPr>
            <a:endParaRPr>
              <a:solidFill>
                <a:srgbClr val="000000"/>
              </a:solidFill>
            </a:endParaRPr>
          </a:p>
          <a:p>
            <a:pPr marL="342900" lvl="0" indent="-342900" algn="just" rtl="0">
              <a:lnSpc>
                <a:spcPct val="103333"/>
              </a:lnSpc>
              <a:spcBef>
                <a:spcPts val="0"/>
              </a:spcBef>
              <a:spcAft>
                <a:spcPts val="0"/>
              </a:spcAft>
              <a:buSzPts val="2400"/>
              <a:buFont typeface="Arial"/>
              <a:buChar char="•"/>
            </a:pPr>
            <a:r>
              <a:rPr lang="en-US" u="sng">
                <a:solidFill>
                  <a:schemeClr val="hlink"/>
                </a:solidFill>
                <a:hlinkClick r:id="rId4"/>
              </a:rPr>
              <a:t>https://repurpose.global/blog/post/3-sustainability-initiatives-and-why-they-worked</a:t>
            </a:r>
            <a:endParaRPr/>
          </a:p>
          <a:p>
            <a:pPr marL="342900" lvl="0" indent="-190500" algn="just" rtl="0">
              <a:lnSpc>
                <a:spcPct val="103333"/>
              </a:lnSpc>
              <a:spcBef>
                <a:spcPts val="0"/>
              </a:spcBef>
              <a:spcAft>
                <a:spcPts val="0"/>
              </a:spcAft>
              <a:buSzPts val="2400"/>
              <a:buFont typeface="Arial"/>
              <a:buNone/>
            </a:pPr>
            <a:endParaRPr/>
          </a:p>
          <a:p>
            <a:pPr marL="342900" lvl="0" indent="-342900" algn="just" rtl="0">
              <a:lnSpc>
                <a:spcPct val="103333"/>
              </a:lnSpc>
              <a:spcBef>
                <a:spcPts val="0"/>
              </a:spcBef>
              <a:spcAft>
                <a:spcPts val="0"/>
              </a:spcAft>
              <a:buSzPts val="2400"/>
              <a:buFont typeface="Arial"/>
              <a:buChar char="•"/>
            </a:pPr>
            <a:r>
              <a:rPr lang="en-US" u="sng">
                <a:solidFill>
                  <a:schemeClr val="hlink"/>
                </a:solidFill>
                <a:hlinkClick r:id="rId5"/>
              </a:rPr>
              <a:t>https://assets.worldbenchmarkingalliance.org/app/uploads/2023/10/case_study_CHRB_automotive_sector.pdf</a:t>
            </a:r>
            <a:endParaRPr u="sng">
              <a:solidFill>
                <a:schemeClr val="hlink"/>
              </a:solidFill>
            </a:endParaRPr>
          </a:p>
          <a:p>
            <a:pPr marL="342900" lvl="0" indent="-190500" algn="just" rtl="0">
              <a:lnSpc>
                <a:spcPct val="103333"/>
              </a:lnSpc>
              <a:spcBef>
                <a:spcPts val="0"/>
              </a:spcBef>
              <a:spcAft>
                <a:spcPts val="0"/>
              </a:spcAft>
              <a:buSzPts val="2400"/>
              <a:buFont typeface="Arial"/>
              <a:buNone/>
            </a:pPr>
            <a:endParaRPr u="sng">
              <a:solidFill>
                <a:schemeClr val="hlink"/>
              </a:solidFill>
            </a:endParaRPr>
          </a:p>
          <a:p>
            <a:pPr marL="342900" lvl="0" indent="-342900" algn="l" rtl="0">
              <a:lnSpc>
                <a:spcPct val="100000"/>
              </a:lnSpc>
              <a:spcBef>
                <a:spcPts val="0"/>
              </a:spcBef>
              <a:spcAft>
                <a:spcPts val="0"/>
              </a:spcAft>
              <a:buSzPts val="2400"/>
              <a:buFont typeface="Arial"/>
              <a:buChar char="•"/>
            </a:pPr>
            <a:r>
              <a:rPr lang="en-US" sz="2400" u="sng">
                <a:solidFill>
                  <a:schemeClr val="hlink"/>
                </a:solidFill>
                <a:hlinkClick r:id="rId6"/>
              </a:rPr>
              <a:t>https://www.greenpolicyplatform.org/research/sustainability-benchmarking-good-practice-guide</a:t>
            </a:r>
            <a:endParaRPr sz="2400" u="sng">
              <a:solidFill>
                <a:schemeClr val="hlink"/>
              </a:solidFill>
            </a:endParaRPr>
          </a:p>
          <a:p>
            <a:pPr marL="342900" lvl="0" indent="-190500" algn="l" rtl="0">
              <a:lnSpc>
                <a:spcPct val="100000"/>
              </a:lnSpc>
              <a:spcBef>
                <a:spcPts val="0"/>
              </a:spcBef>
              <a:spcAft>
                <a:spcPts val="0"/>
              </a:spcAft>
              <a:buSzPts val="2400"/>
              <a:buFont typeface="Arial"/>
              <a:buNone/>
            </a:pPr>
            <a:endParaRPr sz="2400"/>
          </a:p>
          <a:p>
            <a:pPr marL="342900" lvl="0" indent="-342900" algn="l" rtl="0">
              <a:lnSpc>
                <a:spcPct val="100000"/>
              </a:lnSpc>
              <a:spcBef>
                <a:spcPts val="0"/>
              </a:spcBef>
              <a:spcAft>
                <a:spcPts val="0"/>
              </a:spcAft>
              <a:buSzPts val="2400"/>
              <a:buFont typeface="Arial"/>
              <a:buChar char="•"/>
            </a:pPr>
            <a:r>
              <a:rPr lang="en-US" sz="2400" u="sng">
                <a:solidFill>
                  <a:schemeClr val="hlink"/>
                </a:solidFill>
                <a:hlinkClick r:id="rId7"/>
              </a:rPr>
              <a:t>https://www.weforum.org/agenda/2022/02/employee-engagement-sustainability-work-climate-crisis/</a:t>
            </a:r>
            <a:endParaRPr sz="2400" u="sng">
              <a:solidFill>
                <a:schemeClr val="hlink"/>
              </a:solidFill>
            </a:endParaRPr>
          </a:p>
          <a:p>
            <a:pPr marL="0" lvl="0" indent="0" algn="l" rtl="0">
              <a:lnSpc>
                <a:spcPct val="100000"/>
              </a:lnSpc>
              <a:spcBef>
                <a:spcPts val="0"/>
              </a:spcBef>
              <a:spcAft>
                <a:spcPts val="0"/>
              </a:spcAft>
              <a:buSzPts val="2400"/>
              <a:buNone/>
            </a:pPr>
            <a:endParaRPr sz="2400" u="sng">
              <a:solidFill>
                <a:schemeClr val="hlink"/>
              </a:solidFill>
            </a:endParaRPr>
          </a:p>
          <a:p>
            <a:pPr marL="342900" lvl="0" indent="-342900" algn="l" rtl="0">
              <a:lnSpc>
                <a:spcPct val="100000"/>
              </a:lnSpc>
              <a:spcBef>
                <a:spcPts val="0"/>
              </a:spcBef>
              <a:spcAft>
                <a:spcPts val="0"/>
              </a:spcAft>
              <a:buSzPts val="2400"/>
              <a:buFont typeface="Arial"/>
              <a:buChar char="•"/>
            </a:pPr>
            <a:r>
              <a:rPr lang="en-US" u="sng">
                <a:solidFill>
                  <a:schemeClr val="hlink"/>
                </a:solidFill>
                <a:hlinkClick r:id="rId8"/>
              </a:rPr>
              <a:t>https://medium.com/@wmoushey/the-complete-guide-to-esg-benchmarking-864ce90eb669</a:t>
            </a:r>
            <a:endParaRPr/>
          </a:p>
          <a:p>
            <a:pPr marL="342900" lvl="0" indent="-190500" algn="l" rtl="0">
              <a:lnSpc>
                <a:spcPct val="100000"/>
              </a:lnSpc>
              <a:spcBef>
                <a:spcPts val="0"/>
              </a:spcBef>
              <a:spcAft>
                <a:spcPts val="0"/>
              </a:spcAft>
              <a:buSzPts val="2400"/>
              <a:buFont typeface="Arial"/>
              <a:buNone/>
            </a:pPr>
            <a:endParaRPr sz="2400"/>
          </a:p>
          <a:p>
            <a:pPr marL="0" lvl="0" indent="0" algn="just" rtl="0">
              <a:lnSpc>
                <a:spcPct val="103333"/>
              </a:lnSpc>
              <a:spcBef>
                <a:spcPts val="0"/>
              </a:spcBef>
              <a:spcAft>
                <a:spcPts val="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12db9fa8e4_1_0"/>
          <p:cNvSpPr txBox="1">
            <a:spLocks noGrp="1"/>
          </p:cNvSpPr>
          <p:nvPr>
            <p:ph type="body" idx="6"/>
          </p:nvPr>
        </p:nvSpPr>
        <p:spPr>
          <a:xfrm>
            <a:off x="5363575" y="1746262"/>
            <a:ext cx="5857800" cy="8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 </a:t>
            </a:r>
            <a:endParaRPr/>
          </a:p>
        </p:txBody>
      </p:sp>
      <p:sp>
        <p:nvSpPr>
          <p:cNvPr id="178" name="Google Shape;178;g312db9fa8e4_1_0"/>
          <p:cNvSpPr txBox="1">
            <a:spLocks noGrp="1"/>
          </p:cNvSpPr>
          <p:nvPr>
            <p:ph type="body" idx="8"/>
          </p:nvPr>
        </p:nvSpPr>
        <p:spPr>
          <a:xfrm>
            <a:off x="5363578" y="2589630"/>
            <a:ext cx="5857800" cy="8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179" name="Google Shape;179;g312db9fa8e4_1_0"/>
          <p:cNvSpPr txBox="1">
            <a:spLocks noGrp="1"/>
          </p:cNvSpPr>
          <p:nvPr>
            <p:ph type="body" idx="13"/>
          </p:nvPr>
        </p:nvSpPr>
        <p:spPr>
          <a:xfrm>
            <a:off x="5363575" y="3571797"/>
            <a:ext cx="5857800" cy="8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180" name="Google Shape;180;g312db9fa8e4_1_0"/>
          <p:cNvSpPr txBox="1">
            <a:spLocks noGrp="1"/>
          </p:cNvSpPr>
          <p:nvPr>
            <p:ph type="body" idx="14"/>
          </p:nvPr>
        </p:nvSpPr>
        <p:spPr>
          <a:xfrm>
            <a:off x="511849" y="804645"/>
            <a:ext cx="2528400" cy="1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 </a:t>
            </a:r>
            <a:endParaRPr/>
          </a:p>
        </p:txBody>
      </p:sp>
      <p:sp>
        <p:nvSpPr>
          <p:cNvPr id="181" name="Google Shape;181;g312db9fa8e4_1_0"/>
          <p:cNvSpPr txBox="1">
            <a:spLocks noGrp="1"/>
          </p:cNvSpPr>
          <p:nvPr>
            <p:ph type="body" idx="3"/>
          </p:nvPr>
        </p:nvSpPr>
        <p:spPr>
          <a:xfrm>
            <a:off x="4473275" y="763177"/>
            <a:ext cx="700500" cy="84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182" name="Google Shape;182;g312db9fa8e4_1_0"/>
          <p:cNvSpPr txBox="1">
            <a:spLocks noGrp="1"/>
          </p:cNvSpPr>
          <p:nvPr>
            <p:ph type="body" idx="5"/>
          </p:nvPr>
        </p:nvSpPr>
        <p:spPr>
          <a:xfrm>
            <a:off x="4528279" y="1705952"/>
            <a:ext cx="700500" cy="84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183" name="Google Shape;183;g312db9fa8e4_1_0"/>
          <p:cNvSpPr txBox="1">
            <a:spLocks noGrp="1"/>
          </p:cNvSpPr>
          <p:nvPr>
            <p:ph type="body" idx="7"/>
          </p:nvPr>
        </p:nvSpPr>
        <p:spPr>
          <a:xfrm>
            <a:off x="4549982" y="2648688"/>
            <a:ext cx="700500" cy="84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184" name="Google Shape;184;g312db9fa8e4_1_0"/>
          <p:cNvSpPr txBox="1">
            <a:spLocks noGrp="1"/>
          </p:cNvSpPr>
          <p:nvPr>
            <p:ph type="body" idx="9"/>
          </p:nvPr>
        </p:nvSpPr>
        <p:spPr>
          <a:xfrm>
            <a:off x="4528279" y="3571797"/>
            <a:ext cx="700500" cy="84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185" name="Google Shape;185;g312db9fa8e4_1_0"/>
          <p:cNvSpPr txBox="1"/>
          <p:nvPr/>
        </p:nvSpPr>
        <p:spPr>
          <a:xfrm>
            <a:off x="5385278" y="4455291"/>
            <a:ext cx="5857800" cy="843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186" name="Google Shape;186;g312db9fa8e4_1_0"/>
          <p:cNvSpPr txBox="1"/>
          <p:nvPr/>
        </p:nvSpPr>
        <p:spPr>
          <a:xfrm>
            <a:off x="4549982" y="4455291"/>
            <a:ext cx="700500" cy="843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a:t>
            </a:r>
            <a:r>
              <a:rPr lang="en-US" sz="3000" b="1">
                <a:solidFill>
                  <a:srgbClr val="73B64B"/>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87" name="Google Shape;187;g312db9fa8e4_1_0"/>
          <p:cNvSpPr txBox="1"/>
          <p:nvPr/>
        </p:nvSpPr>
        <p:spPr>
          <a:xfrm>
            <a:off x="5385275" y="1770575"/>
            <a:ext cx="87000" cy="2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312db9fa8e4_1_0"/>
          <p:cNvSpPr txBox="1"/>
          <p:nvPr/>
        </p:nvSpPr>
        <p:spPr>
          <a:xfrm>
            <a:off x="5385271" y="852069"/>
            <a:ext cx="3797100" cy="7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666666"/>
                </a:solidFill>
                <a:latin typeface="Calibri"/>
                <a:ea typeface="Calibri"/>
                <a:cs typeface="Calibri"/>
                <a:sym typeface="Calibri"/>
              </a:rPr>
              <a:t>Prácticas de Referencia</a:t>
            </a:r>
            <a:endParaRPr sz="2400">
              <a:solidFill>
                <a:srgbClr val="66666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195" name="Google Shape;195;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196" name="Google Shape;196;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7" name="Google Shape;197;p16"/>
          <p:cNvSpPr txBox="1"/>
          <p:nvPr/>
        </p:nvSpPr>
        <p:spPr>
          <a:xfrm>
            <a:off x="6025729" y="4680452"/>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PR</a:t>
            </a:r>
            <a:r>
              <a:rPr lang="en-US" sz="3600" b="1">
                <a:solidFill>
                  <a:srgbClr val="73B64B"/>
                </a:solidFill>
                <a:latin typeface="Calibri"/>
                <a:ea typeface="Calibri"/>
                <a:cs typeface="Calibri"/>
                <a:sym typeface="Calibri"/>
              </a:rPr>
              <a:t>Á</a:t>
            </a:r>
            <a:r>
              <a:rPr lang="en-US" sz="3600" b="1" i="0" u="none" strike="noStrike" cap="none">
                <a:solidFill>
                  <a:srgbClr val="73B64B"/>
                </a:solidFill>
                <a:latin typeface="Calibri"/>
                <a:ea typeface="Calibri"/>
                <a:cs typeface="Calibri"/>
                <a:sym typeface="Calibri"/>
              </a:rPr>
              <a:t>CTICAS DE REFERENCIA</a:t>
            </a:r>
            <a:endParaRPr sz="3600" b="1" i="0" u="none" strike="noStrike" cap="none">
              <a:solidFill>
                <a:srgbClr val="73B64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ENTENDIENDO LAS PRÁCTICAS DE REFERENCIA</a:t>
            </a:r>
            <a:endParaRPr i="1"/>
          </a:p>
        </p:txBody>
      </p:sp>
      <p:sp>
        <p:nvSpPr>
          <p:cNvPr id="203" name="Google Shape;203;p1"/>
          <p:cNvSpPr txBox="1">
            <a:spLocks noGrp="1"/>
          </p:cNvSpPr>
          <p:nvPr>
            <p:ph type="body" idx="2"/>
          </p:nvPr>
        </p:nvSpPr>
        <p:spPr>
          <a:xfrm>
            <a:off x="482975" y="2052750"/>
            <a:ext cx="11034300" cy="44949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600"/>
              </a:spcBef>
              <a:spcAft>
                <a:spcPts val="0"/>
              </a:spcAft>
              <a:buSzPts val="2400"/>
              <a:buChar char="•"/>
            </a:pPr>
            <a:r>
              <a:rPr lang="en-US">
                <a:solidFill>
                  <a:srgbClr val="222222"/>
                </a:solidFill>
              </a:rPr>
              <a:t>La sostenibilidad se ha convertido en un aspecto crucial, más allá de las meras </a:t>
            </a:r>
            <a:r>
              <a:rPr lang="en-US" i="1">
                <a:solidFill>
                  <a:srgbClr val="222222"/>
                </a:solidFill>
              </a:rPr>
              <a:t>declaraciones de intenciones</a:t>
            </a:r>
            <a:r>
              <a:rPr lang="en-US">
                <a:solidFill>
                  <a:srgbClr val="222222"/>
                </a:solidFill>
              </a:rPr>
              <a:t>, en las empresas actuales.</a:t>
            </a:r>
            <a:endParaRPr>
              <a:solidFill>
                <a:srgbClr val="222222"/>
              </a:solidFill>
            </a:endParaRPr>
          </a:p>
          <a:p>
            <a:pPr marL="457200" lvl="0" indent="-381000" algn="just" rtl="0">
              <a:lnSpc>
                <a:spcPct val="150000"/>
              </a:lnSpc>
              <a:spcBef>
                <a:spcPts val="600"/>
              </a:spcBef>
              <a:spcAft>
                <a:spcPts val="0"/>
              </a:spcAft>
              <a:buSzPts val="2400"/>
              <a:buChar char="•"/>
            </a:pPr>
            <a:r>
              <a:rPr lang="en-US">
                <a:solidFill>
                  <a:srgbClr val="222222"/>
                </a:solidFill>
              </a:rPr>
              <a:t>Las compañías están bajo una presión creciente para ser transparentes y mejorar sus prácticas de sostenibilidad.</a:t>
            </a:r>
            <a:endParaRPr>
              <a:solidFill>
                <a:srgbClr val="222222"/>
              </a:solidFill>
            </a:endParaRPr>
          </a:p>
          <a:p>
            <a:pPr marL="457200" lvl="0" indent="-381000" algn="just" rtl="0">
              <a:lnSpc>
                <a:spcPct val="150000"/>
              </a:lnSpc>
              <a:spcBef>
                <a:spcPts val="600"/>
              </a:spcBef>
              <a:spcAft>
                <a:spcPts val="0"/>
              </a:spcAft>
              <a:buSzPts val="2400"/>
              <a:buChar char="•"/>
            </a:pPr>
            <a:r>
              <a:rPr lang="en-US">
                <a:solidFill>
                  <a:srgbClr val="222222"/>
                </a:solidFill>
              </a:rPr>
              <a:t>Estos esfuerzos se enmarcan dentro de las prácticas de Medioambientales, Sociales y Gubernamentales (ESG).</a:t>
            </a:r>
            <a:endParaRPr>
              <a:solidFill>
                <a:srgbClr val="222222"/>
              </a:solidFill>
            </a:endParaRPr>
          </a:p>
          <a:p>
            <a:pPr marL="342900" lvl="0" indent="-342900" algn="just" rtl="0">
              <a:lnSpc>
                <a:spcPct val="150000"/>
              </a:lnSpc>
              <a:spcBef>
                <a:spcPts val="600"/>
              </a:spcBef>
              <a:spcAft>
                <a:spcPts val="0"/>
              </a:spcAft>
              <a:buSzPts val="2400"/>
              <a:buFont typeface="Arial"/>
              <a:buChar char="•"/>
            </a:pPr>
            <a:r>
              <a:rPr lang="en-US">
                <a:solidFill>
                  <a:srgbClr val="222222"/>
                </a:solidFill>
              </a:rPr>
              <a:t>Adaptarse a estos cambios es complejo, ya que los requisitos y las expectativas están en constante evolución.</a:t>
            </a:r>
            <a:endParaRPr>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body" idx="2"/>
          </p:nvPr>
        </p:nvSpPr>
        <p:spPr>
          <a:xfrm>
            <a:off x="266100" y="2131249"/>
            <a:ext cx="11229600" cy="42501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2400"/>
              </a:spcBef>
              <a:spcAft>
                <a:spcPts val="0"/>
              </a:spcAft>
              <a:buSzPts val="2400"/>
              <a:buChar char="•"/>
            </a:pPr>
            <a:r>
              <a:rPr lang="en-US">
                <a:solidFill>
                  <a:srgbClr val="222222"/>
                </a:solidFill>
              </a:rPr>
              <a:t>Mientras que algunas regiones esperan y aprecian la transparencia pública sobre los esfuerzos en ESG y sostenibilidad, otras pueden considerarse una distracción o un problema.</a:t>
            </a:r>
            <a:endParaRPr>
              <a:solidFill>
                <a:srgbClr val="222222"/>
              </a:solidFill>
            </a:endParaRPr>
          </a:p>
          <a:p>
            <a:pPr marL="342900" lvl="0" indent="-342900" algn="just" rtl="0">
              <a:lnSpc>
                <a:spcPct val="150000"/>
              </a:lnSpc>
              <a:spcBef>
                <a:spcPts val="2400"/>
              </a:spcBef>
              <a:spcAft>
                <a:spcPts val="1200"/>
              </a:spcAft>
              <a:buSzPts val="2400"/>
              <a:buFont typeface="Arial"/>
              <a:buChar char="•"/>
            </a:pPr>
            <a:r>
              <a:rPr lang="en-US">
                <a:solidFill>
                  <a:srgbClr val="222222"/>
                </a:solidFill>
              </a:rPr>
              <a:t>Esta complejidad plantea desafíos para los Directores de Sostenibilidad (CSOs), los Directivos de ESG y los miembros del Comité del Consejo, ya que se esfuerzan por desarrollar estrategias que cumplan con sus objetivos de ESG mientras crean valor para los accionistas.</a:t>
            </a:r>
            <a:endParaRPr>
              <a:solidFill>
                <a:srgbClr val="222222"/>
              </a:solidFill>
            </a:endParaRPr>
          </a:p>
        </p:txBody>
      </p:sp>
      <p:sp>
        <p:nvSpPr>
          <p:cNvPr id="209" name="Google Shape;209;p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ENTENDIENDO LAS PRÁCTICAS DE REFERENCIA</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body" idx="2"/>
          </p:nvPr>
        </p:nvSpPr>
        <p:spPr>
          <a:xfrm>
            <a:off x="338350" y="2160175"/>
            <a:ext cx="11157300" cy="4532100"/>
          </a:xfrm>
          <a:prstGeom prst="rect">
            <a:avLst/>
          </a:prstGeom>
          <a:noFill/>
          <a:ln>
            <a:noFill/>
          </a:ln>
        </p:spPr>
        <p:txBody>
          <a:bodyPr spcFirstLastPara="1" wrap="square" lIns="91425" tIns="45700" rIns="91425" bIns="45700" anchor="t" anchorCtr="0">
            <a:noAutofit/>
          </a:bodyPr>
          <a:lstStyle/>
          <a:p>
            <a:pPr marL="342900" lvl="0" indent="-336550" algn="just" rtl="0">
              <a:lnSpc>
                <a:spcPct val="150000"/>
              </a:lnSpc>
              <a:spcBef>
                <a:spcPts val="600"/>
              </a:spcBef>
              <a:spcAft>
                <a:spcPts val="0"/>
              </a:spcAft>
              <a:buSzPts val="2300"/>
              <a:buFont typeface="Arial"/>
              <a:buChar char="•"/>
            </a:pPr>
            <a:r>
              <a:rPr lang="en-US" sz="2300">
                <a:solidFill>
                  <a:srgbClr val="222222"/>
                </a:solidFill>
              </a:rPr>
              <a:t>Una forma de simplificar este proceso es a través de las prácticas de referencia en ESG.</a:t>
            </a:r>
            <a:endParaRPr sz="2300">
              <a:solidFill>
                <a:srgbClr val="222222"/>
              </a:solidFill>
            </a:endParaRPr>
          </a:p>
          <a:p>
            <a:pPr marL="342900" lvl="0" indent="-336550" algn="just" rtl="0">
              <a:lnSpc>
                <a:spcPct val="150000"/>
              </a:lnSpc>
              <a:spcBef>
                <a:spcPts val="600"/>
              </a:spcBef>
              <a:spcAft>
                <a:spcPts val="0"/>
              </a:spcAft>
              <a:buSzPts val="2300"/>
              <a:buFont typeface="Arial"/>
              <a:buChar char="•"/>
            </a:pPr>
            <a:r>
              <a:rPr lang="en-US" sz="2300">
                <a:solidFill>
                  <a:srgbClr val="222222"/>
                </a:solidFill>
              </a:rPr>
              <a:t>Aunque las prácticas de referencia han sido una herramienta valiosa en la estrategia corporativa durante muchos años, aplicarlo de manera efectiva a las </a:t>
            </a:r>
            <a:r>
              <a:rPr lang="en-US" sz="2300" i="1">
                <a:solidFill>
                  <a:srgbClr val="222222"/>
                </a:solidFill>
              </a:rPr>
              <a:t>prácticas ESG</a:t>
            </a:r>
            <a:r>
              <a:rPr lang="en-US" sz="2300">
                <a:solidFill>
                  <a:srgbClr val="222222"/>
                </a:solidFill>
              </a:rPr>
              <a:t> puede ser un desafío.</a:t>
            </a:r>
            <a:endParaRPr sz="2300">
              <a:solidFill>
                <a:srgbClr val="222222"/>
              </a:solidFill>
            </a:endParaRPr>
          </a:p>
          <a:p>
            <a:pPr marL="342900" lvl="0" indent="-336550" algn="just" rtl="0">
              <a:lnSpc>
                <a:spcPct val="150000"/>
              </a:lnSpc>
              <a:spcBef>
                <a:spcPts val="600"/>
              </a:spcBef>
              <a:spcAft>
                <a:spcPts val="0"/>
              </a:spcAft>
              <a:buSzPts val="2300"/>
              <a:buFont typeface="Arial"/>
              <a:buChar char="•"/>
            </a:pPr>
            <a:r>
              <a:rPr lang="en-US" sz="2300">
                <a:solidFill>
                  <a:srgbClr val="222222"/>
                </a:solidFill>
              </a:rPr>
              <a:t>Un benchmark es un estándar utilizado para la evaluación.</a:t>
            </a:r>
            <a:endParaRPr sz="2300">
              <a:solidFill>
                <a:srgbClr val="222222"/>
              </a:solidFill>
            </a:endParaRPr>
          </a:p>
          <a:p>
            <a:pPr marL="342900" lvl="0" indent="-336550" algn="just" rtl="0">
              <a:lnSpc>
                <a:spcPct val="150000"/>
              </a:lnSpc>
              <a:spcBef>
                <a:spcPts val="600"/>
              </a:spcBef>
              <a:spcAft>
                <a:spcPts val="0"/>
              </a:spcAft>
              <a:buSzPts val="2300"/>
              <a:buFont typeface="Arial"/>
              <a:buChar char="•"/>
            </a:pPr>
            <a:r>
              <a:rPr lang="en-US" sz="2300">
                <a:solidFill>
                  <a:srgbClr val="222222"/>
                </a:solidFill>
              </a:rPr>
              <a:t>Los benchmarks de sostenibilidad se utilizan para evaluar el rendimiento en sostenibilidad de las empresas y la calidad de los estándares y certificaciones de sostenibilidad.</a:t>
            </a:r>
            <a:endParaRPr sz="2300">
              <a:solidFill>
                <a:srgbClr val="222222"/>
              </a:solidFill>
            </a:endParaRPr>
          </a:p>
        </p:txBody>
      </p:sp>
      <p:sp>
        <p:nvSpPr>
          <p:cNvPr id="215" name="Google Shape;215;p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ENTENDIENDO LAS PRÁCTICAS DE REFERENCIA</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body" idx="2"/>
          </p:nvPr>
        </p:nvSpPr>
        <p:spPr>
          <a:xfrm>
            <a:off x="226150" y="2168575"/>
            <a:ext cx="11508000" cy="4379100"/>
          </a:xfrm>
          <a:prstGeom prst="rect">
            <a:avLst/>
          </a:prstGeom>
          <a:noFill/>
          <a:ln>
            <a:noFill/>
          </a:ln>
        </p:spPr>
        <p:txBody>
          <a:bodyPr spcFirstLastPara="1" wrap="square" lIns="91425" tIns="45700" rIns="91425" bIns="45700" anchor="t" anchorCtr="0">
            <a:noAutofit/>
          </a:bodyPr>
          <a:lstStyle/>
          <a:p>
            <a:pPr marL="342900" lvl="0" indent="-323850" algn="just" rtl="0">
              <a:lnSpc>
                <a:spcPct val="150000"/>
              </a:lnSpc>
              <a:spcBef>
                <a:spcPts val="1200"/>
              </a:spcBef>
              <a:spcAft>
                <a:spcPts val="0"/>
              </a:spcAft>
              <a:buSzPts val="2100"/>
              <a:buFont typeface="Arial"/>
              <a:buChar char="•"/>
            </a:pPr>
            <a:r>
              <a:rPr lang="en-US" sz="2100">
                <a:solidFill>
                  <a:srgbClr val="222222"/>
                </a:solidFill>
              </a:rPr>
              <a:t>Los programas de benchmarking establecen un estándar específico y evalúan las políticas, prácticas y herramientas de sostenibilidad.</a:t>
            </a:r>
            <a:endParaRPr sz="2100"/>
          </a:p>
          <a:p>
            <a:pPr marL="342900" lvl="0" indent="-323850" algn="just" rtl="0">
              <a:lnSpc>
                <a:spcPct val="150000"/>
              </a:lnSpc>
              <a:spcBef>
                <a:spcPts val="1200"/>
              </a:spcBef>
              <a:spcAft>
                <a:spcPts val="0"/>
              </a:spcAft>
              <a:buSzPts val="2100"/>
              <a:buFont typeface="Arial"/>
              <a:buChar char="•"/>
            </a:pPr>
            <a:r>
              <a:rPr lang="en-US" sz="2100">
                <a:solidFill>
                  <a:srgbClr val="222222"/>
                </a:solidFill>
              </a:rPr>
              <a:t>Estos programas ayudan a los usuarios a comparar información sobre diferentes entidades y a tomar decisiones informadas.</a:t>
            </a:r>
            <a:endParaRPr sz="2100"/>
          </a:p>
          <a:p>
            <a:pPr marL="342900" lvl="0" indent="-323850" algn="just" rtl="0">
              <a:lnSpc>
                <a:spcPct val="150000"/>
              </a:lnSpc>
              <a:spcBef>
                <a:spcPts val="1200"/>
              </a:spcBef>
              <a:spcAft>
                <a:spcPts val="0"/>
              </a:spcAft>
              <a:buSzPts val="2100"/>
              <a:buFont typeface="Arial"/>
              <a:buChar char="•"/>
            </a:pPr>
            <a:r>
              <a:rPr lang="en-US" sz="2100">
                <a:solidFill>
                  <a:srgbClr val="222222"/>
                </a:solidFill>
              </a:rPr>
              <a:t>Hay una falta de orientación sobre el desarrollo e implementación de prácticas de referencia creíbles, lo que lleva a niveles variables de rigor, transparencia y efectividad.</a:t>
            </a:r>
            <a:endParaRPr sz="2100"/>
          </a:p>
          <a:p>
            <a:pPr marL="342900" lvl="0" indent="-323850" algn="just" rtl="0">
              <a:lnSpc>
                <a:spcPct val="150000"/>
              </a:lnSpc>
              <a:spcBef>
                <a:spcPts val="1200"/>
              </a:spcBef>
              <a:spcAft>
                <a:spcPts val="0"/>
              </a:spcAft>
              <a:buSzPts val="2100"/>
              <a:buFont typeface="Arial"/>
              <a:buChar char="•"/>
            </a:pPr>
            <a:r>
              <a:rPr lang="en-US" sz="2100">
                <a:solidFill>
                  <a:srgbClr val="222222"/>
                </a:solidFill>
              </a:rPr>
              <a:t>Esto plantea un desafío, ya que puede, sin querer, recompensar a entidades con bajo rendimiento y obstaculizar nuestra capacidad para abordar eficazmente los problemas de sostenibilidad.</a:t>
            </a:r>
            <a:endParaRPr sz="2100"/>
          </a:p>
        </p:txBody>
      </p:sp>
      <p:sp>
        <p:nvSpPr>
          <p:cNvPr id="221" name="Google Shape;221;p11"/>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ENTENDIENDO LAS PRÁCTICAS DE REFERENCIA</a:t>
            </a:r>
            <a:endParaRPr i="1"/>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Widescreen</PresentationFormat>
  <Paragraphs>216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Montserrat Light</vt:lpstr>
      <vt:lpstr>Aptos</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2025-11-17T13:04:13Z</dcterms:modified>
</cp:coreProperties>
</file>