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3" r:id="rId37"/>
    <p:sldId id="294" r:id="rId38"/>
    <p:sldId id="295" r:id="rId39"/>
    <p:sldId id="296" r:id="rId40"/>
    <p:sldId id="297" r:id="rId41"/>
    <p:sldId id="298" r:id="rId42"/>
    <p:sldId id="300" r:id="rId43"/>
    <p:sldId id="301" r:id="rId44"/>
    <p:sldId id="302" r:id="rId45"/>
    <p:sldId id="303" r:id="rId46"/>
    <p:sldId id="305" r:id="rId47"/>
    <p:sldId id="306" r:id="rId48"/>
    <p:sldId id="307" r:id="rId49"/>
  </p:sldIdLst>
  <p:sldSz cx="12192000" cy="6858000"/>
  <p:notesSz cx="6858000" cy="9144000"/>
  <p:embeddedFontLst>
    <p:embeddedFont>
      <p:font typeface="Montserrat" panose="00000500000000000000" pitchFamily="2" charset="0"/>
      <p:regular r:id="rId51"/>
      <p:bold r:id="rId52"/>
      <p:italic r:id="rId53"/>
      <p:boldItalic r:id="rId54"/>
    </p:embeddedFont>
    <p:embeddedFont>
      <p:font typeface="Montserrat Light" panose="00000400000000000000" pitchFamily="2" charset="0"/>
      <p:regular r:id="rId55"/>
      <p:bold r:id="rId56"/>
      <p:italic r:id="rId57"/>
      <p:boldItalic r:id="rId58"/>
    </p:embeddedFont>
    <p:embeddedFont>
      <p:font typeface="Roboto" panose="02000000000000000000" pitchFamily="2"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ggck5rAhFLyZc3EeSwoITDzjr5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B900CE-3FAA-40FA-BCEB-2E18A326D504}">
  <a:tblStyle styleId="{A8B900CE-3FAA-40FA-BCEB-2E18A326D504}"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316"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customschemas.google.com/relationships/presentationmetadata" Target="metadata"/><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delSld modSld">
      <pc:chgData name="GV Vadivan" userId="7c1f3fdc556de7c5" providerId="LiveId" clId="{8D0BCD1F-A3D6-4EA0-BA6B-124C712E6D9B}" dt="2025-11-17T13:03:17.946" v="46" actId="478"/>
      <pc:docMkLst>
        <pc:docMk/>
      </pc:docMkLst>
      <pc:sldChg chg="addSp delSp modSp mod">
        <pc:chgData name="GV Vadivan" userId="7c1f3fdc556de7c5" providerId="LiveId" clId="{8D0BCD1F-A3D6-4EA0-BA6B-124C712E6D9B}" dt="2025-11-17T13:01:18.218" v="1" actId="478"/>
        <pc:sldMkLst>
          <pc:docMk/>
          <pc:sldMk cId="0" sldId="257"/>
        </pc:sldMkLst>
        <pc:spChg chg="add del mod">
          <ac:chgData name="GV Vadivan" userId="7c1f3fdc556de7c5" providerId="LiveId" clId="{8D0BCD1F-A3D6-4EA0-BA6B-124C712E6D9B}" dt="2025-11-17T13:01:18.218" v="1" actId="478"/>
          <ac:spMkLst>
            <pc:docMk/>
            <pc:sldMk cId="0" sldId="257"/>
            <ac:spMk id="3" creationId="{AAE4CF97-E871-2FF8-1EBC-43B0D9308B0E}"/>
          </ac:spMkLst>
        </pc:spChg>
        <pc:picChg chg="del">
          <ac:chgData name="GV Vadivan" userId="7c1f3fdc556de7c5" providerId="LiveId" clId="{8D0BCD1F-A3D6-4EA0-BA6B-124C712E6D9B}" dt="2025-11-17T13:01:17.734" v="0" actId="478"/>
          <ac:picMkLst>
            <pc:docMk/>
            <pc:sldMk cId="0" sldId="257"/>
            <ac:picMk id="209" creationId="{00000000-0000-0000-0000-000000000000}"/>
          </ac:picMkLst>
        </pc:picChg>
      </pc:sldChg>
      <pc:sldChg chg="addSp delSp modSp mod">
        <pc:chgData name="GV Vadivan" userId="7c1f3fdc556de7c5" providerId="LiveId" clId="{8D0BCD1F-A3D6-4EA0-BA6B-124C712E6D9B}" dt="2025-11-17T13:01:23.002" v="3" actId="478"/>
        <pc:sldMkLst>
          <pc:docMk/>
          <pc:sldMk cId="0" sldId="260"/>
        </pc:sldMkLst>
        <pc:spChg chg="add del mod">
          <ac:chgData name="GV Vadivan" userId="7c1f3fdc556de7c5" providerId="LiveId" clId="{8D0BCD1F-A3D6-4EA0-BA6B-124C712E6D9B}" dt="2025-11-17T13:01:23.002" v="3" actId="478"/>
          <ac:spMkLst>
            <pc:docMk/>
            <pc:sldMk cId="0" sldId="260"/>
            <ac:spMk id="3" creationId="{3984CC5C-1646-9014-41A9-0AB6BED677AE}"/>
          </ac:spMkLst>
        </pc:spChg>
        <pc:picChg chg="del">
          <ac:chgData name="GV Vadivan" userId="7c1f3fdc556de7c5" providerId="LiveId" clId="{8D0BCD1F-A3D6-4EA0-BA6B-124C712E6D9B}" dt="2025-11-17T13:01:22.503" v="2" actId="478"/>
          <ac:picMkLst>
            <pc:docMk/>
            <pc:sldMk cId="0" sldId="260"/>
            <ac:picMk id="242" creationId="{00000000-0000-0000-0000-000000000000}"/>
          </ac:picMkLst>
        </pc:picChg>
      </pc:sldChg>
      <pc:sldChg chg="addSp delSp modSp mod">
        <pc:chgData name="GV Vadivan" userId="7c1f3fdc556de7c5" providerId="LiveId" clId="{8D0BCD1F-A3D6-4EA0-BA6B-124C712E6D9B}" dt="2025-11-17T13:01:25.652" v="5" actId="478"/>
        <pc:sldMkLst>
          <pc:docMk/>
          <pc:sldMk cId="0" sldId="261"/>
        </pc:sldMkLst>
        <pc:spChg chg="add del mod">
          <ac:chgData name="GV Vadivan" userId="7c1f3fdc556de7c5" providerId="LiveId" clId="{8D0BCD1F-A3D6-4EA0-BA6B-124C712E6D9B}" dt="2025-11-17T13:01:25.652" v="5" actId="478"/>
          <ac:spMkLst>
            <pc:docMk/>
            <pc:sldMk cId="0" sldId="261"/>
            <ac:spMk id="3" creationId="{F49744BE-8229-259B-583E-FA5BFD3D00D3}"/>
          </ac:spMkLst>
        </pc:spChg>
        <pc:picChg chg="del">
          <ac:chgData name="GV Vadivan" userId="7c1f3fdc556de7c5" providerId="LiveId" clId="{8D0BCD1F-A3D6-4EA0-BA6B-124C712E6D9B}" dt="2025-11-17T13:01:24.810" v="4" actId="478"/>
          <ac:picMkLst>
            <pc:docMk/>
            <pc:sldMk cId="0" sldId="261"/>
            <ac:picMk id="258" creationId="{00000000-0000-0000-0000-000000000000}"/>
          </ac:picMkLst>
        </pc:picChg>
      </pc:sldChg>
      <pc:sldChg chg="delSp modSp mod modClrScheme chgLayout">
        <pc:chgData name="GV Vadivan" userId="7c1f3fdc556de7c5" providerId="LiveId" clId="{8D0BCD1F-A3D6-4EA0-BA6B-124C712E6D9B}" dt="2025-11-17T13:01:30.950" v="7" actId="478"/>
        <pc:sldMkLst>
          <pc:docMk/>
          <pc:sldMk cId="0" sldId="263"/>
        </pc:sldMkLst>
        <pc:spChg chg="mod ord">
          <ac:chgData name="GV Vadivan" userId="7c1f3fdc556de7c5" providerId="LiveId" clId="{8D0BCD1F-A3D6-4EA0-BA6B-124C712E6D9B}" dt="2025-11-17T13:01:29.976" v="6" actId="700"/>
          <ac:spMkLst>
            <pc:docMk/>
            <pc:sldMk cId="0" sldId="263"/>
            <ac:spMk id="271" creationId="{00000000-0000-0000-0000-000000000000}"/>
          </ac:spMkLst>
        </pc:spChg>
        <pc:spChg chg="mod ord">
          <ac:chgData name="GV Vadivan" userId="7c1f3fdc556de7c5" providerId="LiveId" clId="{8D0BCD1F-A3D6-4EA0-BA6B-124C712E6D9B}" dt="2025-11-17T13:01:29.976" v="6" actId="700"/>
          <ac:spMkLst>
            <pc:docMk/>
            <pc:sldMk cId="0" sldId="263"/>
            <ac:spMk id="272" creationId="{00000000-0000-0000-0000-000000000000}"/>
          </ac:spMkLst>
        </pc:spChg>
        <pc:spChg chg="del">
          <ac:chgData name="GV Vadivan" userId="7c1f3fdc556de7c5" providerId="LiveId" clId="{8D0BCD1F-A3D6-4EA0-BA6B-124C712E6D9B}" dt="2025-11-17T13:01:29.976" v="6" actId="700"/>
          <ac:spMkLst>
            <pc:docMk/>
            <pc:sldMk cId="0" sldId="263"/>
            <ac:spMk id="273" creationId="{00000000-0000-0000-0000-000000000000}"/>
          </ac:spMkLst>
        </pc:spChg>
        <pc:picChg chg="del">
          <ac:chgData name="GV Vadivan" userId="7c1f3fdc556de7c5" providerId="LiveId" clId="{8D0BCD1F-A3D6-4EA0-BA6B-124C712E6D9B}" dt="2025-11-17T13:01:30.950" v="7" actId="478"/>
          <ac:picMkLst>
            <pc:docMk/>
            <pc:sldMk cId="0" sldId="263"/>
            <ac:picMk id="274" creationId="{00000000-0000-0000-0000-000000000000}"/>
          </ac:picMkLst>
        </pc:picChg>
      </pc:sldChg>
      <pc:sldChg chg="addSp delSp modSp mod">
        <pc:chgData name="GV Vadivan" userId="7c1f3fdc556de7c5" providerId="LiveId" clId="{8D0BCD1F-A3D6-4EA0-BA6B-124C712E6D9B}" dt="2025-11-17T13:01:34.381" v="9" actId="478"/>
        <pc:sldMkLst>
          <pc:docMk/>
          <pc:sldMk cId="0" sldId="266"/>
        </pc:sldMkLst>
        <pc:spChg chg="add del mod">
          <ac:chgData name="GV Vadivan" userId="7c1f3fdc556de7c5" providerId="LiveId" clId="{8D0BCD1F-A3D6-4EA0-BA6B-124C712E6D9B}" dt="2025-11-17T13:01:34.381" v="9" actId="478"/>
          <ac:spMkLst>
            <pc:docMk/>
            <pc:sldMk cId="0" sldId="266"/>
            <ac:spMk id="3" creationId="{A90572A3-8B27-D833-9A0E-015F6443C6DD}"/>
          </ac:spMkLst>
        </pc:spChg>
        <pc:picChg chg="del">
          <ac:chgData name="GV Vadivan" userId="7c1f3fdc556de7c5" providerId="LiveId" clId="{8D0BCD1F-A3D6-4EA0-BA6B-124C712E6D9B}" dt="2025-11-17T13:01:33.834" v="8" actId="478"/>
          <ac:picMkLst>
            <pc:docMk/>
            <pc:sldMk cId="0" sldId="266"/>
            <ac:picMk id="292" creationId="{00000000-0000-0000-0000-000000000000}"/>
          </ac:picMkLst>
        </pc:picChg>
      </pc:sldChg>
      <pc:sldChg chg="addSp delSp modSp mod">
        <pc:chgData name="GV Vadivan" userId="7c1f3fdc556de7c5" providerId="LiveId" clId="{8D0BCD1F-A3D6-4EA0-BA6B-124C712E6D9B}" dt="2025-11-17T13:01:37.408" v="11" actId="478"/>
        <pc:sldMkLst>
          <pc:docMk/>
          <pc:sldMk cId="0" sldId="267"/>
        </pc:sldMkLst>
        <pc:spChg chg="add del mod">
          <ac:chgData name="GV Vadivan" userId="7c1f3fdc556de7c5" providerId="LiveId" clId="{8D0BCD1F-A3D6-4EA0-BA6B-124C712E6D9B}" dt="2025-11-17T13:01:37.408" v="11" actId="478"/>
          <ac:spMkLst>
            <pc:docMk/>
            <pc:sldMk cId="0" sldId="267"/>
            <ac:spMk id="3" creationId="{45CD99CF-546A-F11D-803C-1469CF2C5BEE}"/>
          </ac:spMkLst>
        </pc:spChg>
        <pc:picChg chg="del">
          <ac:chgData name="GV Vadivan" userId="7c1f3fdc556de7c5" providerId="LiveId" clId="{8D0BCD1F-A3D6-4EA0-BA6B-124C712E6D9B}" dt="2025-11-17T13:01:36.851" v="10" actId="478"/>
          <ac:picMkLst>
            <pc:docMk/>
            <pc:sldMk cId="0" sldId="267"/>
            <ac:picMk id="303" creationId="{00000000-0000-0000-0000-000000000000}"/>
          </ac:picMkLst>
        </pc:picChg>
      </pc:sldChg>
      <pc:sldChg chg="delSp modSp mod modClrScheme chgLayout">
        <pc:chgData name="GV Vadivan" userId="7c1f3fdc556de7c5" providerId="LiveId" clId="{8D0BCD1F-A3D6-4EA0-BA6B-124C712E6D9B}" dt="2025-11-17T13:01:51.993" v="16" actId="478"/>
        <pc:sldMkLst>
          <pc:docMk/>
          <pc:sldMk cId="0" sldId="268"/>
        </pc:sldMkLst>
        <pc:spChg chg="mod ord">
          <ac:chgData name="GV Vadivan" userId="7c1f3fdc556de7c5" providerId="LiveId" clId="{8D0BCD1F-A3D6-4EA0-BA6B-124C712E6D9B}" dt="2025-11-17T13:01:49.416" v="15" actId="700"/>
          <ac:spMkLst>
            <pc:docMk/>
            <pc:sldMk cId="0" sldId="268"/>
            <ac:spMk id="319" creationId="{00000000-0000-0000-0000-000000000000}"/>
          </ac:spMkLst>
        </pc:spChg>
        <pc:spChg chg="mod ord">
          <ac:chgData name="GV Vadivan" userId="7c1f3fdc556de7c5" providerId="LiveId" clId="{8D0BCD1F-A3D6-4EA0-BA6B-124C712E6D9B}" dt="2025-11-17T13:01:49.416" v="15" actId="700"/>
          <ac:spMkLst>
            <pc:docMk/>
            <pc:sldMk cId="0" sldId="268"/>
            <ac:spMk id="320" creationId="{00000000-0000-0000-0000-000000000000}"/>
          </ac:spMkLst>
        </pc:spChg>
        <pc:picChg chg="del mod ord">
          <ac:chgData name="GV Vadivan" userId="7c1f3fdc556de7c5" providerId="LiveId" clId="{8D0BCD1F-A3D6-4EA0-BA6B-124C712E6D9B}" dt="2025-11-17T13:01:51.993" v="16" actId="478"/>
          <ac:picMkLst>
            <pc:docMk/>
            <pc:sldMk cId="0" sldId="268"/>
            <ac:picMk id="318" creationId="{00000000-0000-0000-0000-000000000000}"/>
          </ac:picMkLst>
        </pc:picChg>
      </pc:sldChg>
      <pc:sldChg chg="delSp modSp mod delAnim">
        <pc:chgData name="GV Vadivan" userId="7c1f3fdc556de7c5" providerId="LiveId" clId="{8D0BCD1F-A3D6-4EA0-BA6B-124C712E6D9B}" dt="2025-11-17T13:02:35.570" v="28" actId="404"/>
        <pc:sldMkLst>
          <pc:docMk/>
          <pc:sldMk cId="0" sldId="273"/>
        </pc:sldMkLst>
        <pc:spChg chg="mod">
          <ac:chgData name="GV Vadivan" userId="7c1f3fdc556de7c5" providerId="LiveId" clId="{8D0BCD1F-A3D6-4EA0-BA6B-124C712E6D9B}" dt="2025-11-17T13:02:35.570" v="28" actId="404"/>
          <ac:spMkLst>
            <pc:docMk/>
            <pc:sldMk cId="0" sldId="273"/>
            <ac:spMk id="358" creationId="{00000000-0000-0000-0000-000000000000}"/>
          </ac:spMkLst>
        </pc:spChg>
        <pc:picChg chg="del">
          <ac:chgData name="GV Vadivan" userId="7c1f3fdc556de7c5" providerId="LiveId" clId="{8D0BCD1F-A3D6-4EA0-BA6B-124C712E6D9B}" dt="2025-11-17T13:01:58.608" v="17" actId="478"/>
          <ac:picMkLst>
            <pc:docMk/>
            <pc:sldMk cId="0" sldId="273"/>
            <ac:picMk id="356" creationId="{00000000-0000-0000-0000-000000000000}"/>
          </ac:picMkLst>
        </pc:picChg>
      </pc:sldChg>
      <pc:sldChg chg="del">
        <pc:chgData name="GV Vadivan" userId="7c1f3fdc556de7c5" providerId="LiveId" clId="{8D0BCD1F-A3D6-4EA0-BA6B-124C712E6D9B}" dt="2025-11-17T13:02:43.404" v="29" actId="47"/>
        <pc:sldMkLst>
          <pc:docMk/>
          <pc:sldMk cId="0" sldId="283"/>
        </pc:sldMkLst>
      </pc:sldChg>
      <pc:sldChg chg="addSp delSp modSp mod">
        <pc:chgData name="GV Vadivan" userId="7c1f3fdc556de7c5" providerId="LiveId" clId="{8D0BCD1F-A3D6-4EA0-BA6B-124C712E6D9B}" dt="2025-11-17T13:02:46.943" v="32" actId="478"/>
        <pc:sldMkLst>
          <pc:docMk/>
          <pc:sldMk cId="0" sldId="284"/>
        </pc:sldMkLst>
        <pc:spChg chg="add del mod">
          <ac:chgData name="GV Vadivan" userId="7c1f3fdc556de7c5" providerId="LiveId" clId="{8D0BCD1F-A3D6-4EA0-BA6B-124C712E6D9B}" dt="2025-11-17T13:02:46.943" v="32" actId="478"/>
          <ac:spMkLst>
            <pc:docMk/>
            <pc:sldMk cId="0" sldId="284"/>
            <ac:spMk id="3" creationId="{2EE2B3A0-1588-C7A3-3F21-B5D8257CC2BC}"/>
          </ac:spMkLst>
        </pc:spChg>
        <pc:picChg chg="del mod">
          <ac:chgData name="GV Vadivan" userId="7c1f3fdc556de7c5" providerId="LiveId" clId="{8D0BCD1F-A3D6-4EA0-BA6B-124C712E6D9B}" dt="2025-11-17T13:02:45.559" v="31" actId="478"/>
          <ac:picMkLst>
            <pc:docMk/>
            <pc:sldMk cId="0" sldId="284"/>
            <ac:picMk id="431" creationId="{00000000-0000-0000-0000-000000000000}"/>
          </ac:picMkLst>
        </pc:picChg>
      </pc:sldChg>
      <pc:sldChg chg="addSp delSp modSp mod">
        <pc:chgData name="GV Vadivan" userId="7c1f3fdc556de7c5" providerId="LiveId" clId="{8D0BCD1F-A3D6-4EA0-BA6B-124C712E6D9B}" dt="2025-11-17T13:02:49.747" v="34" actId="478"/>
        <pc:sldMkLst>
          <pc:docMk/>
          <pc:sldMk cId="0" sldId="285"/>
        </pc:sldMkLst>
        <pc:spChg chg="add del mod">
          <ac:chgData name="GV Vadivan" userId="7c1f3fdc556de7c5" providerId="LiveId" clId="{8D0BCD1F-A3D6-4EA0-BA6B-124C712E6D9B}" dt="2025-11-17T13:02:49.747" v="34" actId="478"/>
          <ac:spMkLst>
            <pc:docMk/>
            <pc:sldMk cId="0" sldId="285"/>
            <ac:spMk id="3" creationId="{42BE5D1B-7FB0-FCBD-244C-46F24BC4526E}"/>
          </ac:spMkLst>
        </pc:spChg>
        <pc:picChg chg="del">
          <ac:chgData name="GV Vadivan" userId="7c1f3fdc556de7c5" providerId="LiveId" clId="{8D0BCD1F-A3D6-4EA0-BA6B-124C712E6D9B}" dt="2025-11-17T13:02:49.192" v="33" actId="478"/>
          <ac:picMkLst>
            <pc:docMk/>
            <pc:sldMk cId="0" sldId="285"/>
            <ac:picMk id="447" creationId="{00000000-0000-0000-0000-000000000000}"/>
          </ac:picMkLst>
        </pc:picChg>
      </pc:sldChg>
      <pc:sldChg chg="delSp mod">
        <pc:chgData name="GV Vadivan" userId="7c1f3fdc556de7c5" providerId="LiveId" clId="{8D0BCD1F-A3D6-4EA0-BA6B-124C712E6D9B}" dt="2025-11-17T13:02:52.941" v="35" actId="478"/>
        <pc:sldMkLst>
          <pc:docMk/>
          <pc:sldMk cId="0" sldId="287"/>
        </pc:sldMkLst>
        <pc:picChg chg="del">
          <ac:chgData name="GV Vadivan" userId="7c1f3fdc556de7c5" providerId="LiveId" clId="{8D0BCD1F-A3D6-4EA0-BA6B-124C712E6D9B}" dt="2025-11-17T13:02:52.941" v="35" actId="478"/>
          <ac:picMkLst>
            <pc:docMk/>
            <pc:sldMk cId="0" sldId="287"/>
            <ac:picMk id="459" creationId="{00000000-0000-0000-0000-000000000000}"/>
          </ac:picMkLst>
        </pc:picChg>
      </pc:sldChg>
      <pc:sldChg chg="delSp mod">
        <pc:chgData name="GV Vadivan" userId="7c1f3fdc556de7c5" providerId="LiveId" clId="{8D0BCD1F-A3D6-4EA0-BA6B-124C712E6D9B}" dt="2025-11-17T13:03:00.144" v="37" actId="478"/>
        <pc:sldMkLst>
          <pc:docMk/>
          <pc:sldMk cId="0" sldId="291"/>
        </pc:sldMkLst>
        <pc:spChg chg="del">
          <ac:chgData name="GV Vadivan" userId="7c1f3fdc556de7c5" providerId="LiveId" clId="{8D0BCD1F-A3D6-4EA0-BA6B-124C712E6D9B}" dt="2025-11-17T13:02:58.304" v="36" actId="478"/>
          <ac:spMkLst>
            <pc:docMk/>
            <pc:sldMk cId="0" sldId="291"/>
            <ac:spMk id="481" creationId="{00000000-0000-0000-0000-000000000000}"/>
          </ac:spMkLst>
        </pc:spChg>
        <pc:picChg chg="del">
          <ac:chgData name="GV Vadivan" userId="7c1f3fdc556de7c5" providerId="LiveId" clId="{8D0BCD1F-A3D6-4EA0-BA6B-124C712E6D9B}" dt="2025-11-17T13:03:00.144" v="37" actId="478"/>
          <ac:picMkLst>
            <pc:docMk/>
            <pc:sldMk cId="0" sldId="291"/>
            <ac:picMk id="482" creationId="{00000000-0000-0000-0000-000000000000}"/>
          </ac:picMkLst>
        </pc:picChg>
      </pc:sldChg>
      <pc:sldChg chg="del">
        <pc:chgData name="GV Vadivan" userId="7c1f3fdc556de7c5" providerId="LiveId" clId="{8D0BCD1F-A3D6-4EA0-BA6B-124C712E6D9B}" dt="2025-11-17T13:03:02.648" v="38" actId="47"/>
        <pc:sldMkLst>
          <pc:docMk/>
          <pc:sldMk cId="0" sldId="292"/>
        </pc:sldMkLst>
      </pc:sldChg>
      <pc:sldChg chg="addSp delSp modSp mod">
        <pc:chgData name="GV Vadivan" userId="7c1f3fdc556de7c5" providerId="LiveId" clId="{8D0BCD1F-A3D6-4EA0-BA6B-124C712E6D9B}" dt="2025-11-17T13:03:04.712" v="40" actId="478"/>
        <pc:sldMkLst>
          <pc:docMk/>
          <pc:sldMk cId="0" sldId="293"/>
        </pc:sldMkLst>
        <pc:spChg chg="add del mod">
          <ac:chgData name="GV Vadivan" userId="7c1f3fdc556de7c5" providerId="LiveId" clId="{8D0BCD1F-A3D6-4EA0-BA6B-124C712E6D9B}" dt="2025-11-17T13:03:04.712" v="40" actId="478"/>
          <ac:spMkLst>
            <pc:docMk/>
            <pc:sldMk cId="0" sldId="293"/>
            <ac:spMk id="3" creationId="{7DDE1DF7-905F-8F75-1C57-7FDBE7E7E12A}"/>
          </ac:spMkLst>
        </pc:spChg>
        <pc:picChg chg="del">
          <ac:chgData name="GV Vadivan" userId="7c1f3fdc556de7c5" providerId="LiveId" clId="{8D0BCD1F-A3D6-4EA0-BA6B-124C712E6D9B}" dt="2025-11-17T13:03:04.153" v="39" actId="478"/>
          <ac:picMkLst>
            <pc:docMk/>
            <pc:sldMk cId="0" sldId="293"/>
            <ac:picMk id="495" creationId="{00000000-0000-0000-0000-000000000000}"/>
          </ac:picMkLst>
        </pc:picChg>
      </pc:sldChg>
      <pc:sldChg chg="del">
        <pc:chgData name="GV Vadivan" userId="7c1f3fdc556de7c5" providerId="LiveId" clId="{8D0BCD1F-A3D6-4EA0-BA6B-124C712E6D9B}" dt="2025-11-17T13:03:09.821" v="41" actId="47"/>
        <pc:sldMkLst>
          <pc:docMk/>
          <pc:sldMk cId="0" sldId="299"/>
        </pc:sldMkLst>
      </pc:sldChg>
      <pc:sldChg chg="addSp delSp modSp mod">
        <pc:chgData name="GV Vadivan" userId="7c1f3fdc556de7c5" providerId="LiveId" clId="{8D0BCD1F-A3D6-4EA0-BA6B-124C712E6D9B}" dt="2025-11-17T13:03:11.869" v="43" actId="478"/>
        <pc:sldMkLst>
          <pc:docMk/>
          <pc:sldMk cId="0" sldId="300"/>
        </pc:sldMkLst>
        <pc:spChg chg="add del mod">
          <ac:chgData name="GV Vadivan" userId="7c1f3fdc556de7c5" providerId="LiveId" clId="{8D0BCD1F-A3D6-4EA0-BA6B-124C712E6D9B}" dt="2025-11-17T13:03:11.869" v="43" actId="478"/>
          <ac:spMkLst>
            <pc:docMk/>
            <pc:sldMk cId="0" sldId="300"/>
            <ac:spMk id="3" creationId="{DF18BED4-994F-00FE-A8FD-E670B0109411}"/>
          </ac:spMkLst>
        </pc:spChg>
        <pc:picChg chg="del">
          <ac:chgData name="GV Vadivan" userId="7c1f3fdc556de7c5" providerId="LiveId" clId="{8D0BCD1F-A3D6-4EA0-BA6B-124C712E6D9B}" dt="2025-11-17T13:03:11.474" v="42" actId="478"/>
          <ac:picMkLst>
            <pc:docMk/>
            <pc:sldMk cId="0" sldId="300"/>
            <ac:picMk id="543" creationId="{00000000-0000-0000-0000-000000000000}"/>
          </ac:picMkLst>
        </pc:picChg>
      </pc:sldChg>
      <pc:sldChg chg="del">
        <pc:chgData name="GV Vadivan" userId="7c1f3fdc556de7c5" providerId="LiveId" clId="{8D0BCD1F-A3D6-4EA0-BA6B-124C712E6D9B}" dt="2025-11-17T13:03:16.409" v="44" actId="47"/>
        <pc:sldMkLst>
          <pc:docMk/>
          <pc:sldMk cId="0" sldId="304"/>
        </pc:sldMkLst>
      </pc:sldChg>
      <pc:sldChg chg="addSp delSp modSp mod">
        <pc:chgData name="GV Vadivan" userId="7c1f3fdc556de7c5" providerId="LiveId" clId="{8D0BCD1F-A3D6-4EA0-BA6B-124C712E6D9B}" dt="2025-11-17T13:03:17.946" v="46" actId="478"/>
        <pc:sldMkLst>
          <pc:docMk/>
          <pc:sldMk cId="0" sldId="305"/>
        </pc:sldMkLst>
        <pc:spChg chg="add del mod">
          <ac:chgData name="GV Vadivan" userId="7c1f3fdc556de7c5" providerId="LiveId" clId="{8D0BCD1F-A3D6-4EA0-BA6B-124C712E6D9B}" dt="2025-11-17T13:03:17.946" v="46" actId="478"/>
          <ac:spMkLst>
            <pc:docMk/>
            <pc:sldMk cId="0" sldId="305"/>
            <ac:spMk id="3" creationId="{F3FFA972-68D7-2B55-EB3C-9316D41E123F}"/>
          </ac:spMkLst>
        </pc:spChg>
        <pc:picChg chg="del">
          <ac:chgData name="GV Vadivan" userId="7c1f3fdc556de7c5" providerId="LiveId" clId="{8D0BCD1F-A3D6-4EA0-BA6B-124C712E6D9B}" dt="2025-11-17T13:03:17.433" v="45" actId="478"/>
          <ac:picMkLst>
            <pc:docMk/>
            <pc:sldMk cId="0" sldId="305"/>
            <ac:picMk id="574" creationId="{00000000-0000-0000-0000-000000000000}"/>
          </ac:picMkLst>
        </pc:picChg>
      </pc:sldChg>
      <pc:sldMasterChg chg="delSldLayout">
        <pc:chgData name="GV Vadivan" userId="7c1f3fdc556de7c5" providerId="LiveId" clId="{8D0BCD1F-A3D6-4EA0-BA6B-124C712E6D9B}" dt="2025-11-17T13:03:16.409" v="44" actId="47"/>
        <pc:sldMasterMkLst>
          <pc:docMk/>
          <pc:sldMasterMk cId="0" sldId="2147483648"/>
        </pc:sldMasterMkLst>
        <pc:sldLayoutChg chg="del">
          <pc:chgData name="GV Vadivan" userId="7c1f3fdc556de7c5" providerId="LiveId" clId="{8D0BCD1F-A3D6-4EA0-BA6B-124C712E6D9B}" dt="2025-11-17T13:03:09.821" v="41" actId="47"/>
          <pc:sldLayoutMkLst>
            <pc:docMk/>
            <pc:sldMasterMk cId="0" sldId="2147483648"/>
            <pc:sldLayoutMk cId="0" sldId="2147483658"/>
          </pc:sldLayoutMkLst>
        </pc:sldLayoutChg>
        <pc:sldLayoutChg chg="del">
          <pc:chgData name="GV Vadivan" userId="7c1f3fdc556de7c5" providerId="LiveId" clId="{8D0BCD1F-A3D6-4EA0-BA6B-124C712E6D9B}" dt="2025-11-17T13:03:16.409" v="44" actId="47"/>
          <pc:sldLayoutMkLst>
            <pc:docMk/>
            <pc:sldMasterMk cId="0" sldId="2147483648"/>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f0240af1f0_0_7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2f0240af1f0_0_7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2f0240af1f0_0_7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f0240af1f0_0_7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f0240af1f0_0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f0240af1f0_0_7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f0240af1f0_0_7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2f0240af1f0_0_7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f0240af1f0_0_8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2f0240af1f0_0_8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f0240af1f0_0_8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2f0240af1f0_0_8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2f0240af1f0_0_8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f0240af1f0_0_8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2f0240af1f0_0_8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g2f0240af1f0_0_8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f0240af1f0_0_8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2f0240af1f0_0_8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g2f0240af1f0_0_8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f0240af1f0_0_8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2f0240af1f0_0_8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g2f0240af1f0_0_8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f0240af1f0_0_8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2f0240af1f0_0_8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2f0240af1f0_0_8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f0240af1f0_0_8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g2f0240af1f0_0_8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f0240af1f0_0_8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2f0240af1f0_0_8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g2f0240af1f0_0_8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f0240af1f0_0_7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f0240af1f0_0_7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2f0240af1f0_0_7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f0240af1f0_0_8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2f0240af1f0_0_8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g2f0240af1f0_0_8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f0240af1f0_0_8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2f0240af1f0_0_8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2f0240af1f0_0_8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f0240af1f0_0_8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2f0240af1f0_0_8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g2f0240af1f0_0_8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f0240af1f0_0_8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2f0240af1f0_0_8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g2f0240af1f0_0_8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f0240af1f0_0_8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g2f0240af1f0_0_8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f0240af1f0_0_8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g2f0240af1f0_0_8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f0240af1f0_0_8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f0240af1f0_0_8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f0240af1f0_0_9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g2f0240af1f0_0_9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f0240af1f0_0_9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2f0240af1f0_0_9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g2f0240af1f0_0_9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f0240af1f0_0_9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g2f0240af1f0_0_9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f0240af1f0_0_9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2f0240af1f0_0_9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f0240af1f0_0_9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2f0240af1f0_0_9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f0240af1f0_0_9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2f0240af1f0_0_9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f0240af1f0_0_9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g2f0240af1f0_0_9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f0240af1f0_0_9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g2f0240af1f0_0_9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f0240af1f0_0_9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g2f0240af1f0_0_9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f0240af1f0_0_9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2f0240af1f0_0_9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g2f0240af1f0_0_9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f0240af1f0_0_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f0240af1f0_0_7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2f0240af1f0_0_7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f0240af1f0_0_9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2f0240af1f0_0_9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g2f0240af1f0_0_9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f0240af1f0_0_10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g2f0240af1f0_0_10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f0240af1f0_0_10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2f0240af1f0_0_10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f0240af1f0_0_10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g2f0240af1f0_0_10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f0240af1f0_0_10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g2f0240af1f0_0_10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g2f0240af1f0_0_10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f0240af1f0_0_10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g2f0240af1f0_0_10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f0240af1f0_0_10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2f0240af1f0_0_10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g2f0240af1f0_0_10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f0240af1f0_0_7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2f0240af1f0_0_7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2f0240af1f0_0_7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f0240af1f0_0_7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2f0240af1f0_0_7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f0240af1f0_0_7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2f0240af1f0_0_7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f0240af1f0_0_7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f0240af1f0_0_7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2f0240af1f0_0_7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48"/>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48"/>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48"/>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48"/>
          <p:cNvGrpSpPr/>
          <p:nvPr/>
        </p:nvGrpSpPr>
        <p:grpSpPr>
          <a:xfrm>
            <a:off x="-695010" y="4529052"/>
            <a:ext cx="2530502" cy="2045219"/>
            <a:chOff x="5816064" y="9435173"/>
            <a:chExt cx="798029" cy="644988"/>
          </a:xfrm>
        </p:grpSpPr>
        <p:sp>
          <p:nvSpPr>
            <p:cNvPr id="17" name="Google Shape;17;p4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4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4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4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4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4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4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4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4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4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4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4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4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4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4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48"/>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4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5"/>
        <p:cNvGrpSpPr/>
        <p:nvPr/>
      </p:nvGrpSpPr>
      <p:grpSpPr>
        <a:xfrm>
          <a:off x="0" y="0"/>
          <a:ext cx="0" cy="0"/>
          <a:chOff x="0" y="0"/>
          <a:chExt cx="0" cy="0"/>
        </a:xfrm>
      </p:grpSpPr>
      <p:sp>
        <p:nvSpPr>
          <p:cNvPr id="136" name="Google Shape;136;p58"/>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8"/>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8" name="Google Shape;138;p5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5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58"/>
          <p:cNvSpPr/>
          <p:nvPr/>
        </p:nvSpPr>
        <p:spPr>
          <a:xfrm rot="-5400000">
            <a:off x="9716271" y="43649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41" name="Google Shape;141;p58"/>
          <p:cNvGrpSpPr/>
          <p:nvPr/>
        </p:nvGrpSpPr>
        <p:grpSpPr>
          <a:xfrm>
            <a:off x="-848733" y="3847224"/>
            <a:ext cx="3746119" cy="3027714"/>
            <a:chOff x="5816064" y="9435173"/>
            <a:chExt cx="798029" cy="644988"/>
          </a:xfrm>
        </p:grpSpPr>
        <p:sp>
          <p:nvSpPr>
            <p:cNvPr id="142" name="Google Shape;142;p5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5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5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5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5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5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5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5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5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5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5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5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5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5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p5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7" name="Google Shape;157;p58"/>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62"/>
        <p:cNvGrpSpPr/>
        <p:nvPr/>
      </p:nvGrpSpPr>
      <p:grpSpPr>
        <a:xfrm>
          <a:off x="0" y="0"/>
          <a:ext cx="0" cy="0"/>
          <a:chOff x="0" y="0"/>
          <a:chExt cx="0" cy="0"/>
        </a:xfrm>
      </p:grpSpPr>
      <p:sp>
        <p:nvSpPr>
          <p:cNvPr id="163" name="Google Shape;163;p60"/>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60"/>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60"/>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6" name="Google Shape;166;p60"/>
          <p:cNvGrpSpPr/>
          <p:nvPr/>
        </p:nvGrpSpPr>
        <p:grpSpPr>
          <a:xfrm>
            <a:off x="-1984680" y="2794849"/>
            <a:ext cx="3760285" cy="3039163"/>
            <a:chOff x="5816064" y="9435173"/>
            <a:chExt cx="798029" cy="644988"/>
          </a:xfrm>
        </p:grpSpPr>
        <p:sp>
          <p:nvSpPr>
            <p:cNvPr id="167" name="Google Shape;167;p6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6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6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6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6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6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6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6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6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6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6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6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6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6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6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2" name="Google Shape;182;p6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
        <p:nvSpPr>
          <p:cNvPr id="183" name="Google Shape;183;p60"/>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84" name="Google Shape;184;p6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648" y="6175677"/>
            <a:ext cx="2349914" cy="492013"/>
          </a:xfrm>
          <a:prstGeom prst="rect">
            <a:avLst/>
          </a:prstGeom>
          <a:noFill/>
          <a:ln>
            <a:noFill/>
          </a:ln>
        </p:spPr>
      </p:pic>
      <p:sp>
        <p:nvSpPr>
          <p:cNvPr id="185" name="Google Shape;185;p60"/>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60"/>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Photo Slide 02">
  <p:cSld name="Quote/Photo Slide 02">
    <p:spTree>
      <p:nvGrpSpPr>
        <p:cNvPr id="1" name="Shape 187"/>
        <p:cNvGrpSpPr/>
        <p:nvPr/>
      </p:nvGrpSpPr>
      <p:grpSpPr>
        <a:xfrm>
          <a:off x="0" y="0"/>
          <a:ext cx="0" cy="0"/>
          <a:chOff x="0" y="0"/>
          <a:chExt cx="0" cy="0"/>
        </a:xfrm>
      </p:grpSpPr>
      <p:sp>
        <p:nvSpPr>
          <p:cNvPr id="188" name="Google Shape;188;p61"/>
          <p:cNvSpPr/>
          <p:nvPr/>
        </p:nvSpPr>
        <p:spPr>
          <a:xfrm rot="-5400000">
            <a:off x="4192375" y="-642572"/>
            <a:ext cx="3807250" cy="812984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61"/>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61"/>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61"/>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92"/>
        <p:cNvGrpSpPr/>
        <p:nvPr/>
      </p:nvGrpSpPr>
      <p:grpSpPr>
        <a:xfrm>
          <a:off x="0" y="0"/>
          <a:ext cx="0" cy="0"/>
          <a:chOff x="0" y="0"/>
          <a:chExt cx="0" cy="0"/>
        </a:xfrm>
      </p:grpSpPr>
      <p:sp>
        <p:nvSpPr>
          <p:cNvPr id="193" name="Google Shape;193;p62"/>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62"/>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 name="Google Shape;195;p62"/>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62"/>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49"/>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49"/>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49"/>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53"/>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53"/>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53"/>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53"/>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53"/>
          <p:cNvSpPr/>
          <p:nvPr/>
        </p:nvSpPr>
        <p:spPr>
          <a:xfrm rot="-5400000">
            <a:off x="9789093" y="4354638"/>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53"/>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50"/>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50"/>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50"/>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50"/>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50"/>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50"/>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50"/>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50"/>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50"/>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50"/>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50"/>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50"/>
          <p:cNvSpPr/>
          <p:nvPr/>
        </p:nvSpPr>
        <p:spPr>
          <a:xfrm>
            <a:off x="6938709" y="5602813"/>
            <a:ext cx="4346620" cy="70788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5E5E5E"/>
              </a:buClr>
              <a:buSzPts val="1000"/>
              <a:buFont typeface="Calibri"/>
              <a:buNone/>
            </a:pPr>
            <a:r>
              <a:rPr lang="es-E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50"/>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50"/>
          <p:cNvGrpSpPr/>
          <p:nvPr/>
        </p:nvGrpSpPr>
        <p:grpSpPr>
          <a:xfrm>
            <a:off x="-692770" y="4423334"/>
            <a:ext cx="3029570" cy="2448579"/>
            <a:chOff x="5816064" y="9435173"/>
            <a:chExt cx="798029" cy="644988"/>
          </a:xfrm>
        </p:grpSpPr>
        <p:sp>
          <p:nvSpPr>
            <p:cNvPr id="61" name="Google Shape;61;p5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5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5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5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5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5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5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5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5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5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5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5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5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5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5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50"/>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5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51"/>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5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51"/>
          <p:cNvGrpSpPr/>
          <p:nvPr/>
        </p:nvGrpSpPr>
        <p:grpSpPr>
          <a:xfrm>
            <a:off x="6966447" y="3406884"/>
            <a:ext cx="3616885" cy="2923263"/>
            <a:chOff x="5816064" y="9435173"/>
            <a:chExt cx="798029" cy="644988"/>
          </a:xfrm>
        </p:grpSpPr>
        <p:sp>
          <p:nvSpPr>
            <p:cNvPr id="82" name="Google Shape;82;p5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5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5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5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5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5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5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5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5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5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5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5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5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5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5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51"/>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51"/>
          <p:cNvSpPr/>
          <p:nvPr/>
        </p:nvSpPr>
        <p:spPr>
          <a:xfrm rot="-5400000">
            <a:off x="9873336" y="4185270"/>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52"/>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5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52"/>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52"/>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52"/>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52"/>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52"/>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52"/>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52"/>
          <p:cNvSpPr>
            <a:spLocks noGrp="1"/>
          </p:cNvSpPr>
          <p:nvPr>
            <p:ph type="pic" idx="8"/>
          </p:nvPr>
        </p:nvSpPr>
        <p:spPr>
          <a:xfrm>
            <a:off x="-48344" y="0"/>
            <a:ext cx="3570477" cy="6858000"/>
          </a:xfrm>
          <a:prstGeom prst="rect">
            <a:avLst/>
          </a:prstGeom>
          <a:solidFill>
            <a:srgbClr val="D8D8D8"/>
          </a:solidFill>
          <a:ln>
            <a:noFill/>
          </a:ln>
        </p:spPr>
      </p:sp>
      <p:sp>
        <p:nvSpPr>
          <p:cNvPr id="109" name="Google Shape;109;p52"/>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52"/>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54"/>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54"/>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54"/>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15" name="Google Shape;115;p54"/>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54"/>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54"/>
          <p:cNvSpPr/>
          <p:nvPr/>
        </p:nvSpPr>
        <p:spPr>
          <a:xfrm rot="-5400000">
            <a:off x="-1736448" y="43141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18"/>
        <p:cNvGrpSpPr/>
        <p:nvPr/>
      </p:nvGrpSpPr>
      <p:grpSpPr>
        <a:xfrm>
          <a:off x="0" y="0"/>
          <a:ext cx="0" cy="0"/>
          <a:chOff x="0" y="0"/>
          <a:chExt cx="0" cy="0"/>
        </a:xfrm>
      </p:grpSpPr>
      <p:sp>
        <p:nvSpPr>
          <p:cNvPr id="119" name="Google Shape;119;p55"/>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55"/>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55"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22" name="Google Shape;122;p55"/>
          <p:cNvSpPr>
            <a:spLocks noGrp="1"/>
          </p:cNvSpPr>
          <p:nvPr>
            <p:ph type="pic" idx="2"/>
          </p:nvPr>
        </p:nvSpPr>
        <p:spPr>
          <a:xfrm>
            <a:off x="7735037" y="1373925"/>
            <a:ext cx="2444127" cy="4336988"/>
          </a:xfrm>
          <a:prstGeom prst="rect">
            <a:avLst/>
          </a:prstGeom>
          <a:solidFill>
            <a:srgbClr val="D8D8D8"/>
          </a:solidFill>
          <a:ln>
            <a:noFill/>
          </a:ln>
        </p:spPr>
      </p:sp>
      <p:sp>
        <p:nvSpPr>
          <p:cNvPr id="123" name="Google Shape;123;p55"/>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55"/>
          <p:cNvSpPr/>
          <p:nvPr/>
        </p:nvSpPr>
        <p:spPr>
          <a:xfrm rot="-5400000">
            <a:off x="9716271" y="4364919"/>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5"/>
        <p:cNvGrpSpPr/>
        <p:nvPr/>
      </p:nvGrpSpPr>
      <p:grpSpPr>
        <a:xfrm>
          <a:off x="0" y="0"/>
          <a:ext cx="0" cy="0"/>
          <a:chOff x="0" y="0"/>
          <a:chExt cx="0" cy="0"/>
        </a:xfrm>
      </p:grpSpPr>
      <p:sp>
        <p:nvSpPr>
          <p:cNvPr id="126" name="Google Shape;126;p56"/>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5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5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p:nvPr/>
        </p:nvSpPr>
        <p:spPr>
          <a:xfrm rot="-5400000">
            <a:off x="9855625" y="4403466"/>
            <a:ext cx="40742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47"/>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1"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ecoembes.com/es"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sigre.es/"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eur-lex.europa.eu/legal-content/EN/AUTO/?uri=celex:52019DC0640"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g2f0240af1f0_0_72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5"/>
          </a:xfrm>
          <a:prstGeom prst="rect">
            <a:avLst/>
          </a:prstGeom>
          <a:noFill/>
          <a:ln>
            <a:noFill/>
          </a:ln>
        </p:spPr>
      </p:pic>
      <p:sp>
        <p:nvSpPr>
          <p:cNvPr id="203" name="Google Shape;203;g2f0240af1f0_0_721"/>
          <p:cNvSpPr txBox="1"/>
          <p:nvPr/>
        </p:nvSpPr>
        <p:spPr>
          <a:xfrm>
            <a:off x="1190839" y="3936887"/>
            <a:ext cx="6396503"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s-ES" sz="4800" b="1" i="0" u="none" strike="noStrike" cap="none" dirty="0">
                <a:solidFill>
                  <a:schemeClr val="lt1"/>
                </a:solidFill>
                <a:latin typeface="Calibri"/>
                <a:ea typeface="Calibri"/>
                <a:cs typeface="Calibri"/>
                <a:sym typeface="Calibri"/>
              </a:rPr>
              <a:t>Empezar en </a:t>
            </a:r>
            <a:r>
              <a:rPr lang="es-ES" sz="4800" b="1" i="0" u="none" strike="noStrike" cap="none" dirty="0" err="1">
                <a:solidFill>
                  <a:schemeClr val="lt1"/>
                </a:solidFill>
                <a:latin typeface="Calibri"/>
                <a:ea typeface="Calibri"/>
                <a:cs typeface="Calibri"/>
                <a:sym typeface="Calibri"/>
              </a:rPr>
              <a:t>SostenibilidadKit</a:t>
            </a:r>
            <a:r>
              <a:rPr lang="es-ES" sz="4800" b="1" i="0" u="none" strike="noStrike" cap="none" dirty="0">
                <a:solidFill>
                  <a:schemeClr val="lt1"/>
                </a:solidFill>
                <a:latin typeface="Calibri"/>
                <a:ea typeface="Calibri"/>
                <a:cs typeface="Calibri"/>
                <a:sym typeface="Calibri"/>
              </a:rPr>
              <a:t> inicial</a:t>
            </a:r>
            <a:endParaRPr sz="1400" b="0" i="0" u="none" strike="noStrike" cap="none" dirty="0">
              <a:solidFill>
                <a:srgbClr val="000000"/>
              </a:solidFill>
              <a:latin typeface="Arial"/>
              <a:ea typeface="Arial"/>
              <a:cs typeface="Arial"/>
              <a:sym typeface="Arial"/>
            </a:endParaRPr>
          </a:p>
        </p:txBody>
      </p:sp>
      <p:pic>
        <p:nvPicPr>
          <p:cNvPr id="2" name="Picture 1" descr="A grey and black sign with a person in a circle&#10;&#10;AI-generated content may be incorrect.">
            <a:extLst>
              <a:ext uri="{FF2B5EF4-FFF2-40B4-BE49-F238E27FC236}">
                <a16:creationId xmlns:a16="http://schemas.microsoft.com/office/drawing/2014/main" id="{5E88A8A1-4301-588A-D808-CE31C5B8DE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3" name="TextBox 2">
            <a:extLst>
              <a:ext uri="{FF2B5EF4-FFF2-40B4-BE49-F238E27FC236}">
                <a16:creationId xmlns:a16="http://schemas.microsoft.com/office/drawing/2014/main" id="{CF457E01-E1BF-1678-0AE1-EF4F81E5645F}"/>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4" name="Rectangle 6">
            <a:extLst>
              <a:ext uri="{FF2B5EF4-FFF2-40B4-BE49-F238E27FC236}">
                <a16:creationId xmlns:a16="http://schemas.microsoft.com/office/drawing/2014/main" id="{7E1A8D32-2BD3-8557-1CD1-AC3CE61AA962}"/>
              </a:ext>
            </a:extLst>
          </p:cNvPr>
          <p:cNvSpPr>
            <a:spLocks noChangeArrowheads="1"/>
          </p:cNvSpPr>
          <p:nvPr/>
        </p:nvSpPr>
        <p:spPr bwMode="auto">
          <a:xfrm>
            <a:off x="4910115" y="5635130"/>
            <a:ext cx="456045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Arial" panose="020B0604020202020204" pitchFamily="34" charset="0"/>
              </a:rPr>
              <a:t>Financiado</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por</a:t>
            </a:r>
            <a:r>
              <a:rPr kumimoji="0" lang="en-US" altLang="en-US" sz="1000" b="0" i="0" u="none" strike="noStrike" cap="none" normalizeH="0" baseline="0" dirty="0">
                <a:ln>
                  <a:noFill/>
                </a:ln>
                <a:effectLst/>
                <a:latin typeface="Arial" panose="020B0604020202020204" pitchFamily="34" charset="0"/>
              </a:rPr>
              <a:t> la Unión Europea. Las </a:t>
            </a:r>
            <a:r>
              <a:rPr kumimoji="0" lang="en-US" altLang="en-US" sz="1000" b="0" i="0" u="none" strike="noStrike" cap="none" normalizeH="0" baseline="0" dirty="0" err="1">
                <a:ln>
                  <a:noFill/>
                </a:ln>
                <a:effectLst/>
                <a:latin typeface="Arial" panose="020B0604020202020204" pitchFamily="34" charset="0"/>
              </a:rPr>
              <a:t>opiniones</a:t>
            </a:r>
            <a:r>
              <a:rPr kumimoji="0" lang="en-US" altLang="en-US" sz="1000" b="0" i="0" u="none" strike="noStrike" cap="none" normalizeH="0" baseline="0" dirty="0">
                <a:ln>
                  <a:noFill/>
                </a:ln>
                <a:effectLst/>
                <a:latin typeface="Arial" panose="020B0604020202020204" pitchFamily="34" charset="0"/>
              </a:rPr>
              <a:t> y puntos de vista </a:t>
            </a:r>
            <a:r>
              <a:rPr kumimoji="0" lang="en-US" altLang="en-US" sz="1000" b="0" i="0" u="none" strike="noStrike" cap="none" normalizeH="0" baseline="0" dirty="0" err="1">
                <a:ln>
                  <a:noFill/>
                </a:ln>
                <a:effectLst/>
                <a:latin typeface="Arial" panose="020B0604020202020204" pitchFamily="34" charset="0"/>
              </a:rPr>
              <a:t>expresados</a:t>
            </a:r>
            <a:r>
              <a:rPr kumimoji="0" lang="en-US" altLang="en-US" sz="1000" b="0" i="0" u="none" strike="noStrike" cap="none" normalizeH="0" baseline="0" dirty="0">
                <a:ln>
                  <a:noFill/>
                </a:ln>
                <a:effectLst/>
                <a:latin typeface="Arial" panose="020B0604020202020204" pitchFamily="34" charset="0"/>
              </a:rPr>
              <a:t> solo </a:t>
            </a:r>
            <a:r>
              <a:rPr kumimoji="0" lang="en-US" altLang="en-US" sz="1000" b="0" i="0" u="none" strike="noStrike" cap="none" normalizeH="0" baseline="0" dirty="0" err="1">
                <a:ln>
                  <a:noFill/>
                </a:ln>
                <a:effectLst/>
                <a:latin typeface="Arial" panose="020B0604020202020204" pitchFamily="34" charset="0"/>
              </a:rPr>
              <a:t>comprometen</a:t>
            </a:r>
            <a:r>
              <a:rPr kumimoji="0" lang="en-US" altLang="en-US" sz="1000" b="0" i="0" u="none" strike="noStrike" cap="none" normalizeH="0" baseline="0" dirty="0">
                <a:ln>
                  <a:noFill/>
                </a:ln>
                <a:effectLst/>
                <a:latin typeface="Arial" panose="020B0604020202020204" pitchFamily="34" charset="0"/>
              </a:rPr>
              <a:t> a </a:t>
            </a:r>
            <a:r>
              <a:rPr kumimoji="0" lang="en-US" altLang="en-US" sz="1000" b="0" i="0" u="none" strike="noStrike" cap="none" normalizeH="0" baseline="0" dirty="0" err="1">
                <a:ln>
                  <a:noFill/>
                </a:ln>
                <a:effectLst/>
                <a:latin typeface="Arial" panose="020B0604020202020204" pitchFamily="34" charset="0"/>
              </a:rPr>
              <a:t>su</a:t>
            </a:r>
            <a:r>
              <a:rPr kumimoji="0" lang="en-US" altLang="en-US" sz="1000" b="0" i="0" u="none" strike="noStrike" cap="none" normalizeH="0" baseline="0" dirty="0">
                <a:ln>
                  <a:noFill/>
                </a:ln>
                <a:effectLst/>
                <a:latin typeface="Arial" panose="020B0604020202020204" pitchFamily="34" charset="0"/>
              </a:rPr>
              <a:t>(s) </a:t>
            </a:r>
            <a:r>
              <a:rPr kumimoji="0" lang="en-US" altLang="en-US" sz="1000" b="0" i="0" u="none" strike="noStrike" cap="none" normalizeH="0" baseline="0" dirty="0" err="1">
                <a:ln>
                  <a:noFill/>
                </a:ln>
                <a:effectLst/>
                <a:latin typeface="Arial" panose="020B0604020202020204" pitchFamily="34" charset="0"/>
              </a:rPr>
              <a:t>autor</a:t>
            </a:r>
            <a:r>
              <a:rPr kumimoji="0" lang="en-US" altLang="en-US" sz="1000" b="0" i="0" u="none" strike="noStrike" cap="none" normalizeH="0" baseline="0" dirty="0">
                <a:ln>
                  <a:noFill/>
                </a:ln>
                <a:effectLst/>
                <a:latin typeface="Arial" panose="020B0604020202020204" pitchFamily="34" charset="0"/>
              </a:rPr>
              <a:t>(es) y no </a:t>
            </a:r>
            <a:r>
              <a:rPr kumimoji="0" lang="en-US" altLang="en-US" sz="1000" b="0" i="0" u="none" strike="noStrike" cap="none" normalizeH="0" baseline="0" dirty="0" err="1">
                <a:ln>
                  <a:noFill/>
                </a:ln>
                <a:effectLst/>
                <a:latin typeface="Arial" panose="020B0604020202020204" pitchFamily="34" charset="0"/>
              </a:rPr>
              <a:t>reflejan</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necesariamente</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Unión Europea o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Agencia Ejecutiva Europea de </a:t>
            </a:r>
            <a:r>
              <a:rPr kumimoji="0" lang="en-US" altLang="en-US" sz="1000" b="0" i="0" u="none" strike="noStrike" cap="none" normalizeH="0" baseline="0" dirty="0" err="1">
                <a:ln>
                  <a:noFill/>
                </a:ln>
                <a:effectLst/>
                <a:latin typeface="Arial" panose="020B0604020202020204" pitchFamily="34" charset="0"/>
              </a:rPr>
              <a:t>Educación</a:t>
            </a:r>
            <a:r>
              <a:rPr kumimoji="0" lang="en-US" altLang="en-US" sz="1000" b="0" i="0" u="none" strike="noStrike" cap="none" normalizeH="0" baseline="0" dirty="0">
                <a:ln>
                  <a:noFill/>
                </a:ln>
                <a:effectLst/>
                <a:latin typeface="Arial" panose="020B0604020202020204" pitchFamily="34" charset="0"/>
              </a:rPr>
              <a:t> y Cultura (EACEA). Ni la Unión Europea </a:t>
            </a:r>
            <a:r>
              <a:rPr kumimoji="0" lang="en-US" altLang="en-US" sz="1000" b="0" i="0" u="none" strike="noStrike" cap="none" normalizeH="0" baseline="0" dirty="0" err="1">
                <a:ln>
                  <a:noFill/>
                </a:ln>
                <a:effectLst/>
                <a:latin typeface="Arial" panose="020B0604020202020204" pitchFamily="34" charset="0"/>
              </a:rPr>
              <a:t>ni</a:t>
            </a:r>
            <a:r>
              <a:rPr kumimoji="0" lang="en-US" altLang="en-US" sz="1000" b="0" i="0" u="none" strike="noStrike" cap="none" normalizeH="0" baseline="0" dirty="0">
                <a:ln>
                  <a:noFill/>
                </a:ln>
                <a:effectLst/>
                <a:latin typeface="Arial" panose="020B0604020202020204" pitchFamily="34" charset="0"/>
              </a:rPr>
              <a:t> la EACEA </a:t>
            </a:r>
            <a:r>
              <a:rPr kumimoji="0" lang="en-US" altLang="en-US" sz="1000" b="0" i="0" u="none" strike="noStrike" cap="none" normalizeH="0" baseline="0" dirty="0" err="1">
                <a:ln>
                  <a:noFill/>
                </a:ln>
                <a:effectLst/>
                <a:latin typeface="Arial" panose="020B0604020202020204" pitchFamily="34" charset="0"/>
              </a:rPr>
              <a:t>pueden</a:t>
            </a:r>
            <a:r>
              <a:rPr kumimoji="0" lang="en-US" altLang="en-US" sz="1000" b="0" i="0" u="none" strike="noStrike" cap="none" normalizeH="0" baseline="0" dirty="0">
                <a:ln>
                  <a:noFill/>
                </a:ln>
                <a:effectLst/>
                <a:latin typeface="Arial" panose="020B0604020202020204" pitchFamily="34" charset="0"/>
              </a:rPr>
              <a:t> ser </a:t>
            </a:r>
            <a:r>
              <a:rPr kumimoji="0" lang="en-US" altLang="en-US" sz="1000" b="0" i="0" u="none" strike="noStrike" cap="none" normalizeH="0" baseline="0" dirty="0" err="1">
                <a:ln>
                  <a:noFill/>
                </a:ln>
                <a:effectLst/>
                <a:latin typeface="Arial" panose="020B0604020202020204" pitchFamily="34" charset="0"/>
              </a:rPr>
              <a:t>considerados</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responsables</a:t>
            </a:r>
            <a:r>
              <a:rPr kumimoji="0" lang="en-US" altLang="en-US" sz="1000" b="0" i="0" u="none" strike="noStrike" cap="none" normalizeH="0" baseline="0" dirty="0">
                <a:ln>
                  <a:noFill/>
                </a:ln>
                <a:effectLst/>
                <a:latin typeface="Arial" panose="020B0604020202020204" pitchFamily="34" charset="0"/>
              </a:rPr>
              <a:t> de </a:t>
            </a:r>
            <a:r>
              <a:rPr kumimoji="0" lang="en-US" altLang="en-US" sz="1000" b="0" i="0" u="none" strike="noStrike" cap="none" normalizeH="0" baseline="0" dirty="0" err="1">
                <a:ln>
                  <a:noFill/>
                </a:ln>
                <a:effectLst/>
                <a:latin typeface="Arial" panose="020B0604020202020204" pitchFamily="34" charset="0"/>
              </a:rPr>
              <a:t>ellos</a:t>
            </a:r>
            <a:endParaRPr kumimoji="0" lang="en-US" altLang="en-US" sz="1000" b="0" i="0" u="none" strike="noStrike" cap="none" normalizeH="0" baseline="0" dirty="0">
              <a:ln>
                <a:noFill/>
              </a:ln>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f0240af1f0_0_787"/>
          <p:cNvSpPr txBox="1">
            <a:spLocks noGrp="1"/>
          </p:cNvSpPr>
          <p:nvPr>
            <p:ph type="body" idx="1"/>
          </p:nvPr>
        </p:nvSpPr>
        <p:spPr>
          <a:xfrm>
            <a:off x="1142999" y="567900"/>
            <a:ext cx="7536305" cy="57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s-ES"/>
              <a:t>03. RESULTADOS DE APRENDIZAJE</a:t>
            </a:r>
            <a:endParaRPr/>
          </a:p>
        </p:txBody>
      </p:sp>
      <p:sp>
        <p:nvSpPr>
          <p:cNvPr id="286" name="Google Shape;286;g2f0240af1f0_0_787"/>
          <p:cNvSpPr txBox="1">
            <a:spLocks noGrp="1"/>
          </p:cNvSpPr>
          <p:nvPr>
            <p:ph type="body" idx="2"/>
          </p:nvPr>
        </p:nvSpPr>
        <p:spPr>
          <a:xfrm>
            <a:off x="715875" y="1415150"/>
            <a:ext cx="10245900" cy="4655866"/>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SzPts val="2400"/>
              <a:buChar char="●"/>
            </a:pPr>
            <a:r>
              <a:rPr lang="es-ES">
                <a:solidFill>
                  <a:srgbClr val="000000"/>
                </a:solidFill>
              </a:rPr>
              <a:t>¿Qué se considera una cadena de suministro o de valor y un "procedimiento en cascada"?</a:t>
            </a:r>
            <a:br>
              <a:rPr lang="es-ES">
                <a:solidFill>
                  <a:srgbClr val="000000"/>
                </a:solidFill>
              </a:rPr>
            </a:br>
            <a:r>
              <a:rPr lang="es-ES">
                <a:solidFill>
                  <a:srgbClr val="000000"/>
                </a:solidFill>
              </a:rPr>
              <a:t>¿Qué empresas están obligadas por la regulación europea a reportar información de su cadena de suministro o cadena de valor y cómo puede afectar a las microempresas?</a:t>
            </a:r>
            <a:br>
              <a:rPr lang="es-ES">
                <a:solidFill>
                  <a:srgbClr val="000000"/>
                </a:solidFill>
              </a:rPr>
            </a:br>
            <a:r>
              <a:rPr lang="es-ES">
                <a:solidFill>
                  <a:srgbClr val="000000"/>
                </a:solidFill>
              </a:rPr>
              <a:t>¿Qué información requieren para estar preparados?</a:t>
            </a:r>
            <a:br>
              <a:rPr lang="es-ES">
                <a:solidFill>
                  <a:srgbClr val="000000"/>
                </a:solidFill>
              </a:rPr>
            </a:br>
            <a:r>
              <a:rPr lang="es-ES">
                <a:solidFill>
                  <a:srgbClr val="000000"/>
                </a:solidFill>
              </a:rPr>
              <a:t>¿Cuáles son las ventajas de la transparencia en las cadenas de suministro?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g2f0240af1f0_0_792"/>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02</a:t>
            </a:r>
            <a:endParaRPr/>
          </a:p>
        </p:txBody>
      </p:sp>
      <p:sp>
        <p:nvSpPr>
          <p:cNvPr id="294" name="Google Shape;294;g2f0240af1f0_0_792"/>
          <p:cNvSpPr/>
          <p:nvPr/>
        </p:nvSpPr>
        <p:spPr>
          <a:xfrm>
            <a:off x="5722297" y="4461934"/>
            <a:ext cx="5608800" cy="1252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95" name="Google Shape;295;g2f0240af1f0_0_792"/>
          <p:cNvSpPr txBox="1"/>
          <p:nvPr/>
        </p:nvSpPr>
        <p:spPr>
          <a:xfrm>
            <a:off x="5906320" y="4514232"/>
            <a:ext cx="5608800" cy="123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400" b="1" i="0" u="none" strike="noStrike" cap="none">
                <a:solidFill>
                  <a:srgbClr val="73B64B"/>
                </a:solidFill>
                <a:latin typeface="Calibri"/>
                <a:ea typeface="Calibri"/>
                <a:cs typeface="Calibri"/>
                <a:sym typeface="Calibri"/>
              </a:rPr>
              <a:t>OBLIGACIONES REGULATORIAS EN MATERIA DE SOSTENIBILIDAD EN LAS CADENAS DE SUMINISTRO Y DE VALOR</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f0240af1f0_0_800"/>
          <p:cNvSpPr txBox="1">
            <a:spLocks noGrp="1"/>
          </p:cNvSpPr>
          <p:nvPr>
            <p:ph type="body" idx="1"/>
          </p:nvPr>
        </p:nvSpPr>
        <p:spPr>
          <a:xfrm>
            <a:off x="4970075" y="459732"/>
            <a:ext cx="6634500" cy="11142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800"/>
              </a:spcBef>
              <a:spcAft>
                <a:spcPts val="0"/>
              </a:spcAft>
              <a:buClr>
                <a:srgbClr val="000000"/>
              </a:buClr>
              <a:buSzPts val="1400"/>
              <a:buNone/>
            </a:pPr>
            <a:r>
              <a:rPr lang="es-ES"/>
              <a:t>Definición de cadena de suministro y cadena de valor</a:t>
            </a:r>
            <a:endParaRPr/>
          </a:p>
        </p:txBody>
      </p:sp>
      <p:sp>
        <p:nvSpPr>
          <p:cNvPr id="301" name="Google Shape;301;g2f0240af1f0_0_800"/>
          <p:cNvSpPr txBox="1">
            <a:spLocks noGrp="1"/>
          </p:cNvSpPr>
          <p:nvPr>
            <p:ph type="body" idx="3"/>
          </p:nvPr>
        </p:nvSpPr>
        <p:spPr>
          <a:xfrm>
            <a:off x="3885875" y="537525"/>
            <a:ext cx="1246200" cy="12819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01</a:t>
            </a:r>
            <a:endParaRPr/>
          </a:p>
        </p:txBody>
      </p:sp>
      <p:sp>
        <p:nvSpPr>
          <p:cNvPr id="302" name="Google Shape;302;g2f0240af1f0_0_800"/>
          <p:cNvSpPr/>
          <p:nvPr/>
        </p:nvSpPr>
        <p:spPr>
          <a:xfrm>
            <a:off x="3920900" y="1819425"/>
            <a:ext cx="7707000" cy="258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04" name="Google Shape;304;g2f0240af1f0_0_800"/>
          <p:cNvSpPr/>
          <p:nvPr/>
        </p:nvSpPr>
        <p:spPr>
          <a:xfrm>
            <a:off x="3964313" y="3365778"/>
            <a:ext cx="7533300" cy="234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05" name="Google Shape;305;g2f0240af1f0_0_800"/>
          <p:cNvSpPr txBox="1"/>
          <p:nvPr/>
        </p:nvSpPr>
        <p:spPr>
          <a:xfrm>
            <a:off x="5003208" y="2222713"/>
            <a:ext cx="6771300" cy="8001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800"/>
              </a:spcBef>
              <a:spcAft>
                <a:spcPts val="0"/>
              </a:spcAft>
              <a:buNone/>
            </a:pPr>
            <a:r>
              <a:rPr lang="es-ES" sz="2400" b="1" i="0" u="none" strike="noStrike" cap="none">
                <a:solidFill>
                  <a:srgbClr val="73B64B"/>
                </a:solidFill>
                <a:latin typeface="Calibri"/>
                <a:ea typeface="Calibri"/>
                <a:cs typeface="Calibri"/>
                <a:sym typeface="Calibri"/>
              </a:rPr>
              <a:t>Marco regulatorio de la cadena de suministro y la cadena de valor sostenibles en la UE</a:t>
            </a:r>
            <a:endParaRPr sz="2400" b="0" i="0" u="none" strike="noStrike" cap="none">
              <a:solidFill>
                <a:srgbClr val="000000"/>
              </a:solidFill>
              <a:latin typeface="Arial"/>
              <a:ea typeface="Arial"/>
              <a:cs typeface="Arial"/>
              <a:sym typeface="Arial"/>
            </a:endParaRPr>
          </a:p>
        </p:txBody>
      </p:sp>
      <p:sp>
        <p:nvSpPr>
          <p:cNvPr id="306" name="Google Shape;306;g2f0240af1f0_0_800"/>
          <p:cNvSpPr txBox="1"/>
          <p:nvPr/>
        </p:nvSpPr>
        <p:spPr>
          <a:xfrm>
            <a:off x="3874775" y="2021873"/>
            <a:ext cx="1106400" cy="9798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s-ES" sz="4400" b="1" i="0" u="none" strike="noStrike" cap="none">
                <a:solidFill>
                  <a:schemeClr val="lt1"/>
                </a:solidFill>
                <a:latin typeface="Calibri"/>
                <a:ea typeface="Calibri"/>
                <a:cs typeface="Calibri"/>
                <a:sym typeface="Calibri"/>
              </a:rPr>
              <a:t>02</a:t>
            </a:r>
            <a:endParaRPr sz="4400" b="1" i="0" u="none" strike="noStrike" cap="none">
              <a:solidFill>
                <a:schemeClr val="lt1"/>
              </a:solidFill>
              <a:latin typeface="Calibri"/>
              <a:ea typeface="Calibri"/>
              <a:cs typeface="Calibri"/>
              <a:sym typeface="Calibri"/>
            </a:endParaRPr>
          </a:p>
        </p:txBody>
      </p:sp>
      <p:sp>
        <p:nvSpPr>
          <p:cNvPr id="307" name="Google Shape;307;g2f0240af1f0_0_800"/>
          <p:cNvSpPr/>
          <p:nvPr/>
        </p:nvSpPr>
        <p:spPr>
          <a:xfrm>
            <a:off x="3801200" y="6802429"/>
            <a:ext cx="7772700" cy="258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08" name="Google Shape;308;g2f0240af1f0_0_800"/>
          <p:cNvSpPr txBox="1"/>
          <p:nvPr/>
        </p:nvSpPr>
        <p:spPr>
          <a:xfrm>
            <a:off x="5029883" y="3698575"/>
            <a:ext cx="6813600" cy="111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2400" b="1" i="0" u="none" strike="noStrike" cap="none">
                <a:solidFill>
                  <a:srgbClr val="73B64B"/>
                </a:solidFill>
                <a:latin typeface="Calibri"/>
                <a:ea typeface="Calibri"/>
                <a:cs typeface="Calibri"/>
                <a:sym typeface="Calibri"/>
              </a:rPr>
              <a:t>Principales obligaciones, tanto directas como indirectas, para las microempresas en las cadenas de suministro y de valor</a:t>
            </a:r>
            <a:endParaRPr sz="2400" b="1" i="0" u="none" strike="noStrike" cap="none">
              <a:solidFill>
                <a:srgbClr val="73B64B"/>
              </a:solidFill>
              <a:latin typeface="Calibri"/>
              <a:ea typeface="Calibri"/>
              <a:cs typeface="Calibri"/>
              <a:sym typeface="Calibri"/>
            </a:endParaRPr>
          </a:p>
        </p:txBody>
      </p:sp>
      <p:sp>
        <p:nvSpPr>
          <p:cNvPr id="309" name="Google Shape;309;g2f0240af1f0_0_800"/>
          <p:cNvSpPr txBox="1"/>
          <p:nvPr/>
        </p:nvSpPr>
        <p:spPr>
          <a:xfrm>
            <a:off x="3885873" y="3698575"/>
            <a:ext cx="770700" cy="7329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s-ES" sz="4400" b="1" i="0" u="none" strike="noStrike" cap="none">
                <a:solidFill>
                  <a:schemeClr val="lt1"/>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10" name="Google Shape;310;g2f0240af1f0_0_800"/>
          <p:cNvSpPr/>
          <p:nvPr/>
        </p:nvSpPr>
        <p:spPr>
          <a:xfrm>
            <a:off x="3920894" y="5097202"/>
            <a:ext cx="7533300" cy="234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1" name="Google Shape;311;g2f0240af1f0_0_800"/>
          <p:cNvSpPr txBox="1"/>
          <p:nvPr/>
        </p:nvSpPr>
        <p:spPr>
          <a:xfrm>
            <a:off x="3920900" y="5360350"/>
            <a:ext cx="843600" cy="7329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s-ES"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12" name="Google Shape;312;g2f0240af1f0_0_800"/>
          <p:cNvSpPr txBox="1"/>
          <p:nvPr/>
        </p:nvSpPr>
        <p:spPr>
          <a:xfrm>
            <a:off x="4907550" y="5326738"/>
            <a:ext cx="7059900" cy="800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s-ES" sz="2400" b="1" i="0" u="none" strike="noStrike" cap="none">
                <a:solidFill>
                  <a:srgbClr val="73B64B"/>
                </a:solidFill>
                <a:latin typeface="Calibri"/>
                <a:ea typeface="Calibri"/>
                <a:cs typeface="Calibri"/>
                <a:sym typeface="Calibri"/>
              </a:rPr>
              <a:t>Primer paso: Transparencia</a:t>
            </a:r>
            <a:endParaRPr sz="2400" b="1" i="0" u="none" strike="noStrike" cap="none">
              <a:solidFill>
                <a:srgbClr val="73B64B"/>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g2f0240af1f0_0_816"/>
          <p:cNvSpPr txBox="1">
            <a:spLocks noGrp="1"/>
          </p:cNvSpPr>
          <p:nvPr>
            <p:ph type="body" idx="1"/>
          </p:nvPr>
        </p:nvSpPr>
        <p:spPr/>
        <p:txBody>
          <a:bodyPr spcFirstLastPara="1" wrap="square" lIns="91425" tIns="45700" rIns="91425" bIns="45700" anchor="t" anchorCtr="0">
            <a:normAutofit/>
          </a:bodyPr>
          <a:lstStyle/>
          <a:p>
            <a:pPr marL="0" lvl="0" indent="0" rtl="0">
              <a:spcBef>
                <a:spcPts val="800"/>
              </a:spcBef>
              <a:spcAft>
                <a:spcPts val="0"/>
              </a:spcAft>
              <a:buClr>
                <a:srgbClr val="000000"/>
              </a:buClr>
              <a:buSzPts val="1400"/>
              <a:buNone/>
            </a:pPr>
            <a:r>
              <a:rPr lang="es-ES" sz="2800"/>
              <a:t>01.Definiciones de cadena de suministro y cadena de valor</a:t>
            </a:r>
            <a:endParaRPr lang="en-GB" sz="2800"/>
          </a:p>
        </p:txBody>
      </p:sp>
      <p:sp>
        <p:nvSpPr>
          <p:cNvPr id="320" name="Google Shape;320;g2f0240af1f0_0_816"/>
          <p:cNvSpPr txBox="1">
            <a:spLocks noGrp="1"/>
          </p:cNvSpPr>
          <p:nvPr>
            <p:ph type="body" idx="2"/>
          </p:nvPr>
        </p:nvSpPr>
        <p:spPr/>
        <p:txBody>
          <a:bodyPr spcFirstLastPara="1" wrap="square" lIns="91425" tIns="45700" rIns="91425" bIns="45700" anchor="t" anchorCtr="0">
            <a:normAutofit/>
          </a:bodyPr>
          <a:lstStyle/>
          <a:p>
            <a:pPr marL="457200" lvl="0" indent="-381000" rtl="0">
              <a:lnSpc>
                <a:spcPct val="93333"/>
              </a:lnSpc>
              <a:spcBef>
                <a:spcPts val="1000"/>
              </a:spcBef>
              <a:spcAft>
                <a:spcPts val="0"/>
              </a:spcAft>
              <a:buClr>
                <a:srgbClr val="000000"/>
              </a:buClr>
              <a:buSzPts val="2400"/>
              <a:buFont typeface="Calibri"/>
              <a:buChar char="●"/>
            </a:pPr>
            <a:r>
              <a:rPr lang="es-ES" sz="1700"/>
              <a:t>Las </a:t>
            </a:r>
            <a:r>
              <a:rPr lang="es-ES" sz="1700" b="1"/>
              <a:t>cadenas de suministro </a:t>
            </a:r>
            <a:r>
              <a:rPr lang="es-ES" sz="1700"/>
              <a:t>están relacionadas principalmente con los productos y la distribución de los mismos: implica el movimiento de componentes y productos terminados desde los proveedores hasta los fabricantes, distribuidores, minoristas y, en última instancia, hasta los usuarios finales.</a:t>
            </a:r>
          </a:p>
          <a:p>
            <a:pPr marL="457200" lvl="0" indent="-381000" rtl="0">
              <a:lnSpc>
                <a:spcPct val="93333"/>
              </a:lnSpc>
              <a:spcBef>
                <a:spcPts val="1000"/>
              </a:spcBef>
              <a:spcAft>
                <a:spcPts val="0"/>
              </a:spcAft>
              <a:buClr>
                <a:srgbClr val="000000"/>
              </a:buClr>
              <a:buSzPts val="2400"/>
              <a:buFont typeface="Calibri"/>
              <a:buChar char="●"/>
            </a:pPr>
            <a:r>
              <a:rPr lang="es-ES" sz="1700"/>
              <a:t>Por otra parte, la definición de </a:t>
            </a:r>
            <a:r>
              <a:rPr lang="es-ES" sz="1700" b="1"/>
              <a:t>cadenas de valor </a:t>
            </a:r>
            <a:r>
              <a:rPr lang="es-ES" sz="1700"/>
              <a:t>tiene un alcance más amplio: no solo incluye la producción y distribución de bienes, sino también </a:t>
            </a:r>
            <a:r>
              <a:rPr lang="es-ES" sz="1700" u="sng"/>
              <a:t>la prestación de servicios y todas las actividades conexas de cada uno de los socios que participan en sus relaciones comerciales establecidas en las fases anteriores y posteriores de la cadena de producción (contratistas, subcontratistas, otras personas jurídicas y el empleo de todos ellos)</a:t>
            </a:r>
            <a:endParaRPr lang="es-ES" sz="1700" i="1" u="sng">
              <a:highlight>
                <a:srgbClr val="EA9999"/>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f0240af1f0_0_823"/>
          <p:cNvSpPr txBox="1">
            <a:spLocks noGrp="1"/>
          </p:cNvSpPr>
          <p:nvPr>
            <p:ph type="body" idx="1"/>
          </p:nvPr>
        </p:nvSpPr>
        <p:spPr>
          <a:xfrm>
            <a:off x="904856" y="598294"/>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800"/>
              </a:spcBef>
              <a:spcAft>
                <a:spcPts val="0"/>
              </a:spcAft>
              <a:buSzPts val="3600"/>
              <a:buNone/>
            </a:pPr>
            <a:r>
              <a:rPr lang="es-ES" sz="3200"/>
              <a:t>02. Marco regulatorio de la cadena de suministro y la cadena de valor sostenibles en la UE</a:t>
            </a:r>
            <a:endParaRPr sz="3200"/>
          </a:p>
        </p:txBody>
      </p:sp>
      <p:sp>
        <p:nvSpPr>
          <p:cNvPr id="327" name="Google Shape;327;g2f0240af1f0_0_823"/>
          <p:cNvSpPr txBox="1">
            <a:spLocks noGrp="1"/>
          </p:cNvSpPr>
          <p:nvPr>
            <p:ph type="body" idx="2"/>
          </p:nvPr>
        </p:nvSpPr>
        <p:spPr>
          <a:xfrm>
            <a:off x="819225" y="1954200"/>
            <a:ext cx="10479300" cy="44979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r>
              <a:rPr lang="es-ES">
                <a:solidFill>
                  <a:srgbClr val="000000"/>
                </a:solidFill>
              </a:rPr>
              <a:t>Dos tipos de regulación de la UE:</a:t>
            </a:r>
            <a:endParaRPr/>
          </a:p>
          <a:p>
            <a:pPr marL="0" lvl="0" indent="0" algn="l" rtl="0">
              <a:lnSpc>
                <a:spcPct val="103333"/>
              </a:lnSpc>
              <a:spcBef>
                <a:spcPts val="0"/>
              </a:spcBef>
              <a:spcAft>
                <a:spcPts val="0"/>
              </a:spcAft>
              <a:buSzPts val="2400"/>
              <a:buNone/>
            </a:pPr>
            <a:endParaRPr>
              <a:solidFill>
                <a:srgbClr val="000000"/>
              </a:solidFill>
            </a:endParaRPr>
          </a:p>
          <a:p>
            <a:pPr marL="457200" lvl="0" indent="-381000" algn="l" rtl="0">
              <a:lnSpc>
                <a:spcPct val="103333"/>
              </a:lnSpc>
              <a:spcBef>
                <a:spcPts val="0"/>
              </a:spcBef>
              <a:spcAft>
                <a:spcPts val="0"/>
              </a:spcAft>
              <a:buSzPts val="2400"/>
              <a:buChar char="-"/>
            </a:pPr>
            <a:r>
              <a:rPr lang="es-ES" b="1">
                <a:solidFill>
                  <a:srgbClr val="000000"/>
                </a:solidFill>
              </a:rPr>
              <a:t>La que tiene por objeto al producto (cadena de suministro): uso de materias primas, trazabilidad del producto, (iniciativa de la CE de PASAPORTE DIGITAL DEL PRODUCTO), etc.</a:t>
            </a:r>
            <a:endParaRPr/>
          </a:p>
          <a:p>
            <a:pPr marL="76200" lvl="0" indent="0" algn="l" rtl="0">
              <a:lnSpc>
                <a:spcPct val="103333"/>
              </a:lnSpc>
              <a:spcBef>
                <a:spcPts val="0"/>
              </a:spcBef>
              <a:spcAft>
                <a:spcPts val="0"/>
              </a:spcAft>
              <a:buSzPts val="2400"/>
              <a:buNone/>
            </a:pPr>
            <a:endParaRPr b="1">
              <a:solidFill>
                <a:srgbClr val="000000"/>
              </a:solidFill>
            </a:endParaRPr>
          </a:p>
          <a:p>
            <a:pPr marL="457200" lvl="0" indent="-381000" algn="l" rtl="0">
              <a:lnSpc>
                <a:spcPct val="103333"/>
              </a:lnSpc>
              <a:spcBef>
                <a:spcPts val="0"/>
              </a:spcBef>
              <a:spcAft>
                <a:spcPts val="0"/>
              </a:spcAft>
              <a:buSzPts val="2400"/>
              <a:buChar char="-"/>
            </a:pPr>
            <a:r>
              <a:rPr lang="es-ES" b="1">
                <a:solidFill>
                  <a:srgbClr val="000000"/>
                </a:solidFill>
              </a:rPr>
              <a:t>La que tiene por objeto las relaciones comerciales directas o indirectas (en función de la intensidad o duración) de una empresa (cadena de valor) con su entorno: incluidos los RRHH y la financiación</a:t>
            </a:r>
            <a:endParaRPr/>
          </a:p>
          <a:p>
            <a:pPr marL="76200" lvl="0" indent="0" algn="l" rtl="0">
              <a:lnSpc>
                <a:spcPct val="103333"/>
              </a:lnSpc>
              <a:spcBef>
                <a:spcPts val="0"/>
              </a:spcBef>
              <a:spcAft>
                <a:spcPts val="0"/>
              </a:spcAft>
              <a:buSzPts val="2400"/>
              <a:buNone/>
            </a:pPr>
            <a:endParaRPr b="1" i="1">
              <a:solidFill>
                <a:srgbClr val="000000"/>
              </a:solidFill>
            </a:endParaRPr>
          </a:p>
          <a:p>
            <a:pPr marL="76200" lvl="0" indent="0" algn="l" rtl="0">
              <a:lnSpc>
                <a:spcPct val="103333"/>
              </a:lnSpc>
              <a:spcBef>
                <a:spcPts val="0"/>
              </a:spcBef>
              <a:spcAft>
                <a:spcPts val="0"/>
              </a:spcAft>
              <a:buSzPts val="2400"/>
              <a:buNone/>
            </a:pPr>
            <a:r>
              <a:rPr lang="es-ES" sz="2000" b="1" i="1">
                <a:solidFill>
                  <a:srgbClr val="000000"/>
                </a:solidFill>
              </a:rPr>
              <a:t>La cadena de suministro está incluida en la cadena de valor, pero generalmente tiene una visión sectorial más enfocada u obligaciones con respecto a un producto específico</a:t>
            </a:r>
            <a:endParaRPr sz="2000" b="1" i="1">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f0240af1f0_0_829"/>
          <p:cNvSpPr txBox="1">
            <a:spLocks noGrp="1"/>
          </p:cNvSpPr>
          <p:nvPr>
            <p:ph type="body" idx="1"/>
          </p:nvPr>
        </p:nvSpPr>
        <p:spPr>
          <a:xfrm>
            <a:off x="904856" y="3696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s-ES" sz="3200"/>
              <a:t>2.1. Normativa Europea sobre la cadena de suministro y de  valor</a:t>
            </a:r>
            <a:endParaRPr sz="3200"/>
          </a:p>
        </p:txBody>
      </p:sp>
      <p:pic>
        <p:nvPicPr>
          <p:cNvPr id="334" name="Google Shape;334;g2f0240af1f0_0_829"/>
          <p:cNvPicPr preferRelativeResize="0"/>
          <p:nvPr/>
        </p:nvPicPr>
        <p:blipFill rotWithShape="1">
          <a:blip r:embed="rId3" cstate="screen">
            <a:alphaModFix/>
            <a:extLst>
              <a:ext uri="{28A0092B-C50C-407E-A947-70E740481C1C}">
                <a14:useLocalDpi xmlns:a14="http://schemas.microsoft.com/office/drawing/2010/main"/>
              </a:ext>
            </a:extLst>
          </a:blip>
          <a:srcRect l="-1415" t="-562" r="4477" b="1796"/>
          <a:stretch/>
        </p:blipFill>
        <p:spPr>
          <a:xfrm>
            <a:off x="301788" y="1330725"/>
            <a:ext cx="10982375" cy="5143300"/>
          </a:xfrm>
          <a:prstGeom prst="rect">
            <a:avLst/>
          </a:prstGeom>
          <a:noFill/>
          <a:ln>
            <a:noFill/>
          </a:ln>
        </p:spPr>
      </p:pic>
      <p:pic>
        <p:nvPicPr>
          <p:cNvPr id="335" name="Google Shape;335;g2f0240af1f0_0_8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26600" y="2699050"/>
            <a:ext cx="3575051" cy="2614000"/>
          </a:xfrm>
          <a:prstGeom prst="rect">
            <a:avLst/>
          </a:prstGeom>
          <a:noFill/>
          <a:ln>
            <a:noFill/>
          </a:ln>
        </p:spPr>
      </p:pic>
      <p:pic>
        <p:nvPicPr>
          <p:cNvPr id="336" name="Google Shape;336;g2f0240af1f0_0_82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35150" y="2881588"/>
            <a:ext cx="3353099" cy="3409900"/>
          </a:xfrm>
          <a:prstGeom prst="rect">
            <a:avLst/>
          </a:prstGeom>
          <a:noFill/>
          <a:ln>
            <a:noFill/>
          </a:ln>
        </p:spPr>
      </p:pic>
      <p:pic>
        <p:nvPicPr>
          <p:cNvPr id="337" name="Google Shape;337;g2f0240af1f0_0_82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947675" y="2699050"/>
            <a:ext cx="2844675" cy="37749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f0240af1f0_0_838"/>
          <p:cNvSpPr txBox="1">
            <a:spLocks noGrp="1"/>
          </p:cNvSpPr>
          <p:nvPr>
            <p:ph type="body" idx="1"/>
          </p:nvPr>
        </p:nvSpPr>
        <p:spPr>
          <a:xfrm>
            <a:off x="649400" y="382061"/>
            <a:ext cx="10053000" cy="54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s-ES" sz="3200"/>
              <a:t>2.2 Regulación de la sostenibilidad de la cadena de valor en la UE : CSRD y CSDDD</a:t>
            </a:r>
            <a:endParaRPr sz="3200"/>
          </a:p>
        </p:txBody>
      </p:sp>
      <p:sp>
        <p:nvSpPr>
          <p:cNvPr id="344" name="Google Shape;344;g2f0240af1f0_0_838"/>
          <p:cNvSpPr txBox="1">
            <a:spLocks noGrp="1"/>
          </p:cNvSpPr>
          <p:nvPr>
            <p:ph type="body" idx="2"/>
          </p:nvPr>
        </p:nvSpPr>
        <p:spPr>
          <a:xfrm>
            <a:off x="523825" y="1590201"/>
            <a:ext cx="10728900" cy="4742100"/>
          </a:xfrm>
          <a:prstGeom prst="rect">
            <a:avLst/>
          </a:prstGeom>
          <a:noFill/>
          <a:ln>
            <a:noFill/>
          </a:ln>
        </p:spPr>
        <p:txBody>
          <a:bodyPr spcFirstLastPara="1" wrap="square" lIns="91425" tIns="45700" rIns="91425" bIns="45700" anchor="t" anchorCtr="0">
            <a:noAutofit/>
          </a:bodyPr>
          <a:lstStyle/>
          <a:p>
            <a:pPr marL="95250" lvl="0" indent="0" algn="just" rtl="0">
              <a:lnSpc>
                <a:spcPct val="103333"/>
              </a:lnSpc>
              <a:spcBef>
                <a:spcPts val="0"/>
              </a:spcBef>
              <a:spcAft>
                <a:spcPts val="0"/>
              </a:spcAft>
              <a:buSzPts val="2100"/>
              <a:buNone/>
            </a:pPr>
            <a:r>
              <a:rPr lang="es-ES" sz="2000" b="1"/>
              <a:t>1) CSRD: Directiva de Informes de Sostenibilidad Corporativa: </a:t>
            </a:r>
            <a:r>
              <a:rPr lang="es-ES" sz="2000">
                <a:solidFill>
                  <a:srgbClr val="333333"/>
                </a:solidFill>
              </a:rPr>
              <a:t>Exige a las empresas, tanto grandes como pequeñas, que informen sobre sus actividades con impacto ambiental y social y define por primera vez un marco común de información para trasladar los datos no financieros. En última instancia, ayuda a las partes interesadas (incluidos los inversores) a evaluar el rendimiento no financiero de las organizaciones. A largo plazo, su objetivo es animar a las empresas de su ámbito de actuación a desarrollar acciones más responsables. </a:t>
            </a:r>
            <a:endParaRPr/>
          </a:p>
          <a:p>
            <a:pPr marL="95250" lvl="0" indent="0" algn="just" rtl="0">
              <a:lnSpc>
                <a:spcPct val="103333"/>
              </a:lnSpc>
              <a:spcBef>
                <a:spcPts val="0"/>
              </a:spcBef>
              <a:spcAft>
                <a:spcPts val="0"/>
              </a:spcAft>
              <a:buSzPts val="2100"/>
              <a:buNone/>
            </a:pPr>
            <a:endParaRPr sz="2000">
              <a:solidFill>
                <a:srgbClr val="333333"/>
              </a:solidFill>
            </a:endParaRPr>
          </a:p>
          <a:p>
            <a:pPr marL="438150" lvl="0" indent="-342900" algn="just" rtl="0">
              <a:lnSpc>
                <a:spcPct val="103333"/>
              </a:lnSpc>
              <a:spcBef>
                <a:spcPts val="0"/>
              </a:spcBef>
              <a:spcAft>
                <a:spcPts val="0"/>
              </a:spcAft>
              <a:buSzPts val="2100"/>
              <a:buFont typeface="Arial"/>
              <a:buChar char="•"/>
            </a:pPr>
            <a:r>
              <a:rPr lang="es-ES" sz="2000">
                <a:solidFill>
                  <a:srgbClr val="333333"/>
                </a:solidFill>
              </a:rPr>
              <a:t>Obliga a las empresas a divulgar información no solo sobre sus propias actividades, sino también sobre su cadena de valor, incluidos sus productos, servicios y relaciones comerciales. </a:t>
            </a:r>
            <a:endParaRPr/>
          </a:p>
          <a:p>
            <a:pPr marL="95250" lvl="0" indent="0" algn="just" rtl="0">
              <a:lnSpc>
                <a:spcPct val="103333"/>
              </a:lnSpc>
              <a:spcBef>
                <a:spcPts val="0"/>
              </a:spcBef>
              <a:spcAft>
                <a:spcPts val="0"/>
              </a:spcAft>
              <a:buSzPts val="2100"/>
              <a:buNone/>
            </a:pPr>
            <a:endParaRPr sz="2000">
              <a:solidFill>
                <a:srgbClr val="333333"/>
              </a:solidFill>
            </a:endParaRPr>
          </a:p>
          <a:p>
            <a:pPr marL="457200" lvl="0" indent="-361950" algn="just" rtl="0">
              <a:lnSpc>
                <a:spcPct val="103333"/>
              </a:lnSpc>
              <a:spcBef>
                <a:spcPts val="0"/>
              </a:spcBef>
              <a:spcAft>
                <a:spcPts val="0"/>
              </a:spcAft>
              <a:buSzPts val="2100"/>
              <a:buFont typeface="Arial"/>
              <a:buChar char="•"/>
            </a:pPr>
            <a:r>
              <a:rPr lang="es-ES" sz="2000">
                <a:solidFill>
                  <a:srgbClr val="333333"/>
                </a:solidFill>
              </a:rPr>
              <a:t>Esta visión expansiva exige una comprensión completa de la cadena de valor, tal como se describe en el Acto Delegado de las Normas Europeas de Información sobre Sostenibilidad (ESRS), que obliga a las empresas a identificar, abordar e informar sobre sus impactos en  sostenibilidad de una manera que se alinee con los estándares internacionales de diligencia debida.</a:t>
            </a:r>
            <a:endParaRPr sz="2000" b="1">
              <a:solidFill>
                <a:srgbClr val="333333"/>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2f0240af1f0_0_844"/>
          <p:cNvSpPr txBox="1">
            <a:spLocks noGrp="1"/>
          </p:cNvSpPr>
          <p:nvPr>
            <p:ph type="body" idx="1"/>
          </p:nvPr>
        </p:nvSpPr>
        <p:spPr>
          <a:xfrm>
            <a:off x="694944" y="426720"/>
            <a:ext cx="10053000" cy="9294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s-ES" sz="3200"/>
              <a:t>2.3 Value chain EU regulation on sustainability: CSRD and CSDD</a:t>
            </a:r>
            <a:endParaRPr sz="3200"/>
          </a:p>
        </p:txBody>
      </p:sp>
      <p:sp>
        <p:nvSpPr>
          <p:cNvPr id="351" name="Google Shape;351;g2f0240af1f0_0_844"/>
          <p:cNvSpPr txBox="1">
            <a:spLocks noGrp="1"/>
          </p:cNvSpPr>
          <p:nvPr>
            <p:ph type="body" idx="2"/>
          </p:nvPr>
        </p:nvSpPr>
        <p:spPr>
          <a:xfrm>
            <a:off x="694944" y="1490572"/>
            <a:ext cx="10375500" cy="48450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s-ES"/>
              <a:t>2</a:t>
            </a:r>
            <a:r>
              <a:rPr lang="es-ES">
                <a:solidFill>
                  <a:srgbClr val="000000"/>
                </a:solidFill>
              </a:rPr>
              <a:t>) </a:t>
            </a:r>
            <a:r>
              <a:rPr lang="es-ES" sz="2000" b="1">
                <a:solidFill>
                  <a:srgbClr val="000000"/>
                </a:solidFill>
              </a:rPr>
              <a:t>CSDDD o CS3D: Directiva de Debida Diligencia en materia de Sostenibilidad Corporativa</a:t>
            </a:r>
            <a:br>
              <a:rPr lang="es-ES" sz="2000">
                <a:solidFill>
                  <a:srgbClr val="000000"/>
                </a:solidFill>
              </a:rPr>
            </a:br>
            <a:r>
              <a:rPr lang="es-ES" sz="2000">
                <a:solidFill>
                  <a:srgbClr val="000000"/>
                </a:solidFill>
              </a:rPr>
              <a:t>La debida diligencia es un proceso que permite a las empresas identificar, prevenir, mitigar y rendir cuentas sobre cómo abordar sus impactos adversos reales y potenciales, y se extiende a todas las partes involucradas en la cadena de valor </a:t>
            </a:r>
            <a:br>
              <a:rPr lang="es-ES" sz="2000">
                <a:solidFill>
                  <a:srgbClr val="000000"/>
                </a:solidFill>
              </a:rPr>
            </a:br>
            <a:endParaRPr/>
          </a:p>
          <a:p>
            <a:pPr marL="0" lvl="0" indent="0" algn="just" rtl="0">
              <a:lnSpc>
                <a:spcPct val="103333"/>
              </a:lnSpc>
              <a:spcBef>
                <a:spcPts val="0"/>
              </a:spcBef>
              <a:spcAft>
                <a:spcPts val="0"/>
              </a:spcAft>
              <a:buSzPts val="2400"/>
              <a:buNone/>
            </a:pPr>
            <a:r>
              <a:rPr lang="es-ES" sz="2000">
                <a:solidFill>
                  <a:srgbClr val="000000"/>
                </a:solidFill>
              </a:rPr>
              <a:t>Significa la aceptación del código de conducta establecido por el socio obligado por la legislación y los estándares de la UE, la medición de los impactos adversos de nuestras actividades y la entrega de un plan de acción para mitigar, neutralizar o minimizar su alcance</a:t>
            </a:r>
            <a:r>
              <a:rPr lang="es-ES">
                <a:solidFill>
                  <a:srgbClr val="000000"/>
                </a:solidFill>
              </a:rPr>
              <a:t>.</a:t>
            </a:r>
            <a:endParaRPr/>
          </a:p>
          <a:p>
            <a:pPr marL="0" lvl="0" indent="0" algn="just" rtl="0">
              <a:lnSpc>
                <a:spcPct val="103333"/>
              </a:lnSpc>
              <a:spcBef>
                <a:spcPts val="0"/>
              </a:spcBef>
              <a:spcAft>
                <a:spcPts val="0"/>
              </a:spcAft>
              <a:buSzPts val="2400"/>
              <a:buNone/>
            </a:pPr>
            <a:endParaRPr>
              <a:solidFill>
                <a:srgbClr val="000000"/>
              </a:solidFill>
            </a:endParaRPr>
          </a:p>
          <a:p>
            <a:pPr marL="0" lvl="0" indent="0" algn="just" rtl="0">
              <a:lnSpc>
                <a:spcPct val="103333"/>
              </a:lnSpc>
              <a:spcBef>
                <a:spcPts val="0"/>
              </a:spcBef>
              <a:spcAft>
                <a:spcPts val="0"/>
              </a:spcAft>
              <a:buSzPts val="2400"/>
              <a:buNone/>
            </a:pPr>
            <a:r>
              <a:rPr lang="es-ES" sz="2000" b="1">
                <a:solidFill>
                  <a:srgbClr val="000000"/>
                </a:solidFill>
              </a:rPr>
              <a:t>Conclusión: </a:t>
            </a:r>
            <a:r>
              <a:rPr lang="es-ES" sz="2000" b="1" u="sng">
                <a:solidFill>
                  <a:srgbClr val="000000"/>
                </a:solidFill>
              </a:rPr>
              <a:t>CSDR consiste en establecer cuáles son las obligaciones de información sobre datos de sostenibilidad y evaluar riesgos en un formulario estandarizado (INFO), y CS3D de debida diligencia (ACCIÓN) implica aceptar un código de conducta, reconocer nuestros efectos adversos como empresas sobre los derechos humanos y los impactos ambientales, y desarrollar un plan para mitigarlos</a:t>
            </a:r>
            <a:endParaRPr sz="2000" u="sng"/>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g2f0240af1f0_0_850"/>
          <p:cNvSpPr txBox="1">
            <a:spLocks noGrp="1"/>
          </p:cNvSpPr>
          <p:nvPr>
            <p:ph type="body" idx="1"/>
          </p:nvPr>
        </p:nvSpPr>
        <p:spPr>
          <a:xfrm>
            <a:off x="770206" y="369119"/>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None/>
            </a:pPr>
            <a:r>
              <a:rPr lang="es-ES" sz="3200"/>
              <a:t>2.4 ¿Quién está obligado?</a:t>
            </a:r>
            <a:endParaRPr sz="3200"/>
          </a:p>
        </p:txBody>
      </p:sp>
      <p:sp>
        <p:nvSpPr>
          <p:cNvPr id="358" name="Google Shape;358;g2f0240af1f0_0_850"/>
          <p:cNvSpPr txBox="1">
            <a:spLocks noGrp="1"/>
          </p:cNvSpPr>
          <p:nvPr>
            <p:ph type="body" idx="2"/>
          </p:nvPr>
        </p:nvSpPr>
        <p:spPr>
          <a:xfrm>
            <a:off x="652676" y="2002868"/>
            <a:ext cx="10659900" cy="4920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800"/>
              </a:spcBef>
              <a:spcAft>
                <a:spcPts val="0"/>
              </a:spcAft>
              <a:buSzPts val="2400"/>
              <a:buNone/>
            </a:pPr>
            <a:r>
              <a:rPr lang="es-ES" sz="2000" dirty="0">
                <a:solidFill>
                  <a:srgbClr val="000000"/>
                </a:solidFill>
              </a:rPr>
              <a:t>CSRD: </a:t>
            </a:r>
            <a:br>
              <a:rPr lang="es-ES" sz="2000" dirty="0">
                <a:solidFill>
                  <a:srgbClr val="000000"/>
                </a:solidFill>
              </a:rPr>
            </a:br>
            <a:r>
              <a:rPr lang="es-ES" sz="1800" dirty="0">
                <a:solidFill>
                  <a:srgbClr val="000000"/>
                </a:solidFill>
              </a:rPr>
              <a:t>El CSRD se aplica a todas las grandes empresas establecidas en un Estado miembro de la UE o regidas por la legislación de la UE. Estas empresas incluirían tanto a las pymes como a las grandes entidades de interés público.</a:t>
            </a:r>
          </a:p>
          <a:p>
            <a:pPr marL="0" lvl="0" indent="0" algn="just" rtl="0">
              <a:lnSpc>
                <a:spcPct val="100000"/>
              </a:lnSpc>
              <a:spcBef>
                <a:spcPts val="800"/>
              </a:spcBef>
              <a:spcAft>
                <a:spcPts val="0"/>
              </a:spcAft>
              <a:buSzPts val="2400"/>
              <a:buNone/>
            </a:pPr>
            <a:br>
              <a:rPr lang="es-ES" sz="1800" dirty="0">
                <a:solidFill>
                  <a:srgbClr val="000000"/>
                </a:solidFill>
              </a:rPr>
            </a:br>
            <a:r>
              <a:rPr lang="es-ES" sz="1800" dirty="0">
                <a:solidFill>
                  <a:srgbClr val="000000"/>
                </a:solidFill>
              </a:rPr>
              <a:t>También se aplica a todas las empresas europeas que cotizan en bolsa (excepto las microempresas) y a las empresas globales que tienen operaciones (sujetas a umbrales)/valores que cotizan en un mercado regulado en Europa.</a:t>
            </a:r>
          </a:p>
          <a:p>
            <a:pPr marL="0" lvl="0" indent="0" algn="just" rtl="0">
              <a:lnSpc>
                <a:spcPct val="100000"/>
              </a:lnSpc>
              <a:spcBef>
                <a:spcPts val="800"/>
              </a:spcBef>
              <a:spcAft>
                <a:spcPts val="0"/>
              </a:spcAft>
              <a:buSzPts val="2400"/>
              <a:buNone/>
            </a:pPr>
            <a:br>
              <a:rPr lang="es-ES" sz="1800" dirty="0">
                <a:solidFill>
                  <a:srgbClr val="000000"/>
                </a:solidFill>
              </a:rPr>
            </a:br>
            <a:r>
              <a:rPr lang="es-ES" sz="1800" dirty="0">
                <a:solidFill>
                  <a:srgbClr val="000000"/>
                </a:solidFill>
              </a:rPr>
              <a:t>La Directiva define a una gran empresa como aquella que cumple al menos dos de los tres criterios siguientes: </a:t>
            </a:r>
            <a:endParaRPr sz="2000" dirty="0"/>
          </a:p>
          <a:p>
            <a:pPr marL="342900" lvl="0" indent="-342900" algn="just" rtl="0">
              <a:lnSpc>
                <a:spcPct val="100000"/>
              </a:lnSpc>
              <a:spcBef>
                <a:spcPts val="800"/>
              </a:spcBef>
              <a:spcAft>
                <a:spcPts val="0"/>
              </a:spcAft>
              <a:buSzPts val="2400"/>
              <a:buFont typeface="Arial"/>
              <a:buChar char="•"/>
            </a:pPr>
            <a:r>
              <a:rPr lang="es-ES" sz="1800" dirty="0">
                <a:solidFill>
                  <a:srgbClr val="000000"/>
                </a:solidFill>
              </a:rPr>
              <a:t>40 millones de euros de cifra de negocios;</a:t>
            </a:r>
          </a:p>
          <a:p>
            <a:pPr marL="342900" lvl="0" indent="-342900" algn="just" rtl="0">
              <a:lnSpc>
                <a:spcPct val="100000"/>
              </a:lnSpc>
              <a:spcBef>
                <a:spcPts val="800"/>
              </a:spcBef>
              <a:spcAft>
                <a:spcPts val="0"/>
              </a:spcAft>
              <a:buSzPts val="2400"/>
              <a:buFont typeface="Arial"/>
              <a:buChar char="•"/>
            </a:pPr>
            <a:r>
              <a:rPr lang="es-ES" sz="1800" dirty="0">
                <a:solidFill>
                  <a:srgbClr val="000000"/>
                </a:solidFill>
              </a:rPr>
              <a:t>20 millones de euros de activos totales en el balance;</a:t>
            </a:r>
          </a:p>
          <a:p>
            <a:pPr marL="342900" lvl="0" indent="-342900" algn="just" rtl="0">
              <a:lnSpc>
                <a:spcPct val="100000"/>
              </a:lnSpc>
              <a:spcBef>
                <a:spcPts val="800"/>
              </a:spcBef>
              <a:spcAft>
                <a:spcPts val="0"/>
              </a:spcAft>
              <a:buSzPts val="2400"/>
              <a:buFont typeface="Arial"/>
              <a:buChar char="•"/>
            </a:pPr>
            <a:r>
              <a:rPr lang="es-ES" sz="1800" dirty="0">
                <a:solidFill>
                  <a:srgbClr val="000000"/>
                </a:solidFill>
              </a:rPr>
              <a:t>250 o más empleados.</a:t>
            </a:r>
            <a:endParaRPr sz="20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35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f0240af1f0_0_856"/>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Clr>
                <a:srgbClr val="000000"/>
              </a:buClr>
              <a:buSzPts val="1400"/>
              <a:buNone/>
            </a:pPr>
            <a:r>
              <a:rPr lang="es-ES" sz="3200"/>
              <a:t>2.5 ¿Quién está obligado?</a:t>
            </a:r>
            <a:endParaRPr sz="3200"/>
          </a:p>
        </p:txBody>
      </p:sp>
      <p:sp>
        <p:nvSpPr>
          <p:cNvPr id="365" name="Google Shape;365;g2f0240af1f0_0_856"/>
          <p:cNvSpPr txBox="1">
            <a:spLocks noGrp="1"/>
          </p:cNvSpPr>
          <p:nvPr>
            <p:ph type="body" idx="2"/>
          </p:nvPr>
        </p:nvSpPr>
        <p:spPr>
          <a:xfrm>
            <a:off x="608825" y="2029850"/>
            <a:ext cx="10479300" cy="48282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endParaRPr sz="900">
              <a:solidFill>
                <a:srgbClr val="000000"/>
              </a:solidFill>
              <a:latin typeface="Roboto"/>
              <a:ea typeface="Roboto"/>
              <a:cs typeface="Roboto"/>
              <a:sym typeface="Roboto"/>
            </a:endParaRPr>
          </a:p>
          <a:p>
            <a:pPr marL="0" lvl="0" indent="0" algn="l" rtl="0">
              <a:lnSpc>
                <a:spcPct val="103333"/>
              </a:lnSpc>
              <a:spcBef>
                <a:spcPts val="0"/>
              </a:spcBef>
              <a:spcAft>
                <a:spcPts val="0"/>
              </a:spcAft>
              <a:buSzPts val="2400"/>
              <a:buNone/>
            </a:pPr>
            <a:r>
              <a:rPr lang="es-ES" sz="2000" b="1">
                <a:solidFill>
                  <a:srgbClr val="000000"/>
                </a:solidFill>
              </a:rPr>
              <a:t>La Directiva de Diligencia Debida en materia de Sostenibilidad Corporativa de la CDSD regula las responsabilidades de las empresas por los posibles impactos adversos en cuanto a derechos humanos y el medio ambiente. </a:t>
            </a:r>
            <a:br>
              <a:rPr lang="es-ES" sz="2000" b="1">
                <a:solidFill>
                  <a:srgbClr val="000000"/>
                </a:solidFill>
              </a:rPr>
            </a:br>
            <a:br>
              <a:rPr lang="es-ES" sz="2000" b="1">
                <a:solidFill>
                  <a:srgbClr val="000000"/>
                </a:solidFill>
              </a:rPr>
            </a:br>
            <a:r>
              <a:rPr lang="es-ES" sz="2000" b="1">
                <a:solidFill>
                  <a:srgbClr val="000000"/>
                </a:solidFill>
              </a:rPr>
              <a:t>-&gt; </a:t>
            </a:r>
            <a:r>
              <a:rPr lang="es-ES" sz="2000">
                <a:solidFill>
                  <a:srgbClr val="000000"/>
                </a:solidFill>
              </a:rPr>
              <a:t>Esto incluye operaciones propias, las de sus filiales y las realizadas por empresas dentro de su cadena de actividades (suministro, producción y distribución). </a:t>
            </a:r>
            <a:endParaRPr/>
          </a:p>
          <a:p>
            <a:pPr marL="0" lvl="0" indent="0" algn="l" rtl="0">
              <a:lnSpc>
                <a:spcPct val="103333"/>
              </a:lnSpc>
              <a:spcBef>
                <a:spcPts val="0"/>
              </a:spcBef>
              <a:spcAft>
                <a:spcPts val="0"/>
              </a:spcAft>
              <a:buSzPts val="2400"/>
              <a:buNone/>
            </a:pPr>
            <a:br>
              <a:rPr lang="es-ES" sz="2000">
                <a:solidFill>
                  <a:srgbClr val="000000"/>
                </a:solidFill>
              </a:rPr>
            </a:br>
            <a:r>
              <a:rPr lang="es-ES" sz="2000">
                <a:solidFill>
                  <a:srgbClr val="000000"/>
                </a:solidFill>
              </a:rPr>
              <a:t>-&gt; Además, aborda la responsabilidad en caso de incumplimiento de estas obligaciones. </a:t>
            </a:r>
            <a:br>
              <a:rPr lang="es-ES" sz="2000">
                <a:solidFill>
                  <a:srgbClr val="000000"/>
                </a:solidFill>
              </a:rPr>
            </a:br>
            <a:br>
              <a:rPr lang="es-ES" sz="2000">
                <a:solidFill>
                  <a:srgbClr val="000000"/>
                </a:solidFill>
              </a:rPr>
            </a:br>
            <a:r>
              <a:rPr lang="es-ES" sz="2000">
                <a:solidFill>
                  <a:srgbClr val="000000"/>
                </a:solidFill>
              </a:rPr>
              <a:t>-&gt; Por último, exige a las empresas que adopten e implementen un plan de transición para reducir o mitigar los efectos del cambio climático.</a:t>
            </a:r>
            <a:endParaRPr sz="2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g2f0240af1f0_0_727"/>
          <p:cNvSpPr txBox="1">
            <a:spLocks noGrp="1"/>
          </p:cNvSpPr>
          <p:nvPr>
            <p:ph type="body" idx="1"/>
          </p:nvPr>
        </p:nvSpPr>
        <p:spPr>
          <a:xfrm>
            <a:off x="4855959" y="3081866"/>
            <a:ext cx="6116700" cy="3776100"/>
          </a:xfrm>
          <a:prstGeom prst="rect">
            <a:avLst/>
          </a:prstGeom>
          <a:noFill/>
          <a:ln>
            <a:noFill/>
          </a:ln>
        </p:spPr>
        <p:txBody>
          <a:bodyPr spcFirstLastPara="1" wrap="square" lIns="91425" tIns="45700" rIns="91425" bIns="45700" anchor="t" anchorCtr="0">
            <a:noAutofit/>
          </a:bodyPr>
          <a:lstStyle/>
          <a:p>
            <a:pPr marL="15875" lvl="0" indent="-15875" algn="just" rtl="0">
              <a:lnSpc>
                <a:spcPct val="90000"/>
              </a:lnSpc>
              <a:spcBef>
                <a:spcPts val="0"/>
              </a:spcBef>
              <a:spcAft>
                <a:spcPts val="0"/>
              </a:spcAft>
              <a:buSzPts val="2400"/>
              <a:buNone/>
            </a:pPr>
            <a:r>
              <a:rPr lang="es-ES"/>
              <a:t>Con la aplicación de “Empieza en sostenibilidad", nuestro objetivo es dotar a las microempresas de las herramientas y los recursos necesarios para tomar medidas significativas en favor de la sostenibilidad, contribuyendo así a una economía de la UE más sostenible y resiliente. </a:t>
            </a:r>
            <a:endParaRPr/>
          </a:p>
        </p:txBody>
      </p:sp>
      <p:sp>
        <p:nvSpPr>
          <p:cNvPr id="211" name="Google Shape;211;g2f0240af1f0_0_727"/>
          <p:cNvSpPr/>
          <p:nvPr/>
        </p:nvSpPr>
        <p:spPr>
          <a:xfrm>
            <a:off x="3926747" y="1252799"/>
            <a:ext cx="5192400" cy="698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12" name="Google Shape;212;g2f0240af1f0_0_727"/>
          <p:cNvSpPr txBox="1"/>
          <p:nvPr/>
        </p:nvSpPr>
        <p:spPr>
          <a:xfrm>
            <a:off x="4110770" y="1305097"/>
            <a:ext cx="5008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i="0" u="none" strike="noStrike" cap="none">
                <a:solidFill>
                  <a:srgbClr val="73B64B"/>
                </a:solidFill>
                <a:latin typeface="Calibri"/>
                <a:ea typeface="Calibri"/>
                <a:cs typeface="Calibri"/>
                <a:sym typeface="Calibri"/>
              </a:rPr>
              <a:t>SOBRE EL PROYECTO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2f0240af1f0_0_862"/>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SzPts val="3600"/>
              <a:buNone/>
            </a:pPr>
            <a:r>
              <a:rPr lang="es-ES" sz="3200"/>
              <a:t>2.6 ¿Quién está obligado?</a:t>
            </a:r>
            <a:endParaRPr sz="3200"/>
          </a:p>
        </p:txBody>
      </p:sp>
      <p:sp>
        <p:nvSpPr>
          <p:cNvPr id="372" name="Google Shape;372;g2f0240af1f0_0_862"/>
          <p:cNvSpPr txBox="1">
            <a:spLocks noGrp="1"/>
          </p:cNvSpPr>
          <p:nvPr>
            <p:ph type="body" idx="2"/>
          </p:nvPr>
        </p:nvSpPr>
        <p:spPr>
          <a:xfrm>
            <a:off x="0" y="1964825"/>
            <a:ext cx="11660400" cy="48933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r>
              <a:rPr lang="es-ES" sz="2100" b="1">
                <a:solidFill>
                  <a:srgbClr val="000000"/>
                </a:solidFill>
              </a:rPr>
              <a:t>La CDSD se aplica a las siguientes empresas:</a:t>
            </a:r>
            <a:endParaRPr/>
          </a:p>
          <a:p>
            <a:pPr marL="0" lvl="0" indent="0" algn="l" rtl="0">
              <a:lnSpc>
                <a:spcPct val="103333"/>
              </a:lnSpc>
              <a:spcBef>
                <a:spcPts val="0"/>
              </a:spcBef>
              <a:spcAft>
                <a:spcPts val="0"/>
              </a:spcAft>
              <a:buSzPts val="2400"/>
              <a:buNone/>
            </a:pPr>
            <a:endParaRPr sz="2100">
              <a:solidFill>
                <a:srgbClr val="000000"/>
              </a:solidFill>
            </a:endParaRPr>
          </a:p>
          <a:p>
            <a:pPr marL="457200" lvl="0" indent="-361950" algn="l" rtl="0">
              <a:lnSpc>
                <a:spcPct val="103333"/>
              </a:lnSpc>
              <a:spcBef>
                <a:spcPts val="0"/>
              </a:spcBef>
              <a:spcAft>
                <a:spcPts val="0"/>
              </a:spcAft>
              <a:buSzPts val="2100"/>
              <a:buFont typeface="Calibri"/>
              <a:buAutoNum type="arabicPeriod"/>
            </a:pPr>
            <a:r>
              <a:rPr lang="es-ES" sz="2100" b="1">
                <a:solidFill>
                  <a:srgbClr val="000000"/>
                </a:solidFill>
              </a:rPr>
              <a:t>Las empresas constituidas en la UE y que también trabajan con terceros países que tienen:</a:t>
            </a:r>
            <a:endParaRPr/>
          </a:p>
          <a:p>
            <a:pPr marL="914400" lvl="1" indent="-361950" algn="l" rtl="0">
              <a:lnSpc>
                <a:spcPct val="90000"/>
              </a:lnSpc>
              <a:spcBef>
                <a:spcPts val="500"/>
              </a:spcBef>
              <a:spcAft>
                <a:spcPts val="0"/>
              </a:spcAft>
              <a:buSzPts val="2100"/>
              <a:buFont typeface="Calibri"/>
              <a:buAutoNum type="arabicPeriod"/>
            </a:pPr>
            <a:r>
              <a:rPr lang="es-ES" sz="1700" b="1">
                <a:solidFill>
                  <a:srgbClr val="000000"/>
                </a:solidFill>
              </a:rPr>
              <a:t>- </a:t>
            </a:r>
            <a:r>
              <a:rPr lang="es-ES">
                <a:solidFill>
                  <a:srgbClr val="000000"/>
                </a:solidFill>
                <a:latin typeface="Calibri"/>
                <a:ea typeface="Calibri"/>
                <a:cs typeface="Calibri"/>
                <a:sym typeface="Calibri"/>
              </a:rPr>
              <a:t>Más de 500 empleados de promedio</a:t>
            </a:r>
            <a:endParaRPr/>
          </a:p>
          <a:p>
            <a:pPr marL="914400" lvl="1" indent="-361950" algn="l" rtl="0">
              <a:lnSpc>
                <a:spcPct val="90000"/>
              </a:lnSpc>
              <a:spcBef>
                <a:spcPts val="500"/>
              </a:spcBef>
              <a:spcAft>
                <a:spcPts val="0"/>
              </a:spcAft>
              <a:buSzPts val="2100"/>
              <a:buFont typeface="Calibri"/>
              <a:buAutoNum type="arabicPeriod"/>
            </a:pPr>
            <a:r>
              <a:rPr lang="es-ES">
                <a:solidFill>
                  <a:srgbClr val="000000"/>
                </a:solidFill>
                <a:latin typeface="Calibri"/>
                <a:ea typeface="Calibri"/>
                <a:cs typeface="Calibri"/>
                <a:sym typeface="Calibri"/>
              </a:rPr>
              <a:t>- una facturación neta mundial de más de 150 millones de euros en el último ejercicio.</a:t>
            </a:r>
            <a:endParaRPr/>
          </a:p>
          <a:p>
            <a:pPr marL="914400" lvl="1" indent="-228600" algn="l" rtl="0">
              <a:lnSpc>
                <a:spcPct val="90000"/>
              </a:lnSpc>
              <a:spcBef>
                <a:spcPts val="500"/>
              </a:spcBef>
              <a:spcAft>
                <a:spcPts val="0"/>
              </a:spcAft>
              <a:buSzPts val="2100"/>
              <a:buFont typeface="Calibri"/>
              <a:buNone/>
            </a:pPr>
            <a:endParaRPr sz="2100">
              <a:solidFill>
                <a:srgbClr val="000000"/>
              </a:solidFill>
            </a:endParaRPr>
          </a:p>
          <a:p>
            <a:pPr marL="95250" lvl="0" indent="0" algn="l" rtl="0">
              <a:lnSpc>
                <a:spcPct val="103333"/>
              </a:lnSpc>
              <a:spcBef>
                <a:spcPts val="0"/>
              </a:spcBef>
              <a:spcAft>
                <a:spcPts val="0"/>
              </a:spcAft>
              <a:buSzPts val="2100"/>
              <a:buNone/>
            </a:pPr>
            <a:r>
              <a:rPr lang="es-ES" sz="2100" b="1">
                <a:solidFill>
                  <a:srgbClr val="000000"/>
                </a:solidFill>
              </a:rPr>
              <a:t>2.   Sectores de riesgo: </a:t>
            </a:r>
            <a:r>
              <a:rPr lang="es-ES" sz="2100">
                <a:solidFill>
                  <a:srgbClr val="000000"/>
                </a:solidFill>
              </a:rPr>
              <a:t>empresas que no alcanzan dichos umbrales pero que tienen más de 250   empleados en promedio y una facturación neta mundial de 40 millones en el último ejercicio, siempre que al menos el 50% de su facturación neta mundial se haya generado en una o más de las siguientes actividades:</a:t>
            </a:r>
            <a:endParaRPr sz="2100">
              <a:solidFill>
                <a:srgbClr val="000000"/>
              </a:solidFill>
            </a:endParaRPr>
          </a:p>
          <a:p>
            <a:pPr marL="914400" lvl="0" indent="-330200" algn="l" rtl="0">
              <a:lnSpc>
                <a:spcPct val="103333"/>
              </a:lnSpc>
              <a:spcBef>
                <a:spcPts val="0"/>
              </a:spcBef>
              <a:spcAft>
                <a:spcPts val="0"/>
              </a:spcAft>
              <a:buSzPts val="1600"/>
              <a:buChar char="-"/>
            </a:pPr>
            <a:r>
              <a:rPr lang="es-ES" sz="1600">
                <a:solidFill>
                  <a:srgbClr val="000000"/>
                </a:solidFill>
              </a:rPr>
              <a:t>La fabricación de textiles, cuero y productos conexos (incluido el calzado) y el comercio al por mayor de textiles, prendas de vestir y calzado</a:t>
            </a:r>
            <a:br>
              <a:rPr lang="es-ES" sz="1600">
                <a:solidFill>
                  <a:srgbClr val="000000"/>
                </a:solidFill>
              </a:rPr>
            </a:br>
            <a:r>
              <a:rPr lang="es-ES" sz="1600">
                <a:solidFill>
                  <a:srgbClr val="000000"/>
                </a:solidFill>
              </a:rPr>
              <a:t>la agricultura, la silvicultura, la pesca (incluida la acuicultura), la fabricación de productos alimenticios y el comercio al por mayor de materias primas agrícolas, animales vivos, madera, alimentos y bebidas, la extracción de recursos minerales, independientemente de dónde se extraigan; la fabricación de productos metálicos básicos (excepto maquinaria y equipo) y el comercio al por mayor de recursos minerales: productos minerales básicos e intermedios.</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2f0240af1f0_0_868"/>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800"/>
              </a:spcBef>
              <a:spcAft>
                <a:spcPts val="0"/>
              </a:spcAft>
              <a:buSzPts val="3600"/>
              <a:buNone/>
            </a:pPr>
            <a:r>
              <a:rPr lang="es-ES" sz="3200"/>
              <a:t>02.7 ¿Quién está obligado?</a:t>
            </a:r>
            <a:endParaRPr sz="3200"/>
          </a:p>
        </p:txBody>
      </p:sp>
      <p:sp>
        <p:nvSpPr>
          <p:cNvPr id="379" name="Google Shape;379;g2f0240af1f0_0_868"/>
          <p:cNvSpPr txBox="1">
            <a:spLocks noGrp="1"/>
          </p:cNvSpPr>
          <p:nvPr>
            <p:ph type="body" idx="2"/>
          </p:nvPr>
        </p:nvSpPr>
        <p:spPr>
          <a:xfrm>
            <a:off x="904850" y="2457450"/>
            <a:ext cx="10479300" cy="40290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r>
              <a:rPr lang="es-ES">
                <a:solidFill>
                  <a:srgbClr val="000000"/>
                </a:solidFill>
              </a:rPr>
              <a:t>3. La Directiva se aplicará también a las sociedades constituidas de conformidad con la legislación de un tercer país y que cumplan una de las condiciones siguientes: </a:t>
            </a:r>
            <a:endParaRPr/>
          </a:p>
          <a:p>
            <a:pPr marL="0" lvl="0" indent="0" algn="l" rtl="0">
              <a:spcBef>
                <a:spcPts val="0"/>
              </a:spcBef>
              <a:spcAft>
                <a:spcPts val="0"/>
              </a:spcAft>
              <a:buSzPts val="2400"/>
              <a:buNone/>
            </a:pPr>
            <a:endParaRPr>
              <a:solidFill>
                <a:srgbClr val="000000"/>
              </a:solidFill>
            </a:endParaRPr>
          </a:p>
          <a:p>
            <a:pPr marL="342900" lvl="0" indent="-342900" algn="l" rtl="0">
              <a:spcBef>
                <a:spcPts val="0"/>
              </a:spcBef>
              <a:spcAft>
                <a:spcPts val="0"/>
              </a:spcAft>
              <a:buSzPts val="2400"/>
              <a:buChar char="•"/>
            </a:pPr>
            <a:r>
              <a:rPr lang="es-ES" sz="2000">
                <a:solidFill>
                  <a:srgbClr val="000000"/>
                </a:solidFill>
              </a:rPr>
              <a:t>generó un volumen de negocios neto de más de 150 millones de euros en la Unión en el ejercicio anterior al último ejercicio.</a:t>
            </a:r>
            <a:endParaRPr/>
          </a:p>
          <a:p>
            <a:pPr marL="0" lvl="0" indent="0" algn="l" rtl="0">
              <a:spcBef>
                <a:spcPts val="0"/>
              </a:spcBef>
              <a:spcAft>
                <a:spcPts val="0"/>
              </a:spcAft>
              <a:buSzPts val="2400"/>
              <a:buNone/>
            </a:pPr>
            <a:endParaRPr sz="2000">
              <a:solidFill>
                <a:srgbClr val="000000"/>
              </a:solidFill>
            </a:endParaRPr>
          </a:p>
          <a:p>
            <a:pPr marL="342900" lvl="0" indent="-342900" algn="l" rtl="0">
              <a:spcBef>
                <a:spcPts val="0"/>
              </a:spcBef>
              <a:spcAft>
                <a:spcPts val="0"/>
              </a:spcAft>
              <a:buSzPts val="2400"/>
              <a:buChar char="•"/>
            </a:pPr>
            <a:r>
              <a:rPr lang="es-ES" sz="2000">
                <a:solidFill>
                  <a:srgbClr val="000000"/>
                </a:solidFill>
              </a:rPr>
              <a:t>haya generado un volumen de negocios neto superior a 40 millones, pero no superior a 150 millones en la Unión en el ejercicio financiero anterior al último, siempre que al menos el 50 % de su volumen de negocios neto a escala mundial se haya generado en uno o varios de los «sectores de riesgo» enumerados anteriormente.  </a:t>
            </a:r>
            <a:endParaRPr sz="2000">
              <a:solidFill>
                <a:srgbClr val="000000"/>
              </a:solidFill>
            </a:endParaRPr>
          </a:p>
          <a:p>
            <a:pPr marL="0" lvl="0" indent="0" algn="l" rtl="0">
              <a:lnSpc>
                <a:spcPct val="103333"/>
              </a:lnSpc>
              <a:spcBef>
                <a:spcPts val="0"/>
              </a:spcBef>
              <a:spcAft>
                <a:spcPts val="0"/>
              </a:spcAft>
              <a:buSzPts val="2400"/>
              <a:buNone/>
            </a:pP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2f0240af1f0_0_874"/>
          <p:cNvSpPr txBox="1">
            <a:spLocks noGrp="1"/>
          </p:cNvSpPr>
          <p:nvPr>
            <p:ph type="body" idx="1"/>
          </p:nvPr>
        </p:nvSpPr>
        <p:spPr>
          <a:xfrm>
            <a:off x="904850" y="826903"/>
            <a:ext cx="10053000" cy="122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s-ES" sz="3200"/>
              <a:t>3.1 </a:t>
            </a:r>
            <a:r>
              <a:rPr lang="es-ES" sz="2800"/>
              <a:t>Principales obligaciones regulatorias directas e indirectas para las microempresas en las cadenas de suministro y valor</a:t>
            </a:r>
            <a:endParaRPr sz="2800"/>
          </a:p>
        </p:txBody>
      </p:sp>
      <p:sp>
        <p:nvSpPr>
          <p:cNvPr id="386" name="Google Shape;386;g2f0240af1f0_0_874"/>
          <p:cNvSpPr txBox="1">
            <a:spLocks noGrp="1"/>
          </p:cNvSpPr>
          <p:nvPr>
            <p:ph type="body" idx="2"/>
          </p:nvPr>
        </p:nvSpPr>
        <p:spPr>
          <a:xfrm>
            <a:off x="904850" y="2051500"/>
            <a:ext cx="10293000" cy="42210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r>
              <a:rPr lang="es-ES" b="1">
                <a:solidFill>
                  <a:srgbClr val="000000"/>
                </a:solidFill>
              </a:rPr>
              <a:t>CSRD: </a:t>
            </a:r>
            <a:endParaRPr/>
          </a:p>
          <a:p>
            <a:pPr marL="342900" lvl="0" indent="-342900" algn="l" rtl="0">
              <a:lnSpc>
                <a:spcPct val="103333"/>
              </a:lnSpc>
              <a:spcBef>
                <a:spcPts val="0"/>
              </a:spcBef>
              <a:spcAft>
                <a:spcPts val="0"/>
              </a:spcAft>
              <a:buSzPts val="2400"/>
              <a:buFont typeface="Arial"/>
              <a:buChar char="•"/>
            </a:pPr>
            <a:r>
              <a:rPr lang="es-ES" sz="2000">
                <a:solidFill>
                  <a:srgbClr val="000000"/>
                </a:solidFill>
              </a:rPr>
              <a:t>Presentación del ejercicio 2024 en 2025 para empresas de más de 500 empleados, que estén sujetas a la Directiva de Información No Financiera de 2014.</a:t>
            </a:r>
            <a:endParaRPr/>
          </a:p>
          <a:p>
            <a:pPr marL="0" lvl="0" indent="0" algn="l" rtl="0">
              <a:lnSpc>
                <a:spcPct val="103333"/>
              </a:lnSpc>
              <a:spcBef>
                <a:spcPts val="0"/>
              </a:spcBef>
              <a:spcAft>
                <a:spcPts val="0"/>
              </a:spcAft>
              <a:buSzPts val="2400"/>
              <a:buNone/>
            </a:pPr>
            <a:endParaRPr sz="2000">
              <a:solidFill>
                <a:srgbClr val="000000"/>
              </a:solidFill>
            </a:endParaRPr>
          </a:p>
          <a:p>
            <a:pPr marL="342900" lvl="0" indent="-342900" algn="l" rtl="0">
              <a:lnSpc>
                <a:spcPct val="103333"/>
              </a:lnSpc>
              <a:spcBef>
                <a:spcPts val="0"/>
              </a:spcBef>
              <a:spcAft>
                <a:spcPts val="0"/>
              </a:spcAft>
              <a:buSzPts val="2400"/>
              <a:buFont typeface="Arial"/>
              <a:buChar char="•"/>
            </a:pPr>
            <a:r>
              <a:rPr lang="es-ES" sz="2000">
                <a:solidFill>
                  <a:srgbClr val="000000"/>
                </a:solidFill>
              </a:rPr>
              <a:t>Informe del ejercicio 2025 a partir de 2026 para empresas con más de 250 empleados y/o una facturación de 40 millones de euros y/o 20 millones de euros de activos totales. </a:t>
            </a:r>
            <a:endParaRPr/>
          </a:p>
          <a:p>
            <a:pPr marL="0" lvl="0" indent="0" algn="l" rtl="0">
              <a:lnSpc>
                <a:spcPct val="103333"/>
              </a:lnSpc>
              <a:spcBef>
                <a:spcPts val="0"/>
              </a:spcBef>
              <a:spcAft>
                <a:spcPts val="0"/>
              </a:spcAft>
              <a:buSzPts val="2400"/>
              <a:buNone/>
            </a:pPr>
            <a:endParaRPr sz="2000">
              <a:solidFill>
                <a:srgbClr val="000000"/>
              </a:solidFill>
            </a:endParaRPr>
          </a:p>
          <a:p>
            <a:pPr marL="342900" lvl="0" indent="-342900" algn="l" rtl="0">
              <a:lnSpc>
                <a:spcPct val="103333"/>
              </a:lnSpc>
              <a:spcBef>
                <a:spcPts val="0"/>
              </a:spcBef>
              <a:spcAft>
                <a:spcPts val="0"/>
              </a:spcAft>
              <a:buSzPts val="2400"/>
              <a:buFont typeface="Arial"/>
              <a:buChar char="•"/>
            </a:pPr>
            <a:r>
              <a:rPr lang="es-ES" sz="2000">
                <a:solidFill>
                  <a:srgbClr val="000000"/>
                </a:solidFill>
              </a:rPr>
              <a:t>Informe del ejercicio 2026 a partir de 2027 para pymes cotizadas, entidades de crédito y pequeñas aseguradoras.</a:t>
            </a:r>
            <a:endParaRPr/>
          </a:p>
          <a:p>
            <a:pPr marL="0" lvl="0" indent="0" algn="l" rtl="0">
              <a:lnSpc>
                <a:spcPct val="103333"/>
              </a:lnSpc>
              <a:spcBef>
                <a:spcPts val="0"/>
              </a:spcBef>
              <a:spcAft>
                <a:spcPts val="0"/>
              </a:spcAft>
              <a:buSzPts val="2400"/>
              <a:buNone/>
            </a:pPr>
            <a:endParaRPr sz="2000">
              <a:solidFill>
                <a:srgbClr val="000000"/>
              </a:solidFill>
            </a:endParaRPr>
          </a:p>
          <a:p>
            <a:pPr marL="342900" lvl="0" indent="-342900" algn="l" rtl="0">
              <a:lnSpc>
                <a:spcPct val="103333"/>
              </a:lnSpc>
              <a:spcBef>
                <a:spcPts val="0"/>
              </a:spcBef>
              <a:spcAft>
                <a:spcPts val="0"/>
              </a:spcAft>
              <a:buSzPts val="2400"/>
              <a:buFont typeface="Arial"/>
              <a:buChar char="•"/>
            </a:pPr>
            <a:r>
              <a:rPr lang="es-ES" sz="2000">
                <a:solidFill>
                  <a:srgbClr val="000000"/>
                </a:solidFill>
              </a:rPr>
              <a:t>A partir de 2028, la CSRD se aplicará a todas las demás pymes para el ejercicio 2027, excepto a las micropymes.</a:t>
            </a:r>
            <a:endParaRPr sz="20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2f0240af1f0_0_880"/>
          <p:cNvSpPr txBox="1">
            <a:spLocks noGrp="1"/>
          </p:cNvSpPr>
          <p:nvPr>
            <p:ph type="body" idx="1"/>
          </p:nvPr>
        </p:nvSpPr>
        <p:spPr>
          <a:xfrm>
            <a:off x="609600" y="363798"/>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s-ES" sz="3200"/>
              <a:t>3.2 </a:t>
            </a:r>
            <a:r>
              <a:rPr lang="es-ES" sz="2800"/>
              <a:t>Principales obligaciones regulatorias directas e indirectas para las microempresas en las cadenas de suministro y valor</a:t>
            </a:r>
            <a:endParaRPr sz="2800">
              <a:solidFill>
                <a:schemeClr val="lt1"/>
              </a:solidFill>
            </a:endParaRPr>
          </a:p>
        </p:txBody>
      </p:sp>
      <p:sp>
        <p:nvSpPr>
          <p:cNvPr id="393" name="Google Shape;393;g2f0240af1f0_0_880"/>
          <p:cNvSpPr txBox="1">
            <a:spLocks noGrp="1"/>
          </p:cNvSpPr>
          <p:nvPr>
            <p:ph type="body" idx="2"/>
          </p:nvPr>
        </p:nvSpPr>
        <p:spPr>
          <a:xfrm>
            <a:off x="609600" y="1405752"/>
            <a:ext cx="10558272" cy="4785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s-ES" sz="2000" b="1">
                <a:solidFill>
                  <a:srgbClr val="545454"/>
                </a:solidFill>
              </a:rPr>
              <a:t>Es importante destacar la conexión entre la Directiva CS3D y la Directiva CSRD</a:t>
            </a:r>
            <a:r>
              <a:rPr lang="es-ES" sz="2000">
                <a:solidFill>
                  <a:srgbClr val="545454"/>
                </a:solidFill>
              </a:rPr>
              <a:t>, especialmente en lo que respecta a la presentación de informes de sostenibilidad corporativa. Por ejemplo, para elaborar los informes de sostenibilidad exigidos por la Directiva CSRD, se requerirán procesos que estén vinculados a la identificación de los impactos negativos de la Directiva CSDDD.</a:t>
            </a:r>
            <a:br>
              <a:rPr lang="es-ES" sz="2000">
                <a:solidFill>
                  <a:srgbClr val="545454"/>
                </a:solidFill>
              </a:rPr>
            </a:br>
            <a:endParaRPr/>
          </a:p>
          <a:p>
            <a:pPr marL="342900" lvl="0" indent="-342900" algn="just" rtl="0">
              <a:lnSpc>
                <a:spcPct val="100000"/>
              </a:lnSpc>
              <a:spcBef>
                <a:spcPts val="0"/>
              </a:spcBef>
              <a:spcAft>
                <a:spcPts val="0"/>
              </a:spcAft>
              <a:buSzPts val="2400"/>
              <a:buFont typeface="Arial"/>
              <a:buChar char="•"/>
            </a:pPr>
            <a:r>
              <a:rPr lang="es-ES" sz="2000">
                <a:solidFill>
                  <a:srgbClr val="545454"/>
                </a:solidFill>
              </a:rPr>
              <a:t>Por lo tanto, aunque no existan obligaciones directas con respecto a las microempresas, sí existen obligaciones indirectas relacionadas con estar conectadas o integradas en una cadena de valor o de suministro.</a:t>
            </a:r>
            <a:endParaRPr/>
          </a:p>
          <a:p>
            <a:pPr marL="0" lvl="0" indent="0" algn="just" rtl="0">
              <a:lnSpc>
                <a:spcPct val="100000"/>
              </a:lnSpc>
              <a:spcBef>
                <a:spcPts val="0"/>
              </a:spcBef>
              <a:spcAft>
                <a:spcPts val="0"/>
              </a:spcAft>
              <a:buSzPts val="2400"/>
              <a:buNone/>
            </a:pPr>
            <a:endParaRPr sz="2000">
              <a:solidFill>
                <a:srgbClr val="545454"/>
              </a:solidFill>
            </a:endParaRPr>
          </a:p>
          <a:p>
            <a:pPr marL="342900" lvl="0" indent="-342900" algn="just" rtl="0">
              <a:lnSpc>
                <a:spcPct val="100000"/>
              </a:lnSpc>
              <a:spcBef>
                <a:spcPts val="0"/>
              </a:spcBef>
              <a:spcAft>
                <a:spcPts val="0"/>
              </a:spcAft>
              <a:buSzPts val="2400"/>
              <a:buFont typeface="Arial"/>
              <a:buChar char="•"/>
            </a:pPr>
            <a:r>
              <a:rPr lang="es-ES" sz="2000">
                <a:solidFill>
                  <a:srgbClr val="545454"/>
                </a:solidFill>
              </a:rPr>
              <a:t>EFECTOS EN CASCADA: las microempresas involucradas en cadenas de valor o de suministro deberán proporcionar datos a los actores obligados de la cadena y adoptar su código de conducta relacionado con la sostenibilidad y la debida diligencia (CS3D)</a:t>
            </a:r>
            <a:endParaRPr sz="2000">
              <a:solidFill>
                <a:srgbClr val="545454"/>
              </a:solidFill>
              <a:latin typeface="Roboto"/>
              <a:ea typeface="Roboto"/>
              <a:cs typeface="Roboto"/>
              <a:sym typeface="Roboto"/>
            </a:endParaRPr>
          </a:p>
          <a:p>
            <a:pPr marL="342900" lvl="0" indent="-190500" algn="l" rtl="0">
              <a:lnSpc>
                <a:spcPct val="103333"/>
              </a:lnSpc>
              <a:spcBef>
                <a:spcPts val="0"/>
              </a:spcBef>
              <a:spcAft>
                <a:spcPts val="0"/>
              </a:spcAft>
              <a:buSzPts val="2400"/>
              <a:buFont typeface="Arial"/>
              <a:buNone/>
            </a:pPr>
            <a:endParaRPr/>
          </a:p>
          <a:p>
            <a:pPr marL="0" lvl="0" indent="0" algn="l" rtl="0">
              <a:lnSpc>
                <a:spcPct val="103333"/>
              </a:lnSpc>
              <a:spcBef>
                <a:spcPts val="0"/>
              </a:spcBef>
              <a:spcAft>
                <a:spcPts val="0"/>
              </a:spcAft>
              <a:buSzPts val="2400"/>
              <a:buNone/>
            </a:pPr>
            <a:endParaRPr/>
          </a:p>
          <a:p>
            <a:pPr marL="0" lvl="0" indent="0" algn="l" rtl="0">
              <a:lnSpc>
                <a:spcPct val="140000"/>
              </a:lnSpc>
              <a:spcBef>
                <a:spcPts val="0"/>
              </a:spcBef>
              <a:spcAft>
                <a:spcPts val="0"/>
              </a:spcAft>
              <a:buSzPts val="2400"/>
              <a:buNone/>
            </a:pPr>
            <a:endParaRPr sz="1500">
              <a:solidFill>
                <a:srgbClr val="545454"/>
              </a:solidFill>
              <a:highlight>
                <a:srgbClr val="F9F9F9"/>
              </a:highlight>
              <a:latin typeface="Roboto"/>
              <a:ea typeface="Roboto"/>
              <a:cs typeface="Roboto"/>
              <a:sym typeface="Roboto"/>
            </a:endParaRPr>
          </a:p>
          <a:p>
            <a:pPr marL="0" lvl="0" indent="0" algn="l" rtl="0">
              <a:lnSpc>
                <a:spcPct val="115000"/>
              </a:lnSpc>
              <a:spcBef>
                <a:spcPts val="800"/>
              </a:spcBef>
              <a:spcAft>
                <a:spcPts val="0"/>
              </a:spcAft>
              <a:buSzPts val="2400"/>
              <a:buNone/>
            </a:pPr>
            <a:endParaRPr sz="1100">
              <a:solidFill>
                <a:srgbClr val="000000"/>
              </a:solidFill>
              <a:latin typeface="Arial"/>
              <a:ea typeface="Arial"/>
              <a:cs typeface="Arial"/>
              <a:sym typeface="Arial"/>
            </a:endParaRPr>
          </a:p>
          <a:p>
            <a:pPr marL="0" lvl="0" indent="0" algn="l" rtl="0">
              <a:lnSpc>
                <a:spcPct val="103333"/>
              </a:lnSpc>
              <a:spcBef>
                <a:spcPts val="0"/>
              </a:spcBef>
              <a:spcAft>
                <a:spcPts val="0"/>
              </a:spcAft>
              <a:buSzPts val="2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f0240af1f0_0_886"/>
          <p:cNvSpPr txBox="1">
            <a:spLocks noGrp="1"/>
          </p:cNvSpPr>
          <p:nvPr>
            <p:ph type="body" idx="1"/>
          </p:nvPr>
        </p:nvSpPr>
        <p:spPr>
          <a:xfrm>
            <a:off x="685400" y="598251"/>
            <a:ext cx="10053000" cy="103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s-ES" sz="3200"/>
              <a:t>3.3 </a:t>
            </a:r>
            <a:r>
              <a:rPr lang="es-ES" sz="2000"/>
              <a:t>Principales obligaciones regulatorias directas e indirectas para las microempresas en las cadenas de suministro y valor</a:t>
            </a:r>
            <a:endParaRPr sz="2000"/>
          </a:p>
        </p:txBody>
      </p:sp>
      <p:sp>
        <p:nvSpPr>
          <p:cNvPr id="399" name="Google Shape;399;g2f0240af1f0_0_886"/>
          <p:cNvSpPr txBox="1">
            <a:spLocks noGrp="1"/>
          </p:cNvSpPr>
          <p:nvPr>
            <p:ph type="body" idx="2"/>
          </p:nvPr>
        </p:nvSpPr>
        <p:spPr>
          <a:xfrm>
            <a:off x="676256" y="1630548"/>
            <a:ext cx="10053000" cy="4650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s-ES" b="1"/>
              <a:t>CSDDD: se aplicará gradualmente a las empresas de la UE (y a las empresas de fuera de la UE que cumplan los mismos umbrales de facturación en la UE):</a:t>
            </a:r>
            <a:br>
              <a:rPr lang="es-ES" b="1"/>
            </a:br>
            <a:r>
              <a:rPr lang="es-ES"/>
              <a:t>-&gt; </a:t>
            </a:r>
            <a:r>
              <a:rPr lang="es-ES" sz="2000"/>
              <a:t>En 2027, a empresas de la UE con 5.000 empleados y una facturación neta mundial superior a 1.500 millones de euros, y también a empresas extracomunitarias que cumplan este umbral de facturación en el mercado europeo.</a:t>
            </a:r>
            <a:br>
              <a:rPr lang="es-ES" sz="2000"/>
            </a:br>
            <a:r>
              <a:rPr lang="es-ES" sz="2000"/>
              <a:t>-&gt; En 2028, a empresas de la UE con más de 3.000 empleados y una facturación neta mundial superior a 900 millones de euros, y a empresas extracomunitarias con el mismo umbral de facturación en el mercado europeo.</a:t>
            </a:r>
            <a:br>
              <a:rPr lang="es-ES" sz="2000"/>
            </a:br>
            <a:r>
              <a:rPr lang="es-ES" sz="2000"/>
              <a:t>-&gt; En 2029, al resto de empresas sujetas a la Directiva.</a:t>
            </a:r>
            <a:endParaRPr sz="2000" i="0" u="none" strike="noStrike" cap="none">
              <a:solidFill>
                <a:srgbClr val="595959"/>
              </a:solidFill>
              <a:latin typeface="Calibri"/>
              <a:ea typeface="Calibri"/>
              <a:cs typeface="Calibri"/>
              <a:sym typeface="Calibri"/>
            </a:endParaRPr>
          </a:p>
          <a:p>
            <a:pPr marL="457200" marR="0" lvl="0" indent="-228600" algn="just"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2f0240af1f0_0_891"/>
          <p:cNvSpPr txBox="1">
            <a:spLocks noGrp="1"/>
          </p:cNvSpPr>
          <p:nvPr>
            <p:ph type="body" idx="1"/>
          </p:nvPr>
        </p:nvSpPr>
        <p:spPr>
          <a:xfrm>
            <a:off x="673208" y="253870"/>
            <a:ext cx="10053000" cy="8037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3600"/>
              <a:buNone/>
            </a:pPr>
            <a:r>
              <a:rPr lang="es-ES" sz="3200"/>
              <a:t>3.3 </a:t>
            </a:r>
            <a:r>
              <a:rPr lang="es-ES" sz="2800"/>
              <a:t>Principales obligaciones regulatorias directas e indirectas para las microempresas en las cadenas de suministro y valor</a:t>
            </a:r>
            <a:endParaRPr sz="2800"/>
          </a:p>
        </p:txBody>
      </p:sp>
      <p:sp>
        <p:nvSpPr>
          <p:cNvPr id="405" name="Google Shape;405;g2f0240af1f0_0_891"/>
          <p:cNvSpPr txBox="1">
            <a:spLocks noGrp="1"/>
          </p:cNvSpPr>
          <p:nvPr>
            <p:ph type="body" idx="2"/>
          </p:nvPr>
        </p:nvSpPr>
        <p:spPr>
          <a:xfrm>
            <a:off x="673208" y="1507275"/>
            <a:ext cx="10053000" cy="44268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es-ES" b="0" i="0" u="none" strike="noStrike" cap="none">
                <a:solidFill>
                  <a:srgbClr val="595959"/>
                </a:solidFill>
                <a:latin typeface="Calibri"/>
                <a:ea typeface="Calibri"/>
                <a:cs typeface="Calibri"/>
                <a:sym typeface="Calibri"/>
              </a:rPr>
              <a:t>- </a:t>
            </a:r>
            <a:r>
              <a:rPr lang="es-ES" sz="2000"/>
              <a:t>Se incluyen una serie de medidas cautelares para las empresas que no paguen las multas impuestas en caso de infracción. </a:t>
            </a:r>
            <a:br>
              <a:rPr lang="es-ES" sz="2000"/>
            </a:br>
            <a:r>
              <a:rPr lang="es-ES" sz="2000"/>
              <a:t>-&gt; Adicionalmente, se tiene en cuenta la facturación de la empresa para imponer sanciones económicas (es decir, un mínimo del 5% de la facturación neta de la empresa).</a:t>
            </a:r>
            <a:br>
              <a:rPr lang="es-ES" sz="2000"/>
            </a:br>
            <a:r>
              <a:rPr lang="es-ES" sz="2000"/>
              <a:t>- Y las empresas estarán obligadas a asumir un compromiso significativo, que incluya el diálogo y la consulta con las partes interesadas afectadas. </a:t>
            </a:r>
            <a:br>
              <a:rPr lang="es-ES" sz="2000"/>
            </a:br>
            <a:r>
              <a:rPr lang="es-ES" sz="2000"/>
              <a:t>-&gt; Además, el acuerdo establece que el cumplimiento de la DDSS podría calificarse como criterio para la adjudicación de contratos y concesiones públicas.</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2f0240af1f0_0_896"/>
          <p:cNvSpPr txBox="1">
            <a:spLocks noGrp="1"/>
          </p:cNvSpPr>
          <p:nvPr>
            <p:ph type="body" idx="1"/>
          </p:nvPr>
        </p:nvSpPr>
        <p:spPr>
          <a:xfrm>
            <a:off x="822264" y="314830"/>
            <a:ext cx="10053000" cy="8037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3600"/>
              <a:buNone/>
            </a:pPr>
            <a:r>
              <a:rPr lang="es-ES" sz="3200"/>
              <a:t>4. Primer paso: Transparencia</a:t>
            </a:r>
            <a:endParaRPr sz="3200"/>
          </a:p>
        </p:txBody>
      </p:sp>
      <p:sp>
        <p:nvSpPr>
          <p:cNvPr id="411" name="Google Shape;411;g2f0240af1f0_0_896"/>
          <p:cNvSpPr txBox="1">
            <a:spLocks noGrp="1"/>
          </p:cNvSpPr>
          <p:nvPr>
            <p:ph type="body" idx="2"/>
          </p:nvPr>
        </p:nvSpPr>
        <p:spPr>
          <a:xfrm>
            <a:off x="822264" y="1048199"/>
            <a:ext cx="10053000" cy="5292639"/>
          </a:xfrm>
          <a:prstGeom prst="rect">
            <a:avLst/>
          </a:prstGeom>
          <a:noFill/>
          <a:ln>
            <a:noFill/>
          </a:ln>
        </p:spPr>
        <p:txBody>
          <a:bodyPr spcFirstLastPara="1" wrap="square" lIns="91425" tIns="45700" rIns="91425" bIns="45700" anchor="t" anchorCtr="0">
            <a:noAutofit/>
          </a:bodyPr>
          <a:lstStyle/>
          <a:p>
            <a:pPr marL="457200" lvl="0" indent="-228600" algn="l" rtl="0">
              <a:lnSpc>
                <a:spcPct val="103333"/>
              </a:lnSpc>
              <a:spcBef>
                <a:spcPts val="0"/>
              </a:spcBef>
              <a:spcAft>
                <a:spcPts val="0"/>
              </a:spcAft>
              <a:buSzPts val="2400"/>
              <a:buNone/>
            </a:pPr>
            <a:r>
              <a:rPr lang="es-ES" sz="2000"/>
              <a:t>	Para poder responder a las obligaciones indirectas como microempresa involucrada en una cadena de valor o de suministro, ´éstas deben: </a:t>
            </a:r>
            <a:br>
              <a:rPr lang="es-ES" sz="2000"/>
            </a:br>
            <a:endParaRPr/>
          </a:p>
          <a:p>
            <a:pPr marL="571500" lvl="0" indent="-342900" algn="l" rtl="0">
              <a:lnSpc>
                <a:spcPct val="103333"/>
              </a:lnSpc>
              <a:spcBef>
                <a:spcPts val="0"/>
              </a:spcBef>
              <a:spcAft>
                <a:spcPts val="0"/>
              </a:spcAft>
              <a:buSzPts val="2400"/>
              <a:buFont typeface="Arial"/>
              <a:buChar char="•"/>
            </a:pPr>
            <a:r>
              <a:rPr lang="es-ES" sz="2000"/>
              <a:t>Identificar los riesgos e impactos de las actividades sobre el medio ambiente y los derechos humanos.</a:t>
            </a:r>
            <a:br>
              <a:rPr lang="es-ES" sz="2000"/>
            </a:br>
            <a:r>
              <a:rPr lang="es-ES" sz="2000"/>
              <a:t>Organizar la información de forma estandarizada (EGS) y transparente</a:t>
            </a:r>
            <a:br>
              <a:rPr lang="es-ES" sz="2000"/>
            </a:br>
            <a:r>
              <a:rPr lang="es-ES" sz="2000"/>
              <a:t>Elaborar un plan de acción</a:t>
            </a:r>
            <a:endParaRPr/>
          </a:p>
          <a:p>
            <a:pPr marL="457200" lvl="0" indent="-228600" algn="l" rtl="0">
              <a:lnSpc>
                <a:spcPct val="103333"/>
              </a:lnSpc>
              <a:spcBef>
                <a:spcPts val="0"/>
              </a:spcBef>
              <a:spcAft>
                <a:spcPts val="0"/>
              </a:spcAft>
              <a:buSzPts val="2400"/>
              <a:buNone/>
            </a:pPr>
            <a:endParaRPr sz="2000"/>
          </a:p>
          <a:p>
            <a:pPr marL="457200" lvl="0" indent="-228600" algn="l" rtl="0">
              <a:lnSpc>
                <a:spcPct val="103333"/>
              </a:lnSpc>
              <a:spcBef>
                <a:spcPts val="0"/>
              </a:spcBef>
              <a:spcAft>
                <a:spcPts val="0"/>
              </a:spcAft>
              <a:buSzPts val="2400"/>
              <a:buNone/>
            </a:pPr>
            <a:r>
              <a:rPr lang="es-ES" sz="2000"/>
              <a:t>	La CDSD indica que es necesario proporcionar medios accesibles y prácticos para las PYMES que formen parte de la cadena de valor para poder responder a las obligaciones y los requerimientos que se les puedan trasladar indirectamente. </a:t>
            </a:r>
            <a:endParaRPr/>
          </a:p>
          <a:p>
            <a:pPr marL="457200" lvl="0" indent="-228600" algn="l" rtl="0">
              <a:lnSpc>
                <a:spcPct val="103333"/>
              </a:lnSpc>
              <a:spcBef>
                <a:spcPts val="0"/>
              </a:spcBef>
              <a:spcAft>
                <a:spcPts val="0"/>
              </a:spcAft>
              <a:buSzPts val="2400"/>
              <a:buNone/>
            </a:pPr>
            <a:r>
              <a:rPr lang="es-ES" sz="2000"/>
              <a:t>	</a:t>
            </a:r>
            <a:endParaRPr/>
          </a:p>
          <a:p>
            <a:pPr marL="457200" lvl="0" indent="-228600" algn="l" rtl="0">
              <a:lnSpc>
                <a:spcPct val="103333"/>
              </a:lnSpc>
              <a:spcBef>
                <a:spcPts val="0"/>
              </a:spcBef>
              <a:spcAft>
                <a:spcPts val="0"/>
              </a:spcAft>
              <a:buSzPts val="2400"/>
              <a:buNone/>
            </a:pPr>
            <a:r>
              <a:rPr lang="es-ES" sz="2000"/>
              <a:t>	Esto podría incluir orientación práctica y herramientas de apoyo, como líneas directas, bases de datos o formación, así como un observatorio para ayudar a las empresas en la aplicación de la Directiva. Además, las empresas sujetas a la Directiva están obligadas a prestar apoyo y proporcionar herramientas a las pymes de su cadena de valor.</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2f0240af1f0_0_901"/>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3600"/>
              <a:buNone/>
            </a:pPr>
            <a:r>
              <a:rPr lang="es-ES" sz="3200"/>
              <a:t>4.1 </a:t>
            </a:r>
            <a:r>
              <a:rPr lang="es-ES" sz="2800"/>
              <a:t>Primer paso: Transparencia</a:t>
            </a:r>
            <a:endParaRPr sz="2800"/>
          </a:p>
        </p:txBody>
      </p:sp>
      <p:sp>
        <p:nvSpPr>
          <p:cNvPr id="417" name="Google Shape;417;g2f0240af1f0_0_901"/>
          <p:cNvSpPr txBox="1">
            <a:spLocks noGrp="1"/>
          </p:cNvSpPr>
          <p:nvPr>
            <p:ph type="body" idx="2"/>
          </p:nvPr>
        </p:nvSpPr>
        <p:spPr>
          <a:xfrm>
            <a:off x="904856" y="1630547"/>
            <a:ext cx="10053000" cy="4635341"/>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r>
              <a:rPr lang="es-ES"/>
              <a:t>Empezar por la transparencia de los datos corporativos sobre la sostenibilidad es el primer paso para evitar el efecto de expulsión del mercado a medio largo plazo:</a:t>
            </a:r>
            <a:endParaRPr/>
          </a:p>
          <a:p>
            <a:pPr marL="0" lvl="0" indent="0" algn="l" rtl="0">
              <a:lnSpc>
                <a:spcPct val="103333"/>
              </a:lnSpc>
              <a:spcBef>
                <a:spcPts val="0"/>
              </a:spcBef>
              <a:spcAft>
                <a:spcPts val="0"/>
              </a:spcAft>
              <a:buSzPts val="2400"/>
              <a:buNone/>
            </a:pPr>
            <a:br>
              <a:rPr lang="es-ES"/>
            </a:br>
            <a:r>
              <a:rPr lang="es-ES"/>
              <a:t>1. Si las micropymes no están preparadas, podrían perder clientes que tienen que cumplir con la normativa de sostenibilidad.</a:t>
            </a:r>
            <a:endParaRPr/>
          </a:p>
          <a:p>
            <a:pPr marL="0" lvl="0" indent="0" algn="l" rtl="0">
              <a:lnSpc>
                <a:spcPct val="103333"/>
              </a:lnSpc>
              <a:spcBef>
                <a:spcPts val="0"/>
              </a:spcBef>
              <a:spcAft>
                <a:spcPts val="0"/>
              </a:spcAft>
              <a:buSzPts val="2400"/>
              <a:buNone/>
            </a:pPr>
            <a:br>
              <a:rPr lang="es-ES"/>
            </a:br>
            <a:r>
              <a:rPr lang="es-ES"/>
              <a:t>2. También podrían enfrentarse a futuras restricciones de financiación o a no acceder a herramientas de financiación verde.</a:t>
            </a:r>
            <a:endParaRPr/>
          </a:p>
          <a:p>
            <a:pPr marL="0" lvl="0" indent="0" algn="l" rtl="0">
              <a:lnSpc>
                <a:spcPct val="103333"/>
              </a:lnSpc>
              <a:spcBef>
                <a:spcPts val="0"/>
              </a:spcBef>
              <a:spcAft>
                <a:spcPts val="0"/>
              </a:spcAft>
              <a:buSzPts val="2400"/>
              <a:buNone/>
            </a:pPr>
            <a:br>
              <a:rPr lang="es-ES"/>
            </a:br>
            <a:r>
              <a:rPr lang="es-ES"/>
              <a:t>3. Además, no podían ser beneficiarios de ayudas, fondos y acceder a la contratación pública.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2" name="Google Shape;432;g2f0240af1f0_0_913"/>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03</a:t>
            </a:r>
            <a:endParaRPr/>
          </a:p>
        </p:txBody>
      </p:sp>
      <p:sp>
        <p:nvSpPr>
          <p:cNvPr id="433" name="Google Shape;433;g2f0240af1f0_0_913"/>
          <p:cNvSpPr/>
          <p:nvPr/>
        </p:nvSpPr>
        <p:spPr>
          <a:xfrm>
            <a:off x="5722297" y="4461934"/>
            <a:ext cx="4933800" cy="156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34" name="Google Shape;434;g2f0240af1f0_0_913"/>
          <p:cNvSpPr txBox="1"/>
          <p:nvPr/>
        </p:nvSpPr>
        <p:spPr>
          <a:xfrm>
            <a:off x="6025679" y="4642627"/>
            <a:ext cx="4630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ES" sz="3600" b="1" i="0" u="none" strike="noStrike" cap="none">
                <a:solidFill>
                  <a:srgbClr val="73B64B"/>
                </a:solidFill>
                <a:latin typeface="Calibri"/>
                <a:ea typeface="Calibri"/>
                <a:cs typeface="Calibri"/>
                <a:sym typeface="Calibri"/>
              </a:rPr>
              <a:t>CASE STUDIES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2f0240af1f0_0_921"/>
          <p:cNvSpPr txBox="1">
            <a:spLocks noGrp="1"/>
          </p:cNvSpPr>
          <p:nvPr>
            <p:ph type="body" idx="1"/>
          </p:nvPr>
        </p:nvSpPr>
        <p:spPr>
          <a:xfrm>
            <a:off x="4912293" y="84690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s-ES"/>
              <a:t>Caso práctico 1: ECOEMBES</a:t>
            </a:r>
            <a:endParaRPr/>
          </a:p>
        </p:txBody>
      </p:sp>
      <p:sp>
        <p:nvSpPr>
          <p:cNvPr id="440" name="Google Shape;440;g2f0240af1f0_0_921"/>
          <p:cNvSpPr txBox="1">
            <a:spLocks noGrp="1"/>
          </p:cNvSpPr>
          <p:nvPr>
            <p:ph type="body" idx="3"/>
          </p:nvPr>
        </p:nvSpPr>
        <p:spPr>
          <a:xfrm>
            <a:off x="3880331" y="614396"/>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01</a:t>
            </a:r>
            <a:endParaRPr/>
          </a:p>
        </p:txBody>
      </p:sp>
      <p:sp>
        <p:nvSpPr>
          <p:cNvPr id="441" name="Google Shape;441;g2f0240af1f0_0_921"/>
          <p:cNvSpPr txBox="1">
            <a:spLocks noGrp="1"/>
          </p:cNvSpPr>
          <p:nvPr>
            <p:ph type="body" idx="4"/>
          </p:nvPr>
        </p:nvSpPr>
        <p:spPr>
          <a:xfrm>
            <a:off x="4912292" y="2770036"/>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s-ES"/>
              <a:t>Caso práctico 2: EL SECTOR DE LA CONSTRUCCIÓN EN ESPAÑA Y LA EFICIENCIA ENERGÉTICA</a:t>
            </a:r>
            <a:endParaRPr/>
          </a:p>
        </p:txBody>
      </p:sp>
      <p:sp>
        <p:nvSpPr>
          <p:cNvPr id="442" name="Google Shape;442;g2f0240af1f0_0_921"/>
          <p:cNvSpPr txBox="1">
            <a:spLocks noGrp="1"/>
          </p:cNvSpPr>
          <p:nvPr>
            <p:ph type="body" idx="6"/>
          </p:nvPr>
        </p:nvSpPr>
        <p:spPr>
          <a:xfrm>
            <a:off x="4927790" y="463383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s-ES"/>
              <a:t>Estudio de caso 3: IMPACT HUB</a:t>
            </a:r>
            <a:endParaRPr/>
          </a:p>
        </p:txBody>
      </p:sp>
      <p:sp>
        <p:nvSpPr>
          <p:cNvPr id="443" name="Google Shape;443;g2f0240af1f0_0_921"/>
          <p:cNvSpPr txBox="1">
            <a:spLocks noGrp="1"/>
          </p:cNvSpPr>
          <p:nvPr>
            <p:ph type="body" idx="9"/>
          </p:nvPr>
        </p:nvSpPr>
        <p:spPr>
          <a:xfrm>
            <a:off x="3918849" y="2558717"/>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02</a:t>
            </a:r>
            <a:endParaRPr/>
          </a:p>
        </p:txBody>
      </p:sp>
      <p:sp>
        <p:nvSpPr>
          <p:cNvPr id="444" name="Google Shape;444;g2f0240af1f0_0_921"/>
          <p:cNvSpPr txBox="1">
            <a:spLocks noGrp="1"/>
          </p:cNvSpPr>
          <p:nvPr>
            <p:ph type="body" idx="13"/>
          </p:nvPr>
        </p:nvSpPr>
        <p:spPr>
          <a:xfrm>
            <a:off x="3918849" y="4410972"/>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03</a:t>
            </a:r>
            <a:endParaRPr/>
          </a:p>
        </p:txBody>
      </p:sp>
      <p:sp>
        <p:nvSpPr>
          <p:cNvPr id="445" name="Google Shape;445;g2f0240af1f0_0_921"/>
          <p:cNvSpPr/>
          <p:nvPr/>
        </p:nvSpPr>
        <p:spPr>
          <a:xfrm>
            <a:off x="3880331" y="2232539"/>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46" name="Google Shape;446;g2f0240af1f0_0_921"/>
          <p:cNvSpPr/>
          <p:nvPr/>
        </p:nvSpPr>
        <p:spPr>
          <a:xfrm>
            <a:off x="3880331" y="4245771"/>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s-ES">
                <a:solidFill>
                  <a:srgbClr val="595959"/>
                </a:solidFill>
              </a:rPr>
              <a:t>ÍNDICE DE CONTENIDOS DEL KIT DE INICIACIÓN  </a:t>
            </a:r>
            <a:endParaRPr/>
          </a:p>
        </p:txBody>
      </p:sp>
      <p:graphicFrame>
        <p:nvGraphicFramePr>
          <p:cNvPr id="218" name="Google Shape;218;p1"/>
          <p:cNvGraphicFramePr/>
          <p:nvPr/>
        </p:nvGraphicFramePr>
        <p:xfrm>
          <a:off x="621784" y="914399"/>
          <a:ext cx="10604250" cy="5635790"/>
        </p:xfrm>
        <a:graphic>
          <a:graphicData uri="http://schemas.openxmlformats.org/drawingml/2006/table">
            <a:tbl>
              <a:tblPr firstRow="1" bandRow="1">
                <a:noFill/>
                <a:tableStyleId>{A8B900CE-3FAA-40FA-BCEB-2E18A326D504}</a:tableStyleId>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24975">
                <a:tc>
                  <a:txBody>
                    <a:bodyPr/>
                    <a:lstStyle/>
                    <a:p>
                      <a:pPr marL="0" marR="0" lvl="0" indent="0" algn="l" rtl="0">
                        <a:lnSpc>
                          <a:spcPct val="100000"/>
                        </a:lnSpc>
                        <a:spcBef>
                          <a:spcPts val="0"/>
                        </a:spcBef>
                        <a:spcAft>
                          <a:spcPts val="0"/>
                        </a:spcAft>
                        <a:buClr>
                          <a:srgbClr val="000000"/>
                        </a:buClr>
                        <a:buSzPts val="2400"/>
                        <a:buFont typeface="Arial"/>
                        <a:buNone/>
                      </a:pPr>
                      <a:r>
                        <a:rPr lang="es-ES" sz="2400" b="1" u="none" strike="noStrike" cap="none">
                          <a:solidFill>
                            <a:srgbClr val="92D050"/>
                          </a:solidFill>
                          <a:latin typeface="Calibri"/>
                          <a:ea typeface="Calibri"/>
                          <a:cs typeface="Calibri"/>
                          <a:sym typeface="Calibri"/>
                        </a:rPr>
                        <a:t>NOMBRE DE LAS UNIDADES </a:t>
                      </a:r>
                      <a:endParaRPr sz="2400" b="1" u="none" strike="noStrike" cap="none">
                        <a:solidFill>
                          <a:srgbClr val="92D050"/>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b="1" u="none" strike="noStrike" cap="none">
                        <a:solidFill>
                          <a:srgbClr val="92D05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802825">
                <a:tc>
                  <a:txBody>
                    <a:bodyPr/>
                    <a:lstStyle/>
                    <a:p>
                      <a:pPr marL="0" marR="0" lvl="0" indent="0" algn="l" rtl="0">
                        <a:lnSpc>
                          <a:spcPct val="100000"/>
                        </a:lnSpc>
                        <a:spcBef>
                          <a:spcPts val="0"/>
                        </a:spcBef>
                        <a:spcAft>
                          <a:spcPts val="0"/>
                        </a:spcAft>
                        <a:buClr>
                          <a:srgbClr val="000000"/>
                        </a:buClr>
                        <a:buSzPts val="2400"/>
                        <a:buFont typeface="Arial"/>
                        <a:buNone/>
                      </a:pPr>
                      <a:r>
                        <a:rPr lang="es-ES" sz="2400" u="none" strike="noStrike" cap="none">
                          <a:solidFill>
                            <a:srgbClr val="010101"/>
                          </a:solidFill>
                        </a:rPr>
                        <a:t>Introducción al Kit de Iniciación en SOS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s-ES" sz="2400" u="none" strike="noStrike" cap="none">
                          <a:solidFill>
                            <a:srgbClr val="010101"/>
                          </a:solidFill>
                        </a:rPr>
                        <a:t>Unidad 7- Transparencia de la cadena de suministro</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944975">
                <a:tc>
                  <a:txBody>
                    <a:bodyPr/>
                    <a:lstStyle/>
                    <a:p>
                      <a:pPr marL="0" marR="0" lvl="0" indent="0" algn="l" rtl="0">
                        <a:lnSpc>
                          <a:spcPct val="100000"/>
                        </a:lnSpc>
                        <a:spcBef>
                          <a:spcPts val="0"/>
                        </a:spcBef>
                        <a:spcAft>
                          <a:spcPts val="0"/>
                        </a:spcAft>
                        <a:buClr>
                          <a:srgbClr val="000000"/>
                        </a:buClr>
                        <a:buSzPts val="2400"/>
                        <a:buFont typeface="Arial"/>
                        <a:buNone/>
                      </a:pPr>
                      <a:r>
                        <a:rPr lang="es-ES" sz="2400" u="none" strike="noStrike" cap="none">
                          <a:solidFill>
                            <a:srgbClr val="010101"/>
                          </a:solidFill>
                        </a:rPr>
                        <a:t>Unidad 1- Operaciones empresariales Sostenibles </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s-ES" sz="2400" u="none" strike="noStrike" cap="none">
                          <a:solidFill>
                            <a:srgbClr val="010101"/>
                          </a:solidFill>
                        </a:rPr>
                        <a:t>Unidad 8- Prácticas de marca</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524975">
                <a:tc>
                  <a:txBody>
                    <a:bodyPr/>
                    <a:lstStyle/>
                    <a:p>
                      <a:pPr marL="0" marR="0" lvl="0" indent="0" algn="l" rtl="0">
                        <a:lnSpc>
                          <a:spcPct val="100000"/>
                        </a:lnSpc>
                        <a:spcBef>
                          <a:spcPts val="0"/>
                        </a:spcBef>
                        <a:spcAft>
                          <a:spcPts val="0"/>
                        </a:spcAft>
                        <a:buClr>
                          <a:srgbClr val="000000"/>
                        </a:buClr>
                        <a:buSzPts val="2400"/>
                        <a:buFont typeface="Arial"/>
                        <a:buNone/>
                      </a:pPr>
                      <a:r>
                        <a:rPr lang="es-ES" sz="2400" u="none" strike="noStrike" cap="none">
                          <a:solidFill>
                            <a:srgbClr val="010101"/>
                          </a:solidFill>
                        </a:rPr>
                        <a:t>Unidad 2- Pensamiento Sostenible</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s-ES" sz="2400" u="none" strike="noStrike" cap="none">
                          <a:solidFill>
                            <a:srgbClr val="010101"/>
                          </a:solidFill>
                        </a:rPr>
                        <a:t>Unidad 8- Herramientas digitales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944975">
                <a:tc>
                  <a:txBody>
                    <a:bodyPr/>
                    <a:lstStyle/>
                    <a:p>
                      <a:pPr marL="0" marR="0" lvl="0" indent="0" algn="l" rtl="0">
                        <a:lnSpc>
                          <a:spcPct val="100000"/>
                        </a:lnSpc>
                        <a:spcBef>
                          <a:spcPts val="0"/>
                        </a:spcBef>
                        <a:spcAft>
                          <a:spcPts val="0"/>
                        </a:spcAft>
                        <a:buClr>
                          <a:srgbClr val="000000"/>
                        </a:buClr>
                        <a:buSzPts val="2400"/>
                        <a:buFont typeface="Arial"/>
                        <a:buNone/>
                      </a:pPr>
                      <a:r>
                        <a:rPr lang="es-ES" sz="2400" u="none" strike="noStrike" cap="none">
                          <a:solidFill>
                            <a:srgbClr val="010101"/>
                          </a:solidFill>
                        </a:rPr>
                        <a:t>Unidad 3- Implicando al staff </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s-ES" sz="2400" u="none" strike="noStrike" cap="none">
                          <a:solidFill>
                            <a:srgbClr val="010101"/>
                          </a:solidFill>
                        </a:rPr>
                        <a:t>Unidad 9- Trampas en los negocios sostenibles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802825">
                <a:tc>
                  <a:txBody>
                    <a:bodyPr/>
                    <a:lstStyle/>
                    <a:p>
                      <a:pPr marL="0" marR="0" lvl="0" indent="0" algn="l" rtl="0">
                        <a:lnSpc>
                          <a:spcPct val="100000"/>
                        </a:lnSpc>
                        <a:spcBef>
                          <a:spcPts val="0"/>
                        </a:spcBef>
                        <a:spcAft>
                          <a:spcPts val="0"/>
                        </a:spcAft>
                        <a:buClr>
                          <a:srgbClr val="000000"/>
                        </a:buClr>
                        <a:buSzPts val="2400"/>
                        <a:buFont typeface="Arial"/>
                        <a:buNone/>
                      </a:pPr>
                      <a:r>
                        <a:rPr lang="es-ES" sz="2400" u="none" strike="noStrike" cap="none">
                          <a:solidFill>
                            <a:srgbClr val="010101"/>
                          </a:solidFill>
                        </a:rPr>
                        <a:t>Unidad 4- Servir a los consumidores “verdes”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s-ES" sz="2400" u="none" strike="noStrike" cap="none">
                          <a:solidFill>
                            <a:srgbClr val="010101"/>
                          </a:solidFill>
                        </a:rPr>
                        <a:t>Resumen del SOS Kit de Iniciación</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524975">
                <a:tc>
                  <a:txBody>
                    <a:bodyPr/>
                    <a:lstStyle/>
                    <a:p>
                      <a:pPr marL="0" marR="0" lvl="0" indent="0" algn="l" rtl="0">
                        <a:lnSpc>
                          <a:spcPct val="100000"/>
                        </a:lnSpc>
                        <a:spcBef>
                          <a:spcPts val="0"/>
                        </a:spcBef>
                        <a:spcAft>
                          <a:spcPts val="0"/>
                        </a:spcAft>
                        <a:buClr>
                          <a:srgbClr val="000000"/>
                        </a:buClr>
                        <a:buSzPts val="2400"/>
                        <a:buFont typeface="Arial"/>
                        <a:buNone/>
                      </a:pPr>
                      <a:r>
                        <a:rPr lang="es-ES" sz="2400" u="none" strike="noStrike" cap="none">
                          <a:solidFill>
                            <a:srgbClr val="010101"/>
                          </a:solidFill>
                        </a:rPr>
                        <a:t>Unidad 5- Alianzas comunitarias </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s-ES" sz="2400" u="none" strike="noStrike" cap="none">
                          <a:solidFill>
                            <a:srgbClr val="010101"/>
                          </a:solidFill>
                        </a:rPr>
                        <a:t>Términos y definiciones clave</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24975">
                <a:tc>
                  <a:txBody>
                    <a:bodyPr/>
                    <a:lstStyle/>
                    <a:p>
                      <a:pPr marL="0" marR="0" lvl="0" indent="0" algn="l" rtl="0">
                        <a:lnSpc>
                          <a:spcPct val="100000"/>
                        </a:lnSpc>
                        <a:spcBef>
                          <a:spcPts val="0"/>
                        </a:spcBef>
                        <a:spcAft>
                          <a:spcPts val="0"/>
                        </a:spcAft>
                        <a:buClr>
                          <a:srgbClr val="000000"/>
                        </a:buClr>
                        <a:buSzPts val="2400"/>
                        <a:buFont typeface="Arial"/>
                        <a:buNone/>
                      </a:pPr>
                      <a:r>
                        <a:rPr lang="es-ES" sz="2400" u="none" strike="noStrike" cap="none">
                          <a:solidFill>
                            <a:srgbClr val="010101"/>
                          </a:solidFill>
                        </a:rPr>
                        <a:t>Unidad 6- Evaluación y planificación</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s-ES" sz="2400" u="none" strike="noStrike" cap="none">
                          <a:solidFill>
                            <a:srgbClr val="010101"/>
                          </a:solidFill>
                        </a:rPr>
                        <a:t>Referencias </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f0240af1f0_0_933"/>
          <p:cNvSpPr txBox="1">
            <a:spLocks noGrp="1"/>
          </p:cNvSpPr>
          <p:nvPr>
            <p:ph type="body" idx="1"/>
          </p:nvPr>
        </p:nvSpPr>
        <p:spPr>
          <a:xfrm>
            <a:off x="4524115" y="354300"/>
            <a:ext cx="6821700" cy="6503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73B64B"/>
              </a:buClr>
              <a:buSzPts val="2400"/>
              <a:buNone/>
            </a:pPr>
            <a:r>
              <a:rPr lang="es-ES" b="1">
                <a:solidFill>
                  <a:srgbClr val="73B64B"/>
                </a:solidFill>
              </a:rPr>
              <a:t>Caso práctico 1: ECOEMBES </a:t>
            </a:r>
            <a:endParaRPr/>
          </a:p>
          <a:p>
            <a:pPr marL="0" lvl="0" indent="0" algn="just" rtl="0">
              <a:lnSpc>
                <a:spcPct val="100000"/>
              </a:lnSpc>
              <a:spcBef>
                <a:spcPts val="0"/>
              </a:spcBef>
              <a:spcAft>
                <a:spcPts val="0"/>
              </a:spcAft>
              <a:buClr>
                <a:srgbClr val="73B64B"/>
              </a:buClr>
              <a:buSzPts val="2400"/>
              <a:buNone/>
            </a:pPr>
            <a:endParaRPr b="1">
              <a:solidFill>
                <a:srgbClr val="73B64B"/>
              </a:solidFill>
            </a:endParaRPr>
          </a:p>
          <a:p>
            <a:pPr marL="0" lvl="0" indent="0" algn="just" rtl="0">
              <a:lnSpc>
                <a:spcPct val="100000"/>
              </a:lnSpc>
              <a:spcBef>
                <a:spcPts val="0"/>
              </a:spcBef>
              <a:spcAft>
                <a:spcPts val="0"/>
              </a:spcAft>
              <a:buClr>
                <a:srgbClr val="73B64B"/>
              </a:buClr>
              <a:buSzPts val="2400"/>
              <a:buNone/>
            </a:pPr>
            <a:r>
              <a:rPr lang="es-ES" sz="2000">
                <a:solidFill>
                  <a:srgbClr val="033637"/>
                </a:solidFill>
              </a:rPr>
              <a:t>Ecoembes, es una conocida organización medioambiental española sin ánimo de lucro, que lleva a cabo el reciclaje y el ecodiseño de envases en España, y cuenta con varios programas de apoyo a las pymes a través de guías y formación. </a:t>
            </a:r>
            <a:br>
              <a:rPr lang="es-ES" sz="2000">
                <a:solidFill>
                  <a:srgbClr val="033637"/>
                </a:solidFill>
              </a:rPr>
            </a:br>
            <a:endParaRPr/>
          </a:p>
          <a:p>
            <a:pPr marL="0" lvl="0" indent="0" algn="just" rtl="0">
              <a:lnSpc>
                <a:spcPct val="100000"/>
              </a:lnSpc>
              <a:spcBef>
                <a:spcPts val="0"/>
              </a:spcBef>
              <a:spcAft>
                <a:spcPts val="0"/>
              </a:spcAft>
              <a:buClr>
                <a:srgbClr val="73B64B"/>
              </a:buClr>
              <a:buSzPts val="2400"/>
              <a:buNone/>
            </a:pPr>
            <a:r>
              <a:rPr lang="es-ES" sz="2000">
                <a:solidFill>
                  <a:srgbClr val="033637"/>
                </a:solidFill>
              </a:rPr>
              <a:t>En su VIII Plan de Prevención Empresarial (2021-2023), destaca que el 62% de todos los proyectos de pymes profesionales ya son conscientes de la necesidad de limitar el impacto ambiental de sus actividades. </a:t>
            </a:r>
            <a:endParaRPr/>
          </a:p>
          <a:p>
            <a:pPr marL="0" lvl="0" indent="0" algn="just" rtl="0">
              <a:lnSpc>
                <a:spcPct val="100000"/>
              </a:lnSpc>
              <a:spcBef>
                <a:spcPts val="0"/>
              </a:spcBef>
              <a:spcAft>
                <a:spcPts val="0"/>
              </a:spcAft>
              <a:buClr>
                <a:srgbClr val="73B64B"/>
              </a:buClr>
              <a:buSzPts val="2400"/>
              <a:buNone/>
            </a:pPr>
            <a:endParaRPr sz="2000">
              <a:solidFill>
                <a:srgbClr val="033637"/>
              </a:solidFill>
            </a:endParaRPr>
          </a:p>
          <a:p>
            <a:pPr marL="0" lvl="0" indent="0" algn="just" rtl="0">
              <a:lnSpc>
                <a:spcPct val="100000"/>
              </a:lnSpc>
              <a:spcBef>
                <a:spcPts val="0"/>
              </a:spcBef>
              <a:spcAft>
                <a:spcPts val="0"/>
              </a:spcAft>
              <a:buClr>
                <a:srgbClr val="73B64B"/>
              </a:buClr>
              <a:buSzPts val="2400"/>
              <a:buNone/>
            </a:pPr>
            <a:r>
              <a:rPr lang="es-ES" sz="2000">
                <a:solidFill>
                  <a:srgbClr val="033637"/>
                </a:solidFill>
              </a:rPr>
              <a:t>Están avanzando hacia una economía circular centrándose tanto en el reciclaje de envases como en la mejora del diseño de los envases para mejorar la reciclabilidad. Las decisiones más frecuentes respecto a un diseño más verde de los envases de sus empresas giran en torno a la idea de mejorar la reciclabilidad de dichos envases, y que el material reciclado también se incorpore a la fase de fabricación.</a:t>
            </a:r>
            <a:endParaRPr sz="2000">
              <a:solidFill>
                <a:srgbClr val="033637"/>
              </a:solidFill>
              <a:latin typeface="Calibri"/>
              <a:ea typeface="Calibri"/>
              <a:cs typeface="Calibri"/>
              <a:sym typeface="Calibri"/>
            </a:endParaRPr>
          </a:p>
        </p:txBody>
      </p:sp>
      <p:pic>
        <p:nvPicPr>
          <p:cNvPr id="453" name="Google Shape;453;g2f0240af1f0_0_933" descr="Ecoembes">
            <a:hlinkClick r:id="rId3"/>
          </p:cNvPr>
          <p:cNvPicPr preferRelativeResize="0"/>
          <p:nvPr/>
        </p:nvPicPr>
        <p:blipFill rotWithShape="1">
          <a:blip r:embed="rId4">
            <a:alphaModFix/>
          </a:blip>
          <a:srcRect/>
          <a:stretch/>
        </p:blipFill>
        <p:spPr>
          <a:xfrm>
            <a:off x="566707" y="1184108"/>
            <a:ext cx="3054996" cy="93075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2f0240af1f0_0_938"/>
          <p:cNvSpPr txBox="1">
            <a:spLocks noGrp="1"/>
          </p:cNvSpPr>
          <p:nvPr>
            <p:ph type="body" idx="1"/>
          </p:nvPr>
        </p:nvSpPr>
        <p:spPr>
          <a:xfrm>
            <a:off x="4333581" y="295529"/>
            <a:ext cx="6859200" cy="6420063"/>
          </a:xfrm>
          <a:prstGeom prst="rect">
            <a:avLst/>
          </a:prstGeom>
          <a:noFill/>
          <a:ln>
            <a:noFill/>
          </a:ln>
        </p:spPr>
        <p:txBody>
          <a:bodyPr spcFirstLastPara="1" wrap="square" lIns="91425" tIns="45700" rIns="91425" bIns="45700" anchor="t" anchorCtr="0">
            <a:noAutofit/>
          </a:bodyPr>
          <a:lstStyle/>
          <a:p>
            <a:pPr marL="228600" lvl="0" indent="0" algn="just" rtl="0">
              <a:lnSpc>
                <a:spcPct val="103333"/>
              </a:lnSpc>
              <a:spcBef>
                <a:spcPts val="0"/>
              </a:spcBef>
              <a:spcAft>
                <a:spcPts val="0"/>
              </a:spcAft>
              <a:buSzPts val="2400"/>
              <a:buNone/>
            </a:pPr>
            <a:r>
              <a:rPr lang="es-ES" sz="2200">
                <a:solidFill>
                  <a:srgbClr val="000000"/>
                </a:solidFill>
              </a:rPr>
              <a:t>Sin embargo, aún es necesario avanzar en otras cuestiones éticas y ecológicas igualmente importantes, como la reducción del peso de los envases para todo tipo de productos y la optimización del espacio para minimizar el embalaje. Además, es crucial utilizar materiales que tengan un menor impacto ambiental desde el principio. También son cada vez más comunes medidas más radicales, como la compra a granel y el uso de envases reutilizables. </a:t>
            </a:r>
            <a:br>
              <a:rPr lang="es-ES" sz="2200">
                <a:solidFill>
                  <a:srgbClr val="000000"/>
                </a:solidFill>
              </a:rPr>
            </a:br>
            <a:r>
              <a:rPr lang="es-ES" sz="2200">
                <a:solidFill>
                  <a:srgbClr val="000000"/>
                </a:solidFill>
              </a:rPr>
              <a:t>El movimiento de las pymes españolas hacia el uso de envases menos contaminantes ha sido significativo y ha dado resultados impresionantes. Más de 2.000 pymes españolas han adoptado estas prácticas, lo que les ha llevado a logros sustanciales. Según el informe, se han ahorrado más de 60.000 toneladas de materias primas, se han mejorado más de 4.000 millones de envases y se han evitado casi 1 millón de toneladas de emisiones de CO2.</a:t>
            </a:r>
            <a:endParaRPr sz="22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2f0240af1f0_0_943"/>
          <p:cNvSpPr txBox="1">
            <a:spLocks noGrp="1"/>
          </p:cNvSpPr>
          <p:nvPr>
            <p:ph type="body" idx="1"/>
          </p:nvPr>
        </p:nvSpPr>
        <p:spPr>
          <a:xfrm>
            <a:off x="4586025" y="263471"/>
            <a:ext cx="6806100" cy="636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s-ES" b="1">
                <a:solidFill>
                  <a:srgbClr val="73B64B"/>
                </a:solidFill>
              </a:rPr>
              <a:t>Caso práctico 2: PEFC ESPAÑA </a:t>
            </a:r>
            <a:br>
              <a:rPr lang="es-ES" b="1">
                <a:solidFill>
                  <a:srgbClr val="73B64B"/>
                </a:solidFill>
              </a:rPr>
            </a:br>
            <a:r>
              <a:rPr lang="es-ES" sz="1800">
                <a:solidFill>
                  <a:srgbClr val="033637"/>
                </a:solidFill>
              </a:rPr>
              <a:t>PEFC España es una organización no gubernamental sin ánimo de lucro que promueve y difunde la Gestión Forestal Sostenible, a través de la certificación forestal y la cadena de custodia de los productos forestales. </a:t>
            </a:r>
            <a:br>
              <a:rPr lang="es-ES" sz="1800">
                <a:solidFill>
                  <a:srgbClr val="033637"/>
                </a:solidFill>
              </a:rPr>
            </a:br>
            <a:r>
              <a:rPr lang="es-ES" sz="1800">
                <a:solidFill>
                  <a:srgbClr val="033637"/>
                </a:solidFill>
              </a:rPr>
              <a:t>Esto contribuye a la conservación del medio ambiente y la biodiversidad y promueve la economía social, la circularidad y el desarrollo sostenible. </a:t>
            </a:r>
            <a:br>
              <a:rPr lang="es-ES" sz="1800">
                <a:solidFill>
                  <a:srgbClr val="033637"/>
                </a:solidFill>
              </a:rPr>
            </a:br>
            <a:r>
              <a:rPr lang="es-ES" sz="1800" b="1">
                <a:solidFill>
                  <a:srgbClr val="033637"/>
                </a:solidFill>
              </a:rPr>
              <a:t>PEFC proporciona a los silvicultores, propietarios y gestores forestales, desde pequeñas hasta grandes propiedades, una herramienta para demostrar sus prácticas responsables, al tiempo que ayuda a los consumidores y a las empresas a elegir productos forestales de origen sostenible. </a:t>
            </a:r>
            <a:br>
              <a:rPr lang="es-ES" sz="1800">
                <a:solidFill>
                  <a:srgbClr val="033637"/>
                </a:solidFill>
              </a:rPr>
            </a:br>
            <a:r>
              <a:rPr lang="es-ES" sz="1800">
                <a:solidFill>
                  <a:srgbClr val="033637"/>
                </a:solidFill>
              </a:rPr>
              <a:t>En este estudio de caso analizaremos el caso de los proyectos de construcción. La industria de la construcción se enfrenta al reto de demostrar que la madera suministrada en los distintos proyectos proviene de fuentes sostenibles certificadas. La certificación de la Cadena de Custodia no siempre es la opción más eficiente para estos proyectos a corto plazo que involucran a diferentes contratistas de pymes y micropymes no certificados</a:t>
            </a:r>
            <a:r>
              <a:rPr lang="es-ES" sz="2000">
                <a:solidFill>
                  <a:srgbClr val="033637"/>
                </a:solidFill>
              </a:rPr>
              <a:t>.</a:t>
            </a:r>
            <a:endParaRPr sz="2000">
              <a:solidFill>
                <a:srgbClr val="033637"/>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f0240af1f0_0_947"/>
          <p:cNvSpPr txBox="1">
            <a:spLocks noGrp="1"/>
          </p:cNvSpPr>
          <p:nvPr>
            <p:ph type="body" idx="1"/>
          </p:nvPr>
        </p:nvSpPr>
        <p:spPr>
          <a:xfrm>
            <a:off x="4586025" y="508075"/>
            <a:ext cx="6760200" cy="5869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73B64B"/>
              </a:buClr>
              <a:buSzPts val="2400"/>
              <a:buNone/>
            </a:pPr>
            <a:r>
              <a:rPr lang="es-ES" sz="1800">
                <a:solidFill>
                  <a:srgbClr val="000000"/>
                </a:solidFill>
              </a:rPr>
              <a:t>Muchos contratistas de todos los tamaños estarán involucrados en el proyecto y no todos tendrán su propia certificación de Cadena de Custodia, especialmente los más pequeños. </a:t>
            </a:r>
            <a:endParaRPr/>
          </a:p>
          <a:p>
            <a:pPr marL="0" lvl="0" indent="0" algn="just" rtl="0">
              <a:lnSpc>
                <a:spcPct val="100000"/>
              </a:lnSpc>
              <a:spcBef>
                <a:spcPts val="0"/>
              </a:spcBef>
              <a:spcAft>
                <a:spcPts val="0"/>
              </a:spcAft>
              <a:buClr>
                <a:srgbClr val="73B64B"/>
              </a:buClr>
              <a:buSzPts val="2400"/>
              <a:buNone/>
            </a:pPr>
            <a:br>
              <a:rPr lang="es-ES" sz="1800">
                <a:solidFill>
                  <a:srgbClr val="000000"/>
                </a:solidFill>
              </a:rPr>
            </a:br>
            <a:r>
              <a:rPr lang="es-ES" sz="1800">
                <a:solidFill>
                  <a:srgbClr val="000000"/>
                </a:solidFill>
              </a:rPr>
              <a:t>La certificación de proyectos permite a </a:t>
            </a:r>
            <a:r>
              <a:rPr lang="es-ES" sz="1800" b="1">
                <a:solidFill>
                  <a:srgbClr val="000000"/>
                </a:solidFill>
              </a:rPr>
              <a:t>los subcontratistas no certificados trabajar bajo el "paraguas" de la certificación de contratista principal, siempre y cuando todas sus actividades se limiten al proyecto certificado.</a:t>
            </a:r>
            <a:endParaRPr/>
          </a:p>
          <a:p>
            <a:pPr marL="0" lvl="0" indent="0" algn="just" rtl="0">
              <a:lnSpc>
                <a:spcPct val="100000"/>
              </a:lnSpc>
              <a:spcBef>
                <a:spcPts val="0"/>
              </a:spcBef>
              <a:spcAft>
                <a:spcPts val="0"/>
              </a:spcAft>
              <a:buClr>
                <a:srgbClr val="73B64B"/>
              </a:buClr>
              <a:buSzPts val="2400"/>
              <a:buNone/>
            </a:pPr>
            <a:br>
              <a:rPr lang="es-ES" sz="1800">
                <a:solidFill>
                  <a:srgbClr val="000000"/>
                </a:solidFill>
              </a:rPr>
            </a:br>
            <a:r>
              <a:rPr lang="es-ES" sz="1800">
                <a:solidFill>
                  <a:srgbClr val="000000"/>
                </a:solidFill>
              </a:rPr>
              <a:t>La certificación de la madera o sus productos derivados utilizados en el proyecto proporciona una garantía independiente de que proviene de bosques gestionados de forma sostenible, </a:t>
            </a:r>
            <a:r>
              <a:rPr lang="es-ES" sz="1800" b="1">
                <a:solidFill>
                  <a:srgbClr val="000000"/>
                </a:solidFill>
              </a:rPr>
              <a:t>asegurando la trazabilidad a lo largo de cada etapa del proceso de producción, desde el bosque hasta el proyecto final.</a:t>
            </a:r>
            <a:endParaRPr/>
          </a:p>
          <a:p>
            <a:pPr marL="0" lvl="0" indent="0" algn="just" rtl="0">
              <a:lnSpc>
                <a:spcPct val="100000"/>
              </a:lnSpc>
              <a:spcBef>
                <a:spcPts val="0"/>
              </a:spcBef>
              <a:spcAft>
                <a:spcPts val="0"/>
              </a:spcAft>
              <a:buClr>
                <a:srgbClr val="73B64B"/>
              </a:buClr>
              <a:buSzPts val="2400"/>
              <a:buNone/>
            </a:pPr>
            <a:br>
              <a:rPr lang="es-ES" sz="1800">
                <a:solidFill>
                  <a:srgbClr val="000000"/>
                </a:solidFill>
              </a:rPr>
            </a:br>
            <a:r>
              <a:rPr lang="es-ES" sz="1800" b="1">
                <a:solidFill>
                  <a:srgbClr val="000000"/>
                </a:solidFill>
              </a:rPr>
              <a:t>Este tipo de certificaciones visibilizan el compromiso de la organización con la gestión sostenible de los bosques, en línea con los Objetivos de Desarrollo Sostenible 2030 y la lucha contra el cambio climático.</a:t>
            </a:r>
            <a:endParaRPr sz="1800" b="1">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f0240af1f0_0_951"/>
          <p:cNvSpPr txBox="1">
            <a:spLocks noGrp="1"/>
          </p:cNvSpPr>
          <p:nvPr>
            <p:ph type="body" idx="1"/>
          </p:nvPr>
        </p:nvSpPr>
        <p:spPr>
          <a:xfrm>
            <a:off x="4586025" y="508075"/>
            <a:ext cx="6806100" cy="586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s-ES" b="1">
                <a:solidFill>
                  <a:srgbClr val="73B64B"/>
                </a:solidFill>
              </a:rPr>
              <a:t>Caso de estudio 3: SIGRE </a:t>
            </a:r>
            <a:br>
              <a:rPr lang="es-ES" b="1">
                <a:solidFill>
                  <a:srgbClr val="73B64B"/>
                </a:solidFill>
              </a:rPr>
            </a:br>
            <a:endParaRPr/>
          </a:p>
          <a:p>
            <a:pPr marL="0" lvl="0" indent="0" algn="l" rtl="0">
              <a:lnSpc>
                <a:spcPct val="100000"/>
              </a:lnSpc>
              <a:spcBef>
                <a:spcPts val="0"/>
              </a:spcBef>
              <a:spcAft>
                <a:spcPts val="0"/>
              </a:spcAft>
              <a:buClr>
                <a:srgbClr val="73B64B"/>
              </a:buClr>
              <a:buSzPts val="2400"/>
              <a:buNone/>
            </a:pPr>
            <a:r>
              <a:rPr lang="es-ES" sz="1800">
                <a:solidFill>
                  <a:srgbClr val="033637"/>
                </a:solidFill>
              </a:rPr>
              <a:t>SIGRE es una organización española sin ánimo de lucro encargada de garantizar la correcta gestión ambiental de los envases y restos de medicamentos que se generan en los hogares. </a:t>
            </a:r>
            <a:endParaRPr/>
          </a:p>
          <a:p>
            <a:pPr marL="0" lvl="0" indent="0" algn="l" rtl="0">
              <a:lnSpc>
                <a:spcPct val="100000"/>
              </a:lnSpc>
              <a:spcBef>
                <a:spcPts val="0"/>
              </a:spcBef>
              <a:spcAft>
                <a:spcPts val="0"/>
              </a:spcAft>
              <a:buClr>
                <a:srgbClr val="73B64B"/>
              </a:buClr>
              <a:buSzPts val="2400"/>
              <a:buNone/>
            </a:pPr>
            <a:br>
              <a:rPr lang="es-ES" sz="1800">
                <a:solidFill>
                  <a:srgbClr val="033637"/>
                </a:solidFill>
              </a:rPr>
            </a:br>
            <a:r>
              <a:rPr lang="es-ES" sz="1800">
                <a:solidFill>
                  <a:srgbClr val="033637"/>
                </a:solidFill>
              </a:rPr>
              <a:t>Lanzada en 2001 como resultado de la colaboración entre la industria farmacéutica, las farmacias y las empresas de distribución farmacéutica, esta iniciativa pretende ser un modelo eficaz y eficiente.</a:t>
            </a:r>
            <a:endParaRPr/>
          </a:p>
          <a:p>
            <a:pPr marL="0" lvl="0" indent="0" algn="l" rtl="0">
              <a:lnSpc>
                <a:spcPct val="100000"/>
              </a:lnSpc>
              <a:spcBef>
                <a:spcPts val="0"/>
              </a:spcBef>
              <a:spcAft>
                <a:spcPts val="0"/>
              </a:spcAft>
              <a:buClr>
                <a:srgbClr val="73B64B"/>
              </a:buClr>
              <a:buSzPts val="2400"/>
              <a:buNone/>
            </a:pPr>
            <a:r>
              <a:rPr lang="es-ES" sz="1800">
                <a:solidFill>
                  <a:srgbClr val="033637"/>
                </a:solidFill>
              </a:rPr>
              <a:t> </a:t>
            </a:r>
            <a:br>
              <a:rPr lang="es-ES" sz="1800">
                <a:solidFill>
                  <a:srgbClr val="033637"/>
                </a:solidFill>
              </a:rPr>
            </a:br>
            <a:r>
              <a:rPr lang="es-ES" sz="1800" b="1">
                <a:solidFill>
                  <a:srgbClr val="033637"/>
                </a:solidFill>
              </a:rPr>
              <a:t>Uno de sus mayores logros ha sido involucrar en el proyecto a toda la cadena de valor del medicamento, especialmente a la red de farmacias. El 100% de las farmacias en España son micropymes.</a:t>
            </a:r>
            <a:endParaRPr sz="1800" b="1">
              <a:solidFill>
                <a:srgbClr val="033637"/>
              </a:solidFill>
              <a:latin typeface="Calibri"/>
              <a:ea typeface="Calibri"/>
              <a:cs typeface="Calibri"/>
              <a:sym typeface="Calibri"/>
            </a:endParaRPr>
          </a:p>
        </p:txBody>
      </p:sp>
      <p:pic>
        <p:nvPicPr>
          <p:cNvPr id="475" name="Google Shape;475;g2f0240af1f0_0_951">
            <a:hlinkClick r:id="rId3"/>
          </p:cNvPr>
          <p:cNvPicPr preferRelativeResize="0"/>
          <p:nvPr/>
        </p:nvPicPr>
        <p:blipFill rotWithShape="1">
          <a:blip r:embed="rId4">
            <a:alphaModFix/>
          </a:blip>
          <a:srcRect/>
          <a:stretch/>
        </p:blipFill>
        <p:spPr>
          <a:xfrm>
            <a:off x="257444" y="1418956"/>
            <a:ext cx="3556000" cy="1168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f0240af1f0_0_956"/>
          <p:cNvSpPr txBox="1">
            <a:spLocks noGrp="1"/>
          </p:cNvSpPr>
          <p:nvPr>
            <p:ph type="body" idx="1"/>
          </p:nvPr>
        </p:nvSpPr>
        <p:spPr>
          <a:xfrm>
            <a:off x="4422951" y="835090"/>
            <a:ext cx="6704700" cy="5166300"/>
          </a:xfrm>
          <a:prstGeom prst="rect">
            <a:avLst/>
          </a:prstGeom>
          <a:noFill/>
          <a:ln>
            <a:noFill/>
          </a:ln>
        </p:spPr>
        <p:txBody>
          <a:bodyPr spcFirstLastPara="1" wrap="square" lIns="91425" tIns="45700" rIns="91425" bIns="45700" anchor="t" anchorCtr="0">
            <a:noAutofit/>
          </a:bodyPr>
          <a:lstStyle/>
          <a:p>
            <a:pPr marL="228600" lvl="0" indent="0" algn="just" rtl="0">
              <a:lnSpc>
                <a:spcPct val="103333"/>
              </a:lnSpc>
              <a:spcBef>
                <a:spcPts val="0"/>
              </a:spcBef>
              <a:spcAft>
                <a:spcPts val="0"/>
              </a:spcAft>
              <a:buSzPts val="2400"/>
              <a:buNone/>
            </a:pPr>
            <a:r>
              <a:rPr lang="es-ES" sz="1800">
                <a:solidFill>
                  <a:srgbClr val="000000"/>
                </a:solidFill>
              </a:rPr>
              <a:t>SIGRE no solo establece los puntos de recogida de medicamentos caducados o sobrantes en los puntos de farmacia y organiza su recogida, </a:t>
            </a:r>
            <a:r>
              <a:rPr lang="es-ES" sz="1800" b="1">
                <a:solidFill>
                  <a:srgbClr val="000000"/>
                </a:solidFill>
              </a:rPr>
              <a:t>sino que también forma a los profesionales de la farmacia y ofrece asesoramiento en materia de sostenibilidad, ecodiseño y trazabilidad de los medicamentos para evitar que se conviertan en residuos no reciclables</a:t>
            </a:r>
            <a:r>
              <a:rPr lang="es-ES" sz="1800">
                <a:solidFill>
                  <a:srgbClr val="000000"/>
                </a:solidFill>
              </a:rPr>
              <a:t>. </a:t>
            </a:r>
            <a:endParaRPr/>
          </a:p>
          <a:p>
            <a:pPr marL="228600" lvl="0" indent="0" algn="just" rtl="0">
              <a:lnSpc>
                <a:spcPct val="103333"/>
              </a:lnSpc>
              <a:spcBef>
                <a:spcPts val="0"/>
              </a:spcBef>
              <a:spcAft>
                <a:spcPts val="0"/>
              </a:spcAft>
              <a:buSzPts val="2400"/>
              <a:buNone/>
            </a:pPr>
            <a:br>
              <a:rPr lang="es-ES" sz="1800">
                <a:solidFill>
                  <a:srgbClr val="000000"/>
                </a:solidFill>
              </a:rPr>
            </a:br>
            <a:r>
              <a:rPr lang="es-ES" sz="1800" b="1">
                <a:solidFill>
                  <a:srgbClr val="000000"/>
                </a:solidFill>
              </a:rPr>
              <a:t>Los medicamentos son extremadamente dañinos para el medio ambiente. Además, son capaces de afectar a toda la cadena alimentaria a través de la fauna silvestre y generar graves problemas de salud pública.</a:t>
            </a:r>
            <a:endParaRPr sz="1800" b="1">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6" name="Google Shape;496;g2f0240af1f0_0_968"/>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04</a:t>
            </a:r>
            <a:endParaRPr/>
          </a:p>
        </p:txBody>
      </p:sp>
      <p:sp>
        <p:nvSpPr>
          <p:cNvPr id="497" name="Google Shape;497;g2f0240af1f0_0_968"/>
          <p:cNvSpPr/>
          <p:nvPr/>
        </p:nvSpPr>
        <p:spPr>
          <a:xfrm>
            <a:off x="5722297" y="4461934"/>
            <a:ext cx="5608800" cy="1252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98" name="Google Shape;498;g2f0240af1f0_0_968"/>
          <p:cNvSpPr txBox="1"/>
          <p:nvPr/>
        </p:nvSpPr>
        <p:spPr>
          <a:xfrm>
            <a:off x="5906323" y="4514225"/>
            <a:ext cx="2883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i="0" u="none" strike="noStrike" cap="none">
                <a:solidFill>
                  <a:srgbClr val="73B64B"/>
                </a:solidFill>
                <a:latin typeface="Calibri"/>
                <a:ea typeface="Calibri"/>
                <a:cs typeface="Calibri"/>
                <a:sym typeface="Calibri"/>
              </a:rPr>
              <a:t>EVALUACIÓN</a:t>
            </a:r>
            <a:endParaRPr sz="1400" b="0" i="0" u="none" strike="noStrike" cap="none">
              <a:solidFill>
                <a:srgbClr val="000000"/>
              </a:solidFill>
              <a:latin typeface="Arial"/>
              <a:ea typeface="Arial"/>
              <a:cs typeface="Arial"/>
              <a:sym typeface="Arial"/>
            </a:endParaRPr>
          </a:p>
        </p:txBody>
      </p:sp>
      <p:sp>
        <p:nvSpPr>
          <p:cNvPr id="499" name="Google Shape;499;g2f0240af1f0_0_968"/>
          <p:cNvSpPr/>
          <p:nvPr/>
        </p:nvSpPr>
        <p:spPr>
          <a:xfrm>
            <a:off x="2887674" y="6023651"/>
            <a:ext cx="3408900" cy="834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
          <p:cNvSpPr txBox="1">
            <a:spLocks noGrp="1"/>
          </p:cNvSpPr>
          <p:nvPr>
            <p:ph type="body" idx="1"/>
          </p:nvPr>
        </p:nvSpPr>
        <p:spPr>
          <a:xfrm>
            <a:off x="4720975" y="691983"/>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r>
              <a:rPr lang="es-ES" b="1">
                <a:solidFill>
                  <a:srgbClr val="000000"/>
                </a:solidFill>
              </a:rPr>
              <a:t>¿Cuál es la principal diferencia entre una "cadena de suministro" y una "cadena de valor"?</a:t>
            </a:r>
            <a:endParaRPr/>
          </a:p>
          <a:p>
            <a:pPr marL="0" lvl="0" indent="0" algn="l" rtl="0">
              <a:lnSpc>
                <a:spcPct val="103333"/>
              </a:lnSpc>
              <a:spcBef>
                <a:spcPts val="0"/>
              </a:spcBef>
              <a:spcAft>
                <a:spcPts val="0"/>
              </a:spcAft>
              <a:buSzPts val="2400"/>
              <a:buNone/>
            </a:pPr>
            <a:br>
              <a:rPr lang="es-ES" b="1">
                <a:solidFill>
                  <a:srgbClr val="000000"/>
                </a:solidFill>
              </a:rPr>
            </a:br>
            <a:r>
              <a:rPr lang="es-ES" sz="2000">
                <a:solidFill>
                  <a:srgbClr val="000000"/>
                </a:solidFill>
              </a:rPr>
              <a:t>a) La cadena de suministro se centra en el flujo de productos y materiales, mientras que la cadena de valor hace hincapié en la creación de valor en cada paso del proceso.</a:t>
            </a:r>
            <a:endParaRPr/>
          </a:p>
          <a:p>
            <a:pPr marL="0" lvl="0" indent="0" algn="l" rtl="0">
              <a:lnSpc>
                <a:spcPct val="103333"/>
              </a:lnSpc>
              <a:spcBef>
                <a:spcPts val="0"/>
              </a:spcBef>
              <a:spcAft>
                <a:spcPts val="0"/>
              </a:spcAft>
              <a:buSzPts val="2400"/>
              <a:buNone/>
            </a:pPr>
            <a:br>
              <a:rPr lang="es-ES" sz="2000">
                <a:solidFill>
                  <a:srgbClr val="000000"/>
                </a:solidFill>
              </a:rPr>
            </a:br>
            <a:r>
              <a:rPr lang="es-ES" sz="2000">
                <a:solidFill>
                  <a:srgbClr val="000000"/>
                </a:solidFill>
              </a:rPr>
              <a:t>b) La cadena de suministro se ocupa de las estrategias de marketing, mientras que la cadena de valor se ocupa de la logística y la distribución.</a:t>
            </a:r>
            <a:endParaRPr/>
          </a:p>
          <a:p>
            <a:pPr marL="0" lvl="0" indent="0" algn="l" rtl="0">
              <a:lnSpc>
                <a:spcPct val="103333"/>
              </a:lnSpc>
              <a:spcBef>
                <a:spcPts val="0"/>
              </a:spcBef>
              <a:spcAft>
                <a:spcPts val="0"/>
              </a:spcAft>
              <a:buSzPts val="2400"/>
              <a:buNone/>
            </a:pPr>
            <a:br>
              <a:rPr lang="es-ES" sz="2000">
                <a:solidFill>
                  <a:srgbClr val="000000"/>
                </a:solidFill>
              </a:rPr>
            </a:br>
            <a:r>
              <a:rPr lang="es-ES" sz="2000">
                <a:solidFill>
                  <a:srgbClr val="000000"/>
                </a:solidFill>
              </a:rPr>
              <a:t>c) La cadena de suministro implica servicio y soporte al cliente, mientras que la cadena de valor solo involucra procesos de fabricación.</a:t>
            </a:r>
            <a:endParaRPr sz="2000">
              <a:latin typeface="Calibri"/>
              <a:ea typeface="Calibri"/>
              <a:cs typeface="Calibri"/>
              <a:sym typeface="Calibri"/>
            </a:endParaRPr>
          </a:p>
        </p:txBody>
      </p:sp>
      <p:sp>
        <p:nvSpPr>
          <p:cNvPr id="505" name="Google Shape;505;p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s-ES"/>
              <a:t>Q1</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s-ES"/>
              <a:t>Q2</a:t>
            </a:r>
            <a:endParaRPr/>
          </a:p>
        </p:txBody>
      </p:sp>
      <p:sp>
        <p:nvSpPr>
          <p:cNvPr id="511" name="Google Shape;511;p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s-ES" b="1">
                <a:solidFill>
                  <a:srgbClr val="202124"/>
                </a:solidFill>
              </a:rPr>
              <a:t>¿Cuál es el objetivo principal de la Directiva de Informes de Sostenibilidad Corporativa (CSRD)?</a:t>
            </a:r>
            <a:endParaRPr/>
          </a:p>
          <a:p>
            <a:pPr marL="0" lvl="0" indent="0" algn="l" rtl="0">
              <a:lnSpc>
                <a:spcPct val="100000"/>
              </a:lnSpc>
              <a:spcBef>
                <a:spcPts val="0"/>
              </a:spcBef>
              <a:spcAft>
                <a:spcPts val="0"/>
              </a:spcAft>
              <a:buSzPts val="2400"/>
              <a:buNone/>
            </a:pPr>
            <a:br>
              <a:rPr lang="es-ES" b="1">
                <a:solidFill>
                  <a:srgbClr val="202124"/>
                </a:solidFill>
              </a:rPr>
            </a:br>
            <a:r>
              <a:rPr lang="es-ES" sz="2000">
                <a:solidFill>
                  <a:srgbClr val="202124"/>
                </a:solidFill>
              </a:rPr>
              <a:t>a)Identificar y mitigar los impactos adversos reales y potenciales en la cadena de valor.</a:t>
            </a:r>
            <a:endParaRPr/>
          </a:p>
          <a:p>
            <a:pPr marL="0" lvl="0" indent="0" algn="l" rtl="0">
              <a:lnSpc>
                <a:spcPct val="100000"/>
              </a:lnSpc>
              <a:spcBef>
                <a:spcPts val="0"/>
              </a:spcBef>
              <a:spcAft>
                <a:spcPts val="0"/>
              </a:spcAft>
              <a:buSzPts val="2400"/>
              <a:buNone/>
            </a:pPr>
            <a:br>
              <a:rPr lang="es-ES" sz="2000">
                <a:solidFill>
                  <a:srgbClr val="202124"/>
                </a:solidFill>
              </a:rPr>
            </a:br>
            <a:r>
              <a:rPr lang="es-ES" sz="2000">
                <a:solidFill>
                  <a:srgbClr val="202124"/>
                </a:solidFill>
              </a:rPr>
              <a:t>b) Informar sobre las actividades de impacto ambiental y social utilizando un marco estandarizado.</a:t>
            </a:r>
            <a:endParaRPr/>
          </a:p>
          <a:p>
            <a:pPr marL="0" lvl="0" indent="0" algn="l" rtl="0">
              <a:lnSpc>
                <a:spcPct val="100000"/>
              </a:lnSpc>
              <a:spcBef>
                <a:spcPts val="0"/>
              </a:spcBef>
              <a:spcAft>
                <a:spcPts val="0"/>
              </a:spcAft>
              <a:buSzPts val="2400"/>
              <a:buNone/>
            </a:pPr>
            <a:br>
              <a:rPr lang="es-ES" sz="2000">
                <a:solidFill>
                  <a:srgbClr val="202124"/>
                </a:solidFill>
              </a:rPr>
            </a:br>
            <a:r>
              <a:rPr lang="es-ES" sz="2000">
                <a:solidFill>
                  <a:srgbClr val="202124"/>
                </a:solidFill>
              </a:rPr>
              <a:t>c) Establecer un código de conducta para las actividades empresariales.</a:t>
            </a:r>
            <a:endParaRPr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
          <p:cNvSpPr txBox="1">
            <a:spLocks noGrp="1"/>
          </p:cNvSpPr>
          <p:nvPr>
            <p:ph type="body" idx="1"/>
          </p:nvPr>
        </p:nvSpPr>
        <p:spPr>
          <a:xfrm>
            <a:off x="4738225" y="543723"/>
            <a:ext cx="6341766" cy="582709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s-ES" b="1">
                <a:solidFill>
                  <a:srgbClr val="202124"/>
                </a:solidFill>
                <a:latin typeface="Calibri"/>
                <a:ea typeface="Calibri"/>
                <a:cs typeface="Calibri"/>
                <a:sym typeface="Calibri"/>
              </a:rPr>
              <a:t>¿En qué se diferencia la Directiva de Diligencia Debida en materia de Sostenibilidad Corporativa (CS3D) de la CSRD en cuanto a su objetivo principal?</a:t>
            </a:r>
            <a:endParaRPr/>
          </a:p>
          <a:p>
            <a:pPr marL="0" lvl="0" indent="0" algn="just" rtl="0">
              <a:lnSpc>
                <a:spcPct val="100000"/>
              </a:lnSpc>
              <a:spcBef>
                <a:spcPts val="0"/>
              </a:spcBef>
              <a:spcAft>
                <a:spcPts val="0"/>
              </a:spcAft>
              <a:buSzPts val="2400"/>
              <a:buNone/>
            </a:pPr>
            <a:br>
              <a:rPr lang="es-ES" b="1">
                <a:solidFill>
                  <a:srgbClr val="202124"/>
                </a:solidFill>
                <a:latin typeface="Calibri"/>
                <a:ea typeface="Calibri"/>
                <a:cs typeface="Calibri"/>
                <a:sym typeface="Calibri"/>
              </a:rPr>
            </a:br>
            <a:r>
              <a:rPr lang="es-ES" sz="2000">
                <a:solidFill>
                  <a:srgbClr val="202124"/>
                </a:solidFill>
                <a:latin typeface="Calibri"/>
                <a:ea typeface="Calibri"/>
                <a:cs typeface="Calibri"/>
                <a:sym typeface="Calibri"/>
              </a:rPr>
              <a:t>a)CS3D se centra en la aceptación de un código de conducta y planes de acción para hacer frente a los impactos adversos, mientras que CSRD se centra en la presentación de informes estandarizados de datos de sostenibilidad.</a:t>
            </a:r>
            <a:endParaRPr/>
          </a:p>
          <a:p>
            <a:pPr marL="0" lvl="0" indent="0" algn="just" rtl="0">
              <a:lnSpc>
                <a:spcPct val="100000"/>
              </a:lnSpc>
              <a:spcBef>
                <a:spcPts val="0"/>
              </a:spcBef>
              <a:spcAft>
                <a:spcPts val="0"/>
              </a:spcAft>
              <a:buSzPts val="2400"/>
              <a:buNone/>
            </a:pPr>
            <a:br>
              <a:rPr lang="es-ES" sz="2000">
                <a:solidFill>
                  <a:srgbClr val="202124"/>
                </a:solidFill>
                <a:latin typeface="Calibri"/>
                <a:ea typeface="Calibri"/>
                <a:cs typeface="Calibri"/>
                <a:sym typeface="Calibri"/>
              </a:rPr>
            </a:br>
            <a:r>
              <a:rPr lang="es-ES" sz="2000">
                <a:solidFill>
                  <a:srgbClr val="202124"/>
                </a:solidFill>
                <a:latin typeface="Calibri"/>
                <a:ea typeface="Calibri"/>
                <a:cs typeface="Calibri"/>
                <a:sym typeface="Calibri"/>
              </a:rPr>
              <a:t>b) CS3D requiere informes sobre las actividades de impacto ambiental, mientras que CSRD exige la debida diligencia en la cadena de valor.</a:t>
            </a:r>
            <a:endParaRPr/>
          </a:p>
          <a:p>
            <a:pPr marL="0" lvl="0" indent="0" algn="just" rtl="0">
              <a:lnSpc>
                <a:spcPct val="100000"/>
              </a:lnSpc>
              <a:spcBef>
                <a:spcPts val="0"/>
              </a:spcBef>
              <a:spcAft>
                <a:spcPts val="0"/>
              </a:spcAft>
              <a:buSzPts val="2400"/>
              <a:buNone/>
            </a:pPr>
            <a:br>
              <a:rPr lang="es-ES" sz="2000">
                <a:solidFill>
                  <a:srgbClr val="202124"/>
                </a:solidFill>
                <a:latin typeface="Calibri"/>
                <a:ea typeface="Calibri"/>
                <a:cs typeface="Calibri"/>
                <a:sym typeface="Calibri"/>
              </a:rPr>
            </a:br>
            <a:r>
              <a:rPr lang="es-ES" sz="2000">
                <a:solidFill>
                  <a:srgbClr val="202124"/>
                </a:solidFill>
                <a:latin typeface="Calibri"/>
                <a:ea typeface="Calibri"/>
                <a:cs typeface="Calibri"/>
                <a:sym typeface="Calibri"/>
              </a:rPr>
              <a:t>c) CS3D se ocupa de la divulgación de datos financieros, mientras que CSRD se ocupa del rendimiento no financiero.</a:t>
            </a:r>
            <a:endParaRPr sz="2000"/>
          </a:p>
        </p:txBody>
      </p:sp>
      <p:sp>
        <p:nvSpPr>
          <p:cNvPr id="517" name="Google Shape;517;p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s-ES"/>
              <a:t>Q3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f0240af1f0_0_735"/>
          <p:cNvSpPr txBox="1">
            <a:spLocks noGrp="1"/>
          </p:cNvSpPr>
          <p:nvPr>
            <p:ph type="body" idx="2"/>
          </p:nvPr>
        </p:nvSpPr>
        <p:spPr>
          <a:xfrm>
            <a:off x="5335297" y="804645"/>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s-ES" sz="2400"/>
              <a:t>Introducción al módulo</a:t>
            </a:r>
            <a:endParaRPr/>
          </a:p>
        </p:txBody>
      </p:sp>
      <p:sp>
        <p:nvSpPr>
          <p:cNvPr id="225" name="Google Shape;225;g2f0240af1f0_0_735"/>
          <p:cNvSpPr txBox="1">
            <a:spLocks noGrp="1"/>
          </p:cNvSpPr>
          <p:nvPr>
            <p:ph type="body" idx="4"/>
          </p:nvPr>
        </p:nvSpPr>
        <p:spPr>
          <a:xfrm>
            <a:off x="5357000" y="1559213"/>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s-ES" sz="2400"/>
              <a:t>Transparencia de la cadena de suministro</a:t>
            </a:r>
            <a:endParaRPr/>
          </a:p>
        </p:txBody>
      </p:sp>
      <p:sp>
        <p:nvSpPr>
          <p:cNvPr id="226" name="Google Shape;226;g2f0240af1f0_0_735"/>
          <p:cNvSpPr txBox="1">
            <a:spLocks noGrp="1"/>
          </p:cNvSpPr>
          <p:nvPr>
            <p:ph type="body" idx="6"/>
          </p:nvPr>
        </p:nvSpPr>
        <p:spPr>
          <a:xfrm>
            <a:off x="5363579" y="2361906"/>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s-ES" sz="2400"/>
              <a:t>Casos de estudio</a:t>
            </a:r>
            <a:endParaRPr/>
          </a:p>
        </p:txBody>
      </p:sp>
      <p:sp>
        <p:nvSpPr>
          <p:cNvPr id="227" name="Google Shape;227;g2f0240af1f0_0_735"/>
          <p:cNvSpPr txBox="1">
            <a:spLocks noGrp="1"/>
          </p:cNvSpPr>
          <p:nvPr>
            <p:ph type="body" idx="8"/>
          </p:nvPr>
        </p:nvSpPr>
        <p:spPr>
          <a:xfrm>
            <a:off x="5385282" y="3132516"/>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s-ES" sz="2400"/>
              <a:t>Evaluación</a:t>
            </a:r>
            <a:endParaRPr/>
          </a:p>
        </p:txBody>
      </p:sp>
      <p:sp>
        <p:nvSpPr>
          <p:cNvPr id="228" name="Google Shape;228;g2f0240af1f0_0_735"/>
          <p:cNvSpPr txBox="1">
            <a:spLocks noGrp="1"/>
          </p:cNvSpPr>
          <p:nvPr>
            <p:ph type="body" idx="13"/>
          </p:nvPr>
        </p:nvSpPr>
        <p:spPr>
          <a:xfrm>
            <a:off x="5363579" y="3887083"/>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s-ES" sz="2400"/>
              <a:t>Términos clave y definiciones</a:t>
            </a:r>
            <a:endParaRPr/>
          </a:p>
        </p:txBody>
      </p:sp>
      <p:sp>
        <p:nvSpPr>
          <p:cNvPr id="229" name="Google Shape;229;g2f0240af1f0_0_735"/>
          <p:cNvSpPr txBox="1">
            <a:spLocks noGrp="1"/>
          </p:cNvSpPr>
          <p:nvPr>
            <p:ph type="body" idx="14"/>
          </p:nvPr>
        </p:nvSpPr>
        <p:spPr>
          <a:xfrm>
            <a:off x="511848" y="804645"/>
            <a:ext cx="2741017" cy="139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s-ES"/>
              <a:t>INDICE DE CONTENIDOS </a:t>
            </a:r>
            <a:endParaRPr/>
          </a:p>
        </p:txBody>
      </p:sp>
      <p:sp>
        <p:nvSpPr>
          <p:cNvPr id="230" name="Google Shape;230;g2f0240af1f0_0_735"/>
          <p:cNvSpPr txBox="1">
            <a:spLocks noGrp="1"/>
          </p:cNvSpPr>
          <p:nvPr>
            <p:ph type="body" idx="1"/>
          </p:nvPr>
        </p:nvSpPr>
        <p:spPr>
          <a:xfrm>
            <a:off x="4500000" y="804645"/>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s-ES" sz="3000"/>
              <a:t>01</a:t>
            </a:r>
            <a:endParaRPr/>
          </a:p>
        </p:txBody>
      </p:sp>
      <p:sp>
        <p:nvSpPr>
          <p:cNvPr id="231" name="Google Shape;231;g2f0240af1f0_0_735"/>
          <p:cNvSpPr txBox="1">
            <a:spLocks noGrp="1"/>
          </p:cNvSpPr>
          <p:nvPr>
            <p:ph type="body" idx="3"/>
          </p:nvPr>
        </p:nvSpPr>
        <p:spPr>
          <a:xfrm>
            <a:off x="4521703" y="1559213"/>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s-ES" sz="3000"/>
              <a:t>02</a:t>
            </a:r>
            <a:endParaRPr/>
          </a:p>
        </p:txBody>
      </p:sp>
      <p:sp>
        <p:nvSpPr>
          <p:cNvPr id="232" name="Google Shape;232;g2f0240af1f0_0_735"/>
          <p:cNvSpPr txBox="1">
            <a:spLocks noGrp="1"/>
          </p:cNvSpPr>
          <p:nvPr>
            <p:ph type="body" idx="5"/>
          </p:nvPr>
        </p:nvSpPr>
        <p:spPr>
          <a:xfrm>
            <a:off x="4528282" y="2361906"/>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s-ES" sz="3000"/>
              <a:t>03</a:t>
            </a:r>
            <a:endParaRPr/>
          </a:p>
        </p:txBody>
      </p:sp>
      <p:sp>
        <p:nvSpPr>
          <p:cNvPr id="233" name="Google Shape;233;g2f0240af1f0_0_735"/>
          <p:cNvSpPr txBox="1">
            <a:spLocks noGrp="1"/>
          </p:cNvSpPr>
          <p:nvPr>
            <p:ph type="body" idx="7"/>
          </p:nvPr>
        </p:nvSpPr>
        <p:spPr>
          <a:xfrm>
            <a:off x="4549985" y="3132516"/>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s-ES" sz="3000"/>
              <a:t>04</a:t>
            </a:r>
            <a:endParaRPr/>
          </a:p>
        </p:txBody>
      </p:sp>
      <p:sp>
        <p:nvSpPr>
          <p:cNvPr id="234" name="Google Shape;234;g2f0240af1f0_0_735"/>
          <p:cNvSpPr txBox="1">
            <a:spLocks noGrp="1"/>
          </p:cNvSpPr>
          <p:nvPr>
            <p:ph type="body" idx="9"/>
          </p:nvPr>
        </p:nvSpPr>
        <p:spPr>
          <a:xfrm>
            <a:off x="4528282" y="3887083"/>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s-ES" sz="3000"/>
              <a:t>05</a:t>
            </a:r>
            <a:endParaRPr/>
          </a:p>
        </p:txBody>
      </p:sp>
      <p:sp>
        <p:nvSpPr>
          <p:cNvPr id="235" name="Google Shape;235;g2f0240af1f0_0_735"/>
          <p:cNvSpPr txBox="1"/>
          <p:nvPr/>
        </p:nvSpPr>
        <p:spPr>
          <a:xfrm>
            <a:off x="5385282" y="4609268"/>
            <a:ext cx="5857800" cy="689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s-ES" sz="2400" b="0" i="0" u="none" strike="noStrike" cap="none">
                <a:solidFill>
                  <a:srgbClr val="595959"/>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
        <p:nvSpPr>
          <p:cNvPr id="236" name="Google Shape;236;g2f0240af1f0_0_735"/>
          <p:cNvSpPr txBox="1"/>
          <p:nvPr/>
        </p:nvSpPr>
        <p:spPr>
          <a:xfrm>
            <a:off x="4549985" y="4609268"/>
            <a:ext cx="700500" cy="689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s-E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r>
              <a:rPr lang="es-ES" b="1">
                <a:solidFill>
                  <a:srgbClr val="202124"/>
                </a:solidFill>
              </a:rPr>
              <a:t>¿Qué directiva obliga a las empresas de terceros países a evaluar y mitigar sus efectos adversos en la cadena de valor?</a:t>
            </a:r>
            <a:endParaRPr/>
          </a:p>
          <a:p>
            <a:pPr marL="0" lvl="0" indent="0" algn="l" rtl="0">
              <a:lnSpc>
                <a:spcPct val="103333"/>
              </a:lnSpc>
              <a:spcBef>
                <a:spcPts val="0"/>
              </a:spcBef>
              <a:spcAft>
                <a:spcPts val="0"/>
              </a:spcAft>
              <a:buSzPts val="2400"/>
              <a:buNone/>
            </a:pPr>
            <a:br>
              <a:rPr lang="es-ES" b="1">
                <a:solidFill>
                  <a:srgbClr val="202124"/>
                </a:solidFill>
              </a:rPr>
            </a:br>
            <a:r>
              <a:rPr lang="es-ES">
                <a:solidFill>
                  <a:srgbClr val="202124"/>
                </a:solidFill>
              </a:rPr>
              <a:t>a)</a:t>
            </a:r>
            <a:r>
              <a:rPr lang="es-ES" sz="2000">
                <a:solidFill>
                  <a:srgbClr val="202124"/>
                </a:solidFill>
              </a:rPr>
              <a:t>Directiva de Diligencia Debida en materia de Sostenibilidad Corporativa (CDSD)</a:t>
            </a:r>
            <a:endParaRPr/>
          </a:p>
          <a:p>
            <a:pPr marL="0" lvl="0" indent="0" algn="l" rtl="0">
              <a:lnSpc>
                <a:spcPct val="103333"/>
              </a:lnSpc>
              <a:spcBef>
                <a:spcPts val="0"/>
              </a:spcBef>
              <a:spcAft>
                <a:spcPts val="0"/>
              </a:spcAft>
              <a:buSzPts val="2400"/>
              <a:buNone/>
            </a:pPr>
            <a:br>
              <a:rPr lang="es-ES" sz="2000">
                <a:solidFill>
                  <a:srgbClr val="202124"/>
                </a:solidFill>
              </a:rPr>
            </a:br>
            <a:r>
              <a:rPr lang="es-ES" sz="2000">
                <a:solidFill>
                  <a:srgbClr val="202124"/>
                </a:solidFill>
              </a:rPr>
              <a:t>b)Directiva de Informes de Sostenibilidad Corporativa (CSRD)</a:t>
            </a:r>
            <a:endParaRPr/>
          </a:p>
          <a:p>
            <a:pPr marL="0" lvl="0" indent="0" algn="l" rtl="0">
              <a:lnSpc>
                <a:spcPct val="103333"/>
              </a:lnSpc>
              <a:spcBef>
                <a:spcPts val="0"/>
              </a:spcBef>
              <a:spcAft>
                <a:spcPts val="0"/>
              </a:spcAft>
              <a:buSzPts val="2400"/>
              <a:buNone/>
            </a:pPr>
            <a:br>
              <a:rPr lang="es-ES" sz="2000">
                <a:solidFill>
                  <a:srgbClr val="202124"/>
                </a:solidFill>
              </a:rPr>
            </a:br>
            <a:r>
              <a:rPr lang="es-ES" sz="2000">
                <a:solidFill>
                  <a:srgbClr val="202124"/>
                </a:solidFill>
              </a:rPr>
              <a:t>c)Tanto el CSRD como el CSDDD</a:t>
            </a:r>
            <a:endParaRPr sz="2000"/>
          </a:p>
        </p:txBody>
      </p:sp>
      <p:sp>
        <p:nvSpPr>
          <p:cNvPr id="523" name="Google Shape;523;p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s-ES"/>
              <a:t>Q4</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
          <p:cNvSpPr txBox="1">
            <a:spLocks noGrp="1"/>
          </p:cNvSpPr>
          <p:nvPr>
            <p:ph type="body" idx="1"/>
          </p:nvPr>
        </p:nvSpPr>
        <p:spPr>
          <a:xfrm>
            <a:off x="4840897" y="542081"/>
            <a:ext cx="6341766" cy="590859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s-ES" b="1">
                <a:solidFill>
                  <a:srgbClr val="202124"/>
                </a:solidFill>
              </a:rPr>
              <a:t>De acuerdo con el texto dado, ¿qué hay de cierto en cuanto a las obligaciones de las microempresas en virtud de las Directivas CS3D y CSRD?</a:t>
            </a:r>
            <a:endParaRPr/>
          </a:p>
          <a:p>
            <a:pPr marL="0" lvl="0" indent="0" algn="l" rtl="0">
              <a:lnSpc>
                <a:spcPct val="100000"/>
              </a:lnSpc>
              <a:spcBef>
                <a:spcPts val="0"/>
              </a:spcBef>
              <a:spcAft>
                <a:spcPts val="0"/>
              </a:spcAft>
              <a:buSzPts val="2400"/>
              <a:buNone/>
            </a:pPr>
            <a:br>
              <a:rPr lang="es-ES" b="1">
                <a:solidFill>
                  <a:srgbClr val="202124"/>
                </a:solidFill>
              </a:rPr>
            </a:br>
            <a:r>
              <a:rPr lang="es-ES" sz="2000">
                <a:solidFill>
                  <a:srgbClr val="202124"/>
                </a:solidFill>
              </a:rPr>
              <a:t>a)Las microempresas tienen obligaciones directas en virtud de la Directiva CS3D y deben cumplir con todos los requisitos de información sobre sostenibilidad.</a:t>
            </a:r>
            <a:endParaRPr/>
          </a:p>
          <a:p>
            <a:pPr marL="0" lvl="0" indent="0" algn="l" rtl="0">
              <a:lnSpc>
                <a:spcPct val="100000"/>
              </a:lnSpc>
              <a:spcBef>
                <a:spcPts val="0"/>
              </a:spcBef>
              <a:spcAft>
                <a:spcPts val="0"/>
              </a:spcAft>
              <a:buSzPts val="2400"/>
              <a:buNone/>
            </a:pPr>
            <a:br>
              <a:rPr lang="es-ES" sz="2000">
                <a:solidFill>
                  <a:srgbClr val="202124"/>
                </a:solidFill>
              </a:rPr>
            </a:br>
            <a:r>
              <a:rPr lang="es-ES" sz="2000">
                <a:solidFill>
                  <a:srgbClr val="202124"/>
                </a:solidFill>
              </a:rPr>
              <a:t>b)Las microempresas no tienen obligaciones directas, pero se enfrentan a obligaciones indirectas al formar parte de una cadena de valor o de suministro, como el suministro de datos y la adopción de códigos de conducta de sostenibilidad.</a:t>
            </a:r>
            <a:endParaRPr/>
          </a:p>
          <a:p>
            <a:pPr marL="0" lvl="0" indent="0" algn="l" rtl="0">
              <a:lnSpc>
                <a:spcPct val="100000"/>
              </a:lnSpc>
              <a:spcBef>
                <a:spcPts val="0"/>
              </a:spcBef>
              <a:spcAft>
                <a:spcPts val="0"/>
              </a:spcAft>
              <a:buSzPts val="2400"/>
              <a:buNone/>
            </a:pPr>
            <a:br>
              <a:rPr lang="es-ES" sz="2000">
                <a:solidFill>
                  <a:srgbClr val="202124"/>
                </a:solidFill>
              </a:rPr>
            </a:br>
            <a:r>
              <a:rPr lang="es-ES" sz="2000">
                <a:solidFill>
                  <a:srgbClr val="202124"/>
                </a:solidFill>
              </a:rPr>
              <a:t>c)Las microempresas están exentas de obligaciones directas e indirectas relacionadas con la sostenibilidad corporativa y la debida diligencia.</a:t>
            </a:r>
            <a:endParaRPr sz="2000">
              <a:latin typeface="Calibri"/>
              <a:ea typeface="Calibri"/>
              <a:cs typeface="Calibri"/>
              <a:sym typeface="Calibri"/>
            </a:endParaRPr>
          </a:p>
        </p:txBody>
      </p:sp>
      <p:sp>
        <p:nvSpPr>
          <p:cNvPr id="529" name="Google Shape;529;p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s-ES"/>
              <a:t>Q5</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4" name="Google Shape;544;g2f0240af1f0_0_993"/>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05</a:t>
            </a:r>
            <a:endParaRPr/>
          </a:p>
        </p:txBody>
      </p:sp>
      <p:sp>
        <p:nvSpPr>
          <p:cNvPr id="545" name="Google Shape;545;g2f0240af1f0_0_993"/>
          <p:cNvSpPr/>
          <p:nvPr/>
        </p:nvSpPr>
        <p:spPr>
          <a:xfrm>
            <a:off x="5722297" y="4461934"/>
            <a:ext cx="4933800" cy="156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46" name="Google Shape;546;g2f0240af1f0_0_993"/>
          <p:cNvSpPr txBox="1"/>
          <p:nvPr/>
        </p:nvSpPr>
        <p:spPr>
          <a:xfrm>
            <a:off x="6025679" y="4642627"/>
            <a:ext cx="4630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i="0" u="none" strike="noStrike" cap="none">
                <a:solidFill>
                  <a:srgbClr val="73B64B"/>
                </a:solidFill>
                <a:latin typeface="Calibri"/>
                <a:ea typeface="Calibri"/>
                <a:cs typeface="Calibri"/>
                <a:sym typeface="Calibri"/>
              </a:rPr>
              <a:t>TÉRMINOS CLAVE Y DEFINICIONES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2f0240af1f0_0_1001"/>
          <p:cNvSpPr txBox="1">
            <a:spLocks noGrp="1"/>
          </p:cNvSpPr>
          <p:nvPr>
            <p:ph type="body" idx="1"/>
          </p:nvPr>
        </p:nvSpPr>
        <p:spPr>
          <a:xfrm>
            <a:off x="4517897" y="364847"/>
            <a:ext cx="6665700" cy="5828100"/>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rgbClr val="000000"/>
              </a:buClr>
              <a:buSzPts val="2400"/>
              <a:buFont typeface="Calibri"/>
              <a:buChar char="●"/>
            </a:pPr>
            <a:r>
              <a:rPr lang="es-ES" sz="2000" b="1">
                <a:solidFill>
                  <a:srgbClr val="000000"/>
                </a:solidFill>
              </a:rPr>
              <a:t>Las cadenas de suministro están relacionadas principalmente con los productos: </a:t>
            </a:r>
            <a:r>
              <a:rPr lang="es-ES" sz="2000">
                <a:solidFill>
                  <a:srgbClr val="000000"/>
                </a:solidFill>
              </a:rPr>
              <a:t>implica el movimiento de componentes y productos terminados desde los proveedores hasta los fabricantes, distribuidores, minoristas y, en última instancia, hasta los usuarios finales.  </a:t>
            </a:r>
            <a:br>
              <a:rPr lang="es-ES" sz="2000" b="1">
                <a:solidFill>
                  <a:srgbClr val="000000"/>
                </a:solidFill>
              </a:rPr>
            </a:br>
            <a:r>
              <a:rPr lang="es-ES" sz="2000" b="1">
                <a:solidFill>
                  <a:srgbClr val="000000"/>
                </a:solidFill>
              </a:rPr>
              <a:t>La definición de cadenas de valor </a:t>
            </a:r>
            <a:r>
              <a:rPr lang="es-ES" sz="2000">
                <a:solidFill>
                  <a:srgbClr val="000000"/>
                </a:solidFill>
              </a:rPr>
              <a:t>tiene una extensión más amplia: no solo se limita a la producción y distribución de bienes, sino </a:t>
            </a:r>
            <a:r>
              <a:rPr lang="es-ES" sz="2000" u="sng">
                <a:solidFill>
                  <a:srgbClr val="000000"/>
                </a:solidFill>
              </a:rPr>
              <a:t>también a la prestación de servicios y todas las actividades relacionadas de cada actor involucrado en sus relaciones comerciales establecidas </a:t>
            </a:r>
            <a:r>
              <a:rPr lang="es-ES" sz="2000">
                <a:solidFill>
                  <a:srgbClr val="000000"/>
                </a:solidFill>
              </a:rPr>
              <a:t>(contratistas, subcontratistas, otras personas jurídicas y el empleo de todos ellos)</a:t>
            </a:r>
            <a:br>
              <a:rPr lang="es-ES" sz="2000" b="1">
                <a:solidFill>
                  <a:srgbClr val="000000"/>
                </a:solidFill>
              </a:rPr>
            </a:br>
            <a:r>
              <a:rPr lang="es-ES" sz="2000" b="1">
                <a:solidFill>
                  <a:srgbClr val="000000"/>
                </a:solidFill>
              </a:rPr>
              <a:t>PYME: </a:t>
            </a:r>
            <a:r>
              <a:rPr lang="es-ES" sz="2000">
                <a:solidFill>
                  <a:srgbClr val="000000"/>
                </a:solidFill>
              </a:rPr>
              <a:t>una micro, pequeña o mediana empresa, independientemente de su forma jurídica, que tenga menos de 250 empleados </a:t>
            </a:r>
            <a:br>
              <a:rPr lang="es-ES" sz="2000" b="1">
                <a:solidFill>
                  <a:srgbClr val="000000"/>
                </a:solidFill>
              </a:rPr>
            </a:br>
            <a:r>
              <a:rPr lang="es-ES" sz="2000" b="1">
                <a:solidFill>
                  <a:srgbClr val="000000"/>
                </a:solidFill>
              </a:rPr>
              <a:t>Micropymes o microempresas: </a:t>
            </a:r>
            <a:r>
              <a:rPr lang="es-ES" sz="2000">
                <a:solidFill>
                  <a:srgbClr val="000000"/>
                </a:solidFill>
              </a:rPr>
              <a:t>empresas de menos de 10 empleados.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2f0240af1f0_0_1005"/>
          <p:cNvSpPr txBox="1">
            <a:spLocks noGrp="1"/>
          </p:cNvSpPr>
          <p:nvPr>
            <p:ph type="body" idx="1"/>
          </p:nvPr>
        </p:nvSpPr>
        <p:spPr>
          <a:xfrm>
            <a:off x="4334025" y="674100"/>
            <a:ext cx="7086000" cy="6183900"/>
          </a:xfrm>
          <a:prstGeom prst="rect">
            <a:avLst/>
          </a:prstGeom>
          <a:noFill/>
          <a:ln>
            <a:noFill/>
          </a:ln>
        </p:spPr>
        <p:txBody>
          <a:bodyPr spcFirstLastPara="1" wrap="square" lIns="91425" tIns="45700" rIns="91425" bIns="45700" anchor="t" anchorCtr="0">
            <a:noAutofit/>
          </a:bodyPr>
          <a:lstStyle/>
          <a:p>
            <a:pPr marL="571500" lvl="0" indent="-342900" algn="l" rtl="0">
              <a:lnSpc>
                <a:spcPct val="103333"/>
              </a:lnSpc>
              <a:spcBef>
                <a:spcPts val="0"/>
              </a:spcBef>
              <a:spcAft>
                <a:spcPts val="0"/>
              </a:spcAft>
              <a:buSzPts val="2400"/>
              <a:buFont typeface="Arial"/>
              <a:buChar char="•"/>
            </a:pPr>
            <a:r>
              <a:rPr lang="es-ES" sz="2000" b="1"/>
              <a:t>Impacto ambiental adverso: </a:t>
            </a:r>
            <a:r>
              <a:rPr lang="es-ES" sz="2000"/>
              <a:t>significa un impacto adverso sobre el medio ambiente resultante de la violación de una de las prohibiciones y obligaciones derivadas de los convenios ambientales internacionales.</a:t>
            </a:r>
            <a:endParaRPr/>
          </a:p>
          <a:p>
            <a:pPr marL="571500" lvl="0" indent="-342900" algn="l" rtl="0">
              <a:lnSpc>
                <a:spcPct val="103333"/>
              </a:lnSpc>
              <a:spcBef>
                <a:spcPts val="0"/>
              </a:spcBef>
              <a:spcAft>
                <a:spcPts val="0"/>
              </a:spcAft>
              <a:buSzPts val="2400"/>
              <a:buFont typeface="Arial"/>
              <a:buChar char="•"/>
            </a:pPr>
            <a:r>
              <a:rPr lang="es-ES" sz="2000" b="1"/>
              <a:t>Impacto adverso sobre los derechos humanos: </a:t>
            </a:r>
            <a:r>
              <a:rPr lang="es-ES" sz="2000"/>
              <a:t>significa un impacto adverso sobre las personas protegidas como resultado de la violación de uno de los derechos o prohibiciones de los convenios y declaraciones internacionales. </a:t>
            </a:r>
            <a:br>
              <a:rPr lang="es-ES" sz="2000" b="1"/>
            </a:br>
            <a:r>
              <a:rPr lang="es-ES" sz="2000" b="1"/>
              <a:t>Relación comercial significa una relación con un contratista, subcontratista o cualquier otra entidad legal (socios): </a:t>
            </a:r>
            <a:endParaRPr/>
          </a:p>
          <a:p>
            <a:pPr marL="228600" lvl="0" indent="0" algn="l" rtl="0">
              <a:lnSpc>
                <a:spcPct val="103333"/>
              </a:lnSpc>
              <a:spcBef>
                <a:spcPts val="0"/>
              </a:spcBef>
              <a:spcAft>
                <a:spcPts val="0"/>
              </a:spcAft>
              <a:buSzPts val="2400"/>
              <a:buNone/>
            </a:pPr>
            <a:r>
              <a:rPr lang="es-ES" sz="2000" b="1"/>
              <a:t>	- </a:t>
            </a:r>
            <a:r>
              <a:rPr lang="es-ES" sz="2000"/>
              <a:t>con quien la empresa tiene un acuerdo comercial o a 	quien la empresa proporciona financiación, seguro o 	reaseguro o</a:t>
            </a:r>
            <a:br>
              <a:rPr lang="es-ES" sz="2000" b="1"/>
            </a:br>
            <a:r>
              <a:rPr lang="es-ES" sz="2000" b="1"/>
              <a:t>  	 - </a:t>
            </a:r>
            <a:r>
              <a:rPr lang="es-ES" sz="2000"/>
              <a:t>que realice operaciones comerciales relacionadas con 	los productos o servicios de la empresa en nombre de la 	empresa</a:t>
            </a:r>
            <a:endParaRPr sz="2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2f0240af1f0_0_1009"/>
          <p:cNvSpPr txBox="1">
            <a:spLocks noGrp="1"/>
          </p:cNvSpPr>
          <p:nvPr>
            <p:ph type="body" idx="1"/>
          </p:nvPr>
        </p:nvSpPr>
        <p:spPr>
          <a:xfrm>
            <a:off x="4215539" y="497850"/>
            <a:ext cx="6952200" cy="5828100"/>
          </a:xfrm>
          <a:prstGeom prst="rect">
            <a:avLst/>
          </a:prstGeom>
          <a:noFill/>
          <a:ln>
            <a:noFill/>
          </a:ln>
        </p:spPr>
        <p:txBody>
          <a:bodyPr spcFirstLastPara="1" wrap="square" lIns="91425" tIns="45700" rIns="91425" bIns="45700" anchor="t" anchorCtr="0">
            <a:noAutofit/>
          </a:bodyPr>
          <a:lstStyle/>
          <a:p>
            <a:pPr marL="800100" lvl="0" indent="-342900" algn="just" rtl="0">
              <a:lnSpc>
                <a:spcPct val="115000"/>
              </a:lnSpc>
              <a:spcBef>
                <a:spcPts val="1000"/>
              </a:spcBef>
              <a:spcAft>
                <a:spcPts val="0"/>
              </a:spcAft>
              <a:buSzPts val="2400"/>
              <a:buFont typeface="Arial"/>
              <a:buChar char="•"/>
            </a:pPr>
            <a:r>
              <a:rPr lang="es-ES" sz="2000" b="1">
                <a:solidFill>
                  <a:srgbClr val="000000"/>
                </a:solidFill>
              </a:rPr>
              <a:t>Por relación comercial establecida </a:t>
            </a:r>
            <a:r>
              <a:rPr lang="es-ES" sz="2000">
                <a:solidFill>
                  <a:srgbClr val="000000"/>
                </a:solidFill>
              </a:rPr>
              <a:t>se entiende una relación comercial, directa o indirecta, que se espera que sea duradera, habida cuenta de su intensidad o duración, y que no representa una parte insignificante o meramente accesoria de la cadena de valor.</a:t>
            </a:r>
            <a:br>
              <a:rPr lang="es-ES" sz="2000" b="1">
                <a:solidFill>
                  <a:srgbClr val="000000"/>
                </a:solidFill>
              </a:rPr>
            </a:br>
            <a:r>
              <a:rPr lang="es-ES" sz="2000" b="1">
                <a:solidFill>
                  <a:srgbClr val="000000"/>
                </a:solidFill>
              </a:rPr>
              <a:t>Filial: </a:t>
            </a:r>
            <a:r>
              <a:rPr lang="es-ES" sz="2000">
                <a:solidFill>
                  <a:srgbClr val="000000"/>
                </a:solidFill>
              </a:rPr>
              <a:t>persona jurídica a través de la cual se ejerce la actividad de una empresa controlada.  </a:t>
            </a:r>
            <a:br>
              <a:rPr lang="es-ES" sz="2000" b="1">
                <a:solidFill>
                  <a:srgbClr val="000000"/>
                </a:solidFill>
              </a:rPr>
            </a:br>
            <a:r>
              <a:rPr lang="es-ES" sz="2000" b="1">
                <a:solidFill>
                  <a:srgbClr val="000000"/>
                </a:solidFill>
              </a:rPr>
              <a:t>Partes interesadas: </a:t>
            </a:r>
            <a:r>
              <a:rPr lang="es-ES" sz="2000">
                <a:solidFill>
                  <a:srgbClr val="000000"/>
                </a:solidFill>
              </a:rPr>
              <a:t>se refiere a los empleados de la empresa, los empleados de sus subsidiarias y otras personas, grupos, comunidades o entidades cuyos derechos o intereses están o podrían estar definidos por los productos, servicios y operaciones de esa empresa, sus subsidiarias y sus relaciones comerciales.</a:t>
            </a:r>
            <a:endParaRPr sz="200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5" name="Google Shape;575;g2f0240af1f0_0_1019"/>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06</a:t>
            </a:r>
            <a:endParaRPr/>
          </a:p>
        </p:txBody>
      </p:sp>
      <p:sp>
        <p:nvSpPr>
          <p:cNvPr id="576" name="Google Shape;576;g2f0240af1f0_0_1019"/>
          <p:cNvSpPr/>
          <p:nvPr/>
        </p:nvSpPr>
        <p:spPr>
          <a:xfrm>
            <a:off x="5722297" y="4461934"/>
            <a:ext cx="5608800" cy="1252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77" name="Google Shape;577;g2f0240af1f0_0_1019"/>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i="0" u="none" strike="noStrike" cap="none">
                <a:solidFill>
                  <a:srgbClr val="73B64B"/>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2f0240af1f0_0_1027"/>
          <p:cNvSpPr txBox="1">
            <a:spLocks noGrp="1"/>
          </p:cNvSpPr>
          <p:nvPr>
            <p:ph type="body" idx="2"/>
          </p:nvPr>
        </p:nvSpPr>
        <p:spPr>
          <a:xfrm>
            <a:off x="375750" y="2017706"/>
            <a:ext cx="11440500" cy="4280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1600"/>
              <a:buFont typeface="Arial"/>
              <a:buNone/>
            </a:pPr>
            <a:r>
              <a:rPr lang="es-ES" sz="2200">
                <a:solidFill>
                  <a:srgbClr val="000000"/>
                </a:solidFill>
              </a:rPr>
              <a:t>- </a:t>
            </a:r>
            <a:r>
              <a:rPr lang="es-ES" sz="2200"/>
              <a:t>DIRECTIVE (EU) 2022/2464 OF THE EUROPEAN PARLIAMENT AND OF THE COUNCIL of 14 December 2022 amending Regulation (EU) No 537/2014, Directive 2004/109/EC, Directive 2006/43/EC and Directive 2013/34/EU, as regards corporate sustainability reporting. </a:t>
            </a:r>
            <a:endParaRPr sz="2200"/>
          </a:p>
          <a:p>
            <a:pPr marL="0" lvl="0" indent="0" algn="just" rtl="0">
              <a:lnSpc>
                <a:spcPct val="100000"/>
              </a:lnSpc>
              <a:spcBef>
                <a:spcPts val="0"/>
              </a:spcBef>
              <a:spcAft>
                <a:spcPts val="0"/>
              </a:spcAft>
              <a:buClr>
                <a:srgbClr val="000000"/>
              </a:buClr>
              <a:buSzPts val="1600"/>
              <a:buFont typeface="Arial"/>
              <a:buNone/>
            </a:pPr>
            <a:endParaRPr sz="2200"/>
          </a:p>
          <a:p>
            <a:pPr marL="0" lvl="0" indent="0" algn="just" rtl="0">
              <a:lnSpc>
                <a:spcPct val="100000"/>
              </a:lnSpc>
              <a:spcBef>
                <a:spcPts val="0"/>
              </a:spcBef>
              <a:spcAft>
                <a:spcPts val="0"/>
              </a:spcAft>
              <a:buClr>
                <a:srgbClr val="000000"/>
              </a:buClr>
              <a:buSzPts val="1600"/>
              <a:buNone/>
            </a:pPr>
            <a:r>
              <a:rPr lang="es-ES" sz="2200"/>
              <a:t>- Proposal for a DIRECTIVE OF THE EUROPEAN PARLIAMENT AND OF THE COUNCIL on Corporate Sustainability Due Diligence and amending Directive (EU) 2019/1937</a:t>
            </a:r>
            <a:endParaRPr sz="2200"/>
          </a:p>
          <a:p>
            <a:pPr marL="0" lvl="0" indent="0" algn="just" rtl="0">
              <a:lnSpc>
                <a:spcPct val="100000"/>
              </a:lnSpc>
              <a:spcBef>
                <a:spcPts val="0"/>
              </a:spcBef>
              <a:spcAft>
                <a:spcPts val="0"/>
              </a:spcAft>
              <a:buClr>
                <a:srgbClr val="000000"/>
              </a:buClr>
              <a:buSzPts val="1600"/>
              <a:buNone/>
            </a:pPr>
            <a:r>
              <a:rPr lang="es-ES" sz="2200"/>
              <a:t>COM/2022/71 final. </a:t>
            </a:r>
            <a:endParaRPr sz="2200"/>
          </a:p>
          <a:p>
            <a:pPr marL="0" lvl="0" indent="0" algn="just" rtl="0">
              <a:lnSpc>
                <a:spcPct val="100000"/>
              </a:lnSpc>
              <a:spcBef>
                <a:spcPts val="0"/>
              </a:spcBef>
              <a:spcAft>
                <a:spcPts val="0"/>
              </a:spcAft>
              <a:buClr>
                <a:srgbClr val="000000"/>
              </a:buClr>
              <a:buSzPts val="1600"/>
              <a:buNone/>
            </a:pPr>
            <a:endParaRPr sz="2200"/>
          </a:p>
          <a:p>
            <a:pPr marL="0" lvl="0" indent="0" algn="just" rtl="0">
              <a:lnSpc>
                <a:spcPct val="100000"/>
              </a:lnSpc>
              <a:spcBef>
                <a:spcPts val="0"/>
              </a:spcBef>
              <a:spcAft>
                <a:spcPts val="0"/>
              </a:spcAft>
              <a:buClr>
                <a:srgbClr val="000000"/>
              </a:buClr>
              <a:buSzPts val="1600"/>
              <a:buNone/>
            </a:pPr>
            <a:r>
              <a:rPr lang="es-ES" sz="2200"/>
              <a:t>- Communication from the Commission to the European Parliament, the European Council, the Council, the European Economic and Social Committee and the Committee of the Regions — The European Green Deal (</a:t>
            </a:r>
            <a:r>
              <a:rPr lang="es-ES" sz="2200" u="sng">
                <a:solidFill>
                  <a:schemeClr val="hlink"/>
                </a:solidFill>
                <a:hlinkClick r:id="rId3"/>
              </a:rPr>
              <a:t>COM(2019) 640 final</a:t>
            </a:r>
            <a:r>
              <a:rPr lang="es-ES" sz="2200"/>
              <a:t>, 11.12.2019). </a:t>
            </a:r>
            <a:endParaRPr sz="2200"/>
          </a:p>
          <a:p>
            <a:pPr marL="0" lvl="0" indent="0" algn="just" rtl="0">
              <a:lnSpc>
                <a:spcPct val="100000"/>
              </a:lnSpc>
              <a:spcBef>
                <a:spcPts val="0"/>
              </a:spcBef>
              <a:spcAft>
                <a:spcPts val="0"/>
              </a:spcAft>
              <a:buClr>
                <a:srgbClr val="000000"/>
              </a:buClr>
              <a:buSzPts val="1600"/>
              <a:buNone/>
            </a:pPr>
            <a:endParaRPr sz="2200"/>
          </a:p>
          <a:p>
            <a:pPr marL="0" lvl="0" indent="0" algn="just" rtl="0">
              <a:lnSpc>
                <a:spcPct val="100000"/>
              </a:lnSpc>
              <a:spcBef>
                <a:spcPts val="0"/>
              </a:spcBef>
              <a:spcAft>
                <a:spcPts val="0"/>
              </a:spcAft>
              <a:buClr>
                <a:srgbClr val="000000"/>
              </a:buClr>
              <a:buSzPts val="1600"/>
              <a:buNone/>
            </a:pPr>
            <a:r>
              <a:rPr lang="es-ES" sz="2200"/>
              <a:t>-SME United, Implementation of the Green Deal Next Steps, Andreas Brieger, Climate/Energy/Environment Policy Director. </a:t>
            </a:r>
            <a:endParaRPr sz="2200"/>
          </a:p>
          <a:p>
            <a:pPr marL="0" lvl="0" indent="0" algn="just" rtl="0">
              <a:lnSpc>
                <a:spcPct val="100000"/>
              </a:lnSpc>
              <a:spcBef>
                <a:spcPts val="0"/>
              </a:spcBef>
              <a:spcAft>
                <a:spcPts val="0"/>
              </a:spcAft>
              <a:buClr>
                <a:srgbClr val="000000"/>
              </a:buClr>
              <a:buSzPts val="1600"/>
              <a:buNone/>
            </a:pPr>
            <a:br>
              <a:rPr lang="es-ES" sz="2200"/>
            </a:br>
            <a:endParaRPr sz="2200"/>
          </a:p>
        </p:txBody>
      </p:sp>
      <p:sp>
        <p:nvSpPr>
          <p:cNvPr id="583" name="Google Shape;583;g2f0240af1f0_0_1027"/>
          <p:cNvSpPr txBox="1">
            <a:spLocks noGrp="1"/>
          </p:cNvSpPr>
          <p:nvPr>
            <p:ph type="body" idx="1"/>
          </p:nvPr>
        </p:nvSpPr>
        <p:spPr>
          <a:xfrm>
            <a:off x="375750" y="5601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600"/>
              <a:buNone/>
            </a:pPr>
            <a:r>
              <a:rPr lang="es-ES"/>
              <a:t>REFERENCES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2f0240af1f0_0_1032"/>
          <p:cNvSpPr txBox="1">
            <a:spLocks noGrp="1"/>
          </p:cNvSpPr>
          <p:nvPr>
            <p:ph type="body" idx="1"/>
          </p:nvPr>
        </p:nvSpPr>
        <p:spPr>
          <a:xfrm>
            <a:off x="7799501" y="5533317"/>
            <a:ext cx="3890400" cy="466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s-ES"/>
              <a:t>www.</a:t>
            </a:r>
            <a:r>
              <a:rPr lang="es-ES" b="1"/>
              <a:t>website</a:t>
            </a:r>
            <a:r>
              <a:rPr lang="es-ES"/>
              <a:t>.eu</a:t>
            </a:r>
            <a:endParaRPr/>
          </a:p>
          <a:p>
            <a:pPr marL="0" lvl="0" indent="0" algn="ctr" rtl="0">
              <a:lnSpc>
                <a:spcPct val="100000"/>
              </a:lnSpc>
              <a:spcBef>
                <a:spcPts val="0"/>
              </a:spcBef>
              <a:spcAft>
                <a:spcPts val="0"/>
              </a:spcAft>
              <a:buClr>
                <a:schemeClr val="lt1"/>
              </a:buClr>
              <a:buSzPts val="2400"/>
              <a:buNone/>
            </a:pPr>
            <a:endParaRPr/>
          </a:p>
        </p:txBody>
      </p:sp>
      <p:sp>
        <p:nvSpPr>
          <p:cNvPr id="590" name="Google Shape;590;g2f0240af1f0_0_1032"/>
          <p:cNvSpPr txBox="1">
            <a:spLocks noGrp="1"/>
          </p:cNvSpPr>
          <p:nvPr>
            <p:ph type="body" idx="2"/>
          </p:nvPr>
        </p:nvSpPr>
        <p:spPr>
          <a:xfrm>
            <a:off x="1283799" y="3277107"/>
            <a:ext cx="5881800" cy="796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400"/>
              <a:buNone/>
            </a:pPr>
            <a:r>
              <a:rPr lang="es-ES"/>
              <a:t>¿Alguna pregunta?</a:t>
            </a:r>
            <a:endParaRPr/>
          </a:p>
        </p:txBody>
      </p:sp>
      <p:sp>
        <p:nvSpPr>
          <p:cNvPr id="591" name="Google Shape;591;g2f0240af1f0_0_1032"/>
          <p:cNvSpPr txBox="1">
            <a:spLocks noGrp="1"/>
          </p:cNvSpPr>
          <p:nvPr>
            <p:ph type="body" idx="3"/>
          </p:nvPr>
        </p:nvSpPr>
        <p:spPr>
          <a:xfrm>
            <a:off x="1221181" y="2678292"/>
            <a:ext cx="5881800" cy="634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600"/>
              <a:buNone/>
            </a:pPr>
            <a:r>
              <a:rPr lang="es-ES"/>
              <a:t>Gracias</a:t>
            </a:r>
            <a:endParaRPr/>
          </a:p>
        </p:txBody>
      </p:sp>
      <p:grpSp>
        <p:nvGrpSpPr>
          <p:cNvPr id="592" name="Google Shape;592;g2f0240af1f0_0_1032"/>
          <p:cNvGrpSpPr/>
          <p:nvPr/>
        </p:nvGrpSpPr>
        <p:grpSpPr>
          <a:xfrm>
            <a:off x="8380429" y="2920720"/>
            <a:ext cx="3194069" cy="538962"/>
            <a:chOff x="5349842" y="8302092"/>
            <a:chExt cx="1664791" cy="280914"/>
          </a:xfrm>
        </p:grpSpPr>
        <p:grpSp>
          <p:nvGrpSpPr>
            <p:cNvPr id="593" name="Google Shape;593;g2f0240af1f0_0_1032"/>
            <p:cNvGrpSpPr/>
            <p:nvPr/>
          </p:nvGrpSpPr>
          <p:grpSpPr>
            <a:xfrm>
              <a:off x="6388049" y="8302147"/>
              <a:ext cx="280653" cy="280653"/>
              <a:chOff x="1950027" y="2499889"/>
              <a:chExt cx="850463" cy="850463"/>
            </a:xfrm>
          </p:grpSpPr>
          <p:sp>
            <p:nvSpPr>
              <p:cNvPr id="594" name="Google Shape;594;g2f0240af1f0_0_1032"/>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95" name="Google Shape;595;g2f0240af1f0_0_1032"/>
              <p:cNvGrpSpPr/>
              <p:nvPr/>
            </p:nvGrpSpPr>
            <p:grpSpPr>
              <a:xfrm>
                <a:off x="2107521" y="2657382"/>
                <a:ext cx="535476" cy="535477"/>
                <a:chOff x="2107521" y="2657382"/>
                <a:chExt cx="535476" cy="535477"/>
              </a:xfrm>
            </p:grpSpPr>
            <p:sp>
              <p:nvSpPr>
                <p:cNvPr id="596" name="Google Shape;596;g2f0240af1f0_0_1032"/>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7" name="Google Shape;597;g2f0240af1f0_0_1032"/>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8" name="Google Shape;598;g2f0240af1f0_0_1032"/>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599" name="Google Shape;599;g2f0240af1f0_0_1032"/>
            <p:cNvGrpSpPr/>
            <p:nvPr/>
          </p:nvGrpSpPr>
          <p:grpSpPr>
            <a:xfrm>
              <a:off x="5695772" y="8302147"/>
              <a:ext cx="280653" cy="280653"/>
              <a:chOff x="-147782" y="2499889"/>
              <a:chExt cx="850463" cy="850463"/>
            </a:xfrm>
          </p:grpSpPr>
          <p:sp>
            <p:nvSpPr>
              <p:cNvPr id="600" name="Google Shape;600;g2f0240af1f0_0_1032"/>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1" name="Google Shape;601;g2f0240af1f0_0_1032"/>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02" name="Google Shape;602;g2f0240af1f0_0_1032"/>
            <p:cNvGrpSpPr/>
            <p:nvPr/>
          </p:nvGrpSpPr>
          <p:grpSpPr>
            <a:xfrm>
              <a:off x="6733980" y="8302147"/>
              <a:ext cx="280653" cy="280653"/>
              <a:chOff x="2998302" y="2499889"/>
              <a:chExt cx="850463" cy="850463"/>
            </a:xfrm>
          </p:grpSpPr>
          <p:sp>
            <p:nvSpPr>
              <p:cNvPr id="603" name="Google Shape;603;g2f0240af1f0_0_1032"/>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4" name="Google Shape;604;g2f0240af1f0_0_1032"/>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05" name="Google Shape;605;g2f0240af1f0_0_1032"/>
            <p:cNvGrpSpPr/>
            <p:nvPr/>
          </p:nvGrpSpPr>
          <p:grpSpPr>
            <a:xfrm>
              <a:off x="5349842" y="8302146"/>
              <a:ext cx="280653" cy="280860"/>
              <a:chOff x="-1196056" y="2499889"/>
              <a:chExt cx="850463" cy="851092"/>
            </a:xfrm>
          </p:grpSpPr>
          <p:sp>
            <p:nvSpPr>
              <p:cNvPr id="606" name="Google Shape;606;g2f0240af1f0_0_1032"/>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7" name="Google Shape;607;g2f0240af1f0_0_1032"/>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8" name="Google Shape;608;g2f0240af1f0_0_1032"/>
            <p:cNvSpPr/>
            <p:nvPr/>
          </p:nvSpPr>
          <p:spPr>
            <a:xfrm>
              <a:off x="6041891" y="8302092"/>
              <a:ext cx="280653" cy="28065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09" name="Google Shape;609;g2f0240af1f0_0_1032"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g2f0240af1f0_0_752"/>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s-ES"/>
              <a:t>01</a:t>
            </a:r>
            <a:endParaRPr/>
          </a:p>
        </p:txBody>
      </p:sp>
      <p:sp>
        <p:nvSpPr>
          <p:cNvPr id="244" name="Google Shape;244;g2f0240af1f0_0_752"/>
          <p:cNvSpPr/>
          <p:nvPr/>
        </p:nvSpPr>
        <p:spPr>
          <a:xfrm>
            <a:off x="5988116" y="4759654"/>
            <a:ext cx="4933800" cy="156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45" name="Google Shape;245;g2f0240af1f0_0_752"/>
          <p:cNvSpPr txBox="1"/>
          <p:nvPr/>
        </p:nvSpPr>
        <p:spPr>
          <a:xfrm>
            <a:off x="6163904" y="4770223"/>
            <a:ext cx="45219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i="0" u="none" strike="noStrike" cap="none">
                <a:solidFill>
                  <a:srgbClr val="73B64B"/>
                </a:solidFill>
                <a:latin typeface="Calibri"/>
                <a:ea typeface="Calibri"/>
                <a:cs typeface="Calibri"/>
                <a:sym typeface="Calibri"/>
              </a:rPr>
              <a:t>INTRODUCCIÓN AL MÓDULO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f0240af1f0_0_760"/>
          <p:cNvSpPr txBox="1">
            <a:spLocks noGrp="1"/>
          </p:cNvSpPr>
          <p:nvPr>
            <p:ph type="body" idx="1"/>
          </p:nvPr>
        </p:nvSpPr>
        <p:spPr>
          <a:xfrm>
            <a:off x="4912293" y="84690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s-ES"/>
              <a:t>RESUMEN DEL TEMA</a:t>
            </a:r>
            <a:endParaRPr/>
          </a:p>
        </p:txBody>
      </p:sp>
      <p:sp>
        <p:nvSpPr>
          <p:cNvPr id="251" name="Google Shape;251;g2f0240af1f0_0_760"/>
          <p:cNvSpPr txBox="1">
            <a:spLocks noGrp="1"/>
          </p:cNvSpPr>
          <p:nvPr>
            <p:ph type="body" idx="3"/>
          </p:nvPr>
        </p:nvSpPr>
        <p:spPr>
          <a:xfrm>
            <a:off x="3880331" y="614396"/>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s-ES" sz="3600"/>
              <a:t>01</a:t>
            </a:r>
            <a:endParaRPr/>
          </a:p>
        </p:txBody>
      </p:sp>
      <p:sp>
        <p:nvSpPr>
          <p:cNvPr id="252" name="Google Shape;252;g2f0240af1f0_0_760"/>
          <p:cNvSpPr txBox="1">
            <a:spLocks noGrp="1"/>
          </p:cNvSpPr>
          <p:nvPr>
            <p:ph type="body" idx="4"/>
          </p:nvPr>
        </p:nvSpPr>
        <p:spPr>
          <a:xfrm>
            <a:off x="4912292" y="2770036"/>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s-ES"/>
              <a:t>OBJETIVOS</a:t>
            </a:r>
            <a:endParaRPr/>
          </a:p>
        </p:txBody>
      </p:sp>
      <p:sp>
        <p:nvSpPr>
          <p:cNvPr id="253" name="Google Shape;253;g2f0240af1f0_0_760"/>
          <p:cNvSpPr txBox="1">
            <a:spLocks noGrp="1"/>
          </p:cNvSpPr>
          <p:nvPr>
            <p:ph type="body" idx="6"/>
          </p:nvPr>
        </p:nvSpPr>
        <p:spPr>
          <a:xfrm>
            <a:off x="4927790" y="463383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s-ES"/>
              <a:t>RESULTADOS DE APRENDIZAJE</a:t>
            </a:r>
            <a:endParaRPr/>
          </a:p>
        </p:txBody>
      </p:sp>
      <p:sp>
        <p:nvSpPr>
          <p:cNvPr id="254" name="Google Shape;254;g2f0240af1f0_0_760"/>
          <p:cNvSpPr txBox="1">
            <a:spLocks noGrp="1"/>
          </p:cNvSpPr>
          <p:nvPr>
            <p:ph type="body" idx="9"/>
          </p:nvPr>
        </p:nvSpPr>
        <p:spPr>
          <a:xfrm>
            <a:off x="3918849" y="2558717"/>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s-ES" sz="3600"/>
              <a:t>02</a:t>
            </a:r>
            <a:endParaRPr/>
          </a:p>
        </p:txBody>
      </p:sp>
      <p:sp>
        <p:nvSpPr>
          <p:cNvPr id="255" name="Google Shape;255;g2f0240af1f0_0_760"/>
          <p:cNvSpPr txBox="1">
            <a:spLocks noGrp="1"/>
          </p:cNvSpPr>
          <p:nvPr>
            <p:ph type="body" idx="13"/>
          </p:nvPr>
        </p:nvSpPr>
        <p:spPr>
          <a:xfrm>
            <a:off x="3918849" y="4410972"/>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s-ES" sz="3600"/>
              <a:t>03</a:t>
            </a:r>
            <a:endParaRPr/>
          </a:p>
        </p:txBody>
      </p:sp>
      <p:sp>
        <p:nvSpPr>
          <p:cNvPr id="256" name="Google Shape;256;g2f0240af1f0_0_760"/>
          <p:cNvSpPr/>
          <p:nvPr/>
        </p:nvSpPr>
        <p:spPr>
          <a:xfrm>
            <a:off x="3880331" y="2232539"/>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57" name="Google Shape;257;g2f0240af1f0_0_760"/>
          <p:cNvSpPr/>
          <p:nvPr/>
        </p:nvSpPr>
        <p:spPr>
          <a:xfrm>
            <a:off x="3880331" y="4245771"/>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f0240af1f0_0_772"/>
          <p:cNvSpPr txBox="1">
            <a:spLocks noGrp="1"/>
          </p:cNvSpPr>
          <p:nvPr>
            <p:ph type="body" idx="1"/>
          </p:nvPr>
        </p:nvSpPr>
        <p:spPr>
          <a:xfrm>
            <a:off x="563049" y="411100"/>
            <a:ext cx="3904019" cy="8037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3600"/>
              <a:buAutoNum type="arabicPeriod"/>
            </a:pPr>
            <a:r>
              <a:rPr lang="es-ES"/>
              <a:t>VISIÓN GENERAL</a:t>
            </a:r>
            <a:endParaRPr/>
          </a:p>
        </p:txBody>
      </p:sp>
      <p:sp>
        <p:nvSpPr>
          <p:cNvPr id="264" name="Google Shape;264;g2f0240af1f0_0_772"/>
          <p:cNvSpPr txBox="1">
            <a:spLocks noGrp="1"/>
          </p:cNvSpPr>
          <p:nvPr>
            <p:ph type="body" idx="2"/>
          </p:nvPr>
        </p:nvSpPr>
        <p:spPr>
          <a:xfrm>
            <a:off x="533200" y="976331"/>
            <a:ext cx="10766100" cy="5575500"/>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800"/>
              </a:spcBef>
              <a:spcAft>
                <a:spcPts val="0"/>
              </a:spcAft>
              <a:buClr>
                <a:srgbClr val="000000"/>
              </a:buClr>
              <a:buSzPts val="2400"/>
              <a:buChar char="●"/>
            </a:pPr>
            <a:r>
              <a:rPr lang="es-ES" sz="2000">
                <a:solidFill>
                  <a:srgbClr val="000000"/>
                </a:solidFill>
              </a:rPr>
              <a:t>Alcanzar las metas y objetivos en materia de sostenibilidad implica directamente la participación de todas las partes interesadas, lo que, de hecho, puede garantizarse mediante "procedimientos en cascada" en las cadenas de valor y de suministro de la economía.</a:t>
            </a:r>
            <a:endParaRPr/>
          </a:p>
          <a:p>
            <a:pPr marL="457200" lvl="0" indent="-381000" algn="just" rtl="0">
              <a:lnSpc>
                <a:spcPct val="100000"/>
              </a:lnSpc>
              <a:spcBef>
                <a:spcPts val="800"/>
              </a:spcBef>
              <a:spcAft>
                <a:spcPts val="0"/>
              </a:spcAft>
              <a:buClr>
                <a:srgbClr val="000000"/>
              </a:buClr>
              <a:buSzPts val="2400"/>
              <a:buChar char="●"/>
            </a:pPr>
            <a:r>
              <a:rPr lang="es-ES" sz="2000">
                <a:solidFill>
                  <a:srgbClr val="000000"/>
                </a:solidFill>
              </a:rPr>
              <a:t>La mejora de la transparencia en las cadenas de suministro puede contribuir a garantizar prácticas de abastecimiento éticas y sostenibles en todas las cadenas de valor</a:t>
            </a:r>
            <a:endParaRPr sz="2000"/>
          </a:p>
        </p:txBody>
      </p:sp>
      <p:sp>
        <p:nvSpPr>
          <p:cNvPr id="265" name="Google Shape;265;g2f0240af1f0_0_772"/>
          <p:cNvSpPr txBox="1">
            <a:spLocks noGrp="1"/>
          </p:cNvSpPr>
          <p:nvPr>
            <p:ph type="body" idx="2"/>
          </p:nvPr>
        </p:nvSpPr>
        <p:spPr>
          <a:xfrm>
            <a:off x="533200" y="2788176"/>
            <a:ext cx="10706400" cy="3441300"/>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800"/>
              </a:spcBef>
              <a:spcAft>
                <a:spcPts val="0"/>
              </a:spcAft>
              <a:buClr>
                <a:srgbClr val="000000"/>
              </a:buClr>
              <a:buSzPts val="2400"/>
              <a:buChar char="●"/>
            </a:pPr>
            <a:r>
              <a:rPr lang="es-ES" sz="2000">
                <a:solidFill>
                  <a:srgbClr val="000000"/>
                </a:solidFill>
              </a:rPr>
              <a:t>A pesar de que en la actualidad no es obligatorio para las microempresas informar sobre la información no financiera en los objetivos y procedimientos sostenibles, las obligaciones podrían afectarles indirectamente si participan en cadenas de suministro con empresas más grandes que están obligadas a cumplir con los requisitos regulatorios.</a:t>
            </a:r>
            <a:endParaRPr/>
          </a:p>
          <a:p>
            <a:pPr marL="457200" lvl="0" indent="-381000" algn="just" rtl="0">
              <a:lnSpc>
                <a:spcPct val="100000"/>
              </a:lnSpc>
              <a:spcBef>
                <a:spcPts val="800"/>
              </a:spcBef>
              <a:spcAft>
                <a:spcPts val="0"/>
              </a:spcAft>
              <a:buClr>
                <a:srgbClr val="000000"/>
              </a:buClr>
              <a:buSzPts val="2400"/>
              <a:buChar char="●"/>
            </a:pPr>
            <a:r>
              <a:rPr lang="es-ES" sz="2000">
                <a:solidFill>
                  <a:srgbClr val="000000"/>
                </a:solidFill>
              </a:rPr>
              <a:t>En esta unidad analizaremos cuáles son las obligaciones que establecen las Directivas de la UE para las grandes empresas y cómo pueden afectar a las microempresas que forman parte de sus cadenas de suministro.</a:t>
            </a:r>
            <a:endParaRPr/>
          </a:p>
          <a:p>
            <a:pPr marL="457200" lvl="0" indent="-381000" algn="just" rtl="0">
              <a:lnSpc>
                <a:spcPct val="100000"/>
              </a:lnSpc>
              <a:spcBef>
                <a:spcPts val="800"/>
              </a:spcBef>
              <a:spcAft>
                <a:spcPts val="0"/>
              </a:spcAft>
              <a:buClr>
                <a:srgbClr val="000000"/>
              </a:buClr>
              <a:buSzPts val="2400"/>
              <a:buChar char="●"/>
            </a:pPr>
            <a:r>
              <a:rPr lang="es-ES" sz="2000">
                <a:solidFill>
                  <a:srgbClr val="000000"/>
                </a:solidFill>
              </a:rPr>
              <a:t>También evaluaremos cómo estar preparados para los requisitos de los socios más grandes obligados y evitar "efectos de expulsión del mercado" si no los cumplimos.</a:t>
            </a:r>
            <a:endParaRPr sz="20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f0240af1f0_0_77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s-ES"/>
              <a:t>02. OBJETIVOS</a:t>
            </a:r>
            <a:endParaRPr/>
          </a:p>
        </p:txBody>
      </p:sp>
      <p:sp>
        <p:nvSpPr>
          <p:cNvPr id="272" name="Google Shape;272;g2f0240af1f0_0_77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es-ES">
                <a:solidFill>
                  <a:srgbClr val="000000"/>
                </a:solidFill>
              </a:rPr>
              <a:t>Esta Unidad tiene como objetivo llegar a una mejor comprensión de las obligaciones relacionadas con la transparencia y las evaluaciones de impacto y riesgos que las microempresas podrían tener que enfrentar si forman parte de una cadena de suministro o cadena de valor que involucra a actores más grandes obligados por las normas</a:t>
            </a:r>
            <a:endParaRPr sz="21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3600"/>
              <a:buNone/>
            </a:pPr>
            <a:r>
              <a:rPr lang="es-ES"/>
              <a:t>Objetivos específicos</a:t>
            </a:r>
            <a:endParaRPr/>
          </a:p>
        </p:txBody>
      </p:sp>
      <p:sp>
        <p:nvSpPr>
          <p:cNvPr id="280" name="Google Shape;280;p2"/>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457200" lvl="0" indent="-361950" algn="just" rtl="0">
              <a:lnSpc>
                <a:spcPct val="115000"/>
              </a:lnSpc>
              <a:spcBef>
                <a:spcPts val="0"/>
              </a:spcBef>
              <a:spcAft>
                <a:spcPts val="0"/>
              </a:spcAft>
              <a:buClr>
                <a:srgbClr val="000000"/>
              </a:buClr>
              <a:buSzPts val="2100"/>
              <a:buFont typeface="Calibri"/>
              <a:buChar char="●"/>
            </a:pPr>
            <a:r>
              <a:rPr lang="es-ES">
                <a:solidFill>
                  <a:srgbClr val="000000"/>
                </a:solidFill>
              </a:rPr>
              <a:t>Analizar el marco regulatorio europeo que afecta a las cadenas de suministro y de valor, principalmente dos Directivas: CSRD y CSDDD. </a:t>
            </a:r>
            <a:endParaRPr/>
          </a:p>
          <a:p>
            <a:pPr marL="95250" lvl="0" indent="0" algn="just" rtl="0">
              <a:lnSpc>
                <a:spcPct val="115000"/>
              </a:lnSpc>
              <a:spcBef>
                <a:spcPts val="0"/>
              </a:spcBef>
              <a:spcAft>
                <a:spcPts val="0"/>
              </a:spcAft>
              <a:buClr>
                <a:srgbClr val="000000"/>
              </a:buClr>
              <a:buSzPts val="2100"/>
              <a:buNone/>
            </a:pPr>
            <a:endParaRPr>
              <a:solidFill>
                <a:srgbClr val="000000"/>
              </a:solidFill>
            </a:endParaRPr>
          </a:p>
          <a:p>
            <a:pPr marL="457200" lvl="0" indent="-361950" algn="just" rtl="0">
              <a:lnSpc>
                <a:spcPct val="115000"/>
              </a:lnSpc>
              <a:spcBef>
                <a:spcPts val="0"/>
              </a:spcBef>
              <a:spcAft>
                <a:spcPts val="0"/>
              </a:spcAft>
              <a:buClr>
                <a:srgbClr val="000000"/>
              </a:buClr>
              <a:buSzPts val="2100"/>
              <a:buFont typeface="Calibri"/>
              <a:buChar char="●"/>
            </a:pPr>
            <a:r>
              <a:rPr lang="es-ES">
                <a:solidFill>
                  <a:srgbClr val="000000"/>
                </a:solidFill>
              </a:rPr>
              <a:t>Identificar las empresas que están obligadas a cumplir requisitos en materia de transparencia y sostenibilidad en las cadenas de suministro y de valor.</a:t>
            </a:r>
            <a:endParaRPr/>
          </a:p>
          <a:p>
            <a:pPr marL="95250" lvl="0" indent="0" algn="just" rtl="0">
              <a:lnSpc>
                <a:spcPct val="115000"/>
              </a:lnSpc>
              <a:spcBef>
                <a:spcPts val="0"/>
              </a:spcBef>
              <a:spcAft>
                <a:spcPts val="0"/>
              </a:spcAft>
              <a:buClr>
                <a:srgbClr val="000000"/>
              </a:buClr>
              <a:buSzPts val="2100"/>
              <a:buNone/>
            </a:pPr>
            <a:endParaRPr>
              <a:solidFill>
                <a:srgbClr val="000000"/>
              </a:solidFill>
            </a:endParaRPr>
          </a:p>
          <a:p>
            <a:pPr marL="457200" lvl="0" indent="-361950" algn="just" rtl="0">
              <a:lnSpc>
                <a:spcPct val="115000"/>
              </a:lnSpc>
              <a:spcBef>
                <a:spcPts val="0"/>
              </a:spcBef>
              <a:spcAft>
                <a:spcPts val="0"/>
              </a:spcAft>
              <a:buClr>
                <a:srgbClr val="000000"/>
              </a:buClr>
              <a:buSzPts val="2100"/>
              <a:buFont typeface="Calibri"/>
              <a:buChar char="●"/>
            </a:pPr>
            <a:r>
              <a:rPr lang="es-ES">
                <a:solidFill>
                  <a:srgbClr val="000000"/>
                </a:solidFill>
              </a:rPr>
              <a:t>Comprender las obligaciones directas de las grandes empresas y las obligaciones indirectas en materia de sostenibilidad y los requisitos a los que podrían enfrentarse las microempresas cuando forman parte de su cadena de suministro o cadena de valor.</a:t>
            </a: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4730</Words>
  <Application>Microsoft Office PowerPoint</Application>
  <PresentationFormat>Widescreen</PresentationFormat>
  <Paragraphs>246</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Calibri</vt:lpstr>
      <vt:lpstr>Montserrat Light</vt:lpstr>
      <vt:lpstr>Montserrat</vt:lpstr>
      <vt:lpstr>Arial</vt:lpstr>
      <vt:lpstr>Aptos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Enrique</dc:creator>
  <cp:lastModifiedBy>GV Vadivan</cp:lastModifiedBy>
  <cp:revision>2</cp:revision>
  <dcterms:modified xsi:type="dcterms:W3CDTF">2025-11-17T13:03:19Z</dcterms:modified>
</cp:coreProperties>
</file>