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6" r:id="rId48"/>
    <p:sldId id="307" r:id="rId49"/>
    <p:sldId id="308" r:id="rId50"/>
    <p:sldId id="310" r:id="rId51"/>
    <p:sldId id="311" r:id="rId52"/>
    <p:sldId id="312" r:id="rId53"/>
    <p:sldId id="313" r:id="rId54"/>
    <p:sldId id="315" r:id="rId55"/>
    <p:sldId id="316" r:id="rId56"/>
    <p:sldId id="317" r:id="rId57"/>
  </p:sldIdLst>
  <p:sldSz cx="12192000" cy="6858000"/>
  <p:notesSz cx="6858000" cy="9144000"/>
  <p:embeddedFontLst>
    <p:embeddedFont>
      <p:font typeface="Century Gothic" panose="020B0502020202020204" pitchFamily="34" charset="0"/>
      <p:regular r:id="rId59"/>
      <p:bold r:id="rId60"/>
      <p:italic r:id="rId61"/>
      <p:boldItalic r:id="rId62"/>
    </p:embeddedFont>
    <p:embeddedFont>
      <p:font typeface="Montserrat" panose="00000500000000000000" pitchFamily="2" charset="0"/>
      <p:regular r:id="rId63"/>
      <p:bold r:id="rId64"/>
      <p:italic r:id="rId65"/>
      <p:boldItalic r:id="rId66"/>
    </p:embeddedFont>
    <p:embeddedFont>
      <p:font typeface="Montserrat Light" panose="00000400000000000000" pitchFamily="2" charset="0"/>
      <p:regular r:id="rId67"/>
      <p:bold r:id="rId68"/>
      <p:italic r:id="rId69"/>
      <p:boldItalic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UEzpZk7nCKRbJuQzUBDp8xVWN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7FF56-5392-4E7B-A204-137694D8155E}" v="5" dt="2025-11-17T12:56:48.253"/>
  </p1510:revLst>
</p1510:revInfo>
</file>

<file path=ppt/tableStyles.xml><?xml version="1.0" encoding="utf-8"?>
<a:tblStyleLst xmlns:a="http://schemas.openxmlformats.org/drawingml/2006/main" def="{B99303D5-830D-48E2-9DC4-4C2232703740}">
  <a:tblStyle styleId="{B99303D5-830D-48E2-9DC4-4C223270374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53572B1-3206-4EB4-B59E-1EA716F1F42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8EF20A1-BE99-46A9-BBC4-EDBBA161E5A6}"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customschemas.google.com/relationships/presentationmetadata" Target="metadata"/><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3.fntdata"/><Relationship Id="rId90"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8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undo redo custSel delSld modSld">
      <pc:chgData name="GV Vadivan" userId="7c1f3fdc556de7c5" providerId="LiveId" clId="{8D0BCD1F-A3D6-4EA0-BA6B-124C712E6D9B}" dt="2025-11-17T12:59:42.031" v="95" actId="20577"/>
      <pc:docMkLst>
        <pc:docMk/>
      </pc:docMkLst>
      <pc:sldChg chg="addSp delSp modSp mod">
        <pc:chgData name="GV Vadivan" userId="7c1f3fdc556de7c5" providerId="LiveId" clId="{8D0BCD1F-A3D6-4EA0-BA6B-124C712E6D9B}" dt="2025-11-17T12:59:42.031" v="95" actId="20577"/>
        <pc:sldMkLst>
          <pc:docMk/>
          <pc:sldMk cId="0" sldId="256"/>
        </pc:sldMkLst>
        <pc:spChg chg="add del mod">
          <ac:chgData name="GV Vadivan" userId="7c1f3fdc556de7c5" providerId="LiveId" clId="{8D0BCD1F-A3D6-4EA0-BA6B-124C712E6D9B}" dt="2025-11-17T12:59:04.950" v="89" actId="478"/>
          <ac:spMkLst>
            <pc:docMk/>
            <pc:sldMk cId="0" sldId="256"/>
            <ac:spMk id="6" creationId="{01A258D2-D609-3A3F-15E3-C293137EB174}"/>
          </ac:spMkLst>
        </pc:spChg>
        <pc:spChg chg="mod">
          <ac:chgData name="GV Vadivan" userId="7c1f3fdc556de7c5" providerId="LiveId" clId="{8D0BCD1F-A3D6-4EA0-BA6B-124C712E6D9B}" dt="2025-11-17T12:59:42.031" v="95" actId="20577"/>
          <ac:spMkLst>
            <pc:docMk/>
            <pc:sldMk cId="0" sldId="256"/>
            <ac:spMk id="212" creationId="{00000000-0000-0000-0000-000000000000}"/>
          </ac:spMkLst>
        </pc:spChg>
        <pc:picChg chg="del">
          <ac:chgData name="GV Vadivan" userId="7c1f3fdc556de7c5" providerId="LiveId" clId="{8D0BCD1F-A3D6-4EA0-BA6B-124C712E6D9B}" dt="2025-11-17T12:59:03.917" v="88" actId="478"/>
          <ac:picMkLst>
            <pc:docMk/>
            <pc:sldMk cId="0" sldId="256"/>
            <ac:picMk id="211" creationId="{00000000-0000-0000-0000-000000000000}"/>
          </ac:picMkLst>
        </pc:picChg>
      </pc:sldChg>
      <pc:sldChg chg="addSp delSp modSp mod">
        <pc:chgData name="GV Vadivan" userId="7c1f3fdc556de7c5" providerId="LiveId" clId="{8D0BCD1F-A3D6-4EA0-BA6B-124C712E6D9B}" dt="2025-11-17T12:57:38.194" v="70" actId="14100"/>
        <pc:sldMkLst>
          <pc:docMk/>
          <pc:sldMk cId="0" sldId="257"/>
        </pc:sldMkLst>
        <pc:spChg chg="add del mod">
          <ac:chgData name="GV Vadivan" userId="7c1f3fdc556de7c5" providerId="LiveId" clId="{8D0BCD1F-A3D6-4EA0-BA6B-124C712E6D9B}" dt="2025-11-17T12:54:56.706" v="1" actId="478"/>
          <ac:spMkLst>
            <pc:docMk/>
            <pc:sldMk cId="0" sldId="257"/>
            <ac:spMk id="3" creationId="{0566182D-BBAD-E2B8-2807-122692B8C631}"/>
          </ac:spMkLst>
        </pc:spChg>
        <pc:spChg chg="mod">
          <ac:chgData name="GV Vadivan" userId="7c1f3fdc556de7c5" providerId="LiveId" clId="{8D0BCD1F-A3D6-4EA0-BA6B-124C712E6D9B}" dt="2025-11-17T12:57:38.194" v="70" actId="14100"/>
          <ac:spMkLst>
            <pc:docMk/>
            <pc:sldMk cId="0" sldId="257"/>
            <ac:spMk id="219" creationId="{00000000-0000-0000-0000-000000000000}"/>
          </ac:spMkLst>
        </pc:spChg>
        <pc:picChg chg="del">
          <ac:chgData name="GV Vadivan" userId="7c1f3fdc556de7c5" providerId="LiveId" clId="{8D0BCD1F-A3D6-4EA0-BA6B-124C712E6D9B}" dt="2025-11-17T12:54:55.962"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2:55:01.493" v="3" actId="478"/>
        <pc:sldMkLst>
          <pc:docMk/>
          <pc:sldMk cId="0" sldId="260"/>
        </pc:sldMkLst>
        <pc:spChg chg="add del mod">
          <ac:chgData name="GV Vadivan" userId="7c1f3fdc556de7c5" providerId="LiveId" clId="{8D0BCD1F-A3D6-4EA0-BA6B-124C712E6D9B}" dt="2025-11-17T12:55:01.493" v="3" actId="478"/>
          <ac:spMkLst>
            <pc:docMk/>
            <pc:sldMk cId="0" sldId="260"/>
            <ac:spMk id="3" creationId="{E7B6E6C0-C367-25EC-6D05-39FE4BBAC197}"/>
          </ac:spMkLst>
        </pc:spChg>
        <pc:picChg chg="del">
          <ac:chgData name="GV Vadivan" userId="7c1f3fdc556de7c5" providerId="LiveId" clId="{8D0BCD1F-A3D6-4EA0-BA6B-124C712E6D9B}" dt="2025-11-17T12:55:00.974" v="2" actId="478"/>
          <ac:picMkLst>
            <pc:docMk/>
            <pc:sldMk cId="0" sldId="260"/>
            <ac:picMk id="251" creationId="{00000000-0000-0000-0000-000000000000}"/>
          </ac:picMkLst>
        </pc:picChg>
      </pc:sldChg>
      <pc:sldChg chg="addSp delSp modSp mod">
        <pc:chgData name="GV Vadivan" userId="7c1f3fdc556de7c5" providerId="LiveId" clId="{8D0BCD1F-A3D6-4EA0-BA6B-124C712E6D9B}" dt="2025-11-17T12:55:03.869" v="5" actId="478"/>
        <pc:sldMkLst>
          <pc:docMk/>
          <pc:sldMk cId="0" sldId="261"/>
        </pc:sldMkLst>
        <pc:spChg chg="add del mod">
          <ac:chgData name="GV Vadivan" userId="7c1f3fdc556de7c5" providerId="LiveId" clId="{8D0BCD1F-A3D6-4EA0-BA6B-124C712E6D9B}" dt="2025-11-17T12:55:03.869" v="5" actId="478"/>
          <ac:spMkLst>
            <pc:docMk/>
            <pc:sldMk cId="0" sldId="261"/>
            <ac:spMk id="3" creationId="{D417F697-E3A7-6726-E130-BA8FBB2ED8F7}"/>
          </ac:spMkLst>
        </pc:spChg>
        <pc:picChg chg="del">
          <ac:chgData name="GV Vadivan" userId="7c1f3fdc556de7c5" providerId="LiveId" clId="{8D0BCD1F-A3D6-4EA0-BA6B-124C712E6D9B}" dt="2025-11-17T12:55:03.180" v="4" actId="478"/>
          <ac:picMkLst>
            <pc:docMk/>
            <pc:sldMk cId="0" sldId="261"/>
            <ac:picMk id="267" creationId="{00000000-0000-0000-0000-000000000000}"/>
          </ac:picMkLst>
        </pc:picChg>
      </pc:sldChg>
      <pc:sldChg chg="addSp delSp modSp mod modClrScheme chgLayout">
        <pc:chgData name="GV Vadivan" userId="7c1f3fdc556de7c5" providerId="LiveId" clId="{8D0BCD1F-A3D6-4EA0-BA6B-124C712E6D9B}" dt="2025-11-17T12:55:48.155" v="55" actId="14100"/>
        <pc:sldMkLst>
          <pc:docMk/>
          <pc:sldMk cId="0" sldId="263"/>
        </pc:sldMkLst>
        <pc:spChg chg="mod ord">
          <ac:chgData name="GV Vadivan" userId="7c1f3fdc556de7c5" providerId="LiveId" clId="{8D0BCD1F-A3D6-4EA0-BA6B-124C712E6D9B}" dt="2025-11-17T12:55:18.667" v="12" actId="700"/>
          <ac:spMkLst>
            <pc:docMk/>
            <pc:sldMk cId="0" sldId="263"/>
            <ac:spMk id="282" creationId="{00000000-0000-0000-0000-000000000000}"/>
          </ac:spMkLst>
        </pc:spChg>
        <pc:spChg chg="mod ord">
          <ac:chgData name="GV Vadivan" userId="7c1f3fdc556de7c5" providerId="LiveId" clId="{8D0BCD1F-A3D6-4EA0-BA6B-124C712E6D9B}" dt="2025-11-17T12:55:43.703" v="53" actId="14100"/>
          <ac:spMkLst>
            <pc:docMk/>
            <pc:sldMk cId="0" sldId="263"/>
            <ac:spMk id="283" creationId="{00000000-0000-0000-0000-000000000000}"/>
          </ac:spMkLst>
        </pc:spChg>
        <pc:spChg chg="mod ord">
          <ac:chgData name="GV Vadivan" userId="7c1f3fdc556de7c5" providerId="LiveId" clId="{8D0BCD1F-A3D6-4EA0-BA6B-124C712E6D9B}" dt="2025-11-17T12:55:48.155" v="55" actId="14100"/>
          <ac:spMkLst>
            <pc:docMk/>
            <pc:sldMk cId="0" sldId="263"/>
            <ac:spMk id="284" creationId="{00000000-0000-0000-0000-000000000000}"/>
          </ac:spMkLst>
        </pc:spChg>
        <pc:picChg chg="add del mod ord">
          <ac:chgData name="GV Vadivan" userId="7c1f3fdc556de7c5" providerId="LiveId" clId="{8D0BCD1F-A3D6-4EA0-BA6B-124C712E6D9B}" dt="2025-11-17T12:55:19.440" v="14" actId="478"/>
          <ac:picMkLst>
            <pc:docMk/>
            <pc:sldMk cId="0" sldId="263"/>
            <ac:picMk id="281" creationId="{00000000-0000-0000-0000-000000000000}"/>
          </ac:picMkLst>
        </pc:picChg>
      </pc:sldChg>
      <pc:sldChg chg="del">
        <pc:chgData name="GV Vadivan" userId="7c1f3fdc556de7c5" providerId="LiveId" clId="{8D0BCD1F-A3D6-4EA0-BA6B-124C712E6D9B}" dt="2025-11-17T12:55:52.469" v="56" actId="47"/>
        <pc:sldMkLst>
          <pc:docMk/>
          <pc:sldMk cId="0" sldId="265"/>
        </pc:sldMkLst>
      </pc:sldChg>
      <pc:sldChg chg="addSp delSp modSp mod">
        <pc:chgData name="GV Vadivan" userId="7c1f3fdc556de7c5" providerId="LiveId" clId="{8D0BCD1F-A3D6-4EA0-BA6B-124C712E6D9B}" dt="2025-11-17T12:55:55.378" v="58" actId="478"/>
        <pc:sldMkLst>
          <pc:docMk/>
          <pc:sldMk cId="0" sldId="266"/>
        </pc:sldMkLst>
        <pc:spChg chg="add del mod">
          <ac:chgData name="GV Vadivan" userId="7c1f3fdc556de7c5" providerId="LiveId" clId="{8D0BCD1F-A3D6-4EA0-BA6B-124C712E6D9B}" dt="2025-11-17T12:55:55.378" v="58" actId="478"/>
          <ac:spMkLst>
            <pc:docMk/>
            <pc:sldMk cId="0" sldId="266"/>
            <ac:spMk id="3" creationId="{CC85D07A-CB0A-AE30-4D12-7DC5D8D4F05A}"/>
          </ac:spMkLst>
        </pc:spChg>
        <pc:picChg chg="del">
          <ac:chgData name="GV Vadivan" userId="7c1f3fdc556de7c5" providerId="LiveId" clId="{8D0BCD1F-A3D6-4EA0-BA6B-124C712E6D9B}" dt="2025-11-17T12:55:54.868" v="57" actId="478"/>
          <ac:picMkLst>
            <pc:docMk/>
            <pc:sldMk cId="0" sldId="266"/>
            <ac:picMk id="303" creationId="{00000000-0000-0000-0000-000000000000}"/>
          </ac:picMkLst>
        </pc:picChg>
      </pc:sldChg>
      <pc:sldChg chg="addSp delSp modSp mod">
        <pc:chgData name="GV Vadivan" userId="7c1f3fdc556de7c5" providerId="LiveId" clId="{8D0BCD1F-A3D6-4EA0-BA6B-124C712E6D9B}" dt="2025-11-17T12:55:58.239" v="60" actId="478"/>
        <pc:sldMkLst>
          <pc:docMk/>
          <pc:sldMk cId="0" sldId="267"/>
        </pc:sldMkLst>
        <pc:spChg chg="add del mod">
          <ac:chgData name="GV Vadivan" userId="7c1f3fdc556de7c5" providerId="LiveId" clId="{8D0BCD1F-A3D6-4EA0-BA6B-124C712E6D9B}" dt="2025-11-17T12:55:58.239" v="60" actId="478"/>
          <ac:spMkLst>
            <pc:docMk/>
            <pc:sldMk cId="0" sldId="267"/>
            <ac:spMk id="3" creationId="{E2AE00AA-DB07-055A-7A07-D7105FDBC235}"/>
          </ac:spMkLst>
        </pc:spChg>
        <pc:picChg chg="del">
          <ac:chgData name="GV Vadivan" userId="7c1f3fdc556de7c5" providerId="LiveId" clId="{8D0BCD1F-A3D6-4EA0-BA6B-124C712E6D9B}" dt="2025-11-17T12:55:57.789" v="59" actId="478"/>
          <ac:picMkLst>
            <pc:docMk/>
            <pc:sldMk cId="0" sldId="267"/>
            <ac:picMk id="314" creationId="{00000000-0000-0000-0000-000000000000}"/>
          </ac:picMkLst>
        </pc:picChg>
      </pc:sldChg>
      <pc:sldChg chg="delSp modSp mod modClrScheme chgLayout">
        <pc:chgData name="GV Vadivan" userId="7c1f3fdc556de7c5" providerId="LiveId" clId="{8D0BCD1F-A3D6-4EA0-BA6B-124C712E6D9B}" dt="2025-11-17T12:56:03.943" v="62" actId="478"/>
        <pc:sldMkLst>
          <pc:docMk/>
          <pc:sldMk cId="0" sldId="268"/>
        </pc:sldMkLst>
        <pc:spChg chg="del">
          <ac:chgData name="GV Vadivan" userId="7c1f3fdc556de7c5" providerId="LiveId" clId="{8D0BCD1F-A3D6-4EA0-BA6B-124C712E6D9B}" dt="2025-11-17T12:56:02.874" v="61" actId="700"/>
          <ac:spMkLst>
            <pc:docMk/>
            <pc:sldMk cId="0" sldId="268"/>
            <ac:spMk id="329" creationId="{00000000-0000-0000-0000-000000000000}"/>
          </ac:spMkLst>
        </pc:spChg>
        <pc:spChg chg="mod ord">
          <ac:chgData name="GV Vadivan" userId="7c1f3fdc556de7c5" providerId="LiveId" clId="{8D0BCD1F-A3D6-4EA0-BA6B-124C712E6D9B}" dt="2025-11-17T12:56:02.874" v="61" actId="700"/>
          <ac:spMkLst>
            <pc:docMk/>
            <pc:sldMk cId="0" sldId="268"/>
            <ac:spMk id="330" creationId="{00000000-0000-0000-0000-000000000000}"/>
          </ac:spMkLst>
        </pc:spChg>
        <pc:spChg chg="mod ord">
          <ac:chgData name="GV Vadivan" userId="7c1f3fdc556de7c5" providerId="LiveId" clId="{8D0BCD1F-A3D6-4EA0-BA6B-124C712E6D9B}" dt="2025-11-17T12:56:02.874" v="61" actId="700"/>
          <ac:spMkLst>
            <pc:docMk/>
            <pc:sldMk cId="0" sldId="268"/>
            <ac:spMk id="331" creationId="{00000000-0000-0000-0000-000000000000}"/>
          </ac:spMkLst>
        </pc:spChg>
        <pc:picChg chg="del">
          <ac:chgData name="GV Vadivan" userId="7c1f3fdc556de7c5" providerId="LiveId" clId="{8D0BCD1F-A3D6-4EA0-BA6B-124C712E6D9B}" dt="2025-11-17T12:56:03.943" v="62" actId="478"/>
          <ac:picMkLst>
            <pc:docMk/>
            <pc:sldMk cId="0" sldId="268"/>
            <ac:picMk id="332" creationId="{00000000-0000-0000-0000-000000000000}"/>
          </ac:picMkLst>
        </pc:picChg>
      </pc:sldChg>
      <pc:sldChg chg="delSp mod modTransition delAnim">
        <pc:chgData name="GV Vadivan" userId="7c1f3fdc556de7c5" providerId="LiveId" clId="{8D0BCD1F-A3D6-4EA0-BA6B-124C712E6D9B}" dt="2025-11-17T12:56:15.355" v="64"/>
        <pc:sldMkLst>
          <pc:docMk/>
          <pc:sldMk cId="0" sldId="269"/>
        </pc:sldMkLst>
        <pc:picChg chg="del">
          <ac:chgData name="GV Vadivan" userId="7c1f3fdc556de7c5" providerId="LiveId" clId="{8D0BCD1F-A3D6-4EA0-BA6B-124C712E6D9B}" dt="2025-11-17T12:56:06.284" v="63" actId="478"/>
          <ac:picMkLst>
            <pc:docMk/>
            <pc:sldMk cId="0" sldId="269"/>
            <ac:picMk id="337" creationId="{00000000-0000-0000-0000-000000000000}"/>
          </ac:picMkLst>
        </pc:picChg>
      </pc:sldChg>
      <pc:sldChg chg="modTransition">
        <pc:chgData name="GV Vadivan" userId="7c1f3fdc556de7c5" providerId="LiveId" clId="{8D0BCD1F-A3D6-4EA0-BA6B-124C712E6D9B}" dt="2025-11-17T12:56:19.339" v="65"/>
        <pc:sldMkLst>
          <pc:docMk/>
          <pc:sldMk cId="0" sldId="270"/>
        </pc:sldMkLst>
      </pc:sldChg>
      <pc:sldChg chg="modAnim">
        <pc:chgData name="GV Vadivan" userId="7c1f3fdc556de7c5" providerId="LiveId" clId="{8D0BCD1F-A3D6-4EA0-BA6B-124C712E6D9B}" dt="2025-11-17T12:56:30.862" v="66"/>
        <pc:sldMkLst>
          <pc:docMk/>
          <pc:sldMk cId="0" sldId="279"/>
        </pc:sldMkLst>
      </pc:sldChg>
      <pc:sldChg chg="del">
        <pc:chgData name="GV Vadivan" userId="7c1f3fdc556de7c5" providerId="LiveId" clId="{8D0BCD1F-A3D6-4EA0-BA6B-124C712E6D9B}" dt="2025-11-17T12:58:27.328" v="87" actId="47"/>
        <pc:sldMkLst>
          <pc:docMk/>
          <pc:sldMk cId="0" sldId="285"/>
        </pc:sldMkLst>
      </pc:sldChg>
      <pc:sldChg chg="addSp delSp modSp mod">
        <pc:chgData name="GV Vadivan" userId="7c1f3fdc556de7c5" providerId="LiveId" clId="{8D0BCD1F-A3D6-4EA0-BA6B-124C712E6D9B}" dt="2025-11-17T12:58:21.531" v="84" actId="478"/>
        <pc:sldMkLst>
          <pc:docMk/>
          <pc:sldMk cId="0" sldId="286"/>
        </pc:sldMkLst>
        <pc:spChg chg="add del mod">
          <ac:chgData name="GV Vadivan" userId="7c1f3fdc556de7c5" providerId="LiveId" clId="{8D0BCD1F-A3D6-4EA0-BA6B-124C712E6D9B}" dt="2025-11-17T12:58:21.531" v="84" actId="478"/>
          <ac:spMkLst>
            <pc:docMk/>
            <pc:sldMk cId="0" sldId="286"/>
            <ac:spMk id="3" creationId="{FC29E98E-FA8F-CBCC-88C5-5C15D01D2045}"/>
          </ac:spMkLst>
        </pc:spChg>
        <pc:picChg chg="del">
          <ac:chgData name="GV Vadivan" userId="7c1f3fdc556de7c5" providerId="LiveId" clId="{8D0BCD1F-A3D6-4EA0-BA6B-124C712E6D9B}" dt="2025-11-17T12:58:20.184" v="83" actId="478"/>
          <ac:picMkLst>
            <pc:docMk/>
            <pc:sldMk cId="0" sldId="286"/>
            <ac:picMk id="615" creationId="{00000000-0000-0000-0000-000000000000}"/>
          </ac:picMkLst>
        </pc:picChg>
      </pc:sldChg>
      <pc:sldChg chg="addSp delSp modSp mod">
        <pc:chgData name="GV Vadivan" userId="7c1f3fdc556de7c5" providerId="LiveId" clId="{8D0BCD1F-A3D6-4EA0-BA6B-124C712E6D9B}" dt="2025-11-17T12:58:23.584" v="86" actId="478"/>
        <pc:sldMkLst>
          <pc:docMk/>
          <pc:sldMk cId="0" sldId="287"/>
        </pc:sldMkLst>
        <pc:spChg chg="add del mod">
          <ac:chgData name="GV Vadivan" userId="7c1f3fdc556de7c5" providerId="LiveId" clId="{8D0BCD1F-A3D6-4EA0-BA6B-124C712E6D9B}" dt="2025-11-17T12:58:23.584" v="86" actId="478"/>
          <ac:spMkLst>
            <pc:docMk/>
            <pc:sldMk cId="0" sldId="287"/>
            <ac:spMk id="3" creationId="{25FFE5F6-8A5B-DE8B-A987-BA9B00EEF771}"/>
          </ac:spMkLst>
        </pc:spChg>
        <pc:picChg chg="del">
          <ac:chgData name="GV Vadivan" userId="7c1f3fdc556de7c5" providerId="LiveId" clId="{8D0BCD1F-A3D6-4EA0-BA6B-124C712E6D9B}" dt="2025-11-17T12:58:22.858" v="85" actId="478"/>
          <ac:picMkLst>
            <pc:docMk/>
            <pc:sldMk cId="0" sldId="287"/>
            <ac:picMk id="631" creationId="{00000000-0000-0000-0000-000000000000}"/>
          </ac:picMkLst>
        </pc:picChg>
      </pc:sldChg>
      <pc:sldChg chg="del">
        <pc:chgData name="GV Vadivan" userId="7c1f3fdc556de7c5" providerId="LiveId" clId="{8D0BCD1F-A3D6-4EA0-BA6B-124C712E6D9B}" dt="2025-11-17T12:58:14.440" v="82" actId="47"/>
        <pc:sldMkLst>
          <pc:docMk/>
          <pc:sldMk cId="0" sldId="292"/>
        </pc:sldMkLst>
      </pc:sldChg>
      <pc:sldChg chg="addSp delSp modSp mod">
        <pc:chgData name="GV Vadivan" userId="7c1f3fdc556de7c5" providerId="LiveId" clId="{8D0BCD1F-A3D6-4EA0-BA6B-124C712E6D9B}" dt="2025-11-17T12:58:12.574" v="81" actId="478"/>
        <pc:sldMkLst>
          <pc:docMk/>
          <pc:sldMk cId="0" sldId="293"/>
        </pc:sldMkLst>
        <pc:spChg chg="add del mod">
          <ac:chgData name="GV Vadivan" userId="7c1f3fdc556de7c5" providerId="LiveId" clId="{8D0BCD1F-A3D6-4EA0-BA6B-124C712E6D9B}" dt="2025-11-17T12:58:12.574" v="81" actId="478"/>
          <ac:spMkLst>
            <pc:docMk/>
            <pc:sldMk cId="0" sldId="293"/>
            <ac:spMk id="3" creationId="{579D5FEB-A86E-5C98-6528-89150A685958}"/>
          </ac:spMkLst>
        </pc:spChg>
        <pc:picChg chg="del">
          <ac:chgData name="GV Vadivan" userId="7c1f3fdc556de7c5" providerId="LiveId" clId="{8D0BCD1F-A3D6-4EA0-BA6B-124C712E6D9B}" dt="2025-11-17T12:58:11.963" v="80" actId="478"/>
          <ac:picMkLst>
            <pc:docMk/>
            <pc:sldMk cId="0" sldId="293"/>
            <ac:picMk id="670" creationId="{00000000-0000-0000-0000-000000000000}"/>
          </ac:picMkLst>
        </pc:picChg>
      </pc:sldChg>
      <pc:sldChg chg="del">
        <pc:chgData name="GV Vadivan" userId="7c1f3fdc556de7c5" providerId="LiveId" clId="{8D0BCD1F-A3D6-4EA0-BA6B-124C712E6D9B}" dt="2025-11-17T12:58:01.867" v="79" actId="47"/>
        <pc:sldMkLst>
          <pc:docMk/>
          <pc:sldMk cId="0" sldId="304"/>
        </pc:sldMkLst>
      </pc:sldChg>
      <pc:sldChg chg="addSp delSp modSp mod">
        <pc:chgData name="GV Vadivan" userId="7c1f3fdc556de7c5" providerId="LiveId" clId="{8D0BCD1F-A3D6-4EA0-BA6B-124C712E6D9B}" dt="2025-11-17T12:58:00.839" v="78" actId="478"/>
        <pc:sldMkLst>
          <pc:docMk/>
          <pc:sldMk cId="0" sldId="305"/>
        </pc:sldMkLst>
        <pc:spChg chg="add del mod">
          <ac:chgData name="GV Vadivan" userId="7c1f3fdc556de7c5" providerId="LiveId" clId="{8D0BCD1F-A3D6-4EA0-BA6B-124C712E6D9B}" dt="2025-11-17T12:58:00.839" v="78" actId="478"/>
          <ac:spMkLst>
            <pc:docMk/>
            <pc:sldMk cId="0" sldId="305"/>
            <ac:spMk id="3" creationId="{FDCE43C1-3A9D-8F26-A4BE-15B4B57899D3}"/>
          </ac:spMkLst>
        </pc:spChg>
        <pc:picChg chg="del">
          <ac:chgData name="GV Vadivan" userId="7c1f3fdc556de7c5" providerId="LiveId" clId="{8D0BCD1F-A3D6-4EA0-BA6B-124C712E6D9B}" dt="2025-11-17T12:58:00.385" v="77" actId="478"/>
          <ac:picMkLst>
            <pc:docMk/>
            <pc:sldMk cId="0" sldId="305"/>
            <ac:picMk id="747" creationId="{00000000-0000-0000-0000-000000000000}"/>
          </ac:picMkLst>
        </pc:picChg>
      </pc:sldChg>
      <pc:sldChg chg="del">
        <pc:chgData name="GV Vadivan" userId="7c1f3fdc556de7c5" providerId="LiveId" clId="{8D0BCD1F-A3D6-4EA0-BA6B-124C712E6D9B}" dt="2025-11-17T12:57:55.661" v="76" actId="47"/>
        <pc:sldMkLst>
          <pc:docMk/>
          <pc:sldMk cId="0" sldId="309"/>
        </pc:sldMkLst>
      </pc:sldChg>
      <pc:sldChg chg="addSp delSp modSp mod">
        <pc:chgData name="GV Vadivan" userId="7c1f3fdc556de7c5" providerId="LiveId" clId="{8D0BCD1F-A3D6-4EA0-BA6B-124C712E6D9B}" dt="2025-11-17T12:57:52.540" v="75" actId="478"/>
        <pc:sldMkLst>
          <pc:docMk/>
          <pc:sldMk cId="0" sldId="310"/>
        </pc:sldMkLst>
        <pc:spChg chg="add del mod">
          <ac:chgData name="GV Vadivan" userId="7c1f3fdc556de7c5" providerId="LiveId" clId="{8D0BCD1F-A3D6-4EA0-BA6B-124C712E6D9B}" dt="2025-11-17T12:57:52.540" v="75" actId="478"/>
          <ac:spMkLst>
            <pc:docMk/>
            <pc:sldMk cId="0" sldId="310"/>
            <ac:spMk id="3" creationId="{7FFDF4F8-B2EC-A971-6CDE-09B22C662482}"/>
          </ac:spMkLst>
        </pc:spChg>
        <pc:picChg chg="del">
          <ac:chgData name="GV Vadivan" userId="7c1f3fdc556de7c5" providerId="LiveId" clId="{8D0BCD1F-A3D6-4EA0-BA6B-124C712E6D9B}" dt="2025-11-17T12:57:52.052" v="74" actId="478"/>
          <ac:picMkLst>
            <pc:docMk/>
            <pc:sldMk cId="0" sldId="310"/>
            <ac:picMk id="781" creationId="{00000000-0000-0000-0000-000000000000}"/>
          </ac:picMkLst>
        </pc:picChg>
      </pc:sldChg>
      <pc:sldChg chg="del">
        <pc:chgData name="GV Vadivan" userId="7c1f3fdc556de7c5" providerId="LiveId" clId="{8D0BCD1F-A3D6-4EA0-BA6B-124C712E6D9B}" dt="2025-11-17T12:57:48.523" v="73" actId="47"/>
        <pc:sldMkLst>
          <pc:docMk/>
          <pc:sldMk cId="0" sldId="314"/>
        </pc:sldMkLst>
      </pc:sldChg>
      <pc:sldChg chg="addSp delSp modSp mod">
        <pc:chgData name="GV Vadivan" userId="7c1f3fdc556de7c5" providerId="LiveId" clId="{8D0BCD1F-A3D6-4EA0-BA6B-124C712E6D9B}" dt="2025-11-17T12:57:46.275" v="72" actId="478"/>
        <pc:sldMkLst>
          <pc:docMk/>
          <pc:sldMk cId="0" sldId="315"/>
        </pc:sldMkLst>
        <pc:spChg chg="add del mod">
          <ac:chgData name="GV Vadivan" userId="7c1f3fdc556de7c5" providerId="LiveId" clId="{8D0BCD1F-A3D6-4EA0-BA6B-124C712E6D9B}" dt="2025-11-17T12:57:46.275" v="72" actId="478"/>
          <ac:spMkLst>
            <pc:docMk/>
            <pc:sldMk cId="0" sldId="315"/>
            <ac:spMk id="3" creationId="{C367F530-3DC0-E3BC-0BB7-226B82253EB1}"/>
          </ac:spMkLst>
        </pc:spChg>
        <pc:picChg chg="del">
          <ac:chgData name="GV Vadivan" userId="7c1f3fdc556de7c5" providerId="LiveId" clId="{8D0BCD1F-A3D6-4EA0-BA6B-124C712E6D9B}" dt="2025-11-17T12:57:45.756" v="71" actId="478"/>
          <ac:picMkLst>
            <pc:docMk/>
            <pc:sldMk cId="0" sldId="315"/>
            <ac:picMk id="816" creationId="{00000000-0000-0000-0000-000000000000}"/>
          </ac:picMkLst>
        </pc:picChg>
      </pc:sldChg>
      <pc:sldChg chg="modTransition modAnim">
        <pc:chgData name="GV Vadivan" userId="7c1f3fdc556de7c5" providerId="LiveId" clId="{8D0BCD1F-A3D6-4EA0-BA6B-124C712E6D9B}" dt="2025-11-17T12:56:48.253" v="68"/>
        <pc:sldMkLst>
          <pc:docMk/>
          <pc:sldMk cId="0" sldId="316"/>
        </pc:sldMkLst>
      </pc:sldChg>
      <pc:sldMasterChg chg="delSldLayout">
        <pc:chgData name="GV Vadivan" userId="7c1f3fdc556de7c5" providerId="LiveId" clId="{8D0BCD1F-A3D6-4EA0-BA6B-124C712E6D9B}" dt="2025-11-17T12:58:27.328" v="87" actId="47"/>
        <pc:sldMasterMkLst>
          <pc:docMk/>
          <pc:sldMasterMk cId="0" sldId="2147483648"/>
        </pc:sldMasterMkLst>
        <pc:sldLayoutChg chg="del">
          <pc:chgData name="GV Vadivan" userId="7c1f3fdc556de7c5" providerId="LiveId" clId="{8D0BCD1F-A3D6-4EA0-BA6B-124C712E6D9B}" dt="2025-11-17T12:55:52.469" v="56" actId="47"/>
          <pc:sldLayoutMkLst>
            <pc:docMk/>
            <pc:sldMasterMk cId="0" sldId="2147483648"/>
            <pc:sldLayoutMk cId="0" sldId="2147483657"/>
          </pc:sldLayoutMkLst>
        </pc:sldLayoutChg>
        <pc:sldLayoutChg chg="del">
          <pc:chgData name="GV Vadivan" userId="7c1f3fdc556de7c5" providerId="LiveId" clId="{8D0BCD1F-A3D6-4EA0-BA6B-124C712E6D9B}" dt="2025-11-17T12:58:27.328" v="87" actId="47"/>
          <pc:sldLayoutMkLst>
            <pc:docMk/>
            <pc:sldMasterMk cId="0" sldId="2147483648"/>
            <pc:sldLayoutMk cId="0" sldId="2147483660"/>
          </pc:sldLayoutMkLst>
        </pc:sldLayoutChg>
        <pc:sldLayoutChg chg="del">
          <pc:chgData name="GV Vadivan" userId="7c1f3fdc556de7c5" providerId="LiveId" clId="{8D0BCD1F-A3D6-4EA0-BA6B-124C712E6D9B}" dt="2025-11-17T12:58:14.440" v="82" actId="47"/>
          <pc:sldLayoutMkLst>
            <pc:docMk/>
            <pc:sldMasterMk cId="0" sldId="2147483648"/>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3bb7b626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13bb7b626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13bb7b626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da7300e6f5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da7300e6f5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2da7300e6f5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d080a7830e_0_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d080a7830e_0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da81d4fc3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2da81d4fc3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080a7830e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d080a7830e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d080a7830e_0_6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d080a7830e_0_6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d080a7830e_0_6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d080a7830e_0_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d080a7830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2d080a783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d080a7830e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2d080a7830e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3bb7b626c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13bb7b626c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13bb7b626c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d080a7830e_0_4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2d080a7830e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d080a7830e_0_4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d080a7830e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d29169d37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2d29169d37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29169d371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2d29169d37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d29169d371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2d29169d37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d29169d37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2d29169d37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d29169d37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2d29169d37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d29169d371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2d29169d371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3bb7b626c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13bb7b626c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da7300e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2da7300e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da7300e6f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g2da7300e6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da7300e6f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g2da7300e6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d080a7830e_0_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g2d080a7830e_0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d1fbf6497a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2d1fbf6497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d1fbf6497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g2d1fbf6497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d1fbf6497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d1fbf6497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d1fbf6497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g2d1fbf6497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d1fbf6497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g2d1fbf6497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1fbf6497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g2d1fbf6497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d1fbf6497a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g2d1fbf6497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d1fbf6497a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g2d1fbf6497a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d1fbf6497a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2d1fbf6497a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d29169d37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g2d29169d37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d080a7830e_0_6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g2d080a7830e_0_6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d29169d37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g2d29169d37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d29169d37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g2d29169d37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d29c645a3d_1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2d29c645a3d_1_6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g2d29c645a3d_1_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d29c645a3d_1_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g2d29c645a3d_1_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9" name="Google Shape;8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2"/>
        <p:cNvGrpSpPr/>
        <p:nvPr/>
      </p:nvGrpSpPr>
      <p:grpSpPr>
        <a:xfrm>
          <a:off x="0" y="0"/>
          <a:ext cx="0" cy="0"/>
          <a:chOff x="0" y="0"/>
          <a:chExt cx="0" cy="0"/>
        </a:xfrm>
      </p:grpSpPr>
      <p:sp>
        <p:nvSpPr>
          <p:cNvPr id="13" name="Google Shape;13;p33"/>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5" name="Google Shape;15;p3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6" name="Google Shape;16;p3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7" name="Google Shape;17;p3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8" name="Google Shape;18;p33"/>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 name="Google Shape;19;p3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 name="Google Shape;20;p3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39"/>
        <p:cNvGrpSpPr/>
        <p:nvPr/>
      </p:nvGrpSpPr>
      <p:grpSpPr>
        <a:xfrm>
          <a:off x="0" y="0"/>
          <a:ext cx="0" cy="0"/>
          <a:chOff x="0" y="0"/>
          <a:chExt cx="0" cy="0"/>
        </a:xfrm>
      </p:grpSpPr>
      <p:sp>
        <p:nvSpPr>
          <p:cNvPr id="140" name="Google Shape;140;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49"/>
        <p:cNvGrpSpPr/>
        <p:nvPr/>
      </p:nvGrpSpPr>
      <p:grpSpPr>
        <a:xfrm>
          <a:off x="0" y="0"/>
          <a:ext cx="0" cy="0"/>
          <a:chOff x="0" y="0"/>
          <a:chExt cx="0" cy="0"/>
        </a:xfrm>
      </p:grpSpPr>
      <p:sp>
        <p:nvSpPr>
          <p:cNvPr id="150" name="Google Shape;150;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52" name="Google Shape;152;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55" name="Google Shape;155;p45"/>
          <p:cNvGrpSpPr/>
          <p:nvPr/>
        </p:nvGrpSpPr>
        <p:grpSpPr>
          <a:xfrm>
            <a:off x="-848733" y="3847224"/>
            <a:ext cx="3746119" cy="3027714"/>
            <a:chOff x="5816064" y="9435173"/>
            <a:chExt cx="798029" cy="644988"/>
          </a:xfrm>
        </p:grpSpPr>
        <p:sp>
          <p:nvSpPr>
            <p:cNvPr id="156" name="Google Shape;156;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1" name="Google Shape;171;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6"/>
        <p:cNvGrpSpPr/>
        <p:nvPr/>
      </p:nvGrpSpPr>
      <p:grpSpPr>
        <a:xfrm>
          <a:off x="0" y="0"/>
          <a:ext cx="0" cy="0"/>
          <a:chOff x="0" y="0"/>
          <a:chExt cx="0" cy="0"/>
        </a:xfrm>
      </p:grpSpPr>
      <p:sp>
        <p:nvSpPr>
          <p:cNvPr id="177" name="Google Shape;177;p47"/>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47"/>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7"/>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80" name="Google Shape;180;p47"/>
          <p:cNvGrpSpPr/>
          <p:nvPr/>
        </p:nvGrpSpPr>
        <p:grpSpPr>
          <a:xfrm>
            <a:off x="-1984680" y="2794849"/>
            <a:ext cx="3760285" cy="3039163"/>
            <a:chOff x="5816064" y="9435173"/>
            <a:chExt cx="798029" cy="644988"/>
          </a:xfrm>
        </p:grpSpPr>
        <p:sp>
          <p:nvSpPr>
            <p:cNvPr id="181" name="Google Shape;181;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6" name="Google Shape;196;p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97" name="Google Shape;197;p47"/>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8" name="Google Shape;198;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9" name="Google Shape;199;p47"/>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47"/>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201"/>
        <p:cNvGrpSpPr/>
        <p:nvPr/>
      </p:nvGrpSpPr>
      <p:grpSpPr>
        <a:xfrm>
          <a:off x="0" y="0"/>
          <a:ext cx="0" cy="0"/>
          <a:chOff x="0" y="0"/>
          <a:chExt cx="0" cy="0"/>
        </a:xfrm>
      </p:grpSpPr>
      <p:sp>
        <p:nvSpPr>
          <p:cNvPr id="202" name="Google Shape;202;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21"/>
        <p:cNvGrpSpPr/>
        <p:nvPr/>
      </p:nvGrpSpPr>
      <p:grpSpPr>
        <a:xfrm>
          <a:off x="0" y="0"/>
          <a:ext cx="0" cy="0"/>
          <a:chOff x="0" y="0"/>
          <a:chExt cx="0" cy="0"/>
        </a:xfrm>
      </p:grpSpPr>
      <p:sp>
        <p:nvSpPr>
          <p:cNvPr id="22" name="Google Shape;22;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4" name="Google Shape;24;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25" name="Google Shape;25;p34"/>
          <p:cNvGrpSpPr/>
          <p:nvPr/>
        </p:nvGrpSpPr>
        <p:grpSpPr>
          <a:xfrm>
            <a:off x="-695010" y="4529052"/>
            <a:ext cx="2530502" cy="2045219"/>
            <a:chOff x="5816064" y="9435173"/>
            <a:chExt cx="798029" cy="644988"/>
          </a:xfrm>
        </p:grpSpPr>
        <p:sp>
          <p:nvSpPr>
            <p:cNvPr id="26" name="Google Shape;26;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 name="Google Shape;40;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 name="Google Shape;41;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2" name="Google Shape;42;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43" name="Google Shape;43;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44"/>
        <p:cNvGrpSpPr/>
        <p:nvPr/>
      </p:nvGrpSpPr>
      <p:grpSpPr>
        <a:xfrm>
          <a:off x="0" y="0"/>
          <a:ext cx="0" cy="0"/>
          <a:chOff x="0" y="0"/>
          <a:chExt cx="0" cy="0"/>
        </a:xfrm>
      </p:grpSpPr>
      <p:sp>
        <p:nvSpPr>
          <p:cNvPr id="45" name="Google Shape;45;p3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6" name="Google Shape;46;p35"/>
          <p:cNvSpPr>
            <a:spLocks noGrp="1"/>
          </p:cNvSpPr>
          <p:nvPr>
            <p:ph type="pic" idx="2"/>
          </p:nvPr>
        </p:nvSpPr>
        <p:spPr>
          <a:xfrm>
            <a:off x="388401" y="385460"/>
            <a:ext cx="4107750" cy="6087079"/>
          </a:xfrm>
          <a:prstGeom prst="rect">
            <a:avLst/>
          </a:prstGeom>
          <a:solidFill>
            <a:srgbClr val="BFBFBF"/>
          </a:solidFill>
          <a:ln>
            <a:noFill/>
          </a:ln>
        </p:spPr>
      </p:sp>
      <p:sp>
        <p:nvSpPr>
          <p:cNvPr id="47" name="Google Shape;47;p3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8"/>
        <p:cNvGrpSpPr/>
        <p:nvPr/>
      </p:nvGrpSpPr>
      <p:grpSpPr>
        <a:xfrm>
          <a:off x="0" y="0"/>
          <a:ext cx="0" cy="0"/>
          <a:chOff x="0" y="0"/>
          <a:chExt cx="0" cy="0"/>
        </a:xfrm>
      </p:grpSpPr>
      <p:sp>
        <p:nvSpPr>
          <p:cNvPr id="49" name="Google Shape;49;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61" name="Google Shape;61;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2" name="Google Shape;62;p36"/>
          <p:cNvGrpSpPr/>
          <p:nvPr/>
        </p:nvGrpSpPr>
        <p:grpSpPr>
          <a:xfrm>
            <a:off x="-692770" y="4423334"/>
            <a:ext cx="3029570" cy="2448579"/>
            <a:chOff x="5816064" y="9435173"/>
            <a:chExt cx="798029" cy="644988"/>
          </a:xfrm>
        </p:grpSpPr>
        <p:sp>
          <p:nvSpPr>
            <p:cNvPr id="63" name="Google Shape;63;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 name="Google Shape;78;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9" name="Google Shape;79;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80"/>
        <p:cNvGrpSpPr/>
        <p:nvPr/>
      </p:nvGrpSpPr>
      <p:grpSpPr>
        <a:xfrm>
          <a:off x="0" y="0"/>
          <a:ext cx="0" cy="0"/>
          <a:chOff x="0" y="0"/>
          <a:chExt cx="0" cy="0"/>
        </a:xfrm>
      </p:grpSpPr>
      <p:sp>
        <p:nvSpPr>
          <p:cNvPr id="81" name="Google Shape;81;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2" name="Google Shape;82;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3" name="Google Shape;83;p37"/>
          <p:cNvGrpSpPr/>
          <p:nvPr/>
        </p:nvGrpSpPr>
        <p:grpSpPr>
          <a:xfrm>
            <a:off x="6966447" y="3406884"/>
            <a:ext cx="3616885" cy="2923263"/>
            <a:chOff x="5816064" y="9435173"/>
            <a:chExt cx="798029" cy="644988"/>
          </a:xfrm>
        </p:grpSpPr>
        <p:sp>
          <p:nvSpPr>
            <p:cNvPr id="84" name="Google Shape;84;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 name="Google Shape;99;p37"/>
          <p:cNvSpPr>
            <a:spLocks noGrp="1"/>
          </p:cNvSpPr>
          <p:nvPr>
            <p:ph type="pic" idx="2"/>
          </p:nvPr>
        </p:nvSpPr>
        <p:spPr>
          <a:xfrm>
            <a:off x="238772" y="2626822"/>
            <a:ext cx="7708195" cy="3396829"/>
          </a:xfrm>
          <a:prstGeom prst="rect">
            <a:avLst/>
          </a:prstGeom>
          <a:solidFill>
            <a:srgbClr val="BFBFBF"/>
          </a:solidFill>
          <a:ln>
            <a:noFill/>
          </a:ln>
        </p:spPr>
      </p:sp>
      <p:sp>
        <p:nvSpPr>
          <p:cNvPr id="100" name="Google Shape;100;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101"/>
        <p:cNvGrpSpPr/>
        <p:nvPr/>
      </p:nvGrpSpPr>
      <p:grpSpPr>
        <a:xfrm>
          <a:off x="0" y="0"/>
          <a:ext cx="0" cy="0"/>
          <a:chOff x="0" y="0"/>
          <a:chExt cx="0" cy="0"/>
        </a:xfrm>
      </p:grpSpPr>
      <p:sp>
        <p:nvSpPr>
          <p:cNvPr id="102" name="Google Shape;102;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a:spLocks noGrp="1"/>
          </p:cNvSpPr>
          <p:nvPr>
            <p:ph type="pic" idx="8"/>
          </p:nvPr>
        </p:nvSpPr>
        <p:spPr>
          <a:xfrm>
            <a:off x="-48344" y="0"/>
            <a:ext cx="3570477" cy="6858000"/>
          </a:xfrm>
          <a:prstGeom prst="rect">
            <a:avLst/>
          </a:prstGeom>
          <a:solidFill>
            <a:srgbClr val="D8D8D8"/>
          </a:solidFill>
          <a:ln>
            <a:noFill/>
          </a:ln>
        </p:spPr>
      </p:sp>
      <p:sp>
        <p:nvSpPr>
          <p:cNvPr id="111" name="Google Shape;111;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113"/>
        <p:cNvGrpSpPr/>
        <p:nvPr/>
      </p:nvGrpSpPr>
      <p:grpSpPr>
        <a:xfrm>
          <a:off x="0" y="0"/>
          <a:ext cx="0" cy="0"/>
          <a:chOff x="0" y="0"/>
          <a:chExt cx="0" cy="0"/>
        </a:xfrm>
      </p:grpSpPr>
      <p:sp>
        <p:nvSpPr>
          <p:cNvPr id="114" name="Google Shape;114;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6" name="Google Shape;116;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9" name="Google Shape;119;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20"/>
        <p:cNvGrpSpPr/>
        <p:nvPr/>
      </p:nvGrpSpPr>
      <p:grpSpPr>
        <a:xfrm>
          <a:off x="0" y="0"/>
          <a:ext cx="0" cy="0"/>
          <a:chOff x="0" y="0"/>
          <a:chExt cx="0" cy="0"/>
        </a:xfrm>
      </p:grpSpPr>
      <p:sp>
        <p:nvSpPr>
          <p:cNvPr id="121" name="Google Shape;121;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24" name="Google Shape;124;p40"/>
          <p:cNvSpPr>
            <a:spLocks noGrp="1"/>
          </p:cNvSpPr>
          <p:nvPr>
            <p:ph type="pic" idx="2"/>
          </p:nvPr>
        </p:nvSpPr>
        <p:spPr>
          <a:xfrm>
            <a:off x="635271" y="2095585"/>
            <a:ext cx="5130800" cy="3913188"/>
          </a:xfrm>
          <a:prstGeom prst="rect">
            <a:avLst/>
          </a:prstGeom>
          <a:solidFill>
            <a:srgbClr val="D8D8D8"/>
          </a:solidFill>
          <a:ln>
            <a:noFill/>
          </a:ln>
        </p:spPr>
      </p:sp>
      <p:sp>
        <p:nvSpPr>
          <p:cNvPr id="125" name="Google Shape;125;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32"/>
        <p:cNvGrpSpPr/>
        <p:nvPr/>
      </p:nvGrpSpPr>
      <p:grpSpPr>
        <a:xfrm>
          <a:off x="0" y="0"/>
          <a:ext cx="0" cy="0"/>
          <a:chOff x="0" y="0"/>
          <a:chExt cx="0" cy="0"/>
        </a:xfrm>
      </p:grpSpPr>
      <p:sp>
        <p:nvSpPr>
          <p:cNvPr id="133" name="Google Shape;133;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6" name="Google Shape;136;p43"/>
          <p:cNvSpPr>
            <a:spLocks noGrp="1"/>
          </p:cNvSpPr>
          <p:nvPr>
            <p:ph type="pic" idx="2"/>
          </p:nvPr>
        </p:nvSpPr>
        <p:spPr>
          <a:xfrm>
            <a:off x="7735037" y="1373925"/>
            <a:ext cx="2444127" cy="4336988"/>
          </a:xfrm>
          <a:prstGeom prst="rect">
            <a:avLst/>
          </a:prstGeom>
          <a:solidFill>
            <a:srgbClr val="D8D8D8"/>
          </a:solidFill>
          <a:ln>
            <a:noFill/>
          </a:ln>
        </p:spPr>
      </p:sp>
      <p:sp>
        <p:nvSpPr>
          <p:cNvPr id="137" name="Google Shape;137;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s://www.iso.org/obp/ui#iso:std:iso:14021:ed-2:v1:en" TargetMode="External"/><Relationship Id="rId7" Type="http://schemas.openxmlformats.org/officeDocument/2006/relationships/hyperlink" Target="https://environment.ec.europa.eu/topics/circular-economy/eu-ecolabel_en"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www.iso.org/obp/ui/#iso:std:iso:14025:ed-1:v1:en" TargetMode="External"/><Relationship Id="rId4" Type="http://schemas.openxmlformats.org/officeDocument/2006/relationships/image" Target="../media/image36.jpeg"/><Relationship Id="rId9"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hyperlink" Target="https://info.fairtrade.net/es/what/how-fairtrade-works" TargetMode="External"/><Relationship Id="rId7"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hyperlink" Target="https://www.eea.europa.eu/data-and-maps/data/external/global-fsc-and-pefc-certificates" TargetMode="Externa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s://cfpub.epa.gov/si/si_public_record_Report.cfm?Lab=NRMRL&amp;dirEntryId=29426" TargetMode="External"/><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hyperlink" Target="https://agriculture.ec.europa.eu/farming/organic-farming/organic-logo_en" TargetMode="External"/><Relationship Id="rId5" Type="http://schemas.openxmlformats.org/officeDocument/2006/relationships/hyperlink" Target="https://rawsuperdrink.com/pages/informacion-nutricional" TargetMode="Externa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www.redeuroparc.org" TargetMode="External"/><Relationship Id="rId3" Type="http://schemas.openxmlformats.org/officeDocument/2006/relationships/hyperlink" Target="http://www.consilium.europa.eu" TargetMode="External"/><Relationship Id="rId7" Type="http://schemas.openxmlformats.org/officeDocument/2006/relationships/hyperlink" Target="http://www.wtwco.com"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hyperlink" Target="http://www.sustainabledevelopment.un.org" TargetMode="External"/><Relationship Id="rId5" Type="http://schemas.openxmlformats.org/officeDocument/2006/relationships/hyperlink" Target="http://www.pactomundial.org" TargetMode="External"/><Relationship Id="rId4" Type="http://schemas.openxmlformats.org/officeDocument/2006/relationships/hyperlink" Target="http://www.eesc.europa.eu"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www.website.eu"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g313bb7b626c_1_0"/>
          <p:cNvSpPr txBox="1"/>
          <p:nvPr/>
        </p:nvSpPr>
        <p:spPr>
          <a:xfrm>
            <a:off x="1005806" y="2097189"/>
            <a:ext cx="8930700"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dirty="0">
                <a:latin typeface="Calibri"/>
                <a:ea typeface="Calibri"/>
                <a:cs typeface="Calibri"/>
                <a:sym typeface="Calibri"/>
              </a:rPr>
              <a:t>Kit de </a:t>
            </a:r>
            <a:r>
              <a:rPr lang="en-US" sz="4800" b="1" dirty="0" err="1">
                <a:latin typeface="Calibri"/>
                <a:ea typeface="Calibri"/>
                <a:cs typeface="Calibri"/>
                <a:sym typeface="Calibri"/>
              </a:rPr>
              <a:t>Inicio</a:t>
            </a:r>
            <a:r>
              <a:rPr lang="en-US" dirty="0"/>
              <a:t> </a:t>
            </a:r>
            <a:r>
              <a:rPr lang="en-US" sz="4800" b="1" dirty="0">
                <a:latin typeface="Calibri"/>
                <a:ea typeface="Calibri"/>
                <a:cs typeface="Calibri"/>
                <a:sym typeface="Calibri"/>
              </a:rPr>
              <a:t>SOS</a:t>
            </a:r>
            <a:endParaRPr sz="4800" b="1" dirty="0">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dirty="0" err="1">
                <a:latin typeface="Calibri"/>
                <a:ea typeface="Calibri"/>
                <a:cs typeface="Calibri"/>
                <a:sym typeface="Calibri"/>
              </a:rPr>
              <a:t>Comenzando</a:t>
            </a:r>
            <a:r>
              <a:rPr lang="en-US" sz="4800" b="1" dirty="0">
                <a:latin typeface="Calibri"/>
                <a:ea typeface="Calibri"/>
                <a:cs typeface="Calibri"/>
                <a:sym typeface="Calibri"/>
              </a:rPr>
              <a:t> con la </a:t>
            </a:r>
            <a:r>
              <a:rPr lang="en-US" sz="4800" b="1" dirty="0" err="1">
                <a:latin typeface="Calibri"/>
                <a:ea typeface="Calibri"/>
                <a:cs typeface="Calibri"/>
                <a:sym typeface="Calibri"/>
              </a:rPr>
              <a:t>Sostenibilidad</a:t>
            </a:r>
            <a:endParaRPr sz="4800" b="1" dirty="0">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E8774597-A212-3C84-1668-48E4C2E8E4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9C8DE431-171E-9648-7E24-6539EED0F9E5}"/>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C2E36F5C-13AD-54A5-2CB5-06CA2ECDCDDF}"/>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05" name="Google Shape;305;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6" name="Google Shape;306;p11"/>
          <p:cNvSpPr txBox="1"/>
          <p:nvPr/>
        </p:nvSpPr>
        <p:spPr>
          <a:xfrm>
            <a:off x="590632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Operaciones de negocio sostenibles</a:t>
            </a:r>
            <a:endParaRPr sz="3600" b="1">
              <a:solidFill>
                <a:srgbClr val="73B64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txBox="1">
            <a:spLocks noGrp="1"/>
          </p:cNvSpPr>
          <p:nvPr>
            <p:ph type="body" idx="1"/>
          </p:nvPr>
        </p:nvSpPr>
        <p:spPr>
          <a:xfrm>
            <a:off x="4907550" y="543582"/>
            <a:ext cx="6634500" cy="111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en-US" sz="2600"/>
              <a:t>Qué es un Plan de Sostenibilidad y por qué es Importante?</a:t>
            </a:r>
            <a:endParaRPr sz="26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73B64B"/>
              </a:buClr>
              <a:buSzPts val="2400"/>
              <a:buNone/>
            </a:pPr>
            <a:endParaRPr sz="2600"/>
          </a:p>
        </p:txBody>
      </p:sp>
      <p:sp>
        <p:nvSpPr>
          <p:cNvPr id="312" name="Google Shape;312;p12"/>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13" name="Google Shape;313;p12"/>
          <p:cNvSpPr/>
          <p:nvPr/>
        </p:nvSpPr>
        <p:spPr>
          <a:xfrm>
            <a:off x="3877475" y="18601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2"/>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6" name="Google Shape;316;p12"/>
          <p:cNvSpPr txBox="1"/>
          <p:nvPr/>
        </p:nvSpPr>
        <p:spPr>
          <a:xfrm>
            <a:off x="4907554" y="2286559"/>
            <a:ext cx="6771300" cy="54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600" b="1" i="0" u="none" strike="noStrike" cap="none">
                <a:solidFill>
                  <a:srgbClr val="73B64B"/>
                </a:solidFill>
                <a:latin typeface="Calibri"/>
                <a:ea typeface="Calibri"/>
                <a:cs typeface="Calibri"/>
                <a:sym typeface="Calibri"/>
              </a:rPr>
              <a:t>Contenido del Plan de Sostenibilidad</a:t>
            </a:r>
            <a:endParaRPr sz="2600" b="1" i="0" u="none" strike="noStrike" cap="none">
              <a:solidFill>
                <a:srgbClr val="73B64B"/>
              </a:solidFill>
              <a:latin typeface="Calibri"/>
              <a:ea typeface="Calibri"/>
              <a:cs typeface="Calibri"/>
              <a:sym typeface="Calibri"/>
            </a:endParaRPr>
          </a:p>
        </p:txBody>
      </p:sp>
      <p:sp>
        <p:nvSpPr>
          <p:cNvPr id="317" name="Google Shape;317;p12"/>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02</a:t>
            </a:r>
            <a:endParaRPr sz="4400" b="1" i="0" u="none" strike="noStrike" cap="none">
              <a:solidFill>
                <a:schemeClr val="lt1"/>
              </a:solidFill>
              <a:latin typeface="Calibri"/>
              <a:ea typeface="Calibri"/>
              <a:cs typeface="Calibri"/>
              <a:sym typeface="Calibri"/>
            </a:endParaRPr>
          </a:p>
        </p:txBody>
      </p:sp>
      <p:sp>
        <p:nvSpPr>
          <p:cNvPr id="318" name="Google Shape;318;p12"/>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9" name="Google Shape;319;p12"/>
          <p:cNvSpPr txBox="1"/>
          <p:nvPr/>
        </p:nvSpPr>
        <p:spPr>
          <a:xfrm>
            <a:off x="5030700" y="3686088"/>
            <a:ext cx="6813600" cy="1114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en-US" sz="2600" b="1" i="0" u="none" strike="noStrike" cap="none">
                <a:solidFill>
                  <a:srgbClr val="73B64B"/>
                </a:solidFill>
                <a:latin typeface="Calibri"/>
                <a:ea typeface="Calibri"/>
                <a:cs typeface="Calibri"/>
                <a:sym typeface="Calibri"/>
              </a:rPr>
              <a:t>Obligaciones Legales y de Información en Sostenibilidad de las Micropymes</a:t>
            </a:r>
            <a:endParaRPr sz="2600" b="1" i="0" u="none" strike="noStrike" cap="none">
              <a:solidFill>
                <a:srgbClr val="73B64B"/>
              </a:solidFill>
              <a:latin typeface="Calibri"/>
              <a:ea typeface="Calibri"/>
              <a:cs typeface="Calibri"/>
              <a:sym typeface="Calibri"/>
            </a:endParaRPr>
          </a:p>
        </p:txBody>
      </p:sp>
      <p:sp>
        <p:nvSpPr>
          <p:cNvPr id="320" name="Google Shape;320;p12"/>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2"/>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3" name="Google Shape;323;p12"/>
          <p:cNvSpPr txBox="1"/>
          <p:nvPr/>
        </p:nvSpPr>
        <p:spPr>
          <a:xfrm>
            <a:off x="4907550" y="5326738"/>
            <a:ext cx="7059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en-US" sz="2600" b="1" i="0" u="none" strike="noStrike" cap="none">
                <a:solidFill>
                  <a:srgbClr val="73B64B"/>
                </a:solidFill>
                <a:latin typeface="Calibri"/>
                <a:ea typeface="Calibri"/>
                <a:cs typeface="Calibri"/>
                <a:sym typeface="Calibri"/>
              </a:rPr>
              <a:t>Organismos e Instituciones a nivel europeo de Certificación o Asesoramiento en Sostenibilidad</a:t>
            </a:r>
            <a:endParaRPr sz="2600" b="1" i="0" u="none" strike="noStrike" cap="none">
              <a:solidFill>
                <a:srgbClr val="73B64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g2da7300e6f5_1_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Font typeface="Arial"/>
              <a:buNone/>
            </a:pPr>
            <a:r>
              <a:rPr lang="en-US" b="0">
                <a:latin typeface="Arial"/>
                <a:ea typeface="Arial"/>
                <a:cs typeface="Arial"/>
                <a:sym typeface="Arial"/>
              </a:rPr>
              <a:t>Qué es un Plan de Sostenibilidad y por qué es importante?</a:t>
            </a:r>
            <a:endParaRPr/>
          </a:p>
        </p:txBody>
      </p:sp>
      <p:sp>
        <p:nvSpPr>
          <p:cNvPr id="331" name="Google Shape;331;g2da7300e6f5_1_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en-US">
                <a:solidFill>
                  <a:srgbClr val="000000"/>
                </a:solidFill>
              </a:rPr>
              <a:t>Una guía de “Objetivos claros, medibles y realistas para mejorar la sostenibilidad de la organización” alineado con los ODS 2030.</a:t>
            </a:r>
            <a:endParaRPr>
              <a:solidFill>
                <a:srgbClr val="000000"/>
              </a:solidFill>
            </a:endParaRPr>
          </a:p>
          <a:p>
            <a:pPr marL="457200" lvl="0" indent="-381000" algn="just" rtl="0">
              <a:lnSpc>
                <a:spcPct val="100000"/>
              </a:lnSpc>
              <a:spcBef>
                <a:spcPts val="1000"/>
              </a:spcBef>
              <a:spcAft>
                <a:spcPts val="0"/>
              </a:spcAft>
              <a:buClr>
                <a:srgbClr val="000000"/>
              </a:buClr>
              <a:buSzPts val="2400"/>
              <a:buFont typeface="Calibri"/>
              <a:buChar char="●"/>
            </a:pPr>
            <a:r>
              <a:rPr lang="en-US">
                <a:solidFill>
                  <a:srgbClr val="000000"/>
                </a:solidFill>
              </a:rPr>
              <a:t>Compromete a todos los trabajadores, directivos, clientes, proveedores e inversores.</a:t>
            </a:r>
            <a:endParaRPr>
              <a:solidFill>
                <a:srgbClr val="000000"/>
              </a:solidFill>
            </a:endParaRPr>
          </a:p>
          <a:p>
            <a:pPr marL="457200" lvl="0" indent="-381000" algn="just" rtl="0">
              <a:lnSpc>
                <a:spcPct val="100000"/>
              </a:lnSpc>
              <a:spcBef>
                <a:spcPts val="1000"/>
              </a:spcBef>
              <a:spcAft>
                <a:spcPts val="0"/>
              </a:spcAft>
              <a:buClr>
                <a:srgbClr val="000000"/>
              </a:buClr>
              <a:buSzPts val="2400"/>
              <a:buFont typeface="Calibri"/>
              <a:buChar char="●"/>
            </a:pPr>
            <a:r>
              <a:rPr lang="en-US">
                <a:solidFill>
                  <a:srgbClr val="000000"/>
                </a:solidFill>
              </a:rPr>
              <a:t>En promedio, casi 8 de cada 10 empresas que desarrollaron una estrategia o plan de sostenibilidad mejoraron su desempeño ambiental y los niveles de satisfacción de sus empleados, mientras que más de 7 de cada 10 vieron una mejora en la satisfacción.</a:t>
            </a:r>
            <a:endParaRPr>
              <a:solidFill>
                <a:srgbClr val="000000"/>
              </a:solidFill>
              <a:highlight>
                <a:srgbClr val="E06666"/>
              </a:highlight>
            </a:endParaRPr>
          </a:p>
          <a:p>
            <a:pPr marL="0" lvl="0" indent="0" algn="just" rtl="0">
              <a:lnSpc>
                <a:spcPct val="100000"/>
              </a:lnSpc>
              <a:spcBef>
                <a:spcPts val="1000"/>
              </a:spcBef>
              <a:spcAft>
                <a:spcPts val="0"/>
              </a:spcAft>
              <a:buSzPts val="2400"/>
              <a:buNone/>
            </a:pPr>
            <a:endParaRPr i="1">
              <a:solidFill>
                <a:srgbClr val="000000"/>
              </a:solidFill>
            </a:endParaRPr>
          </a:p>
          <a:p>
            <a:pPr marL="0" lvl="0" indent="0" algn="just" rtl="0">
              <a:lnSpc>
                <a:spcPct val="100000"/>
              </a:lnSpc>
              <a:spcBef>
                <a:spcPts val="0"/>
              </a:spcBef>
              <a:spcAft>
                <a:spcPts val="0"/>
              </a:spcAft>
              <a:buSzPts val="2400"/>
              <a:buNone/>
            </a:pPr>
            <a:endParaRPr i="1">
              <a:solidFill>
                <a:srgbClr val="000000"/>
              </a:solidFill>
              <a:highlight>
                <a:srgbClr val="EA9999"/>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g2d080a7830e_0_597"/>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n-US" b="0">
                <a:latin typeface="Arial"/>
                <a:ea typeface="Arial"/>
                <a:cs typeface="Arial"/>
                <a:sym typeface="Arial"/>
              </a:rPr>
              <a:t>Qué es un Plan de Sostenibilidad y por qué es Importante?</a:t>
            </a:r>
            <a:endParaRPr/>
          </a:p>
        </p:txBody>
      </p:sp>
      <p:sp>
        <p:nvSpPr>
          <p:cNvPr id="339" name="Google Shape;339;g2d080a7830e_0_597"/>
          <p:cNvSpPr txBox="1">
            <a:spLocks noGrp="1"/>
          </p:cNvSpPr>
          <p:nvPr>
            <p:ph type="body" idx="2"/>
          </p:nvPr>
        </p:nvSpPr>
        <p:spPr>
          <a:xfrm>
            <a:off x="679900" y="2365275"/>
            <a:ext cx="10659900" cy="2545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800"/>
              </a:spcBef>
              <a:spcAft>
                <a:spcPts val="0"/>
              </a:spcAft>
              <a:buSzPts val="2400"/>
              <a:buNone/>
            </a:pPr>
            <a:r>
              <a:rPr lang="en-US" b="1">
                <a:solidFill>
                  <a:srgbClr val="000000"/>
                </a:solidFill>
              </a:rPr>
              <a:t>Beneficios de implementar el Plan de Sostenibilidad para las Micropymes.</a:t>
            </a:r>
            <a:endParaRPr b="1">
              <a:solidFill>
                <a:srgbClr val="000000"/>
              </a:solidFill>
            </a:endParaRPr>
          </a:p>
          <a:p>
            <a:pPr marL="228600" lvl="0" indent="-228600" algn="just" rtl="0">
              <a:lnSpc>
                <a:spcPct val="150000"/>
              </a:lnSpc>
              <a:spcBef>
                <a:spcPts val="800"/>
              </a:spcBef>
              <a:spcAft>
                <a:spcPts val="0"/>
              </a:spcAft>
              <a:buClr>
                <a:srgbClr val="000000"/>
              </a:buClr>
              <a:buSzPts val="2400"/>
              <a:buFont typeface="Calibri"/>
              <a:buChar char="●"/>
            </a:pPr>
            <a:r>
              <a:rPr lang="en-US">
                <a:solidFill>
                  <a:srgbClr val="000000"/>
                </a:solidFill>
              </a:rPr>
              <a:t>Mejora de la imagen corporativa y reputación de la marca.</a:t>
            </a:r>
            <a:endParaRPr>
              <a:solidFill>
                <a:srgbClr val="000000"/>
              </a:solidFill>
            </a:endParaRPr>
          </a:p>
          <a:p>
            <a:pPr marL="228600" lvl="0" indent="-228600" algn="just" rtl="0">
              <a:lnSpc>
                <a:spcPct val="150000"/>
              </a:lnSpc>
              <a:spcBef>
                <a:spcPts val="800"/>
              </a:spcBef>
              <a:spcAft>
                <a:spcPts val="0"/>
              </a:spcAft>
              <a:buClr>
                <a:srgbClr val="000000"/>
              </a:buClr>
              <a:buSzPts val="2400"/>
              <a:buFont typeface="Calibri"/>
              <a:buChar char="●"/>
            </a:pPr>
            <a:r>
              <a:rPr lang="en-US">
                <a:solidFill>
                  <a:srgbClr val="000000"/>
                </a:solidFill>
              </a:rPr>
              <a:t>Captación de inversores.</a:t>
            </a:r>
            <a:endParaRPr>
              <a:solidFill>
                <a:srgbClr val="000000"/>
              </a:solidFill>
            </a:endParaRPr>
          </a:p>
          <a:p>
            <a:pPr marL="228600" lvl="0" indent="-228600" algn="just" rtl="0">
              <a:lnSpc>
                <a:spcPct val="150000"/>
              </a:lnSpc>
              <a:spcBef>
                <a:spcPts val="800"/>
              </a:spcBef>
              <a:spcAft>
                <a:spcPts val="0"/>
              </a:spcAft>
              <a:buClr>
                <a:srgbClr val="000000"/>
              </a:buClr>
              <a:buSzPts val="2400"/>
              <a:buFont typeface="Calibri"/>
              <a:buChar char="●"/>
            </a:pPr>
            <a:r>
              <a:rPr lang="en-US">
                <a:solidFill>
                  <a:srgbClr val="000000"/>
                </a:solidFill>
              </a:rPr>
              <a:t>Reducción de costes operativos.</a:t>
            </a:r>
            <a:endParaRPr>
              <a:solidFill>
                <a:srgbClr val="000000"/>
              </a:solidFill>
            </a:endParaRPr>
          </a:p>
          <a:p>
            <a:pPr marL="0" lvl="0" indent="0" algn="just" rtl="0">
              <a:lnSpc>
                <a:spcPct val="100000"/>
              </a:lnSpc>
              <a:spcBef>
                <a:spcPts val="800"/>
              </a:spcBef>
              <a:spcAft>
                <a:spcPts val="0"/>
              </a:spcAft>
              <a:buSzPts val="2400"/>
              <a:buNone/>
            </a:pPr>
            <a:endParaRPr>
              <a:solidFill>
                <a:srgbClr val="000000"/>
              </a:solidFill>
              <a:highlight>
                <a:srgbClr val="980000"/>
              </a:highlight>
            </a:endParaRPr>
          </a:p>
          <a:p>
            <a:pPr marL="228600" lvl="0" indent="0" algn="just" rtl="0">
              <a:lnSpc>
                <a:spcPct val="100000"/>
              </a:lnSpc>
              <a:spcBef>
                <a:spcPts val="800"/>
              </a:spcBef>
              <a:spcAft>
                <a:spcPts val="0"/>
              </a:spcAft>
              <a:buSzPts val="2400"/>
              <a:buNone/>
            </a:pPr>
            <a:endParaRPr>
              <a:highlight>
                <a:srgbClr val="E06666"/>
              </a:highlight>
            </a:endParaRPr>
          </a:p>
          <a:p>
            <a:pPr marL="685800" lvl="1" indent="-355600" algn="just" rtl="0">
              <a:lnSpc>
                <a:spcPct val="100000"/>
              </a:lnSpc>
              <a:spcBef>
                <a:spcPts val="800"/>
              </a:spcBef>
              <a:spcAft>
                <a:spcPts val="0"/>
              </a:spcAft>
              <a:buSzPts val="2000"/>
              <a:buChar char="○"/>
            </a:pPr>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da81d4fc38_0_1"/>
          <p:cNvSpPr txBox="1">
            <a:spLocks noGrp="1"/>
          </p:cNvSpPr>
          <p:nvPr>
            <p:ph type="body" idx="1"/>
          </p:nvPr>
        </p:nvSpPr>
        <p:spPr>
          <a:xfrm>
            <a:off x="770200" y="369128"/>
            <a:ext cx="10479300" cy="1220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n-US" b="0">
                <a:latin typeface="Arial"/>
                <a:ea typeface="Arial"/>
                <a:cs typeface="Arial"/>
                <a:sym typeface="Arial"/>
              </a:rPr>
              <a:t>Qué es un Plan de Sostenibilidad y por qué es Importante?</a:t>
            </a:r>
            <a:endParaRPr/>
          </a:p>
        </p:txBody>
      </p:sp>
      <p:pic>
        <p:nvPicPr>
          <p:cNvPr id="345" name="Google Shape;345;g2da81d4fc38_0_1"/>
          <p:cNvPicPr preferRelativeResize="0"/>
          <p:nvPr/>
        </p:nvPicPr>
        <p:blipFill rotWithShape="1">
          <a:blip r:embed="rId3" cstate="print">
            <a:alphaModFix amt="80000"/>
            <a:extLst>
              <a:ext uri="{28A0092B-C50C-407E-A947-70E740481C1C}">
                <a14:useLocalDpi xmlns:a14="http://schemas.microsoft.com/office/drawing/2010/main"/>
              </a:ext>
            </a:extLst>
          </a:blip>
          <a:srcRect/>
          <a:stretch/>
        </p:blipFill>
        <p:spPr>
          <a:xfrm>
            <a:off x="6581823" y="3904425"/>
            <a:ext cx="4667677" cy="2096775"/>
          </a:xfrm>
          <a:prstGeom prst="rect">
            <a:avLst/>
          </a:prstGeom>
          <a:noFill/>
          <a:ln w="19050" cap="flat" cmpd="sng">
            <a:solidFill>
              <a:srgbClr val="000000"/>
            </a:solidFill>
            <a:prstDash val="solid"/>
            <a:round/>
            <a:headEnd type="none" w="sm" len="sm"/>
            <a:tailEnd type="none" w="sm" len="sm"/>
          </a:ln>
          <a:effectLst>
            <a:outerShdw blurRad="200025" dist="190500" algn="bl" rotWithShape="0">
              <a:srgbClr val="000000">
                <a:alpha val="0"/>
              </a:srgbClr>
            </a:outerShdw>
          </a:effectLst>
        </p:spPr>
      </p:pic>
      <p:sp>
        <p:nvSpPr>
          <p:cNvPr id="346" name="Google Shape;346;g2da81d4fc38_0_1"/>
          <p:cNvSpPr txBox="1"/>
          <p:nvPr/>
        </p:nvSpPr>
        <p:spPr>
          <a:xfrm>
            <a:off x="592050" y="2002800"/>
            <a:ext cx="11007900" cy="1898400"/>
          </a:xfrm>
          <a:prstGeom prst="rect">
            <a:avLst/>
          </a:prstGeom>
          <a:noFill/>
          <a:ln>
            <a:noFill/>
          </a:ln>
        </p:spPr>
        <p:txBody>
          <a:bodyPr spcFirstLastPara="1" wrap="square" lIns="91425" tIns="91425" rIns="91425" bIns="91425" anchor="t" anchorCtr="0">
            <a:spAutoFit/>
          </a:bodyPr>
          <a:lstStyle/>
          <a:p>
            <a:pPr marL="228600" marR="0" lvl="0" indent="-228600" algn="just" rtl="0">
              <a:lnSpc>
                <a:spcPct val="100000"/>
              </a:lnSpc>
              <a:spcBef>
                <a:spcPts val="8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Acceso a fondos públicos: ayudas, subvenciones, Contratos del Sector Público.</a:t>
            </a:r>
            <a:endParaRPr sz="2400" b="0" i="0" u="none" strike="noStrike" cap="none">
              <a:solidFill>
                <a:srgbClr val="000000"/>
              </a:solidFill>
              <a:latin typeface="Calibri"/>
              <a:ea typeface="Calibri"/>
              <a:cs typeface="Calibri"/>
              <a:sym typeface="Calibri"/>
            </a:endParaRPr>
          </a:p>
          <a:p>
            <a:pPr marL="685800" marR="0" lvl="1" indent="-355600" algn="just" rtl="0">
              <a:lnSpc>
                <a:spcPct val="100000"/>
              </a:lnSpc>
              <a:spcBef>
                <a:spcPts val="800"/>
              </a:spcBef>
              <a:spcAft>
                <a:spcPts val="0"/>
              </a:spcAft>
              <a:buClr>
                <a:srgbClr val="000000"/>
              </a:buClr>
              <a:buSzPts val="2000"/>
              <a:buFont typeface="Calibri"/>
              <a:buChar char="○"/>
            </a:pPr>
            <a:r>
              <a:rPr lang="en-US" sz="2000" b="0" i="0" u="none" strike="noStrike" cap="none">
                <a:solidFill>
                  <a:srgbClr val="000000"/>
                </a:solidFill>
                <a:highlight>
                  <a:schemeClr val="lt1"/>
                </a:highlight>
                <a:latin typeface="Calibri"/>
                <a:ea typeface="Calibri"/>
                <a:cs typeface="Calibri"/>
                <a:sym typeface="Calibri"/>
              </a:rPr>
              <a:t>Desde 2013 se han multiplicado por cinco las ayudas destinadas a medio ambiente y eficiencia energética en la UE. </a:t>
            </a:r>
            <a:endParaRPr sz="2000" b="0" i="0" u="none" strike="noStrike" cap="none">
              <a:solidFill>
                <a:srgbClr val="000000"/>
              </a:solidFill>
              <a:highlight>
                <a:schemeClr val="lt1"/>
              </a:highlight>
              <a:latin typeface="Calibri"/>
              <a:ea typeface="Calibri"/>
              <a:cs typeface="Calibri"/>
              <a:sym typeface="Calibri"/>
            </a:endParaRPr>
          </a:p>
          <a:p>
            <a:pPr marL="685800" marR="0" lvl="1" indent="-355600" algn="just" rtl="0">
              <a:lnSpc>
                <a:spcPct val="100000"/>
              </a:lnSpc>
              <a:spcBef>
                <a:spcPts val="800"/>
              </a:spcBef>
              <a:spcAft>
                <a:spcPts val="0"/>
              </a:spcAft>
              <a:buClr>
                <a:srgbClr val="000000"/>
              </a:buClr>
              <a:buSzPts val="2000"/>
              <a:buFont typeface="Calibri"/>
              <a:buChar char="○"/>
            </a:pPr>
            <a:r>
              <a:rPr lang="en-US" sz="2000" b="0" i="0" u="none" strike="noStrike" cap="none">
                <a:solidFill>
                  <a:srgbClr val="000000"/>
                </a:solidFill>
                <a:highlight>
                  <a:schemeClr val="lt1"/>
                </a:highlight>
                <a:latin typeface="Calibri"/>
                <a:ea typeface="Calibri"/>
                <a:cs typeface="Calibri"/>
                <a:sym typeface="Calibri"/>
              </a:rPr>
              <a:t>En 2021 supusieron el 55% del total.</a:t>
            </a:r>
            <a:endParaRPr sz="2000" b="0" i="0" u="none" strike="noStrike" cap="none">
              <a:solidFill>
                <a:srgbClr val="000000"/>
              </a:solidFill>
              <a:highlight>
                <a:srgbClr val="E06666"/>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g2da81d4fc38_0_1"/>
          <p:cNvPicPr preferRelativeResize="0"/>
          <p:nvPr/>
        </p:nvPicPr>
        <p:blipFill rotWithShape="1">
          <a:blip r:embed="rId4" cstate="print">
            <a:alphaModFix amt="80000"/>
            <a:extLst>
              <a:ext uri="{28A0092B-C50C-407E-A947-70E740481C1C}">
                <a14:useLocalDpi xmlns:a14="http://schemas.microsoft.com/office/drawing/2010/main"/>
              </a:ext>
            </a:extLst>
          </a:blip>
          <a:srcRect/>
          <a:stretch/>
        </p:blipFill>
        <p:spPr>
          <a:xfrm>
            <a:off x="770200" y="3816250"/>
            <a:ext cx="5378598" cy="2096775"/>
          </a:xfrm>
          <a:prstGeom prst="rect">
            <a:avLst/>
          </a:prstGeom>
          <a:noFill/>
          <a:ln w="19050" cap="flat" cmpd="sng">
            <a:solidFill>
              <a:srgbClr val="010101"/>
            </a:solidFill>
            <a:prstDash val="solid"/>
            <a:round/>
            <a:headEnd type="none" w="sm" len="sm"/>
            <a:tailEnd type="none" w="sm" len="sm"/>
          </a:ln>
          <a:effectLst>
            <a:outerShdw blurRad="200025" dist="190500" algn="bl" rotWithShape="0">
              <a:srgbClr val="000000">
                <a:alpha val="0"/>
              </a:srgbClr>
            </a:outerShdw>
          </a:effectLst>
        </p:spPr>
      </p:pic>
      <p:sp>
        <p:nvSpPr>
          <p:cNvPr id="348" name="Google Shape;348;g2da81d4fc38_0_1"/>
          <p:cNvSpPr txBox="1"/>
          <p:nvPr/>
        </p:nvSpPr>
        <p:spPr>
          <a:xfrm>
            <a:off x="6448625" y="6001200"/>
            <a:ext cx="50469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Reparto de ayudas horizontales (no sectoriales) por objetivos en la UE en 2021 - fuente: INE</a:t>
            </a:r>
            <a:endParaRPr sz="900" b="0" i="0" u="none" strike="noStrike" cap="none">
              <a:solidFill>
                <a:srgbClr val="000000"/>
              </a:solidFill>
              <a:latin typeface="Arial"/>
              <a:ea typeface="Arial"/>
              <a:cs typeface="Arial"/>
              <a:sym typeface="Arial"/>
            </a:endParaRPr>
          </a:p>
        </p:txBody>
      </p:sp>
      <p:sp>
        <p:nvSpPr>
          <p:cNvPr id="349" name="Google Shape;349;g2da81d4fc38_0_1"/>
          <p:cNvSpPr txBox="1"/>
          <p:nvPr/>
        </p:nvSpPr>
        <p:spPr>
          <a:xfrm>
            <a:off x="464050" y="5952075"/>
            <a:ext cx="5652300" cy="102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900"/>
              <a:t>Evolución de la ayuda para el medio ambiente y la eficiencia energética en la UE hasta 2021</a:t>
            </a:r>
            <a:r>
              <a:rPr lang="en-US" sz="900" b="0" i="0" u="none" strike="noStrike" cap="none">
                <a:solidFill>
                  <a:srgbClr val="000000"/>
                </a:solidFill>
                <a:latin typeface="Arial"/>
                <a:ea typeface="Arial"/>
                <a:cs typeface="Arial"/>
                <a:sym typeface="Arial"/>
              </a:rPr>
              <a:t>- </a:t>
            </a:r>
            <a:r>
              <a:rPr lang="en-US" sz="900"/>
              <a:t>fuente</a:t>
            </a:r>
            <a:r>
              <a:rPr lang="en-US" sz="900" b="0" i="0" u="none" strike="noStrike" cap="none">
                <a:solidFill>
                  <a:srgbClr val="000000"/>
                </a:solidFill>
                <a:latin typeface="Arial"/>
                <a:ea typeface="Arial"/>
                <a:cs typeface="Arial"/>
                <a:sym typeface="Arial"/>
              </a:rPr>
              <a:t>: </a:t>
            </a:r>
            <a:r>
              <a:rPr lang="en-US" sz="1100" b="0" i="1" u="none" strike="noStrike" cap="none">
                <a:solidFill>
                  <a:srgbClr val="000000"/>
                </a:solidFill>
                <a:latin typeface="Calibri"/>
                <a:ea typeface="Calibri"/>
                <a:cs typeface="Calibri"/>
                <a:sym typeface="Calibri"/>
              </a:rPr>
              <a:t>Informe Anual de Ayudas Públicas </a:t>
            </a:r>
            <a:r>
              <a:rPr lang="en-US" sz="1100" b="0" i="0" u="none" strike="noStrike" cap="none">
                <a:solidFill>
                  <a:srgbClr val="000000"/>
                </a:solidFill>
                <a:latin typeface="Calibri"/>
                <a:ea typeface="Calibri"/>
                <a:cs typeface="Calibri"/>
                <a:sym typeface="Calibri"/>
              </a:rPr>
              <a:t>(page 28). Comisión Nacional de los Mercados y de la Competencia. 14 de noviembre de 2023. IAP/CNMC/001/23.</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d080a7830e_0_535"/>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b="0">
                <a:solidFill>
                  <a:srgbClr val="FFFFFF"/>
                </a:solidFill>
                <a:latin typeface="Arial"/>
                <a:ea typeface="Arial"/>
                <a:cs typeface="Arial"/>
                <a:sym typeface="Arial"/>
              </a:rPr>
              <a:t>Qué es un Plan de Sostenibilidad y por qué es Importante?</a:t>
            </a:r>
            <a:endParaRPr/>
          </a:p>
          <a:p>
            <a:pPr marL="0" lvl="0" indent="0" algn="just" rtl="0">
              <a:lnSpc>
                <a:spcPct val="90000"/>
              </a:lnSpc>
              <a:spcBef>
                <a:spcPts val="800"/>
              </a:spcBef>
              <a:spcAft>
                <a:spcPts val="0"/>
              </a:spcAft>
              <a:buClr>
                <a:srgbClr val="000000"/>
              </a:buClr>
              <a:buSzPts val="1400"/>
              <a:buNone/>
            </a:pPr>
            <a:endParaRPr b="0">
              <a:latin typeface="Arial"/>
              <a:ea typeface="Arial"/>
              <a:cs typeface="Arial"/>
              <a:sym typeface="Arial"/>
            </a:endParaRPr>
          </a:p>
        </p:txBody>
      </p:sp>
      <p:sp>
        <p:nvSpPr>
          <p:cNvPr id="355" name="Google Shape;355;g2d080a7830e_0_535"/>
          <p:cNvSpPr txBox="1">
            <a:spLocks noGrp="1"/>
          </p:cNvSpPr>
          <p:nvPr>
            <p:ph type="body" idx="2"/>
          </p:nvPr>
        </p:nvSpPr>
        <p:spPr>
          <a:xfrm>
            <a:off x="304600" y="2793700"/>
            <a:ext cx="10944900" cy="3682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000000"/>
              </a:buClr>
              <a:buSzPts val="2400"/>
              <a:buChar char="●"/>
            </a:pPr>
            <a:r>
              <a:rPr lang="en-US">
                <a:solidFill>
                  <a:srgbClr val="000000"/>
                </a:solidFill>
              </a:rPr>
              <a:t>Será obligatorio para las microempresas presentar </a:t>
            </a:r>
            <a:r>
              <a:rPr lang="en-US" b="1">
                <a:solidFill>
                  <a:srgbClr val="000000"/>
                </a:solidFill>
              </a:rPr>
              <a:t>informes de sostenibilidad </a:t>
            </a:r>
            <a:r>
              <a:rPr lang="en-US">
                <a:solidFill>
                  <a:srgbClr val="000000"/>
                </a:solidFill>
              </a:rPr>
              <a:t>a partir de 2027, que podrán optar por no aplicar la normativa hasta el 1 de enero de 2028, cuando deberán informar de las cuestiones de sostenibilidad de los ejercicios iniciados a partir del 1 de enero de 2026.(Directiva (UE) 2022/2464 del Parlamento Europeo y del Consejo del 14 de diciembre de 2022 (CSRD))</a:t>
            </a:r>
            <a:endParaRPr>
              <a:solidFill>
                <a:srgbClr val="000000"/>
              </a:solidFill>
            </a:endParaRPr>
          </a:p>
          <a:p>
            <a:pPr marL="0" lvl="0" indent="0" algn="l" rtl="0">
              <a:lnSpc>
                <a:spcPct val="100000"/>
              </a:lnSpc>
              <a:spcBef>
                <a:spcPts val="0"/>
              </a:spcBef>
              <a:spcAft>
                <a:spcPts val="0"/>
              </a:spcAft>
              <a:buSzPts val="2400"/>
              <a:buNone/>
            </a:pP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a:solidFill>
                  <a:srgbClr val="000000"/>
                </a:solidFill>
              </a:rPr>
              <a:t>El </a:t>
            </a:r>
            <a:r>
              <a:rPr lang="en-US" b="1">
                <a:solidFill>
                  <a:srgbClr val="000000"/>
                </a:solidFill>
              </a:rPr>
              <a:t>informe de sostenibilidad</a:t>
            </a:r>
            <a:r>
              <a:rPr lang="en-US">
                <a:solidFill>
                  <a:srgbClr val="000000"/>
                </a:solidFill>
              </a:rPr>
              <a:t> deberá ser verificado por una empresa auditora externa y en un formato electrónico estándar que simplifique su inclusión en el </a:t>
            </a:r>
            <a:r>
              <a:rPr lang="en-US" b="1">
                <a:solidFill>
                  <a:srgbClr val="000000"/>
                </a:solidFill>
              </a:rPr>
              <a:t>Punto de Acceso Único Europeo.</a:t>
            </a:r>
            <a:endParaRPr b="1">
              <a:solidFill>
                <a:srgbClr val="000000"/>
              </a:solidFill>
            </a:endParaRPr>
          </a:p>
          <a:p>
            <a:pPr marL="0" lvl="0" indent="0" algn="l" rtl="0">
              <a:lnSpc>
                <a:spcPct val="100000"/>
              </a:lnSpc>
              <a:spcBef>
                <a:spcPts val="0"/>
              </a:spcBef>
              <a:spcAft>
                <a:spcPts val="0"/>
              </a:spcAft>
              <a:buSzPts val="2400"/>
              <a:buNone/>
            </a:pPr>
            <a:endParaRPr b="1">
              <a:solidFill>
                <a:srgbClr val="000000"/>
              </a:solidFill>
            </a:endParaRPr>
          </a:p>
          <a:p>
            <a:pPr marL="0" lvl="0" indent="0" algn="l" rtl="0">
              <a:lnSpc>
                <a:spcPct val="100000"/>
              </a:lnSpc>
              <a:spcBef>
                <a:spcPts val="0"/>
              </a:spcBef>
              <a:spcAft>
                <a:spcPts val="0"/>
              </a:spcAft>
              <a:buSzPts val="2400"/>
              <a:buNone/>
            </a:pPr>
            <a:endParaRPr b="1" u="sng">
              <a:latin typeface="Montserrat"/>
              <a:ea typeface="Montserrat"/>
              <a:cs typeface="Montserrat"/>
              <a:sym typeface="Montserrat"/>
            </a:endParaRPr>
          </a:p>
        </p:txBody>
      </p:sp>
      <p:sp>
        <p:nvSpPr>
          <p:cNvPr id="356" name="Google Shape;356;g2d080a7830e_0_535"/>
          <p:cNvSpPr txBox="1"/>
          <p:nvPr/>
        </p:nvSpPr>
        <p:spPr>
          <a:xfrm>
            <a:off x="348725" y="2104025"/>
            <a:ext cx="11190300" cy="612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73B64B"/>
              </a:buClr>
              <a:buSzPts val="3600"/>
              <a:buFont typeface="Arial"/>
              <a:buNone/>
            </a:pPr>
            <a:r>
              <a:rPr lang="en-US" sz="2600" b="1" i="0" u="none" strike="noStrike" cap="none">
                <a:solidFill>
                  <a:srgbClr val="000000"/>
                </a:solidFill>
                <a:latin typeface="Calibri"/>
                <a:ea typeface="Calibri"/>
                <a:cs typeface="Calibri"/>
                <a:sym typeface="Calibri"/>
              </a:rPr>
              <a:t>Obligaciones legales y de información en sostenibilidad de las micropymes</a:t>
            </a:r>
            <a:endParaRPr sz="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d080a7830e_0_62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n-US" b="0">
                <a:latin typeface="Arial"/>
                <a:ea typeface="Arial"/>
                <a:cs typeface="Arial"/>
                <a:sym typeface="Arial"/>
              </a:rPr>
              <a:t>Qué es un Plan de Sostenibilidad y por qué es Importante?</a:t>
            </a:r>
            <a:endParaRPr/>
          </a:p>
        </p:txBody>
      </p:sp>
      <p:sp>
        <p:nvSpPr>
          <p:cNvPr id="362" name="Google Shape;362;g2d080a7830e_0_620"/>
          <p:cNvSpPr txBox="1">
            <a:spLocks noGrp="1"/>
          </p:cNvSpPr>
          <p:nvPr>
            <p:ph type="body" idx="2"/>
          </p:nvPr>
        </p:nvSpPr>
        <p:spPr>
          <a:xfrm>
            <a:off x="354600" y="2132913"/>
            <a:ext cx="11837400" cy="1563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800"/>
              </a:spcBef>
              <a:spcAft>
                <a:spcPts val="0"/>
              </a:spcAft>
              <a:buSzPts val="2400"/>
              <a:buNone/>
            </a:pPr>
            <a:r>
              <a:rPr lang="en-US" b="1">
                <a:solidFill>
                  <a:srgbClr val="000000"/>
                </a:solidFill>
              </a:rPr>
              <a:t>¿Como hacer un Plan de Sostenibilidad paso a paso?</a:t>
            </a:r>
            <a:endParaRPr b="1" i="1" u="sng">
              <a:solidFill>
                <a:srgbClr val="000000"/>
              </a:solidFill>
            </a:endParaRPr>
          </a:p>
          <a:p>
            <a:pPr marL="457200" lvl="0" indent="0" algn="just" rtl="0">
              <a:lnSpc>
                <a:spcPct val="100000"/>
              </a:lnSpc>
              <a:spcBef>
                <a:spcPts val="1000"/>
              </a:spcBef>
              <a:spcAft>
                <a:spcPts val="0"/>
              </a:spcAft>
              <a:buSzPts val="2400"/>
              <a:buNone/>
            </a:pPr>
            <a:r>
              <a:rPr lang="en-US" i="1">
                <a:solidFill>
                  <a:srgbClr val="000000"/>
                </a:solidFill>
              </a:rPr>
              <a:t>Paso 1.- Diagnóstico inicial: evaluación de riesgos ambientales y oportunidades de mejora.</a:t>
            </a:r>
            <a:endParaRPr i="1">
              <a:solidFill>
                <a:srgbClr val="000000"/>
              </a:solidFill>
            </a:endParaRPr>
          </a:p>
          <a:p>
            <a:pPr marL="0" lvl="0" indent="457200" algn="just" rtl="0">
              <a:lnSpc>
                <a:spcPct val="100000"/>
              </a:lnSpc>
              <a:spcBef>
                <a:spcPts val="0"/>
              </a:spcBef>
              <a:spcAft>
                <a:spcPts val="0"/>
              </a:spcAft>
              <a:buSzPts val="2400"/>
              <a:buNone/>
            </a:pPr>
            <a:endParaRPr sz="1300" i="1">
              <a:solidFill>
                <a:srgbClr val="000000"/>
              </a:solidFill>
            </a:endParaRPr>
          </a:p>
          <a:p>
            <a:pPr marL="0" lvl="0" indent="457200" algn="just" rtl="0">
              <a:lnSpc>
                <a:spcPct val="200000"/>
              </a:lnSpc>
              <a:spcBef>
                <a:spcPts val="800"/>
              </a:spcBef>
              <a:spcAft>
                <a:spcPts val="0"/>
              </a:spcAft>
              <a:buSzPts val="2400"/>
              <a:buNone/>
            </a:pPr>
            <a:r>
              <a:rPr lang="en-US" i="1">
                <a:solidFill>
                  <a:srgbClr val="000000"/>
                </a:solidFill>
              </a:rPr>
              <a:t>Paso 2.- Definir Objetivos y Plan de Acción.</a:t>
            </a:r>
            <a:endParaRPr i="1">
              <a:solidFill>
                <a:srgbClr val="000000"/>
              </a:solidFill>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p:txBody>
      </p:sp>
      <p:sp>
        <p:nvSpPr>
          <p:cNvPr id="363" name="Google Shape;363;g2d080a7830e_0_620"/>
          <p:cNvSpPr txBox="1"/>
          <p:nvPr/>
        </p:nvSpPr>
        <p:spPr>
          <a:xfrm>
            <a:off x="5843550" y="5379700"/>
            <a:ext cx="2118900" cy="492600"/>
          </a:xfrm>
          <a:prstGeom prst="rect">
            <a:avLst/>
          </a:prstGeom>
          <a:gradFill>
            <a:gsLst>
              <a:gs pos="0">
                <a:srgbClr val="00FFFF"/>
              </a:gs>
              <a:gs pos="29000">
                <a:srgbClr val="F4FEFF"/>
              </a:gs>
              <a:gs pos="100000">
                <a:srgbClr val="D0E0E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Planes de acción</a:t>
            </a:r>
            <a:endParaRPr sz="2000" b="0" i="0" u="none" strike="noStrike" cap="none">
              <a:solidFill>
                <a:srgbClr val="000000"/>
              </a:solidFill>
              <a:latin typeface="Arial"/>
              <a:ea typeface="Arial"/>
              <a:cs typeface="Arial"/>
              <a:sym typeface="Arial"/>
            </a:endParaRPr>
          </a:p>
        </p:txBody>
      </p:sp>
      <p:sp>
        <p:nvSpPr>
          <p:cNvPr id="364" name="Google Shape;364;g2d080a7830e_0_620"/>
          <p:cNvSpPr txBox="1"/>
          <p:nvPr/>
        </p:nvSpPr>
        <p:spPr>
          <a:xfrm>
            <a:off x="3511425" y="4772013"/>
            <a:ext cx="2720400" cy="492600"/>
          </a:xfrm>
          <a:prstGeom prst="rect">
            <a:avLst/>
          </a:prstGeom>
          <a:gradFill>
            <a:gsLst>
              <a:gs pos="0">
                <a:srgbClr val="EDFCFF"/>
              </a:gs>
              <a:gs pos="100000">
                <a:srgbClr val="AECCF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Objetivos estratégicos</a:t>
            </a:r>
            <a:endParaRPr sz="2000" b="0" i="0" u="none" strike="noStrike" cap="none">
              <a:solidFill>
                <a:srgbClr val="000000"/>
              </a:solidFill>
              <a:latin typeface="Arial"/>
              <a:ea typeface="Arial"/>
              <a:cs typeface="Arial"/>
              <a:sym typeface="Arial"/>
            </a:endParaRPr>
          </a:p>
        </p:txBody>
      </p:sp>
      <p:sp>
        <p:nvSpPr>
          <p:cNvPr id="365" name="Google Shape;365;g2d080a7830e_0_620"/>
          <p:cNvSpPr txBox="1"/>
          <p:nvPr/>
        </p:nvSpPr>
        <p:spPr>
          <a:xfrm>
            <a:off x="1030550" y="3943300"/>
            <a:ext cx="2684400" cy="523200"/>
          </a:xfrm>
          <a:prstGeom prst="rect">
            <a:avLst/>
          </a:prstGeom>
          <a:gradFill>
            <a:gsLst>
              <a:gs pos="0">
                <a:srgbClr val="D4E5F5"/>
              </a:gs>
              <a:gs pos="100000">
                <a:srgbClr val="70A4D5"/>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Plan de Sostenibilidad</a:t>
            </a:r>
            <a:endParaRPr sz="1200" b="0" i="0" u="none" strike="noStrike" cap="none">
              <a:solidFill>
                <a:srgbClr val="000000"/>
              </a:solidFill>
              <a:latin typeface="Arial"/>
              <a:ea typeface="Arial"/>
              <a:cs typeface="Arial"/>
              <a:sym typeface="Arial"/>
            </a:endParaRPr>
          </a:p>
        </p:txBody>
      </p:sp>
      <p:cxnSp>
        <p:nvCxnSpPr>
          <p:cNvPr id="366" name="Google Shape;366;g2d080a7830e_0_620"/>
          <p:cNvCxnSpPr>
            <a:stCxn id="365" idx="2"/>
            <a:endCxn id="364" idx="1"/>
          </p:cNvCxnSpPr>
          <p:nvPr/>
        </p:nvCxnSpPr>
        <p:spPr>
          <a:xfrm rot="-5400000" flipH="1">
            <a:off x="2666300" y="4172950"/>
            <a:ext cx="551700" cy="1138800"/>
          </a:xfrm>
          <a:prstGeom prst="curvedConnector2">
            <a:avLst/>
          </a:prstGeom>
          <a:noFill/>
          <a:ln w="38100" cap="flat" cmpd="sng">
            <a:solidFill>
              <a:srgbClr val="0000FF"/>
            </a:solidFill>
            <a:prstDash val="solid"/>
            <a:round/>
            <a:headEnd type="none" w="sm" len="sm"/>
            <a:tailEnd type="stealth" w="med" len="med"/>
          </a:ln>
        </p:spPr>
      </p:cxnSp>
      <p:cxnSp>
        <p:nvCxnSpPr>
          <p:cNvPr id="367" name="Google Shape;367;g2d080a7830e_0_620"/>
          <p:cNvCxnSpPr>
            <a:stCxn id="364" idx="2"/>
            <a:endCxn id="363" idx="1"/>
          </p:cNvCxnSpPr>
          <p:nvPr/>
        </p:nvCxnSpPr>
        <p:spPr>
          <a:xfrm rot="-5400000" flipH="1">
            <a:off x="5176875" y="4959363"/>
            <a:ext cx="361500" cy="972000"/>
          </a:xfrm>
          <a:prstGeom prst="curvedConnector2">
            <a:avLst/>
          </a:prstGeom>
          <a:noFill/>
          <a:ln w="38100" cap="flat" cmpd="sng">
            <a:solidFill>
              <a:srgbClr val="4A86E8"/>
            </a:solidFill>
            <a:prstDash val="solid"/>
            <a:round/>
            <a:headEnd type="none" w="sm" len="sm"/>
            <a:tailEnd type="stealth" w="med" len="med"/>
          </a:ln>
        </p:spPr>
      </p:cxnSp>
      <p:sp>
        <p:nvSpPr>
          <p:cNvPr id="368" name="Google Shape;368;g2d080a7830e_0_620"/>
          <p:cNvSpPr txBox="1"/>
          <p:nvPr/>
        </p:nvSpPr>
        <p:spPr>
          <a:xfrm>
            <a:off x="8887825" y="3697000"/>
            <a:ext cx="16197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Específicos</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Medibles</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Alcanzables</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Realistas </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Plazo máximo</a:t>
            </a:r>
            <a:endParaRPr sz="1100" b="0" i="0" u="none" strike="noStrike" cap="none">
              <a:solidFill>
                <a:srgbClr val="274E13"/>
              </a:solidFill>
              <a:latin typeface="Arial"/>
              <a:ea typeface="Arial"/>
              <a:cs typeface="Arial"/>
              <a:sym typeface="Arial"/>
            </a:endParaRPr>
          </a:p>
        </p:txBody>
      </p:sp>
      <p:cxnSp>
        <p:nvCxnSpPr>
          <p:cNvPr id="369" name="Google Shape;369;g2d080a7830e_0_620"/>
          <p:cNvCxnSpPr>
            <a:stCxn id="364" idx="0"/>
            <a:endCxn id="368" idx="1"/>
          </p:cNvCxnSpPr>
          <p:nvPr/>
        </p:nvCxnSpPr>
        <p:spPr>
          <a:xfrm rot="-5400000">
            <a:off x="6596175" y="2480463"/>
            <a:ext cx="567000" cy="4016100"/>
          </a:xfrm>
          <a:prstGeom prst="bentConnector2">
            <a:avLst/>
          </a:prstGeom>
          <a:noFill/>
          <a:ln w="38100" cap="flat" cmpd="sng">
            <a:solidFill>
              <a:srgbClr val="D9EAD3"/>
            </a:solidFill>
            <a:prstDash val="solid"/>
            <a:round/>
            <a:headEnd type="none" w="sm" len="sm"/>
            <a:tailEnd type="none" w="sm" len="sm"/>
          </a:ln>
        </p:spPr>
      </p:cxnSp>
      <p:sp>
        <p:nvSpPr>
          <p:cNvPr id="370" name="Google Shape;370;g2d080a7830e_0_620"/>
          <p:cNvSpPr txBox="1"/>
          <p:nvPr/>
        </p:nvSpPr>
        <p:spPr>
          <a:xfrm>
            <a:off x="8388175" y="5028325"/>
            <a:ext cx="26190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Responsable</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Recursos</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Plazos </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Indicadores</a:t>
            </a:r>
            <a:endParaRPr sz="1100" b="0" i="0" u="none" strike="noStrike" cap="none">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a:solidFill>
                  <a:srgbClr val="274E13"/>
                </a:solidFill>
                <a:latin typeface="Arial"/>
                <a:ea typeface="Arial"/>
                <a:cs typeface="Arial"/>
                <a:sym typeface="Arial"/>
              </a:rPr>
              <a:t>Frecuencia de seguimiento</a:t>
            </a:r>
            <a:endParaRPr sz="1100" b="0" i="0" u="none" strike="noStrike" cap="none">
              <a:solidFill>
                <a:srgbClr val="274E13"/>
              </a:solidFill>
              <a:latin typeface="Arial"/>
              <a:ea typeface="Arial"/>
              <a:cs typeface="Arial"/>
              <a:sym typeface="Arial"/>
            </a:endParaRPr>
          </a:p>
        </p:txBody>
      </p:sp>
      <p:cxnSp>
        <p:nvCxnSpPr>
          <p:cNvPr id="371" name="Google Shape;371;g2d080a7830e_0_620"/>
          <p:cNvCxnSpPr>
            <a:stCxn id="363" idx="2"/>
            <a:endCxn id="370" idx="2"/>
          </p:cNvCxnSpPr>
          <p:nvPr/>
        </p:nvCxnSpPr>
        <p:spPr>
          <a:xfrm rot="-5400000" flipH="1">
            <a:off x="8214450" y="4560850"/>
            <a:ext cx="171900" cy="2794800"/>
          </a:xfrm>
          <a:prstGeom prst="bentConnector3">
            <a:avLst>
              <a:gd name="adj1" fmla="val 238482"/>
            </a:avLst>
          </a:prstGeom>
          <a:noFill/>
          <a:ln w="38100" cap="flat" cmpd="sng">
            <a:solidFill>
              <a:srgbClr val="D9EAD3"/>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d080a7830e_0_645"/>
          <p:cNvSpPr txBox="1">
            <a:spLocks noGrp="1"/>
          </p:cNvSpPr>
          <p:nvPr>
            <p:ph type="body" idx="1"/>
          </p:nvPr>
        </p:nvSpPr>
        <p:spPr>
          <a:xfrm>
            <a:off x="507956" y="30114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n-US" b="0">
                <a:latin typeface="Arial"/>
                <a:ea typeface="Arial"/>
                <a:cs typeface="Arial"/>
                <a:sym typeface="Arial"/>
              </a:rPr>
              <a:t>Qué es un Plan de Sostenibilidad y por qué es Importante?</a:t>
            </a:r>
            <a:endParaRPr/>
          </a:p>
        </p:txBody>
      </p:sp>
      <p:sp>
        <p:nvSpPr>
          <p:cNvPr id="377" name="Google Shape;377;g2d080a7830e_0_645"/>
          <p:cNvSpPr txBox="1"/>
          <p:nvPr/>
        </p:nvSpPr>
        <p:spPr>
          <a:xfrm>
            <a:off x="760700" y="4135450"/>
            <a:ext cx="8179200" cy="2308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800"/>
              </a:spcBef>
              <a:spcAft>
                <a:spcPts val="0"/>
              </a:spcAft>
              <a:buClr>
                <a:srgbClr val="000000"/>
              </a:buClr>
              <a:buSzPts val="2400"/>
              <a:buFont typeface="Arial"/>
              <a:buNone/>
            </a:pPr>
            <a:r>
              <a:rPr lang="en-US" sz="2400" b="1" i="1" u="none" strike="noStrike" cap="none">
                <a:solidFill>
                  <a:srgbClr val="000000"/>
                </a:solidFill>
                <a:latin typeface="Calibri"/>
                <a:ea typeface="Calibri"/>
                <a:cs typeface="Calibri"/>
                <a:sym typeface="Calibri"/>
              </a:rPr>
              <a:t>Paso 4.- Definición de los Indicadores Claves para cada Objetivo</a:t>
            </a:r>
            <a:r>
              <a:rPr lang="en-US" sz="2400" b="0" i="1" u="none" strike="noStrike" cap="none">
                <a:solidFill>
                  <a:srgbClr val="000000"/>
                </a:solidFill>
                <a:latin typeface="Calibri"/>
                <a:ea typeface="Calibri"/>
                <a:cs typeface="Calibri"/>
                <a:sym typeface="Calibri"/>
              </a:rPr>
              <a:t> </a:t>
            </a:r>
            <a:endParaRPr sz="2400" b="0" i="1" u="none" strike="noStrike" cap="none">
              <a:solidFill>
                <a:srgbClr val="000000"/>
              </a:solidFill>
              <a:latin typeface="Calibri"/>
              <a:ea typeface="Calibri"/>
              <a:cs typeface="Calibri"/>
              <a:sym typeface="Calibri"/>
            </a:endParaRPr>
          </a:p>
          <a:p>
            <a:pPr marL="457200" marR="0" lvl="0" indent="-38100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Fortalecen las estrategias según resultados.</a:t>
            </a:r>
            <a:endParaRPr sz="2400" b="0" i="0" u="none" strike="noStrike" cap="none">
              <a:solidFill>
                <a:srgbClr val="000000"/>
              </a:solidFill>
              <a:latin typeface="Calibri"/>
              <a:ea typeface="Calibri"/>
              <a:cs typeface="Calibri"/>
              <a:sym typeface="Calibri"/>
            </a:endParaRPr>
          </a:p>
          <a:p>
            <a:pPr marL="457200" marR="0" lvl="0" indent="-38100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Valor de inicio y valor a conseguir </a:t>
            </a:r>
            <a:endParaRPr sz="2400" b="0" i="0" u="none" strike="noStrike" cap="none">
              <a:solidFill>
                <a:srgbClr val="000000"/>
              </a:solidFill>
              <a:latin typeface="Calibri"/>
              <a:ea typeface="Calibri"/>
              <a:cs typeface="Calibri"/>
              <a:sym typeface="Calibri"/>
            </a:endParaRPr>
          </a:p>
          <a:p>
            <a:pPr marL="457200" marR="0" lvl="0" indent="-38100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Plazo para lograr objetivos. </a:t>
            </a:r>
            <a:endParaRPr sz="2400" b="0" i="0" u="none" strike="noStrike" cap="none">
              <a:solidFill>
                <a:srgbClr val="000000"/>
              </a:solidFill>
              <a:latin typeface="Calibri"/>
              <a:ea typeface="Calibri"/>
              <a:cs typeface="Calibri"/>
              <a:sym typeface="Calibri"/>
            </a:endParaRPr>
          </a:p>
          <a:p>
            <a:pPr marL="457200" marR="0" lvl="0" indent="-38100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indicadores más relevantes</a:t>
            </a:r>
            <a:endParaRPr sz="2400" b="0" i="0" u="none" strike="noStrike" cap="none">
              <a:solidFill>
                <a:srgbClr val="000000"/>
              </a:solidFill>
              <a:latin typeface="Calibri"/>
              <a:ea typeface="Calibri"/>
              <a:cs typeface="Calibri"/>
              <a:sym typeface="Calibri"/>
            </a:endParaRPr>
          </a:p>
        </p:txBody>
      </p:sp>
      <p:sp>
        <p:nvSpPr>
          <p:cNvPr id="378" name="Google Shape;378;g2d080a7830e_0_645"/>
          <p:cNvSpPr txBox="1"/>
          <p:nvPr/>
        </p:nvSpPr>
        <p:spPr>
          <a:xfrm>
            <a:off x="7096625" y="3370600"/>
            <a:ext cx="1154700" cy="28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701C7F"/>
                </a:solidFill>
                <a:latin typeface="Roboto"/>
                <a:ea typeface="Roboto"/>
                <a:cs typeface="Roboto"/>
                <a:sym typeface="Roboto"/>
              </a:rPr>
              <a:t>Externa</a:t>
            </a:r>
            <a:endParaRPr sz="2000" b="0" i="0" u="none" strike="noStrike" cap="none">
              <a:solidFill>
                <a:srgbClr val="701C7F"/>
              </a:solidFill>
              <a:latin typeface="Roboto"/>
              <a:ea typeface="Roboto"/>
              <a:cs typeface="Roboto"/>
              <a:sym typeface="Roboto"/>
            </a:endParaRPr>
          </a:p>
        </p:txBody>
      </p:sp>
      <p:sp>
        <p:nvSpPr>
          <p:cNvPr id="379" name="Google Shape;379;g2d080a7830e_0_645"/>
          <p:cNvSpPr txBox="1"/>
          <p:nvPr/>
        </p:nvSpPr>
        <p:spPr>
          <a:xfrm>
            <a:off x="7127975" y="2399713"/>
            <a:ext cx="1092000" cy="247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01C7F"/>
                </a:solidFill>
                <a:latin typeface="Roboto"/>
                <a:ea typeface="Roboto"/>
                <a:cs typeface="Roboto"/>
                <a:sym typeface="Roboto"/>
              </a:rPr>
              <a:t>Interna</a:t>
            </a:r>
            <a:endParaRPr sz="1800" b="0" i="0" u="none" strike="noStrike" cap="none">
              <a:solidFill>
                <a:srgbClr val="701C7F"/>
              </a:solidFill>
              <a:latin typeface="Roboto"/>
              <a:ea typeface="Roboto"/>
              <a:cs typeface="Roboto"/>
              <a:sym typeface="Roboto"/>
            </a:endParaRPr>
          </a:p>
        </p:txBody>
      </p:sp>
      <p:cxnSp>
        <p:nvCxnSpPr>
          <p:cNvPr id="380" name="Google Shape;380;g2d080a7830e_0_645"/>
          <p:cNvCxnSpPr>
            <a:stCxn id="381" idx="3"/>
            <a:endCxn id="379" idx="1"/>
          </p:cNvCxnSpPr>
          <p:nvPr/>
        </p:nvCxnSpPr>
        <p:spPr>
          <a:xfrm rot="10800000" flipH="1">
            <a:off x="6701600" y="2523475"/>
            <a:ext cx="426300" cy="393000"/>
          </a:xfrm>
          <a:prstGeom prst="curvedConnector3">
            <a:avLst>
              <a:gd name="adj1" fmla="val 50009"/>
            </a:avLst>
          </a:prstGeom>
          <a:noFill/>
          <a:ln w="19050" cap="flat" cmpd="sng">
            <a:solidFill>
              <a:srgbClr val="A61C00"/>
            </a:solidFill>
            <a:prstDash val="solid"/>
            <a:round/>
            <a:headEnd type="none" w="sm" len="sm"/>
            <a:tailEnd type="triangle" w="med" len="med"/>
          </a:ln>
        </p:spPr>
      </p:cxnSp>
      <p:sp>
        <p:nvSpPr>
          <p:cNvPr id="381" name="Google Shape;381;g2d080a7830e_0_645"/>
          <p:cNvSpPr txBox="1"/>
          <p:nvPr/>
        </p:nvSpPr>
        <p:spPr>
          <a:xfrm>
            <a:off x="760700" y="2647225"/>
            <a:ext cx="5940900" cy="538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Calibri"/>
                <a:ea typeface="Calibri"/>
                <a:cs typeface="Calibri"/>
                <a:sym typeface="Calibri"/>
              </a:rPr>
              <a:t>Paso 3.- Comunicación</a:t>
            </a:r>
            <a:r>
              <a:rPr lang="en-US" sz="2400" b="1" i="0" u="none" strike="noStrike" cap="none">
                <a:solidFill>
                  <a:srgbClr val="000000"/>
                </a:solidFill>
                <a:latin typeface="Calibri"/>
                <a:ea typeface="Calibri"/>
                <a:cs typeface="Calibri"/>
                <a:sym typeface="Calibri"/>
              </a:rPr>
              <a:t> del plan de sostenibilidad.</a:t>
            </a:r>
            <a:endParaRPr sz="2400" b="1" i="0" u="none" strike="noStrike" cap="none">
              <a:solidFill>
                <a:srgbClr val="000000"/>
              </a:solidFill>
              <a:latin typeface="Calibri"/>
              <a:ea typeface="Calibri"/>
              <a:cs typeface="Calibri"/>
              <a:sym typeface="Calibri"/>
            </a:endParaRPr>
          </a:p>
        </p:txBody>
      </p:sp>
      <p:cxnSp>
        <p:nvCxnSpPr>
          <p:cNvPr id="382" name="Google Shape;382;g2d080a7830e_0_645"/>
          <p:cNvCxnSpPr>
            <a:stCxn id="381" idx="3"/>
            <a:endCxn id="378" idx="1"/>
          </p:cNvCxnSpPr>
          <p:nvPr/>
        </p:nvCxnSpPr>
        <p:spPr>
          <a:xfrm>
            <a:off x="6701600" y="2916475"/>
            <a:ext cx="395100" cy="598200"/>
          </a:xfrm>
          <a:prstGeom prst="curvedConnector3">
            <a:avLst>
              <a:gd name="adj1" fmla="val 49991"/>
            </a:avLst>
          </a:prstGeom>
          <a:noFill/>
          <a:ln w="19050" cap="flat" cmpd="sng">
            <a:solidFill>
              <a:srgbClr val="A61C00"/>
            </a:solidFill>
            <a:prstDash val="solid"/>
            <a:round/>
            <a:headEnd type="none" w="sm" len="sm"/>
            <a:tailEnd type="triangle" w="med" len="med"/>
          </a:ln>
        </p:spPr>
      </p:cxnSp>
      <p:sp>
        <p:nvSpPr>
          <p:cNvPr id="383" name="Google Shape;383;g2d080a7830e_0_645"/>
          <p:cNvSpPr txBox="1"/>
          <p:nvPr/>
        </p:nvSpPr>
        <p:spPr>
          <a:xfrm>
            <a:off x="8705938" y="2379475"/>
            <a:ext cx="12897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empleados</a:t>
            </a:r>
            <a:endParaRPr sz="1300" b="0" i="0" u="none" strike="noStrike" cap="none">
              <a:solidFill>
                <a:srgbClr val="000000"/>
              </a:solidFill>
              <a:latin typeface="Arial"/>
              <a:ea typeface="Arial"/>
              <a:cs typeface="Arial"/>
              <a:sym typeface="Arial"/>
            </a:endParaRPr>
          </a:p>
        </p:txBody>
      </p:sp>
      <p:sp>
        <p:nvSpPr>
          <p:cNvPr id="384" name="Google Shape;384;g2d080a7830e_0_645"/>
          <p:cNvSpPr txBox="1"/>
          <p:nvPr/>
        </p:nvSpPr>
        <p:spPr>
          <a:xfrm>
            <a:off x="10481600" y="255340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participación</a:t>
            </a:r>
            <a:endParaRPr sz="1300" b="0" i="0" u="none" strike="noStrike" cap="none">
              <a:solidFill>
                <a:srgbClr val="000000"/>
              </a:solidFill>
              <a:latin typeface="Arial"/>
              <a:ea typeface="Arial"/>
              <a:cs typeface="Arial"/>
              <a:sym typeface="Arial"/>
            </a:endParaRPr>
          </a:p>
        </p:txBody>
      </p:sp>
      <p:sp>
        <p:nvSpPr>
          <p:cNvPr id="385" name="Google Shape;385;g2d080a7830e_0_645"/>
          <p:cNvSpPr txBox="1"/>
          <p:nvPr/>
        </p:nvSpPr>
        <p:spPr>
          <a:xfrm>
            <a:off x="10481600" y="226540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compromiso</a:t>
            </a:r>
            <a:endParaRPr sz="1300" b="0" i="0" u="none" strike="noStrike" cap="none">
              <a:solidFill>
                <a:srgbClr val="000000"/>
              </a:solidFill>
              <a:latin typeface="Arial"/>
              <a:ea typeface="Arial"/>
              <a:cs typeface="Arial"/>
              <a:sym typeface="Arial"/>
            </a:endParaRPr>
          </a:p>
        </p:txBody>
      </p:sp>
      <p:cxnSp>
        <p:nvCxnSpPr>
          <p:cNvPr id="386" name="Google Shape;386;g2d080a7830e_0_645"/>
          <p:cNvCxnSpPr>
            <a:stCxn id="379" idx="3"/>
            <a:endCxn id="383" idx="1"/>
          </p:cNvCxnSpPr>
          <p:nvPr/>
        </p:nvCxnSpPr>
        <p:spPr>
          <a:xfrm>
            <a:off x="8219975" y="2523463"/>
            <a:ext cx="486000" cy="600"/>
          </a:xfrm>
          <a:prstGeom prst="curvedConnector3">
            <a:avLst>
              <a:gd name="adj1" fmla="val 53534"/>
            </a:avLst>
          </a:prstGeom>
          <a:noFill/>
          <a:ln w="19050" cap="flat" cmpd="sng">
            <a:solidFill>
              <a:srgbClr val="A61C00"/>
            </a:solidFill>
            <a:prstDash val="solid"/>
            <a:round/>
            <a:headEnd type="none" w="sm" len="sm"/>
            <a:tailEnd type="triangle" w="med" len="med"/>
          </a:ln>
        </p:spPr>
      </p:cxnSp>
      <p:cxnSp>
        <p:nvCxnSpPr>
          <p:cNvPr id="387" name="Google Shape;387;g2d080a7830e_0_645"/>
          <p:cNvCxnSpPr>
            <a:stCxn id="383" idx="3"/>
            <a:endCxn id="385" idx="1"/>
          </p:cNvCxnSpPr>
          <p:nvPr/>
        </p:nvCxnSpPr>
        <p:spPr>
          <a:xfrm rot="10800000" flipH="1">
            <a:off x="9995638" y="2409475"/>
            <a:ext cx="486000" cy="114000"/>
          </a:xfrm>
          <a:prstGeom prst="curvedConnector3">
            <a:avLst>
              <a:gd name="adj1" fmla="val 49996"/>
            </a:avLst>
          </a:prstGeom>
          <a:noFill/>
          <a:ln w="19050" cap="flat" cmpd="sng">
            <a:solidFill>
              <a:srgbClr val="A61C00"/>
            </a:solidFill>
            <a:prstDash val="solid"/>
            <a:round/>
            <a:headEnd type="none" w="sm" len="sm"/>
            <a:tailEnd type="triangle" w="med" len="med"/>
          </a:ln>
        </p:spPr>
      </p:cxnSp>
      <p:cxnSp>
        <p:nvCxnSpPr>
          <p:cNvPr id="388" name="Google Shape;388;g2d080a7830e_0_645"/>
          <p:cNvCxnSpPr>
            <a:stCxn id="383" idx="3"/>
            <a:endCxn id="384" idx="1"/>
          </p:cNvCxnSpPr>
          <p:nvPr/>
        </p:nvCxnSpPr>
        <p:spPr>
          <a:xfrm>
            <a:off x="9995638" y="2523475"/>
            <a:ext cx="486000" cy="174000"/>
          </a:xfrm>
          <a:prstGeom prst="curvedConnector3">
            <a:avLst>
              <a:gd name="adj1" fmla="val 49996"/>
            </a:avLst>
          </a:prstGeom>
          <a:noFill/>
          <a:ln w="19050" cap="flat" cmpd="sng">
            <a:solidFill>
              <a:srgbClr val="A61C00"/>
            </a:solidFill>
            <a:prstDash val="solid"/>
            <a:round/>
            <a:headEnd type="none" w="sm" len="sm"/>
            <a:tailEnd type="triangle" w="med" len="med"/>
          </a:ln>
        </p:spPr>
      </p:cxnSp>
      <p:sp>
        <p:nvSpPr>
          <p:cNvPr id="389" name="Google Shape;389;g2d080a7830e_0_645"/>
          <p:cNvSpPr txBox="1"/>
          <p:nvPr/>
        </p:nvSpPr>
        <p:spPr>
          <a:xfrm>
            <a:off x="8802850" y="384745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proveedores</a:t>
            </a:r>
            <a:endParaRPr sz="1300" b="0" i="0" u="none" strike="noStrike" cap="none">
              <a:solidFill>
                <a:srgbClr val="000000"/>
              </a:solidFill>
              <a:latin typeface="Arial"/>
              <a:ea typeface="Arial"/>
              <a:cs typeface="Arial"/>
              <a:sym typeface="Arial"/>
            </a:endParaRPr>
          </a:p>
        </p:txBody>
      </p:sp>
      <p:sp>
        <p:nvSpPr>
          <p:cNvPr id="390" name="Google Shape;390;g2d080a7830e_0_645"/>
          <p:cNvSpPr txBox="1"/>
          <p:nvPr/>
        </p:nvSpPr>
        <p:spPr>
          <a:xfrm>
            <a:off x="9215749" y="2947600"/>
            <a:ext cx="11928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inversores</a:t>
            </a:r>
            <a:endParaRPr sz="1300" b="0" i="0" u="none" strike="noStrike" cap="none">
              <a:solidFill>
                <a:srgbClr val="000000"/>
              </a:solidFill>
              <a:latin typeface="Arial"/>
              <a:ea typeface="Arial"/>
              <a:cs typeface="Arial"/>
              <a:sym typeface="Arial"/>
            </a:endParaRPr>
          </a:p>
        </p:txBody>
      </p:sp>
      <p:sp>
        <p:nvSpPr>
          <p:cNvPr id="391" name="Google Shape;391;g2d080a7830e_0_645"/>
          <p:cNvSpPr txBox="1"/>
          <p:nvPr/>
        </p:nvSpPr>
        <p:spPr>
          <a:xfrm>
            <a:off x="9104347" y="3370600"/>
            <a:ext cx="10131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clientes</a:t>
            </a:r>
            <a:endParaRPr sz="1300" b="0" i="0" u="none" strike="noStrike" cap="none">
              <a:solidFill>
                <a:srgbClr val="000000"/>
              </a:solidFill>
              <a:latin typeface="Arial"/>
              <a:ea typeface="Arial"/>
              <a:cs typeface="Arial"/>
              <a:sym typeface="Arial"/>
            </a:endParaRPr>
          </a:p>
        </p:txBody>
      </p:sp>
      <p:cxnSp>
        <p:nvCxnSpPr>
          <p:cNvPr id="392" name="Google Shape;392;g2d080a7830e_0_645"/>
          <p:cNvCxnSpPr>
            <a:stCxn id="378" idx="3"/>
            <a:endCxn id="391" idx="1"/>
          </p:cNvCxnSpPr>
          <p:nvPr/>
        </p:nvCxnSpPr>
        <p:spPr>
          <a:xfrm>
            <a:off x="8251325" y="3514600"/>
            <a:ext cx="852900" cy="600"/>
          </a:xfrm>
          <a:prstGeom prst="curvedConnector3">
            <a:avLst>
              <a:gd name="adj1" fmla="val 50007"/>
            </a:avLst>
          </a:prstGeom>
          <a:noFill/>
          <a:ln w="19050" cap="flat" cmpd="sng">
            <a:solidFill>
              <a:srgbClr val="A61C00"/>
            </a:solidFill>
            <a:prstDash val="solid"/>
            <a:round/>
            <a:headEnd type="none" w="sm" len="sm"/>
            <a:tailEnd type="triangle" w="med" len="med"/>
          </a:ln>
        </p:spPr>
      </p:cxnSp>
      <p:cxnSp>
        <p:nvCxnSpPr>
          <p:cNvPr id="393" name="Google Shape;393;g2d080a7830e_0_645"/>
          <p:cNvCxnSpPr>
            <a:stCxn id="378" idx="3"/>
            <a:endCxn id="389" idx="1"/>
          </p:cNvCxnSpPr>
          <p:nvPr/>
        </p:nvCxnSpPr>
        <p:spPr>
          <a:xfrm>
            <a:off x="8251325" y="3514600"/>
            <a:ext cx="551400" cy="477000"/>
          </a:xfrm>
          <a:prstGeom prst="curvedConnector3">
            <a:avLst>
              <a:gd name="adj1" fmla="val 50011"/>
            </a:avLst>
          </a:prstGeom>
          <a:noFill/>
          <a:ln w="19050" cap="flat" cmpd="sng">
            <a:solidFill>
              <a:srgbClr val="A61C00"/>
            </a:solidFill>
            <a:prstDash val="solid"/>
            <a:round/>
            <a:headEnd type="none" w="sm" len="sm"/>
            <a:tailEnd type="triangle" w="med" len="med"/>
          </a:ln>
        </p:spPr>
      </p:cxnSp>
      <p:cxnSp>
        <p:nvCxnSpPr>
          <p:cNvPr id="394" name="Google Shape;394;g2d080a7830e_0_645"/>
          <p:cNvCxnSpPr>
            <a:stCxn id="378" idx="3"/>
            <a:endCxn id="390" idx="1"/>
          </p:cNvCxnSpPr>
          <p:nvPr/>
        </p:nvCxnSpPr>
        <p:spPr>
          <a:xfrm rot="10800000" flipH="1">
            <a:off x="8251325" y="3091600"/>
            <a:ext cx="964500" cy="423000"/>
          </a:xfrm>
          <a:prstGeom prst="curvedConnector3">
            <a:avLst>
              <a:gd name="adj1" fmla="val 49996"/>
            </a:avLst>
          </a:prstGeom>
          <a:noFill/>
          <a:ln w="19050" cap="flat" cmpd="sng">
            <a:solidFill>
              <a:srgbClr val="A61C00"/>
            </a:solidFill>
            <a:prstDash val="solid"/>
            <a:round/>
            <a:headEnd type="none" w="sm" len="sm"/>
            <a:tailEnd type="stealth" w="med" len="med"/>
          </a:ln>
        </p:spPr>
      </p:cxnSp>
      <p:cxnSp>
        <p:nvCxnSpPr>
          <p:cNvPr id="395" name="Google Shape;395;g2d080a7830e_0_645"/>
          <p:cNvCxnSpPr>
            <a:stCxn id="379" idx="3"/>
            <a:endCxn id="390" idx="1"/>
          </p:cNvCxnSpPr>
          <p:nvPr/>
        </p:nvCxnSpPr>
        <p:spPr>
          <a:xfrm>
            <a:off x="8219975" y="2523463"/>
            <a:ext cx="995700" cy="568200"/>
          </a:xfrm>
          <a:prstGeom prst="curvedConnector3">
            <a:avLst>
              <a:gd name="adj1" fmla="val 50004"/>
            </a:avLst>
          </a:prstGeom>
          <a:noFill/>
          <a:ln w="19050" cap="flat" cmpd="sng">
            <a:solidFill>
              <a:srgbClr val="A61C00"/>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d080a7830e_0_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Font typeface="Arial"/>
              <a:buNone/>
            </a:pPr>
            <a:r>
              <a:rPr lang="en-US" b="0">
                <a:latin typeface="Arial"/>
                <a:ea typeface="Arial"/>
                <a:cs typeface="Arial"/>
                <a:sym typeface="Arial"/>
              </a:rPr>
              <a:t>Qué es un Plan de Sostenibilidad y por qué es Importante?</a:t>
            </a:r>
            <a:endParaRPr/>
          </a:p>
        </p:txBody>
      </p:sp>
      <p:sp>
        <p:nvSpPr>
          <p:cNvPr id="401" name="Google Shape;401;g2d080a7830e_0_0"/>
          <p:cNvSpPr txBox="1"/>
          <p:nvPr/>
        </p:nvSpPr>
        <p:spPr>
          <a:xfrm>
            <a:off x="5629284" y="3257040"/>
            <a:ext cx="267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402" name="Google Shape;402;g2d080a7830e_0_0"/>
          <p:cNvSpPr txBox="1"/>
          <p:nvPr/>
        </p:nvSpPr>
        <p:spPr>
          <a:xfrm>
            <a:off x="4135125" y="3992875"/>
            <a:ext cx="3853500" cy="26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400" b="1" i="0" u="none" strike="noStrike" cap="none">
                <a:solidFill>
                  <a:srgbClr val="000000"/>
                </a:solidFill>
                <a:latin typeface="Calibri"/>
                <a:ea typeface="Calibri"/>
                <a:cs typeface="Calibri"/>
                <a:sym typeface="Calibri"/>
              </a:rPr>
              <a:t>Sostenibilidad Social</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Medición de opinión de los empleados.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Total de empleados en proyectos sociales.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Fondos recaudados para causas sociales.</a:t>
            </a:r>
            <a:endParaRPr sz="2400" b="0" i="0" u="none" strike="noStrike" cap="none">
              <a:solidFill>
                <a:srgbClr val="000000"/>
              </a:solidFill>
              <a:latin typeface="Calibri"/>
              <a:ea typeface="Calibri"/>
              <a:cs typeface="Calibri"/>
              <a:sym typeface="Calibri"/>
            </a:endParaRPr>
          </a:p>
        </p:txBody>
      </p:sp>
      <p:sp>
        <p:nvSpPr>
          <p:cNvPr id="403" name="Google Shape;403;g2d080a7830e_0_0"/>
          <p:cNvSpPr txBox="1"/>
          <p:nvPr/>
        </p:nvSpPr>
        <p:spPr>
          <a:xfrm>
            <a:off x="477675" y="4242175"/>
            <a:ext cx="4242900" cy="21723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80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p:txBody>
      </p:sp>
      <p:sp>
        <p:nvSpPr>
          <p:cNvPr id="404" name="Google Shape;404;g2d080a7830e_0_0"/>
          <p:cNvSpPr txBox="1"/>
          <p:nvPr/>
        </p:nvSpPr>
        <p:spPr>
          <a:xfrm>
            <a:off x="124338" y="3852925"/>
            <a:ext cx="4095300" cy="3123900"/>
          </a:xfrm>
          <a:prstGeom prst="rect">
            <a:avLst/>
          </a:prstGeom>
          <a:noFill/>
          <a:ln>
            <a:noFill/>
          </a:ln>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Sostenibilidad Ambienta</a:t>
            </a:r>
            <a:r>
              <a:rPr lang="en-US" sz="2400" b="0" i="0" u="none" strike="noStrike" cap="none">
                <a:solidFill>
                  <a:srgbClr val="000000"/>
                </a:solidFill>
                <a:latin typeface="Calibri"/>
                <a:ea typeface="Calibri"/>
                <a:cs typeface="Calibri"/>
                <a:sym typeface="Calibri"/>
              </a:rPr>
              <a:t>l</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Medición de uso de recursos y materias primas.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Medición de uso de sustancias nocivas.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Uso de productos inocuos para el medio ambiente.</a:t>
            </a:r>
            <a:endParaRPr sz="2400" b="0" i="0" u="none" strike="noStrike" cap="none">
              <a:solidFill>
                <a:srgbClr val="000000"/>
              </a:solidFill>
              <a:latin typeface="Calibri"/>
              <a:ea typeface="Calibri"/>
              <a:cs typeface="Calibri"/>
              <a:sym typeface="Calibri"/>
            </a:endParaRPr>
          </a:p>
        </p:txBody>
      </p:sp>
      <p:sp>
        <p:nvSpPr>
          <p:cNvPr id="405" name="Google Shape;405;g2d080a7830e_0_0"/>
          <p:cNvSpPr txBox="1"/>
          <p:nvPr/>
        </p:nvSpPr>
        <p:spPr>
          <a:xfrm>
            <a:off x="7906688" y="3465550"/>
            <a:ext cx="4095300" cy="317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80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Sostenibilidad Financiera:</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Balance general de empresa.</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Precios de acciones.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Gestión de riesgo laboral.</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Políticas de contabilidad.</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Gastos pasivos y activos.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Evaluación de presupuesto</a:t>
            </a:r>
            <a:endParaRPr sz="2400" b="1" i="0" u="none" strike="noStrike" cap="none">
              <a:solidFill>
                <a:srgbClr val="000000"/>
              </a:solidFill>
              <a:latin typeface="Calibri"/>
              <a:ea typeface="Calibri"/>
              <a:cs typeface="Calibri"/>
              <a:sym typeface="Calibri"/>
            </a:endParaRPr>
          </a:p>
        </p:txBody>
      </p:sp>
      <p:pic>
        <p:nvPicPr>
          <p:cNvPr id="406" name="Google Shape;406;g2d080a7830e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80400" y="2879488"/>
            <a:ext cx="785350" cy="742875"/>
          </a:xfrm>
          <a:prstGeom prst="rect">
            <a:avLst/>
          </a:prstGeom>
          <a:noFill/>
          <a:ln>
            <a:noFill/>
          </a:ln>
        </p:spPr>
      </p:pic>
      <p:pic>
        <p:nvPicPr>
          <p:cNvPr id="407" name="Google Shape;407;g2d080a7830e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70100" y="3178038"/>
            <a:ext cx="785350" cy="765950"/>
          </a:xfrm>
          <a:prstGeom prst="rect">
            <a:avLst/>
          </a:prstGeom>
          <a:noFill/>
          <a:ln>
            <a:noFill/>
          </a:ln>
        </p:spPr>
      </p:pic>
      <p:pic>
        <p:nvPicPr>
          <p:cNvPr id="408" name="Google Shape;408;g2d080a7830e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03975" y="2879488"/>
            <a:ext cx="778325" cy="712745"/>
          </a:xfrm>
          <a:prstGeom prst="rect">
            <a:avLst/>
          </a:prstGeom>
          <a:noFill/>
          <a:ln>
            <a:noFill/>
          </a:ln>
        </p:spPr>
      </p:pic>
      <p:pic>
        <p:nvPicPr>
          <p:cNvPr id="409" name="Google Shape;409;g2d080a7830e_0_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22825" y="3189587"/>
            <a:ext cx="741675" cy="742875"/>
          </a:xfrm>
          <a:prstGeom prst="rect">
            <a:avLst/>
          </a:prstGeom>
          <a:noFill/>
          <a:ln>
            <a:noFill/>
          </a:ln>
        </p:spPr>
      </p:pic>
      <p:pic>
        <p:nvPicPr>
          <p:cNvPr id="410" name="Google Shape;410;g2d080a7830e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449170" y="2772871"/>
            <a:ext cx="654170" cy="656435"/>
          </a:xfrm>
          <a:prstGeom prst="rect">
            <a:avLst/>
          </a:prstGeom>
          <a:noFill/>
          <a:ln>
            <a:noFill/>
          </a:ln>
        </p:spPr>
      </p:pic>
      <p:pic>
        <p:nvPicPr>
          <p:cNvPr id="411" name="Google Shape;411;g2d080a7830e_0_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066696" y="3249685"/>
            <a:ext cx="654170" cy="656435"/>
          </a:xfrm>
          <a:prstGeom prst="rect">
            <a:avLst/>
          </a:prstGeom>
          <a:noFill/>
          <a:ln>
            <a:noFill/>
          </a:ln>
        </p:spPr>
      </p:pic>
      <p:pic>
        <p:nvPicPr>
          <p:cNvPr id="412" name="Google Shape;412;g2d080a7830e_0_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726796" y="2727875"/>
            <a:ext cx="654170" cy="656435"/>
          </a:xfrm>
          <a:prstGeom prst="rect">
            <a:avLst/>
          </a:prstGeom>
          <a:noFill/>
          <a:ln>
            <a:noFill/>
          </a:ln>
        </p:spPr>
      </p:pic>
      <p:pic>
        <p:nvPicPr>
          <p:cNvPr id="413" name="Google Shape;413;g2d080a7830e_0_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273180" y="3249690"/>
            <a:ext cx="654170" cy="656435"/>
          </a:xfrm>
          <a:prstGeom prst="rect">
            <a:avLst/>
          </a:prstGeom>
          <a:noFill/>
          <a:ln>
            <a:noFill/>
          </a:ln>
        </p:spPr>
      </p:pic>
      <p:pic>
        <p:nvPicPr>
          <p:cNvPr id="414" name="Google Shape;414;g2d080a7830e_0_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631750" y="2622388"/>
            <a:ext cx="778329" cy="761911"/>
          </a:xfrm>
          <a:prstGeom prst="rect">
            <a:avLst/>
          </a:prstGeom>
          <a:noFill/>
          <a:ln>
            <a:noFill/>
          </a:ln>
        </p:spPr>
      </p:pic>
      <p:pic>
        <p:nvPicPr>
          <p:cNvPr id="415" name="Google Shape;415;g2d080a7830e_0_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464639" y="2612626"/>
            <a:ext cx="814109" cy="765949"/>
          </a:xfrm>
          <a:prstGeom prst="rect">
            <a:avLst/>
          </a:prstGeom>
          <a:noFill/>
          <a:ln>
            <a:noFill/>
          </a:ln>
        </p:spPr>
      </p:pic>
      <p:pic>
        <p:nvPicPr>
          <p:cNvPr id="416" name="Google Shape;416;g2d080a7830e_0_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333321" y="2631096"/>
            <a:ext cx="778329" cy="744490"/>
          </a:xfrm>
          <a:prstGeom prst="rect">
            <a:avLst/>
          </a:prstGeom>
          <a:noFill/>
          <a:ln>
            <a:noFill/>
          </a:ln>
        </p:spPr>
      </p:pic>
      <p:pic>
        <p:nvPicPr>
          <p:cNvPr id="417" name="Google Shape;417;g2d080a7830e_0_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50200" y="2784000"/>
            <a:ext cx="631995" cy="634183"/>
          </a:xfrm>
          <a:prstGeom prst="rect">
            <a:avLst/>
          </a:prstGeom>
          <a:noFill/>
          <a:ln>
            <a:noFill/>
          </a:ln>
        </p:spPr>
      </p:pic>
      <p:pic>
        <p:nvPicPr>
          <p:cNvPr id="418" name="Google Shape;418;g2d080a7830e_0_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71309" y="3200850"/>
            <a:ext cx="643083" cy="645309"/>
          </a:xfrm>
          <a:prstGeom prst="rect">
            <a:avLst/>
          </a:prstGeom>
          <a:noFill/>
          <a:ln>
            <a:noFill/>
          </a:ln>
        </p:spPr>
      </p:pic>
      <p:sp>
        <p:nvSpPr>
          <p:cNvPr id="419" name="Google Shape;419;g2d080a7830e_0_0"/>
          <p:cNvSpPr txBox="1"/>
          <p:nvPr/>
        </p:nvSpPr>
        <p:spPr>
          <a:xfrm>
            <a:off x="217800" y="2027200"/>
            <a:ext cx="5957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INDICADORES MÁS IMPORTANTES</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d080a7830e_0_10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n-US" b="0">
                <a:latin typeface="Arial"/>
                <a:ea typeface="Arial"/>
                <a:cs typeface="Arial"/>
                <a:sym typeface="Arial"/>
              </a:rPr>
              <a:t>Qué es un Plan de Sostenibilidad y por qué es Importante?</a:t>
            </a:r>
            <a:endParaRPr/>
          </a:p>
        </p:txBody>
      </p:sp>
      <p:sp>
        <p:nvSpPr>
          <p:cNvPr id="425" name="Google Shape;425;g2d080a7830e_0_100"/>
          <p:cNvSpPr/>
          <p:nvPr/>
        </p:nvSpPr>
        <p:spPr>
          <a:xfrm>
            <a:off x="5876925" y="3481975"/>
            <a:ext cx="3379200" cy="49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Evaluaciones periódicas</a:t>
            </a:r>
            <a:endParaRPr sz="2400" b="0" i="0" u="none" strike="noStrike" cap="none">
              <a:solidFill>
                <a:srgbClr val="FFFFFF"/>
              </a:solidFill>
              <a:latin typeface="Calibri"/>
              <a:ea typeface="Calibri"/>
              <a:cs typeface="Calibri"/>
              <a:sym typeface="Calibri"/>
            </a:endParaRPr>
          </a:p>
        </p:txBody>
      </p:sp>
      <p:sp>
        <p:nvSpPr>
          <p:cNvPr id="426" name="Google Shape;426;g2d080a7830e_0_100"/>
          <p:cNvSpPr/>
          <p:nvPr/>
        </p:nvSpPr>
        <p:spPr>
          <a:xfrm>
            <a:off x="5876925" y="4066750"/>
            <a:ext cx="5743500" cy="5313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Análisis de los indicadores de</a:t>
            </a:r>
            <a:r>
              <a:rPr lang="en-US" sz="2400" b="0" i="0" u="none" strike="noStrike" cap="none">
                <a:solidFill>
                  <a:srgbClr val="000000"/>
                </a:solidFill>
                <a:latin typeface="Calibri"/>
                <a:ea typeface="Calibri"/>
                <a:cs typeface="Calibri"/>
                <a:sym typeface="Calibri"/>
              </a:rPr>
              <a:t> </a:t>
            </a:r>
            <a:r>
              <a:rPr lang="en-US" sz="2400" b="0" i="0" u="none" strike="noStrike" cap="none">
                <a:solidFill>
                  <a:srgbClr val="FFFFFF"/>
                </a:solidFill>
                <a:latin typeface="Calibri"/>
                <a:ea typeface="Calibri"/>
                <a:cs typeface="Calibri"/>
                <a:sym typeface="Calibri"/>
              </a:rPr>
              <a:t>sostenibilidad</a:t>
            </a:r>
            <a:endParaRPr sz="2400" b="0" i="0" u="none" strike="noStrike" cap="none">
              <a:solidFill>
                <a:srgbClr val="FFFFFF"/>
              </a:solidFill>
              <a:latin typeface="Calibri"/>
              <a:ea typeface="Calibri"/>
              <a:cs typeface="Calibri"/>
              <a:sym typeface="Calibri"/>
            </a:endParaRPr>
          </a:p>
        </p:txBody>
      </p:sp>
      <p:cxnSp>
        <p:nvCxnSpPr>
          <p:cNvPr id="427" name="Google Shape;427;g2d080a7830e_0_100"/>
          <p:cNvCxnSpPr>
            <a:stCxn id="428" idx="3"/>
            <a:endCxn id="425" idx="1"/>
          </p:cNvCxnSpPr>
          <p:nvPr/>
        </p:nvCxnSpPr>
        <p:spPr>
          <a:xfrm rot="10800000" flipH="1">
            <a:off x="5074725" y="3727300"/>
            <a:ext cx="802200" cy="605100"/>
          </a:xfrm>
          <a:prstGeom prst="curvedConnector3">
            <a:avLst>
              <a:gd name="adj1" fmla="val 50000"/>
            </a:avLst>
          </a:prstGeom>
          <a:noFill/>
          <a:ln w="28575" cap="flat" cmpd="sng">
            <a:solidFill>
              <a:srgbClr val="000000"/>
            </a:solidFill>
            <a:prstDash val="solid"/>
            <a:round/>
            <a:headEnd type="none" w="sm" len="sm"/>
            <a:tailEnd type="stealth" w="sm" len="sm"/>
          </a:ln>
        </p:spPr>
      </p:cxnSp>
      <p:cxnSp>
        <p:nvCxnSpPr>
          <p:cNvPr id="429" name="Google Shape;429;g2d080a7830e_0_100"/>
          <p:cNvCxnSpPr>
            <a:stCxn id="428" idx="3"/>
          </p:cNvCxnSpPr>
          <p:nvPr/>
        </p:nvCxnSpPr>
        <p:spPr>
          <a:xfrm>
            <a:off x="5074725" y="4332400"/>
            <a:ext cx="816900" cy="2400"/>
          </a:xfrm>
          <a:prstGeom prst="curvedConnector3">
            <a:avLst>
              <a:gd name="adj1" fmla="val 50000"/>
            </a:avLst>
          </a:prstGeom>
          <a:noFill/>
          <a:ln w="28575" cap="flat" cmpd="sng">
            <a:solidFill>
              <a:srgbClr val="000000"/>
            </a:solidFill>
            <a:prstDash val="solid"/>
            <a:round/>
            <a:headEnd type="none" w="sm" len="sm"/>
            <a:tailEnd type="stealth" w="sm" len="sm"/>
          </a:ln>
        </p:spPr>
      </p:cxnSp>
      <p:sp>
        <p:nvSpPr>
          <p:cNvPr id="428" name="Google Shape;428;g2d080a7830e_0_100"/>
          <p:cNvSpPr txBox="1"/>
          <p:nvPr/>
        </p:nvSpPr>
        <p:spPr>
          <a:xfrm>
            <a:off x="491925" y="4055350"/>
            <a:ext cx="45828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Paso 6.- Seguimiento y Evaluación.</a:t>
            </a:r>
            <a:endParaRPr sz="2400" b="1" i="0" u="none" strike="noStrike" cap="none">
              <a:solidFill>
                <a:srgbClr val="000000"/>
              </a:solidFill>
              <a:latin typeface="Arial"/>
              <a:ea typeface="Arial"/>
              <a:cs typeface="Arial"/>
              <a:sym typeface="Arial"/>
            </a:endParaRPr>
          </a:p>
        </p:txBody>
      </p:sp>
      <p:sp>
        <p:nvSpPr>
          <p:cNvPr id="430" name="Google Shape;430;g2d080a7830e_0_100"/>
          <p:cNvSpPr/>
          <p:nvPr/>
        </p:nvSpPr>
        <p:spPr>
          <a:xfrm>
            <a:off x="5800025" y="4737963"/>
            <a:ext cx="2584800" cy="5388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Cuadro de mando</a:t>
            </a:r>
            <a:endParaRPr sz="2400" b="0" i="0" u="none" strike="noStrike" cap="none">
              <a:solidFill>
                <a:srgbClr val="FFFFFF"/>
              </a:solidFill>
              <a:latin typeface="Calibri"/>
              <a:ea typeface="Calibri"/>
              <a:cs typeface="Calibri"/>
              <a:sym typeface="Calibri"/>
            </a:endParaRPr>
          </a:p>
        </p:txBody>
      </p:sp>
      <p:cxnSp>
        <p:nvCxnSpPr>
          <p:cNvPr id="431" name="Google Shape;431;g2d080a7830e_0_100"/>
          <p:cNvCxnSpPr>
            <a:stCxn id="428" idx="3"/>
            <a:endCxn id="430" idx="1"/>
          </p:cNvCxnSpPr>
          <p:nvPr/>
        </p:nvCxnSpPr>
        <p:spPr>
          <a:xfrm>
            <a:off x="5074725" y="4332400"/>
            <a:ext cx="725400" cy="675000"/>
          </a:xfrm>
          <a:prstGeom prst="curvedConnector3">
            <a:avLst>
              <a:gd name="adj1" fmla="val 49993"/>
            </a:avLst>
          </a:prstGeom>
          <a:noFill/>
          <a:ln w="28575" cap="flat" cmpd="sng">
            <a:solidFill>
              <a:srgbClr val="000000"/>
            </a:solidFill>
            <a:prstDash val="solid"/>
            <a:round/>
            <a:headEnd type="none" w="sm" len="sm"/>
            <a:tailEnd type="stealth" w="sm" len="sm"/>
          </a:ln>
        </p:spPr>
      </p:cxnSp>
      <p:sp>
        <p:nvSpPr>
          <p:cNvPr id="432" name="Google Shape;432;g2d080a7830e_0_100"/>
          <p:cNvSpPr/>
          <p:nvPr/>
        </p:nvSpPr>
        <p:spPr>
          <a:xfrm>
            <a:off x="8770325" y="4737963"/>
            <a:ext cx="3257400" cy="538800"/>
          </a:xfrm>
          <a:prstGeom prst="roundRect">
            <a:avLst>
              <a:gd name="adj" fmla="val 16667"/>
            </a:avLst>
          </a:prstGeom>
          <a:solidFill>
            <a:srgbClr val="6AA84F"/>
          </a:solidFill>
          <a:ln w="952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Evolución por objetivos</a:t>
            </a:r>
            <a:endParaRPr sz="2400" b="0" i="0" u="none" strike="noStrike" cap="none">
              <a:solidFill>
                <a:srgbClr val="FFFFFF"/>
              </a:solidFill>
              <a:latin typeface="Calibri"/>
              <a:ea typeface="Calibri"/>
              <a:cs typeface="Calibri"/>
              <a:sym typeface="Calibri"/>
            </a:endParaRPr>
          </a:p>
        </p:txBody>
      </p:sp>
      <p:sp>
        <p:nvSpPr>
          <p:cNvPr id="433" name="Google Shape;433;g2d080a7830e_0_100"/>
          <p:cNvSpPr/>
          <p:nvPr/>
        </p:nvSpPr>
        <p:spPr>
          <a:xfrm>
            <a:off x="7536450" y="5416700"/>
            <a:ext cx="3544800" cy="8037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Desviaciones respecto al valor estimado al inicio</a:t>
            </a:r>
            <a:endParaRPr sz="2400" b="0" i="0" u="none" strike="noStrike" cap="none">
              <a:solidFill>
                <a:srgbClr val="FFFFFF"/>
              </a:solidFill>
              <a:latin typeface="Calibri"/>
              <a:ea typeface="Calibri"/>
              <a:cs typeface="Calibri"/>
              <a:sym typeface="Calibri"/>
            </a:endParaRPr>
          </a:p>
        </p:txBody>
      </p:sp>
      <p:cxnSp>
        <p:nvCxnSpPr>
          <p:cNvPr id="434" name="Google Shape;434;g2d080a7830e_0_100"/>
          <p:cNvCxnSpPr>
            <a:stCxn id="430" idx="3"/>
            <a:endCxn id="432" idx="1"/>
          </p:cNvCxnSpPr>
          <p:nvPr/>
        </p:nvCxnSpPr>
        <p:spPr>
          <a:xfrm>
            <a:off x="8384825" y="5007363"/>
            <a:ext cx="385500" cy="600"/>
          </a:xfrm>
          <a:prstGeom prst="curvedConnector3">
            <a:avLst>
              <a:gd name="adj1" fmla="val 50000"/>
            </a:avLst>
          </a:prstGeom>
          <a:noFill/>
          <a:ln w="28575" cap="flat" cmpd="sng">
            <a:solidFill>
              <a:srgbClr val="010101"/>
            </a:solidFill>
            <a:prstDash val="solid"/>
            <a:round/>
            <a:headEnd type="none" w="sm" len="sm"/>
            <a:tailEnd type="stealth" w="sm" len="sm"/>
          </a:ln>
        </p:spPr>
      </p:cxnSp>
      <p:cxnSp>
        <p:nvCxnSpPr>
          <p:cNvPr id="435" name="Google Shape;435;g2d080a7830e_0_100"/>
          <p:cNvCxnSpPr>
            <a:stCxn id="430" idx="3"/>
          </p:cNvCxnSpPr>
          <p:nvPr/>
        </p:nvCxnSpPr>
        <p:spPr>
          <a:xfrm>
            <a:off x="8384825" y="5007363"/>
            <a:ext cx="247200" cy="390300"/>
          </a:xfrm>
          <a:prstGeom prst="curvedConnector2">
            <a:avLst/>
          </a:prstGeom>
          <a:noFill/>
          <a:ln w="28575" cap="flat" cmpd="sng">
            <a:solidFill>
              <a:srgbClr val="010101"/>
            </a:solidFill>
            <a:prstDash val="solid"/>
            <a:round/>
            <a:headEnd type="none" w="sm" len="sm"/>
            <a:tailEnd type="stealth" w="sm" len="sm"/>
          </a:ln>
        </p:spPr>
      </p:cxnSp>
      <p:sp>
        <p:nvSpPr>
          <p:cNvPr id="436" name="Google Shape;436;g2d080a7830e_0_100"/>
          <p:cNvSpPr txBox="1"/>
          <p:nvPr/>
        </p:nvSpPr>
        <p:spPr>
          <a:xfrm>
            <a:off x="491925" y="2294775"/>
            <a:ext cx="35448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Paso 5.- Implementación</a:t>
            </a:r>
            <a:endParaRPr sz="2400" b="1" i="0" u="none" strike="noStrike" cap="none">
              <a:solidFill>
                <a:srgbClr val="000000"/>
              </a:solidFill>
              <a:latin typeface="Arial"/>
              <a:ea typeface="Arial"/>
              <a:cs typeface="Arial"/>
              <a:sym typeface="Arial"/>
            </a:endParaRPr>
          </a:p>
        </p:txBody>
      </p:sp>
      <p:sp>
        <p:nvSpPr>
          <p:cNvPr id="437" name="Google Shape;437;g2d080a7830e_0_100"/>
          <p:cNvSpPr txBox="1"/>
          <p:nvPr/>
        </p:nvSpPr>
        <p:spPr>
          <a:xfrm>
            <a:off x="710775" y="2910050"/>
            <a:ext cx="9708300" cy="5388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Aplicar el Plan de Sostenibilidad a la gestión diaria de la microPYME</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313bb7b626c_1_6"/>
          <p:cNvSpPr txBox="1">
            <a:spLocks noGrp="1"/>
          </p:cNvSpPr>
          <p:nvPr>
            <p:ph type="body" idx="1"/>
          </p:nvPr>
        </p:nvSpPr>
        <p:spPr>
          <a:xfrm>
            <a:off x="2774022" y="2370725"/>
            <a:ext cx="8490528" cy="3074578"/>
          </a:xfrm>
          <a:prstGeom prst="rect">
            <a:avLst/>
          </a:prstGeom>
          <a:noFill/>
          <a:ln>
            <a:noFill/>
          </a:ln>
        </p:spPr>
        <p:txBody>
          <a:bodyPr spcFirstLastPara="1" wrap="square" lIns="91425" tIns="45700" rIns="91425" bIns="45700" anchor="t" anchorCtr="0">
            <a:noAutofit/>
          </a:bodyPr>
          <a:lstStyle/>
          <a:p>
            <a:pPr marL="15875" lvl="0" indent="-15875" algn="l" rtl="0">
              <a:lnSpc>
                <a:spcPct val="90000"/>
              </a:lnSpc>
              <a:spcBef>
                <a:spcPts val="0"/>
              </a:spcBef>
              <a:spcAft>
                <a:spcPts val="0"/>
              </a:spcAft>
              <a:buClr>
                <a:schemeClr val="lt1"/>
              </a:buClr>
              <a:buSzPts val="2400"/>
              <a:buNone/>
            </a:pPr>
            <a:r>
              <a:rPr lang="en-US" dirty="0"/>
              <a:t>Al </a:t>
            </a:r>
            <a:r>
              <a:rPr lang="en-US" dirty="0" err="1"/>
              <a:t>implementar</a:t>
            </a:r>
            <a:r>
              <a:rPr lang="en-US" dirty="0"/>
              <a:t> Start on Sustainability, </a:t>
            </a:r>
            <a:r>
              <a:rPr lang="en-US" dirty="0" err="1"/>
              <a:t>nuestro</a:t>
            </a:r>
            <a:r>
              <a:rPr lang="en-US" dirty="0"/>
              <a:t> </a:t>
            </a:r>
            <a:r>
              <a:rPr lang="en-US" dirty="0" err="1"/>
              <a:t>objetivo</a:t>
            </a:r>
            <a:r>
              <a:rPr lang="en-US" dirty="0"/>
              <a:t> es </a:t>
            </a:r>
            <a:r>
              <a:rPr lang="en-US" dirty="0" err="1"/>
              <a:t>dotar</a:t>
            </a:r>
            <a:r>
              <a:rPr lang="en-US" dirty="0"/>
              <a:t> a las </a:t>
            </a:r>
            <a:r>
              <a:rPr lang="en-US" dirty="0" err="1"/>
              <a:t>microempresas</a:t>
            </a:r>
            <a:r>
              <a:rPr lang="en-US" dirty="0"/>
              <a:t> de las </a:t>
            </a:r>
            <a:r>
              <a:rPr lang="en-US" dirty="0" err="1"/>
              <a:t>herramientas</a:t>
            </a:r>
            <a:r>
              <a:rPr lang="en-US" dirty="0"/>
              <a:t> y </a:t>
            </a:r>
            <a:r>
              <a:rPr lang="en-US" dirty="0" err="1"/>
              <a:t>recursos</a:t>
            </a:r>
            <a:r>
              <a:rPr lang="en-US" dirty="0"/>
              <a:t> </a:t>
            </a:r>
            <a:r>
              <a:rPr lang="en-US" dirty="0" err="1"/>
              <a:t>necesarios</a:t>
            </a:r>
            <a:r>
              <a:rPr lang="en-US" dirty="0"/>
              <a:t> para </a:t>
            </a:r>
            <a:r>
              <a:rPr lang="en-US" dirty="0" err="1"/>
              <a:t>emprender</a:t>
            </a:r>
            <a:r>
              <a:rPr lang="en-US" dirty="0"/>
              <a:t> </a:t>
            </a:r>
            <a:r>
              <a:rPr lang="en-US" dirty="0" err="1"/>
              <a:t>acciones</a:t>
            </a:r>
            <a:r>
              <a:rPr lang="en-US" dirty="0"/>
              <a:t> </a:t>
            </a:r>
            <a:r>
              <a:rPr lang="en-US" dirty="0" err="1"/>
              <a:t>significativas</a:t>
            </a:r>
            <a:r>
              <a:rPr lang="en-US" dirty="0"/>
              <a:t> </a:t>
            </a:r>
            <a:r>
              <a:rPr lang="en-US" dirty="0" err="1"/>
              <a:t>hacia</a:t>
            </a:r>
            <a:r>
              <a:rPr lang="en-US" dirty="0"/>
              <a:t> la </a:t>
            </a:r>
            <a:r>
              <a:rPr lang="en-US" dirty="0" err="1"/>
              <a:t>sostenibilidad</a:t>
            </a:r>
            <a:r>
              <a:rPr lang="en-US" dirty="0"/>
              <a:t>, </a:t>
            </a:r>
            <a:r>
              <a:rPr lang="en-US" dirty="0" err="1"/>
              <a:t>contribuyendo</a:t>
            </a:r>
            <a:r>
              <a:rPr lang="en-US" dirty="0"/>
              <a:t> </a:t>
            </a:r>
            <a:r>
              <a:rPr lang="en-US" dirty="0" err="1"/>
              <a:t>así</a:t>
            </a:r>
            <a:r>
              <a:rPr lang="en-US" dirty="0"/>
              <a:t> a </a:t>
            </a:r>
            <a:r>
              <a:rPr lang="en-US" dirty="0" err="1"/>
              <a:t>una</a:t>
            </a:r>
            <a:r>
              <a:rPr lang="en-US" dirty="0"/>
              <a:t> </a:t>
            </a:r>
            <a:r>
              <a:rPr lang="en-US" dirty="0" err="1"/>
              <a:t>economía</a:t>
            </a:r>
            <a:r>
              <a:rPr lang="en-US" dirty="0"/>
              <a:t> de la UE </a:t>
            </a:r>
            <a:r>
              <a:rPr lang="en-US" dirty="0" err="1"/>
              <a:t>más</a:t>
            </a:r>
            <a:r>
              <a:rPr lang="en-US" dirty="0"/>
              <a:t> </a:t>
            </a:r>
            <a:r>
              <a:rPr lang="en-US" dirty="0" err="1"/>
              <a:t>sostenible</a:t>
            </a:r>
            <a:r>
              <a:rPr lang="en-US" dirty="0"/>
              <a:t> y </a:t>
            </a:r>
            <a:r>
              <a:rPr lang="en-US" dirty="0" err="1"/>
              <a:t>resiliente</a:t>
            </a:r>
            <a:r>
              <a:rPr lang="en-US" dirty="0"/>
              <a:t>.</a:t>
            </a:r>
            <a:endParaRPr dirty="0"/>
          </a:p>
          <a:p>
            <a:pPr marL="15875" lvl="0" indent="-15875" algn="l" rtl="0">
              <a:lnSpc>
                <a:spcPct val="90000"/>
              </a:lnSpc>
              <a:spcBef>
                <a:spcPts val="0"/>
              </a:spcBef>
              <a:spcAft>
                <a:spcPts val="0"/>
              </a:spcAft>
              <a:buClr>
                <a:schemeClr val="lt1"/>
              </a:buClr>
              <a:buSzPts val="2400"/>
              <a:buNone/>
            </a:pPr>
            <a:endParaRPr dirty="0"/>
          </a:p>
        </p:txBody>
      </p:sp>
      <p:sp>
        <p:nvSpPr>
          <p:cNvPr id="220" name="Google Shape;220;g313bb7b626c_1_6"/>
          <p:cNvSpPr/>
          <p:nvPr/>
        </p:nvSpPr>
        <p:spPr>
          <a:xfrm>
            <a:off x="3926750" y="1252800"/>
            <a:ext cx="57840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g313bb7b626c_1_6"/>
          <p:cNvSpPr txBox="1"/>
          <p:nvPr/>
        </p:nvSpPr>
        <p:spPr>
          <a:xfrm>
            <a:off x="3987925" y="1278900"/>
            <a:ext cx="5505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d080a7830e_0_469"/>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Font typeface="Arial"/>
              <a:buNone/>
            </a:pPr>
            <a:r>
              <a:rPr lang="en-US"/>
              <a:t>CONTENIDO DEL PLAN DE SOSTENIBILIDAD:</a:t>
            </a:r>
            <a:endParaRPr/>
          </a:p>
          <a:p>
            <a:pPr marL="0" lvl="0" indent="0" algn="just" rtl="0">
              <a:lnSpc>
                <a:spcPct val="90000"/>
              </a:lnSpc>
              <a:spcBef>
                <a:spcPts val="800"/>
              </a:spcBef>
              <a:spcAft>
                <a:spcPts val="0"/>
              </a:spcAft>
              <a:buClr>
                <a:srgbClr val="000000"/>
              </a:buClr>
              <a:buSzPts val="1400"/>
              <a:buNone/>
            </a:pPr>
            <a:endParaRPr b="0">
              <a:latin typeface="Arial"/>
              <a:ea typeface="Arial"/>
              <a:cs typeface="Arial"/>
              <a:sym typeface="Arial"/>
            </a:endParaRPr>
          </a:p>
        </p:txBody>
      </p:sp>
      <p:graphicFrame>
        <p:nvGraphicFramePr>
          <p:cNvPr id="443" name="Google Shape;443;g2d080a7830e_0_469"/>
          <p:cNvGraphicFramePr/>
          <p:nvPr/>
        </p:nvGraphicFramePr>
        <p:xfrm>
          <a:off x="446725" y="2135913"/>
          <a:ext cx="11260850" cy="4591465"/>
        </p:xfrm>
        <a:graphic>
          <a:graphicData uri="http://schemas.openxmlformats.org/drawingml/2006/table">
            <a:tbl>
              <a:tblPr>
                <a:noFill/>
                <a:tableStyleId>{E53572B1-3206-4EB4-B59E-1EA716F1F42E}</a:tableStyleId>
              </a:tblPr>
              <a:tblGrid>
                <a:gridCol w="1760050">
                  <a:extLst>
                    <a:ext uri="{9D8B030D-6E8A-4147-A177-3AD203B41FA5}">
                      <a16:colId xmlns:a16="http://schemas.microsoft.com/office/drawing/2014/main" val="20000"/>
                    </a:ext>
                  </a:extLst>
                </a:gridCol>
                <a:gridCol w="1888975">
                  <a:extLst>
                    <a:ext uri="{9D8B030D-6E8A-4147-A177-3AD203B41FA5}">
                      <a16:colId xmlns:a16="http://schemas.microsoft.com/office/drawing/2014/main" val="20001"/>
                    </a:ext>
                  </a:extLst>
                </a:gridCol>
                <a:gridCol w="7611825">
                  <a:extLst>
                    <a:ext uri="{9D8B030D-6E8A-4147-A177-3AD203B41FA5}">
                      <a16:colId xmlns:a16="http://schemas.microsoft.com/office/drawing/2014/main" val="20002"/>
                    </a:ext>
                  </a:extLst>
                </a:gridCol>
              </a:tblGrid>
              <a:tr h="610600">
                <a:tc gridSpan="3">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Indicadores</a:t>
                      </a:r>
                      <a:endParaRPr sz="1800" b="1" u="none" strike="noStrike" cap="none"/>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81000">
                <a:tc rowSpan="3">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Estándares laborales</a:t>
                      </a:r>
                      <a:endParaRPr sz="1900" u="none" strike="noStrike" cap="none"/>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tc rowSpan="3" gridSpan="2">
                  <a:txBody>
                    <a:bodyPr/>
                    <a:lstStyle/>
                    <a:p>
                      <a:pPr marL="45720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tc rowSpan="3" hMerge="1">
                  <a:txBody>
                    <a:bodyPr/>
                    <a:lstStyle/>
                    <a:p>
                      <a:endParaRPr lang="es-ES"/>
                    </a:p>
                  </a:txBody>
                  <a:tcPr/>
                </a:tc>
                <a:extLst>
                  <a:ext uri="{0D108BD9-81ED-4DB2-BD59-A6C34878D82A}">
                    <a16:rowId xmlns:a16="http://schemas.microsoft.com/office/drawing/2014/main" val="10001"/>
                  </a:ext>
                </a:extLst>
              </a:tr>
              <a:tr h="180600">
                <a:tc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2"/>
                  </a:ext>
                </a:extLst>
              </a:tr>
              <a:tr h="264675">
                <a:tc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3"/>
                  </a:ext>
                </a:extLst>
              </a:tr>
              <a:tr h="528750">
                <a:tc rowSpan="2">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Medio ambiente</a:t>
                      </a:r>
                      <a:endParaRPr sz="1900" u="none" strike="noStrike" cap="none"/>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tc rowSpan="2" gridSpan="2">
                  <a:txBody>
                    <a:bodyPr/>
                    <a:lstStyle/>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Emisiones de Gases Efecto Invernadero en el año expresados (en millones de toneladas)</a:t>
                      </a:r>
                      <a:endParaRPr sz="1900" u="none" strike="noStrike" cap="none">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Consumo de electricidad en el año expresado en total (kWh).</a:t>
                      </a:r>
                      <a:endParaRPr sz="1900" u="none" strike="noStrike" cap="none">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Consumo total de agua (L/año)</a:t>
                      </a:r>
                      <a:endParaRPr sz="1900" u="none" strike="noStrike" cap="none">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Reciclaje: </a:t>
                      </a:r>
                      <a:endParaRPr sz="1900" u="none" strike="noStrike" cap="none">
                        <a:latin typeface="Calibri"/>
                        <a:ea typeface="Calibri"/>
                        <a:cs typeface="Calibri"/>
                        <a:sym typeface="Calibri"/>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tc rowSpan="2" hMerge="1">
                  <a:txBody>
                    <a:bodyPr/>
                    <a:lstStyle/>
                    <a:p>
                      <a:endParaRPr lang="es-ES"/>
                    </a:p>
                  </a:txBody>
                  <a:tcPr/>
                </a:tc>
                <a:extLst>
                  <a:ext uri="{0D108BD9-81ED-4DB2-BD59-A6C34878D82A}">
                    <a16:rowId xmlns:a16="http://schemas.microsoft.com/office/drawing/2014/main" val="10004"/>
                  </a:ext>
                </a:extLst>
              </a:tr>
              <a:tr h="381000">
                <a:tc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5"/>
                  </a:ext>
                </a:extLst>
              </a:tr>
              <a:tr h="5480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Proveedores</a:t>
                      </a:r>
                      <a:endParaRPr sz="1900" u="none" strike="noStrike" cap="none">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tc gridSpan="2">
                  <a:txBody>
                    <a:bodyPr/>
                    <a:lstStyle/>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Proporción del gasto en proveedores locales</a:t>
                      </a:r>
                      <a:endParaRPr sz="1900" u="none" strike="noStrike" cap="none">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Porcentaje de proveedores seleccionados de acuerdo a criterios ambientales, sociales y éticos</a:t>
                      </a:r>
                      <a:endParaRPr sz="1900" u="none" strike="noStrike" cap="none">
                        <a:latin typeface="Calibri"/>
                        <a:ea typeface="Calibri"/>
                        <a:cs typeface="Calibri"/>
                        <a:sym typeface="Calibri"/>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tc hMerge="1">
                  <a:txBody>
                    <a:bodyPr/>
                    <a:lstStyle/>
                    <a:p>
                      <a:endParaRPr lang="es-ES"/>
                    </a:p>
                  </a:txBody>
                  <a:tcP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Compliance</a:t>
                      </a:r>
                      <a:endParaRPr sz="1900" u="none" strike="noStrike" cap="none"/>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tc gridSpan="2">
                  <a:txBody>
                    <a:bodyPr/>
                    <a:lstStyle/>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Número de sanciones recibidas por incumplimiento en materia fiscal.</a:t>
                      </a:r>
                      <a:endParaRPr sz="1900" u="none" strike="noStrike" cap="none">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a:latin typeface="Calibri"/>
                          <a:ea typeface="Calibri"/>
                          <a:cs typeface="Calibri"/>
                          <a:sym typeface="Calibri"/>
                        </a:rPr>
                        <a:t>Número de casos de corrupción confirmados y medidas tomadas</a:t>
                      </a:r>
                      <a:endParaRPr sz="1900" u="none" strike="noStrike" cap="none">
                        <a:latin typeface="Arial"/>
                        <a:ea typeface="Arial"/>
                        <a:cs typeface="Arial"/>
                        <a:sym typeface="Aria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tc hMerge="1">
                  <a:txBody>
                    <a:bodyPr/>
                    <a:lstStyle/>
                    <a:p>
                      <a:endParaRPr lang="es-ES"/>
                    </a:p>
                  </a:txBody>
                  <a:tcPr/>
                </a:tc>
                <a:extLst>
                  <a:ext uri="{0D108BD9-81ED-4DB2-BD59-A6C34878D82A}">
                    <a16:rowId xmlns:a16="http://schemas.microsoft.com/office/drawing/2014/main" val="10007"/>
                  </a:ext>
                </a:extLst>
              </a:tr>
            </a:tbl>
          </a:graphicData>
        </a:graphic>
      </p:graphicFrame>
      <p:cxnSp>
        <p:nvCxnSpPr>
          <p:cNvPr id="444" name="Google Shape;444;g2d080a7830e_0_469"/>
          <p:cNvCxnSpPr/>
          <p:nvPr/>
        </p:nvCxnSpPr>
        <p:spPr>
          <a:xfrm>
            <a:off x="8655275" y="4159925"/>
            <a:ext cx="399600" cy="107700"/>
          </a:xfrm>
          <a:prstGeom prst="straightConnector1">
            <a:avLst/>
          </a:prstGeom>
          <a:noFill/>
          <a:ln w="9525" cap="flat" cmpd="sng">
            <a:solidFill>
              <a:srgbClr val="010101"/>
            </a:solidFill>
            <a:prstDash val="solid"/>
            <a:round/>
            <a:headEnd type="none" w="sm" len="sm"/>
            <a:tailEnd type="triangle" w="med" len="med"/>
          </a:ln>
        </p:spPr>
      </p:cxnSp>
      <p:sp>
        <p:nvSpPr>
          <p:cNvPr id="445" name="Google Shape;445;g2d080a7830e_0_469"/>
          <p:cNvSpPr txBox="1"/>
          <p:nvPr/>
        </p:nvSpPr>
        <p:spPr>
          <a:xfrm>
            <a:off x="9060150" y="3937025"/>
            <a:ext cx="27066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Emisiones directas de GEI</a:t>
            </a:r>
            <a:endParaRPr sz="900" b="0" i="0" u="none" strike="noStrike" cap="none">
              <a:solidFill>
                <a:srgbClr val="000000"/>
              </a:solidFill>
              <a:latin typeface="Arial"/>
              <a:ea typeface="Arial"/>
              <a:cs typeface="Arial"/>
              <a:sym typeface="Arial"/>
            </a:endParaRPr>
          </a:p>
        </p:txBody>
      </p:sp>
      <p:sp>
        <p:nvSpPr>
          <p:cNvPr id="446" name="Google Shape;446;g2d080a7830e_0_469"/>
          <p:cNvSpPr txBox="1"/>
          <p:nvPr/>
        </p:nvSpPr>
        <p:spPr>
          <a:xfrm>
            <a:off x="8978675" y="4134425"/>
            <a:ext cx="2706600" cy="25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Emisiones indirectas: al producir energía</a:t>
            </a:r>
            <a:endParaRPr sz="900" b="0" i="0" u="none" strike="noStrike" cap="none">
              <a:solidFill>
                <a:srgbClr val="000000"/>
              </a:solidFill>
              <a:latin typeface="Arial"/>
              <a:ea typeface="Arial"/>
              <a:cs typeface="Arial"/>
              <a:sym typeface="Arial"/>
            </a:endParaRPr>
          </a:p>
        </p:txBody>
      </p:sp>
      <p:cxnSp>
        <p:nvCxnSpPr>
          <p:cNvPr id="447" name="Google Shape;447;g2d080a7830e_0_469"/>
          <p:cNvCxnSpPr/>
          <p:nvPr/>
        </p:nvCxnSpPr>
        <p:spPr>
          <a:xfrm rot="10800000" flipH="1">
            <a:off x="5376443" y="4499350"/>
            <a:ext cx="862500" cy="191700"/>
          </a:xfrm>
          <a:prstGeom prst="curvedConnector3">
            <a:avLst>
              <a:gd name="adj1" fmla="val 50000"/>
            </a:avLst>
          </a:prstGeom>
          <a:noFill/>
          <a:ln w="9525" cap="flat" cmpd="sng">
            <a:solidFill>
              <a:srgbClr val="000000"/>
            </a:solidFill>
            <a:prstDash val="solid"/>
            <a:round/>
            <a:headEnd type="none" w="sm" len="sm"/>
            <a:tailEnd type="none" w="sm" len="sm"/>
          </a:ln>
        </p:spPr>
      </p:cxnSp>
      <p:cxnSp>
        <p:nvCxnSpPr>
          <p:cNvPr id="448" name="Google Shape;448;g2d080a7830e_0_469"/>
          <p:cNvCxnSpPr/>
          <p:nvPr/>
        </p:nvCxnSpPr>
        <p:spPr>
          <a:xfrm>
            <a:off x="6202700" y="4498125"/>
            <a:ext cx="1707000" cy="1200"/>
          </a:xfrm>
          <a:prstGeom prst="straightConnector1">
            <a:avLst/>
          </a:prstGeom>
          <a:noFill/>
          <a:ln w="9525" cap="flat" cmpd="sng">
            <a:solidFill>
              <a:srgbClr val="000000"/>
            </a:solidFill>
            <a:prstDash val="solid"/>
            <a:round/>
            <a:headEnd type="none" w="sm" len="sm"/>
            <a:tailEnd type="triangle" w="med" len="med"/>
          </a:ln>
        </p:spPr>
      </p:cxnSp>
      <p:sp>
        <p:nvSpPr>
          <p:cNvPr id="449" name="Google Shape;449;g2d080a7830e_0_469"/>
          <p:cNvSpPr txBox="1"/>
          <p:nvPr/>
        </p:nvSpPr>
        <p:spPr>
          <a:xfrm>
            <a:off x="7909725" y="4374075"/>
            <a:ext cx="17070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de insumos reciclados</a:t>
            </a:r>
            <a:endParaRPr sz="900" b="0" i="0" u="none" strike="noStrike" cap="none">
              <a:solidFill>
                <a:srgbClr val="000000"/>
              </a:solidFill>
              <a:latin typeface="Arial"/>
              <a:ea typeface="Arial"/>
              <a:cs typeface="Arial"/>
              <a:sym typeface="Arial"/>
            </a:endParaRPr>
          </a:p>
        </p:txBody>
      </p:sp>
      <p:sp>
        <p:nvSpPr>
          <p:cNvPr id="450" name="Google Shape;450;g2d080a7830e_0_469"/>
          <p:cNvSpPr txBox="1"/>
          <p:nvPr/>
        </p:nvSpPr>
        <p:spPr>
          <a:xfrm>
            <a:off x="7909725" y="4589075"/>
            <a:ext cx="35481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de envases recuperados por cada tipo de producto.</a:t>
            </a:r>
            <a:endParaRPr sz="900" b="0" i="0" u="none" strike="noStrike" cap="none">
              <a:solidFill>
                <a:srgbClr val="000000"/>
              </a:solidFill>
              <a:latin typeface="Arial"/>
              <a:ea typeface="Arial"/>
              <a:cs typeface="Arial"/>
              <a:sym typeface="Arial"/>
            </a:endParaRPr>
          </a:p>
        </p:txBody>
      </p:sp>
      <p:cxnSp>
        <p:nvCxnSpPr>
          <p:cNvPr id="451" name="Google Shape;451;g2d080a7830e_0_469"/>
          <p:cNvCxnSpPr>
            <a:endCxn id="445" idx="1"/>
          </p:cNvCxnSpPr>
          <p:nvPr/>
        </p:nvCxnSpPr>
        <p:spPr>
          <a:xfrm rot="10800000" flipH="1">
            <a:off x="8634450" y="4035725"/>
            <a:ext cx="425700" cy="143700"/>
          </a:xfrm>
          <a:prstGeom prst="straightConnector1">
            <a:avLst/>
          </a:prstGeom>
          <a:noFill/>
          <a:ln w="9525" cap="flat" cmpd="sng">
            <a:solidFill>
              <a:srgbClr val="010101"/>
            </a:solidFill>
            <a:prstDash val="solid"/>
            <a:round/>
            <a:headEnd type="none" w="sm" len="sm"/>
            <a:tailEnd type="triangle" w="med" len="med"/>
          </a:ln>
        </p:spPr>
      </p:cxnSp>
      <p:cxnSp>
        <p:nvCxnSpPr>
          <p:cNvPr id="452" name="Google Shape;452;g2d080a7830e_0_469"/>
          <p:cNvCxnSpPr/>
          <p:nvPr/>
        </p:nvCxnSpPr>
        <p:spPr>
          <a:xfrm>
            <a:off x="3670475" y="4691075"/>
            <a:ext cx="4239300" cy="5700"/>
          </a:xfrm>
          <a:prstGeom prst="straightConnector1">
            <a:avLst/>
          </a:prstGeom>
          <a:noFill/>
          <a:ln w="9525" cap="flat" cmpd="sng">
            <a:solidFill>
              <a:srgbClr val="000000"/>
            </a:solidFill>
            <a:prstDash val="solid"/>
            <a:round/>
            <a:headEnd type="none" w="sm" len="sm"/>
            <a:tailEnd type="triangle" w="med" len="med"/>
          </a:ln>
        </p:spPr>
      </p:cxnSp>
      <p:sp>
        <p:nvSpPr>
          <p:cNvPr id="453" name="Google Shape;453;g2d080a7830e_0_469"/>
          <p:cNvSpPr txBox="1"/>
          <p:nvPr/>
        </p:nvSpPr>
        <p:spPr>
          <a:xfrm>
            <a:off x="6960600" y="2751000"/>
            <a:ext cx="6774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Género</a:t>
            </a:r>
            <a:endParaRPr sz="1100" b="0" i="0" u="none" strike="noStrike" cap="none">
              <a:solidFill>
                <a:srgbClr val="000000"/>
              </a:solidFill>
              <a:latin typeface="Arial"/>
              <a:ea typeface="Arial"/>
              <a:cs typeface="Arial"/>
              <a:sym typeface="Arial"/>
            </a:endParaRPr>
          </a:p>
        </p:txBody>
      </p:sp>
      <p:sp>
        <p:nvSpPr>
          <p:cNvPr id="454" name="Google Shape;454;g2d080a7830e_0_469"/>
          <p:cNvSpPr txBox="1"/>
          <p:nvPr/>
        </p:nvSpPr>
        <p:spPr>
          <a:xfrm>
            <a:off x="6960600" y="2930400"/>
            <a:ext cx="6195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Edad</a:t>
            </a:r>
            <a:endParaRPr sz="1100" b="0" i="0" u="none" strike="noStrike" cap="none">
              <a:solidFill>
                <a:srgbClr val="000000"/>
              </a:solidFill>
              <a:latin typeface="Arial"/>
              <a:ea typeface="Arial"/>
              <a:cs typeface="Arial"/>
              <a:sym typeface="Arial"/>
            </a:endParaRPr>
          </a:p>
        </p:txBody>
      </p:sp>
      <p:sp>
        <p:nvSpPr>
          <p:cNvPr id="455" name="Google Shape;455;g2d080a7830e_0_469"/>
          <p:cNvSpPr txBox="1"/>
          <p:nvPr/>
        </p:nvSpPr>
        <p:spPr>
          <a:xfrm>
            <a:off x="6960600" y="3089900"/>
            <a:ext cx="1694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Clasificación profesional</a:t>
            </a:r>
            <a:endParaRPr sz="1100" b="0" i="0" u="none" strike="noStrike" cap="none">
              <a:solidFill>
                <a:srgbClr val="000000"/>
              </a:solidFill>
              <a:latin typeface="Arial"/>
              <a:ea typeface="Arial"/>
              <a:cs typeface="Arial"/>
              <a:sym typeface="Arial"/>
            </a:endParaRPr>
          </a:p>
        </p:txBody>
      </p:sp>
      <p:cxnSp>
        <p:nvCxnSpPr>
          <p:cNvPr id="456" name="Google Shape;456;g2d080a7830e_0_469"/>
          <p:cNvCxnSpPr/>
          <p:nvPr/>
        </p:nvCxnSpPr>
        <p:spPr>
          <a:xfrm>
            <a:off x="4336575" y="3703650"/>
            <a:ext cx="3357300" cy="18000"/>
          </a:xfrm>
          <a:prstGeom prst="straightConnector1">
            <a:avLst/>
          </a:prstGeom>
          <a:noFill/>
          <a:ln w="9525" cap="flat" cmpd="sng">
            <a:solidFill>
              <a:schemeClr val="dk2"/>
            </a:solidFill>
            <a:prstDash val="solid"/>
            <a:round/>
            <a:headEnd type="none" w="sm" len="sm"/>
            <a:tailEnd type="none" w="sm" len="sm"/>
          </a:ln>
        </p:spPr>
      </p:cxnSp>
      <p:cxnSp>
        <p:nvCxnSpPr>
          <p:cNvPr id="457" name="Google Shape;457;g2d080a7830e_0_469"/>
          <p:cNvCxnSpPr/>
          <p:nvPr/>
        </p:nvCxnSpPr>
        <p:spPr>
          <a:xfrm>
            <a:off x="5131150" y="3319913"/>
            <a:ext cx="3770100" cy="9600"/>
          </a:xfrm>
          <a:prstGeom prst="straightConnector1">
            <a:avLst/>
          </a:prstGeom>
          <a:noFill/>
          <a:ln w="9525" cap="flat" cmpd="sng">
            <a:solidFill>
              <a:srgbClr val="000000"/>
            </a:solidFill>
            <a:prstDash val="solid"/>
            <a:round/>
            <a:headEnd type="none" w="sm" len="sm"/>
            <a:tailEnd type="none" w="sm" len="sm"/>
          </a:ln>
        </p:spPr>
      </p:cxnSp>
      <p:sp>
        <p:nvSpPr>
          <p:cNvPr id="458" name="Google Shape;458;g2d080a7830e_0_469"/>
          <p:cNvSpPr txBox="1"/>
          <p:nvPr/>
        </p:nvSpPr>
        <p:spPr>
          <a:xfrm>
            <a:off x="9345875" y="3302975"/>
            <a:ext cx="19722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Media de jornadas trabajadas</a:t>
            </a:r>
            <a:endParaRPr sz="1000" b="0" i="0" u="none" strike="noStrike" cap="none">
              <a:solidFill>
                <a:srgbClr val="000000"/>
              </a:solidFill>
              <a:latin typeface="Arial"/>
              <a:ea typeface="Arial"/>
              <a:cs typeface="Arial"/>
              <a:sym typeface="Arial"/>
            </a:endParaRPr>
          </a:p>
        </p:txBody>
      </p:sp>
      <p:sp>
        <p:nvSpPr>
          <p:cNvPr id="459" name="Google Shape;459;g2d080a7830e_0_469"/>
          <p:cNvSpPr txBox="1"/>
          <p:nvPr/>
        </p:nvSpPr>
        <p:spPr>
          <a:xfrm>
            <a:off x="9345875" y="308526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Rotación</a:t>
            </a:r>
            <a:endParaRPr sz="1000" b="0" i="0" u="none" strike="noStrike" cap="none">
              <a:solidFill>
                <a:srgbClr val="000000"/>
              </a:solidFill>
              <a:latin typeface="Arial"/>
              <a:ea typeface="Arial"/>
              <a:cs typeface="Arial"/>
              <a:sym typeface="Arial"/>
            </a:endParaRPr>
          </a:p>
        </p:txBody>
      </p:sp>
      <p:sp>
        <p:nvSpPr>
          <p:cNvPr id="460" name="Google Shape;460;g2d080a7830e_0_469"/>
          <p:cNvSpPr txBox="1"/>
          <p:nvPr/>
        </p:nvSpPr>
        <p:spPr>
          <a:xfrm>
            <a:off x="9363475" y="286756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Nuevas contrataciones</a:t>
            </a:r>
            <a:endParaRPr sz="1000" b="0" i="0" u="none" strike="noStrike" cap="none">
              <a:solidFill>
                <a:srgbClr val="000000"/>
              </a:solidFill>
              <a:latin typeface="Arial"/>
              <a:ea typeface="Arial"/>
              <a:cs typeface="Arial"/>
              <a:sym typeface="Arial"/>
            </a:endParaRPr>
          </a:p>
        </p:txBody>
      </p:sp>
      <p:sp>
        <p:nvSpPr>
          <p:cNvPr id="461" name="Google Shape;461;g2d080a7830e_0_469"/>
          <p:cNvSpPr txBox="1"/>
          <p:nvPr/>
        </p:nvSpPr>
        <p:spPr>
          <a:xfrm>
            <a:off x="2185750" y="2889900"/>
            <a:ext cx="4141800" cy="260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Diversidad: número de empleados</a:t>
            </a:r>
            <a:endParaRPr sz="1400" b="0" i="0" u="none" strike="noStrike" cap="none">
              <a:solidFill>
                <a:srgbClr val="000000"/>
              </a:solidFill>
              <a:latin typeface="Arial"/>
              <a:ea typeface="Arial"/>
              <a:cs typeface="Arial"/>
              <a:sym typeface="Arial"/>
            </a:endParaRPr>
          </a:p>
        </p:txBody>
      </p:sp>
      <p:sp>
        <p:nvSpPr>
          <p:cNvPr id="462" name="Google Shape;462;g2d080a7830e_0_469"/>
          <p:cNvSpPr txBox="1"/>
          <p:nvPr/>
        </p:nvSpPr>
        <p:spPr>
          <a:xfrm>
            <a:off x="2185750" y="3182025"/>
            <a:ext cx="2945400" cy="260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Condiciones laborales</a:t>
            </a:r>
            <a:endParaRPr sz="1400" b="0" i="0" u="none" strike="noStrike" cap="none">
              <a:solidFill>
                <a:srgbClr val="000000"/>
              </a:solidFill>
              <a:latin typeface="Arial"/>
              <a:ea typeface="Arial"/>
              <a:cs typeface="Arial"/>
              <a:sym typeface="Arial"/>
            </a:endParaRPr>
          </a:p>
        </p:txBody>
      </p:sp>
      <p:cxnSp>
        <p:nvCxnSpPr>
          <p:cNvPr id="463" name="Google Shape;463;g2d080a7830e_0_469"/>
          <p:cNvCxnSpPr>
            <a:stCxn id="461" idx="3"/>
            <a:endCxn id="455" idx="1"/>
          </p:cNvCxnSpPr>
          <p:nvPr/>
        </p:nvCxnSpPr>
        <p:spPr>
          <a:xfrm>
            <a:off x="6327550" y="3020100"/>
            <a:ext cx="633000" cy="159600"/>
          </a:xfrm>
          <a:prstGeom prst="curvedConnector3">
            <a:avLst>
              <a:gd name="adj1" fmla="val 50004"/>
            </a:avLst>
          </a:prstGeom>
          <a:noFill/>
          <a:ln w="9525" cap="flat" cmpd="sng">
            <a:solidFill>
              <a:srgbClr val="000000"/>
            </a:solidFill>
            <a:prstDash val="solid"/>
            <a:round/>
            <a:headEnd type="none" w="sm" len="sm"/>
            <a:tailEnd type="stealth" w="med" len="med"/>
          </a:ln>
        </p:spPr>
      </p:cxnSp>
      <p:cxnSp>
        <p:nvCxnSpPr>
          <p:cNvPr id="464" name="Google Shape;464;g2d080a7830e_0_469"/>
          <p:cNvCxnSpPr>
            <a:stCxn id="461" idx="3"/>
            <a:endCxn id="453" idx="1"/>
          </p:cNvCxnSpPr>
          <p:nvPr/>
        </p:nvCxnSpPr>
        <p:spPr>
          <a:xfrm rot="10800000" flipH="1">
            <a:off x="6327550" y="2840700"/>
            <a:ext cx="633000" cy="179400"/>
          </a:xfrm>
          <a:prstGeom prst="curvedConnector3">
            <a:avLst>
              <a:gd name="adj1" fmla="val 50004"/>
            </a:avLst>
          </a:prstGeom>
          <a:noFill/>
          <a:ln w="9525" cap="flat" cmpd="sng">
            <a:solidFill>
              <a:srgbClr val="000000"/>
            </a:solidFill>
            <a:prstDash val="solid"/>
            <a:round/>
            <a:headEnd type="none" w="sm" len="sm"/>
            <a:tailEnd type="stealth" w="med" len="med"/>
          </a:ln>
        </p:spPr>
      </p:cxnSp>
      <p:cxnSp>
        <p:nvCxnSpPr>
          <p:cNvPr id="465" name="Google Shape;465;g2d080a7830e_0_469"/>
          <p:cNvCxnSpPr>
            <a:endCxn id="454" idx="1"/>
          </p:cNvCxnSpPr>
          <p:nvPr/>
        </p:nvCxnSpPr>
        <p:spPr>
          <a:xfrm>
            <a:off x="6327600" y="3020100"/>
            <a:ext cx="633000" cy="0"/>
          </a:xfrm>
          <a:prstGeom prst="straightConnector1">
            <a:avLst/>
          </a:prstGeom>
          <a:noFill/>
          <a:ln w="9525" cap="flat" cmpd="sng">
            <a:solidFill>
              <a:srgbClr val="000000"/>
            </a:solidFill>
            <a:prstDash val="solid"/>
            <a:round/>
            <a:headEnd type="none" w="sm" len="sm"/>
            <a:tailEnd type="stealth" w="med" len="med"/>
          </a:ln>
        </p:spPr>
      </p:cxnSp>
      <p:cxnSp>
        <p:nvCxnSpPr>
          <p:cNvPr id="466" name="Google Shape;466;g2d080a7830e_0_469"/>
          <p:cNvCxnSpPr>
            <a:endCxn id="460" idx="1"/>
          </p:cNvCxnSpPr>
          <p:nvPr/>
        </p:nvCxnSpPr>
        <p:spPr>
          <a:xfrm rot="10800000" flipH="1">
            <a:off x="8867875" y="2957263"/>
            <a:ext cx="495600" cy="369300"/>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67" name="Google Shape;467;g2d080a7830e_0_469"/>
          <p:cNvCxnSpPr>
            <a:endCxn id="459" idx="1"/>
          </p:cNvCxnSpPr>
          <p:nvPr/>
        </p:nvCxnSpPr>
        <p:spPr>
          <a:xfrm rot="10800000" flipH="1">
            <a:off x="8858975" y="3174963"/>
            <a:ext cx="486900" cy="151800"/>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68" name="Google Shape;468;g2d080a7830e_0_469"/>
          <p:cNvCxnSpPr>
            <a:endCxn id="458" idx="1"/>
          </p:cNvCxnSpPr>
          <p:nvPr/>
        </p:nvCxnSpPr>
        <p:spPr>
          <a:xfrm>
            <a:off x="8849975" y="3326675"/>
            <a:ext cx="495900" cy="66000"/>
          </a:xfrm>
          <a:prstGeom prst="curvedConnector3">
            <a:avLst>
              <a:gd name="adj1" fmla="val 50000"/>
            </a:avLst>
          </a:prstGeom>
          <a:noFill/>
          <a:ln w="9525" cap="flat" cmpd="sng">
            <a:solidFill>
              <a:srgbClr val="000000"/>
            </a:solidFill>
            <a:prstDash val="solid"/>
            <a:round/>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473" name="Google Shape;473;g2d080a7830e_0_494"/>
          <p:cNvGraphicFramePr/>
          <p:nvPr/>
        </p:nvGraphicFramePr>
        <p:xfrm>
          <a:off x="238400" y="2081675"/>
          <a:ext cx="11542900" cy="4023240"/>
        </p:xfrm>
        <a:graphic>
          <a:graphicData uri="http://schemas.openxmlformats.org/drawingml/2006/table">
            <a:tbl>
              <a:tblPr>
                <a:noFill/>
                <a:tableStyleId>{E53572B1-3206-4EB4-B59E-1EA716F1F42E}</a:tableStyleId>
              </a:tblPr>
              <a:tblGrid>
                <a:gridCol w="3652825">
                  <a:extLst>
                    <a:ext uri="{9D8B030D-6E8A-4147-A177-3AD203B41FA5}">
                      <a16:colId xmlns:a16="http://schemas.microsoft.com/office/drawing/2014/main" val="20000"/>
                    </a:ext>
                  </a:extLst>
                </a:gridCol>
                <a:gridCol w="7890075">
                  <a:extLst>
                    <a:ext uri="{9D8B030D-6E8A-4147-A177-3AD203B41FA5}">
                      <a16:colId xmlns:a16="http://schemas.microsoft.com/office/drawing/2014/main" val="20001"/>
                    </a:ext>
                  </a:extLst>
                </a:gridCol>
              </a:tblGrid>
              <a:tr h="3999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PROBLEMÁTICA</a:t>
                      </a:r>
                      <a:endParaRPr sz="2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NORMATIVA</a:t>
                      </a:r>
                      <a:endParaRPr sz="2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834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Ahorro energético </a:t>
                      </a:r>
                      <a:endParaRPr sz="2400" u="none" strike="noStrike" cap="none">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Directiva 2012/27/UE, relativa a la eficiencia energética.</a:t>
                      </a:r>
                      <a:endParaRPr sz="2400" u="none" strike="noStrike" cap="none">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Directiva 2018/2001, relativa al fomento del uso de energía procedente de fuentes renovables.</a:t>
                      </a:r>
                      <a:endParaRPr sz="2400" u="none" strike="noStrike" cap="none">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Reglamento 2018/1999 sobre la gobernanza de la Unión de la Energía y de la Acción por el Clima.</a:t>
                      </a:r>
                      <a:endParaRPr sz="2400" u="none" strike="noStrike" cap="none">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extLst>
                  <a:ext uri="{0D108BD9-81ED-4DB2-BD59-A6C34878D82A}">
                    <a16:rowId xmlns:a16="http://schemas.microsoft.com/office/drawing/2014/main" val="10001"/>
                  </a:ext>
                </a:extLst>
              </a:tr>
              <a:tr h="72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Ahorro de agua</a:t>
                      </a:r>
                      <a:endParaRPr sz="2400" u="none" strike="noStrike" cap="none">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UNE-EN ISO 14046: Huella de agua de productos, procesos y organizaciones</a:t>
                      </a:r>
                      <a:endParaRPr sz="2400" u="none" strike="noStrike" cap="none">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extLst>
                  <a:ext uri="{0D108BD9-81ED-4DB2-BD59-A6C34878D82A}">
                    <a16:rowId xmlns:a16="http://schemas.microsoft.com/office/drawing/2014/main" val="10002"/>
                  </a:ext>
                </a:extLst>
              </a:tr>
              <a:tr h="2625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Etiquetas ambientales</a:t>
                      </a:r>
                      <a:endParaRPr sz="2400" u="none" strike="noStrike" cap="none">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REGLAMENTO EMAS</a:t>
                      </a:r>
                      <a:endParaRPr sz="2400" u="none" strike="noStrike" cap="none">
                        <a:highlight>
                          <a:srgbClr val="CC0000"/>
                        </a:highlight>
                        <a:latin typeface="Calibri"/>
                        <a:ea typeface="Calibri"/>
                        <a:cs typeface="Calibri"/>
                        <a:sym typeface="Calibri"/>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extLst>
                  <a:ext uri="{0D108BD9-81ED-4DB2-BD59-A6C34878D82A}">
                    <a16:rowId xmlns:a16="http://schemas.microsoft.com/office/drawing/2014/main" val="10003"/>
                  </a:ext>
                </a:extLst>
              </a:tr>
            </a:tbl>
          </a:graphicData>
        </a:graphic>
      </p:graphicFrame>
      <p:sp>
        <p:nvSpPr>
          <p:cNvPr id="474" name="Google Shape;474;g2d080a7830e_0_494"/>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Obligaciones legales y de información en sostenibilidad de las micropymes</a:t>
            </a:r>
            <a:endParaRPr/>
          </a:p>
          <a:p>
            <a:pPr marL="0" lvl="0" indent="0" algn="just" rtl="0">
              <a:lnSpc>
                <a:spcPct val="90000"/>
              </a:lnSpc>
              <a:spcBef>
                <a:spcPts val="800"/>
              </a:spcBef>
              <a:spcAft>
                <a:spcPts val="0"/>
              </a:spcAft>
              <a:buClr>
                <a:srgbClr val="000000"/>
              </a:buClr>
              <a:buSzPts val="1400"/>
              <a:buNone/>
            </a:pPr>
            <a:endParaRPr b="0">
              <a:latin typeface="Arial"/>
              <a:ea typeface="Arial"/>
              <a:cs typeface="Arial"/>
              <a:sym typeface="Arial"/>
            </a:endParaRPr>
          </a:p>
        </p:txBody>
      </p:sp>
      <p:grpSp>
        <p:nvGrpSpPr>
          <p:cNvPr id="475" name="Google Shape;475;g2d080a7830e_0_494"/>
          <p:cNvGrpSpPr/>
          <p:nvPr/>
        </p:nvGrpSpPr>
        <p:grpSpPr>
          <a:xfrm>
            <a:off x="8562450" y="6209536"/>
            <a:ext cx="2913530" cy="526502"/>
            <a:chOff x="4381530" y="6125116"/>
            <a:chExt cx="2812287" cy="526502"/>
          </a:xfrm>
        </p:grpSpPr>
        <p:sp>
          <p:nvSpPr>
            <p:cNvPr id="476" name="Google Shape;476;g2d080a7830e_0_494">
              <a:hlinkClick r:id="rId3" action="ppaction://hlinksldjump"/>
            </p:cNvPr>
            <p:cNvSpPr/>
            <p:nvPr/>
          </p:nvSpPr>
          <p:spPr>
            <a:xfrm>
              <a:off x="4381530" y="6135755"/>
              <a:ext cx="2642400" cy="445800"/>
            </a:xfrm>
            <a:prstGeom prst="bevel">
              <a:avLst>
                <a:gd name="adj" fmla="val 12500"/>
              </a:avLst>
            </a:prstGeom>
            <a:solidFill>
              <a:srgbClr val="E06666"/>
            </a:solidFill>
            <a:ln w="19050" cap="flat" cmpd="sng">
              <a:solidFill>
                <a:srgbClr val="434343"/>
              </a:solidFill>
              <a:prstDash val="solid"/>
              <a:round/>
              <a:headEnd type="none" w="sm" len="sm"/>
              <a:tailEnd type="none" w="sm" len="sm"/>
            </a:ln>
            <a:effectLst>
              <a:outerShdw blurRad="114300" dist="9525" dir="5400000" algn="bl"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Anexo: normativa ISO</a:t>
              </a:r>
              <a:r>
                <a:rPr lang="en-US"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pic>
          <p:nvPicPr>
            <p:cNvPr id="477" name="Google Shape;477;g2d080a7830e_0_494" title="пп ооо Stick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5802">
              <a:off x="6685243" y="6127010"/>
              <a:ext cx="506620" cy="522714"/>
            </a:xfrm>
            <a:prstGeom prst="rect">
              <a:avLst/>
            </a:prstGeom>
            <a:noFill/>
            <a:ln>
              <a:noFill/>
            </a:ln>
            <a:effectLst>
              <a:outerShdw blurRad="57150" dist="19050" dir="5400000" algn="bl" rotWithShape="0">
                <a:srgbClr val="000000">
                  <a:alpha val="69411"/>
                </a:srgbClr>
              </a:outerShdw>
            </a:effectLst>
          </p:spPr>
        </p:pic>
      </p:grpSp>
      <p:pic>
        <p:nvPicPr>
          <p:cNvPr id="478" name="Google Shape;478;g2d080a7830e_0_494" descr="⚡"/>
          <p:cNvPicPr preferRelativeResize="0"/>
          <p:nvPr/>
        </p:nvPicPr>
        <p:blipFill rotWithShape="1">
          <a:blip r:embed="rId5">
            <a:alphaModFix/>
          </a:blip>
          <a:srcRect/>
          <a:stretch/>
        </p:blipFill>
        <p:spPr>
          <a:xfrm>
            <a:off x="594359" y="3496334"/>
            <a:ext cx="321925" cy="321925"/>
          </a:xfrm>
          <a:prstGeom prst="rect">
            <a:avLst/>
          </a:prstGeom>
          <a:noFill/>
          <a:ln>
            <a:noFill/>
          </a:ln>
        </p:spPr>
      </p:pic>
      <p:pic>
        <p:nvPicPr>
          <p:cNvPr id="479" name="Google Shape;479;g2d080a7830e_0_494" descr="💧"/>
          <p:cNvPicPr preferRelativeResize="0"/>
          <p:nvPr/>
        </p:nvPicPr>
        <p:blipFill rotWithShape="1">
          <a:blip r:embed="rId6">
            <a:alphaModFix/>
          </a:blip>
          <a:srcRect/>
          <a:stretch/>
        </p:blipFill>
        <p:spPr>
          <a:xfrm>
            <a:off x="738525" y="4996100"/>
            <a:ext cx="300725" cy="279525"/>
          </a:xfrm>
          <a:prstGeom prst="rect">
            <a:avLst/>
          </a:prstGeom>
          <a:noFill/>
          <a:ln>
            <a:noFill/>
          </a:ln>
        </p:spPr>
      </p:pic>
      <p:pic>
        <p:nvPicPr>
          <p:cNvPr id="480" name="Google Shape;480;g2d080a7830e_0_494" descr="🏅"/>
          <p:cNvPicPr preferRelativeResize="0"/>
          <p:nvPr/>
        </p:nvPicPr>
        <p:blipFill rotWithShape="1">
          <a:blip r:embed="rId7">
            <a:alphaModFix/>
          </a:blip>
          <a:srcRect/>
          <a:stretch/>
        </p:blipFill>
        <p:spPr>
          <a:xfrm>
            <a:off x="437800" y="5677925"/>
            <a:ext cx="300725" cy="300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d29169d371_0_2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486" name="Google Shape;486;g2d29169d371_0_20"/>
          <p:cNvSpPr txBox="1"/>
          <p:nvPr/>
        </p:nvSpPr>
        <p:spPr>
          <a:xfrm>
            <a:off x="1122025" y="3682263"/>
            <a:ext cx="9883200" cy="5190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1" i="1" u="none" strike="noStrike" cap="none">
                <a:solidFill>
                  <a:srgbClr val="010101"/>
                </a:solidFill>
                <a:latin typeface="Arial"/>
                <a:ea typeface="Arial"/>
                <a:cs typeface="Arial"/>
                <a:sym typeface="Arial"/>
              </a:rPr>
              <a:t>Declaraciones de Adhesión a una Iniciativa o Código de Conducta.</a:t>
            </a:r>
            <a:endParaRPr sz="1400" b="0" i="0" u="none" strike="noStrike" cap="none">
              <a:solidFill>
                <a:srgbClr val="010101"/>
              </a:solidFill>
              <a:latin typeface="Arial"/>
              <a:ea typeface="Arial"/>
              <a:cs typeface="Arial"/>
              <a:sym typeface="Arial"/>
            </a:endParaRPr>
          </a:p>
        </p:txBody>
      </p:sp>
      <p:sp>
        <p:nvSpPr>
          <p:cNvPr id="487" name="Google Shape;487;g2d29169d371_0_20"/>
          <p:cNvSpPr txBox="1"/>
          <p:nvPr/>
        </p:nvSpPr>
        <p:spPr>
          <a:xfrm>
            <a:off x="1122025" y="4264088"/>
            <a:ext cx="9448800" cy="4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Algunas están bastante extendidas y cuentan con bastante prestigio</a:t>
            </a:r>
            <a:endParaRPr sz="2400" b="0" i="0" u="none" strike="noStrike" cap="none">
              <a:solidFill>
                <a:srgbClr val="000000"/>
              </a:solidFill>
              <a:latin typeface="Arial"/>
              <a:ea typeface="Arial"/>
              <a:cs typeface="Arial"/>
              <a:sym typeface="Arial"/>
            </a:endParaRPr>
          </a:p>
        </p:txBody>
      </p:sp>
      <p:sp>
        <p:nvSpPr>
          <p:cNvPr id="488" name="Google Shape;488;g2d29169d371_0_20"/>
          <p:cNvSpPr txBox="1"/>
          <p:nvPr/>
        </p:nvSpPr>
        <p:spPr>
          <a:xfrm>
            <a:off x="1603775" y="5067575"/>
            <a:ext cx="6219900" cy="636900"/>
          </a:xfrm>
          <a:prstGeom prst="rect">
            <a:avLst/>
          </a:prstGeom>
          <a:solidFill>
            <a:srgbClr val="D9EAD3"/>
          </a:solidFill>
          <a:ln w="9525" cap="flat" cmpd="sng">
            <a:solidFill>
              <a:srgbClr val="000000"/>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600"/>
              <a:buFont typeface="Arial"/>
              <a:buNone/>
            </a:pPr>
            <a:r>
              <a:rPr lang="en-US" sz="1600" b="0" i="0" u="none" strike="noStrike" cap="none">
                <a:solidFill>
                  <a:srgbClr val="38761D"/>
                </a:solidFill>
                <a:latin typeface="Arial"/>
                <a:ea typeface="Arial"/>
                <a:cs typeface="Arial"/>
                <a:sym typeface="Arial"/>
              </a:rPr>
              <a:t>Pros: No están sujetos a una verificación de terceros exhaustiva. De fácil ejecución y bajo coste</a:t>
            </a:r>
            <a:endParaRPr sz="1600" b="0" i="0" u="none" strike="noStrike" cap="none">
              <a:solidFill>
                <a:srgbClr val="38761D"/>
              </a:solidFill>
              <a:latin typeface="Arial"/>
              <a:ea typeface="Arial"/>
              <a:cs typeface="Arial"/>
              <a:sym typeface="Arial"/>
            </a:endParaRPr>
          </a:p>
        </p:txBody>
      </p:sp>
      <p:sp>
        <p:nvSpPr>
          <p:cNvPr id="489" name="Google Shape;489;g2d29169d371_0_20"/>
          <p:cNvSpPr txBox="1"/>
          <p:nvPr/>
        </p:nvSpPr>
        <p:spPr>
          <a:xfrm>
            <a:off x="4898900" y="5507650"/>
            <a:ext cx="4639200" cy="412800"/>
          </a:xfrm>
          <a:prstGeom prst="rect">
            <a:avLst/>
          </a:prstGeom>
          <a:solidFill>
            <a:srgbClr val="E6B8AF"/>
          </a:solidFill>
          <a:ln w="9525" cap="flat" cmpd="sng">
            <a:solidFill>
              <a:srgbClr val="000000"/>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600"/>
              <a:buFont typeface="Arial"/>
              <a:buNone/>
            </a:pPr>
            <a:r>
              <a:rPr lang="en-US" sz="1600" b="0" i="0" u="none" strike="noStrike" cap="none">
                <a:solidFill>
                  <a:srgbClr val="990000"/>
                </a:solidFill>
                <a:latin typeface="Arial"/>
                <a:ea typeface="Arial"/>
                <a:cs typeface="Arial"/>
                <a:sym typeface="Arial"/>
              </a:rPr>
              <a:t>Contras: Suelen tener un reconocimiento limitado</a:t>
            </a:r>
            <a:endParaRPr sz="1600" b="0" i="0" u="none" strike="noStrike" cap="none">
              <a:solidFill>
                <a:srgbClr val="990000"/>
              </a:solidFill>
              <a:latin typeface="Arial"/>
              <a:ea typeface="Arial"/>
              <a:cs typeface="Arial"/>
              <a:sym typeface="Arial"/>
            </a:endParaRPr>
          </a:p>
        </p:txBody>
      </p:sp>
      <p:cxnSp>
        <p:nvCxnSpPr>
          <p:cNvPr id="490" name="Google Shape;490;g2d29169d371_0_20"/>
          <p:cNvCxnSpPr>
            <a:stCxn id="486" idx="1"/>
            <a:endCxn id="488" idx="1"/>
          </p:cNvCxnSpPr>
          <p:nvPr/>
        </p:nvCxnSpPr>
        <p:spPr>
          <a:xfrm>
            <a:off x="1122025" y="3941763"/>
            <a:ext cx="481800" cy="1444200"/>
          </a:xfrm>
          <a:prstGeom prst="curvedConnector3">
            <a:avLst>
              <a:gd name="adj1" fmla="val -49424"/>
            </a:avLst>
          </a:prstGeom>
          <a:noFill/>
          <a:ln w="19050" cap="flat" cmpd="sng">
            <a:solidFill>
              <a:srgbClr val="38761D"/>
            </a:solidFill>
            <a:prstDash val="solid"/>
            <a:round/>
            <a:headEnd type="none" w="sm" len="sm"/>
            <a:tailEnd type="triangle" w="med" len="med"/>
          </a:ln>
          <a:effectLst>
            <a:outerShdw blurRad="57150" dist="19050" dir="5400000" algn="bl" rotWithShape="0">
              <a:srgbClr val="000000">
                <a:alpha val="49411"/>
              </a:srgbClr>
            </a:outerShdw>
          </a:effectLst>
        </p:spPr>
      </p:cxnSp>
      <p:cxnSp>
        <p:nvCxnSpPr>
          <p:cNvPr id="491" name="Google Shape;491;g2d29169d371_0_20"/>
          <p:cNvCxnSpPr>
            <a:stCxn id="486" idx="3"/>
            <a:endCxn id="489" idx="3"/>
          </p:cNvCxnSpPr>
          <p:nvPr/>
        </p:nvCxnSpPr>
        <p:spPr>
          <a:xfrm flipH="1">
            <a:off x="9538225" y="3941763"/>
            <a:ext cx="1467000" cy="1772400"/>
          </a:xfrm>
          <a:prstGeom prst="curvedConnector3">
            <a:avLst>
              <a:gd name="adj1" fmla="val -16232"/>
            </a:avLst>
          </a:prstGeom>
          <a:noFill/>
          <a:ln w="19050" cap="flat" cmpd="sng">
            <a:solidFill>
              <a:srgbClr val="990000"/>
            </a:solidFill>
            <a:prstDash val="solid"/>
            <a:round/>
            <a:headEnd type="none" w="sm" len="sm"/>
            <a:tailEnd type="triangle" w="med" len="med"/>
          </a:ln>
          <a:effectLst>
            <a:outerShdw blurRad="57150" dist="19050" dir="5400000" algn="bl" rotWithShape="0">
              <a:srgbClr val="000000">
                <a:alpha val="49411"/>
              </a:srgbClr>
            </a:outerShdw>
          </a:effectLst>
        </p:spPr>
      </p:cxnSp>
      <p:sp>
        <p:nvSpPr>
          <p:cNvPr id="492" name="Google Shape;492;g2d29169d371_0_20"/>
          <p:cNvSpPr txBox="1"/>
          <p:nvPr/>
        </p:nvSpPr>
        <p:spPr>
          <a:xfrm>
            <a:off x="606175" y="2445050"/>
            <a:ext cx="110766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Estándares que permiten a la micropyme comunicar, a través de un sello  certificaciones independientes, los esfuerzos en sostenibilidad</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d29169d371_0_25"/>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498" name="Google Shape;498;g2d29169d371_0_25"/>
          <p:cNvSpPr txBox="1">
            <a:spLocks noGrp="1"/>
          </p:cNvSpPr>
          <p:nvPr>
            <p:ph type="body" idx="2"/>
          </p:nvPr>
        </p:nvSpPr>
        <p:spPr>
          <a:xfrm>
            <a:off x="349675" y="2314650"/>
            <a:ext cx="5914500" cy="2228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solidFill>
                  <a:srgbClr val="333333"/>
                </a:solidFill>
                <a:highlight>
                  <a:srgbClr val="FFFFFF"/>
                </a:highlight>
              </a:rPr>
              <a:t>El </a:t>
            </a:r>
            <a:r>
              <a:rPr lang="en-US" i="1" u="sng">
                <a:solidFill>
                  <a:srgbClr val="333333"/>
                </a:solidFill>
                <a:highlight>
                  <a:srgbClr val="FFFFFF"/>
                </a:highlight>
              </a:rPr>
              <a:t>Pacto Mundial de las Naciones Unidas</a:t>
            </a:r>
            <a:r>
              <a:rPr lang="en-US">
                <a:solidFill>
                  <a:srgbClr val="333333"/>
                </a:solidFill>
                <a:highlight>
                  <a:srgbClr val="FFFFFF"/>
                </a:highlight>
              </a:rPr>
              <a:t> es una de las iniciativas más extendida actualmente. Implica incorporar 10 principios de gestión responsable y los Objetivos de Desarrollo Sostenible.</a:t>
            </a:r>
            <a:endParaRPr>
              <a:solidFill>
                <a:srgbClr val="333333"/>
              </a:solidFill>
              <a:highlight>
                <a:srgbClr val="FFFFFF"/>
              </a:highlight>
            </a:endParaRPr>
          </a:p>
        </p:txBody>
      </p:sp>
      <p:sp>
        <p:nvSpPr>
          <p:cNvPr id="499" name="Google Shape;499;g2d29169d371_0_25"/>
          <p:cNvSpPr txBox="1"/>
          <p:nvPr/>
        </p:nvSpPr>
        <p:spPr>
          <a:xfrm>
            <a:off x="349675" y="4680425"/>
            <a:ext cx="10964400" cy="18096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highlight>
                  <a:schemeClr val="lt1"/>
                </a:highlight>
                <a:latin typeface="Calibri"/>
                <a:ea typeface="Calibri"/>
                <a:cs typeface="Calibri"/>
                <a:sym typeface="Calibri"/>
              </a:rPr>
              <a:t>Las </a:t>
            </a:r>
            <a:r>
              <a:rPr lang="en-US" sz="2400" b="0" i="1" u="sng" strike="noStrike" cap="none">
                <a:solidFill>
                  <a:srgbClr val="333333"/>
                </a:solidFill>
                <a:highlight>
                  <a:schemeClr val="lt1"/>
                </a:highlight>
                <a:latin typeface="Calibri"/>
                <a:ea typeface="Calibri"/>
                <a:cs typeface="Calibri"/>
                <a:sym typeface="Calibri"/>
              </a:rPr>
              <a:t>Líneas Directrices de la OCDE para multinacionales y la Declaración sobre empresas multinacionales de la OIT</a:t>
            </a:r>
            <a:r>
              <a:rPr lang="en-US" sz="2400" b="0" i="0" u="none" strike="noStrike" cap="none">
                <a:solidFill>
                  <a:srgbClr val="333333"/>
                </a:solidFill>
                <a:highlight>
                  <a:schemeClr val="lt1"/>
                </a:highlight>
                <a:latin typeface="Calibri"/>
                <a:ea typeface="Calibri"/>
                <a:cs typeface="Calibri"/>
                <a:sym typeface="Calibri"/>
              </a:rPr>
              <a:t>, cuentan también con amplia difusión, pero ambas están desarrolladas pensando en la casuística de las multinacionales más que en la de las micropymes.</a:t>
            </a:r>
            <a:endParaRPr sz="1400" b="0" i="0" u="none" strike="noStrike" cap="none">
              <a:solidFill>
                <a:srgbClr val="000000"/>
              </a:solidFill>
              <a:latin typeface="Calibri"/>
              <a:ea typeface="Calibri"/>
              <a:cs typeface="Calibri"/>
              <a:sym typeface="Calibri"/>
            </a:endParaRPr>
          </a:p>
        </p:txBody>
      </p:sp>
      <p:pic>
        <p:nvPicPr>
          <p:cNvPr id="500" name="Google Shape;500;g2d29169d371_0_25" title="Ods GIF"/>
          <p:cNvPicPr preferRelativeResize="0"/>
          <p:nvPr/>
        </p:nvPicPr>
        <p:blipFill rotWithShape="1">
          <a:blip r:embed="rId3" cstate="screen">
            <a:alphaModFix/>
            <a:extLst>
              <a:ext uri="{28A0092B-C50C-407E-A947-70E740481C1C}">
                <a14:useLocalDpi xmlns:a14="http://schemas.microsoft.com/office/drawing/2010/main"/>
              </a:ext>
            </a:extLst>
          </a:blip>
          <a:srcRect l="6926" t="7464" r="7242" b="7708"/>
          <a:stretch/>
        </p:blipFill>
        <p:spPr>
          <a:xfrm>
            <a:off x="6609785" y="2226690"/>
            <a:ext cx="2312919" cy="2276851"/>
          </a:xfrm>
          <a:prstGeom prst="rect">
            <a:avLst/>
          </a:prstGeom>
          <a:noFill/>
          <a:ln>
            <a:noFill/>
          </a:ln>
        </p:spPr>
      </p:pic>
      <p:pic>
        <p:nvPicPr>
          <p:cNvPr id="501" name="Google Shape;501;g2d29169d371_0_25" title="United Nation Flags Stick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12596" y="2386768"/>
            <a:ext cx="1370829" cy="1427624"/>
          </a:xfrm>
          <a:prstGeom prst="rect">
            <a:avLst/>
          </a:prstGeom>
          <a:noFill/>
          <a:ln>
            <a:noFill/>
          </a:ln>
        </p:spPr>
      </p:pic>
      <p:sp>
        <p:nvSpPr>
          <p:cNvPr id="502" name="Google Shape;502;g2d29169d371_0_25"/>
          <p:cNvSpPr/>
          <p:nvPr/>
        </p:nvSpPr>
        <p:spPr>
          <a:xfrm>
            <a:off x="6579750" y="2196900"/>
            <a:ext cx="2373000" cy="2336400"/>
          </a:xfrm>
          <a:prstGeom prst="wedgeEllipseCallout">
            <a:avLst>
              <a:gd name="adj1" fmla="val 82217"/>
              <a:gd name="adj2" fmla="val -10931"/>
            </a:avLst>
          </a:prstGeom>
          <a:noFill/>
          <a:ln w="9525" cap="flat" cmpd="sng">
            <a:solidFill>
              <a:srgbClr val="4A86E8"/>
            </a:solidFill>
            <a:prstDash val="solid"/>
            <a:round/>
            <a:headEnd type="none" w="sm" len="sm"/>
            <a:tailEnd type="none" w="sm" len="sm"/>
          </a:ln>
          <a:effectLst>
            <a:outerShdw blurRad="57150" dist="19050" dir="2154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EECF3"/>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d29169d371_0_3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508" name="Google Shape;508;g2d29169d371_0_30"/>
          <p:cNvSpPr txBox="1">
            <a:spLocks noGrp="1"/>
          </p:cNvSpPr>
          <p:nvPr>
            <p:ph type="body" idx="2"/>
          </p:nvPr>
        </p:nvSpPr>
        <p:spPr>
          <a:xfrm>
            <a:off x="349675" y="2174550"/>
            <a:ext cx="5708400" cy="23877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333"/>
              </a:lnSpc>
              <a:spcBef>
                <a:spcPts val="0"/>
              </a:spcBef>
              <a:spcAft>
                <a:spcPts val="0"/>
              </a:spcAft>
              <a:buClr>
                <a:srgbClr val="333333"/>
              </a:buClr>
              <a:buSzPts val="2400"/>
              <a:buChar char="●"/>
            </a:pPr>
            <a:r>
              <a:rPr lang="en-US" b="1" i="1">
                <a:solidFill>
                  <a:srgbClr val="333333"/>
                </a:solidFill>
                <a:highlight>
                  <a:srgbClr val="FFFFFF"/>
                </a:highlight>
                <a:latin typeface="Arial"/>
                <a:ea typeface="Arial"/>
                <a:cs typeface="Arial"/>
                <a:sym typeface="Arial"/>
              </a:rPr>
              <a:t>Normas Certificables. </a:t>
            </a:r>
            <a:r>
              <a:rPr lang="en-US">
                <a:solidFill>
                  <a:srgbClr val="333333"/>
                </a:solidFill>
                <a:highlight>
                  <a:srgbClr val="FFFFFF"/>
                </a:highlight>
                <a:latin typeface="Arial"/>
                <a:ea typeface="Arial"/>
                <a:cs typeface="Arial"/>
                <a:sym typeface="Arial"/>
              </a:rPr>
              <a:t>Las normas certificables están sujetas a la verificación por parte de una entidad independiente del cumplimiento de una serie de requisitos. </a:t>
            </a:r>
            <a:endParaRPr i="1">
              <a:solidFill>
                <a:srgbClr val="333333"/>
              </a:solidFill>
              <a:highlight>
                <a:srgbClr val="FFFFFF"/>
              </a:highlight>
              <a:latin typeface="Arial"/>
              <a:ea typeface="Arial"/>
              <a:cs typeface="Arial"/>
              <a:sym typeface="Arial"/>
            </a:endParaRPr>
          </a:p>
        </p:txBody>
      </p:sp>
      <p:sp>
        <p:nvSpPr>
          <p:cNvPr id="509" name="Google Shape;509;g2d29169d371_0_30"/>
          <p:cNvSpPr txBox="1"/>
          <p:nvPr/>
        </p:nvSpPr>
        <p:spPr>
          <a:xfrm>
            <a:off x="3006175" y="4657225"/>
            <a:ext cx="3051900" cy="5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Las más importantes</a:t>
            </a:r>
            <a:endParaRPr sz="2400" b="0" i="0" u="none" strike="noStrike" cap="none">
              <a:solidFill>
                <a:srgbClr val="000000"/>
              </a:solidFill>
              <a:latin typeface="Arial"/>
              <a:ea typeface="Arial"/>
              <a:cs typeface="Arial"/>
              <a:sym typeface="Arial"/>
            </a:endParaRPr>
          </a:p>
        </p:txBody>
      </p:sp>
      <p:sp>
        <p:nvSpPr>
          <p:cNvPr id="510" name="Google Shape;510;g2d29169d371_0_30"/>
          <p:cNvSpPr txBox="1"/>
          <p:nvPr/>
        </p:nvSpPr>
        <p:spPr>
          <a:xfrm>
            <a:off x="7356400" y="2371874"/>
            <a:ext cx="4126500" cy="1007100"/>
          </a:xfrm>
          <a:prstGeom prst="rect">
            <a:avLst/>
          </a:prstGeom>
          <a:noFill/>
          <a:ln>
            <a:noFill/>
          </a:ln>
          <a:effectLst>
            <a:outerShdw blurRad="57150" dist="19050" dir="5400000" algn="bl" rotWithShape="0">
              <a:srgbClr val="000000">
                <a:alpha val="35294"/>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400"/>
              <a:buFont typeface="Arial"/>
              <a:buNone/>
            </a:pPr>
            <a:endParaRPr sz="1400" b="0" i="0" u="none" strike="noStrike" cap="none">
              <a:solidFill>
                <a:srgbClr val="0B5394"/>
              </a:solidFill>
              <a:latin typeface="Arial"/>
              <a:ea typeface="Arial"/>
              <a:cs typeface="Arial"/>
              <a:sym typeface="Arial"/>
            </a:endParaRPr>
          </a:p>
        </p:txBody>
      </p:sp>
      <p:cxnSp>
        <p:nvCxnSpPr>
          <p:cNvPr id="511" name="Google Shape;511;g2d29169d371_0_30"/>
          <p:cNvCxnSpPr>
            <a:stCxn id="509" idx="3"/>
            <a:endCxn id="512" idx="1"/>
          </p:cNvCxnSpPr>
          <p:nvPr/>
        </p:nvCxnSpPr>
        <p:spPr>
          <a:xfrm rot="10800000" flipH="1">
            <a:off x="6058075" y="2875375"/>
            <a:ext cx="1266300" cy="2055600"/>
          </a:xfrm>
          <a:prstGeom prst="curvedConnector3">
            <a:avLst>
              <a:gd name="adj1" fmla="val 49997"/>
            </a:avLst>
          </a:prstGeom>
          <a:noFill/>
          <a:ln w="19050" cap="flat" cmpd="sng">
            <a:solidFill>
              <a:srgbClr val="000000"/>
            </a:solidFill>
            <a:prstDash val="solid"/>
            <a:round/>
            <a:headEnd type="none" w="sm" len="sm"/>
            <a:tailEnd type="stealth" w="med" len="med"/>
          </a:ln>
        </p:spPr>
      </p:cxnSp>
      <p:sp>
        <p:nvSpPr>
          <p:cNvPr id="513" name="Google Shape;513;g2d29169d371_0_30"/>
          <p:cNvSpPr txBox="1"/>
          <p:nvPr/>
        </p:nvSpPr>
        <p:spPr>
          <a:xfrm>
            <a:off x="7765125" y="4733925"/>
            <a:ext cx="4091100" cy="7143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800"/>
              <a:buFont typeface="Arial"/>
              <a:buNone/>
            </a:pPr>
            <a:r>
              <a:rPr lang="en-US" sz="1800" b="0" i="1" u="none" strike="noStrike" cap="none">
                <a:solidFill>
                  <a:srgbClr val="333333"/>
                </a:solidFill>
                <a:latin typeface="Arial"/>
                <a:ea typeface="Arial"/>
                <a:cs typeface="Arial"/>
                <a:sym typeface="Arial"/>
              </a:rPr>
              <a:t>Norma SGE 21. Sistema de gestión ética y socialmente responsable.</a:t>
            </a:r>
            <a:endParaRPr sz="800" b="0" i="0" u="none" strike="noStrike" cap="none">
              <a:solidFill>
                <a:srgbClr val="000000"/>
              </a:solidFill>
              <a:latin typeface="Arial"/>
              <a:ea typeface="Arial"/>
              <a:cs typeface="Arial"/>
              <a:sym typeface="Arial"/>
            </a:endParaRPr>
          </a:p>
        </p:txBody>
      </p:sp>
      <p:sp>
        <p:nvSpPr>
          <p:cNvPr id="514" name="Google Shape;514;g2d29169d371_0_30"/>
          <p:cNvSpPr txBox="1"/>
          <p:nvPr/>
        </p:nvSpPr>
        <p:spPr>
          <a:xfrm>
            <a:off x="9716225" y="3473300"/>
            <a:ext cx="23175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a:solidFill>
                  <a:srgbClr val="333333"/>
                </a:solidFill>
                <a:highlight>
                  <a:schemeClr val="lt1"/>
                </a:highlight>
                <a:latin typeface="Arial"/>
                <a:ea typeface="Arial"/>
                <a:cs typeface="Arial"/>
                <a:sym typeface="Arial"/>
              </a:rPr>
              <a:t>Norma IQNet SR 10</a:t>
            </a:r>
            <a:endParaRPr sz="800" b="0" i="0" u="none" strike="noStrike" cap="none">
              <a:solidFill>
                <a:srgbClr val="000000"/>
              </a:solidFill>
              <a:latin typeface="Arial"/>
              <a:ea typeface="Arial"/>
              <a:cs typeface="Arial"/>
              <a:sym typeface="Arial"/>
            </a:endParaRPr>
          </a:p>
        </p:txBody>
      </p:sp>
      <p:sp>
        <p:nvSpPr>
          <p:cNvPr id="515" name="Google Shape;515;g2d29169d371_0_30"/>
          <p:cNvSpPr txBox="1"/>
          <p:nvPr/>
        </p:nvSpPr>
        <p:spPr>
          <a:xfrm>
            <a:off x="7324300" y="3549000"/>
            <a:ext cx="1018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a:solidFill>
                  <a:srgbClr val="333333"/>
                </a:solidFill>
                <a:highlight>
                  <a:schemeClr val="lt1"/>
                </a:highlight>
                <a:latin typeface="Arial"/>
                <a:ea typeface="Arial"/>
                <a:cs typeface="Arial"/>
                <a:sym typeface="Arial"/>
              </a:rPr>
              <a:t>AA1000</a:t>
            </a:r>
            <a:endParaRPr sz="1800" b="0" i="0" u="none" strike="noStrike" cap="none">
              <a:solidFill>
                <a:srgbClr val="000000"/>
              </a:solidFill>
              <a:latin typeface="Arial"/>
              <a:ea typeface="Arial"/>
              <a:cs typeface="Arial"/>
              <a:sym typeface="Arial"/>
            </a:endParaRPr>
          </a:p>
        </p:txBody>
      </p:sp>
      <p:sp>
        <p:nvSpPr>
          <p:cNvPr id="516" name="Google Shape;516;g2d29169d371_0_30"/>
          <p:cNvSpPr txBox="1"/>
          <p:nvPr/>
        </p:nvSpPr>
        <p:spPr>
          <a:xfrm>
            <a:off x="8668125" y="4196000"/>
            <a:ext cx="22851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900"/>
              <a:buFont typeface="Arial"/>
              <a:buNone/>
            </a:pPr>
            <a:r>
              <a:rPr lang="en-US" sz="1900" b="0" i="1" u="none" strike="noStrike" cap="none">
                <a:solidFill>
                  <a:srgbClr val="333333"/>
                </a:solidFill>
                <a:latin typeface="Arial"/>
                <a:ea typeface="Arial"/>
                <a:cs typeface="Arial"/>
                <a:sym typeface="Arial"/>
              </a:rPr>
              <a:t>BCorp Certification</a:t>
            </a:r>
            <a:endParaRPr sz="1900" b="0" i="0" u="none" strike="noStrike" cap="none">
              <a:solidFill>
                <a:srgbClr val="000000"/>
              </a:solidFill>
              <a:latin typeface="Arial"/>
              <a:ea typeface="Arial"/>
              <a:cs typeface="Arial"/>
              <a:sym typeface="Arial"/>
            </a:endParaRPr>
          </a:p>
        </p:txBody>
      </p:sp>
      <p:cxnSp>
        <p:nvCxnSpPr>
          <p:cNvPr id="517" name="Google Shape;517;g2d29169d371_0_30"/>
          <p:cNvCxnSpPr>
            <a:stCxn id="510" idx="2"/>
            <a:endCxn id="513" idx="1"/>
          </p:cNvCxnSpPr>
          <p:nvPr/>
        </p:nvCxnSpPr>
        <p:spPr>
          <a:xfrm rot="5400000">
            <a:off x="7736350" y="3407774"/>
            <a:ext cx="1712100" cy="1654500"/>
          </a:xfrm>
          <a:prstGeom prst="curvedConnector4">
            <a:avLst>
              <a:gd name="adj1" fmla="val 39570"/>
              <a:gd name="adj2" fmla="val 114394"/>
            </a:avLst>
          </a:prstGeom>
          <a:noFill/>
          <a:ln w="19050" cap="flat" cmpd="sng">
            <a:solidFill>
              <a:srgbClr val="4A86E8"/>
            </a:solidFill>
            <a:prstDash val="solid"/>
            <a:round/>
            <a:headEnd type="none" w="sm" len="sm"/>
            <a:tailEnd type="stealth" w="med" len="med"/>
          </a:ln>
        </p:spPr>
      </p:cxnSp>
      <p:cxnSp>
        <p:nvCxnSpPr>
          <p:cNvPr id="518" name="Google Shape;518;g2d29169d371_0_30"/>
          <p:cNvCxnSpPr>
            <a:stCxn id="510" idx="2"/>
            <a:endCxn id="515" idx="3"/>
          </p:cNvCxnSpPr>
          <p:nvPr/>
        </p:nvCxnSpPr>
        <p:spPr>
          <a:xfrm rot="5400000">
            <a:off x="8680600" y="3040724"/>
            <a:ext cx="400800" cy="1077300"/>
          </a:xfrm>
          <a:prstGeom prst="curvedConnector2">
            <a:avLst/>
          </a:prstGeom>
          <a:noFill/>
          <a:ln w="19050" cap="flat" cmpd="sng">
            <a:solidFill>
              <a:srgbClr val="4A86E8"/>
            </a:solidFill>
            <a:prstDash val="solid"/>
            <a:round/>
            <a:headEnd type="none" w="sm" len="sm"/>
            <a:tailEnd type="stealth" w="med" len="med"/>
          </a:ln>
        </p:spPr>
      </p:cxnSp>
      <p:cxnSp>
        <p:nvCxnSpPr>
          <p:cNvPr id="519" name="Google Shape;519;g2d29169d371_0_30"/>
          <p:cNvCxnSpPr>
            <a:stCxn id="510" idx="2"/>
            <a:endCxn id="516" idx="0"/>
          </p:cNvCxnSpPr>
          <p:nvPr/>
        </p:nvCxnSpPr>
        <p:spPr>
          <a:xfrm rot="-5400000" flipH="1">
            <a:off x="9206650" y="3591974"/>
            <a:ext cx="816900" cy="390900"/>
          </a:xfrm>
          <a:prstGeom prst="curvedConnector3">
            <a:avLst>
              <a:gd name="adj1" fmla="val 50008"/>
            </a:avLst>
          </a:prstGeom>
          <a:noFill/>
          <a:ln w="19050" cap="flat" cmpd="sng">
            <a:solidFill>
              <a:srgbClr val="4A86E8"/>
            </a:solidFill>
            <a:prstDash val="solid"/>
            <a:round/>
            <a:headEnd type="none" w="sm" len="sm"/>
            <a:tailEnd type="stealth" w="med" len="med"/>
          </a:ln>
        </p:spPr>
      </p:cxnSp>
      <p:cxnSp>
        <p:nvCxnSpPr>
          <p:cNvPr id="520" name="Google Shape;520;g2d29169d371_0_30"/>
          <p:cNvCxnSpPr>
            <a:stCxn id="510" idx="2"/>
            <a:endCxn id="514" idx="1"/>
          </p:cNvCxnSpPr>
          <p:nvPr/>
        </p:nvCxnSpPr>
        <p:spPr>
          <a:xfrm rot="-5400000" flipH="1">
            <a:off x="9405400" y="3393224"/>
            <a:ext cx="325200" cy="296700"/>
          </a:xfrm>
          <a:prstGeom prst="curvedConnector2">
            <a:avLst/>
          </a:prstGeom>
          <a:noFill/>
          <a:ln w="19050" cap="flat" cmpd="sng">
            <a:solidFill>
              <a:srgbClr val="4A86E8"/>
            </a:solidFill>
            <a:prstDash val="solid"/>
            <a:round/>
            <a:headEnd type="none" w="sm" len="sm"/>
            <a:tailEnd type="stealth" w="med" len="med"/>
          </a:ln>
        </p:spPr>
      </p:cxnSp>
      <p:sp>
        <p:nvSpPr>
          <p:cNvPr id="521" name="Google Shape;521;g2d29169d371_0_30"/>
          <p:cNvSpPr/>
          <p:nvPr/>
        </p:nvSpPr>
        <p:spPr>
          <a:xfrm>
            <a:off x="1274300" y="4196000"/>
            <a:ext cx="1601192" cy="742184"/>
          </a:xfrm>
          <a:custGeom>
            <a:avLst/>
            <a:gdLst/>
            <a:ahLst/>
            <a:cxnLst/>
            <a:rect l="l" t="t" r="r" b="b"/>
            <a:pathLst>
              <a:path w="47754" h="30530" extrusionOk="0">
                <a:moveTo>
                  <a:pt x="0" y="0"/>
                </a:moveTo>
                <a:cubicBezTo>
                  <a:pt x="2267" y="5666"/>
                  <a:pt x="206" y="12874"/>
                  <a:pt x="3590" y="17953"/>
                </a:cubicBezTo>
                <a:cubicBezTo>
                  <a:pt x="12077" y="30690"/>
                  <a:pt x="32448" y="30520"/>
                  <a:pt x="47754" y="30520"/>
                </a:cubicBezTo>
              </a:path>
            </a:pathLst>
          </a:cu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2" name="Google Shape;522;g2d29169d371_0_30"/>
          <p:cNvCxnSpPr>
            <a:stCxn id="509" idx="3"/>
            <a:endCxn id="523" idx="0"/>
          </p:cNvCxnSpPr>
          <p:nvPr/>
        </p:nvCxnSpPr>
        <p:spPr>
          <a:xfrm>
            <a:off x="6058075" y="4930975"/>
            <a:ext cx="1436100" cy="1048800"/>
          </a:xfrm>
          <a:prstGeom prst="curvedConnector2">
            <a:avLst/>
          </a:prstGeom>
          <a:noFill/>
          <a:ln w="19050" cap="flat" cmpd="sng">
            <a:solidFill>
              <a:srgbClr val="000000"/>
            </a:solidFill>
            <a:prstDash val="solid"/>
            <a:round/>
            <a:headEnd type="none" w="sm" len="sm"/>
            <a:tailEnd type="stealth" w="med" len="med"/>
          </a:ln>
        </p:spPr>
      </p:cxnSp>
      <p:sp>
        <p:nvSpPr>
          <p:cNvPr id="512" name="Google Shape;512;g2d29169d371_0_30"/>
          <p:cNvSpPr/>
          <p:nvPr/>
        </p:nvSpPr>
        <p:spPr>
          <a:xfrm>
            <a:off x="7324300" y="2371875"/>
            <a:ext cx="3829800" cy="10071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3333"/>
              </a:lnSpc>
              <a:spcBef>
                <a:spcPts val="0"/>
              </a:spcBef>
              <a:spcAft>
                <a:spcPts val="0"/>
              </a:spcAft>
              <a:buClr>
                <a:srgbClr val="000000"/>
              </a:buClr>
              <a:buSzPts val="2400"/>
              <a:buFont typeface="Arial"/>
              <a:buNone/>
            </a:pPr>
            <a:r>
              <a:rPr lang="en-US" sz="2400" b="0" i="0" u="none" strike="noStrike" cap="none">
                <a:solidFill>
                  <a:srgbClr val="0B5394"/>
                </a:solidFill>
                <a:latin typeface="Calibri"/>
                <a:ea typeface="Calibri"/>
                <a:cs typeface="Calibri"/>
                <a:sym typeface="Calibri"/>
              </a:rPr>
              <a:t>Normas que abarcan la gestión global de la empresa</a:t>
            </a:r>
            <a:r>
              <a:rPr lang="en-US" sz="2400" b="0" i="0" u="none" strike="noStrike" cap="none">
                <a:solidFill>
                  <a:srgbClr val="0B5394"/>
                </a:solidFill>
                <a:latin typeface="Arial"/>
                <a:ea typeface="Arial"/>
                <a:cs typeface="Arial"/>
                <a:sym typeface="Arial"/>
              </a:rPr>
              <a:t> </a:t>
            </a:r>
            <a:endParaRPr sz="1400" b="0" i="0" u="none" strike="noStrike" cap="none">
              <a:solidFill>
                <a:srgbClr val="000000"/>
              </a:solidFill>
              <a:highlight>
                <a:srgbClr val="C9DAF8"/>
              </a:highlight>
              <a:latin typeface="Arial"/>
              <a:ea typeface="Arial"/>
              <a:cs typeface="Arial"/>
              <a:sym typeface="Arial"/>
            </a:endParaRPr>
          </a:p>
        </p:txBody>
      </p:sp>
      <p:pic>
        <p:nvPicPr>
          <p:cNvPr id="523" name="Google Shape;523;g2d29169d371_0_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60925" y="5979900"/>
            <a:ext cx="1266300" cy="878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d29169d371_0_35"/>
          <p:cNvSpPr txBox="1">
            <a:spLocks noGrp="1"/>
          </p:cNvSpPr>
          <p:nvPr>
            <p:ph type="body" idx="1"/>
          </p:nvPr>
        </p:nvSpPr>
        <p:spPr>
          <a:xfrm>
            <a:off x="349674" y="440900"/>
            <a:ext cx="10974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529" name="Google Shape;529;g2d29169d371_0_35"/>
          <p:cNvSpPr/>
          <p:nvPr/>
        </p:nvSpPr>
        <p:spPr>
          <a:xfrm>
            <a:off x="1431050" y="3175850"/>
            <a:ext cx="4967100" cy="11724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B5394"/>
                </a:solidFill>
                <a:latin typeface="Calibri"/>
                <a:ea typeface="Calibri"/>
                <a:cs typeface="Calibri"/>
                <a:sym typeface="Calibri"/>
              </a:rPr>
              <a:t>Normas que conciernen sólo a un campo específico de la actividad</a:t>
            </a:r>
            <a:endParaRPr sz="1400" b="0" i="0" u="none" strike="noStrike" cap="none">
              <a:solidFill>
                <a:srgbClr val="000000"/>
              </a:solidFill>
              <a:highlight>
                <a:srgbClr val="C9DAF8"/>
              </a:highlight>
              <a:latin typeface="Calibri"/>
              <a:ea typeface="Calibri"/>
              <a:cs typeface="Calibri"/>
              <a:sym typeface="Calibri"/>
            </a:endParaRPr>
          </a:p>
        </p:txBody>
      </p:sp>
      <p:cxnSp>
        <p:nvCxnSpPr>
          <p:cNvPr id="530" name="Google Shape;530;g2d29169d371_0_35"/>
          <p:cNvCxnSpPr>
            <a:stCxn id="531" idx="0"/>
            <a:endCxn id="529" idx="1"/>
          </p:cNvCxnSpPr>
          <p:nvPr/>
        </p:nvCxnSpPr>
        <p:spPr>
          <a:xfrm rot="-5400000" flipH="1">
            <a:off x="770688" y="3101675"/>
            <a:ext cx="870300" cy="450600"/>
          </a:xfrm>
          <a:prstGeom prst="curvedConnector2">
            <a:avLst/>
          </a:prstGeom>
          <a:noFill/>
          <a:ln w="28575" cap="flat" cmpd="sng">
            <a:solidFill>
              <a:srgbClr val="000000"/>
            </a:solidFill>
            <a:prstDash val="solid"/>
            <a:round/>
            <a:headEnd type="none" w="sm" len="sm"/>
            <a:tailEnd type="stealth" w="med" len="med"/>
          </a:ln>
        </p:spPr>
      </p:cxnSp>
      <p:cxnSp>
        <p:nvCxnSpPr>
          <p:cNvPr id="532" name="Google Shape;532;g2d29169d371_0_35"/>
          <p:cNvCxnSpPr>
            <a:stCxn id="529" idx="3"/>
            <a:endCxn id="533" idx="1"/>
          </p:cNvCxnSpPr>
          <p:nvPr/>
        </p:nvCxnSpPr>
        <p:spPr>
          <a:xfrm rot="10800000" flipH="1">
            <a:off x="6398150" y="2536250"/>
            <a:ext cx="943200" cy="1225800"/>
          </a:xfrm>
          <a:prstGeom prst="curvedConnector3">
            <a:avLst>
              <a:gd name="adj1" fmla="val 50003"/>
            </a:avLst>
          </a:prstGeom>
          <a:noFill/>
          <a:ln w="19050" cap="flat" cmpd="sng">
            <a:solidFill>
              <a:srgbClr val="000000"/>
            </a:solidFill>
            <a:prstDash val="solid"/>
            <a:round/>
            <a:headEnd type="none" w="sm" len="sm"/>
            <a:tailEnd type="stealth" w="med" len="med"/>
          </a:ln>
        </p:spPr>
      </p:cxnSp>
      <p:cxnSp>
        <p:nvCxnSpPr>
          <p:cNvPr id="534" name="Google Shape;534;g2d29169d371_0_35"/>
          <p:cNvCxnSpPr>
            <a:stCxn id="529" idx="3"/>
            <a:endCxn id="535" idx="0"/>
          </p:cNvCxnSpPr>
          <p:nvPr/>
        </p:nvCxnSpPr>
        <p:spPr>
          <a:xfrm flipH="1">
            <a:off x="5277050" y="3762050"/>
            <a:ext cx="1121100" cy="1301700"/>
          </a:xfrm>
          <a:prstGeom prst="curvedConnector4">
            <a:avLst>
              <a:gd name="adj1" fmla="val -21240"/>
              <a:gd name="adj2" fmla="val 72515"/>
            </a:avLst>
          </a:prstGeom>
          <a:noFill/>
          <a:ln w="19050" cap="flat" cmpd="sng">
            <a:solidFill>
              <a:srgbClr val="000000"/>
            </a:solidFill>
            <a:prstDash val="solid"/>
            <a:round/>
            <a:headEnd type="none" w="sm" len="sm"/>
            <a:tailEnd type="stealth" w="med" len="med"/>
          </a:ln>
        </p:spPr>
      </p:cxnSp>
      <p:pic>
        <p:nvPicPr>
          <p:cNvPr id="533" name="Google Shape;533;g2d29169d371_0_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1401" y="2034925"/>
            <a:ext cx="1100674" cy="1002900"/>
          </a:xfrm>
          <a:prstGeom prst="rect">
            <a:avLst/>
          </a:prstGeom>
          <a:noFill/>
          <a:ln>
            <a:noFill/>
          </a:ln>
        </p:spPr>
      </p:pic>
      <p:pic>
        <p:nvPicPr>
          <p:cNvPr id="536" name="Google Shape;536;g2d29169d371_0_35"/>
          <p:cNvPicPr preferRelativeResize="0"/>
          <p:nvPr/>
        </p:nvPicPr>
        <p:blipFill rotWithShape="1">
          <a:blip r:embed="rId4" cstate="screen">
            <a:alphaModFix/>
            <a:extLst>
              <a:ext uri="{28A0092B-C50C-407E-A947-70E740481C1C}">
                <a14:useLocalDpi xmlns:a14="http://schemas.microsoft.com/office/drawing/2010/main"/>
              </a:ext>
            </a:extLst>
          </a:blip>
          <a:srcRect l="12354" t="19532" r="12360" b="6705"/>
          <a:stretch/>
        </p:blipFill>
        <p:spPr>
          <a:xfrm>
            <a:off x="9314375" y="2042513"/>
            <a:ext cx="910300" cy="944695"/>
          </a:xfrm>
          <a:prstGeom prst="rect">
            <a:avLst/>
          </a:prstGeom>
          <a:noFill/>
          <a:ln>
            <a:noFill/>
          </a:ln>
        </p:spPr>
      </p:pic>
      <p:pic>
        <p:nvPicPr>
          <p:cNvPr id="537" name="Google Shape;537;g2d29169d371_0_35"/>
          <p:cNvPicPr preferRelativeResize="0"/>
          <p:nvPr/>
        </p:nvPicPr>
        <p:blipFill rotWithShape="1">
          <a:blip r:embed="rId5" cstate="screen">
            <a:alphaModFix/>
            <a:extLst>
              <a:ext uri="{28A0092B-C50C-407E-A947-70E740481C1C}">
                <a14:useLocalDpi xmlns:a14="http://schemas.microsoft.com/office/drawing/2010/main"/>
              </a:ext>
            </a:extLst>
          </a:blip>
          <a:srcRect l="16684" t="25277" r="17887" b="9422"/>
          <a:stretch/>
        </p:blipFill>
        <p:spPr>
          <a:xfrm>
            <a:off x="8389650" y="2536013"/>
            <a:ext cx="969325" cy="1005375"/>
          </a:xfrm>
          <a:prstGeom prst="rect">
            <a:avLst/>
          </a:prstGeom>
          <a:noFill/>
          <a:ln>
            <a:noFill/>
          </a:ln>
        </p:spPr>
      </p:pic>
      <p:pic>
        <p:nvPicPr>
          <p:cNvPr id="538" name="Google Shape;538;g2d29169d371_0_35"/>
          <p:cNvPicPr preferRelativeResize="0"/>
          <p:nvPr/>
        </p:nvPicPr>
        <p:blipFill rotWithShape="1">
          <a:blip r:embed="rId6" cstate="screen">
            <a:alphaModFix/>
            <a:extLst>
              <a:ext uri="{28A0092B-C50C-407E-A947-70E740481C1C}">
                <a14:useLocalDpi xmlns:a14="http://schemas.microsoft.com/office/drawing/2010/main"/>
              </a:ext>
            </a:extLst>
          </a:blip>
          <a:srcRect l="19835" t="27069" r="19672" b="9446"/>
          <a:stretch/>
        </p:blipFill>
        <p:spPr>
          <a:xfrm>
            <a:off x="10215663" y="2536038"/>
            <a:ext cx="910300" cy="1005325"/>
          </a:xfrm>
          <a:prstGeom prst="rect">
            <a:avLst/>
          </a:prstGeom>
          <a:noFill/>
          <a:ln>
            <a:noFill/>
          </a:ln>
        </p:spPr>
      </p:pic>
      <p:pic>
        <p:nvPicPr>
          <p:cNvPr id="539" name="Google Shape;539;g2d29169d371_0_3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70459" y="4787988"/>
            <a:ext cx="1364504" cy="1334475"/>
          </a:xfrm>
          <a:prstGeom prst="rect">
            <a:avLst/>
          </a:prstGeom>
          <a:noFill/>
          <a:ln>
            <a:noFill/>
          </a:ln>
        </p:spPr>
      </p:pic>
      <p:pic>
        <p:nvPicPr>
          <p:cNvPr id="540" name="Google Shape;540;g2d29169d371_0_3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56400" y="4933397"/>
            <a:ext cx="990600" cy="1334469"/>
          </a:xfrm>
          <a:prstGeom prst="rect">
            <a:avLst/>
          </a:prstGeom>
          <a:noFill/>
          <a:ln>
            <a:noFill/>
          </a:ln>
        </p:spPr>
      </p:pic>
      <p:pic>
        <p:nvPicPr>
          <p:cNvPr id="535" name="Google Shape;535;g2d29169d371_0_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52214" y="5063713"/>
            <a:ext cx="1249807" cy="935700"/>
          </a:xfrm>
          <a:prstGeom prst="rect">
            <a:avLst/>
          </a:prstGeom>
          <a:noFill/>
          <a:ln>
            <a:noFill/>
          </a:ln>
        </p:spPr>
      </p:pic>
      <p:pic>
        <p:nvPicPr>
          <p:cNvPr id="541" name="Google Shape;541;g2d29169d371_0_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937886" y="4788000"/>
            <a:ext cx="1465876" cy="1301700"/>
          </a:xfrm>
          <a:prstGeom prst="rect">
            <a:avLst/>
          </a:prstGeom>
          <a:noFill/>
          <a:ln>
            <a:noFill/>
          </a:ln>
        </p:spPr>
      </p:pic>
      <p:cxnSp>
        <p:nvCxnSpPr>
          <p:cNvPr id="542" name="Google Shape;542;g2d29169d371_0_35"/>
          <p:cNvCxnSpPr>
            <a:stCxn id="529" idx="3"/>
            <a:endCxn id="540" idx="3"/>
          </p:cNvCxnSpPr>
          <p:nvPr/>
        </p:nvCxnSpPr>
        <p:spPr>
          <a:xfrm>
            <a:off x="6398150" y="3762050"/>
            <a:ext cx="1048800" cy="1838700"/>
          </a:xfrm>
          <a:prstGeom prst="curvedConnector3">
            <a:avLst>
              <a:gd name="adj1" fmla="val 122709"/>
            </a:avLst>
          </a:prstGeom>
          <a:noFill/>
          <a:ln w="19050" cap="flat" cmpd="sng">
            <a:solidFill>
              <a:srgbClr val="000000"/>
            </a:solidFill>
            <a:prstDash val="solid"/>
            <a:round/>
            <a:headEnd type="none" w="sm" len="sm"/>
            <a:tailEnd type="stealth" w="med" len="med"/>
          </a:ln>
        </p:spPr>
      </p:cxnSp>
      <p:cxnSp>
        <p:nvCxnSpPr>
          <p:cNvPr id="543" name="Google Shape;543;g2d29169d371_0_35"/>
          <p:cNvCxnSpPr>
            <a:stCxn id="529" idx="3"/>
            <a:endCxn id="539" idx="0"/>
          </p:cNvCxnSpPr>
          <p:nvPr/>
        </p:nvCxnSpPr>
        <p:spPr>
          <a:xfrm>
            <a:off x="6398150" y="3762050"/>
            <a:ext cx="2554500" cy="1026000"/>
          </a:xfrm>
          <a:prstGeom prst="curvedConnector2">
            <a:avLst/>
          </a:prstGeom>
          <a:noFill/>
          <a:ln w="19050" cap="flat" cmpd="sng">
            <a:solidFill>
              <a:srgbClr val="000000"/>
            </a:solidFill>
            <a:prstDash val="solid"/>
            <a:round/>
            <a:headEnd type="none" w="sm" len="sm"/>
            <a:tailEnd type="stealth" w="med" len="med"/>
          </a:ln>
        </p:spPr>
      </p:cxnSp>
      <p:cxnSp>
        <p:nvCxnSpPr>
          <p:cNvPr id="544" name="Google Shape;544;g2d29169d371_0_35"/>
          <p:cNvCxnSpPr>
            <a:stCxn id="529" idx="3"/>
            <a:endCxn id="541" idx="0"/>
          </p:cNvCxnSpPr>
          <p:nvPr/>
        </p:nvCxnSpPr>
        <p:spPr>
          <a:xfrm>
            <a:off x="6398150" y="3762050"/>
            <a:ext cx="4272600" cy="1026000"/>
          </a:xfrm>
          <a:prstGeom prst="curvedConnector2">
            <a:avLst/>
          </a:prstGeom>
          <a:noFill/>
          <a:ln w="19050" cap="flat" cmpd="sng">
            <a:solidFill>
              <a:srgbClr val="000000"/>
            </a:solidFill>
            <a:prstDash val="solid"/>
            <a:round/>
            <a:headEnd type="none" w="sm" len="sm"/>
            <a:tailEnd type="stealth" w="med" len="med"/>
          </a:ln>
        </p:spPr>
      </p:cxnSp>
      <p:pic>
        <p:nvPicPr>
          <p:cNvPr id="545" name="Google Shape;545;g2d29169d371_0_3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1096975" y="2024562"/>
            <a:ext cx="990600" cy="965436"/>
          </a:xfrm>
          <a:prstGeom prst="rect">
            <a:avLst/>
          </a:prstGeom>
          <a:noFill/>
          <a:ln>
            <a:noFill/>
          </a:ln>
        </p:spPr>
      </p:pic>
      <p:pic>
        <p:nvPicPr>
          <p:cNvPr id="531" name="Google Shape;531;g2d29169d371_0_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10799998">
            <a:off x="362375" y="2010301"/>
            <a:ext cx="1236325" cy="8815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g2d29169d371_0_41">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137699">
            <a:off x="11125155" y="3543677"/>
            <a:ext cx="779413" cy="721996"/>
          </a:xfrm>
          <a:prstGeom prst="rect">
            <a:avLst/>
          </a:prstGeom>
          <a:noFill/>
          <a:ln>
            <a:noFill/>
          </a:ln>
        </p:spPr>
      </p:pic>
      <p:pic>
        <p:nvPicPr>
          <p:cNvPr id="551" name="Google Shape;551;g2d29169d371_0_41">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251409">
            <a:off x="11194201" y="2463880"/>
            <a:ext cx="641320" cy="660465"/>
          </a:xfrm>
          <a:prstGeom prst="rect">
            <a:avLst/>
          </a:prstGeom>
          <a:noFill/>
          <a:ln>
            <a:noFill/>
          </a:ln>
          <a:effectLst>
            <a:outerShdw blurRad="57150" dist="19050" dir="5400000" algn="bl" rotWithShape="0">
              <a:srgbClr val="000000">
                <a:alpha val="49411"/>
              </a:srgbClr>
            </a:outerShdw>
          </a:effectLst>
        </p:spPr>
      </p:pic>
      <p:sp>
        <p:nvSpPr>
          <p:cNvPr id="552" name="Google Shape;552;g2d29169d371_0_41"/>
          <p:cNvSpPr txBox="1">
            <a:spLocks noGrp="1"/>
          </p:cNvSpPr>
          <p:nvPr>
            <p:ph type="body" idx="1"/>
          </p:nvPr>
        </p:nvSpPr>
        <p:spPr>
          <a:xfrm>
            <a:off x="439825" y="410750"/>
            <a:ext cx="11135400" cy="119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553" name="Google Shape;553;g2d29169d371_0_41"/>
          <p:cNvSpPr txBox="1"/>
          <p:nvPr/>
        </p:nvSpPr>
        <p:spPr>
          <a:xfrm>
            <a:off x="811250" y="3310050"/>
            <a:ext cx="3768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Tres sistemas de etiquetado</a:t>
            </a:r>
            <a:endParaRPr sz="2400" b="1" i="0" u="none" strike="noStrike" cap="none">
              <a:solidFill>
                <a:srgbClr val="000000"/>
              </a:solidFill>
              <a:latin typeface="Calibri"/>
              <a:ea typeface="Calibri"/>
              <a:cs typeface="Calibri"/>
              <a:sym typeface="Calibri"/>
            </a:endParaRPr>
          </a:p>
        </p:txBody>
      </p:sp>
      <p:sp>
        <p:nvSpPr>
          <p:cNvPr id="554" name="Google Shape;554;g2d29169d371_0_41"/>
          <p:cNvSpPr txBox="1"/>
          <p:nvPr/>
        </p:nvSpPr>
        <p:spPr>
          <a:xfrm>
            <a:off x="3912325" y="3970151"/>
            <a:ext cx="2381400" cy="904500"/>
          </a:xfrm>
          <a:prstGeom prst="rect">
            <a:avLst/>
          </a:prstGeom>
          <a:solidFill>
            <a:srgbClr val="DBF9D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300"/>
              <a:buFont typeface="Arial"/>
              <a:buNone/>
            </a:pPr>
            <a:r>
              <a:rPr lang="en-US" sz="2300" b="0" i="0" u="none" strike="noStrike" cap="none">
                <a:solidFill>
                  <a:srgbClr val="1155CC"/>
                </a:solidFill>
                <a:latin typeface="Calibri"/>
                <a:ea typeface="Calibri"/>
                <a:cs typeface="Calibri"/>
                <a:sym typeface="Calibri"/>
              </a:rPr>
              <a:t>Etiqueta Ecológica tipo I (ISO 14024)</a:t>
            </a:r>
            <a:r>
              <a:rPr lang="en-US" sz="2300" b="0" i="0" u="none" strike="noStrike" cap="none">
                <a:solidFill>
                  <a:srgbClr val="333333"/>
                </a:solidFill>
                <a:latin typeface="Calibri"/>
                <a:ea typeface="Calibri"/>
                <a:cs typeface="Calibri"/>
                <a:sym typeface="Calibri"/>
              </a:rPr>
              <a:t>  </a:t>
            </a:r>
            <a:endParaRPr sz="1300" b="0" i="0" u="none" strike="noStrike" cap="none">
              <a:solidFill>
                <a:srgbClr val="000000"/>
              </a:solidFill>
              <a:latin typeface="Calibri"/>
              <a:ea typeface="Calibri"/>
              <a:cs typeface="Calibri"/>
              <a:sym typeface="Calibri"/>
            </a:endParaRPr>
          </a:p>
        </p:txBody>
      </p:sp>
      <p:cxnSp>
        <p:nvCxnSpPr>
          <p:cNvPr id="555" name="Google Shape;555;g2d29169d371_0_41"/>
          <p:cNvCxnSpPr>
            <a:stCxn id="553" idx="3"/>
            <a:endCxn id="556" idx="1"/>
          </p:cNvCxnSpPr>
          <p:nvPr/>
        </p:nvCxnSpPr>
        <p:spPr>
          <a:xfrm>
            <a:off x="4579250" y="3587100"/>
            <a:ext cx="2275800" cy="277200"/>
          </a:xfrm>
          <a:prstGeom prst="curvedConnector3">
            <a:avLst>
              <a:gd name="adj1" fmla="val 49998"/>
            </a:avLst>
          </a:prstGeom>
          <a:noFill/>
          <a:ln w="19050" cap="flat" cmpd="sng">
            <a:solidFill>
              <a:srgbClr val="000000"/>
            </a:solidFill>
            <a:prstDash val="solid"/>
            <a:round/>
            <a:headEnd type="none" w="sm" len="sm"/>
            <a:tailEnd type="stealth" w="med" len="med"/>
          </a:ln>
        </p:spPr>
      </p:cxnSp>
      <p:sp>
        <p:nvSpPr>
          <p:cNvPr id="557" name="Google Shape;557;g2d29169d371_0_41"/>
          <p:cNvSpPr txBox="1"/>
          <p:nvPr/>
        </p:nvSpPr>
        <p:spPr>
          <a:xfrm>
            <a:off x="7026425" y="3810513"/>
            <a:ext cx="393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d29169d371_0_41"/>
          <p:cNvSpPr txBox="1"/>
          <p:nvPr/>
        </p:nvSpPr>
        <p:spPr>
          <a:xfrm>
            <a:off x="6854975" y="3587100"/>
            <a:ext cx="32718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Etiqueta Ecológica tipo II</a:t>
            </a:r>
            <a:endParaRPr sz="1400" b="0" i="0" u="none" strike="noStrike" cap="none">
              <a:solidFill>
                <a:srgbClr val="000000"/>
              </a:solidFill>
              <a:latin typeface="Calibri"/>
              <a:ea typeface="Calibri"/>
              <a:cs typeface="Calibri"/>
              <a:sym typeface="Calibri"/>
            </a:endParaRPr>
          </a:p>
        </p:txBody>
      </p:sp>
      <p:sp>
        <p:nvSpPr>
          <p:cNvPr id="558" name="Google Shape;558;g2d29169d371_0_41"/>
          <p:cNvSpPr txBox="1"/>
          <p:nvPr/>
        </p:nvSpPr>
        <p:spPr>
          <a:xfrm>
            <a:off x="6854975" y="3913037"/>
            <a:ext cx="40521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a:solidFill>
                  <a:srgbClr val="666666"/>
                </a:solidFill>
                <a:latin typeface="Calibri"/>
                <a:ea typeface="Calibri"/>
                <a:cs typeface="Calibri"/>
                <a:sym typeface="Calibri"/>
              </a:rPr>
              <a:t>Autodeclaraciones ambientales</a:t>
            </a:r>
            <a:endParaRPr sz="1400" b="0" i="1" u="none" strike="noStrike" cap="none">
              <a:solidFill>
                <a:srgbClr val="666666"/>
              </a:solidFill>
              <a:latin typeface="Calibri"/>
              <a:ea typeface="Calibri"/>
              <a:cs typeface="Calibri"/>
              <a:sym typeface="Calibri"/>
            </a:endParaRPr>
          </a:p>
        </p:txBody>
      </p:sp>
      <p:sp>
        <p:nvSpPr>
          <p:cNvPr id="559" name="Google Shape;559;g2d29169d371_0_41"/>
          <p:cNvSpPr txBox="1"/>
          <p:nvPr/>
        </p:nvSpPr>
        <p:spPr>
          <a:xfrm>
            <a:off x="6786900" y="2563950"/>
            <a:ext cx="4413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Declaraciones Ambientales tipo III</a:t>
            </a:r>
            <a:endParaRPr sz="1400" b="0" i="0" u="none" strike="noStrike" cap="none">
              <a:solidFill>
                <a:srgbClr val="000000"/>
              </a:solidFill>
              <a:latin typeface="Calibri"/>
              <a:ea typeface="Calibri"/>
              <a:cs typeface="Calibri"/>
              <a:sym typeface="Calibri"/>
            </a:endParaRPr>
          </a:p>
        </p:txBody>
      </p:sp>
      <p:cxnSp>
        <p:nvCxnSpPr>
          <p:cNvPr id="560" name="Google Shape;560;g2d29169d371_0_41"/>
          <p:cNvCxnSpPr>
            <a:stCxn id="553" idx="3"/>
            <a:endCxn id="559" idx="1"/>
          </p:cNvCxnSpPr>
          <p:nvPr/>
        </p:nvCxnSpPr>
        <p:spPr>
          <a:xfrm rot="10800000" flipH="1">
            <a:off x="4579250" y="2841000"/>
            <a:ext cx="2207700" cy="746100"/>
          </a:xfrm>
          <a:prstGeom prst="curvedConnector3">
            <a:avLst>
              <a:gd name="adj1" fmla="val 49999"/>
            </a:avLst>
          </a:prstGeom>
          <a:noFill/>
          <a:ln w="19050" cap="flat" cmpd="sng">
            <a:solidFill>
              <a:srgbClr val="000000"/>
            </a:solidFill>
            <a:prstDash val="solid"/>
            <a:round/>
            <a:headEnd type="none" w="sm" len="sm"/>
            <a:tailEnd type="stealth" w="med" len="med"/>
          </a:ln>
        </p:spPr>
      </p:cxnSp>
      <p:cxnSp>
        <p:nvCxnSpPr>
          <p:cNvPr id="561" name="Google Shape;561;g2d29169d371_0_41"/>
          <p:cNvCxnSpPr>
            <a:stCxn id="556" idx="3"/>
            <a:endCxn id="558" idx="3"/>
          </p:cNvCxnSpPr>
          <p:nvPr/>
        </p:nvCxnSpPr>
        <p:spPr>
          <a:xfrm>
            <a:off x="10126775" y="3864150"/>
            <a:ext cx="780300" cy="325800"/>
          </a:xfrm>
          <a:prstGeom prst="curvedConnector3">
            <a:avLst>
              <a:gd name="adj1" fmla="val 130517"/>
            </a:avLst>
          </a:prstGeom>
          <a:noFill/>
          <a:ln w="19050" cap="flat" cmpd="sng">
            <a:solidFill>
              <a:srgbClr val="000000"/>
            </a:solidFill>
            <a:prstDash val="solid"/>
            <a:round/>
            <a:headEnd type="none" w="sm" len="sm"/>
            <a:tailEnd type="stealth" w="med" len="med"/>
          </a:ln>
        </p:spPr>
      </p:cxnSp>
      <p:sp>
        <p:nvSpPr>
          <p:cNvPr id="562" name="Google Shape;562;g2d29169d371_0_41"/>
          <p:cNvSpPr/>
          <p:nvPr/>
        </p:nvSpPr>
        <p:spPr>
          <a:xfrm>
            <a:off x="439825" y="3358812"/>
            <a:ext cx="371427" cy="233671"/>
          </a:xfrm>
          <a:custGeom>
            <a:avLst/>
            <a:gdLst/>
            <a:ahLst/>
            <a:cxnLst/>
            <a:rect l="l" t="t" r="r" b="b"/>
            <a:pathLst>
              <a:path w="29275" h="23844" extrusionOk="0">
                <a:moveTo>
                  <a:pt x="1843" y="0"/>
                </a:moveTo>
                <a:cubicBezTo>
                  <a:pt x="1907" y="3556"/>
                  <a:pt x="-2348" y="17399"/>
                  <a:pt x="2224" y="21336"/>
                </a:cubicBezTo>
                <a:cubicBezTo>
                  <a:pt x="6796" y="25273"/>
                  <a:pt x="24767" y="23241"/>
                  <a:pt x="29275" y="23622"/>
                </a:cubicBezTo>
              </a:path>
            </a:pathLst>
          </a:cu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d29169d371_0_41"/>
          <p:cNvSpPr/>
          <p:nvPr/>
        </p:nvSpPr>
        <p:spPr>
          <a:xfrm>
            <a:off x="439825" y="2827100"/>
            <a:ext cx="4626900" cy="55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2. Etiquetado según las normas ISO</a:t>
            </a:r>
            <a:endParaRPr sz="1400" b="0" i="0" u="none" strike="noStrike" cap="none">
              <a:solidFill>
                <a:srgbClr val="000000"/>
              </a:solidFill>
              <a:latin typeface="Calibri"/>
              <a:ea typeface="Calibri"/>
              <a:cs typeface="Calibri"/>
              <a:sym typeface="Calibri"/>
            </a:endParaRPr>
          </a:p>
        </p:txBody>
      </p:sp>
      <p:sp>
        <p:nvSpPr>
          <p:cNvPr id="564" name="Google Shape;564;g2d29169d371_0_41"/>
          <p:cNvSpPr/>
          <p:nvPr/>
        </p:nvSpPr>
        <p:spPr>
          <a:xfrm>
            <a:off x="362100" y="4943850"/>
            <a:ext cx="2220900" cy="488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3. </a:t>
            </a:r>
            <a:r>
              <a:rPr lang="en-US" sz="2400" b="0" i="0" u="none" strike="noStrike" cap="none">
                <a:solidFill>
                  <a:srgbClr val="333333"/>
                </a:solidFill>
                <a:latin typeface="Calibri"/>
                <a:ea typeface="Calibri"/>
                <a:cs typeface="Calibri"/>
                <a:sym typeface="Calibri"/>
              </a:rPr>
              <a:t>ECOLABEL</a:t>
            </a:r>
            <a:endParaRPr sz="1400" b="0" i="0" u="none" strike="noStrike" cap="none">
              <a:solidFill>
                <a:srgbClr val="000000"/>
              </a:solidFill>
              <a:latin typeface="Calibri"/>
              <a:ea typeface="Calibri"/>
              <a:cs typeface="Calibri"/>
              <a:sym typeface="Calibri"/>
            </a:endParaRPr>
          </a:p>
        </p:txBody>
      </p:sp>
      <p:sp>
        <p:nvSpPr>
          <p:cNvPr id="565" name="Google Shape;565;g2d29169d371_0_41"/>
          <p:cNvSpPr txBox="1"/>
          <p:nvPr/>
        </p:nvSpPr>
        <p:spPr>
          <a:xfrm>
            <a:off x="362100" y="5399475"/>
            <a:ext cx="11467800" cy="923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10101"/>
                </a:solidFill>
                <a:highlight>
                  <a:srgbClr val="FFFFFF"/>
                </a:highlight>
                <a:latin typeface="Calibri"/>
                <a:ea typeface="Calibri"/>
                <a:cs typeface="Calibri"/>
                <a:sym typeface="Calibri"/>
              </a:rPr>
              <a:t>Distintivo fiable, verificado a través de controles de terceros, para más de 20 categorías diferentes de productos y servicios que se actualizan periódicamente.</a:t>
            </a:r>
            <a:endParaRPr sz="2400" b="0" i="0" u="none" strike="noStrike" cap="none">
              <a:solidFill>
                <a:srgbClr val="010101"/>
              </a:solidFill>
              <a:latin typeface="Calibri"/>
              <a:ea typeface="Calibri"/>
              <a:cs typeface="Calibri"/>
              <a:sym typeface="Calibri"/>
            </a:endParaRPr>
          </a:p>
        </p:txBody>
      </p:sp>
      <p:pic>
        <p:nvPicPr>
          <p:cNvPr id="566" name="Google Shape;566;g2d29169d371_0_41">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l="9286" t="2115" r="10100" b="2116"/>
          <a:stretch/>
        </p:blipFill>
        <p:spPr>
          <a:xfrm rot="-504741">
            <a:off x="2153211" y="4119811"/>
            <a:ext cx="861877" cy="1024001"/>
          </a:xfrm>
          <a:prstGeom prst="rect">
            <a:avLst/>
          </a:prstGeom>
          <a:noFill/>
          <a:ln w="9525" cap="flat" cmpd="sng">
            <a:solidFill>
              <a:srgbClr val="999999"/>
            </a:solidFill>
            <a:prstDash val="solid"/>
            <a:round/>
            <a:headEnd type="none" w="sm" len="sm"/>
            <a:tailEnd type="none" w="sm" len="sm"/>
          </a:ln>
          <a:effectLst>
            <a:outerShdw blurRad="57150" dist="19050" algn="bl" rotWithShape="0">
              <a:srgbClr val="000000">
                <a:alpha val="49411"/>
              </a:srgbClr>
            </a:outerShdw>
          </a:effectLst>
        </p:spPr>
      </p:pic>
      <p:cxnSp>
        <p:nvCxnSpPr>
          <p:cNvPr id="567" name="Google Shape;567;g2d29169d371_0_41"/>
          <p:cNvCxnSpPr>
            <a:stCxn id="553" idx="3"/>
            <a:endCxn id="554" idx="0"/>
          </p:cNvCxnSpPr>
          <p:nvPr/>
        </p:nvCxnSpPr>
        <p:spPr>
          <a:xfrm>
            <a:off x="4579250" y="3587100"/>
            <a:ext cx="523800" cy="383100"/>
          </a:xfrm>
          <a:prstGeom prst="curvedConnector2">
            <a:avLst/>
          </a:prstGeom>
          <a:noFill/>
          <a:ln w="19050" cap="flat" cmpd="sng">
            <a:solidFill>
              <a:srgbClr val="000000"/>
            </a:solidFill>
            <a:prstDash val="solid"/>
            <a:round/>
            <a:headEnd type="none" w="sm" len="sm"/>
            <a:tailEnd type="none" w="sm" len="sm"/>
          </a:ln>
        </p:spPr>
      </p:cxnSp>
      <p:cxnSp>
        <p:nvCxnSpPr>
          <p:cNvPr id="568" name="Google Shape;568;g2d29169d371_0_41"/>
          <p:cNvCxnSpPr>
            <a:stCxn id="554" idx="2"/>
            <a:endCxn id="566" idx="3"/>
          </p:cNvCxnSpPr>
          <p:nvPr/>
        </p:nvCxnSpPr>
        <p:spPr>
          <a:xfrm rot="5400000" flipH="1">
            <a:off x="3903775" y="3675401"/>
            <a:ext cx="306000" cy="2092500"/>
          </a:xfrm>
          <a:prstGeom prst="curvedConnector4">
            <a:avLst>
              <a:gd name="adj1" fmla="val -77819"/>
              <a:gd name="adj2" fmla="val 76664"/>
            </a:avLst>
          </a:prstGeom>
          <a:noFill/>
          <a:ln w="19050" cap="flat" cmpd="sng">
            <a:solidFill>
              <a:srgbClr val="000000"/>
            </a:solidFill>
            <a:prstDash val="solid"/>
            <a:round/>
            <a:headEnd type="none" w="sm" len="sm"/>
            <a:tailEnd type="stealth" w="med" len="med"/>
          </a:ln>
        </p:spPr>
      </p:cxnSp>
      <p:sp>
        <p:nvSpPr>
          <p:cNvPr id="569" name="Google Shape;569;g2d29169d371_0_41"/>
          <p:cNvSpPr txBox="1"/>
          <p:nvPr/>
        </p:nvSpPr>
        <p:spPr>
          <a:xfrm>
            <a:off x="132450" y="1947050"/>
            <a:ext cx="11037300" cy="935700"/>
          </a:xfrm>
          <a:prstGeom prst="rect">
            <a:avLst/>
          </a:prstGeom>
          <a:noFill/>
          <a:ln>
            <a:noFill/>
          </a:ln>
        </p:spPr>
        <p:txBody>
          <a:bodyPr spcFirstLastPara="1" wrap="square" lIns="91425" tIns="91425" rIns="91425" bIns="91425" anchor="t" anchorCtr="0">
            <a:spAutoFit/>
          </a:bodyPr>
          <a:lstStyle/>
          <a:p>
            <a:pPr marL="457200" marR="0" lvl="0" indent="-381000" algn="just" rtl="0">
              <a:lnSpc>
                <a:spcPct val="103333"/>
              </a:lnSpc>
              <a:spcBef>
                <a:spcPts val="0"/>
              </a:spcBef>
              <a:spcAft>
                <a:spcPts val="0"/>
              </a:spcAft>
              <a:buClr>
                <a:srgbClr val="333333"/>
              </a:buClr>
              <a:buSzPts val="2400"/>
              <a:buFont typeface="Calibri"/>
              <a:buChar char="●"/>
            </a:pPr>
            <a:r>
              <a:rPr lang="en-US" sz="2400" b="1" i="1" u="none" strike="noStrike" cap="none">
                <a:solidFill>
                  <a:srgbClr val="333333"/>
                </a:solidFill>
                <a:latin typeface="Calibri"/>
                <a:ea typeface="Calibri"/>
                <a:cs typeface="Calibri"/>
                <a:sym typeface="Calibri"/>
              </a:rPr>
              <a:t>Sellos asociados a productos hablan de las características del producto o servicio certificados por una entidad independiente. </a:t>
            </a:r>
            <a:endParaRPr sz="1400" b="0" i="0" u="none" strike="noStrike" cap="none">
              <a:solidFill>
                <a:srgbClr val="000000"/>
              </a:solidFill>
              <a:latin typeface="Calibri"/>
              <a:ea typeface="Calibri"/>
              <a:cs typeface="Calibri"/>
              <a:sym typeface="Calibri"/>
            </a:endParaRPr>
          </a:p>
        </p:txBody>
      </p:sp>
      <p:sp>
        <p:nvSpPr>
          <p:cNvPr id="570" name="Google Shape;570;g2d29169d371_0_41"/>
          <p:cNvSpPr txBox="1"/>
          <p:nvPr/>
        </p:nvSpPr>
        <p:spPr>
          <a:xfrm>
            <a:off x="6734250" y="2939800"/>
            <a:ext cx="38562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a:solidFill>
                  <a:srgbClr val="666666"/>
                </a:solidFill>
                <a:latin typeface="Calibri"/>
                <a:ea typeface="Calibri"/>
                <a:cs typeface="Calibri"/>
                <a:sym typeface="Calibri"/>
              </a:rPr>
              <a:t>productos de la construcción</a:t>
            </a:r>
            <a:endParaRPr sz="1400" b="0" i="1" u="none" strike="noStrike" cap="none">
              <a:solidFill>
                <a:srgbClr val="666666"/>
              </a:solidFill>
              <a:latin typeface="Calibri"/>
              <a:ea typeface="Calibri"/>
              <a:cs typeface="Calibri"/>
              <a:sym typeface="Calibri"/>
            </a:endParaRPr>
          </a:p>
        </p:txBody>
      </p:sp>
      <p:cxnSp>
        <p:nvCxnSpPr>
          <p:cNvPr id="571" name="Google Shape;571;g2d29169d371_0_41"/>
          <p:cNvCxnSpPr>
            <a:stCxn id="551" idx="2"/>
            <a:endCxn id="570" idx="3"/>
          </p:cNvCxnSpPr>
          <p:nvPr/>
        </p:nvCxnSpPr>
        <p:spPr>
          <a:xfrm rot="5400000">
            <a:off x="10936937" y="2756356"/>
            <a:ext cx="114000" cy="806700"/>
          </a:xfrm>
          <a:prstGeom prst="curvedConnector2">
            <a:avLst/>
          </a:prstGeom>
          <a:noFill/>
          <a:ln w="19050" cap="flat" cmpd="sng">
            <a:solidFill>
              <a:srgbClr val="000000"/>
            </a:solidFill>
            <a:prstDash val="solid"/>
            <a:round/>
            <a:headEnd type="none" w="sm" len="sm"/>
            <a:tailEnd type="stealth" w="med" len="med"/>
          </a:ln>
        </p:spPr>
      </p:cxnSp>
      <p:pic>
        <p:nvPicPr>
          <p:cNvPr id="572" name="Google Shape;572;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30226" t="26562"/>
          <a:stretch/>
        </p:blipFill>
        <p:spPr>
          <a:xfrm rot="-24894">
            <a:off x="2973472" y="4983001"/>
            <a:ext cx="207605" cy="217596"/>
          </a:xfrm>
          <a:prstGeom prst="rect">
            <a:avLst/>
          </a:prstGeom>
          <a:noFill/>
          <a:ln>
            <a:noFill/>
          </a:ln>
          <a:effectLst>
            <a:outerShdw blurRad="57150" dist="19050" dir="5400000" algn="bl" rotWithShape="0">
              <a:srgbClr val="000000">
                <a:alpha val="69411"/>
              </a:srgbClr>
            </a:outerShdw>
          </a:effectLst>
        </p:spPr>
      </p:pic>
      <p:pic>
        <p:nvPicPr>
          <p:cNvPr id="573" name="Google Shape;573;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30226" t="26562"/>
          <a:stretch/>
        </p:blipFill>
        <p:spPr>
          <a:xfrm rot="-24900">
            <a:off x="11693023" y="4094336"/>
            <a:ext cx="175879" cy="184352"/>
          </a:xfrm>
          <a:prstGeom prst="rect">
            <a:avLst/>
          </a:prstGeom>
          <a:noFill/>
          <a:ln>
            <a:noFill/>
          </a:ln>
          <a:effectLst>
            <a:outerShdw blurRad="57150" dist="19050" dir="5400000" algn="bl" rotWithShape="0">
              <a:srgbClr val="000000">
                <a:alpha val="69411"/>
              </a:srgbClr>
            </a:outerShdw>
          </a:effectLst>
        </p:spPr>
      </p:pic>
      <p:pic>
        <p:nvPicPr>
          <p:cNvPr id="574" name="Google Shape;574;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30226" t="26562"/>
          <a:stretch/>
        </p:blipFill>
        <p:spPr>
          <a:xfrm rot="-24913">
            <a:off x="11693022" y="3029520"/>
            <a:ext cx="198780" cy="208335"/>
          </a:xfrm>
          <a:prstGeom prst="rect">
            <a:avLst/>
          </a:prstGeom>
          <a:noFill/>
          <a:ln>
            <a:noFill/>
          </a:ln>
          <a:effectLst>
            <a:outerShdw blurRad="57150" dist="19050" dir="5400000" algn="bl" rotWithShape="0">
              <a:srgbClr val="000000">
                <a:alpha val="69411"/>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d29169d371_0_46"/>
          <p:cNvSpPr txBox="1">
            <a:spLocks noGrp="1"/>
          </p:cNvSpPr>
          <p:nvPr>
            <p:ph type="body" idx="1"/>
          </p:nvPr>
        </p:nvSpPr>
        <p:spPr>
          <a:xfrm>
            <a:off x="349675" y="440900"/>
            <a:ext cx="114369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580" name="Google Shape;580;g2d29169d371_0_46"/>
          <p:cNvSpPr txBox="1">
            <a:spLocks noGrp="1"/>
          </p:cNvSpPr>
          <p:nvPr>
            <p:ph type="body" idx="2"/>
          </p:nvPr>
        </p:nvSpPr>
        <p:spPr>
          <a:xfrm>
            <a:off x="265200" y="2205600"/>
            <a:ext cx="6610500" cy="2731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solidFill>
                  <a:srgbClr val="333333"/>
                </a:solidFill>
                <a:latin typeface="Arial"/>
                <a:ea typeface="Arial"/>
                <a:cs typeface="Arial"/>
                <a:sym typeface="Arial"/>
              </a:rPr>
              <a:t>                          	 	 </a:t>
            </a:r>
            <a:r>
              <a:rPr lang="en-US">
                <a:solidFill>
                  <a:srgbClr val="333333"/>
                </a:solidFill>
              </a:rPr>
              <a:t>Emblema del sistema internacional Fairtrade y la etiqueta ética más reconocida en todo el mundo. Cuando se compra productos con cualquiera de los Sellos FAIRTRADE, se apoya a los agricultores y trabajadores para que mejoren su calidad de vida y la de la sociedad, en general.</a:t>
            </a:r>
            <a:endParaRPr i="1">
              <a:solidFill>
                <a:srgbClr val="333333"/>
              </a:solidFill>
              <a:highlight>
                <a:srgbClr val="FFFFFF"/>
              </a:highlight>
            </a:endParaRPr>
          </a:p>
        </p:txBody>
      </p:sp>
      <p:sp>
        <p:nvSpPr>
          <p:cNvPr id="581" name="Google Shape;581;g2d29169d371_0_46"/>
          <p:cNvSpPr/>
          <p:nvPr/>
        </p:nvSpPr>
        <p:spPr>
          <a:xfrm>
            <a:off x="793750" y="2205600"/>
            <a:ext cx="2432700" cy="46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 4. Sello </a:t>
            </a:r>
            <a:r>
              <a:rPr lang="en-US" sz="2400" b="0" i="1" u="none" strike="noStrike" cap="none">
                <a:solidFill>
                  <a:srgbClr val="333333"/>
                </a:solidFill>
                <a:latin typeface="Calibri"/>
                <a:ea typeface="Calibri"/>
                <a:cs typeface="Calibri"/>
                <a:sym typeface="Calibri"/>
              </a:rPr>
              <a:t>Fairtrade</a:t>
            </a:r>
            <a:endParaRPr sz="1400" b="0" i="1" u="none" strike="noStrike" cap="none">
              <a:solidFill>
                <a:srgbClr val="000000"/>
              </a:solidFill>
              <a:latin typeface="Calibri"/>
              <a:ea typeface="Calibri"/>
              <a:cs typeface="Calibri"/>
              <a:sym typeface="Calibri"/>
            </a:endParaRPr>
          </a:p>
        </p:txBody>
      </p:sp>
      <p:pic>
        <p:nvPicPr>
          <p:cNvPr id="582" name="Google Shape;582;g2d29169d371_0_46" title="Tiedosto:FM RGB.jpg – Wikipedia">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8640">
            <a:off x="231391" y="1821727"/>
            <a:ext cx="604518" cy="712945"/>
          </a:xfrm>
          <a:prstGeom prst="rect">
            <a:avLst/>
          </a:prstGeom>
          <a:solidFill>
            <a:srgbClr val="C9DAF8"/>
          </a:solidFill>
          <a:ln>
            <a:noFill/>
          </a:ln>
          <a:effectLst>
            <a:outerShdw blurRad="57150" dist="19050" dir="5400000" algn="bl" rotWithShape="0">
              <a:srgbClr val="000000">
                <a:alpha val="49411"/>
              </a:srgbClr>
            </a:outerShdw>
          </a:effectLst>
        </p:spPr>
      </p:pic>
      <p:sp>
        <p:nvSpPr>
          <p:cNvPr id="583" name="Google Shape;583;g2d29169d371_0_46"/>
          <p:cNvSpPr txBox="1"/>
          <p:nvPr/>
        </p:nvSpPr>
        <p:spPr>
          <a:xfrm>
            <a:off x="301800" y="5145075"/>
            <a:ext cx="11436900" cy="1403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2400" b="0" i="0" u="none" strike="noStrike" cap="none">
                <a:solidFill>
                  <a:srgbClr val="333333"/>
                </a:solidFill>
                <a:latin typeface="Calibri"/>
                <a:ea typeface="Calibri"/>
                <a:cs typeface="Calibri"/>
                <a:sym typeface="Calibri"/>
              </a:rPr>
              <a:t>Asegura el origen responsable de una amplia variedad de productos de origen forestal de todo el mundo, empezando por el bosque de origen, pasando por todas las empresas que intervienen en su elaboración y packaging, hasta llegar al consumidor.</a:t>
            </a:r>
            <a:endParaRPr sz="1400" b="0" i="0" u="none" strike="noStrike" cap="none">
              <a:solidFill>
                <a:srgbClr val="000000"/>
              </a:solidFill>
              <a:latin typeface="Calibri"/>
              <a:ea typeface="Calibri"/>
              <a:cs typeface="Calibri"/>
              <a:sym typeface="Calibri"/>
            </a:endParaRPr>
          </a:p>
        </p:txBody>
      </p:sp>
      <p:sp>
        <p:nvSpPr>
          <p:cNvPr id="584" name="Google Shape;584;g2d29169d371_0_46"/>
          <p:cNvSpPr/>
          <p:nvPr/>
        </p:nvSpPr>
        <p:spPr>
          <a:xfrm>
            <a:off x="7085550" y="2205600"/>
            <a:ext cx="4714800" cy="2674500"/>
          </a:xfrm>
          <a:prstGeom prst="foldedCorner">
            <a:avLst>
              <a:gd name="adj" fmla="val 5216"/>
            </a:avLst>
          </a:prstGeom>
          <a:solidFill>
            <a:srgbClr val="FFF2CC"/>
          </a:solidFill>
          <a:ln w="9525" cap="flat" cmpd="sng">
            <a:solidFill>
              <a:srgbClr val="000000"/>
            </a:solidFill>
            <a:prstDash val="solid"/>
            <a:round/>
            <a:headEnd type="none" w="sm" len="sm"/>
            <a:tailEnd type="none" w="sm" len="sm"/>
          </a:ln>
          <a:effectLst>
            <a:outerShdw blurRad="57150" dist="95250" dir="2280000" algn="bl" rotWithShape="0">
              <a:srgbClr val="000000">
                <a:alpha val="20000"/>
              </a:srgbClr>
            </a:outerShdw>
          </a:effectLst>
        </p:spPr>
        <p:txBody>
          <a:bodyPr spcFirstLastPara="1" wrap="square" lIns="91425" tIns="91425" rIns="91425" bIns="91425" anchor="ctr" anchorCtr="0">
            <a:noAutofit/>
          </a:bodyPr>
          <a:lstStyle/>
          <a:p>
            <a:pPr marL="0" marR="0" lvl="0" indent="0" algn="just" rtl="0">
              <a:lnSpc>
                <a:spcPct val="103333"/>
              </a:lnSpc>
              <a:spcBef>
                <a:spcPts val="1000"/>
              </a:spcBef>
              <a:spcAft>
                <a:spcPts val="0"/>
              </a:spcAft>
              <a:buClr>
                <a:srgbClr val="000000"/>
              </a:buClr>
              <a:buSzPts val="2400"/>
              <a:buFont typeface="Arial"/>
              <a:buNone/>
            </a:pPr>
            <a:r>
              <a:rPr lang="en-US" sz="2400" b="0" i="1" u="none" strike="noStrike" cap="none">
                <a:solidFill>
                  <a:srgbClr val="000000"/>
                </a:solidFill>
                <a:latin typeface="Calibri"/>
                <a:ea typeface="Calibri"/>
                <a:cs typeface="Calibri"/>
                <a:sym typeface="Calibri"/>
              </a:rPr>
              <a:t>La etiqueta ecológica aporta un valor añadido para la competitividad de las empresas, grandes o pequeñas, poniendo en valor la ecoeficiencia y la excelencia ambiental de las que la obtienen.</a:t>
            </a:r>
            <a:endParaRPr sz="1400" b="0" i="1" u="none" strike="noStrike" cap="none">
              <a:solidFill>
                <a:srgbClr val="000000"/>
              </a:solidFill>
              <a:latin typeface="Calibri"/>
              <a:ea typeface="Calibri"/>
              <a:cs typeface="Calibri"/>
              <a:sym typeface="Calibri"/>
            </a:endParaRPr>
          </a:p>
        </p:txBody>
      </p:sp>
      <p:sp>
        <p:nvSpPr>
          <p:cNvPr id="585" name="Google Shape;585;g2d29169d371_0_46"/>
          <p:cNvSpPr/>
          <p:nvPr/>
        </p:nvSpPr>
        <p:spPr>
          <a:xfrm>
            <a:off x="684998" y="5145075"/>
            <a:ext cx="1733400" cy="503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 5. Sello FSC</a:t>
            </a:r>
            <a:endParaRPr sz="1400" b="0" i="0" u="none" strike="noStrike" cap="none">
              <a:solidFill>
                <a:srgbClr val="000000"/>
              </a:solidFill>
              <a:latin typeface="Calibri"/>
              <a:ea typeface="Calibri"/>
              <a:cs typeface="Calibri"/>
              <a:sym typeface="Calibri"/>
            </a:endParaRPr>
          </a:p>
        </p:txBody>
      </p:sp>
      <p:pic>
        <p:nvPicPr>
          <p:cNvPr id="586" name="Google Shape;586;g2d29169d371_0_46" title="File:FSC-R-logobackground green.png - Wikimedia Commons">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687951">
            <a:off x="213223" y="4948628"/>
            <a:ext cx="595080" cy="648344"/>
          </a:xfrm>
          <a:prstGeom prst="rect">
            <a:avLst/>
          </a:prstGeom>
          <a:solidFill>
            <a:srgbClr val="C9DAF8"/>
          </a:solidFill>
          <a:ln>
            <a:noFill/>
          </a:ln>
          <a:effectLst>
            <a:outerShdw blurRad="57150" dist="19050" dir="5400000" algn="bl" rotWithShape="0">
              <a:srgbClr val="000000">
                <a:alpha val="49411"/>
              </a:srgbClr>
            </a:outerShdw>
          </a:effectLst>
        </p:spPr>
      </p:pic>
      <p:pic>
        <p:nvPicPr>
          <p:cNvPr id="587" name="Google Shape;587;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30226" t="26562"/>
          <a:stretch/>
        </p:blipFill>
        <p:spPr>
          <a:xfrm rot="-24904">
            <a:off x="793747" y="2330551"/>
            <a:ext cx="204355" cy="214195"/>
          </a:xfrm>
          <a:prstGeom prst="rect">
            <a:avLst/>
          </a:prstGeom>
          <a:noFill/>
          <a:ln>
            <a:noFill/>
          </a:ln>
          <a:effectLst>
            <a:outerShdw blurRad="57150" dist="19050" dir="5400000" algn="bl" rotWithShape="0">
              <a:srgbClr val="000000">
                <a:alpha val="69411"/>
              </a:srgbClr>
            </a:outerShdw>
          </a:effectLst>
        </p:spPr>
      </p:pic>
      <p:pic>
        <p:nvPicPr>
          <p:cNvPr id="588" name="Google Shape;588;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30226" t="26562"/>
          <a:stretch/>
        </p:blipFill>
        <p:spPr>
          <a:xfrm rot="-24904">
            <a:off x="730897" y="5434726"/>
            <a:ext cx="204355" cy="214195"/>
          </a:xfrm>
          <a:prstGeom prst="rect">
            <a:avLst/>
          </a:prstGeom>
          <a:noFill/>
          <a:ln>
            <a:noFill/>
          </a:ln>
          <a:effectLst>
            <a:outerShdw blurRad="57150" dist="19050" dir="5400000" algn="bl" rotWithShape="0">
              <a:srgbClr val="000000">
                <a:alpha val="69411"/>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2"/>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Organismos e instituciones a nivel europeo de certificación o asesoramiento en sostenibilidad</a:t>
            </a:r>
            <a:endParaRPr/>
          </a:p>
        </p:txBody>
      </p:sp>
      <p:sp>
        <p:nvSpPr>
          <p:cNvPr id="594" name="Google Shape;594;p22"/>
          <p:cNvSpPr/>
          <p:nvPr/>
        </p:nvSpPr>
        <p:spPr>
          <a:xfrm>
            <a:off x="1101150" y="4415825"/>
            <a:ext cx="5901000" cy="5085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333333"/>
                </a:solidFill>
                <a:latin typeface="Calibri"/>
                <a:ea typeface="Calibri"/>
                <a:cs typeface="Calibri"/>
                <a:sym typeface="Calibri"/>
              </a:rPr>
              <a:t>6. Verificación de Tecnología Ambiental (ETV)</a:t>
            </a:r>
            <a:endParaRPr sz="2400" b="0" i="0" u="none" strike="noStrike" cap="none">
              <a:solidFill>
                <a:srgbClr val="000000"/>
              </a:solidFill>
              <a:latin typeface="Calibri"/>
              <a:ea typeface="Calibri"/>
              <a:cs typeface="Calibri"/>
              <a:sym typeface="Calibri"/>
            </a:endParaRPr>
          </a:p>
        </p:txBody>
      </p:sp>
      <p:pic>
        <p:nvPicPr>
          <p:cNvPr id="595" name="Google Shape;595;p2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28751">
            <a:off x="394125" y="4172511"/>
            <a:ext cx="894050" cy="454604"/>
          </a:xfrm>
          <a:prstGeom prst="rect">
            <a:avLst/>
          </a:prstGeom>
          <a:noFill/>
          <a:ln>
            <a:noFill/>
          </a:ln>
          <a:effectLst>
            <a:outerShdw blurRad="57150" dist="19050" dir="3240000" algn="bl" rotWithShape="0">
              <a:srgbClr val="000000">
                <a:alpha val="49411"/>
              </a:srgbClr>
            </a:outerShdw>
          </a:effectLst>
        </p:spPr>
      </p:pic>
      <p:sp>
        <p:nvSpPr>
          <p:cNvPr id="596" name="Google Shape;596;p22"/>
          <p:cNvSpPr txBox="1"/>
          <p:nvPr/>
        </p:nvSpPr>
        <p:spPr>
          <a:xfrm>
            <a:off x="561088" y="2811763"/>
            <a:ext cx="11253000" cy="1353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300"/>
              <a:buFont typeface="Arial"/>
              <a:buNone/>
            </a:pPr>
            <a:r>
              <a:rPr lang="en-US" sz="2300" b="0" i="0" u="none" strike="noStrike" cap="none">
                <a:solidFill>
                  <a:srgbClr val="000000"/>
                </a:solidFill>
                <a:highlight>
                  <a:schemeClr val="lt1"/>
                </a:highlight>
                <a:latin typeface="Calibri"/>
                <a:ea typeface="Calibri"/>
                <a:cs typeface="Calibri"/>
                <a:sym typeface="Calibri"/>
              </a:rPr>
              <a:t>La etiqueta se otorga a productos y servicios que tienen </a:t>
            </a:r>
            <a:r>
              <a:rPr lang="en-US" sz="2300" b="0" i="0" u="none" strike="noStrike" cap="none">
                <a:solidFill>
                  <a:srgbClr val="000000"/>
                </a:solidFill>
                <a:highlight>
                  <a:schemeClr val="lt1"/>
                </a:highlight>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un impacto ambiental reducido</a:t>
            </a:r>
            <a:r>
              <a:rPr lang="en-US" sz="2300" b="0" i="0" u="none" strike="noStrike" cap="none">
                <a:solidFill>
                  <a:srgbClr val="000000"/>
                </a:solidFill>
                <a:highlight>
                  <a:schemeClr val="lt1"/>
                </a:highlight>
                <a:latin typeface="Calibri"/>
                <a:ea typeface="Calibri"/>
                <a:cs typeface="Calibri"/>
                <a:sym typeface="Calibri"/>
              </a:rPr>
              <a:t> en comparación con otros productos y servicios similares en el mercado, teniendo en cuenta su ciclo de vida completo</a:t>
            </a:r>
            <a:endParaRPr sz="1400" b="0" i="0" u="none" strike="noStrike" cap="none">
              <a:solidFill>
                <a:srgbClr val="000000"/>
              </a:solidFill>
              <a:latin typeface="Calibri"/>
              <a:ea typeface="Calibri"/>
              <a:cs typeface="Calibri"/>
              <a:sym typeface="Calibri"/>
            </a:endParaRPr>
          </a:p>
        </p:txBody>
      </p:sp>
      <p:sp>
        <p:nvSpPr>
          <p:cNvPr id="597" name="Google Shape;597;p22"/>
          <p:cNvSpPr/>
          <p:nvPr/>
        </p:nvSpPr>
        <p:spPr>
          <a:xfrm>
            <a:off x="1183823" y="2406125"/>
            <a:ext cx="2804400" cy="457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a:solidFill>
                  <a:srgbClr val="434343"/>
                </a:solidFill>
                <a:latin typeface="Calibri"/>
                <a:ea typeface="Calibri"/>
                <a:cs typeface="Calibri"/>
                <a:sym typeface="Calibri"/>
              </a:rPr>
              <a:t>7. sello ECO de la UE</a:t>
            </a:r>
            <a:endParaRPr sz="2400" b="0" i="0" u="none" strike="noStrike" cap="none">
              <a:solidFill>
                <a:srgbClr val="434343"/>
              </a:solidFill>
              <a:latin typeface="Calibri"/>
              <a:ea typeface="Calibri"/>
              <a:cs typeface="Calibri"/>
              <a:sym typeface="Calibri"/>
            </a:endParaRPr>
          </a:p>
        </p:txBody>
      </p:sp>
      <p:sp>
        <p:nvSpPr>
          <p:cNvPr id="598" name="Google Shape;598;p22"/>
          <p:cNvSpPr txBox="1"/>
          <p:nvPr/>
        </p:nvSpPr>
        <p:spPr>
          <a:xfrm>
            <a:off x="446750" y="4867175"/>
            <a:ext cx="11169000" cy="1403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Herramienta que verifica el rendimiento de tecnologías innovadoras con un carácter ambiental. Su principal objetivo es facilitar la entrada a mercado de nuevas tecnologías innovadoras y que tengan un beneficio ambiental respecto a las tecnologías existentes.</a:t>
            </a:r>
            <a:endParaRPr sz="2400" b="0" i="0" u="none" strike="noStrike" cap="none">
              <a:solidFill>
                <a:srgbClr val="000000"/>
              </a:solidFill>
              <a:latin typeface="Calibri"/>
              <a:ea typeface="Calibri"/>
              <a:cs typeface="Calibri"/>
              <a:sym typeface="Calibri"/>
            </a:endParaRPr>
          </a:p>
        </p:txBody>
      </p:sp>
      <p:pic>
        <p:nvPicPr>
          <p:cNvPr id="599" name="Google Shape;599;p22">
            <a:hlinkClick r:id="rId6"/>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902947">
            <a:off x="310639" y="2159372"/>
            <a:ext cx="896671" cy="597782"/>
          </a:xfrm>
          <a:prstGeom prst="rect">
            <a:avLst/>
          </a:prstGeom>
          <a:noFill/>
          <a:ln>
            <a:noFill/>
          </a:ln>
          <a:effectLst>
            <a:outerShdw blurRad="85725" dist="76200" dir="1200000" algn="bl" rotWithShape="0">
              <a:srgbClr val="000000">
                <a:alpha val="20000"/>
              </a:srgbClr>
            </a:outerShdw>
          </a:effectLst>
        </p:spPr>
      </p:pic>
      <p:pic>
        <p:nvPicPr>
          <p:cNvPr id="600" name="Google Shape;600;p22" title="пп ооо Sticker"/>
          <p:cNvPicPr preferRelativeResize="0"/>
          <p:nvPr/>
        </p:nvPicPr>
        <p:blipFill rotWithShape="1">
          <a:blip r:embed="rId8" cstate="screen">
            <a:alphaModFix/>
            <a:extLst>
              <a:ext uri="{28A0092B-C50C-407E-A947-70E740481C1C}">
                <a14:useLocalDpi xmlns:a14="http://schemas.microsoft.com/office/drawing/2010/main"/>
              </a:ext>
            </a:extLst>
          </a:blip>
          <a:srcRect l="30226" t="26562"/>
          <a:stretch/>
        </p:blipFill>
        <p:spPr>
          <a:xfrm rot="-24904">
            <a:off x="656785" y="2648401"/>
            <a:ext cx="204355" cy="214195"/>
          </a:xfrm>
          <a:prstGeom prst="rect">
            <a:avLst/>
          </a:prstGeom>
          <a:noFill/>
          <a:ln>
            <a:noFill/>
          </a:ln>
          <a:effectLst>
            <a:outerShdw blurRad="57150" dist="19050" dir="5400000" algn="bl" rotWithShape="0">
              <a:srgbClr val="000000">
                <a:alpha val="69411"/>
              </a:srgbClr>
            </a:outerShdw>
          </a:effectLst>
        </p:spPr>
      </p:pic>
      <p:pic>
        <p:nvPicPr>
          <p:cNvPr id="601" name="Google Shape;601;p22" title="пп ооо Sticker"/>
          <p:cNvPicPr preferRelativeResize="0"/>
          <p:nvPr/>
        </p:nvPicPr>
        <p:blipFill rotWithShape="1">
          <a:blip r:embed="rId8" cstate="screen">
            <a:alphaModFix/>
            <a:extLst>
              <a:ext uri="{28A0092B-C50C-407E-A947-70E740481C1C}">
                <a14:useLocalDpi xmlns:a14="http://schemas.microsoft.com/office/drawing/2010/main"/>
              </a:ext>
            </a:extLst>
          </a:blip>
          <a:srcRect l="30226" t="26562"/>
          <a:stretch/>
        </p:blipFill>
        <p:spPr>
          <a:xfrm rot="-24904">
            <a:off x="784697" y="4562989"/>
            <a:ext cx="204355" cy="214195"/>
          </a:xfrm>
          <a:prstGeom prst="rect">
            <a:avLst/>
          </a:prstGeom>
          <a:noFill/>
          <a:ln>
            <a:noFill/>
          </a:ln>
          <a:effectLst>
            <a:outerShdw blurRad="57150" dist="19050" dir="5400000" algn="bl" rotWithShape="0">
              <a:srgbClr val="000000">
                <a:alpha val="69411"/>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17" name="Google Shape;617;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18" name="Google Shape;618;p16"/>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Caso de estudio</a:t>
            </a:r>
            <a:endParaRPr sz="3600" b="1">
              <a:solidFill>
                <a:srgbClr val="73B64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13bb7b626c_1_14"/>
          <p:cNvSpPr txBox="1">
            <a:spLocks noGrp="1"/>
          </p:cNvSpPr>
          <p:nvPr>
            <p:ph type="body" idx="1"/>
          </p:nvPr>
        </p:nvSpPr>
        <p:spPr>
          <a:xfrm>
            <a:off x="1218922" y="348055"/>
            <a:ext cx="10007100" cy="8070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Índice del Kit de Inicio SOS </a:t>
            </a:r>
            <a:endParaRPr/>
          </a:p>
        </p:txBody>
      </p:sp>
      <p:graphicFrame>
        <p:nvGraphicFramePr>
          <p:cNvPr id="227" name="Google Shape;227;g313bb7b626c_1_14"/>
          <p:cNvGraphicFramePr/>
          <p:nvPr/>
        </p:nvGraphicFramePr>
        <p:xfrm>
          <a:off x="621792" y="1182624"/>
          <a:ext cx="10604250" cy="6998859"/>
        </p:xfrm>
        <a:graphic>
          <a:graphicData uri="http://schemas.openxmlformats.org/drawingml/2006/table">
            <a:tbl>
              <a:tblPr firstRow="1" bandRow="1">
                <a:noFill/>
                <a:tableStyleId>{B99303D5-830D-48E2-9DC4-4C2232703740}</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3234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550225">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Introducción al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 Operaciones empresariales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2- Pensamiento sostenible</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3- Comprometer al personal</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4- </a:t>
                      </a:r>
                      <a:r>
                        <a:rPr lang="en-US" sz="2400">
                          <a:solidFill>
                            <a:srgbClr val="010101"/>
                          </a:solidFill>
                          <a:latin typeface="Calibri"/>
                          <a:ea typeface="Calibri"/>
                          <a:cs typeface="Calibri"/>
                          <a:sym typeface="Calibri"/>
                        </a:rPr>
                        <a:t>Al servicio de</a:t>
                      </a:r>
                      <a:r>
                        <a:rPr lang="en-US" sz="2400" u="none" strike="noStrike" cap="none">
                          <a:solidFill>
                            <a:srgbClr val="010101"/>
                          </a:solidFill>
                          <a:latin typeface="Calibri"/>
                          <a:ea typeface="Calibri"/>
                          <a:cs typeface="Calibri"/>
                          <a:sym typeface="Calibri"/>
                        </a:rPr>
                        <a:t> los consumidores ecológicos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5- A</a:t>
                      </a:r>
                      <a:r>
                        <a:rPr lang="en-US" sz="2400">
                          <a:solidFill>
                            <a:srgbClr val="010101"/>
                          </a:solidFill>
                          <a:latin typeface="Calibri"/>
                          <a:ea typeface="Calibri"/>
                          <a:cs typeface="Calibri"/>
                          <a:sym typeface="Calibri"/>
                        </a:rPr>
                        <a:t>lianzas</a:t>
                      </a:r>
                      <a:r>
                        <a:rPr lang="en-US" sz="2400" u="none" strike="noStrike" cap="none">
                          <a:solidFill>
                            <a:srgbClr val="010101"/>
                          </a:solidFill>
                          <a:latin typeface="Calibri"/>
                          <a:ea typeface="Calibri"/>
                          <a:cs typeface="Calibri"/>
                          <a:sym typeface="Calibri"/>
                        </a:rPr>
                        <a:t> comunitarias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6- Evaluación y planificación</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7- Transparencia de la cadena de suministro</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8- Prácticas de referencia</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9- Herramientas digitales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10- Dificultades en las empresas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Resumen del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Términos clave y definiciones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822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23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5822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23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3234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VOLCÁN STUDIO</a:t>
            </a:r>
            <a:endParaRPr/>
          </a:p>
        </p:txBody>
      </p:sp>
      <p:sp>
        <p:nvSpPr>
          <p:cNvPr id="624" name="Google Shape;624;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25" name="Google Shape;625;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a:t>
            </a:r>
            <a:endParaRPr/>
          </a:p>
        </p:txBody>
      </p:sp>
      <p:sp>
        <p:nvSpPr>
          <p:cNvPr id="626" name="Google Shape;626;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a:t>
            </a:r>
            <a:endParaRPr/>
          </a:p>
        </p:txBody>
      </p:sp>
      <p:sp>
        <p:nvSpPr>
          <p:cNvPr id="627" name="Google Shape;627;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28" name="Google Shape;628;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29" name="Google Shape;629;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30" name="Google Shape;630;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32" name="Google Shape;632;p17"/>
          <p:cNvSpPr txBox="1"/>
          <p:nvPr/>
        </p:nvSpPr>
        <p:spPr>
          <a:xfrm>
            <a:off x="4801961" y="5932208"/>
            <a:ext cx="653037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Duplicate the next 2 slides as many times as needed, to fill in the case studies.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Up to a maximum of 20 slides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8"/>
          <p:cNvSpPr txBox="1">
            <a:spLocks noGrp="1"/>
          </p:cNvSpPr>
          <p:nvPr>
            <p:ph type="body" idx="1"/>
          </p:nvPr>
        </p:nvSpPr>
        <p:spPr>
          <a:xfrm>
            <a:off x="4509125" y="354300"/>
            <a:ext cx="6821700" cy="574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rPr>
              <a:t>Caso de estudio: VOLCÁN STUDIO</a:t>
            </a:r>
            <a:endParaRPr b="1">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Estudio de arquitectura, ingeniería y diseño fundado en 2015. Desde sus inicios, Volcán Studio entiende la gestión de proyectos mediante una visión global donde la creación formal, gráfica y material se alimenta de un enfoque multidisciplinar. </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La arquitectura se encuentra en un momento crucial de su evolución en las Islas Canarias. </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Sumando diseño, funcionalidad y técnica, tiene un impacto determinante en el entorno en que la empresa está ubicada. </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Por ello, mientras Volcán Studio construye el paisaje urbano y renovando los espacios, surgen dos</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términos clave: </a:t>
            </a:r>
            <a:r>
              <a:rPr lang="en-US" b="1" i="1" u="sng">
                <a:solidFill>
                  <a:srgbClr val="000000"/>
                </a:solidFill>
              </a:rPr>
              <a:t>sostenibilidad y accesibilidad</a:t>
            </a:r>
            <a:r>
              <a:rPr lang="en-US" b="1">
                <a:solidFill>
                  <a:srgbClr val="000000"/>
                </a:solidFill>
              </a:rPr>
              <a:t>.</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638" name="Google Shape;638;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da7300e6f5_0_0"/>
          <p:cNvSpPr txBox="1">
            <a:spLocks noGrp="1"/>
          </p:cNvSpPr>
          <p:nvPr>
            <p:ph type="body" idx="1"/>
          </p:nvPr>
        </p:nvSpPr>
        <p:spPr>
          <a:xfrm>
            <a:off x="4586025" y="508075"/>
            <a:ext cx="6806100" cy="574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rPr>
              <a:t>Caso de estudio: VOLCÁN STUDIO</a:t>
            </a:r>
            <a:endParaRPr b="1">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La sostenibilidad no se trata solo de edificaciones amigables con el medio ambiente, sino de construcciones que pueden perdurar en el tiempo, generando un impacto positivo en sus alrededores. Por otro lado, la accesibilidad busca que estos espacios sean universales, que la ciudadanía pueda disfrutarlos, independientemente, de las capacidades físicas o sensoriales y de cómo éstas cambian a medida que la población envejece. </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Mirando hacia el futuro, hay una apuesta firme por estas dos dimensiones, las consideradas piedras angulares en el desarrollo arquitectónico de Canarias y del mundo. </a:t>
            </a:r>
            <a:endParaRPr b="1">
              <a:solidFill>
                <a:srgbClr val="000000"/>
              </a:solidFill>
            </a:endParaRPr>
          </a:p>
        </p:txBody>
      </p:sp>
      <p:sp>
        <p:nvSpPr>
          <p:cNvPr id="644" name="Google Shape;644;g2da7300e6f5_0_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2da7300e6f5_0_5"/>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rPr>
              <a:t>Caso de estudio: VOLCÁN STUDIO</a:t>
            </a:r>
            <a:endParaRPr b="1">
              <a:solidFill>
                <a:srgbClr val="73B64B"/>
              </a:solidFill>
            </a:endParaRPr>
          </a:p>
          <a:p>
            <a:pPr marL="0" lvl="0" indent="0" algn="just" rtl="0">
              <a:lnSpc>
                <a:spcPct val="100000"/>
              </a:lnSpc>
              <a:spcBef>
                <a:spcPts val="0"/>
              </a:spcBef>
              <a:spcAft>
                <a:spcPts val="0"/>
              </a:spcAft>
              <a:buClr>
                <a:srgbClr val="73B64B"/>
              </a:buClr>
              <a:buSzPts val="2400"/>
              <a:buFont typeface="Arial"/>
              <a:buNone/>
            </a:pP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Y no solo porque representan lo correcto en términos éticos, sino porque son la respuesta</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a los desafíos demográficos y medioambientales que enfrentaremos en un futuro cercano.</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Volcán Studio considera que la mejor forma de hacerlo es mantenerse al día incorporando la</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tecnología y el conocimiento necesario que les permita avanzar en un camino sostenible y accesible. </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Un buen ejemplo de ello es la participación en el</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Programa </a:t>
            </a:r>
            <a:r>
              <a:rPr lang="en-US" b="1" i="1" u="sng">
                <a:solidFill>
                  <a:srgbClr val="000000"/>
                </a:solidFill>
              </a:rPr>
              <a:t>“Aje Verde”</a:t>
            </a:r>
            <a:r>
              <a:rPr lang="en-US" b="1">
                <a:solidFill>
                  <a:srgbClr val="000000"/>
                </a:solidFill>
              </a:rPr>
              <a:t>, en el que fueron conscientes de la gestión de materias y de la implementación de futuras regulaciones legales y sellos de calidad</a:t>
            </a:r>
            <a:endParaRPr b="1">
              <a:solidFill>
                <a:srgbClr val="000000"/>
              </a:solidFill>
            </a:endParaRPr>
          </a:p>
          <a:p>
            <a:pPr marL="0" lvl="0" indent="0" algn="just" rtl="0">
              <a:lnSpc>
                <a:spcPct val="100000"/>
              </a:lnSpc>
              <a:spcBef>
                <a:spcPts val="0"/>
              </a:spcBef>
              <a:spcAft>
                <a:spcPts val="0"/>
              </a:spcAft>
              <a:buClr>
                <a:srgbClr val="73B64B"/>
              </a:buClr>
              <a:buSzPts val="2400"/>
              <a:buFont typeface="Arial"/>
              <a:buNone/>
            </a:pPr>
            <a:r>
              <a:rPr lang="en-US" b="1">
                <a:solidFill>
                  <a:srgbClr val="000000"/>
                </a:solidFill>
              </a:rPr>
              <a:t>nacionales e internacionales.</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650" name="Google Shape;650;g2da7300e6f5_0_5"/>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2da7300e6f5_0_1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rPr>
              <a:t>Caso de estudio: VOLCÁN STUDIO</a:t>
            </a:r>
            <a:endParaRPr b="1">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Con el propósito de avanzar en este camino y ser un punto de encuentro entre profesionales y conocimiento, nace la iniciativa </a:t>
            </a:r>
            <a:r>
              <a:rPr lang="en-US" b="1" i="1">
                <a:solidFill>
                  <a:srgbClr val="000000"/>
                </a:solidFill>
              </a:rPr>
              <a:t>"</a:t>
            </a:r>
            <a:r>
              <a:rPr lang="en-US" b="1" i="1" u="sng">
                <a:solidFill>
                  <a:srgbClr val="000000"/>
                </a:solidFill>
              </a:rPr>
              <a:t>Canarias Arquitectura Sostenible</a:t>
            </a:r>
            <a:r>
              <a:rPr lang="en-US" b="1" i="1">
                <a:solidFill>
                  <a:srgbClr val="000000"/>
                </a:solidFill>
              </a:rPr>
              <a:t>"</a:t>
            </a:r>
            <a:r>
              <a:rPr lang="en-US" b="1">
                <a:solidFill>
                  <a:srgbClr val="000000"/>
                </a:solidFill>
              </a:rPr>
              <a:t>, a la que se suma Volcán Studio. </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Ésta pretende dar visibilidad a las iniciativas  surgidas desde Canarias y que se adaptan a las particularidades y singularidades del territorio.</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https://canariasarquitecturasostenible.com/</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en-US" b="1">
                <a:solidFill>
                  <a:srgbClr val="000000"/>
                </a:solidFill>
              </a:rPr>
              <a:t>volcanstudio.com</a:t>
            </a: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656" name="Google Shape;656;g2da7300e6f5_0_1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Google Shape;671;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72" name="Google Shape;672;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73" name="Google Shape;673;p21"/>
          <p:cNvSpPr txBox="1"/>
          <p:nvPr/>
        </p:nvSpPr>
        <p:spPr>
          <a:xfrm>
            <a:off x="5906323" y="4514225"/>
            <a:ext cx="288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2d080a7830e_0_55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Test Evaluación</a:t>
            </a:r>
            <a:endParaRPr/>
          </a:p>
        </p:txBody>
      </p:sp>
      <p:sp>
        <p:nvSpPr>
          <p:cNvPr id="679" name="Google Shape;679;g2d080a7830e_0_552"/>
          <p:cNvSpPr txBox="1">
            <a:spLocks noGrp="1"/>
          </p:cNvSpPr>
          <p:nvPr>
            <p:ph type="body" idx="2"/>
          </p:nvPr>
        </p:nvSpPr>
        <p:spPr>
          <a:xfrm>
            <a:off x="904850" y="2238775"/>
            <a:ext cx="10198200" cy="42255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1.- El Plan de Sostenibilidad</a:t>
            </a:r>
            <a:endParaRPr sz="23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3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a) Es un documento sobre la política de sostenibilidad no sujeto a los ODS 2030, suficiente con cumplir la normativa y directrices del Gobierno de cada país</a:t>
            </a:r>
            <a:endParaRPr sz="23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b) Es una guía de objetivos claros, medibles y realistas para mejorar la sostenibilidad de la organización alineado con los ODS 2030.</a:t>
            </a:r>
            <a:endParaRPr sz="23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c) Es un documento diseñado bajo las directrices de la empresa sin estar alineado con ninguna normativa europea y nacional. </a:t>
            </a:r>
            <a:endParaRPr sz="2300">
              <a:solidFill>
                <a:srgbClr val="333333"/>
              </a:solidFill>
              <a:highlight>
                <a:srgbClr val="FFFFFF"/>
              </a:highlight>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d1fbf6497a_0_2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685" name="Google Shape;685;g2d1fbf6497a_0_22"/>
          <p:cNvSpPr txBox="1">
            <a:spLocks noGrp="1"/>
          </p:cNvSpPr>
          <p:nvPr>
            <p:ph type="body" idx="2"/>
          </p:nvPr>
        </p:nvSpPr>
        <p:spPr>
          <a:xfrm>
            <a:off x="904850" y="2481250"/>
            <a:ext cx="10198200" cy="38130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2.- En el Plan de Sostenibilidad deben participar</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a) Solamente el equipo directivo.</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b) Todos los trabajadores, directivos, clientes, proveedores e inversores.</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c) Solo las personas (internas y externas) designadas por la dirección.</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0" lvl="0" indent="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2d1fbf6497a_0_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691" name="Google Shape;691;g2d1fbf6497a_0_7"/>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3.- ¿ Cuándo será obligatorio para las microempresas presentar informes de sostenibilidad?</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a) A partir de 2027 pero podrán por no aplicar la normativa hasta el 1 de enero de 2028.</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b) A partir del 1 de enero de 2025.</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c) Aún no se establecido obligatoriedad temporal. </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d1fbf6497a_0_1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697" name="Google Shape;697;g2d1fbf6497a_0_17"/>
          <p:cNvSpPr txBox="1">
            <a:spLocks noGrp="1"/>
          </p:cNvSpPr>
          <p:nvPr>
            <p:ph type="body" idx="2"/>
          </p:nvPr>
        </p:nvSpPr>
        <p:spPr>
          <a:xfrm>
            <a:off x="904850" y="2463900"/>
            <a:ext cx="10198200" cy="41391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4.- El informe de sostenibilidad deberá ser verificado </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a) Por una empresa auditora externa sin necesidad de estar sujeta a un modelo estándar.</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b) No requiere ser verificado.</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c) Por una empresa auditora externa y en un formato electrónico estándar que simplifique su inclusión en el Punto de Acceso Único Europeo.</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INTRODUCCION</a:t>
            </a:r>
            <a:endParaRPr/>
          </a:p>
        </p:txBody>
      </p:sp>
      <p:sp>
        <p:nvSpPr>
          <p:cNvPr id="234" name="Google Shape;234;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Font typeface="Arial"/>
              <a:buNone/>
            </a:pPr>
            <a:r>
              <a:rPr lang="en-US" sz="2400"/>
              <a:t>Operaciones empresariales sostenibles	</a:t>
            </a:r>
            <a:endParaRPr/>
          </a:p>
        </p:txBody>
      </p:sp>
      <p:sp>
        <p:nvSpPr>
          <p:cNvPr id="235" name="Google Shape;235;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a:t>
            </a:r>
            <a:endParaRPr/>
          </a:p>
        </p:txBody>
      </p:sp>
      <p:sp>
        <p:nvSpPr>
          <p:cNvPr id="236" name="Google Shape;236;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37" name="Google Shape;237;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38" name="Google Shape;238;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TABLE OF CONTENTS</a:t>
            </a:r>
            <a:endParaRPr/>
          </a:p>
        </p:txBody>
      </p:sp>
      <p:sp>
        <p:nvSpPr>
          <p:cNvPr id="239" name="Google Shape;239;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0" name="Google Shape;240;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1" name="Google Shape;241;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42" name="Google Shape;242;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43" name="Google Shape;243;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44" name="Google Shape;244;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45" name="Google Shape;245;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2d1fbf6497a_0_4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03" name="Google Shape;703;g2d1fbf6497a_0_42"/>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5.- Para realizar un seguimiento del cumplimiento del Plan de Sostenibilidad es clave</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a) Realizar actuaciones de evaluación, seguimiento y control  periódicas.</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b) Diseñar, implementar y analizar un sistema de indicadores que bajo el marco de un cuadro de mando proporcione información sobre la evolución por objetivos y las desviaciones respecto al valor estimado.</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c)  Todas son correctas.</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2d1fbf6497a_0_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09" name="Google Shape;709;g2d1fbf6497a_0_2"/>
          <p:cNvSpPr txBox="1">
            <a:spLocks noGrp="1"/>
          </p:cNvSpPr>
          <p:nvPr>
            <p:ph type="body" idx="2"/>
          </p:nvPr>
        </p:nvSpPr>
        <p:spPr>
          <a:xfrm>
            <a:off x="904850" y="2238775"/>
            <a:ext cx="10198200" cy="42255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US" sz="2300" b="1" i="1">
                <a:solidFill>
                  <a:srgbClr val="333333"/>
                </a:solidFill>
                <a:highlight>
                  <a:srgbClr val="FFFFFF"/>
                </a:highlight>
                <a:latin typeface="Arial"/>
                <a:ea typeface="Arial"/>
                <a:cs typeface="Arial"/>
                <a:sym typeface="Arial"/>
              </a:rPr>
              <a:t>Soluciones </a:t>
            </a: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1.- El Plan de Sostenibilidad</a:t>
            </a:r>
            <a:endParaRPr sz="23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3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a) Es un documento sobre la política de sostenibilidad no sujeto a los ODS 2030, suficiente con cumplir la normativa y directrices del Gobierno de cada país</a:t>
            </a:r>
            <a:endParaRPr sz="23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00"/>
                </a:highlight>
                <a:latin typeface="Arial"/>
                <a:ea typeface="Arial"/>
                <a:cs typeface="Arial"/>
                <a:sym typeface="Arial"/>
              </a:rPr>
              <a:t>b) Es una guía de objetivos claros, medibles y realistas para mejorar la sostenibilidad de la organización alineado con los ODS 2030.</a:t>
            </a:r>
            <a:endParaRPr sz="2300">
              <a:solidFill>
                <a:srgbClr val="333333"/>
              </a:solidFill>
              <a:highlight>
                <a:srgbClr val="FFFF00"/>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sz="2300">
                <a:solidFill>
                  <a:srgbClr val="333333"/>
                </a:solidFill>
                <a:highlight>
                  <a:srgbClr val="FFFFFF"/>
                </a:highlight>
                <a:latin typeface="Arial"/>
                <a:ea typeface="Arial"/>
                <a:cs typeface="Arial"/>
                <a:sym typeface="Arial"/>
              </a:rPr>
              <a:t>c) Es un documento diseñado bajo las directrices de la empresa sin estar alineado con ninguna normativa europea y nacional. </a:t>
            </a:r>
            <a:endParaRPr sz="2300">
              <a:solidFill>
                <a:srgbClr val="333333"/>
              </a:solidFill>
              <a:highlight>
                <a:srgbClr val="FFFFFF"/>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2d1fbf6497a_0_2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15" name="Google Shape;715;g2d1fbf6497a_0_27"/>
          <p:cNvSpPr txBox="1">
            <a:spLocks noGrp="1"/>
          </p:cNvSpPr>
          <p:nvPr>
            <p:ph type="body" idx="2"/>
          </p:nvPr>
        </p:nvSpPr>
        <p:spPr>
          <a:xfrm>
            <a:off x="904850" y="2481250"/>
            <a:ext cx="10198200" cy="38130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US" sz="2300" b="1" i="1">
                <a:solidFill>
                  <a:srgbClr val="333333"/>
                </a:solidFill>
                <a:highlight>
                  <a:srgbClr val="FFFFFF"/>
                </a:highlight>
                <a:latin typeface="Arial"/>
                <a:ea typeface="Arial"/>
                <a:cs typeface="Arial"/>
                <a:sym typeface="Arial"/>
              </a:rPr>
              <a:t>Soluciones</a:t>
            </a: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2.- En el Plan de Sostenibilidad deben participar</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a) Solamente el equipo directivo.</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b)</a:t>
            </a:r>
            <a:r>
              <a:rPr lang="en-US">
                <a:solidFill>
                  <a:srgbClr val="333333"/>
                </a:solidFill>
                <a:highlight>
                  <a:srgbClr val="FFFF00"/>
                </a:highlight>
                <a:latin typeface="Arial"/>
                <a:ea typeface="Arial"/>
                <a:cs typeface="Arial"/>
                <a:sym typeface="Arial"/>
              </a:rPr>
              <a:t> Todos los trabajadores, directivos, clientes, proveedores e  inversores.</a:t>
            </a:r>
            <a:endParaRPr>
              <a:solidFill>
                <a:srgbClr val="333333"/>
              </a:solidFill>
              <a:highlight>
                <a:srgbClr val="FFFF00"/>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c) Solo las personas (internas y externas) designadas por la dirección.</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0" lvl="0" indent="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2d1fbf6497a_0_3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21" name="Google Shape;721;g2d1fbf6497a_0_32"/>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US" sz="2300" b="1" i="1">
                <a:solidFill>
                  <a:srgbClr val="333333"/>
                </a:solidFill>
                <a:highlight>
                  <a:srgbClr val="FFFFFF"/>
                </a:highlight>
                <a:latin typeface="Arial"/>
                <a:ea typeface="Arial"/>
                <a:cs typeface="Arial"/>
                <a:sym typeface="Arial"/>
              </a:rPr>
              <a:t>Soluciones</a:t>
            </a: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3.- ¿ Cuándo será obligatorio para las microempresas presentar informes de sostenibilidad?</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a) </a:t>
            </a:r>
            <a:r>
              <a:rPr lang="en-US">
                <a:solidFill>
                  <a:srgbClr val="333333"/>
                </a:solidFill>
                <a:highlight>
                  <a:srgbClr val="FFFF00"/>
                </a:highlight>
                <a:latin typeface="Arial"/>
                <a:ea typeface="Arial"/>
                <a:cs typeface="Arial"/>
                <a:sym typeface="Arial"/>
              </a:rPr>
              <a:t>A partir de 2027 pero podrán por no aplicar la normativa hasta el 1 de enero de 2028.</a:t>
            </a:r>
            <a:endParaRPr>
              <a:solidFill>
                <a:srgbClr val="333333"/>
              </a:solidFill>
              <a:highlight>
                <a:srgbClr val="FFFF00"/>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b) A partir del 1 de enero de 2025.</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c) Aún no se establecido obligatoriedad temporal. </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2d1fbf6497a_0_3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27" name="Google Shape;727;g2d1fbf6497a_0_37"/>
          <p:cNvSpPr txBox="1">
            <a:spLocks noGrp="1"/>
          </p:cNvSpPr>
          <p:nvPr>
            <p:ph type="body" idx="2"/>
          </p:nvPr>
        </p:nvSpPr>
        <p:spPr>
          <a:xfrm>
            <a:off x="904850" y="2463900"/>
            <a:ext cx="10198200" cy="41391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US" sz="2300" b="1" i="1">
                <a:solidFill>
                  <a:srgbClr val="333333"/>
                </a:solidFill>
                <a:highlight>
                  <a:srgbClr val="FFFFFF"/>
                </a:highlight>
                <a:latin typeface="Arial"/>
                <a:ea typeface="Arial"/>
                <a:cs typeface="Arial"/>
                <a:sym typeface="Arial"/>
              </a:rPr>
              <a:t>Soluciones</a:t>
            </a:r>
            <a:endParaRPr sz="23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4.- El informe de sostenibilidad deberá ser verificado </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a) Por una empresa auditora externa sin necesidad de estar sujeta a un modelo estándar.</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b) No requiere ser verificado.</a:t>
            </a: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c)</a:t>
            </a:r>
            <a:r>
              <a:rPr lang="en-US">
                <a:solidFill>
                  <a:srgbClr val="333333"/>
                </a:solidFill>
                <a:highlight>
                  <a:srgbClr val="FFFF00"/>
                </a:highlight>
                <a:latin typeface="Arial"/>
                <a:ea typeface="Arial"/>
                <a:cs typeface="Arial"/>
                <a:sym typeface="Arial"/>
              </a:rPr>
              <a:t> Por una empresa auditora externa y en un formato electrónico estándar que simplifique su inclusión en el Punto de Acceso Único Europeo.</a:t>
            </a:r>
            <a:endParaRPr>
              <a:solidFill>
                <a:srgbClr val="333333"/>
              </a:solidFill>
              <a:highlight>
                <a:srgbClr val="FFFF00"/>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d1fbf6497a_0_4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Test Evaluación</a:t>
            </a:r>
            <a:endParaRPr/>
          </a:p>
        </p:txBody>
      </p:sp>
      <p:sp>
        <p:nvSpPr>
          <p:cNvPr id="733" name="Google Shape;733;g2d1fbf6497a_0_47"/>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US" sz="2000" b="1" i="1">
                <a:solidFill>
                  <a:srgbClr val="333333"/>
                </a:solidFill>
                <a:highlight>
                  <a:srgbClr val="FFFFFF"/>
                </a:highlight>
                <a:latin typeface="Arial"/>
                <a:ea typeface="Arial"/>
                <a:cs typeface="Arial"/>
                <a:sym typeface="Arial"/>
              </a:rPr>
              <a:t>Soluciones</a:t>
            </a:r>
            <a:endParaRPr sz="2000" b="1" i="1">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r>
              <a:rPr lang="en-US">
                <a:solidFill>
                  <a:srgbClr val="333333"/>
                </a:solidFill>
                <a:highlight>
                  <a:srgbClr val="FFFFFF"/>
                </a:highlight>
                <a:latin typeface="Arial"/>
                <a:ea typeface="Arial"/>
                <a:cs typeface="Arial"/>
                <a:sym typeface="Arial"/>
              </a:rPr>
              <a:t>5.- Para realizar un seguimiento del cumplimiento del Plan de Sostenibilidad es clave</a:t>
            </a: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a) Realizar actuaciones de evaluación, seguimiento y control  periódicas.</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b) Diseñar, implementar y analizar un sistema de indicadores que bajo el marco de un cuadro de mando proporcione información sobre la evolución por objetivos y las desviaciones respecto al valor estimado.</a:t>
            </a:r>
            <a:endParaRPr>
              <a:solidFill>
                <a:srgbClr val="333333"/>
              </a:solidFill>
              <a:highlight>
                <a:schemeClr val="lt1"/>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r>
              <a:rPr lang="en-US">
                <a:solidFill>
                  <a:srgbClr val="333333"/>
                </a:solidFill>
                <a:highlight>
                  <a:schemeClr val="lt1"/>
                </a:highlight>
                <a:latin typeface="Arial"/>
                <a:ea typeface="Arial"/>
                <a:cs typeface="Arial"/>
                <a:sym typeface="Arial"/>
              </a:rPr>
              <a:t>c)  </a:t>
            </a:r>
            <a:r>
              <a:rPr lang="en-US">
                <a:solidFill>
                  <a:srgbClr val="333333"/>
                </a:solidFill>
                <a:highlight>
                  <a:srgbClr val="FFFF00"/>
                </a:highlight>
                <a:latin typeface="Arial"/>
                <a:ea typeface="Arial"/>
                <a:cs typeface="Arial"/>
                <a:sym typeface="Arial"/>
              </a:rPr>
              <a:t>Todas son correctas.</a:t>
            </a:r>
            <a:endParaRPr>
              <a:solidFill>
                <a:srgbClr val="333333"/>
              </a:solidFill>
              <a:highlight>
                <a:srgbClr val="FFFF00"/>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685800" lvl="0" indent="-228600" algn="l" rtl="0">
              <a:lnSpc>
                <a:spcPct val="103333"/>
              </a:lnSpc>
              <a:spcBef>
                <a:spcPts val="0"/>
              </a:spcBef>
              <a:spcAft>
                <a:spcPts val="0"/>
              </a:spcAft>
              <a:buClr>
                <a:srgbClr val="595959"/>
              </a:buClr>
              <a:buSzPts val="2400"/>
              <a:buNone/>
            </a:pPr>
            <a:endParaRPr sz="2000">
              <a:solidFill>
                <a:srgbClr val="333333"/>
              </a:solidFill>
              <a:highlight>
                <a:srgbClr val="FFFFFF"/>
              </a:highlight>
              <a:latin typeface="Arial"/>
              <a:ea typeface="Arial"/>
              <a:cs typeface="Arial"/>
              <a:sym typeface="Arial"/>
            </a:endParaRPr>
          </a:p>
          <a:p>
            <a:pPr marL="228600" lvl="0" indent="-228600" algn="l" rtl="0">
              <a:lnSpc>
                <a:spcPct val="103333"/>
              </a:lnSpc>
              <a:spcBef>
                <a:spcPts val="0"/>
              </a:spcBef>
              <a:spcAft>
                <a:spcPts val="0"/>
              </a:spcAft>
              <a:buClr>
                <a:srgbClr val="595959"/>
              </a:buClr>
              <a:buSzPts val="2400"/>
              <a:buNone/>
            </a:pPr>
            <a:endParaRPr sz="2100">
              <a:solidFill>
                <a:srgbClr val="333333"/>
              </a:solidFill>
              <a:highlight>
                <a:srgbClr val="FFFFFF"/>
              </a:highlight>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8" name="Google Shape;748;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749" name="Google Shape;749;p2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0" name="Google Shape;750;p25"/>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6"/>
          <p:cNvSpPr txBox="1">
            <a:spLocks noGrp="1"/>
          </p:cNvSpPr>
          <p:nvPr>
            <p:ph type="body" idx="1"/>
          </p:nvPr>
        </p:nvSpPr>
        <p:spPr>
          <a:xfrm>
            <a:off x="4634275" y="497850"/>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800"/>
              </a:spcBef>
              <a:spcAft>
                <a:spcPts val="0"/>
              </a:spcAft>
              <a:buClr>
                <a:srgbClr val="000000"/>
              </a:buClr>
              <a:buSzPts val="2400"/>
              <a:buFont typeface="Calibri"/>
              <a:buChar char="➢"/>
            </a:pPr>
            <a:r>
              <a:rPr lang="en-US" b="1" i="1">
                <a:solidFill>
                  <a:srgbClr val="000000"/>
                </a:solidFill>
              </a:rPr>
              <a:t>Responsabilidad Social Corporativa/ Responsabilidad Social Empresarial (RSC/RSE):  </a:t>
            </a:r>
            <a:r>
              <a:rPr lang="en-US">
                <a:solidFill>
                  <a:srgbClr val="000000"/>
                </a:solidFill>
              </a:rPr>
              <a:t>Principio empresarial que busca equilibrar los objetivos de las empresas como son la productividad y la rentabilidad sin olvidar los principios éticos y legales.</a:t>
            </a:r>
            <a:endParaRPr>
              <a:solidFill>
                <a:srgbClr val="000000"/>
              </a:solidFill>
            </a:endParaRPr>
          </a:p>
          <a:p>
            <a:pPr marL="457200" lvl="0" indent="-381000" algn="just" rtl="0">
              <a:lnSpc>
                <a:spcPct val="115000"/>
              </a:lnSpc>
              <a:spcBef>
                <a:spcPts val="1000"/>
              </a:spcBef>
              <a:spcAft>
                <a:spcPts val="1000"/>
              </a:spcAft>
              <a:buClr>
                <a:srgbClr val="000000"/>
              </a:buClr>
              <a:buSzPts val="2400"/>
              <a:buFont typeface="Calibri"/>
              <a:buChar char="➢"/>
            </a:pPr>
            <a:r>
              <a:rPr lang="en-US" b="1" i="1">
                <a:solidFill>
                  <a:srgbClr val="000000"/>
                </a:solidFill>
              </a:rPr>
              <a:t>Criterios ASG (ESG): </a:t>
            </a:r>
            <a:r>
              <a:rPr lang="en-US">
                <a:solidFill>
                  <a:srgbClr val="000000"/>
                </a:solidFill>
              </a:rPr>
              <a:t>Se refieren a factores Ambientales, Sociales y de Gobierno corporativo que se tienen en cuenta a la hora de invertir en una empresa. ESG, son las siglas en inglés de </a:t>
            </a:r>
            <a:r>
              <a:rPr lang="en-US" i="1">
                <a:solidFill>
                  <a:srgbClr val="000000"/>
                </a:solidFill>
              </a:rPr>
              <a:t>“environmental, social and governance”</a:t>
            </a:r>
            <a:r>
              <a:rPr lang="en-US">
                <a:solidFill>
                  <a:srgbClr val="000000"/>
                </a:solidFill>
              </a:rPr>
              <a:t>.</a:t>
            </a:r>
            <a:endParaRPr/>
          </a:p>
        </p:txBody>
      </p:sp>
      <p:sp>
        <p:nvSpPr>
          <p:cNvPr id="756" name="Google Shape;756;p2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2d29169d371_0_15"/>
          <p:cNvSpPr txBox="1">
            <a:spLocks noGrp="1"/>
          </p:cNvSpPr>
          <p:nvPr>
            <p:ph type="body" idx="1"/>
          </p:nvPr>
        </p:nvSpPr>
        <p:spPr>
          <a:xfrm>
            <a:off x="4618900" y="497850"/>
            <a:ext cx="6548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800"/>
              </a:spcBef>
              <a:spcAft>
                <a:spcPts val="0"/>
              </a:spcAft>
              <a:buClr>
                <a:srgbClr val="000000"/>
              </a:buClr>
              <a:buSzPts val="2400"/>
              <a:buFont typeface="Calibri"/>
              <a:buChar char="➢"/>
            </a:pPr>
            <a:r>
              <a:rPr lang="en-US" b="1" i="1">
                <a:solidFill>
                  <a:srgbClr val="000000"/>
                </a:solidFill>
              </a:rPr>
              <a:t>Huella Ambiental: </a:t>
            </a:r>
            <a:r>
              <a:rPr lang="en-US">
                <a:solidFill>
                  <a:srgbClr val="000000"/>
                </a:solidFill>
              </a:rPr>
              <a:t>La Huella ambiental evalúa, los impactos ambientales de un producto o servicio, con base en un Análisis de su ciclo de vida (ACV), que se hace siguiendo normas internacionales ISO </a:t>
            </a:r>
            <a:r>
              <a:rPr lang="en-US" i="1">
                <a:solidFill>
                  <a:srgbClr val="000000"/>
                </a:solidFill>
              </a:rPr>
              <a:t>(ISO 14040 e ISO 14044).</a:t>
            </a:r>
            <a:endParaRPr i="1">
              <a:solidFill>
                <a:srgbClr val="000000"/>
              </a:solidFill>
            </a:endParaRPr>
          </a:p>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rPr>
              <a:t>Información no Financiera - Informe de Sostenibilidad: </a:t>
            </a:r>
            <a:r>
              <a:rPr lang="en-US">
                <a:solidFill>
                  <a:srgbClr val="000000"/>
                </a:solidFill>
              </a:rPr>
              <a:t>Informe de gestión de la microPYME en el que se aporta información sobre cuestiones medioambientales, de personal, derechos humanos, diligencia debida y sostenibilidad.</a:t>
            </a:r>
            <a:endParaRPr>
              <a:solidFill>
                <a:srgbClr val="000000"/>
              </a:solidFill>
            </a:endParaRPr>
          </a:p>
          <a:p>
            <a:pPr marL="457200" lvl="0" indent="0" algn="just" rtl="0">
              <a:lnSpc>
                <a:spcPct val="115000"/>
              </a:lnSpc>
              <a:spcBef>
                <a:spcPts val="1000"/>
              </a:spcBef>
              <a:spcAft>
                <a:spcPts val="1000"/>
              </a:spcAft>
              <a:buSzPts val="2400"/>
              <a:buNone/>
            </a:pPr>
            <a:endParaRPr b="1" i="1">
              <a:solidFill>
                <a:srgbClr val="000000"/>
              </a:solidFill>
            </a:endParaRPr>
          </a:p>
        </p:txBody>
      </p:sp>
      <p:sp>
        <p:nvSpPr>
          <p:cNvPr id="762" name="Google Shape;762;g2d29169d371_0_15"/>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2d080a7830e_0_677"/>
          <p:cNvSpPr txBox="1">
            <a:spLocks noGrp="1"/>
          </p:cNvSpPr>
          <p:nvPr>
            <p:ph type="body" idx="1"/>
          </p:nvPr>
        </p:nvSpPr>
        <p:spPr>
          <a:xfrm>
            <a:off x="4825900" y="636150"/>
            <a:ext cx="6341700" cy="558570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0"/>
              </a:spcBef>
              <a:spcAft>
                <a:spcPts val="0"/>
              </a:spcAft>
              <a:buClr>
                <a:srgbClr val="000000"/>
              </a:buClr>
              <a:buSzPts val="1400"/>
              <a:buChar char="➢"/>
            </a:pPr>
            <a:r>
              <a:rPr lang="en-US" b="1" i="1">
                <a:solidFill>
                  <a:srgbClr val="000000"/>
                </a:solidFill>
                <a:highlight>
                  <a:schemeClr val="lt1"/>
                </a:highlight>
              </a:rPr>
              <a:t>E</a:t>
            </a:r>
            <a:r>
              <a:rPr lang="en-US" b="1" i="1">
                <a:solidFill>
                  <a:srgbClr val="000000"/>
                </a:solidFill>
              </a:rPr>
              <a:t>tiqueta Ecológica Europea (EEE):</a:t>
            </a:r>
            <a:r>
              <a:rPr lang="en-US">
                <a:solidFill>
                  <a:srgbClr val="000000"/>
                </a:solidFill>
              </a:rPr>
              <a:t> Sistema de certificación que gestiona el Comité de Etiqueta Ecológica de la UE. Se otorga cuando los productos cumplen criterios ecológicos y de rendimiento.</a:t>
            </a:r>
            <a:endParaRPr>
              <a:solidFill>
                <a:srgbClr val="000000"/>
              </a:solidFill>
            </a:endParaRPr>
          </a:p>
          <a:p>
            <a:pPr marL="457200" lvl="0" indent="-381000" algn="just" rtl="0">
              <a:lnSpc>
                <a:spcPct val="115000"/>
              </a:lnSpc>
              <a:spcBef>
                <a:spcPts val="0"/>
              </a:spcBef>
              <a:spcAft>
                <a:spcPts val="0"/>
              </a:spcAft>
              <a:buClr>
                <a:srgbClr val="000000"/>
              </a:buClr>
              <a:buSzPts val="2400"/>
              <a:buFont typeface="Calibri"/>
              <a:buChar char="➢"/>
            </a:pPr>
            <a:r>
              <a:rPr lang="en-US" b="1" i="1">
                <a:solidFill>
                  <a:srgbClr val="000000"/>
                </a:solidFill>
              </a:rPr>
              <a:t>Economía Circular:</a:t>
            </a:r>
            <a:r>
              <a:rPr lang="en-US">
                <a:solidFill>
                  <a:srgbClr val="000000"/>
                </a:solidFill>
              </a:rPr>
              <a:t> modelo de producción y consumo que implica reducir el desperdicio de recursos. Extiende el ciclo de vida de los productos.</a:t>
            </a:r>
            <a:endParaRPr>
              <a:solidFill>
                <a:srgbClr val="000000"/>
              </a:solidFill>
            </a:endParaRPr>
          </a:p>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rPr>
              <a:t>Neutralidad Climática:</a:t>
            </a:r>
            <a:r>
              <a:rPr lang="en-US">
                <a:solidFill>
                  <a:srgbClr val="000000"/>
                </a:solidFill>
              </a:rPr>
              <a:t> Consiste en compensar las emisiones de efecto invernadero con procesos que fijan el carbono atmosférico. </a:t>
            </a:r>
            <a:endParaRPr>
              <a:solidFill>
                <a:srgbClr val="000000"/>
              </a:solidFill>
            </a:endParaRPr>
          </a:p>
          <a:p>
            <a:pPr marL="0" lvl="0" indent="0" algn="just" rtl="0">
              <a:lnSpc>
                <a:spcPct val="100000"/>
              </a:lnSpc>
              <a:spcBef>
                <a:spcPts val="1000"/>
              </a:spcBef>
              <a:spcAft>
                <a:spcPts val="0"/>
              </a:spcAft>
              <a:buSzPts val="2400"/>
              <a:buNone/>
            </a:pPr>
            <a:endParaRPr sz="1700">
              <a:solidFill>
                <a:srgbClr val="000000"/>
              </a:solidFill>
            </a:endParaRPr>
          </a:p>
        </p:txBody>
      </p:sp>
      <p:sp>
        <p:nvSpPr>
          <p:cNvPr id="768" name="Google Shape;768;g2d080a7830e_0_677"/>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HEADING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53" name="Google Shape;253;p5"/>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5"/>
          <p:cNvSpPr txBox="1"/>
          <p:nvPr/>
        </p:nvSpPr>
        <p:spPr>
          <a:xfrm>
            <a:off x="6163904" y="4770223"/>
            <a:ext cx="452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INTRODUCCION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2" name="Google Shape;782;p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83" name="Google Shape;783;p28"/>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4" name="Google Shape;784;p28"/>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29"/>
          <p:cNvSpPr txBox="1">
            <a:spLocks noGrp="1"/>
          </p:cNvSpPr>
          <p:nvPr>
            <p:ph type="body" idx="2"/>
          </p:nvPr>
        </p:nvSpPr>
        <p:spPr>
          <a:xfrm>
            <a:off x="380300" y="2204875"/>
            <a:ext cx="11440500" cy="42801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000000"/>
              </a:buClr>
              <a:buSzPts val="1600"/>
              <a:buFont typeface="Arial"/>
              <a:buNone/>
            </a:pPr>
            <a:r>
              <a:rPr lang="en-US" i="1" u="sng">
                <a:solidFill>
                  <a:srgbClr val="000000"/>
                </a:solidFill>
              </a:rPr>
              <a:t>Publicaciones:</a:t>
            </a:r>
            <a:endParaRPr>
              <a:solidFill>
                <a:srgbClr val="000000"/>
              </a:solidFill>
              <a:latin typeface="Arial"/>
              <a:ea typeface="Arial"/>
              <a:cs typeface="Arial"/>
              <a:sym typeface="Aria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AQUA, ACPUA (2019). Propuesta de indicadores para incorporar los ODS a los procesos de evaluación institucional de la calidad.</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Ayuso, A. (2017). Participación y rendición de cuentas en la localización de la Agenda 2030.  Colección Monografías CIDOB 2017.</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Comisión Europea (2007). Guía para la Estrategia Europea de Desarrollo Sostenible. Un futuro sostenible a nuestro alcance (pdf).</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Comisión Europea (2017). Libro Blanco sobre el Futuro de Europa. </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Comisión Europea (2017). Pilar europeo de derechos sociales.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Comisión Europea (2019). Documento de reflexión para una Europa sostenible de aquí a 2030.</a:t>
            </a:r>
            <a:endParaRPr>
              <a:solidFill>
                <a:srgbClr val="000000"/>
              </a:solidFill>
            </a:endParaRPr>
          </a:p>
        </p:txBody>
      </p:sp>
      <p:sp>
        <p:nvSpPr>
          <p:cNvPr id="790" name="Google Shape;790;p29"/>
          <p:cNvSpPr txBox="1">
            <a:spLocks noGrp="1"/>
          </p:cNvSpPr>
          <p:nvPr>
            <p:ph type="body" idx="1"/>
          </p:nvPr>
        </p:nvSpPr>
        <p:spPr>
          <a:xfrm>
            <a:off x="860906" y="560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a:t>Referencias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2d29169d371_0_5"/>
          <p:cNvSpPr txBox="1">
            <a:spLocks noGrp="1"/>
          </p:cNvSpPr>
          <p:nvPr>
            <p:ph type="body" idx="1"/>
          </p:nvPr>
        </p:nvSpPr>
        <p:spPr>
          <a:xfrm>
            <a:off x="942956" y="664969"/>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a:t>Referencias</a:t>
            </a:r>
            <a:endParaRPr/>
          </a:p>
        </p:txBody>
      </p:sp>
      <p:sp>
        <p:nvSpPr>
          <p:cNvPr id="796" name="Google Shape;796;g2d29169d371_0_5"/>
          <p:cNvSpPr txBox="1">
            <a:spLocks noGrp="1"/>
          </p:cNvSpPr>
          <p:nvPr>
            <p:ph type="body" idx="2"/>
          </p:nvPr>
        </p:nvSpPr>
        <p:spPr>
          <a:xfrm>
            <a:off x="380300" y="2204875"/>
            <a:ext cx="11440500" cy="3203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0"/>
              </a:spcBef>
              <a:spcAft>
                <a:spcPts val="0"/>
              </a:spcAft>
              <a:buClr>
                <a:srgbClr val="000000"/>
              </a:buClr>
              <a:buSzPts val="2400"/>
              <a:buChar char="-"/>
            </a:pPr>
            <a:r>
              <a:rPr lang="en-US">
                <a:solidFill>
                  <a:srgbClr val="000000"/>
                </a:solidFill>
              </a:rPr>
              <a:t>GRI, Pacto Mundial de las Naciones Unidas, WBCSD (2016). SDG Compass. La guía para la acción empresarial en los ODS.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Gudynas, (2010). Desarrollo sostenible: una guía básica de conceptos y tendencias hacia otra economía.</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Naciones Unidas (1948). Declaración Universal de Derechos Humanos. </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Naciones Unidas (1987). Informe de la Comisión Mundial sobre el Medio Ambiente y el Desarrollo. “Nuestro futuro común” (Informe Brundtland). </a:t>
            </a:r>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2d29169d371_0_10"/>
          <p:cNvSpPr txBox="1">
            <a:spLocks noGrp="1"/>
          </p:cNvSpPr>
          <p:nvPr>
            <p:ph type="body" idx="2"/>
          </p:nvPr>
        </p:nvSpPr>
        <p:spPr>
          <a:xfrm>
            <a:off x="514025" y="2408275"/>
            <a:ext cx="7177800" cy="3566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i="1" u="sng">
                <a:solidFill>
                  <a:srgbClr val="000000"/>
                </a:solidFill>
              </a:rPr>
              <a:t>Webs:</a:t>
            </a:r>
            <a:endParaRPr i="1" u="sng">
              <a:solidFill>
                <a:srgbClr val="000000"/>
              </a:solidFill>
            </a:endParaRPr>
          </a:p>
          <a:p>
            <a:pPr marL="0" lvl="0" indent="0" algn="just" rtl="0">
              <a:lnSpc>
                <a:spcPct val="100000"/>
              </a:lnSpc>
              <a:spcBef>
                <a:spcPts val="0"/>
              </a:spcBef>
              <a:spcAft>
                <a:spcPts val="0"/>
              </a:spcAft>
              <a:buSzPts val="2400"/>
              <a:buNone/>
            </a:pPr>
            <a:endParaRPr i="1" u="sng">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3"/>
              </a:rPr>
              <a:t>www.consilium.europa.eu</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4"/>
              </a:rPr>
              <a:t>www.eesc.europa.eu</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5"/>
              </a:rPr>
              <a:t>www.pactomundial.org</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6"/>
              </a:rPr>
              <a:t>www.sustainabledevelopment.un.org</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7"/>
              </a:rPr>
              <a:t>www.wtwco.com</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chemeClr val="hlink"/>
                </a:solidFill>
                <a:uFill>
                  <a:noFill/>
                </a:uFill>
                <a:hlinkClick r:id="rId8"/>
              </a:rPr>
              <a:t>www.redeuroparc</a:t>
            </a:r>
            <a:r>
              <a:rPr lang="en-US" i="1">
                <a:solidFill>
                  <a:schemeClr val="hlink"/>
                </a:solidFill>
                <a:uFill>
                  <a:noFill/>
                </a:uFill>
                <a:hlinkClick r:id="rId8"/>
              </a:rPr>
              <a:t>.org</a:t>
            </a:r>
            <a:endParaRPr i="1">
              <a:solidFill>
                <a:srgbClr val="000000"/>
              </a:solidFill>
            </a:endParaRPr>
          </a:p>
          <a:p>
            <a:pPr marL="45720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endParaRPr i="1" u="sng">
              <a:solidFill>
                <a:srgbClr val="000000"/>
              </a:solidFill>
            </a:endParaRPr>
          </a:p>
          <a:p>
            <a:pPr marL="0" lvl="0" indent="0" algn="just" rtl="0">
              <a:lnSpc>
                <a:spcPct val="100000"/>
              </a:lnSpc>
              <a:spcBef>
                <a:spcPts val="0"/>
              </a:spcBef>
              <a:spcAft>
                <a:spcPts val="0"/>
              </a:spcAft>
              <a:buSzPts val="2400"/>
              <a:buNone/>
            </a:pPr>
            <a:endParaRPr i="1" u="sng">
              <a:solidFill>
                <a:srgbClr val="000000"/>
              </a:solidFill>
            </a:endParaRPr>
          </a:p>
          <a:p>
            <a:pPr marL="0" lvl="0" indent="0" algn="just" rtl="0">
              <a:lnSpc>
                <a:spcPct val="100000"/>
              </a:lnSpc>
              <a:spcBef>
                <a:spcPts val="0"/>
              </a:spcBef>
              <a:spcAft>
                <a:spcPts val="0"/>
              </a:spcAft>
              <a:buSzPts val="2400"/>
              <a:buNone/>
            </a:pPr>
            <a:endParaRPr i="1" u="sng">
              <a:solidFill>
                <a:srgbClr val="000000"/>
              </a:solidFill>
            </a:endParaRPr>
          </a:p>
        </p:txBody>
      </p:sp>
      <p:sp>
        <p:nvSpPr>
          <p:cNvPr id="802" name="Google Shape;802;g2d29169d371_0_10"/>
          <p:cNvSpPr txBox="1">
            <a:spLocks noGrp="1"/>
          </p:cNvSpPr>
          <p:nvPr>
            <p:ph type="body" idx="1"/>
          </p:nvPr>
        </p:nvSpPr>
        <p:spPr>
          <a:xfrm>
            <a:off x="895331" y="7125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a:t>Referencias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7" name="Google Shape;817;g2d29c645a3d_1_633"/>
          <p:cNvSpPr txBox="1">
            <a:spLocks noGrp="1"/>
          </p:cNvSpPr>
          <p:nvPr>
            <p:ph type="body" idx="1"/>
          </p:nvPr>
        </p:nvSpPr>
        <p:spPr>
          <a:xfrm>
            <a:off x="7630825" y="990928"/>
            <a:ext cx="2067000" cy="148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07</a:t>
            </a:r>
            <a:endParaRPr/>
          </a:p>
        </p:txBody>
      </p:sp>
      <p:sp>
        <p:nvSpPr>
          <p:cNvPr id="818" name="Google Shape;818;g2d29c645a3d_1_633"/>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819" name="Google Shape;819;g2d29c645a3d_1_633"/>
          <p:cNvSpPr txBox="1"/>
          <p:nvPr/>
        </p:nvSpPr>
        <p:spPr>
          <a:xfrm>
            <a:off x="5722300" y="4461925"/>
            <a:ext cx="604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Exhibit: Normas ISO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d29c645a3d_1_641"/>
          <p:cNvSpPr txBox="1">
            <a:spLocks noGrp="1"/>
          </p:cNvSpPr>
          <p:nvPr>
            <p:ph type="body" idx="1"/>
          </p:nvPr>
        </p:nvSpPr>
        <p:spPr>
          <a:xfrm>
            <a:off x="867175" y="500000"/>
            <a:ext cx="6819600" cy="10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sz="3800"/>
              <a:t>Anexo: Esquema de normas ISO </a:t>
            </a:r>
            <a:endParaRPr sz="3800"/>
          </a:p>
        </p:txBody>
      </p:sp>
      <p:graphicFrame>
        <p:nvGraphicFramePr>
          <p:cNvPr id="825" name="Google Shape;825;g2d29c645a3d_1_641"/>
          <p:cNvGraphicFramePr/>
          <p:nvPr/>
        </p:nvGraphicFramePr>
        <p:xfrm>
          <a:off x="11824" y="2022575"/>
          <a:ext cx="11719225" cy="4741891"/>
        </p:xfrm>
        <a:graphic>
          <a:graphicData uri="http://schemas.openxmlformats.org/drawingml/2006/table">
            <a:tbl>
              <a:tblPr>
                <a:noFill/>
                <a:tableStyleId>{78EF20A1-BE99-46A9-BBC4-EDBBA161E5A6}</a:tableStyleId>
              </a:tblPr>
              <a:tblGrid>
                <a:gridCol w="3428050">
                  <a:extLst>
                    <a:ext uri="{9D8B030D-6E8A-4147-A177-3AD203B41FA5}">
                      <a16:colId xmlns:a16="http://schemas.microsoft.com/office/drawing/2014/main" val="20000"/>
                    </a:ext>
                  </a:extLst>
                </a:gridCol>
                <a:gridCol w="747250">
                  <a:extLst>
                    <a:ext uri="{9D8B030D-6E8A-4147-A177-3AD203B41FA5}">
                      <a16:colId xmlns:a16="http://schemas.microsoft.com/office/drawing/2014/main" val="20001"/>
                    </a:ext>
                  </a:extLst>
                </a:gridCol>
                <a:gridCol w="7543925">
                  <a:extLst>
                    <a:ext uri="{9D8B030D-6E8A-4147-A177-3AD203B41FA5}">
                      <a16:colId xmlns:a16="http://schemas.microsoft.com/office/drawing/2014/main" val="20002"/>
                    </a:ext>
                  </a:extLst>
                </a:gridCol>
              </a:tblGrid>
              <a:tr h="230350">
                <a:tc rowSpan="3">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Emisiones y huella de carbono</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rowSpan="3">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14064-1</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14064-2</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14064-3</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14065</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14066</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14067</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rowSpan="3">
                  <a:txBody>
                    <a:bodyPr/>
                    <a:lstStyle/>
                    <a:p>
                      <a:pPr marL="0" marR="0" lvl="0" indent="0" algn="ctr" rtl="0">
                        <a:lnSpc>
                          <a:spcPct val="115000"/>
                        </a:lnSpc>
                        <a:spcBef>
                          <a:spcPts val="0"/>
                        </a:spcBef>
                        <a:spcAft>
                          <a:spcPts val="0"/>
                        </a:spcAft>
                        <a:buClr>
                          <a:srgbClr val="000000"/>
                        </a:buClr>
                        <a:buSzPts val="1500"/>
                        <a:buFont typeface="Arial"/>
                        <a:buNone/>
                      </a:pPr>
                      <a:r>
                        <a:rPr lang="en-US" sz="1500" u="none" strike="noStrike" cap="none">
                          <a:latin typeface="Calibri"/>
                          <a:ea typeface="Calibri"/>
                          <a:cs typeface="Calibri"/>
                          <a:sym typeface="Calibri"/>
                        </a:rPr>
                        <a:t>Cuantificación e informe de las emisiones y remociones de gases de efecto invernadero.</a:t>
                      </a:r>
                      <a:endParaRPr sz="15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9000">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54125">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10034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Ahorro energético</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50001</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50002</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50003</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50004</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50006</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50015</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u="none" strike="noStrike" cap="none">
                          <a:latin typeface="Calibri"/>
                          <a:ea typeface="Calibri"/>
                          <a:cs typeface="Calibri"/>
                          <a:sym typeface="Calibri"/>
                        </a:rPr>
                        <a:t>Sistemas de gestión de la energía y auditorías energéticas.</a:t>
                      </a:r>
                      <a:endParaRPr sz="15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extLst>
                  <a:ext uri="{0D108BD9-81ED-4DB2-BD59-A6C34878D82A}">
                    <a16:rowId xmlns:a16="http://schemas.microsoft.com/office/drawing/2014/main" val="10003"/>
                  </a:ext>
                </a:extLst>
              </a:tr>
              <a:tr h="1767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Ahorro de agua</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14046</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Huella de agua de productos, procesos y organizaciones.</a:t>
                      </a:r>
                      <a:endParaRPr sz="14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268375">
                <a:tc rowSpan="6">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Etiquetas ambientales</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Sistema de gestión ambiental en la empresa</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38340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14025</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Etiquetas y declaraciones ambientales DE TIPO iii</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683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Etiquetas ambientales: Principios Generales.</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3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14054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Autodeclaraciones ambientales. Etiquetado ambiental tipo II</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683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Etiquetado ambiental tipo I</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31872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14040</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Análisis de ciclo de vida de productos</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10"/>
                  </a:ext>
                </a:extLst>
              </a:tr>
              <a:tr h="25460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Sector maderero</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9001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Trazabilidad de Productos Madereros</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extLst>
                  <a:ext uri="{0D108BD9-81ED-4DB2-BD59-A6C34878D82A}">
                    <a16:rowId xmlns:a16="http://schemas.microsoft.com/office/drawing/2014/main" val="10011"/>
                  </a:ext>
                </a:extLst>
              </a:tr>
              <a:tr h="2408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RSC</a:t>
                      </a:r>
                      <a:endParaRPr sz="14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26000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Es una guía. No certificable. Derechos Humanos.</a:t>
                      </a:r>
                      <a:endParaRPr sz="1300" u="none" strike="noStrike" cap="none">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1"/>
          <p:cNvSpPr txBox="1">
            <a:spLocks noGrp="1"/>
          </p:cNvSpPr>
          <p:nvPr>
            <p:ph type="body" idx="1"/>
          </p:nvPr>
        </p:nvSpPr>
        <p:spPr>
          <a:xfrm>
            <a:off x="9399500" y="5533325"/>
            <a:ext cx="2290200" cy="466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u="sng">
                <a:solidFill>
                  <a:srgbClr val="010101"/>
                </a:solidFill>
                <a:hlinkClick r:id="rId3">
                  <a:extLst>
                    <a:ext uri="{A12FA001-AC4F-418D-AE19-62706E023703}">
                      <ahyp:hlinkClr xmlns:ahyp="http://schemas.microsoft.com/office/drawing/2018/hyperlinkcolor" val="tx"/>
                    </a:ext>
                  </a:extLst>
                </a:hlinkClick>
              </a:rPr>
              <a:t>www.</a:t>
            </a:r>
            <a:r>
              <a:rPr lang="en-US" b="1" u="sng">
                <a:solidFill>
                  <a:srgbClr val="010101"/>
                </a:solidFill>
                <a:hlinkClick r:id="rId3">
                  <a:extLst>
                    <a:ext uri="{A12FA001-AC4F-418D-AE19-62706E023703}">
                      <ahyp:hlinkClr xmlns:ahyp="http://schemas.microsoft.com/office/drawing/2018/hyperlinkcolor" val="tx"/>
                    </a:ext>
                  </a:extLst>
                </a:hlinkClick>
              </a:rPr>
              <a:t>website</a:t>
            </a:r>
            <a:r>
              <a:rPr lang="en-US" u="sng">
                <a:solidFill>
                  <a:srgbClr val="010101"/>
                </a:solidFill>
                <a:hlinkClick r:id="rId3">
                  <a:extLst>
                    <a:ext uri="{A12FA001-AC4F-418D-AE19-62706E023703}">
                      <ahyp:hlinkClr xmlns:ahyp="http://schemas.microsoft.com/office/drawing/2018/hyperlinkcolor" val="tx"/>
                    </a:ext>
                  </a:extLst>
                </a:hlinkClick>
              </a:rPr>
              <a:t>.eu</a:t>
            </a:r>
            <a:endParaRPr>
              <a:solidFill>
                <a:srgbClr val="010101"/>
              </a:solidFill>
            </a:endParaRPr>
          </a:p>
          <a:p>
            <a:pPr marL="0" lvl="0" indent="0" algn="ctr" rtl="0">
              <a:lnSpc>
                <a:spcPct val="100000"/>
              </a:lnSpc>
              <a:spcBef>
                <a:spcPts val="0"/>
              </a:spcBef>
              <a:spcAft>
                <a:spcPts val="0"/>
              </a:spcAft>
              <a:buClr>
                <a:schemeClr val="lt1"/>
              </a:buClr>
              <a:buSzPts val="2400"/>
              <a:buNone/>
            </a:pPr>
            <a:endParaRPr>
              <a:solidFill>
                <a:srgbClr val="010101"/>
              </a:solidFill>
            </a:endParaRPr>
          </a:p>
        </p:txBody>
      </p:sp>
      <p:sp>
        <p:nvSpPr>
          <p:cNvPr id="832" name="Google Shape;832;p31"/>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833" name="Google Shape;833;p31"/>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a:t>
            </a:r>
            <a:endParaRPr/>
          </a:p>
        </p:txBody>
      </p:sp>
      <p:grpSp>
        <p:nvGrpSpPr>
          <p:cNvPr id="834" name="Google Shape;834;p31"/>
          <p:cNvGrpSpPr/>
          <p:nvPr/>
        </p:nvGrpSpPr>
        <p:grpSpPr>
          <a:xfrm>
            <a:off x="8380634" y="2920943"/>
            <a:ext cx="3193903" cy="538831"/>
            <a:chOff x="5349868" y="8302092"/>
            <a:chExt cx="1664680" cy="280842"/>
          </a:xfrm>
        </p:grpSpPr>
        <p:grpSp>
          <p:nvGrpSpPr>
            <p:cNvPr id="835" name="Google Shape;835;p31"/>
            <p:cNvGrpSpPr/>
            <p:nvPr/>
          </p:nvGrpSpPr>
          <p:grpSpPr>
            <a:xfrm>
              <a:off x="6388006" y="8302092"/>
              <a:ext cx="280634" cy="280634"/>
              <a:chOff x="1950027" y="2499889"/>
              <a:chExt cx="850463" cy="850463"/>
            </a:xfrm>
          </p:grpSpPr>
          <p:sp>
            <p:nvSpPr>
              <p:cNvPr id="836" name="Google Shape;836;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37" name="Google Shape;837;p31"/>
              <p:cNvGrpSpPr/>
              <p:nvPr/>
            </p:nvGrpSpPr>
            <p:grpSpPr>
              <a:xfrm>
                <a:off x="2107521" y="2657382"/>
                <a:ext cx="535476" cy="535477"/>
                <a:chOff x="2107521" y="2657382"/>
                <a:chExt cx="535476" cy="535477"/>
              </a:xfrm>
            </p:grpSpPr>
            <p:sp>
              <p:nvSpPr>
                <p:cNvPr id="838" name="Google Shape;838;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9" name="Google Shape;839;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0" name="Google Shape;840;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41" name="Google Shape;841;p31"/>
            <p:cNvGrpSpPr/>
            <p:nvPr/>
          </p:nvGrpSpPr>
          <p:grpSpPr>
            <a:xfrm>
              <a:off x="5695775" y="8302092"/>
              <a:ext cx="280634" cy="280634"/>
              <a:chOff x="-147782" y="2499889"/>
              <a:chExt cx="850463" cy="850463"/>
            </a:xfrm>
          </p:grpSpPr>
          <p:sp>
            <p:nvSpPr>
              <p:cNvPr id="842" name="Google Shape;842;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3" name="Google Shape;843;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4" name="Google Shape;844;p31"/>
            <p:cNvGrpSpPr/>
            <p:nvPr/>
          </p:nvGrpSpPr>
          <p:grpSpPr>
            <a:xfrm>
              <a:off x="6733914" y="8302092"/>
              <a:ext cx="280634" cy="280634"/>
              <a:chOff x="2998302" y="2499889"/>
              <a:chExt cx="850463" cy="850463"/>
            </a:xfrm>
          </p:grpSpPr>
          <p:sp>
            <p:nvSpPr>
              <p:cNvPr id="845" name="Google Shape;845;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6" name="Google Shape;846;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7" name="Google Shape;847;p31"/>
            <p:cNvGrpSpPr/>
            <p:nvPr/>
          </p:nvGrpSpPr>
          <p:grpSpPr>
            <a:xfrm>
              <a:off x="5349868" y="8302092"/>
              <a:ext cx="280634" cy="280842"/>
              <a:chOff x="-1196056" y="2499889"/>
              <a:chExt cx="850463" cy="851092"/>
            </a:xfrm>
          </p:grpSpPr>
          <p:sp>
            <p:nvSpPr>
              <p:cNvPr id="848" name="Google Shape;848;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9" name="Google Shape;849;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0" name="Google Shape;850;p31"/>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1" name="Google Shape;851;p31" descr="Worl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Introducción</a:t>
            </a:r>
            <a:endParaRPr/>
          </a:p>
        </p:txBody>
      </p:sp>
      <p:sp>
        <p:nvSpPr>
          <p:cNvPr id="260" name="Google Shape;260;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1" name="Google Shape;261;p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 de aprendizaje </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64" name="Google Shape;264;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65" name="Google Shape;265;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1561950" y="395650"/>
            <a:ext cx="3686100"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en-US"/>
              <a:t>INTRODUCCIÓN</a:t>
            </a:r>
            <a:endParaRPr/>
          </a:p>
        </p:txBody>
      </p:sp>
      <p:sp>
        <p:nvSpPr>
          <p:cNvPr id="273" name="Google Shape;273;p7"/>
          <p:cNvSpPr txBox="1">
            <a:spLocks noGrp="1"/>
          </p:cNvSpPr>
          <p:nvPr>
            <p:ph type="body" idx="2"/>
          </p:nvPr>
        </p:nvSpPr>
        <p:spPr>
          <a:xfrm>
            <a:off x="563050" y="1035875"/>
            <a:ext cx="10766100" cy="23544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800"/>
              </a:spcBef>
              <a:spcAft>
                <a:spcPts val="0"/>
              </a:spcAft>
              <a:buClr>
                <a:srgbClr val="000000"/>
              </a:buClr>
              <a:buSzPts val="2400"/>
              <a:buChar char="●"/>
            </a:pPr>
            <a:r>
              <a:rPr lang="en-US">
                <a:solidFill>
                  <a:srgbClr val="000000"/>
                </a:solidFill>
              </a:rPr>
              <a:t>Un futuro sostenible no será posible si no se inicia lo antes posible. La sostenibilidad corporativa de las microPYMES requiere gestión, estrategias y operaciones que garanticen la transición.</a:t>
            </a:r>
            <a:endParaRPr>
              <a:solidFill>
                <a:srgbClr val="000000"/>
              </a:solidFill>
            </a:endParaRPr>
          </a:p>
          <a:p>
            <a:pPr marL="457200" lvl="0" indent="-381000" algn="just" rtl="0">
              <a:lnSpc>
                <a:spcPct val="100000"/>
              </a:lnSpc>
              <a:spcBef>
                <a:spcPts val="0"/>
              </a:spcBef>
              <a:spcAft>
                <a:spcPts val="0"/>
              </a:spcAft>
              <a:buSzPts val="2400"/>
              <a:buChar char="●"/>
            </a:pPr>
            <a:r>
              <a:rPr lang="en-US">
                <a:solidFill>
                  <a:srgbClr val="000000"/>
                </a:solidFill>
              </a:rPr>
              <a:t>Este módulo de evaluación y planificación  ofrece respuestas a los nuevos retos y exigencias que encontrarán los autónomos, emprendedores y micropymes para crecer de forma sostenible.</a:t>
            </a:r>
            <a:endParaRPr>
              <a:solidFill>
                <a:srgbClr val="000000"/>
              </a:solidFill>
            </a:endParaRPr>
          </a:p>
          <a:p>
            <a:pPr marL="228600" lvl="0" indent="-22860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Clr>
                <a:srgbClr val="595959"/>
              </a:buClr>
              <a:buSzPts val="2400"/>
              <a:buNone/>
            </a:pPr>
            <a:endParaRPr/>
          </a:p>
        </p:txBody>
      </p:sp>
      <p:sp>
        <p:nvSpPr>
          <p:cNvPr id="274" name="Google Shape;274;p7"/>
          <p:cNvSpPr txBox="1">
            <a:spLocks noGrp="1"/>
          </p:cNvSpPr>
          <p:nvPr>
            <p:ph type="body" idx="2"/>
          </p:nvPr>
        </p:nvSpPr>
        <p:spPr>
          <a:xfrm>
            <a:off x="563050" y="3390275"/>
            <a:ext cx="10706400" cy="1963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800"/>
              </a:spcBef>
              <a:spcAft>
                <a:spcPts val="0"/>
              </a:spcAft>
              <a:buClr>
                <a:srgbClr val="000000"/>
              </a:buClr>
              <a:buSzPts val="2400"/>
              <a:buChar char="●"/>
            </a:pPr>
            <a:r>
              <a:rPr lang="en-US">
                <a:solidFill>
                  <a:srgbClr val="000000"/>
                </a:solidFill>
              </a:rPr>
              <a:t>La creciente conciencia y demanda de un mayor compromiso por parte de las compañías respecto a la conservación del medio ambiente, exige a las microPYMEs de los diferentes sectores comenzar a profundizar su conocimiento sobre los principales conceptos, aplicaciones, metodologías, herramientas y requisitos que abarca la sostenibilidad.</a:t>
            </a:r>
            <a:endParaRPr>
              <a:solidFill>
                <a:srgbClr val="000000"/>
              </a:solidFill>
            </a:endParaRPr>
          </a:p>
        </p:txBody>
      </p:sp>
      <p:sp>
        <p:nvSpPr>
          <p:cNvPr id="275" name="Google Shape;275;p7"/>
          <p:cNvSpPr txBox="1"/>
          <p:nvPr/>
        </p:nvSpPr>
        <p:spPr>
          <a:xfrm>
            <a:off x="507400" y="5172675"/>
            <a:ext cx="10821600" cy="1293000"/>
          </a:xfrm>
          <a:prstGeom prst="rect">
            <a:avLst/>
          </a:prstGeom>
          <a:noFill/>
          <a:ln>
            <a:noFill/>
          </a:ln>
        </p:spPr>
        <p:txBody>
          <a:bodyPr spcFirstLastPara="1" wrap="square" lIns="91425" tIns="91425" rIns="91425" bIns="91425" anchor="t" anchorCtr="0">
            <a:spAutoFit/>
          </a:bodyPr>
          <a:lstStyle/>
          <a:p>
            <a:pPr marL="457200" marR="0" lvl="0" indent="-38100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Tendrán la oportunidad de adquirir los conocimientos sobre sostenibilidad corporativa, huella de carbono, economía circular, ESG, reporting, objetivos de desarrollo sostenible y, pasos a seguir para elaborar el Plan de Sostenibilidad.</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02. OBJETIVOS</a:t>
            </a:r>
            <a:endParaRPr/>
          </a:p>
        </p:txBody>
      </p:sp>
      <p:sp>
        <p:nvSpPr>
          <p:cNvPr id="283" name="Google Shape;283;p8"/>
          <p:cNvSpPr txBox="1">
            <a:spLocks noGrp="1"/>
          </p:cNvSpPr>
          <p:nvPr>
            <p:ph type="body" idx="2"/>
          </p:nvPr>
        </p:nvSpPr>
        <p:spPr>
          <a:xfrm>
            <a:off x="904856" y="1989039"/>
            <a:ext cx="4550722"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1400"/>
              <a:buNone/>
            </a:pPr>
            <a:r>
              <a:rPr lang="en-US" sz="2200" b="1" i="1" dirty="0" err="1">
                <a:solidFill>
                  <a:srgbClr val="000000"/>
                </a:solidFill>
              </a:rPr>
              <a:t>Objetivo</a:t>
            </a:r>
            <a:r>
              <a:rPr lang="en-US" sz="2200" b="1" i="1" dirty="0">
                <a:solidFill>
                  <a:srgbClr val="000000"/>
                </a:solidFill>
              </a:rPr>
              <a:t> General</a:t>
            </a:r>
            <a:endParaRPr sz="2200" b="1" i="1" dirty="0">
              <a:solidFill>
                <a:srgbClr val="000000"/>
              </a:solidFill>
            </a:endParaRPr>
          </a:p>
          <a:p>
            <a:pPr marL="0" lvl="0" indent="0" algn="just" rtl="0">
              <a:lnSpc>
                <a:spcPct val="100000"/>
              </a:lnSpc>
              <a:spcBef>
                <a:spcPts val="0"/>
              </a:spcBef>
              <a:spcAft>
                <a:spcPts val="0"/>
              </a:spcAft>
              <a:buClr>
                <a:srgbClr val="000000"/>
              </a:buClr>
              <a:buSzPts val="1400"/>
              <a:buNone/>
            </a:pPr>
            <a:r>
              <a:rPr lang="en-US" sz="2200" u="sng" dirty="0">
                <a:solidFill>
                  <a:srgbClr val="000000"/>
                </a:solidFill>
              </a:rPr>
              <a:t>La </a:t>
            </a:r>
            <a:r>
              <a:rPr lang="en-US" sz="2200" u="sng" dirty="0" err="1">
                <a:solidFill>
                  <a:srgbClr val="000000"/>
                </a:solidFill>
              </a:rPr>
              <a:t>implementación</a:t>
            </a:r>
            <a:r>
              <a:rPr lang="en-US" sz="2200" u="sng" dirty="0">
                <a:solidFill>
                  <a:srgbClr val="000000"/>
                </a:solidFill>
              </a:rPr>
              <a:t> de </a:t>
            </a:r>
            <a:r>
              <a:rPr lang="en-US" sz="2200" u="sng" dirty="0" err="1">
                <a:solidFill>
                  <a:srgbClr val="000000"/>
                </a:solidFill>
              </a:rPr>
              <a:t>prácticas</a:t>
            </a:r>
            <a:r>
              <a:rPr lang="en-US" sz="2200" u="sng" dirty="0">
                <a:solidFill>
                  <a:srgbClr val="000000"/>
                </a:solidFill>
              </a:rPr>
              <a:t> </a:t>
            </a:r>
            <a:r>
              <a:rPr lang="en-US" sz="2200" u="sng" dirty="0" err="1">
                <a:solidFill>
                  <a:srgbClr val="000000"/>
                </a:solidFill>
              </a:rPr>
              <a:t>sostenibles</a:t>
            </a:r>
            <a:r>
              <a:rPr lang="en-US" sz="2200" u="sng" dirty="0">
                <a:solidFill>
                  <a:srgbClr val="000000"/>
                </a:solidFill>
              </a:rPr>
              <a:t> </a:t>
            </a:r>
            <a:r>
              <a:rPr lang="en-US" sz="2200" u="sng" dirty="0" err="1">
                <a:solidFill>
                  <a:srgbClr val="000000"/>
                </a:solidFill>
              </a:rPr>
              <a:t>por</a:t>
            </a:r>
            <a:r>
              <a:rPr lang="en-US" sz="2200" u="sng" dirty="0">
                <a:solidFill>
                  <a:srgbClr val="000000"/>
                </a:solidFill>
              </a:rPr>
              <a:t> </a:t>
            </a:r>
            <a:r>
              <a:rPr lang="en-US" sz="2200" u="sng" dirty="0" err="1">
                <a:solidFill>
                  <a:srgbClr val="000000"/>
                </a:solidFill>
              </a:rPr>
              <a:t>parte</a:t>
            </a:r>
            <a:r>
              <a:rPr lang="en-US" sz="2200" u="sng" dirty="0">
                <a:solidFill>
                  <a:srgbClr val="000000"/>
                </a:solidFill>
              </a:rPr>
              <a:t> de las </a:t>
            </a:r>
            <a:r>
              <a:rPr lang="en-US" sz="2200" u="sng" dirty="0" err="1">
                <a:solidFill>
                  <a:srgbClr val="000000"/>
                </a:solidFill>
              </a:rPr>
              <a:t>microPYMEs</a:t>
            </a:r>
            <a:r>
              <a:rPr lang="en-US" sz="2200" u="sng" dirty="0">
                <a:solidFill>
                  <a:srgbClr val="000000"/>
                </a:solidFill>
              </a:rPr>
              <a:t> </a:t>
            </a:r>
            <a:r>
              <a:rPr lang="en-US" sz="2200" u="sng" dirty="0" err="1">
                <a:solidFill>
                  <a:srgbClr val="000000"/>
                </a:solidFill>
              </a:rPr>
              <a:t>en</a:t>
            </a:r>
            <a:r>
              <a:rPr lang="en-US" sz="2200" u="sng" dirty="0">
                <a:solidFill>
                  <a:srgbClr val="000000"/>
                </a:solidFill>
              </a:rPr>
              <a:t> sus </a:t>
            </a:r>
            <a:r>
              <a:rPr lang="en-US" sz="2200" u="sng" dirty="0" err="1">
                <a:solidFill>
                  <a:srgbClr val="000000"/>
                </a:solidFill>
              </a:rPr>
              <a:t>operaciones</a:t>
            </a:r>
            <a:r>
              <a:rPr lang="en-US" sz="2200" u="sng" dirty="0">
                <a:solidFill>
                  <a:srgbClr val="000000"/>
                </a:solidFill>
              </a:rPr>
              <a:t>.</a:t>
            </a:r>
            <a:endParaRPr sz="2200" u="sng" dirty="0">
              <a:solidFill>
                <a:srgbClr val="000000"/>
              </a:solidFill>
            </a:endParaRPr>
          </a:p>
          <a:p>
            <a:pPr marL="228600" lvl="0" indent="-228600" algn="just" rtl="0">
              <a:lnSpc>
                <a:spcPct val="150000"/>
              </a:lnSpc>
              <a:spcBef>
                <a:spcPts val="800"/>
              </a:spcBef>
              <a:spcAft>
                <a:spcPts val="0"/>
              </a:spcAft>
              <a:buClr>
                <a:schemeClr val="dk1"/>
              </a:buClr>
              <a:buSzPts val="1400"/>
              <a:buNone/>
            </a:pPr>
            <a:endParaRPr sz="2200" dirty="0"/>
          </a:p>
          <a:p>
            <a:pPr marL="228600" lvl="0" indent="-228600" algn="l" rtl="0">
              <a:lnSpc>
                <a:spcPct val="103333"/>
              </a:lnSpc>
              <a:spcBef>
                <a:spcPts val="0"/>
              </a:spcBef>
              <a:spcAft>
                <a:spcPts val="0"/>
              </a:spcAft>
              <a:buClr>
                <a:srgbClr val="595959"/>
              </a:buClr>
              <a:buSzPts val="2400"/>
              <a:buNone/>
            </a:pPr>
            <a:endParaRPr sz="2200" dirty="0">
              <a:solidFill>
                <a:srgbClr val="000000"/>
              </a:solidFill>
            </a:endParaRPr>
          </a:p>
        </p:txBody>
      </p:sp>
      <p:sp>
        <p:nvSpPr>
          <p:cNvPr id="284" name="Google Shape;284;p8"/>
          <p:cNvSpPr txBox="1">
            <a:spLocks noGrp="1"/>
          </p:cNvSpPr>
          <p:nvPr>
            <p:ph type="body" idx="4294967295"/>
          </p:nvPr>
        </p:nvSpPr>
        <p:spPr>
          <a:xfrm>
            <a:off x="5907640" y="1310809"/>
            <a:ext cx="5379504" cy="4876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800"/>
              </a:spcBef>
              <a:spcAft>
                <a:spcPts val="0"/>
              </a:spcAft>
              <a:buSzPts val="2400"/>
              <a:buNone/>
            </a:pPr>
            <a:r>
              <a:rPr lang="en-US" sz="2000" b="1" i="1" dirty="0" err="1">
                <a:solidFill>
                  <a:srgbClr val="000000"/>
                </a:solidFill>
              </a:rPr>
              <a:t>Objetivos</a:t>
            </a:r>
            <a:r>
              <a:rPr lang="en-US" sz="2000" b="1" i="1" dirty="0">
                <a:solidFill>
                  <a:srgbClr val="000000"/>
                </a:solidFill>
              </a:rPr>
              <a:t> </a:t>
            </a:r>
            <a:r>
              <a:rPr lang="en-US" sz="2000" b="1" i="1" dirty="0" err="1">
                <a:solidFill>
                  <a:srgbClr val="000000"/>
                </a:solidFill>
              </a:rPr>
              <a:t>Específicos</a:t>
            </a:r>
            <a:endParaRPr sz="2000" b="1" i="1"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US" sz="2000" dirty="0" err="1">
                <a:solidFill>
                  <a:srgbClr val="000000"/>
                </a:solidFill>
              </a:rPr>
              <a:t>Proporcionar</a:t>
            </a:r>
            <a:r>
              <a:rPr lang="en-US" sz="2000" dirty="0">
                <a:solidFill>
                  <a:srgbClr val="000000"/>
                </a:solidFill>
              </a:rPr>
              <a:t> </a:t>
            </a:r>
            <a:r>
              <a:rPr lang="en-US" sz="2000" dirty="0" err="1">
                <a:solidFill>
                  <a:srgbClr val="000000"/>
                </a:solidFill>
              </a:rPr>
              <a:t>una</a:t>
            </a:r>
            <a:r>
              <a:rPr lang="en-US" sz="2000" dirty="0">
                <a:solidFill>
                  <a:srgbClr val="000000"/>
                </a:solidFill>
              </a:rPr>
              <a:t> </a:t>
            </a:r>
            <a:r>
              <a:rPr lang="en-US" sz="2000" dirty="0" err="1">
                <a:solidFill>
                  <a:srgbClr val="000000"/>
                </a:solidFill>
              </a:rPr>
              <a:t>Metodología</a:t>
            </a:r>
            <a:r>
              <a:rPr lang="en-US" sz="2000" dirty="0">
                <a:solidFill>
                  <a:srgbClr val="000000"/>
                </a:solidFill>
              </a:rPr>
              <a:t> integral para planes de </a:t>
            </a:r>
            <a:r>
              <a:rPr lang="en-US" sz="2000" dirty="0" err="1">
                <a:solidFill>
                  <a:srgbClr val="000000"/>
                </a:solidFill>
              </a:rPr>
              <a:t>sostenibilidad</a:t>
            </a:r>
            <a:r>
              <a:rPr lang="en-US" sz="2000" dirty="0">
                <a:solidFill>
                  <a:srgbClr val="000000"/>
                </a:solidFill>
              </a:rPr>
              <a:t>, </a:t>
            </a:r>
            <a:r>
              <a:rPr lang="en-US" sz="2000" dirty="0" err="1">
                <a:solidFill>
                  <a:srgbClr val="000000"/>
                </a:solidFill>
              </a:rPr>
              <a:t>alineada</a:t>
            </a:r>
            <a:r>
              <a:rPr lang="en-US" sz="2000" dirty="0">
                <a:solidFill>
                  <a:srgbClr val="000000"/>
                </a:solidFill>
              </a:rPr>
              <a:t> con </a:t>
            </a:r>
            <a:r>
              <a:rPr lang="en-US" sz="2000" dirty="0" err="1">
                <a:solidFill>
                  <a:srgbClr val="000000"/>
                </a:solidFill>
              </a:rPr>
              <a:t>los</a:t>
            </a:r>
            <a:r>
              <a:rPr lang="en-US" sz="2000" dirty="0">
                <a:solidFill>
                  <a:srgbClr val="000000"/>
                </a:solidFill>
              </a:rPr>
              <a:t> </a:t>
            </a:r>
            <a:r>
              <a:rPr lang="en-US" sz="2000" dirty="0" err="1">
                <a:solidFill>
                  <a:srgbClr val="000000"/>
                </a:solidFill>
              </a:rPr>
              <a:t>criterios</a:t>
            </a:r>
            <a:r>
              <a:rPr lang="en-US" sz="2000" dirty="0">
                <a:solidFill>
                  <a:srgbClr val="000000"/>
                </a:solidFill>
              </a:rPr>
              <a:t> ESG (</a:t>
            </a:r>
            <a:r>
              <a:rPr lang="en-US" sz="2000" dirty="0" err="1">
                <a:solidFill>
                  <a:srgbClr val="000000"/>
                </a:solidFill>
              </a:rPr>
              <a:t>Ambientales</a:t>
            </a:r>
            <a:r>
              <a:rPr lang="en-US" sz="2000" dirty="0">
                <a:solidFill>
                  <a:srgbClr val="000000"/>
                </a:solidFill>
              </a:rPr>
              <a:t>, </a:t>
            </a:r>
            <a:r>
              <a:rPr lang="en-US" sz="2000" dirty="0" err="1">
                <a:solidFill>
                  <a:srgbClr val="000000"/>
                </a:solidFill>
              </a:rPr>
              <a:t>Sociales</a:t>
            </a:r>
            <a:r>
              <a:rPr lang="en-US" sz="2000" dirty="0">
                <a:solidFill>
                  <a:srgbClr val="000000"/>
                </a:solidFill>
              </a:rPr>
              <a:t> y de </a:t>
            </a:r>
            <a:r>
              <a:rPr lang="en-US" sz="2000" dirty="0" err="1">
                <a:solidFill>
                  <a:srgbClr val="000000"/>
                </a:solidFill>
              </a:rPr>
              <a:t>Gobierno</a:t>
            </a:r>
            <a:r>
              <a:rPr lang="en-US" sz="2000" dirty="0">
                <a:solidFill>
                  <a:srgbClr val="000000"/>
                </a:solidFill>
              </a:rPr>
              <a:t> Corporativo).</a:t>
            </a:r>
            <a:endParaRPr sz="2000"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US" sz="2000" dirty="0" err="1">
                <a:solidFill>
                  <a:srgbClr val="000000"/>
                </a:solidFill>
              </a:rPr>
              <a:t>Concienciar</a:t>
            </a:r>
            <a:r>
              <a:rPr lang="en-US" sz="2000" dirty="0">
                <a:solidFill>
                  <a:srgbClr val="000000"/>
                </a:solidFill>
              </a:rPr>
              <a:t> </a:t>
            </a:r>
            <a:r>
              <a:rPr lang="en-US" sz="2000" dirty="0" err="1">
                <a:solidFill>
                  <a:srgbClr val="000000"/>
                </a:solidFill>
              </a:rPr>
              <a:t>sobre</a:t>
            </a:r>
            <a:r>
              <a:rPr lang="en-US" sz="2000" dirty="0">
                <a:solidFill>
                  <a:srgbClr val="000000"/>
                </a:solidFill>
              </a:rPr>
              <a:t> la </a:t>
            </a:r>
            <a:r>
              <a:rPr lang="en-US" sz="2000" dirty="0" err="1">
                <a:solidFill>
                  <a:srgbClr val="000000"/>
                </a:solidFill>
              </a:rPr>
              <a:t>necesidad</a:t>
            </a:r>
            <a:r>
              <a:rPr lang="en-US" sz="2000" dirty="0">
                <a:solidFill>
                  <a:srgbClr val="000000"/>
                </a:solidFill>
              </a:rPr>
              <a:t> y </a:t>
            </a:r>
            <a:r>
              <a:rPr lang="en-US" sz="2000" dirty="0" err="1">
                <a:solidFill>
                  <a:srgbClr val="000000"/>
                </a:solidFill>
              </a:rPr>
              <a:t>beneficios</a:t>
            </a:r>
            <a:r>
              <a:rPr lang="en-US" sz="2000" dirty="0">
                <a:solidFill>
                  <a:srgbClr val="000000"/>
                </a:solidFill>
              </a:rPr>
              <a:t> de </a:t>
            </a:r>
            <a:r>
              <a:rPr lang="en-US" sz="2000" dirty="0" err="1">
                <a:solidFill>
                  <a:srgbClr val="000000"/>
                </a:solidFill>
              </a:rPr>
              <a:t>una</a:t>
            </a:r>
            <a:r>
              <a:rPr lang="en-US" sz="2000" dirty="0">
                <a:solidFill>
                  <a:srgbClr val="000000"/>
                </a:solidFill>
              </a:rPr>
              <a:t> </a:t>
            </a:r>
            <a:r>
              <a:rPr lang="en-US" sz="2000" dirty="0" err="1">
                <a:solidFill>
                  <a:srgbClr val="000000"/>
                </a:solidFill>
              </a:rPr>
              <a:t>planificación</a:t>
            </a:r>
            <a:r>
              <a:rPr lang="en-US" sz="2000" dirty="0">
                <a:solidFill>
                  <a:srgbClr val="000000"/>
                </a:solidFill>
              </a:rPr>
              <a:t> </a:t>
            </a:r>
            <a:r>
              <a:rPr lang="en-US" sz="2000" dirty="0" err="1">
                <a:solidFill>
                  <a:srgbClr val="000000"/>
                </a:solidFill>
              </a:rPr>
              <a:t>estratégica</a:t>
            </a:r>
            <a:r>
              <a:rPr lang="en-US" sz="2000" dirty="0">
                <a:solidFill>
                  <a:srgbClr val="000000"/>
                </a:solidFill>
              </a:rPr>
              <a:t> de la </a:t>
            </a:r>
            <a:r>
              <a:rPr lang="en-US" sz="2000" dirty="0" err="1">
                <a:solidFill>
                  <a:srgbClr val="000000"/>
                </a:solidFill>
              </a:rPr>
              <a:t>sostenibilidad</a:t>
            </a:r>
            <a:r>
              <a:rPr lang="en-US" sz="2000" dirty="0">
                <a:solidFill>
                  <a:srgbClr val="000000"/>
                </a:solidFill>
              </a:rPr>
              <a:t>.</a:t>
            </a:r>
            <a:endParaRPr sz="2000"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US" sz="2000" dirty="0" err="1">
                <a:solidFill>
                  <a:srgbClr val="000000"/>
                </a:solidFill>
              </a:rPr>
              <a:t>Difundir</a:t>
            </a:r>
            <a:r>
              <a:rPr lang="en-US" sz="2000" dirty="0">
                <a:solidFill>
                  <a:srgbClr val="000000"/>
                </a:solidFill>
              </a:rPr>
              <a:t> </a:t>
            </a:r>
            <a:r>
              <a:rPr lang="en-US" sz="2000" dirty="0" err="1">
                <a:solidFill>
                  <a:srgbClr val="000000"/>
                </a:solidFill>
              </a:rPr>
              <a:t>buenas</a:t>
            </a:r>
            <a:r>
              <a:rPr lang="en-US" sz="2000" dirty="0">
                <a:solidFill>
                  <a:srgbClr val="000000"/>
                </a:solidFill>
              </a:rPr>
              <a:t> </a:t>
            </a:r>
            <a:r>
              <a:rPr lang="en-US" sz="2000" dirty="0" err="1">
                <a:solidFill>
                  <a:srgbClr val="000000"/>
                </a:solidFill>
              </a:rPr>
              <a:t>prácticas</a:t>
            </a:r>
            <a:r>
              <a:rPr lang="en-US" sz="2000" dirty="0">
                <a:solidFill>
                  <a:srgbClr val="000000"/>
                </a:solidFill>
              </a:rPr>
              <a:t> de </a:t>
            </a:r>
            <a:r>
              <a:rPr lang="en-US" sz="2000" dirty="0" err="1">
                <a:solidFill>
                  <a:srgbClr val="000000"/>
                </a:solidFill>
              </a:rPr>
              <a:t>gestión</a:t>
            </a:r>
            <a:r>
              <a:rPr lang="en-US" sz="2000" dirty="0">
                <a:solidFill>
                  <a:srgbClr val="000000"/>
                </a:solidFill>
              </a:rPr>
              <a:t> </a:t>
            </a:r>
            <a:r>
              <a:rPr lang="en-US" sz="2000" dirty="0" err="1">
                <a:solidFill>
                  <a:srgbClr val="000000"/>
                </a:solidFill>
              </a:rPr>
              <a:t>empresarial</a:t>
            </a:r>
            <a:r>
              <a:rPr lang="en-US" sz="2000" dirty="0">
                <a:solidFill>
                  <a:srgbClr val="000000"/>
                </a:solidFill>
              </a:rPr>
              <a:t> </a:t>
            </a:r>
            <a:r>
              <a:rPr lang="en-US" sz="2000" dirty="0" err="1">
                <a:solidFill>
                  <a:srgbClr val="000000"/>
                </a:solidFill>
              </a:rPr>
              <a:t>sostenible</a:t>
            </a:r>
            <a:r>
              <a:rPr lang="en-US" sz="2000" dirty="0">
                <a:solidFill>
                  <a:srgbClr val="000000"/>
                </a:solidFill>
              </a:rPr>
              <a:t>.</a:t>
            </a:r>
            <a:endParaRPr sz="2000"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US" sz="2000" dirty="0" err="1">
                <a:solidFill>
                  <a:srgbClr val="000000"/>
                </a:solidFill>
              </a:rPr>
              <a:t>Proporcionar</a:t>
            </a:r>
            <a:r>
              <a:rPr lang="en-US" sz="2000" dirty="0">
                <a:solidFill>
                  <a:srgbClr val="000000"/>
                </a:solidFill>
              </a:rPr>
              <a:t> </a:t>
            </a:r>
            <a:r>
              <a:rPr lang="en-US" sz="2000" dirty="0" err="1">
                <a:solidFill>
                  <a:srgbClr val="000000"/>
                </a:solidFill>
              </a:rPr>
              <a:t>apoyo</a:t>
            </a:r>
            <a:r>
              <a:rPr lang="en-US" sz="2000" dirty="0">
                <a:solidFill>
                  <a:srgbClr val="000000"/>
                </a:solidFill>
              </a:rPr>
              <a:t> a las </a:t>
            </a:r>
            <a:r>
              <a:rPr lang="en-US" sz="2000" dirty="0" err="1">
                <a:solidFill>
                  <a:srgbClr val="000000"/>
                </a:solidFill>
              </a:rPr>
              <a:t>iniciativas</a:t>
            </a:r>
            <a:r>
              <a:rPr lang="en-US" sz="2000" dirty="0">
                <a:solidFill>
                  <a:srgbClr val="000000"/>
                </a:solidFill>
              </a:rPr>
              <a:t> y </a:t>
            </a:r>
            <a:r>
              <a:rPr lang="en-US" sz="2000" dirty="0" err="1">
                <a:solidFill>
                  <a:srgbClr val="000000"/>
                </a:solidFill>
              </a:rPr>
              <a:t>políticas</a:t>
            </a:r>
            <a:r>
              <a:rPr lang="en-US" sz="2000" dirty="0">
                <a:solidFill>
                  <a:srgbClr val="000000"/>
                </a:solidFill>
              </a:rPr>
              <a:t> </a:t>
            </a:r>
            <a:r>
              <a:rPr lang="en-US" sz="2000" dirty="0" err="1">
                <a:solidFill>
                  <a:srgbClr val="000000"/>
                </a:solidFill>
              </a:rPr>
              <a:t>públicas</a:t>
            </a:r>
            <a:r>
              <a:rPr lang="en-US" sz="2000" dirty="0">
                <a:solidFill>
                  <a:srgbClr val="000000"/>
                </a:solidFill>
              </a:rPr>
              <a:t> </a:t>
            </a:r>
            <a:r>
              <a:rPr lang="en-US" sz="2000" dirty="0" err="1">
                <a:solidFill>
                  <a:srgbClr val="000000"/>
                </a:solidFill>
              </a:rPr>
              <a:t>en</a:t>
            </a:r>
            <a:r>
              <a:rPr lang="en-US" sz="2000" dirty="0">
                <a:solidFill>
                  <a:srgbClr val="000000"/>
                </a:solidFill>
              </a:rPr>
              <a:t> </a:t>
            </a:r>
            <a:r>
              <a:rPr lang="en-US" sz="2000" dirty="0" err="1">
                <a:solidFill>
                  <a:srgbClr val="000000"/>
                </a:solidFill>
              </a:rPr>
              <a:t>materia</a:t>
            </a:r>
            <a:r>
              <a:rPr lang="en-US" sz="2000" dirty="0">
                <a:solidFill>
                  <a:srgbClr val="000000"/>
                </a:solidFill>
              </a:rPr>
              <a:t> de </a:t>
            </a:r>
            <a:r>
              <a:rPr lang="en-US" sz="2000" dirty="0" err="1">
                <a:solidFill>
                  <a:srgbClr val="000000"/>
                </a:solidFill>
              </a:rPr>
              <a:t>sostenibilidad</a:t>
            </a:r>
            <a:r>
              <a:rPr lang="en-US" sz="2000" dirty="0">
                <a:solidFill>
                  <a:srgbClr val="000000"/>
                </a:solidFill>
              </a:rPr>
              <a:t> </a:t>
            </a:r>
            <a:r>
              <a:rPr lang="en-US" sz="2000" dirty="0" err="1">
                <a:solidFill>
                  <a:srgbClr val="000000"/>
                </a:solidFill>
              </a:rPr>
              <a:t>en</a:t>
            </a:r>
            <a:r>
              <a:rPr lang="en-US" sz="2000" dirty="0">
                <a:solidFill>
                  <a:srgbClr val="000000"/>
                </a:solidFill>
              </a:rPr>
              <a:t> </a:t>
            </a:r>
            <a:r>
              <a:rPr lang="en-US" sz="2000" dirty="0" err="1">
                <a:solidFill>
                  <a:srgbClr val="000000"/>
                </a:solidFill>
              </a:rPr>
              <a:t>el</a:t>
            </a:r>
            <a:r>
              <a:rPr lang="en-US" sz="2000" dirty="0">
                <a:solidFill>
                  <a:srgbClr val="000000"/>
                </a:solidFill>
              </a:rPr>
              <a:t> </a:t>
            </a:r>
            <a:r>
              <a:rPr lang="en-US" sz="2000" dirty="0" err="1">
                <a:solidFill>
                  <a:srgbClr val="000000"/>
                </a:solidFill>
              </a:rPr>
              <a:t>contexto</a:t>
            </a:r>
            <a:r>
              <a:rPr lang="en-US" sz="2000" dirty="0">
                <a:solidFill>
                  <a:srgbClr val="000000"/>
                </a:solidFill>
              </a:rPr>
              <a:t> </a:t>
            </a:r>
            <a:r>
              <a:rPr lang="en-US" sz="2000" dirty="0" err="1">
                <a:solidFill>
                  <a:srgbClr val="000000"/>
                </a:solidFill>
              </a:rPr>
              <a:t>europeo</a:t>
            </a:r>
            <a:r>
              <a:rPr lang="en-US" sz="2000" dirty="0">
                <a:solidFill>
                  <a:srgbClr val="000000"/>
                </a:solidFill>
              </a:rPr>
              <a:t> y </a:t>
            </a:r>
            <a:r>
              <a:rPr lang="en-US" sz="2000" dirty="0" err="1">
                <a:solidFill>
                  <a:srgbClr val="010101"/>
                </a:solidFill>
              </a:rPr>
              <a:t>español</a:t>
            </a:r>
            <a:r>
              <a:rPr lang="en-US" sz="2000" dirty="0">
                <a:solidFill>
                  <a:srgbClr val="010101"/>
                </a:solidFill>
              </a:rPr>
              <a:t>.</a:t>
            </a:r>
            <a:endParaRPr sz="2000" dirty="0">
              <a:solidFill>
                <a:srgbClr val="01010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1"/>
          </p:nvPr>
        </p:nvSpPr>
        <p:spPr>
          <a:xfrm>
            <a:off x="1143000" y="567900"/>
            <a:ext cx="5922900" cy="57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sz="2400"/>
              <a:t>Objetivos de aprendizaje </a:t>
            </a:r>
            <a:endParaRPr sz="2400"/>
          </a:p>
          <a:p>
            <a:pPr marL="0" lvl="0" indent="0" algn="l" rtl="0">
              <a:lnSpc>
                <a:spcPct val="90000"/>
              </a:lnSpc>
              <a:spcBef>
                <a:spcPts val="0"/>
              </a:spcBef>
              <a:spcAft>
                <a:spcPts val="0"/>
              </a:spcAft>
              <a:buClr>
                <a:srgbClr val="73B64B"/>
              </a:buClr>
              <a:buSzPts val="3600"/>
              <a:buNone/>
            </a:pPr>
            <a:endParaRPr/>
          </a:p>
        </p:txBody>
      </p:sp>
      <p:sp>
        <p:nvSpPr>
          <p:cNvPr id="290" name="Google Shape;290;p9"/>
          <p:cNvSpPr txBox="1">
            <a:spLocks noGrp="1"/>
          </p:cNvSpPr>
          <p:nvPr>
            <p:ph type="body" idx="2"/>
          </p:nvPr>
        </p:nvSpPr>
        <p:spPr>
          <a:xfrm>
            <a:off x="715875" y="1415150"/>
            <a:ext cx="10245900" cy="41319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1000"/>
              </a:spcBef>
              <a:spcAft>
                <a:spcPts val="0"/>
              </a:spcAft>
              <a:buClr>
                <a:srgbClr val="000000"/>
              </a:buClr>
              <a:buSzPts val="2400"/>
              <a:buChar char="●"/>
            </a:pPr>
            <a:r>
              <a:rPr lang="en-US" b="1">
                <a:solidFill>
                  <a:srgbClr val="000000"/>
                </a:solidFill>
              </a:rPr>
              <a:t>Compromiso de la Dirección</a:t>
            </a:r>
            <a:r>
              <a:rPr lang="en-US">
                <a:solidFill>
                  <a:srgbClr val="000000"/>
                </a:solidFill>
              </a:rPr>
              <a:t> con la Estrategia de Sostenibilidad.</a:t>
            </a:r>
            <a:endParaRPr>
              <a:solidFill>
                <a:srgbClr val="000000"/>
              </a:solidFill>
            </a:endParaRPr>
          </a:p>
          <a:p>
            <a:pPr marL="457200" lvl="0" indent="-381000" algn="l" rtl="0">
              <a:lnSpc>
                <a:spcPct val="150000"/>
              </a:lnSpc>
              <a:spcBef>
                <a:spcPts val="1000"/>
              </a:spcBef>
              <a:spcAft>
                <a:spcPts val="0"/>
              </a:spcAft>
              <a:buSzPts val="2400"/>
              <a:buChar char="●"/>
            </a:pPr>
            <a:r>
              <a:rPr lang="en-US">
                <a:solidFill>
                  <a:srgbClr val="000000"/>
                </a:solidFill>
              </a:rPr>
              <a:t>La necesidad de realizar un </a:t>
            </a:r>
            <a:r>
              <a:rPr lang="en-US" b="1">
                <a:solidFill>
                  <a:srgbClr val="000000"/>
                </a:solidFill>
              </a:rPr>
              <a:t>autodiagnóstico previo</a:t>
            </a:r>
            <a:r>
              <a:rPr lang="en-US">
                <a:solidFill>
                  <a:srgbClr val="000000"/>
                </a:solidFill>
              </a:rPr>
              <a:t> </a:t>
            </a:r>
            <a:endParaRPr>
              <a:solidFill>
                <a:srgbClr val="000000"/>
              </a:solidFill>
            </a:endParaRPr>
          </a:p>
          <a:p>
            <a:pPr marL="457200" lvl="0" indent="-381000" algn="just" rtl="0">
              <a:lnSpc>
                <a:spcPct val="115000"/>
              </a:lnSpc>
              <a:spcBef>
                <a:spcPts val="1000"/>
              </a:spcBef>
              <a:spcAft>
                <a:spcPts val="0"/>
              </a:spcAft>
              <a:buClr>
                <a:srgbClr val="000000"/>
              </a:buClr>
              <a:buSzPts val="2400"/>
              <a:buChar char="●"/>
            </a:pPr>
            <a:r>
              <a:rPr lang="en-US">
                <a:solidFill>
                  <a:srgbClr val="000000"/>
                </a:solidFill>
              </a:rPr>
              <a:t>La importancia de medición de la gestión sostenible mediante  </a:t>
            </a:r>
            <a:r>
              <a:rPr lang="en-US" b="1">
                <a:solidFill>
                  <a:srgbClr val="000000"/>
                </a:solidFill>
              </a:rPr>
              <a:t>indicadores </a:t>
            </a:r>
            <a:r>
              <a:rPr lang="en-US">
                <a:solidFill>
                  <a:srgbClr val="000000"/>
                </a:solidFill>
              </a:rPr>
              <a:t>para el cumplimiento de los objetivos de sostenibilidad.</a:t>
            </a:r>
            <a:endParaRPr>
              <a:solidFill>
                <a:srgbClr val="000000"/>
              </a:solidFill>
            </a:endParaRPr>
          </a:p>
          <a:p>
            <a:pPr marL="457200" lvl="0" indent="-381000" algn="just" rtl="0">
              <a:lnSpc>
                <a:spcPct val="150000"/>
              </a:lnSpc>
              <a:spcBef>
                <a:spcPts val="1000"/>
              </a:spcBef>
              <a:spcAft>
                <a:spcPts val="0"/>
              </a:spcAft>
              <a:buClr>
                <a:srgbClr val="000000"/>
              </a:buClr>
              <a:buSzPts val="2400"/>
              <a:buChar char="●"/>
            </a:pPr>
            <a:r>
              <a:rPr lang="en-US">
                <a:solidFill>
                  <a:srgbClr val="000000"/>
                </a:solidFill>
              </a:rPr>
              <a:t>El valor e influencia de los </a:t>
            </a:r>
            <a:r>
              <a:rPr lang="en-US" b="1">
                <a:solidFill>
                  <a:srgbClr val="000000"/>
                </a:solidFill>
              </a:rPr>
              <a:t>stakeholders</a:t>
            </a:r>
            <a:r>
              <a:rPr lang="en-US">
                <a:solidFill>
                  <a:srgbClr val="000000"/>
                </a:solidFill>
              </a:rPr>
              <a:t>. </a:t>
            </a:r>
            <a:endParaRPr>
              <a:solidFill>
                <a:srgbClr val="000000"/>
              </a:solidFill>
            </a:endParaRPr>
          </a:p>
          <a:p>
            <a:pPr marL="457200" lvl="0" indent="-381000" algn="just" rtl="0">
              <a:lnSpc>
                <a:spcPct val="150000"/>
              </a:lnSpc>
              <a:spcBef>
                <a:spcPts val="1000"/>
              </a:spcBef>
              <a:spcAft>
                <a:spcPts val="0"/>
              </a:spcAft>
              <a:buClr>
                <a:srgbClr val="000000"/>
              </a:buClr>
              <a:buSzPts val="2400"/>
              <a:buChar char="●"/>
            </a:pPr>
            <a:r>
              <a:rPr lang="en-US">
                <a:solidFill>
                  <a:srgbClr val="000000"/>
                </a:solidFill>
              </a:rPr>
              <a:t>Evaluacion, control y </a:t>
            </a:r>
            <a:r>
              <a:rPr lang="en-US" b="1">
                <a:solidFill>
                  <a:srgbClr val="000000"/>
                </a:solidFill>
              </a:rPr>
              <a:t>seguimiento del Plan</a:t>
            </a:r>
            <a:r>
              <a:rPr lang="en-US">
                <a:solidFill>
                  <a:srgbClr val="000000"/>
                </a:solidFill>
              </a:rPr>
              <a:t> de Sostenibilidad de las MicroPYMEs.</a:t>
            </a:r>
            <a:endParaRPr>
              <a:solidFill>
                <a:srgbClr val="000000"/>
              </a:solidFill>
            </a:endParaRPr>
          </a:p>
          <a:p>
            <a:pPr marL="0" lvl="0" indent="0" algn="l" rtl="0">
              <a:lnSpc>
                <a:spcPct val="103333"/>
              </a:lnSpc>
              <a:spcBef>
                <a:spcPts val="1000"/>
              </a:spcBef>
              <a:spcAft>
                <a:spcPts val="0"/>
              </a:spcAft>
              <a:buClr>
                <a:srgbClr val="595959"/>
              </a:buClr>
              <a:buSzPts val="2400"/>
              <a:buNone/>
            </a:pP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3792</Words>
  <Application>Microsoft Office PowerPoint</Application>
  <PresentationFormat>Widescreen</PresentationFormat>
  <Paragraphs>466</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Roboto</vt:lpstr>
      <vt:lpstr>Calibri</vt:lpstr>
      <vt:lpstr>Aptos</vt:lpstr>
      <vt:lpstr>Montserrat</vt:lpstr>
      <vt:lpstr>Arial</vt:lpstr>
      <vt:lpstr>Montserrat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2025-11-17T12:59:44Z</dcterms:modified>
</cp:coreProperties>
</file>