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7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Lst>
  <p:sldSz cx="12192000" cy="6858000"/>
  <p:notesSz cx="6858000" cy="9144000"/>
  <p:embeddedFontLst>
    <p:embeddedFont>
      <p:font typeface="Montserrat" panose="00000500000000000000" pitchFamily="2" charset="0"/>
      <p:regular r:id="rId79"/>
      <p:bold r:id="rId80"/>
      <p:italic r:id="rId81"/>
      <p:boldItalic r:id="rId82"/>
    </p:embeddedFont>
    <p:embeddedFont>
      <p:font typeface="Montserrat Light" panose="00000400000000000000" pitchFamily="2" charset="0"/>
      <p:regular r:id="rId83"/>
      <p:bold r:id="rId84"/>
      <p:italic r:id="rId85"/>
      <p:boldItalic r:id="rId8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0" roundtripDataSignature="AMtx7mjocyNRnuVrb5OfgODAWDYox7lhb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0BC3A6-9F4D-44F9-A908-3636D7FD476F}">
  <a:tblStyle styleId="{5C0BC3A6-9F4D-44F9-A908-3636D7FD476F}"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103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6.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font" Target="fonts/font1.fntdata"/><Relationship Id="rId5" Type="http://schemas.openxmlformats.org/officeDocument/2006/relationships/slide" Target="slides/slide4.xml"/><Relationship Id="rId90" Type="http://customschemas.google.com/relationships/presentationmetadata" Target="metadata"/><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2.fntdata"/><Relationship Id="rId85" Type="http://schemas.openxmlformats.org/officeDocument/2006/relationships/font" Target="fonts/font7.fntdata"/><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5.fntdata"/><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font" Target="fonts/font3.fntdata"/><Relationship Id="rId86" Type="http://schemas.openxmlformats.org/officeDocument/2006/relationships/font" Target="fonts/font8.fntdata"/><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font" Target="fonts/font4.fntdata"/><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5" name="Google Shape;18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8" name="Google Shape;268;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2f0858d4389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g2f0858d4389_0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8" name="Google Shape;278;g2f0858d4389_0_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5" name="Google Shape;285;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2f0858d4389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g2f0858d4389_0_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4" name="Google Shape;294;g2f0858d4389_0_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2f0858d4389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g2f0858d4389_0_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1" name="Google Shape;301;g2f0858d4389_0_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9" name="Google Shape;309;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5" name="Google Shape;315;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1" name="Google Shape;321;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7" name="Google Shape;327;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3" name="Google Shape;333;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2" name="Google Shape;19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0" name="Google Shape;340;p6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8" name="Google Shape;348;p6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2d18f9086ee_0_2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5" name="Google Shape;355;g2d18f9086ee_0_26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6" name="Google Shape;356;g2d18f9086ee_0_26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2d18f9086ee_0_2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g2d18f9086ee_0_27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2" name="Google Shape;362;g2d18f9086ee_0_27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7" name="Google Shape;367;p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8" name="Google Shape;368;p6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p6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4" name="Google Shape;374;p6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0" name="Google Shape;380;p6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8" name="Google Shape;388;p6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5" name="Google Shape;395;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6" name="Google Shape;396;p6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3" name="Google Shape;403;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4" name="Google Shape;404;p6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0" name="Google Shape;20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2f0858d4389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g2f0858d4389_0_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2" name="Google Shape;412;g2f0858d4389_0_3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7" name="Google Shape;417;p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8" name="Google Shape;418;p7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7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6" name="Google Shape;426;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7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2" name="Google Shape;432;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7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9" name="Google Shape;439;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7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5" name="Google Shape;445;p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1" name="Google Shape;451;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7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7" name="Google Shape;457;p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3" name="Google Shape;463;p7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4" name="Google Shape;464;p7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1" name="Google Shape;471;p7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2" name="Google Shape;472;p7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7" name="Google Shape;20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p7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0" name="Google Shape;480;p7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7" name="Google Shape;487;p8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8" name="Google Shape;488;p8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2d18f9086ee_0_1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5" name="Google Shape;495;g2d18f9086ee_0_17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6" name="Google Shape;496;g2d18f9086ee_0_17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2" name="Google Shape;50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2d18f9086ee_0_1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7" name="Google Shape;507;g2d18f9086ee_0_18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8" name="Google Shape;508;g2d18f9086ee_0_18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2d18f9086ee_0_1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4" name="Google Shape;514;g2d18f9086ee_0_18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5" name="Google Shape;515;g2d18f9086ee_0_18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1" name="Google Shape;521;p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2" name="Google Shape;522;p8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2d18f9086ee_0_1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8" name="Google Shape;528;g2d18f9086ee_0_19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9" name="Google Shape;529;g2d18f9086ee_0_19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2d18f9086ee_0_2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6" name="Google Shape;536;g2d18f9086ee_0_20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7" name="Google Shape;537;g2d18f9086ee_0_20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3" name="Google Shape;543;p8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4" name="Google Shape;544;p8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5" name="Google Shape;22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2d18f9086ee_0_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0" name="Google Shape;550;g2d18f9086ee_0_10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1" name="Google Shape;551;g2d18f9086ee_0_10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2d18f9086ee_0_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7" name="Google Shape;557;g2d18f9086ee_0_10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8" name="Google Shape;558;g2d18f9086ee_0_10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5" name="Google Shape;565;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6" name="Google Shape;566;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4" name="Google Shape;57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2d18f9086ee_0_4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7" name="Google Shape;587;g2d18f9086ee_0_46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8" name="Google Shape;588;g2d18f9086ee_0_46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2d18f9086ee_0_4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4" name="Google Shape;594;g2d18f9086ee_0_47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5" name="Google Shape;595;g2d18f9086ee_0_47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2d18f9086ee_0_5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0" name="Google Shape;600;g2d18f9086ee_0_5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1" name="Google Shape;601;g2d18f9086ee_0_5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g2d18f9086ee_0_5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7" name="Google Shape;607;g2d18f9086ee_0_5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8" name="Google Shape;608;g2d18f9086ee_0_5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g2d18f9086ee_0_5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3" name="Google Shape;613;g2d18f9086ee_0_5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4" name="Google Shape;614;g2d18f9086ee_0_5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0" name="Google Shape;62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3" name="Google Shape;23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2d18f9086ee_0_5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5" name="Google Shape;625;g2d18f9086ee_0_5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6" name="Google Shape;626;g2d18f9086ee_0_54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2" name="Google Shape;63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3" name="Google Shape;633;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1" name="Google Shape;64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7" name="Google Shape;64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3" name="Google Shape;65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9" name="Google Shape;65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5" name="Google Shape;66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1" name="Google Shape;67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g2f06f45b7a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7" name="Google Shape;677;g2f06f45b7ad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8" name="Google Shape;678;g2f06f45b7ad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68</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3" name="Google Shape;683;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4" name="Google Shape;684;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69</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6" name="Google Shape;24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2" name="Google Shape;692;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8" name="Google Shape;698;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9" name="Google Shape;699;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71</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7" name="Google Shape;707;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3" name="Google Shape;713;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9" name="Google Shape;719;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5" name="Google Shape;725;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1" name="Google Shape;731;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2" name="Google Shape;732;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76</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2" name="Google Shape;25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312cbefab6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g312cbefab64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9" name="Google Shape;259;g312cbefab64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Slide  01">
  <p:cSld name="Cover Slide  01">
    <p:spTree>
      <p:nvGrpSpPr>
        <p:cNvPr id="1" name="Shape 12"/>
        <p:cNvGrpSpPr/>
        <p:nvPr/>
      </p:nvGrpSpPr>
      <p:grpSpPr>
        <a:xfrm>
          <a:off x="0" y="0"/>
          <a:ext cx="0" cy="0"/>
          <a:chOff x="0" y="0"/>
          <a:chExt cx="0" cy="0"/>
        </a:xfrm>
      </p:grpSpPr>
      <p:sp>
        <p:nvSpPr>
          <p:cNvPr id="13" name="Google Shape;13;p34"/>
          <p:cNvSpPr/>
          <p:nvPr/>
        </p:nvSpPr>
        <p:spPr>
          <a:xfrm>
            <a:off x="-1218514" y="-6377384"/>
            <a:ext cx="16024759" cy="5895581"/>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 name="Google Shape;14;p34"/>
          <p:cNvSpPr/>
          <p:nvPr/>
        </p:nvSpPr>
        <p:spPr>
          <a:xfrm>
            <a:off x="0" y="3703066"/>
            <a:ext cx="4883406" cy="2856914"/>
          </a:xfrm>
          <a:prstGeom prst="rect">
            <a:avLst/>
          </a:prstGeom>
          <a:solidFill>
            <a:srgbClr val="1E75B0"/>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15" name="Google Shape;15;p34"/>
          <p:cNvSpPr>
            <a:spLocks noGrp="1"/>
          </p:cNvSpPr>
          <p:nvPr>
            <p:ph type="pic" idx="2"/>
          </p:nvPr>
        </p:nvSpPr>
        <p:spPr>
          <a:xfrm>
            <a:off x="0" y="2428827"/>
            <a:ext cx="12192000" cy="3192032"/>
          </a:xfrm>
          <a:prstGeom prst="rect">
            <a:avLst/>
          </a:prstGeom>
          <a:solidFill>
            <a:srgbClr val="D8D8D8"/>
          </a:solidFill>
          <a:ln>
            <a:noFill/>
          </a:ln>
        </p:spPr>
      </p:sp>
      <p:grpSp>
        <p:nvGrpSpPr>
          <p:cNvPr id="16" name="Google Shape;16;p34"/>
          <p:cNvGrpSpPr/>
          <p:nvPr/>
        </p:nvGrpSpPr>
        <p:grpSpPr>
          <a:xfrm>
            <a:off x="-695010" y="4529052"/>
            <a:ext cx="2530502" cy="2045219"/>
            <a:chOff x="5816064" y="9435173"/>
            <a:chExt cx="798029" cy="644988"/>
          </a:xfrm>
        </p:grpSpPr>
        <p:sp>
          <p:nvSpPr>
            <p:cNvPr id="17" name="Google Shape;17;p34"/>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 name="Google Shape;18;p34"/>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 name="Google Shape;19;p34"/>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 name="Google Shape;20;p34"/>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 name="Google Shape;21;p34"/>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 name="Google Shape;22;p34"/>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 name="Google Shape;23;p34"/>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 name="Google Shape;24;p34"/>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 name="Google Shape;25;p34"/>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 name="Google Shape;26;p34"/>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 name="Google Shape;27;p34"/>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 name="Google Shape;28;p34"/>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 name="Google Shape;29;p34"/>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 name="Google Shape;30;p34"/>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 name="Google Shape;31;p34"/>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2" name="Google Shape;32;p34"/>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33" name="Google Shape;33;p34"/>
          <p:cNvPicPr preferRelativeResize="0"/>
          <p:nvPr/>
        </p:nvPicPr>
        <p:blipFill rotWithShape="1">
          <a:blip r:embed="rId2">
            <a:alphaModFix/>
          </a:blip>
          <a:srcRect/>
          <a:stretch/>
        </p:blipFill>
        <p:spPr>
          <a:xfrm>
            <a:off x="9572522" y="5987656"/>
            <a:ext cx="2349914" cy="492013"/>
          </a:xfrm>
          <a:prstGeom prst="rect">
            <a:avLst/>
          </a:prstGeom>
          <a:noFill/>
          <a:ln>
            <a:noFill/>
          </a:ln>
        </p:spPr>
      </p:pic>
      <p:pic>
        <p:nvPicPr>
          <p:cNvPr id="34" name="Google Shape;34;p34"/>
          <p:cNvPicPr preferRelativeResize="0"/>
          <p:nvPr/>
        </p:nvPicPr>
        <p:blipFill rotWithShape="1">
          <a:blip r:embed="rId3">
            <a:alphaModFix/>
          </a:blip>
          <a:srcRect/>
          <a:stretch/>
        </p:blipFill>
        <p:spPr>
          <a:xfrm>
            <a:off x="7787178" y="178763"/>
            <a:ext cx="4032784" cy="218442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hone Slide ">
  <p:cSld name="Phone Slide ">
    <p:spTree>
      <p:nvGrpSpPr>
        <p:cNvPr id="1" name="Shape 145"/>
        <p:cNvGrpSpPr/>
        <p:nvPr/>
      </p:nvGrpSpPr>
      <p:grpSpPr>
        <a:xfrm>
          <a:off x="0" y="0"/>
          <a:ext cx="0" cy="0"/>
          <a:chOff x="0" y="0"/>
          <a:chExt cx="0" cy="0"/>
        </a:xfrm>
      </p:grpSpPr>
      <p:sp>
        <p:nvSpPr>
          <p:cNvPr id="146" name="Google Shape;146;p43"/>
          <p:cNvSpPr txBox="1">
            <a:spLocks noGrp="1"/>
          </p:cNvSpPr>
          <p:nvPr>
            <p:ph type="body" idx="1"/>
          </p:nvPr>
        </p:nvSpPr>
        <p:spPr>
          <a:xfrm>
            <a:off x="607555" y="587575"/>
            <a:ext cx="5881764"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7" name="Google Shape;147;p43"/>
          <p:cNvSpPr/>
          <p:nvPr/>
        </p:nvSpPr>
        <p:spPr>
          <a:xfrm rot="10800000" flipH="1">
            <a:off x="11332565" y="0"/>
            <a:ext cx="853286"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8" name="Google Shape;148;p43" descr="iPhone6_mockup_front_white.png"/>
          <p:cNvPicPr preferRelativeResize="0"/>
          <p:nvPr/>
        </p:nvPicPr>
        <p:blipFill rotWithShape="1">
          <a:blip r:embed="rId2">
            <a:alphaModFix/>
          </a:blip>
          <a:srcRect/>
          <a:stretch/>
        </p:blipFill>
        <p:spPr>
          <a:xfrm>
            <a:off x="7939756" y="354148"/>
            <a:ext cx="4094254" cy="6404164"/>
          </a:xfrm>
          <a:prstGeom prst="rect">
            <a:avLst/>
          </a:prstGeom>
          <a:noFill/>
          <a:ln>
            <a:noFill/>
          </a:ln>
        </p:spPr>
      </p:pic>
      <p:sp>
        <p:nvSpPr>
          <p:cNvPr id="149" name="Google Shape;149;p43"/>
          <p:cNvSpPr>
            <a:spLocks noGrp="1"/>
          </p:cNvSpPr>
          <p:nvPr>
            <p:ph type="pic" idx="2"/>
          </p:nvPr>
        </p:nvSpPr>
        <p:spPr>
          <a:xfrm>
            <a:off x="8744687" y="1373925"/>
            <a:ext cx="2444127" cy="4336988"/>
          </a:xfrm>
          <a:prstGeom prst="rect">
            <a:avLst/>
          </a:prstGeom>
          <a:solidFill>
            <a:srgbClr val="D8D8D8"/>
          </a:solidFill>
          <a:ln>
            <a:noFill/>
          </a:ln>
        </p:spPr>
      </p:sp>
      <p:sp>
        <p:nvSpPr>
          <p:cNvPr id="150" name="Google Shape;150;p43"/>
          <p:cNvSpPr txBox="1">
            <a:spLocks noGrp="1"/>
          </p:cNvSpPr>
          <p:nvPr>
            <p:ph type="body" idx="3"/>
          </p:nvPr>
        </p:nvSpPr>
        <p:spPr>
          <a:xfrm>
            <a:off x="607553" y="2016633"/>
            <a:ext cx="5881763" cy="4102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1" name="Google Shape;151;p43"/>
          <p:cNvSpPr/>
          <p:nvPr/>
        </p:nvSpPr>
        <p:spPr>
          <a:xfrm rot="-5400000">
            <a:off x="9716271" y="43649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Final Slide">
  <p:cSld name="Final Slide">
    <p:spTree>
      <p:nvGrpSpPr>
        <p:cNvPr id="1" name="Shape 152"/>
        <p:cNvGrpSpPr/>
        <p:nvPr/>
      </p:nvGrpSpPr>
      <p:grpSpPr>
        <a:xfrm>
          <a:off x="0" y="0"/>
          <a:ext cx="0" cy="0"/>
          <a:chOff x="0" y="0"/>
          <a:chExt cx="0" cy="0"/>
        </a:xfrm>
      </p:grpSpPr>
      <p:sp>
        <p:nvSpPr>
          <p:cNvPr id="153" name="Google Shape;153;p31"/>
          <p:cNvSpPr/>
          <p:nvPr/>
        </p:nvSpPr>
        <p:spPr>
          <a:xfrm rot="-5400000">
            <a:off x="4415285" y="-2002800"/>
            <a:ext cx="3419949"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4" name="Google Shape;154;p31"/>
          <p:cNvSpPr/>
          <p:nvPr/>
        </p:nvSpPr>
        <p:spPr>
          <a:xfrm>
            <a:off x="7600795" y="5425723"/>
            <a:ext cx="4381736" cy="697353"/>
          </a:xfrm>
          <a:prstGeom prst="rect">
            <a:avLst/>
          </a:prstGeom>
          <a:solidFill>
            <a:srgbClr val="73B6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5" name="Google Shape;155;p31"/>
          <p:cNvSpPr txBox="1">
            <a:spLocks noGrp="1"/>
          </p:cNvSpPr>
          <p:nvPr>
            <p:ph type="body" idx="1"/>
          </p:nvPr>
        </p:nvSpPr>
        <p:spPr>
          <a:xfrm>
            <a:off x="7799501" y="5533317"/>
            <a:ext cx="3890325" cy="46612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56" name="Google Shape;156;p31"/>
          <p:cNvGrpSpPr/>
          <p:nvPr/>
        </p:nvGrpSpPr>
        <p:grpSpPr>
          <a:xfrm>
            <a:off x="-1984680" y="2794849"/>
            <a:ext cx="3760285" cy="3039163"/>
            <a:chOff x="5816064" y="9435173"/>
            <a:chExt cx="798029" cy="644988"/>
          </a:xfrm>
        </p:grpSpPr>
        <p:sp>
          <p:nvSpPr>
            <p:cNvPr id="157" name="Google Shape;157;p31"/>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8" name="Google Shape;158;p31"/>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9" name="Google Shape;159;p31"/>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0" name="Google Shape;160;p31"/>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1" name="Google Shape;161;p31"/>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2" name="Google Shape;162;p31"/>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3" name="Google Shape;163;p31"/>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4" name="Google Shape;164;p31"/>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5" name="Google Shape;165;p31"/>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6" name="Google Shape;166;p31"/>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7" name="Google Shape;167;p31"/>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8" name="Google Shape;168;p31"/>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9" name="Google Shape;169;p31"/>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0" name="Google Shape;170;p31"/>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1" name="Google Shape;171;p31"/>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172" name="Google Shape;172;p31"/>
          <p:cNvPicPr preferRelativeResize="0"/>
          <p:nvPr/>
        </p:nvPicPr>
        <p:blipFill rotWithShape="1">
          <a:blip r:embed="rId2">
            <a:alphaModFix/>
          </a:blip>
          <a:srcRect/>
          <a:stretch/>
        </p:blipFill>
        <p:spPr>
          <a:xfrm>
            <a:off x="7787178" y="178763"/>
            <a:ext cx="4032784" cy="2184424"/>
          </a:xfrm>
          <a:prstGeom prst="rect">
            <a:avLst/>
          </a:prstGeom>
          <a:noFill/>
          <a:ln>
            <a:noFill/>
          </a:ln>
        </p:spPr>
      </p:pic>
      <p:sp>
        <p:nvSpPr>
          <p:cNvPr id="173" name="Google Shape;173;p31"/>
          <p:cNvSpPr/>
          <p:nvPr/>
        </p:nvSpPr>
        <p:spPr>
          <a:xfrm>
            <a:off x="-3311027" y="-397118"/>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174" name="Google Shape;174;p31"/>
          <p:cNvSpPr/>
          <p:nvPr/>
        </p:nvSpPr>
        <p:spPr>
          <a:xfrm>
            <a:off x="600648" y="6175677"/>
            <a:ext cx="2349914" cy="49201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31"/>
          <p:cNvSpPr txBox="1">
            <a:spLocks noGrp="1"/>
          </p:cNvSpPr>
          <p:nvPr>
            <p:ph type="body" idx="2"/>
          </p:nvPr>
        </p:nvSpPr>
        <p:spPr>
          <a:xfrm>
            <a:off x="1199523" y="3374199"/>
            <a:ext cx="5881764" cy="79650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6" name="Google Shape;176;p31"/>
          <p:cNvSpPr txBox="1">
            <a:spLocks noGrp="1"/>
          </p:cNvSpPr>
          <p:nvPr>
            <p:ph type="body" idx="3"/>
          </p:nvPr>
        </p:nvSpPr>
        <p:spPr>
          <a:xfrm>
            <a:off x="1221181" y="2678292"/>
            <a:ext cx="5881764" cy="63424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hoto/Text Slide ">
  <p:cSld name="Photo/Text Slide ">
    <p:spTree>
      <p:nvGrpSpPr>
        <p:cNvPr id="1" name="Shape 177"/>
        <p:cNvGrpSpPr/>
        <p:nvPr/>
      </p:nvGrpSpPr>
      <p:grpSpPr>
        <a:xfrm>
          <a:off x="0" y="0"/>
          <a:ext cx="0" cy="0"/>
          <a:chOff x="0" y="0"/>
          <a:chExt cx="0" cy="0"/>
        </a:xfrm>
      </p:grpSpPr>
      <p:sp>
        <p:nvSpPr>
          <p:cNvPr id="178" name="Google Shape;178;p48"/>
          <p:cNvSpPr/>
          <p:nvPr/>
        </p:nvSpPr>
        <p:spPr>
          <a:xfrm>
            <a:off x="0" y="-1"/>
            <a:ext cx="6096000" cy="6844027"/>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9" name="Google Shape;179;p48"/>
          <p:cNvSpPr txBox="1">
            <a:spLocks noGrp="1"/>
          </p:cNvSpPr>
          <p:nvPr>
            <p:ph type="body" idx="1"/>
          </p:nvPr>
        </p:nvSpPr>
        <p:spPr>
          <a:xfrm>
            <a:off x="701135" y="2344759"/>
            <a:ext cx="4867011" cy="36665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0" name="Google Shape;180;p48"/>
          <p:cNvSpPr txBox="1">
            <a:spLocks noGrp="1"/>
          </p:cNvSpPr>
          <p:nvPr>
            <p:ph type="body" idx="2"/>
          </p:nvPr>
        </p:nvSpPr>
        <p:spPr>
          <a:xfrm>
            <a:off x="701136" y="650590"/>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1" name="Google Shape;181;p48"/>
          <p:cNvSpPr>
            <a:spLocks noGrp="1"/>
          </p:cNvSpPr>
          <p:nvPr>
            <p:ph type="pic" idx="3"/>
          </p:nvPr>
        </p:nvSpPr>
        <p:spPr>
          <a:xfrm>
            <a:off x="6083676" y="0"/>
            <a:ext cx="5361066" cy="6858000"/>
          </a:xfrm>
          <a:prstGeom prst="rect">
            <a:avLst/>
          </a:prstGeom>
          <a:solidFill>
            <a:srgbClr val="D8D8D8"/>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view/Intro ">
  <p:cSld name="Overview/Intro ">
    <p:spTree>
      <p:nvGrpSpPr>
        <p:cNvPr id="1" name="Shape 35"/>
        <p:cNvGrpSpPr/>
        <p:nvPr/>
      </p:nvGrpSpPr>
      <p:grpSpPr>
        <a:xfrm>
          <a:off x="0" y="0"/>
          <a:ext cx="0" cy="0"/>
          <a:chOff x="0" y="0"/>
          <a:chExt cx="0" cy="0"/>
        </a:xfrm>
      </p:grpSpPr>
      <p:sp>
        <p:nvSpPr>
          <p:cNvPr id="36" name="Google Shape;36;p35"/>
          <p:cNvSpPr/>
          <p:nvPr/>
        </p:nvSpPr>
        <p:spPr>
          <a:xfrm>
            <a:off x="2167324" y="772371"/>
            <a:ext cx="9503744" cy="5063164"/>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7" name="Google Shape;37;p35"/>
          <p:cNvSpPr>
            <a:spLocks noGrp="1"/>
          </p:cNvSpPr>
          <p:nvPr>
            <p:ph type="pic" idx="2"/>
          </p:nvPr>
        </p:nvSpPr>
        <p:spPr>
          <a:xfrm>
            <a:off x="388401" y="385460"/>
            <a:ext cx="4107750" cy="6087079"/>
          </a:xfrm>
          <a:prstGeom prst="rect">
            <a:avLst/>
          </a:prstGeom>
          <a:solidFill>
            <a:srgbClr val="BFBFBF"/>
          </a:solidFill>
          <a:ln>
            <a:noFill/>
          </a:ln>
        </p:spPr>
      </p:sp>
      <p:sp>
        <p:nvSpPr>
          <p:cNvPr id="38" name="Google Shape;38;p35"/>
          <p:cNvSpPr txBox="1">
            <a:spLocks noGrp="1"/>
          </p:cNvSpPr>
          <p:nvPr>
            <p:ph type="body" idx="1"/>
          </p:nvPr>
        </p:nvSpPr>
        <p:spPr>
          <a:xfrm>
            <a:off x="4940626" y="3429001"/>
            <a:ext cx="6414559" cy="212390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Slide 01 ">
  <p:cSld name="Text Slide 01 ">
    <p:spTree>
      <p:nvGrpSpPr>
        <p:cNvPr id="1" name="Shape 39"/>
        <p:cNvGrpSpPr/>
        <p:nvPr/>
      </p:nvGrpSpPr>
      <p:grpSpPr>
        <a:xfrm>
          <a:off x="0" y="0"/>
          <a:ext cx="0" cy="0"/>
          <a:chOff x="0" y="0"/>
          <a:chExt cx="0" cy="0"/>
        </a:xfrm>
      </p:grpSpPr>
      <p:sp>
        <p:nvSpPr>
          <p:cNvPr id="40" name="Google Shape;40;p39"/>
          <p:cNvSpPr/>
          <p:nvPr/>
        </p:nvSpPr>
        <p:spPr>
          <a:xfrm rot="-5400000">
            <a:off x="2667000" y="-2667000"/>
            <a:ext cx="6858001"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 name="Google Shape;41;p39"/>
          <p:cNvSpPr/>
          <p:nvPr/>
        </p:nvSpPr>
        <p:spPr>
          <a:xfrm rot="-5400000">
            <a:off x="2858269" y="-2026298"/>
            <a:ext cx="6141020" cy="1091059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42" name="Google Shape;42;p39"/>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Google Shape;43;p39"/>
          <p:cNvSpPr txBox="1">
            <a:spLocks noGrp="1"/>
          </p:cNvSpPr>
          <p:nvPr>
            <p:ph type="body" idx="2"/>
          </p:nvPr>
        </p:nvSpPr>
        <p:spPr>
          <a:xfrm>
            <a:off x="904856" y="1989039"/>
            <a:ext cx="10052954" cy="425033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39"/>
          <p:cNvSpPr/>
          <p:nvPr/>
        </p:nvSpPr>
        <p:spPr>
          <a:xfrm rot="-5400000">
            <a:off x="9789093" y="4354638"/>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cxnSp>
        <p:nvCxnSpPr>
          <p:cNvPr id="45" name="Google Shape;45;p39"/>
          <p:cNvCxnSpPr/>
          <p:nvPr/>
        </p:nvCxnSpPr>
        <p:spPr>
          <a:xfrm>
            <a:off x="11635259" y="6499510"/>
            <a:ext cx="324798" cy="0"/>
          </a:xfrm>
          <a:prstGeom prst="straightConnector1">
            <a:avLst/>
          </a:prstGeom>
          <a:noFill/>
          <a:ln w="12700" cap="flat" cmpd="sng">
            <a:solidFill>
              <a:srgbClr val="73B64B"/>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Divider ">
  <p:cSld name="Divider ">
    <p:spTree>
      <p:nvGrpSpPr>
        <p:cNvPr id="1" name="Shape 46"/>
        <p:cNvGrpSpPr/>
        <p:nvPr/>
      </p:nvGrpSpPr>
      <p:grpSpPr>
        <a:xfrm>
          <a:off x="0" y="0"/>
          <a:ext cx="0" cy="0"/>
          <a:chOff x="0" y="0"/>
          <a:chExt cx="0" cy="0"/>
        </a:xfrm>
      </p:grpSpPr>
      <p:sp>
        <p:nvSpPr>
          <p:cNvPr id="47" name="Google Shape;47;p37"/>
          <p:cNvSpPr/>
          <p:nvPr/>
        </p:nvSpPr>
        <p:spPr>
          <a:xfrm>
            <a:off x="6982690" y="527858"/>
            <a:ext cx="4721156" cy="5802284"/>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48" name="Google Shape;48;p37"/>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9600"/>
              <a:buFont typeface="Arial"/>
              <a:buNone/>
              <a:defRPr sz="9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49" name="Google Shape;49;p37"/>
          <p:cNvGrpSpPr/>
          <p:nvPr/>
        </p:nvGrpSpPr>
        <p:grpSpPr>
          <a:xfrm>
            <a:off x="6966447" y="3406884"/>
            <a:ext cx="3616885" cy="2923263"/>
            <a:chOff x="5816064" y="9435173"/>
            <a:chExt cx="798029" cy="644988"/>
          </a:xfrm>
        </p:grpSpPr>
        <p:sp>
          <p:nvSpPr>
            <p:cNvPr id="50" name="Google Shape;50;p37"/>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 name="Google Shape;51;p37"/>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 name="Google Shape;52;p37"/>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 name="Google Shape;53;p37"/>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 name="Google Shape;54;p37"/>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5" name="Google Shape;55;p37"/>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 name="Google Shape;56;p37"/>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7" name="Google Shape;57;p37"/>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 name="Google Shape;58;p37"/>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 name="Google Shape;59;p37"/>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 name="Google Shape;60;p37"/>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 name="Google Shape;61;p37"/>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 name="Google Shape;62;p37"/>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3" name="Google Shape;63;p37"/>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 name="Google Shape;64;p37"/>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65" name="Google Shape;65;p37"/>
          <p:cNvSpPr>
            <a:spLocks noGrp="1"/>
          </p:cNvSpPr>
          <p:nvPr>
            <p:ph type="pic" idx="2"/>
          </p:nvPr>
        </p:nvSpPr>
        <p:spPr>
          <a:xfrm>
            <a:off x="238772" y="2626822"/>
            <a:ext cx="7708195" cy="3396829"/>
          </a:xfrm>
          <a:prstGeom prst="rect">
            <a:avLst/>
          </a:prstGeom>
          <a:solidFill>
            <a:srgbClr val="BFBFBF"/>
          </a:solidFill>
          <a:ln>
            <a:noFill/>
          </a:ln>
        </p:spPr>
      </p:sp>
      <p:sp>
        <p:nvSpPr>
          <p:cNvPr id="66" name="Google Shape;66;p37"/>
          <p:cNvSpPr/>
          <p:nvPr/>
        </p:nvSpPr>
        <p:spPr>
          <a:xfrm rot="-5400000">
            <a:off x="9873336" y="4185270"/>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595959"/>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Slide ">
  <p:cSld name="Content Slide ">
    <p:spTree>
      <p:nvGrpSpPr>
        <p:cNvPr id="1" name="Shape 67"/>
        <p:cNvGrpSpPr/>
        <p:nvPr/>
      </p:nvGrpSpPr>
      <p:grpSpPr>
        <a:xfrm>
          <a:off x="0" y="0"/>
          <a:ext cx="0" cy="0"/>
          <a:chOff x="0" y="0"/>
          <a:chExt cx="0" cy="0"/>
        </a:xfrm>
      </p:grpSpPr>
      <p:sp>
        <p:nvSpPr>
          <p:cNvPr id="68" name="Google Shape;68;p36"/>
          <p:cNvSpPr/>
          <p:nvPr/>
        </p:nvSpPr>
        <p:spPr>
          <a:xfrm rot="10800000" flipH="1">
            <a:off x="0" y="-2"/>
            <a:ext cx="3807230"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9" name="Google Shape;69;p36"/>
          <p:cNvSpPr txBox="1">
            <a:spLocks noGrp="1"/>
          </p:cNvSpPr>
          <p:nvPr>
            <p:ph type="body" idx="1"/>
          </p:nvPr>
        </p:nvSpPr>
        <p:spPr>
          <a:xfrm>
            <a:off x="4500000" y="804645"/>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 name="Google Shape;70;p36"/>
          <p:cNvSpPr txBox="1">
            <a:spLocks noGrp="1"/>
          </p:cNvSpPr>
          <p:nvPr>
            <p:ph type="body" idx="2"/>
          </p:nvPr>
        </p:nvSpPr>
        <p:spPr>
          <a:xfrm>
            <a:off x="5335297" y="804645"/>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 name="Google Shape;71;p36"/>
          <p:cNvSpPr txBox="1">
            <a:spLocks noGrp="1"/>
          </p:cNvSpPr>
          <p:nvPr>
            <p:ph type="body" idx="3"/>
          </p:nvPr>
        </p:nvSpPr>
        <p:spPr>
          <a:xfrm>
            <a:off x="4521703" y="155921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36"/>
          <p:cNvSpPr txBox="1">
            <a:spLocks noGrp="1"/>
          </p:cNvSpPr>
          <p:nvPr>
            <p:ph type="body" idx="4"/>
          </p:nvPr>
        </p:nvSpPr>
        <p:spPr>
          <a:xfrm>
            <a:off x="5357000" y="1559213"/>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p36"/>
          <p:cNvSpPr txBox="1">
            <a:spLocks noGrp="1"/>
          </p:cNvSpPr>
          <p:nvPr>
            <p:ph type="body" idx="5"/>
          </p:nvPr>
        </p:nvSpPr>
        <p:spPr>
          <a:xfrm>
            <a:off x="4528282" y="2361906"/>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36"/>
          <p:cNvSpPr txBox="1">
            <a:spLocks noGrp="1"/>
          </p:cNvSpPr>
          <p:nvPr>
            <p:ph type="body" idx="6"/>
          </p:nvPr>
        </p:nvSpPr>
        <p:spPr>
          <a:xfrm>
            <a:off x="5363579" y="2361906"/>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Google Shape;75;p36"/>
          <p:cNvSpPr txBox="1">
            <a:spLocks noGrp="1"/>
          </p:cNvSpPr>
          <p:nvPr>
            <p:ph type="body" idx="7"/>
          </p:nvPr>
        </p:nvSpPr>
        <p:spPr>
          <a:xfrm>
            <a:off x="4549985" y="3132516"/>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 name="Google Shape;76;p36"/>
          <p:cNvSpPr txBox="1">
            <a:spLocks noGrp="1"/>
          </p:cNvSpPr>
          <p:nvPr>
            <p:ph type="body" idx="8"/>
          </p:nvPr>
        </p:nvSpPr>
        <p:spPr>
          <a:xfrm>
            <a:off x="5385282" y="3132516"/>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 name="Google Shape;77;p36"/>
          <p:cNvSpPr txBox="1">
            <a:spLocks noGrp="1"/>
          </p:cNvSpPr>
          <p:nvPr>
            <p:ph type="body" idx="9"/>
          </p:nvPr>
        </p:nvSpPr>
        <p:spPr>
          <a:xfrm>
            <a:off x="4528282" y="388708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 name="Google Shape;78;p36"/>
          <p:cNvSpPr txBox="1">
            <a:spLocks noGrp="1"/>
          </p:cNvSpPr>
          <p:nvPr>
            <p:ph type="body" idx="13"/>
          </p:nvPr>
        </p:nvSpPr>
        <p:spPr>
          <a:xfrm>
            <a:off x="5363579" y="3887083"/>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 name="Google Shape;79;p36"/>
          <p:cNvSpPr/>
          <p:nvPr/>
        </p:nvSpPr>
        <p:spPr>
          <a:xfrm>
            <a:off x="6938709" y="5602813"/>
            <a:ext cx="4346620" cy="70788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5E5E5E"/>
              </a:buClr>
              <a:buSzPts val="1000"/>
              <a:buFont typeface="Calibri"/>
              <a:buNone/>
            </a:pPr>
            <a:r>
              <a:rPr lang="en-US" sz="1000" b="0" i="0" u="none" strike="noStrike" cap="none">
                <a:solidFill>
                  <a:srgbClr val="5E5E5E"/>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400" b="0" i="0" u="none" strike="noStrike" cap="none">
              <a:solidFill>
                <a:srgbClr val="000000"/>
              </a:solidFill>
              <a:latin typeface="Arial"/>
              <a:ea typeface="Arial"/>
              <a:cs typeface="Arial"/>
              <a:sym typeface="Arial"/>
            </a:endParaRPr>
          </a:p>
        </p:txBody>
      </p:sp>
      <p:sp>
        <p:nvSpPr>
          <p:cNvPr id="80" name="Google Shape;80;p36"/>
          <p:cNvSpPr txBox="1">
            <a:spLocks noGrp="1"/>
          </p:cNvSpPr>
          <p:nvPr>
            <p:ph type="body" idx="14"/>
          </p:nvPr>
        </p:nvSpPr>
        <p:spPr>
          <a:xfrm>
            <a:off x="511849" y="804645"/>
            <a:ext cx="2528330" cy="139590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81" name="Google Shape;81;p36"/>
          <p:cNvGrpSpPr/>
          <p:nvPr/>
        </p:nvGrpSpPr>
        <p:grpSpPr>
          <a:xfrm>
            <a:off x="-692770" y="4423334"/>
            <a:ext cx="3029570" cy="2448579"/>
            <a:chOff x="5816064" y="9435173"/>
            <a:chExt cx="798029" cy="644988"/>
          </a:xfrm>
        </p:grpSpPr>
        <p:sp>
          <p:nvSpPr>
            <p:cNvPr id="82" name="Google Shape;82;p36"/>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3" name="Google Shape;83;p36"/>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 name="Google Shape;84;p36"/>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 name="Google Shape;85;p36"/>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 name="Google Shape;86;p36"/>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 name="Google Shape;87;p36"/>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 name="Google Shape;88;p36"/>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9" name="Google Shape;89;p36"/>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0" name="Google Shape;90;p36"/>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1" name="Google Shape;91;p36"/>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2" name="Google Shape;92;p36"/>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3" name="Google Shape;93;p36"/>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4" name="Google Shape;94;p36"/>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5" name="Google Shape;95;p36"/>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6" name="Google Shape;96;p36"/>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97" name="Google Shape;97;p36"/>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98" name="Google Shape;98;p36"/>
          <p:cNvPicPr preferRelativeResize="0"/>
          <p:nvPr/>
        </p:nvPicPr>
        <p:blipFill rotWithShape="1">
          <a:blip r:embed="rId2">
            <a:alphaModFix/>
          </a:blip>
          <a:srcRect/>
          <a:stretch/>
        </p:blipFill>
        <p:spPr>
          <a:xfrm>
            <a:off x="4500000" y="5764766"/>
            <a:ext cx="2349914" cy="49201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ullet Point x3 slide with photo ">
  <p:cSld name="Bullet Point x3 slide with photo ">
    <p:spTree>
      <p:nvGrpSpPr>
        <p:cNvPr id="1" name="Shape 99"/>
        <p:cNvGrpSpPr/>
        <p:nvPr/>
      </p:nvGrpSpPr>
      <p:grpSpPr>
        <a:xfrm>
          <a:off x="0" y="0"/>
          <a:ext cx="0" cy="0"/>
          <a:chOff x="0" y="0"/>
          <a:chExt cx="0" cy="0"/>
        </a:xfrm>
      </p:grpSpPr>
      <p:sp>
        <p:nvSpPr>
          <p:cNvPr id="100" name="Google Shape;100;p38"/>
          <p:cNvSpPr/>
          <p:nvPr/>
        </p:nvSpPr>
        <p:spPr>
          <a:xfrm>
            <a:off x="0" y="16329"/>
            <a:ext cx="4780547" cy="6858000"/>
          </a:xfrm>
          <a:prstGeom prst="rect">
            <a:avLst/>
          </a:prstGeom>
          <a:solidFill>
            <a:srgbClr val="1E75B0"/>
          </a:solidFill>
          <a:ln w="12700" cap="flat" cmpd="sng">
            <a:solidFill>
              <a:srgbClr val="054F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38"/>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 name="Google Shape;102;p38"/>
          <p:cNvSpPr txBox="1">
            <a:spLocks noGrp="1"/>
          </p:cNvSpPr>
          <p:nvPr>
            <p:ph type="body" idx="2"/>
          </p:nvPr>
        </p:nvSpPr>
        <p:spPr>
          <a:xfrm>
            <a:off x="4912294" y="1345616"/>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 name="Google Shape;103;p38"/>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Google Shape;104;p38"/>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 name="Google Shape;105;p38"/>
          <p:cNvSpPr txBox="1">
            <a:spLocks noGrp="1"/>
          </p:cNvSpPr>
          <p:nvPr>
            <p:ph type="body" idx="5"/>
          </p:nvPr>
        </p:nvSpPr>
        <p:spPr>
          <a:xfrm>
            <a:off x="4912293" y="3268749"/>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 name="Google Shape;106;p38"/>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 name="Google Shape;107;p38"/>
          <p:cNvSpPr txBox="1">
            <a:spLocks noGrp="1"/>
          </p:cNvSpPr>
          <p:nvPr>
            <p:ph type="body" idx="7"/>
          </p:nvPr>
        </p:nvSpPr>
        <p:spPr>
          <a:xfrm>
            <a:off x="4927791" y="5132546"/>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 name="Google Shape;108;p38"/>
          <p:cNvSpPr>
            <a:spLocks noGrp="1"/>
          </p:cNvSpPr>
          <p:nvPr>
            <p:ph type="pic" idx="8"/>
          </p:nvPr>
        </p:nvSpPr>
        <p:spPr>
          <a:xfrm>
            <a:off x="-48344" y="0"/>
            <a:ext cx="3570477" cy="6858000"/>
          </a:xfrm>
          <a:prstGeom prst="rect">
            <a:avLst/>
          </a:prstGeom>
          <a:solidFill>
            <a:srgbClr val="D8D8D8"/>
          </a:solidFill>
          <a:ln>
            <a:noFill/>
          </a:ln>
        </p:spPr>
      </p:sp>
      <p:sp>
        <p:nvSpPr>
          <p:cNvPr id="109" name="Google Shape;109;p38"/>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 name="Google Shape;110;p38"/>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 Slide 03 ">
  <p:cSld name="Text Slide 03 ">
    <p:spTree>
      <p:nvGrpSpPr>
        <p:cNvPr id="1" name="Shape 111"/>
        <p:cNvGrpSpPr/>
        <p:nvPr/>
      </p:nvGrpSpPr>
      <p:grpSpPr>
        <a:xfrm>
          <a:off x="0" y="0"/>
          <a:ext cx="0" cy="0"/>
          <a:chOff x="0" y="0"/>
          <a:chExt cx="0" cy="0"/>
        </a:xfrm>
      </p:grpSpPr>
      <p:sp>
        <p:nvSpPr>
          <p:cNvPr id="112" name="Google Shape;112;p45"/>
          <p:cNvSpPr/>
          <p:nvPr/>
        </p:nvSpPr>
        <p:spPr>
          <a:xfrm rot="-5400000">
            <a:off x="2667000" y="-2667000"/>
            <a:ext cx="6858001"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3" name="Google Shape;113;p45"/>
          <p:cNvSpPr/>
          <p:nvPr/>
        </p:nvSpPr>
        <p:spPr>
          <a:xfrm rot="-5400000">
            <a:off x="4865194" y="-19370"/>
            <a:ext cx="6141020" cy="689673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114" name="Google Shape;114;p45"/>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 name="Google Shape;115;p45"/>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 name="Google Shape;116;p45"/>
          <p:cNvSpPr/>
          <p:nvPr/>
        </p:nvSpPr>
        <p:spPr>
          <a:xfrm rot="-5400000">
            <a:off x="9716271" y="43649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grpSp>
        <p:nvGrpSpPr>
          <p:cNvPr id="117" name="Google Shape;117;p45"/>
          <p:cNvGrpSpPr/>
          <p:nvPr/>
        </p:nvGrpSpPr>
        <p:grpSpPr>
          <a:xfrm>
            <a:off x="-848733" y="3847224"/>
            <a:ext cx="3746119" cy="3027714"/>
            <a:chOff x="5816064" y="9435173"/>
            <a:chExt cx="798029" cy="644988"/>
          </a:xfrm>
        </p:grpSpPr>
        <p:sp>
          <p:nvSpPr>
            <p:cNvPr id="118" name="Google Shape;118;p45"/>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9" name="Google Shape;119;p45"/>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0" name="Google Shape;120;p45"/>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1" name="Google Shape;121;p45"/>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2" name="Google Shape;122;p45"/>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3" name="Google Shape;123;p45"/>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4" name="Google Shape;124;p45"/>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5" name="Google Shape;125;p45"/>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6" name="Google Shape;126;p45"/>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7" name="Google Shape;127;p45"/>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8" name="Google Shape;128;p45"/>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9" name="Google Shape;129;p45"/>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0" name="Google Shape;130;p45"/>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1" name="Google Shape;131;p45"/>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2" name="Google Shape;132;p45"/>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33" name="Google Shape;133;p45"/>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Laptop Slide ">
  <p:cSld name="Laptop Slide ">
    <p:spTree>
      <p:nvGrpSpPr>
        <p:cNvPr id="1" name="Shape 134"/>
        <p:cNvGrpSpPr/>
        <p:nvPr/>
      </p:nvGrpSpPr>
      <p:grpSpPr>
        <a:xfrm>
          <a:off x="0" y="0"/>
          <a:ext cx="0" cy="0"/>
          <a:chOff x="0" y="0"/>
          <a:chExt cx="0" cy="0"/>
        </a:xfrm>
      </p:grpSpPr>
      <p:sp>
        <p:nvSpPr>
          <p:cNvPr id="135" name="Google Shape;135;p40"/>
          <p:cNvSpPr txBox="1">
            <a:spLocks noGrp="1"/>
          </p:cNvSpPr>
          <p:nvPr>
            <p:ph type="body" idx="1"/>
          </p:nvPr>
        </p:nvSpPr>
        <p:spPr>
          <a:xfrm>
            <a:off x="6578872" y="593866"/>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6" name="Google Shape;136;p40"/>
          <p:cNvSpPr/>
          <p:nvPr/>
        </p:nvSpPr>
        <p:spPr>
          <a:xfrm rot="10800000" flipH="1">
            <a:off x="0" y="0"/>
            <a:ext cx="601405"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37" name="Google Shape;137;p40"/>
          <p:cNvPicPr preferRelativeResize="0"/>
          <p:nvPr/>
        </p:nvPicPr>
        <p:blipFill rotWithShape="1">
          <a:blip r:embed="rId2">
            <a:alphaModFix/>
          </a:blip>
          <a:srcRect l="-18315" t="15976" r="29196" b="11083"/>
          <a:stretch/>
        </p:blipFill>
        <p:spPr>
          <a:xfrm flipH="1">
            <a:off x="608794" y="1890384"/>
            <a:ext cx="8439100" cy="5375657"/>
          </a:xfrm>
          <a:prstGeom prst="rect">
            <a:avLst/>
          </a:prstGeom>
          <a:noFill/>
          <a:ln>
            <a:noFill/>
          </a:ln>
        </p:spPr>
      </p:pic>
      <p:sp>
        <p:nvSpPr>
          <p:cNvPr id="138" name="Google Shape;138;p40"/>
          <p:cNvSpPr>
            <a:spLocks noGrp="1"/>
          </p:cNvSpPr>
          <p:nvPr>
            <p:ph type="pic" idx="2"/>
          </p:nvPr>
        </p:nvSpPr>
        <p:spPr>
          <a:xfrm>
            <a:off x="635271" y="2095585"/>
            <a:ext cx="5130800" cy="3913188"/>
          </a:xfrm>
          <a:prstGeom prst="rect">
            <a:avLst/>
          </a:prstGeom>
          <a:solidFill>
            <a:srgbClr val="D8D8D8"/>
          </a:solidFill>
          <a:ln>
            <a:noFill/>
          </a:ln>
        </p:spPr>
      </p:sp>
      <p:sp>
        <p:nvSpPr>
          <p:cNvPr id="139" name="Google Shape;139;p40"/>
          <p:cNvSpPr txBox="1">
            <a:spLocks noGrp="1"/>
          </p:cNvSpPr>
          <p:nvPr>
            <p:ph type="body" idx="3"/>
          </p:nvPr>
        </p:nvSpPr>
        <p:spPr>
          <a:xfrm>
            <a:off x="6578871" y="1890384"/>
            <a:ext cx="4990998" cy="4102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0" name="Google Shape;140;p40"/>
          <p:cNvSpPr/>
          <p:nvPr/>
        </p:nvSpPr>
        <p:spPr>
          <a:xfrm rot="-5400000">
            <a:off x="-1736448" y="43141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ext Slide 02 ">
  <p:cSld name="Text Slide 02 ">
    <p:spTree>
      <p:nvGrpSpPr>
        <p:cNvPr id="1" name="Shape 141"/>
        <p:cNvGrpSpPr/>
        <p:nvPr/>
      </p:nvGrpSpPr>
      <p:grpSpPr>
        <a:xfrm>
          <a:off x="0" y="0"/>
          <a:ext cx="0" cy="0"/>
          <a:chOff x="0" y="0"/>
          <a:chExt cx="0" cy="0"/>
        </a:xfrm>
      </p:grpSpPr>
      <p:sp>
        <p:nvSpPr>
          <p:cNvPr id="142" name="Google Shape;142;p42"/>
          <p:cNvSpPr/>
          <p:nvPr/>
        </p:nvSpPr>
        <p:spPr>
          <a:xfrm rot="-5400000">
            <a:off x="5088466" y="-5088468"/>
            <a:ext cx="2015069"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3" name="Google Shape;143;p42"/>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4" name="Google Shape;144;p42"/>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2"/>
          <p:cNvSpPr/>
          <p:nvPr/>
        </p:nvSpPr>
        <p:spPr>
          <a:xfrm rot="-5400000">
            <a:off x="9855625" y="4403466"/>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595959"/>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cxnSp>
        <p:nvCxnSpPr>
          <p:cNvPr id="11" name="Google Shape;11;p32"/>
          <p:cNvCxnSpPr/>
          <p:nvPr/>
        </p:nvCxnSpPr>
        <p:spPr>
          <a:xfrm>
            <a:off x="11701791" y="6548338"/>
            <a:ext cx="324798" cy="0"/>
          </a:xfrm>
          <a:prstGeom prst="straightConnector1">
            <a:avLst/>
          </a:prstGeom>
          <a:noFill/>
          <a:ln w="12700" cap="flat" cmpd="sng">
            <a:solidFill>
              <a:srgbClr val="73B64B"/>
            </a:solidFill>
            <a:prstDash val="solid"/>
            <a:miter lim="8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0.xml"/><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hyperlink" Target="https://www.esmmagazine.com/retail/german-consumers-willing-to-spend-more-on-sustainable-products-study-finds-151825" TargetMode="External"/><Relationship Id="rId7" Type="http://schemas.openxmlformats.org/officeDocument/2006/relationships/hyperlink" Target="https://nielseniq.com/global/en/insights/report/2023/how-to-turn-green-consumer-intentions-into-sustainable-actions/" TargetMode="External"/><Relationship Id="rId2" Type="http://schemas.openxmlformats.org/officeDocument/2006/relationships/notesSlide" Target="../notesSlides/notesSlide72.xml"/><Relationship Id="rId1" Type="http://schemas.openxmlformats.org/officeDocument/2006/relationships/slideLayout" Target="../slideLayouts/slideLayout9.xml"/><Relationship Id="rId6" Type="http://schemas.openxmlformats.org/officeDocument/2006/relationships/hyperlink" Target="https://hbr.org/2019/07/the-elusive-green-consumer" TargetMode="External"/><Relationship Id="rId5" Type="http://schemas.openxmlformats.org/officeDocument/2006/relationships/hyperlink" Target="https://www.sciencedirect.com/science/article/abs/pii/S0959652613003302" TargetMode="External"/><Relationship Id="rId4" Type="http://schemas.openxmlformats.org/officeDocument/2006/relationships/hyperlink" Target="https://www.esmmagazine.com/tag/simon-kucher" TargetMode="External"/></Relationships>
</file>

<file path=ppt/slides/_rels/slide73.xml.rels><?xml version="1.0" encoding="UTF-8" standalone="yes"?>
<Relationships xmlns="http://schemas.openxmlformats.org/package/2006/relationships"><Relationship Id="rId8" Type="http://schemas.openxmlformats.org/officeDocument/2006/relationships/hyperlink" Target="https://link.springer.com/article/10.1007/s11356-023-31717-9" TargetMode="External"/><Relationship Id="rId3" Type="http://schemas.openxmlformats.org/officeDocument/2006/relationships/hyperlink" Target="https://link.springer.com/chapter/10.1007/978-3-030-45533-0_20" TargetMode="External"/><Relationship Id="rId7" Type="http://schemas.openxmlformats.org/officeDocument/2006/relationships/hyperlink" Target="https://link.springer.com/article/10.1007/s10668-023-03569-3" TargetMode="External"/><Relationship Id="rId2" Type="http://schemas.openxmlformats.org/officeDocument/2006/relationships/notesSlide" Target="../notesSlides/notesSlide73.xml"/><Relationship Id="rId1" Type="http://schemas.openxmlformats.org/officeDocument/2006/relationships/slideLayout" Target="../slideLayouts/slideLayout9.xml"/><Relationship Id="rId6" Type="http://schemas.openxmlformats.org/officeDocument/2006/relationships/hyperlink" Target="https://link.springer.com/article/10.1057/jt.2008.28" TargetMode="External"/><Relationship Id="rId5" Type="http://schemas.openxmlformats.org/officeDocument/2006/relationships/hyperlink" Target="https://link.springer.com/chapter/10.1007/978-3-031-51997-0_30" TargetMode="External"/><Relationship Id="rId4" Type="http://schemas.openxmlformats.org/officeDocument/2006/relationships/hyperlink" Target="https://link.springer.com/chapter/10.1007/978-3-030-74065-8_4" TargetMode="External"/></Relationships>
</file>

<file path=ppt/slides/_rels/slide74.xml.rels><?xml version="1.0" encoding="UTF-8" standalone="yes"?>
<Relationships xmlns="http://schemas.openxmlformats.org/package/2006/relationships"><Relationship Id="rId3" Type="http://schemas.openxmlformats.org/officeDocument/2006/relationships/hyperlink" Target="https://www.entrepreneur.com/green-entrepreneur/how-entrepreneurs-can-empower-consumers-to-make-sustainable/463352" TargetMode="External"/><Relationship Id="rId7" Type="http://schemas.openxmlformats.org/officeDocument/2006/relationships/hyperlink" Target="https://link.springer.com/article/10.1007/s10669-021-09821-3" TargetMode="External"/><Relationship Id="rId2" Type="http://schemas.openxmlformats.org/officeDocument/2006/relationships/notesSlide" Target="../notesSlides/notesSlide74.xml"/><Relationship Id="rId1" Type="http://schemas.openxmlformats.org/officeDocument/2006/relationships/slideLayout" Target="../slideLayouts/slideLayout9.xml"/><Relationship Id="rId6" Type="http://schemas.openxmlformats.org/officeDocument/2006/relationships/hyperlink" Target="https://in.search.yahoo.com/search?fr=mcafee&amp;type=E210IN714G0&amp;p=meaning+of+green+consumers" TargetMode="External"/><Relationship Id="rId5" Type="http://schemas.openxmlformats.org/officeDocument/2006/relationships/hyperlink" Target="https://www.deloitte.com/na/en/services/risk-advisory/blogs/three-ways-to-elevate-sustainability-efforts.html" TargetMode="External"/><Relationship Id="rId4" Type="http://schemas.openxmlformats.org/officeDocument/2006/relationships/hyperlink" Target="https://mailchimp.com/resources/green-marketing/" TargetMode="External"/></Relationships>
</file>

<file path=ppt/slides/_rels/slide75.xml.rels><?xml version="1.0" encoding="UTF-8" standalone="yes"?>
<Relationships xmlns="http://schemas.openxmlformats.org/package/2006/relationships"><Relationship Id="rId3" Type="http://schemas.openxmlformats.org/officeDocument/2006/relationships/hyperlink" Target="https://link.springer.com/chapter/10.1007/978-3-030-45533-0_20" TargetMode="External"/><Relationship Id="rId2" Type="http://schemas.openxmlformats.org/officeDocument/2006/relationships/notesSlide" Target="../notesSlides/notesSlide75.xml"/><Relationship Id="rId1" Type="http://schemas.openxmlformats.org/officeDocument/2006/relationships/slideLayout" Target="../slideLayouts/slideLayout9.xml"/><Relationship Id="rId6" Type="http://schemas.openxmlformats.org/officeDocument/2006/relationships/hyperlink" Target="https://www.mdpi.com/2304-8158/11/2/227" TargetMode="External"/><Relationship Id="rId5" Type="http://schemas.openxmlformats.org/officeDocument/2006/relationships/hyperlink" Target="https://www.sciencedirect.com/science/article/abs/pii/S0959652613003302" TargetMode="External"/><Relationship Id="rId4" Type="http://schemas.openxmlformats.org/officeDocument/2006/relationships/hyperlink" Target="https://www.tandfonline.com/doi/full/10.1080/23311975.2023.2197673" TargetMode="External"/></Relationships>
</file>

<file path=ppt/slides/_rels/slide7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p2"/>
          <p:cNvPicPr preferRelativeResize="0">
            <a:picLocks noGrp="1"/>
          </p:cNvPicPr>
          <p:nvPr>
            <p:ph type="pic" idx="2"/>
          </p:nvPr>
        </p:nvPicPr>
        <p:blipFill rotWithShape="1">
          <a:blip r:embed="rId3">
            <a:alphaModFix/>
          </a:blip>
          <a:srcRect t="36553" b="44632"/>
          <a:stretch/>
        </p:blipFill>
        <p:spPr>
          <a:xfrm>
            <a:off x="0" y="2180235"/>
            <a:ext cx="12192000" cy="3440624"/>
          </a:xfrm>
          <a:prstGeom prst="rect">
            <a:avLst/>
          </a:prstGeom>
          <a:noFill/>
          <a:ln>
            <a:noFill/>
          </a:ln>
        </p:spPr>
      </p:pic>
      <p:sp>
        <p:nvSpPr>
          <p:cNvPr id="188" name="Google Shape;188;p2"/>
          <p:cNvSpPr txBox="1"/>
          <p:nvPr/>
        </p:nvSpPr>
        <p:spPr>
          <a:xfrm>
            <a:off x="1190869" y="3784475"/>
            <a:ext cx="10713000" cy="1637400"/>
          </a:xfrm>
          <a:prstGeom prst="rect">
            <a:avLst/>
          </a:prstGeom>
          <a:noFill/>
          <a:ln>
            <a:noFill/>
          </a:ln>
        </p:spPr>
        <p:txBody>
          <a:bodyPr spcFirstLastPara="1" wrap="square" lIns="91425" tIns="45700" rIns="91425" bIns="45700" anchor="t" anchorCtr="0">
            <a:spAutoFit/>
          </a:bodyPr>
          <a:lstStyle/>
          <a:p>
            <a:pPr marL="12700" marR="5080" lvl="0" indent="0" algn="l" rtl="0">
              <a:lnSpc>
                <a:spcPct val="109130"/>
              </a:lnSpc>
              <a:spcBef>
                <a:spcPts val="0"/>
              </a:spcBef>
              <a:spcAft>
                <a:spcPts val="0"/>
              </a:spcAft>
              <a:buClr>
                <a:schemeClr val="lt1"/>
              </a:buClr>
              <a:buSzPts val="4800"/>
              <a:buFont typeface="Calibri"/>
              <a:buNone/>
            </a:pPr>
            <a:r>
              <a:rPr lang="en-US" sz="4800" b="1" i="0" u="none" strike="noStrike" cap="none">
                <a:solidFill>
                  <a:schemeClr val="lt1"/>
                </a:solidFill>
                <a:latin typeface="Calibri"/>
                <a:ea typeface="Calibri"/>
                <a:cs typeface="Calibri"/>
                <a:sym typeface="Calibri"/>
              </a:rPr>
              <a:t>Kit de Inicio</a:t>
            </a:r>
            <a:r>
              <a:rPr lang="en-US" sz="1400" b="0" i="0" u="none" strike="noStrike" cap="none">
                <a:solidFill>
                  <a:srgbClr val="000000"/>
                </a:solidFill>
                <a:latin typeface="Arial"/>
                <a:ea typeface="Arial"/>
                <a:cs typeface="Arial"/>
                <a:sym typeface="Arial"/>
              </a:rPr>
              <a:t> </a:t>
            </a:r>
            <a:r>
              <a:rPr lang="en-US" sz="4800" b="1" i="0" u="none" strike="noStrike" cap="none">
                <a:solidFill>
                  <a:schemeClr val="lt1"/>
                </a:solidFill>
                <a:latin typeface="Calibri"/>
                <a:ea typeface="Calibri"/>
                <a:cs typeface="Calibri"/>
                <a:sym typeface="Calibri"/>
              </a:rPr>
              <a:t>SOS</a:t>
            </a:r>
            <a:endParaRPr sz="4800" b="1" i="0" u="none" strike="noStrike" cap="none">
              <a:solidFill>
                <a:schemeClr val="lt1"/>
              </a:solidFill>
              <a:latin typeface="Calibri"/>
              <a:ea typeface="Calibri"/>
              <a:cs typeface="Calibri"/>
              <a:sym typeface="Calibri"/>
            </a:endParaRPr>
          </a:p>
          <a:p>
            <a:pPr marL="12700" marR="5080" lvl="0" indent="0" algn="l" rtl="0">
              <a:lnSpc>
                <a:spcPct val="109130"/>
              </a:lnSpc>
              <a:spcBef>
                <a:spcPts val="0"/>
              </a:spcBef>
              <a:spcAft>
                <a:spcPts val="0"/>
              </a:spcAft>
              <a:buClr>
                <a:schemeClr val="lt1"/>
              </a:buClr>
              <a:buSzPts val="4800"/>
              <a:buFont typeface="Calibri"/>
              <a:buNone/>
            </a:pPr>
            <a:r>
              <a:rPr lang="en-US" sz="4800" b="1" i="0" u="none" strike="noStrike" cap="none">
                <a:solidFill>
                  <a:schemeClr val="lt1"/>
                </a:solidFill>
                <a:latin typeface="Calibri"/>
                <a:ea typeface="Calibri"/>
                <a:cs typeface="Calibri"/>
                <a:sym typeface="Calibri"/>
              </a:rPr>
              <a:t>Comenzando con la Sostenibilidad</a:t>
            </a:r>
            <a:endParaRPr sz="4800" b="1" i="0" u="none" strike="noStrike" cap="non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6"/>
          <p:cNvSpPr txBox="1">
            <a:spLocks noGrp="1"/>
          </p:cNvSpPr>
          <p:nvPr>
            <p:ph type="body" idx="1"/>
          </p:nvPr>
        </p:nvSpPr>
        <p:spPr>
          <a:xfrm>
            <a:off x="6771675" y="513415"/>
            <a:ext cx="4991100" cy="992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US"/>
              <a:t>CONSUMO ECOLÓGICO</a:t>
            </a:r>
            <a:endParaRPr/>
          </a:p>
        </p:txBody>
      </p:sp>
      <p:sp>
        <p:nvSpPr>
          <p:cNvPr id="271" name="Google Shape;271;p16"/>
          <p:cNvSpPr txBox="1">
            <a:spLocks noGrp="1"/>
          </p:cNvSpPr>
          <p:nvPr>
            <p:ph type="body" idx="3"/>
          </p:nvPr>
        </p:nvSpPr>
        <p:spPr>
          <a:xfrm>
            <a:off x="6214250" y="1905830"/>
            <a:ext cx="5822100" cy="4102800"/>
          </a:xfrm>
          <a:prstGeom prst="rect">
            <a:avLst/>
          </a:prstGeom>
          <a:noFill/>
          <a:ln>
            <a:noFill/>
          </a:ln>
        </p:spPr>
        <p:txBody>
          <a:bodyPr spcFirstLastPara="1" wrap="square" lIns="91425" tIns="45700" rIns="91425" bIns="45700" anchor="t" anchorCtr="0">
            <a:noAutofit/>
          </a:bodyPr>
          <a:lstStyle/>
          <a:p>
            <a:pPr marL="457200" lvl="0" indent="-381000" algn="just" rtl="0">
              <a:lnSpc>
                <a:spcPct val="103000"/>
              </a:lnSpc>
              <a:spcBef>
                <a:spcPts val="1200"/>
              </a:spcBef>
              <a:spcAft>
                <a:spcPts val="0"/>
              </a:spcAft>
              <a:buClr>
                <a:srgbClr val="666666"/>
              </a:buClr>
              <a:buSzPts val="2400"/>
              <a:buChar char="●"/>
            </a:pPr>
            <a:r>
              <a:rPr lang="en-US">
                <a:solidFill>
                  <a:srgbClr val="666666"/>
                </a:solidFill>
                <a:highlight>
                  <a:srgbClr val="FFFFFF"/>
                </a:highlight>
              </a:rPr>
              <a:t>En las últimas décadas se ha producido un cambio sustancial en el comportamiento de los consumidores, en el que la concienciación sobre el medio ambiente y la salud han tenido una gran influencia.</a:t>
            </a:r>
            <a:endParaRPr>
              <a:solidFill>
                <a:srgbClr val="666666"/>
              </a:solidFill>
              <a:highlight>
                <a:srgbClr val="FFFFFF"/>
              </a:highlight>
            </a:endParaRPr>
          </a:p>
          <a:p>
            <a:pPr marL="457200" lvl="0" indent="-381000" algn="just" rtl="0">
              <a:lnSpc>
                <a:spcPct val="103000"/>
              </a:lnSpc>
              <a:spcBef>
                <a:spcPts val="1200"/>
              </a:spcBef>
              <a:spcAft>
                <a:spcPts val="0"/>
              </a:spcAft>
              <a:buClr>
                <a:srgbClr val="666666"/>
              </a:buClr>
              <a:buSzPts val="2400"/>
              <a:buChar char="●"/>
            </a:pPr>
            <a:r>
              <a:rPr lang="en-US">
                <a:solidFill>
                  <a:srgbClr val="666666"/>
                </a:solidFill>
                <a:highlight>
                  <a:srgbClr val="FFFFFF"/>
                </a:highlight>
              </a:rPr>
              <a:t>El comportamiento de consumo ecológico implica utilizar productos sostenibles y respetuosos con el medio ambiente y evitar los que son perjudiciales tanto para los consumidores como para el medio ambiente.</a:t>
            </a:r>
            <a:endParaRPr>
              <a:solidFill>
                <a:srgbClr val="666666"/>
              </a:solidFill>
              <a:highlight>
                <a:srgbClr val="FFFFFF"/>
              </a:highlight>
            </a:endParaRPr>
          </a:p>
          <a:p>
            <a:pPr marL="457200" lvl="0" indent="0" algn="just" rtl="0">
              <a:lnSpc>
                <a:spcPct val="150000"/>
              </a:lnSpc>
              <a:spcBef>
                <a:spcPts val="0"/>
              </a:spcBef>
              <a:spcAft>
                <a:spcPts val="0"/>
              </a:spcAft>
              <a:buSzPts val="2400"/>
              <a:buNone/>
            </a:pPr>
            <a:endParaRPr>
              <a:solidFill>
                <a:srgbClr val="000000"/>
              </a:solidFill>
              <a:highlight>
                <a:srgbClr val="FFFFFF"/>
              </a:highlight>
            </a:endParaRPr>
          </a:p>
        </p:txBody>
      </p:sp>
      <p:pic>
        <p:nvPicPr>
          <p:cNvPr id="272" name="Google Shape;272;p16"/>
          <p:cNvPicPr preferRelativeResize="0">
            <a:picLocks noGrp="1"/>
          </p:cNvPicPr>
          <p:nvPr>
            <p:ph type="pic" idx="2"/>
          </p:nvPr>
        </p:nvPicPr>
        <p:blipFill rotWithShape="1">
          <a:blip r:embed="rId3">
            <a:alphaModFix/>
          </a:blip>
          <a:srcRect l="6237" r="6237"/>
          <a:stretch/>
        </p:blipFill>
        <p:spPr>
          <a:xfrm>
            <a:off x="635271" y="2095585"/>
            <a:ext cx="5130800" cy="3913188"/>
          </a:xfrm>
          <a:prstGeom prst="rect">
            <a:avLst/>
          </a:prstGeom>
          <a:solidFill>
            <a:srgbClr val="D8D8D8"/>
          </a:solidFill>
          <a:ln>
            <a:noFill/>
          </a:ln>
        </p:spPr>
      </p:pic>
      <p:sp>
        <p:nvSpPr>
          <p:cNvPr id="273" name="Google Shape;273;p16"/>
          <p:cNvSpPr txBox="1"/>
          <p:nvPr/>
        </p:nvSpPr>
        <p:spPr>
          <a:xfrm>
            <a:off x="777039" y="2276560"/>
            <a:ext cx="4539240" cy="496326"/>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FF0000"/>
              </a:buClr>
              <a:buSzPts val="2800"/>
              <a:buFont typeface="Arial"/>
              <a:buNone/>
            </a:pPr>
            <a:r>
              <a:rPr lang="en-US" sz="2800" b="0" i="0" u="none" strike="noStrike" cap="none">
                <a:solidFill>
                  <a:srgbClr val="FF0000"/>
                </a:solidFill>
                <a:latin typeface="Calibri"/>
                <a:ea typeface="Calibri"/>
                <a:cs typeface="Calibri"/>
                <a:sym typeface="Calibri"/>
              </a:rPr>
              <a:t>Replace the image as required</a:t>
            </a:r>
            <a:endParaRPr sz="1400" b="0" i="0" u="none" strike="noStrike" cap="none">
              <a:solidFill>
                <a:srgbClr val="000000"/>
              </a:solidFill>
              <a:latin typeface="Arial"/>
              <a:ea typeface="Arial"/>
              <a:cs typeface="Arial"/>
              <a:sym typeface="Arial"/>
            </a:endParaRPr>
          </a:p>
        </p:txBody>
      </p:sp>
      <p:pic>
        <p:nvPicPr>
          <p:cNvPr id="274" name="Google Shape;274;p16"/>
          <p:cNvPicPr preferRelativeResize="0"/>
          <p:nvPr/>
        </p:nvPicPr>
        <p:blipFill rotWithShape="1">
          <a:blip r:embed="rId4">
            <a:alphaModFix/>
          </a:blip>
          <a:srcRect/>
          <a:stretch/>
        </p:blipFill>
        <p:spPr>
          <a:xfrm>
            <a:off x="635275" y="2095575"/>
            <a:ext cx="5130800" cy="3913200"/>
          </a:xfrm>
          <a:prstGeom prst="rect">
            <a:avLst/>
          </a:prstGeom>
          <a:solidFill>
            <a:srgbClr val="D8D8D8"/>
          </a:solid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g2f0858d4389_0_14"/>
          <p:cNvSpPr txBox="1">
            <a:spLocks noGrp="1"/>
          </p:cNvSpPr>
          <p:nvPr>
            <p:ph type="body" idx="1"/>
          </p:nvPr>
        </p:nvSpPr>
        <p:spPr>
          <a:xfrm>
            <a:off x="354725" y="900046"/>
            <a:ext cx="104793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a:t>CONSUMO ECOLÓGICO</a:t>
            </a:r>
            <a:endParaRPr/>
          </a:p>
        </p:txBody>
      </p:sp>
      <p:sp>
        <p:nvSpPr>
          <p:cNvPr id="281" name="Google Shape;281;g2f0858d4389_0_14"/>
          <p:cNvSpPr txBox="1">
            <a:spLocks noGrp="1"/>
          </p:cNvSpPr>
          <p:nvPr>
            <p:ph type="body" idx="2"/>
          </p:nvPr>
        </p:nvSpPr>
        <p:spPr>
          <a:xfrm>
            <a:off x="354725" y="2179025"/>
            <a:ext cx="11401800" cy="44763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1200"/>
              </a:spcBef>
              <a:spcAft>
                <a:spcPts val="0"/>
              </a:spcAft>
              <a:buSzPts val="2400"/>
              <a:buNone/>
            </a:pPr>
            <a:r>
              <a:rPr lang="en-US">
                <a:solidFill>
                  <a:srgbClr val="666666"/>
                </a:solidFill>
                <a:highlight>
                  <a:schemeClr val="lt1"/>
                </a:highlight>
              </a:rPr>
              <a:t>El consumo ecológico suele asociarse al consumo responsable con el medio ambiente, en el que los consumidores tienen en cuenta el impacto medioambiental de a) la compra, el uso y b) la eliminación de diversos productos o el uso de diversos servicios ecológicos.</a:t>
            </a:r>
            <a:endParaRPr>
              <a:solidFill>
                <a:srgbClr val="666666"/>
              </a:solidFill>
              <a:highlight>
                <a:schemeClr val="lt1"/>
              </a:highlight>
            </a:endParaRPr>
          </a:p>
          <a:p>
            <a:pPr marL="457200" lvl="0" indent="-298450" algn="just" rtl="0">
              <a:lnSpc>
                <a:spcPct val="115000"/>
              </a:lnSpc>
              <a:spcBef>
                <a:spcPts val="1200"/>
              </a:spcBef>
              <a:spcAft>
                <a:spcPts val="0"/>
              </a:spcAft>
              <a:buClr>
                <a:srgbClr val="666666"/>
              </a:buClr>
              <a:buSzPts val="1100"/>
              <a:buChar char="●"/>
            </a:pPr>
            <a:r>
              <a:rPr lang="en-US">
                <a:solidFill>
                  <a:srgbClr val="666666"/>
                </a:solidFill>
                <a:highlight>
                  <a:schemeClr val="lt1"/>
                </a:highlight>
              </a:rPr>
              <a:t>Al comprar, la atención se centra en el beneficio personal</a:t>
            </a:r>
            <a:endParaRPr>
              <a:solidFill>
                <a:srgbClr val="666666"/>
              </a:solidFill>
              <a:highlight>
                <a:schemeClr val="lt1"/>
              </a:highlight>
            </a:endParaRPr>
          </a:p>
          <a:p>
            <a:pPr marL="457200" lvl="0" indent="-298450" algn="just" rtl="0">
              <a:lnSpc>
                <a:spcPct val="115000"/>
              </a:lnSpc>
              <a:spcBef>
                <a:spcPts val="0"/>
              </a:spcBef>
              <a:spcAft>
                <a:spcPts val="0"/>
              </a:spcAft>
              <a:buClr>
                <a:srgbClr val="666666"/>
              </a:buClr>
              <a:buSzPts val="1100"/>
              <a:buChar char="●"/>
            </a:pPr>
            <a:r>
              <a:rPr lang="en-US">
                <a:solidFill>
                  <a:srgbClr val="666666"/>
                </a:solidFill>
                <a:highlight>
                  <a:schemeClr val="lt1"/>
                </a:highlight>
              </a:rPr>
              <a:t>Al desechar, se beneficia al medio ambiente, a la sociedad y a los demás.</a:t>
            </a:r>
            <a:endParaRPr>
              <a:solidFill>
                <a:srgbClr val="666666"/>
              </a:solidFill>
              <a:highlight>
                <a:schemeClr val="lt1"/>
              </a:highlight>
            </a:endParaRPr>
          </a:p>
          <a:p>
            <a:pPr marL="0" lvl="0" indent="0" algn="just" rtl="0">
              <a:lnSpc>
                <a:spcPct val="115000"/>
              </a:lnSpc>
              <a:spcBef>
                <a:spcPts val="1200"/>
              </a:spcBef>
              <a:spcAft>
                <a:spcPts val="0"/>
              </a:spcAft>
              <a:buSzPts val="2400"/>
              <a:buNone/>
            </a:pPr>
            <a:r>
              <a:rPr lang="en-US">
                <a:solidFill>
                  <a:srgbClr val="666666"/>
                </a:solidFill>
                <a:highlight>
                  <a:schemeClr val="lt1"/>
                </a:highlight>
              </a:rPr>
              <a:t>Implica actuar con responsabilidad social y conciencia social, utilizar productos respetuosos con el medio ambiente, seleccionar productos reciclables de alta durabilidad, calidad y etiquetado ecológico, evitar el consumo excesivo y disminuir el uso de recursos y energía.</a:t>
            </a:r>
            <a:endParaRPr>
              <a:solidFill>
                <a:srgbClr val="666666"/>
              </a:solidFill>
              <a:highlight>
                <a:schemeClr val="lt1"/>
              </a:highlight>
            </a:endParaRPr>
          </a:p>
          <a:p>
            <a:pPr marL="0" lvl="0" indent="0" algn="just" rtl="0">
              <a:lnSpc>
                <a:spcPct val="150000"/>
              </a:lnSpc>
              <a:spcBef>
                <a:spcPts val="1200"/>
              </a:spcBef>
              <a:spcAft>
                <a:spcPts val="0"/>
              </a:spcAft>
              <a:buSzPts val="2400"/>
              <a:buNone/>
            </a:pPr>
            <a:endParaRPr>
              <a:solidFill>
                <a:srgbClr val="000000"/>
              </a:solidFill>
              <a:highlight>
                <a:schemeClr val="lt1"/>
              </a:highlight>
            </a:endParaRPr>
          </a:p>
          <a:p>
            <a:pPr marL="457200" lvl="0" indent="0" algn="just" rtl="0">
              <a:lnSpc>
                <a:spcPct val="150000"/>
              </a:lnSpc>
              <a:spcBef>
                <a:spcPts val="0"/>
              </a:spcBef>
              <a:spcAft>
                <a:spcPts val="0"/>
              </a:spcAft>
              <a:buSzPts val="2400"/>
              <a:buNone/>
            </a:pPr>
            <a:endParaRPr>
              <a:solidFill>
                <a:srgbClr val="000000"/>
              </a:solidFill>
              <a:highlight>
                <a:schemeClr val="lt1"/>
              </a:high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50"/>
          <p:cNvSpPr txBox="1">
            <a:spLocks noGrp="1"/>
          </p:cNvSpPr>
          <p:nvPr>
            <p:ph type="body" idx="1"/>
          </p:nvPr>
        </p:nvSpPr>
        <p:spPr>
          <a:xfrm>
            <a:off x="6703725" y="665475"/>
            <a:ext cx="5143500" cy="992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US"/>
              <a:t>PRODUCTOS ECOLÓGICOS</a:t>
            </a:r>
            <a:endParaRPr/>
          </a:p>
        </p:txBody>
      </p:sp>
      <p:sp>
        <p:nvSpPr>
          <p:cNvPr id="288" name="Google Shape;288;p50"/>
          <p:cNvSpPr txBox="1">
            <a:spLocks noGrp="1"/>
          </p:cNvSpPr>
          <p:nvPr>
            <p:ph type="body" idx="3"/>
          </p:nvPr>
        </p:nvSpPr>
        <p:spPr>
          <a:xfrm>
            <a:off x="6096000" y="1782505"/>
            <a:ext cx="5822100" cy="5075400"/>
          </a:xfrm>
          <a:prstGeom prst="rect">
            <a:avLst/>
          </a:prstGeom>
          <a:noFill/>
          <a:ln>
            <a:noFill/>
          </a:ln>
        </p:spPr>
        <p:txBody>
          <a:bodyPr spcFirstLastPara="1" wrap="square" lIns="91425" tIns="45700" rIns="91425" bIns="45700" anchor="t" anchorCtr="0">
            <a:noAutofit/>
          </a:bodyPr>
          <a:lstStyle/>
          <a:p>
            <a:pPr marL="457200" lvl="0" indent="-381000" algn="just" rtl="0">
              <a:lnSpc>
                <a:spcPct val="115000"/>
              </a:lnSpc>
              <a:spcBef>
                <a:spcPts val="1200"/>
              </a:spcBef>
              <a:spcAft>
                <a:spcPts val="0"/>
              </a:spcAft>
              <a:buClr>
                <a:srgbClr val="666666"/>
              </a:buClr>
              <a:buSzPts val="2400"/>
              <a:buFont typeface="Calibri"/>
              <a:buChar char="•"/>
            </a:pPr>
            <a:r>
              <a:rPr lang="en-US">
                <a:solidFill>
                  <a:srgbClr val="666666"/>
                </a:solidFill>
              </a:rPr>
              <a:t>Los productos respetuosos con el medio ambiente utilizan materiales reciclables, reducen los residuos y el consumo de energía, reducen los envases y utilizan menos ingredientes tóxicos que tengan el menor impacto negativo en el medio ambiente durante su producción y consumo.</a:t>
            </a:r>
            <a:endParaRPr>
              <a:solidFill>
                <a:srgbClr val="666666"/>
              </a:solidFill>
            </a:endParaRPr>
          </a:p>
          <a:p>
            <a:pPr marL="457200" lvl="0" indent="0" algn="just" rtl="0">
              <a:lnSpc>
                <a:spcPct val="150000"/>
              </a:lnSpc>
              <a:spcBef>
                <a:spcPts val="1200"/>
              </a:spcBef>
              <a:spcAft>
                <a:spcPts val="0"/>
              </a:spcAft>
              <a:buSzPts val="2400"/>
              <a:buNone/>
            </a:pPr>
            <a:endParaRPr>
              <a:solidFill>
                <a:srgbClr val="000000"/>
              </a:solidFill>
              <a:highlight>
                <a:srgbClr val="FFFFFF"/>
              </a:highlight>
            </a:endParaRPr>
          </a:p>
          <a:p>
            <a:pPr marL="457200" lvl="0" indent="0" algn="just" rtl="0">
              <a:lnSpc>
                <a:spcPct val="150000"/>
              </a:lnSpc>
              <a:spcBef>
                <a:spcPts val="0"/>
              </a:spcBef>
              <a:spcAft>
                <a:spcPts val="0"/>
              </a:spcAft>
              <a:buSzPts val="2400"/>
              <a:buNone/>
            </a:pPr>
            <a:endParaRPr/>
          </a:p>
        </p:txBody>
      </p:sp>
      <p:sp>
        <p:nvSpPr>
          <p:cNvPr id="289" name="Google Shape;289;p50"/>
          <p:cNvSpPr txBox="1"/>
          <p:nvPr/>
        </p:nvSpPr>
        <p:spPr>
          <a:xfrm>
            <a:off x="777039" y="2276560"/>
            <a:ext cx="4539240" cy="496326"/>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FF0000"/>
              </a:buClr>
              <a:buSzPts val="2800"/>
              <a:buFont typeface="Arial"/>
              <a:buNone/>
            </a:pPr>
            <a:r>
              <a:rPr lang="en-US" sz="2800" b="0" i="0" u="none" strike="noStrike" cap="none">
                <a:solidFill>
                  <a:srgbClr val="FF0000"/>
                </a:solidFill>
                <a:latin typeface="Calibri"/>
                <a:ea typeface="Calibri"/>
                <a:cs typeface="Calibri"/>
                <a:sym typeface="Calibri"/>
              </a:rPr>
              <a:t>Replace the image as required</a:t>
            </a:r>
            <a:endParaRPr sz="1400" b="0" i="0" u="none" strike="noStrike" cap="none">
              <a:solidFill>
                <a:srgbClr val="000000"/>
              </a:solidFill>
              <a:latin typeface="Arial"/>
              <a:ea typeface="Arial"/>
              <a:cs typeface="Arial"/>
              <a:sym typeface="Arial"/>
            </a:endParaRPr>
          </a:p>
        </p:txBody>
      </p:sp>
      <p:pic>
        <p:nvPicPr>
          <p:cNvPr id="290" name="Google Shape;290;p50"/>
          <p:cNvPicPr preferRelativeResize="0"/>
          <p:nvPr/>
        </p:nvPicPr>
        <p:blipFill rotWithShape="1">
          <a:blip r:embed="rId3">
            <a:alphaModFix/>
          </a:blip>
          <a:srcRect/>
          <a:stretch/>
        </p:blipFill>
        <p:spPr>
          <a:xfrm>
            <a:off x="609600" y="2114550"/>
            <a:ext cx="5143500" cy="3867150"/>
          </a:xfrm>
          <a:prstGeom prst="rect">
            <a:avLst/>
          </a:prstGeom>
          <a:solidFill>
            <a:srgbClr val="D8D8D8"/>
          </a:solid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g2f0858d4389_0_27"/>
          <p:cNvSpPr txBox="1">
            <a:spLocks noGrp="1"/>
          </p:cNvSpPr>
          <p:nvPr>
            <p:ph type="body" idx="1"/>
          </p:nvPr>
        </p:nvSpPr>
        <p:spPr>
          <a:xfrm>
            <a:off x="904856" y="826894"/>
            <a:ext cx="104793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a:t>PRODUCTOS ECOLÓGICOS</a:t>
            </a:r>
            <a:endParaRPr/>
          </a:p>
        </p:txBody>
      </p:sp>
      <p:sp>
        <p:nvSpPr>
          <p:cNvPr id="297" name="Google Shape;297;g2f0858d4389_0_27"/>
          <p:cNvSpPr txBox="1">
            <a:spLocks noGrp="1"/>
          </p:cNvSpPr>
          <p:nvPr>
            <p:ph type="body" idx="2"/>
          </p:nvPr>
        </p:nvSpPr>
        <p:spPr>
          <a:xfrm>
            <a:off x="904850" y="2322675"/>
            <a:ext cx="10479300" cy="3916500"/>
          </a:xfrm>
          <a:prstGeom prst="rect">
            <a:avLst/>
          </a:prstGeom>
          <a:noFill/>
          <a:ln>
            <a:noFill/>
          </a:ln>
        </p:spPr>
        <p:txBody>
          <a:bodyPr spcFirstLastPara="1" wrap="square" lIns="91425" tIns="45700" rIns="91425" bIns="45700" anchor="t" anchorCtr="0">
            <a:noAutofit/>
          </a:bodyPr>
          <a:lstStyle/>
          <a:p>
            <a:pPr marL="457200" lvl="0" indent="-381000" algn="just" rtl="0">
              <a:lnSpc>
                <a:spcPct val="103000"/>
              </a:lnSpc>
              <a:spcBef>
                <a:spcPts val="1200"/>
              </a:spcBef>
              <a:spcAft>
                <a:spcPts val="0"/>
              </a:spcAft>
              <a:buClr>
                <a:srgbClr val="666666"/>
              </a:buClr>
              <a:buSzPts val="2400"/>
              <a:buChar char="●"/>
            </a:pPr>
            <a:r>
              <a:rPr lang="en-US">
                <a:solidFill>
                  <a:srgbClr val="666666"/>
                </a:solidFill>
                <a:highlight>
                  <a:schemeClr val="lt1"/>
                </a:highlight>
              </a:rPr>
              <a:t>Tienen un ciclo de vida ecológico y pueden tener un impacto más positivo en el medio ambiente que otros productos que no reducen los impactos negativos.</a:t>
            </a:r>
            <a:endParaRPr>
              <a:solidFill>
                <a:srgbClr val="666666"/>
              </a:solidFill>
              <a:highlight>
                <a:schemeClr val="lt1"/>
              </a:highlight>
            </a:endParaRPr>
          </a:p>
          <a:p>
            <a:pPr marL="457200" lvl="0" indent="0" algn="just" rtl="0">
              <a:lnSpc>
                <a:spcPct val="103000"/>
              </a:lnSpc>
              <a:spcBef>
                <a:spcPts val="1200"/>
              </a:spcBef>
              <a:spcAft>
                <a:spcPts val="0"/>
              </a:spcAft>
              <a:buSzPts val="2400"/>
              <a:buNone/>
            </a:pPr>
            <a:endParaRPr>
              <a:solidFill>
                <a:srgbClr val="666666"/>
              </a:solidFill>
              <a:highlight>
                <a:schemeClr val="lt1"/>
              </a:highlight>
            </a:endParaRPr>
          </a:p>
          <a:p>
            <a:pPr marL="457200" lvl="0" indent="-381000" algn="just" rtl="0">
              <a:lnSpc>
                <a:spcPct val="103000"/>
              </a:lnSpc>
              <a:spcBef>
                <a:spcPts val="1200"/>
              </a:spcBef>
              <a:spcAft>
                <a:spcPts val="0"/>
              </a:spcAft>
              <a:buClr>
                <a:srgbClr val="666666"/>
              </a:buClr>
              <a:buSzPts val="2400"/>
              <a:buChar char="●"/>
            </a:pPr>
            <a:r>
              <a:rPr lang="en-US">
                <a:solidFill>
                  <a:srgbClr val="666666"/>
                </a:solidFill>
                <a:highlight>
                  <a:schemeClr val="lt1"/>
                </a:highlight>
              </a:rPr>
              <a:t>La adopción de productos ecológicos mejora la salud, aumenta el reciclaje y disminuye los daños medioambientales.</a:t>
            </a:r>
            <a:endParaRPr>
              <a:solidFill>
                <a:srgbClr val="666666"/>
              </a:solidFill>
              <a:highlight>
                <a:schemeClr val="lt1"/>
              </a:highlight>
            </a:endParaRPr>
          </a:p>
          <a:p>
            <a:pPr marL="457200" lvl="0" indent="0" algn="just" rtl="0">
              <a:lnSpc>
                <a:spcPct val="103000"/>
              </a:lnSpc>
              <a:spcBef>
                <a:spcPts val="1200"/>
              </a:spcBef>
              <a:spcAft>
                <a:spcPts val="0"/>
              </a:spcAft>
              <a:buSzPts val="2400"/>
              <a:buNone/>
            </a:pPr>
            <a:endParaRPr>
              <a:solidFill>
                <a:srgbClr val="666666"/>
              </a:solidFill>
              <a:highlight>
                <a:schemeClr val="lt1"/>
              </a:highlight>
            </a:endParaRPr>
          </a:p>
          <a:p>
            <a:pPr marL="457200" lvl="0" indent="-381000" algn="just" rtl="0">
              <a:lnSpc>
                <a:spcPct val="103000"/>
              </a:lnSpc>
              <a:spcBef>
                <a:spcPts val="1200"/>
              </a:spcBef>
              <a:spcAft>
                <a:spcPts val="0"/>
              </a:spcAft>
              <a:buClr>
                <a:srgbClr val="666666"/>
              </a:buClr>
              <a:buSzPts val="2400"/>
              <a:buChar char="●"/>
            </a:pPr>
            <a:r>
              <a:rPr lang="en-US">
                <a:solidFill>
                  <a:srgbClr val="666666"/>
                </a:solidFill>
                <a:highlight>
                  <a:schemeClr val="lt1"/>
                </a:highlight>
              </a:rPr>
              <a:t>Los clientes también obtienen beneficios económicos gracias a estas ventajas, como la disminución de los gastos medioambientales y de eliminación de residuos de la empresa.</a:t>
            </a:r>
            <a:endParaRPr>
              <a:solidFill>
                <a:srgbClr val="666666"/>
              </a:solidFill>
              <a:highlight>
                <a:schemeClr val="lt1"/>
              </a:highlight>
            </a:endParaRPr>
          </a:p>
          <a:p>
            <a:pPr marL="0" lvl="0" indent="0" algn="just" rtl="0">
              <a:lnSpc>
                <a:spcPct val="100000"/>
              </a:lnSpc>
              <a:spcBef>
                <a:spcPts val="1200"/>
              </a:spcBef>
              <a:spcAft>
                <a:spcPts val="0"/>
              </a:spcAft>
              <a:buSzPts val="2400"/>
              <a:buNone/>
            </a:pPr>
            <a:endParaRPr>
              <a:solidFill>
                <a:srgbClr val="000000"/>
              </a:solidFill>
              <a:highlight>
                <a:schemeClr val="lt1"/>
              </a:high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g2f0858d4389_0_20"/>
          <p:cNvSpPr txBox="1">
            <a:spLocks noGrp="1"/>
          </p:cNvSpPr>
          <p:nvPr>
            <p:ph type="body" idx="1"/>
          </p:nvPr>
        </p:nvSpPr>
        <p:spPr>
          <a:xfrm>
            <a:off x="6683025" y="588800"/>
            <a:ext cx="5349900" cy="788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a:t>CONSUMISMO ECOLÓGICO</a:t>
            </a:r>
            <a:endParaRPr/>
          </a:p>
        </p:txBody>
      </p:sp>
      <p:sp>
        <p:nvSpPr>
          <p:cNvPr id="304" name="Google Shape;304;g2f0858d4389_0_20"/>
          <p:cNvSpPr>
            <a:spLocks noGrp="1"/>
          </p:cNvSpPr>
          <p:nvPr>
            <p:ph type="pic" idx="2"/>
          </p:nvPr>
        </p:nvSpPr>
        <p:spPr>
          <a:xfrm>
            <a:off x="635271" y="2095585"/>
            <a:ext cx="5130900" cy="3913200"/>
          </a:xfrm>
          <a:prstGeom prst="rect">
            <a:avLst/>
          </a:prstGeom>
          <a:solidFill>
            <a:srgbClr val="D8D8D8"/>
          </a:solidFill>
          <a:ln>
            <a:noFill/>
          </a:ln>
        </p:spPr>
        <p:txBody>
          <a:bodyPr/>
          <a:lstStyle/>
          <a:p>
            <a:endParaRPr lang="es-ES"/>
          </a:p>
        </p:txBody>
      </p:sp>
      <p:sp>
        <p:nvSpPr>
          <p:cNvPr id="305" name="Google Shape;305;g2f0858d4389_0_20"/>
          <p:cNvSpPr txBox="1">
            <a:spLocks noGrp="1"/>
          </p:cNvSpPr>
          <p:nvPr>
            <p:ph type="body" idx="3"/>
          </p:nvPr>
        </p:nvSpPr>
        <p:spPr>
          <a:xfrm>
            <a:off x="6263325" y="1838350"/>
            <a:ext cx="5709300" cy="3413400"/>
          </a:xfrm>
          <a:prstGeom prst="rect">
            <a:avLst/>
          </a:prstGeom>
          <a:noFill/>
          <a:ln>
            <a:noFill/>
          </a:ln>
        </p:spPr>
        <p:txBody>
          <a:bodyPr spcFirstLastPara="1" wrap="square" lIns="91425" tIns="45700" rIns="91425" bIns="45700" anchor="t" anchorCtr="0">
            <a:noAutofit/>
          </a:bodyPr>
          <a:lstStyle/>
          <a:p>
            <a:pPr marL="457200" lvl="0" indent="-381000" algn="just" rtl="0">
              <a:lnSpc>
                <a:spcPct val="103000"/>
              </a:lnSpc>
              <a:spcBef>
                <a:spcPts val="1200"/>
              </a:spcBef>
              <a:spcAft>
                <a:spcPts val="0"/>
              </a:spcAft>
              <a:buClr>
                <a:srgbClr val="666666"/>
              </a:buClr>
              <a:buSzPts val="2400"/>
              <a:buChar char="●"/>
            </a:pPr>
            <a:r>
              <a:rPr lang="en-US">
                <a:solidFill>
                  <a:srgbClr val="666666"/>
                </a:solidFill>
                <a:highlight>
                  <a:schemeClr val="lt1"/>
                </a:highlight>
              </a:rPr>
              <a:t>El consumismo ecológico o verde se refiere a los clientes que utilizan productos respetuosos con el medio ambiente, pero con diferentes enfoques y significados.</a:t>
            </a:r>
            <a:endParaRPr>
              <a:solidFill>
                <a:srgbClr val="666666"/>
              </a:solidFill>
              <a:highlight>
                <a:schemeClr val="lt1"/>
              </a:highlight>
            </a:endParaRPr>
          </a:p>
          <a:p>
            <a:pPr marL="457200" lvl="0" indent="-381000" algn="just" rtl="0">
              <a:lnSpc>
                <a:spcPct val="103000"/>
              </a:lnSpc>
              <a:spcBef>
                <a:spcPts val="1200"/>
              </a:spcBef>
              <a:spcAft>
                <a:spcPts val="0"/>
              </a:spcAft>
              <a:buClr>
                <a:srgbClr val="666666"/>
              </a:buClr>
              <a:buSzPts val="2400"/>
              <a:buChar char="●"/>
            </a:pPr>
            <a:r>
              <a:rPr lang="en-US">
                <a:solidFill>
                  <a:srgbClr val="666666"/>
                </a:solidFill>
                <a:highlight>
                  <a:schemeClr val="lt1"/>
                </a:highlight>
              </a:rPr>
              <a:t>Implica comprar productos respetuosos con el medio ambiente y evitar los que son perjudiciales para él, minimizar el uso de recursos naturales y sustancias peligrosas y demostrar responsabilidad en la protección del medio ambiente.</a:t>
            </a:r>
            <a:endParaRPr>
              <a:solidFill>
                <a:srgbClr val="666666"/>
              </a:solidFill>
              <a:highlight>
                <a:schemeClr val="lt1"/>
              </a:highlight>
            </a:endParaRPr>
          </a:p>
          <a:p>
            <a:pPr marL="457200" lvl="0" indent="0" algn="just" rtl="0">
              <a:lnSpc>
                <a:spcPct val="150000"/>
              </a:lnSpc>
              <a:spcBef>
                <a:spcPts val="0"/>
              </a:spcBef>
              <a:spcAft>
                <a:spcPts val="0"/>
              </a:spcAft>
              <a:buSzPts val="2400"/>
              <a:buNone/>
            </a:pPr>
            <a:endParaRPr>
              <a:solidFill>
                <a:srgbClr val="666666"/>
              </a:solidFill>
              <a:highlight>
                <a:schemeClr val="lt1"/>
              </a:highlight>
            </a:endParaRPr>
          </a:p>
          <a:p>
            <a:pPr marL="457200" lvl="0" indent="0" algn="just" rtl="0">
              <a:lnSpc>
                <a:spcPct val="150000"/>
              </a:lnSpc>
              <a:spcBef>
                <a:spcPts val="0"/>
              </a:spcBef>
              <a:spcAft>
                <a:spcPts val="0"/>
              </a:spcAft>
              <a:buSzPts val="2400"/>
              <a:buNone/>
            </a:pPr>
            <a:endParaRPr>
              <a:solidFill>
                <a:srgbClr val="000000"/>
              </a:solidFill>
              <a:highlight>
                <a:schemeClr val="lt1"/>
              </a:highlight>
            </a:endParaRPr>
          </a:p>
        </p:txBody>
      </p:sp>
      <p:pic>
        <p:nvPicPr>
          <p:cNvPr id="306" name="Google Shape;306;g2f0858d4389_0_20"/>
          <p:cNvPicPr preferRelativeResize="0"/>
          <p:nvPr/>
        </p:nvPicPr>
        <p:blipFill rotWithShape="1">
          <a:blip r:embed="rId3">
            <a:alphaModFix/>
          </a:blip>
          <a:srcRect/>
          <a:stretch/>
        </p:blipFill>
        <p:spPr>
          <a:xfrm>
            <a:off x="635275" y="2095575"/>
            <a:ext cx="5130900" cy="3913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53"/>
          <p:cNvSpPr txBox="1">
            <a:spLocks noGrp="1"/>
          </p:cNvSpPr>
          <p:nvPr>
            <p:ph type="body" idx="1"/>
          </p:nvPr>
        </p:nvSpPr>
        <p:spPr>
          <a:xfrm>
            <a:off x="287150"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CONSUMISMO ECOLÓGICO</a:t>
            </a:r>
            <a:endParaRPr/>
          </a:p>
        </p:txBody>
      </p:sp>
      <p:sp>
        <p:nvSpPr>
          <p:cNvPr id="312" name="Google Shape;312;p53"/>
          <p:cNvSpPr txBox="1">
            <a:spLocks noGrp="1"/>
          </p:cNvSpPr>
          <p:nvPr>
            <p:ph type="body" idx="2"/>
          </p:nvPr>
        </p:nvSpPr>
        <p:spPr>
          <a:xfrm>
            <a:off x="287150" y="2206450"/>
            <a:ext cx="11486400" cy="3570300"/>
          </a:xfrm>
          <a:prstGeom prst="rect">
            <a:avLst/>
          </a:prstGeom>
          <a:noFill/>
          <a:ln>
            <a:noFill/>
          </a:ln>
        </p:spPr>
        <p:txBody>
          <a:bodyPr spcFirstLastPara="1" wrap="square" lIns="91425" tIns="45700" rIns="91425" bIns="45700" anchor="t" anchorCtr="0">
            <a:noAutofit/>
          </a:bodyPr>
          <a:lstStyle/>
          <a:p>
            <a:pPr marL="457200" lvl="0" indent="-381000" algn="just" rtl="0">
              <a:lnSpc>
                <a:spcPct val="103000"/>
              </a:lnSpc>
              <a:spcBef>
                <a:spcPts val="1200"/>
              </a:spcBef>
              <a:spcAft>
                <a:spcPts val="0"/>
              </a:spcAft>
              <a:buClr>
                <a:srgbClr val="666666"/>
              </a:buClr>
              <a:buSzPts val="2400"/>
              <a:buChar char="●"/>
            </a:pPr>
            <a:r>
              <a:rPr lang="en-US">
                <a:solidFill>
                  <a:srgbClr val="666666"/>
                </a:solidFill>
                <a:highlight>
                  <a:schemeClr val="lt1"/>
                </a:highlight>
              </a:rPr>
              <a:t>El consumismo ecológico abarca no sólo la compra y el uso de productos respetuosos con el medio ambiente, sino también la decisión de los consumidores de comprar productos reciclados.</a:t>
            </a:r>
            <a:endParaRPr>
              <a:solidFill>
                <a:srgbClr val="666666"/>
              </a:solidFill>
              <a:highlight>
                <a:schemeClr val="lt1"/>
              </a:highlight>
            </a:endParaRPr>
          </a:p>
          <a:p>
            <a:pPr marL="457200" lvl="0" indent="-381000" algn="just" rtl="0">
              <a:lnSpc>
                <a:spcPct val="103000"/>
              </a:lnSpc>
              <a:spcBef>
                <a:spcPts val="1200"/>
              </a:spcBef>
              <a:spcAft>
                <a:spcPts val="0"/>
              </a:spcAft>
              <a:buClr>
                <a:srgbClr val="666666"/>
              </a:buClr>
              <a:buSzPts val="2400"/>
              <a:buChar char="●"/>
            </a:pPr>
            <a:r>
              <a:rPr lang="en-US">
                <a:solidFill>
                  <a:srgbClr val="666666"/>
                </a:solidFill>
                <a:highlight>
                  <a:schemeClr val="lt1"/>
                </a:highlight>
              </a:rPr>
              <a:t>La crisis medioambiental mundial ha provocado un aumento de la demanda de alternativas ecológicas.</a:t>
            </a:r>
            <a:endParaRPr>
              <a:solidFill>
                <a:srgbClr val="666666"/>
              </a:solidFill>
              <a:highlight>
                <a:schemeClr val="lt1"/>
              </a:highlight>
            </a:endParaRPr>
          </a:p>
          <a:p>
            <a:pPr marL="457200" lvl="0" indent="-381000" algn="just" rtl="0">
              <a:lnSpc>
                <a:spcPct val="103000"/>
              </a:lnSpc>
              <a:spcBef>
                <a:spcPts val="1200"/>
              </a:spcBef>
              <a:spcAft>
                <a:spcPts val="0"/>
              </a:spcAft>
              <a:buClr>
                <a:srgbClr val="666666"/>
              </a:buClr>
              <a:buSzPts val="2400"/>
              <a:buChar char="●"/>
            </a:pPr>
            <a:r>
              <a:rPr lang="en-US">
                <a:solidFill>
                  <a:srgbClr val="666666"/>
                </a:solidFill>
                <a:highlight>
                  <a:schemeClr val="lt1"/>
                </a:highlight>
              </a:rPr>
              <a:t>Los consumidores están cada vez más informados y exigen iniciativas ecológicas más transparentes y estratégicas.</a:t>
            </a:r>
            <a:endParaRPr>
              <a:solidFill>
                <a:srgbClr val="666666"/>
              </a:solidFill>
              <a:highlight>
                <a:schemeClr val="lt1"/>
              </a:highlight>
            </a:endParaRPr>
          </a:p>
          <a:p>
            <a:pPr marL="457200" lvl="0" indent="-381000" algn="just" rtl="0">
              <a:lnSpc>
                <a:spcPct val="103000"/>
              </a:lnSpc>
              <a:spcBef>
                <a:spcPts val="1200"/>
              </a:spcBef>
              <a:spcAft>
                <a:spcPts val="0"/>
              </a:spcAft>
              <a:buClr>
                <a:srgbClr val="666666"/>
              </a:buClr>
              <a:buSzPts val="2400"/>
              <a:buChar char="●"/>
            </a:pPr>
            <a:r>
              <a:rPr lang="en-US">
                <a:solidFill>
                  <a:srgbClr val="666666"/>
                </a:solidFill>
                <a:highlight>
                  <a:schemeClr val="lt1"/>
                </a:highlight>
              </a:rPr>
              <a:t>Exigen más responsabilidad y acción por parte de las empresas y sostenibilidad.</a:t>
            </a:r>
            <a:endParaRPr>
              <a:solidFill>
                <a:srgbClr val="666666"/>
              </a:solidFill>
              <a:highlight>
                <a:schemeClr val="lt1"/>
              </a:highlight>
            </a:endParaRPr>
          </a:p>
          <a:p>
            <a:pPr marL="0" lvl="0" indent="0" algn="just" rtl="0">
              <a:lnSpc>
                <a:spcPct val="103000"/>
              </a:lnSpc>
              <a:spcBef>
                <a:spcPts val="1200"/>
              </a:spcBef>
              <a:spcAft>
                <a:spcPts val="0"/>
              </a:spcAft>
              <a:buSzPts val="2400"/>
              <a:buNone/>
            </a:pPr>
            <a:endParaRPr>
              <a:solidFill>
                <a:srgbClr val="000000"/>
              </a:solidFill>
              <a:highlight>
                <a:schemeClr val="lt1"/>
              </a:highlight>
            </a:endParaRPr>
          </a:p>
          <a:p>
            <a:pPr marL="457200" lvl="0" indent="0" algn="just" rtl="0">
              <a:lnSpc>
                <a:spcPct val="100000"/>
              </a:lnSpc>
              <a:spcBef>
                <a:spcPts val="1800"/>
              </a:spcBef>
              <a:spcAft>
                <a:spcPts val="1200"/>
              </a:spcAft>
              <a:buSzPts val="2400"/>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54"/>
          <p:cNvSpPr txBox="1">
            <a:spLocks noGrp="1"/>
          </p:cNvSpPr>
          <p:nvPr>
            <p:ph type="body" idx="1"/>
          </p:nvPr>
        </p:nvSpPr>
        <p:spPr>
          <a:xfrm>
            <a:off x="553092" y="790318"/>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CONSUMISMO ECOLÓGICO</a:t>
            </a:r>
            <a:endParaRPr/>
          </a:p>
        </p:txBody>
      </p:sp>
      <p:sp>
        <p:nvSpPr>
          <p:cNvPr id="318" name="Google Shape;318;p54"/>
          <p:cNvSpPr txBox="1">
            <a:spLocks noGrp="1"/>
          </p:cNvSpPr>
          <p:nvPr>
            <p:ph type="body" idx="2"/>
          </p:nvPr>
        </p:nvSpPr>
        <p:spPr>
          <a:xfrm>
            <a:off x="553100" y="2206450"/>
            <a:ext cx="11085900" cy="4120200"/>
          </a:xfrm>
          <a:prstGeom prst="rect">
            <a:avLst/>
          </a:prstGeom>
          <a:noFill/>
          <a:ln>
            <a:noFill/>
          </a:ln>
        </p:spPr>
        <p:txBody>
          <a:bodyPr spcFirstLastPara="1" wrap="square" lIns="91425" tIns="45700" rIns="91425" bIns="45700" anchor="t" anchorCtr="0">
            <a:noAutofit/>
          </a:bodyPr>
          <a:lstStyle/>
          <a:p>
            <a:pPr marL="457200" lvl="0" indent="-381000" algn="just" rtl="0">
              <a:lnSpc>
                <a:spcPct val="103000"/>
              </a:lnSpc>
              <a:spcBef>
                <a:spcPts val="1200"/>
              </a:spcBef>
              <a:spcAft>
                <a:spcPts val="0"/>
              </a:spcAft>
              <a:buClr>
                <a:srgbClr val="666666"/>
              </a:buClr>
              <a:buSzPts val="2400"/>
              <a:buChar char="●"/>
            </a:pPr>
            <a:r>
              <a:rPr lang="en-US">
                <a:solidFill>
                  <a:srgbClr val="666666"/>
                </a:solidFill>
              </a:rPr>
              <a:t>El consumismo ecológico ha cambiado la forma en que las empresas enfocan el marketing y la captación de clientes. Además, la urgencia de abordar el cambio climático, conservar los recursos y reducir la contaminación ha hecho imperativos los métodos de producción ecológicos y el reciclaje. Esta mentalidad implica apoyar bienes y servicios respetuosos con el medio ambiente.</a:t>
            </a:r>
            <a:endParaRPr>
              <a:solidFill>
                <a:srgbClr val="666666"/>
              </a:solidFill>
            </a:endParaRPr>
          </a:p>
          <a:p>
            <a:pPr marL="0" lvl="0" indent="0" algn="just" rtl="0">
              <a:lnSpc>
                <a:spcPct val="103000"/>
              </a:lnSpc>
              <a:spcBef>
                <a:spcPts val="1200"/>
              </a:spcBef>
              <a:spcAft>
                <a:spcPts val="0"/>
              </a:spcAft>
              <a:buSzPts val="2400"/>
              <a:buNone/>
            </a:pPr>
            <a:endParaRPr>
              <a:solidFill>
                <a:srgbClr val="666666"/>
              </a:solidFill>
            </a:endParaRPr>
          </a:p>
          <a:p>
            <a:pPr marL="457200" lvl="0" indent="-381000" algn="just" rtl="0">
              <a:lnSpc>
                <a:spcPct val="103000"/>
              </a:lnSpc>
              <a:spcBef>
                <a:spcPts val="1200"/>
              </a:spcBef>
              <a:spcAft>
                <a:spcPts val="0"/>
              </a:spcAft>
              <a:buClr>
                <a:srgbClr val="666666"/>
              </a:buClr>
              <a:buSzPts val="2400"/>
              <a:buChar char="●"/>
            </a:pPr>
            <a:r>
              <a:rPr lang="en-US">
                <a:solidFill>
                  <a:srgbClr val="666666"/>
                </a:solidFill>
              </a:rPr>
              <a:t>Factores económicos, sociales y culturales han dado forma al concepto de consumismo verde, que se centra en promover la concienciación sobre las prácticas de producción de las empresas y abogar por el uso de productos que no sean perjudiciales para el medio ambiente.</a:t>
            </a:r>
            <a:endParaRPr>
              <a:solidFill>
                <a:srgbClr val="666666"/>
              </a:solidFill>
            </a:endParaRPr>
          </a:p>
          <a:p>
            <a:pPr marL="457200" lvl="0" indent="0" algn="just" rtl="0">
              <a:lnSpc>
                <a:spcPct val="115000"/>
              </a:lnSpc>
              <a:spcBef>
                <a:spcPts val="1200"/>
              </a:spcBef>
              <a:spcAft>
                <a:spcPts val="0"/>
              </a:spcAft>
              <a:buSzPts val="2400"/>
              <a:buNone/>
            </a:pPr>
            <a:endParaRPr>
              <a:solidFill>
                <a:srgbClr val="666666"/>
              </a:solidFill>
            </a:endParaRPr>
          </a:p>
          <a:p>
            <a:pPr marL="457200" lvl="0" indent="0" algn="just" rtl="0">
              <a:lnSpc>
                <a:spcPct val="150000"/>
              </a:lnSpc>
              <a:spcBef>
                <a:spcPts val="1200"/>
              </a:spcBef>
              <a:spcAft>
                <a:spcPts val="0"/>
              </a:spcAft>
              <a:buSzPts val="2400"/>
              <a:buNone/>
            </a:pPr>
            <a:endParaRPr>
              <a:solidFill>
                <a:srgbClr val="0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55"/>
          <p:cNvSpPr txBox="1">
            <a:spLocks noGrp="1"/>
          </p:cNvSpPr>
          <p:nvPr>
            <p:ph type="body" idx="1"/>
          </p:nvPr>
        </p:nvSpPr>
        <p:spPr>
          <a:xfrm>
            <a:off x="565079" y="839086"/>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CONSUMISMO ECOLÓGICO</a:t>
            </a:r>
            <a:endParaRPr/>
          </a:p>
        </p:txBody>
      </p:sp>
      <p:sp>
        <p:nvSpPr>
          <p:cNvPr id="324" name="Google Shape;324;p55"/>
          <p:cNvSpPr txBox="1">
            <a:spLocks noGrp="1"/>
          </p:cNvSpPr>
          <p:nvPr>
            <p:ph type="body" idx="2"/>
          </p:nvPr>
        </p:nvSpPr>
        <p:spPr>
          <a:xfrm>
            <a:off x="565075" y="2080525"/>
            <a:ext cx="11085900" cy="4381800"/>
          </a:xfrm>
          <a:prstGeom prst="rect">
            <a:avLst/>
          </a:prstGeom>
          <a:noFill/>
          <a:ln>
            <a:noFill/>
          </a:ln>
        </p:spPr>
        <p:txBody>
          <a:bodyPr spcFirstLastPara="1" wrap="square" lIns="91425" tIns="45700" rIns="91425" bIns="45700" anchor="t" anchorCtr="0">
            <a:noAutofit/>
          </a:bodyPr>
          <a:lstStyle/>
          <a:p>
            <a:pPr marL="457200" lvl="0" indent="-381000" algn="just" rtl="0">
              <a:lnSpc>
                <a:spcPct val="103000"/>
              </a:lnSpc>
              <a:spcBef>
                <a:spcPts val="1200"/>
              </a:spcBef>
              <a:spcAft>
                <a:spcPts val="0"/>
              </a:spcAft>
              <a:buClr>
                <a:srgbClr val="666666"/>
              </a:buClr>
              <a:buSzPts val="2400"/>
              <a:buChar char="●"/>
            </a:pPr>
            <a:r>
              <a:rPr lang="en-US">
                <a:solidFill>
                  <a:srgbClr val="666666"/>
                </a:solidFill>
              </a:rPr>
              <a:t>Este movimiento pretende animar a los individuos a tomar decisiones más sostenibles y a apoyar únicamente a las empresas que dan prioridad a las prácticas respetuosas con el medio ambiente.</a:t>
            </a:r>
            <a:endParaRPr>
              <a:solidFill>
                <a:srgbClr val="666666"/>
              </a:solidFill>
            </a:endParaRPr>
          </a:p>
          <a:p>
            <a:pPr marL="0" lvl="0" indent="0" algn="just" rtl="0">
              <a:lnSpc>
                <a:spcPct val="103000"/>
              </a:lnSpc>
              <a:spcBef>
                <a:spcPts val="1200"/>
              </a:spcBef>
              <a:spcAft>
                <a:spcPts val="0"/>
              </a:spcAft>
              <a:buSzPts val="2400"/>
              <a:buNone/>
            </a:pPr>
            <a:endParaRPr>
              <a:solidFill>
                <a:srgbClr val="666666"/>
              </a:solidFill>
            </a:endParaRPr>
          </a:p>
          <a:p>
            <a:pPr marL="457200" lvl="0" indent="-381000" algn="just" rtl="0">
              <a:lnSpc>
                <a:spcPct val="103000"/>
              </a:lnSpc>
              <a:spcBef>
                <a:spcPts val="1200"/>
              </a:spcBef>
              <a:spcAft>
                <a:spcPts val="0"/>
              </a:spcAft>
              <a:buClr>
                <a:srgbClr val="666666"/>
              </a:buClr>
              <a:buSzPts val="2400"/>
              <a:buChar char="●"/>
            </a:pPr>
            <a:r>
              <a:rPr lang="en-US">
                <a:solidFill>
                  <a:srgbClr val="666666"/>
                </a:solidFill>
              </a:rPr>
              <a:t>Al alinear los comportamientos de los consumidores con las motivaciones lucrativas de las organizaciones, el consumismo verde establece un equilibrio entre sostenibilidad y rentabilidad.</a:t>
            </a:r>
            <a:endParaRPr>
              <a:solidFill>
                <a:srgbClr val="666666"/>
              </a:solidFill>
            </a:endParaRPr>
          </a:p>
          <a:p>
            <a:pPr marL="0" lvl="0" indent="0" algn="just" rtl="0">
              <a:lnSpc>
                <a:spcPct val="103000"/>
              </a:lnSpc>
              <a:spcBef>
                <a:spcPts val="1200"/>
              </a:spcBef>
              <a:spcAft>
                <a:spcPts val="0"/>
              </a:spcAft>
              <a:buSzPts val="2400"/>
              <a:buNone/>
            </a:pPr>
            <a:endParaRPr>
              <a:solidFill>
                <a:srgbClr val="666666"/>
              </a:solidFill>
            </a:endParaRPr>
          </a:p>
          <a:p>
            <a:pPr marL="457200" lvl="0" indent="-381000" algn="just" rtl="0">
              <a:lnSpc>
                <a:spcPct val="103000"/>
              </a:lnSpc>
              <a:spcBef>
                <a:spcPts val="1200"/>
              </a:spcBef>
              <a:spcAft>
                <a:spcPts val="0"/>
              </a:spcAft>
              <a:buClr>
                <a:srgbClr val="666666"/>
              </a:buClr>
              <a:buSzPts val="2400"/>
              <a:buChar char="●"/>
            </a:pPr>
            <a:r>
              <a:rPr lang="en-US">
                <a:solidFill>
                  <a:srgbClr val="666666"/>
                </a:solidFill>
              </a:rPr>
              <a:t>Para triunfar en el mercado moderno, las empresas deben adoptar una mentalidad ecológica.</a:t>
            </a:r>
            <a:endParaRPr>
              <a:solidFill>
                <a:srgbClr val="666666"/>
              </a:solidFill>
            </a:endParaRPr>
          </a:p>
          <a:p>
            <a:pPr marL="0" lvl="0" indent="0" algn="just" rtl="0">
              <a:lnSpc>
                <a:spcPct val="103000"/>
              </a:lnSpc>
              <a:spcBef>
                <a:spcPts val="1200"/>
              </a:spcBef>
              <a:spcAft>
                <a:spcPts val="0"/>
              </a:spcAft>
              <a:buSzPts val="2400"/>
              <a:buNone/>
            </a:pPr>
            <a:endParaRPr>
              <a:solidFill>
                <a:srgbClr val="666666"/>
              </a:solidFill>
            </a:endParaRPr>
          </a:p>
          <a:p>
            <a:pPr marL="0" lvl="0" indent="0" algn="just" rtl="0">
              <a:lnSpc>
                <a:spcPct val="103000"/>
              </a:lnSpc>
              <a:spcBef>
                <a:spcPts val="1200"/>
              </a:spcBef>
              <a:spcAft>
                <a:spcPts val="0"/>
              </a:spcAft>
              <a:buSzPts val="2400"/>
              <a:buNone/>
            </a:pPr>
            <a:endParaRPr>
              <a:solidFill>
                <a:srgbClr val="010101"/>
              </a:solidFill>
            </a:endParaRPr>
          </a:p>
          <a:p>
            <a:pPr marL="457200" lvl="0" indent="0" algn="just" rtl="0">
              <a:lnSpc>
                <a:spcPct val="103000"/>
              </a:lnSpc>
              <a:spcBef>
                <a:spcPts val="0"/>
              </a:spcBef>
              <a:spcAft>
                <a:spcPts val="0"/>
              </a:spcAft>
              <a:buSzPts val="2400"/>
              <a:buNone/>
            </a:pPr>
            <a:endParaRPr>
              <a:solidFill>
                <a:srgbClr val="666666"/>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56"/>
          <p:cNvSpPr txBox="1">
            <a:spLocks noGrp="1"/>
          </p:cNvSpPr>
          <p:nvPr>
            <p:ph type="body" idx="1"/>
          </p:nvPr>
        </p:nvSpPr>
        <p:spPr>
          <a:xfrm>
            <a:off x="565079"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CONSUMISMO ECOLÓGICO</a:t>
            </a:r>
            <a:endParaRPr/>
          </a:p>
        </p:txBody>
      </p:sp>
      <p:sp>
        <p:nvSpPr>
          <p:cNvPr id="330" name="Google Shape;330;p56"/>
          <p:cNvSpPr txBox="1">
            <a:spLocks noGrp="1"/>
          </p:cNvSpPr>
          <p:nvPr>
            <p:ph type="body" idx="2"/>
          </p:nvPr>
        </p:nvSpPr>
        <p:spPr>
          <a:xfrm>
            <a:off x="381050" y="2109575"/>
            <a:ext cx="11271000" cy="4323900"/>
          </a:xfrm>
          <a:prstGeom prst="rect">
            <a:avLst/>
          </a:prstGeom>
          <a:noFill/>
          <a:ln>
            <a:noFill/>
          </a:ln>
        </p:spPr>
        <p:txBody>
          <a:bodyPr spcFirstLastPara="1" wrap="square" lIns="91425" tIns="45700" rIns="91425" bIns="45700" anchor="t" anchorCtr="0">
            <a:noAutofit/>
          </a:bodyPr>
          <a:lstStyle/>
          <a:p>
            <a:pPr marL="457200" lvl="0" indent="-381000" algn="just" rtl="0">
              <a:lnSpc>
                <a:spcPct val="103000"/>
              </a:lnSpc>
              <a:spcBef>
                <a:spcPts val="1200"/>
              </a:spcBef>
              <a:spcAft>
                <a:spcPts val="0"/>
              </a:spcAft>
              <a:buClr>
                <a:srgbClr val="666666"/>
              </a:buClr>
              <a:buSzPts val="2400"/>
              <a:buChar char="●"/>
            </a:pPr>
            <a:r>
              <a:rPr lang="en-US">
                <a:solidFill>
                  <a:srgbClr val="666666"/>
                </a:solidFill>
              </a:rPr>
              <a:t>El consumismo verde es una tendencia creciente que fomenta el consumo de bienes y servicios basados en principios de fabricación respetuosos con el medio ambiente.</a:t>
            </a:r>
            <a:endParaRPr>
              <a:solidFill>
                <a:srgbClr val="666666"/>
              </a:solidFill>
            </a:endParaRPr>
          </a:p>
          <a:p>
            <a:pPr marL="0" lvl="0" indent="0" algn="just" rtl="0">
              <a:lnSpc>
                <a:spcPct val="103000"/>
              </a:lnSpc>
              <a:spcBef>
                <a:spcPts val="1200"/>
              </a:spcBef>
              <a:spcAft>
                <a:spcPts val="0"/>
              </a:spcAft>
              <a:buSzPts val="2400"/>
              <a:buNone/>
            </a:pPr>
            <a:endParaRPr>
              <a:solidFill>
                <a:srgbClr val="666666"/>
              </a:solidFill>
            </a:endParaRPr>
          </a:p>
          <a:p>
            <a:pPr marL="457200" lvl="0" indent="-381000" algn="just" rtl="0">
              <a:lnSpc>
                <a:spcPct val="103000"/>
              </a:lnSpc>
              <a:spcBef>
                <a:spcPts val="1200"/>
              </a:spcBef>
              <a:spcAft>
                <a:spcPts val="0"/>
              </a:spcAft>
              <a:buClr>
                <a:srgbClr val="666666"/>
              </a:buClr>
              <a:buSzPts val="2400"/>
              <a:buChar char="●"/>
            </a:pPr>
            <a:r>
              <a:rPr lang="en-US">
                <a:solidFill>
                  <a:srgbClr val="666666"/>
                </a:solidFill>
              </a:rPr>
              <a:t>Este cambio está impulsado por la creciente concienciación sobre retos medioambientales como el aumento del nivel del mar, las temperaturas globales y la deforestación.</a:t>
            </a:r>
            <a:endParaRPr>
              <a:solidFill>
                <a:srgbClr val="666666"/>
              </a:solidFill>
            </a:endParaRPr>
          </a:p>
          <a:p>
            <a:pPr marL="0" lvl="0" indent="0" algn="just" rtl="0">
              <a:lnSpc>
                <a:spcPct val="103000"/>
              </a:lnSpc>
              <a:spcBef>
                <a:spcPts val="1200"/>
              </a:spcBef>
              <a:spcAft>
                <a:spcPts val="0"/>
              </a:spcAft>
              <a:buSzPts val="2400"/>
              <a:buNone/>
            </a:pPr>
            <a:endParaRPr>
              <a:solidFill>
                <a:srgbClr val="666666"/>
              </a:solidFill>
            </a:endParaRPr>
          </a:p>
          <a:p>
            <a:pPr marL="457200" lvl="0" indent="-381000" algn="just" rtl="0">
              <a:lnSpc>
                <a:spcPct val="103000"/>
              </a:lnSpc>
              <a:spcBef>
                <a:spcPts val="1200"/>
              </a:spcBef>
              <a:spcAft>
                <a:spcPts val="0"/>
              </a:spcAft>
              <a:buClr>
                <a:srgbClr val="666666"/>
              </a:buClr>
              <a:buSzPts val="2400"/>
              <a:buChar char="●"/>
            </a:pPr>
            <a:r>
              <a:rPr lang="en-US">
                <a:solidFill>
                  <a:srgbClr val="666666"/>
                </a:solidFill>
              </a:rPr>
              <a:t>Los consumidores ecológicos toman decisiones basadas en las credenciales medioambientales de los productos, como las elecciones éticas de compra, uso y post uso del producto, y el uso de productos ecológicos fabricados con procesos de bajo impacto.</a:t>
            </a:r>
            <a:endParaRPr>
              <a:solidFill>
                <a:srgbClr val="666666"/>
              </a:solidFill>
            </a:endParaRPr>
          </a:p>
          <a:p>
            <a:pPr marL="457200" lvl="0" indent="0" algn="just" rtl="0">
              <a:lnSpc>
                <a:spcPct val="103000"/>
              </a:lnSpc>
              <a:spcBef>
                <a:spcPts val="1200"/>
              </a:spcBef>
              <a:spcAft>
                <a:spcPts val="0"/>
              </a:spcAft>
              <a:buSzPts val="2400"/>
              <a:buNone/>
            </a:pPr>
            <a:endParaRPr>
              <a:solidFill>
                <a:srgbClr val="666666"/>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57"/>
          <p:cNvSpPr txBox="1">
            <a:spLocks noGrp="1"/>
          </p:cNvSpPr>
          <p:nvPr>
            <p:ph type="body" idx="1"/>
          </p:nvPr>
        </p:nvSpPr>
        <p:spPr>
          <a:xfrm>
            <a:off x="565079"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CONSUMISMO ECOLÓGICO</a:t>
            </a:r>
            <a:endParaRPr/>
          </a:p>
        </p:txBody>
      </p:sp>
      <p:sp>
        <p:nvSpPr>
          <p:cNvPr id="336" name="Google Shape;336;p57"/>
          <p:cNvSpPr txBox="1">
            <a:spLocks noGrp="1"/>
          </p:cNvSpPr>
          <p:nvPr>
            <p:ph type="body" idx="2"/>
          </p:nvPr>
        </p:nvSpPr>
        <p:spPr>
          <a:xfrm>
            <a:off x="565075" y="2099900"/>
            <a:ext cx="11085900" cy="4362600"/>
          </a:xfrm>
          <a:prstGeom prst="rect">
            <a:avLst/>
          </a:prstGeom>
          <a:noFill/>
          <a:ln>
            <a:noFill/>
          </a:ln>
        </p:spPr>
        <p:txBody>
          <a:bodyPr spcFirstLastPara="1" wrap="square" lIns="91425" tIns="45700" rIns="91425" bIns="45700" anchor="t" anchorCtr="0">
            <a:noAutofit/>
          </a:bodyPr>
          <a:lstStyle/>
          <a:p>
            <a:pPr marL="457200" lvl="0" indent="-381000" algn="just" rtl="0">
              <a:lnSpc>
                <a:spcPct val="103000"/>
              </a:lnSpc>
              <a:spcBef>
                <a:spcPts val="1200"/>
              </a:spcBef>
              <a:spcAft>
                <a:spcPts val="0"/>
              </a:spcAft>
              <a:buClr>
                <a:srgbClr val="666666"/>
              </a:buClr>
              <a:buSzPts val="2400"/>
              <a:buChar char="●"/>
            </a:pPr>
            <a:r>
              <a:rPr lang="en-US">
                <a:solidFill>
                  <a:srgbClr val="666666"/>
                </a:solidFill>
              </a:rPr>
              <a:t>La importancia del consumismo verde incluye la reducción de residuos en los envases, el aumento de la eficiencia energética, la disminución de emisiones y contaminantes durante los procesos de producción y transporte, y el consumo de alimentos más sanos y sostenibles.</a:t>
            </a:r>
            <a:endParaRPr>
              <a:solidFill>
                <a:srgbClr val="666666"/>
              </a:solidFill>
            </a:endParaRPr>
          </a:p>
          <a:p>
            <a:pPr marL="457200" lvl="0" indent="-381000" algn="just" rtl="0">
              <a:lnSpc>
                <a:spcPct val="115000"/>
              </a:lnSpc>
              <a:spcBef>
                <a:spcPts val="1200"/>
              </a:spcBef>
              <a:spcAft>
                <a:spcPts val="0"/>
              </a:spcAft>
              <a:buClr>
                <a:srgbClr val="666666"/>
              </a:buClr>
              <a:buSzPts val="2400"/>
              <a:buChar char="●"/>
            </a:pPr>
            <a:r>
              <a:rPr lang="en-US">
                <a:solidFill>
                  <a:srgbClr val="666666"/>
                </a:solidFill>
              </a:rPr>
              <a:t>El Grupo Intergubernamental de Expertos sobre el Cambio Climático de la ONU (1988), el Protocolo de Kioto (1997) y el Acuerdo de París sobre el Clima (2016) son hitos en el camino hacia la reducción del impacto humano sobre el medio ambiente.</a:t>
            </a:r>
            <a:endParaRPr>
              <a:solidFill>
                <a:srgbClr val="666666"/>
              </a:solidFill>
            </a:endParaRPr>
          </a:p>
          <a:p>
            <a:pPr marL="457200" lvl="0" indent="-381000" algn="just" rtl="0">
              <a:lnSpc>
                <a:spcPct val="115000"/>
              </a:lnSpc>
              <a:spcBef>
                <a:spcPts val="1200"/>
              </a:spcBef>
              <a:spcAft>
                <a:spcPts val="0"/>
              </a:spcAft>
              <a:buClr>
                <a:srgbClr val="666666"/>
              </a:buClr>
              <a:buSzPts val="2400"/>
              <a:buChar char="●"/>
            </a:pPr>
            <a:r>
              <a:rPr lang="en-US">
                <a:solidFill>
                  <a:srgbClr val="666666"/>
                </a:solidFill>
              </a:rPr>
              <a:t>La mayor disponibilidad de datos medioambientales en línea y en las redes sociales capacita a los consumidores ecológicos para tomar decisiones respetuosas con el medio ambiente.</a:t>
            </a:r>
            <a:endParaRPr>
              <a:solidFill>
                <a:srgbClr val="666666"/>
              </a:solidFill>
            </a:endParaRPr>
          </a:p>
          <a:p>
            <a:pPr marL="457200" lvl="0" indent="0" algn="l" rtl="0">
              <a:lnSpc>
                <a:spcPct val="103000"/>
              </a:lnSpc>
              <a:spcBef>
                <a:spcPts val="1200"/>
              </a:spcBef>
              <a:spcAft>
                <a:spcPts val="0"/>
              </a:spcAft>
              <a:buSzPts val="2400"/>
              <a:buNone/>
            </a:pPr>
            <a:endParaRPr>
              <a:solidFill>
                <a:srgbClr val="666666"/>
              </a:solidFill>
            </a:endParaRPr>
          </a:p>
          <a:p>
            <a:pPr marL="0" lvl="0" indent="0" algn="just" rtl="0">
              <a:lnSpc>
                <a:spcPct val="103000"/>
              </a:lnSpc>
              <a:spcBef>
                <a:spcPts val="1200"/>
              </a:spcBef>
              <a:spcAft>
                <a:spcPts val="1200"/>
              </a:spcAft>
              <a:buSzPts val="2400"/>
              <a:buNone/>
            </a:pPr>
            <a:endParaRPr>
              <a:solidFill>
                <a:srgbClr val="22222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p3"/>
          <p:cNvPicPr preferRelativeResize="0">
            <a:picLocks noGrp="1"/>
          </p:cNvPicPr>
          <p:nvPr>
            <p:ph type="pic" idx="2"/>
          </p:nvPr>
        </p:nvPicPr>
        <p:blipFill rotWithShape="1">
          <a:blip r:embed="rId3">
            <a:alphaModFix/>
          </a:blip>
          <a:srcRect l="27508" r="27508"/>
          <a:stretch/>
        </p:blipFill>
        <p:spPr>
          <a:xfrm>
            <a:off x="388401" y="385460"/>
            <a:ext cx="4107750" cy="6087079"/>
          </a:xfrm>
          <a:prstGeom prst="rect">
            <a:avLst/>
          </a:prstGeom>
          <a:solidFill>
            <a:srgbClr val="BFBFBF"/>
          </a:solidFill>
          <a:ln>
            <a:noFill/>
          </a:ln>
        </p:spPr>
      </p:pic>
      <p:sp>
        <p:nvSpPr>
          <p:cNvPr id="195" name="Google Shape;195;p3"/>
          <p:cNvSpPr txBox="1">
            <a:spLocks noGrp="1"/>
          </p:cNvSpPr>
          <p:nvPr>
            <p:ph type="body" idx="1"/>
          </p:nvPr>
        </p:nvSpPr>
        <p:spPr>
          <a:xfrm>
            <a:off x="4855959" y="3081866"/>
            <a:ext cx="6414792" cy="3776133"/>
          </a:xfrm>
          <a:prstGeom prst="rect">
            <a:avLst/>
          </a:prstGeom>
          <a:noFill/>
          <a:ln>
            <a:noFill/>
          </a:ln>
        </p:spPr>
        <p:txBody>
          <a:bodyPr spcFirstLastPara="1" wrap="square" lIns="91425" tIns="45700" rIns="91425" bIns="45700" anchor="t" anchorCtr="0">
            <a:noAutofit/>
          </a:bodyPr>
          <a:lstStyle/>
          <a:p>
            <a:pPr marL="15875" lvl="0" indent="-15875" algn="just" rtl="0">
              <a:lnSpc>
                <a:spcPct val="90000"/>
              </a:lnSpc>
              <a:spcBef>
                <a:spcPts val="0"/>
              </a:spcBef>
              <a:spcAft>
                <a:spcPts val="0"/>
              </a:spcAft>
              <a:buClr>
                <a:schemeClr val="lt1"/>
              </a:buClr>
              <a:buSzPts val="2400"/>
              <a:buNone/>
            </a:pPr>
            <a:r>
              <a:rPr lang="en-US"/>
              <a:t>Mediante la aplicación SOS (Start on Sustainability), pretendemos</a:t>
            </a:r>
            <a:r>
              <a:rPr lang="en-US" b="1"/>
              <a:t> dotar a las microempresas de las herramientas y los recursos</a:t>
            </a:r>
            <a:r>
              <a:rPr lang="en-US"/>
              <a:t> necesarios para emprender acciones significativas hacia la sostenibilidad, contribuyendo así a una economía de la UE más sostenible y resistente.</a:t>
            </a:r>
            <a:endParaRPr/>
          </a:p>
          <a:p>
            <a:pPr marL="15875" lvl="0" indent="-15875" algn="just" rtl="0">
              <a:lnSpc>
                <a:spcPct val="90000"/>
              </a:lnSpc>
              <a:spcBef>
                <a:spcPts val="0"/>
              </a:spcBef>
              <a:spcAft>
                <a:spcPts val="0"/>
              </a:spcAft>
              <a:buClr>
                <a:schemeClr val="lt1"/>
              </a:buClr>
              <a:buSzPts val="2400"/>
              <a:buNone/>
            </a:pPr>
            <a:endParaRPr/>
          </a:p>
        </p:txBody>
      </p:sp>
      <p:sp>
        <p:nvSpPr>
          <p:cNvPr id="196" name="Google Shape;196;p3"/>
          <p:cNvSpPr/>
          <p:nvPr/>
        </p:nvSpPr>
        <p:spPr>
          <a:xfrm>
            <a:off x="3926747" y="1252799"/>
            <a:ext cx="5192509" cy="69862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197" name="Google Shape;197;p3"/>
          <p:cNvSpPr txBox="1"/>
          <p:nvPr/>
        </p:nvSpPr>
        <p:spPr>
          <a:xfrm>
            <a:off x="4110770" y="1305097"/>
            <a:ext cx="50085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73B64B"/>
                </a:solidFill>
                <a:latin typeface="Calibri"/>
                <a:ea typeface="Calibri"/>
                <a:cs typeface="Calibri"/>
                <a:sym typeface="Calibri"/>
              </a:rPr>
              <a:t>NUESTRO PROYECTO</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60"/>
          <p:cNvSpPr txBox="1">
            <a:spLocks noGrp="1"/>
          </p:cNvSpPr>
          <p:nvPr>
            <p:ph type="body" idx="1"/>
          </p:nvPr>
        </p:nvSpPr>
        <p:spPr>
          <a:xfrm>
            <a:off x="607554" y="217708"/>
            <a:ext cx="6563807"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a:t>DIRIGIRSE A LOS CONSUMIDORES ECOLÓGICOS</a:t>
            </a:r>
            <a:endParaRPr/>
          </a:p>
        </p:txBody>
      </p:sp>
      <p:sp>
        <p:nvSpPr>
          <p:cNvPr id="343" name="Google Shape;343;p60"/>
          <p:cNvSpPr txBox="1">
            <a:spLocks noGrp="1"/>
          </p:cNvSpPr>
          <p:nvPr>
            <p:ph type="body" idx="3"/>
          </p:nvPr>
        </p:nvSpPr>
        <p:spPr>
          <a:xfrm>
            <a:off x="607550" y="1693050"/>
            <a:ext cx="6646800" cy="3491400"/>
          </a:xfrm>
          <a:prstGeom prst="rect">
            <a:avLst/>
          </a:prstGeom>
          <a:noFill/>
          <a:ln>
            <a:noFill/>
          </a:ln>
        </p:spPr>
        <p:txBody>
          <a:bodyPr spcFirstLastPara="1" wrap="square" lIns="91425" tIns="45700" rIns="91425" bIns="45700" anchor="t" anchorCtr="0">
            <a:noAutofit/>
          </a:bodyPr>
          <a:lstStyle/>
          <a:p>
            <a:pPr marL="457200" lvl="0" indent="-381000" algn="just" rtl="0">
              <a:lnSpc>
                <a:spcPct val="115000"/>
              </a:lnSpc>
              <a:spcBef>
                <a:spcPts val="1200"/>
              </a:spcBef>
              <a:spcAft>
                <a:spcPts val="0"/>
              </a:spcAft>
              <a:buClr>
                <a:srgbClr val="666666"/>
              </a:buClr>
              <a:buSzPts val="2400"/>
              <a:buChar char="•"/>
            </a:pPr>
            <a:r>
              <a:rPr lang="en-US">
                <a:solidFill>
                  <a:srgbClr val="666666"/>
                </a:solidFill>
              </a:rPr>
              <a:t>El consumo ecológico implica elegir conscientemente productos y servicios respetuosos con el medio ambiente.</a:t>
            </a:r>
            <a:endParaRPr>
              <a:solidFill>
                <a:srgbClr val="666666"/>
              </a:solidFill>
            </a:endParaRPr>
          </a:p>
          <a:p>
            <a:pPr marL="0" lvl="0" indent="0" algn="just" rtl="0">
              <a:lnSpc>
                <a:spcPct val="115000"/>
              </a:lnSpc>
              <a:spcBef>
                <a:spcPts val="1200"/>
              </a:spcBef>
              <a:spcAft>
                <a:spcPts val="0"/>
              </a:spcAft>
              <a:buSzPts val="2400"/>
              <a:buNone/>
            </a:pPr>
            <a:endParaRPr>
              <a:solidFill>
                <a:srgbClr val="666666"/>
              </a:solidFill>
            </a:endParaRPr>
          </a:p>
          <a:p>
            <a:pPr marL="457200" lvl="0" indent="-381000" algn="just" rtl="0">
              <a:lnSpc>
                <a:spcPct val="115000"/>
              </a:lnSpc>
              <a:spcBef>
                <a:spcPts val="1200"/>
              </a:spcBef>
              <a:spcAft>
                <a:spcPts val="0"/>
              </a:spcAft>
              <a:buClr>
                <a:srgbClr val="666666"/>
              </a:buClr>
              <a:buSzPts val="2400"/>
              <a:buChar char="•"/>
            </a:pPr>
            <a:r>
              <a:rPr lang="en-US">
                <a:solidFill>
                  <a:srgbClr val="666666"/>
                </a:solidFill>
              </a:rPr>
              <a:t>Los consumidores suelen estar motivados por preocupaciones tanto sociales como medioambientales, con el objetivo de ayudar a resolver los problemas medioambientales y conservar los recursos naturales.</a:t>
            </a:r>
            <a:endParaRPr>
              <a:solidFill>
                <a:srgbClr val="666666"/>
              </a:solidFill>
            </a:endParaRPr>
          </a:p>
          <a:p>
            <a:pPr marL="457200" lvl="0" indent="0" algn="just" rtl="0">
              <a:lnSpc>
                <a:spcPct val="150000"/>
              </a:lnSpc>
              <a:spcBef>
                <a:spcPts val="1200"/>
              </a:spcBef>
              <a:spcAft>
                <a:spcPts val="0"/>
              </a:spcAft>
              <a:buSzPts val="2400"/>
              <a:buNone/>
            </a:pPr>
            <a:endParaRPr>
              <a:solidFill>
                <a:srgbClr val="000000"/>
              </a:solidFill>
            </a:endParaRPr>
          </a:p>
        </p:txBody>
      </p:sp>
      <p:pic>
        <p:nvPicPr>
          <p:cNvPr id="344" name="Google Shape;344;p60"/>
          <p:cNvPicPr preferRelativeResize="0"/>
          <p:nvPr/>
        </p:nvPicPr>
        <p:blipFill rotWithShape="1">
          <a:blip r:embed="rId3">
            <a:alphaModFix/>
          </a:blip>
          <a:srcRect/>
          <a:stretch/>
        </p:blipFill>
        <p:spPr>
          <a:xfrm>
            <a:off x="8705150" y="1363575"/>
            <a:ext cx="2544375" cy="44316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61"/>
          <p:cNvSpPr txBox="1">
            <a:spLocks noGrp="1"/>
          </p:cNvSpPr>
          <p:nvPr>
            <p:ph type="body" idx="1"/>
          </p:nvPr>
        </p:nvSpPr>
        <p:spPr>
          <a:xfrm>
            <a:off x="607554" y="217708"/>
            <a:ext cx="6563807"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a:t>DIRIGIRSE A LOS CONSUMIDORES ECOLÓGICOS</a:t>
            </a:r>
            <a:endParaRPr/>
          </a:p>
        </p:txBody>
      </p:sp>
      <p:sp>
        <p:nvSpPr>
          <p:cNvPr id="351" name="Google Shape;351;p61"/>
          <p:cNvSpPr txBox="1">
            <a:spLocks noGrp="1"/>
          </p:cNvSpPr>
          <p:nvPr>
            <p:ph type="body" idx="3"/>
          </p:nvPr>
        </p:nvSpPr>
        <p:spPr>
          <a:xfrm>
            <a:off x="607550" y="1518700"/>
            <a:ext cx="6493800" cy="3665700"/>
          </a:xfrm>
          <a:prstGeom prst="rect">
            <a:avLst/>
          </a:prstGeom>
          <a:noFill/>
          <a:ln>
            <a:noFill/>
          </a:ln>
        </p:spPr>
        <p:txBody>
          <a:bodyPr spcFirstLastPara="1" wrap="square" lIns="91425" tIns="45700" rIns="91425" bIns="45700" anchor="t" anchorCtr="0">
            <a:noAutofit/>
          </a:bodyPr>
          <a:lstStyle/>
          <a:p>
            <a:pPr marL="457200" lvl="0" indent="-381000" algn="just" rtl="0">
              <a:lnSpc>
                <a:spcPct val="115000"/>
              </a:lnSpc>
              <a:spcBef>
                <a:spcPts val="1200"/>
              </a:spcBef>
              <a:spcAft>
                <a:spcPts val="0"/>
              </a:spcAft>
              <a:buClr>
                <a:srgbClr val="666666"/>
              </a:buClr>
              <a:buSzPts val="2400"/>
              <a:buChar char="•"/>
            </a:pPr>
            <a:r>
              <a:rPr lang="en-US">
                <a:solidFill>
                  <a:srgbClr val="666666"/>
                </a:solidFill>
              </a:rPr>
              <a:t>Practicar una vida ecológica puede reportar beneficios personales como evitar sustancias químicas nocivas y reducir los costes energéticos y fomentar el bienestar general.</a:t>
            </a:r>
            <a:endParaRPr>
              <a:solidFill>
                <a:srgbClr val="666666"/>
              </a:solidFill>
            </a:endParaRPr>
          </a:p>
          <a:p>
            <a:pPr marL="0" lvl="0" indent="0" algn="just" rtl="0">
              <a:lnSpc>
                <a:spcPct val="115000"/>
              </a:lnSpc>
              <a:spcBef>
                <a:spcPts val="1200"/>
              </a:spcBef>
              <a:spcAft>
                <a:spcPts val="0"/>
              </a:spcAft>
              <a:buSzPts val="2400"/>
              <a:buNone/>
            </a:pPr>
            <a:endParaRPr>
              <a:solidFill>
                <a:srgbClr val="666666"/>
              </a:solidFill>
            </a:endParaRPr>
          </a:p>
          <a:p>
            <a:pPr marL="457200" lvl="0" indent="-381000" algn="just" rtl="0">
              <a:lnSpc>
                <a:spcPct val="115000"/>
              </a:lnSpc>
              <a:spcBef>
                <a:spcPts val="1200"/>
              </a:spcBef>
              <a:spcAft>
                <a:spcPts val="0"/>
              </a:spcAft>
              <a:buClr>
                <a:srgbClr val="666666"/>
              </a:buClr>
              <a:buSzPts val="2400"/>
              <a:buChar char="•"/>
            </a:pPr>
            <a:r>
              <a:rPr lang="en-US">
                <a:solidFill>
                  <a:srgbClr val="666666"/>
                </a:solidFill>
              </a:rPr>
              <a:t>Adoptar un comportamiento de consumo ecológico implica dar prioridad al medio ambiente a la hora de decidir sobre bienes, tecnologías y hábitos de consumo.</a:t>
            </a:r>
            <a:endParaRPr>
              <a:solidFill>
                <a:srgbClr val="666666"/>
              </a:solidFill>
            </a:endParaRPr>
          </a:p>
          <a:p>
            <a:pPr marL="457200" lvl="0" indent="0" algn="just" rtl="0">
              <a:lnSpc>
                <a:spcPct val="150000"/>
              </a:lnSpc>
              <a:spcBef>
                <a:spcPts val="1200"/>
              </a:spcBef>
              <a:spcAft>
                <a:spcPts val="0"/>
              </a:spcAft>
              <a:buSzPts val="2400"/>
              <a:buNone/>
            </a:pPr>
            <a:endParaRPr>
              <a:solidFill>
                <a:srgbClr val="666666"/>
              </a:solidFill>
            </a:endParaRPr>
          </a:p>
        </p:txBody>
      </p:sp>
      <p:pic>
        <p:nvPicPr>
          <p:cNvPr id="352" name="Google Shape;352;p61"/>
          <p:cNvPicPr preferRelativeResize="0"/>
          <p:nvPr/>
        </p:nvPicPr>
        <p:blipFill rotWithShape="1">
          <a:blip r:embed="rId3">
            <a:alphaModFix/>
          </a:blip>
          <a:srcRect/>
          <a:stretch/>
        </p:blipFill>
        <p:spPr>
          <a:xfrm>
            <a:off x="8724900" y="1352550"/>
            <a:ext cx="2495550" cy="43815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g2d18f9086ee_0_266"/>
          <p:cNvSpPr txBox="1">
            <a:spLocks noGrp="1"/>
          </p:cNvSpPr>
          <p:nvPr>
            <p:ph type="body" idx="2"/>
          </p:nvPr>
        </p:nvSpPr>
        <p:spPr>
          <a:xfrm>
            <a:off x="922050" y="817262"/>
            <a:ext cx="10053000" cy="5485500"/>
          </a:xfrm>
          <a:prstGeom prst="rect">
            <a:avLst/>
          </a:prstGeom>
          <a:noFill/>
          <a:ln>
            <a:noFill/>
          </a:ln>
        </p:spPr>
        <p:txBody>
          <a:bodyPr spcFirstLastPara="1" wrap="square" lIns="91425" tIns="45700" rIns="91425" bIns="45700" anchor="t" anchorCtr="0">
            <a:noAutofit/>
          </a:bodyPr>
          <a:lstStyle/>
          <a:p>
            <a:pPr marL="457200" lvl="0" indent="-381000" algn="just" rtl="0">
              <a:lnSpc>
                <a:spcPct val="115000"/>
              </a:lnSpc>
              <a:spcBef>
                <a:spcPts val="1200"/>
              </a:spcBef>
              <a:spcAft>
                <a:spcPts val="0"/>
              </a:spcAft>
              <a:buClr>
                <a:srgbClr val="666666"/>
              </a:buClr>
              <a:buSzPts val="2400"/>
              <a:buChar char="•"/>
            </a:pPr>
            <a:r>
              <a:rPr lang="en-US">
                <a:solidFill>
                  <a:srgbClr val="666666"/>
                </a:solidFill>
              </a:rPr>
              <a:t>Los gobiernos han realizado importantes esfuerzos en la promoción de un futuro neto cero para limitar el peligroso calentamiento, pero siguen sin alcanzar los objetivos del Acuerdo de París.</a:t>
            </a:r>
            <a:endParaRPr>
              <a:solidFill>
                <a:srgbClr val="666666"/>
              </a:solidFill>
            </a:endParaRPr>
          </a:p>
          <a:p>
            <a:pPr marL="457200" lvl="0" indent="-381000" algn="just" rtl="0">
              <a:lnSpc>
                <a:spcPct val="115000"/>
              </a:lnSpc>
              <a:spcBef>
                <a:spcPts val="0"/>
              </a:spcBef>
              <a:spcAft>
                <a:spcPts val="0"/>
              </a:spcAft>
              <a:buClr>
                <a:srgbClr val="666666"/>
              </a:buClr>
              <a:buSzPts val="2400"/>
              <a:buChar char="•"/>
            </a:pPr>
            <a:r>
              <a:rPr lang="en-US">
                <a:solidFill>
                  <a:srgbClr val="666666"/>
                </a:solidFill>
              </a:rPr>
              <a:t>Esta brecha entre la ambición y la acción también es evidente en el sector privado, donde más empresas se han comprometido a abordar los objetivos de sostenibilidad.</a:t>
            </a:r>
            <a:endParaRPr>
              <a:solidFill>
                <a:srgbClr val="666666"/>
              </a:solidFill>
            </a:endParaRPr>
          </a:p>
          <a:p>
            <a:pPr marL="457200" lvl="0" indent="-381000" algn="just" rtl="0">
              <a:lnSpc>
                <a:spcPct val="115000"/>
              </a:lnSpc>
              <a:spcBef>
                <a:spcPts val="0"/>
              </a:spcBef>
              <a:spcAft>
                <a:spcPts val="0"/>
              </a:spcAft>
              <a:buClr>
                <a:srgbClr val="666666"/>
              </a:buClr>
              <a:buSzPts val="2400"/>
              <a:buChar char="•"/>
            </a:pPr>
            <a:r>
              <a:rPr lang="en-US">
                <a:solidFill>
                  <a:srgbClr val="666666"/>
                </a:solidFill>
              </a:rPr>
              <a:t>El papel que pueden desempeñar las empresas para ayudar a miles de millones de ciudadanos de a pie a tomar decisiones más sostenibles y a cambiar hábitos y comportamientos constituye una importante fuente de potencial de impacto positivo sin explotar.</a:t>
            </a:r>
            <a:endParaRPr>
              <a:solidFill>
                <a:srgbClr val="666666"/>
              </a:solidFill>
            </a:endParaRPr>
          </a:p>
          <a:p>
            <a:pPr marL="457200" lvl="0" indent="-381000" algn="just" rtl="0">
              <a:lnSpc>
                <a:spcPct val="115000"/>
              </a:lnSpc>
              <a:spcBef>
                <a:spcPts val="0"/>
              </a:spcBef>
              <a:spcAft>
                <a:spcPts val="0"/>
              </a:spcAft>
              <a:buClr>
                <a:srgbClr val="666666"/>
              </a:buClr>
              <a:buSzPts val="2400"/>
              <a:buChar char="•"/>
            </a:pPr>
            <a:r>
              <a:rPr lang="en-US">
                <a:solidFill>
                  <a:srgbClr val="666666"/>
                </a:solidFill>
              </a:rPr>
              <a:t>Una forma de abordar este problema es centrarse en la creación de hábitos y elecciones sostenibles.</a:t>
            </a:r>
            <a:endParaRPr>
              <a:solidFill>
                <a:srgbClr val="666666"/>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g2d18f9086ee_0_278"/>
          <p:cNvSpPr txBox="1">
            <a:spLocks noGrp="1"/>
          </p:cNvSpPr>
          <p:nvPr>
            <p:ph type="body" idx="2"/>
          </p:nvPr>
        </p:nvSpPr>
        <p:spPr>
          <a:xfrm>
            <a:off x="922025" y="970804"/>
            <a:ext cx="10053000" cy="5664000"/>
          </a:xfrm>
          <a:prstGeom prst="rect">
            <a:avLst/>
          </a:prstGeom>
          <a:noFill/>
          <a:ln>
            <a:noFill/>
          </a:ln>
        </p:spPr>
        <p:txBody>
          <a:bodyPr spcFirstLastPara="1" wrap="square" lIns="91425" tIns="45700" rIns="91425" bIns="45700" anchor="t" anchorCtr="0">
            <a:noAutofit/>
          </a:bodyPr>
          <a:lstStyle/>
          <a:p>
            <a:pPr marL="457200" lvl="0" indent="-381000" algn="just" rtl="0">
              <a:lnSpc>
                <a:spcPct val="115000"/>
              </a:lnSpc>
              <a:spcBef>
                <a:spcPts val="1200"/>
              </a:spcBef>
              <a:spcAft>
                <a:spcPts val="0"/>
              </a:spcAft>
              <a:buClr>
                <a:srgbClr val="666666"/>
              </a:buClr>
              <a:buSzPts val="2400"/>
              <a:buChar char="•"/>
            </a:pPr>
            <a:r>
              <a:rPr lang="en-US">
                <a:solidFill>
                  <a:srgbClr val="666666"/>
                </a:solidFill>
              </a:rPr>
              <a:t>El poder de los consumidores puede impulsar el cambio, ya que muchas de las mayores marcas y empresas del mundo orientadas al consumidor estuvieron presentes en la COP26 promoviendo sus credenciales de sostenibilidad.</a:t>
            </a:r>
            <a:endParaRPr>
              <a:solidFill>
                <a:srgbClr val="666666"/>
              </a:solidFill>
            </a:endParaRPr>
          </a:p>
          <a:p>
            <a:pPr marL="457200" lvl="0" indent="-381000" algn="just" rtl="0">
              <a:lnSpc>
                <a:spcPct val="115000"/>
              </a:lnSpc>
              <a:spcBef>
                <a:spcPts val="0"/>
              </a:spcBef>
              <a:spcAft>
                <a:spcPts val="0"/>
              </a:spcAft>
              <a:buClr>
                <a:srgbClr val="666666"/>
              </a:buClr>
              <a:buSzPts val="2400"/>
              <a:buChar char="•"/>
            </a:pPr>
            <a:r>
              <a:rPr lang="en-US">
                <a:solidFill>
                  <a:srgbClr val="666666"/>
                </a:solidFill>
              </a:rPr>
              <a:t>Otra estrategia es facilitar a los consumidores la toma de decisiones sostenibles.</a:t>
            </a:r>
            <a:endParaRPr>
              <a:solidFill>
                <a:srgbClr val="666666"/>
              </a:solidFill>
            </a:endParaRPr>
          </a:p>
          <a:p>
            <a:pPr marL="457200" lvl="0" indent="-381000" algn="just" rtl="0">
              <a:lnSpc>
                <a:spcPct val="115000"/>
              </a:lnSpc>
              <a:spcBef>
                <a:spcPts val="0"/>
              </a:spcBef>
              <a:spcAft>
                <a:spcPts val="0"/>
              </a:spcAft>
              <a:buClr>
                <a:srgbClr val="666666"/>
              </a:buClr>
              <a:buSzPts val="2400"/>
              <a:buChar char="•"/>
            </a:pPr>
            <a:r>
              <a:rPr lang="en-US">
                <a:solidFill>
                  <a:srgbClr val="666666"/>
                </a:solidFill>
              </a:rPr>
              <a:t>Tomar decisiones sostenibles puede resultar difícil debido a la complejidad, la lentitud o el coste del proceso.</a:t>
            </a:r>
            <a:endParaRPr>
              <a:solidFill>
                <a:srgbClr val="666666"/>
              </a:solidFill>
            </a:endParaRPr>
          </a:p>
          <a:p>
            <a:pPr marL="457200" lvl="0" indent="-381000" algn="just" rtl="0">
              <a:lnSpc>
                <a:spcPct val="115000"/>
              </a:lnSpc>
              <a:spcBef>
                <a:spcPts val="0"/>
              </a:spcBef>
              <a:spcAft>
                <a:spcPts val="0"/>
              </a:spcAft>
              <a:buClr>
                <a:srgbClr val="666666"/>
              </a:buClr>
              <a:buSzPts val="2400"/>
              <a:buChar char="•"/>
            </a:pPr>
            <a:r>
              <a:rPr lang="en-US">
                <a:solidFill>
                  <a:srgbClr val="666666"/>
                </a:solidFill>
              </a:rPr>
              <a:t>Otro enfoque es crear incentivos para moldear los comportamientos sostenibles.</a:t>
            </a:r>
            <a:endParaRPr>
              <a:solidFill>
                <a:srgbClr val="666666"/>
              </a:solidFill>
            </a:endParaRPr>
          </a:p>
          <a:p>
            <a:pPr marL="457200" lvl="0" indent="0" algn="just" rtl="0">
              <a:lnSpc>
                <a:spcPct val="150000"/>
              </a:lnSpc>
              <a:spcBef>
                <a:spcPts val="1200"/>
              </a:spcBef>
              <a:spcAft>
                <a:spcPts val="0"/>
              </a:spcAft>
              <a:buSzPts val="2400"/>
              <a:buNone/>
            </a:pPr>
            <a:endParaRPr>
              <a:solidFill>
                <a:srgbClr val="00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62"/>
          <p:cNvSpPr txBox="1">
            <a:spLocks noGrp="1"/>
          </p:cNvSpPr>
          <p:nvPr>
            <p:ph type="body" idx="2"/>
          </p:nvPr>
        </p:nvSpPr>
        <p:spPr>
          <a:xfrm>
            <a:off x="870475" y="936204"/>
            <a:ext cx="10053000" cy="5664000"/>
          </a:xfrm>
          <a:prstGeom prst="rect">
            <a:avLst/>
          </a:prstGeom>
          <a:noFill/>
          <a:ln>
            <a:noFill/>
          </a:ln>
        </p:spPr>
        <p:txBody>
          <a:bodyPr spcFirstLastPara="1" wrap="square" lIns="91425" tIns="45700" rIns="91425" bIns="45700" anchor="t" anchorCtr="0">
            <a:noAutofit/>
          </a:bodyPr>
          <a:lstStyle/>
          <a:p>
            <a:pPr marL="457200" lvl="0" indent="-381000" algn="just" rtl="0">
              <a:lnSpc>
                <a:spcPct val="115000"/>
              </a:lnSpc>
              <a:spcBef>
                <a:spcPts val="1200"/>
              </a:spcBef>
              <a:spcAft>
                <a:spcPts val="0"/>
              </a:spcAft>
              <a:buClr>
                <a:srgbClr val="666666"/>
              </a:buClr>
              <a:buSzPts val="2400"/>
              <a:buChar char="•"/>
            </a:pPr>
            <a:r>
              <a:rPr lang="en-US">
                <a:solidFill>
                  <a:srgbClr val="666666"/>
                </a:solidFill>
              </a:rPr>
              <a:t>Las empresas pueden aprovechar la «brecha entre lo que se dice y lo que se hace» para hacer que las opciones sostenibles sean fáciles, agradables y asequibles, acelerando el cambio en la agenda de sostenibilidad y ayudando a los clientes a hacer lo que dicen que quieren hacer pero no pueden fácilmente.</a:t>
            </a:r>
            <a:endParaRPr>
              <a:solidFill>
                <a:srgbClr val="666666"/>
              </a:solidFill>
            </a:endParaRPr>
          </a:p>
          <a:p>
            <a:pPr marL="457200" lvl="0" indent="-381000" algn="just" rtl="0">
              <a:lnSpc>
                <a:spcPct val="115000"/>
              </a:lnSpc>
              <a:spcBef>
                <a:spcPts val="0"/>
              </a:spcBef>
              <a:spcAft>
                <a:spcPts val="0"/>
              </a:spcAft>
              <a:buClr>
                <a:srgbClr val="666666"/>
              </a:buClr>
              <a:buSzPts val="2400"/>
              <a:buChar char="•"/>
            </a:pPr>
            <a:r>
              <a:rPr lang="en-US">
                <a:solidFill>
                  <a:srgbClr val="666666"/>
                </a:solidFill>
              </a:rPr>
              <a:t>Este enfoque es un ejemplo de empresa con una agenda de sostenibilidad que innova creando nuevos hábitos y aprovechando las acciones ya inclinadas y motivadas de los consumidores.</a:t>
            </a:r>
            <a:endParaRPr>
              <a:solidFill>
                <a:srgbClr val="666666"/>
              </a:solidFill>
            </a:endParaRPr>
          </a:p>
          <a:p>
            <a:pPr marL="457200" lvl="0" indent="-381000" algn="just" rtl="0">
              <a:lnSpc>
                <a:spcPct val="115000"/>
              </a:lnSpc>
              <a:spcBef>
                <a:spcPts val="0"/>
              </a:spcBef>
              <a:spcAft>
                <a:spcPts val="0"/>
              </a:spcAft>
              <a:buClr>
                <a:srgbClr val="666666"/>
              </a:buClr>
              <a:buSzPts val="2400"/>
              <a:buChar char="•"/>
            </a:pPr>
            <a:r>
              <a:rPr lang="en-US">
                <a:solidFill>
                  <a:srgbClr val="666666"/>
                </a:solidFill>
              </a:rPr>
              <a:t>Aprovechar la información y los conocimientos de los consumidores para la acción es otro enfoque que no requiere profundos conocimientos sobre sostenibilidad en toda la empresa.</a:t>
            </a:r>
            <a:endParaRPr>
              <a:solidFill>
                <a:srgbClr val="00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63"/>
          <p:cNvSpPr txBox="1">
            <a:spLocks noGrp="1"/>
          </p:cNvSpPr>
          <p:nvPr>
            <p:ph type="body" idx="2"/>
          </p:nvPr>
        </p:nvSpPr>
        <p:spPr>
          <a:xfrm>
            <a:off x="904850" y="745428"/>
            <a:ext cx="10053000" cy="5493900"/>
          </a:xfrm>
          <a:prstGeom prst="rect">
            <a:avLst/>
          </a:prstGeom>
          <a:noFill/>
          <a:ln>
            <a:noFill/>
          </a:ln>
        </p:spPr>
        <p:txBody>
          <a:bodyPr spcFirstLastPara="1" wrap="square" lIns="91425" tIns="45700" rIns="91425" bIns="45700" anchor="t" anchorCtr="0">
            <a:noAutofit/>
          </a:bodyPr>
          <a:lstStyle/>
          <a:p>
            <a:pPr marL="457200" lvl="0" indent="-381000" algn="just" rtl="0">
              <a:lnSpc>
                <a:spcPct val="115000"/>
              </a:lnSpc>
              <a:spcBef>
                <a:spcPts val="1200"/>
              </a:spcBef>
              <a:spcAft>
                <a:spcPts val="0"/>
              </a:spcAft>
              <a:buClr>
                <a:srgbClr val="666666"/>
              </a:buClr>
              <a:buSzPts val="2400"/>
              <a:buChar char="•"/>
            </a:pPr>
            <a:r>
              <a:rPr lang="en-US">
                <a:solidFill>
                  <a:srgbClr val="666666"/>
                </a:solidFill>
              </a:rPr>
              <a:t>Al conocer las aspiraciones, los retos y las decepciones de sus clientes, las empresas pueden innovar en soluciones, productos y nuevos modelos de negocio, generando valor y sirviendo a los clientes al tiempo que crean un impacto positivo.</a:t>
            </a:r>
            <a:endParaRPr>
              <a:solidFill>
                <a:srgbClr val="666666"/>
              </a:solidFill>
            </a:endParaRPr>
          </a:p>
          <a:p>
            <a:pPr marL="457200" lvl="0" indent="-381000" algn="just" rtl="0">
              <a:lnSpc>
                <a:spcPct val="115000"/>
              </a:lnSpc>
              <a:spcBef>
                <a:spcPts val="0"/>
              </a:spcBef>
              <a:spcAft>
                <a:spcPts val="0"/>
              </a:spcAft>
              <a:buClr>
                <a:srgbClr val="666666"/>
              </a:buClr>
              <a:buSzPts val="2400"/>
              <a:buChar char="•"/>
            </a:pPr>
            <a:r>
              <a:rPr lang="en-US">
                <a:solidFill>
                  <a:srgbClr val="666666"/>
                </a:solidFill>
              </a:rPr>
              <a:t>Las empresas pueden educar a los consumidores sobre los beneficios y el impacto de sus productos y servicios.</a:t>
            </a:r>
            <a:endParaRPr>
              <a:solidFill>
                <a:srgbClr val="666666"/>
              </a:solidFill>
            </a:endParaRPr>
          </a:p>
          <a:p>
            <a:pPr marL="457200" lvl="0" indent="-381000" algn="just" rtl="0">
              <a:lnSpc>
                <a:spcPct val="115000"/>
              </a:lnSpc>
              <a:spcBef>
                <a:spcPts val="0"/>
              </a:spcBef>
              <a:spcAft>
                <a:spcPts val="0"/>
              </a:spcAft>
              <a:buClr>
                <a:srgbClr val="666666"/>
              </a:buClr>
              <a:buSzPts val="2400"/>
              <a:buChar char="•"/>
            </a:pPr>
            <a:r>
              <a:rPr lang="en-US">
                <a:solidFill>
                  <a:srgbClr val="666666"/>
                </a:solidFill>
              </a:rPr>
              <a:t>También pueden inspirar a los consumidores para que tomen decisiones sostenibles creando una visión y una misión que apelen a sus emociones, valores y aspiraciones.</a:t>
            </a:r>
            <a:endParaRPr>
              <a:solidFill>
                <a:srgbClr val="666666"/>
              </a:solidFill>
            </a:endParaRPr>
          </a:p>
          <a:p>
            <a:pPr marL="457200" lvl="0" indent="-381000" algn="just" rtl="0">
              <a:lnSpc>
                <a:spcPct val="115000"/>
              </a:lnSpc>
              <a:spcBef>
                <a:spcPts val="0"/>
              </a:spcBef>
              <a:spcAft>
                <a:spcPts val="0"/>
              </a:spcAft>
              <a:buClr>
                <a:srgbClr val="666666"/>
              </a:buClr>
              <a:buSzPts val="2400"/>
              <a:buChar char="•"/>
            </a:pPr>
            <a:r>
              <a:rPr lang="en-US">
                <a:solidFill>
                  <a:srgbClr val="666666"/>
                </a:solidFill>
              </a:rPr>
              <a:t>Al animar a los consumidores a tomar decisiones sostenibles, las empresas pueden crear un impacto positivo en el mundo, obtener una ventaja competitiva y fidelizar a sus clientes.</a:t>
            </a:r>
            <a:endParaRPr>
              <a:solidFill>
                <a:srgbClr val="666666"/>
              </a:solidFill>
            </a:endParaRPr>
          </a:p>
          <a:p>
            <a:pPr marL="457200" lvl="0" indent="0" algn="just" rtl="0">
              <a:lnSpc>
                <a:spcPct val="150000"/>
              </a:lnSpc>
              <a:spcBef>
                <a:spcPts val="1200"/>
              </a:spcBef>
              <a:spcAft>
                <a:spcPts val="0"/>
              </a:spcAft>
              <a:buSzPts val="2400"/>
              <a:buNone/>
            </a:pPr>
            <a:endParaRPr>
              <a:solidFill>
                <a:srgbClr val="00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64"/>
          <p:cNvSpPr txBox="1">
            <a:spLocks noGrp="1"/>
          </p:cNvSpPr>
          <p:nvPr>
            <p:ph type="body" idx="1"/>
          </p:nvPr>
        </p:nvSpPr>
        <p:spPr>
          <a:xfrm>
            <a:off x="1707604" y="1154733"/>
            <a:ext cx="6563700" cy="992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a:t>MARKETING ECOLÓGICO</a:t>
            </a:r>
            <a:endParaRPr/>
          </a:p>
        </p:txBody>
      </p:sp>
      <p:sp>
        <p:nvSpPr>
          <p:cNvPr id="383" name="Google Shape;383;p64"/>
          <p:cNvSpPr txBox="1">
            <a:spLocks noGrp="1"/>
          </p:cNvSpPr>
          <p:nvPr>
            <p:ph type="body" idx="3"/>
          </p:nvPr>
        </p:nvSpPr>
        <p:spPr>
          <a:xfrm>
            <a:off x="597774" y="2435050"/>
            <a:ext cx="6959100" cy="4102800"/>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600"/>
              </a:spcBef>
              <a:spcAft>
                <a:spcPts val="0"/>
              </a:spcAft>
              <a:buSzPts val="2400"/>
              <a:buNone/>
            </a:pPr>
            <a:r>
              <a:rPr lang="en-US">
                <a:solidFill>
                  <a:srgbClr val="666666"/>
                </a:solidFill>
              </a:rPr>
              <a:t>El marketing ecológico es una práctica empresarial que promueve productos y servicios basados en iniciativas medioambientales, con el objetivo de animar a los consumidores a tomar decisiones más sostenibles y crear un impacto positivo en el medio ambiente. </a:t>
            </a:r>
            <a:endParaRPr>
              <a:solidFill>
                <a:srgbClr val="666666"/>
              </a:solidFill>
            </a:endParaRPr>
          </a:p>
        </p:txBody>
      </p:sp>
      <p:pic>
        <p:nvPicPr>
          <p:cNvPr id="384" name="Google Shape;384;p64"/>
          <p:cNvPicPr preferRelativeResize="0"/>
          <p:nvPr/>
        </p:nvPicPr>
        <p:blipFill rotWithShape="1">
          <a:blip r:embed="rId3">
            <a:alphaModFix/>
          </a:blip>
          <a:srcRect/>
          <a:stretch/>
        </p:blipFill>
        <p:spPr>
          <a:xfrm>
            <a:off x="8724900" y="1352550"/>
            <a:ext cx="2495550" cy="43815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65"/>
          <p:cNvSpPr txBox="1">
            <a:spLocks noGrp="1"/>
          </p:cNvSpPr>
          <p:nvPr>
            <p:ph type="body" idx="1"/>
          </p:nvPr>
        </p:nvSpPr>
        <p:spPr>
          <a:xfrm>
            <a:off x="607550" y="217700"/>
            <a:ext cx="7780200" cy="992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a:t>PRÁCTICAS DE MARKETING ECOLÓGICO</a:t>
            </a:r>
            <a:endParaRPr/>
          </a:p>
        </p:txBody>
      </p:sp>
      <p:sp>
        <p:nvSpPr>
          <p:cNvPr id="391" name="Google Shape;391;p65"/>
          <p:cNvSpPr txBox="1">
            <a:spLocks noGrp="1"/>
          </p:cNvSpPr>
          <p:nvPr>
            <p:ph type="body" idx="3"/>
          </p:nvPr>
        </p:nvSpPr>
        <p:spPr>
          <a:xfrm>
            <a:off x="607550" y="1073125"/>
            <a:ext cx="6666600" cy="5615400"/>
          </a:xfrm>
          <a:prstGeom prst="rect">
            <a:avLst/>
          </a:prstGeom>
          <a:noFill/>
          <a:ln>
            <a:noFill/>
          </a:ln>
        </p:spPr>
        <p:txBody>
          <a:bodyPr spcFirstLastPara="1" wrap="square" lIns="91425" tIns="45700" rIns="91425" bIns="45700" anchor="t" anchorCtr="0">
            <a:noAutofit/>
          </a:bodyPr>
          <a:lstStyle/>
          <a:p>
            <a:pPr marL="457200" lvl="0" indent="-381000" algn="just" rtl="0">
              <a:lnSpc>
                <a:spcPct val="115000"/>
              </a:lnSpc>
              <a:spcBef>
                <a:spcPts val="1200"/>
              </a:spcBef>
              <a:spcAft>
                <a:spcPts val="0"/>
              </a:spcAft>
              <a:buClr>
                <a:srgbClr val="666666"/>
              </a:buClr>
              <a:buSzPts val="2400"/>
              <a:buChar char="•"/>
            </a:pPr>
            <a:r>
              <a:rPr lang="en-US" b="1">
                <a:solidFill>
                  <a:srgbClr val="666666"/>
                </a:solidFill>
              </a:rPr>
              <a:t>Desarrollo de productos:</a:t>
            </a:r>
            <a:r>
              <a:rPr lang="en-US">
                <a:solidFill>
                  <a:srgbClr val="666666"/>
                </a:solidFill>
              </a:rPr>
              <a:t> Creación de productos con un impacto medioambiental mínimo, utilizando materiales sostenibles y energéticamente eficientes.</a:t>
            </a:r>
            <a:endParaRPr>
              <a:solidFill>
                <a:srgbClr val="666666"/>
              </a:solidFill>
            </a:endParaRPr>
          </a:p>
          <a:p>
            <a:pPr marL="457200" lvl="0" indent="-381000" algn="just" rtl="0">
              <a:lnSpc>
                <a:spcPct val="115000"/>
              </a:lnSpc>
              <a:spcBef>
                <a:spcPts val="0"/>
              </a:spcBef>
              <a:spcAft>
                <a:spcPts val="0"/>
              </a:spcAft>
              <a:buClr>
                <a:srgbClr val="666666"/>
              </a:buClr>
              <a:buSzPts val="2400"/>
              <a:buChar char="•"/>
            </a:pPr>
            <a:r>
              <a:rPr lang="en-US" b="1">
                <a:solidFill>
                  <a:srgbClr val="666666"/>
                </a:solidFill>
              </a:rPr>
              <a:t>Estrategias de marketing:</a:t>
            </a:r>
            <a:r>
              <a:rPr lang="en-US">
                <a:solidFill>
                  <a:srgbClr val="666666"/>
                </a:solidFill>
              </a:rPr>
              <a:t> Publicidad, envasado de productos y creación de marcas que destacan las iniciativas medioambientales.</a:t>
            </a:r>
            <a:endParaRPr>
              <a:solidFill>
                <a:srgbClr val="666666"/>
              </a:solidFill>
            </a:endParaRPr>
          </a:p>
          <a:p>
            <a:pPr marL="457200" lvl="0" indent="-381000" algn="just" rtl="0">
              <a:lnSpc>
                <a:spcPct val="115000"/>
              </a:lnSpc>
              <a:spcBef>
                <a:spcPts val="0"/>
              </a:spcBef>
              <a:spcAft>
                <a:spcPts val="0"/>
              </a:spcAft>
              <a:buClr>
                <a:srgbClr val="666666"/>
              </a:buClr>
              <a:buSzPts val="2400"/>
              <a:buChar char="•"/>
            </a:pPr>
            <a:r>
              <a:rPr lang="en-US" b="1">
                <a:solidFill>
                  <a:srgbClr val="666666"/>
                </a:solidFill>
              </a:rPr>
              <a:t>Gestión de la cadena de suministro:</a:t>
            </a:r>
            <a:r>
              <a:rPr lang="en-US">
                <a:solidFill>
                  <a:srgbClr val="666666"/>
                </a:solidFill>
              </a:rPr>
              <a:t> Optimización de las operaciones, minimización de los residuos y adopción de prácticas sostenibles para reducir las emisiones de gases de efecto invernadero.</a:t>
            </a:r>
            <a:endParaRPr>
              <a:solidFill>
                <a:srgbClr val="666666"/>
              </a:solidFill>
            </a:endParaRPr>
          </a:p>
          <a:p>
            <a:pPr marL="457200" lvl="0" indent="0" algn="just" rtl="0">
              <a:lnSpc>
                <a:spcPct val="150000"/>
              </a:lnSpc>
              <a:spcBef>
                <a:spcPts val="1200"/>
              </a:spcBef>
              <a:spcAft>
                <a:spcPts val="0"/>
              </a:spcAft>
              <a:buSzPts val="2400"/>
              <a:buNone/>
            </a:pPr>
            <a:endParaRPr b="1">
              <a:solidFill>
                <a:srgbClr val="000000"/>
              </a:solidFill>
            </a:endParaRPr>
          </a:p>
        </p:txBody>
      </p:sp>
      <p:pic>
        <p:nvPicPr>
          <p:cNvPr id="392" name="Google Shape;392;p65"/>
          <p:cNvPicPr preferRelativeResize="0"/>
          <p:nvPr/>
        </p:nvPicPr>
        <p:blipFill rotWithShape="1">
          <a:blip r:embed="rId3">
            <a:alphaModFix/>
          </a:blip>
          <a:srcRect/>
          <a:stretch/>
        </p:blipFill>
        <p:spPr>
          <a:xfrm>
            <a:off x="8705150" y="1363575"/>
            <a:ext cx="2544375" cy="44316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66"/>
          <p:cNvSpPr txBox="1">
            <a:spLocks noGrp="1"/>
          </p:cNvSpPr>
          <p:nvPr>
            <p:ph type="body" idx="1"/>
          </p:nvPr>
        </p:nvSpPr>
        <p:spPr>
          <a:xfrm>
            <a:off x="607550" y="217700"/>
            <a:ext cx="7925700" cy="992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a:t>PRÁCTICAS DE MARKETING ECOLÓGICO</a:t>
            </a:r>
            <a:endParaRPr/>
          </a:p>
        </p:txBody>
      </p:sp>
      <p:sp>
        <p:nvSpPr>
          <p:cNvPr id="399" name="Google Shape;399;p66"/>
          <p:cNvSpPr txBox="1">
            <a:spLocks noGrp="1"/>
          </p:cNvSpPr>
          <p:nvPr>
            <p:ph type="body" idx="3"/>
          </p:nvPr>
        </p:nvSpPr>
        <p:spPr>
          <a:xfrm>
            <a:off x="607550" y="1257175"/>
            <a:ext cx="6563700" cy="3927300"/>
          </a:xfrm>
          <a:prstGeom prst="rect">
            <a:avLst/>
          </a:prstGeom>
          <a:noFill/>
          <a:ln>
            <a:noFill/>
          </a:ln>
        </p:spPr>
        <p:txBody>
          <a:bodyPr spcFirstLastPara="1" wrap="square" lIns="91425" tIns="45700" rIns="91425" bIns="45700" anchor="t" anchorCtr="0">
            <a:noAutofit/>
          </a:bodyPr>
          <a:lstStyle/>
          <a:p>
            <a:pPr marL="457200" lvl="0" indent="-381000" algn="l" rtl="0">
              <a:lnSpc>
                <a:spcPct val="115000"/>
              </a:lnSpc>
              <a:spcBef>
                <a:spcPts val="1200"/>
              </a:spcBef>
              <a:spcAft>
                <a:spcPts val="0"/>
              </a:spcAft>
              <a:buClr>
                <a:srgbClr val="666666"/>
              </a:buClr>
              <a:buSzPts val="2400"/>
              <a:buChar char="•"/>
            </a:pPr>
            <a:r>
              <a:rPr lang="en-US" b="1">
                <a:solidFill>
                  <a:srgbClr val="666666"/>
                </a:solidFill>
              </a:rPr>
              <a:t>Responsabilidad social de las empresas:</a:t>
            </a:r>
            <a:r>
              <a:rPr lang="en-US">
                <a:solidFill>
                  <a:srgbClr val="666666"/>
                </a:solidFill>
              </a:rPr>
              <a:t> Creación de una reputación de protección del medio ambiente mediante prácticas ecológicamente responsables.</a:t>
            </a:r>
            <a:endParaRPr>
              <a:solidFill>
                <a:srgbClr val="666666"/>
              </a:solidFill>
            </a:endParaRPr>
          </a:p>
          <a:p>
            <a:pPr marL="0" lvl="0" indent="0" algn="l" rtl="0">
              <a:lnSpc>
                <a:spcPct val="115000"/>
              </a:lnSpc>
              <a:spcBef>
                <a:spcPts val="1200"/>
              </a:spcBef>
              <a:spcAft>
                <a:spcPts val="0"/>
              </a:spcAft>
              <a:buSzPts val="2400"/>
              <a:buNone/>
            </a:pPr>
            <a:endParaRPr>
              <a:solidFill>
                <a:srgbClr val="666666"/>
              </a:solidFill>
            </a:endParaRPr>
          </a:p>
          <a:p>
            <a:pPr marL="457200" lvl="0" indent="-381000" algn="l" rtl="0">
              <a:lnSpc>
                <a:spcPct val="115000"/>
              </a:lnSpc>
              <a:spcBef>
                <a:spcPts val="1200"/>
              </a:spcBef>
              <a:spcAft>
                <a:spcPts val="0"/>
              </a:spcAft>
              <a:buClr>
                <a:srgbClr val="666666"/>
              </a:buClr>
              <a:buSzPts val="2400"/>
              <a:buChar char="•"/>
            </a:pPr>
            <a:r>
              <a:rPr lang="en-US" b="1">
                <a:solidFill>
                  <a:srgbClr val="666666"/>
                </a:solidFill>
              </a:rPr>
              <a:t>Educación de los consumidores:</a:t>
            </a:r>
            <a:r>
              <a:rPr lang="en-US">
                <a:solidFill>
                  <a:srgbClr val="666666"/>
                </a:solidFill>
              </a:rPr>
              <a:t> Animar a los consumidores sobre su impacto medioambiental y prácticas sostenibles.</a:t>
            </a:r>
            <a:endParaRPr>
              <a:solidFill>
                <a:srgbClr val="666666"/>
              </a:solidFill>
            </a:endParaRPr>
          </a:p>
          <a:p>
            <a:pPr marL="457200" lvl="0" indent="0" algn="just" rtl="0">
              <a:lnSpc>
                <a:spcPct val="150000"/>
              </a:lnSpc>
              <a:spcBef>
                <a:spcPts val="1200"/>
              </a:spcBef>
              <a:spcAft>
                <a:spcPts val="0"/>
              </a:spcAft>
              <a:buSzPts val="2400"/>
              <a:buNone/>
            </a:pPr>
            <a:endParaRPr b="1">
              <a:solidFill>
                <a:srgbClr val="000000"/>
              </a:solidFill>
            </a:endParaRPr>
          </a:p>
        </p:txBody>
      </p:sp>
      <p:pic>
        <p:nvPicPr>
          <p:cNvPr id="400" name="Google Shape;400;p66"/>
          <p:cNvPicPr preferRelativeResize="0"/>
          <p:nvPr/>
        </p:nvPicPr>
        <p:blipFill rotWithShape="1">
          <a:blip r:embed="rId3">
            <a:alphaModFix/>
          </a:blip>
          <a:srcRect/>
          <a:stretch/>
        </p:blipFill>
        <p:spPr>
          <a:xfrm>
            <a:off x="8724900" y="1352550"/>
            <a:ext cx="2495550" cy="43815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67"/>
          <p:cNvSpPr txBox="1">
            <a:spLocks noGrp="1"/>
          </p:cNvSpPr>
          <p:nvPr>
            <p:ph type="body" idx="1"/>
          </p:nvPr>
        </p:nvSpPr>
        <p:spPr>
          <a:xfrm>
            <a:off x="607549" y="217700"/>
            <a:ext cx="7821300" cy="992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a:t>DIVULGACIÓN DEL MARKETING ECOLÓGICO</a:t>
            </a:r>
            <a:endParaRPr/>
          </a:p>
        </p:txBody>
      </p:sp>
      <p:sp>
        <p:nvSpPr>
          <p:cNvPr id="407" name="Google Shape;407;p67"/>
          <p:cNvSpPr txBox="1">
            <a:spLocks noGrp="1"/>
          </p:cNvSpPr>
          <p:nvPr>
            <p:ph type="body" idx="3"/>
          </p:nvPr>
        </p:nvSpPr>
        <p:spPr>
          <a:xfrm>
            <a:off x="607550" y="1547775"/>
            <a:ext cx="6563700" cy="5073900"/>
          </a:xfrm>
          <a:prstGeom prst="rect">
            <a:avLst/>
          </a:prstGeom>
          <a:noFill/>
          <a:ln>
            <a:noFill/>
          </a:ln>
        </p:spPr>
        <p:txBody>
          <a:bodyPr spcFirstLastPara="1" wrap="square" lIns="91425" tIns="45700" rIns="91425" bIns="45700" anchor="t" anchorCtr="0">
            <a:noAutofit/>
          </a:bodyPr>
          <a:lstStyle/>
          <a:p>
            <a:pPr marL="457200" lvl="0" indent="-381000" algn="just" rtl="0">
              <a:lnSpc>
                <a:spcPct val="115000"/>
              </a:lnSpc>
              <a:spcBef>
                <a:spcPts val="1200"/>
              </a:spcBef>
              <a:spcAft>
                <a:spcPts val="0"/>
              </a:spcAft>
              <a:buClr>
                <a:srgbClr val="666666"/>
              </a:buClr>
              <a:buSzPts val="2400"/>
              <a:buChar char="•"/>
            </a:pPr>
            <a:r>
              <a:rPr lang="en-US">
                <a:solidFill>
                  <a:srgbClr val="666666"/>
                </a:solidFill>
              </a:rPr>
              <a:t>En los años 80 y 90, el marketing ecológico se enfrentó al escepticismo debido al «lavado verde», en el que las empresas afirmaban falsamente que sus productos eran respetuosos con el medio ambiente.</a:t>
            </a:r>
            <a:endParaRPr>
              <a:solidFill>
                <a:srgbClr val="666666"/>
              </a:solidFill>
            </a:endParaRPr>
          </a:p>
          <a:p>
            <a:pPr marL="457200" lvl="0" indent="-381000" algn="just" rtl="0">
              <a:lnSpc>
                <a:spcPct val="115000"/>
              </a:lnSpc>
              <a:spcBef>
                <a:spcPts val="0"/>
              </a:spcBef>
              <a:spcAft>
                <a:spcPts val="0"/>
              </a:spcAft>
              <a:buClr>
                <a:srgbClr val="666666"/>
              </a:buClr>
              <a:buSzPts val="2400"/>
              <a:buChar char="•"/>
            </a:pPr>
            <a:r>
              <a:rPr lang="en-US">
                <a:solidFill>
                  <a:srgbClr val="666666"/>
                </a:solidFill>
              </a:rPr>
              <a:t>Esto llevó a reclamar normas más rigurosas y transparencia en el marketing ecológico.</a:t>
            </a:r>
            <a:endParaRPr>
              <a:solidFill>
                <a:srgbClr val="666666"/>
              </a:solidFill>
            </a:endParaRPr>
          </a:p>
          <a:p>
            <a:pPr marL="457200" lvl="0" indent="-381000" algn="just" rtl="0">
              <a:lnSpc>
                <a:spcPct val="115000"/>
              </a:lnSpc>
              <a:spcBef>
                <a:spcPts val="0"/>
              </a:spcBef>
              <a:spcAft>
                <a:spcPts val="0"/>
              </a:spcAft>
              <a:buClr>
                <a:srgbClr val="666666"/>
              </a:buClr>
              <a:buSzPts val="2400"/>
              <a:buChar char="•"/>
            </a:pPr>
            <a:r>
              <a:rPr lang="en-US">
                <a:solidFill>
                  <a:srgbClr val="666666"/>
                </a:solidFill>
              </a:rPr>
              <a:t>En la década de 2000 se introdujeron nuevas normativas y certificaciones como Energy Star, Comercio Justo y etiquetas ecológicas.</a:t>
            </a:r>
            <a:endParaRPr>
              <a:solidFill>
                <a:srgbClr val="666666"/>
              </a:solidFill>
            </a:endParaRPr>
          </a:p>
          <a:p>
            <a:pPr marL="457200" lvl="0" indent="0" algn="just" rtl="0">
              <a:lnSpc>
                <a:spcPct val="150000"/>
              </a:lnSpc>
              <a:spcBef>
                <a:spcPts val="1200"/>
              </a:spcBef>
              <a:spcAft>
                <a:spcPts val="0"/>
              </a:spcAft>
              <a:buSzPts val="2400"/>
              <a:buNone/>
            </a:pPr>
            <a:endParaRPr>
              <a:solidFill>
                <a:srgbClr val="000000"/>
              </a:solidFill>
            </a:endParaRPr>
          </a:p>
        </p:txBody>
      </p:sp>
      <p:pic>
        <p:nvPicPr>
          <p:cNvPr id="408" name="Google Shape;408;p67"/>
          <p:cNvPicPr preferRelativeResize="0"/>
          <p:nvPr/>
        </p:nvPicPr>
        <p:blipFill rotWithShape="1">
          <a:blip r:embed="rId3">
            <a:alphaModFix/>
          </a:blip>
          <a:srcRect/>
          <a:stretch/>
        </p:blipFill>
        <p:spPr>
          <a:xfrm>
            <a:off x="8705150" y="1363575"/>
            <a:ext cx="2544375" cy="44316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5"/>
          <p:cNvSpPr txBox="1">
            <a:spLocks noGrp="1"/>
          </p:cNvSpPr>
          <p:nvPr>
            <p:ph type="body" idx="1"/>
          </p:nvPr>
        </p:nvSpPr>
        <p:spPr>
          <a:xfrm>
            <a:off x="1218922" y="348055"/>
            <a:ext cx="10007112" cy="807005"/>
          </a:xfrm>
          <a:prstGeom prst="rect">
            <a:avLst/>
          </a:prstGeom>
          <a:noFill/>
          <a:ln>
            <a:noFill/>
          </a:ln>
        </p:spPr>
        <p:txBody>
          <a:bodyPr spcFirstLastPara="1" wrap="square" lIns="91425" tIns="45700" rIns="91425" bIns="45700" anchor="t" anchorCtr="0">
            <a:noAutofit/>
          </a:bodyPr>
          <a:lstStyle/>
          <a:p>
            <a:pPr marL="457200" lvl="0" indent="-228600" algn="ctr" rtl="0">
              <a:lnSpc>
                <a:spcPct val="90000"/>
              </a:lnSpc>
              <a:spcBef>
                <a:spcPts val="1000"/>
              </a:spcBef>
              <a:spcAft>
                <a:spcPts val="0"/>
              </a:spcAft>
              <a:buSzPts val="3600"/>
              <a:buNone/>
            </a:pPr>
            <a:r>
              <a:rPr lang="en-US">
                <a:solidFill>
                  <a:srgbClr val="595959"/>
                </a:solidFill>
              </a:rPr>
              <a:t>Índice del Kit de Inicio SOS </a:t>
            </a:r>
            <a:endParaRPr/>
          </a:p>
        </p:txBody>
      </p:sp>
      <p:graphicFrame>
        <p:nvGraphicFramePr>
          <p:cNvPr id="203" name="Google Shape;203;p5"/>
          <p:cNvGraphicFramePr/>
          <p:nvPr/>
        </p:nvGraphicFramePr>
        <p:xfrm>
          <a:off x="621792" y="1182624"/>
          <a:ext cx="3000000" cy="3000000"/>
        </p:xfrm>
        <a:graphic>
          <a:graphicData uri="http://schemas.openxmlformats.org/drawingml/2006/table">
            <a:tbl>
              <a:tblPr firstRow="1" bandRow="1">
                <a:noFill/>
                <a:tableStyleId>{5C0BC3A6-9F4D-44F9-A908-3636D7FD476F}</a:tableStyleId>
              </a:tblPr>
              <a:tblGrid>
                <a:gridCol w="5302125">
                  <a:extLst>
                    <a:ext uri="{9D8B030D-6E8A-4147-A177-3AD203B41FA5}">
                      <a16:colId xmlns:a16="http://schemas.microsoft.com/office/drawing/2014/main" val="20000"/>
                    </a:ext>
                  </a:extLst>
                </a:gridCol>
                <a:gridCol w="5302125">
                  <a:extLst>
                    <a:ext uri="{9D8B030D-6E8A-4147-A177-3AD203B41FA5}">
                      <a16:colId xmlns:a16="http://schemas.microsoft.com/office/drawing/2014/main" val="20001"/>
                    </a:ext>
                  </a:extLst>
                </a:gridCol>
              </a:tblGrid>
              <a:tr h="538150">
                <a:tc>
                  <a:txBody>
                    <a:bodyPr/>
                    <a:lstStyle/>
                    <a:p>
                      <a:pPr marL="0" marR="0" lvl="0" indent="0" algn="l" rtl="0">
                        <a:lnSpc>
                          <a:spcPct val="100000"/>
                        </a:lnSpc>
                        <a:spcBef>
                          <a:spcPts val="0"/>
                        </a:spcBef>
                        <a:spcAft>
                          <a:spcPts val="0"/>
                        </a:spcAft>
                        <a:buClr>
                          <a:srgbClr val="000000"/>
                        </a:buClr>
                        <a:buSzPts val="2400"/>
                        <a:buFont typeface="Arial"/>
                        <a:buNone/>
                      </a:pPr>
                      <a:r>
                        <a:rPr lang="en-US" sz="2400" b="1" u="none" strike="noStrike" cap="none">
                          <a:solidFill>
                            <a:srgbClr val="92D050"/>
                          </a:solidFill>
                        </a:rPr>
                        <a:t>NOMBRE UNIDAD</a:t>
                      </a:r>
                      <a:endParaRPr sz="2400" b="1" u="none" strike="noStrike" cap="none">
                        <a:solidFill>
                          <a:srgbClr val="92D050"/>
                        </a:solidFill>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r>
                        <a:rPr lang="en-US" sz="2400" b="1" u="none" strike="noStrike" cap="none">
                          <a:solidFill>
                            <a:srgbClr val="92D050"/>
                          </a:solidFill>
                        </a:rPr>
                        <a:t>NOMBRE UNIDAD</a:t>
                      </a:r>
                      <a:endParaRPr sz="2400" b="1" u="none" strike="noStrike" cap="none">
                        <a:solidFill>
                          <a:srgbClr val="92D050"/>
                        </a:solidFill>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538150">
                <a:tc>
                  <a:txBody>
                    <a:bodyPr/>
                    <a:lstStyle/>
                    <a:p>
                      <a:pPr marL="0" marR="0" lvl="0" indent="0" algn="l" rtl="0">
                        <a:lnSpc>
                          <a:spcPct val="115000"/>
                        </a:lnSpc>
                        <a:spcBef>
                          <a:spcPts val="0"/>
                        </a:spcBef>
                        <a:spcAft>
                          <a:spcPts val="0"/>
                        </a:spcAft>
                        <a:buClr>
                          <a:srgbClr val="000000"/>
                        </a:buClr>
                        <a:buSzPts val="2400"/>
                        <a:buFont typeface="Arial"/>
                        <a:buNone/>
                      </a:pPr>
                      <a:r>
                        <a:rPr lang="en-US" sz="2400" u="none" strike="noStrike" cap="none">
                          <a:solidFill>
                            <a:srgbClr val="5E5E5E"/>
                          </a:solidFill>
                          <a:latin typeface="Calibri"/>
                          <a:ea typeface="Calibri"/>
                          <a:cs typeface="Calibri"/>
                          <a:sym typeface="Calibri"/>
                        </a:rPr>
                        <a:t>Introducción al Kit de inicio SOS</a:t>
                      </a:r>
                      <a:endParaRPr sz="2400" u="none" strike="noStrike" cap="none">
                        <a:solidFill>
                          <a:srgbClr val="5E5E5E"/>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US" sz="2400" u="none" strike="noStrike" cap="none">
                          <a:solidFill>
                            <a:srgbClr val="5E5E5E"/>
                          </a:solidFill>
                          <a:latin typeface="Calibri"/>
                          <a:ea typeface="Calibri"/>
                          <a:cs typeface="Calibri"/>
                          <a:sym typeface="Calibri"/>
                        </a:rPr>
                        <a:t>Unidad 1- Operaciones empresariales sostenibles</a:t>
                      </a:r>
                      <a:endParaRPr sz="2400" u="none" strike="noStrike" cap="none">
                        <a:solidFill>
                          <a:srgbClr val="5E5E5E"/>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US" sz="2400" u="none" strike="noStrike" cap="none">
                          <a:solidFill>
                            <a:srgbClr val="5E5E5E"/>
                          </a:solidFill>
                          <a:latin typeface="Calibri"/>
                          <a:ea typeface="Calibri"/>
                          <a:cs typeface="Calibri"/>
                          <a:sym typeface="Calibri"/>
                        </a:rPr>
                        <a:t>Unidad 2- Pensamiento sostenible</a:t>
                      </a:r>
                      <a:endParaRPr sz="2400" u="none" strike="noStrike" cap="none">
                        <a:solidFill>
                          <a:srgbClr val="5E5E5E"/>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US" sz="2400" u="none" strike="noStrike" cap="none">
                          <a:solidFill>
                            <a:srgbClr val="5E5E5E"/>
                          </a:solidFill>
                          <a:latin typeface="Calibri"/>
                          <a:ea typeface="Calibri"/>
                          <a:cs typeface="Calibri"/>
                          <a:sym typeface="Calibri"/>
                        </a:rPr>
                        <a:t>Unidad 3- Comprometer al personal</a:t>
                      </a:r>
                      <a:endParaRPr sz="2400" u="none" strike="noStrike" cap="none">
                        <a:solidFill>
                          <a:srgbClr val="5E5E5E"/>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US" sz="2400" u="none" strike="noStrike" cap="none">
                          <a:solidFill>
                            <a:srgbClr val="5E5E5E"/>
                          </a:solidFill>
                          <a:latin typeface="Calibri"/>
                          <a:ea typeface="Calibri"/>
                          <a:cs typeface="Calibri"/>
                          <a:sym typeface="Calibri"/>
                        </a:rPr>
                        <a:t>Unidad 4- Al servicio de los consumidores ecológicos</a:t>
                      </a:r>
                      <a:endParaRPr sz="2400" u="none" strike="noStrike" cap="none">
                        <a:solidFill>
                          <a:srgbClr val="5E5E5E"/>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US" sz="2400" u="none" strike="noStrike" cap="none">
                          <a:solidFill>
                            <a:srgbClr val="5E5E5E"/>
                          </a:solidFill>
                          <a:latin typeface="Calibri"/>
                          <a:ea typeface="Calibri"/>
                          <a:cs typeface="Calibri"/>
                          <a:sym typeface="Calibri"/>
                        </a:rPr>
                        <a:t>Unidad 5- A</a:t>
                      </a:r>
                      <a:r>
                        <a:rPr lang="en-US" sz="2400">
                          <a:solidFill>
                            <a:srgbClr val="5E5E5E"/>
                          </a:solidFill>
                          <a:latin typeface="Calibri"/>
                          <a:ea typeface="Calibri"/>
                          <a:cs typeface="Calibri"/>
                          <a:sym typeface="Calibri"/>
                        </a:rPr>
                        <a:t>lianzas</a:t>
                      </a:r>
                      <a:r>
                        <a:rPr lang="en-US" sz="2400" u="none" strike="noStrike" cap="none">
                          <a:solidFill>
                            <a:srgbClr val="5E5E5E"/>
                          </a:solidFill>
                          <a:latin typeface="Calibri"/>
                          <a:ea typeface="Calibri"/>
                          <a:cs typeface="Calibri"/>
                          <a:sym typeface="Calibri"/>
                        </a:rPr>
                        <a:t> comunitarias</a:t>
                      </a:r>
                      <a:endParaRPr sz="2400" u="none" strike="noStrike" cap="none">
                        <a:solidFill>
                          <a:srgbClr val="5E5E5E"/>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US" sz="2400" u="none" strike="noStrike" cap="none">
                          <a:solidFill>
                            <a:srgbClr val="5E5E5E"/>
                          </a:solidFill>
                          <a:latin typeface="Calibri"/>
                          <a:ea typeface="Calibri"/>
                          <a:cs typeface="Calibri"/>
                          <a:sym typeface="Calibri"/>
                        </a:rPr>
                        <a:t>Unidad 6- Evaluación y planificación</a:t>
                      </a:r>
                      <a:endParaRPr sz="2400" u="none" strike="noStrike" cap="none">
                        <a:solidFill>
                          <a:srgbClr val="5E5E5E"/>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endParaRPr sz="2400" u="none" strike="noStrike" cap="none">
                        <a:solidFill>
                          <a:srgbClr val="010101"/>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2400"/>
                        <a:buFont typeface="Arial"/>
                        <a:buNone/>
                      </a:pPr>
                      <a:r>
                        <a:rPr lang="en-US" sz="2400" u="none" strike="noStrike" cap="none">
                          <a:solidFill>
                            <a:srgbClr val="5E5E5E"/>
                          </a:solidFill>
                          <a:latin typeface="Calibri"/>
                          <a:ea typeface="Calibri"/>
                          <a:cs typeface="Calibri"/>
                          <a:sym typeface="Calibri"/>
                        </a:rPr>
                        <a:t>Unidad 7- Transparencia de la cadena de suministro</a:t>
                      </a:r>
                      <a:endParaRPr sz="2400" u="none" strike="noStrike" cap="none">
                        <a:solidFill>
                          <a:srgbClr val="5E5E5E"/>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US" sz="2400" u="none" strike="noStrike" cap="none">
                          <a:solidFill>
                            <a:srgbClr val="5E5E5E"/>
                          </a:solidFill>
                          <a:latin typeface="Calibri"/>
                          <a:ea typeface="Calibri"/>
                          <a:cs typeface="Calibri"/>
                          <a:sym typeface="Calibri"/>
                        </a:rPr>
                        <a:t>Unidad 8- Prácticas de referencia</a:t>
                      </a:r>
                      <a:endParaRPr sz="2400" u="none" strike="noStrike" cap="none">
                        <a:solidFill>
                          <a:srgbClr val="5E5E5E"/>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US" sz="2400" u="none" strike="noStrike" cap="none">
                          <a:solidFill>
                            <a:srgbClr val="5E5E5E"/>
                          </a:solidFill>
                          <a:latin typeface="Calibri"/>
                          <a:ea typeface="Calibri"/>
                          <a:cs typeface="Calibri"/>
                          <a:sym typeface="Calibri"/>
                        </a:rPr>
                        <a:t>Unidad 9- Herramientas digitales</a:t>
                      </a:r>
                      <a:endParaRPr sz="2400" u="none" strike="noStrike" cap="none">
                        <a:solidFill>
                          <a:srgbClr val="5E5E5E"/>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US" sz="2400" u="none" strike="noStrike" cap="none">
                          <a:solidFill>
                            <a:srgbClr val="5E5E5E"/>
                          </a:solidFill>
                          <a:latin typeface="Calibri"/>
                          <a:ea typeface="Calibri"/>
                          <a:cs typeface="Calibri"/>
                          <a:sym typeface="Calibri"/>
                        </a:rPr>
                        <a:t>Unidad 10- Dificultades en las empresas sostenibles</a:t>
                      </a:r>
                      <a:endParaRPr sz="2400" u="none" strike="noStrike" cap="none">
                        <a:solidFill>
                          <a:srgbClr val="5E5E5E"/>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US" sz="2400" u="none" strike="noStrike" cap="none">
                          <a:solidFill>
                            <a:srgbClr val="5E5E5E"/>
                          </a:solidFill>
                          <a:latin typeface="Calibri"/>
                          <a:ea typeface="Calibri"/>
                          <a:cs typeface="Calibri"/>
                          <a:sym typeface="Calibri"/>
                        </a:rPr>
                        <a:t>Resumen del Kit de inicio SOS</a:t>
                      </a:r>
                      <a:endParaRPr sz="2400" u="none" strike="noStrike" cap="none">
                        <a:solidFill>
                          <a:srgbClr val="5E5E5E"/>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US" sz="2400" u="none" strike="noStrike" cap="none">
                          <a:solidFill>
                            <a:srgbClr val="5E5E5E"/>
                          </a:solidFill>
                          <a:latin typeface="Calibri"/>
                          <a:ea typeface="Calibri"/>
                          <a:cs typeface="Calibri"/>
                          <a:sym typeface="Calibri"/>
                        </a:rPr>
                        <a:t>Términos clave y definiciones</a:t>
                      </a:r>
                      <a:endParaRPr sz="2400" u="none" strike="noStrike" cap="none">
                        <a:solidFill>
                          <a:srgbClr val="5E5E5E"/>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US" sz="2400" u="none" strike="noStrike" cap="none">
                          <a:solidFill>
                            <a:srgbClr val="5E5E5E"/>
                          </a:solidFill>
                          <a:latin typeface="Calibri"/>
                          <a:ea typeface="Calibri"/>
                          <a:cs typeface="Calibri"/>
                          <a:sym typeface="Calibri"/>
                        </a:rPr>
                        <a:t>Referencias</a:t>
                      </a:r>
                      <a:endParaRPr sz="2400" u="none" strike="noStrike" cap="none">
                        <a:solidFill>
                          <a:srgbClr val="5E5E5E"/>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endParaRPr sz="2400" u="none" strike="noStrike" cap="none">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g2f0858d4389_0_34"/>
          <p:cNvSpPr txBox="1">
            <a:spLocks noGrp="1"/>
          </p:cNvSpPr>
          <p:nvPr>
            <p:ph type="body" idx="2"/>
          </p:nvPr>
        </p:nvSpPr>
        <p:spPr>
          <a:xfrm>
            <a:off x="767350" y="443500"/>
            <a:ext cx="10439100" cy="6277200"/>
          </a:xfrm>
          <a:prstGeom prst="rect">
            <a:avLst/>
          </a:prstGeom>
          <a:noFill/>
          <a:ln>
            <a:noFill/>
          </a:ln>
        </p:spPr>
        <p:txBody>
          <a:bodyPr spcFirstLastPara="1" wrap="square" lIns="91425" tIns="45700" rIns="91425" bIns="45700" anchor="t" anchorCtr="0">
            <a:noAutofit/>
          </a:bodyPr>
          <a:lstStyle/>
          <a:p>
            <a:pPr marL="457200" lvl="0" indent="-381000" algn="just" rtl="0">
              <a:lnSpc>
                <a:spcPct val="115000"/>
              </a:lnSpc>
              <a:spcBef>
                <a:spcPts val="1200"/>
              </a:spcBef>
              <a:spcAft>
                <a:spcPts val="0"/>
              </a:spcAft>
              <a:buClr>
                <a:srgbClr val="666666"/>
              </a:buClr>
              <a:buSzPts val="2400"/>
              <a:buChar char="•"/>
            </a:pPr>
            <a:r>
              <a:rPr lang="en-US">
                <a:solidFill>
                  <a:srgbClr val="666666"/>
                </a:solidFill>
              </a:rPr>
              <a:t>El marketing ecológico se generalizó en la década de 2010.</a:t>
            </a:r>
            <a:endParaRPr>
              <a:solidFill>
                <a:srgbClr val="666666"/>
              </a:solidFill>
            </a:endParaRPr>
          </a:p>
          <a:p>
            <a:pPr marL="457200" lvl="0" indent="-381000" algn="just" rtl="0">
              <a:lnSpc>
                <a:spcPct val="115000"/>
              </a:lnSpc>
              <a:spcBef>
                <a:spcPts val="0"/>
              </a:spcBef>
              <a:spcAft>
                <a:spcPts val="0"/>
              </a:spcAft>
              <a:buClr>
                <a:srgbClr val="666666"/>
              </a:buClr>
              <a:buSzPts val="2400"/>
              <a:buChar char="•"/>
            </a:pPr>
            <a:r>
              <a:rPr lang="en-US">
                <a:solidFill>
                  <a:srgbClr val="666666"/>
                </a:solidFill>
              </a:rPr>
              <a:t>Las empresas reconocieron el valor de la sostenibilidad y la empezaron a incorporar en sus estrategias de marketing y en sus iniciativas de responsabilidad social.</a:t>
            </a:r>
            <a:endParaRPr>
              <a:solidFill>
                <a:srgbClr val="666666"/>
              </a:solidFill>
            </a:endParaRPr>
          </a:p>
          <a:p>
            <a:pPr marL="457200" lvl="0" indent="-381000" algn="just" rtl="0">
              <a:lnSpc>
                <a:spcPct val="115000"/>
              </a:lnSpc>
              <a:spcBef>
                <a:spcPts val="0"/>
              </a:spcBef>
              <a:spcAft>
                <a:spcPts val="0"/>
              </a:spcAft>
              <a:buClr>
                <a:srgbClr val="666666"/>
              </a:buClr>
              <a:buSzPts val="2400"/>
              <a:buChar char="•"/>
            </a:pPr>
            <a:r>
              <a:rPr lang="en-US">
                <a:solidFill>
                  <a:srgbClr val="666666"/>
                </a:solidFill>
              </a:rPr>
              <a:t>El marketing ecológico ha evolucionado para incorporar prácticas empresariales sostenibles, incluidas las preocupaciones sociales y éticas, convirtiéndolo en una parte integral de las prácticas empresariales.</a:t>
            </a:r>
            <a:endParaRPr>
              <a:solidFill>
                <a:srgbClr val="666666"/>
              </a:solidFill>
            </a:endParaRPr>
          </a:p>
          <a:p>
            <a:pPr marL="457200" lvl="0" indent="-381000" algn="just" rtl="0">
              <a:lnSpc>
                <a:spcPct val="115000"/>
              </a:lnSpc>
              <a:spcBef>
                <a:spcPts val="0"/>
              </a:spcBef>
              <a:spcAft>
                <a:spcPts val="0"/>
              </a:spcAft>
              <a:buClr>
                <a:srgbClr val="666666"/>
              </a:buClr>
              <a:buSzPts val="2400"/>
              <a:buChar char="•"/>
            </a:pPr>
            <a:r>
              <a:rPr lang="en-US">
                <a:solidFill>
                  <a:srgbClr val="666666"/>
                </a:solidFill>
              </a:rPr>
              <a:t>La colaboración mundial en pro de la sostenibilidad es una tendencia clave en el futuro de los negocios ecológicos, ya que los gobiernos, las empresas y las organizaciones sin ánimo de lucro colaboran para hacer frente a los retos medioambientales.</a:t>
            </a:r>
            <a:endParaRPr>
              <a:solidFill>
                <a:srgbClr val="666666"/>
              </a:solidFill>
            </a:endParaRPr>
          </a:p>
          <a:p>
            <a:pPr marL="457200" lvl="0" indent="-381000" algn="just" rtl="0">
              <a:lnSpc>
                <a:spcPct val="115000"/>
              </a:lnSpc>
              <a:spcBef>
                <a:spcPts val="0"/>
              </a:spcBef>
              <a:spcAft>
                <a:spcPts val="0"/>
              </a:spcAft>
              <a:buClr>
                <a:srgbClr val="666666"/>
              </a:buClr>
              <a:buSzPts val="2400"/>
              <a:buChar char="•"/>
            </a:pPr>
            <a:r>
              <a:rPr lang="en-US">
                <a:solidFill>
                  <a:srgbClr val="666666"/>
                </a:solidFill>
              </a:rPr>
              <a:t>Las herramientas de automatización del marketing y de gestión de las relaciones con los clientes (CRM) hacen posible la colaboración mundial y el avance de las medidas sostenibles.</a:t>
            </a:r>
            <a:endParaRPr>
              <a:solidFill>
                <a:srgbClr val="666666"/>
              </a:solidFill>
            </a:endParaRPr>
          </a:p>
          <a:p>
            <a:pPr marL="457200" lvl="0" indent="0" algn="just" rtl="0">
              <a:lnSpc>
                <a:spcPct val="100000"/>
              </a:lnSpc>
              <a:spcBef>
                <a:spcPts val="1200"/>
              </a:spcBef>
              <a:spcAft>
                <a:spcPts val="0"/>
              </a:spcAft>
              <a:buSzPts val="2400"/>
              <a:buNone/>
            </a:pPr>
            <a:endParaRPr>
              <a:solidFill>
                <a:srgbClr val="00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70"/>
          <p:cNvSpPr txBox="1">
            <a:spLocks noGrp="1"/>
          </p:cNvSpPr>
          <p:nvPr>
            <p:ph type="body" idx="1"/>
          </p:nvPr>
        </p:nvSpPr>
        <p:spPr>
          <a:xfrm>
            <a:off x="2085729" y="1300583"/>
            <a:ext cx="6563700" cy="992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a:t>MARKETING SOSTENIBLE</a:t>
            </a:r>
            <a:endParaRPr/>
          </a:p>
        </p:txBody>
      </p:sp>
      <p:sp>
        <p:nvSpPr>
          <p:cNvPr id="421" name="Google Shape;421;p70"/>
          <p:cNvSpPr txBox="1">
            <a:spLocks noGrp="1"/>
          </p:cNvSpPr>
          <p:nvPr>
            <p:ph type="body" idx="3"/>
          </p:nvPr>
        </p:nvSpPr>
        <p:spPr>
          <a:xfrm>
            <a:off x="762249" y="2684300"/>
            <a:ext cx="7694100" cy="5247900"/>
          </a:xfrm>
          <a:prstGeom prst="rect">
            <a:avLst/>
          </a:prstGeom>
          <a:noFill/>
          <a:ln>
            <a:noFill/>
          </a:ln>
        </p:spPr>
        <p:txBody>
          <a:bodyPr spcFirstLastPara="1" wrap="square" lIns="91425" tIns="45700" rIns="91425" bIns="45700" anchor="t" anchorCtr="0">
            <a:noAutofit/>
          </a:bodyPr>
          <a:lstStyle/>
          <a:p>
            <a:pPr marL="342900" lvl="0" indent="-342900" algn="just" rtl="0">
              <a:lnSpc>
                <a:spcPct val="150000"/>
              </a:lnSpc>
              <a:spcBef>
                <a:spcPts val="1200"/>
              </a:spcBef>
              <a:spcAft>
                <a:spcPts val="0"/>
              </a:spcAft>
              <a:buClr>
                <a:srgbClr val="666666"/>
              </a:buClr>
              <a:buSzPts val="2400"/>
              <a:buFont typeface="Arial"/>
              <a:buChar char="•"/>
            </a:pPr>
            <a:r>
              <a:rPr lang="en-US">
                <a:solidFill>
                  <a:srgbClr val="666666"/>
                </a:solidFill>
              </a:rPr>
              <a:t>El Marketing sostenible es un movimiento estratégico para conectar con los consumidores conscientes y ha llegado para quedarse, ya que integra la tecnología, fomenta la colaboración global y responde a los cambiantes requisitos de los clientes.</a:t>
            </a:r>
            <a:endParaRPr>
              <a:solidFill>
                <a:srgbClr val="666666"/>
              </a:solidFill>
            </a:endParaRPr>
          </a:p>
          <a:p>
            <a:pPr marL="457200" lvl="0" indent="0" algn="just" rtl="0">
              <a:lnSpc>
                <a:spcPct val="150000"/>
              </a:lnSpc>
              <a:spcBef>
                <a:spcPts val="1200"/>
              </a:spcBef>
              <a:spcAft>
                <a:spcPts val="1200"/>
              </a:spcAft>
              <a:buSzPts val="2400"/>
              <a:buNone/>
            </a:pPr>
            <a:endParaRPr>
              <a:solidFill>
                <a:srgbClr val="000000"/>
              </a:solidFill>
            </a:endParaRPr>
          </a:p>
        </p:txBody>
      </p:sp>
      <p:pic>
        <p:nvPicPr>
          <p:cNvPr id="422" name="Google Shape;422;p70"/>
          <p:cNvPicPr preferRelativeResize="0"/>
          <p:nvPr/>
        </p:nvPicPr>
        <p:blipFill rotWithShape="1">
          <a:blip r:embed="rId3">
            <a:alphaModFix/>
          </a:blip>
          <a:srcRect/>
          <a:stretch/>
        </p:blipFill>
        <p:spPr>
          <a:xfrm>
            <a:off x="8649425" y="1300575"/>
            <a:ext cx="2552700" cy="4433475"/>
          </a:xfrm>
          <a:prstGeom prst="rect">
            <a:avLst/>
          </a:prstGeom>
          <a:noFill/>
          <a:ln>
            <a:noFill/>
          </a:ln>
        </p:spPr>
      </p:pic>
      <p:pic>
        <p:nvPicPr>
          <p:cNvPr id="423" name="Google Shape;423;p70"/>
          <p:cNvPicPr preferRelativeResize="0"/>
          <p:nvPr/>
        </p:nvPicPr>
        <p:blipFill rotWithShape="1">
          <a:blip r:embed="rId3">
            <a:alphaModFix/>
          </a:blip>
          <a:srcRect/>
          <a:stretch/>
        </p:blipFill>
        <p:spPr>
          <a:xfrm>
            <a:off x="8686800" y="1300575"/>
            <a:ext cx="2515325" cy="44334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71"/>
          <p:cNvSpPr txBox="1">
            <a:spLocks noGrp="1"/>
          </p:cNvSpPr>
          <p:nvPr>
            <p:ph type="body" idx="1"/>
          </p:nvPr>
        </p:nvSpPr>
        <p:spPr>
          <a:xfrm>
            <a:off x="4585589" y="474450"/>
            <a:ext cx="6492900" cy="5909100"/>
          </a:xfrm>
          <a:prstGeom prst="rect">
            <a:avLst/>
          </a:prstGeom>
          <a:noFill/>
          <a:ln>
            <a:noFill/>
          </a:ln>
        </p:spPr>
        <p:txBody>
          <a:bodyPr spcFirstLastPara="1" wrap="square" lIns="91425" tIns="45700" rIns="91425" bIns="45700" anchor="t" anchorCtr="0">
            <a:noAutofit/>
          </a:bodyPr>
          <a:lstStyle/>
          <a:p>
            <a:pPr marL="457200" lvl="0" indent="-381000" algn="just" rtl="0">
              <a:lnSpc>
                <a:spcPct val="115000"/>
              </a:lnSpc>
              <a:spcBef>
                <a:spcPts val="1200"/>
              </a:spcBef>
              <a:spcAft>
                <a:spcPts val="0"/>
              </a:spcAft>
              <a:buClr>
                <a:srgbClr val="666666"/>
              </a:buClr>
              <a:buSzPts val="2400"/>
              <a:buChar char="•"/>
            </a:pPr>
            <a:r>
              <a:rPr lang="en-US">
                <a:solidFill>
                  <a:srgbClr val="666666"/>
                </a:solidFill>
                <a:highlight>
                  <a:srgbClr val="FFFFFF"/>
                </a:highlight>
              </a:rPr>
              <a:t>Entre los factores que influyen en el comportamiento de los consumidores ecológicos figuran la satisfacción, el rendimiento, el valor, las ventajas medioambientales y las afirmaciones que figuran en las etiquetas de los envases.</a:t>
            </a:r>
            <a:endParaRPr>
              <a:solidFill>
                <a:srgbClr val="666666"/>
              </a:solidFill>
              <a:highlight>
                <a:srgbClr val="FFFFFF"/>
              </a:highlight>
            </a:endParaRPr>
          </a:p>
          <a:p>
            <a:pPr marL="457200" lvl="0" indent="-381000" algn="just" rtl="0">
              <a:lnSpc>
                <a:spcPct val="115000"/>
              </a:lnSpc>
              <a:spcBef>
                <a:spcPts val="0"/>
              </a:spcBef>
              <a:spcAft>
                <a:spcPts val="0"/>
              </a:spcAft>
              <a:buClr>
                <a:srgbClr val="666666"/>
              </a:buClr>
              <a:buSzPts val="2400"/>
              <a:buChar char="•"/>
            </a:pPr>
            <a:r>
              <a:rPr lang="en-US">
                <a:solidFill>
                  <a:srgbClr val="666666"/>
                </a:solidFill>
                <a:highlight>
                  <a:srgbClr val="FFFFFF"/>
                </a:highlight>
              </a:rPr>
              <a:t>Las recompensas económicas también pueden fomentar la compra y el uso más frecuentes de artículos ecológicos.</a:t>
            </a:r>
            <a:endParaRPr>
              <a:solidFill>
                <a:srgbClr val="666666"/>
              </a:solidFill>
              <a:highlight>
                <a:srgbClr val="FFFFFF"/>
              </a:highlight>
            </a:endParaRPr>
          </a:p>
          <a:p>
            <a:pPr marL="457200" lvl="0" indent="-381000" algn="just" rtl="0">
              <a:lnSpc>
                <a:spcPct val="115000"/>
              </a:lnSpc>
              <a:spcBef>
                <a:spcPts val="0"/>
              </a:spcBef>
              <a:spcAft>
                <a:spcPts val="0"/>
              </a:spcAft>
              <a:buClr>
                <a:srgbClr val="666666"/>
              </a:buClr>
              <a:buSzPts val="2400"/>
              <a:buChar char="•"/>
            </a:pPr>
            <a:r>
              <a:rPr lang="en-US">
                <a:solidFill>
                  <a:srgbClr val="666666"/>
                </a:solidFill>
                <a:highlight>
                  <a:srgbClr val="FFFFFF"/>
                </a:highlight>
              </a:rPr>
              <a:t>Apoyos como la mejora de la alfabetización, la difusión de preocupaciones, la normativa y las prácticas culturales pueden elevar a los consumidores hacia un comportamiento saludable tras la compra.</a:t>
            </a:r>
            <a:endParaRPr>
              <a:solidFill>
                <a:srgbClr val="666666"/>
              </a:solidFill>
              <a:highlight>
                <a:srgbClr val="FFFFFF"/>
              </a:highlight>
            </a:endParaRPr>
          </a:p>
        </p:txBody>
      </p:sp>
      <p:sp>
        <p:nvSpPr>
          <p:cNvPr id="429" name="Google Shape;429;p71"/>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ESTRATEGIAS DE MARKETING ECOLÓGICO</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72"/>
          <p:cNvSpPr txBox="1">
            <a:spLocks noGrp="1"/>
          </p:cNvSpPr>
          <p:nvPr>
            <p:ph type="body" idx="1"/>
          </p:nvPr>
        </p:nvSpPr>
        <p:spPr>
          <a:xfrm>
            <a:off x="4542325" y="374825"/>
            <a:ext cx="6751500" cy="51663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1200"/>
              </a:spcBef>
              <a:spcAft>
                <a:spcPts val="0"/>
              </a:spcAft>
              <a:buSzPts val="2400"/>
              <a:buNone/>
            </a:pPr>
            <a:r>
              <a:rPr lang="en-US" sz="2200" b="1">
                <a:solidFill>
                  <a:srgbClr val="666666"/>
                </a:solidFill>
              </a:rPr>
              <a:t>Entender las barreras de los consumidores</a:t>
            </a:r>
            <a:endParaRPr sz="2200" b="1">
              <a:solidFill>
                <a:srgbClr val="666666"/>
              </a:solidFill>
            </a:endParaRPr>
          </a:p>
          <a:p>
            <a:pPr marL="457200" lvl="0" indent="-368300" algn="just" rtl="0">
              <a:lnSpc>
                <a:spcPct val="115000"/>
              </a:lnSpc>
              <a:spcBef>
                <a:spcPts val="1200"/>
              </a:spcBef>
              <a:spcAft>
                <a:spcPts val="0"/>
              </a:spcAft>
              <a:buClr>
                <a:srgbClr val="666666"/>
              </a:buClr>
              <a:buSzPts val="2200"/>
              <a:buFont typeface="Calibri"/>
              <a:buChar char="●"/>
            </a:pPr>
            <a:r>
              <a:rPr lang="en-US" sz="2200">
                <a:solidFill>
                  <a:srgbClr val="666666"/>
                </a:solidFill>
              </a:rPr>
              <a:t>Identificar qué clientes son propensos a querer productos ecológicos.</a:t>
            </a:r>
            <a:endParaRPr sz="2200">
              <a:solidFill>
                <a:srgbClr val="666666"/>
              </a:solidFill>
            </a:endParaRPr>
          </a:p>
          <a:p>
            <a:pPr marL="457200" lvl="0" indent="-368300" algn="just" rtl="0">
              <a:lnSpc>
                <a:spcPct val="115000"/>
              </a:lnSpc>
              <a:spcBef>
                <a:spcPts val="0"/>
              </a:spcBef>
              <a:spcAft>
                <a:spcPts val="0"/>
              </a:spcAft>
              <a:buClr>
                <a:srgbClr val="666666"/>
              </a:buClr>
              <a:buSzPts val="2200"/>
              <a:buFont typeface="Calibri"/>
              <a:buChar char="●"/>
            </a:pPr>
            <a:r>
              <a:rPr lang="en-US" sz="2200">
                <a:solidFill>
                  <a:srgbClr val="666666"/>
                </a:solidFill>
              </a:rPr>
              <a:t>Examinar cómo toman las decisiones de compra los distintos segmentos del mercado.</a:t>
            </a:r>
            <a:endParaRPr sz="2200">
              <a:solidFill>
                <a:srgbClr val="666666"/>
              </a:solidFill>
            </a:endParaRPr>
          </a:p>
          <a:p>
            <a:pPr marL="457200" lvl="0" indent="-368300" algn="just" rtl="0">
              <a:lnSpc>
                <a:spcPct val="115000"/>
              </a:lnSpc>
              <a:spcBef>
                <a:spcPts val="0"/>
              </a:spcBef>
              <a:spcAft>
                <a:spcPts val="0"/>
              </a:spcAft>
              <a:buClr>
                <a:srgbClr val="666666"/>
              </a:buClr>
              <a:buSzPts val="2200"/>
              <a:buFont typeface="Calibri"/>
              <a:buChar char="●"/>
            </a:pPr>
            <a:r>
              <a:rPr lang="en-US" sz="2200">
                <a:solidFill>
                  <a:srgbClr val="666666"/>
                </a:solidFill>
              </a:rPr>
              <a:t>Abordar todas las barreras antes de que los consumidores cambien sus comportamientos.</a:t>
            </a:r>
            <a:endParaRPr sz="2200">
              <a:solidFill>
                <a:srgbClr val="666666"/>
              </a:solidFill>
            </a:endParaRPr>
          </a:p>
          <a:p>
            <a:pPr marL="0" lvl="0" indent="0" algn="just" rtl="0">
              <a:lnSpc>
                <a:spcPct val="115000"/>
              </a:lnSpc>
              <a:spcBef>
                <a:spcPts val="1200"/>
              </a:spcBef>
              <a:spcAft>
                <a:spcPts val="0"/>
              </a:spcAft>
              <a:buSzPts val="2400"/>
              <a:buNone/>
            </a:pPr>
            <a:r>
              <a:rPr lang="en-US" sz="2200" b="1">
                <a:solidFill>
                  <a:srgbClr val="666666"/>
                </a:solidFill>
              </a:rPr>
              <a:t>Educar a los consumidores</a:t>
            </a:r>
            <a:endParaRPr sz="2200" b="1">
              <a:solidFill>
                <a:srgbClr val="666666"/>
              </a:solidFill>
            </a:endParaRPr>
          </a:p>
          <a:p>
            <a:pPr marL="457200" lvl="0" indent="-368300" algn="just" rtl="0">
              <a:lnSpc>
                <a:spcPct val="115000"/>
              </a:lnSpc>
              <a:spcBef>
                <a:spcPts val="1200"/>
              </a:spcBef>
              <a:spcAft>
                <a:spcPts val="0"/>
              </a:spcAft>
              <a:buClr>
                <a:srgbClr val="666666"/>
              </a:buClr>
              <a:buSzPts val="2200"/>
              <a:buFont typeface="Calibri"/>
              <a:buChar char="●"/>
            </a:pPr>
            <a:r>
              <a:rPr lang="en-US" sz="2200">
                <a:solidFill>
                  <a:srgbClr val="666666"/>
                </a:solidFill>
              </a:rPr>
              <a:t>Las empresas deben actuar como educadores, abordando problemas medioambientales como la contaminación, el cambio climático y la sobrepesca.</a:t>
            </a:r>
            <a:endParaRPr sz="2200">
              <a:solidFill>
                <a:srgbClr val="666666"/>
              </a:solidFill>
            </a:endParaRPr>
          </a:p>
          <a:p>
            <a:pPr marL="457200" lvl="0" indent="-368300" algn="just" rtl="0">
              <a:lnSpc>
                <a:spcPct val="115000"/>
              </a:lnSpc>
              <a:spcBef>
                <a:spcPts val="0"/>
              </a:spcBef>
              <a:spcAft>
                <a:spcPts val="0"/>
              </a:spcAft>
              <a:buClr>
                <a:srgbClr val="666666"/>
              </a:buClr>
              <a:buSzPts val="2200"/>
              <a:buFont typeface="Calibri"/>
              <a:buChar char="●"/>
            </a:pPr>
            <a:r>
              <a:rPr lang="en-US" sz="2200">
                <a:solidFill>
                  <a:srgbClr val="666666"/>
                </a:solidFill>
              </a:rPr>
              <a:t>Las organizaciones sin ánimo de lucro y los organismos públicos también deben contribuir a la educación ecológica.</a:t>
            </a:r>
            <a:endParaRPr sz="2200">
              <a:solidFill>
                <a:srgbClr val="666666"/>
              </a:solidFill>
            </a:endParaRPr>
          </a:p>
          <a:p>
            <a:pPr marL="457200" lvl="0" indent="0" algn="just" rtl="0">
              <a:lnSpc>
                <a:spcPct val="100000"/>
              </a:lnSpc>
              <a:spcBef>
                <a:spcPts val="1200"/>
              </a:spcBef>
              <a:spcAft>
                <a:spcPts val="0"/>
              </a:spcAft>
              <a:buSzPts val="2400"/>
              <a:buNone/>
            </a:pPr>
            <a:endParaRPr sz="2200" b="1">
              <a:solidFill>
                <a:srgbClr val="222222"/>
              </a:solidFill>
              <a:highlight>
                <a:srgbClr val="FFFFFF"/>
              </a:highlight>
            </a:endParaRPr>
          </a:p>
        </p:txBody>
      </p:sp>
      <p:sp>
        <p:nvSpPr>
          <p:cNvPr id="435" name="Google Shape;435;p72"/>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ESTRATEGIAS DE MARKETING ECOLÓGICO</a:t>
            </a:r>
            <a:endParaRPr/>
          </a:p>
        </p:txBody>
      </p:sp>
      <p:cxnSp>
        <p:nvCxnSpPr>
          <p:cNvPr id="436" name="Google Shape;436;p72"/>
          <p:cNvCxnSpPr/>
          <p:nvPr/>
        </p:nvCxnSpPr>
        <p:spPr>
          <a:xfrm>
            <a:off x="12701900" y="2973525"/>
            <a:ext cx="1650000" cy="1650000"/>
          </a:xfrm>
          <a:prstGeom prst="straightConnector1">
            <a:avLst/>
          </a:prstGeom>
          <a:noFill/>
          <a:ln w="9525" cap="flat" cmpd="sng">
            <a:solidFill>
              <a:schemeClr val="dk2"/>
            </a:solidFill>
            <a:prstDash val="solid"/>
            <a:round/>
            <a:headEnd type="none" w="sm" len="sm"/>
            <a:tailEnd type="none" w="sm" len="sm"/>
          </a:ln>
        </p:spPr>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73"/>
          <p:cNvSpPr txBox="1">
            <a:spLocks noGrp="1"/>
          </p:cNvSpPr>
          <p:nvPr>
            <p:ph type="body" idx="1"/>
          </p:nvPr>
        </p:nvSpPr>
        <p:spPr>
          <a:xfrm>
            <a:off x="4674742" y="374833"/>
            <a:ext cx="6492931" cy="5166427"/>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1200"/>
              </a:spcBef>
              <a:spcAft>
                <a:spcPts val="0"/>
              </a:spcAft>
              <a:buSzPts val="2400"/>
              <a:buNone/>
            </a:pPr>
            <a:r>
              <a:rPr lang="en-US" b="1">
                <a:solidFill>
                  <a:srgbClr val="666666"/>
                </a:solidFill>
              </a:rPr>
              <a:t>Crear mejores productos</a:t>
            </a:r>
            <a:endParaRPr b="1">
              <a:solidFill>
                <a:srgbClr val="666666"/>
              </a:solidFill>
            </a:endParaRPr>
          </a:p>
          <a:p>
            <a:pPr marL="457200" lvl="0" indent="-381000" algn="just" rtl="0">
              <a:lnSpc>
                <a:spcPct val="115000"/>
              </a:lnSpc>
              <a:spcBef>
                <a:spcPts val="1200"/>
              </a:spcBef>
              <a:spcAft>
                <a:spcPts val="0"/>
              </a:spcAft>
              <a:buClr>
                <a:srgbClr val="666666"/>
              </a:buClr>
              <a:buSzPts val="2400"/>
              <a:buFont typeface="Calibri"/>
              <a:buChar char="●"/>
            </a:pPr>
            <a:r>
              <a:rPr lang="en-US">
                <a:solidFill>
                  <a:srgbClr val="666666"/>
                </a:solidFill>
              </a:rPr>
              <a:t>Las empresas deben crear productos iguales o mejores que las alternativas convencionales.</a:t>
            </a:r>
            <a:endParaRPr>
              <a:solidFill>
                <a:srgbClr val="666666"/>
              </a:solidFill>
            </a:endParaRPr>
          </a:p>
          <a:p>
            <a:pPr marL="457200" lvl="0" indent="-381000" algn="just" rtl="0">
              <a:lnSpc>
                <a:spcPct val="115000"/>
              </a:lnSpc>
              <a:spcBef>
                <a:spcPts val="0"/>
              </a:spcBef>
              <a:spcAft>
                <a:spcPts val="0"/>
              </a:spcAft>
              <a:buClr>
                <a:srgbClr val="666666"/>
              </a:buClr>
              <a:buSzPts val="2400"/>
              <a:buFont typeface="Calibri"/>
              <a:buChar char="●"/>
            </a:pPr>
            <a:r>
              <a:rPr lang="en-US">
                <a:solidFill>
                  <a:srgbClr val="666666"/>
                </a:solidFill>
              </a:rPr>
              <a:t>Los consumidores valoran más el rendimiento, la fiabilidad y la durabilidad que la solidez ecológica.</a:t>
            </a:r>
            <a:endParaRPr>
              <a:solidFill>
                <a:srgbClr val="666666"/>
              </a:solidFill>
            </a:endParaRPr>
          </a:p>
          <a:p>
            <a:pPr marL="0" lvl="0" indent="0" algn="just" rtl="0">
              <a:lnSpc>
                <a:spcPct val="115000"/>
              </a:lnSpc>
              <a:spcBef>
                <a:spcPts val="1200"/>
              </a:spcBef>
              <a:spcAft>
                <a:spcPts val="0"/>
              </a:spcAft>
              <a:buSzPts val="2400"/>
              <a:buNone/>
            </a:pPr>
            <a:r>
              <a:rPr lang="en-US" b="1">
                <a:solidFill>
                  <a:srgbClr val="666666"/>
                </a:solidFill>
              </a:rPr>
              <a:t>Ser transparentes</a:t>
            </a:r>
            <a:endParaRPr b="1">
              <a:solidFill>
                <a:srgbClr val="666666"/>
              </a:solidFill>
            </a:endParaRPr>
          </a:p>
          <a:p>
            <a:pPr marL="457200" lvl="0" indent="-381000" algn="just" rtl="0">
              <a:lnSpc>
                <a:spcPct val="115000"/>
              </a:lnSpc>
              <a:spcBef>
                <a:spcPts val="1200"/>
              </a:spcBef>
              <a:spcAft>
                <a:spcPts val="0"/>
              </a:spcAft>
              <a:buClr>
                <a:srgbClr val="666666"/>
              </a:buClr>
              <a:buSzPts val="2400"/>
              <a:buFont typeface="Calibri"/>
              <a:buChar char="●"/>
            </a:pPr>
            <a:r>
              <a:rPr lang="en-US">
                <a:solidFill>
                  <a:srgbClr val="666666"/>
                </a:solidFill>
              </a:rPr>
              <a:t>Las empresas deben informar al público sobre su verdadero impacto medioambiental e intentar reducirlo.</a:t>
            </a:r>
            <a:endParaRPr>
              <a:solidFill>
                <a:srgbClr val="666666"/>
              </a:solidFill>
            </a:endParaRPr>
          </a:p>
          <a:p>
            <a:pPr marL="457200" lvl="0" indent="-381000" algn="just" rtl="0">
              <a:lnSpc>
                <a:spcPct val="115000"/>
              </a:lnSpc>
              <a:spcBef>
                <a:spcPts val="0"/>
              </a:spcBef>
              <a:spcAft>
                <a:spcPts val="0"/>
              </a:spcAft>
              <a:buClr>
                <a:srgbClr val="666666"/>
              </a:buClr>
              <a:buSzPts val="2400"/>
              <a:buFont typeface="Calibri"/>
              <a:buChar char="●"/>
            </a:pPr>
            <a:r>
              <a:rPr lang="en-US">
                <a:solidFill>
                  <a:srgbClr val="666666"/>
                </a:solidFill>
              </a:rPr>
              <a:t>Es crucial identificar y abordar las preocupaciones históricas sobre sus productos u operaciones.</a:t>
            </a:r>
            <a:endParaRPr>
              <a:solidFill>
                <a:srgbClr val="666666"/>
              </a:solidFill>
            </a:endParaRPr>
          </a:p>
          <a:p>
            <a:pPr marL="457200" lvl="0" indent="0" algn="just" rtl="0">
              <a:lnSpc>
                <a:spcPct val="100000"/>
              </a:lnSpc>
              <a:spcBef>
                <a:spcPts val="1200"/>
              </a:spcBef>
              <a:spcAft>
                <a:spcPts val="0"/>
              </a:spcAft>
              <a:buSzPts val="2400"/>
              <a:buNone/>
            </a:pPr>
            <a:endParaRPr b="1">
              <a:solidFill>
                <a:srgbClr val="222222"/>
              </a:solidFill>
              <a:highlight>
                <a:srgbClr val="FFFFFF"/>
              </a:highlight>
            </a:endParaRPr>
          </a:p>
        </p:txBody>
      </p:sp>
      <p:sp>
        <p:nvSpPr>
          <p:cNvPr id="442" name="Google Shape;442;p73"/>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ESTRATEGIAS DE  MARKETING ECOLÓGICO</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74"/>
          <p:cNvSpPr txBox="1">
            <a:spLocks noGrp="1"/>
          </p:cNvSpPr>
          <p:nvPr>
            <p:ph type="body" idx="1"/>
          </p:nvPr>
        </p:nvSpPr>
        <p:spPr>
          <a:xfrm>
            <a:off x="4674742" y="374833"/>
            <a:ext cx="6492931" cy="5166427"/>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1200"/>
              </a:spcBef>
              <a:spcAft>
                <a:spcPts val="0"/>
              </a:spcAft>
              <a:buSzPts val="2400"/>
              <a:buNone/>
            </a:pPr>
            <a:r>
              <a:rPr lang="en-US" sz="2300" b="1">
                <a:solidFill>
                  <a:srgbClr val="666666"/>
                </a:solidFill>
              </a:rPr>
              <a:t>Ofrecer más</a:t>
            </a:r>
            <a:endParaRPr sz="2300" b="1">
              <a:solidFill>
                <a:srgbClr val="666666"/>
              </a:solidFill>
            </a:endParaRPr>
          </a:p>
          <a:p>
            <a:pPr marL="457200" lvl="0" indent="-374650" algn="just" rtl="0">
              <a:lnSpc>
                <a:spcPct val="115000"/>
              </a:lnSpc>
              <a:spcBef>
                <a:spcPts val="1200"/>
              </a:spcBef>
              <a:spcAft>
                <a:spcPts val="0"/>
              </a:spcAft>
              <a:buClr>
                <a:srgbClr val="666666"/>
              </a:buClr>
              <a:buSzPts val="2300"/>
              <a:buFont typeface="Calibri"/>
              <a:buChar char="●"/>
            </a:pPr>
            <a:r>
              <a:rPr lang="en-US" sz="2300">
                <a:solidFill>
                  <a:srgbClr val="666666"/>
                </a:solidFill>
              </a:rPr>
              <a:t>Las empresas deben asegurarse de que los consumidores entienden la rentabilidad de su inversión.</a:t>
            </a:r>
            <a:endParaRPr sz="2300">
              <a:solidFill>
                <a:srgbClr val="666666"/>
              </a:solidFill>
            </a:endParaRPr>
          </a:p>
          <a:p>
            <a:pPr marL="457200" lvl="0" indent="-374650" algn="just" rtl="0">
              <a:lnSpc>
                <a:spcPct val="115000"/>
              </a:lnSpc>
              <a:spcBef>
                <a:spcPts val="0"/>
              </a:spcBef>
              <a:spcAft>
                <a:spcPts val="0"/>
              </a:spcAft>
              <a:buClr>
                <a:srgbClr val="666666"/>
              </a:buClr>
              <a:buSzPts val="2300"/>
              <a:buFont typeface="Calibri"/>
              <a:buChar char="●"/>
            </a:pPr>
            <a:r>
              <a:rPr lang="en-US" sz="2300">
                <a:solidFill>
                  <a:srgbClr val="666666"/>
                </a:solidFill>
              </a:rPr>
              <a:t>Los consumidores están más dispuestos a probar nuevos productos ecológicos cuando comprenden sus beneficios medioambientales.</a:t>
            </a:r>
            <a:endParaRPr sz="2300">
              <a:solidFill>
                <a:srgbClr val="666666"/>
              </a:solidFill>
            </a:endParaRPr>
          </a:p>
          <a:p>
            <a:pPr marL="0" lvl="0" indent="0" algn="just" rtl="0">
              <a:lnSpc>
                <a:spcPct val="115000"/>
              </a:lnSpc>
              <a:spcBef>
                <a:spcPts val="1200"/>
              </a:spcBef>
              <a:spcAft>
                <a:spcPts val="0"/>
              </a:spcAft>
              <a:buSzPts val="2400"/>
              <a:buNone/>
            </a:pPr>
            <a:r>
              <a:rPr lang="en-US" sz="2300" b="1">
                <a:solidFill>
                  <a:srgbClr val="666666"/>
                </a:solidFill>
              </a:rPr>
              <a:t>Acercar los productos a la gente</a:t>
            </a:r>
            <a:endParaRPr sz="2300" b="1">
              <a:solidFill>
                <a:srgbClr val="666666"/>
              </a:solidFill>
            </a:endParaRPr>
          </a:p>
          <a:p>
            <a:pPr marL="457200" lvl="0" indent="-374650" algn="just" rtl="0">
              <a:lnSpc>
                <a:spcPct val="115000"/>
              </a:lnSpc>
              <a:spcBef>
                <a:spcPts val="1200"/>
              </a:spcBef>
              <a:spcAft>
                <a:spcPts val="0"/>
              </a:spcAft>
              <a:buClr>
                <a:srgbClr val="666666"/>
              </a:buClr>
              <a:buSzPts val="2300"/>
              <a:buFont typeface="Calibri"/>
              <a:buChar char="●"/>
            </a:pPr>
            <a:r>
              <a:rPr lang="en-US" sz="2300">
                <a:solidFill>
                  <a:srgbClr val="666666"/>
                </a:solidFill>
              </a:rPr>
              <a:t>Las empresas deben asegurarse de que los consumidores puedan encontrar sus productos.</a:t>
            </a:r>
            <a:endParaRPr sz="2300">
              <a:solidFill>
                <a:srgbClr val="666666"/>
              </a:solidFill>
            </a:endParaRPr>
          </a:p>
          <a:p>
            <a:pPr marL="457200" lvl="0" indent="-374650" algn="just" rtl="0">
              <a:lnSpc>
                <a:spcPct val="115000"/>
              </a:lnSpc>
              <a:spcBef>
                <a:spcPts val="0"/>
              </a:spcBef>
              <a:spcAft>
                <a:spcPts val="0"/>
              </a:spcAft>
              <a:buClr>
                <a:srgbClr val="666666"/>
              </a:buClr>
              <a:buSzPts val="2300"/>
              <a:buFont typeface="Calibri"/>
              <a:buChar char="●"/>
            </a:pPr>
            <a:r>
              <a:rPr lang="en-US" sz="2300">
                <a:solidFill>
                  <a:srgbClr val="666666"/>
                </a:solidFill>
              </a:rPr>
              <a:t>Los consumidores están cada vez más preocupados por el impacto medioambiental y social de los productos que compran, pero sus intenciones no suelen traducirse en acciones.</a:t>
            </a:r>
            <a:endParaRPr sz="2300">
              <a:solidFill>
                <a:srgbClr val="666666"/>
              </a:solidFill>
            </a:endParaRPr>
          </a:p>
          <a:p>
            <a:pPr marL="457200" lvl="0" indent="0" algn="just" rtl="0">
              <a:lnSpc>
                <a:spcPct val="100000"/>
              </a:lnSpc>
              <a:spcBef>
                <a:spcPts val="1200"/>
              </a:spcBef>
              <a:spcAft>
                <a:spcPts val="0"/>
              </a:spcAft>
              <a:buSzPts val="2400"/>
              <a:buNone/>
            </a:pPr>
            <a:endParaRPr sz="2300" b="1">
              <a:solidFill>
                <a:srgbClr val="222222"/>
              </a:solidFill>
              <a:highlight>
                <a:srgbClr val="FFFFFF"/>
              </a:highlight>
            </a:endParaRPr>
          </a:p>
        </p:txBody>
      </p:sp>
      <p:sp>
        <p:nvSpPr>
          <p:cNvPr id="448" name="Google Shape;448;p74"/>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ESTRATEGIAS DE  MARKETING ECOLÓGICO</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75"/>
          <p:cNvSpPr txBox="1">
            <a:spLocks noGrp="1"/>
          </p:cNvSpPr>
          <p:nvPr>
            <p:ph type="body" idx="1"/>
          </p:nvPr>
        </p:nvSpPr>
        <p:spPr>
          <a:xfrm>
            <a:off x="4674742" y="374833"/>
            <a:ext cx="6492931" cy="5166427"/>
          </a:xfrm>
          <a:prstGeom prst="rect">
            <a:avLst/>
          </a:prstGeom>
          <a:noFill/>
          <a:ln>
            <a:noFill/>
          </a:ln>
        </p:spPr>
        <p:txBody>
          <a:bodyPr spcFirstLastPara="1" wrap="square" lIns="91425" tIns="45700" rIns="91425" bIns="45700" anchor="t" anchorCtr="0">
            <a:noAutofit/>
          </a:bodyPr>
          <a:lstStyle/>
          <a:p>
            <a:pPr marL="457200" lvl="0" indent="-374650" algn="just" rtl="0">
              <a:lnSpc>
                <a:spcPct val="115000"/>
              </a:lnSpc>
              <a:spcBef>
                <a:spcPts val="1200"/>
              </a:spcBef>
              <a:spcAft>
                <a:spcPts val="0"/>
              </a:spcAft>
              <a:buClr>
                <a:srgbClr val="666666"/>
              </a:buClr>
              <a:buSzPts val="2300"/>
              <a:buChar char="•"/>
            </a:pPr>
            <a:r>
              <a:rPr lang="en-US" sz="2300">
                <a:solidFill>
                  <a:srgbClr val="666666"/>
                </a:solidFill>
                <a:highlight>
                  <a:srgbClr val="FFFFFF"/>
                </a:highlight>
              </a:rPr>
              <a:t>Las campañas ecológicas suelen tropezar con un desfase entre el concepto y la práctica debido a la falta de sinceridad, la pereza, las poses u otros rasgos desagradables de los consumidores.</a:t>
            </a:r>
            <a:endParaRPr sz="2300">
              <a:solidFill>
                <a:srgbClr val="666666"/>
              </a:solidFill>
              <a:highlight>
                <a:srgbClr val="FFFFFF"/>
              </a:highlight>
            </a:endParaRPr>
          </a:p>
          <a:p>
            <a:pPr marL="457200" lvl="0" indent="-374650" algn="just" rtl="0">
              <a:lnSpc>
                <a:spcPct val="115000"/>
              </a:lnSpc>
              <a:spcBef>
                <a:spcPts val="0"/>
              </a:spcBef>
              <a:spcAft>
                <a:spcPts val="0"/>
              </a:spcAft>
              <a:buClr>
                <a:srgbClr val="666666"/>
              </a:buClr>
              <a:buSzPts val="2300"/>
              <a:buChar char="•"/>
            </a:pPr>
            <a:r>
              <a:rPr lang="en-US" sz="2300">
                <a:solidFill>
                  <a:srgbClr val="666666"/>
                </a:solidFill>
                <a:highlight>
                  <a:srgbClr val="FFFFFF"/>
                </a:highlight>
              </a:rPr>
              <a:t>Además, las empresas no han educado suficientemente a los consumidores sobre las ventajas de los productos ecológicos ni han creado ofertas que satisfagan eficazmente sus necesidades.</a:t>
            </a:r>
            <a:endParaRPr sz="2300">
              <a:solidFill>
                <a:srgbClr val="666666"/>
              </a:solidFill>
              <a:highlight>
                <a:srgbClr val="FFFFFF"/>
              </a:highlight>
            </a:endParaRPr>
          </a:p>
          <a:p>
            <a:pPr marL="457200" lvl="0" indent="-374650" algn="just" rtl="0">
              <a:lnSpc>
                <a:spcPct val="115000"/>
              </a:lnSpc>
              <a:spcBef>
                <a:spcPts val="0"/>
              </a:spcBef>
              <a:spcAft>
                <a:spcPts val="0"/>
              </a:spcAft>
              <a:buClr>
                <a:srgbClr val="666666"/>
              </a:buClr>
              <a:buSzPts val="2300"/>
              <a:buChar char="•"/>
            </a:pPr>
            <a:r>
              <a:rPr lang="en-US" sz="2300">
                <a:solidFill>
                  <a:srgbClr val="666666"/>
                </a:solidFill>
                <a:highlight>
                  <a:srgbClr val="FFFFFF"/>
                </a:highlight>
              </a:rPr>
              <a:t>A pesar del deseo de los consumidores de actuar de forma respetuosa con el medio ambiente, confían en que las empresas marquen el camino.</a:t>
            </a:r>
            <a:endParaRPr sz="2300">
              <a:solidFill>
                <a:srgbClr val="666666"/>
              </a:solidFill>
              <a:highlight>
                <a:srgbClr val="FFFFFF"/>
              </a:highlight>
            </a:endParaRPr>
          </a:p>
          <a:p>
            <a:pPr marL="457200" lvl="0" indent="-374650" algn="just" rtl="0">
              <a:lnSpc>
                <a:spcPct val="115000"/>
              </a:lnSpc>
              <a:spcBef>
                <a:spcPts val="0"/>
              </a:spcBef>
              <a:spcAft>
                <a:spcPts val="0"/>
              </a:spcAft>
              <a:buClr>
                <a:srgbClr val="666666"/>
              </a:buClr>
              <a:buSzPts val="2300"/>
              <a:buChar char="•"/>
            </a:pPr>
            <a:r>
              <a:rPr lang="en-US" sz="2300">
                <a:solidFill>
                  <a:srgbClr val="666666"/>
                </a:solidFill>
                <a:highlight>
                  <a:srgbClr val="FFFFFF"/>
                </a:highlight>
              </a:rPr>
              <a:t>Según una encuesta mundial, el 61% de los consumidores cree que las empresas deberían liderar la lucha contra el cambio climático.</a:t>
            </a:r>
            <a:endParaRPr sz="2300">
              <a:solidFill>
                <a:srgbClr val="666666"/>
              </a:solidFill>
              <a:highlight>
                <a:srgbClr val="FFFFFF"/>
              </a:highlight>
            </a:endParaRPr>
          </a:p>
          <a:p>
            <a:pPr marL="457200" lvl="0" indent="0" algn="just" rtl="0">
              <a:lnSpc>
                <a:spcPct val="100000"/>
              </a:lnSpc>
              <a:spcBef>
                <a:spcPts val="1200"/>
              </a:spcBef>
              <a:spcAft>
                <a:spcPts val="0"/>
              </a:spcAft>
              <a:buSzPts val="2400"/>
              <a:buNone/>
            </a:pPr>
            <a:endParaRPr sz="2300">
              <a:solidFill>
                <a:srgbClr val="666666"/>
              </a:solidFill>
              <a:highlight>
                <a:srgbClr val="FFFFFF"/>
              </a:highlight>
            </a:endParaRPr>
          </a:p>
        </p:txBody>
      </p:sp>
      <p:sp>
        <p:nvSpPr>
          <p:cNvPr id="454" name="Google Shape;454;p75"/>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ESTRATEGIAS DE MARKETING ECOLÓGICO</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76"/>
          <p:cNvSpPr txBox="1">
            <a:spLocks noGrp="1"/>
          </p:cNvSpPr>
          <p:nvPr>
            <p:ph type="body" idx="1"/>
          </p:nvPr>
        </p:nvSpPr>
        <p:spPr>
          <a:xfrm>
            <a:off x="4674750" y="598500"/>
            <a:ext cx="6492900" cy="4942800"/>
          </a:xfrm>
          <a:prstGeom prst="rect">
            <a:avLst/>
          </a:prstGeom>
          <a:noFill/>
          <a:ln>
            <a:noFill/>
          </a:ln>
        </p:spPr>
        <p:txBody>
          <a:bodyPr spcFirstLastPara="1" wrap="square" lIns="91425" tIns="45700" rIns="91425" bIns="45700" anchor="t" anchorCtr="0">
            <a:noAutofit/>
          </a:bodyPr>
          <a:lstStyle/>
          <a:p>
            <a:pPr marL="457200" lvl="0" indent="-374650" algn="just" rtl="0">
              <a:lnSpc>
                <a:spcPct val="115000"/>
              </a:lnSpc>
              <a:spcBef>
                <a:spcPts val="1200"/>
              </a:spcBef>
              <a:spcAft>
                <a:spcPts val="0"/>
              </a:spcAft>
              <a:buClr>
                <a:srgbClr val="222222"/>
              </a:buClr>
              <a:buSzPts val="2300"/>
              <a:buChar char="•"/>
            </a:pPr>
            <a:r>
              <a:rPr lang="en-US" sz="2300">
                <a:solidFill>
                  <a:srgbClr val="222222"/>
                </a:solidFill>
                <a:highlight>
                  <a:srgbClr val="FFFFFF"/>
                </a:highlight>
              </a:rPr>
              <a:t>Las empresas tienen que desarrollar más y mejores productos respetuosos con la Tierra y educar a los consumidores.</a:t>
            </a:r>
            <a:endParaRPr sz="2300">
              <a:solidFill>
                <a:srgbClr val="222222"/>
              </a:solidFill>
              <a:highlight>
                <a:srgbClr val="FFFFFF"/>
              </a:highlight>
            </a:endParaRPr>
          </a:p>
          <a:p>
            <a:pPr marL="457200" lvl="0" indent="-374650" algn="just" rtl="0">
              <a:lnSpc>
                <a:spcPct val="115000"/>
              </a:lnSpc>
              <a:spcBef>
                <a:spcPts val="0"/>
              </a:spcBef>
              <a:spcAft>
                <a:spcPts val="0"/>
              </a:spcAft>
              <a:buClr>
                <a:srgbClr val="222222"/>
              </a:buClr>
              <a:buSzPts val="2300"/>
              <a:buChar char="•"/>
            </a:pPr>
            <a:r>
              <a:rPr lang="en-US" sz="2300">
                <a:solidFill>
                  <a:srgbClr val="222222"/>
                </a:solidFill>
                <a:highlight>
                  <a:srgbClr val="FFFFFF"/>
                </a:highlight>
              </a:rPr>
              <a:t>La Encuesta Nacional de Preparación Tecnológica de 2007 reveló que más de dos tercios de los participantes dicen preferir hacer negocios con empresas responsables con el medio ambiente, pero casi la mitad afirma que es difícil encontrar bienes y servicios ecológicos.</a:t>
            </a:r>
            <a:endParaRPr sz="2300">
              <a:solidFill>
                <a:srgbClr val="222222"/>
              </a:solidFill>
              <a:highlight>
                <a:srgbClr val="FFFFFF"/>
              </a:highlight>
            </a:endParaRPr>
          </a:p>
          <a:p>
            <a:pPr marL="457200" lvl="0" indent="-374650" algn="just" rtl="0">
              <a:lnSpc>
                <a:spcPct val="115000"/>
              </a:lnSpc>
              <a:spcBef>
                <a:spcPts val="0"/>
              </a:spcBef>
              <a:spcAft>
                <a:spcPts val="0"/>
              </a:spcAft>
              <a:buClr>
                <a:srgbClr val="222222"/>
              </a:buClr>
              <a:buSzPts val="2300"/>
              <a:buChar char="•"/>
            </a:pPr>
            <a:r>
              <a:rPr lang="en-US" sz="2300">
                <a:solidFill>
                  <a:srgbClr val="222222"/>
                </a:solidFill>
                <a:highlight>
                  <a:srgbClr val="FFFFFF"/>
                </a:highlight>
              </a:rPr>
              <a:t>Las empresas pueden obtener múltiples beneficios al volverse ecológicas como reducir el consumo de energía, disminuir los riesgos, hacer frente a las amenazas de la competencia, mejorar sus marcas y aumentar los ingresos.</a:t>
            </a:r>
            <a:endParaRPr sz="2300">
              <a:solidFill>
                <a:srgbClr val="222222"/>
              </a:solidFill>
              <a:highlight>
                <a:srgbClr val="FFFFFF"/>
              </a:highlight>
            </a:endParaRPr>
          </a:p>
          <a:p>
            <a:pPr marL="457200" lvl="0" indent="0" algn="just" rtl="0">
              <a:lnSpc>
                <a:spcPct val="100000"/>
              </a:lnSpc>
              <a:spcBef>
                <a:spcPts val="1200"/>
              </a:spcBef>
              <a:spcAft>
                <a:spcPts val="0"/>
              </a:spcAft>
              <a:buSzPts val="2400"/>
              <a:buNone/>
            </a:pPr>
            <a:endParaRPr>
              <a:solidFill>
                <a:srgbClr val="222222"/>
              </a:solidFill>
              <a:highlight>
                <a:srgbClr val="FFFFFF"/>
              </a:highlight>
            </a:endParaRPr>
          </a:p>
        </p:txBody>
      </p:sp>
      <p:sp>
        <p:nvSpPr>
          <p:cNvPr id="460" name="Google Shape;460;p76"/>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ESTRATEGIAS DE MARKETING ECOLÓGICO</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77"/>
          <p:cNvSpPr txBox="1">
            <a:spLocks noGrp="1"/>
          </p:cNvSpPr>
          <p:nvPr>
            <p:ph type="body" idx="1"/>
          </p:nvPr>
        </p:nvSpPr>
        <p:spPr>
          <a:xfrm>
            <a:off x="1016450" y="540375"/>
            <a:ext cx="7011300" cy="1116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a:t>FUNCIÓN DE LOS CONSUMIDORES ECOLÓGICOS</a:t>
            </a:r>
            <a:endParaRPr/>
          </a:p>
        </p:txBody>
      </p:sp>
      <p:sp>
        <p:nvSpPr>
          <p:cNvPr id="467" name="Google Shape;467;p77"/>
          <p:cNvSpPr txBox="1">
            <a:spLocks noGrp="1"/>
          </p:cNvSpPr>
          <p:nvPr>
            <p:ph type="body" idx="3"/>
          </p:nvPr>
        </p:nvSpPr>
        <p:spPr>
          <a:xfrm>
            <a:off x="607554" y="1917211"/>
            <a:ext cx="7282800" cy="4102800"/>
          </a:xfrm>
          <a:prstGeom prst="rect">
            <a:avLst/>
          </a:prstGeom>
          <a:noFill/>
          <a:ln>
            <a:noFill/>
          </a:ln>
        </p:spPr>
        <p:txBody>
          <a:bodyPr spcFirstLastPara="1" wrap="square" lIns="91425" tIns="45700" rIns="91425" bIns="45700" anchor="t" anchorCtr="0">
            <a:noAutofit/>
          </a:bodyPr>
          <a:lstStyle/>
          <a:p>
            <a:pPr marL="457200" lvl="0" indent="-381000" algn="just" rtl="0">
              <a:lnSpc>
                <a:spcPct val="115000"/>
              </a:lnSpc>
              <a:spcBef>
                <a:spcPts val="1200"/>
              </a:spcBef>
              <a:spcAft>
                <a:spcPts val="0"/>
              </a:spcAft>
              <a:buClr>
                <a:srgbClr val="666666"/>
              </a:buClr>
              <a:buSzPts val="2400"/>
              <a:buChar char="•"/>
            </a:pPr>
            <a:r>
              <a:rPr lang="en-US">
                <a:solidFill>
                  <a:srgbClr val="666666"/>
                </a:solidFill>
              </a:rPr>
              <a:t>El comportamiento del consumidor está influido por dos componentes principales: el individuo y el entorno institucional.</a:t>
            </a:r>
            <a:endParaRPr>
              <a:solidFill>
                <a:srgbClr val="666666"/>
              </a:solidFill>
            </a:endParaRPr>
          </a:p>
          <a:p>
            <a:pPr marL="457200" lvl="0" indent="-381000" algn="just" rtl="0">
              <a:lnSpc>
                <a:spcPct val="115000"/>
              </a:lnSpc>
              <a:spcBef>
                <a:spcPts val="0"/>
              </a:spcBef>
              <a:spcAft>
                <a:spcPts val="0"/>
              </a:spcAft>
              <a:buClr>
                <a:srgbClr val="666666"/>
              </a:buClr>
              <a:buSzPts val="2400"/>
              <a:buChar char="•"/>
            </a:pPr>
            <a:r>
              <a:rPr lang="en-US">
                <a:solidFill>
                  <a:srgbClr val="666666"/>
                </a:solidFill>
              </a:rPr>
              <a:t>El concepto de comportamiento ecológico del consumidor ha surgido como tendencia social y ha ido ganando importancia con el tiempo.</a:t>
            </a:r>
            <a:endParaRPr>
              <a:solidFill>
                <a:srgbClr val="666666"/>
              </a:solidFill>
            </a:endParaRPr>
          </a:p>
          <a:p>
            <a:pPr marL="457200" lvl="0" indent="-381000" algn="just" rtl="0">
              <a:lnSpc>
                <a:spcPct val="115000"/>
              </a:lnSpc>
              <a:spcBef>
                <a:spcPts val="0"/>
              </a:spcBef>
              <a:spcAft>
                <a:spcPts val="0"/>
              </a:spcAft>
              <a:buClr>
                <a:srgbClr val="666666"/>
              </a:buClr>
              <a:buSzPts val="2400"/>
              <a:buChar char="•"/>
            </a:pPr>
            <a:r>
              <a:rPr lang="en-US">
                <a:solidFill>
                  <a:srgbClr val="666666"/>
                </a:solidFill>
              </a:rPr>
              <a:t>Hay varios factores clave que desempeñan un papel significativo en la configuración del comportamiento del consumidor ecológico.</a:t>
            </a:r>
            <a:endParaRPr>
              <a:solidFill>
                <a:srgbClr val="666666"/>
              </a:solidFill>
            </a:endParaRPr>
          </a:p>
          <a:p>
            <a:pPr marL="457200" lvl="0" indent="0" algn="just" rtl="0">
              <a:lnSpc>
                <a:spcPct val="150000"/>
              </a:lnSpc>
              <a:spcBef>
                <a:spcPts val="1200"/>
              </a:spcBef>
              <a:spcAft>
                <a:spcPts val="0"/>
              </a:spcAft>
              <a:buSzPts val="2400"/>
              <a:buNone/>
            </a:pPr>
            <a:endParaRPr>
              <a:solidFill>
                <a:srgbClr val="000000"/>
              </a:solidFill>
            </a:endParaRPr>
          </a:p>
        </p:txBody>
      </p:sp>
      <p:pic>
        <p:nvPicPr>
          <p:cNvPr id="468" name="Google Shape;468;p77"/>
          <p:cNvPicPr preferRelativeResize="0"/>
          <p:nvPr/>
        </p:nvPicPr>
        <p:blipFill rotWithShape="1">
          <a:blip r:embed="rId3">
            <a:alphaModFix/>
          </a:blip>
          <a:srcRect/>
          <a:stretch/>
        </p:blipFill>
        <p:spPr>
          <a:xfrm>
            <a:off x="8705150" y="1363575"/>
            <a:ext cx="2544375" cy="443162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78"/>
          <p:cNvSpPr txBox="1">
            <a:spLocks noGrp="1"/>
          </p:cNvSpPr>
          <p:nvPr>
            <p:ph type="body" idx="1"/>
          </p:nvPr>
        </p:nvSpPr>
        <p:spPr>
          <a:xfrm>
            <a:off x="1055200" y="404775"/>
            <a:ext cx="6734700" cy="1088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a:t>FUNCIÓN DE LOS CONSUMIDORES ECOLÓGICOS</a:t>
            </a:r>
            <a:endParaRPr/>
          </a:p>
        </p:txBody>
      </p:sp>
      <p:sp>
        <p:nvSpPr>
          <p:cNvPr id="475" name="Google Shape;475;p78"/>
          <p:cNvSpPr txBox="1">
            <a:spLocks noGrp="1"/>
          </p:cNvSpPr>
          <p:nvPr>
            <p:ph type="body" idx="3"/>
          </p:nvPr>
        </p:nvSpPr>
        <p:spPr>
          <a:xfrm>
            <a:off x="607550" y="1547775"/>
            <a:ext cx="7282800" cy="47817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1200"/>
              </a:spcBef>
              <a:spcAft>
                <a:spcPts val="0"/>
              </a:spcAft>
              <a:buSzPts val="2400"/>
              <a:buNone/>
            </a:pPr>
            <a:r>
              <a:rPr lang="en-US" b="1">
                <a:solidFill>
                  <a:srgbClr val="666666"/>
                </a:solidFill>
              </a:rPr>
              <a:t>1.</a:t>
            </a:r>
            <a:r>
              <a:rPr lang="en-US">
                <a:solidFill>
                  <a:srgbClr val="666666"/>
                </a:solidFill>
              </a:rPr>
              <a:t> </a:t>
            </a:r>
            <a:r>
              <a:rPr lang="en-US" b="1">
                <a:solidFill>
                  <a:srgbClr val="666666"/>
                </a:solidFill>
              </a:rPr>
              <a:t>Influencias culturales y religiosas</a:t>
            </a:r>
            <a:endParaRPr b="1">
              <a:solidFill>
                <a:srgbClr val="666666"/>
              </a:solidFill>
            </a:endParaRPr>
          </a:p>
          <a:p>
            <a:pPr marL="457200" lvl="0" indent="-381000" algn="just" rtl="0">
              <a:lnSpc>
                <a:spcPct val="115000"/>
              </a:lnSpc>
              <a:spcBef>
                <a:spcPts val="1200"/>
              </a:spcBef>
              <a:spcAft>
                <a:spcPts val="0"/>
              </a:spcAft>
              <a:buClr>
                <a:srgbClr val="666666"/>
              </a:buClr>
              <a:buSzPts val="2400"/>
              <a:buFont typeface="Calibri"/>
              <a:buChar char="●"/>
            </a:pPr>
            <a:r>
              <a:rPr lang="en-US">
                <a:solidFill>
                  <a:srgbClr val="666666"/>
                </a:solidFill>
              </a:rPr>
              <a:t>Las creencias culturales y religiosas influyen en la actitud de los consumidores hacia el cuidado del medio ambiente y el uso de productos y tecnologías ecológicos.</a:t>
            </a:r>
            <a:endParaRPr>
              <a:solidFill>
                <a:srgbClr val="666666"/>
              </a:solidFill>
            </a:endParaRPr>
          </a:p>
          <a:p>
            <a:pPr marL="457200" lvl="0" indent="-381000" algn="just" rtl="0">
              <a:lnSpc>
                <a:spcPct val="115000"/>
              </a:lnSpc>
              <a:spcBef>
                <a:spcPts val="0"/>
              </a:spcBef>
              <a:spcAft>
                <a:spcPts val="0"/>
              </a:spcAft>
              <a:buClr>
                <a:srgbClr val="666666"/>
              </a:buClr>
              <a:buSzPts val="2400"/>
              <a:buFont typeface="Calibri"/>
              <a:buChar char="●"/>
            </a:pPr>
            <a:r>
              <a:rPr lang="en-US">
                <a:solidFill>
                  <a:srgbClr val="666666"/>
                </a:solidFill>
              </a:rPr>
              <a:t>Los estudios han demostrado que las afiliaciones culturales y religiosas de una persona pueden influir en su comportamiento como consumidor ecológico.</a:t>
            </a:r>
            <a:endParaRPr>
              <a:solidFill>
                <a:srgbClr val="666666"/>
              </a:solidFill>
            </a:endParaRPr>
          </a:p>
          <a:p>
            <a:pPr marL="457200" lvl="0" indent="-381000" algn="just" rtl="0">
              <a:lnSpc>
                <a:spcPct val="115000"/>
              </a:lnSpc>
              <a:spcBef>
                <a:spcPts val="0"/>
              </a:spcBef>
              <a:spcAft>
                <a:spcPts val="0"/>
              </a:spcAft>
              <a:buClr>
                <a:srgbClr val="666666"/>
              </a:buClr>
              <a:buSzPts val="2400"/>
              <a:buFont typeface="Calibri"/>
              <a:buChar char="●"/>
            </a:pPr>
            <a:r>
              <a:rPr lang="en-US">
                <a:solidFill>
                  <a:srgbClr val="666666"/>
                </a:solidFill>
              </a:rPr>
              <a:t>Por ejemplo, el budismo enseña principios de sostenibilidad, y el Dalai Lama aboga por la acción climática, la reforestación y la preservación de los ecosistemas.</a:t>
            </a:r>
            <a:endParaRPr>
              <a:solidFill>
                <a:srgbClr val="666666"/>
              </a:solidFill>
            </a:endParaRPr>
          </a:p>
          <a:p>
            <a:pPr marL="457200" lvl="0" indent="0" algn="just" rtl="0">
              <a:lnSpc>
                <a:spcPct val="100000"/>
              </a:lnSpc>
              <a:spcBef>
                <a:spcPts val="1200"/>
              </a:spcBef>
              <a:spcAft>
                <a:spcPts val="0"/>
              </a:spcAft>
              <a:buSzPts val="2400"/>
              <a:buNone/>
            </a:pPr>
            <a:endParaRPr b="1">
              <a:solidFill>
                <a:srgbClr val="000000"/>
              </a:solidFill>
            </a:endParaRPr>
          </a:p>
        </p:txBody>
      </p:sp>
      <p:pic>
        <p:nvPicPr>
          <p:cNvPr id="476" name="Google Shape;476;p78"/>
          <p:cNvPicPr preferRelativeResize="0"/>
          <p:nvPr/>
        </p:nvPicPr>
        <p:blipFill rotWithShape="1">
          <a:blip r:embed="rId3">
            <a:alphaModFix/>
          </a:blip>
          <a:srcRect/>
          <a:stretch/>
        </p:blipFill>
        <p:spPr>
          <a:xfrm>
            <a:off x="8686800" y="1300575"/>
            <a:ext cx="2515325" cy="44334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4"/>
          <p:cNvSpPr txBox="1">
            <a:spLocks noGrp="1"/>
          </p:cNvSpPr>
          <p:nvPr>
            <p:ph type="body" idx="2"/>
          </p:nvPr>
        </p:nvSpPr>
        <p:spPr>
          <a:xfrm>
            <a:off x="5339297" y="756520"/>
            <a:ext cx="5857800" cy="689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US" sz="2400"/>
              <a:t>Introducción </a:t>
            </a:r>
            <a:endParaRPr/>
          </a:p>
        </p:txBody>
      </p:sp>
      <p:sp>
        <p:nvSpPr>
          <p:cNvPr id="210" name="Google Shape;210;p4"/>
          <p:cNvSpPr txBox="1">
            <a:spLocks noGrp="1"/>
          </p:cNvSpPr>
          <p:nvPr>
            <p:ph type="body" idx="4"/>
          </p:nvPr>
        </p:nvSpPr>
        <p:spPr>
          <a:xfrm>
            <a:off x="5357000" y="1559213"/>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US" sz="2400"/>
              <a:t>Al Servicio de los Consumidores Ecológicos</a:t>
            </a:r>
            <a:endParaRPr/>
          </a:p>
        </p:txBody>
      </p:sp>
      <p:sp>
        <p:nvSpPr>
          <p:cNvPr id="211" name="Google Shape;211;p4"/>
          <p:cNvSpPr txBox="1">
            <a:spLocks noGrp="1"/>
          </p:cNvSpPr>
          <p:nvPr>
            <p:ph type="body" idx="6"/>
          </p:nvPr>
        </p:nvSpPr>
        <p:spPr>
          <a:xfrm>
            <a:off x="5363579" y="2361906"/>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US" sz="2400"/>
              <a:t>Casos Prácticos</a:t>
            </a:r>
            <a:endParaRPr/>
          </a:p>
        </p:txBody>
      </p:sp>
      <p:sp>
        <p:nvSpPr>
          <p:cNvPr id="212" name="Google Shape;212;p4"/>
          <p:cNvSpPr txBox="1">
            <a:spLocks noGrp="1"/>
          </p:cNvSpPr>
          <p:nvPr>
            <p:ph type="body" idx="8"/>
          </p:nvPr>
        </p:nvSpPr>
        <p:spPr>
          <a:xfrm>
            <a:off x="5385282" y="3132516"/>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US" sz="2400"/>
              <a:t>Evaluación</a:t>
            </a:r>
            <a:endParaRPr/>
          </a:p>
        </p:txBody>
      </p:sp>
      <p:sp>
        <p:nvSpPr>
          <p:cNvPr id="213" name="Google Shape;213;p4"/>
          <p:cNvSpPr txBox="1">
            <a:spLocks noGrp="1"/>
          </p:cNvSpPr>
          <p:nvPr>
            <p:ph type="body" idx="13"/>
          </p:nvPr>
        </p:nvSpPr>
        <p:spPr>
          <a:xfrm>
            <a:off x="5363579" y="3887083"/>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US" sz="2400"/>
              <a:t>Términos Clave y Definiciones</a:t>
            </a:r>
            <a:endParaRPr/>
          </a:p>
        </p:txBody>
      </p:sp>
      <p:sp>
        <p:nvSpPr>
          <p:cNvPr id="214" name="Google Shape;214;p4"/>
          <p:cNvSpPr txBox="1">
            <a:spLocks noGrp="1"/>
          </p:cNvSpPr>
          <p:nvPr>
            <p:ph type="body" idx="14"/>
          </p:nvPr>
        </p:nvSpPr>
        <p:spPr>
          <a:xfrm>
            <a:off x="511849" y="804645"/>
            <a:ext cx="2528330" cy="139590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ÍNDICE</a:t>
            </a:r>
            <a:endParaRPr/>
          </a:p>
        </p:txBody>
      </p:sp>
      <p:sp>
        <p:nvSpPr>
          <p:cNvPr id="215" name="Google Shape;215;p4"/>
          <p:cNvSpPr txBox="1">
            <a:spLocks noGrp="1"/>
          </p:cNvSpPr>
          <p:nvPr>
            <p:ph type="body" idx="1"/>
          </p:nvPr>
        </p:nvSpPr>
        <p:spPr>
          <a:xfrm>
            <a:off x="4500000" y="804645"/>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US" sz="3000"/>
              <a:t>01</a:t>
            </a:r>
            <a:endParaRPr/>
          </a:p>
        </p:txBody>
      </p:sp>
      <p:sp>
        <p:nvSpPr>
          <p:cNvPr id="216" name="Google Shape;216;p4"/>
          <p:cNvSpPr txBox="1">
            <a:spLocks noGrp="1"/>
          </p:cNvSpPr>
          <p:nvPr>
            <p:ph type="body" idx="3"/>
          </p:nvPr>
        </p:nvSpPr>
        <p:spPr>
          <a:xfrm>
            <a:off x="4521703" y="1559213"/>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US" sz="3000"/>
              <a:t>02</a:t>
            </a:r>
            <a:endParaRPr/>
          </a:p>
        </p:txBody>
      </p:sp>
      <p:sp>
        <p:nvSpPr>
          <p:cNvPr id="217" name="Google Shape;217;p4"/>
          <p:cNvSpPr txBox="1">
            <a:spLocks noGrp="1"/>
          </p:cNvSpPr>
          <p:nvPr>
            <p:ph type="body" idx="5"/>
          </p:nvPr>
        </p:nvSpPr>
        <p:spPr>
          <a:xfrm>
            <a:off x="4528282" y="2361906"/>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US" sz="3000"/>
              <a:t>03</a:t>
            </a:r>
            <a:endParaRPr/>
          </a:p>
        </p:txBody>
      </p:sp>
      <p:sp>
        <p:nvSpPr>
          <p:cNvPr id="218" name="Google Shape;218;p4"/>
          <p:cNvSpPr txBox="1">
            <a:spLocks noGrp="1"/>
          </p:cNvSpPr>
          <p:nvPr>
            <p:ph type="body" idx="7"/>
          </p:nvPr>
        </p:nvSpPr>
        <p:spPr>
          <a:xfrm>
            <a:off x="4549985" y="3132516"/>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US" sz="3000"/>
              <a:t>04</a:t>
            </a:r>
            <a:endParaRPr/>
          </a:p>
        </p:txBody>
      </p:sp>
      <p:sp>
        <p:nvSpPr>
          <p:cNvPr id="219" name="Google Shape;219;p4"/>
          <p:cNvSpPr txBox="1">
            <a:spLocks noGrp="1"/>
          </p:cNvSpPr>
          <p:nvPr>
            <p:ph type="body" idx="9"/>
          </p:nvPr>
        </p:nvSpPr>
        <p:spPr>
          <a:xfrm>
            <a:off x="4528282" y="3887083"/>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US" sz="3000"/>
              <a:t>05</a:t>
            </a:r>
            <a:endParaRPr/>
          </a:p>
        </p:txBody>
      </p:sp>
      <p:sp>
        <p:nvSpPr>
          <p:cNvPr id="220" name="Google Shape;220;p4"/>
          <p:cNvSpPr txBox="1"/>
          <p:nvPr/>
        </p:nvSpPr>
        <p:spPr>
          <a:xfrm>
            <a:off x="5385282" y="4609268"/>
            <a:ext cx="5857689" cy="68951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595959"/>
              </a:buClr>
              <a:buSzPts val="2400"/>
              <a:buFont typeface="Arial"/>
              <a:buNone/>
            </a:pPr>
            <a:r>
              <a:rPr lang="en-US" sz="2400" b="0" i="0" u="none" strike="noStrike" cap="none">
                <a:solidFill>
                  <a:srgbClr val="595959"/>
                </a:solidFill>
                <a:latin typeface="Calibri"/>
                <a:ea typeface="Calibri"/>
                <a:cs typeface="Calibri"/>
                <a:sym typeface="Calibri"/>
              </a:rPr>
              <a:t>Referencias</a:t>
            </a:r>
            <a:endParaRPr sz="1400" b="0" i="0" u="none" strike="noStrike" cap="none">
              <a:solidFill>
                <a:srgbClr val="000000"/>
              </a:solidFill>
              <a:latin typeface="Arial"/>
              <a:ea typeface="Arial"/>
              <a:cs typeface="Arial"/>
              <a:sym typeface="Arial"/>
            </a:endParaRPr>
          </a:p>
        </p:txBody>
      </p:sp>
      <p:sp>
        <p:nvSpPr>
          <p:cNvPr id="221" name="Google Shape;221;p4"/>
          <p:cNvSpPr txBox="1"/>
          <p:nvPr/>
        </p:nvSpPr>
        <p:spPr>
          <a:xfrm>
            <a:off x="4549985" y="4609268"/>
            <a:ext cx="700387" cy="689518"/>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73B64B"/>
              </a:buClr>
              <a:buSzPts val="3000"/>
              <a:buFont typeface="Arial"/>
              <a:buNone/>
            </a:pPr>
            <a:r>
              <a:rPr lang="en-US" sz="3000" b="1" i="0" u="none" strike="noStrike" cap="none">
                <a:solidFill>
                  <a:srgbClr val="73B64B"/>
                </a:solidFill>
                <a:latin typeface="Calibri"/>
                <a:ea typeface="Calibri"/>
                <a:cs typeface="Calibri"/>
                <a:sym typeface="Calibri"/>
              </a:rPr>
              <a:t>06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79"/>
          <p:cNvSpPr txBox="1">
            <a:spLocks noGrp="1"/>
          </p:cNvSpPr>
          <p:nvPr>
            <p:ph type="body" idx="1"/>
          </p:nvPr>
        </p:nvSpPr>
        <p:spPr>
          <a:xfrm>
            <a:off x="1055200" y="530701"/>
            <a:ext cx="6511500" cy="894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a:t>FUNCIÓN DE LOS CONSUMIDORES ECOLÓGICOS</a:t>
            </a:r>
            <a:endParaRPr/>
          </a:p>
        </p:txBody>
      </p:sp>
      <p:sp>
        <p:nvSpPr>
          <p:cNvPr id="483" name="Google Shape;483;p79"/>
          <p:cNvSpPr txBox="1">
            <a:spLocks noGrp="1"/>
          </p:cNvSpPr>
          <p:nvPr>
            <p:ph type="body" idx="3"/>
          </p:nvPr>
        </p:nvSpPr>
        <p:spPr>
          <a:xfrm>
            <a:off x="607550" y="1673700"/>
            <a:ext cx="7354800" cy="46557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1200"/>
              </a:spcBef>
              <a:spcAft>
                <a:spcPts val="0"/>
              </a:spcAft>
              <a:buSzPts val="2400"/>
              <a:buNone/>
            </a:pPr>
            <a:r>
              <a:rPr lang="en-US" sz="2350" b="1">
                <a:solidFill>
                  <a:srgbClr val="666666"/>
                </a:solidFill>
              </a:rPr>
              <a:t>2.</a:t>
            </a:r>
            <a:r>
              <a:rPr lang="en-US" sz="2350">
                <a:solidFill>
                  <a:srgbClr val="666666"/>
                </a:solidFill>
              </a:rPr>
              <a:t> </a:t>
            </a:r>
            <a:r>
              <a:rPr lang="en-US" sz="2350" b="1">
                <a:solidFill>
                  <a:srgbClr val="666666"/>
                </a:solidFill>
              </a:rPr>
              <a:t>Edad, sexo e ingresos</a:t>
            </a:r>
            <a:endParaRPr sz="2350" b="1">
              <a:solidFill>
                <a:srgbClr val="666666"/>
              </a:solidFill>
            </a:endParaRPr>
          </a:p>
          <a:p>
            <a:pPr marL="457200" lvl="0" indent="-377825" algn="just" rtl="0">
              <a:lnSpc>
                <a:spcPct val="115000"/>
              </a:lnSpc>
              <a:spcBef>
                <a:spcPts val="1200"/>
              </a:spcBef>
              <a:spcAft>
                <a:spcPts val="0"/>
              </a:spcAft>
              <a:buClr>
                <a:srgbClr val="666666"/>
              </a:buClr>
              <a:buSzPts val="2350"/>
              <a:buFont typeface="Calibri"/>
              <a:buChar char="●"/>
            </a:pPr>
            <a:r>
              <a:rPr lang="en-US" sz="2350">
                <a:solidFill>
                  <a:srgbClr val="666666"/>
                </a:solidFill>
              </a:rPr>
              <a:t>Tienen un impacto significativo en el comportamiento de los consumidores ecológicos.</a:t>
            </a:r>
            <a:endParaRPr sz="2350">
              <a:solidFill>
                <a:srgbClr val="666666"/>
              </a:solidFill>
            </a:endParaRPr>
          </a:p>
          <a:p>
            <a:pPr marL="457200" lvl="0" indent="-377825" algn="just" rtl="0">
              <a:lnSpc>
                <a:spcPct val="115000"/>
              </a:lnSpc>
              <a:spcBef>
                <a:spcPts val="0"/>
              </a:spcBef>
              <a:spcAft>
                <a:spcPts val="0"/>
              </a:spcAft>
              <a:buClr>
                <a:srgbClr val="666666"/>
              </a:buClr>
              <a:buSzPts val="2350"/>
              <a:buFont typeface="Calibri"/>
              <a:buChar char="●"/>
            </a:pPr>
            <a:r>
              <a:rPr lang="en-US" sz="2350">
                <a:solidFill>
                  <a:srgbClr val="666666"/>
                </a:solidFill>
              </a:rPr>
              <a:t>Los consumidores jóvenes están más abiertos a adoptar nuevas tecnologías y tendencias.</a:t>
            </a:r>
            <a:endParaRPr sz="2350">
              <a:solidFill>
                <a:srgbClr val="666666"/>
              </a:solidFill>
            </a:endParaRPr>
          </a:p>
          <a:p>
            <a:pPr marL="457200" lvl="0" indent="-377825" algn="just" rtl="0">
              <a:lnSpc>
                <a:spcPct val="115000"/>
              </a:lnSpc>
              <a:spcBef>
                <a:spcPts val="0"/>
              </a:spcBef>
              <a:spcAft>
                <a:spcPts val="0"/>
              </a:spcAft>
              <a:buClr>
                <a:srgbClr val="666666"/>
              </a:buClr>
              <a:buSzPts val="2350"/>
              <a:buFont typeface="Calibri"/>
              <a:buChar char="●"/>
            </a:pPr>
            <a:r>
              <a:rPr lang="en-US" sz="2350">
                <a:solidFill>
                  <a:srgbClr val="666666"/>
                </a:solidFill>
              </a:rPr>
              <a:t>Por el contrario, los consumidores de más edad tienden a ser más conservadores con sus hábitos de gasto.</a:t>
            </a:r>
            <a:endParaRPr sz="2350">
              <a:solidFill>
                <a:srgbClr val="666666"/>
              </a:solidFill>
            </a:endParaRPr>
          </a:p>
          <a:p>
            <a:pPr marL="457200" lvl="0" indent="-377825" algn="just" rtl="0">
              <a:lnSpc>
                <a:spcPct val="115000"/>
              </a:lnSpc>
              <a:spcBef>
                <a:spcPts val="0"/>
              </a:spcBef>
              <a:spcAft>
                <a:spcPts val="0"/>
              </a:spcAft>
              <a:buClr>
                <a:srgbClr val="666666"/>
              </a:buClr>
              <a:buSzPts val="2350"/>
              <a:buFont typeface="Calibri"/>
              <a:buChar char="●"/>
            </a:pPr>
            <a:r>
              <a:rPr lang="en-US" sz="2350">
                <a:solidFill>
                  <a:srgbClr val="666666"/>
                </a:solidFill>
              </a:rPr>
              <a:t>El papel del género en el comportamiento del consumidor ecológico es menos conocido, pero algunos estudios sugieren que las mujeres son más conscientes del medio ambiente que los hombres.</a:t>
            </a:r>
            <a:endParaRPr sz="2350">
              <a:solidFill>
                <a:srgbClr val="666666"/>
              </a:solidFill>
            </a:endParaRPr>
          </a:p>
          <a:p>
            <a:pPr marL="457200" lvl="0" indent="0" algn="just" rtl="0">
              <a:lnSpc>
                <a:spcPct val="100000"/>
              </a:lnSpc>
              <a:spcBef>
                <a:spcPts val="1200"/>
              </a:spcBef>
              <a:spcAft>
                <a:spcPts val="0"/>
              </a:spcAft>
              <a:buSzPts val="2400"/>
              <a:buNone/>
            </a:pPr>
            <a:endParaRPr b="1">
              <a:solidFill>
                <a:srgbClr val="000000"/>
              </a:solidFill>
            </a:endParaRPr>
          </a:p>
        </p:txBody>
      </p:sp>
      <p:pic>
        <p:nvPicPr>
          <p:cNvPr id="484" name="Google Shape;484;p79"/>
          <p:cNvPicPr preferRelativeResize="0"/>
          <p:nvPr/>
        </p:nvPicPr>
        <p:blipFill rotWithShape="1">
          <a:blip r:embed="rId3">
            <a:alphaModFix/>
          </a:blip>
          <a:srcRect/>
          <a:stretch/>
        </p:blipFill>
        <p:spPr>
          <a:xfrm>
            <a:off x="8705150" y="1363575"/>
            <a:ext cx="2544375" cy="443162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80"/>
          <p:cNvSpPr txBox="1">
            <a:spLocks noGrp="1"/>
          </p:cNvSpPr>
          <p:nvPr>
            <p:ph type="body" idx="1"/>
          </p:nvPr>
        </p:nvSpPr>
        <p:spPr>
          <a:xfrm>
            <a:off x="1326425" y="578650"/>
            <a:ext cx="6755700" cy="992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a:t>FUNCIÓN DE LOS CONSUMIDORES ECOLÓGICOS</a:t>
            </a:r>
            <a:endParaRPr/>
          </a:p>
        </p:txBody>
      </p:sp>
      <p:sp>
        <p:nvSpPr>
          <p:cNvPr id="491" name="Google Shape;491;p80"/>
          <p:cNvSpPr txBox="1">
            <a:spLocks noGrp="1"/>
          </p:cNvSpPr>
          <p:nvPr>
            <p:ph type="body" idx="3"/>
          </p:nvPr>
        </p:nvSpPr>
        <p:spPr>
          <a:xfrm>
            <a:off x="985704" y="1745110"/>
            <a:ext cx="7426800" cy="48363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1200"/>
              </a:spcBef>
              <a:spcAft>
                <a:spcPts val="0"/>
              </a:spcAft>
              <a:buSzPts val="2400"/>
              <a:buNone/>
            </a:pPr>
            <a:r>
              <a:rPr lang="en-US" b="1">
                <a:solidFill>
                  <a:srgbClr val="666666"/>
                </a:solidFill>
              </a:rPr>
              <a:t>3.</a:t>
            </a:r>
            <a:r>
              <a:rPr lang="en-US">
                <a:solidFill>
                  <a:srgbClr val="666666"/>
                </a:solidFill>
              </a:rPr>
              <a:t> </a:t>
            </a:r>
            <a:r>
              <a:rPr lang="en-US" b="1">
                <a:solidFill>
                  <a:srgbClr val="666666"/>
                </a:solidFill>
              </a:rPr>
              <a:t>Los factores psicográficos: </a:t>
            </a:r>
            <a:r>
              <a:rPr lang="en-US">
                <a:solidFill>
                  <a:srgbClr val="666666"/>
                </a:solidFill>
              </a:rPr>
              <a:t>rasgos de personalidad, estilo de vida, clase social, hábitos, comportamientos e intereses, también influyen en el comportamiento del consumidor.</a:t>
            </a:r>
            <a:endParaRPr>
              <a:solidFill>
                <a:srgbClr val="666666"/>
              </a:solidFill>
            </a:endParaRPr>
          </a:p>
          <a:p>
            <a:pPr marL="0" lvl="0" indent="0" algn="just" rtl="0">
              <a:lnSpc>
                <a:spcPct val="115000"/>
              </a:lnSpc>
              <a:spcBef>
                <a:spcPts val="1200"/>
              </a:spcBef>
              <a:spcAft>
                <a:spcPts val="0"/>
              </a:spcAft>
              <a:buSzPts val="2400"/>
              <a:buNone/>
            </a:pPr>
            <a:r>
              <a:rPr lang="en-US" b="1">
                <a:solidFill>
                  <a:srgbClr val="666666"/>
                </a:solidFill>
              </a:rPr>
              <a:t>4.</a:t>
            </a:r>
            <a:r>
              <a:rPr lang="en-US">
                <a:solidFill>
                  <a:srgbClr val="666666"/>
                </a:solidFill>
              </a:rPr>
              <a:t> </a:t>
            </a:r>
            <a:r>
              <a:rPr lang="en-US" b="1">
                <a:solidFill>
                  <a:srgbClr val="666666"/>
                </a:solidFill>
              </a:rPr>
              <a:t>Actitudes medioambientales:</a:t>
            </a:r>
            <a:r>
              <a:rPr lang="en-US">
                <a:solidFill>
                  <a:srgbClr val="666666"/>
                </a:solidFill>
              </a:rPr>
              <a:t>las personas con una gran preocupación por el medio ambiente son más propensas a tomar decisiones que favorezcan un entorno sano, como reciclar y conservar recursos como el agua, la gasolina y la electricidad.</a:t>
            </a:r>
            <a:endParaRPr>
              <a:solidFill>
                <a:srgbClr val="666666"/>
              </a:solidFill>
            </a:endParaRPr>
          </a:p>
          <a:p>
            <a:pPr marL="0" lvl="0" indent="0" algn="just" rtl="0">
              <a:lnSpc>
                <a:spcPct val="150000"/>
              </a:lnSpc>
              <a:spcBef>
                <a:spcPts val="1200"/>
              </a:spcBef>
              <a:spcAft>
                <a:spcPts val="0"/>
              </a:spcAft>
              <a:buSzPts val="2400"/>
              <a:buNone/>
            </a:pPr>
            <a:endParaRPr b="1">
              <a:solidFill>
                <a:srgbClr val="000000"/>
              </a:solidFill>
            </a:endParaRPr>
          </a:p>
        </p:txBody>
      </p:sp>
      <p:pic>
        <p:nvPicPr>
          <p:cNvPr id="492" name="Google Shape;492;p80"/>
          <p:cNvPicPr preferRelativeResize="0"/>
          <p:nvPr/>
        </p:nvPicPr>
        <p:blipFill rotWithShape="1">
          <a:blip r:embed="rId3">
            <a:alphaModFix/>
          </a:blip>
          <a:srcRect/>
          <a:stretch/>
        </p:blipFill>
        <p:spPr>
          <a:xfrm>
            <a:off x="8686800" y="1300575"/>
            <a:ext cx="2515325" cy="443347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g2d18f9086ee_0_176"/>
          <p:cNvSpPr txBox="1">
            <a:spLocks noGrp="1"/>
          </p:cNvSpPr>
          <p:nvPr>
            <p:ph type="body" idx="2"/>
          </p:nvPr>
        </p:nvSpPr>
        <p:spPr>
          <a:xfrm>
            <a:off x="904856" y="1630465"/>
            <a:ext cx="10053000" cy="5462700"/>
          </a:xfrm>
          <a:prstGeom prst="rect">
            <a:avLst/>
          </a:prstGeom>
          <a:noFill/>
          <a:ln>
            <a:noFill/>
          </a:ln>
        </p:spPr>
        <p:txBody>
          <a:bodyPr spcFirstLastPara="1" wrap="square" lIns="91425" tIns="45700" rIns="91425" bIns="45700" anchor="t" anchorCtr="0">
            <a:noAutofit/>
          </a:bodyPr>
          <a:lstStyle/>
          <a:p>
            <a:pPr marL="457200" lvl="0" indent="-381000" algn="l" rtl="0">
              <a:lnSpc>
                <a:spcPct val="115000"/>
              </a:lnSpc>
              <a:spcBef>
                <a:spcPts val="1200"/>
              </a:spcBef>
              <a:spcAft>
                <a:spcPts val="0"/>
              </a:spcAft>
              <a:buClr>
                <a:srgbClr val="666666"/>
              </a:buClr>
              <a:buSzPts val="2400"/>
              <a:buChar char="•"/>
            </a:pPr>
            <a:r>
              <a:rPr lang="en-US">
                <a:solidFill>
                  <a:srgbClr val="666666"/>
                </a:solidFill>
              </a:rPr>
              <a:t>El comportamiento positivo del consumidor ecológico puede verse influido por el entorno en el que se encuentra.</a:t>
            </a:r>
            <a:endParaRPr>
              <a:solidFill>
                <a:srgbClr val="666666"/>
              </a:solidFill>
            </a:endParaRPr>
          </a:p>
          <a:p>
            <a:pPr marL="457200" lvl="0" indent="-381000" algn="l" rtl="0">
              <a:lnSpc>
                <a:spcPct val="115000"/>
              </a:lnSpc>
              <a:spcBef>
                <a:spcPts val="0"/>
              </a:spcBef>
              <a:spcAft>
                <a:spcPts val="0"/>
              </a:spcAft>
              <a:buClr>
                <a:srgbClr val="666666"/>
              </a:buClr>
              <a:buSzPts val="2400"/>
              <a:buChar char="•"/>
            </a:pPr>
            <a:r>
              <a:rPr lang="en-US">
                <a:solidFill>
                  <a:srgbClr val="666666"/>
                </a:solidFill>
              </a:rPr>
              <a:t>Este comportamiento depende de cómo perciben los consumidores los productos, las prácticas y las empresas.</a:t>
            </a:r>
            <a:endParaRPr>
              <a:solidFill>
                <a:srgbClr val="666666"/>
              </a:solidFill>
            </a:endParaRPr>
          </a:p>
          <a:p>
            <a:pPr marL="457200" lvl="0" indent="-381000" algn="l" rtl="0">
              <a:lnSpc>
                <a:spcPct val="115000"/>
              </a:lnSpc>
              <a:spcBef>
                <a:spcPts val="0"/>
              </a:spcBef>
              <a:spcAft>
                <a:spcPts val="0"/>
              </a:spcAft>
              <a:buClr>
                <a:srgbClr val="666666"/>
              </a:buClr>
              <a:buSzPts val="2400"/>
              <a:buChar char="•"/>
            </a:pPr>
            <a:r>
              <a:rPr lang="en-US">
                <a:solidFill>
                  <a:srgbClr val="666666"/>
                </a:solidFill>
              </a:rPr>
              <a:t>Estas percepciones pueden verse influidas por diversos medios de comunicación, como las noticias, los periódicos, la televisión y el cine.</a:t>
            </a:r>
            <a:endParaRPr>
              <a:solidFill>
                <a:srgbClr val="666666"/>
              </a:solidFill>
            </a:endParaRPr>
          </a:p>
          <a:p>
            <a:pPr marL="457200" lvl="0" indent="-381000" algn="l" rtl="0">
              <a:lnSpc>
                <a:spcPct val="115000"/>
              </a:lnSpc>
              <a:spcBef>
                <a:spcPts val="0"/>
              </a:spcBef>
              <a:spcAft>
                <a:spcPts val="0"/>
              </a:spcAft>
              <a:buClr>
                <a:srgbClr val="666666"/>
              </a:buClr>
              <a:buSzPts val="2400"/>
              <a:buChar char="•"/>
            </a:pPr>
            <a:r>
              <a:rPr lang="en-US">
                <a:solidFill>
                  <a:srgbClr val="666666"/>
                </a:solidFill>
              </a:rPr>
              <a:t>Al mostrar y educar a la gente sobre los productos ecológicos, los medios de comunicación pueden ayudar a romper conceptos erróneos.</a:t>
            </a:r>
            <a:endParaRPr>
              <a:solidFill>
                <a:srgbClr val="666666"/>
              </a:solidFill>
            </a:endParaRPr>
          </a:p>
          <a:p>
            <a:pPr marL="457200" lvl="0" indent="-381000" algn="l" rtl="0">
              <a:lnSpc>
                <a:spcPct val="115000"/>
              </a:lnSpc>
              <a:spcBef>
                <a:spcPts val="0"/>
              </a:spcBef>
              <a:spcAft>
                <a:spcPts val="0"/>
              </a:spcAft>
              <a:buClr>
                <a:srgbClr val="666666"/>
              </a:buClr>
              <a:buSzPts val="2400"/>
              <a:buChar char="•"/>
            </a:pPr>
            <a:r>
              <a:rPr lang="en-US">
                <a:solidFill>
                  <a:srgbClr val="666666"/>
                </a:solidFill>
              </a:rPr>
              <a:t>Además del conocimiento de los productos, las personas también basan sus decisiones de compra en otros factores.</a:t>
            </a:r>
            <a:endParaRPr>
              <a:solidFill>
                <a:srgbClr val="666666"/>
              </a:solidFill>
            </a:endParaRPr>
          </a:p>
          <a:p>
            <a:pPr marL="457200" lvl="0" indent="0" algn="just" rtl="0">
              <a:lnSpc>
                <a:spcPct val="100000"/>
              </a:lnSpc>
              <a:spcBef>
                <a:spcPts val="1200"/>
              </a:spcBef>
              <a:spcAft>
                <a:spcPts val="0"/>
              </a:spcAft>
              <a:buSzPts val="2400"/>
              <a:buNone/>
            </a:pPr>
            <a:endParaRPr>
              <a:solidFill>
                <a:srgbClr val="000000"/>
              </a:solidFill>
            </a:endParaRPr>
          </a:p>
        </p:txBody>
      </p:sp>
      <p:sp>
        <p:nvSpPr>
          <p:cNvPr id="499" name="Google Shape;499;g2d18f9086ee_0_176"/>
          <p:cNvSpPr txBox="1">
            <a:spLocks noGrp="1"/>
          </p:cNvSpPr>
          <p:nvPr>
            <p:ph type="body" idx="1"/>
          </p:nvPr>
        </p:nvSpPr>
        <p:spPr>
          <a:xfrm>
            <a:off x="904856" y="579159"/>
            <a:ext cx="100530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a:t>IMPACTO DEL CONSUMISMO ECOLÓGICO</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pic>
        <p:nvPicPr>
          <p:cNvPr id="504" name="Google Shape;504;p7"/>
          <p:cNvPicPr preferRelativeResize="0"/>
          <p:nvPr/>
        </p:nvPicPr>
        <p:blipFill rotWithShape="1">
          <a:blip r:embed="rId3">
            <a:alphaModFix/>
          </a:blip>
          <a:srcRect/>
          <a:stretch/>
        </p:blipFill>
        <p:spPr>
          <a:xfrm>
            <a:off x="463296" y="365760"/>
            <a:ext cx="10948416" cy="6144768"/>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g2d18f9086ee_0_182"/>
          <p:cNvSpPr txBox="1">
            <a:spLocks noGrp="1"/>
          </p:cNvSpPr>
          <p:nvPr>
            <p:ph type="body" idx="1"/>
          </p:nvPr>
        </p:nvSpPr>
        <p:spPr>
          <a:xfrm>
            <a:off x="904850" y="477573"/>
            <a:ext cx="100530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a:t>IMPACTO DEL CONSUMISMO ECOLÓGICO</a:t>
            </a:r>
            <a:endParaRPr/>
          </a:p>
        </p:txBody>
      </p:sp>
      <p:sp>
        <p:nvSpPr>
          <p:cNvPr id="511" name="Google Shape;511;g2d18f9086ee_0_182"/>
          <p:cNvSpPr txBox="1">
            <a:spLocks noGrp="1"/>
          </p:cNvSpPr>
          <p:nvPr>
            <p:ph type="body" idx="2"/>
          </p:nvPr>
        </p:nvSpPr>
        <p:spPr>
          <a:xfrm>
            <a:off x="904850" y="1142325"/>
            <a:ext cx="10053000" cy="51048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1200"/>
              </a:spcBef>
              <a:spcAft>
                <a:spcPts val="0"/>
              </a:spcAft>
              <a:buSzPts val="2400"/>
              <a:buNone/>
            </a:pPr>
            <a:r>
              <a:rPr lang="en-US" sz="2200">
                <a:solidFill>
                  <a:srgbClr val="666666"/>
                </a:solidFill>
                <a:highlight>
                  <a:srgbClr val="FFFFFF"/>
                </a:highlight>
              </a:rPr>
              <a:t>La esencia del consumismo verde reside en un planteamiento global y consciente de la gestión de los recursos que aborda, prevé, satisface y salvaguarda las necesidades de todas las partes interesadas, al tiempo que preserva el entorno natural y la salud humana.</a:t>
            </a:r>
            <a:endParaRPr sz="2200">
              <a:solidFill>
                <a:srgbClr val="666666"/>
              </a:solidFill>
              <a:highlight>
                <a:srgbClr val="FFFFFF"/>
              </a:highlight>
            </a:endParaRPr>
          </a:p>
          <a:p>
            <a:pPr marL="0" lvl="0" indent="0" algn="just" rtl="0">
              <a:lnSpc>
                <a:spcPct val="115000"/>
              </a:lnSpc>
              <a:spcBef>
                <a:spcPts val="1200"/>
              </a:spcBef>
              <a:spcAft>
                <a:spcPts val="0"/>
              </a:spcAft>
              <a:buSzPts val="2400"/>
              <a:buNone/>
            </a:pPr>
            <a:r>
              <a:rPr lang="en-US" sz="2200">
                <a:solidFill>
                  <a:srgbClr val="666666"/>
                </a:solidFill>
                <a:highlight>
                  <a:srgbClr val="FFFFFF"/>
                </a:highlight>
              </a:rPr>
              <a:t>El consumismo verde es esencial por varias razones:</a:t>
            </a:r>
            <a:endParaRPr sz="2200">
              <a:solidFill>
                <a:srgbClr val="666666"/>
              </a:solidFill>
              <a:highlight>
                <a:srgbClr val="FFFFFF"/>
              </a:highlight>
            </a:endParaRPr>
          </a:p>
          <a:p>
            <a:pPr marL="457200" lvl="0" indent="-368300" algn="just" rtl="0">
              <a:lnSpc>
                <a:spcPct val="115000"/>
              </a:lnSpc>
              <a:spcBef>
                <a:spcPts val="1200"/>
              </a:spcBef>
              <a:spcAft>
                <a:spcPts val="0"/>
              </a:spcAft>
              <a:buClr>
                <a:srgbClr val="666666"/>
              </a:buClr>
              <a:buSzPts val="2200"/>
              <a:buChar char="●"/>
            </a:pPr>
            <a:r>
              <a:rPr lang="en-US" sz="2200">
                <a:solidFill>
                  <a:srgbClr val="666666"/>
                </a:solidFill>
                <a:highlight>
                  <a:srgbClr val="FFFFFF"/>
                </a:highlight>
              </a:rPr>
              <a:t>Promueve el embalaje mínimo y fomenta la reutilización de materiales como el papel y las bolsas de plástico.</a:t>
            </a:r>
            <a:endParaRPr sz="2200">
              <a:solidFill>
                <a:srgbClr val="666666"/>
              </a:solidFill>
              <a:highlight>
                <a:srgbClr val="FFFFFF"/>
              </a:highlight>
            </a:endParaRPr>
          </a:p>
          <a:p>
            <a:pPr marL="457200" lvl="0" indent="-368300" algn="just" rtl="0">
              <a:lnSpc>
                <a:spcPct val="115000"/>
              </a:lnSpc>
              <a:spcBef>
                <a:spcPts val="0"/>
              </a:spcBef>
              <a:spcAft>
                <a:spcPts val="0"/>
              </a:spcAft>
              <a:buClr>
                <a:srgbClr val="666666"/>
              </a:buClr>
              <a:buSzPts val="2200"/>
              <a:buChar char="●"/>
            </a:pPr>
            <a:r>
              <a:rPr lang="en-US" sz="2200">
                <a:solidFill>
                  <a:srgbClr val="666666"/>
                </a:solidFill>
                <a:highlight>
                  <a:srgbClr val="FFFFFF"/>
                </a:highlight>
              </a:rPr>
              <a:t>Aumenta la eficiencia energética, lo que permite ahorrar costes, reducir las facturas de los servicios públicos y disminuir las emisiones de gases de efecto invernadero.</a:t>
            </a:r>
            <a:endParaRPr sz="2200">
              <a:solidFill>
                <a:srgbClr val="666666"/>
              </a:solidFill>
              <a:highlight>
                <a:srgbClr val="FFFFFF"/>
              </a:highlight>
            </a:endParaRPr>
          </a:p>
          <a:p>
            <a:pPr marL="457200" lvl="0" indent="-368300" algn="just" rtl="0">
              <a:lnSpc>
                <a:spcPct val="115000"/>
              </a:lnSpc>
              <a:spcBef>
                <a:spcPts val="0"/>
              </a:spcBef>
              <a:spcAft>
                <a:spcPts val="0"/>
              </a:spcAft>
              <a:buClr>
                <a:srgbClr val="666666"/>
              </a:buClr>
              <a:buSzPts val="2200"/>
              <a:buChar char="●"/>
            </a:pPr>
            <a:r>
              <a:rPr lang="en-US" sz="2200">
                <a:solidFill>
                  <a:srgbClr val="666666"/>
                </a:solidFill>
                <a:highlight>
                  <a:srgbClr val="FFFFFF"/>
                </a:highlight>
              </a:rPr>
              <a:t>Disminuye las emisiones del transporte y las actividades industriales, contribuyendo a un aire más limpio y a la reducción de los niveles de contaminación.</a:t>
            </a:r>
            <a:endParaRPr sz="2200">
              <a:solidFill>
                <a:srgbClr val="666666"/>
              </a:solidFill>
              <a:highlight>
                <a:srgbClr val="FFFFFF"/>
              </a:highlight>
            </a:endParaRPr>
          </a:p>
          <a:p>
            <a:pPr marL="457200" lvl="0" indent="0" algn="just" rtl="0">
              <a:lnSpc>
                <a:spcPct val="100000"/>
              </a:lnSpc>
              <a:spcBef>
                <a:spcPts val="1200"/>
              </a:spcBef>
              <a:spcAft>
                <a:spcPts val="0"/>
              </a:spcAft>
              <a:buSzPts val="2400"/>
              <a:buNone/>
            </a:pPr>
            <a:endParaRPr>
              <a:solidFill>
                <a:srgbClr val="000000"/>
              </a:solidFill>
              <a:highlight>
                <a:srgbClr val="FFFFFF"/>
              </a:highlight>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g2d18f9086ee_0_188"/>
          <p:cNvSpPr txBox="1">
            <a:spLocks noGrp="1"/>
          </p:cNvSpPr>
          <p:nvPr>
            <p:ph type="body" idx="2"/>
          </p:nvPr>
        </p:nvSpPr>
        <p:spPr>
          <a:xfrm>
            <a:off x="904850" y="1371398"/>
            <a:ext cx="10053000" cy="5018554"/>
          </a:xfrm>
          <a:prstGeom prst="rect">
            <a:avLst/>
          </a:prstGeom>
          <a:noFill/>
          <a:ln>
            <a:noFill/>
          </a:ln>
        </p:spPr>
        <p:txBody>
          <a:bodyPr spcFirstLastPara="1" wrap="square" lIns="91425" tIns="45700" rIns="91425" bIns="45700" anchor="t" anchorCtr="0">
            <a:noAutofit/>
          </a:bodyPr>
          <a:lstStyle/>
          <a:p>
            <a:pPr marL="457200" lvl="0" indent="-381000" algn="just" rtl="0">
              <a:lnSpc>
                <a:spcPct val="115000"/>
              </a:lnSpc>
              <a:spcBef>
                <a:spcPts val="1200"/>
              </a:spcBef>
              <a:spcAft>
                <a:spcPts val="0"/>
              </a:spcAft>
              <a:buClr>
                <a:srgbClr val="666666"/>
              </a:buClr>
              <a:buSzPts val="2400"/>
              <a:buChar char="•"/>
            </a:pPr>
            <a:r>
              <a:rPr lang="en-US">
                <a:solidFill>
                  <a:srgbClr val="666666"/>
                </a:solidFill>
                <a:highlight>
                  <a:srgbClr val="FFFFFF"/>
                </a:highlight>
              </a:rPr>
              <a:t>Aplicación de normas de emisiones más estrictas gracias a la defensa y los programas que promueven el consumo ecológico.</a:t>
            </a:r>
            <a:endParaRPr>
              <a:solidFill>
                <a:srgbClr val="666666"/>
              </a:solidFill>
              <a:highlight>
                <a:srgbClr val="FFFFFF"/>
              </a:highlight>
            </a:endParaRPr>
          </a:p>
          <a:p>
            <a:pPr marL="457200" lvl="0" indent="-381000" algn="just" rtl="0">
              <a:lnSpc>
                <a:spcPct val="115000"/>
              </a:lnSpc>
              <a:spcBef>
                <a:spcPts val="0"/>
              </a:spcBef>
              <a:spcAft>
                <a:spcPts val="0"/>
              </a:spcAft>
              <a:buClr>
                <a:srgbClr val="666666"/>
              </a:buClr>
              <a:buSzPts val="2400"/>
              <a:buChar char="•"/>
            </a:pPr>
            <a:r>
              <a:rPr lang="en-US">
                <a:solidFill>
                  <a:srgbClr val="666666"/>
                </a:solidFill>
                <a:highlight>
                  <a:srgbClr val="FFFFFF"/>
                </a:highlight>
              </a:rPr>
              <a:t>Reducción de las emisiones de motores y adopción de combustibles menos contaminantes.</a:t>
            </a:r>
            <a:endParaRPr>
              <a:solidFill>
                <a:srgbClr val="666666"/>
              </a:solidFill>
              <a:highlight>
                <a:srgbClr val="FFFFFF"/>
              </a:highlight>
            </a:endParaRPr>
          </a:p>
          <a:p>
            <a:pPr marL="457200" lvl="0" indent="-381000" algn="just" rtl="0">
              <a:lnSpc>
                <a:spcPct val="115000"/>
              </a:lnSpc>
              <a:spcBef>
                <a:spcPts val="0"/>
              </a:spcBef>
              <a:spcAft>
                <a:spcPts val="0"/>
              </a:spcAft>
              <a:buClr>
                <a:srgbClr val="666666"/>
              </a:buClr>
              <a:buSzPts val="2400"/>
              <a:buChar char="•"/>
            </a:pPr>
            <a:r>
              <a:rPr lang="en-US">
                <a:solidFill>
                  <a:srgbClr val="666666"/>
                </a:solidFill>
                <a:highlight>
                  <a:srgbClr val="FFFFFF"/>
                </a:highlight>
              </a:rPr>
              <a:t>Demanda de alimentos orgánicos y de origen local debido a opciones más saludables sin fertilizantes artificiales, hormonas, antibióticos ni pesticidas.</a:t>
            </a:r>
            <a:endParaRPr>
              <a:solidFill>
                <a:srgbClr val="666666"/>
              </a:solidFill>
              <a:highlight>
                <a:srgbClr val="FFFFFF"/>
              </a:highlight>
            </a:endParaRPr>
          </a:p>
          <a:p>
            <a:pPr marL="457200" lvl="0" indent="-381000" algn="just" rtl="0">
              <a:lnSpc>
                <a:spcPct val="115000"/>
              </a:lnSpc>
              <a:spcBef>
                <a:spcPts val="0"/>
              </a:spcBef>
              <a:spcAft>
                <a:spcPts val="0"/>
              </a:spcAft>
              <a:buClr>
                <a:srgbClr val="666666"/>
              </a:buClr>
              <a:buSzPts val="2400"/>
              <a:buChar char="•"/>
            </a:pPr>
            <a:r>
              <a:rPr lang="en-US">
                <a:solidFill>
                  <a:srgbClr val="666666"/>
                </a:solidFill>
                <a:highlight>
                  <a:srgbClr val="FFFFFF"/>
                </a:highlight>
              </a:rPr>
              <a:t>Reconocimiento del impacto del agotamiento de la cubierta vegetal en los hábitats naturales y toma de decisiones sostenibles para la salud del planeta a largo plazo.</a:t>
            </a:r>
            <a:endParaRPr>
              <a:solidFill>
                <a:srgbClr val="666666"/>
              </a:solidFill>
              <a:highlight>
                <a:srgbClr val="FFFFFF"/>
              </a:highlight>
            </a:endParaRPr>
          </a:p>
          <a:p>
            <a:pPr marL="457200" lvl="0" indent="0" algn="just" rtl="0">
              <a:lnSpc>
                <a:spcPct val="150000"/>
              </a:lnSpc>
              <a:spcBef>
                <a:spcPts val="1200"/>
              </a:spcBef>
              <a:spcAft>
                <a:spcPts val="0"/>
              </a:spcAft>
              <a:buSzPts val="2400"/>
              <a:buNone/>
            </a:pPr>
            <a:endParaRPr>
              <a:solidFill>
                <a:srgbClr val="666666"/>
              </a:solidFill>
              <a:highlight>
                <a:srgbClr val="FFFFFF"/>
              </a:highlight>
            </a:endParaRPr>
          </a:p>
        </p:txBody>
      </p:sp>
      <p:sp>
        <p:nvSpPr>
          <p:cNvPr id="518" name="Google Shape;518;g2d18f9086ee_0_188"/>
          <p:cNvSpPr txBox="1">
            <a:spLocks noGrp="1"/>
          </p:cNvSpPr>
          <p:nvPr>
            <p:ph type="body" idx="1"/>
          </p:nvPr>
        </p:nvSpPr>
        <p:spPr>
          <a:xfrm>
            <a:off x="904850" y="477573"/>
            <a:ext cx="100530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a:t>IMPACTO DEL CONSUMISMO ECOLÓGICO</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81"/>
          <p:cNvSpPr txBox="1">
            <a:spLocks noGrp="1"/>
          </p:cNvSpPr>
          <p:nvPr>
            <p:ph type="body" idx="2"/>
          </p:nvPr>
        </p:nvSpPr>
        <p:spPr>
          <a:xfrm>
            <a:off x="904850" y="1320780"/>
            <a:ext cx="10053000" cy="3857394"/>
          </a:xfrm>
          <a:prstGeom prst="rect">
            <a:avLst/>
          </a:prstGeom>
          <a:noFill/>
          <a:ln>
            <a:noFill/>
          </a:ln>
        </p:spPr>
        <p:txBody>
          <a:bodyPr spcFirstLastPara="1" wrap="square" lIns="91425" tIns="45700" rIns="91425" bIns="45700" anchor="t" anchorCtr="0">
            <a:noAutofit/>
          </a:bodyPr>
          <a:lstStyle/>
          <a:p>
            <a:pPr marL="457200" lvl="0" indent="-381000" algn="just" rtl="0">
              <a:lnSpc>
                <a:spcPct val="115000"/>
              </a:lnSpc>
              <a:spcBef>
                <a:spcPts val="1200"/>
              </a:spcBef>
              <a:spcAft>
                <a:spcPts val="0"/>
              </a:spcAft>
              <a:buClr>
                <a:srgbClr val="666666"/>
              </a:buClr>
              <a:buSzPts val="2400"/>
              <a:buChar char="•"/>
            </a:pPr>
            <a:r>
              <a:rPr lang="en-US" b="1">
                <a:solidFill>
                  <a:srgbClr val="666666"/>
                </a:solidFill>
              </a:rPr>
              <a:t>Ahorrar Energía: </a:t>
            </a:r>
            <a:r>
              <a:rPr lang="en-US">
                <a:solidFill>
                  <a:srgbClr val="666666"/>
                </a:solidFill>
              </a:rPr>
              <a:t>Reducir el consumo de energía apagando las luces y los aparatos electrónicos cuando no los utilice.</a:t>
            </a:r>
            <a:endParaRPr>
              <a:solidFill>
                <a:srgbClr val="666666"/>
              </a:solidFill>
            </a:endParaRPr>
          </a:p>
          <a:p>
            <a:pPr marL="457200" lvl="0" indent="-381000" algn="just" rtl="0">
              <a:lnSpc>
                <a:spcPct val="115000"/>
              </a:lnSpc>
              <a:spcBef>
                <a:spcPts val="0"/>
              </a:spcBef>
              <a:spcAft>
                <a:spcPts val="0"/>
              </a:spcAft>
              <a:buClr>
                <a:srgbClr val="666666"/>
              </a:buClr>
              <a:buSzPts val="2400"/>
              <a:buChar char="•"/>
            </a:pPr>
            <a:r>
              <a:rPr lang="en-US" b="1">
                <a:solidFill>
                  <a:srgbClr val="666666"/>
                </a:solidFill>
              </a:rPr>
              <a:t>Cambiar tu mentalidad:</a:t>
            </a:r>
            <a:r>
              <a:rPr lang="en-US">
                <a:solidFill>
                  <a:srgbClr val="666666"/>
                </a:solidFill>
              </a:rPr>
              <a:t> Consumir productos y servicios que reduzcan el agotamiento de los recursos naturales, la pérdida de hábitats y la degradación del medio ambiente.</a:t>
            </a:r>
            <a:endParaRPr>
              <a:solidFill>
                <a:srgbClr val="666666"/>
              </a:solidFill>
            </a:endParaRPr>
          </a:p>
          <a:p>
            <a:pPr marL="457200" lvl="0" indent="-381000" algn="just" rtl="0">
              <a:lnSpc>
                <a:spcPct val="115000"/>
              </a:lnSpc>
              <a:spcBef>
                <a:spcPts val="0"/>
              </a:spcBef>
              <a:spcAft>
                <a:spcPts val="0"/>
              </a:spcAft>
              <a:buClr>
                <a:srgbClr val="666666"/>
              </a:buClr>
              <a:buSzPts val="2400"/>
              <a:buChar char="•"/>
            </a:pPr>
            <a:r>
              <a:rPr lang="en-US" b="1">
                <a:solidFill>
                  <a:srgbClr val="666666"/>
                </a:solidFill>
              </a:rPr>
              <a:t>Utilizar energía solar y renovable:</a:t>
            </a:r>
            <a:r>
              <a:rPr lang="en-US">
                <a:solidFill>
                  <a:srgbClr val="666666"/>
                </a:solidFill>
              </a:rPr>
              <a:t> Considerar la posibilidad de utilizar productos solares que aprovechan la energía del sol en lugar de depender únicamente de la electricidad.</a:t>
            </a:r>
            <a:endParaRPr>
              <a:solidFill>
                <a:srgbClr val="666666"/>
              </a:solidFill>
            </a:endParaRPr>
          </a:p>
          <a:p>
            <a:pPr marL="457200" lvl="0" indent="-381000" algn="just" rtl="0">
              <a:lnSpc>
                <a:spcPct val="115000"/>
              </a:lnSpc>
              <a:spcBef>
                <a:spcPts val="0"/>
              </a:spcBef>
              <a:spcAft>
                <a:spcPts val="0"/>
              </a:spcAft>
              <a:buClr>
                <a:srgbClr val="666666"/>
              </a:buClr>
              <a:buSzPts val="2400"/>
              <a:buChar char="•"/>
            </a:pPr>
            <a:r>
              <a:rPr lang="en-US" b="1">
                <a:solidFill>
                  <a:srgbClr val="666666"/>
                </a:solidFill>
              </a:rPr>
              <a:t>Colaborar </a:t>
            </a:r>
            <a:r>
              <a:rPr lang="en-US">
                <a:solidFill>
                  <a:srgbClr val="666666"/>
                </a:solidFill>
              </a:rPr>
              <a:t>con gobiernos, instalaciones de producción de energía, industrias, fabricantes y consumidores para invertir en soluciones de energía renovable.</a:t>
            </a:r>
            <a:endParaRPr>
              <a:solidFill>
                <a:srgbClr val="666666"/>
              </a:solidFill>
            </a:endParaRPr>
          </a:p>
          <a:p>
            <a:pPr marL="457200" lvl="0" indent="0" algn="just" rtl="0">
              <a:lnSpc>
                <a:spcPct val="150000"/>
              </a:lnSpc>
              <a:spcBef>
                <a:spcPts val="1200"/>
              </a:spcBef>
              <a:spcAft>
                <a:spcPts val="0"/>
              </a:spcAft>
              <a:buSzPts val="2400"/>
              <a:buNone/>
            </a:pPr>
            <a:endParaRPr b="1">
              <a:solidFill>
                <a:srgbClr val="000000"/>
              </a:solidFill>
            </a:endParaRPr>
          </a:p>
        </p:txBody>
      </p:sp>
      <p:sp>
        <p:nvSpPr>
          <p:cNvPr id="525" name="Google Shape;525;p81"/>
          <p:cNvSpPr txBox="1">
            <a:spLocks noGrp="1"/>
          </p:cNvSpPr>
          <p:nvPr>
            <p:ph type="body" idx="1"/>
          </p:nvPr>
        </p:nvSpPr>
        <p:spPr>
          <a:xfrm>
            <a:off x="904850" y="477573"/>
            <a:ext cx="100530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a:t>ESTRATEGIAS DE CONSUMO ECOLÓGICO</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g2d18f9086ee_0_194"/>
          <p:cNvSpPr txBox="1">
            <a:spLocks noGrp="1"/>
          </p:cNvSpPr>
          <p:nvPr>
            <p:ph type="body" idx="2"/>
          </p:nvPr>
        </p:nvSpPr>
        <p:spPr>
          <a:xfrm>
            <a:off x="904850" y="1383100"/>
            <a:ext cx="10053000" cy="4580100"/>
          </a:xfrm>
          <a:prstGeom prst="rect">
            <a:avLst/>
          </a:prstGeom>
          <a:noFill/>
          <a:ln>
            <a:noFill/>
          </a:ln>
        </p:spPr>
        <p:txBody>
          <a:bodyPr spcFirstLastPara="1" wrap="square" lIns="91425" tIns="45700" rIns="91425" bIns="45700" anchor="t" anchorCtr="0">
            <a:noAutofit/>
          </a:bodyPr>
          <a:lstStyle/>
          <a:p>
            <a:pPr marL="457200" lvl="0" indent="-381000" algn="just" rtl="0">
              <a:lnSpc>
                <a:spcPct val="115000"/>
              </a:lnSpc>
              <a:spcBef>
                <a:spcPts val="1200"/>
              </a:spcBef>
              <a:spcAft>
                <a:spcPts val="0"/>
              </a:spcAft>
              <a:buClr>
                <a:srgbClr val="666666"/>
              </a:buClr>
              <a:buSzPts val="2400"/>
              <a:buChar char="●"/>
            </a:pPr>
            <a:r>
              <a:rPr lang="en-US" b="1">
                <a:solidFill>
                  <a:srgbClr val="666666"/>
                </a:solidFill>
              </a:rPr>
              <a:t>Comprobar las etiquetas energéticas:</a:t>
            </a:r>
            <a:r>
              <a:rPr lang="en-US">
                <a:solidFill>
                  <a:srgbClr val="666666"/>
                </a:solidFill>
              </a:rPr>
              <a:t> Evite los productos de alto consumo energético y opte por los de menor consumo.</a:t>
            </a:r>
            <a:endParaRPr>
              <a:solidFill>
                <a:srgbClr val="666666"/>
              </a:solidFill>
            </a:endParaRPr>
          </a:p>
          <a:p>
            <a:pPr marL="457200" lvl="0" indent="-381000" algn="just" rtl="0">
              <a:lnSpc>
                <a:spcPct val="115000"/>
              </a:lnSpc>
              <a:spcBef>
                <a:spcPts val="0"/>
              </a:spcBef>
              <a:spcAft>
                <a:spcPts val="0"/>
              </a:spcAft>
              <a:buClr>
                <a:srgbClr val="666666"/>
              </a:buClr>
              <a:buSzPts val="2400"/>
              <a:buChar char="●"/>
            </a:pPr>
            <a:r>
              <a:rPr lang="en-US" b="1">
                <a:solidFill>
                  <a:srgbClr val="666666"/>
                </a:solidFill>
              </a:rPr>
              <a:t>Dar prioridad a la energía verde: </a:t>
            </a:r>
            <a:r>
              <a:rPr lang="en-US">
                <a:solidFill>
                  <a:srgbClr val="666666"/>
                </a:solidFill>
              </a:rPr>
              <a:t>Prefiera las energías limpias y renovables siempre que sea posible.</a:t>
            </a:r>
            <a:endParaRPr>
              <a:solidFill>
                <a:srgbClr val="666666"/>
              </a:solidFill>
            </a:endParaRPr>
          </a:p>
          <a:p>
            <a:pPr marL="457200" lvl="0" indent="-381000" algn="just" rtl="0">
              <a:lnSpc>
                <a:spcPct val="115000"/>
              </a:lnSpc>
              <a:spcBef>
                <a:spcPts val="0"/>
              </a:spcBef>
              <a:spcAft>
                <a:spcPts val="0"/>
              </a:spcAft>
              <a:buClr>
                <a:srgbClr val="666666"/>
              </a:buClr>
              <a:buSzPts val="2400"/>
              <a:buChar char="●"/>
            </a:pPr>
            <a:r>
              <a:rPr lang="en-US" b="1">
                <a:solidFill>
                  <a:srgbClr val="666666"/>
                </a:solidFill>
              </a:rPr>
              <a:t>Reciclar:</a:t>
            </a:r>
            <a:r>
              <a:rPr lang="en-US">
                <a:solidFill>
                  <a:srgbClr val="666666"/>
                </a:solidFill>
              </a:rPr>
              <a:t> Elija alternativas ecológicas y productos reciclables.</a:t>
            </a:r>
            <a:endParaRPr>
              <a:solidFill>
                <a:srgbClr val="666666"/>
              </a:solidFill>
            </a:endParaRPr>
          </a:p>
          <a:p>
            <a:pPr marL="457200" lvl="0" indent="-381000" algn="just" rtl="0">
              <a:lnSpc>
                <a:spcPct val="115000"/>
              </a:lnSpc>
              <a:spcBef>
                <a:spcPts val="0"/>
              </a:spcBef>
              <a:spcAft>
                <a:spcPts val="0"/>
              </a:spcAft>
              <a:buClr>
                <a:srgbClr val="666666"/>
              </a:buClr>
              <a:buSzPts val="2400"/>
              <a:buChar char="●"/>
            </a:pPr>
            <a:r>
              <a:rPr lang="en-US" b="1">
                <a:solidFill>
                  <a:srgbClr val="666666"/>
                </a:solidFill>
              </a:rPr>
              <a:t>Comprar alimentos cultivados localmente y ecológicos:</a:t>
            </a:r>
            <a:r>
              <a:rPr lang="en-US">
                <a:solidFill>
                  <a:srgbClr val="666666"/>
                </a:solidFill>
              </a:rPr>
              <a:t> Reduzca las emisiones de carbono asociadas al transporte y minimice los efectos nocivos de los pesticidas y fertilizantes artificiales.</a:t>
            </a:r>
            <a:endParaRPr>
              <a:solidFill>
                <a:srgbClr val="666666"/>
              </a:solidFill>
            </a:endParaRPr>
          </a:p>
          <a:p>
            <a:pPr marL="457200" lvl="0" indent="0" algn="just" rtl="0">
              <a:lnSpc>
                <a:spcPct val="150000"/>
              </a:lnSpc>
              <a:spcBef>
                <a:spcPts val="1200"/>
              </a:spcBef>
              <a:spcAft>
                <a:spcPts val="0"/>
              </a:spcAft>
              <a:buSzPts val="2400"/>
              <a:buNone/>
            </a:pPr>
            <a:endParaRPr>
              <a:solidFill>
                <a:srgbClr val="000000"/>
              </a:solidFill>
            </a:endParaRPr>
          </a:p>
        </p:txBody>
      </p:sp>
      <p:sp>
        <p:nvSpPr>
          <p:cNvPr id="532" name="Google Shape;532;g2d18f9086ee_0_194"/>
          <p:cNvSpPr txBox="1">
            <a:spLocks noGrp="1"/>
          </p:cNvSpPr>
          <p:nvPr>
            <p:ph type="body" idx="1"/>
          </p:nvPr>
        </p:nvSpPr>
        <p:spPr>
          <a:xfrm>
            <a:off x="904850" y="477574"/>
            <a:ext cx="10053000" cy="556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a:t>ESTRATEGIAS DE CONSUMO ECOLÓGICO</a:t>
            </a:r>
            <a:endParaRPr/>
          </a:p>
          <a:p>
            <a:pPr marL="0" lvl="0" indent="0" algn="l" rtl="0">
              <a:lnSpc>
                <a:spcPct val="90000"/>
              </a:lnSpc>
              <a:spcBef>
                <a:spcPts val="1000"/>
              </a:spcBef>
              <a:spcAft>
                <a:spcPts val="0"/>
              </a:spcAft>
              <a:buSzPts val="3600"/>
              <a:buNone/>
            </a:pPr>
            <a:endParaRPr/>
          </a:p>
        </p:txBody>
      </p:sp>
      <p:sp>
        <p:nvSpPr>
          <p:cNvPr id="533" name="Google Shape;533;g2d18f9086ee_0_194"/>
          <p:cNvSpPr txBox="1"/>
          <p:nvPr/>
        </p:nvSpPr>
        <p:spPr>
          <a:xfrm>
            <a:off x="0" y="0"/>
            <a:ext cx="3000000" cy="3540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200"/>
              </a:spcBef>
              <a:spcAft>
                <a:spcPts val="1200"/>
              </a:spcAft>
              <a:buClr>
                <a:srgbClr val="000000"/>
              </a:buClr>
              <a:buSzPts val="1100"/>
              <a:buFont typeface="Arial"/>
              <a:buNone/>
            </a:pPr>
            <a:endParaRPr sz="1100" b="1" i="0" u="none" strike="noStrike" cap="none">
              <a:solidFill>
                <a:srgbClr val="000000"/>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g2d18f9086ee_0_200"/>
          <p:cNvSpPr txBox="1">
            <a:spLocks noGrp="1"/>
          </p:cNvSpPr>
          <p:nvPr>
            <p:ph type="body" idx="2"/>
          </p:nvPr>
        </p:nvSpPr>
        <p:spPr>
          <a:xfrm>
            <a:off x="904850" y="1433012"/>
            <a:ext cx="10053000" cy="5043988"/>
          </a:xfrm>
          <a:prstGeom prst="rect">
            <a:avLst/>
          </a:prstGeom>
          <a:noFill/>
          <a:ln>
            <a:noFill/>
          </a:ln>
        </p:spPr>
        <p:txBody>
          <a:bodyPr spcFirstLastPara="1" wrap="square" lIns="91425" tIns="45700" rIns="91425" bIns="45700" anchor="t" anchorCtr="0">
            <a:noAutofit/>
          </a:bodyPr>
          <a:lstStyle/>
          <a:p>
            <a:pPr marL="457200" lvl="0" indent="-381000" algn="just" rtl="0">
              <a:lnSpc>
                <a:spcPct val="115000"/>
              </a:lnSpc>
              <a:spcBef>
                <a:spcPts val="1200"/>
              </a:spcBef>
              <a:spcAft>
                <a:spcPts val="0"/>
              </a:spcAft>
              <a:buClr>
                <a:srgbClr val="666666"/>
              </a:buClr>
              <a:buSzPts val="2400"/>
              <a:buChar char="•"/>
            </a:pPr>
            <a:r>
              <a:rPr lang="en-US" b="1">
                <a:solidFill>
                  <a:srgbClr val="666666"/>
                </a:solidFill>
              </a:rPr>
              <a:t>Transparencia:</a:t>
            </a:r>
            <a:r>
              <a:rPr lang="en-US">
                <a:solidFill>
                  <a:srgbClr val="666666"/>
                </a:solidFill>
              </a:rPr>
              <a:t> Las empresas deben ser transparentes sobre sus prácticas, incluidos los procesos de abastecimiento y producción.</a:t>
            </a:r>
            <a:endParaRPr>
              <a:solidFill>
                <a:srgbClr val="666666"/>
              </a:solidFill>
            </a:endParaRPr>
          </a:p>
          <a:p>
            <a:pPr marL="457200" lvl="0" indent="-381000" algn="just" rtl="0">
              <a:lnSpc>
                <a:spcPct val="115000"/>
              </a:lnSpc>
              <a:spcBef>
                <a:spcPts val="0"/>
              </a:spcBef>
              <a:spcAft>
                <a:spcPts val="0"/>
              </a:spcAft>
              <a:buClr>
                <a:srgbClr val="666666"/>
              </a:buClr>
              <a:buSzPts val="2400"/>
              <a:buChar char="•"/>
            </a:pPr>
            <a:r>
              <a:rPr lang="en-US" b="1">
                <a:solidFill>
                  <a:srgbClr val="666666"/>
                </a:solidFill>
              </a:rPr>
              <a:t>Autenticidad:</a:t>
            </a:r>
            <a:r>
              <a:rPr lang="en-US">
                <a:solidFill>
                  <a:srgbClr val="666666"/>
                </a:solidFill>
              </a:rPr>
              <a:t> Las empresas deben demostrar un compromiso auténtico con la sostenibilidad ofreciendo productos y servicios ecológicos.</a:t>
            </a:r>
            <a:endParaRPr>
              <a:solidFill>
                <a:srgbClr val="666666"/>
              </a:solidFill>
            </a:endParaRPr>
          </a:p>
          <a:p>
            <a:pPr marL="457200" lvl="0" indent="-381000" algn="just" rtl="0">
              <a:lnSpc>
                <a:spcPct val="115000"/>
              </a:lnSpc>
              <a:spcBef>
                <a:spcPts val="0"/>
              </a:spcBef>
              <a:spcAft>
                <a:spcPts val="0"/>
              </a:spcAft>
              <a:buClr>
                <a:srgbClr val="666666"/>
              </a:buClr>
              <a:buSzPts val="2400"/>
              <a:buChar char="•"/>
            </a:pPr>
            <a:r>
              <a:rPr lang="en-US" b="1">
                <a:solidFill>
                  <a:srgbClr val="666666"/>
                </a:solidFill>
              </a:rPr>
              <a:t>Hacer hincapié en las soluciones y ventajas proambientales:</a:t>
            </a:r>
            <a:r>
              <a:rPr lang="en-US">
                <a:solidFill>
                  <a:srgbClr val="666666"/>
                </a:solidFill>
              </a:rPr>
              <a:t> Las empresas deben destacar las ventajas medioambientales de sus productos.</a:t>
            </a:r>
            <a:endParaRPr>
              <a:solidFill>
                <a:srgbClr val="666666"/>
              </a:solidFill>
            </a:endParaRPr>
          </a:p>
          <a:p>
            <a:pPr marL="457200" lvl="0" indent="-381000" algn="just" rtl="0">
              <a:lnSpc>
                <a:spcPct val="115000"/>
              </a:lnSpc>
              <a:spcBef>
                <a:spcPts val="0"/>
              </a:spcBef>
              <a:spcAft>
                <a:spcPts val="0"/>
              </a:spcAft>
              <a:buClr>
                <a:srgbClr val="666666"/>
              </a:buClr>
              <a:buSzPts val="2400"/>
              <a:buChar char="•"/>
            </a:pPr>
            <a:r>
              <a:rPr lang="en-US" b="1">
                <a:solidFill>
                  <a:srgbClr val="666666"/>
                </a:solidFill>
              </a:rPr>
              <a:t>Crear productos duraderos:</a:t>
            </a:r>
            <a:r>
              <a:rPr lang="en-US">
                <a:solidFill>
                  <a:srgbClr val="666666"/>
                </a:solidFill>
              </a:rPr>
              <a:t> Las empresas deben dar prioridad a la ampliación del ciclo de vida de sus productos.</a:t>
            </a:r>
            <a:endParaRPr>
              <a:solidFill>
                <a:srgbClr val="666666"/>
              </a:solidFill>
            </a:endParaRPr>
          </a:p>
          <a:p>
            <a:pPr marL="457200" lvl="0" indent="0" algn="just" rtl="0">
              <a:lnSpc>
                <a:spcPct val="150000"/>
              </a:lnSpc>
              <a:spcBef>
                <a:spcPts val="1200"/>
              </a:spcBef>
              <a:spcAft>
                <a:spcPts val="0"/>
              </a:spcAft>
              <a:buSzPts val="2400"/>
              <a:buNone/>
            </a:pPr>
            <a:endParaRPr b="1">
              <a:solidFill>
                <a:srgbClr val="000000"/>
              </a:solidFill>
            </a:endParaRPr>
          </a:p>
        </p:txBody>
      </p:sp>
      <p:sp>
        <p:nvSpPr>
          <p:cNvPr id="540" name="Google Shape;540;g2d18f9086ee_0_200"/>
          <p:cNvSpPr txBox="1">
            <a:spLocks noGrp="1"/>
          </p:cNvSpPr>
          <p:nvPr>
            <p:ph type="body" idx="1"/>
          </p:nvPr>
        </p:nvSpPr>
        <p:spPr>
          <a:xfrm>
            <a:off x="904850" y="477573"/>
            <a:ext cx="100530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a:t>ESTRATEGIAS DE CONSUMO ECOLÓGICO</a:t>
            </a:r>
            <a:endParaRPr/>
          </a:p>
          <a:p>
            <a:pPr marL="0" lvl="0" indent="0" algn="l" rtl="0">
              <a:lnSpc>
                <a:spcPct val="90000"/>
              </a:lnSpc>
              <a:spcBef>
                <a:spcPts val="1000"/>
              </a:spcBef>
              <a:spcAft>
                <a:spcPts val="0"/>
              </a:spcAft>
              <a:buSzPts val="3600"/>
              <a:buNone/>
            </a:pP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82"/>
          <p:cNvSpPr txBox="1">
            <a:spLocks noGrp="1"/>
          </p:cNvSpPr>
          <p:nvPr>
            <p:ph type="body" idx="2"/>
          </p:nvPr>
        </p:nvSpPr>
        <p:spPr>
          <a:xfrm>
            <a:off x="904850" y="1518700"/>
            <a:ext cx="10053000" cy="4615500"/>
          </a:xfrm>
          <a:prstGeom prst="rect">
            <a:avLst/>
          </a:prstGeom>
          <a:noFill/>
          <a:ln>
            <a:noFill/>
          </a:ln>
        </p:spPr>
        <p:txBody>
          <a:bodyPr spcFirstLastPara="1" wrap="square" lIns="91425" tIns="45700" rIns="91425" bIns="45700" anchor="t" anchorCtr="0">
            <a:noAutofit/>
          </a:bodyPr>
          <a:lstStyle/>
          <a:p>
            <a:pPr marL="457200" lvl="0" indent="-381000" algn="just" rtl="0">
              <a:lnSpc>
                <a:spcPct val="115000"/>
              </a:lnSpc>
              <a:spcBef>
                <a:spcPts val="1200"/>
              </a:spcBef>
              <a:spcAft>
                <a:spcPts val="0"/>
              </a:spcAft>
              <a:buClr>
                <a:srgbClr val="666666"/>
              </a:buClr>
              <a:buSzPts val="2400"/>
              <a:buChar char="•"/>
            </a:pPr>
            <a:r>
              <a:rPr lang="en-US" b="1">
                <a:solidFill>
                  <a:srgbClr val="666666"/>
                </a:solidFill>
              </a:rPr>
              <a:t>Utilizar el marketing con causa y las certificaciones medioambientales:</a:t>
            </a:r>
            <a:r>
              <a:rPr lang="en-US">
                <a:solidFill>
                  <a:srgbClr val="666666"/>
                </a:solidFill>
              </a:rPr>
              <a:t> El marketing con causa implica destinar una parte de los beneficios del producto a causas sin ánimo de lucro.</a:t>
            </a:r>
            <a:endParaRPr>
              <a:solidFill>
                <a:srgbClr val="666666"/>
              </a:solidFill>
            </a:endParaRPr>
          </a:p>
          <a:p>
            <a:pPr marL="457200" lvl="0" indent="-381000" algn="just" rtl="0">
              <a:lnSpc>
                <a:spcPct val="115000"/>
              </a:lnSpc>
              <a:spcBef>
                <a:spcPts val="0"/>
              </a:spcBef>
              <a:spcAft>
                <a:spcPts val="0"/>
              </a:spcAft>
              <a:buClr>
                <a:srgbClr val="666666"/>
              </a:buClr>
              <a:buSzPts val="2400"/>
              <a:buChar char="•"/>
            </a:pPr>
            <a:r>
              <a:rPr lang="en-US" b="1">
                <a:solidFill>
                  <a:srgbClr val="666666"/>
                </a:solidFill>
              </a:rPr>
              <a:t>Etiquetas ecológicas:</a:t>
            </a:r>
            <a:r>
              <a:rPr lang="en-US">
                <a:solidFill>
                  <a:srgbClr val="666666"/>
                </a:solidFill>
              </a:rPr>
              <a:t> Las etiquetas ecológicas como Energy Star, USDA's Certified Organic y el logotipo de reciclaje influyen significativamente en las decisiones de compra de los consumidores.</a:t>
            </a:r>
            <a:endParaRPr>
              <a:solidFill>
                <a:srgbClr val="666666"/>
              </a:solidFill>
            </a:endParaRPr>
          </a:p>
          <a:p>
            <a:pPr marL="457200" lvl="0" indent="-381000" algn="just" rtl="0">
              <a:lnSpc>
                <a:spcPct val="115000"/>
              </a:lnSpc>
              <a:spcBef>
                <a:spcPts val="0"/>
              </a:spcBef>
              <a:spcAft>
                <a:spcPts val="0"/>
              </a:spcAft>
              <a:buClr>
                <a:srgbClr val="666666"/>
              </a:buClr>
              <a:buSzPts val="2400"/>
              <a:buChar char="•"/>
            </a:pPr>
            <a:r>
              <a:rPr lang="en-US" b="1">
                <a:solidFill>
                  <a:srgbClr val="666666"/>
                </a:solidFill>
              </a:rPr>
              <a:t>Declaraciones medioambientales de producto:</a:t>
            </a:r>
            <a:r>
              <a:rPr lang="en-US">
                <a:solidFill>
                  <a:srgbClr val="666666"/>
                </a:solidFill>
              </a:rPr>
              <a:t> Proporcionan información detallada sobre el impacto medioambiental del ciclo de vida de un producto.</a:t>
            </a:r>
            <a:endParaRPr>
              <a:solidFill>
                <a:srgbClr val="666666"/>
              </a:solidFill>
            </a:endParaRPr>
          </a:p>
          <a:p>
            <a:pPr marL="457200" lvl="0" indent="0" algn="just" rtl="0">
              <a:lnSpc>
                <a:spcPct val="150000"/>
              </a:lnSpc>
              <a:spcBef>
                <a:spcPts val="1200"/>
              </a:spcBef>
              <a:spcAft>
                <a:spcPts val="0"/>
              </a:spcAft>
              <a:buSzPts val="2400"/>
              <a:buNone/>
            </a:pPr>
            <a:endParaRPr b="1">
              <a:solidFill>
                <a:srgbClr val="000000"/>
              </a:solidFill>
            </a:endParaRPr>
          </a:p>
        </p:txBody>
      </p:sp>
      <p:sp>
        <p:nvSpPr>
          <p:cNvPr id="547" name="Google Shape;547;p82"/>
          <p:cNvSpPr txBox="1">
            <a:spLocks noGrp="1"/>
          </p:cNvSpPr>
          <p:nvPr>
            <p:ph type="body" idx="1"/>
          </p:nvPr>
        </p:nvSpPr>
        <p:spPr>
          <a:xfrm>
            <a:off x="904850" y="477573"/>
            <a:ext cx="100530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a:t>ESTRATEGIAS DE CONSUMO ECOLÓGICO</a:t>
            </a:r>
            <a:endParaRPr/>
          </a:p>
          <a:p>
            <a:pPr marL="0" lvl="0" indent="0" algn="l" rtl="0">
              <a:lnSpc>
                <a:spcPct val="90000"/>
              </a:lnSpc>
              <a:spcBef>
                <a:spcPts val="1000"/>
              </a:spcBef>
              <a:spcAft>
                <a:spcPts val="0"/>
              </a:spcAft>
              <a:buSzPts val="360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7" name="Google Shape;227;p11"/>
          <p:cNvPicPr preferRelativeResize="0">
            <a:picLocks noGrp="1"/>
          </p:cNvPicPr>
          <p:nvPr>
            <p:ph type="pic" idx="2"/>
          </p:nvPr>
        </p:nvPicPr>
        <p:blipFill rotWithShape="1">
          <a:blip r:embed="rId3">
            <a:alphaModFix/>
          </a:blip>
          <a:srcRect l="12956" t="11648" b="30815"/>
          <a:stretch/>
        </p:blipFill>
        <p:spPr>
          <a:xfrm>
            <a:off x="238772" y="2626822"/>
            <a:ext cx="7708195" cy="3396829"/>
          </a:xfrm>
          <a:prstGeom prst="rect">
            <a:avLst/>
          </a:prstGeom>
          <a:solidFill>
            <a:srgbClr val="BFBFBF"/>
          </a:solidFill>
          <a:ln>
            <a:noFill/>
          </a:ln>
        </p:spPr>
      </p:pic>
      <p:sp>
        <p:nvSpPr>
          <p:cNvPr id="228" name="Google Shape;228;p11"/>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a:t>01</a:t>
            </a:r>
            <a:endParaRPr/>
          </a:p>
        </p:txBody>
      </p:sp>
      <p:sp>
        <p:nvSpPr>
          <p:cNvPr id="229" name="Google Shape;229;p11"/>
          <p:cNvSpPr/>
          <p:nvPr/>
        </p:nvSpPr>
        <p:spPr>
          <a:xfrm>
            <a:off x="5722297" y="4461934"/>
            <a:ext cx="5608740" cy="12526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230" name="Google Shape;230;p11"/>
          <p:cNvSpPr txBox="1"/>
          <p:nvPr/>
        </p:nvSpPr>
        <p:spPr>
          <a:xfrm>
            <a:off x="5675625" y="4802400"/>
            <a:ext cx="5608800" cy="63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500" b="1">
                <a:solidFill>
                  <a:srgbClr val="73B64B"/>
                </a:solidFill>
                <a:latin typeface="Calibri"/>
                <a:ea typeface="Calibri"/>
                <a:cs typeface="Calibri"/>
                <a:sym typeface="Calibri"/>
              </a:rPr>
              <a:t>INTRODUCCIÓN AL MÓDULO</a:t>
            </a:r>
            <a:endParaRPr sz="3500" b="0" i="0" u="none" strike="noStrike" cap="none">
              <a:solidFill>
                <a:srgbClr val="000000"/>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g2d18f9086ee_0_102"/>
          <p:cNvSpPr txBox="1">
            <a:spLocks noGrp="1"/>
          </p:cNvSpPr>
          <p:nvPr>
            <p:ph type="body" idx="2"/>
          </p:nvPr>
        </p:nvSpPr>
        <p:spPr>
          <a:xfrm>
            <a:off x="904850" y="1215650"/>
            <a:ext cx="10053000" cy="4917900"/>
          </a:xfrm>
          <a:prstGeom prst="rect">
            <a:avLst/>
          </a:prstGeom>
          <a:noFill/>
          <a:ln>
            <a:noFill/>
          </a:ln>
        </p:spPr>
        <p:txBody>
          <a:bodyPr spcFirstLastPara="1" wrap="square" lIns="91425" tIns="45700" rIns="91425" bIns="45700" anchor="t" anchorCtr="0">
            <a:noAutofit/>
          </a:bodyPr>
          <a:lstStyle/>
          <a:p>
            <a:pPr marL="457200" lvl="0" indent="-374650" algn="just" rtl="0">
              <a:lnSpc>
                <a:spcPct val="115000"/>
              </a:lnSpc>
              <a:spcBef>
                <a:spcPts val="1200"/>
              </a:spcBef>
              <a:spcAft>
                <a:spcPts val="0"/>
              </a:spcAft>
              <a:buClr>
                <a:srgbClr val="666666"/>
              </a:buClr>
              <a:buSzPts val="2300"/>
              <a:buChar char="•"/>
            </a:pPr>
            <a:r>
              <a:rPr lang="en-US" sz="2300">
                <a:solidFill>
                  <a:srgbClr val="666666"/>
                </a:solidFill>
              </a:rPr>
              <a:t>Los consumidores de marisco prefieren productos con el logotipo del Marine Stewardship Council, que indica una recolección responsable con el medio ambiente.</a:t>
            </a:r>
            <a:endParaRPr sz="2300">
              <a:solidFill>
                <a:srgbClr val="666666"/>
              </a:solidFill>
            </a:endParaRPr>
          </a:p>
          <a:p>
            <a:pPr marL="457200" lvl="0" indent="-374650" algn="just" rtl="0">
              <a:lnSpc>
                <a:spcPct val="115000"/>
              </a:lnSpc>
              <a:spcBef>
                <a:spcPts val="0"/>
              </a:spcBef>
              <a:spcAft>
                <a:spcPts val="0"/>
              </a:spcAft>
              <a:buClr>
                <a:srgbClr val="666666"/>
              </a:buClr>
              <a:buSzPts val="2300"/>
              <a:buChar char="•"/>
            </a:pPr>
            <a:r>
              <a:rPr lang="en-US" sz="2300">
                <a:solidFill>
                  <a:srgbClr val="666666"/>
                </a:solidFill>
              </a:rPr>
              <a:t>Los consumidores de café de Canadá y EE.UU. buscan granos ecológicos con certificaciones como el sello Bird-Friendly.</a:t>
            </a:r>
            <a:endParaRPr sz="2300">
              <a:solidFill>
                <a:srgbClr val="666666"/>
              </a:solidFill>
            </a:endParaRPr>
          </a:p>
          <a:p>
            <a:pPr marL="457200" lvl="0" indent="-374650" algn="just" rtl="0">
              <a:lnSpc>
                <a:spcPct val="115000"/>
              </a:lnSpc>
              <a:spcBef>
                <a:spcPts val="0"/>
              </a:spcBef>
              <a:spcAft>
                <a:spcPts val="0"/>
              </a:spcAft>
              <a:buClr>
                <a:srgbClr val="666666"/>
              </a:buClr>
              <a:buSzPts val="2300"/>
              <a:buChar char="•"/>
            </a:pPr>
            <a:r>
              <a:rPr lang="en-US" sz="2300">
                <a:solidFill>
                  <a:srgbClr val="666666"/>
                </a:solidFill>
              </a:rPr>
              <a:t>El Consejo de Administración Forestal de México ha certificado más de 25 millones de hectáreas de jardines forestales en 54 países, duplicando su cobertura desde 1998.</a:t>
            </a:r>
            <a:endParaRPr sz="2300">
              <a:solidFill>
                <a:srgbClr val="666666"/>
              </a:solidFill>
            </a:endParaRPr>
          </a:p>
          <a:p>
            <a:pPr marL="457200" lvl="0" indent="-374650" algn="just" rtl="0">
              <a:lnSpc>
                <a:spcPct val="115000"/>
              </a:lnSpc>
              <a:spcBef>
                <a:spcPts val="0"/>
              </a:spcBef>
              <a:spcAft>
                <a:spcPts val="0"/>
              </a:spcAft>
              <a:buClr>
                <a:srgbClr val="666666"/>
              </a:buClr>
              <a:buSzPts val="2300"/>
              <a:buChar char="•"/>
            </a:pPr>
            <a:r>
              <a:rPr lang="en-US" sz="2300">
                <a:solidFill>
                  <a:srgbClr val="666666"/>
                </a:solidFill>
              </a:rPr>
              <a:t>La campaña europea Bandera Azul en 20 países europeos ha identificado más de 2.750 puertos deportivos y playas como respetuosos con el medio ambiente.</a:t>
            </a:r>
            <a:endParaRPr sz="2300">
              <a:solidFill>
                <a:srgbClr val="666666"/>
              </a:solidFill>
            </a:endParaRPr>
          </a:p>
          <a:p>
            <a:pPr marL="457200" lvl="0" indent="-374650" algn="just" rtl="0">
              <a:lnSpc>
                <a:spcPct val="115000"/>
              </a:lnSpc>
              <a:spcBef>
                <a:spcPts val="0"/>
              </a:spcBef>
              <a:spcAft>
                <a:spcPts val="0"/>
              </a:spcAft>
              <a:buClr>
                <a:srgbClr val="666666"/>
              </a:buClr>
              <a:buSzPts val="2300"/>
              <a:buChar char="•"/>
            </a:pPr>
            <a:r>
              <a:rPr lang="en-US" sz="2300">
                <a:solidFill>
                  <a:srgbClr val="666666"/>
                </a:solidFill>
              </a:rPr>
              <a:t>Los consumidores tailandeses han aumentado el uso de frigoríficos de una sola puerta de bajo consumo.</a:t>
            </a:r>
            <a:endParaRPr sz="2300">
              <a:solidFill>
                <a:srgbClr val="666666"/>
              </a:solidFill>
            </a:endParaRPr>
          </a:p>
          <a:p>
            <a:pPr marL="457200" lvl="0" indent="0" algn="just" rtl="0">
              <a:lnSpc>
                <a:spcPct val="100000"/>
              </a:lnSpc>
              <a:spcBef>
                <a:spcPts val="1200"/>
              </a:spcBef>
              <a:spcAft>
                <a:spcPts val="0"/>
              </a:spcAft>
              <a:buSzPts val="2400"/>
              <a:buNone/>
            </a:pPr>
            <a:endParaRPr>
              <a:solidFill>
                <a:srgbClr val="000000"/>
              </a:solidFill>
            </a:endParaRPr>
          </a:p>
        </p:txBody>
      </p:sp>
      <p:sp>
        <p:nvSpPr>
          <p:cNvPr id="554" name="Google Shape;554;g2d18f9086ee_0_102"/>
          <p:cNvSpPr txBox="1">
            <a:spLocks noGrp="1"/>
          </p:cNvSpPr>
          <p:nvPr>
            <p:ph type="body" idx="1"/>
          </p:nvPr>
        </p:nvSpPr>
        <p:spPr>
          <a:xfrm>
            <a:off x="904850" y="477573"/>
            <a:ext cx="100530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a:t>EJEMPLOS DE CONSUMO ECOLÓGICO</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g2d18f9086ee_0_108"/>
          <p:cNvSpPr txBox="1">
            <a:spLocks noGrp="1"/>
          </p:cNvSpPr>
          <p:nvPr>
            <p:ph type="body" idx="2"/>
          </p:nvPr>
        </p:nvSpPr>
        <p:spPr>
          <a:xfrm>
            <a:off x="904850" y="1404204"/>
            <a:ext cx="10053000" cy="4680413"/>
          </a:xfrm>
          <a:prstGeom prst="rect">
            <a:avLst/>
          </a:prstGeom>
          <a:noFill/>
          <a:ln>
            <a:noFill/>
          </a:ln>
        </p:spPr>
        <p:txBody>
          <a:bodyPr spcFirstLastPara="1" wrap="square" lIns="91425" tIns="45700" rIns="91425" bIns="45700" anchor="t" anchorCtr="0">
            <a:noAutofit/>
          </a:bodyPr>
          <a:lstStyle/>
          <a:p>
            <a:pPr marL="457200" lvl="0" indent="-381000" algn="just" rtl="0">
              <a:lnSpc>
                <a:spcPct val="115000"/>
              </a:lnSpc>
              <a:spcBef>
                <a:spcPts val="1200"/>
              </a:spcBef>
              <a:spcAft>
                <a:spcPts val="0"/>
              </a:spcAft>
              <a:buClr>
                <a:srgbClr val="666666"/>
              </a:buClr>
              <a:buSzPts val="2400"/>
              <a:buChar char="•"/>
            </a:pPr>
            <a:r>
              <a:rPr lang="en-US">
                <a:solidFill>
                  <a:srgbClr val="666666"/>
                </a:solidFill>
              </a:rPr>
              <a:t>Los consumidores de todo el mundo están reduciendo la necesidad de centrales eléctricas de carbón de tamaño medio cambiando a lámparas fluorescentes compactas de bajo consumo.</a:t>
            </a:r>
            <a:endParaRPr>
              <a:solidFill>
                <a:srgbClr val="666666"/>
              </a:solidFill>
            </a:endParaRPr>
          </a:p>
          <a:p>
            <a:pPr marL="457200" lvl="0" indent="-381000" algn="just" rtl="0">
              <a:lnSpc>
                <a:spcPct val="115000"/>
              </a:lnSpc>
              <a:spcBef>
                <a:spcPts val="0"/>
              </a:spcBef>
              <a:spcAft>
                <a:spcPts val="0"/>
              </a:spcAft>
              <a:buClr>
                <a:srgbClr val="666666"/>
              </a:buClr>
              <a:buSzPts val="2400"/>
              <a:buChar char="•"/>
            </a:pPr>
            <a:r>
              <a:rPr lang="en-US">
                <a:solidFill>
                  <a:srgbClr val="666666"/>
                </a:solidFill>
              </a:rPr>
              <a:t>Gobiernos, organizaciones y propietarios de viviendas están instalando turbinas solares o eólicas en lugar de depender exclusivamente de la red </a:t>
            </a:r>
            <a:r>
              <a:rPr lang="en-US">
                <a:solidFill>
                  <a:srgbClr val="000000"/>
                </a:solidFill>
              </a:rPr>
              <a:t>eléctrica principal.</a:t>
            </a:r>
            <a:endParaRPr>
              <a:solidFill>
                <a:srgbClr val="000000"/>
              </a:solidFill>
            </a:endParaRPr>
          </a:p>
          <a:p>
            <a:pPr marL="0" lvl="0" indent="0" algn="just" rtl="0">
              <a:lnSpc>
                <a:spcPct val="100000"/>
              </a:lnSpc>
              <a:spcBef>
                <a:spcPts val="1200"/>
              </a:spcBef>
              <a:spcAft>
                <a:spcPts val="0"/>
              </a:spcAft>
              <a:buSzPts val="2400"/>
              <a:buNone/>
            </a:pPr>
            <a:endParaRPr>
              <a:solidFill>
                <a:srgbClr val="000000"/>
              </a:solidFill>
            </a:endParaRPr>
          </a:p>
          <a:p>
            <a:pPr marL="0" lvl="0" indent="0" algn="just" rtl="0">
              <a:lnSpc>
                <a:spcPct val="100000"/>
              </a:lnSpc>
              <a:spcBef>
                <a:spcPts val="1200"/>
              </a:spcBef>
              <a:spcAft>
                <a:spcPts val="0"/>
              </a:spcAft>
              <a:buSzPts val="2400"/>
              <a:buNone/>
            </a:pPr>
            <a:endParaRPr>
              <a:solidFill>
                <a:srgbClr val="000000"/>
              </a:solidFill>
              <a:highlight>
                <a:srgbClr val="FFFFFF"/>
              </a:highlight>
            </a:endParaRPr>
          </a:p>
        </p:txBody>
      </p:sp>
      <p:sp>
        <p:nvSpPr>
          <p:cNvPr id="561" name="Google Shape;561;g2d18f9086ee_0_108"/>
          <p:cNvSpPr txBox="1">
            <a:spLocks noGrp="1"/>
          </p:cNvSpPr>
          <p:nvPr>
            <p:ph type="body" idx="1"/>
          </p:nvPr>
        </p:nvSpPr>
        <p:spPr>
          <a:xfrm>
            <a:off x="904850" y="477575"/>
            <a:ext cx="10053000" cy="624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a:t>EJEMPLOS DE CONSUMO ECOLÓGICO</a:t>
            </a:r>
            <a:endParaRPr/>
          </a:p>
          <a:p>
            <a:pPr marL="0" lvl="0" indent="0" algn="l" rtl="0">
              <a:lnSpc>
                <a:spcPct val="90000"/>
              </a:lnSpc>
              <a:spcBef>
                <a:spcPts val="1000"/>
              </a:spcBef>
              <a:spcAft>
                <a:spcPts val="0"/>
              </a:spcAft>
              <a:buSzPts val="3600"/>
              <a:buNone/>
            </a:pPr>
            <a:endParaRPr/>
          </a:p>
        </p:txBody>
      </p:sp>
      <p:pic>
        <p:nvPicPr>
          <p:cNvPr id="562" name="Google Shape;562;g2d18f9086ee_0_108"/>
          <p:cNvPicPr preferRelativeResize="0"/>
          <p:nvPr/>
        </p:nvPicPr>
        <p:blipFill rotWithShape="1">
          <a:blip r:embed="rId3">
            <a:alphaModFix/>
          </a:blip>
          <a:srcRect/>
          <a:stretch/>
        </p:blipFill>
        <p:spPr>
          <a:xfrm>
            <a:off x="1314450" y="3619500"/>
            <a:ext cx="9643400" cy="287655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pic>
        <p:nvPicPr>
          <p:cNvPr id="568" name="Google Shape;568;p12"/>
          <p:cNvPicPr preferRelativeResize="0">
            <a:picLocks noGrp="1"/>
          </p:cNvPicPr>
          <p:nvPr>
            <p:ph type="pic" idx="2"/>
          </p:nvPr>
        </p:nvPicPr>
        <p:blipFill rotWithShape="1">
          <a:blip r:embed="rId3">
            <a:alphaModFix/>
          </a:blip>
          <a:srcRect l="12956" t="11648" b="30815"/>
          <a:stretch/>
        </p:blipFill>
        <p:spPr>
          <a:xfrm>
            <a:off x="238772" y="2626822"/>
            <a:ext cx="7708195" cy="3396829"/>
          </a:xfrm>
          <a:prstGeom prst="rect">
            <a:avLst/>
          </a:prstGeom>
          <a:solidFill>
            <a:srgbClr val="BFBFBF"/>
          </a:solidFill>
          <a:ln>
            <a:noFill/>
          </a:ln>
        </p:spPr>
      </p:pic>
      <p:sp>
        <p:nvSpPr>
          <p:cNvPr id="569" name="Google Shape;569;p12"/>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a:t>03</a:t>
            </a:r>
            <a:endParaRPr/>
          </a:p>
        </p:txBody>
      </p:sp>
      <p:sp>
        <p:nvSpPr>
          <p:cNvPr id="570" name="Google Shape;570;p12"/>
          <p:cNvSpPr/>
          <p:nvPr/>
        </p:nvSpPr>
        <p:spPr>
          <a:xfrm>
            <a:off x="5722297" y="4461934"/>
            <a:ext cx="5608740" cy="12526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571" name="Google Shape;571;p12"/>
          <p:cNvSpPr txBox="1"/>
          <p:nvPr/>
        </p:nvSpPr>
        <p:spPr>
          <a:xfrm>
            <a:off x="5906320" y="4514232"/>
            <a:ext cx="56088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73B64B"/>
                </a:solidFill>
                <a:latin typeface="Calibri"/>
                <a:ea typeface="Calibri"/>
                <a:cs typeface="Calibri"/>
                <a:sym typeface="Calibri"/>
              </a:rPr>
              <a:t>CASOS PRÁCTICOS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17"/>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a:t>Caso Práctico 1: </a:t>
            </a:r>
            <a:r>
              <a:rPr lang="en-US">
                <a:solidFill>
                  <a:srgbClr val="666666"/>
                </a:solidFill>
              </a:rPr>
              <a:t>Un estudio de</a:t>
            </a:r>
            <a:r>
              <a:rPr lang="en-US" b="1">
                <a:solidFill>
                  <a:srgbClr val="666666"/>
                </a:solidFill>
              </a:rPr>
              <a:t> Vietnam</a:t>
            </a:r>
            <a:endParaRPr>
              <a:solidFill>
                <a:srgbClr val="666666"/>
              </a:solidFill>
            </a:endParaRPr>
          </a:p>
        </p:txBody>
      </p:sp>
      <p:sp>
        <p:nvSpPr>
          <p:cNvPr id="577" name="Google Shape;577;p17"/>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01</a:t>
            </a:r>
            <a:endParaRPr/>
          </a:p>
        </p:txBody>
      </p:sp>
      <p:sp>
        <p:nvSpPr>
          <p:cNvPr id="578" name="Google Shape;578;p17"/>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a:t>Caso Práctico 2: </a:t>
            </a:r>
            <a:r>
              <a:rPr lang="en-US">
                <a:solidFill>
                  <a:srgbClr val="1F1F1F"/>
                </a:solidFill>
              </a:rPr>
              <a:t> </a:t>
            </a:r>
            <a:r>
              <a:rPr lang="en-US">
                <a:solidFill>
                  <a:srgbClr val="666666"/>
                </a:solidFill>
              </a:rPr>
              <a:t>Un estudio de Qingdao, China</a:t>
            </a:r>
            <a:endParaRPr>
              <a:solidFill>
                <a:srgbClr val="666666"/>
              </a:solidFill>
            </a:endParaRPr>
          </a:p>
        </p:txBody>
      </p:sp>
      <p:sp>
        <p:nvSpPr>
          <p:cNvPr id="579" name="Google Shape;579;p17"/>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en-US"/>
              <a:t>Caso Práctico 3: </a:t>
            </a:r>
            <a:r>
              <a:rPr lang="en-US">
                <a:solidFill>
                  <a:srgbClr val="666666"/>
                </a:solidFill>
              </a:rPr>
              <a:t>Factores que influyen en la transformación sostenible de la dieta - Un caso práctico sobre Consumo de Comida Alemana</a:t>
            </a:r>
            <a:r>
              <a:rPr lang="en-US" b="1">
                <a:solidFill>
                  <a:srgbClr val="666666"/>
                </a:solidFill>
              </a:rPr>
              <a:t>.</a:t>
            </a:r>
            <a:endParaRPr>
              <a:solidFill>
                <a:srgbClr val="666666"/>
              </a:solidFill>
            </a:endParaRPr>
          </a:p>
          <a:p>
            <a:pPr marL="0" lvl="0" indent="0" algn="l" rtl="0">
              <a:lnSpc>
                <a:spcPct val="100000"/>
              </a:lnSpc>
              <a:spcBef>
                <a:spcPts val="0"/>
              </a:spcBef>
              <a:spcAft>
                <a:spcPts val="0"/>
              </a:spcAft>
              <a:buClr>
                <a:srgbClr val="73B64B"/>
              </a:buClr>
              <a:buSzPts val="2400"/>
              <a:buNone/>
            </a:pPr>
            <a:endParaRPr/>
          </a:p>
        </p:txBody>
      </p:sp>
      <p:sp>
        <p:nvSpPr>
          <p:cNvPr id="580" name="Google Shape;580;p17"/>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02</a:t>
            </a:r>
            <a:endParaRPr/>
          </a:p>
        </p:txBody>
      </p:sp>
      <p:sp>
        <p:nvSpPr>
          <p:cNvPr id="581" name="Google Shape;581;p17"/>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03</a:t>
            </a:r>
            <a:endParaRPr/>
          </a:p>
        </p:txBody>
      </p:sp>
      <p:sp>
        <p:nvSpPr>
          <p:cNvPr id="582" name="Google Shape;582;p17"/>
          <p:cNvSpPr/>
          <p:nvPr/>
        </p:nvSpPr>
        <p:spPr>
          <a:xfrm>
            <a:off x="3880331" y="223253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583" name="Google Shape;583;p17"/>
          <p:cNvSpPr/>
          <p:nvPr/>
        </p:nvSpPr>
        <p:spPr>
          <a:xfrm>
            <a:off x="3880331" y="4245771"/>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584" name="Google Shape;584;p17"/>
          <p:cNvPicPr preferRelativeResize="0">
            <a:picLocks noGrp="1"/>
          </p:cNvPicPr>
          <p:nvPr>
            <p:ph type="pic" idx="8"/>
          </p:nvPr>
        </p:nvPicPr>
        <p:blipFill rotWithShape="1">
          <a:blip r:embed="rId3">
            <a:alphaModFix/>
          </a:blip>
          <a:srcRect l="32647" r="32647"/>
          <a:stretch/>
        </p:blipFill>
        <p:spPr>
          <a:xfrm>
            <a:off x="-48344" y="0"/>
            <a:ext cx="3570477" cy="6858000"/>
          </a:xfrm>
          <a:prstGeom prst="rect">
            <a:avLst/>
          </a:prstGeom>
          <a:solidFill>
            <a:srgbClr val="D8D8D8"/>
          </a:solid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g2d18f9086ee_0_466"/>
          <p:cNvSpPr txBox="1">
            <a:spLocks noGrp="1"/>
          </p:cNvSpPr>
          <p:nvPr>
            <p:ph type="body" idx="1"/>
          </p:nvPr>
        </p:nvSpPr>
        <p:spPr>
          <a:xfrm>
            <a:off x="904850" y="448942"/>
            <a:ext cx="100530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a:t>CASO PRÁCTICO 1</a:t>
            </a:r>
            <a:endParaRPr/>
          </a:p>
        </p:txBody>
      </p:sp>
      <p:sp>
        <p:nvSpPr>
          <p:cNvPr id="591" name="Google Shape;591;g2d18f9086ee_0_466"/>
          <p:cNvSpPr txBox="1">
            <a:spLocks noGrp="1"/>
          </p:cNvSpPr>
          <p:nvPr>
            <p:ph type="body" idx="2"/>
          </p:nvPr>
        </p:nvSpPr>
        <p:spPr>
          <a:xfrm>
            <a:off x="904850" y="1124550"/>
            <a:ext cx="10053000" cy="46089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1200"/>
              </a:spcBef>
              <a:spcAft>
                <a:spcPts val="0"/>
              </a:spcAft>
              <a:buSzPts val="2400"/>
              <a:buNone/>
            </a:pPr>
            <a:r>
              <a:rPr lang="en-US" sz="2100" b="1">
                <a:solidFill>
                  <a:srgbClr val="000000"/>
                </a:solidFill>
              </a:rPr>
              <a:t>Determinantes del comportamiento del consumidor ecológico:</a:t>
            </a:r>
            <a:r>
              <a:rPr lang="en-US" sz="2100">
                <a:solidFill>
                  <a:srgbClr val="000000"/>
                </a:solidFill>
              </a:rPr>
              <a:t> </a:t>
            </a:r>
            <a:r>
              <a:rPr lang="en-US" sz="2100" b="1">
                <a:solidFill>
                  <a:srgbClr val="000000"/>
                </a:solidFill>
              </a:rPr>
              <a:t>Un estudio de Vietnam</a:t>
            </a:r>
            <a:endParaRPr sz="2100" b="1">
              <a:solidFill>
                <a:srgbClr val="000000"/>
              </a:solidFill>
            </a:endParaRPr>
          </a:p>
          <a:p>
            <a:pPr marL="0" lvl="0" indent="0" algn="just" rtl="0">
              <a:lnSpc>
                <a:spcPct val="115000"/>
              </a:lnSpc>
              <a:spcBef>
                <a:spcPts val="1200"/>
              </a:spcBef>
              <a:spcAft>
                <a:spcPts val="0"/>
              </a:spcAft>
              <a:buSzPts val="2400"/>
              <a:buNone/>
            </a:pPr>
            <a:r>
              <a:rPr lang="en-US" sz="2100">
                <a:solidFill>
                  <a:srgbClr val="000000"/>
                </a:solidFill>
              </a:rPr>
              <a:t>Este estudio utiliza una encuesta para investigar los factores que afectan al comportamiento de consumo ecológico. Los datos demográficos muestran que tanto hombres como mujeres están interesados en los hábitos de consumo ecológico y que la mayoría son jóvenes con estudios.</a:t>
            </a:r>
            <a:endParaRPr sz="2100">
              <a:solidFill>
                <a:srgbClr val="000000"/>
              </a:solidFill>
            </a:endParaRPr>
          </a:p>
          <a:p>
            <a:pPr marL="0" lvl="0" indent="0" algn="just" rtl="0">
              <a:lnSpc>
                <a:spcPct val="115000"/>
              </a:lnSpc>
              <a:spcBef>
                <a:spcPts val="1200"/>
              </a:spcBef>
              <a:spcAft>
                <a:spcPts val="0"/>
              </a:spcAft>
              <a:buSzPts val="2400"/>
              <a:buNone/>
            </a:pPr>
            <a:r>
              <a:rPr lang="en-US" sz="2100">
                <a:solidFill>
                  <a:srgbClr val="000000"/>
                </a:solidFill>
              </a:rPr>
              <a:t>Investigaciones anteriores sobre el consumo ecológico han identificado como factores clave el conocimiento del medio ambiente y las actitudes. Destaca la importancia de las actitudes de los clientes hacia el consumo ecológico, su preocupación por las cuestiones medioambientales y su impacto en los demás.</a:t>
            </a:r>
            <a:endParaRPr sz="2100">
              <a:solidFill>
                <a:srgbClr val="000000"/>
              </a:solidFill>
            </a:endParaRPr>
          </a:p>
          <a:p>
            <a:pPr marL="0" lvl="0" indent="0" algn="just" rtl="0">
              <a:lnSpc>
                <a:spcPct val="115000"/>
              </a:lnSpc>
              <a:spcBef>
                <a:spcPts val="1200"/>
              </a:spcBef>
              <a:spcAft>
                <a:spcPts val="0"/>
              </a:spcAft>
              <a:buSzPts val="2400"/>
              <a:buNone/>
            </a:pPr>
            <a:r>
              <a:rPr lang="en-US" sz="2100">
                <a:solidFill>
                  <a:srgbClr val="000000"/>
                </a:solidFill>
              </a:rPr>
              <a:t>Las empresas deberían incorporar estos factores a su planificación estratégica a largo plazo para aumentar las compras ecológicas. Para atraer la atención de los clientes hacia los productos ecológicos, las empresas pueden utilizar métodos de promoción, ofrecer oportunidades de aprendizaje práctico y fomentar una percepción positiva de su utilidad.</a:t>
            </a:r>
            <a:endParaRPr sz="2100">
              <a:solidFill>
                <a:srgbClr val="000000"/>
              </a:solidFill>
            </a:endParaRPr>
          </a:p>
          <a:p>
            <a:pPr marL="0" lvl="0" indent="0" algn="just" rtl="0">
              <a:lnSpc>
                <a:spcPct val="100000"/>
              </a:lnSpc>
              <a:spcBef>
                <a:spcPts val="1200"/>
              </a:spcBef>
              <a:spcAft>
                <a:spcPts val="0"/>
              </a:spcAft>
              <a:buSzPts val="2400"/>
              <a:buNone/>
            </a:pPr>
            <a:endParaRPr b="1">
              <a:solidFill>
                <a:srgbClr val="000000"/>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g2d18f9086ee_0_472"/>
          <p:cNvSpPr txBox="1">
            <a:spLocks noGrp="1"/>
          </p:cNvSpPr>
          <p:nvPr>
            <p:ph type="body" idx="2"/>
          </p:nvPr>
        </p:nvSpPr>
        <p:spPr>
          <a:xfrm>
            <a:off x="868275" y="879400"/>
            <a:ext cx="10053000" cy="50550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2300"/>
              </a:spcBef>
              <a:spcAft>
                <a:spcPts val="0"/>
              </a:spcAft>
              <a:buSzPts val="2400"/>
              <a:buNone/>
            </a:pPr>
            <a:r>
              <a:rPr lang="en-US" sz="2100">
                <a:solidFill>
                  <a:srgbClr val="222222"/>
                </a:solidFill>
              </a:rPr>
              <a:t>El estudio investiga los factores que influyen en el comportamiento de consumo ecológico, centrándose en las actitudes, las normas sociales y las preocupaciones medioambientales. El estudio concluye que los consumidores con una actitud positiva hacia los productos ecológicos son más propensos a comprarlos. La preocupación por el medio ambiente también es crucial: los consumidores más preocupados por el medio ambiente y con conocimientos pertinentes son más propensos a comprar productos ecológicos. </a:t>
            </a:r>
            <a:endParaRPr sz="2100">
              <a:solidFill>
                <a:srgbClr val="222222"/>
              </a:solidFill>
            </a:endParaRPr>
          </a:p>
          <a:p>
            <a:pPr marL="0" lvl="0" indent="0" algn="just" rtl="0">
              <a:lnSpc>
                <a:spcPct val="103333"/>
              </a:lnSpc>
              <a:spcBef>
                <a:spcPts val="2300"/>
              </a:spcBef>
              <a:spcAft>
                <a:spcPts val="0"/>
              </a:spcAft>
              <a:buSzPts val="2400"/>
              <a:buNone/>
            </a:pPr>
            <a:r>
              <a:rPr lang="en-US" sz="2100">
                <a:solidFill>
                  <a:srgbClr val="222222"/>
                </a:solidFill>
              </a:rPr>
              <a:t>La concienciación sobre el comportamiento de consumo ecológico no tiene un impacto significativo, pero afecta indirectamente a otros factores. Los consumidores perciben que el uso de productos ecológicos ayudará a proteger el medio ambiente y tienen una actitud positiva a la hora de comprar, consumir y promocionar productos ecológicos. La investigación es significativa para comprender los hábitos de consumo ecológico de los clientes y orientar a las empresas a la hora de captar y aprovechar la psicología de las personas para elaborar estrategias de marketing y publicidad. </a:t>
            </a:r>
            <a:endParaRPr sz="2100">
              <a:solidFill>
                <a:srgbClr val="222222"/>
              </a:solidFill>
            </a:endParaRPr>
          </a:p>
          <a:p>
            <a:pPr marL="0" lvl="0" indent="0" algn="just" rtl="0">
              <a:lnSpc>
                <a:spcPct val="103333"/>
              </a:lnSpc>
              <a:spcBef>
                <a:spcPts val="2300"/>
              </a:spcBef>
              <a:spcAft>
                <a:spcPts val="0"/>
              </a:spcAft>
              <a:buSzPts val="2400"/>
              <a:buNone/>
            </a:pPr>
            <a:endParaRPr>
              <a:solidFill>
                <a:srgbClr val="222222"/>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g2d18f9086ee_0_514"/>
          <p:cNvSpPr txBox="1">
            <a:spLocks noGrp="1"/>
          </p:cNvSpPr>
          <p:nvPr>
            <p:ph type="body" idx="1"/>
          </p:nvPr>
        </p:nvSpPr>
        <p:spPr>
          <a:xfrm>
            <a:off x="904856" y="582471"/>
            <a:ext cx="100530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a:t>CASO PRÁCTICO 2</a:t>
            </a:r>
            <a:endParaRPr/>
          </a:p>
        </p:txBody>
      </p:sp>
      <p:sp>
        <p:nvSpPr>
          <p:cNvPr id="604" name="Google Shape;604;g2d18f9086ee_0_514"/>
          <p:cNvSpPr txBox="1">
            <a:spLocks noGrp="1"/>
          </p:cNvSpPr>
          <p:nvPr>
            <p:ph type="body" idx="2"/>
          </p:nvPr>
        </p:nvSpPr>
        <p:spPr>
          <a:xfrm>
            <a:off x="904850" y="1324975"/>
            <a:ext cx="10053000" cy="44337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1200"/>
              </a:spcBef>
              <a:spcAft>
                <a:spcPts val="0"/>
              </a:spcAft>
              <a:buSzPts val="2400"/>
              <a:buNone/>
            </a:pPr>
            <a:r>
              <a:rPr lang="en-US" sz="2100" b="1">
                <a:solidFill>
                  <a:srgbClr val="000000"/>
                </a:solidFill>
              </a:rPr>
              <a:t>¿Qué influye en el comportamiento del consumidor ecológico en China? Un estudio de Qingdao</a:t>
            </a:r>
            <a:endParaRPr sz="2100" b="1">
              <a:solidFill>
                <a:srgbClr val="000000"/>
              </a:solidFill>
            </a:endParaRPr>
          </a:p>
          <a:p>
            <a:pPr marL="0" lvl="0" indent="0" algn="just" rtl="0">
              <a:lnSpc>
                <a:spcPct val="115000"/>
              </a:lnSpc>
              <a:spcBef>
                <a:spcPts val="1200"/>
              </a:spcBef>
              <a:spcAft>
                <a:spcPts val="0"/>
              </a:spcAft>
              <a:buSzPts val="2400"/>
              <a:buNone/>
            </a:pPr>
            <a:r>
              <a:rPr lang="en-US" sz="2100">
                <a:solidFill>
                  <a:srgbClr val="222222"/>
                </a:solidFill>
              </a:rPr>
              <a:t>El estudio explora el comportamiento del consumidor ecológico en China, examinando la influencia personal, el conocimiento del consumo ecológico, las actitudes, los moderadores internos y externos y el comportamiento. La rápida urbanización e industrialización de China podría influir significativamente en las actitudes y el comportamiento de los consumidores.</a:t>
            </a:r>
            <a:endParaRPr sz="2100">
              <a:solidFill>
                <a:srgbClr val="222222"/>
              </a:solidFill>
            </a:endParaRPr>
          </a:p>
          <a:p>
            <a:pPr marL="0" lvl="0" indent="0" algn="just" rtl="0">
              <a:lnSpc>
                <a:spcPct val="115000"/>
              </a:lnSpc>
              <a:spcBef>
                <a:spcPts val="1200"/>
              </a:spcBef>
              <a:spcAft>
                <a:spcPts val="0"/>
              </a:spcAft>
              <a:buSzPts val="2400"/>
              <a:buNone/>
            </a:pPr>
            <a:r>
              <a:rPr lang="en-US" sz="2100">
                <a:solidFill>
                  <a:srgbClr val="222222"/>
                </a:solidFill>
              </a:rPr>
              <a:t>El estudio investiga el consumo ecológico en China, incorporando moderadores internos y externos para comprender los factores que influyen en él. Se centra en tres aspectos: compra, uso y reciclaje. El planteamiento es novedoso, pues proporciona resultados más precisos y recomienda opciones políticas para el Gobierno chino.</a:t>
            </a:r>
            <a:endParaRPr sz="2100">
              <a:solidFill>
                <a:srgbClr val="222222"/>
              </a:solidFill>
            </a:endParaRPr>
          </a:p>
          <a:p>
            <a:pPr marL="0" lvl="0" indent="0" algn="just" rtl="0">
              <a:lnSpc>
                <a:spcPct val="100000"/>
              </a:lnSpc>
              <a:spcBef>
                <a:spcPts val="1200"/>
              </a:spcBef>
              <a:spcAft>
                <a:spcPts val="0"/>
              </a:spcAft>
              <a:buSzPts val="2400"/>
              <a:buNone/>
            </a:pPr>
            <a:endParaRPr>
              <a:solidFill>
                <a:srgbClr val="222222"/>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g2d18f9086ee_0_526"/>
          <p:cNvSpPr txBox="1">
            <a:spLocks noGrp="1"/>
          </p:cNvSpPr>
          <p:nvPr>
            <p:ph type="body" idx="2"/>
          </p:nvPr>
        </p:nvSpPr>
        <p:spPr>
          <a:xfrm>
            <a:off x="904850" y="1063450"/>
            <a:ext cx="10053000" cy="51762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600"/>
              </a:spcBef>
              <a:spcAft>
                <a:spcPts val="0"/>
              </a:spcAft>
              <a:buSzPts val="2400"/>
              <a:buNone/>
            </a:pPr>
            <a:r>
              <a:rPr lang="en-US" sz="2100">
                <a:solidFill>
                  <a:srgbClr val="222222"/>
                </a:solidFill>
              </a:rPr>
              <a:t>Las actitudes son el factor predictivo más significativo del comportamiento de compra, mientras que los ingresos, la eficacia percibida por el consumidor y la edad determinan el comportamiento de uso. El comportamiento de reciclaje está muy influido por el comportamiento de uso. Las tecnologías medioambientales, las políticas económicas y las iniciativas sociales son cruciales para la sostenibilidad económica, pero su impacto depende del cambio de las pautas y comportamientos de consumo. </a:t>
            </a:r>
            <a:endParaRPr sz="2100">
              <a:solidFill>
                <a:srgbClr val="222222"/>
              </a:solidFill>
            </a:endParaRPr>
          </a:p>
          <a:p>
            <a:pPr marL="0" lvl="0" indent="0" algn="just" rtl="0">
              <a:lnSpc>
                <a:spcPct val="100000"/>
              </a:lnSpc>
              <a:spcBef>
                <a:spcPts val="600"/>
              </a:spcBef>
              <a:spcAft>
                <a:spcPts val="0"/>
              </a:spcAft>
              <a:buSzPts val="2400"/>
              <a:buNone/>
            </a:pPr>
            <a:endParaRPr sz="2100">
              <a:solidFill>
                <a:srgbClr val="222222"/>
              </a:solidFill>
            </a:endParaRPr>
          </a:p>
          <a:p>
            <a:pPr marL="0" lvl="0" indent="0" algn="just" rtl="0">
              <a:lnSpc>
                <a:spcPct val="100000"/>
              </a:lnSpc>
              <a:spcBef>
                <a:spcPts val="600"/>
              </a:spcBef>
              <a:spcAft>
                <a:spcPts val="0"/>
              </a:spcAft>
              <a:buSzPts val="2400"/>
              <a:buNone/>
            </a:pPr>
            <a:r>
              <a:rPr lang="en-US" sz="2100">
                <a:solidFill>
                  <a:srgbClr val="222222"/>
                </a:solidFill>
              </a:rPr>
              <a:t>El consumo ecológico es un elemento clave en los debates académicos y políticos, en el que influyen factores como la demografía, los conocimientos medioambientales, las actitudes, los valores y los moderadores internos y externos. Sin embargo, enfoques como la Teoría del Comportamiento Planificado (TPB) tienen limitaciones, como la complejidad de los modelos integrados y la falta de correlación entre las variables de valor y el ahorro de electricidad en los hogares.</a:t>
            </a:r>
            <a:endParaRPr sz="2100">
              <a:solidFill>
                <a:srgbClr val="222222"/>
              </a:solidFill>
            </a:endParaRPr>
          </a:p>
          <a:p>
            <a:pPr marL="0" lvl="0" indent="0" algn="just" rtl="0">
              <a:lnSpc>
                <a:spcPct val="100000"/>
              </a:lnSpc>
              <a:spcBef>
                <a:spcPts val="600"/>
              </a:spcBef>
              <a:spcAft>
                <a:spcPts val="0"/>
              </a:spcAft>
              <a:buSzPts val="2400"/>
              <a:buNone/>
            </a:pPr>
            <a:endParaRPr>
              <a:solidFill>
                <a:srgbClr val="222222"/>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g2d18f9086ee_0_532"/>
          <p:cNvSpPr txBox="1">
            <a:spLocks noGrp="1"/>
          </p:cNvSpPr>
          <p:nvPr>
            <p:ph type="body" idx="1"/>
          </p:nvPr>
        </p:nvSpPr>
        <p:spPr>
          <a:xfrm>
            <a:off x="904856" y="680590"/>
            <a:ext cx="100530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a:t>CASO PRÁCTICO 3</a:t>
            </a:r>
            <a:endParaRPr/>
          </a:p>
        </p:txBody>
      </p:sp>
      <p:sp>
        <p:nvSpPr>
          <p:cNvPr id="617" name="Google Shape;617;g2d18f9086ee_0_532"/>
          <p:cNvSpPr txBox="1">
            <a:spLocks noGrp="1"/>
          </p:cNvSpPr>
          <p:nvPr>
            <p:ph type="body" idx="2"/>
          </p:nvPr>
        </p:nvSpPr>
        <p:spPr>
          <a:xfrm>
            <a:off x="904850" y="1295925"/>
            <a:ext cx="10053000" cy="44388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1200"/>
              </a:spcBef>
              <a:spcAft>
                <a:spcPts val="0"/>
              </a:spcAft>
              <a:buSzPts val="2400"/>
              <a:buNone/>
            </a:pPr>
            <a:r>
              <a:rPr lang="en-US" sz="2100" b="1">
                <a:solidFill>
                  <a:srgbClr val="000000"/>
                </a:solidFill>
              </a:rPr>
              <a:t>Factores que influyen en la transformación sostenible de la dieta: un estudio sobre el consumo de alimentos en Alemania.</a:t>
            </a:r>
            <a:endParaRPr sz="2100" b="1">
              <a:solidFill>
                <a:srgbClr val="000000"/>
              </a:solidFill>
            </a:endParaRPr>
          </a:p>
          <a:p>
            <a:pPr marL="0" lvl="0" indent="0" algn="just" rtl="0">
              <a:lnSpc>
                <a:spcPct val="115000"/>
              </a:lnSpc>
              <a:spcBef>
                <a:spcPts val="1200"/>
              </a:spcBef>
              <a:spcAft>
                <a:spcPts val="0"/>
              </a:spcAft>
              <a:buSzPts val="2400"/>
              <a:buNone/>
            </a:pPr>
            <a:r>
              <a:rPr lang="en-US" sz="2100">
                <a:solidFill>
                  <a:srgbClr val="000000"/>
                </a:solidFill>
              </a:rPr>
              <a:t>Un estudio de caso realizado en Alemania comparó el consumo de alimentos con los pilares de la sostenibilidad y las recomendaciones dietéticas. El estudio descubrió que las decisiones de compra están influidas en gran medida por factores relacionados con la salud y pocos consumidores alinean su dieta con un bajo impacto ambiental. Una gran parte de los consumidores opta por alimentos baratos, sin tener en cuenta las consecuencias para la salud y el medio ambiente. El precio es el principal factor en la elección de alimentos desde el punto de vista de la sostenibilidad. Los responsables políticos deberían incentivar económicamente a los consumidores para que sigan dietas sanas y respetuosas con el medio ambiente, a fin de evitar un consumo poco saludable. Los factores económicos también influyen en la elección de alimentos, ya que el mayor coste de los productos vegetales y ecológicos conduce a hábitos poco saludables.</a:t>
            </a:r>
            <a:endParaRPr sz="2100">
              <a:solidFill>
                <a:srgbClr val="000000"/>
              </a:solidFill>
            </a:endParaRPr>
          </a:p>
          <a:p>
            <a:pPr marL="0" lvl="0" indent="0" algn="just" rtl="0">
              <a:lnSpc>
                <a:spcPct val="100000"/>
              </a:lnSpc>
              <a:spcBef>
                <a:spcPts val="1200"/>
              </a:spcBef>
              <a:spcAft>
                <a:spcPts val="0"/>
              </a:spcAft>
              <a:buSzPts val="2400"/>
              <a:buNone/>
            </a:pPr>
            <a:endParaRPr b="1">
              <a:solidFill>
                <a:srgbClr val="000000"/>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13"/>
          <p:cNvSpPr txBox="1">
            <a:spLocks noGrp="1"/>
          </p:cNvSpPr>
          <p:nvPr>
            <p:ph type="body" idx="2"/>
          </p:nvPr>
        </p:nvSpPr>
        <p:spPr>
          <a:xfrm>
            <a:off x="919575" y="830975"/>
            <a:ext cx="9879900" cy="38478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600"/>
              </a:spcBef>
              <a:spcAft>
                <a:spcPts val="0"/>
              </a:spcAft>
              <a:buSzPts val="2400"/>
              <a:buNone/>
            </a:pPr>
            <a:r>
              <a:rPr lang="en-US" sz="2100">
                <a:solidFill>
                  <a:srgbClr val="000000"/>
                </a:solidFill>
              </a:rPr>
              <a:t>Este estudio también explora los factores que influyen en las elecciones alimentarias de los consumidores alemanes, revelando la brecha existente entre los patrones dietéticos sostenibles y los hábitos de consumo reales. Pone de relieve las limitaciones del mercado alimentario actual y sugiere que un mayor número de campañas educativas podría ayudar a promover hábitos alimentarios más saludables. La educación nutricional podría ser una herramienta valiosa para desarrollar estrategias educativas eficaces.</a:t>
            </a:r>
            <a:endParaRPr sz="2100">
              <a:solidFill>
                <a:srgbClr val="000000"/>
              </a:solidFill>
            </a:endParaRPr>
          </a:p>
          <a:p>
            <a:pPr marL="0" lvl="0" indent="0" algn="just" rtl="0">
              <a:lnSpc>
                <a:spcPct val="100000"/>
              </a:lnSpc>
              <a:spcBef>
                <a:spcPts val="600"/>
              </a:spcBef>
              <a:spcAft>
                <a:spcPts val="0"/>
              </a:spcAft>
              <a:buSzPts val="2400"/>
              <a:buNone/>
            </a:pPr>
            <a:r>
              <a:rPr lang="en-US" sz="2100">
                <a:solidFill>
                  <a:srgbClr val="000000"/>
                </a:solidFill>
              </a:rPr>
              <a:t>Los consumidores alemanes adoptan cada vez más dietas respetuosas con el medio ambiente, pero existe un desfase entre su compromiso con los productos sostenibles y el consumo real. Es necesario investigar para comprender la motivación y la voluntad de cambio de los consumidores. El coste de los comestibles puede influir en las decisiones dietéticas, ya que los bajos precios de las opciones no sostenibles conducen a un consumo elevado. Sin embargo, se puede adquirir una dieta nutricionalmente adecuada por menos dinero. Los responsables políticos deberían fomentar pautas alimentarias más sanas y respetuosas con el medio ambiente mediante incentivos económicos y centrarse en las mejores prácticas para transformar las tendencias alimentarias hacia la salud y la sostenibilidad ecológica.</a:t>
            </a:r>
            <a:endParaRPr sz="2100">
              <a:solidFill>
                <a:srgbClr val="000000"/>
              </a:solidFill>
            </a:endParaRPr>
          </a:p>
          <a:p>
            <a:pPr marL="0" lvl="0" indent="0" algn="just" rtl="0">
              <a:lnSpc>
                <a:spcPct val="100000"/>
              </a:lnSpc>
              <a:spcBef>
                <a:spcPts val="600"/>
              </a:spcBef>
              <a:spcAft>
                <a:spcPts val="0"/>
              </a:spcAft>
              <a:buSzPts val="2400"/>
              <a:buNone/>
            </a:pPr>
            <a:endParaRPr sz="2100">
              <a:solidFill>
                <a:srgbClr val="000000"/>
              </a:solidFill>
            </a:endParaRPr>
          </a:p>
          <a:p>
            <a:pPr marL="0" lvl="0" indent="0" algn="just" rtl="0">
              <a:lnSpc>
                <a:spcPct val="100000"/>
              </a:lnSpc>
              <a:spcBef>
                <a:spcPts val="600"/>
              </a:spcBef>
              <a:spcAft>
                <a:spcPts val="0"/>
              </a:spcAft>
              <a:buSzPts val="2400"/>
              <a:buNone/>
            </a:pPr>
            <a:endParaRPr sz="2100">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6"/>
          <p:cNvSpPr txBox="1">
            <a:spLocks noGrp="1"/>
          </p:cNvSpPr>
          <p:nvPr>
            <p:ph type="body" idx="1"/>
          </p:nvPr>
        </p:nvSpPr>
        <p:spPr>
          <a:xfrm>
            <a:off x="4912300" y="763175"/>
            <a:ext cx="6562800" cy="42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a:t>VISIÓN GENERAL DEL TEMA</a:t>
            </a:r>
            <a:endParaRPr/>
          </a:p>
        </p:txBody>
      </p:sp>
      <p:sp>
        <p:nvSpPr>
          <p:cNvPr id="236" name="Google Shape;236;p6"/>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3600"/>
              <a:buNone/>
            </a:pPr>
            <a:r>
              <a:rPr lang="en-US" sz="3600"/>
              <a:t>01</a:t>
            </a:r>
            <a:endParaRPr/>
          </a:p>
        </p:txBody>
      </p:sp>
      <p:sp>
        <p:nvSpPr>
          <p:cNvPr id="237" name="Google Shape;237;p6"/>
          <p:cNvSpPr txBox="1">
            <a:spLocks noGrp="1"/>
          </p:cNvSpPr>
          <p:nvPr>
            <p:ph type="body" idx="4"/>
          </p:nvPr>
        </p:nvSpPr>
        <p:spPr>
          <a:xfrm>
            <a:off x="4912300" y="2686450"/>
            <a:ext cx="6562800" cy="42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a:t>OBJETIVOS</a:t>
            </a:r>
            <a:endParaRPr/>
          </a:p>
          <a:p>
            <a:pPr marL="0" lvl="0" indent="0" algn="l" rtl="0">
              <a:lnSpc>
                <a:spcPct val="100000"/>
              </a:lnSpc>
              <a:spcBef>
                <a:spcPts val="0"/>
              </a:spcBef>
              <a:spcAft>
                <a:spcPts val="0"/>
              </a:spcAft>
              <a:buClr>
                <a:srgbClr val="73B64B"/>
              </a:buClr>
              <a:buSzPts val="2400"/>
              <a:buNone/>
            </a:pPr>
            <a:endParaRPr/>
          </a:p>
        </p:txBody>
      </p:sp>
      <p:sp>
        <p:nvSpPr>
          <p:cNvPr id="238" name="Google Shape;238;p6"/>
          <p:cNvSpPr txBox="1">
            <a:spLocks noGrp="1"/>
          </p:cNvSpPr>
          <p:nvPr>
            <p:ph type="body" idx="6"/>
          </p:nvPr>
        </p:nvSpPr>
        <p:spPr>
          <a:xfrm>
            <a:off x="4927800" y="4550250"/>
            <a:ext cx="6562800" cy="42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a:t>RESULTADOS DEL APRENDIZAJE</a:t>
            </a:r>
            <a:endParaRPr/>
          </a:p>
          <a:p>
            <a:pPr marL="0" lvl="0" indent="0" algn="l" rtl="0">
              <a:lnSpc>
                <a:spcPct val="100000"/>
              </a:lnSpc>
              <a:spcBef>
                <a:spcPts val="0"/>
              </a:spcBef>
              <a:spcAft>
                <a:spcPts val="0"/>
              </a:spcAft>
              <a:buClr>
                <a:srgbClr val="73B64B"/>
              </a:buClr>
              <a:buSzPts val="2400"/>
              <a:buNone/>
            </a:pPr>
            <a:endParaRPr/>
          </a:p>
        </p:txBody>
      </p:sp>
      <p:sp>
        <p:nvSpPr>
          <p:cNvPr id="239" name="Google Shape;239;p6"/>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3600"/>
              <a:buNone/>
            </a:pPr>
            <a:r>
              <a:rPr lang="en-US" sz="3600"/>
              <a:t>02</a:t>
            </a:r>
            <a:endParaRPr/>
          </a:p>
        </p:txBody>
      </p:sp>
      <p:sp>
        <p:nvSpPr>
          <p:cNvPr id="240" name="Google Shape;240;p6"/>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3600"/>
              <a:buNone/>
            </a:pPr>
            <a:r>
              <a:rPr lang="en-US" sz="3600"/>
              <a:t>03</a:t>
            </a:r>
            <a:endParaRPr/>
          </a:p>
        </p:txBody>
      </p:sp>
      <p:sp>
        <p:nvSpPr>
          <p:cNvPr id="241" name="Google Shape;241;p6"/>
          <p:cNvSpPr/>
          <p:nvPr/>
        </p:nvSpPr>
        <p:spPr>
          <a:xfrm>
            <a:off x="3880331" y="223253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242" name="Google Shape;242;p6"/>
          <p:cNvSpPr/>
          <p:nvPr/>
        </p:nvSpPr>
        <p:spPr>
          <a:xfrm>
            <a:off x="3880331" y="4245771"/>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243" name="Google Shape;243;p6"/>
          <p:cNvPicPr preferRelativeResize="0">
            <a:picLocks noGrp="1"/>
          </p:cNvPicPr>
          <p:nvPr>
            <p:ph type="pic" idx="8"/>
          </p:nvPr>
        </p:nvPicPr>
        <p:blipFill rotWithShape="1">
          <a:blip r:embed="rId3">
            <a:alphaModFix/>
          </a:blip>
          <a:srcRect l="32647" r="32647"/>
          <a:stretch/>
        </p:blipFill>
        <p:spPr>
          <a:xfrm>
            <a:off x="-48344" y="0"/>
            <a:ext cx="3570477" cy="6858000"/>
          </a:xfrm>
          <a:prstGeom prst="rect">
            <a:avLst/>
          </a:prstGeom>
          <a:solidFill>
            <a:srgbClr val="D8D8D8"/>
          </a:solid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g2d18f9086ee_0_544"/>
          <p:cNvSpPr txBox="1">
            <a:spLocks noGrp="1"/>
          </p:cNvSpPr>
          <p:nvPr>
            <p:ph type="body" idx="2"/>
          </p:nvPr>
        </p:nvSpPr>
        <p:spPr>
          <a:xfrm>
            <a:off x="904850" y="766153"/>
            <a:ext cx="10053000" cy="547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SzPts val="2400"/>
              <a:buNone/>
            </a:pPr>
            <a:endParaRPr>
              <a:solidFill>
                <a:srgbClr val="000000"/>
              </a:solidFill>
            </a:endParaRPr>
          </a:p>
          <a:p>
            <a:pPr marL="0" lvl="0" indent="0" algn="l" rtl="0">
              <a:lnSpc>
                <a:spcPct val="103333"/>
              </a:lnSpc>
              <a:spcBef>
                <a:spcPts val="1200"/>
              </a:spcBef>
              <a:spcAft>
                <a:spcPts val="0"/>
              </a:spcAft>
              <a:buSzPts val="2400"/>
              <a:buNone/>
            </a:pPr>
            <a:endParaRPr/>
          </a:p>
          <a:p>
            <a:pPr marL="0" lvl="0" indent="0" algn="l" rtl="0">
              <a:lnSpc>
                <a:spcPct val="103333"/>
              </a:lnSpc>
              <a:spcBef>
                <a:spcPts val="0"/>
              </a:spcBef>
              <a:spcAft>
                <a:spcPts val="0"/>
              </a:spcAft>
              <a:buSzPts val="2400"/>
              <a:buNone/>
            </a:pPr>
            <a:endParaRPr/>
          </a:p>
        </p:txBody>
      </p:sp>
      <p:pic>
        <p:nvPicPr>
          <p:cNvPr id="629" name="Google Shape;629;g2d18f9086ee_0_544"/>
          <p:cNvPicPr preferRelativeResize="0"/>
          <p:nvPr/>
        </p:nvPicPr>
        <p:blipFill rotWithShape="1">
          <a:blip r:embed="rId3">
            <a:alphaModFix/>
          </a:blip>
          <a:srcRect/>
          <a:stretch/>
        </p:blipFill>
        <p:spPr>
          <a:xfrm>
            <a:off x="475488" y="353568"/>
            <a:ext cx="10924032" cy="6156959"/>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pic>
        <p:nvPicPr>
          <p:cNvPr id="635" name="Google Shape;635;p14"/>
          <p:cNvPicPr preferRelativeResize="0">
            <a:picLocks noGrp="1"/>
          </p:cNvPicPr>
          <p:nvPr>
            <p:ph type="pic" idx="2"/>
          </p:nvPr>
        </p:nvPicPr>
        <p:blipFill rotWithShape="1">
          <a:blip r:embed="rId3">
            <a:alphaModFix/>
          </a:blip>
          <a:srcRect l="12956" t="11648" b="30815"/>
          <a:stretch/>
        </p:blipFill>
        <p:spPr>
          <a:xfrm>
            <a:off x="238772" y="2626822"/>
            <a:ext cx="7708195" cy="3396829"/>
          </a:xfrm>
          <a:prstGeom prst="rect">
            <a:avLst/>
          </a:prstGeom>
          <a:solidFill>
            <a:srgbClr val="BFBFBF"/>
          </a:solidFill>
          <a:ln>
            <a:noFill/>
          </a:ln>
        </p:spPr>
      </p:pic>
      <p:sp>
        <p:nvSpPr>
          <p:cNvPr id="636" name="Google Shape;636;p14"/>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a:t>04</a:t>
            </a:r>
            <a:endParaRPr/>
          </a:p>
        </p:txBody>
      </p:sp>
      <p:sp>
        <p:nvSpPr>
          <p:cNvPr id="637" name="Google Shape;637;p14"/>
          <p:cNvSpPr/>
          <p:nvPr/>
        </p:nvSpPr>
        <p:spPr>
          <a:xfrm>
            <a:off x="5722297" y="4461934"/>
            <a:ext cx="5608740" cy="12526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638" name="Google Shape;638;p14"/>
          <p:cNvSpPr txBox="1"/>
          <p:nvPr/>
        </p:nvSpPr>
        <p:spPr>
          <a:xfrm>
            <a:off x="5906325" y="4783028"/>
            <a:ext cx="56088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73B64B"/>
                </a:solidFill>
                <a:latin typeface="Calibri"/>
                <a:ea typeface="Calibri"/>
                <a:cs typeface="Calibri"/>
                <a:sym typeface="Calibri"/>
              </a:rPr>
              <a:t>EVALUACIÓN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15"/>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2400"/>
              <a:buNone/>
            </a:pPr>
            <a:r>
              <a:rPr lang="en-US" b="1">
                <a:solidFill>
                  <a:srgbClr val="000000"/>
                </a:solidFill>
              </a:rPr>
              <a:t>¿En qué se centra principalmente el consumo ecológico?</a:t>
            </a:r>
            <a:endParaRPr b="1">
              <a:solidFill>
                <a:srgbClr val="000000"/>
              </a:solidFill>
            </a:endParaRPr>
          </a:p>
          <a:p>
            <a:pPr marL="0" lvl="0" indent="0" algn="l" rtl="0">
              <a:lnSpc>
                <a:spcPct val="115000"/>
              </a:lnSpc>
              <a:spcBef>
                <a:spcPts val="1200"/>
              </a:spcBef>
              <a:spcAft>
                <a:spcPts val="0"/>
              </a:spcAft>
              <a:buSzPts val="2400"/>
              <a:buNone/>
            </a:pPr>
            <a:r>
              <a:rPr lang="en-US">
                <a:solidFill>
                  <a:srgbClr val="000000"/>
                </a:solidFill>
              </a:rPr>
              <a:t>A) El beneficio personal</a:t>
            </a:r>
            <a:endParaRPr>
              <a:solidFill>
                <a:srgbClr val="000000"/>
              </a:solidFill>
            </a:endParaRPr>
          </a:p>
          <a:p>
            <a:pPr marL="0" lvl="0" indent="0" algn="l" rtl="0">
              <a:lnSpc>
                <a:spcPct val="115000"/>
              </a:lnSpc>
              <a:spcBef>
                <a:spcPts val="1200"/>
              </a:spcBef>
              <a:spcAft>
                <a:spcPts val="0"/>
              </a:spcAft>
              <a:buSzPts val="2400"/>
              <a:buNone/>
            </a:pPr>
            <a:r>
              <a:rPr lang="en-US">
                <a:solidFill>
                  <a:srgbClr val="000000"/>
                </a:solidFill>
              </a:rPr>
              <a:t>B) Impacto medioambiental</a:t>
            </a:r>
            <a:endParaRPr>
              <a:solidFill>
                <a:srgbClr val="000000"/>
              </a:solidFill>
            </a:endParaRPr>
          </a:p>
          <a:p>
            <a:pPr marL="0" lvl="0" indent="0" algn="l" rtl="0">
              <a:lnSpc>
                <a:spcPct val="115000"/>
              </a:lnSpc>
              <a:spcBef>
                <a:spcPts val="1200"/>
              </a:spcBef>
              <a:spcAft>
                <a:spcPts val="0"/>
              </a:spcAft>
              <a:buSzPts val="2400"/>
              <a:buNone/>
            </a:pPr>
            <a:r>
              <a:rPr lang="en-US">
                <a:solidFill>
                  <a:srgbClr val="000000"/>
                </a:solidFill>
              </a:rPr>
              <a:t>C) Estatus social</a:t>
            </a:r>
            <a:endParaRPr>
              <a:solidFill>
                <a:srgbClr val="000000"/>
              </a:solidFill>
            </a:endParaRPr>
          </a:p>
          <a:p>
            <a:pPr marL="0" lvl="0" indent="0" algn="l" rtl="0">
              <a:lnSpc>
                <a:spcPct val="115000"/>
              </a:lnSpc>
              <a:spcBef>
                <a:spcPts val="1200"/>
              </a:spcBef>
              <a:spcAft>
                <a:spcPts val="0"/>
              </a:spcAft>
              <a:buSzPts val="2400"/>
              <a:buNone/>
            </a:pPr>
            <a:r>
              <a:rPr lang="en-US">
                <a:solidFill>
                  <a:srgbClr val="000000"/>
                </a:solidFill>
              </a:rPr>
              <a:t>D) Beneficios económicos</a:t>
            </a:r>
            <a:endParaRPr>
              <a:solidFill>
                <a:srgbClr val="000000"/>
              </a:solidFill>
            </a:endParaRPr>
          </a:p>
          <a:p>
            <a:pPr marL="0" lvl="0" indent="0" algn="l" rtl="0">
              <a:lnSpc>
                <a:spcPct val="115000"/>
              </a:lnSpc>
              <a:spcBef>
                <a:spcPts val="1200"/>
              </a:spcBef>
              <a:spcAft>
                <a:spcPts val="0"/>
              </a:spcAft>
              <a:buSzPts val="2400"/>
              <a:buNone/>
            </a:pPr>
            <a:r>
              <a:rPr lang="en-US" i="1">
                <a:solidFill>
                  <a:srgbClr val="000000"/>
                </a:solidFill>
              </a:rPr>
              <a:t>Respuesta correcta:</a:t>
            </a:r>
            <a:r>
              <a:rPr lang="en-US">
                <a:solidFill>
                  <a:srgbClr val="000000"/>
                </a:solidFill>
              </a:rPr>
              <a:t> </a:t>
            </a:r>
            <a:r>
              <a:rPr lang="en-US" i="1">
                <a:solidFill>
                  <a:srgbClr val="000000"/>
                </a:solidFill>
              </a:rPr>
              <a:t>B) Impacto medioambiental</a:t>
            </a:r>
            <a:endParaRPr i="1">
              <a:solidFill>
                <a:srgbClr val="000000"/>
              </a:solidFill>
            </a:endParaRPr>
          </a:p>
          <a:p>
            <a:pPr marL="0" lvl="0" indent="0" algn="l" rtl="0">
              <a:lnSpc>
                <a:spcPct val="100000"/>
              </a:lnSpc>
              <a:spcBef>
                <a:spcPts val="1200"/>
              </a:spcBef>
              <a:spcAft>
                <a:spcPts val="0"/>
              </a:spcAft>
              <a:buSzPts val="2400"/>
              <a:buNone/>
            </a:pPr>
            <a:endParaRPr b="1">
              <a:solidFill>
                <a:srgbClr val="000000"/>
              </a:solidFill>
            </a:endParaRPr>
          </a:p>
          <a:p>
            <a:pPr marL="457200" marR="0" lvl="0" indent="-228600" algn="l" rtl="0">
              <a:lnSpc>
                <a:spcPct val="103333"/>
              </a:lnSpc>
              <a:spcBef>
                <a:spcPts val="0"/>
              </a:spcBef>
              <a:spcAft>
                <a:spcPts val="0"/>
              </a:spcAft>
              <a:buClr>
                <a:srgbClr val="595959"/>
              </a:buClr>
              <a:buSzPts val="2400"/>
              <a:buFont typeface="Arial"/>
              <a:buNone/>
            </a:pPr>
            <a:endParaRPr/>
          </a:p>
        </p:txBody>
      </p:sp>
      <p:sp>
        <p:nvSpPr>
          <p:cNvPr id="644" name="Google Shape;644;p15"/>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US"/>
              <a:t>Q1</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18"/>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2400"/>
              <a:buNone/>
            </a:pPr>
            <a:r>
              <a:rPr lang="en-US" b="1">
                <a:solidFill>
                  <a:srgbClr val="000000"/>
                </a:solidFill>
              </a:rPr>
              <a:t>¿Por qué son conocidos los productos ecológicos?</a:t>
            </a:r>
            <a:endParaRPr b="1">
              <a:solidFill>
                <a:srgbClr val="000000"/>
              </a:solidFill>
            </a:endParaRPr>
          </a:p>
          <a:p>
            <a:pPr marL="0" lvl="0" indent="0" algn="l" rtl="0">
              <a:lnSpc>
                <a:spcPct val="115000"/>
              </a:lnSpc>
              <a:spcBef>
                <a:spcPts val="1200"/>
              </a:spcBef>
              <a:spcAft>
                <a:spcPts val="0"/>
              </a:spcAft>
              <a:buSzPts val="2400"/>
              <a:buNone/>
            </a:pPr>
            <a:r>
              <a:rPr lang="en-US">
                <a:solidFill>
                  <a:srgbClr val="000000"/>
                </a:solidFill>
              </a:rPr>
              <a:t>A) Utilizar materiales no reciclables</a:t>
            </a:r>
            <a:endParaRPr>
              <a:solidFill>
                <a:srgbClr val="000000"/>
              </a:solidFill>
            </a:endParaRPr>
          </a:p>
          <a:p>
            <a:pPr marL="0" lvl="0" indent="0" algn="l" rtl="0">
              <a:lnSpc>
                <a:spcPct val="115000"/>
              </a:lnSpc>
              <a:spcBef>
                <a:spcPts val="1200"/>
              </a:spcBef>
              <a:spcAft>
                <a:spcPts val="0"/>
              </a:spcAft>
              <a:buSzPts val="2400"/>
              <a:buNone/>
            </a:pPr>
            <a:r>
              <a:rPr lang="en-US">
                <a:solidFill>
                  <a:srgbClr val="000000"/>
                </a:solidFill>
              </a:rPr>
              <a:t>B) Aumentar el uso de residuos y energía</a:t>
            </a:r>
            <a:endParaRPr>
              <a:solidFill>
                <a:srgbClr val="000000"/>
              </a:solidFill>
            </a:endParaRPr>
          </a:p>
          <a:p>
            <a:pPr marL="0" lvl="0" indent="0" algn="l" rtl="0">
              <a:lnSpc>
                <a:spcPct val="115000"/>
              </a:lnSpc>
              <a:spcBef>
                <a:spcPts val="1200"/>
              </a:spcBef>
              <a:spcAft>
                <a:spcPts val="0"/>
              </a:spcAft>
              <a:buSzPts val="2400"/>
              <a:buNone/>
            </a:pPr>
            <a:r>
              <a:rPr lang="en-US">
                <a:solidFill>
                  <a:srgbClr val="000000"/>
                </a:solidFill>
              </a:rPr>
              <a:t>C) Reducir los envases</a:t>
            </a:r>
            <a:endParaRPr>
              <a:solidFill>
                <a:srgbClr val="000000"/>
              </a:solidFill>
            </a:endParaRPr>
          </a:p>
          <a:p>
            <a:pPr marL="0" lvl="0" indent="0" algn="l" rtl="0">
              <a:lnSpc>
                <a:spcPct val="115000"/>
              </a:lnSpc>
              <a:spcBef>
                <a:spcPts val="1200"/>
              </a:spcBef>
              <a:spcAft>
                <a:spcPts val="0"/>
              </a:spcAft>
              <a:buSzPts val="2400"/>
              <a:buNone/>
            </a:pPr>
            <a:r>
              <a:rPr lang="en-US">
                <a:solidFill>
                  <a:srgbClr val="000000"/>
                </a:solidFill>
              </a:rPr>
              <a:t>D) Contener ingredientes tóxicos</a:t>
            </a:r>
            <a:endParaRPr>
              <a:solidFill>
                <a:srgbClr val="000000"/>
              </a:solidFill>
            </a:endParaRPr>
          </a:p>
          <a:p>
            <a:pPr marL="0" lvl="0" indent="0" algn="l" rtl="0">
              <a:lnSpc>
                <a:spcPct val="115000"/>
              </a:lnSpc>
              <a:spcBef>
                <a:spcPts val="1200"/>
              </a:spcBef>
              <a:spcAft>
                <a:spcPts val="0"/>
              </a:spcAft>
              <a:buSzPts val="2400"/>
              <a:buNone/>
            </a:pPr>
            <a:r>
              <a:rPr lang="en-US" i="1">
                <a:solidFill>
                  <a:srgbClr val="000000"/>
                </a:solidFill>
              </a:rPr>
              <a:t>Respuesta correcta:</a:t>
            </a:r>
            <a:r>
              <a:rPr lang="en-US">
                <a:solidFill>
                  <a:srgbClr val="000000"/>
                </a:solidFill>
              </a:rPr>
              <a:t> </a:t>
            </a:r>
            <a:r>
              <a:rPr lang="en-US" i="1">
                <a:solidFill>
                  <a:srgbClr val="000000"/>
                </a:solidFill>
              </a:rPr>
              <a:t>C) Reducir los envases</a:t>
            </a:r>
            <a:endParaRPr i="1">
              <a:solidFill>
                <a:srgbClr val="000000"/>
              </a:solidFill>
            </a:endParaRPr>
          </a:p>
          <a:p>
            <a:pPr marL="457200" marR="0" lvl="0" indent="-228600" algn="l" rtl="0">
              <a:lnSpc>
                <a:spcPct val="115000"/>
              </a:lnSpc>
              <a:spcBef>
                <a:spcPts val="1200"/>
              </a:spcBef>
              <a:spcAft>
                <a:spcPts val="0"/>
              </a:spcAft>
              <a:buClr>
                <a:srgbClr val="595959"/>
              </a:buClr>
              <a:buSzPts val="2400"/>
              <a:buFont typeface="Arial"/>
              <a:buNone/>
            </a:pPr>
            <a:endParaRPr b="1">
              <a:solidFill>
                <a:srgbClr val="000000"/>
              </a:solidFill>
            </a:endParaRPr>
          </a:p>
        </p:txBody>
      </p:sp>
      <p:sp>
        <p:nvSpPr>
          <p:cNvPr id="650" name="Google Shape;650;p18"/>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US"/>
              <a:t>Q2</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19"/>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2400"/>
              <a:buNone/>
            </a:pPr>
            <a:r>
              <a:rPr lang="en-US" b="1">
                <a:solidFill>
                  <a:srgbClr val="000000"/>
                </a:solidFill>
              </a:rPr>
              <a:t>¿Cuál ha sido el principal motor del aumento del consumo ecológico en la última década?</a:t>
            </a:r>
            <a:endParaRPr b="1">
              <a:solidFill>
                <a:srgbClr val="000000"/>
              </a:solidFill>
            </a:endParaRPr>
          </a:p>
          <a:p>
            <a:pPr marL="0" lvl="0" indent="0" algn="l" rtl="0">
              <a:lnSpc>
                <a:spcPct val="115000"/>
              </a:lnSpc>
              <a:spcBef>
                <a:spcPts val="1200"/>
              </a:spcBef>
              <a:spcAft>
                <a:spcPts val="0"/>
              </a:spcAft>
              <a:buSzPts val="2400"/>
              <a:buNone/>
            </a:pPr>
            <a:r>
              <a:rPr lang="en-US">
                <a:solidFill>
                  <a:srgbClr val="000000"/>
                </a:solidFill>
              </a:rPr>
              <a:t>A) La normativa gubernamental</a:t>
            </a:r>
            <a:endParaRPr>
              <a:solidFill>
                <a:srgbClr val="000000"/>
              </a:solidFill>
            </a:endParaRPr>
          </a:p>
          <a:p>
            <a:pPr marL="0" lvl="0" indent="0" algn="l" rtl="0">
              <a:lnSpc>
                <a:spcPct val="115000"/>
              </a:lnSpc>
              <a:spcBef>
                <a:spcPts val="1200"/>
              </a:spcBef>
              <a:spcAft>
                <a:spcPts val="0"/>
              </a:spcAft>
              <a:buSzPts val="2400"/>
              <a:buNone/>
            </a:pPr>
            <a:r>
              <a:rPr lang="en-US">
                <a:solidFill>
                  <a:srgbClr val="000000"/>
                </a:solidFill>
              </a:rPr>
              <a:t>B) Preferencias personales</a:t>
            </a:r>
            <a:endParaRPr>
              <a:solidFill>
                <a:srgbClr val="000000"/>
              </a:solidFill>
            </a:endParaRPr>
          </a:p>
          <a:p>
            <a:pPr marL="0" lvl="0" indent="0" algn="l" rtl="0">
              <a:lnSpc>
                <a:spcPct val="115000"/>
              </a:lnSpc>
              <a:spcBef>
                <a:spcPts val="1200"/>
              </a:spcBef>
              <a:spcAft>
                <a:spcPts val="0"/>
              </a:spcAft>
              <a:buSzPts val="2400"/>
              <a:buNone/>
            </a:pPr>
            <a:r>
              <a:rPr lang="en-US">
                <a:solidFill>
                  <a:srgbClr val="000000"/>
                </a:solidFill>
              </a:rPr>
              <a:t>C) Compromisos para reducir el consumo de energía</a:t>
            </a:r>
            <a:endParaRPr>
              <a:solidFill>
                <a:srgbClr val="000000"/>
              </a:solidFill>
            </a:endParaRPr>
          </a:p>
          <a:p>
            <a:pPr marL="0" lvl="0" indent="0" algn="l" rtl="0">
              <a:lnSpc>
                <a:spcPct val="115000"/>
              </a:lnSpc>
              <a:spcBef>
                <a:spcPts val="1200"/>
              </a:spcBef>
              <a:spcAft>
                <a:spcPts val="0"/>
              </a:spcAft>
              <a:buSzPts val="2400"/>
              <a:buNone/>
            </a:pPr>
            <a:r>
              <a:rPr lang="en-US">
                <a:solidFill>
                  <a:srgbClr val="000000"/>
                </a:solidFill>
              </a:rPr>
              <a:t>D) La falta de concienciación sobre los productos ecológicos</a:t>
            </a:r>
            <a:endParaRPr>
              <a:solidFill>
                <a:srgbClr val="000000"/>
              </a:solidFill>
            </a:endParaRPr>
          </a:p>
          <a:p>
            <a:pPr marL="0" lvl="0" indent="0" algn="l" rtl="0">
              <a:lnSpc>
                <a:spcPct val="115000"/>
              </a:lnSpc>
              <a:spcBef>
                <a:spcPts val="1200"/>
              </a:spcBef>
              <a:spcAft>
                <a:spcPts val="0"/>
              </a:spcAft>
              <a:buSzPts val="2400"/>
              <a:buNone/>
            </a:pPr>
            <a:r>
              <a:rPr lang="en-US" i="1">
                <a:solidFill>
                  <a:srgbClr val="000000"/>
                </a:solidFill>
              </a:rPr>
              <a:t>Respuesta correcta:</a:t>
            </a:r>
            <a:r>
              <a:rPr lang="en-US">
                <a:solidFill>
                  <a:srgbClr val="000000"/>
                </a:solidFill>
              </a:rPr>
              <a:t> </a:t>
            </a:r>
            <a:r>
              <a:rPr lang="en-US" i="1">
                <a:solidFill>
                  <a:srgbClr val="000000"/>
                </a:solidFill>
              </a:rPr>
              <a:t>C) Compromisos para reducir el consumo de energía</a:t>
            </a:r>
            <a:endParaRPr i="1">
              <a:solidFill>
                <a:srgbClr val="000000"/>
              </a:solidFill>
            </a:endParaRPr>
          </a:p>
          <a:p>
            <a:pPr marL="0" lvl="0" indent="0" algn="l" rtl="0">
              <a:lnSpc>
                <a:spcPct val="115000"/>
              </a:lnSpc>
              <a:spcBef>
                <a:spcPts val="1200"/>
              </a:spcBef>
              <a:spcAft>
                <a:spcPts val="0"/>
              </a:spcAft>
              <a:buSzPts val="2400"/>
              <a:buNone/>
            </a:pPr>
            <a:endParaRPr b="1">
              <a:solidFill>
                <a:srgbClr val="000000"/>
              </a:solidFill>
            </a:endParaRPr>
          </a:p>
          <a:p>
            <a:pPr marL="457200" marR="0" lvl="0" indent="-228600" algn="l" rtl="0">
              <a:lnSpc>
                <a:spcPct val="103333"/>
              </a:lnSpc>
              <a:spcBef>
                <a:spcPts val="0"/>
              </a:spcBef>
              <a:spcAft>
                <a:spcPts val="0"/>
              </a:spcAft>
              <a:buClr>
                <a:srgbClr val="595959"/>
              </a:buClr>
              <a:buSzPts val="2400"/>
              <a:buFont typeface="Arial"/>
              <a:buNone/>
            </a:pPr>
            <a:endParaRPr/>
          </a:p>
        </p:txBody>
      </p:sp>
      <p:sp>
        <p:nvSpPr>
          <p:cNvPr id="656" name="Google Shape;656;p19"/>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US"/>
              <a:t>Q3</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20"/>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2400"/>
              <a:buNone/>
            </a:pPr>
            <a:r>
              <a:rPr lang="en-US" b="1">
                <a:solidFill>
                  <a:srgbClr val="000000"/>
                </a:solidFill>
              </a:rPr>
              <a:t>¿Cómo pueden las empresas demostrar un verdadero compromiso con la sostenibilidad?</a:t>
            </a:r>
            <a:endParaRPr b="1">
              <a:solidFill>
                <a:srgbClr val="000000"/>
              </a:solidFill>
            </a:endParaRPr>
          </a:p>
          <a:p>
            <a:pPr marL="0" lvl="0" indent="0" algn="l" rtl="0">
              <a:lnSpc>
                <a:spcPct val="115000"/>
              </a:lnSpc>
              <a:spcBef>
                <a:spcPts val="1200"/>
              </a:spcBef>
              <a:spcAft>
                <a:spcPts val="0"/>
              </a:spcAft>
              <a:buSzPts val="2400"/>
              <a:buNone/>
            </a:pPr>
            <a:r>
              <a:rPr lang="en-US">
                <a:solidFill>
                  <a:srgbClr val="000000"/>
                </a:solidFill>
              </a:rPr>
              <a:t>A) Aumentar los envases de plástico</a:t>
            </a:r>
            <a:endParaRPr>
              <a:solidFill>
                <a:srgbClr val="000000"/>
              </a:solidFill>
            </a:endParaRPr>
          </a:p>
          <a:p>
            <a:pPr marL="0" lvl="0" indent="0" algn="l" rtl="0">
              <a:lnSpc>
                <a:spcPct val="115000"/>
              </a:lnSpc>
              <a:spcBef>
                <a:spcPts val="1200"/>
              </a:spcBef>
              <a:spcAft>
                <a:spcPts val="0"/>
              </a:spcAft>
              <a:buSzPts val="2400"/>
              <a:buNone/>
            </a:pPr>
            <a:r>
              <a:rPr lang="en-US">
                <a:solidFill>
                  <a:srgbClr val="000000"/>
                </a:solidFill>
              </a:rPr>
              <a:t>B) Utilizar materiales no reciclables</a:t>
            </a:r>
            <a:endParaRPr>
              <a:solidFill>
                <a:srgbClr val="000000"/>
              </a:solidFill>
            </a:endParaRPr>
          </a:p>
          <a:p>
            <a:pPr marL="0" lvl="0" indent="0" algn="l" rtl="0">
              <a:lnSpc>
                <a:spcPct val="115000"/>
              </a:lnSpc>
              <a:spcBef>
                <a:spcPts val="1200"/>
              </a:spcBef>
              <a:spcAft>
                <a:spcPts val="0"/>
              </a:spcAft>
              <a:buSzPts val="2400"/>
              <a:buNone/>
            </a:pPr>
            <a:r>
              <a:rPr lang="en-US">
                <a:solidFill>
                  <a:srgbClr val="000000"/>
                </a:solidFill>
              </a:rPr>
              <a:t>C) Ofrecer productos y servicios ecológicos</a:t>
            </a:r>
            <a:endParaRPr>
              <a:solidFill>
                <a:srgbClr val="000000"/>
              </a:solidFill>
            </a:endParaRPr>
          </a:p>
          <a:p>
            <a:pPr marL="0" lvl="0" indent="0" algn="l" rtl="0">
              <a:lnSpc>
                <a:spcPct val="115000"/>
              </a:lnSpc>
              <a:spcBef>
                <a:spcPts val="1200"/>
              </a:spcBef>
              <a:spcAft>
                <a:spcPts val="0"/>
              </a:spcAft>
              <a:buSzPts val="2400"/>
              <a:buNone/>
            </a:pPr>
            <a:r>
              <a:rPr lang="en-US">
                <a:solidFill>
                  <a:srgbClr val="000000"/>
                </a:solidFill>
              </a:rPr>
              <a:t>D) Evitar la transparencia</a:t>
            </a:r>
            <a:endParaRPr>
              <a:solidFill>
                <a:srgbClr val="000000"/>
              </a:solidFill>
            </a:endParaRPr>
          </a:p>
          <a:p>
            <a:pPr marL="0" lvl="0" indent="0" algn="l" rtl="0">
              <a:lnSpc>
                <a:spcPct val="115000"/>
              </a:lnSpc>
              <a:spcBef>
                <a:spcPts val="1200"/>
              </a:spcBef>
              <a:spcAft>
                <a:spcPts val="0"/>
              </a:spcAft>
              <a:buSzPts val="2400"/>
              <a:buNone/>
            </a:pPr>
            <a:r>
              <a:rPr lang="en-US" i="1">
                <a:solidFill>
                  <a:srgbClr val="000000"/>
                </a:solidFill>
              </a:rPr>
              <a:t>Respuesta correcta:</a:t>
            </a:r>
            <a:r>
              <a:rPr lang="en-US">
                <a:solidFill>
                  <a:srgbClr val="000000"/>
                </a:solidFill>
              </a:rPr>
              <a:t> </a:t>
            </a:r>
            <a:r>
              <a:rPr lang="en-US" i="1">
                <a:solidFill>
                  <a:srgbClr val="000000"/>
                </a:solidFill>
              </a:rPr>
              <a:t>C) Ofrecer productos y servicios ecológicos</a:t>
            </a:r>
            <a:endParaRPr i="1">
              <a:solidFill>
                <a:srgbClr val="000000"/>
              </a:solidFill>
            </a:endParaRPr>
          </a:p>
          <a:p>
            <a:pPr marL="457200" marR="0" lvl="0" indent="-228600" algn="l" rtl="0">
              <a:lnSpc>
                <a:spcPct val="115000"/>
              </a:lnSpc>
              <a:spcBef>
                <a:spcPts val="1200"/>
              </a:spcBef>
              <a:spcAft>
                <a:spcPts val="0"/>
              </a:spcAft>
              <a:buClr>
                <a:srgbClr val="595959"/>
              </a:buClr>
              <a:buSzPts val="2400"/>
              <a:buFont typeface="Arial"/>
              <a:buNone/>
            </a:pPr>
            <a:endParaRPr b="1">
              <a:solidFill>
                <a:srgbClr val="000000"/>
              </a:solidFill>
            </a:endParaRPr>
          </a:p>
        </p:txBody>
      </p:sp>
      <p:sp>
        <p:nvSpPr>
          <p:cNvPr id="662" name="Google Shape;662;p20"/>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US"/>
              <a:t>Q4</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Google Shape;667;p21"/>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2400"/>
              <a:buNone/>
            </a:pPr>
            <a:r>
              <a:rPr lang="en-US" b="1">
                <a:solidFill>
                  <a:srgbClr val="000000"/>
                </a:solidFill>
              </a:rPr>
              <a:t>¿Qué desempeña un papel crucial en el comportamiento de los consumidores según la información facilitada?</a:t>
            </a:r>
            <a:endParaRPr b="1">
              <a:solidFill>
                <a:srgbClr val="000000"/>
              </a:solidFill>
            </a:endParaRPr>
          </a:p>
          <a:p>
            <a:pPr marL="0" lvl="0" indent="0" algn="l" rtl="0">
              <a:lnSpc>
                <a:spcPct val="115000"/>
              </a:lnSpc>
              <a:spcBef>
                <a:spcPts val="1200"/>
              </a:spcBef>
              <a:spcAft>
                <a:spcPts val="0"/>
              </a:spcAft>
              <a:buSzPts val="2400"/>
              <a:buNone/>
            </a:pPr>
            <a:r>
              <a:rPr lang="en-US">
                <a:solidFill>
                  <a:srgbClr val="000000"/>
                </a:solidFill>
              </a:rPr>
              <a:t>A) Las influencias de los medios sociales</a:t>
            </a:r>
            <a:endParaRPr>
              <a:solidFill>
                <a:srgbClr val="000000"/>
              </a:solidFill>
            </a:endParaRPr>
          </a:p>
          <a:p>
            <a:pPr marL="0" lvl="0" indent="0" algn="l" rtl="0">
              <a:lnSpc>
                <a:spcPct val="115000"/>
              </a:lnSpc>
              <a:spcBef>
                <a:spcPts val="1200"/>
              </a:spcBef>
              <a:spcAft>
                <a:spcPts val="0"/>
              </a:spcAft>
              <a:buSzPts val="2400"/>
              <a:buNone/>
            </a:pPr>
            <a:r>
              <a:rPr lang="en-US">
                <a:solidFill>
                  <a:srgbClr val="000000"/>
                </a:solidFill>
              </a:rPr>
              <a:t>B) Actitudes medioambientales</a:t>
            </a:r>
            <a:endParaRPr>
              <a:solidFill>
                <a:srgbClr val="000000"/>
              </a:solidFill>
            </a:endParaRPr>
          </a:p>
          <a:p>
            <a:pPr marL="0" lvl="0" indent="0" algn="l" rtl="0">
              <a:lnSpc>
                <a:spcPct val="115000"/>
              </a:lnSpc>
              <a:spcBef>
                <a:spcPts val="1200"/>
              </a:spcBef>
              <a:spcAft>
                <a:spcPts val="0"/>
              </a:spcAft>
              <a:buSzPts val="2400"/>
              <a:buNone/>
            </a:pPr>
            <a:r>
              <a:rPr lang="en-US">
                <a:solidFill>
                  <a:srgbClr val="000000"/>
                </a:solidFill>
              </a:rPr>
              <a:t>C) El respaldo de los famosos</a:t>
            </a:r>
            <a:endParaRPr>
              <a:solidFill>
                <a:srgbClr val="000000"/>
              </a:solidFill>
            </a:endParaRPr>
          </a:p>
          <a:p>
            <a:pPr marL="0" lvl="0" indent="0" algn="l" rtl="0">
              <a:lnSpc>
                <a:spcPct val="115000"/>
              </a:lnSpc>
              <a:spcBef>
                <a:spcPts val="1200"/>
              </a:spcBef>
              <a:spcAft>
                <a:spcPts val="0"/>
              </a:spcAft>
              <a:buSzPts val="2400"/>
              <a:buNone/>
            </a:pPr>
            <a:r>
              <a:rPr lang="en-US">
                <a:solidFill>
                  <a:srgbClr val="000000"/>
                </a:solidFill>
              </a:rPr>
              <a:t>D) Tendencias de la moda</a:t>
            </a:r>
            <a:endParaRPr>
              <a:solidFill>
                <a:srgbClr val="000000"/>
              </a:solidFill>
            </a:endParaRPr>
          </a:p>
          <a:p>
            <a:pPr marL="0" lvl="0" indent="0" algn="l" rtl="0">
              <a:lnSpc>
                <a:spcPct val="115000"/>
              </a:lnSpc>
              <a:spcBef>
                <a:spcPts val="1200"/>
              </a:spcBef>
              <a:spcAft>
                <a:spcPts val="0"/>
              </a:spcAft>
              <a:buSzPts val="2400"/>
              <a:buNone/>
            </a:pPr>
            <a:r>
              <a:rPr lang="en-US" i="1">
                <a:solidFill>
                  <a:srgbClr val="000000"/>
                </a:solidFill>
              </a:rPr>
              <a:t>Respuesta correcta:</a:t>
            </a:r>
            <a:r>
              <a:rPr lang="en-US">
                <a:solidFill>
                  <a:srgbClr val="000000"/>
                </a:solidFill>
              </a:rPr>
              <a:t> </a:t>
            </a:r>
            <a:r>
              <a:rPr lang="en-US" i="1">
                <a:solidFill>
                  <a:srgbClr val="000000"/>
                </a:solidFill>
              </a:rPr>
              <a:t>B) Actitudes medioambientales</a:t>
            </a:r>
            <a:endParaRPr i="1">
              <a:solidFill>
                <a:srgbClr val="000000"/>
              </a:solidFill>
            </a:endParaRPr>
          </a:p>
          <a:p>
            <a:pPr marL="457200" marR="0" lvl="0" indent="-228600" algn="l" rtl="0">
              <a:lnSpc>
                <a:spcPct val="115000"/>
              </a:lnSpc>
              <a:spcBef>
                <a:spcPts val="1200"/>
              </a:spcBef>
              <a:spcAft>
                <a:spcPts val="0"/>
              </a:spcAft>
              <a:buClr>
                <a:srgbClr val="595959"/>
              </a:buClr>
              <a:buSzPts val="2400"/>
              <a:buFont typeface="Arial"/>
              <a:buNone/>
            </a:pPr>
            <a:endParaRPr b="1">
              <a:solidFill>
                <a:srgbClr val="000000"/>
              </a:solidFill>
            </a:endParaRPr>
          </a:p>
        </p:txBody>
      </p:sp>
      <p:sp>
        <p:nvSpPr>
          <p:cNvPr id="668" name="Google Shape;668;p21"/>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US"/>
              <a:t>Q5</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p22"/>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2400"/>
              <a:buNone/>
            </a:pPr>
            <a:r>
              <a:rPr lang="en-US" b="1">
                <a:solidFill>
                  <a:srgbClr val="000000"/>
                </a:solidFill>
              </a:rPr>
              <a:t>¿Cuál es una de las estrategias mencionadas para fomentar el consumo ecológico?</a:t>
            </a:r>
            <a:endParaRPr b="1">
              <a:solidFill>
                <a:srgbClr val="000000"/>
              </a:solidFill>
            </a:endParaRPr>
          </a:p>
          <a:p>
            <a:pPr marL="0" lvl="0" indent="0" algn="l" rtl="0">
              <a:lnSpc>
                <a:spcPct val="115000"/>
              </a:lnSpc>
              <a:spcBef>
                <a:spcPts val="1200"/>
              </a:spcBef>
              <a:spcAft>
                <a:spcPts val="0"/>
              </a:spcAft>
              <a:buSzPts val="2400"/>
              <a:buNone/>
            </a:pPr>
            <a:r>
              <a:rPr lang="en-US">
                <a:solidFill>
                  <a:srgbClr val="000000"/>
                </a:solidFill>
              </a:rPr>
              <a:t>A) Aumentar el consumo de energía</a:t>
            </a:r>
            <a:endParaRPr>
              <a:solidFill>
                <a:srgbClr val="000000"/>
              </a:solidFill>
            </a:endParaRPr>
          </a:p>
          <a:p>
            <a:pPr marL="0" lvl="0" indent="0" algn="l" rtl="0">
              <a:lnSpc>
                <a:spcPct val="115000"/>
              </a:lnSpc>
              <a:spcBef>
                <a:spcPts val="1200"/>
              </a:spcBef>
              <a:spcAft>
                <a:spcPts val="0"/>
              </a:spcAft>
              <a:buSzPts val="2400"/>
              <a:buNone/>
            </a:pPr>
            <a:r>
              <a:rPr lang="en-US">
                <a:solidFill>
                  <a:srgbClr val="000000"/>
                </a:solidFill>
              </a:rPr>
              <a:t>B) Utilizar fuentes de energía no renovables</a:t>
            </a:r>
            <a:endParaRPr>
              <a:solidFill>
                <a:srgbClr val="000000"/>
              </a:solidFill>
            </a:endParaRPr>
          </a:p>
          <a:p>
            <a:pPr marL="0" lvl="0" indent="0" algn="l" rtl="0">
              <a:lnSpc>
                <a:spcPct val="115000"/>
              </a:lnSpc>
              <a:spcBef>
                <a:spcPts val="1200"/>
              </a:spcBef>
              <a:spcAft>
                <a:spcPts val="0"/>
              </a:spcAft>
              <a:buSzPts val="2400"/>
              <a:buNone/>
            </a:pPr>
            <a:r>
              <a:rPr lang="en-US">
                <a:solidFill>
                  <a:srgbClr val="000000"/>
                </a:solidFill>
              </a:rPr>
              <a:t>C) Comprar alimentos ecológicos y cultivados localmente</a:t>
            </a:r>
            <a:endParaRPr>
              <a:solidFill>
                <a:srgbClr val="000000"/>
              </a:solidFill>
            </a:endParaRPr>
          </a:p>
          <a:p>
            <a:pPr marL="0" lvl="0" indent="0" algn="l" rtl="0">
              <a:lnSpc>
                <a:spcPct val="115000"/>
              </a:lnSpc>
              <a:spcBef>
                <a:spcPts val="1200"/>
              </a:spcBef>
              <a:spcAft>
                <a:spcPts val="0"/>
              </a:spcAft>
              <a:buSzPts val="2400"/>
              <a:buNone/>
            </a:pPr>
            <a:r>
              <a:rPr lang="en-US">
                <a:solidFill>
                  <a:srgbClr val="000000"/>
                </a:solidFill>
              </a:rPr>
              <a:t>D) Ignorar las etiquetas energéticas</a:t>
            </a:r>
            <a:endParaRPr>
              <a:solidFill>
                <a:srgbClr val="000000"/>
              </a:solidFill>
            </a:endParaRPr>
          </a:p>
          <a:p>
            <a:pPr marL="0" lvl="0" indent="0" algn="l" rtl="0">
              <a:lnSpc>
                <a:spcPct val="115000"/>
              </a:lnSpc>
              <a:spcBef>
                <a:spcPts val="1200"/>
              </a:spcBef>
              <a:spcAft>
                <a:spcPts val="0"/>
              </a:spcAft>
              <a:buSzPts val="2400"/>
              <a:buNone/>
            </a:pPr>
            <a:r>
              <a:rPr lang="en-US" i="1">
                <a:solidFill>
                  <a:srgbClr val="000000"/>
                </a:solidFill>
              </a:rPr>
              <a:t>Respuesta correcta:</a:t>
            </a:r>
            <a:r>
              <a:rPr lang="en-US">
                <a:solidFill>
                  <a:srgbClr val="000000"/>
                </a:solidFill>
              </a:rPr>
              <a:t> </a:t>
            </a:r>
            <a:r>
              <a:rPr lang="en-US" i="1">
                <a:solidFill>
                  <a:srgbClr val="000000"/>
                </a:solidFill>
              </a:rPr>
              <a:t>C) Comprar alimentos ecológicos y cultivados localmente</a:t>
            </a:r>
            <a:endParaRPr i="1">
              <a:solidFill>
                <a:srgbClr val="000000"/>
              </a:solidFill>
            </a:endParaRPr>
          </a:p>
          <a:p>
            <a:pPr marL="0" lvl="0" indent="0" algn="l" rtl="0">
              <a:lnSpc>
                <a:spcPct val="100000"/>
              </a:lnSpc>
              <a:spcBef>
                <a:spcPts val="1200"/>
              </a:spcBef>
              <a:spcAft>
                <a:spcPts val="0"/>
              </a:spcAft>
              <a:buSzPts val="2400"/>
              <a:buNone/>
            </a:pPr>
            <a:endParaRPr b="1">
              <a:solidFill>
                <a:srgbClr val="000000"/>
              </a:solidFill>
            </a:endParaRPr>
          </a:p>
          <a:p>
            <a:pPr marL="457200" marR="0" lvl="0" indent="-228600" algn="l" rtl="0">
              <a:lnSpc>
                <a:spcPct val="103333"/>
              </a:lnSpc>
              <a:spcBef>
                <a:spcPts val="0"/>
              </a:spcBef>
              <a:spcAft>
                <a:spcPts val="0"/>
              </a:spcAft>
              <a:buClr>
                <a:srgbClr val="595959"/>
              </a:buClr>
              <a:buSzPts val="2400"/>
              <a:buFont typeface="Arial"/>
              <a:buNone/>
            </a:pPr>
            <a:endParaRPr/>
          </a:p>
        </p:txBody>
      </p:sp>
      <p:sp>
        <p:nvSpPr>
          <p:cNvPr id="674" name="Google Shape;674;p22"/>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US"/>
              <a:t>Q6</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pic>
        <p:nvPicPr>
          <p:cNvPr id="680" name="Google Shape;680;g2f06f45b7ad_0_0"/>
          <p:cNvPicPr preferRelativeResize="0"/>
          <p:nvPr/>
        </p:nvPicPr>
        <p:blipFill rotWithShape="1">
          <a:blip r:embed="rId3">
            <a:alphaModFix/>
          </a:blip>
          <a:srcRect/>
          <a:stretch/>
        </p:blipFill>
        <p:spPr>
          <a:xfrm>
            <a:off x="451104" y="353568"/>
            <a:ext cx="10972799" cy="6144768"/>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pic>
        <p:nvPicPr>
          <p:cNvPr id="686" name="Google Shape;686;p23"/>
          <p:cNvPicPr preferRelativeResize="0">
            <a:picLocks noGrp="1"/>
          </p:cNvPicPr>
          <p:nvPr>
            <p:ph type="pic" idx="2"/>
          </p:nvPr>
        </p:nvPicPr>
        <p:blipFill rotWithShape="1">
          <a:blip r:embed="rId3">
            <a:alphaModFix/>
          </a:blip>
          <a:srcRect l="12956" t="11648" b="30815"/>
          <a:stretch/>
        </p:blipFill>
        <p:spPr>
          <a:xfrm>
            <a:off x="238772" y="2626822"/>
            <a:ext cx="7708195" cy="3396829"/>
          </a:xfrm>
          <a:prstGeom prst="rect">
            <a:avLst/>
          </a:prstGeom>
          <a:solidFill>
            <a:srgbClr val="BFBFBF"/>
          </a:solidFill>
          <a:ln>
            <a:noFill/>
          </a:ln>
        </p:spPr>
      </p:pic>
      <p:sp>
        <p:nvSpPr>
          <p:cNvPr id="687" name="Google Shape;687;p23"/>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a:t>05</a:t>
            </a:r>
            <a:endParaRPr/>
          </a:p>
        </p:txBody>
      </p:sp>
      <p:sp>
        <p:nvSpPr>
          <p:cNvPr id="688" name="Google Shape;688;p23"/>
          <p:cNvSpPr/>
          <p:nvPr/>
        </p:nvSpPr>
        <p:spPr>
          <a:xfrm>
            <a:off x="5722297" y="4461934"/>
            <a:ext cx="5608740" cy="12526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689" name="Google Shape;689;p23"/>
          <p:cNvSpPr txBox="1"/>
          <p:nvPr/>
        </p:nvSpPr>
        <p:spPr>
          <a:xfrm>
            <a:off x="5906320" y="4514232"/>
            <a:ext cx="56088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73B64B"/>
                </a:solidFill>
                <a:latin typeface="Calibri"/>
                <a:ea typeface="Calibri"/>
                <a:cs typeface="Calibri"/>
                <a:sym typeface="Calibri"/>
              </a:rPr>
              <a:t>TÉRMINOS CLAVE Y DEFINICIONES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457200" lvl="0" indent="-381000" algn="just" rtl="0">
              <a:lnSpc>
                <a:spcPct val="103000"/>
              </a:lnSpc>
              <a:spcBef>
                <a:spcPts val="1200"/>
              </a:spcBef>
              <a:spcAft>
                <a:spcPts val="0"/>
              </a:spcAft>
              <a:buClr>
                <a:srgbClr val="666666"/>
              </a:buClr>
              <a:buSzPts val="2400"/>
              <a:buChar char="●"/>
            </a:pPr>
            <a:r>
              <a:rPr lang="en-US">
                <a:solidFill>
                  <a:srgbClr val="666666"/>
                </a:solidFill>
                <a:highlight>
                  <a:srgbClr val="FFFFFF"/>
                </a:highlight>
              </a:rPr>
              <a:t>La contaminación es un problema generalizado y una amenaza importante para la población, sobre todo en las zonas urbanas, debido a la rápida industrialización y a las tasas de crecimiento geométrico.</a:t>
            </a:r>
            <a:endParaRPr>
              <a:solidFill>
                <a:srgbClr val="666666"/>
              </a:solidFill>
              <a:highlight>
                <a:srgbClr val="FFFFFF"/>
              </a:highlight>
            </a:endParaRPr>
          </a:p>
          <a:p>
            <a:pPr marL="457200" lvl="0" indent="-381000" algn="just" rtl="0">
              <a:lnSpc>
                <a:spcPct val="103000"/>
              </a:lnSpc>
              <a:spcBef>
                <a:spcPts val="1200"/>
              </a:spcBef>
              <a:spcAft>
                <a:spcPts val="0"/>
              </a:spcAft>
              <a:buClr>
                <a:srgbClr val="666666"/>
              </a:buClr>
              <a:buSzPts val="2400"/>
              <a:buChar char="●"/>
            </a:pPr>
            <a:r>
              <a:rPr lang="en-US">
                <a:solidFill>
                  <a:srgbClr val="666666"/>
                </a:solidFill>
                <a:highlight>
                  <a:srgbClr val="FFFFFF"/>
                </a:highlight>
              </a:rPr>
              <a:t>La mayoría de las empresas y consumidores del mundo se enfrentan al reto de conservar los recursos y proteger el medio ambiente, ya que el comportamiento de los consumidores es la causa fundamental de muchos problemas medioambientales.</a:t>
            </a:r>
            <a:endParaRPr>
              <a:solidFill>
                <a:srgbClr val="666666"/>
              </a:solidFill>
              <a:highlight>
                <a:srgbClr val="FFFFFF"/>
              </a:highlight>
            </a:endParaRPr>
          </a:p>
          <a:p>
            <a:pPr marL="0" lvl="0" indent="0" algn="just" rtl="0">
              <a:lnSpc>
                <a:spcPct val="150000"/>
              </a:lnSpc>
              <a:spcBef>
                <a:spcPts val="0"/>
              </a:spcBef>
              <a:spcAft>
                <a:spcPts val="0"/>
              </a:spcAft>
              <a:buSzPts val="2400"/>
              <a:buNone/>
            </a:pPr>
            <a:endParaRPr>
              <a:solidFill>
                <a:srgbClr val="000000"/>
              </a:solidFill>
              <a:highlight>
                <a:srgbClr val="FFFFFF"/>
              </a:highlight>
            </a:endParaRPr>
          </a:p>
        </p:txBody>
      </p:sp>
      <p:sp>
        <p:nvSpPr>
          <p:cNvPr id="249" name="Google Shape;249;p1"/>
          <p:cNvSpPr txBox="1">
            <a:spLocks noGrp="1"/>
          </p:cNvSpPr>
          <p:nvPr>
            <p:ph type="body" idx="2"/>
          </p:nvPr>
        </p:nvSpPr>
        <p:spPr>
          <a:xfrm>
            <a:off x="425575" y="835100"/>
            <a:ext cx="3591600" cy="1774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a:t>INTRODUCCIÓN AL SERVICIO </a:t>
            </a:r>
            <a:endParaRPr/>
          </a:p>
          <a:p>
            <a:pPr marL="0" lvl="0" indent="0" algn="l" rtl="0">
              <a:lnSpc>
                <a:spcPct val="90000"/>
              </a:lnSpc>
              <a:spcBef>
                <a:spcPts val="1000"/>
              </a:spcBef>
              <a:spcAft>
                <a:spcPts val="0"/>
              </a:spcAft>
              <a:buSzPts val="3600"/>
              <a:buNone/>
            </a:pPr>
            <a:r>
              <a:rPr lang="en-US"/>
              <a:t>DE LOS CONSUMIDORES ECOLÓGICOS </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24"/>
          <p:cNvSpPr txBox="1">
            <a:spLocks noGrp="1"/>
          </p:cNvSpPr>
          <p:nvPr>
            <p:ph type="body" idx="2"/>
          </p:nvPr>
        </p:nvSpPr>
        <p:spPr>
          <a:xfrm>
            <a:off x="904850" y="2368350"/>
            <a:ext cx="10479300" cy="3870900"/>
          </a:xfrm>
          <a:prstGeom prst="rect">
            <a:avLst/>
          </a:prstGeom>
          <a:noFill/>
          <a:ln>
            <a:noFill/>
          </a:ln>
        </p:spPr>
        <p:txBody>
          <a:bodyPr spcFirstLastPara="1" wrap="square" lIns="91425" tIns="45700" rIns="91425" bIns="45700" anchor="t" anchorCtr="0">
            <a:noAutofit/>
          </a:bodyPr>
          <a:lstStyle/>
          <a:p>
            <a:pPr marL="457200" lvl="0" indent="-285750" algn="just" rtl="0">
              <a:lnSpc>
                <a:spcPct val="115000"/>
              </a:lnSpc>
              <a:spcBef>
                <a:spcPts val="1200"/>
              </a:spcBef>
              <a:spcAft>
                <a:spcPts val="0"/>
              </a:spcAft>
              <a:buClr>
                <a:srgbClr val="000000"/>
              </a:buClr>
              <a:buSzPts val="900"/>
              <a:buChar char="•"/>
            </a:pPr>
            <a:r>
              <a:rPr lang="en-US" sz="2200">
                <a:solidFill>
                  <a:srgbClr val="000000"/>
                </a:solidFill>
                <a:highlight>
                  <a:srgbClr val="FFFFFF"/>
                </a:highlight>
              </a:rPr>
              <a:t>Comportamiento de consumo ecológico - uso de productos sostenibles y respetuosos con el medio ambiente.</a:t>
            </a:r>
            <a:endParaRPr sz="2200">
              <a:solidFill>
                <a:srgbClr val="000000"/>
              </a:solidFill>
              <a:highlight>
                <a:srgbClr val="FFFFFF"/>
              </a:highlight>
            </a:endParaRPr>
          </a:p>
          <a:p>
            <a:pPr marL="457200" lvl="0" indent="-285750" algn="just" rtl="0">
              <a:lnSpc>
                <a:spcPct val="115000"/>
              </a:lnSpc>
              <a:spcBef>
                <a:spcPts val="0"/>
              </a:spcBef>
              <a:spcAft>
                <a:spcPts val="0"/>
              </a:spcAft>
              <a:buClr>
                <a:srgbClr val="000000"/>
              </a:buClr>
              <a:buSzPts val="900"/>
              <a:buChar char="•"/>
            </a:pPr>
            <a:r>
              <a:rPr lang="en-US" sz="2200">
                <a:solidFill>
                  <a:srgbClr val="000000"/>
                </a:solidFill>
                <a:highlight>
                  <a:srgbClr val="FFFFFF"/>
                </a:highlight>
              </a:rPr>
              <a:t>Productos ecológicos - productos respetuosos con el medio ambiente que utilizan materiales reciclables.</a:t>
            </a:r>
            <a:endParaRPr sz="2200">
              <a:solidFill>
                <a:srgbClr val="000000"/>
              </a:solidFill>
              <a:highlight>
                <a:srgbClr val="FFFFFF"/>
              </a:highlight>
            </a:endParaRPr>
          </a:p>
          <a:p>
            <a:pPr marL="457200" lvl="0" indent="-285750" algn="just" rtl="0">
              <a:lnSpc>
                <a:spcPct val="115000"/>
              </a:lnSpc>
              <a:spcBef>
                <a:spcPts val="0"/>
              </a:spcBef>
              <a:spcAft>
                <a:spcPts val="0"/>
              </a:spcAft>
              <a:buClr>
                <a:srgbClr val="000000"/>
              </a:buClr>
              <a:buSzPts val="900"/>
              <a:buChar char="•"/>
            </a:pPr>
            <a:r>
              <a:rPr lang="en-US" sz="2200">
                <a:solidFill>
                  <a:srgbClr val="000000"/>
                </a:solidFill>
                <a:highlight>
                  <a:srgbClr val="FFFFFF"/>
                </a:highlight>
              </a:rPr>
              <a:t>Consumo ecológico - clientes que utilizan productos respetuosos con el medio ambiente, pero con diferentes enfoques y significados.</a:t>
            </a:r>
            <a:endParaRPr sz="2200">
              <a:solidFill>
                <a:srgbClr val="000000"/>
              </a:solidFill>
              <a:highlight>
                <a:srgbClr val="FFFFFF"/>
              </a:highlight>
            </a:endParaRPr>
          </a:p>
          <a:p>
            <a:pPr marL="457200" lvl="0" indent="-285750" algn="just" rtl="0">
              <a:lnSpc>
                <a:spcPct val="115000"/>
              </a:lnSpc>
              <a:spcBef>
                <a:spcPts val="0"/>
              </a:spcBef>
              <a:spcAft>
                <a:spcPts val="0"/>
              </a:spcAft>
              <a:buClr>
                <a:srgbClr val="000000"/>
              </a:buClr>
              <a:buSzPts val="900"/>
              <a:buChar char="•"/>
            </a:pPr>
            <a:r>
              <a:rPr lang="en-US" sz="2200">
                <a:solidFill>
                  <a:srgbClr val="000000"/>
                </a:solidFill>
                <a:highlight>
                  <a:srgbClr val="FFFFFF"/>
                </a:highlight>
              </a:rPr>
              <a:t>Marketing ecológico - práctica empresarial que promueve productos y servicios basados en iniciativas medioambientales.</a:t>
            </a:r>
            <a:endParaRPr sz="2200">
              <a:solidFill>
                <a:srgbClr val="000000"/>
              </a:solidFill>
              <a:highlight>
                <a:srgbClr val="FFFFFF"/>
              </a:highlight>
            </a:endParaRPr>
          </a:p>
          <a:p>
            <a:pPr marL="457200" lvl="0" indent="-285750" algn="just" rtl="0">
              <a:lnSpc>
                <a:spcPct val="115000"/>
              </a:lnSpc>
              <a:spcBef>
                <a:spcPts val="0"/>
              </a:spcBef>
              <a:spcAft>
                <a:spcPts val="0"/>
              </a:spcAft>
              <a:buClr>
                <a:srgbClr val="000000"/>
              </a:buClr>
              <a:buSzPts val="900"/>
              <a:buChar char="•"/>
            </a:pPr>
            <a:r>
              <a:rPr lang="en-US" sz="2200">
                <a:solidFill>
                  <a:srgbClr val="000000"/>
                </a:solidFill>
                <a:highlight>
                  <a:srgbClr val="FFFFFF"/>
                </a:highlight>
              </a:rPr>
              <a:t>Prácticas de marketing ecológico.</a:t>
            </a:r>
            <a:endParaRPr sz="2200">
              <a:solidFill>
                <a:srgbClr val="000000"/>
              </a:solidFill>
              <a:highlight>
                <a:srgbClr val="FFFFFF"/>
              </a:highlight>
            </a:endParaRPr>
          </a:p>
          <a:p>
            <a:pPr marL="457200" lvl="0" indent="-285750" algn="just" rtl="0">
              <a:lnSpc>
                <a:spcPct val="115000"/>
              </a:lnSpc>
              <a:spcBef>
                <a:spcPts val="0"/>
              </a:spcBef>
              <a:spcAft>
                <a:spcPts val="0"/>
              </a:spcAft>
              <a:buClr>
                <a:srgbClr val="000000"/>
              </a:buClr>
              <a:buSzPts val="900"/>
              <a:buChar char="•"/>
            </a:pPr>
            <a:r>
              <a:rPr lang="en-US" sz="2200">
                <a:solidFill>
                  <a:srgbClr val="000000"/>
                </a:solidFill>
                <a:highlight>
                  <a:srgbClr val="FFFFFF"/>
                </a:highlight>
              </a:rPr>
              <a:t>Marketing sostenible - un movimiento estratégico para conectar con consumidores concienciados.</a:t>
            </a:r>
            <a:endParaRPr sz="2200">
              <a:solidFill>
                <a:srgbClr val="000000"/>
              </a:solidFill>
              <a:highlight>
                <a:srgbClr val="FFFFFF"/>
              </a:highlight>
            </a:endParaRPr>
          </a:p>
          <a:p>
            <a:pPr marL="457200" lvl="0" indent="0" algn="l" rtl="0">
              <a:lnSpc>
                <a:spcPct val="103333"/>
              </a:lnSpc>
              <a:spcBef>
                <a:spcPts val="1200"/>
              </a:spcBef>
              <a:spcAft>
                <a:spcPts val="0"/>
              </a:spcAft>
              <a:buSzPts val="2400"/>
              <a:buNone/>
            </a:pPr>
            <a:endParaRPr>
              <a:solidFill>
                <a:srgbClr val="000000"/>
              </a:solidFill>
              <a:highlight>
                <a:srgbClr val="FFFFFF"/>
              </a:highlight>
            </a:endParaRPr>
          </a:p>
        </p:txBody>
      </p:sp>
      <p:pic>
        <p:nvPicPr>
          <p:cNvPr id="695" name="Google Shape;695;p24"/>
          <p:cNvPicPr preferRelativeResize="0"/>
          <p:nvPr/>
        </p:nvPicPr>
        <p:blipFill rotWithShape="1">
          <a:blip r:embed="rId3">
            <a:alphaModFix/>
          </a:blip>
          <a:srcRect/>
          <a:stretch/>
        </p:blipFill>
        <p:spPr>
          <a:xfrm>
            <a:off x="0" y="116225"/>
            <a:ext cx="12192000" cy="2025748"/>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pic>
        <p:nvPicPr>
          <p:cNvPr id="701" name="Google Shape;701;p25"/>
          <p:cNvPicPr preferRelativeResize="0">
            <a:picLocks noGrp="1"/>
          </p:cNvPicPr>
          <p:nvPr>
            <p:ph type="pic" idx="2"/>
          </p:nvPr>
        </p:nvPicPr>
        <p:blipFill rotWithShape="1">
          <a:blip r:embed="rId3">
            <a:alphaModFix/>
          </a:blip>
          <a:srcRect l="12956" t="11648" b="30815"/>
          <a:stretch/>
        </p:blipFill>
        <p:spPr>
          <a:xfrm>
            <a:off x="238772" y="2626822"/>
            <a:ext cx="7708195" cy="3396829"/>
          </a:xfrm>
          <a:prstGeom prst="rect">
            <a:avLst/>
          </a:prstGeom>
          <a:solidFill>
            <a:srgbClr val="BFBFBF"/>
          </a:solidFill>
          <a:ln>
            <a:noFill/>
          </a:ln>
        </p:spPr>
      </p:pic>
      <p:sp>
        <p:nvSpPr>
          <p:cNvPr id="702" name="Google Shape;702;p25"/>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a:t>06</a:t>
            </a:r>
            <a:endParaRPr/>
          </a:p>
        </p:txBody>
      </p:sp>
      <p:sp>
        <p:nvSpPr>
          <p:cNvPr id="703" name="Google Shape;703;p25"/>
          <p:cNvSpPr/>
          <p:nvPr/>
        </p:nvSpPr>
        <p:spPr>
          <a:xfrm>
            <a:off x="5722297" y="4461934"/>
            <a:ext cx="5608740" cy="12526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704" name="Google Shape;704;p25"/>
          <p:cNvSpPr txBox="1"/>
          <p:nvPr/>
        </p:nvSpPr>
        <p:spPr>
          <a:xfrm>
            <a:off x="5906320" y="4514232"/>
            <a:ext cx="56088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73B64B"/>
                </a:solidFill>
                <a:latin typeface="Calibri"/>
                <a:ea typeface="Calibri"/>
                <a:cs typeface="Calibri"/>
                <a:sym typeface="Calibri"/>
              </a:rPr>
              <a:t>REFERENCIAS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Google Shape;709;p26"/>
          <p:cNvSpPr txBox="1">
            <a:spLocks noGrp="1"/>
          </p:cNvSpPr>
          <p:nvPr>
            <p:ph type="body" idx="1"/>
          </p:nvPr>
        </p:nvSpPr>
        <p:spPr>
          <a:xfrm>
            <a:off x="694944" y="826894"/>
            <a:ext cx="10689130" cy="803654"/>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US"/>
              <a:t>Referencias</a:t>
            </a:r>
            <a:endParaRPr/>
          </a:p>
        </p:txBody>
      </p:sp>
      <p:sp>
        <p:nvSpPr>
          <p:cNvPr id="710" name="Google Shape;710;p26"/>
          <p:cNvSpPr txBox="1">
            <a:spLocks noGrp="1"/>
          </p:cNvSpPr>
          <p:nvPr>
            <p:ph type="body" idx="2"/>
          </p:nvPr>
        </p:nvSpPr>
        <p:spPr>
          <a:xfrm>
            <a:off x="694944" y="1994149"/>
            <a:ext cx="10838688" cy="3781929"/>
          </a:xfrm>
          <a:prstGeom prst="rect">
            <a:avLst/>
          </a:prstGeom>
          <a:noFill/>
          <a:ln>
            <a:noFill/>
          </a:ln>
        </p:spPr>
        <p:txBody>
          <a:bodyPr spcFirstLastPara="1" wrap="square" lIns="91425" tIns="45700" rIns="91425" bIns="45700" anchor="t" anchorCtr="0">
            <a:noAutofit/>
          </a:bodyPr>
          <a:lstStyle/>
          <a:p>
            <a:pPr marL="514350" lvl="0" indent="-285750" algn="l" rtl="0">
              <a:lnSpc>
                <a:spcPct val="103333"/>
              </a:lnSpc>
              <a:spcBef>
                <a:spcPts val="0"/>
              </a:spcBef>
              <a:spcAft>
                <a:spcPts val="0"/>
              </a:spcAft>
              <a:buSzPts val="2400"/>
              <a:buFont typeface="Arial"/>
              <a:buChar char="•"/>
            </a:pPr>
            <a:r>
              <a:rPr lang="en-US" b="0" i="0" u="sng" strike="noStrike">
                <a:solidFill>
                  <a:srgbClr val="87A66E"/>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https://www.esmmagazine.com/retail/german-consumers-willing-to-spend-more-on-sustainable-products-study-finds-151825</a:t>
            </a:r>
            <a:endParaRPr b="0" i="0" u="sng" strike="noStrike">
              <a:solidFill>
                <a:srgbClr val="87A66E"/>
              </a:solidFill>
              <a:latin typeface="Calibri"/>
              <a:ea typeface="Calibri"/>
              <a:cs typeface="Calibri"/>
              <a:sym typeface="Calibri"/>
            </a:endParaRPr>
          </a:p>
          <a:p>
            <a:pPr marL="228600" lvl="0" indent="0" algn="l" rtl="0">
              <a:lnSpc>
                <a:spcPct val="103333"/>
              </a:lnSpc>
              <a:spcBef>
                <a:spcPts val="0"/>
              </a:spcBef>
              <a:spcAft>
                <a:spcPts val="0"/>
              </a:spcAft>
              <a:buSzPts val="2400"/>
              <a:buNone/>
            </a:pPr>
            <a:endParaRPr b="0"/>
          </a:p>
          <a:p>
            <a:pPr marL="571500" lvl="0" indent="-342900" algn="l" rtl="0">
              <a:lnSpc>
                <a:spcPct val="103333"/>
              </a:lnSpc>
              <a:spcBef>
                <a:spcPts val="0"/>
              </a:spcBef>
              <a:spcAft>
                <a:spcPts val="0"/>
              </a:spcAft>
              <a:buSzPts val="2400"/>
              <a:buFont typeface="Arial"/>
              <a:buChar char="•"/>
            </a:pPr>
            <a:r>
              <a:rPr lang="en-US" b="0" i="0" u="sng" strike="noStrike">
                <a:solidFill>
                  <a:srgbClr val="87A66E"/>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https://www.esmmagazine.com/tag/simon-kucher</a:t>
            </a:r>
            <a:endParaRPr b="0" i="0" u="sng" strike="noStrike">
              <a:solidFill>
                <a:srgbClr val="87A66E"/>
              </a:solidFill>
              <a:latin typeface="Calibri"/>
              <a:ea typeface="Calibri"/>
              <a:cs typeface="Calibri"/>
              <a:sym typeface="Calibri"/>
            </a:endParaRPr>
          </a:p>
          <a:p>
            <a:pPr marL="228600" lvl="0" indent="0" algn="l" rtl="0">
              <a:lnSpc>
                <a:spcPct val="103333"/>
              </a:lnSpc>
              <a:spcBef>
                <a:spcPts val="0"/>
              </a:spcBef>
              <a:spcAft>
                <a:spcPts val="0"/>
              </a:spcAft>
              <a:buSzPts val="2400"/>
              <a:buNone/>
            </a:pPr>
            <a:endParaRPr b="0"/>
          </a:p>
          <a:p>
            <a:pPr marL="571500" lvl="0" indent="-342900" algn="l" rtl="0">
              <a:lnSpc>
                <a:spcPct val="103333"/>
              </a:lnSpc>
              <a:spcBef>
                <a:spcPts val="0"/>
              </a:spcBef>
              <a:spcAft>
                <a:spcPts val="0"/>
              </a:spcAft>
              <a:buSzPts val="2400"/>
              <a:buFont typeface="Arial"/>
              <a:buChar char="•"/>
            </a:pPr>
            <a:r>
              <a:rPr lang="en-US" b="0" i="0" u="sng" strike="noStrike">
                <a:solidFill>
                  <a:srgbClr val="87A66E"/>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https://www.sciencedirect.com/science/article/abs/pii/S0959652613003302</a:t>
            </a:r>
            <a:endParaRPr b="0" i="0" u="sng" strike="noStrike">
              <a:solidFill>
                <a:srgbClr val="87A66E"/>
              </a:solidFill>
              <a:latin typeface="Calibri"/>
              <a:ea typeface="Calibri"/>
              <a:cs typeface="Calibri"/>
              <a:sym typeface="Calibri"/>
            </a:endParaRPr>
          </a:p>
          <a:p>
            <a:pPr marL="228600" lvl="0" indent="0" algn="l" rtl="0">
              <a:lnSpc>
                <a:spcPct val="103333"/>
              </a:lnSpc>
              <a:spcBef>
                <a:spcPts val="0"/>
              </a:spcBef>
              <a:spcAft>
                <a:spcPts val="0"/>
              </a:spcAft>
              <a:buSzPts val="2400"/>
              <a:buNone/>
            </a:pPr>
            <a:endParaRPr b="0"/>
          </a:p>
          <a:p>
            <a:pPr marL="571500" lvl="0" indent="-342900" algn="l" rtl="0">
              <a:lnSpc>
                <a:spcPct val="103333"/>
              </a:lnSpc>
              <a:spcBef>
                <a:spcPts val="0"/>
              </a:spcBef>
              <a:spcAft>
                <a:spcPts val="0"/>
              </a:spcAft>
              <a:buSzPts val="2400"/>
              <a:buFont typeface="Arial"/>
              <a:buChar char="•"/>
            </a:pPr>
            <a:r>
              <a:rPr lang="en-US" b="0" i="0" u="sng" strike="noStrike">
                <a:solidFill>
                  <a:srgbClr val="87A66E"/>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https://hbr.org/2019/07/the-elusive-green-consumer</a:t>
            </a:r>
            <a:endParaRPr b="0" i="0" u="sng" strike="noStrike">
              <a:solidFill>
                <a:srgbClr val="87A66E"/>
              </a:solidFill>
              <a:latin typeface="Calibri"/>
              <a:ea typeface="Calibri"/>
              <a:cs typeface="Calibri"/>
              <a:sym typeface="Calibri"/>
            </a:endParaRPr>
          </a:p>
          <a:p>
            <a:pPr marL="228600" lvl="0" indent="0" algn="l" rtl="0">
              <a:lnSpc>
                <a:spcPct val="103333"/>
              </a:lnSpc>
              <a:spcBef>
                <a:spcPts val="0"/>
              </a:spcBef>
              <a:spcAft>
                <a:spcPts val="0"/>
              </a:spcAft>
              <a:buSzPts val="2400"/>
              <a:buNone/>
            </a:pPr>
            <a:endParaRPr b="0"/>
          </a:p>
          <a:p>
            <a:pPr marL="571500" lvl="0" indent="-342900" algn="l" rtl="0">
              <a:lnSpc>
                <a:spcPct val="103333"/>
              </a:lnSpc>
              <a:spcBef>
                <a:spcPts val="0"/>
              </a:spcBef>
              <a:spcAft>
                <a:spcPts val="0"/>
              </a:spcAft>
              <a:buSzPts val="2400"/>
              <a:buFont typeface="Arial"/>
              <a:buChar char="•"/>
            </a:pPr>
            <a:r>
              <a:rPr lang="en-US" b="0" i="0" u="sng" strike="noStrike">
                <a:solidFill>
                  <a:srgbClr val="87A66E"/>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https://nielseniq.com/global/en/insights/report/2023/how-to-turn-green-consumer-intentions-into-sustainable-actions/</a:t>
            </a:r>
            <a:endParaRPr b="0" i="0" u="sng" strike="noStrike">
              <a:solidFill>
                <a:srgbClr val="87A66E"/>
              </a:solidFill>
              <a:latin typeface="Calibri"/>
              <a:ea typeface="Calibri"/>
              <a:cs typeface="Calibri"/>
              <a:sym typeface="Calibri"/>
            </a:endParaRPr>
          </a:p>
          <a:p>
            <a:pPr marL="228600" lvl="0" indent="0" algn="l" rtl="0">
              <a:lnSpc>
                <a:spcPct val="103333"/>
              </a:lnSpc>
              <a:spcBef>
                <a:spcPts val="0"/>
              </a:spcBef>
              <a:spcAft>
                <a:spcPts val="0"/>
              </a:spcAft>
              <a:buSzPts val="2400"/>
              <a:buNone/>
            </a:pPr>
            <a:endParaRPr b="0" i="0" u="sng" strike="noStrike">
              <a:solidFill>
                <a:srgbClr val="87A66E"/>
              </a:solidFill>
              <a:latin typeface="Calibri"/>
              <a:ea typeface="Calibri"/>
              <a:cs typeface="Calibri"/>
              <a:sym typeface="Calibri"/>
            </a:endParaRPr>
          </a:p>
          <a:p>
            <a:pPr marL="457200" marR="0" lvl="0" indent="-228600" algn="l" rtl="0">
              <a:lnSpc>
                <a:spcPct val="103333"/>
              </a:lnSpc>
              <a:spcBef>
                <a:spcPts val="0"/>
              </a:spcBef>
              <a:spcAft>
                <a:spcPts val="0"/>
              </a:spcAft>
              <a:buClr>
                <a:srgbClr val="595959"/>
              </a:buClr>
              <a:buSzPts val="2400"/>
              <a:buFont typeface="Arial"/>
              <a:buNone/>
            </a:pPr>
            <a:br>
              <a:rPr lang="en-US"/>
            </a:br>
            <a:endParaRPr/>
          </a:p>
          <a:p>
            <a:pPr marL="571500" lvl="0" indent="-190500" algn="l" rtl="0">
              <a:lnSpc>
                <a:spcPct val="103333"/>
              </a:lnSpc>
              <a:spcBef>
                <a:spcPts val="0"/>
              </a:spcBef>
              <a:spcAft>
                <a:spcPts val="0"/>
              </a:spcAft>
              <a:buSzPts val="2400"/>
              <a:buFont typeface="Arial"/>
              <a:buNone/>
            </a:pPr>
            <a:endParaRPr b="0"/>
          </a:p>
          <a:p>
            <a:pPr marL="228600" lvl="0" indent="0" algn="l" rtl="0">
              <a:lnSpc>
                <a:spcPct val="103333"/>
              </a:lnSpc>
              <a:spcBef>
                <a:spcPts val="0"/>
              </a:spcBef>
              <a:spcAft>
                <a:spcPts val="0"/>
              </a:spcAft>
              <a:buSzPts val="2400"/>
              <a:buNone/>
            </a:pPr>
            <a:br>
              <a:rPr lang="en-US"/>
            </a:br>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27"/>
          <p:cNvSpPr txBox="1">
            <a:spLocks noGrp="1"/>
          </p:cNvSpPr>
          <p:nvPr>
            <p:ph type="body" idx="1"/>
          </p:nvPr>
        </p:nvSpPr>
        <p:spPr>
          <a:xfrm>
            <a:off x="697592" y="826894"/>
            <a:ext cx="10479218" cy="803654"/>
          </a:xfrm>
          <a:prstGeom prst="rect">
            <a:avLst/>
          </a:prstGeom>
          <a:noFill/>
          <a:ln>
            <a:noFill/>
          </a:ln>
        </p:spPr>
        <p:txBody>
          <a:bodyPr spcFirstLastPara="1" wrap="square" lIns="91425" tIns="45700" rIns="91425" bIns="45700" anchor="t" anchorCtr="0">
            <a:noAutofit/>
          </a:bodyPr>
          <a:lstStyle/>
          <a:p>
            <a:pPr marL="457200" lvl="0" indent="-228600" algn="l" rtl="0">
              <a:lnSpc>
                <a:spcPct val="90000"/>
              </a:lnSpc>
              <a:spcBef>
                <a:spcPts val="1000"/>
              </a:spcBef>
              <a:spcAft>
                <a:spcPts val="0"/>
              </a:spcAft>
              <a:buClr>
                <a:schemeClr val="lt1"/>
              </a:buClr>
              <a:buSzPts val="3600"/>
              <a:buFont typeface="Arial"/>
              <a:buNone/>
            </a:pPr>
            <a:r>
              <a:rPr lang="en-US"/>
              <a:t>Referencias</a:t>
            </a:r>
            <a:endParaRPr/>
          </a:p>
          <a:p>
            <a:pPr marL="457200" marR="0" lvl="0" indent="-228600" algn="l" rtl="0">
              <a:lnSpc>
                <a:spcPct val="90000"/>
              </a:lnSpc>
              <a:spcBef>
                <a:spcPts val="1000"/>
              </a:spcBef>
              <a:spcAft>
                <a:spcPts val="0"/>
              </a:spcAft>
              <a:buClr>
                <a:schemeClr val="lt1"/>
              </a:buClr>
              <a:buSzPts val="3600"/>
              <a:buFont typeface="Arial"/>
              <a:buNone/>
            </a:pPr>
            <a:endParaRPr/>
          </a:p>
        </p:txBody>
      </p:sp>
      <p:sp>
        <p:nvSpPr>
          <p:cNvPr id="716" name="Google Shape;716;p27"/>
          <p:cNvSpPr txBox="1">
            <a:spLocks noGrp="1"/>
          </p:cNvSpPr>
          <p:nvPr>
            <p:ph type="body" idx="2"/>
          </p:nvPr>
        </p:nvSpPr>
        <p:spPr>
          <a:xfrm>
            <a:off x="697592" y="2067301"/>
            <a:ext cx="10479218" cy="3781929"/>
          </a:xfrm>
          <a:prstGeom prst="rect">
            <a:avLst/>
          </a:prstGeom>
          <a:noFill/>
          <a:ln>
            <a:noFill/>
          </a:ln>
        </p:spPr>
        <p:txBody>
          <a:bodyPr spcFirstLastPara="1" wrap="square" lIns="91425" tIns="45700" rIns="91425" bIns="45700" anchor="t" anchorCtr="0">
            <a:noAutofit/>
          </a:bodyPr>
          <a:lstStyle/>
          <a:p>
            <a:pPr marL="514350" lvl="0" indent="-285750" algn="l" rtl="0">
              <a:lnSpc>
                <a:spcPct val="103333"/>
              </a:lnSpc>
              <a:spcBef>
                <a:spcPts val="0"/>
              </a:spcBef>
              <a:spcAft>
                <a:spcPts val="0"/>
              </a:spcAft>
              <a:buSzPts val="2400"/>
              <a:buFont typeface="Arial"/>
              <a:buChar char="•"/>
            </a:pPr>
            <a:r>
              <a:rPr lang="en-US" b="0" i="0" u="sng" strike="noStrike">
                <a:solidFill>
                  <a:srgbClr val="87A66E"/>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https://link.springer.com/chapter/10.1007/978-3-030-45533-0_20</a:t>
            </a:r>
            <a:endParaRPr b="0" i="0" u="sng" strike="noStrike">
              <a:solidFill>
                <a:srgbClr val="87A66E"/>
              </a:solidFill>
              <a:latin typeface="Calibri"/>
              <a:ea typeface="Calibri"/>
              <a:cs typeface="Calibri"/>
              <a:sym typeface="Calibri"/>
            </a:endParaRPr>
          </a:p>
          <a:p>
            <a:pPr marL="228600" lvl="0" indent="0" algn="l" rtl="0">
              <a:lnSpc>
                <a:spcPct val="103333"/>
              </a:lnSpc>
              <a:spcBef>
                <a:spcPts val="0"/>
              </a:spcBef>
              <a:spcAft>
                <a:spcPts val="0"/>
              </a:spcAft>
              <a:buSzPts val="2400"/>
              <a:buNone/>
            </a:pPr>
            <a:endParaRPr b="0" i="0" u="sng" strike="noStrike">
              <a:solidFill>
                <a:srgbClr val="87A66E"/>
              </a:solidFill>
              <a:latin typeface="Calibri"/>
              <a:ea typeface="Calibri"/>
              <a:cs typeface="Calibri"/>
              <a:sym typeface="Calibri"/>
            </a:endParaRPr>
          </a:p>
          <a:p>
            <a:pPr marL="514350" lvl="0" indent="-285750" algn="l" rtl="0">
              <a:lnSpc>
                <a:spcPct val="103333"/>
              </a:lnSpc>
              <a:spcBef>
                <a:spcPts val="0"/>
              </a:spcBef>
              <a:spcAft>
                <a:spcPts val="0"/>
              </a:spcAft>
              <a:buSzPts val="2400"/>
              <a:buFont typeface="Arial"/>
              <a:buChar char="•"/>
            </a:pPr>
            <a:r>
              <a:rPr lang="en-US" b="0" i="0" u="sng" strike="noStrike">
                <a:solidFill>
                  <a:srgbClr val="87A66E"/>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https://link.springer.com/chapter/10.1007/978-3-030-74065-8_4</a:t>
            </a:r>
            <a:br>
              <a:rPr lang="en-US" b="0"/>
            </a:br>
            <a:endParaRPr b="0"/>
          </a:p>
          <a:p>
            <a:pPr marL="514350" lvl="0" indent="-285750" algn="l" rtl="0">
              <a:lnSpc>
                <a:spcPct val="103333"/>
              </a:lnSpc>
              <a:spcBef>
                <a:spcPts val="0"/>
              </a:spcBef>
              <a:spcAft>
                <a:spcPts val="0"/>
              </a:spcAft>
              <a:buSzPts val="2400"/>
              <a:buFont typeface="Arial"/>
              <a:buChar char="•"/>
            </a:pPr>
            <a:r>
              <a:rPr lang="en-US" b="0" i="0" u="sng" strike="noStrike">
                <a:solidFill>
                  <a:srgbClr val="87A66E"/>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https://link.springer.com/chapter/10.1007/978-3-031-51997-0_30</a:t>
            </a:r>
            <a:endParaRPr b="0" i="0" u="sng" strike="noStrike">
              <a:solidFill>
                <a:srgbClr val="87A66E"/>
              </a:solidFill>
              <a:latin typeface="Calibri"/>
              <a:ea typeface="Calibri"/>
              <a:cs typeface="Calibri"/>
              <a:sym typeface="Calibri"/>
            </a:endParaRPr>
          </a:p>
          <a:p>
            <a:pPr marL="228600" lvl="0" indent="0" algn="l" rtl="0">
              <a:lnSpc>
                <a:spcPct val="103333"/>
              </a:lnSpc>
              <a:spcBef>
                <a:spcPts val="0"/>
              </a:spcBef>
              <a:spcAft>
                <a:spcPts val="0"/>
              </a:spcAft>
              <a:buSzPts val="2400"/>
              <a:buNone/>
            </a:pPr>
            <a:endParaRPr b="0"/>
          </a:p>
          <a:p>
            <a:pPr marL="514350" lvl="0" indent="-285750" algn="l" rtl="0">
              <a:lnSpc>
                <a:spcPct val="103333"/>
              </a:lnSpc>
              <a:spcBef>
                <a:spcPts val="0"/>
              </a:spcBef>
              <a:spcAft>
                <a:spcPts val="0"/>
              </a:spcAft>
              <a:buSzPts val="2400"/>
              <a:buFont typeface="Arial"/>
              <a:buChar char="•"/>
            </a:pPr>
            <a:r>
              <a:rPr lang="en-US" b="0" i="0" u="sng" strike="noStrike">
                <a:solidFill>
                  <a:srgbClr val="87A66E"/>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https://link.springer.com/article/10.1057/jt.2008.28</a:t>
            </a:r>
            <a:endParaRPr b="0" i="0" u="sng" strike="noStrike">
              <a:solidFill>
                <a:srgbClr val="87A66E"/>
              </a:solidFill>
              <a:latin typeface="Calibri"/>
              <a:ea typeface="Calibri"/>
              <a:cs typeface="Calibri"/>
              <a:sym typeface="Calibri"/>
            </a:endParaRPr>
          </a:p>
          <a:p>
            <a:pPr marL="228600" lvl="0" indent="0" algn="l" rtl="0">
              <a:lnSpc>
                <a:spcPct val="103333"/>
              </a:lnSpc>
              <a:spcBef>
                <a:spcPts val="0"/>
              </a:spcBef>
              <a:spcAft>
                <a:spcPts val="0"/>
              </a:spcAft>
              <a:buSzPts val="2400"/>
              <a:buNone/>
            </a:pPr>
            <a:endParaRPr b="0"/>
          </a:p>
          <a:p>
            <a:pPr marL="514350" lvl="0" indent="-285750" algn="l" rtl="0">
              <a:lnSpc>
                <a:spcPct val="103333"/>
              </a:lnSpc>
              <a:spcBef>
                <a:spcPts val="0"/>
              </a:spcBef>
              <a:spcAft>
                <a:spcPts val="0"/>
              </a:spcAft>
              <a:buSzPts val="2400"/>
              <a:buFont typeface="Arial"/>
              <a:buChar char="•"/>
            </a:pPr>
            <a:r>
              <a:rPr lang="en-US" b="0" i="0" u="sng" strike="noStrike">
                <a:solidFill>
                  <a:srgbClr val="87A66E"/>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https://link.springer.com/article/10.1007/s10668-023-03569-3</a:t>
            </a:r>
            <a:endParaRPr b="0" i="0" u="sng" strike="noStrike">
              <a:solidFill>
                <a:srgbClr val="87A66E"/>
              </a:solidFill>
              <a:latin typeface="Calibri"/>
              <a:ea typeface="Calibri"/>
              <a:cs typeface="Calibri"/>
              <a:sym typeface="Calibri"/>
            </a:endParaRPr>
          </a:p>
          <a:p>
            <a:pPr marL="228600" lvl="0" indent="0" algn="l" rtl="0">
              <a:lnSpc>
                <a:spcPct val="103333"/>
              </a:lnSpc>
              <a:spcBef>
                <a:spcPts val="0"/>
              </a:spcBef>
              <a:spcAft>
                <a:spcPts val="0"/>
              </a:spcAft>
              <a:buSzPts val="2400"/>
              <a:buNone/>
            </a:pPr>
            <a:endParaRPr b="0"/>
          </a:p>
          <a:p>
            <a:pPr marL="514350" lvl="0" indent="-285750" algn="l" rtl="0">
              <a:lnSpc>
                <a:spcPct val="103333"/>
              </a:lnSpc>
              <a:spcBef>
                <a:spcPts val="0"/>
              </a:spcBef>
              <a:spcAft>
                <a:spcPts val="0"/>
              </a:spcAft>
              <a:buSzPts val="2400"/>
              <a:buFont typeface="Arial"/>
              <a:buChar char="•"/>
            </a:pPr>
            <a:r>
              <a:rPr lang="en-US" b="0" i="0" u="sng" strike="noStrike">
                <a:solidFill>
                  <a:srgbClr val="87A66E"/>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https://link.springer.com/article/10.1007/s11356-023-31717-9</a:t>
            </a:r>
            <a:endParaRPr b="0" i="0" u="sng" strike="noStrike">
              <a:solidFill>
                <a:srgbClr val="87A66E"/>
              </a:solidFill>
              <a:latin typeface="Calibri"/>
              <a:ea typeface="Calibri"/>
              <a:cs typeface="Calibri"/>
              <a:sym typeface="Calibri"/>
            </a:endParaRPr>
          </a:p>
          <a:p>
            <a:pPr marL="228600" lvl="0" indent="0" algn="l" rtl="0">
              <a:lnSpc>
                <a:spcPct val="103333"/>
              </a:lnSpc>
              <a:spcBef>
                <a:spcPts val="0"/>
              </a:spcBef>
              <a:spcAft>
                <a:spcPts val="0"/>
              </a:spcAft>
              <a:buSzPts val="2400"/>
              <a:buNone/>
            </a:pPr>
            <a:endParaRPr b="0"/>
          </a:p>
          <a:p>
            <a:pPr marL="457200" lvl="0" indent="-228600" algn="l" rtl="0">
              <a:lnSpc>
                <a:spcPct val="103333"/>
              </a:lnSpc>
              <a:spcBef>
                <a:spcPts val="0"/>
              </a:spcBef>
              <a:spcAft>
                <a:spcPts val="0"/>
              </a:spcAft>
              <a:buSzPts val="2400"/>
              <a:buNone/>
            </a:pPr>
            <a:br>
              <a:rPr lang="en-US" b="0"/>
            </a:br>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Google Shape;721;p28"/>
          <p:cNvSpPr txBox="1">
            <a:spLocks noGrp="1"/>
          </p:cNvSpPr>
          <p:nvPr>
            <p:ph type="body" idx="1"/>
          </p:nvPr>
        </p:nvSpPr>
        <p:spPr>
          <a:xfrm>
            <a:off x="856391" y="839086"/>
            <a:ext cx="10479218" cy="803654"/>
          </a:xfrm>
          <a:prstGeom prst="rect">
            <a:avLst/>
          </a:prstGeom>
          <a:noFill/>
          <a:ln>
            <a:noFill/>
          </a:ln>
        </p:spPr>
        <p:txBody>
          <a:bodyPr spcFirstLastPara="1" wrap="square" lIns="91425" tIns="45700" rIns="91425" bIns="45700" anchor="t" anchorCtr="0">
            <a:noAutofit/>
          </a:bodyPr>
          <a:lstStyle/>
          <a:p>
            <a:pPr marL="457200" lvl="0" indent="-228600" algn="l" rtl="0">
              <a:lnSpc>
                <a:spcPct val="90000"/>
              </a:lnSpc>
              <a:spcBef>
                <a:spcPts val="1000"/>
              </a:spcBef>
              <a:spcAft>
                <a:spcPts val="0"/>
              </a:spcAft>
              <a:buClr>
                <a:schemeClr val="lt1"/>
              </a:buClr>
              <a:buSzPts val="3600"/>
              <a:buFont typeface="Arial"/>
              <a:buNone/>
            </a:pPr>
            <a:r>
              <a:rPr lang="en-US"/>
              <a:t>Referencias</a:t>
            </a:r>
            <a:endParaRPr/>
          </a:p>
          <a:p>
            <a:pPr marL="457200" marR="0" lvl="0" indent="-228600" algn="l" rtl="0">
              <a:lnSpc>
                <a:spcPct val="90000"/>
              </a:lnSpc>
              <a:spcBef>
                <a:spcPts val="1000"/>
              </a:spcBef>
              <a:spcAft>
                <a:spcPts val="0"/>
              </a:spcAft>
              <a:buClr>
                <a:schemeClr val="lt1"/>
              </a:buClr>
              <a:buSzPts val="3600"/>
              <a:buFont typeface="Arial"/>
              <a:buNone/>
            </a:pPr>
            <a:endParaRPr/>
          </a:p>
        </p:txBody>
      </p:sp>
      <p:sp>
        <p:nvSpPr>
          <p:cNvPr id="722" name="Google Shape;722;p28"/>
          <p:cNvSpPr txBox="1">
            <a:spLocks noGrp="1"/>
          </p:cNvSpPr>
          <p:nvPr>
            <p:ph type="body" idx="2"/>
          </p:nvPr>
        </p:nvSpPr>
        <p:spPr>
          <a:xfrm>
            <a:off x="856391" y="2067301"/>
            <a:ext cx="10479218" cy="3781929"/>
          </a:xfrm>
          <a:prstGeom prst="rect">
            <a:avLst/>
          </a:prstGeom>
          <a:noFill/>
          <a:ln>
            <a:noFill/>
          </a:ln>
        </p:spPr>
        <p:txBody>
          <a:bodyPr spcFirstLastPara="1" wrap="square" lIns="91425" tIns="45700" rIns="91425" bIns="45700" anchor="t" anchorCtr="0">
            <a:noAutofit/>
          </a:bodyPr>
          <a:lstStyle/>
          <a:p>
            <a:pPr marL="514350" lvl="0" indent="-285750" algn="l" rtl="0">
              <a:lnSpc>
                <a:spcPct val="103333"/>
              </a:lnSpc>
              <a:spcBef>
                <a:spcPts val="0"/>
              </a:spcBef>
              <a:spcAft>
                <a:spcPts val="0"/>
              </a:spcAft>
              <a:buSzPts val="2400"/>
              <a:buFont typeface="Arial"/>
              <a:buChar char="•"/>
            </a:pPr>
            <a:r>
              <a:rPr lang="en-US" b="0" i="0" u="sng" strike="noStrike">
                <a:solidFill>
                  <a:srgbClr val="87A66E"/>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https://www.entrepreneur.com/green-entrepreneur/how-entrepreneurs-can-empower-consumers-to-make-sustainable/463352</a:t>
            </a:r>
            <a:endParaRPr u="sng">
              <a:solidFill>
                <a:srgbClr val="87A66E"/>
              </a:solidFill>
              <a:latin typeface="Calibri"/>
              <a:ea typeface="Calibri"/>
              <a:cs typeface="Calibri"/>
              <a:sym typeface="Calibri"/>
            </a:endParaRPr>
          </a:p>
          <a:p>
            <a:pPr marL="514350" lvl="0" indent="-133350" algn="l" rtl="0">
              <a:lnSpc>
                <a:spcPct val="103333"/>
              </a:lnSpc>
              <a:spcBef>
                <a:spcPts val="0"/>
              </a:spcBef>
              <a:spcAft>
                <a:spcPts val="0"/>
              </a:spcAft>
              <a:buSzPts val="2400"/>
              <a:buFont typeface="Arial"/>
              <a:buNone/>
            </a:pPr>
            <a:endParaRPr/>
          </a:p>
          <a:p>
            <a:pPr marL="514350" lvl="0" indent="-285750" algn="l" rtl="0">
              <a:lnSpc>
                <a:spcPct val="103333"/>
              </a:lnSpc>
              <a:spcBef>
                <a:spcPts val="0"/>
              </a:spcBef>
              <a:spcAft>
                <a:spcPts val="0"/>
              </a:spcAft>
              <a:buSzPts val="2400"/>
              <a:buFont typeface="Arial"/>
              <a:buChar char="•"/>
            </a:pPr>
            <a:r>
              <a:rPr lang="en-US" b="0" i="0" u="sng" strike="noStrike">
                <a:solidFill>
                  <a:srgbClr val="87A66E"/>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https://mailchimp.com/resources/green-marketing/</a:t>
            </a:r>
            <a:endParaRPr b="0" i="0" u="sng" strike="noStrike">
              <a:solidFill>
                <a:srgbClr val="87A66E"/>
              </a:solidFill>
              <a:latin typeface="Calibri"/>
              <a:ea typeface="Calibri"/>
              <a:cs typeface="Calibri"/>
              <a:sym typeface="Calibri"/>
            </a:endParaRPr>
          </a:p>
          <a:p>
            <a:pPr marL="514350" lvl="0" indent="-133350" algn="l" rtl="0">
              <a:lnSpc>
                <a:spcPct val="103333"/>
              </a:lnSpc>
              <a:spcBef>
                <a:spcPts val="0"/>
              </a:spcBef>
              <a:spcAft>
                <a:spcPts val="0"/>
              </a:spcAft>
              <a:buSzPts val="2400"/>
              <a:buFont typeface="Arial"/>
              <a:buNone/>
            </a:pPr>
            <a:endParaRPr/>
          </a:p>
          <a:p>
            <a:pPr marL="514350" lvl="0" indent="-285750" algn="l" rtl="0">
              <a:lnSpc>
                <a:spcPct val="103333"/>
              </a:lnSpc>
              <a:spcBef>
                <a:spcPts val="0"/>
              </a:spcBef>
              <a:spcAft>
                <a:spcPts val="0"/>
              </a:spcAft>
              <a:buSzPts val="2400"/>
              <a:buFont typeface="Arial"/>
              <a:buChar char="•"/>
            </a:pPr>
            <a:r>
              <a:rPr lang="en-US" b="0" i="0" u="sng" strike="noStrike">
                <a:solidFill>
                  <a:srgbClr val="87A66E"/>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https://www.deloitte.com/na/en/services/risk-advisory/blogs/three-ways-to-elevate-sustainability-efforts.html</a:t>
            </a:r>
            <a:endParaRPr b="0" i="0" u="sng" strike="noStrike">
              <a:solidFill>
                <a:srgbClr val="87A66E"/>
              </a:solidFill>
              <a:latin typeface="Calibri"/>
              <a:ea typeface="Calibri"/>
              <a:cs typeface="Calibri"/>
              <a:sym typeface="Calibri"/>
            </a:endParaRPr>
          </a:p>
          <a:p>
            <a:pPr marL="514350" lvl="0" indent="-133350" algn="l" rtl="0">
              <a:lnSpc>
                <a:spcPct val="103333"/>
              </a:lnSpc>
              <a:spcBef>
                <a:spcPts val="0"/>
              </a:spcBef>
              <a:spcAft>
                <a:spcPts val="0"/>
              </a:spcAft>
              <a:buSzPts val="2400"/>
              <a:buFont typeface="Arial"/>
              <a:buNone/>
            </a:pPr>
            <a:endParaRPr/>
          </a:p>
          <a:p>
            <a:pPr marL="514350" lvl="0" indent="-285750" algn="l" rtl="0">
              <a:lnSpc>
                <a:spcPct val="103333"/>
              </a:lnSpc>
              <a:spcBef>
                <a:spcPts val="0"/>
              </a:spcBef>
              <a:spcAft>
                <a:spcPts val="0"/>
              </a:spcAft>
              <a:buSzPts val="2400"/>
              <a:buFont typeface="Arial"/>
              <a:buChar char="•"/>
            </a:pPr>
            <a:r>
              <a:rPr lang="en-US" b="0" i="0" u="sng" strike="noStrike">
                <a:solidFill>
                  <a:srgbClr val="87A66E"/>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https://in.search.yahoo.com/search?fr=mcafee&amp;type=E210IN714G0&amp;p=meaning+of+green+consumers</a:t>
            </a:r>
            <a:endParaRPr b="0" i="0" u="sng" strike="noStrike">
              <a:solidFill>
                <a:srgbClr val="87A66E"/>
              </a:solidFill>
              <a:latin typeface="Calibri"/>
              <a:ea typeface="Calibri"/>
              <a:cs typeface="Calibri"/>
              <a:sym typeface="Calibri"/>
            </a:endParaRPr>
          </a:p>
          <a:p>
            <a:pPr marL="514350" lvl="0" indent="-133350" algn="l" rtl="0">
              <a:lnSpc>
                <a:spcPct val="103333"/>
              </a:lnSpc>
              <a:spcBef>
                <a:spcPts val="0"/>
              </a:spcBef>
              <a:spcAft>
                <a:spcPts val="0"/>
              </a:spcAft>
              <a:buSzPts val="2400"/>
              <a:buFont typeface="Arial"/>
              <a:buNone/>
            </a:pPr>
            <a:endParaRPr b="0" i="0" u="sng" strike="noStrike">
              <a:solidFill>
                <a:srgbClr val="87A66E"/>
              </a:solidFill>
              <a:latin typeface="Calibri"/>
              <a:ea typeface="Calibri"/>
              <a:cs typeface="Calibri"/>
              <a:sym typeface="Calibri"/>
            </a:endParaRPr>
          </a:p>
          <a:p>
            <a:pPr marL="514350" lvl="0" indent="-285750" algn="l" rtl="0">
              <a:lnSpc>
                <a:spcPct val="103333"/>
              </a:lnSpc>
              <a:spcBef>
                <a:spcPts val="0"/>
              </a:spcBef>
              <a:spcAft>
                <a:spcPts val="0"/>
              </a:spcAft>
              <a:buSzPts val="2400"/>
              <a:buFont typeface="Arial"/>
              <a:buChar char="•"/>
            </a:pPr>
            <a:r>
              <a:rPr lang="en-US" b="0" i="0" u="sng" strike="noStrike">
                <a:solidFill>
                  <a:srgbClr val="87A66E"/>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https://link.springer.com/article/10.1007/s10669-021-09821-3</a:t>
            </a:r>
            <a:endParaRPr b="0" i="0" u="sng" strike="noStrike">
              <a:solidFill>
                <a:srgbClr val="87A66E"/>
              </a:solidFill>
              <a:latin typeface="Calibri"/>
              <a:ea typeface="Calibri"/>
              <a:cs typeface="Calibri"/>
              <a:sym typeface="Calibri"/>
            </a:endParaRPr>
          </a:p>
          <a:p>
            <a:pPr marL="228600" lvl="0" indent="0" algn="l" rtl="0">
              <a:lnSpc>
                <a:spcPct val="103333"/>
              </a:lnSpc>
              <a:spcBef>
                <a:spcPts val="0"/>
              </a:spcBef>
              <a:spcAft>
                <a:spcPts val="0"/>
              </a:spcAft>
              <a:buSzPts val="2400"/>
              <a:buNone/>
            </a:pPr>
            <a:endParaRPr b="0"/>
          </a:p>
          <a:p>
            <a:pPr marL="514350" lvl="0" indent="-133350" algn="l" rtl="0">
              <a:lnSpc>
                <a:spcPct val="103333"/>
              </a:lnSpc>
              <a:spcBef>
                <a:spcPts val="0"/>
              </a:spcBef>
              <a:spcAft>
                <a:spcPts val="0"/>
              </a:spcAft>
              <a:buSzPts val="2400"/>
              <a:buFont typeface="Arial"/>
              <a:buNone/>
            </a:pPr>
            <a:endParaRPr b="0"/>
          </a:p>
          <a:p>
            <a:pPr marL="228600" lvl="0" indent="0" algn="l" rtl="0">
              <a:lnSpc>
                <a:spcPct val="103333"/>
              </a:lnSpc>
              <a:spcBef>
                <a:spcPts val="0"/>
              </a:spcBef>
              <a:spcAft>
                <a:spcPts val="0"/>
              </a:spcAft>
              <a:buSzPts val="2400"/>
              <a:buNone/>
            </a:pPr>
            <a:br>
              <a:rPr lang="en-US" b="0"/>
            </a:br>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Google Shape;727;p29"/>
          <p:cNvSpPr txBox="1">
            <a:spLocks noGrp="1"/>
          </p:cNvSpPr>
          <p:nvPr>
            <p:ph type="body" idx="1"/>
          </p:nvPr>
        </p:nvSpPr>
        <p:spPr>
          <a:xfrm>
            <a:off x="746360" y="826894"/>
            <a:ext cx="10479218" cy="803654"/>
          </a:xfrm>
          <a:prstGeom prst="rect">
            <a:avLst/>
          </a:prstGeom>
          <a:noFill/>
          <a:ln>
            <a:noFill/>
          </a:ln>
        </p:spPr>
        <p:txBody>
          <a:bodyPr spcFirstLastPara="1" wrap="square" lIns="91425" tIns="45700" rIns="91425" bIns="45700" anchor="t" anchorCtr="0">
            <a:noAutofit/>
          </a:bodyPr>
          <a:lstStyle/>
          <a:p>
            <a:pPr marL="457200" lvl="0" indent="-228600" algn="l" rtl="0">
              <a:lnSpc>
                <a:spcPct val="90000"/>
              </a:lnSpc>
              <a:spcBef>
                <a:spcPts val="1000"/>
              </a:spcBef>
              <a:spcAft>
                <a:spcPts val="0"/>
              </a:spcAft>
              <a:buClr>
                <a:schemeClr val="lt1"/>
              </a:buClr>
              <a:buSzPts val="3600"/>
              <a:buFont typeface="Arial"/>
              <a:buNone/>
            </a:pPr>
            <a:r>
              <a:rPr lang="en-US"/>
              <a:t>Referencias</a:t>
            </a:r>
            <a:endParaRPr/>
          </a:p>
          <a:p>
            <a:pPr marL="457200" marR="0" lvl="0" indent="-228600" algn="l" rtl="0">
              <a:lnSpc>
                <a:spcPct val="90000"/>
              </a:lnSpc>
              <a:spcBef>
                <a:spcPts val="1000"/>
              </a:spcBef>
              <a:spcAft>
                <a:spcPts val="0"/>
              </a:spcAft>
              <a:buClr>
                <a:schemeClr val="lt1"/>
              </a:buClr>
              <a:buSzPts val="3600"/>
              <a:buFont typeface="Arial"/>
              <a:buNone/>
            </a:pPr>
            <a:endParaRPr/>
          </a:p>
        </p:txBody>
      </p:sp>
      <p:sp>
        <p:nvSpPr>
          <p:cNvPr id="728" name="Google Shape;728;p29"/>
          <p:cNvSpPr txBox="1">
            <a:spLocks noGrp="1"/>
          </p:cNvSpPr>
          <p:nvPr>
            <p:ph type="body" idx="2"/>
          </p:nvPr>
        </p:nvSpPr>
        <p:spPr>
          <a:xfrm>
            <a:off x="746360" y="2249177"/>
            <a:ext cx="10479218" cy="3781929"/>
          </a:xfrm>
          <a:prstGeom prst="rect">
            <a:avLst/>
          </a:prstGeom>
          <a:noFill/>
          <a:ln>
            <a:noFill/>
          </a:ln>
        </p:spPr>
        <p:txBody>
          <a:bodyPr spcFirstLastPara="1" wrap="square" lIns="91425" tIns="45700" rIns="91425" bIns="45700" anchor="t" anchorCtr="0">
            <a:noAutofit/>
          </a:bodyPr>
          <a:lstStyle/>
          <a:p>
            <a:pPr marL="571500" lvl="0" indent="-342900" algn="l" rtl="0">
              <a:lnSpc>
                <a:spcPct val="103333"/>
              </a:lnSpc>
              <a:spcBef>
                <a:spcPts val="0"/>
              </a:spcBef>
              <a:spcAft>
                <a:spcPts val="0"/>
              </a:spcAft>
              <a:buSzPts val="2400"/>
              <a:buFont typeface="Arial"/>
              <a:buChar char="•"/>
            </a:pPr>
            <a:r>
              <a:rPr lang="en-US" b="0" i="0" u="sng" strike="noStrike">
                <a:solidFill>
                  <a:srgbClr val="87A66E"/>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https://link.springer.com/chapter/10.1007/978-3-030-45533-0_20</a:t>
            </a:r>
            <a:endParaRPr b="0"/>
          </a:p>
          <a:p>
            <a:pPr marL="571500" lvl="0" indent="-190500" algn="l" rtl="0">
              <a:lnSpc>
                <a:spcPct val="103333"/>
              </a:lnSpc>
              <a:spcBef>
                <a:spcPts val="0"/>
              </a:spcBef>
              <a:spcAft>
                <a:spcPts val="0"/>
              </a:spcAft>
              <a:buSzPts val="2400"/>
              <a:buFont typeface="Arial"/>
              <a:buNone/>
            </a:pPr>
            <a:endParaRPr/>
          </a:p>
          <a:p>
            <a:pPr marL="571500" lvl="0" indent="-342900" algn="l" rtl="0">
              <a:lnSpc>
                <a:spcPct val="103333"/>
              </a:lnSpc>
              <a:spcBef>
                <a:spcPts val="0"/>
              </a:spcBef>
              <a:spcAft>
                <a:spcPts val="0"/>
              </a:spcAft>
              <a:buSzPts val="2400"/>
              <a:buFont typeface="Arial"/>
              <a:buChar char="•"/>
            </a:pPr>
            <a:r>
              <a:rPr lang="en-US" u="sng">
                <a:solidFill>
                  <a:schemeClr val="hlink"/>
                </a:solidFill>
                <a:hlinkClick r:id="rId4"/>
              </a:rPr>
              <a:t>https://www.tandfonline.com/doi/full/10.1080/23311975.2023.2197673</a:t>
            </a:r>
            <a:endParaRPr/>
          </a:p>
          <a:p>
            <a:pPr marL="571500" lvl="0" indent="-190500" algn="l" rtl="0">
              <a:lnSpc>
                <a:spcPct val="103333"/>
              </a:lnSpc>
              <a:spcBef>
                <a:spcPts val="0"/>
              </a:spcBef>
              <a:spcAft>
                <a:spcPts val="0"/>
              </a:spcAft>
              <a:buSzPts val="2400"/>
              <a:buFont typeface="Arial"/>
              <a:buNone/>
            </a:pPr>
            <a:endParaRPr/>
          </a:p>
          <a:p>
            <a:pPr marL="571500" lvl="0" indent="-342900" algn="l" rtl="0">
              <a:lnSpc>
                <a:spcPct val="103333"/>
              </a:lnSpc>
              <a:spcBef>
                <a:spcPts val="0"/>
              </a:spcBef>
              <a:spcAft>
                <a:spcPts val="0"/>
              </a:spcAft>
              <a:buSzPts val="2400"/>
              <a:buFont typeface="Arial"/>
              <a:buChar char="•"/>
            </a:pPr>
            <a:r>
              <a:rPr lang="en-US" u="sng">
                <a:solidFill>
                  <a:schemeClr val="hlink"/>
                </a:solidFill>
                <a:hlinkClick r:id="rId5"/>
              </a:rPr>
              <a:t>https://www.sciencedirect.com/science/article/abs/pii/S0959652613003302</a:t>
            </a:r>
            <a:endParaRPr/>
          </a:p>
          <a:p>
            <a:pPr marL="571500" lvl="0" indent="-190500" algn="l" rtl="0">
              <a:lnSpc>
                <a:spcPct val="103333"/>
              </a:lnSpc>
              <a:spcBef>
                <a:spcPts val="0"/>
              </a:spcBef>
              <a:spcAft>
                <a:spcPts val="0"/>
              </a:spcAft>
              <a:buSzPts val="2400"/>
              <a:buFont typeface="Arial"/>
              <a:buNone/>
            </a:pPr>
            <a:endParaRPr/>
          </a:p>
          <a:p>
            <a:pPr marL="571500" lvl="0" indent="-342900" algn="l" rtl="0">
              <a:lnSpc>
                <a:spcPct val="103333"/>
              </a:lnSpc>
              <a:spcBef>
                <a:spcPts val="0"/>
              </a:spcBef>
              <a:spcAft>
                <a:spcPts val="0"/>
              </a:spcAft>
              <a:buSzPts val="2400"/>
              <a:buFont typeface="Arial"/>
              <a:buChar char="•"/>
            </a:pPr>
            <a:r>
              <a:rPr lang="en-US" u="sng">
                <a:solidFill>
                  <a:schemeClr val="hlink"/>
                </a:solidFill>
                <a:hlinkClick r:id="rId6"/>
              </a:rPr>
              <a:t>https://www.mdpi.com/2304-8158/11/2/227</a:t>
            </a:r>
            <a:endParaRPr/>
          </a:p>
          <a:p>
            <a:pPr marL="457200" marR="0" lvl="0" indent="-228600" algn="l" rtl="0">
              <a:lnSpc>
                <a:spcPct val="103333"/>
              </a:lnSpc>
              <a:spcBef>
                <a:spcPts val="0"/>
              </a:spcBef>
              <a:spcAft>
                <a:spcPts val="0"/>
              </a:spcAft>
              <a:buClr>
                <a:srgbClr val="595959"/>
              </a:buClr>
              <a:buSzPts val="2400"/>
              <a:buFont typeface="Arial"/>
              <a:buNone/>
            </a:pPr>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734" name="Google Shape;734;p30"/>
          <p:cNvSpPr txBox="1">
            <a:spLocks noGrp="1"/>
          </p:cNvSpPr>
          <p:nvPr>
            <p:ph type="body" idx="1"/>
          </p:nvPr>
        </p:nvSpPr>
        <p:spPr>
          <a:xfrm>
            <a:off x="7799501" y="5533317"/>
            <a:ext cx="3890325" cy="466127"/>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chemeClr val="lt1"/>
              </a:buClr>
              <a:buSzPts val="2400"/>
              <a:buNone/>
            </a:pPr>
            <a:r>
              <a:rPr lang="en-US"/>
              <a:t>www.</a:t>
            </a:r>
            <a:r>
              <a:rPr lang="en-US" b="1"/>
              <a:t>website</a:t>
            </a:r>
            <a:r>
              <a:rPr lang="en-US"/>
              <a:t>.eu</a:t>
            </a:r>
            <a:endParaRPr/>
          </a:p>
          <a:p>
            <a:pPr marL="0" lvl="0" indent="0" algn="ctr" rtl="0">
              <a:lnSpc>
                <a:spcPct val="100000"/>
              </a:lnSpc>
              <a:spcBef>
                <a:spcPts val="0"/>
              </a:spcBef>
              <a:spcAft>
                <a:spcPts val="0"/>
              </a:spcAft>
              <a:buClr>
                <a:schemeClr val="lt1"/>
              </a:buClr>
              <a:buSzPts val="2400"/>
              <a:buNone/>
            </a:pPr>
            <a:endParaRPr/>
          </a:p>
        </p:txBody>
      </p:sp>
      <p:sp>
        <p:nvSpPr>
          <p:cNvPr id="735" name="Google Shape;735;p30"/>
          <p:cNvSpPr txBox="1">
            <a:spLocks noGrp="1"/>
          </p:cNvSpPr>
          <p:nvPr>
            <p:ph type="body" idx="2"/>
          </p:nvPr>
        </p:nvSpPr>
        <p:spPr>
          <a:xfrm>
            <a:off x="1283799" y="3277107"/>
            <a:ext cx="5881764" cy="79650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400"/>
              <a:buNone/>
            </a:pPr>
            <a:r>
              <a:rPr lang="en-US"/>
              <a:t>¿Alguna Pregunta?</a:t>
            </a:r>
            <a:endParaRPr/>
          </a:p>
        </p:txBody>
      </p:sp>
      <p:sp>
        <p:nvSpPr>
          <p:cNvPr id="736" name="Google Shape;736;p30"/>
          <p:cNvSpPr txBox="1">
            <a:spLocks noGrp="1"/>
          </p:cNvSpPr>
          <p:nvPr>
            <p:ph type="body" idx="3"/>
          </p:nvPr>
        </p:nvSpPr>
        <p:spPr>
          <a:xfrm>
            <a:off x="1283800" y="2642900"/>
            <a:ext cx="5708700" cy="634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en-US"/>
              <a:t>Gracias</a:t>
            </a:r>
            <a:endParaRPr/>
          </a:p>
        </p:txBody>
      </p:sp>
      <p:grpSp>
        <p:nvGrpSpPr>
          <p:cNvPr id="737" name="Google Shape;737;p30"/>
          <p:cNvGrpSpPr/>
          <p:nvPr/>
        </p:nvGrpSpPr>
        <p:grpSpPr>
          <a:xfrm>
            <a:off x="8380634" y="2920943"/>
            <a:ext cx="3193903" cy="538831"/>
            <a:chOff x="5349868" y="8302092"/>
            <a:chExt cx="1664680" cy="280842"/>
          </a:xfrm>
        </p:grpSpPr>
        <p:grpSp>
          <p:nvGrpSpPr>
            <p:cNvPr id="738" name="Google Shape;738;p30"/>
            <p:cNvGrpSpPr/>
            <p:nvPr/>
          </p:nvGrpSpPr>
          <p:grpSpPr>
            <a:xfrm>
              <a:off x="6388006" y="8302092"/>
              <a:ext cx="280634" cy="280634"/>
              <a:chOff x="1950027" y="2499889"/>
              <a:chExt cx="850463" cy="850463"/>
            </a:xfrm>
          </p:grpSpPr>
          <p:sp>
            <p:nvSpPr>
              <p:cNvPr id="739" name="Google Shape;739;p30"/>
              <p:cNvSpPr/>
              <p:nvPr/>
            </p:nvSpPr>
            <p:spPr>
              <a:xfrm>
                <a:off x="1950027"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740" name="Google Shape;740;p30"/>
              <p:cNvGrpSpPr/>
              <p:nvPr/>
            </p:nvGrpSpPr>
            <p:grpSpPr>
              <a:xfrm>
                <a:off x="2107521" y="2657382"/>
                <a:ext cx="535476" cy="535477"/>
                <a:chOff x="2107521" y="2657382"/>
                <a:chExt cx="535476" cy="535477"/>
              </a:xfrm>
            </p:grpSpPr>
            <p:sp>
              <p:nvSpPr>
                <p:cNvPr id="741" name="Google Shape;741;p30"/>
                <p:cNvSpPr/>
                <p:nvPr/>
              </p:nvSpPr>
              <p:spPr>
                <a:xfrm>
                  <a:off x="2107521" y="2657382"/>
                  <a:ext cx="535476" cy="535477"/>
                </a:xfrm>
                <a:custGeom>
                  <a:avLst/>
                  <a:gdLst/>
                  <a:ahLst/>
                  <a:cxnLst/>
                  <a:rect l="l" t="t" r="r" b="b"/>
                  <a:pathLst>
                    <a:path w="535476" h="535477" extrusionOk="0">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2" name="Google Shape;742;p30"/>
                <p:cNvSpPr/>
                <p:nvPr/>
              </p:nvSpPr>
              <p:spPr>
                <a:xfrm>
                  <a:off x="2237925" y="2787786"/>
                  <a:ext cx="274668" cy="274668"/>
                </a:xfrm>
                <a:custGeom>
                  <a:avLst/>
                  <a:gdLst/>
                  <a:ahLst/>
                  <a:cxnLst/>
                  <a:rect l="l" t="t" r="r" b="b"/>
                  <a:pathLst>
                    <a:path w="274668" h="274668" extrusionOk="0">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3" name="Google Shape;743;p30"/>
                <p:cNvSpPr/>
                <p:nvPr/>
              </p:nvSpPr>
              <p:spPr>
                <a:xfrm>
                  <a:off x="2486134" y="2749988"/>
                  <a:ext cx="64257" cy="64257"/>
                </a:xfrm>
                <a:custGeom>
                  <a:avLst/>
                  <a:gdLst/>
                  <a:ahLst/>
                  <a:cxnLst/>
                  <a:rect l="l" t="t" r="r" b="b"/>
                  <a:pathLst>
                    <a:path w="64257" h="64257" extrusionOk="0">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744" name="Google Shape;744;p30"/>
            <p:cNvGrpSpPr/>
            <p:nvPr/>
          </p:nvGrpSpPr>
          <p:grpSpPr>
            <a:xfrm>
              <a:off x="5695775" y="8302092"/>
              <a:ext cx="280634" cy="280634"/>
              <a:chOff x="-147782" y="2499889"/>
              <a:chExt cx="850463" cy="850463"/>
            </a:xfrm>
          </p:grpSpPr>
          <p:sp>
            <p:nvSpPr>
              <p:cNvPr id="745" name="Google Shape;745;p30"/>
              <p:cNvSpPr/>
              <p:nvPr/>
            </p:nvSpPr>
            <p:spPr>
              <a:xfrm>
                <a:off x="-147782"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6" name="Google Shape;746;p30"/>
              <p:cNvSpPr/>
              <p:nvPr/>
            </p:nvSpPr>
            <p:spPr>
              <a:xfrm>
                <a:off x="18530" y="2722899"/>
                <a:ext cx="549966" cy="447280"/>
              </a:xfrm>
              <a:custGeom>
                <a:avLst/>
                <a:gdLst/>
                <a:ahLst/>
                <a:cxnLst/>
                <a:rect l="l" t="t" r="r" b="b"/>
                <a:pathLst>
                  <a:path w="549966" h="447280" extrusionOk="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747" name="Google Shape;747;p30"/>
            <p:cNvGrpSpPr/>
            <p:nvPr/>
          </p:nvGrpSpPr>
          <p:grpSpPr>
            <a:xfrm>
              <a:off x="6733914" y="8302092"/>
              <a:ext cx="280634" cy="280634"/>
              <a:chOff x="2998302" y="2499889"/>
              <a:chExt cx="850463" cy="850463"/>
            </a:xfrm>
          </p:grpSpPr>
          <p:sp>
            <p:nvSpPr>
              <p:cNvPr id="748" name="Google Shape;748;p30"/>
              <p:cNvSpPr/>
              <p:nvPr/>
            </p:nvSpPr>
            <p:spPr>
              <a:xfrm>
                <a:off x="2998302" y="2499889"/>
                <a:ext cx="850463" cy="850463"/>
              </a:xfrm>
              <a:custGeom>
                <a:avLst/>
                <a:gdLst/>
                <a:ahLst/>
                <a:cxnLst/>
                <a:rect l="l" t="t" r="r" b="b"/>
                <a:pathLst>
                  <a:path w="850463" h="850463" extrusionOk="0">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9" name="Google Shape;749;p30"/>
              <p:cNvSpPr/>
              <p:nvPr/>
            </p:nvSpPr>
            <p:spPr>
              <a:xfrm>
                <a:off x="3139416" y="2726679"/>
                <a:ext cx="568235" cy="398142"/>
              </a:xfrm>
              <a:custGeom>
                <a:avLst/>
                <a:gdLst/>
                <a:ahLst/>
                <a:cxnLst/>
                <a:rect l="l" t="t" r="r" b="b"/>
                <a:pathLst>
                  <a:path w="568235" h="398142" extrusionOk="0">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750" name="Google Shape;750;p30"/>
            <p:cNvGrpSpPr/>
            <p:nvPr/>
          </p:nvGrpSpPr>
          <p:grpSpPr>
            <a:xfrm>
              <a:off x="5349868" y="8302092"/>
              <a:ext cx="280634" cy="280842"/>
              <a:chOff x="-1196056" y="2499889"/>
              <a:chExt cx="850463" cy="851092"/>
            </a:xfrm>
          </p:grpSpPr>
          <p:sp>
            <p:nvSpPr>
              <p:cNvPr id="751" name="Google Shape;751;p30"/>
              <p:cNvSpPr/>
              <p:nvPr/>
            </p:nvSpPr>
            <p:spPr>
              <a:xfrm>
                <a:off x="-1196056" y="2499889"/>
                <a:ext cx="850463" cy="845423"/>
              </a:xfrm>
              <a:custGeom>
                <a:avLst/>
                <a:gdLst/>
                <a:ahLst/>
                <a:cxnLst/>
                <a:rect l="l" t="t" r="r" b="b"/>
                <a:pathLst>
                  <a:path w="850463" h="845423" extrusionOk="0">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52" name="Google Shape;752;p30"/>
              <p:cNvSpPr/>
              <p:nvPr/>
            </p:nvSpPr>
            <p:spPr>
              <a:xfrm>
                <a:off x="-945327" y="2666201"/>
                <a:ext cx="363494" cy="684780"/>
              </a:xfrm>
              <a:custGeom>
                <a:avLst/>
                <a:gdLst/>
                <a:ahLst/>
                <a:cxnLst/>
                <a:rect l="l" t="t" r="r" b="b"/>
                <a:pathLst>
                  <a:path w="363494" h="684780" extrusionOk="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753" name="Google Shape;753;p30"/>
            <p:cNvSpPr/>
            <p:nvPr/>
          </p:nvSpPr>
          <p:spPr>
            <a:xfrm>
              <a:off x="6041891" y="8302092"/>
              <a:ext cx="280634" cy="280634"/>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754" name="Google Shape;754;p30" descr="World with solid fill"/>
            <p:cNvPicPr preferRelativeResize="0"/>
            <p:nvPr/>
          </p:nvPicPr>
          <p:blipFill rotWithShape="1">
            <a:blip r:embed="rId3">
              <a:alphaModFix/>
            </a:blip>
            <a:srcRect/>
            <a:stretch/>
          </p:blipFill>
          <p:spPr>
            <a:xfrm>
              <a:off x="6059170" y="8319371"/>
              <a:ext cx="246077" cy="246077"/>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8"/>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457200" lvl="0" indent="-381000" algn="just" rtl="0">
              <a:lnSpc>
                <a:spcPct val="103000"/>
              </a:lnSpc>
              <a:spcBef>
                <a:spcPts val="1200"/>
              </a:spcBef>
              <a:spcAft>
                <a:spcPts val="0"/>
              </a:spcAft>
              <a:buSzPts val="2400"/>
              <a:buChar char="●"/>
            </a:pPr>
            <a:r>
              <a:rPr lang="en-US">
                <a:highlight>
                  <a:srgbClr val="FFFFFF"/>
                </a:highlight>
              </a:rPr>
              <a:t>A medida que los consumidores son más conscientes de lo que compran y se interesan por el modo en que sus pautas de consumo afectan al medio ambiente, los jóvenes consumidores son conscientes de las opciones de compra ecológicas. Así, la adopción de hábitos ecológicos influye en sus hábitos de consumo.</a:t>
            </a:r>
            <a:endParaRPr>
              <a:highlight>
                <a:srgbClr val="FFFFFF"/>
              </a:highlight>
            </a:endParaRPr>
          </a:p>
          <a:p>
            <a:pPr marL="457200" lvl="0" indent="-381000" algn="just" rtl="0">
              <a:lnSpc>
                <a:spcPct val="103000"/>
              </a:lnSpc>
              <a:spcBef>
                <a:spcPts val="0"/>
              </a:spcBef>
              <a:spcAft>
                <a:spcPts val="0"/>
              </a:spcAft>
              <a:buSzPts val="2400"/>
              <a:buChar char="●"/>
            </a:pPr>
            <a:r>
              <a:rPr lang="en-US">
                <a:highlight>
                  <a:srgbClr val="FFFFFF"/>
                </a:highlight>
              </a:rPr>
              <a:t>Comprender mejor el carácter ecológico del uso y la eliminación de los productos puede ayudar a identificar oportunidades para reducir el impacto ambiental.</a:t>
            </a:r>
            <a:endParaRPr>
              <a:highlight>
                <a:srgbClr val="FFFFFF"/>
              </a:highlight>
            </a:endParaRPr>
          </a:p>
          <a:p>
            <a:pPr marL="457200" lvl="0" indent="0" algn="just" rtl="0">
              <a:lnSpc>
                <a:spcPct val="150000"/>
              </a:lnSpc>
              <a:spcBef>
                <a:spcPts val="1200"/>
              </a:spcBef>
              <a:spcAft>
                <a:spcPts val="0"/>
              </a:spcAft>
              <a:buSzPts val="2400"/>
              <a:buNone/>
            </a:pPr>
            <a:endParaRPr>
              <a:highlight>
                <a:srgbClr val="FFFFFF"/>
              </a:highlight>
            </a:endParaRPr>
          </a:p>
        </p:txBody>
      </p:sp>
      <p:sp>
        <p:nvSpPr>
          <p:cNvPr id="255" name="Google Shape;255;p8"/>
          <p:cNvSpPr txBox="1">
            <a:spLocks noGrp="1"/>
          </p:cNvSpPr>
          <p:nvPr>
            <p:ph type="body" idx="2"/>
          </p:nvPr>
        </p:nvSpPr>
        <p:spPr>
          <a:xfrm>
            <a:off x="600998" y="835090"/>
            <a:ext cx="3416197"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a:t>INTRODUCCIÓN AL SERVICIO </a:t>
            </a:r>
            <a:endParaRPr/>
          </a:p>
          <a:p>
            <a:pPr marL="0" lvl="0" indent="0" algn="l" rtl="0">
              <a:lnSpc>
                <a:spcPct val="90000"/>
              </a:lnSpc>
              <a:spcBef>
                <a:spcPts val="1000"/>
              </a:spcBef>
              <a:spcAft>
                <a:spcPts val="0"/>
              </a:spcAft>
              <a:buSzPts val="3600"/>
              <a:buNone/>
            </a:pPr>
            <a:r>
              <a:rPr lang="en-US"/>
              <a:t>DE LOS CONSUMIDORES ECOLÓGICOS </a:t>
            </a:r>
            <a:endParaRPr/>
          </a:p>
          <a:p>
            <a:pPr marL="0" lvl="0" indent="0" algn="l" rtl="0">
              <a:lnSpc>
                <a:spcPct val="90000"/>
              </a:lnSpc>
              <a:spcBef>
                <a:spcPts val="1000"/>
              </a:spcBef>
              <a:spcAft>
                <a:spcPts val="0"/>
              </a:spcAft>
              <a:buSzPts val="3600"/>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1" name="Google Shape;261;g312cbefab64_0_0"/>
          <p:cNvPicPr preferRelativeResize="0">
            <a:picLocks noGrp="1"/>
          </p:cNvPicPr>
          <p:nvPr>
            <p:ph type="pic" idx="2"/>
          </p:nvPr>
        </p:nvPicPr>
        <p:blipFill rotWithShape="1">
          <a:blip r:embed="rId3">
            <a:alphaModFix/>
          </a:blip>
          <a:srcRect l="12952" t="11645" b="30817"/>
          <a:stretch/>
        </p:blipFill>
        <p:spPr>
          <a:xfrm>
            <a:off x="238772" y="2626822"/>
            <a:ext cx="7708194" cy="3396829"/>
          </a:xfrm>
          <a:prstGeom prst="rect">
            <a:avLst/>
          </a:prstGeom>
          <a:solidFill>
            <a:srgbClr val="BFBFBF"/>
          </a:solidFill>
          <a:ln>
            <a:noFill/>
          </a:ln>
        </p:spPr>
      </p:pic>
      <p:sp>
        <p:nvSpPr>
          <p:cNvPr id="262" name="Google Shape;262;g312cbefab64_0_0"/>
          <p:cNvSpPr txBox="1">
            <a:spLocks noGrp="1"/>
          </p:cNvSpPr>
          <p:nvPr>
            <p:ph type="body" idx="1"/>
          </p:nvPr>
        </p:nvSpPr>
        <p:spPr>
          <a:xfrm>
            <a:off x="7630824" y="990923"/>
            <a:ext cx="2067000" cy="582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a:t>02</a:t>
            </a:r>
            <a:endParaRPr/>
          </a:p>
        </p:txBody>
      </p:sp>
      <p:sp>
        <p:nvSpPr>
          <p:cNvPr id="263" name="Google Shape;263;g312cbefab64_0_0"/>
          <p:cNvSpPr/>
          <p:nvPr/>
        </p:nvSpPr>
        <p:spPr>
          <a:xfrm>
            <a:off x="5722297" y="4461934"/>
            <a:ext cx="5608800" cy="1252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264" name="Google Shape;264;g312cbefab64_0_0"/>
          <p:cNvSpPr txBox="1"/>
          <p:nvPr/>
        </p:nvSpPr>
        <p:spPr>
          <a:xfrm>
            <a:off x="5675625" y="4514225"/>
            <a:ext cx="6238200" cy="1169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500" b="1" i="0" u="none" strike="noStrike" cap="none">
                <a:solidFill>
                  <a:srgbClr val="73B64B"/>
                </a:solidFill>
                <a:latin typeface="Calibri"/>
                <a:ea typeface="Calibri"/>
                <a:cs typeface="Calibri"/>
                <a:sym typeface="Calibri"/>
              </a:rPr>
              <a:t>AL SERVICIO DE LOS CONSUMIDORES ECOLÓGICOS</a:t>
            </a:r>
            <a:endParaRPr sz="3500" b="0" i="0" u="none" strike="noStrike" cap="none">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5623</Words>
  <Application>Microsoft Office PowerPoint</Application>
  <PresentationFormat>Panorámica</PresentationFormat>
  <Paragraphs>421</Paragraphs>
  <Slides>76</Slides>
  <Notes>76</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76</vt:i4>
      </vt:variant>
    </vt:vector>
  </HeadingPairs>
  <TitlesOfParts>
    <vt:vector size="81" baseType="lpstr">
      <vt:lpstr>Calibri</vt:lpstr>
      <vt:lpstr>Montserrat</vt:lpstr>
      <vt:lpstr>Montserrat Light</vt:lpstr>
      <vt:lpstr>Arial</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Gillian Keane</dc:creator>
  <cp:lastModifiedBy>ata O3651</cp:lastModifiedBy>
  <cp:revision>1</cp:revision>
  <dcterms:created xsi:type="dcterms:W3CDTF">2020-10-14T13:32:04Z</dcterms:created>
  <dcterms:modified xsi:type="dcterms:W3CDTF">2025-01-30T11:21:30Z</dcterms:modified>
</cp:coreProperties>
</file>