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2192000" cy="6858000"/>
  <p:notesSz cx="6858000" cy="9144000"/>
  <p:embeddedFontLst>
    <p:embeddedFont>
      <p:font typeface="Figtree" panose="020B0604020202020204" charset="0"/>
      <p:regular r:id="rId87"/>
      <p:bold r:id="rId88"/>
      <p:italic r:id="rId89"/>
      <p:boldItalic r:id="rId90"/>
    </p:embeddedFont>
    <p:embeddedFont>
      <p:font typeface="Montserrat" panose="00000500000000000000" pitchFamily="2" charset="0"/>
      <p:regular r:id="rId91"/>
      <p:bold r:id="rId92"/>
      <p:italic r:id="rId93"/>
      <p:boldItalic r:id="rId94"/>
    </p:embeddedFont>
    <p:embeddedFont>
      <p:font typeface="Montserrat Light" panose="00000400000000000000" pitchFamily="2"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gmYR7XaStFC/zMRq54hOX0Hh8A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17F9F0-8948-43F2-B202-FC77CA95003D}">
  <a:tblStyle styleId="{FB17F9F0-8948-43F2-B202-FC77CA95003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customschemas.google.com/relationships/presentationmetadata" Target="metadata"/><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1.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9" name="Google Shape;3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6" name="Google Shape;3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5" name="Google Shape;3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92" name="Google Shape;3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European Management Journal.</a:t>
            </a:r>
            <a:r>
              <a:rPr lang="en-GB"/>
              <a:t> (2020). EcoCraft Kitchenware adopted a zero-waste production model.</a:t>
            </a:r>
            <a:endParaRPr/>
          </a:p>
        </p:txBody>
      </p:sp>
      <p:sp>
        <p:nvSpPr>
          <p:cNvPr id="406" name="Google Shape;4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6" name="Google Shape;44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60" name="Google Shape;4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80" name="Google Shape;48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7" name="Google Shape;48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20" name="Google Shape;52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7" name="Google Shape;52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2" name="Google Shape;5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7" name="Google Shape;5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5" name="Google Shape;6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3" name="Google Shape;6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1" name="Google Shape;6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8" name="Google Shape;62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6" name="Google Shape;63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4" name="Google Shape;64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52" name="Google Shape;6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8" name="Google Shape;66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d581dc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g27fd581dc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5" name="Google Shape;81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1" name="Google Shape;8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62"/>
        <p:cNvGrpSpPr/>
        <p:nvPr/>
      </p:nvGrpSpPr>
      <p:grpSpPr>
        <a:xfrm>
          <a:off x="0" y="0"/>
          <a:ext cx="0" cy="0"/>
          <a:chOff x="0" y="0"/>
          <a:chExt cx="0" cy="0"/>
        </a:xfrm>
      </p:grpSpPr>
      <p:sp>
        <p:nvSpPr>
          <p:cNvPr id="163" name="Google Shape;163;p93"/>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93"/>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65" name="Google Shape;165;p93"/>
          <p:cNvSpPr>
            <a:spLocks noGrp="1"/>
          </p:cNvSpPr>
          <p:nvPr>
            <p:ph type="pic" idx="2"/>
          </p:nvPr>
        </p:nvSpPr>
        <p:spPr>
          <a:xfrm>
            <a:off x="799128" y="746272"/>
            <a:ext cx="10203652" cy="5365455"/>
          </a:xfrm>
          <a:prstGeom prst="rect">
            <a:avLst/>
          </a:prstGeom>
          <a:solidFill>
            <a:srgbClr val="BFBFBF"/>
          </a:solidFill>
          <a:ln>
            <a:noFill/>
          </a:ln>
        </p:spPr>
      </p:sp>
      <p:sp>
        <p:nvSpPr>
          <p:cNvPr id="166" name="Google Shape;166;p93"/>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67" name="Google Shape;167;p93"/>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68"/>
        <p:cNvGrpSpPr/>
        <p:nvPr/>
      </p:nvGrpSpPr>
      <p:grpSpPr>
        <a:xfrm>
          <a:off x="0" y="0"/>
          <a:ext cx="0" cy="0"/>
          <a:chOff x="0" y="0"/>
          <a:chExt cx="0" cy="0"/>
        </a:xfrm>
      </p:grpSpPr>
      <p:sp>
        <p:nvSpPr>
          <p:cNvPr id="169" name="Google Shape;169;p94"/>
          <p:cNvSpPr>
            <a:spLocks noGrp="1"/>
          </p:cNvSpPr>
          <p:nvPr>
            <p:ph type="pic" idx="2"/>
          </p:nvPr>
        </p:nvSpPr>
        <p:spPr>
          <a:xfrm>
            <a:off x="0" y="-12469"/>
            <a:ext cx="12192000" cy="6870469"/>
          </a:xfrm>
          <a:prstGeom prst="rect">
            <a:avLst/>
          </a:prstGeom>
          <a:solidFill>
            <a:srgbClr val="BFBFBF"/>
          </a:solidFill>
          <a:ln>
            <a:noFill/>
          </a:ln>
        </p:spPr>
      </p:sp>
      <p:sp>
        <p:nvSpPr>
          <p:cNvPr id="170" name="Google Shape;170;p94"/>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94"/>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2"/>
        <p:cNvGrpSpPr/>
        <p:nvPr/>
      </p:nvGrpSpPr>
      <p:grpSpPr>
        <a:xfrm>
          <a:off x="0" y="0"/>
          <a:ext cx="0" cy="0"/>
          <a:chOff x="0" y="0"/>
          <a:chExt cx="0" cy="0"/>
        </a:xfrm>
      </p:grpSpPr>
      <p:sp>
        <p:nvSpPr>
          <p:cNvPr id="173" name="Google Shape;173;p95"/>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5"/>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95"/>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 name="Google Shape;176;p95"/>
          <p:cNvGrpSpPr/>
          <p:nvPr/>
        </p:nvGrpSpPr>
        <p:grpSpPr>
          <a:xfrm>
            <a:off x="-1984680" y="2794849"/>
            <a:ext cx="3760285" cy="3039163"/>
            <a:chOff x="5816064" y="9435173"/>
            <a:chExt cx="798029" cy="644988"/>
          </a:xfrm>
        </p:grpSpPr>
        <p:sp>
          <p:nvSpPr>
            <p:cNvPr id="177" name="Google Shape;177;p9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9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2" name="Google Shape;192;p95"/>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3" name="Google Shape;193;p95"/>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4" name="Google Shape;194;p95"/>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95" name="Google Shape;195;p95"/>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95"/>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2"/>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2"/>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2"/>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18"/>
        <p:cNvGrpSpPr/>
        <p:nvPr/>
      </p:nvGrpSpPr>
      <p:grpSpPr>
        <a:xfrm>
          <a:off x="0" y="0"/>
          <a:ext cx="0" cy="0"/>
          <a:chOff x="0" y="0"/>
          <a:chExt cx="0" cy="0"/>
        </a:xfrm>
      </p:grpSpPr>
      <p:sp>
        <p:nvSpPr>
          <p:cNvPr id="119" name="Google Shape;119;p88"/>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88"/>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88"/>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88"/>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oursera.org/search?query=sustainability%20small%20businesses&amp;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oPOwBhAeEiwAJuXRh7Dr_jdT2mnMf_45nhgdXn6K1MW7I4lm-L1JChVr_-cP3AG9FJEz1BoC9rgQAvD_Bw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greenbusinessbenchmark.com/" TargetMode="External"/><Relationship Id="rId4" Type="http://schemas.openxmlformats.org/officeDocument/2006/relationships/hyperlink" Target="https://www.edx.org/search?q=sustainability+in+small+busines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hyperlink" Target="https://www.futurelearn.com/?utm_source=google&amp;utm_medium=paid_search&amp;utm_campaign=fl_All_Products_Brand_UK_IRE&amp;gad_source=1&amp;gclid=CjwKCAjwoPOwBhAeEiwAJuXRh59EcRQk2X3DfxaZ4Hv4gT-jEayT2TQMbWshX8oyKcYCXDFmbML1fxoCMtYQAvD_BwE" TargetMode="External"/><Relationship Id="rId5"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 Id="rId4" Type="http://schemas.openxmlformats.org/officeDocument/2006/relationships/hyperlink" Target="https://european-union.europa.eu/institutions-law-budget/institutions-and-bodies/search-all-eu-institutions-and-bodies/european-centre-development-vocational-training-cedefop_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finance.ec.europa.eu/sustainable-finance/disclosures/sustainability-related-disclosure-financial-services-sector_en" TargetMode="External"/><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hyperlink" Target="https://finance.ec.europa.eu/sustainable-finance/tools-and-standards/eu-taxonomy-sustainable-activities_en"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ebapps.ilo.org/wcmsp5/groups/public/@ed_emp/@emp_ent/documents/publication/wcms_502730.pdf" TargetMode="External"/><Relationship Id="rId2" Type="http://schemas.openxmlformats.org/officeDocument/2006/relationships/notesSlide" Target="../notesSlides/notesSlide81.xml"/><Relationship Id="rId1" Type="http://schemas.openxmlformats.org/officeDocument/2006/relationships/slideLayout" Target="../slideLayouts/slideLayout10.xml"/><Relationship Id="rId4" Type="http://schemas.openxmlformats.org/officeDocument/2006/relationships/hyperlink" Target="https://www.unep.org/news-and-stories/press-release/switch-green-initiatives-show-how-build-sustainable-societies"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12" name="Google Shape;212;p1"/>
          <p:cNvSpPr txBox="1"/>
          <p:nvPr/>
        </p:nvSpPr>
        <p:spPr>
          <a:xfrm>
            <a:off x="1190867" y="3784475"/>
            <a:ext cx="10140900" cy="16374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Kit de Inicio</a:t>
            </a:r>
            <a:r>
              <a:rPr lang="en-GB" sz="1400" b="0" i="0" u="none" strike="noStrike" cap="none">
                <a:solidFill>
                  <a:srgbClr val="000000"/>
                </a:solidFill>
                <a:latin typeface="Arial"/>
                <a:ea typeface="Arial"/>
                <a:cs typeface="Arial"/>
                <a:sym typeface="Arial"/>
              </a:rPr>
              <a:t> </a:t>
            </a:r>
            <a:r>
              <a:rPr lang="en-GB"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Comenzando con la Sostenibilidad</a:t>
            </a:r>
            <a:endParaRPr sz="48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RESULTADOS DEL APRENDIZAJE</a:t>
            </a:r>
            <a:endParaRPr/>
          </a:p>
        </p:txBody>
      </p:sp>
      <p:sp>
        <p:nvSpPr>
          <p:cNvPr id="294" name="Google Shape;294;p8"/>
          <p:cNvSpPr txBox="1">
            <a:spLocks noGrp="1"/>
          </p:cNvSpPr>
          <p:nvPr>
            <p:ph type="body" idx="2"/>
          </p:nvPr>
        </p:nvSpPr>
        <p:spPr>
          <a:xfrm>
            <a:off x="904850" y="1710125"/>
            <a:ext cx="10053000" cy="45294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rgbClr val="5E5E5E"/>
              </a:buClr>
              <a:buSzPts val="2000"/>
              <a:buAutoNum type="arabicPeriod"/>
            </a:pPr>
            <a:r>
              <a:rPr lang="en-GB" sz="2100" b="1">
                <a:solidFill>
                  <a:srgbClr val="5E5E5E"/>
                </a:solidFill>
              </a:rPr>
              <a:t>Definir el compromiso de los empleados en la sostenibilidad:</a:t>
            </a:r>
            <a:r>
              <a:rPr lang="en-GB" sz="2100">
                <a:solidFill>
                  <a:srgbClr val="5E5E5E"/>
                </a:solidFill>
              </a:rPr>
              <a:t> Comprender el concepto y la importancia del compromiso de los empleados en la sostenibilidad.</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a:solidFill>
                  <a:srgbClr val="5E5E5E"/>
                </a:solidFill>
              </a:rPr>
              <a:t>Identificar las estrategias de compromiso: Reconocer las estrategias eficaces para implicar a los empleados en las iniciativas de sostenibilidad.</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b="1">
                <a:solidFill>
                  <a:srgbClr val="5E5E5E"/>
                </a:solidFill>
              </a:rPr>
              <a:t>Evaluar los beneficios:</a:t>
            </a:r>
            <a:r>
              <a:rPr lang="en-GB" sz="2100">
                <a:solidFill>
                  <a:srgbClr val="5E5E5E"/>
                </a:solidFill>
              </a:rPr>
              <a:t> Evaluar los beneficios del compromiso de los empleados con la sostenibilidad, incluida la mejora de la innovación, la moral y la reputación de la marca.</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b="1">
                <a:solidFill>
                  <a:srgbClr val="5E5E5E"/>
                </a:solidFill>
              </a:rPr>
              <a:t>Aplicar las mejores prácticas:</a:t>
            </a:r>
            <a:r>
              <a:rPr lang="en-GB" sz="2100">
                <a:solidFill>
                  <a:srgbClr val="5E5E5E"/>
                </a:solidFill>
              </a:rPr>
              <a:t> Aplicar las mejores prácticas para integrar la sostenibilidad en las operaciones empresariales diarias y en las funciones de los empleados.</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b="1">
                <a:solidFill>
                  <a:srgbClr val="5E5E5E"/>
                </a:solidFill>
              </a:rPr>
              <a:t>Desarrollar una visión sostenible:</a:t>
            </a:r>
            <a:r>
              <a:rPr lang="en-GB" sz="2100">
                <a:solidFill>
                  <a:srgbClr val="5E5E5E"/>
                </a:solidFill>
              </a:rPr>
              <a:t> Elabore y comunique una visión convincente de la sostenibilidad que esté en consonancia con los valores corporativos y personales.</a:t>
            </a:r>
            <a:endParaRPr sz="2100">
              <a:solidFill>
                <a:srgbClr val="5E5E5E"/>
              </a:solidFill>
            </a:endParaRPr>
          </a:p>
          <a:p>
            <a:pPr marL="457200" lvl="0" indent="0" algn="just" rtl="0">
              <a:lnSpc>
                <a:spcPct val="103333"/>
              </a:lnSpc>
              <a:spcBef>
                <a:spcPts val="1200"/>
              </a:spcBef>
              <a:spcAft>
                <a:spcPts val="0"/>
              </a:spcAft>
              <a:buSzPts val="2400"/>
              <a:buNone/>
            </a:pPr>
            <a:endParaRPr b="1">
              <a:solidFill>
                <a:srgbClr val="1E75B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300" name="Google Shape;300;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GB"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future for all life on Earth</a:t>
            </a:r>
            <a:endParaRPr/>
          </a:p>
        </p:txBody>
      </p:sp>
      <p:pic>
        <p:nvPicPr>
          <p:cNvPr id="301" name="Google Shape;301;p9"/>
          <p:cNvPicPr preferRelativeResize="0">
            <a:picLocks noGrp="1"/>
          </p:cNvPicPr>
          <p:nvPr>
            <p:ph type="pic" idx="3"/>
          </p:nvPr>
        </p:nvPicPr>
        <p:blipFill rotWithShape="1">
          <a:blip r:embed="rId3">
            <a:alphaModFix/>
          </a:blip>
          <a:srcRect t="7768" b="7768"/>
          <a:stretch/>
        </p:blipFill>
        <p:spPr>
          <a:xfrm>
            <a:off x="-2" y="-7299"/>
            <a:ext cx="12192002" cy="6865298"/>
          </a:xfrm>
          <a:prstGeom prst="rect">
            <a:avLst/>
          </a:prstGeom>
          <a:solidFill>
            <a:srgbClr val="BFBFB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8" name="Google Shape;308;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9" name="Google Shape;309;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0" name="Google Shape;310;p10"/>
          <p:cNvSpPr txBox="1"/>
          <p:nvPr/>
        </p:nvSpPr>
        <p:spPr>
          <a:xfrm>
            <a:off x="5675075" y="4514225"/>
            <a:ext cx="57780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200" b="1" i="0" u="none" strike="noStrike" cap="none">
                <a:solidFill>
                  <a:srgbClr val="73B64B"/>
                </a:solidFill>
                <a:latin typeface="Calibri"/>
                <a:ea typeface="Calibri"/>
                <a:cs typeface="Calibri"/>
                <a:sym typeface="Calibri"/>
              </a:rPr>
              <a:t>INVOLUCRAR A LOS EMPLEADOS EN LA SOSTENIBILIDAD</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body" idx="1"/>
          </p:nvPr>
        </p:nvSpPr>
        <p:spPr>
          <a:xfrm>
            <a:off x="4912300" y="311274"/>
            <a:ext cx="6562800" cy="37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a:solidFill>
                  <a:srgbClr val="6AA84F"/>
                </a:solidFill>
              </a:rPr>
              <a:t>INTRODUCCIÓN AL COMPROMISO DE LOS EMPLEADOS CON LA SOSTENIBILIDAD</a:t>
            </a:r>
            <a:endParaRPr>
              <a:solidFill>
                <a:srgbClr val="6AA84F"/>
              </a:solidFill>
            </a:endParaRPr>
          </a:p>
          <a:p>
            <a:pPr marL="0" lvl="0" indent="0" algn="l" rtl="0">
              <a:lnSpc>
                <a:spcPct val="100000"/>
              </a:lnSpc>
              <a:spcBef>
                <a:spcPts val="1200"/>
              </a:spcBef>
              <a:spcAft>
                <a:spcPts val="0"/>
              </a:spcAft>
              <a:buClr>
                <a:srgbClr val="73B64B"/>
              </a:buClr>
              <a:buSzPts val="2400"/>
              <a:buNone/>
            </a:pPr>
            <a:endParaRPr/>
          </a:p>
        </p:txBody>
      </p:sp>
      <p:sp>
        <p:nvSpPr>
          <p:cNvPr id="316" name="Google Shape;316;p11"/>
          <p:cNvSpPr txBox="1">
            <a:spLocks noGrp="1"/>
          </p:cNvSpPr>
          <p:nvPr>
            <p:ph type="body" idx="3"/>
          </p:nvPr>
        </p:nvSpPr>
        <p:spPr>
          <a:xfrm>
            <a:off x="3880331" y="231620"/>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7" name="Google Shape;317;p11"/>
          <p:cNvSpPr txBox="1">
            <a:spLocks noGrp="1"/>
          </p:cNvSpPr>
          <p:nvPr>
            <p:ph type="body" idx="4"/>
          </p:nvPr>
        </p:nvSpPr>
        <p:spPr>
          <a:xfrm>
            <a:off x="4927800" y="1330600"/>
            <a:ext cx="6562800" cy="50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a:solidFill>
                  <a:srgbClr val="6AA84F"/>
                </a:solidFill>
              </a:rPr>
              <a:t>EL PAPEL DE LA PROMOCIÓN</a:t>
            </a:r>
            <a:endParaRPr>
              <a:solidFill>
                <a:srgbClr val="6AA84F"/>
              </a:solidFill>
            </a:endParaRPr>
          </a:p>
        </p:txBody>
      </p:sp>
      <p:sp>
        <p:nvSpPr>
          <p:cNvPr id="318" name="Google Shape;318;p11"/>
          <p:cNvSpPr txBox="1">
            <a:spLocks noGrp="1"/>
          </p:cNvSpPr>
          <p:nvPr>
            <p:ph type="body" idx="6"/>
          </p:nvPr>
        </p:nvSpPr>
        <p:spPr>
          <a:xfrm>
            <a:off x="4912300" y="2235725"/>
            <a:ext cx="6562800" cy="37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a:solidFill>
                  <a:srgbClr val="6AA84F"/>
                </a:solidFill>
              </a:rPr>
              <a:t>FORMACIÓN Y EDUCACIÓN DE LOS EMPLEADOS EN MATERIA DE SOSTENIBILIDAD</a:t>
            </a:r>
            <a:endParaRPr>
              <a:solidFill>
                <a:srgbClr val="6AA84F"/>
              </a:solidFill>
            </a:endParaRPr>
          </a:p>
          <a:p>
            <a:pPr marL="0" lvl="0" indent="0" algn="l" rtl="0">
              <a:lnSpc>
                <a:spcPct val="100000"/>
              </a:lnSpc>
              <a:spcBef>
                <a:spcPts val="1200"/>
              </a:spcBef>
              <a:spcAft>
                <a:spcPts val="0"/>
              </a:spcAft>
              <a:buClr>
                <a:srgbClr val="73B64B"/>
              </a:buClr>
              <a:buSzPts val="2400"/>
              <a:buNone/>
            </a:pPr>
            <a:endParaRPr/>
          </a:p>
        </p:txBody>
      </p:sp>
      <p:sp>
        <p:nvSpPr>
          <p:cNvPr id="319" name="Google Shape;319;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20" name="Google Shape;320;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21" name="Google Shape;321;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23" name="Google Shape;323;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24" name="Google Shape;324;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txBox="1"/>
          <p:nvPr/>
        </p:nvSpPr>
        <p:spPr>
          <a:xfrm>
            <a:off x="4912300" y="3138650"/>
            <a:ext cx="6562800" cy="36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GB" sz="2400" b="1" i="0" u="none" strike="noStrike" cap="none">
                <a:solidFill>
                  <a:srgbClr val="6AA84F"/>
                </a:solidFill>
                <a:latin typeface="Calibri"/>
                <a:ea typeface="Calibri"/>
                <a:cs typeface="Calibri"/>
                <a:sym typeface="Calibri"/>
              </a:rPr>
              <a:t>CREACIÓN DE EMPLEO Y DESARROLLO EMPRESARIAL</a:t>
            </a:r>
            <a:endParaRPr sz="2400" b="1" i="0" u="none" strike="noStrike" cap="none">
              <a:solidFill>
                <a:srgbClr val="6AA84F"/>
              </a:solidFill>
              <a:latin typeface="Calibri"/>
              <a:ea typeface="Calibri"/>
              <a:cs typeface="Calibri"/>
              <a:sym typeface="Calibri"/>
            </a:endParaRPr>
          </a:p>
          <a:p>
            <a:pPr marL="0" marR="0" lvl="0" indent="0" algn="l" rtl="0">
              <a:lnSpc>
                <a:spcPct val="100000"/>
              </a:lnSpc>
              <a:spcBef>
                <a:spcPts val="1200"/>
              </a:spcBef>
              <a:spcAft>
                <a:spcPts val="0"/>
              </a:spcAft>
              <a:buClr>
                <a:srgbClr val="73B64B"/>
              </a:buClr>
              <a:buSzPts val="2400"/>
              <a:buFont typeface="Arial"/>
              <a:buNone/>
            </a:pPr>
            <a:endParaRPr sz="2400" b="1" i="0" u="none" strike="noStrike" cap="none">
              <a:solidFill>
                <a:srgbClr val="73B64B"/>
              </a:solidFill>
              <a:latin typeface="Calibri"/>
              <a:ea typeface="Calibri"/>
              <a:cs typeface="Calibri"/>
              <a:sym typeface="Calibri"/>
            </a:endParaRPr>
          </a:p>
        </p:txBody>
      </p:sp>
      <p:sp>
        <p:nvSpPr>
          <p:cNvPr id="326" name="Google Shape;326;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4912300" y="4074950"/>
            <a:ext cx="65628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GB" sz="2400" b="1" i="0" u="none" strike="noStrike" cap="none">
                <a:solidFill>
                  <a:srgbClr val="6AA84F"/>
                </a:solidFill>
                <a:latin typeface="Calibri"/>
                <a:ea typeface="Calibri"/>
                <a:cs typeface="Calibri"/>
                <a:sym typeface="Calibri"/>
              </a:rPr>
              <a:t>IGUALDAD DE GÉNERO Y PROTECCIÓN SOCIAL</a:t>
            </a:r>
            <a:endParaRPr sz="2400" b="1" i="0" u="none" strike="noStrike" cap="none">
              <a:solidFill>
                <a:srgbClr val="6AA84F"/>
              </a:solidFill>
              <a:latin typeface="Calibri"/>
              <a:ea typeface="Calibri"/>
              <a:cs typeface="Calibri"/>
              <a:sym typeface="Calibri"/>
            </a:endParaRPr>
          </a:p>
          <a:p>
            <a:pPr marL="0" marR="0" lvl="0" indent="0" algn="l" rtl="0">
              <a:lnSpc>
                <a:spcPct val="100000"/>
              </a:lnSpc>
              <a:spcBef>
                <a:spcPts val="1200"/>
              </a:spcBef>
              <a:spcAft>
                <a:spcPts val="0"/>
              </a:spcAft>
              <a:buClr>
                <a:srgbClr val="73B64B"/>
              </a:buClr>
              <a:buSzPts val="2400"/>
              <a:buFont typeface="Arial"/>
              <a:buNone/>
            </a:pPr>
            <a:endParaRPr sz="3000" b="1" i="0" u="none" strike="noStrike" cap="none">
              <a:solidFill>
                <a:srgbClr val="73B64B"/>
              </a:solidFill>
              <a:latin typeface="Calibri"/>
              <a:ea typeface="Calibri"/>
              <a:cs typeface="Calibri"/>
              <a:sym typeface="Calibri"/>
            </a:endParaRPr>
          </a:p>
        </p:txBody>
      </p:sp>
      <p:sp>
        <p:nvSpPr>
          <p:cNvPr id="328" name="Google Shape;328;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0" name="Google Shape;330;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1" name="Google Shape;331;p11"/>
          <p:cNvSpPr/>
          <p:nvPr/>
        </p:nvSpPr>
        <p:spPr>
          <a:xfrm>
            <a:off x="4038606" y="585710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2.1 </a:t>
            </a:r>
            <a:r>
              <a:rPr lang="en-GB">
                <a:solidFill>
                  <a:srgbClr val="FFFFFF"/>
                </a:solidFill>
              </a:rPr>
              <a:t>INTRODUCCIÓN AL COMPROMISO DE LOS EMPLEADOS CON LA SOSTENIBILIDAD</a:t>
            </a:r>
            <a:endParaRPr>
              <a:solidFill>
                <a:srgbClr val="FFFFFF"/>
              </a:solidFill>
            </a:endParaRPr>
          </a:p>
          <a:p>
            <a:pPr marL="0" lvl="0" indent="0" algn="l" rtl="0">
              <a:lnSpc>
                <a:spcPct val="90000"/>
              </a:lnSpc>
              <a:spcBef>
                <a:spcPts val="0"/>
              </a:spcBef>
              <a:spcAft>
                <a:spcPts val="0"/>
              </a:spcAft>
              <a:buClr>
                <a:schemeClr val="lt1"/>
              </a:buClr>
              <a:buSzPts val="3600"/>
              <a:buNone/>
            </a:pPr>
            <a:endParaRPr>
              <a:solidFill>
                <a:srgbClr val="FFFFFF"/>
              </a:solidFill>
            </a:endParaRPr>
          </a:p>
          <a:p>
            <a:pPr marL="0" lvl="0" indent="0" algn="l" rtl="0">
              <a:lnSpc>
                <a:spcPct val="90000"/>
              </a:lnSpc>
              <a:spcBef>
                <a:spcPts val="0"/>
              </a:spcBef>
              <a:spcAft>
                <a:spcPts val="0"/>
              </a:spcAft>
              <a:buClr>
                <a:schemeClr val="lt1"/>
              </a:buClr>
              <a:buSzPts val="3600"/>
              <a:buNone/>
            </a:pPr>
            <a:endParaRPr>
              <a:solidFill>
                <a:srgbClr val="FFFFFF"/>
              </a:solidFill>
            </a:endParaRPr>
          </a:p>
          <a:p>
            <a:pPr marL="0" lvl="0" indent="0" algn="l" rtl="0">
              <a:lnSpc>
                <a:spcPct val="90000"/>
              </a:lnSpc>
              <a:spcBef>
                <a:spcPts val="0"/>
              </a:spcBef>
              <a:spcAft>
                <a:spcPts val="0"/>
              </a:spcAft>
              <a:buClr>
                <a:schemeClr val="lt1"/>
              </a:buClr>
              <a:buSzPts val="3600"/>
              <a:buNone/>
            </a:pPr>
            <a:endParaRPr/>
          </a:p>
        </p:txBody>
      </p:sp>
      <p:pic>
        <p:nvPicPr>
          <p:cNvPr id="337" name="Google Shape;337;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body" idx="1"/>
          </p:nvPr>
        </p:nvSpPr>
        <p:spPr>
          <a:xfrm>
            <a:off x="438125" y="329050"/>
            <a:ext cx="11177400" cy="98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a:solidFill>
                  <a:srgbClr val="FFFFFF"/>
                </a:solidFill>
              </a:rPr>
              <a:t>¿Qué es el compromiso de los empleados con la sostenibilidad?</a:t>
            </a:r>
            <a:endParaRPr>
              <a:solidFill>
                <a:srgbClr val="FFFFFF"/>
              </a:solidFill>
            </a:endParaRPr>
          </a:p>
          <a:p>
            <a:pPr marL="0" lvl="0" indent="0" algn="ctr" rtl="0">
              <a:lnSpc>
                <a:spcPct val="90000"/>
              </a:lnSpc>
              <a:spcBef>
                <a:spcPts val="1200"/>
              </a:spcBef>
              <a:spcAft>
                <a:spcPts val="0"/>
              </a:spcAft>
              <a:buClr>
                <a:schemeClr val="lt1"/>
              </a:buClr>
              <a:buSzPts val="3600"/>
              <a:buNone/>
            </a:pPr>
            <a:endParaRPr/>
          </a:p>
        </p:txBody>
      </p:sp>
      <p:sp>
        <p:nvSpPr>
          <p:cNvPr id="344" name="Google Shape;344;p13"/>
          <p:cNvSpPr txBox="1">
            <a:spLocks noGrp="1"/>
          </p:cNvSpPr>
          <p:nvPr>
            <p:ph type="body" idx="2"/>
          </p:nvPr>
        </p:nvSpPr>
        <p:spPr>
          <a:xfrm>
            <a:off x="349500" y="2332375"/>
            <a:ext cx="5486400" cy="382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300" b="1">
                <a:solidFill>
                  <a:srgbClr val="5E5E5E"/>
                </a:solidFill>
              </a:rPr>
              <a:t>Entender el compromiso</a:t>
            </a:r>
            <a:endParaRPr sz="2300" b="1">
              <a:solidFill>
                <a:srgbClr val="5E5E5E"/>
              </a:solidFill>
            </a:endParaRPr>
          </a:p>
          <a:p>
            <a:pPr marL="457200" lvl="0" indent="-361950" algn="just" rtl="0">
              <a:lnSpc>
                <a:spcPct val="100000"/>
              </a:lnSpc>
              <a:spcBef>
                <a:spcPts val="1200"/>
              </a:spcBef>
              <a:spcAft>
                <a:spcPts val="0"/>
              </a:spcAft>
              <a:buClr>
                <a:srgbClr val="000000"/>
              </a:buClr>
              <a:buSzPts val="2100"/>
              <a:buChar char="●"/>
            </a:pPr>
            <a:r>
              <a:rPr lang="en-GB" sz="2100">
                <a:solidFill>
                  <a:srgbClr val="5E5E5E"/>
                </a:solidFill>
              </a:rPr>
              <a:t>El compromiso de los empleados con la sostenibilidad se refiere a la forma en que el personal</a:t>
            </a:r>
            <a:r>
              <a:rPr lang="en-GB" sz="2100" b="1">
                <a:solidFill>
                  <a:srgbClr val="000000"/>
                </a:solidFill>
              </a:rPr>
              <a:t> </a:t>
            </a:r>
            <a:r>
              <a:rPr lang="en-GB" sz="2100" b="1">
                <a:solidFill>
                  <a:srgbClr val="6AA84F"/>
                </a:solidFill>
              </a:rPr>
              <a:t>se implica, compromete y motiva</a:t>
            </a:r>
            <a:r>
              <a:rPr lang="en-GB" sz="2100" b="1">
                <a:solidFill>
                  <a:srgbClr val="000000"/>
                </a:solidFill>
              </a:rPr>
              <a:t> </a:t>
            </a:r>
            <a:r>
              <a:rPr lang="en-GB" sz="2100">
                <a:solidFill>
                  <a:srgbClr val="666666"/>
                </a:solidFill>
              </a:rPr>
              <a:t>para participar en los objetivos de sostenibilidad de la empresa.</a:t>
            </a:r>
            <a:endParaRPr sz="2100">
              <a:solidFill>
                <a:srgbClr val="666666"/>
              </a:solidFill>
            </a:endParaRPr>
          </a:p>
          <a:p>
            <a:pPr marL="457200" lvl="0" indent="-361950" algn="just" rtl="0">
              <a:lnSpc>
                <a:spcPct val="100000"/>
              </a:lnSpc>
              <a:spcBef>
                <a:spcPts val="0"/>
              </a:spcBef>
              <a:spcAft>
                <a:spcPts val="0"/>
              </a:spcAft>
              <a:buClr>
                <a:srgbClr val="000000"/>
              </a:buClr>
              <a:buSzPts val="2100"/>
              <a:buChar char="●"/>
            </a:pPr>
            <a:r>
              <a:rPr lang="en-GB" sz="2100">
                <a:solidFill>
                  <a:srgbClr val="666666"/>
                </a:solidFill>
              </a:rPr>
              <a:t>Va más allá de la concienciación básica y fomenta una cultura en la que cada miembro del equipo </a:t>
            </a:r>
            <a:r>
              <a:rPr lang="en-GB" sz="2100" b="1">
                <a:solidFill>
                  <a:srgbClr val="6AA84F"/>
                </a:solidFill>
              </a:rPr>
              <a:t>participa activamente</a:t>
            </a:r>
            <a:r>
              <a:rPr lang="en-GB" sz="2100" b="1">
                <a:solidFill>
                  <a:srgbClr val="000000"/>
                </a:solidFill>
              </a:rPr>
              <a:t> </a:t>
            </a:r>
            <a:r>
              <a:rPr lang="en-GB" sz="2100">
                <a:solidFill>
                  <a:srgbClr val="666666"/>
                </a:solidFill>
              </a:rPr>
              <a:t>en las prácticas sostenibles.</a:t>
            </a:r>
            <a:endParaRPr sz="2100">
              <a:solidFill>
                <a:srgbClr val="666666"/>
              </a:solidFill>
            </a:endParaRPr>
          </a:p>
          <a:p>
            <a:pPr marL="457200" lvl="0" indent="0" algn="just" rtl="0">
              <a:lnSpc>
                <a:spcPct val="103333"/>
              </a:lnSpc>
              <a:spcBef>
                <a:spcPts val="1200"/>
              </a:spcBef>
              <a:spcAft>
                <a:spcPts val="0"/>
              </a:spcAft>
              <a:buSzPts val="2400"/>
              <a:buNone/>
            </a:pPr>
            <a:endParaRPr sz="2500" b="1"/>
          </a:p>
        </p:txBody>
      </p:sp>
      <p:sp>
        <p:nvSpPr>
          <p:cNvPr id="345" name="Google Shape;345;p13"/>
          <p:cNvSpPr txBox="1"/>
          <p:nvPr/>
        </p:nvSpPr>
        <p:spPr>
          <a:xfrm>
            <a:off x="5921025" y="2332275"/>
            <a:ext cx="5921700" cy="3821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2300"/>
              <a:buFont typeface="Arial"/>
              <a:buNone/>
            </a:pPr>
            <a:r>
              <a:rPr lang="en-GB" sz="2300" b="1" i="0" u="none" strike="noStrike" cap="none">
                <a:solidFill>
                  <a:srgbClr val="666666"/>
                </a:solidFill>
                <a:latin typeface="Calibri"/>
                <a:ea typeface="Calibri"/>
                <a:cs typeface="Calibri"/>
                <a:sym typeface="Calibri"/>
              </a:rPr>
              <a:t>¿Por qué es importante?</a:t>
            </a:r>
            <a:endParaRPr sz="2300" b="1"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120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Fomentar la apropiación: Los empleados s</a:t>
            </a:r>
            <a:r>
              <a:rPr lang="en-GB" sz="2100">
                <a:solidFill>
                  <a:srgbClr val="666666"/>
                </a:solidFill>
                <a:latin typeface="Calibri"/>
                <a:ea typeface="Calibri"/>
                <a:cs typeface="Calibri"/>
                <a:sym typeface="Calibri"/>
              </a:rPr>
              <a:t>on</a:t>
            </a:r>
            <a:r>
              <a:rPr lang="en-GB" sz="2100" b="0" i="0" u="none" strike="noStrike" cap="none">
                <a:solidFill>
                  <a:srgbClr val="666666"/>
                </a:solidFill>
                <a:latin typeface="Calibri"/>
                <a:ea typeface="Calibri"/>
                <a:cs typeface="Calibri"/>
                <a:sym typeface="Calibri"/>
              </a:rPr>
              <a:t> responsab</a:t>
            </a:r>
            <a:r>
              <a:rPr lang="en-GB" sz="2100">
                <a:solidFill>
                  <a:srgbClr val="666666"/>
                </a:solidFill>
                <a:latin typeface="Calibri"/>
                <a:ea typeface="Calibri"/>
                <a:cs typeface="Calibri"/>
                <a:sym typeface="Calibri"/>
              </a:rPr>
              <a:t>les</a:t>
            </a:r>
            <a:r>
              <a:rPr lang="en-GB" sz="2100" b="0" i="0" u="none" strike="noStrike" cap="none">
                <a:solidFill>
                  <a:srgbClr val="666666"/>
                </a:solidFill>
                <a:latin typeface="Calibri"/>
                <a:ea typeface="Calibri"/>
                <a:cs typeface="Calibri"/>
                <a:sym typeface="Calibri"/>
              </a:rPr>
              <a:t> personalmente de la agenda de sostenibilidad.</a:t>
            </a:r>
            <a:endParaRPr sz="2100" b="0"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Impulsar la innovación: La diversidad de ideas de los empleados conduce a soluciones innovadoras.</a:t>
            </a:r>
            <a:endParaRPr sz="2100" b="0"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Mejorar la moral: Una misión compartida puede aumentar la satisfacción laboral y la retención.</a:t>
            </a:r>
            <a:endParaRPr sz="2100" b="0"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Mejorar la imagen de marca: Los empleados comprometidos se convierten en embajadores de los esfuerzos de sostenibilidad de la empresa.</a:t>
            </a:r>
            <a:endParaRPr sz="2100" b="0" i="0" u="none" strike="noStrike" cap="none">
              <a:solidFill>
                <a:srgbClr val="666666"/>
              </a:solidFill>
              <a:latin typeface="Calibri"/>
              <a:ea typeface="Calibri"/>
              <a:cs typeface="Calibri"/>
              <a:sym typeface="Calibri"/>
            </a:endParaRPr>
          </a:p>
          <a:p>
            <a:pPr marL="457200" marR="0" lvl="0" indent="0" algn="just" rtl="0">
              <a:lnSpc>
                <a:spcPct val="103333"/>
              </a:lnSpc>
              <a:spcBef>
                <a:spcPts val="1200"/>
              </a:spcBef>
              <a:spcAft>
                <a:spcPts val="0"/>
              </a:spcAft>
              <a:buClr>
                <a:srgbClr val="000000"/>
              </a:buClr>
              <a:buSzPts val="2100"/>
              <a:buFont typeface="Arial"/>
              <a:buNone/>
            </a:pPr>
            <a:endParaRPr sz="2100" b="1" i="0" u="none" strike="noStrike" cap="none">
              <a:solidFill>
                <a:srgbClr val="59595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body" idx="1"/>
          </p:nvPr>
        </p:nvSpPr>
        <p:spPr>
          <a:xfrm>
            <a:off x="4681850" y="743800"/>
            <a:ext cx="6448200" cy="48111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200"/>
              </a:spcBef>
              <a:spcAft>
                <a:spcPts val="0"/>
              </a:spcAft>
              <a:buClr>
                <a:srgbClr val="000000"/>
              </a:buClr>
              <a:buSzPts val="2200"/>
              <a:buChar char="•"/>
            </a:pPr>
            <a:r>
              <a:rPr lang="en-GB" sz="2200">
                <a:solidFill>
                  <a:srgbClr val="000000"/>
                </a:solidFill>
              </a:rPr>
              <a:t>Hay un puñado de empresas en las que observamos un importante compromiso personal de los empleados en cuestiones de sostenibilidad. Por ejemplo, la empresa de ropa </a:t>
            </a:r>
            <a:r>
              <a:rPr lang="en-GB" sz="2200" b="1">
                <a:solidFill>
                  <a:srgbClr val="FF9900"/>
                </a:solidFill>
              </a:rPr>
              <a:t>Marks &amp; Spencers</a:t>
            </a:r>
            <a:r>
              <a:rPr lang="en-GB" sz="2200">
                <a:solidFill>
                  <a:srgbClr val="000000"/>
                </a:solidFill>
              </a:rPr>
              <a:t>, que cuenta con campeones de sostenibilidad en cada una de sus 1.380 tiendas para garantizar que cada una de ellas obtiene los mejores resultados posibles en todos los objetivos de sostenibilidad.</a:t>
            </a:r>
            <a:endParaRPr sz="2200">
              <a:solidFill>
                <a:srgbClr val="000000"/>
              </a:solidFill>
            </a:endParaRPr>
          </a:p>
          <a:p>
            <a:pPr marL="457200" lvl="0" indent="-368300" algn="just" rtl="0">
              <a:lnSpc>
                <a:spcPct val="100000"/>
              </a:lnSpc>
              <a:spcBef>
                <a:spcPts val="0"/>
              </a:spcBef>
              <a:spcAft>
                <a:spcPts val="0"/>
              </a:spcAft>
              <a:buClr>
                <a:srgbClr val="000000"/>
              </a:buClr>
              <a:buSzPts val="2200"/>
              <a:buFont typeface="Arial"/>
              <a:buChar char="•"/>
            </a:pPr>
            <a:r>
              <a:rPr lang="en-GB" sz="2200">
                <a:solidFill>
                  <a:srgbClr val="000000"/>
                </a:solidFill>
              </a:rPr>
              <a:t>La empresa de servicios financieros </a:t>
            </a:r>
            <a:r>
              <a:rPr lang="en-GB" sz="2200" b="1">
                <a:solidFill>
                  <a:srgbClr val="FF9900"/>
                </a:solidFill>
              </a:rPr>
              <a:t>Old Mutual Group</a:t>
            </a:r>
            <a:r>
              <a:rPr lang="en-GB" sz="2200">
                <a:solidFill>
                  <a:srgbClr val="000000"/>
                </a:solidFill>
              </a:rPr>
              <a:t>, que creó un programa de formación para sus futuros líderes que incluye la sostenibilidad como componente básico. La presencia de estos líderes contribuye en gran medida a que la sostenibilidad sea relevante y palpable en toda la empresa.</a:t>
            </a:r>
            <a:endParaRPr sz="2200">
              <a:solidFill>
                <a:srgbClr val="000000"/>
              </a:solidFill>
            </a:endParaRPr>
          </a:p>
          <a:p>
            <a:pPr marL="457200" lvl="0" indent="0" algn="just" rtl="0">
              <a:lnSpc>
                <a:spcPct val="103333"/>
              </a:lnSpc>
              <a:spcBef>
                <a:spcPts val="1200"/>
              </a:spcBef>
              <a:spcAft>
                <a:spcPts val="0"/>
              </a:spcAft>
              <a:buSzPts val="2400"/>
              <a:buNone/>
            </a:pPr>
            <a:endParaRPr/>
          </a:p>
        </p:txBody>
      </p:sp>
      <p:sp>
        <p:nvSpPr>
          <p:cNvPr id="352" name="Google Shape;352;p14"/>
          <p:cNvSpPr txBox="1">
            <a:spLocks noGrp="1"/>
          </p:cNvSpPr>
          <p:nvPr>
            <p:ph type="body" idx="2"/>
          </p:nvPr>
        </p:nvSpPr>
        <p:spPr>
          <a:xfrm>
            <a:off x="541825" y="825425"/>
            <a:ext cx="37584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FOCO: Marks&amp;Spencers</a:t>
            </a:r>
            <a:endParaRPr/>
          </a:p>
          <a:p>
            <a:pPr marL="0" lvl="0" indent="0" algn="l" rtl="0">
              <a:lnSpc>
                <a:spcPct val="90000"/>
              </a:lnSpc>
              <a:spcBef>
                <a:spcPts val="0"/>
              </a:spcBef>
              <a:spcAft>
                <a:spcPts val="0"/>
              </a:spcAft>
              <a:buClr>
                <a:schemeClr val="lt1"/>
              </a:buClr>
              <a:buSzPts val="3600"/>
              <a:buNone/>
            </a:pPr>
            <a:r>
              <a:rPr lang="en-GB"/>
              <a:t>y</a:t>
            </a:r>
            <a:endParaRPr/>
          </a:p>
          <a:p>
            <a:pPr marL="0" lvl="0" indent="0" algn="l" rtl="0">
              <a:lnSpc>
                <a:spcPct val="90000"/>
              </a:lnSpc>
              <a:spcBef>
                <a:spcPts val="0"/>
              </a:spcBef>
              <a:spcAft>
                <a:spcPts val="0"/>
              </a:spcAft>
              <a:buClr>
                <a:schemeClr val="lt1"/>
              </a:buClr>
              <a:buSzPts val="3600"/>
              <a:buNone/>
            </a:pPr>
            <a:r>
              <a:rPr lang="en-GB"/>
              <a:t>Old Mutual Group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body" idx="1"/>
          </p:nvPr>
        </p:nvSpPr>
        <p:spPr>
          <a:xfrm>
            <a:off x="563150" y="137425"/>
            <a:ext cx="6549000" cy="992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sz="3000">
                <a:solidFill>
                  <a:srgbClr val="6AA84F"/>
                </a:solidFill>
              </a:rPr>
              <a:t>Normativa europea sobre sostenibilidad</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a:p>
        </p:txBody>
      </p:sp>
      <p:sp>
        <p:nvSpPr>
          <p:cNvPr id="359" name="Google Shape;359;p15"/>
          <p:cNvSpPr txBox="1">
            <a:spLocks noGrp="1"/>
          </p:cNvSpPr>
          <p:nvPr>
            <p:ph type="body" idx="3"/>
          </p:nvPr>
        </p:nvSpPr>
        <p:spPr>
          <a:xfrm>
            <a:off x="563150" y="764200"/>
            <a:ext cx="6549000" cy="4974000"/>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GB" sz="2300"/>
              <a:t>Pacto Verde de la UE: establece objetivos ambiciosos para que Europa sea climáticamente neutra en 2050.</a:t>
            </a:r>
            <a:endParaRPr sz="2300"/>
          </a:p>
          <a:p>
            <a:pPr marL="457200" lvl="0" indent="-292100" algn="just" rtl="0">
              <a:lnSpc>
                <a:spcPct val="115000"/>
              </a:lnSpc>
              <a:spcBef>
                <a:spcPts val="0"/>
              </a:spcBef>
              <a:spcAft>
                <a:spcPts val="0"/>
              </a:spcAft>
              <a:buClr>
                <a:srgbClr val="000000"/>
              </a:buClr>
              <a:buSzPts val="1000"/>
              <a:buChar char="●"/>
            </a:pPr>
            <a:r>
              <a:rPr lang="en-GB" sz="2300"/>
              <a:t>Plan de Acción para la Economía Circular: Se centra en el uso sostenible de los recursos y la reducción de los residuos.</a:t>
            </a:r>
            <a:endParaRPr sz="2300"/>
          </a:p>
          <a:p>
            <a:pPr marL="457200" lvl="0" indent="-292100" algn="just" rtl="0">
              <a:lnSpc>
                <a:spcPct val="115000"/>
              </a:lnSpc>
              <a:spcBef>
                <a:spcPts val="0"/>
              </a:spcBef>
              <a:spcAft>
                <a:spcPts val="0"/>
              </a:spcAft>
              <a:buClr>
                <a:srgbClr val="000000"/>
              </a:buClr>
              <a:buSzPts val="1000"/>
              <a:buChar char="●"/>
            </a:pPr>
            <a:r>
              <a:rPr lang="en-GB" sz="2300"/>
              <a:t>Reglamento sobre divulgación de información financiera sostenible (SFDR): Fomenta la transparencia en la integración de la sostenibilidad en la toma de decisiones financieras.</a:t>
            </a:r>
            <a:endParaRPr sz="2300"/>
          </a:p>
          <a:p>
            <a:pPr marL="457200" lvl="0" indent="-292100" algn="just" rtl="0">
              <a:lnSpc>
                <a:spcPct val="115000"/>
              </a:lnSpc>
              <a:spcBef>
                <a:spcPts val="0"/>
              </a:spcBef>
              <a:spcAft>
                <a:spcPts val="0"/>
              </a:spcAft>
              <a:buClr>
                <a:srgbClr val="000000"/>
              </a:buClr>
              <a:buSzPts val="1000"/>
              <a:buChar char="●"/>
            </a:pPr>
            <a:r>
              <a:rPr lang="en-GB" sz="2300"/>
              <a:t>Taxonomía de la UE: Aunque por ahora sólo es obligatoria para las grandes empresas, es probable que se extienda a las pequeñas y microempresas en un futuro próximo.</a:t>
            </a:r>
            <a:endParaRPr sz="2300"/>
          </a:p>
          <a:p>
            <a:pPr marL="457200" lvl="0" indent="0" algn="just" rtl="0">
              <a:lnSpc>
                <a:spcPct val="103333"/>
              </a:lnSpc>
              <a:spcBef>
                <a:spcPts val="1200"/>
              </a:spcBef>
              <a:spcAft>
                <a:spcPts val="0"/>
              </a:spcAft>
              <a:buSzPts val="2400"/>
              <a:buNone/>
            </a:pPr>
            <a:endParaRPr/>
          </a:p>
        </p:txBody>
      </p:sp>
      <p:pic>
        <p:nvPicPr>
          <p:cNvPr id="360" name="Google Shape;360;p15"/>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body" idx="1"/>
          </p:nvPr>
        </p:nvSpPr>
        <p:spPr>
          <a:xfrm>
            <a:off x="4514600" y="631750"/>
            <a:ext cx="6788700" cy="5275800"/>
          </a:xfrm>
          <a:prstGeom prst="rect">
            <a:avLst/>
          </a:prstGeom>
          <a:noFill/>
          <a:ln>
            <a:noFill/>
          </a:ln>
        </p:spPr>
        <p:txBody>
          <a:bodyPr spcFirstLastPara="1" wrap="square" lIns="91425" tIns="45700" rIns="91425" bIns="45700" anchor="t" anchorCtr="0">
            <a:noAutofit/>
          </a:bodyPr>
          <a:lstStyle/>
          <a:p>
            <a:pPr marL="457200" lvl="0" indent="-361950" algn="just" rtl="0">
              <a:lnSpc>
                <a:spcPct val="115000"/>
              </a:lnSpc>
              <a:spcBef>
                <a:spcPts val="1200"/>
              </a:spcBef>
              <a:spcAft>
                <a:spcPts val="0"/>
              </a:spcAft>
              <a:buClr>
                <a:srgbClr val="000000"/>
              </a:buClr>
              <a:buSzPts val="2100"/>
              <a:buChar char="•"/>
            </a:pPr>
            <a:r>
              <a:rPr lang="en-GB" sz="2100"/>
              <a:t>¿Qué han hecho empresas como Marks &amp; Spencer para que la sostenibilidad sea personalmente relevante para sus empleados, de modo que las decisiones empresariales a todos los niveles de la empresa se tomen desde la</a:t>
            </a:r>
            <a:r>
              <a:rPr lang="en-GB" sz="2100">
                <a:solidFill>
                  <a:srgbClr val="000000"/>
                </a:solidFill>
              </a:rPr>
              <a:t> </a:t>
            </a:r>
            <a:r>
              <a:rPr lang="en-GB" sz="2100" b="1">
                <a:solidFill>
                  <a:srgbClr val="FF9900"/>
                </a:solidFill>
              </a:rPr>
              <a:t>óptica de la sostenibilidad</a:t>
            </a:r>
            <a:r>
              <a:rPr lang="en-GB" sz="2100">
                <a:solidFill>
                  <a:srgbClr val="5E5E5E"/>
                </a:solidFill>
              </a:rPr>
              <a:t>?</a:t>
            </a:r>
            <a:r>
              <a:rPr lang="en-GB" sz="2100">
                <a:solidFill>
                  <a:srgbClr val="000000"/>
                </a:solidFill>
              </a:rPr>
              <a:t> </a:t>
            </a:r>
            <a:r>
              <a:rPr lang="en-GB" sz="2100"/>
              <a:t>¿Y qué pueden hacer los directivos de otras empresas para superar la apatía e infundir el mismo sentido de la pasión y la urgencia en sus plantillas para que la sostenibilidad forme parte de su trabajo diario?</a:t>
            </a:r>
            <a:endParaRPr sz="2100"/>
          </a:p>
          <a:p>
            <a:pPr marL="457200" lvl="0" indent="-361950" algn="just" rtl="0">
              <a:lnSpc>
                <a:spcPct val="115000"/>
              </a:lnSpc>
              <a:spcBef>
                <a:spcPts val="0"/>
              </a:spcBef>
              <a:spcAft>
                <a:spcPts val="0"/>
              </a:spcAft>
              <a:buSzPts val="2100"/>
              <a:buFont typeface="Calibri"/>
              <a:buChar char="•"/>
            </a:pPr>
            <a:r>
              <a:rPr lang="en-GB" sz="2100"/>
              <a:t>Cuando el personal se implica en las iniciativas de sostenibilidad, ayuda a dar forma a las políticas e impulsa su aplicación con éxito.</a:t>
            </a:r>
            <a:endParaRPr sz="2100"/>
          </a:p>
          <a:p>
            <a:pPr marL="457200" lvl="0" indent="-368300" algn="just" rtl="0">
              <a:lnSpc>
                <a:spcPct val="115000"/>
              </a:lnSpc>
              <a:spcBef>
                <a:spcPts val="0"/>
              </a:spcBef>
              <a:spcAft>
                <a:spcPts val="0"/>
              </a:spcAft>
              <a:buSzPts val="2200"/>
              <a:buFont typeface="Calibri"/>
              <a:buChar char="•"/>
            </a:pPr>
            <a:r>
              <a:rPr lang="en-GB" sz="2100"/>
              <a:t>Este enfoque colaborativo conduce a un modelo empresarial más resistente y adaptable, preparado para los futuros retos </a:t>
            </a:r>
            <a:r>
              <a:rPr lang="en-GB" sz="2200"/>
              <a:t>y normativas medioambientales.</a:t>
            </a:r>
            <a:endParaRPr sz="2200"/>
          </a:p>
          <a:p>
            <a:pPr marL="457200" lvl="0" indent="0" algn="just" rtl="0">
              <a:lnSpc>
                <a:spcPct val="103333"/>
              </a:lnSpc>
              <a:spcBef>
                <a:spcPts val="1200"/>
              </a:spcBef>
              <a:spcAft>
                <a:spcPts val="0"/>
              </a:spcAft>
              <a:buSzPts val="2400"/>
              <a:buNone/>
            </a:pPr>
            <a:endParaRPr/>
          </a:p>
        </p:txBody>
      </p:sp>
      <p:sp>
        <p:nvSpPr>
          <p:cNvPr id="367" name="Google Shape;367;p16"/>
          <p:cNvSpPr txBox="1">
            <a:spLocks noGrp="1"/>
          </p:cNvSpPr>
          <p:nvPr>
            <p:ph type="body" idx="2"/>
          </p:nvPr>
        </p:nvSpPr>
        <p:spPr>
          <a:xfrm>
            <a:off x="601000" y="835100"/>
            <a:ext cx="3295800" cy="177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a:solidFill>
                  <a:srgbClr val="FFFFFF"/>
                </a:solidFill>
              </a:rPr>
              <a:t>El poder de la responsabilidad compartida</a:t>
            </a:r>
            <a:endParaRPr>
              <a:solidFill>
                <a:srgbClr val="FFFFFF"/>
              </a:solidFill>
            </a:endParaRPr>
          </a:p>
          <a:p>
            <a:pPr marL="0" lvl="0" indent="0" algn="l" rtl="0">
              <a:lnSpc>
                <a:spcPct val="90000"/>
              </a:lnSpc>
              <a:spcBef>
                <a:spcPts val="12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txBox="1">
            <a:spLocks noGrp="1"/>
          </p:cNvSpPr>
          <p:nvPr>
            <p:ph type="body" idx="1"/>
          </p:nvPr>
        </p:nvSpPr>
        <p:spPr>
          <a:xfrm>
            <a:off x="576250" y="453375"/>
            <a:ext cx="11039400" cy="85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sz="3000">
                <a:solidFill>
                  <a:srgbClr val="6AA84F"/>
                </a:solidFill>
              </a:rPr>
              <a:t>Lluvia de ideas interactiva:</a:t>
            </a:r>
            <a:r>
              <a:rPr lang="en-GB" sz="3000" b="0">
                <a:solidFill>
                  <a:srgbClr val="6AA84F"/>
                </a:solidFill>
              </a:rPr>
              <a:t> </a:t>
            </a:r>
            <a:r>
              <a:rPr lang="en-GB" sz="3000">
                <a:solidFill>
                  <a:srgbClr val="6AA84F"/>
                </a:solidFill>
              </a:rPr>
              <a:t>Desencadenar la innovación ecológica</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a:p>
        </p:txBody>
      </p:sp>
      <p:pic>
        <p:nvPicPr>
          <p:cNvPr id="373" name="Google Shape;373;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4" name="Google Shape;374;p17"/>
          <p:cNvSpPr txBox="1">
            <a:spLocks noGrp="1"/>
          </p:cNvSpPr>
          <p:nvPr>
            <p:ph type="body" idx="2"/>
          </p:nvPr>
        </p:nvSpPr>
        <p:spPr>
          <a:xfrm>
            <a:off x="500825" y="973650"/>
            <a:ext cx="5084100" cy="568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1700" b="1"/>
              <a:t>Preparar la escena:</a:t>
            </a:r>
            <a:endParaRPr sz="1700" b="1"/>
          </a:p>
          <a:p>
            <a:pPr marL="457200" lvl="0" indent="-336550" algn="just" rtl="0">
              <a:lnSpc>
                <a:spcPct val="115000"/>
              </a:lnSpc>
              <a:spcBef>
                <a:spcPts val="1200"/>
              </a:spcBef>
              <a:spcAft>
                <a:spcPts val="0"/>
              </a:spcAft>
              <a:buClr>
                <a:srgbClr val="595959"/>
              </a:buClr>
              <a:buSzPts val="1700"/>
              <a:buFont typeface="Calibri"/>
              <a:buChar char="●"/>
            </a:pPr>
            <a:r>
              <a:rPr lang="en-GB" sz="1700"/>
              <a:t>Dividirse en pequeños grupos, proporcionando a cada uno una pizarra o rotafolio y rotuladores.</a:t>
            </a:r>
            <a:endParaRPr sz="1700"/>
          </a:p>
          <a:p>
            <a:pPr marL="457200" lvl="0" indent="-336550" algn="just" rtl="0">
              <a:lnSpc>
                <a:spcPct val="115000"/>
              </a:lnSpc>
              <a:spcBef>
                <a:spcPts val="0"/>
              </a:spcBef>
              <a:spcAft>
                <a:spcPts val="0"/>
              </a:spcAft>
              <a:buClr>
                <a:srgbClr val="595959"/>
              </a:buClr>
              <a:buSzPts val="1700"/>
              <a:buFont typeface="Calibri"/>
              <a:buChar char="●"/>
            </a:pPr>
            <a:r>
              <a:rPr lang="en-GB" sz="1700"/>
              <a:t>Designar a un escriba para que anote las ideas de cada grupo.</a:t>
            </a:r>
            <a:endParaRPr sz="1700"/>
          </a:p>
          <a:p>
            <a:pPr marL="0" lvl="0" indent="0" algn="just" rtl="0">
              <a:lnSpc>
                <a:spcPct val="115000"/>
              </a:lnSpc>
              <a:spcBef>
                <a:spcPts val="1200"/>
              </a:spcBef>
              <a:spcAft>
                <a:spcPts val="0"/>
              </a:spcAft>
              <a:buSzPts val="2400"/>
              <a:buNone/>
            </a:pPr>
            <a:r>
              <a:rPr lang="en-GB" sz="1700" b="1"/>
              <a:t>Reglas de la lluvia de ideas:</a:t>
            </a:r>
            <a:endParaRPr sz="1700" b="1"/>
          </a:p>
          <a:p>
            <a:pPr marL="457200" lvl="0" indent="-336550" algn="just" rtl="0">
              <a:lnSpc>
                <a:spcPct val="115000"/>
              </a:lnSpc>
              <a:spcBef>
                <a:spcPts val="1200"/>
              </a:spcBef>
              <a:spcAft>
                <a:spcPts val="0"/>
              </a:spcAft>
              <a:buClr>
                <a:srgbClr val="595959"/>
              </a:buClr>
              <a:buSzPts val="1700"/>
              <a:buFont typeface="Calibri"/>
              <a:buChar char="●"/>
            </a:pPr>
            <a:r>
              <a:rPr lang="en-GB" sz="1700"/>
              <a:t>Animar todas las ideas, por atrevidas o poco ortodoxas que sean.</a:t>
            </a:r>
            <a:endParaRPr sz="1700"/>
          </a:p>
          <a:p>
            <a:pPr marL="457200" lvl="0" indent="-336550" algn="just" rtl="0">
              <a:lnSpc>
                <a:spcPct val="115000"/>
              </a:lnSpc>
              <a:spcBef>
                <a:spcPts val="0"/>
              </a:spcBef>
              <a:spcAft>
                <a:spcPts val="0"/>
              </a:spcAft>
              <a:buClr>
                <a:srgbClr val="595959"/>
              </a:buClr>
              <a:buSzPts val="1700"/>
              <a:buFont typeface="Calibri"/>
              <a:buChar char="●"/>
            </a:pPr>
            <a:r>
              <a:rPr lang="en-GB" sz="1700"/>
              <a:t>No criticar ni evaluar durante la fase de lluvia de ideas.</a:t>
            </a:r>
            <a:endParaRPr sz="1700"/>
          </a:p>
          <a:p>
            <a:pPr marL="457200" lvl="0" indent="-336550" algn="just" rtl="0">
              <a:lnSpc>
                <a:spcPct val="115000"/>
              </a:lnSpc>
              <a:spcBef>
                <a:spcPts val="0"/>
              </a:spcBef>
              <a:spcAft>
                <a:spcPts val="0"/>
              </a:spcAft>
              <a:buClr>
                <a:srgbClr val="595959"/>
              </a:buClr>
              <a:buSzPts val="1700"/>
              <a:buFont typeface="Calibri"/>
              <a:buChar char="●"/>
            </a:pPr>
            <a:r>
              <a:rPr lang="en-GB" sz="1700"/>
              <a:t>Buscar la cantidad: cuantas más ideas, mejor.</a:t>
            </a:r>
            <a:endParaRPr sz="1700"/>
          </a:p>
          <a:p>
            <a:pPr marL="0" lvl="0" indent="0" algn="just" rtl="0">
              <a:lnSpc>
                <a:spcPct val="115000"/>
              </a:lnSpc>
              <a:spcBef>
                <a:spcPts val="1200"/>
              </a:spcBef>
              <a:spcAft>
                <a:spcPts val="0"/>
              </a:spcAft>
              <a:buSzPts val="2400"/>
              <a:buNone/>
            </a:pPr>
            <a:r>
              <a:rPr lang="en-GB" sz="1700" b="1"/>
              <a:t>Tiempos:</a:t>
            </a:r>
            <a:endParaRPr sz="1700" b="1"/>
          </a:p>
          <a:p>
            <a:pPr marL="457200" lvl="0" indent="-336550" algn="just" rtl="0">
              <a:lnSpc>
                <a:spcPct val="115000"/>
              </a:lnSpc>
              <a:spcBef>
                <a:spcPts val="1200"/>
              </a:spcBef>
              <a:spcAft>
                <a:spcPts val="0"/>
              </a:spcAft>
              <a:buClr>
                <a:srgbClr val="595959"/>
              </a:buClr>
              <a:buSzPts val="1700"/>
              <a:buFont typeface="Calibri"/>
              <a:buChar char="●"/>
            </a:pPr>
            <a:r>
              <a:rPr lang="en-GB" sz="1700"/>
              <a:t>Dedicar 5 minutos a cada área de interés.</a:t>
            </a:r>
            <a:endParaRPr sz="1700"/>
          </a:p>
          <a:p>
            <a:pPr marL="457200" lvl="0" indent="-342900" algn="just" rtl="0">
              <a:lnSpc>
                <a:spcPct val="115000"/>
              </a:lnSpc>
              <a:spcBef>
                <a:spcPts val="0"/>
              </a:spcBef>
              <a:spcAft>
                <a:spcPts val="0"/>
              </a:spcAft>
              <a:buClr>
                <a:srgbClr val="595959"/>
              </a:buClr>
              <a:buSzPts val="1800"/>
              <a:buFont typeface="Calibri"/>
              <a:buChar char="●"/>
            </a:pPr>
            <a:r>
              <a:rPr lang="en-GB" sz="1700"/>
              <a:t>Dejar 1 minuto entre cada una para un rápido reajuste.</a:t>
            </a:r>
            <a:endParaRPr sz="1700"/>
          </a:p>
          <a:p>
            <a:pPr marL="457200" lvl="0" indent="0" algn="just" rtl="0">
              <a:lnSpc>
                <a:spcPct val="100000"/>
              </a:lnSpc>
              <a:spcBef>
                <a:spcPts val="1200"/>
              </a:spcBef>
              <a:spcAft>
                <a:spcPts val="0"/>
              </a:spcAft>
              <a:buSzPts val="2400"/>
              <a:buNone/>
            </a:pPr>
            <a:endParaRPr sz="2000" b="1"/>
          </a:p>
        </p:txBody>
      </p:sp>
      <p:sp>
        <p:nvSpPr>
          <p:cNvPr id="375" name="Google Shape;375;p17"/>
          <p:cNvSpPr txBox="1"/>
          <p:nvPr/>
        </p:nvSpPr>
        <p:spPr>
          <a:xfrm>
            <a:off x="5570450" y="973650"/>
            <a:ext cx="5837100" cy="6092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200"/>
              </a:spcBef>
              <a:spcAft>
                <a:spcPts val="0"/>
              </a:spcAft>
              <a:buClr>
                <a:srgbClr val="000000"/>
              </a:buClr>
              <a:buSzPts val="1600"/>
              <a:buFont typeface="Arial"/>
              <a:buNone/>
            </a:pPr>
            <a:r>
              <a:rPr lang="en-GB" sz="1600" b="1" i="0" u="none" strike="noStrike" cap="none">
                <a:solidFill>
                  <a:srgbClr val="666666"/>
                </a:solidFill>
                <a:latin typeface="Calibri"/>
                <a:ea typeface="Calibri"/>
                <a:cs typeface="Calibri"/>
                <a:sym typeface="Calibri"/>
              </a:rPr>
              <a:t>Áreas de interés:</a:t>
            </a:r>
            <a:endParaRPr sz="1600" b="1"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120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Reducir: Ideas para reducir residuos y recursos.</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Reutilizar: Estrategias para reutilizar materiales y ampliar su ciclo de vida.</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Reciclar: Identificar nuevas oportunidades de reciclaje en el lugar de trabajo.</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Repensar: formas de innovar los procesos empresariales para mejorar la sostenibilidad.</a:t>
            </a:r>
            <a:endParaRPr sz="1600" b="0" i="0" u="none" strike="noStrike" cap="none">
              <a:solidFill>
                <a:srgbClr val="666666"/>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600"/>
              <a:buFont typeface="Arial"/>
              <a:buNone/>
            </a:pPr>
            <a:r>
              <a:rPr lang="en-GB" sz="1600" b="1" i="0" u="none" strike="noStrike" cap="none">
                <a:solidFill>
                  <a:srgbClr val="666666"/>
                </a:solidFill>
                <a:latin typeface="Calibri"/>
                <a:ea typeface="Calibri"/>
                <a:cs typeface="Calibri"/>
                <a:sym typeface="Calibri"/>
              </a:rPr>
              <a:t>Convergencia:</a:t>
            </a:r>
            <a:endParaRPr sz="1600" b="1"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120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Los grupos votarán las 3 ideas que consideren más viables e impactantes.</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Cada grupo presenta sus mejores ideas a todos.</a:t>
            </a:r>
            <a:endParaRPr sz="1600" b="0" i="0" u="none" strike="noStrike" cap="none">
              <a:solidFill>
                <a:srgbClr val="666666"/>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600"/>
              <a:buFont typeface="Arial"/>
              <a:buNone/>
            </a:pPr>
            <a:r>
              <a:rPr lang="en-GB" sz="1600" b="1" i="0" u="none" strike="noStrike" cap="none">
                <a:solidFill>
                  <a:srgbClr val="666666"/>
                </a:solidFill>
                <a:latin typeface="Calibri"/>
                <a:ea typeface="Calibri"/>
                <a:cs typeface="Calibri"/>
                <a:sym typeface="Calibri"/>
              </a:rPr>
              <a:t>Plan de acción:</a:t>
            </a:r>
            <a:endParaRPr sz="1600" b="1"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120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Debatir los pasos prácticos necesarios para poner en práctica una de las ideas elegidas.</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Asignar a un defensor de la idea para que dirija la puesta en práctica.</a:t>
            </a:r>
            <a:endParaRPr sz="1600" b="0" i="0" u="none" strike="noStrike" cap="none">
              <a:solidFill>
                <a:srgbClr val="666666"/>
              </a:solidFill>
              <a:latin typeface="Calibri"/>
              <a:ea typeface="Calibri"/>
              <a:cs typeface="Calibri"/>
              <a:sym typeface="Calibri"/>
            </a:endParaRPr>
          </a:p>
          <a:p>
            <a:pPr marL="457200" marR="0" lvl="0" indent="0" algn="just" rtl="0">
              <a:lnSpc>
                <a:spcPct val="100000"/>
              </a:lnSpc>
              <a:spcBef>
                <a:spcPts val="1200"/>
              </a:spcBef>
              <a:spcAft>
                <a:spcPts val="0"/>
              </a:spcAft>
              <a:buClr>
                <a:srgbClr val="000000"/>
              </a:buClr>
              <a:buSzPts val="1700"/>
              <a:buFont typeface="Arial"/>
              <a:buNone/>
            </a:pPr>
            <a:endParaRPr sz="1700" b="1" i="0" u="none" strike="noStrike" cap="none">
              <a:solidFill>
                <a:srgbClr val="66666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19" name="Google Shape;219;p2"/>
          <p:cNvSpPr txBox="1">
            <a:spLocks noGrp="1"/>
          </p:cNvSpPr>
          <p:nvPr>
            <p:ph type="body" idx="1"/>
          </p:nvPr>
        </p:nvSpPr>
        <p:spPr>
          <a:xfrm>
            <a:off x="4855959" y="3081866"/>
            <a:ext cx="6116841" cy="3776133"/>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GB"/>
              <a:t>Mediante la aplicación SOS (Start on Sustainability), pretendemos</a:t>
            </a:r>
            <a:r>
              <a:rPr lang="en-GB" b="1"/>
              <a:t> dotar a las microempresas de las herramientas y los recursos</a:t>
            </a:r>
            <a:r>
              <a:rPr lang="en-GB"/>
              <a:t> necesarios para emprender acciones significativas hacia la sostenibilidad, contribuyendo así a una economía de la UE más sostenible y resistente.</a:t>
            </a:r>
            <a:endParaRPr/>
          </a:p>
          <a:p>
            <a:pPr marL="15875" lvl="0" indent="-15875" algn="just" rtl="0">
              <a:lnSpc>
                <a:spcPct val="90000"/>
              </a:lnSpc>
              <a:spcBef>
                <a:spcPts val="0"/>
              </a:spcBef>
              <a:spcAft>
                <a:spcPts val="0"/>
              </a:spcAft>
              <a:buClr>
                <a:schemeClr val="lt1"/>
              </a:buClr>
              <a:buSzPts val="2400"/>
              <a:buNone/>
            </a:pPr>
            <a:endParaRPr/>
          </a:p>
        </p:txBody>
      </p:sp>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110770" y="1305097"/>
            <a:ext cx="5008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2.2 EL PAPEL DE LA PROMOCIÓN</a:t>
            </a:r>
            <a:endParaRPr/>
          </a:p>
        </p:txBody>
      </p:sp>
      <p:pic>
        <p:nvPicPr>
          <p:cNvPr id="381" name="Google Shape;381;p18"/>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sz="3000">
                <a:solidFill>
                  <a:srgbClr val="6AA84F"/>
                </a:solidFill>
              </a:rPr>
              <a:t>El papel de la promoción en la sostenibilidad empresarial</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a:p>
        </p:txBody>
      </p:sp>
      <p:sp>
        <p:nvSpPr>
          <p:cNvPr id="388" name="Google Shape;388;p19"/>
          <p:cNvSpPr txBox="1">
            <a:spLocks noGrp="1"/>
          </p:cNvSpPr>
          <p:nvPr>
            <p:ph type="body" idx="2"/>
          </p:nvPr>
        </p:nvSpPr>
        <p:spPr>
          <a:xfrm>
            <a:off x="904856" y="188426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GB"/>
              <a:t>La promoción de la sostenibilidad es el apoyo activo a las políticas y prácticas que promueven el objetivo de crear una empresa más responsable desde el punto de vista medioambiental y social. Se trata de defender y actuar en favor de la sostenibilidad tanto dentro como fuera de la empresa (Schaltegger, S. y Burritt, R., 2018).</a:t>
            </a:r>
            <a:endParaRPr/>
          </a:p>
          <a:p>
            <a:pPr marL="0" lvl="0" indent="0" algn="just" rtl="0">
              <a:lnSpc>
                <a:spcPct val="103333"/>
              </a:lnSpc>
              <a:spcBef>
                <a:spcPts val="0"/>
              </a:spcBef>
              <a:spcAft>
                <a:spcPts val="0"/>
              </a:spcAft>
              <a:buSzPts val="2400"/>
              <a:buNone/>
            </a:pPr>
            <a:endParaRPr/>
          </a:p>
          <a:p>
            <a:pPr marL="0" lvl="0" indent="0" algn="just" rtl="0">
              <a:lnSpc>
                <a:spcPct val="115000"/>
              </a:lnSpc>
              <a:spcBef>
                <a:spcPts val="1200"/>
              </a:spcBef>
              <a:spcAft>
                <a:spcPts val="0"/>
              </a:spcAft>
              <a:buSzPts val="2400"/>
              <a:buNone/>
            </a:pPr>
            <a:r>
              <a:rPr lang="en-GB">
                <a:solidFill>
                  <a:srgbClr val="666666"/>
                </a:solidFill>
              </a:rPr>
              <a:t>Las microempresas, por su tamaño y agilidad, están en una posición única para actuar como </a:t>
            </a:r>
            <a:r>
              <a:rPr lang="en-GB" b="1">
                <a:solidFill>
                  <a:srgbClr val="6AA84F"/>
                </a:solidFill>
              </a:rPr>
              <a:t>catalizadores</a:t>
            </a:r>
            <a:r>
              <a:rPr lang="en-GB">
                <a:solidFill>
                  <a:srgbClr val="6AA84F"/>
                </a:solidFill>
              </a:rPr>
              <a:t> </a:t>
            </a:r>
            <a:r>
              <a:rPr lang="en-GB">
                <a:solidFill>
                  <a:srgbClr val="666666"/>
                </a:solidFill>
              </a:rPr>
              <a:t>del cambio en sus comunidades promoviendo prácticas sostenibles (Foro Económico Mundial, Mar 2023).</a:t>
            </a:r>
            <a:endParaRPr>
              <a:solidFill>
                <a:srgbClr val="666666"/>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904850" y="378725"/>
            <a:ext cx="102756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600"/>
              <a:buNone/>
            </a:pPr>
            <a:r>
              <a:rPr lang="en-GB" sz="3000">
                <a:solidFill>
                  <a:srgbClr val="6AA84F"/>
                </a:solidFill>
              </a:rPr>
              <a:t>Salvando las distancias entre los valores de los empleados y los de la empresa</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sz="3200"/>
          </a:p>
        </p:txBody>
      </p:sp>
      <p:sp>
        <p:nvSpPr>
          <p:cNvPr id="395" name="Google Shape;395;p20"/>
          <p:cNvSpPr txBox="1">
            <a:spLocks noGrp="1"/>
          </p:cNvSpPr>
          <p:nvPr>
            <p:ph type="body" idx="2"/>
          </p:nvPr>
        </p:nvSpPr>
        <p:spPr>
          <a:xfrm>
            <a:off x="600514" y="1596440"/>
            <a:ext cx="10661638" cy="4250335"/>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rgbClr val="666666"/>
              </a:buClr>
              <a:buSzPts val="2000"/>
              <a:buFont typeface="Calibri"/>
              <a:buChar char="•"/>
            </a:pPr>
            <a:r>
              <a:rPr lang="en-GB" sz="2000">
                <a:solidFill>
                  <a:srgbClr val="666666"/>
                </a:solidFill>
              </a:rPr>
              <a:t>Los pactos personales tienen tres dimensiones: formal (descripciones de puesto, contratos de trabajo, acuerdos de rendimiento), psicológica (recompensas, reconocimiento, expectativas y compromiso) y social (percepción, cultura y valores).</a:t>
            </a:r>
            <a:endParaRPr sz="2000">
              <a:solidFill>
                <a:srgbClr val="666666"/>
              </a:solidFill>
            </a:endParaRPr>
          </a:p>
          <a:p>
            <a:pPr marL="457200" lvl="0" indent="-355600" algn="just" rtl="0">
              <a:lnSpc>
                <a:spcPct val="115000"/>
              </a:lnSpc>
              <a:spcBef>
                <a:spcPts val="0"/>
              </a:spcBef>
              <a:spcAft>
                <a:spcPts val="0"/>
              </a:spcAft>
              <a:buClr>
                <a:srgbClr val="666666"/>
              </a:buClr>
              <a:buSzPts val="2000"/>
              <a:buFont typeface="Calibri"/>
              <a:buChar char="•"/>
            </a:pPr>
            <a:r>
              <a:rPr lang="en-GB" sz="2000">
                <a:solidFill>
                  <a:srgbClr val="666666"/>
                </a:solidFill>
              </a:rPr>
              <a:t>Integrar con éxito la sostenibilidad en una empresa requiere que la dirección concilie la brecha entre los valores personales y los corporativos en las tres dimensiones.</a:t>
            </a:r>
            <a:endParaRPr sz="2000">
              <a:solidFill>
                <a:srgbClr val="666666"/>
              </a:solidFill>
            </a:endParaRPr>
          </a:p>
          <a:p>
            <a:pPr marL="457200" lvl="0" indent="-355600" algn="just" rtl="0">
              <a:lnSpc>
                <a:spcPct val="115000"/>
              </a:lnSpc>
              <a:spcBef>
                <a:spcPts val="0"/>
              </a:spcBef>
              <a:spcAft>
                <a:spcPts val="0"/>
              </a:spcAft>
              <a:buClr>
                <a:srgbClr val="666666"/>
              </a:buClr>
              <a:buSzPts val="2000"/>
              <a:buChar char="•"/>
            </a:pPr>
            <a:r>
              <a:rPr lang="en-GB" sz="2000">
                <a:solidFill>
                  <a:srgbClr val="666666"/>
                </a:solidFill>
              </a:rPr>
              <a:t>En la </a:t>
            </a:r>
            <a:r>
              <a:rPr lang="en-GB" sz="2000" b="1">
                <a:solidFill>
                  <a:srgbClr val="6AA84F"/>
                </a:solidFill>
              </a:rPr>
              <a:t>DIMENSIÓN FORMAL</a:t>
            </a:r>
            <a:r>
              <a:rPr lang="en-GB" sz="2000">
                <a:solidFill>
                  <a:srgbClr val="666666"/>
                </a:solidFill>
              </a:rPr>
              <a:t>, los empleados observan si la sostenibilidad está integrada en las descripciones de los puestos de trabajo y en los programas de formación y si los objetivos de sostenibilidad están vinculados a la retribución variable de los empleados. En la </a:t>
            </a:r>
            <a:r>
              <a:rPr lang="en-GB" sz="2000" b="1">
                <a:solidFill>
                  <a:srgbClr val="6AA84F"/>
                </a:solidFill>
              </a:rPr>
              <a:t>DIMENSIÓN</a:t>
            </a:r>
            <a:r>
              <a:rPr lang="en-GB" sz="2000" b="1">
                <a:solidFill>
                  <a:srgbClr val="666666"/>
                </a:solidFill>
              </a:rPr>
              <a:t> </a:t>
            </a:r>
            <a:r>
              <a:rPr lang="en-GB" sz="2000" b="1">
                <a:solidFill>
                  <a:srgbClr val="6AA84F"/>
                </a:solidFill>
              </a:rPr>
              <a:t>PSICOLÓGICA</a:t>
            </a:r>
            <a:r>
              <a:rPr lang="en-GB" sz="2000">
                <a:solidFill>
                  <a:srgbClr val="666666"/>
                </a:solidFill>
              </a:rPr>
              <a:t>, los empleados observan si se recompensa y reconoce el rendimiento en materia de sostenibilidad y si los superiores establecen expectativas de rendimiento acordes con la sostenibilidad. Y en la </a:t>
            </a:r>
            <a:r>
              <a:rPr lang="en-GB" sz="2000" b="1">
                <a:solidFill>
                  <a:srgbClr val="6AA84F"/>
                </a:solidFill>
              </a:rPr>
              <a:t>DIMENSIÓN</a:t>
            </a:r>
            <a:r>
              <a:rPr lang="en-GB" sz="2000">
                <a:solidFill>
                  <a:srgbClr val="6AA84F"/>
                </a:solidFill>
              </a:rPr>
              <a:t> </a:t>
            </a:r>
            <a:r>
              <a:rPr lang="en-GB" sz="2000" b="1">
                <a:solidFill>
                  <a:srgbClr val="6AA84F"/>
                </a:solidFill>
              </a:rPr>
              <a:t>SOCIAL</a:t>
            </a:r>
            <a:r>
              <a:rPr lang="en-GB" sz="2000">
                <a:solidFill>
                  <a:srgbClr val="666666"/>
                </a:solidFill>
              </a:rPr>
              <a:t> , que es clave, los empleados observan si hay coherencia entre lo que la empresa dice sobre sus valores en su declaración de misión y lo que practica.</a:t>
            </a:r>
            <a:endParaRPr sz="2000">
              <a:solidFill>
                <a:srgbClr val="666666"/>
              </a:solidFill>
            </a:endParaRPr>
          </a:p>
          <a:p>
            <a:pPr marL="457200" lvl="0" indent="0" algn="just" rtl="0">
              <a:lnSpc>
                <a:spcPct val="100000"/>
              </a:lnSpc>
              <a:spcBef>
                <a:spcPts val="1200"/>
              </a:spcBef>
              <a:spcAft>
                <a:spcPts val="0"/>
              </a:spcAft>
              <a:buSzPts val="24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Visión y Sostenibilidad</a:t>
            </a:r>
            <a:endParaRPr/>
          </a:p>
        </p:txBody>
      </p:sp>
      <p:pic>
        <p:nvPicPr>
          <p:cNvPr id="401" name="Google Shape;401;p21"/>
          <p:cNvPicPr preferRelativeResize="0">
            <a:picLocks noGrp="1"/>
          </p:cNvPicPr>
          <p:nvPr>
            <p:ph type="pic" idx="2"/>
          </p:nvPr>
        </p:nvPicPr>
        <p:blipFill rotWithShape="1">
          <a:blip r:embed="rId3">
            <a:alphaModFix/>
          </a:blip>
          <a:srcRect l="7447" r="7445"/>
          <a:stretch/>
        </p:blipFill>
        <p:spPr>
          <a:xfrm>
            <a:off x="7735037" y="1373925"/>
            <a:ext cx="2444127" cy="4336988"/>
          </a:xfrm>
          <a:prstGeom prst="rect">
            <a:avLst/>
          </a:prstGeom>
          <a:solidFill>
            <a:srgbClr val="D8D8D8"/>
          </a:solidFill>
          <a:ln>
            <a:noFill/>
          </a:ln>
        </p:spPr>
      </p:pic>
      <p:sp>
        <p:nvSpPr>
          <p:cNvPr id="402" name="Google Shape;402;p21"/>
          <p:cNvSpPr txBox="1">
            <a:spLocks noGrp="1"/>
          </p:cNvSpPr>
          <p:nvPr>
            <p:ph type="body" idx="3"/>
          </p:nvPr>
        </p:nvSpPr>
        <p:spPr>
          <a:xfrm>
            <a:off x="502775" y="1711825"/>
            <a:ext cx="6547500" cy="4337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300" b="1">
                <a:solidFill>
                  <a:srgbClr val="666666"/>
                </a:solidFill>
              </a:rPr>
              <a:t>Crear una visión</a:t>
            </a:r>
            <a:endParaRPr sz="2300" b="1">
              <a:solidFill>
                <a:srgbClr val="666666"/>
              </a:solidFill>
            </a:endParaRPr>
          </a:p>
          <a:p>
            <a:pPr marL="457200" lvl="0" indent="-368300" algn="just" rtl="0">
              <a:lnSpc>
                <a:spcPct val="115000"/>
              </a:lnSpc>
              <a:spcBef>
                <a:spcPts val="1200"/>
              </a:spcBef>
              <a:spcAft>
                <a:spcPts val="0"/>
              </a:spcAft>
              <a:buClr>
                <a:srgbClr val="666666"/>
              </a:buClr>
              <a:buSzPts val="2200"/>
              <a:buChar char="●"/>
            </a:pPr>
            <a:r>
              <a:rPr lang="en-GB" sz="2200">
                <a:solidFill>
                  <a:srgbClr val="666666"/>
                </a:solidFill>
              </a:rPr>
              <a:t>Una visión convincente de la sostenibilidad debe articular un futuro alcanzable que armonice los objetivos empresariales con las </a:t>
            </a:r>
            <a:r>
              <a:rPr lang="en-GB" sz="2200" b="1">
                <a:solidFill>
                  <a:srgbClr val="666666"/>
                </a:solidFill>
              </a:rPr>
              <a:t>preocupaciones ecológicas y sociales</a:t>
            </a:r>
            <a:r>
              <a:rPr lang="en-GB" sz="2200">
                <a:solidFill>
                  <a:srgbClr val="666666"/>
                </a:solidFill>
              </a:rPr>
              <a:t>. No se trata sólo de un estado ideal, sino de una hoja de ruta para la acción.</a:t>
            </a:r>
            <a:endParaRPr sz="2200">
              <a:solidFill>
                <a:srgbClr val="666666"/>
              </a:solidFill>
            </a:endParaRPr>
          </a:p>
          <a:p>
            <a:pPr marL="0" lvl="0" indent="0" algn="just" rtl="0">
              <a:lnSpc>
                <a:spcPct val="115000"/>
              </a:lnSpc>
              <a:spcBef>
                <a:spcPts val="1200"/>
              </a:spcBef>
              <a:spcAft>
                <a:spcPts val="0"/>
              </a:spcAft>
              <a:buSzPts val="2400"/>
              <a:buNone/>
            </a:pPr>
            <a:r>
              <a:rPr lang="en-GB" sz="2300" b="1">
                <a:solidFill>
                  <a:srgbClr val="666666"/>
                </a:solidFill>
              </a:rPr>
              <a:t>Liderazgo en sostenibilidad</a:t>
            </a:r>
            <a:endParaRPr sz="2300" b="1">
              <a:solidFill>
                <a:srgbClr val="666666"/>
              </a:solidFill>
            </a:endParaRPr>
          </a:p>
          <a:p>
            <a:pPr marL="457200" lvl="0" indent="-368300" algn="just" rtl="0">
              <a:lnSpc>
                <a:spcPct val="115000"/>
              </a:lnSpc>
              <a:spcBef>
                <a:spcPts val="1200"/>
              </a:spcBef>
              <a:spcAft>
                <a:spcPts val="0"/>
              </a:spcAft>
              <a:buClr>
                <a:srgbClr val="666666"/>
              </a:buClr>
              <a:buSzPts val="2200"/>
              <a:buFont typeface="Calibri"/>
              <a:buChar char="●"/>
            </a:pPr>
            <a:r>
              <a:rPr lang="en-GB" sz="2200">
                <a:solidFill>
                  <a:srgbClr val="666666"/>
                </a:solidFill>
              </a:rPr>
              <a:t>Los líderes deben predicar con el ejemplo, encarnando los principios de la sostenibilidad en sus decisiones y acciones. El liderazgo no sólo influye, sino que TRANSFORMA.</a:t>
            </a:r>
            <a:endParaRPr sz="2200">
              <a:solidFill>
                <a:srgbClr val="666666"/>
              </a:solidFill>
            </a:endParaRPr>
          </a:p>
          <a:p>
            <a:pPr marL="457200" lvl="0" indent="0" algn="just" rtl="0">
              <a:lnSpc>
                <a:spcPct val="103333"/>
              </a:lnSpc>
              <a:spcBef>
                <a:spcPts val="1200"/>
              </a:spcBef>
              <a:spcAft>
                <a:spcPts val="0"/>
              </a:spcAft>
              <a:buSzPts val="2400"/>
              <a:buNone/>
            </a:pP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200"/>
              </a:spcBef>
              <a:spcAft>
                <a:spcPts val="0"/>
              </a:spcAft>
              <a:buSzPts val="2400"/>
              <a:buChar char="●"/>
            </a:pPr>
            <a:r>
              <a:rPr lang="en-GB"/>
              <a:t>EcoCraft Kitchenware, fabricante europeo de utensilios de cocina, adoptó un modelo de producción de cero residuos.</a:t>
            </a:r>
            <a:endParaRPr/>
          </a:p>
          <a:p>
            <a:pPr marL="457200" lvl="0" indent="0" algn="just" rtl="0">
              <a:lnSpc>
                <a:spcPct val="100000"/>
              </a:lnSpc>
              <a:spcBef>
                <a:spcPts val="1200"/>
              </a:spcBef>
              <a:spcAft>
                <a:spcPts val="0"/>
              </a:spcAft>
              <a:buSzPts val="2400"/>
              <a:buNone/>
            </a:pPr>
            <a:endParaRPr/>
          </a:p>
          <a:p>
            <a:pPr marL="457200" lvl="0" indent="-381000" algn="just" rtl="0">
              <a:lnSpc>
                <a:spcPct val="100000"/>
              </a:lnSpc>
              <a:spcBef>
                <a:spcPts val="1200"/>
              </a:spcBef>
              <a:spcAft>
                <a:spcPts val="0"/>
              </a:spcAft>
              <a:buSzPts val="2400"/>
              <a:buChar char="●"/>
            </a:pPr>
            <a:r>
              <a:rPr lang="en-GB"/>
              <a:t>Lanzaron la campaña «Go Green», que abogaba por la reducción de residuos y el abastecimiento sostenible en su sector.</a:t>
            </a:r>
            <a:endParaRPr/>
          </a:p>
          <a:p>
            <a:pPr marL="457200" lvl="0" indent="0" algn="just" rtl="0">
              <a:lnSpc>
                <a:spcPct val="100000"/>
              </a:lnSpc>
              <a:spcBef>
                <a:spcPts val="1200"/>
              </a:spcBef>
              <a:spcAft>
                <a:spcPts val="0"/>
              </a:spcAft>
              <a:buSzPts val="2400"/>
              <a:buNone/>
            </a:pPr>
            <a:endParaRPr/>
          </a:p>
          <a:p>
            <a:pPr marL="457200" lvl="0" indent="-381000" algn="just" rtl="0">
              <a:lnSpc>
                <a:spcPct val="100000"/>
              </a:lnSpc>
              <a:spcBef>
                <a:spcPts val="1200"/>
              </a:spcBef>
              <a:spcAft>
                <a:spcPts val="0"/>
              </a:spcAft>
              <a:buSzPts val="2400"/>
              <a:buChar char="●"/>
            </a:pPr>
            <a:r>
              <a:rPr lang="en-GB"/>
              <a:t>El resultado fue un aumento del 30% de su cuota de mercado y la creación de una alianza ecológica en todo el sector (European Management Journal, 2020).</a:t>
            </a:r>
            <a:endParaRPr/>
          </a:p>
          <a:p>
            <a:pPr marL="0" lvl="0" indent="0" algn="l" rtl="0">
              <a:lnSpc>
                <a:spcPct val="115000"/>
              </a:lnSpc>
              <a:spcBef>
                <a:spcPts val="1200"/>
              </a:spcBef>
              <a:spcAft>
                <a:spcPts val="0"/>
              </a:spcAft>
              <a:buSzPts val="2400"/>
              <a:buNone/>
            </a:pPr>
            <a:endParaRPr/>
          </a:p>
          <a:p>
            <a:pPr marL="457200" lvl="0" indent="0" algn="just" rtl="0">
              <a:lnSpc>
                <a:spcPct val="103333"/>
              </a:lnSpc>
              <a:spcBef>
                <a:spcPts val="1200"/>
              </a:spcBef>
              <a:spcAft>
                <a:spcPts val="0"/>
              </a:spcAft>
              <a:buSzPts val="2400"/>
              <a:buNone/>
            </a:pPr>
            <a:endParaRPr/>
          </a:p>
        </p:txBody>
      </p:sp>
      <p:sp>
        <p:nvSpPr>
          <p:cNvPr id="409" name="Google Shape;409;p22"/>
          <p:cNvSpPr txBox="1">
            <a:spLocks noGrp="1"/>
          </p:cNvSpPr>
          <p:nvPr>
            <p:ph type="body" idx="2"/>
          </p:nvPr>
        </p:nvSpPr>
        <p:spPr>
          <a:xfrm>
            <a:off x="601000" y="835100"/>
            <a:ext cx="34188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CASO PRÁCTICO: EcoCraft Kitchenware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3"/>
          <p:cNvSpPr txBox="1">
            <a:spLocks noGrp="1"/>
          </p:cNvSpPr>
          <p:nvPr>
            <p:ph type="body" idx="1"/>
          </p:nvPr>
        </p:nvSpPr>
        <p:spPr>
          <a:xfrm>
            <a:off x="367450" y="617875"/>
            <a:ext cx="10947900" cy="96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Cómo implementar la promoción en su micro empresa</a:t>
            </a:r>
            <a:endParaRPr/>
          </a:p>
        </p:txBody>
      </p:sp>
      <p:sp>
        <p:nvSpPr>
          <p:cNvPr id="415" name="Google Shape;415;p23"/>
          <p:cNvSpPr txBox="1">
            <a:spLocks noGrp="1"/>
          </p:cNvSpPr>
          <p:nvPr>
            <p:ph type="body" idx="2"/>
          </p:nvPr>
        </p:nvSpPr>
        <p:spPr>
          <a:xfrm>
            <a:off x="272500" y="2241725"/>
            <a:ext cx="11743800" cy="4896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GB" sz="2200"/>
              <a:t>Desarrollar una declaración de visión sostenible:</a:t>
            </a:r>
            <a:endParaRPr sz="2200"/>
          </a:p>
          <a:p>
            <a:pPr marL="457200" lvl="0" indent="-285750" algn="just" rtl="0">
              <a:lnSpc>
                <a:spcPct val="100000"/>
              </a:lnSpc>
              <a:spcBef>
                <a:spcPts val="1200"/>
              </a:spcBef>
              <a:spcAft>
                <a:spcPts val="0"/>
              </a:spcAft>
              <a:buClr>
                <a:srgbClr val="000000"/>
              </a:buClr>
              <a:buSzPts val="900"/>
              <a:buChar char="●"/>
            </a:pPr>
            <a:r>
              <a:rPr lang="en-GB" sz="2200"/>
              <a:t>Expresar su compromiso a largo plazo con la sostenibilidad de forma que llegue a todas las partes interesadas de la empresa.</a:t>
            </a:r>
            <a:endParaRPr sz="2200"/>
          </a:p>
          <a:p>
            <a:pPr marL="0" lvl="0" indent="0" algn="just" rtl="0">
              <a:lnSpc>
                <a:spcPct val="100000"/>
              </a:lnSpc>
              <a:spcBef>
                <a:spcPts val="1200"/>
              </a:spcBef>
              <a:spcAft>
                <a:spcPts val="0"/>
              </a:spcAft>
              <a:buSzPts val="2400"/>
              <a:buNone/>
            </a:pPr>
            <a:r>
              <a:rPr lang="en-GB" sz="2200"/>
              <a:t>Promover prácticas sostenibles:</a:t>
            </a:r>
            <a:endParaRPr sz="2200"/>
          </a:p>
          <a:p>
            <a:pPr marL="457200" lvl="0" indent="-285750" algn="just" rtl="0">
              <a:lnSpc>
                <a:spcPct val="100000"/>
              </a:lnSpc>
              <a:spcBef>
                <a:spcPts val="1200"/>
              </a:spcBef>
              <a:spcAft>
                <a:spcPts val="0"/>
              </a:spcAft>
              <a:buClr>
                <a:srgbClr val="000000"/>
              </a:buClr>
              <a:buSzPts val="900"/>
              <a:buChar char="●"/>
            </a:pPr>
            <a:r>
              <a:rPr lang="en-GB" sz="2200"/>
              <a:t>Utilizar su plataforma empresarial para promover y educar sobre sostenibilidad en su comunidad.</a:t>
            </a:r>
            <a:endParaRPr sz="2200"/>
          </a:p>
          <a:p>
            <a:pPr marL="0" lvl="0" indent="0" algn="just" rtl="0">
              <a:lnSpc>
                <a:spcPct val="100000"/>
              </a:lnSpc>
              <a:spcBef>
                <a:spcPts val="1200"/>
              </a:spcBef>
              <a:spcAft>
                <a:spcPts val="0"/>
              </a:spcAft>
              <a:buSzPts val="2400"/>
              <a:buNone/>
            </a:pPr>
            <a:r>
              <a:rPr lang="en-GB" sz="2200"/>
              <a:t>Aprovechar las redes sociales:</a:t>
            </a:r>
            <a:endParaRPr sz="2200"/>
          </a:p>
          <a:p>
            <a:pPr marL="457200" lvl="0" indent="-285750" algn="just" rtl="0">
              <a:lnSpc>
                <a:spcPct val="100000"/>
              </a:lnSpc>
              <a:spcBef>
                <a:spcPts val="1200"/>
              </a:spcBef>
              <a:spcAft>
                <a:spcPts val="0"/>
              </a:spcAft>
              <a:buClr>
                <a:srgbClr val="000000"/>
              </a:buClr>
              <a:buSzPts val="900"/>
              <a:buChar char="●"/>
            </a:pPr>
            <a:r>
              <a:rPr lang="en-GB" sz="2200"/>
              <a:t>Utilizar las redes sociales para amplificar sus iniciativas de sostenibilidad y llegar a un público más amplio.</a:t>
            </a:r>
            <a:endParaRPr sz="2200"/>
          </a:p>
          <a:p>
            <a:pPr marL="0" lvl="0" indent="0" algn="just" rtl="0">
              <a:lnSpc>
                <a:spcPct val="100000"/>
              </a:lnSpc>
              <a:spcBef>
                <a:spcPts val="1200"/>
              </a:spcBef>
              <a:spcAft>
                <a:spcPts val="0"/>
              </a:spcAft>
              <a:buSzPts val="2400"/>
              <a:buNone/>
            </a:pPr>
            <a:r>
              <a:rPr lang="en-GB" sz="2200"/>
              <a:t>Crear redes de colaboración:</a:t>
            </a:r>
            <a:endParaRPr sz="2200"/>
          </a:p>
          <a:p>
            <a:pPr marL="457200" lvl="0" indent="-285750" algn="just" rtl="0">
              <a:lnSpc>
                <a:spcPct val="100000"/>
              </a:lnSpc>
              <a:spcBef>
                <a:spcPts val="1200"/>
              </a:spcBef>
              <a:spcAft>
                <a:spcPts val="0"/>
              </a:spcAft>
              <a:buClr>
                <a:srgbClr val="000000"/>
              </a:buClr>
              <a:buSzPts val="900"/>
              <a:buChar char="●"/>
            </a:pPr>
            <a:r>
              <a:rPr lang="en-GB" sz="2200"/>
              <a:t>Formar alianzas con otras microempresas para defender la sostenibilidad de forma colectiva.</a:t>
            </a:r>
            <a:endParaRPr sz="2200"/>
          </a:p>
          <a:p>
            <a:pPr marL="457200" lvl="0" indent="0" algn="just" rtl="0">
              <a:lnSpc>
                <a:spcPct val="100000"/>
              </a:lnSpc>
              <a:spcBef>
                <a:spcPts val="1200"/>
              </a:spcBef>
              <a:spcAft>
                <a:spcPts val="0"/>
              </a:spcAft>
              <a:buSzPts val="2400"/>
              <a:buNone/>
            </a:pP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4"/>
          <p:cNvSpPr txBox="1">
            <a:spLocks noGrp="1"/>
          </p:cNvSpPr>
          <p:nvPr>
            <p:ph type="body" idx="1"/>
          </p:nvPr>
        </p:nvSpPr>
        <p:spPr>
          <a:xfrm>
            <a:off x="635272" y="97540"/>
            <a:ext cx="561312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1</a:t>
            </a:r>
            <a:endParaRPr/>
          </a:p>
        </p:txBody>
      </p:sp>
      <p:pic>
        <p:nvPicPr>
          <p:cNvPr id="421" name="Google Shape;421;p24"/>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22" name="Google Shape;422;p24"/>
          <p:cNvSpPr txBox="1">
            <a:spLocks noGrp="1"/>
          </p:cNvSpPr>
          <p:nvPr>
            <p:ph type="body" idx="3"/>
          </p:nvPr>
        </p:nvSpPr>
        <p:spPr>
          <a:xfrm>
            <a:off x="6200379" y="98182"/>
            <a:ext cx="6086475" cy="5910591"/>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a:t>Step 1: Reflect on Core Values</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What environmental values are important to your business? </a:t>
            </a:r>
            <a:r>
              <a:rPr lang="en-GB" sz="2200" b="1">
                <a:solidFill>
                  <a:srgbClr val="F26650"/>
                </a:solidFill>
              </a:rPr>
              <a:t>List them out</a:t>
            </a:r>
            <a:r>
              <a:rPr lang="en-GB" sz="2200"/>
              <a:t>.</a:t>
            </a:r>
            <a:endParaRPr sz="2200"/>
          </a:p>
          <a:p>
            <a:pPr marL="0" lvl="0" indent="0" algn="just" rtl="0">
              <a:lnSpc>
                <a:spcPct val="103333"/>
              </a:lnSpc>
              <a:spcBef>
                <a:spcPts val="0"/>
              </a:spcBef>
              <a:spcAft>
                <a:spcPts val="0"/>
              </a:spcAft>
              <a:buSzPts val="2400"/>
              <a:buNone/>
            </a:pPr>
            <a:r>
              <a:rPr lang="en-GB" sz="2200"/>
              <a:t>Example: Conservation, Resource Efficiency, Community Welfare.</a:t>
            </a:r>
            <a:endParaRPr sz="2200"/>
          </a:p>
          <a:p>
            <a:pPr marL="228600" lvl="0" indent="-228600" algn="just" rtl="0">
              <a:lnSpc>
                <a:spcPct val="103333"/>
              </a:lnSpc>
              <a:spcBef>
                <a:spcPts val="0"/>
              </a:spcBef>
              <a:spcAft>
                <a:spcPts val="0"/>
              </a:spcAft>
              <a:buClr>
                <a:srgbClr val="595959"/>
              </a:buClr>
              <a:buSzPts val="2400"/>
              <a:buNone/>
            </a:pPr>
            <a:r>
              <a:rPr lang="en-GB" sz="2200" b="1"/>
              <a:t>Step 2: Imagine the Future</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Describe your business's positive impact on the planet in 5 years. </a:t>
            </a:r>
            <a:r>
              <a:rPr lang="en-GB" sz="2200" b="1">
                <a:solidFill>
                  <a:srgbClr val="F26650"/>
                </a:solidFill>
              </a:rPr>
              <a:t>Use vivid, specific imagery.</a:t>
            </a:r>
            <a:endParaRPr sz="2200"/>
          </a:p>
          <a:p>
            <a:pPr marL="0" lvl="0" indent="0" algn="just" rtl="0">
              <a:lnSpc>
                <a:spcPct val="103333"/>
              </a:lnSpc>
              <a:spcBef>
                <a:spcPts val="0"/>
              </a:spcBef>
              <a:spcAft>
                <a:spcPts val="0"/>
              </a:spcAft>
              <a:buSzPts val="2400"/>
              <a:buNone/>
            </a:pPr>
            <a:r>
              <a:rPr lang="en-GB" sz="2200"/>
              <a:t>Example: A local stream cleaned up through our conservation efforts.</a:t>
            </a:r>
            <a:endParaRPr sz="2200"/>
          </a:p>
          <a:p>
            <a:pPr marL="228600" lvl="0" indent="-228600" algn="just" rtl="0">
              <a:lnSpc>
                <a:spcPct val="103333"/>
              </a:lnSpc>
              <a:spcBef>
                <a:spcPts val="0"/>
              </a:spcBef>
              <a:spcAft>
                <a:spcPts val="0"/>
              </a:spcAft>
              <a:buClr>
                <a:srgbClr val="595959"/>
              </a:buClr>
              <a:buSzPts val="2400"/>
              <a:buNone/>
            </a:pPr>
            <a:r>
              <a:rPr lang="en-GB" sz="2200" b="1"/>
              <a:t>Step 3: Condense into a Statement</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Distil your reflections and descriptions into a </a:t>
            </a:r>
            <a:r>
              <a:rPr lang="en-GB" sz="2200" b="1">
                <a:solidFill>
                  <a:srgbClr val="F26650"/>
                </a:solidFill>
              </a:rPr>
              <a:t>clear, concise statement</a:t>
            </a:r>
            <a:r>
              <a:rPr lang="en-GB" sz="2200"/>
              <a:t>. This is your vision.</a:t>
            </a:r>
            <a:endParaRPr sz="2200"/>
          </a:p>
          <a:p>
            <a:pPr marL="0" lvl="0" indent="0" algn="just" rtl="0">
              <a:lnSpc>
                <a:spcPct val="103333"/>
              </a:lnSpc>
              <a:spcBef>
                <a:spcPts val="0"/>
              </a:spcBef>
              <a:spcAft>
                <a:spcPts val="0"/>
              </a:spcAft>
              <a:buSzPts val="2400"/>
              <a:buNone/>
            </a:pPr>
            <a:r>
              <a:rPr lang="en-GB" sz="2200"/>
              <a:t>Example: To be the leading example in our community for sustainable practices, enriching the local environment and society.</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5"/>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2</a:t>
            </a:r>
            <a:endParaRPr/>
          </a:p>
        </p:txBody>
      </p:sp>
      <p:pic>
        <p:nvPicPr>
          <p:cNvPr id="428" name="Google Shape;428;p25"/>
          <p:cNvPicPr preferRelativeResize="0">
            <a:picLocks noGrp="1"/>
          </p:cNvPicPr>
          <p:nvPr>
            <p:ph type="pic" idx="2"/>
          </p:nvPr>
        </p:nvPicPr>
        <p:blipFill rotWithShape="1">
          <a:blip r:embed="rId3">
            <a:alphaModFix/>
          </a:blip>
          <a:srcRect l="7890" r="7889"/>
          <a:stretch/>
        </p:blipFill>
        <p:spPr>
          <a:xfrm>
            <a:off x="635271" y="2095585"/>
            <a:ext cx="5130800" cy="3913188"/>
          </a:xfrm>
          <a:prstGeom prst="rect">
            <a:avLst/>
          </a:prstGeom>
          <a:solidFill>
            <a:srgbClr val="D8D8D8"/>
          </a:solidFill>
          <a:ln>
            <a:noFill/>
          </a:ln>
        </p:spPr>
      </p:pic>
      <p:sp>
        <p:nvSpPr>
          <p:cNvPr id="429" name="Google Shape;429;p25"/>
          <p:cNvSpPr txBox="1">
            <a:spLocks noGrp="1"/>
          </p:cNvSpPr>
          <p:nvPr>
            <p:ph type="body" idx="3"/>
          </p:nvPr>
        </p:nvSpPr>
        <p:spPr>
          <a:xfrm>
            <a:off x="6105525" y="913881"/>
            <a:ext cx="6086400" cy="48246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Step 4: Refine and Align</a:t>
            </a:r>
            <a:endParaRPr/>
          </a:p>
          <a:p>
            <a:pPr marL="342900" lvl="0" indent="-342900" algn="just" rtl="0">
              <a:lnSpc>
                <a:spcPct val="103333"/>
              </a:lnSpc>
              <a:spcBef>
                <a:spcPts val="0"/>
              </a:spcBef>
              <a:spcAft>
                <a:spcPts val="0"/>
              </a:spcAft>
              <a:buClr>
                <a:srgbClr val="595959"/>
              </a:buClr>
              <a:buSzPts val="2400"/>
              <a:buFont typeface="Arial"/>
              <a:buChar char="•"/>
            </a:pPr>
            <a:r>
              <a:rPr lang="en-GB"/>
              <a:t>Prompt: Ensure your vision aligns with your </a:t>
            </a:r>
            <a:r>
              <a:rPr lang="en-GB" b="1">
                <a:solidFill>
                  <a:srgbClr val="F26650"/>
                </a:solidFill>
              </a:rPr>
              <a:t>business objectives </a:t>
            </a:r>
            <a:r>
              <a:rPr lang="en-GB"/>
              <a:t>and can </a:t>
            </a:r>
            <a:r>
              <a:rPr lang="en-GB" b="1">
                <a:solidFill>
                  <a:srgbClr val="F26650"/>
                </a:solidFill>
              </a:rPr>
              <a:t>be understood </a:t>
            </a:r>
            <a:r>
              <a:rPr lang="en-GB"/>
              <a:t>by all stakeholders.</a:t>
            </a:r>
            <a:endParaRPr/>
          </a:p>
          <a:p>
            <a:pPr marL="342900" lvl="0" indent="-342900" algn="just" rtl="0">
              <a:lnSpc>
                <a:spcPct val="103333"/>
              </a:lnSpc>
              <a:spcBef>
                <a:spcPts val="0"/>
              </a:spcBef>
              <a:spcAft>
                <a:spcPts val="0"/>
              </a:spcAft>
              <a:buClr>
                <a:srgbClr val="595959"/>
              </a:buClr>
              <a:buSzPts val="2400"/>
              <a:buFont typeface="Arial"/>
              <a:buChar char="•"/>
            </a:pPr>
            <a:r>
              <a:rPr lang="en-GB"/>
              <a:t>Tips: Use straightforward language, avoid jargon, and make it memorable.</a:t>
            </a:r>
            <a:endParaRPr/>
          </a:p>
          <a:p>
            <a:pPr marL="228600" lvl="0" indent="-228600" algn="just" rtl="0">
              <a:lnSpc>
                <a:spcPct val="103333"/>
              </a:lnSpc>
              <a:spcBef>
                <a:spcPts val="0"/>
              </a:spcBef>
              <a:spcAft>
                <a:spcPts val="0"/>
              </a:spcAft>
              <a:buClr>
                <a:srgbClr val="595959"/>
              </a:buClr>
              <a:buSzPts val="2400"/>
              <a:buNone/>
            </a:pPr>
            <a:endParaRPr b="1"/>
          </a:p>
          <a:p>
            <a:pPr marL="228600" lvl="0" indent="-228600" algn="just" rtl="0">
              <a:lnSpc>
                <a:spcPct val="103333"/>
              </a:lnSpc>
              <a:spcBef>
                <a:spcPts val="0"/>
              </a:spcBef>
              <a:spcAft>
                <a:spcPts val="0"/>
              </a:spcAft>
              <a:buClr>
                <a:srgbClr val="595959"/>
              </a:buClr>
              <a:buSzPts val="2400"/>
              <a:buNone/>
            </a:pPr>
            <a:r>
              <a:rPr lang="en-GB" b="1"/>
              <a:t>Step 5: Commit and Share</a:t>
            </a:r>
            <a:endParaRPr/>
          </a:p>
          <a:p>
            <a:pPr marL="342900" lvl="0" indent="-342900" algn="just" rtl="0">
              <a:lnSpc>
                <a:spcPct val="103333"/>
              </a:lnSpc>
              <a:spcBef>
                <a:spcPts val="0"/>
              </a:spcBef>
              <a:spcAft>
                <a:spcPts val="0"/>
              </a:spcAft>
              <a:buClr>
                <a:srgbClr val="595959"/>
              </a:buClr>
              <a:buSzPts val="2400"/>
              <a:buFont typeface="Arial"/>
              <a:buChar char="•"/>
            </a:pPr>
            <a:r>
              <a:rPr lang="en-GB"/>
              <a:t>Prompt: Commit to your vision by </a:t>
            </a:r>
            <a:r>
              <a:rPr lang="en-GB" b="1">
                <a:solidFill>
                  <a:srgbClr val="F26650"/>
                </a:solidFill>
              </a:rPr>
              <a:t>sharing</a:t>
            </a:r>
            <a:r>
              <a:rPr lang="en-GB"/>
              <a:t> it with your </a:t>
            </a:r>
            <a:r>
              <a:rPr lang="en-GB" b="1">
                <a:solidFill>
                  <a:srgbClr val="F26650"/>
                </a:solidFill>
              </a:rPr>
              <a:t>team and stakeholders</a:t>
            </a:r>
            <a:r>
              <a:rPr lang="en-GB"/>
              <a:t>. Gather their feedback to refine it further.</a:t>
            </a:r>
            <a:endParaRPr/>
          </a:p>
          <a:p>
            <a:pPr marL="342900" lvl="0" indent="-342900" algn="just" rtl="0">
              <a:lnSpc>
                <a:spcPct val="103333"/>
              </a:lnSpc>
              <a:spcBef>
                <a:spcPts val="0"/>
              </a:spcBef>
              <a:spcAft>
                <a:spcPts val="0"/>
              </a:spcAft>
              <a:buClr>
                <a:srgbClr val="595959"/>
              </a:buClr>
              <a:buSzPts val="2400"/>
              <a:buFont typeface="Arial"/>
              <a:buChar char="•"/>
            </a:pPr>
            <a:r>
              <a:rPr lang="en-GB"/>
              <a:t>Action: Post your draft vision statement on a shared document or wall for collaborative editing.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Elaborar su visión de la Sostenibilidad - Taller Interactivo: PARTE 3</a:t>
            </a:r>
            <a:endParaRPr/>
          </a:p>
        </p:txBody>
      </p:sp>
      <p:pic>
        <p:nvPicPr>
          <p:cNvPr id="435" name="Google Shape;435;p2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36" name="Google Shape;436;p26"/>
          <p:cNvSpPr txBox="1">
            <a:spLocks noGrp="1"/>
          </p:cNvSpPr>
          <p:nvPr>
            <p:ph type="body" idx="3"/>
          </p:nvPr>
        </p:nvSpPr>
        <p:spPr>
          <a:xfrm>
            <a:off x="6096001" y="0"/>
            <a:ext cx="6086400" cy="572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1800" b="1">
                <a:solidFill>
                  <a:srgbClr val="5E5E5E"/>
                </a:solidFill>
              </a:rPr>
              <a:t>Colaboración en directo:</a:t>
            </a:r>
            <a:endParaRPr sz="1800" b="1">
              <a:solidFill>
                <a:srgbClr val="5E5E5E"/>
              </a:solidFill>
            </a:endParaRPr>
          </a:p>
          <a:p>
            <a:pPr marL="457200" lvl="0" indent="-349250" algn="just" rtl="0">
              <a:lnSpc>
                <a:spcPct val="115000"/>
              </a:lnSpc>
              <a:spcBef>
                <a:spcPts val="1200"/>
              </a:spcBef>
              <a:spcAft>
                <a:spcPts val="0"/>
              </a:spcAft>
              <a:buClr>
                <a:srgbClr val="000000"/>
              </a:buClr>
              <a:buSzPts val="1900"/>
              <a:buFont typeface="Calibri"/>
              <a:buChar char="●"/>
            </a:pPr>
            <a:r>
              <a:rPr lang="en-GB" sz="1900">
                <a:solidFill>
                  <a:srgbClr val="5E5E5E"/>
                </a:solidFill>
              </a:rPr>
              <a:t>Utilizar la hoja de trabajo proporcionada para guiarse en cada paso y, a continuación, compartir el borrador con los compañeros para recibir comentarios en directo. </a:t>
            </a:r>
            <a:endParaRPr sz="1900" u="sng">
              <a:solidFill>
                <a:srgbClr val="3C78D8"/>
              </a:solidFill>
            </a:endParaRPr>
          </a:p>
          <a:p>
            <a:pPr marL="0" lvl="0" indent="0" algn="just" rtl="0">
              <a:lnSpc>
                <a:spcPct val="115000"/>
              </a:lnSpc>
              <a:spcBef>
                <a:spcPts val="1200"/>
              </a:spcBef>
              <a:spcAft>
                <a:spcPts val="0"/>
              </a:spcAft>
              <a:buSzPts val="2400"/>
              <a:buNone/>
            </a:pPr>
            <a:r>
              <a:rPr lang="en-GB" sz="1900" b="1">
                <a:solidFill>
                  <a:srgbClr val="5E5E5E"/>
                </a:solidFill>
              </a:rPr>
              <a:t>Puesta en común en grupo:</a:t>
            </a:r>
            <a:endParaRPr sz="1900" b="1">
              <a:solidFill>
                <a:srgbClr val="5E5E5E"/>
              </a:solidFill>
            </a:endParaRPr>
          </a:p>
          <a:p>
            <a:pPr marL="457200" lvl="0" indent="-349250" algn="just" rtl="0">
              <a:lnSpc>
                <a:spcPct val="115000"/>
              </a:lnSpc>
              <a:spcBef>
                <a:spcPts val="1200"/>
              </a:spcBef>
              <a:spcAft>
                <a:spcPts val="0"/>
              </a:spcAft>
              <a:buClr>
                <a:srgbClr val="5E5E5E"/>
              </a:buClr>
              <a:buSzPts val="1900"/>
              <a:buFont typeface="Calibri"/>
              <a:buChar char="●"/>
            </a:pPr>
            <a:r>
              <a:rPr lang="en-GB" sz="1900">
                <a:solidFill>
                  <a:srgbClr val="5E5E5E"/>
                </a:solidFill>
              </a:rPr>
              <a:t>Una vez que se haya redactado la declaración de visión, compartirla en pequeños grupos de apoyo e intercambiar ideas sobre cómo plasmar esta visión en las operaciones cotidianas.</a:t>
            </a:r>
            <a:endParaRPr sz="1900">
              <a:solidFill>
                <a:srgbClr val="5E5E5E"/>
              </a:solidFill>
            </a:endParaRPr>
          </a:p>
          <a:p>
            <a:pPr marL="0" lvl="0" indent="0" algn="just" rtl="0">
              <a:lnSpc>
                <a:spcPct val="115000"/>
              </a:lnSpc>
              <a:spcBef>
                <a:spcPts val="1200"/>
              </a:spcBef>
              <a:spcAft>
                <a:spcPts val="0"/>
              </a:spcAft>
              <a:buSzPts val="2400"/>
              <a:buNone/>
            </a:pPr>
            <a:r>
              <a:rPr lang="en-GB" sz="1900" b="1">
                <a:solidFill>
                  <a:srgbClr val="5E5E5E"/>
                </a:solidFill>
              </a:rPr>
              <a:t>Poner en práctica la visión:</a:t>
            </a:r>
            <a:endParaRPr sz="1900" b="1">
              <a:solidFill>
                <a:srgbClr val="5E5E5E"/>
              </a:solidFill>
            </a:endParaRPr>
          </a:p>
          <a:p>
            <a:pPr marL="457200" lvl="0" indent="-349250" algn="just" rtl="0">
              <a:lnSpc>
                <a:spcPct val="115000"/>
              </a:lnSpc>
              <a:spcBef>
                <a:spcPts val="1200"/>
              </a:spcBef>
              <a:spcAft>
                <a:spcPts val="0"/>
              </a:spcAft>
              <a:buClr>
                <a:srgbClr val="5E5E5E"/>
              </a:buClr>
              <a:buSzPts val="1900"/>
              <a:buFont typeface="Calibri"/>
              <a:buChar char="●"/>
            </a:pPr>
            <a:r>
              <a:rPr lang="en-GB" sz="1900">
                <a:solidFill>
                  <a:srgbClr val="5E5E5E"/>
                </a:solidFill>
              </a:rPr>
              <a:t>Ahora que se tiene una declaración de visión de sostenibilidad, el siguiente paso es su integración en todos los aspectos de su empresa, desde las políticas hasta las prácticas diarias. Considerar la posibilidad de establecer una revisión trimestral para realizar un seguimiento de sus avances hacia esta visión.</a:t>
            </a:r>
            <a:endParaRPr sz="1900">
              <a:solidFill>
                <a:srgbClr val="5E5E5E"/>
              </a:solidFill>
            </a:endParaRPr>
          </a:p>
          <a:p>
            <a:pPr marL="457200" lvl="0" indent="0" algn="just" rtl="0">
              <a:lnSpc>
                <a:spcPct val="103333"/>
              </a:lnSpc>
              <a:spcBef>
                <a:spcPts val="1200"/>
              </a:spcBef>
              <a:spcAft>
                <a:spcPts val="0"/>
              </a:spcAft>
              <a:buSzPts val="2400"/>
              <a:buNone/>
            </a:pPr>
            <a:endParaRPr sz="22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7"/>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2.3 FORMACIÓN Y EDUCACIÓN DE LOS EMPLEADOS EN MATERIA DE SOSTENIBILIDAD</a:t>
            </a:r>
            <a:endParaRPr sz="1100">
              <a:solidFill>
                <a:srgbClr val="000000"/>
              </a:solidFill>
              <a:latin typeface="Arial"/>
              <a:ea typeface="Arial"/>
              <a:cs typeface="Arial"/>
              <a:sym typeface="Arial"/>
            </a:endParaRPr>
          </a:p>
          <a:p>
            <a:pPr marL="0" lvl="0" indent="0" algn="l" rtl="0">
              <a:lnSpc>
                <a:spcPct val="90000"/>
              </a:lnSpc>
              <a:spcBef>
                <a:spcPts val="0"/>
              </a:spcBef>
              <a:spcAft>
                <a:spcPts val="0"/>
              </a:spcAft>
              <a:buClr>
                <a:schemeClr val="lt1"/>
              </a:buClr>
              <a:buSzPts val="3600"/>
              <a:buNone/>
            </a:pPr>
            <a:endParaRPr/>
          </a:p>
        </p:txBody>
      </p:sp>
      <p:pic>
        <p:nvPicPr>
          <p:cNvPr id="442" name="Google Shape;442;p27"/>
          <p:cNvPicPr preferRelativeResize="0">
            <a:picLocks noGrp="1"/>
          </p:cNvPicPr>
          <p:nvPr>
            <p:ph type="pic" idx="3"/>
          </p:nvPr>
        </p:nvPicPr>
        <p:blipFill rotWithShape="1">
          <a:blip r:embed="rId3">
            <a:alphaModFix/>
          </a:blip>
          <a:srcRect t="2029" b="2029"/>
          <a:stretch/>
        </p:blipFill>
        <p:spPr>
          <a:xfrm>
            <a:off x="6083676" y="0"/>
            <a:ext cx="5361066" cy="6858000"/>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7"/>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solidFill>
                  <a:srgbClr val="595959"/>
                </a:solidFill>
              </a:rPr>
              <a:t>Índice del Kit de Inicio SOS </a:t>
            </a:r>
            <a:endParaRPr/>
          </a:p>
        </p:txBody>
      </p:sp>
      <p:graphicFrame>
        <p:nvGraphicFramePr>
          <p:cNvPr id="227" name="Google Shape;227;p97"/>
          <p:cNvGraphicFramePr/>
          <p:nvPr/>
        </p:nvGraphicFramePr>
        <p:xfrm>
          <a:off x="621792" y="1182624"/>
          <a:ext cx="3000000" cy="3000000"/>
        </p:xfrm>
        <a:graphic>
          <a:graphicData uri="http://schemas.openxmlformats.org/drawingml/2006/table">
            <a:tbl>
              <a:tblPr firstRow="1" bandRow="1">
                <a:noFill/>
                <a:tableStyleId>{FB17F9F0-8948-43F2-B202-FC77CA95003D}</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815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Introducción al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1- Operaciones empresariales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2- Pensamiento sostenible</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3- </a:t>
                      </a:r>
                      <a:r>
                        <a:rPr lang="en-GB" sz="2400">
                          <a:solidFill>
                            <a:srgbClr val="5E5E5E"/>
                          </a:solidFill>
                          <a:latin typeface="Calibri"/>
                          <a:ea typeface="Calibri"/>
                          <a:cs typeface="Calibri"/>
                          <a:sym typeface="Calibri"/>
                        </a:rPr>
                        <a:t>Involucrar</a:t>
                      </a:r>
                      <a:r>
                        <a:rPr lang="en-GB" sz="2400" u="none" strike="noStrike" cap="none">
                          <a:solidFill>
                            <a:srgbClr val="5E5E5E"/>
                          </a:solidFill>
                          <a:latin typeface="Calibri"/>
                          <a:ea typeface="Calibri"/>
                          <a:cs typeface="Calibri"/>
                          <a:sym typeface="Calibri"/>
                        </a:rPr>
                        <a:t> al personal</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4- </a:t>
                      </a:r>
                      <a:r>
                        <a:rPr lang="en-GB" sz="2400">
                          <a:solidFill>
                            <a:srgbClr val="5E5E5E"/>
                          </a:solidFill>
                          <a:latin typeface="Calibri"/>
                          <a:ea typeface="Calibri"/>
                          <a:cs typeface="Calibri"/>
                          <a:sym typeface="Calibri"/>
                        </a:rPr>
                        <a:t>Al servicio de</a:t>
                      </a:r>
                      <a:r>
                        <a:rPr lang="en-GB" sz="2400" u="none" strike="noStrike" cap="none">
                          <a:solidFill>
                            <a:srgbClr val="5E5E5E"/>
                          </a:solidFill>
                          <a:latin typeface="Calibri"/>
                          <a:ea typeface="Calibri"/>
                          <a:cs typeface="Calibri"/>
                          <a:sym typeface="Calibri"/>
                        </a:rPr>
                        <a:t> los consumidores ecológicos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5- A</a:t>
                      </a:r>
                      <a:r>
                        <a:rPr lang="en-GB" sz="2400">
                          <a:solidFill>
                            <a:srgbClr val="5E5E5E"/>
                          </a:solidFill>
                          <a:latin typeface="Calibri"/>
                          <a:ea typeface="Calibri"/>
                          <a:cs typeface="Calibri"/>
                          <a:sym typeface="Calibri"/>
                        </a:rPr>
                        <a:t>lianzas</a:t>
                      </a:r>
                      <a:r>
                        <a:rPr lang="en-GB" sz="2400" u="none" strike="noStrike" cap="none">
                          <a:solidFill>
                            <a:srgbClr val="5E5E5E"/>
                          </a:solidFill>
                          <a:latin typeface="Calibri"/>
                          <a:ea typeface="Calibri"/>
                          <a:cs typeface="Calibri"/>
                          <a:sym typeface="Calibri"/>
                        </a:rPr>
                        <a:t> comunitarias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6- Evaluación y planificación</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7- Transparencia de la cadena de suministro</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8- Prácticas de referencia</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9- Herramientas digitales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10- Dificultades en las empresas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Resumen del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Términos clave y definiciones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Referencias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Introducción a la Mejora de las Competencias</a:t>
            </a:r>
            <a:endParaRPr/>
          </a:p>
          <a:p>
            <a:pPr marL="0" lvl="0" indent="0" algn="l" rtl="0">
              <a:lnSpc>
                <a:spcPct val="90000"/>
              </a:lnSpc>
              <a:spcBef>
                <a:spcPts val="1000"/>
              </a:spcBef>
              <a:spcAft>
                <a:spcPts val="0"/>
              </a:spcAft>
              <a:buClr>
                <a:srgbClr val="73B64B"/>
              </a:buClr>
              <a:buSzPts val="3600"/>
              <a:buNone/>
            </a:pPr>
            <a:endParaRPr/>
          </a:p>
        </p:txBody>
      </p:sp>
      <p:pic>
        <p:nvPicPr>
          <p:cNvPr id="449" name="Google Shape;449;p28"/>
          <p:cNvPicPr preferRelativeResize="0">
            <a:picLocks noGrp="1"/>
          </p:cNvPicPr>
          <p:nvPr>
            <p:ph type="pic" idx="2"/>
          </p:nvPr>
        </p:nvPicPr>
        <p:blipFill rotWithShape="1">
          <a:blip r:embed="rId3">
            <a:alphaModFix/>
          </a:blip>
          <a:srcRect l="57676"/>
          <a:stretch/>
        </p:blipFill>
        <p:spPr>
          <a:xfrm>
            <a:off x="7735037" y="1373925"/>
            <a:ext cx="2444127" cy="4336988"/>
          </a:xfrm>
          <a:prstGeom prst="rect">
            <a:avLst/>
          </a:prstGeom>
          <a:solidFill>
            <a:srgbClr val="D8D8D8"/>
          </a:solidFill>
          <a:ln>
            <a:noFill/>
          </a:ln>
        </p:spPr>
      </p:pic>
      <p:sp>
        <p:nvSpPr>
          <p:cNvPr id="450" name="Google Shape;450;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000000"/>
              </a:buClr>
              <a:buSzPts val="2400"/>
              <a:buFont typeface="Arial"/>
              <a:buChar char="●"/>
            </a:pPr>
            <a:r>
              <a:rPr lang="en-GB">
                <a:solidFill>
                  <a:srgbClr val="5E5E5E"/>
                </a:solidFill>
              </a:rPr>
              <a:t>La mejora de las competencias en la sostenibilidad implica el aprendizaje continuo y el desarrollo de habilidades para seguir el ritmo de la evolución de las normas y prácticas medioambientales. </a:t>
            </a:r>
            <a:r>
              <a:rPr lang="en-GB" b="1">
                <a:solidFill>
                  <a:srgbClr val="6AA84F"/>
                </a:solidFill>
              </a:rPr>
              <a:t>Prepara a los empleados</a:t>
            </a:r>
            <a:r>
              <a:rPr lang="en-GB" b="1">
                <a:solidFill>
                  <a:srgbClr val="000000"/>
                </a:solidFill>
              </a:rPr>
              <a:t> </a:t>
            </a:r>
            <a:r>
              <a:rPr lang="en-GB">
                <a:solidFill>
                  <a:srgbClr val="5E5E5E"/>
                </a:solidFill>
              </a:rPr>
              <a:t>con los conocimientos y habilidades necesarios para aplicar eficazmente modelos empresariales sostenibles.</a:t>
            </a:r>
            <a:endParaRPr>
              <a:solidFill>
                <a:srgbClr val="5E5E5E"/>
              </a:solidFill>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txBox="1">
            <a:spLocks noGrp="1"/>
          </p:cNvSpPr>
          <p:nvPr>
            <p:ph type="body" idx="1"/>
          </p:nvPr>
        </p:nvSpPr>
        <p:spPr>
          <a:xfrm>
            <a:off x="904850" y="637250"/>
            <a:ext cx="10053000" cy="9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3600"/>
              <a:buNone/>
            </a:pPr>
            <a:r>
              <a:rPr lang="en-GB"/>
              <a:t>Recursos Educativos para la Mejora continua de las Competencias</a:t>
            </a:r>
            <a:endParaRPr/>
          </a:p>
        </p:txBody>
      </p:sp>
      <p:sp>
        <p:nvSpPr>
          <p:cNvPr id="456" name="Google Shape;456;p29"/>
          <p:cNvSpPr txBox="1">
            <a:spLocks noGrp="1"/>
          </p:cNvSpPr>
          <p:nvPr>
            <p:ph type="body" idx="2"/>
          </p:nvPr>
        </p:nvSpPr>
        <p:spPr>
          <a:xfrm>
            <a:off x="904856" y="1798135"/>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Char char="•"/>
            </a:pPr>
            <a:r>
              <a:rPr lang="en-GB" b="1">
                <a:solidFill>
                  <a:srgbClr val="1E75B0"/>
                </a:solidFill>
              </a:rPr>
              <a:t>Cursos en línea: </a:t>
            </a:r>
            <a:r>
              <a:rPr lang="en-GB">
                <a:solidFill>
                  <a:srgbClr val="5E5E5E"/>
                </a:solidFill>
              </a:rPr>
              <a:t>Plataformas como</a:t>
            </a:r>
            <a:r>
              <a:rPr lang="en-GB">
                <a:solidFill>
                  <a:srgbClr val="000000"/>
                </a:solidFill>
                <a:uFill>
                  <a:noFill/>
                </a:uFill>
                <a:hlinkClick r:id="rId3">
                  <a:extLst>
                    <a:ext uri="{A12FA001-AC4F-418D-AE19-62706E023703}">
                      <ahyp:hlinkClr xmlns:ahyp="http://schemas.microsoft.com/office/drawing/2018/hyperlinkcolor" val="tx"/>
                    </a:ext>
                  </a:extLst>
                </a:hlinkClick>
              </a:rPr>
              <a:t> </a:t>
            </a:r>
            <a:r>
              <a:rPr lang="en-GB" u="sng">
                <a:solidFill>
                  <a:schemeClr val="accent3"/>
                </a:solidFill>
                <a:hlinkClick r:id="rId3">
                  <a:extLst>
                    <a:ext uri="{A12FA001-AC4F-418D-AE19-62706E023703}">
                      <ahyp:hlinkClr xmlns:ahyp="http://schemas.microsoft.com/office/drawing/2018/hyperlinkcolor" val="tx"/>
                    </a:ext>
                  </a:extLst>
                </a:hlinkClick>
              </a:rPr>
              <a:t>Coursera</a:t>
            </a:r>
            <a:r>
              <a:rPr lang="en-GB">
                <a:solidFill>
                  <a:srgbClr val="000000"/>
                </a:solidFill>
              </a:rPr>
              <a:t> </a:t>
            </a:r>
            <a:r>
              <a:rPr lang="en-GB">
                <a:solidFill>
                  <a:srgbClr val="5E5E5E"/>
                </a:solidFill>
              </a:rPr>
              <a:t>y</a:t>
            </a:r>
            <a:r>
              <a:rPr lang="en-GB">
                <a:solidFill>
                  <a:srgbClr val="000000"/>
                </a:solidFill>
                <a:uFill>
                  <a:noFill/>
                </a:uFill>
                <a:hlinkClick r:id="rId4">
                  <a:extLst>
                    <a:ext uri="{A12FA001-AC4F-418D-AE19-62706E023703}">
                      <ahyp:hlinkClr xmlns:ahyp="http://schemas.microsoft.com/office/drawing/2018/hyperlinkcolor" val="tx"/>
                    </a:ext>
                  </a:extLst>
                </a:hlinkClick>
              </a:rPr>
              <a:t> </a:t>
            </a:r>
            <a:r>
              <a:rPr lang="en-GB" u="sng">
                <a:solidFill>
                  <a:schemeClr val="accent3"/>
                </a:solidFill>
                <a:hlinkClick r:id="rId4">
                  <a:extLst>
                    <a:ext uri="{A12FA001-AC4F-418D-AE19-62706E023703}">
                      <ahyp:hlinkClr xmlns:ahyp="http://schemas.microsoft.com/office/drawing/2018/hyperlinkcolor" val="tx"/>
                    </a:ext>
                  </a:extLst>
                </a:hlinkClick>
              </a:rPr>
              <a:t>edX</a:t>
            </a:r>
            <a:r>
              <a:rPr lang="en-GB">
                <a:solidFill>
                  <a:srgbClr val="000000"/>
                </a:solidFill>
              </a:rPr>
              <a:t> </a:t>
            </a:r>
            <a:r>
              <a:rPr lang="en-GB">
                <a:solidFill>
                  <a:srgbClr val="5E5E5E"/>
                </a:solidFill>
              </a:rPr>
              <a:t>ofrecen cursos sobre sostenibilidad de las mejores universidades a nivel mundial. Los temas van desde la economía circular a las estrategias empresariales sostenibles.</a:t>
            </a:r>
            <a:endParaRPr b="1">
              <a:solidFill>
                <a:srgbClr val="1E75B0"/>
              </a:solidFill>
            </a:endParaRPr>
          </a:p>
          <a:p>
            <a:pPr marL="457200" lvl="0" indent="0" algn="just" rtl="0">
              <a:lnSpc>
                <a:spcPct val="103333"/>
              </a:lnSpc>
              <a:spcBef>
                <a:spcPts val="0"/>
              </a:spcBef>
              <a:spcAft>
                <a:spcPts val="0"/>
              </a:spcAft>
              <a:buSzPts val="2400"/>
              <a:buNone/>
            </a:pPr>
            <a:endParaRPr b="1">
              <a:solidFill>
                <a:srgbClr val="1E75B0"/>
              </a:solidFill>
            </a:endParaRPr>
          </a:p>
          <a:p>
            <a:pPr marL="342900" lvl="0" indent="-342900" algn="just" rtl="0">
              <a:lnSpc>
                <a:spcPct val="103333"/>
              </a:lnSpc>
              <a:spcBef>
                <a:spcPts val="0"/>
              </a:spcBef>
              <a:spcAft>
                <a:spcPts val="0"/>
              </a:spcAft>
              <a:buClr>
                <a:srgbClr val="1E75B0"/>
              </a:buClr>
              <a:buSzPts val="2400"/>
              <a:buChar char="•"/>
            </a:pPr>
            <a:r>
              <a:rPr lang="en-GB" b="1">
                <a:solidFill>
                  <a:srgbClr val="1E75B0"/>
                </a:solidFill>
              </a:rPr>
              <a:t>Talleres y Seminarios Web:  </a:t>
            </a:r>
            <a:r>
              <a:rPr lang="en-GB">
                <a:solidFill>
                  <a:srgbClr val="5E5E5E"/>
                </a:solidFill>
              </a:rPr>
              <a:t>Participar en sesiones interactivas en directo con expertos del sector. Buscar seminarios web organizados por organizaciones</a:t>
            </a:r>
            <a:r>
              <a:rPr lang="en-GB">
                <a:solidFill>
                  <a:srgbClr val="000000"/>
                </a:solidFill>
              </a:rPr>
              <a:t> </a:t>
            </a:r>
            <a:r>
              <a:rPr lang="en-GB">
                <a:solidFill>
                  <a:srgbClr val="5E5E5E"/>
                </a:solidFill>
              </a:rPr>
              <a:t>como</a:t>
            </a:r>
            <a:r>
              <a:rPr lang="en-GB">
                <a:solidFill>
                  <a:srgbClr val="000000"/>
                </a:solidFill>
                <a:uFill>
                  <a:noFill/>
                </a:uFill>
                <a:hlinkClick r:id="rId5">
                  <a:extLst>
                    <a:ext uri="{A12FA001-AC4F-418D-AE19-62706E023703}">
                      <ahyp:hlinkClr xmlns:ahyp="http://schemas.microsoft.com/office/drawing/2018/hyperlinkcolor" val="tx"/>
                    </a:ext>
                  </a:extLst>
                </a:hlinkClick>
              </a:rPr>
              <a:t> </a:t>
            </a:r>
            <a:r>
              <a:rPr lang="en-GB" u="sng">
                <a:solidFill>
                  <a:schemeClr val="accent3"/>
                </a:solidFill>
                <a:hlinkClick r:id="rId5">
                  <a:extLst>
                    <a:ext uri="{A12FA001-AC4F-418D-AE19-62706E023703}">
                      <ahyp:hlinkClr xmlns:ahyp="http://schemas.microsoft.com/office/drawing/2018/hyperlinkcolor" val="tx"/>
                    </a:ext>
                  </a:extLst>
                </a:hlinkClick>
              </a:rPr>
              <a:t>Green Business Bureau</a:t>
            </a:r>
            <a:r>
              <a:rPr lang="en-GB">
                <a:solidFill>
                  <a:srgbClr val="000000"/>
                </a:solidFill>
              </a:rPr>
              <a:t> </a:t>
            </a:r>
            <a:r>
              <a:rPr lang="en-GB">
                <a:solidFill>
                  <a:srgbClr val="5E5E5E"/>
                </a:solidFill>
              </a:rPr>
              <a:t>o agencias medioambientales locales.</a:t>
            </a:r>
            <a:endParaRPr>
              <a:solidFill>
                <a:srgbClr val="5E5E5E"/>
              </a:solidFill>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Programas de Formación Internos: </a:t>
            </a:r>
            <a:r>
              <a:rPr lang="en-GB"/>
              <a:t>Desarrollar módulos de formación personalizados adaptados a las necesidades específicas de sostenibilidad de su empresa.  Incorpore elementos teóricos y prácticos.</a:t>
            </a:r>
            <a:r>
              <a:rPr lang="en-GB" sz="1100">
                <a:solidFill>
                  <a:srgbClr val="000000"/>
                </a:solidFill>
                <a:latin typeface="Arial"/>
                <a:ea typeface="Arial"/>
                <a:cs typeface="Arial"/>
                <a:sym typeface="Arial"/>
              </a:rPr>
              <a:t> </a:t>
            </a:r>
            <a:endParaRPr/>
          </a:p>
          <a:p>
            <a:pPr marL="342900" lvl="0" indent="-342900" algn="just" rtl="0">
              <a:lnSpc>
                <a:spcPct val="103333"/>
              </a:lnSpc>
              <a:spcBef>
                <a:spcPts val="0"/>
              </a:spcBef>
              <a:spcAft>
                <a:spcPts val="0"/>
              </a:spcAft>
              <a:buSzPts val="2400"/>
              <a:buChar char="•"/>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298450" algn="just" rtl="0">
              <a:lnSpc>
                <a:spcPct val="115000"/>
              </a:lnSpc>
              <a:spcBef>
                <a:spcPts val="1200"/>
              </a:spcBef>
              <a:spcAft>
                <a:spcPts val="0"/>
              </a:spcAft>
              <a:buClr>
                <a:srgbClr val="000000"/>
              </a:buClr>
              <a:buSzPts val="1100"/>
              <a:buChar char="•"/>
            </a:pPr>
            <a:r>
              <a:rPr lang="en-GB"/>
              <a:t>Un minorista de moda que puso en marcha con éxito un programa de mejora de las cualificaciones para formar a su personal sobre materiales sostenibles y cadenas de suministro éticas.</a:t>
            </a:r>
            <a:endParaRPr/>
          </a:p>
          <a:p>
            <a:pPr marL="457200" lvl="0" indent="-298450" algn="just" rtl="0">
              <a:lnSpc>
                <a:spcPct val="115000"/>
              </a:lnSpc>
              <a:spcBef>
                <a:spcPts val="0"/>
              </a:spcBef>
              <a:spcAft>
                <a:spcPts val="0"/>
              </a:spcAft>
              <a:buClr>
                <a:srgbClr val="000000"/>
              </a:buClr>
              <a:buSzPts val="1100"/>
              <a:buChar char="●"/>
            </a:pPr>
            <a:r>
              <a:rPr lang="en-GB"/>
              <a:t>Desarrolló un programa de formación de 6 meses con talleres mensuales, módulos en línea y sesiones prácticas con materiales sostenibles.</a:t>
            </a:r>
            <a:endParaRPr/>
          </a:p>
          <a:p>
            <a:pPr marL="457200" lvl="0" indent="-298450" algn="just" rtl="0">
              <a:lnSpc>
                <a:spcPct val="115000"/>
              </a:lnSpc>
              <a:spcBef>
                <a:spcPts val="0"/>
              </a:spcBef>
              <a:spcAft>
                <a:spcPts val="0"/>
              </a:spcAft>
              <a:buClr>
                <a:srgbClr val="000000"/>
              </a:buClr>
              <a:buSzPts val="1100"/>
              <a:buChar char="●"/>
            </a:pPr>
            <a:r>
              <a:rPr lang="en-GB"/>
              <a:t>El programa permitió aumentar en un 25% el uso de materiales reciclados y mejorar en un 40% la eficiencia energética en todas las operaciones.</a:t>
            </a:r>
            <a:endParaRPr/>
          </a:p>
          <a:p>
            <a:pPr marL="457200" lvl="0" indent="0" algn="just" rtl="0">
              <a:lnSpc>
                <a:spcPct val="103333"/>
              </a:lnSpc>
              <a:spcBef>
                <a:spcPts val="1200"/>
              </a:spcBef>
              <a:spcAft>
                <a:spcPts val="0"/>
              </a:spcAft>
              <a:buSzPts val="2400"/>
              <a:buNone/>
            </a:pPr>
            <a:endParaRPr/>
          </a:p>
        </p:txBody>
      </p:sp>
      <p:sp>
        <p:nvSpPr>
          <p:cNvPr id="463" name="Google Shape;463;p30"/>
          <p:cNvSpPr txBox="1">
            <a:spLocks noGrp="1"/>
          </p:cNvSpPr>
          <p:nvPr>
            <p:ph type="body" idx="2"/>
          </p:nvPr>
        </p:nvSpPr>
        <p:spPr>
          <a:xfrm>
            <a:off x="601000" y="835100"/>
            <a:ext cx="33795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CASO PRÁCTICO: CleanEarth Apparel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body" idx="1"/>
          </p:nvPr>
        </p:nvSpPr>
        <p:spPr>
          <a:xfrm>
            <a:off x="1035825" y="520000"/>
            <a:ext cx="12296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400"/>
              <a:t>Actividad - Evaluación de las Competencias en Sostenibilidad</a:t>
            </a:r>
            <a:endParaRPr sz="3400"/>
          </a:p>
        </p:txBody>
      </p:sp>
      <p:pic>
        <p:nvPicPr>
          <p:cNvPr id="469" name="Google Shape;469;p31"/>
          <p:cNvPicPr preferRelativeResize="0">
            <a:picLocks noGrp="1"/>
          </p:cNvPicPr>
          <p:nvPr>
            <p:ph type="pic" idx="2"/>
          </p:nvPr>
        </p:nvPicPr>
        <p:blipFill rotWithShape="1">
          <a:blip r:embed="rId3">
            <a:alphaModFix/>
          </a:blip>
          <a:srcRect l="14283" r="14284"/>
          <a:stretch/>
        </p:blipFill>
        <p:spPr>
          <a:xfrm>
            <a:off x="635271" y="2095585"/>
            <a:ext cx="5130800" cy="3913188"/>
          </a:xfrm>
          <a:prstGeom prst="rect">
            <a:avLst/>
          </a:prstGeom>
          <a:solidFill>
            <a:srgbClr val="D8D8D8"/>
          </a:solidFill>
          <a:ln>
            <a:noFill/>
          </a:ln>
        </p:spPr>
      </p:pic>
      <p:sp>
        <p:nvSpPr>
          <p:cNvPr id="470" name="Google Shape;470;p31"/>
          <p:cNvSpPr txBox="1">
            <a:spLocks noGrp="1"/>
          </p:cNvSpPr>
          <p:nvPr>
            <p:ph type="body" idx="3"/>
          </p:nvPr>
        </p:nvSpPr>
        <p:spPr>
          <a:xfrm>
            <a:off x="6425925" y="1751175"/>
            <a:ext cx="5575500" cy="4090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300">
                <a:solidFill>
                  <a:srgbClr val="5E5E5E"/>
                </a:solidFill>
              </a:rPr>
              <a:t>Una evaluación de las competencias en sostenibilidad ayuda a los empleados a conocer sus capacidades actuales y a identificar áreas de desarrollo. De este modo se garantiza que la plantilla pueda satisfacer las demandas de una economía verde (The Learning &amp; Performance Institute, 2021).</a:t>
            </a:r>
            <a:endParaRPr sz="2300">
              <a:solidFill>
                <a:srgbClr val="5E5E5E"/>
              </a:solidFill>
            </a:endParaRPr>
          </a:p>
          <a:p>
            <a:pPr marL="0" lvl="0" indent="0" algn="just" rtl="0">
              <a:lnSpc>
                <a:spcPct val="115000"/>
              </a:lnSpc>
              <a:spcBef>
                <a:spcPts val="1200"/>
              </a:spcBef>
              <a:spcAft>
                <a:spcPts val="0"/>
              </a:spcAft>
              <a:buSzPts val="2400"/>
              <a:buNone/>
            </a:pPr>
            <a:r>
              <a:rPr lang="en-GB" sz="2300" b="1">
                <a:solidFill>
                  <a:srgbClr val="5E5E5E"/>
                </a:solidFill>
              </a:rPr>
              <a:t>HERRAMIENTA DEL PLAN DE ACCIÓN SOS</a:t>
            </a:r>
            <a:endParaRPr sz="2300" b="1">
              <a:solidFill>
                <a:srgbClr val="5E5E5E"/>
              </a:solidFill>
            </a:endParaRPr>
          </a:p>
          <a:p>
            <a:pPr marL="0" lvl="0" indent="0" algn="just" rtl="0">
              <a:lnSpc>
                <a:spcPct val="115000"/>
              </a:lnSpc>
              <a:spcBef>
                <a:spcPts val="1200"/>
              </a:spcBef>
              <a:spcAft>
                <a:spcPts val="0"/>
              </a:spcAft>
              <a:buSzPts val="2400"/>
              <a:buNone/>
            </a:pPr>
            <a:r>
              <a:rPr lang="en-GB" sz="2300">
                <a:solidFill>
                  <a:srgbClr val="5E5E5E"/>
                </a:solidFill>
              </a:rPr>
              <a:t>Haga clic aquí para realizar la </a:t>
            </a:r>
            <a:r>
              <a:rPr lang="en-GB" sz="2300" u="sng">
                <a:solidFill>
                  <a:srgbClr val="3C78D8"/>
                </a:solidFill>
              </a:rPr>
              <a:t>evaluación SOS</a:t>
            </a:r>
            <a:r>
              <a:rPr lang="en-GB" sz="2300">
                <a:solidFill>
                  <a:srgbClr val="5E5E5E"/>
                </a:solidFill>
              </a:rPr>
              <a:t> y recibir su propio plan de acción personalizado.</a:t>
            </a:r>
            <a:endParaRPr sz="2300">
              <a:solidFill>
                <a:srgbClr val="5E5E5E"/>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2.4 CREACIÓN DE EMPLEO Y DESARROLLO EMPRESARIAL</a:t>
            </a:r>
            <a:endParaRPr/>
          </a:p>
        </p:txBody>
      </p:sp>
      <p:pic>
        <p:nvPicPr>
          <p:cNvPr id="476" name="Google Shape;476;p32"/>
          <p:cNvPicPr preferRelativeResize="0">
            <a:picLocks noGrp="1"/>
          </p:cNvPicPr>
          <p:nvPr>
            <p:ph type="pic" idx="3"/>
          </p:nvPr>
        </p:nvPicPr>
        <p:blipFill rotWithShape="1">
          <a:blip r:embed="rId3">
            <a:alphaModFix/>
          </a:blip>
          <a:srcRect l="23941" r="23940"/>
          <a:stretch/>
        </p:blipFill>
        <p:spPr>
          <a:xfrm>
            <a:off x="6083676" y="0"/>
            <a:ext cx="5361066"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Fomento del Empleo Verde en las Microempresas</a:t>
            </a:r>
            <a:endParaRPr/>
          </a:p>
        </p:txBody>
      </p:sp>
      <p:sp>
        <p:nvSpPr>
          <p:cNvPr id="483" name="Google Shape;483;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rgbClr val="000000"/>
              </a:buClr>
              <a:buSzPts val="1100"/>
              <a:buChar char="●"/>
            </a:pPr>
            <a:r>
              <a:rPr lang="en-GB"/>
              <a:t>La transición a una economía verde no solo preserva el medio ambiente, sino que también genera nuevas oportunidades de empleo. Las prácticas sostenibles suelen requerir nuevas competencias y funciones, lo que conduce a la creación de empleo (Organización Internacional del Trabajo, 2018).</a:t>
            </a:r>
            <a:endParaRPr/>
          </a:p>
          <a:p>
            <a:pPr marL="457200" lvl="0" indent="-298450" algn="l" rtl="0">
              <a:lnSpc>
                <a:spcPct val="115000"/>
              </a:lnSpc>
              <a:spcBef>
                <a:spcPts val="0"/>
              </a:spcBef>
              <a:spcAft>
                <a:spcPts val="0"/>
              </a:spcAft>
              <a:buClr>
                <a:srgbClr val="000000"/>
              </a:buClr>
              <a:buSzPts val="1100"/>
              <a:buChar char="●"/>
            </a:pPr>
            <a:r>
              <a:rPr lang="en-GB"/>
              <a:t>Empleos verdes para el desarrollo sostenible: Los empleos verdes son puestos en actividades agrícolas, manufactureras, de investigación y desarrollo, administrativas y de servicios que contribuyen sustancialmente a preservar o restaurar la calidad del medio ambiente (PNUMA, 2019).</a:t>
            </a:r>
            <a:endParaRPr/>
          </a:p>
          <a:p>
            <a:pPr marL="0" lvl="0" indent="0" algn="just" rtl="0">
              <a:lnSpc>
                <a:spcPct val="103333"/>
              </a:lnSpc>
              <a:spcBef>
                <a:spcPts val="1200"/>
              </a:spcBef>
              <a:spcAft>
                <a:spcPts val="0"/>
              </a:spcAft>
              <a:buSzPts val="2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Estrategias para la Creación del Empleo Verde</a:t>
            </a:r>
            <a:endParaRPr/>
          </a:p>
        </p:txBody>
      </p:sp>
      <p:sp>
        <p:nvSpPr>
          <p:cNvPr id="490" name="Google Shape;490;p34"/>
          <p:cNvSpPr txBox="1">
            <a:spLocks noGrp="1"/>
          </p:cNvSpPr>
          <p:nvPr>
            <p:ph type="body" idx="2"/>
          </p:nvPr>
        </p:nvSpPr>
        <p:spPr>
          <a:xfrm>
            <a:off x="904813" y="2138625"/>
            <a:ext cx="10479300" cy="3984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Innovación en la Oferta de Productos y Servicios: </a:t>
            </a:r>
            <a:r>
              <a:rPr lang="en-GB">
                <a:solidFill>
                  <a:srgbClr val="5E5E5E"/>
                </a:solidFill>
              </a:rPr>
              <a:t>Diversificar hacia productos o servicios ecológicos que satisfagan la creciente demanda de sostenibilidad por parte de los consumidores, lo que también puede crear nuevas funciones dentro de la empresa.</a:t>
            </a:r>
            <a:endParaRPr>
              <a:solidFill>
                <a:srgbClr val="5E5E5E"/>
              </a:solidFill>
            </a:endParaRPr>
          </a:p>
          <a:p>
            <a:pPr marL="342900" lvl="0" indent="-190500" algn="just" rtl="0">
              <a:lnSpc>
                <a:spcPct val="103333"/>
              </a:lnSpc>
              <a:spcBef>
                <a:spcPts val="0"/>
              </a:spcBef>
              <a:spcAft>
                <a:spcPts val="0"/>
              </a:spcAft>
              <a:buClr>
                <a:srgbClr val="595959"/>
              </a:buClr>
              <a:buSzPts val="2400"/>
              <a:buFont typeface="Arial"/>
              <a:buNone/>
            </a:pPr>
            <a:endParaRPr>
              <a:solidFill>
                <a:srgbClr val="5E5E5E"/>
              </a:solidFill>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Invertir en la Formación de los Empleados: </a:t>
            </a:r>
            <a:r>
              <a:rPr lang="en-GB">
                <a:solidFill>
                  <a:srgbClr val="5E5E5E"/>
                </a:solidFill>
              </a:rPr>
              <a:t>Formar al personal existente en competencias verdes, dando lugar al desarrollo de nuevas funciones internas centradas en la sostenibilidad (OCDE, 2019).</a:t>
            </a:r>
            <a:endParaRPr>
              <a:solidFill>
                <a:srgbClr val="5E5E5E"/>
              </a:solidFill>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Colaboración y Asociaciones: </a:t>
            </a:r>
            <a:r>
              <a:rPr lang="en-GB">
                <a:solidFill>
                  <a:srgbClr val="5E5E5E"/>
                </a:solidFill>
              </a:rPr>
              <a:t>Asociarse con instituciones educativas y organizaciones medioambientales locales para desarrollar funciones que puedan beneficiar tanto a la empresa como a la comunidad.</a:t>
            </a:r>
            <a:endParaRPr>
              <a:solidFill>
                <a:srgbClr val="5E5E5E"/>
              </a:solidFill>
            </a:endParaRPr>
          </a:p>
          <a:p>
            <a:pPr marL="457200" lvl="0" indent="0" algn="just" rtl="0">
              <a:lnSpc>
                <a:spcPct val="103333"/>
              </a:lnSpc>
              <a:spcBef>
                <a:spcPts val="0"/>
              </a:spcBef>
              <a:spcAft>
                <a:spcPts val="0"/>
              </a:spcAft>
              <a:buSzPts val="24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5"/>
          <p:cNvSpPr txBox="1">
            <a:spLocks noGrp="1"/>
          </p:cNvSpPr>
          <p:nvPr>
            <p:ph type="body" idx="1"/>
          </p:nvPr>
        </p:nvSpPr>
        <p:spPr>
          <a:xfrm>
            <a:off x="768275" y="133550"/>
            <a:ext cx="5669100" cy="121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ACTIVIDAD: Brainstorming de Funciones Verdes para las Microempresas del mañana</a:t>
            </a:r>
            <a:endParaRPr/>
          </a:p>
        </p:txBody>
      </p:sp>
      <p:pic>
        <p:nvPicPr>
          <p:cNvPr id="496" name="Google Shape;496;p35"/>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
        <p:nvSpPr>
          <p:cNvPr id="497" name="Google Shape;497;p35"/>
          <p:cNvSpPr txBox="1">
            <a:spLocks noGrp="1"/>
          </p:cNvSpPr>
          <p:nvPr>
            <p:ph type="body" idx="3"/>
          </p:nvPr>
        </p:nvSpPr>
        <p:spPr>
          <a:xfrm>
            <a:off x="6437375" y="191675"/>
            <a:ext cx="5272200" cy="5342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EB7339"/>
              </a:buClr>
              <a:buSzPts val="2400"/>
              <a:buNone/>
            </a:pPr>
            <a:r>
              <a:rPr lang="en-GB" b="1">
                <a:solidFill>
                  <a:srgbClr val="EB7339"/>
                </a:solidFill>
              </a:rPr>
              <a:t>Identificar las Necesidades de Sostenibilidad: </a:t>
            </a:r>
            <a:r>
              <a:rPr lang="en-GB">
                <a:solidFill>
                  <a:srgbClr val="5E5E5E"/>
                </a:solidFill>
              </a:rPr>
              <a:t>Considere los retos y oportunidades de sostenibilidad específicos de su sector.  </a:t>
            </a:r>
            <a:r>
              <a:rPr lang="en-GB" b="1">
                <a:solidFill>
                  <a:srgbClr val="5E5E5E"/>
                </a:solidFill>
              </a:rPr>
              <a:t>¿Qué funciones podrían responder a estas necesidades?</a:t>
            </a:r>
            <a:endParaRPr b="1">
              <a:solidFill>
                <a:srgbClr val="5E5E5E"/>
              </a:solidFill>
            </a:endParaRPr>
          </a:p>
          <a:p>
            <a:pPr marL="0" lvl="0" indent="0" algn="just" rtl="0">
              <a:lnSpc>
                <a:spcPct val="100000"/>
              </a:lnSpc>
              <a:spcBef>
                <a:spcPts val="0"/>
              </a:spcBef>
              <a:spcAft>
                <a:spcPts val="0"/>
              </a:spcAft>
              <a:buClr>
                <a:srgbClr val="EB7339"/>
              </a:buClr>
              <a:buSzPts val="2400"/>
              <a:buNone/>
            </a:pPr>
            <a:endParaRPr/>
          </a:p>
          <a:p>
            <a:pPr marL="0" lvl="0" indent="0" algn="just" rtl="0">
              <a:lnSpc>
                <a:spcPct val="100000"/>
              </a:lnSpc>
              <a:spcBef>
                <a:spcPts val="0"/>
              </a:spcBef>
              <a:spcAft>
                <a:spcPts val="0"/>
              </a:spcAft>
              <a:buClr>
                <a:srgbClr val="EB7339"/>
              </a:buClr>
              <a:buSzPts val="2400"/>
              <a:buNone/>
            </a:pPr>
            <a:r>
              <a:rPr lang="en-GB" b="1">
                <a:solidFill>
                  <a:srgbClr val="EB7339"/>
                </a:solidFill>
              </a:rPr>
              <a:t>Imaginar Nuevos Horizontes: </a:t>
            </a:r>
            <a:r>
              <a:rPr lang="en-GB">
                <a:solidFill>
                  <a:srgbClr val="5E5E5E"/>
                </a:solidFill>
              </a:rPr>
              <a:t>Piense más allá de los puestos de trabajo actuales. </a:t>
            </a:r>
            <a:r>
              <a:rPr lang="en-GB" b="1">
                <a:solidFill>
                  <a:srgbClr val="5E5E5E"/>
                </a:solidFill>
              </a:rPr>
              <a:t>¿Qué nuevos puestos podrían surgir a medida que la sostenibilidad se integre cada vez más en las operaciones empresariales?</a:t>
            </a:r>
            <a:endParaRPr b="1">
              <a:solidFill>
                <a:srgbClr val="5E5E5E"/>
              </a:solidFill>
            </a:endParaRPr>
          </a:p>
          <a:p>
            <a:pPr marL="0" lvl="0" indent="0" algn="just" rtl="0">
              <a:lnSpc>
                <a:spcPct val="100000"/>
              </a:lnSpc>
              <a:spcBef>
                <a:spcPts val="0"/>
              </a:spcBef>
              <a:spcAft>
                <a:spcPts val="0"/>
              </a:spcAft>
              <a:buClr>
                <a:srgbClr val="595959"/>
              </a:buClr>
              <a:buSzPts val="2400"/>
              <a:buNone/>
            </a:pPr>
            <a:endParaRPr/>
          </a:p>
          <a:p>
            <a:pPr marL="0" lvl="0" indent="0" algn="just" rtl="0">
              <a:lnSpc>
                <a:spcPct val="100000"/>
              </a:lnSpc>
              <a:spcBef>
                <a:spcPts val="0"/>
              </a:spcBef>
              <a:spcAft>
                <a:spcPts val="0"/>
              </a:spcAft>
              <a:buClr>
                <a:srgbClr val="EB7339"/>
              </a:buClr>
              <a:buSzPts val="2400"/>
              <a:buNone/>
            </a:pPr>
            <a:r>
              <a:rPr lang="en-GB" b="1">
                <a:solidFill>
                  <a:srgbClr val="EB7339"/>
                </a:solidFill>
              </a:rPr>
              <a:t>Focus on Community Impact: </a:t>
            </a:r>
            <a:r>
              <a:rPr lang="en-GB" b="1">
                <a:solidFill>
                  <a:srgbClr val="5E5E5E"/>
                </a:solidFill>
              </a:rPr>
              <a:t>¿Qué nuevas funciones pueden beneficiar también a su comunidad local o región en materia de salud y educación medioambiental?</a:t>
            </a:r>
            <a:endParaRPr b="1">
              <a:solidFill>
                <a:srgbClr val="5E5E5E"/>
              </a:solidFill>
            </a:endParaRPr>
          </a:p>
          <a:p>
            <a:pPr marL="0" lvl="0" indent="0" algn="just" rtl="0">
              <a:lnSpc>
                <a:spcPct val="103333"/>
              </a:lnSpc>
              <a:spcBef>
                <a:spcPts val="0"/>
              </a:spcBef>
              <a:spcAft>
                <a:spcPts val="0"/>
              </a:spcAft>
              <a:buClr>
                <a:srgbClr val="EB7339"/>
              </a:buClr>
              <a:buSzPts val="2400"/>
              <a:buNone/>
            </a:pPr>
            <a:endParaRPr b="1">
              <a:solidFill>
                <a:srgbClr val="5E5E5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6"/>
          <p:cNvSpPr txBox="1">
            <a:spLocks noGrp="1"/>
          </p:cNvSpPr>
          <p:nvPr>
            <p:ph type="body" idx="1"/>
          </p:nvPr>
        </p:nvSpPr>
        <p:spPr>
          <a:xfrm>
            <a:off x="607554" y="587575"/>
            <a:ext cx="69875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Pautas para la Actividad de Brainstorming </a:t>
            </a:r>
            <a:endParaRPr/>
          </a:p>
        </p:txBody>
      </p:sp>
      <p:pic>
        <p:nvPicPr>
          <p:cNvPr id="503" name="Google Shape;503;p36"/>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504" name="Google Shape;504;p36"/>
          <p:cNvSpPr txBox="1">
            <a:spLocks noGrp="1"/>
          </p:cNvSpPr>
          <p:nvPr>
            <p:ph type="body" idx="3"/>
          </p:nvPr>
        </p:nvSpPr>
        <p:spPr>
          <a:xfrm>
            <a:off x="597300" y="1915850"/>
            <a:ext cx="6698100" cy="35964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AutoNum type="arabicPeriod"/>
            </a:pPr>
            <a:r>
              <a:rPr lang="en-GB"/>
              <a:t>Todas las ideas son bienvenidas. Animar a los miembros del equipo a pensar de forma creativa y libre, sin limitaciones.</a:t>
            </a:r>
            <a:endParaRPr/>
          </a:p>
          <a:p>
            <a:pPr marL="457200" lvl="0" indent="-381000" algn="l" rtl="0">
              <a:lnSpc>
                <a:spcPct val="115000"/>
              </a:lnSpc>
              <a:spcBef>
                <a:spcPts val="0"/>
              </a:spcBef>
              <a:spcAft>
                <a:spcPts val="0"/>
              </a:spcAft>
              <a:buSzPts val="2400"/>
              <a:buAutoNum type="arabicPeriod"/>
            </a:pPr>
            <a:r>
              <a:rPr lang="en-GB"/>
              <a:t>Aunque se fomenta la creatividad, también hay que tener en cuenta la viabilidad y el impacto potencial de las nuevas funciones.</a:t>
            </a:r>
            <a:endParaRPr/>
          </a:p>
          <a:p>
            <a:pPr marL="457200" lvl="0" indent="-381000" algn="l" rtl="0">
              <a:lnSpc>
                <a:spcPct val="115000"/>
              </a:lnSpc>
              <a:spcBef>
                <a:spcPts val="0"/>
              </a:spcBef>
              <a:spcAft>
                <a:spcPts val="0"/>
              </a:spcAft>
              <a:buSzPts val="2400"/>
              <a:buAutoNum type="arabicPeriod"/>
            </a:pPr>
            <a:r>
              <a:rPr lang="en-GB"/>
              <a:t>Documentar todas las sugerencias y agruparlas en categorías como «aplicación inmediata», «requiere más investigación» y «objetivo a largo plazo».</a:t>
            </a:r>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body" idx="1"/>
          </p:nvPr>
        </p:nvSpPr>
        <p:spPr>
          <a:xfrm>
            <a:off x="904850" y="617876"/>
            <a:ext cx="10479300" cy="101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Recursos para Explotación Adicional</a:t>
            </a:r>
            <a:endParaRPr/>
          </a:p>
        </p:txBody>
      </p:sp>
      <p:sp>
        <p:nvSpPr>
          <p:cNvPr id="510" name="Google Shape;510;p37"/>
          <p:cNvSpPr txBox="1">
            <a:spLocks noGrp="1"/>
          </p:cNvSpPr>
          <p:nvPr>
            <p:ph type="body" idx="2"/>
          </p:nvPr>
        </p:nvSpPr>
        <p:spPr>
          <a:xfrm>
            <a:off x="514350" y="2152651"/>
            <a:ext cx="11268000" cy="4625700"/>
          </a:xfrm>
          <a:prstGeom prst="rect">
            <a:avLst/>
          </a:prstGeom>
          <a:noFill/>
          <a:ln>
            <a:noFill/>
          </a:ln>
        </p:spPr>
        <p:txBody>
          <a:bodyPr spcFirstLastPara="1" wrap="square" lIns="91425" tIns="45700" rIns="91425" bIns="45700" anchor="t" anchorCtr="0">
            <a:noAutofit/>
          </a:bodyPr>
          <a:lstStyle/>
          <a:p>
            <a:pPr marL="0" lvl="0" indent="0" algn="just" rtl="0">
              <a:lnSpc>
                <a:spcPct val="103000"/>
              </a:lnSpc>
              <a:spcBef>
                <a:spcPts val="0"/>
              </a:spcBef>
              <a:spcAft>
                <a:spcPts val="0"/>
              </a:spcAft>
              <a:buClr>
                <a:srgbClr val="595959"/>
              </a:buClr>
              <a:buSzPts val="2400"/>
              <a:buNone/>
            </a:pPr>
            <a:r>
              <a:rPr lang="en-GB" b="1"/>
              <a:t>Informes y Previsiones del Sector</a:t>
            </a:r>
            <a:endParaRPr/>
          </a:p>
          <a:p>
            <a:pPr marL="0" lvl="0" indent="0" algn="l" rtl="0">
              <a:lnSpc>
                <a:spcPct val="103000"/>
              </a:lnSpc>
              <a:spcBef>
                <a:spcPts val="0"/>
              </a:spcBef>
              <a:spcAft>
                <a:spcPts val="0"/>
              </a:spcAft>
              <a:buSzPts val="2400"/>
              <a:buNone/>
            </a:pPr>
            <a:r>
              <a:rPr lang="en-GB">
                <a:solidFill>
                  <a:srgbClr val="5E5E5E"/>
                </a:solidFill>
              </a:rPr>
              <a:t>Revise las últimas investigaciones sobre empleos verdes y cualificaciones demandadas de fuentes como</a:t>
            </a:r>
            <a:r>
              <a:rPr lang="en-GB" b="1">
                <a:solidFill>
                  <a:srgbClr val="000000"/>
                </a:solidFill>
              </a:rPr>
              <a:t> </a:t>
            </a:r>
            <a:r>
              <a:rPr lang="en-GB" u="sng">
                <a:solidFill>
                  <a:schemeClr val="hlink"/>
                </a:solidFill>
                <a:hlinkClick r:id="rId3"/>
              </a:rPr>
              <a:t>Green Jobs Initiative </a:t>
            </a:r>
            <a:r>
              <a:rPr lang="en-GB"/>
              <a:t> y </a:t>
            </a:r>
            <a:r>
              <a:rPr lang="en-GB" u="sng">
                <a:solidFill>
                  <a:schemeClr val="hlink"/>
                </a:solidFill>
                <a:hlinkClick r:id="rId4"/>
              </a:rPr>
              <a:t>European Centre for the Development of Vocational Training</a:t>
            </a:r>
            <a:r>
              <a:rPr lang="en-GB"/>
              <a:t>.</a:t>
            </a:r>
            <a:endParaRPr/>
          </a:p>
          <a:p>
            <a:pPr marL="228600" lvl="0" indent="-228600" algn="just" rtl="0">
              <a:lnSpc>
                <a:spcPct val="103333"/>
              </a:lnSpc>
              <a:spcBef>
                <a:spcPts val="0"/>
              </a:spcBef>
              <a:spcAft>
                <a:spcPts val="0"/>
              </a:spcAft>
              <a:buClr>
                <a:srgbClr val="595959"/>
              </a:buClr>
              <a:buSzPts val="2400"/>
              <a:buNone/>
            </a:pPr>
            <a:endParaRPr/>
          </a:p>
          <a:p>
            <a:pPr marL="0" lvl="0" indent="0" algn="just" rtl="0">
              <a:lnSpc>
                <a:spcPct val="103000"/>
              </a:lnSpc>
              <a:spcBef>
                <a:spcPts val="0"/>
              </a:spcBef>
              <a:spcAft>
                <a:spcPts val="0"/>
              </a:spcAft>
              <a:buClr>
                <a:srgbClr val="595959"/>
              </a:buClr>
              <a:buSzPts val="2400"/>
              <a:buNone/>
            </a:pPr>
            <a:r>
              <a:rPr lang="en-GB" b="1"/>
              <a:t>Cursos y Talleres Online </a:t>
            </a:r>
            <a:endParaRPr/>
          </a:p>
          <a:p>
            <a:pPr marL="0" lvl="0" indent="0" algn="l" rtl="0">
              <a:lnSpc>
                <a:spcPct val="103000"/>
              </a:lnSpc>
              <a:spcBef>
                <a:spcPts val="0"/>
              </a:spcBef>
              <a:spcAft>
                <a:spcPts val="0"/>
              </a:spcAft>
              <a:buSzPts val="2400"/>
              <a:buNone/>
            </a:pPr>
            <a:r>
              <a:rPr lang="en-GB">
                <a:solidFill>
                  <a:srgbClr val="5E5E5E"/>
                </a:solidFill>
              </a:rPr>
              <a:t>Buscar oportunidades de formación que puedan preparar a su equipo para nuevas funciones de sostenibilidad en plataformas como </a:t>
            </a:r>
            <a:r>
              <a:rPr lang="en-GB" u="sng">
                <a:solidFill>
                  <a:schemeClr val="hlink"/>
                </a:solidFill>
                <a:hlinkClick r:id="rId5"/>
              </a:rPr>
              <a:t>LinkedIn Learning </a:t>
            </a:r>
            <a:r>
              <a:rPr lang="en-GB"/>
              <a:t> y </a:t>
            </a:r>
            <a:r>
              <a:rPr lang="en-GB" u="sng">
                <a:solidFill>
                  <a:schemeClr val="hlink"/>
                </a:solidFill>
                <a:hlinkClick r:id="rId6"/>
              </a:rPr>
              <a:t>FutureLearn</a:t>
            </a:r>
            <a:r>
              <a:rPr lang="en-GB"/>
              <a:t>.</a:t>
            </a:r>
            <a:endParaRPr/>
          </a:p>
          <a:p>
            <a:pPr marL="228600" lvl="0" indent="-228600" algn="just" rtl="0">
              <a:lnSpc>
                <a:spcPct val="103000"/>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Programas Gubernamentales y de ONG</a:t>
            </a:r>
            <a:endParaRPr/>
          </a:p>
          <a:p>
            <a:pPr marL="0" lvl="0" indent="0" algn="just" rtl="0">
              <a:lnSpc>
                <a:spcPct val="103333"/>
              </a:lnSpc>
              <a:spcBef>
                <a:spcPts val="0"/>
              </a:spcBef>
              <a:spcAft>
                <a:spcPts val="0"/>
              </a:spcAft>
              <a:buClr>
                <a:srgbClr val="595959"/>
              </a:buClr>
              <a:buSzPts val="2400"/>
              <a:buNone/>
            </a:pPr>
            <a:r>
              <a:rPr lang="en-GB"/>
              <a:t>Explorar programas e incentivos ofrecidos por gobiernos y organizaciones sin ánimo de lucro que apoyen la creación de empleos verdes.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endParaRPr sz="2400"/>
          </a:p>
          <a:p>
            <a:pPr marL="0" lvl="0" indent="0" algn="l" rtl="0">
              <a:lnSpc>
                <a:spcPct val="100000"/>
              </a:lnSpc>
              <a:spcBef>
                <a:spcPts val="0"/>
              </a:spcBef>
              <a:spcAft>
                <a:spcPts val="0"/>
              </a:spcAft>
              <a:buClr>
                <a:srgbClr val="595959"/>
              </a:buClr>
              <a:buSzPts val="2400"/>
              <a:buNone/>
            </a:pPr>
            <a:r>
              <a:rPr lang="en-GB" sz="2400"/>
              <a:t>Introducción al Módulo </a:t>
            </a:r>
            <a:endParaRPr/>
          </a:p>
          <a:p>
            <a:pPr marL="0" lvl="0" indent="0" algn="l" rtl="0">
              <a:lnSpc>
                <a:spcPct val="100000"/>
              </a:lnSpc>
              <a:spcBef>
                <a:spcPts val="0"/>
              </a:spcBef>
              <a:spcAft>
                <a:spcPts val="0"/>
              </a:spcAft>
              <a:buClr>
                <a:srgbClr val="595959"/>
              </a:buClr>
              <a:buSzPts val="2400"/>
              <a:buNone/>
            </a:pPr>
            <a:endParaRPr sz="2400"/>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endParaRPr sz="2400"/>
          </a:p>
          <a:p>
            <a:pPr marL="0" lvl="0" indent="0" algn="l" rtl="0">
              <a:lnSpc>
                <a:spcPct val="100000"/>
              </a:lnSpc>
              <a:spcBef>
                <a:spcPts val="0"/>
              </a:spcBef>
              <a:spcAft>
                <a:spcPts val="0"/>
              </a:spcAft>
              <a:buClr>
                <a:srgbClr val="595959"/>
              </a:buClr>
              <a:buSzPts val="2400"/>
              <a:buNone/>
            </a:pPr>
            <a:r>
              <a:rPr lang="en-GB" sz="2400"/>
              <a:t>Involucrar al Personal</a:t>
            </a:r>
            <a:endParaRPr/>
          </a:p>
          <a:p>
            <a:pPr marL="0" lvl="0" indent="0" algn="l" rtl="0">
              <a:lnSpc>
                <a:spcPct val="100000"/>
              </a:lnSpc>
              <a:spcBef>
                <a:spcPts val="0"/>
              </a:spcBef>
              <a:spcAft>
                <a:spcPts val="0"/>
              </a:spcAft>
              <a:buClr>
                <a:srgbClr val="595959"/>
              </a:buClr>
              <a:buSzPts val="2400"/>
              <a:buNone/>
            </a:pPr>
            <a:endParaRPr sz="240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Casos Prácticos</a:t>
            </a:r>
            <a:endParaRPr/>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Evaluación</a:t>
            </a:r>
            <a:endParaRPr/>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Términos Clave y Definiciones</a:t>
            </a:r>
            <a:endParaRPr/>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ÍNDICE</a:t>
            </a:r>
            <a:endParaRP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2.5 IGUALDAD DE GÉNERO Y PROTECCIÓN SOCIAL</a:t>
            </a:r>
            <a:endParaRPr/>
          </a:p>
        </p:txBody>
      </p:sp>
      <p:pic>
        <p:nvPicPr>
          <p:cNvPr id="516" name="Google Shape;516;p38"/>
          <p:cNvPicPr preferRelativeResize="0">
            <a:picLocks noGrp="1"/>
          </p:cNvPicPr>
          <p:nvPr>
            <p:ph type="pic" idx="3"/>
          </p:nvPr>
        </p:nvPicPr>
        <p:blipFill rotWithShape="1">
          <a:blip r:embed="rId3">
            <a:alphaModFix/>
          </a:blip>
          <a:srcRect l="23908" r="23908"/>
          <a:stretch/>
        </p:blipFill>
        <p:spPr>
          <a:xfrm>
            <a:off x="6083676" y="0"/>
            <a:ext cx="5361066" cy="6858000"/>
          </a:xfrm>
          <a:prstGeom prst="rect">
            <a:avLst/>
          </a:prstGeom>
          <a:solidFill>
            <a:srgbClr val="D8D8D8"/>
          </a:solid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Igualdad de Género en la Sostenibilidad</a:t>
            </a:r>
            <a:endParaRPr/>
          </a:p>
        </p:txBody>
      </p:sp>
      <p:sp>
        <p:nvSpPr>
          <p:cNvPr id="523" name="Google Shape;523;p39"/>
          <p:cNvSpPr txBox="1">
            <a:spLocks noGrp="1"/>
          </p:cNvSpPr>
          <p:nvPr>
            <p:ph type="body" idx="2"/>
          </p:nvPr>
        </p:nvSpPr>
        <p:spPr>
          <a:xfrm>
            <a:off x="904850" y="1731800"/>
            <a:ext cx="10053000" cy="4507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5E5E5E"/>
              </a:buClr>
              <a:buSzPts val="2400"/>
              <a:buChar char="•"/>
            </a:pPr>
            <a:r>
              <a:rPr lang="en-GB">
                <a:solidFill>
                  <a:srgbClr val="5E5E5E"/>
                </a:solidFill>
              </a:rPr>
              <a:t>La igualdad de género no es solo un derecho humano fundamental, sino una base necesaria para un mundo pacífico, próspero y sostenible. La Estrategia de Igualdad de Género 2020-2025 de la UE subraya la importancia de incorporar la perspectiva de género en todas las políticas, incluidas las estrategias medioambientales y de sostenibilidad (Comisión Europea, 2020).</a:t>
            </a:r>
            <a:endParaRPr>
              <a:solidFill>
                <a:srgbClr val="5E5E5E"/>
              </a:solidFill>
            </a:endParaRPr>
          </a:p>
          <a:p>
            <a:pPr marL="228600" lvl="0" indent="-228600" algn="just" rtl="0">
              <a:lnSpc>
                <a:spcPct val="103333"/>
              </a:lnSpc>
              <a:spcBef>
                <a:spcPts val="1200"/>
              </a:spcBef>
              <a:spcAft>
                <a:spcPts val="0"/>
              </a:spcAft>
              <a:buClr>
                <a:srgbClr val="595959"/>
              </a:buClr>
              <a:buSzPts val="2400"/>
              <a:buNone/>
            </a:pPr>
            <a:endParaRPr/>
          </a:p>
          <a:p>
            <a:pPr marL="342900" lvl="0" indent="-342900" algn="just" rtl="0">
              <a:lnSpc>
                <a:spcPct val="103000"/>
              </a:lnSpc>
              <a:spcBef>
                <a:spcPts val="0"/>
              </a:spcBef>
              <a:spcAft>
                <a:spcPts val="0"/>
              </a:spcAft>
              <a:buClr>
                <a:srgbClr val="595959"/>
              </a:buClr>
              <a:buSzPts val="2400"/>
              <a:buFont typeface="Arial"/>
              <a:buChar char="•"/>
            </a:pPr>
            <a:r>
              <a:rPr lang="en-GB"/>
              <a:t>Involving women equally in sustainability efforts leads to more innovative solutions and inclusive policies. Studies show that when women are decision-makers, companies are more likely to adopt more robust environmental standards (UN Women, 2020).</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0"/>
          <p:cNvSpPr txBox="1">
            <a:spLocks noGrp="1"/>
          </p:cNvSpPr>
          <p:nvPr>
            <p:ph type="body" idx="1"/>
          </p:nvPr>
        </p:nvSpPr>
        <p:spPr>
          <a:xfrm>
            <a:off x="607550" y="456650"/>
            <a:ext cx="6482400" cy="112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Impacto de la Protección Social en la Sostenibilidad</a:t>
            </a:r>
            <a:endParaRPr/>
          </a:p>
        </p:txBody>
      </p:sp>
      <p:pic>
        <p:nvPicPr>
          <p:cNvPr id="530" name="Google Shape;530;p40"/>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
        <p:nvSpPr>
          <p:cNvPr id="531" name="Google Shape;531;p40"/>
          <p:cNvSpPr txBox="1">
            <a:spLocks noGrp="1"/>
          </p:cNvSpPr>
          <p:nvPr>
            <p:ph type="body" idx="3"/>
          </p:nvPr>
        </p:nvSpPr>
        <p:spPr>
          <a:xfrm>
            <a:off x="607550" y="1580150"/>
            <a:ext cx="6391500" cy="4271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000"/>
              </a:lnSpc>
              <a:spcBef>
                <a:spcPts val="0"/>
              </a:spcBef>
              <a:spcAft>
                <a:spcPts val="0"/>
              </a:spcAft>
              <a:buSzPts val="2400"/>
              <a:buChar char="•"/>
            </a:pPr>
            <a:r>
              <a:rPr lang="en-GB"/>
              <a:t>Las medidas de protección social como la asistencia sanitaria, las prestaciones por desempleo y las pensiones son esenciales para la sostenibilidad social. Proporcionan una red de seguridad que permite a todos los ciudadanos, especialmente a los más vulnerables, participar en el desarrollo sostenible y beneficiarse de él (Pilar Europeo de Derechos Sociales).</a:t>
            </a:r>
            <a:endParaRPr/>
          </a:p>
          <a:p>
            <a:pPr marL="342900" lvl="0" indent="-342900" algn="just" rtl="0">
              <a:lnSpc>
                <a:spcPct val="103000"/>
              </a:lnSpc>
              <a:spcBef>
                <a:spcPts val="0"/>
              </a:spcBef>
              <a:spcAft>
                <a:spcPts val="0"/>
              </a:spcAft>
              <a:buSzPts val="2400"/>
              <a:buChar char="•"/>
            </a:pPr>
            <a:r>
              <a:rPr lang="en-GB"/>
              <a:t>Cuando las personas cuentan con protección social, es más probable que inviertan tiempo y recursos en la sostenibilidad, sabiendo que sus necesidades básicas están cubiertas (OIT, 2019).</a:t>
            </a:r>
            <a:endParaRPr/>
          </a:p>
          <a:p>
            <a:pPr marL="457200" lvl="0" indent="0" algn="just" rtl="0">
              <a:lnSpc>
                <a:spcPct val="103000"/>
              </a:lnSpc>
              <a:spcBef>
                <a:spcPts val="0"/>
              </a:spcBef>
              <a:spcAft>
                <a:spcPts val="0"/>
              </a:spcAft>
              <a:buSzPts val="24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body" idx="1"/>
          </p:nvPr>
        </p:nvSpPr>
        <p:spPr>
          <a:xfrm>
            <a:off x="839750" y="240100"/>
            <a:ext cx="5203500" cy="110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Actividad - Taller de Revisión de Políticas </a:t>
            </a:r>
            <a:endParaRPr/>
          </a:p>
        </p:txBody>
      </p:sp>
      <p:pic>
        <p:nvPicPr>
          <p:cNvPr id="537" name="Google Shape;537;p41"/>
          <p:cNvPicPr preferRelativeResize="0">
            <a:picLocks noGrp="1"/>
          </p:cNvPicPr>
          <p:nvPr>
            <p:ph type="pic" idx="2"/>
          </p:nvPr>
        </p:nvPicPr>
        <p:blipFill rotWithShape="1">
          <a:blip r:embed="rId3">
            <a:alphaModFix/>
          </a:blip>
          <a:srcRect l="776" r="777"/>
          <a:stretch/>
        </p:blipFill>
        <p:spPr>
          <a:xfrm>
            <a:off x="635271" y="2095585"/>
            <a:ext cx="5130800" cy="3913188"/>
          </a:xfrm>
          <a:prstGeom prst="rect">
            <a:avLst/>
          </a:prstGeom>
          <a:solidFill>
            <a:srgbClr val="D8D8D8"/>
          </a:solidFill>
          <a:ln>
            <a:noFill/>
          </a:ln>
        </p:spPr>
      </p:pic>
      <p:sp>
        <p:nvSpPr>
          <p:cNvPr id="538" name="Google Shape;538;p41"/>
          <p:cNvSpPr txBox="1">
            <a:spLocks noGrp="1"/>
          </p:cNvSpPr>
          <p:nvPr>
            <p:ph type="body" idx="3"/>
          </p:nvPr>
        </p:nvSpPr>
        <p:spPr>
          <a:xfrm>
            <a:off x="6148876" y="296841"/>
            <a:ext cx="6148874" cy="543414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b="1"/>
              <a:t>Objetivos</a:t>
            </a:r>
            <a:endParaRPr/>
          </a:p>
          <a:p>
            <a:pPr marL="457200" lvl="0" indent="-279400" algn="just" rtl="0">
              <a:lnSpc>
                <a:spcPct val="100000"/>
              </a:lnSpc>
              <a:spcBef>
                <a:spcPts val="1200"/>
              </a:spcBef>
              <a:spcAft>
                <a:spcPts val="0"/>
              </a:spcAft>
              <a:buClr>
                <a:srgbClr val="000000"/>
              </a:buClr>
              <a:buSzPts val="800"/>
              <a:buChar char="•"/>
            </a:pPr>
            <a:r>
              <a:rPr lang="en-GB" sz="2100"/>
              <a:t>Revise las políticas actuales de su empresa para asegurarse de que fomentan la igualdad de género y ofrecen una protección social adecuada.</a:t>
            </a:r>
            <a:endParaRPr sz="2100"/>
          </a:p>
          <a:p>
            <a:pPr marL="457200" lvl="0" indent="-279400" algn="just" rtl="0">
              <a:lnSpc>
                <a:spcPct val="100000"/>
              </a:lnSpc>
              <a:spcBef>
                <a:spcPts val="0"/>
              </a:spcBef>
              <a:spcAft>
                <a:spcPts val="0"/>
              </a:spcAft>
              <a:buClr>
                <a:srgbClr val="000000"/>
              </a:buClr>
              <a:buSzPts val="800"/>
              <a:buChar char="•"/>
            </a:pPr>
            <a:r>
              <a:rPr lang="en-GB" sz="2100"/>
              <a:t>Asegúrese de que sus políticas no solo cumplen las directivas de la UE, sino que apoyan activamente su programa de sostenibilidad.</a:t>
            </a:r>
            <a:endParaRPr sz="2100"/>
          </a:p>
          <a:p>
            <a:pPr marL="0" lvl="0" indent="0" algn="just" rtl="0">
              <a:lnSpc>
                <a:spcPct val="100000"/>
              </a:lnSpc>
              <a:spcBef>
                <a:spcPts val="1200"/>
              </a:spcBef>
              <a:spcAft>
                <a:spcPts val="0"/>
              </a:spcAft>
              <a:buClr>
                <a:srgbClr val="595959"/>
              </a:buClr>
              <a:buSzPts val="2400"/>
              <a:buNone/>
            </a:pPr>
            <a:r>
              <a:rPr lang="en-GB" b="1"/>
              <a:t>Instrucciones de la Revisión de Políticas</a:t>
            </a:r>
            <a:endParaRPr/>
          </a:p>
          <a:p>
            <a:pPr marL="457200" lvl="0" indent="-279400" algn="just" rtl="0">
              <a:lnSpc>
                <a:spcPct val="100000"/>
              </a:lnSpc>
              <a:spcBef>
                <a:spcPts val="1200"/>
              </a:spcBef>
              <a:spcAft>
                <a:spcPts val="0"/>
              </a:spcAft>
              <a:buClr>
                <a:srgbClr val="000000"/>
              </a:buClr>
              <a:buSzPts val="800"/>
              <a:buChar char="•"/>
            </a:pPr>
            <a:r>
              <a:rPr lang="en-GB" sz="2100"/>
              <a:t>Recopile todas las políticas de la empresa que puedan afectar a la igualdad de género y la protección social.</a:t>
            </a:r>
            <a:endParaRPr sz="2100"/>
          </a:p>
          <a:p>
            <a:pPr marL="457200" lvl="0" indent="-279400" algn="just" rtl="0">
              <a:lnSpc>
                <a:spcPct val="100000"/>
              </a:lnSpc>
              <a:spcBef>
                <a:spcPts val="0"/>
              </a:spcBef>
              <a:spcAft>
                <a:spcPts val="0"/>
              </a:spcAft>
              <a:buClr>
                <a:srgbClr val="000000"/>
              </a:buClr>
              <a:buSzPts val="800"/>
              <a:buChar char="•"/>
            </a:pPr>
            <a:r>
              <a:rPr lang="en-GB" sz="2100"/>
              <a:t>Utilice la Estrategia de Igualdad de Género de la UE y los principios esbozados en el Pilar Europeo de Derechos Sociales como puntos de referencia para su revisión.</a:t>
            </a:r>
            <a:endParaRPr sz="2100"/>
          </a:p>
          <a:p>
            <a:pPr marL="457200" lvl="0" indent="-279400" algn="just" rtl="0">
              <a:lnSpc>
                <a:spcPct val="100000"/>
              </a:lnSpc>
              <a:spcBef>
                <a:spcPts val="0"/>
              </a:spcBef>
              <a:spcAft>
                <a:spcPts val="0"/>
              </a:spcAft>
              <a:buClr>
                <a:srgbClr val="000000"/>
              </a:buClr>
              <a:buSzPts val="800"/>
              <a:buChar char="•"/>
            </a:pPr>
            <a:r>
              <a:rPr lang="en-GB" sz="2100"/>
              <a:t>Busque áreas en las que puedan mejorarse las políticas para apoyar un modelo empresarial más inclusivo y sostenible.</a:t>
            </a:r>
            <a:endParaRPr sz="2100"/>
          </a:p>
          <a:p>
            <a:pPr marL="457200" lvl="0" indent="0" algn="just" rtl="0">
              <a:lnSpc>
                <a:spcPct val="100000"/>
              </a:lnSpc>
              <a:spcBef>
                <a:spcPts val="1200"/>
              </a:spcBef>
              <a:spcAft>
                <a:spcPts val="0"/>
              </a:spcAft>
              <a:buSzPts val="2400"/>
              <a:buNone/>
            </a:pP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2"/>
          <p:cNvSpPr txBox="1">
            <a:spLocks noGrp="1"/>
          </p:cNvSpPr>
          <p:nvPr>
            <p:ph type="body" idx="1"/>
          </p:nvPr>
        </p:nvSpPr>
        <p:spPr>
          <a:xfrm>
            <a:off x="754412" y="352901"/>
            <a:ext cx="51308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Actividad - Taller de Revisión de Políticas</a:t>
            </a:r>
            <a:endParaRPr/>
          </a:p>
        </p:txBody>
      </p:sp>
      <p:pic>
        <p:nvPicPr>
          <p:cNvPr id="544" name="Google Shape;544;p42"/>
          <p:cNvPicPr preferRelativeResize="0">
            <a:picLocks noGrp="1"/>
          </p:cNvPicPr>
          <p:nvPr>
            <p:ph type="pic" idx="2"/>
          </p:nvPr>
        </p:nvPicPr>
        <p:blipFill rotWithShape="1">
          <a:blip r:embed="rId3">
            <a:alphaModFix/>
          </a:blip>
          <a:srcRect t="21402" b="21402"/>
          <a:stretch/>
        </p:blipFill>
        <p:spPr>
          <a:xfrm>
            <a:off x="635271" y="2095585"/>
            <a:ext cx="5130800" cy="3913188"/>
          </a:xfrm>
          <a:prstGeom prst="rect">
            <a:avLst/>
          </a:prstGeom>
          <a:solidFill>
            <a:srgbClr val="D8D8D8"/>
          </a:solidFill>
          <a:ln>
            <a:noFill/>
          </a:ln>
        </p:spPr>
      </p:pic>
      <p:sp>
        <p:nvSpPr>
          <p:cNvPr id="545" name="Google Shape;545;p42"/>
          <p:cNvSpPr txBox="1">
            <a:spLocks noGrp="1"/>
          </p:cNvSpPr>
          <p:nvPr>
            <p:ph type="body" idx="3"/>
          </p:nvPr>
        </p:nvSpPr>
        <p:spPr>
          <a:xfrm>
            <a:off x="6004975" y="0"/>
            <a:ext cx="6131400" cy="6153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GB" sz="2000" b="1">
                <a:solidFill>
                  <a:srgbClr val="5E5E5E"/>
                </a:solidFill>
              </a:rPr>
              <a:t>Lista de comprobación sobre inclusión y sostenibilidad:</a:t>
            </a:r>
            <a:endParaRPr sz="2000" b="1">
              <a:solidFill>
                <a:srgbClr val="5E5E5E"/>
              </a:solidFill>
            </a:endParaRPr>
          </a:p>
          <a:p>
            <a:pPr marL="0" lvl="0" indent="0" algn="just" rtl="0">
              <a:lnSpc>
                <a:spcPct val="100000"/>
              </a:lnSpc>
              <a:spcBef>
                <a:spcPts val="1200"/>
              </a:spcBef>
              <a:spcAft>
                <a:spcPts val="0"/>
              </a:spcAft>
              <a:buSzPts val="2400"/>
              <a:buNone/>
            </a:pPr>
            <a:r>
              <a:rPr lang="en-GB" sz="1800">
                <a:solidFill>
                  <a:srgbClr val="5E5E5E"/>
                </a:solidFill>
              </a:rPr>
              <a:t>¿Promueven sus políticas la igualdad de oportunidades y de trato para todos los sexos?</a:t>
            </a:r>
            <a:endParaRPr sz="1800">
              <a:solidFill>
                <a:srgbClr val="5E5E5E"/>
              </a:solidFill>
            </a:endParaRPr>
          </a:p>
          <a:p>
            <a:pPr marL="0" lvl="0" indent="0" algn="just" rtl="0">
              <a:lnSpc>
                <a:spcPct val="100000"/>
              </a:lnSpc>
              <a:spcBef>
                <a:spcPts val="1200"/>
              </a:spcBef>
              <a:spcAft>
                <a:spcPts val="0"/>
              </a:spcAft>
              <a:buSzPts val="2400"/>
              <a:buNone/>
            </a:pPr>
            <a:r>
              <a:rPr lang="en-GB" sz="1800">
                <a:solidFill>
                  <a:srgbClr val="5E5E5E"/>
                </a:solidFill>
              </a:rPr>
              <a:t>¿Apoyan sus políticas la conciliación de la vida laboral y familiar, por ejemplo con horarios flexibles y permisos parentales?</a:t>
            </a:r>
            <a:endParaRPr sz="1800">
              <a:solidFill>
                <a:srgbClr val="5E5E5E"/>
              </a:solidFill>
            </a:endParaRPr>
          </a:p>
          <a:p>
            <a:pPr marL="0" lvl="0" indent="0" algn="just" rtl="0">
              <a:lnSpc>
                <a:spcPct val="100000"/>
              </a:lnSpc>
              <a:spcBef>
                <a:spcPts val="1200"/>
              </a:spcBef>
              <a:spcAft>
                <a:spcPts val="0"/>
              </a:spcAft>
              <a:buSzPts val="2400"/>
              <a:buNone/>
            </a:pPr>
            <a:r>
              <a:rPr lang="en-GB" sz="2000" b="1">
                <a:solidFill>
                  <a:srgbClr val="5E5E5E"/>
                </a:solidFill>
              </a:rPr>
              <a:t>Educación y formación</a:t>
            </a:r>
            <a:endParaRPr sz="2000" b="1">
              <a:solidFill>
                <a:srgbClr val="5E5E5E"/>
              </a:solidFill>
            </a:endParaRPr>
          </a:p>
          <a:p>
            <a:pPr marL="0" lvl="0" indent="0" algn="just" rtl="0">
              <a:lnSpc>
                <a:spcPct val="100000"/>
              </a:lnSpc>
              <a:spcBef>
                <a:spcPts val="1200"/>
              </a:spcBef>
              <a:spcAft>
                <a:spcPts val="0"/>
              </a:spcAft>
              <a:buSzPts val="2400"/>
              <a:buNone/>
            </a:pPr>
            <a:r>
              <a:rPr lang="en-GB" sz="1800">
                <a:solidFill>
                  <a:srgbClr val="5E5E5E"/>
                </a:solidFill>
              </a:rPr>
              <a:t>¿Existen políticas que garanticen la igualdad de acceso a las oportunidades de formación y perfeccionamiento profesional?</a:t>
            </a:r>
            <a:endParaRPr sz="1800">
              <a:solidFill>
                <a:srgbClr val="5E5E5E"/>
              </a:solidFill>
            </a:endParaRPr>
          </a:p>
          <a:p>
            <a:pPr marL="0" lvl="0" indent="0" algn="just" rtl="0">
              <a:lnSpc>
                <a:spcPct val="100000"/>
              </a:lnSpc>
              <a:spcBef>
                <a:spcPts val="1200"/>
              </a:spcBef>
              <a:spcAft>
                <a:spcPts val="0"/>
              </a:spcAft>
              <a:buSzPts val="2400"/>
              <a:buNone/>
            </a:pPr>
            <a:r>
              <a:rPr lang="en-GB" sz="2000" b="1">
                <a:solidFill>
                  <a:srgbClr val="5E5E5E"/>
                </a:solidFill>
              </a:rPr>
              <a:t>Salud y seguridad:</a:t>
            </a:r>
            <a:endParaRPr sz="2000" b="1">
              <a:solidFill>
                <a:srgbClr val="5E5E5E"/>
              </a:solidFill>
            </a:endParaRPr>
          </a:p>
          <a:p>
            <a:pPr marL="0" lvl="0" indent="0" algn="just" rtl="0">
              <a:lnSpc>
                <a:spcPct val="100000"/>
              </a:lnSpc>
              <a:spcBef>
                <a:spcPts val="1200"/>
              </a:spcBef>
              <a:spcAft>
                <a:spcPts val="0"/>
              </a:spcAft>
              <a:buSzPts val="2400"/>
              <a:buNone/>
            </a:pPr>
            <a:r>
              <a:rPr lang="en-GB" sz="1800">
                <a:solidFill>
                  <a:srgbClr val="5E5E5E"/>
                </a:solidFill>
              </a:rPr>
              <a:t>¿Tienen en cuenta sus políticas las necesidades específicas de salud y seguridad de todos los empleados?</a:t>
            </a:r>
            <a:endParaRPr sz="1800">
              <a:solidFill>
                <a:srgbClr val="5E5E5E"/>
              </a:solidFill>
            </a:endParaRPr>
          </a:p>
          <a:p>
            <a:pPr marL="0" lvl="0" indent="0" algn="just" rtl="0">
              <a:lnSpc>
                <a:spcPct val="100000"/>
              </a:lnSpc>
              <a:spcBef>
                <a:spcPts val="1200"/>
              </a:spcBef>
              <a:spcAft>
                <a:spcPts val="0"/>
              </a:spcAft>
              <a:buSzPts val="2400"/>
              <a:buNone/>
            </a:pPr>
            <a:r>
              <a:rPr lang="en-GB" sz="2000" b="1">
                <a:solidFill>
                  <a:srgbClr val="5E5E5E"/>
                </a:solidFill>
              </a:rPr>
              <a:t>Representación:</a:t>
            </a:r>
            <a:endParaRPr sz="2000" b="1">
              <a:solidFill>
                <a:srgbClr val="5E5E5E"/>
              </a:solidFill>
            </a:endParaRPr>
          </a:p>
          <a:p>
            <a:pPr marL="0" lvl="0" indent="0" algn="just" rtl="0">
              <a:lnSpc>
                <a:spcPct val="100000"/>
              </a:lnSpc>
              <a:spcBef>
                <a:spcPts val="1200"/>
              </a:spcBef>
              <a:spcAft>
                <a:spcPts val="0"/>
              </a:spcAft>
              <a:buSzPts val="2400"/>
              <a:buNone/>
            </a:pPr>
            <a:r>
              <a:rPr lang="en-GB" sz="1800">
                <a:solidFill>
                  <a:srgbClr val="5E5E5E"/>
                </a:solidFill>
              </a:rPr>
              <a:t>¿Están representados equitativamente todos los géneros en los puestos de toma de decisiones de la empresa?</a:t>
            </a:r>
            <a:endParaRPr sz="1800">
              <a:solidFill>
                <a:srgbClr val="5E5E5E"/>
              </a:solidFill>
            </a:endParaRPr>
          </a:p>
          <a:p>
            <a:pPr marL="0" lvl="0" indent="0" algn="just" rtl="0">
              <a:lnSpc>
                <a:spcPct val="100000"/>
              </a:lnSpc>
              <a:spcBef>
                <a:spcPts val="1200"/>
              </a:spcBef>
              <a:spcAft>
                <a:spcPts val="0"/>
              </a:spcAft>
              <a:buSzPts val="2400"/>
              <a:buNone/>
            </a:pPr>
            <a:r>
              <a:rPr lang="en-GB" sz="2000" b="1">
                <a:solidFill>
                  <a:srgbClr val="5E5E5E"/>
                </a:solidFill>
              </a:rPr>
              <a:t>Elabore un plan de acción:</a:t>
            </a:r>
            <a:endParaRPr sz="2000" b="1">
              <a:solidFill>
                <a:srgbClr val="5E5E5E"/>
              </a:solidFill>
            </a:endParaRPr>
          </a:p>
          <a:p>
            <a:pPr marL="0" lvl="0" indent="0" algn="just" rtl="0">
              <a:lnSpc>
                <a:spcPct val="100000"/>
              </a:lnSpc>
              <a:spcBef>
                <a:spcPts val="1200"/>
              </a:spcBef>
              <a:spcAft>
                <a:spcPts val="0"/>
              </a:spcAft>
              <a:buSzPts val="2400"/>
              <a:buNone/>
            </a:pPr>
            <a:r>
              <a:rPr lang="en-GB" sz="1800">
                <a:solidFill>
                  <a:srgbClr val="5E5E5E"/>
                </a:solidFill>
              </a:rPr>
              <a:t>A partir de las deficiencias detectadas, elabore un plan de acción para mejorar sus políticas. Incluya plazos y responsabilidades.</a:t>
            </a:r>
            <a:endParaRPr sz="1800">
              <a:solidFill>
                <a:srgbClr val="5E5E5E"/>
              </a:solidFill>
            </a:endParaRPr>
          </a:p>
          <a:p>
            <a:pPr marL="0" lvl="0" indent="0" algn="just" rtl="0">
              <a:lnSpc>
                <a:spcPct val="100000"/>
              </a:lnSpc>
              <a:spcBef>
                <a:spcPts val="1200"/>
              </a:spcBef>
              <a:spcAft>
                <a:spcPts val="0"/>
              </a:spcAft>
              <a:buClr>
                <a:srgbClr val="595959"/>
              </a:buClr>
              <a:buSzPts val="2400"/>
              <a:buNone/>
            </a:pPr>
            <a:endParaRPr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43"/>
          <p:cNvPicPr preferRelativeResize="0">
            <a:picLocks noGrp="1"/>
          </p:cNvPicPr>
          <p:nvPr>
            <p:ph type="pic" idx="2"/>
          </p:nvPr>
        </p:nvPicPr>
        <p:blipFill rotWithShape="1">
          <a:blip r:embed="rId3">
            <a:alphaModFix/>
          </a:blip>
          <a:srcRect t="30282" b="30282"/>
          <a:stretch/>
        </p:blipFill>
        <p:spPr>
          <a:xfrm>
            <a:off x="799128" y="746272"/>
            <a:ext cx="10203652" cy="5365455"/>
          </a:xfrm>
          <a:prstGeom prst="rect">
            <a:avLst/>
          </a:prstGeom>
          <a:solidFill>
            <a:srgbClr val="BFBFBF"/>
          </a:solidFill>
          <a:ln>
            <a:noFill/>
          </a:ln>
        </p:spPr>
      </p:pic>
      <p:sp>
        <p:nvSpPr>
          <p:cNvPr id="551" name="Google Shape;551;p43"/>
          <p:cNvSpPr/>
          <p:nvPr/>
        </p:nvSpPr>
        <p:spPr>
          <a:xfrm>
            <a:off x="799128" y="2218267"/>
            <a:ext cx="10203652" cy="2733893"/>
          </a:xfrm>
          <a:prstGeom prst="rect">
            <a:avLst/>
          </a:prstGeom>
          <a:solidFill>
            <a:srgbClr val="73B64B">
              <a:alpha val="7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52" name="Google Shape;552;p43"/>
          <p:cNvGrpSpPr/>
          <p:nvPr/>
        </p:nvGrpSpPr>
        <p:grpSpPr>
          <a:xfrm>
            <a:off x="5352087" y="1358729"/>
            <a:ext cx="1487826" cy="1083162"/>
            <a:chOff x="3400450" y="986392"/>
            <a:chExt cx="1487826" cy="1083162"/>
          </a:xfrm>
        </p:grpSpPr>
        <p:sp>
          <p:nvSpPr>
            <p:cNvPr id="553" name="Google Shape;553;p43"/>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43"/>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5" name="Google Shape;555;p43"/>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556" name="Google Shape;556;p43"/>
          <p:cNvSpPr txBox="1"/>
          <p:nvPr/>
        </p:nvSpPr>
        <p:spPr>
          <a:xfrm>
            <a:off x="799128" y="2665515"/>
            <a:ext cx="102036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Existe un camino hacia la sostenibilidad.</a:t>
            </a:r>
            <a:endParaRPr sz="3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Es un camino que podría conducir a un futuro mejor para toda la vida en la Tierra.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4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563" name="Google Shape;563;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4" name="Google Shape;564;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5" name="Google Shape;565;p44"/>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body" idx="1"/>
          </p:nvPr>
        </p:nvSpPr>
        <p:spPr>
          <a:xfrm>
            <a:off x="4912300" y="801900"/>
            <a:ext cx="6933600" cy="113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Caso Práctico 1: El Caso Empresarial para el Compromiso de las Personas en la Sostenibilidad</a:t>
            </a:r>
            <a:r>
              <a:rPr lang="en-GB" sz="1100">
                <a:solidFill>
                  <a:srgbClr val="000000"/>
                </a:solidFill>
                <a:latin typeface="Arial"/>
                <a:ea typeface="Arial"/>
                <a:cs typeface="Arial"/>
                <a:sym typeface="Arial"/>
              </a:rPr>
              <a:t> </a:t>
            </a:r>
            <a:r>
              <a:rPr lang="en-GB"/>
              <a:t>- O2</a:t>
            </a:r>
            <a:endParaRPr/>
          </a:p>
        </p:txBody>
      </p:sp>
      <p:sp>
        <p:nvSpPr>
          <p:cNvPr id="571" name="Google Shape;571;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72" name="Google Shape;572;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Caso Práctico 2: Compromiso de los Empleados con la Sostenibilidad - Bauer Media</a:t>
            </a:r>
            <a:endParaRPr/>
          </a:p>
        </p:txBody>
      </p:sp>
      <p:sp>
        <p:nvSpPr>
          <p:cNvPr id="573" name="Google Shape;573;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Caso Práctico 3: Cómo Implicar a los Empleados en la Sostenibilidad - Unique</a:t>
            </a:r>
            <a:endParaRPr/>
          </a:p>
          <a:p>
            <a:pPr marL="0" lvl="0" indent="0" algn="l" rtl="0">
              <a:lnSpc>
                <a:spcPct val="100000"/>
              </a:lnSpc>
              <a:spcBef>
                <a:spcPts val="0"/>
              </a:spcBef>
              <a:spcAft>
                <a:spcPts val="0"/>
              </a:spcAft>
              <a:buClr>
                <a:srgbClr val="73B64B"/>
              </a:buClr>
              <a:buSzPts val="2400"/>
              <a:buNone/>
            </a:pPr>
            <a:endParaRPr/>
          </a:p>
        </p:txBody>
      </p:sp>
      <p:sp>
        <p:nvSpPr>
          <p:cNvPr id="574" name="Google Shape;574;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5" name="Google Shape;575;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6" name="Google Shape;576;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7" name="Google Shape;577;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78" name="Google Shape;578;p4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El programa «Think Big» de O2, desarrollado en colaboración con Global Action Plan, pone de relieve cómo al implicar a los empleados en iniciativas de sostenibilidad puede reportar beneficios tanto sociales como empresariales. Este estudio de caso analiza el impacto del programa en la motivación de los empleados, los resultados medioambientales y la rentabilidad financiera.</a:t>
            </a:r>
            <a:endParaRPr/>
          </a:p>
        </p:txBody>
      </p:sp>
      <p:sp>
        <p:nvSpPr>
          <p:cNvPr id="585" name="Google Shape;585;p46"/>
          <p:cNvSpPr txBox="1">
            <a:spLocks noGrp="1"/>
          </p:cNvSpPr>
          <p:nvPr>
            <p:ph type="body" idx="2"/>
          </p:nvPr>
        </p:nvSpPr>
        <p:spPr>
          <a:xfrm>
            <a:off x="601000" y="666300"/>
            <a:ext cx="3311700" cy="445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El Caso Empresarial para el Compromiso de las Personas en la Sostenibilidad</a:t>
            </a:r>
            <a:r>
              <a:rPr lang="en-GB" sz="2400">
                <a:solidFill>
                  <a:srgbClr val="73B64B"/>
                </a:solidFill>
              </a:rPr>
              <a:t> </a:t>
            </a:r>
            <a:r>
              <a:rPr lang="en-GB"/>
              <a:t> - O2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Potenciar la Motivación de los Empleados</a:t>
            </a:r>
            <a:endParaRPr/>
          </a:p>
        </p:txBody>
      </p:sp>
      <p:sp>
        <p:nvSpPr>
          <p:cNvPr id="592" name="Google Shape;592;p47"/>
          <p:cNvSpPr txBox="1">
            <a:spLocks noGrp="1"/>
          </p:cNvSpPr>
          <p:nvPr>
            <p:ph type="body" idx="3"/>
          </p:nvPr>
        </p:nvSpPr>
        <p:spPr>
          <a:xfrm>
            <a:off x="6281252" y="273332"/>
            <a:ext cx="5740200" cy="6049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000">
                <a:solidFill>
                  <a:srgbClr val="000000"/>
                </a:solidFill>
              </a:rPr>
              <a:t>Cuando O2 puso en marcha el programa «Think Big», se invitó a los empleados a proponer y dirigir proyectos de sostenibilidad. Esta iniciativa no sólo empoderó al personal, sino que también fomentó un sentimiento de propiedad y orgullo. Por ejemplo, un proyecto dirigido por los empleados para reducir los residuos plásticos contó con una importante participación de todos los departamentos, lo que aumentó la moral y el espíritu de equipo. </a:t>
            </a:r>
            <a:r>
              <a:rPr lang="en-GB" sz="2000" b="1">
                <a:solidFill>
                  <a:srgbClr val="000000"/>
                </a:solidFill>
              </a:rPr>
              <a:t>Puntos clave:</a:t>
            </a:r>
            <a:endParaRPr sz="2000" b="1">
              <a:solidFill>
                <a:srgbClr val="000000"/>
              </a:solidFill>
            </a:endParaRPr>
          </a:p>
          <a:p>
            <a:pPr marL="457200" lvl="0" indent="-355600" algn="just" rtl="0">
              <a:lnSpc>
                <a:spcPct val="115000"/>
              </a:lnSpc>
              <a:spcBef>
                <a:spcPts val="1200"/>
              </a:spcBef>
              <a:spcAft>
                <a:spcPts val="0"/>
              </a:spcAft>
              <a:buClr>
                <a:srgbClr val="000000"/>
              </a:buClr>
              <a:buSzPts val="2000"/>
              <a:buFont typeface="Calibri"/>
              <a:buChar char="●"/>
            </a:pPr>
            <a:r>
              <a:rPr lang="en-GB" sz="2000">
                <a:solidFill>
                  <a:srgbClr val="000000"/>
                </a:solidFill>
              </a:rPr>
              <a:t>Aumento de la motivación y la confianza</a:t>
            </a:r>
            <a:endParaRPr sz="2000">
              <a:solidFill>
                <a:srgbClr val="000000"/>
              </a:solidFill>
            </a:endParaRPr>
          </a:p>
          <a:p>
            <a:pPr marL="457200" lvl="0" indent="-355600" algn="just" rtl="0">
              <a:lnSpc>
                <a:spcPct val="115000"/>
              </a:lnSpc>
              <a:spcBef>
                <a:spcPts val="0"/>
              </a:spcBef>
              <a:spcAft>
                <a:spcPts val="0"/>
              </a:spcAft>
              <a:buClr>
                <a:srgbClr val="000000"/>
              </a:buClr>
              <a:buSzPts val="2000"/>
              <a:buFont typeface="Calibri"/>
              <a:buChar char="●"/>
            </a:pPr>
            <a:r>
              <a:rPr lang="en-GB" sz="2000">
                <a:solidFill>
                  <a:srgbClr val="000000"/>
                </a:solidFill>
              </a:rPr>
              <a:t>Mejora de la cohesión del equipo</a:t>
            </a:r>
            <a:endParaRPr sz="2000">
              <a:solidFill>
                <a:srgbClr val="000000"/>
              </a:solidFill>
            </a:endParaRPr>
          </a:p>
          <a:p>
            <a:pPr marL="457200" lvl="0" indent="-355600" algn="just" rtl="0">
              <a:lnSpc>
                <a:spcPct val="115000"/>
              </a:lnSpc>
              <a:spcBef>
                <a:spcPts val="0"/>
              </a:spcBef>
              <a:spcAft>
                <a:spcPts val="0"/>
              </a:spcAft>
              <a:buClr>
                <a:srgbClr val="000000"/>
              </a:buClr>
              <a:buSzPts val="2000"/>
              <a:buFont typeface="Calibri"/>
              <a:buChar char="●"/>
            </a:pPr>
            <a:r>
              <a:rPr lang="en-GB" sz="2000">
                <a:solidFill>
                  <a:srgbClr val="000000"/>
                </a:solidFill>
              </a:rPr>
              <a:t>Desarrollo personal a través de oportunidades de liderazgo.</a:t>
            </a:r>
            <a:endParaRPr sz="2000">
              <a:solidFill>
                <a:srgbClr val="000000"/>
              </a:solidFill>
            </a:endParaRPr>
          </a:p>
          <a:p>
            <a:pPr marL="0" lvl="0" indent="0" algn="just" rtl="0">
              <a:lnSpc>
                <a:spcPct val="115000"/>
              </a:lnSpc>
              <a:spcBef>
                <a:spcPts val="1200"/>
              </a:spcBef>
              <a:spcAft>
                <a:spcPts val="0"/>
              </a:spcAft>
              <a:buSzPts val="2400"/>
              <a:buNone/>
            </a:pPr>
            <a:r>
              <a:rPr lang="en-GB" sz="2000" i="1">
                <a:solidFill>
                  <a:srgbClr val="000000"/>
                </a:solidFill>
              </a:rPr>
              <a:t>«Participar en “Think Big” me hizo darme cuenta del impacto que puedo tener, tanto en el trabajo como en la comunidad en general», participante de O2.</a:t>
            </a:r>
            <a:endParaRPr sz="20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pic>
        <p:nvPicPr>
          <p:cNvPr id="593" name="Google Shape;593;p4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INTRODUCCIÓN AL MÓDULO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000">
                <a:solidFill>
                  <a:srgbClr val="FFFFFF"/>
                </a:solidFill>
              </a:rPr>
              <a:t>El programa dio lugar a varias iniciativas medioambientales de éxito, como una campaña para reducir los residuos de oficina. Los empleados trabajaron colectivamente para minimizar el uso de papel y mejorar las prácticas de reciclado, lo que supuso un importante ahorro de costes y una notable reducción de la huella ambiental de la empresa. </a:t>
            </a:r>
            <a:r>
              <a:rPr lang="en-GB" sz="2000" b="1">
                <a:solidFill>
                  <a:srgbClr val="FFFFFF"/>
                </a:solidFill>
              </a:rPr>
              <a:t>Puntos clave:</a:t>
            </a:r>
            <a:endParaRPr sz="2000" b="1">
              <a:solidFill>
                <a:srgbClr val="FFFFFF"/>
              </a:solidFill>
            </a:endParaRPr>
          </a:p>
          <a:p>
            <a:pPr marL="457200" lvl="0" indent="-355600" algn="just" rtl="0">
              <a:lnSpc>
                <a:spcPct val="115000"/>
              </a:lnSpc>
              <a:spcBef>
                <a:spcPts val="1200"/>
              </a:spcBef>
              <a:spcAft>
                <a:spcPts val="0"/>
              </a:spcAft>
              <a:buClr>
                <a:srgbClr val="FFFFFF"/>
              </a:buClr>
              <a:buSzPts val="2000"/>
              <a:buFont typeface="Calibri"/>
              <a:buChar char="●"/>
            </a:pPr>
            <a:r>
              <a:rPr lang="en-GB" sz="2000">
                <a:solidFill>
                  <a:srgbClr val="FFFFFF"/>
                </a:solidFill>
              </a:rPr>
              <a:t>Importante ahorro de costes gracias a la reducción de residuos</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Reducción del consumo de agua gracias a medidas de eficiencia</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Promoción de prácticas sostenibles dentro de la organización</a:t>
            </a:r>
            <a:endParaRPr sz="2000">
              <a:solidFill>
                <a:srgbClr val="FFFFFF"/>
              </a:solidFill>
            </a:endParaRPr>
          </a:p>
          <a:p>
            <a:pPr marL="457200" lvl="0" indent="0" algn="just" rtl="0">
              <a:lnSpc>
                <a:spcPct val="90000"/>
              </a:lnSpc>
              <a:spcBef>
                <a:spcPts val="1200"/>
              </a:spcBef>
              <a:spcAft>
                <a:spcPts val="0"/>
              </a:spcAft>
              <a:buSzPts val="2400"/>
              <a:buNone/>
            </a:pPr>
            <a:endParaRPr/>
          </a:p>
        </p:txBody>
      </p:sp>
      <p:sp>
        <p:nvSpPr>
          <p:cNvPr id="600" name="Google Shape;600;p4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Impacto y Ahorro Medioambientales</a:t>
            </a:r>
            <a:endParaRPr/>
          </a:p>
        </p:txBody>
      </p:sp>
      <p:pic>
        <p:nvPicPr>
          <p:cNvPr id="601" name="Google Shape;601;p48"/>
          <p:cNvPicPr preferRelativeResize="0">
            <a:picLocks noGrp="1"/>
          </p:cNvPicPr>
          <p:nvPr>
            <p:ph type="pic" idx="3"/>
          </p:nvPr>
        </p:nvPicPr>
        <p:blipFill rotWithShape="1">
          <a:blip r:embed="rId3">
            <a:alphaModFix/>
          </a:blip>
          <a:srcRect l="157" r="154"/>
          <a:stretch/>
        </p:blipFill>
        <p:spPr>
          <a:xfrm>
            <a:off x="6003925" y="0"/>
            <a:ext cx="5440363" cy="6858000"/>
          </a:xfrm>
          <a:prstGeom prst="rect">
            <a:avLst/>
          </a:prstGeom>
          <a:solidFill>
            <a:srgbClr val="D8D8D8"/>
          </a:solid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Rendimiento Financiero de la Inversión</a:t>
            </a:r>
            <a:endParaRPr/>
          </a:p>
        </p:txBody>
      </p:sp>
      <p:pic>
        <p:nvPicPr>
          <p:cNvPr id="608" name="Google Shape;608;p4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609" name="Google Shape;609;p49"/>
          <p:cNvSpPr txBox="1">
            <a:spLocks noGrp="1"/>
          </p:cNvSpPr>
          <p:nvPr>
            <p:ph type="body" idx="3"/>
          </p:nvPr>
        </p:nvSpPr>
        <p:spPr>
          <a:xfrm>
            <a:off x="373874" y="1020953"/>
            <a:ext cx="6910846" cy="544080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300">
                <a:solidFill>
                  <a:srgbClr val="000000"/>
                </a:solidFill>
              </a:rPr>
              <a:t>Un análisis detallado del programa «Think Big» reveló que por cada libra invertida, O2 recibió 1,40 libras a cambio. Este éxito financiero subraya los beneficios tangibles de integrar la sostenibilidad en las operaciones empresariales. Uno de los proyectos, centrado en la eficiencia energética, no sólo redujo costes, sino que también proporcionó a los empleados una experiencia de aprendizaje sobre prácticas sostenibles.</a:t>
            </a:r>
            <a:endParaRPr sz="2300">
              <a:solidFill>
                <a:srgbClr val="000000"/>
              </a:solidFill>
            </a:endParaRPr>
          </a:p>
          <a:p>
            <a:pPr marL="0" lvl="0" indent="0" algn="just" rtl="0">
              <a:lnSpc>
                <a:spcPct val="115000"/>
              </a:lnSpc>
              <a:spcBef>
                <a:spcPts val="1200"/>
              </a:spcBef>
              <a:spcAft>
                <a:spcPts val="0"/>
              </a:spcAft>
              <a:buSzPts val="2400"/>
              <a:buNone/>
            </a:pPr>
            <a:r>
              <a:rPr lang="en-GB" sz="2300" b="1">
                <a:solidFill>
                  <a:srgbClr val="000000"/>
                </a:solidFill>
              </a:rPr>
              <a:t>Puntos clave:</a:t>
            </a:r>
            <a:endParaRPr sz="2300" b="1">
              <a:solidFill>
                <a:srgbClr val="000000"/>
              </a:solidFill>
            </a:endParaRPr>
          </a:p>
          <a:p>
            <a:pPr marL="457200" lvl="0" indent="-374650" algn="just" rtl="0">
              <a:lnSpc>
                <a:spcPct val="115000"/>
              </a:lnSpc>
              <a:spcBef>
                <a:spcPts val="1200"/>
              </a:spcBef>
              <a:spcAft>
                <a:spcPts val="0"/>
              </a:spcAft>
              <a:buClr>
                <a:srgbClr val="000000"/>
              </a:buClr>
              <a:buSzPts val="2300"/>
              <a:buFont typeface="Calibri"/>
              <a:buChar char="●"/>
            </a:pPr>
            <a:r>
              <a:rPr lang="en-GB" sz="2300">
                <a:solidFill>
                  <a:srgbClr val="000000"/>
                </a:solidFill>
              </a:rPr>
              <a:t>Retorno financiero positivo: 1,40 libras por cada libra invertida.</a:t>
            </a:r>
            <a:endParaRPr sz="2300">
              <a:solidFill>
                <a:srgbClr val="000000"/>
              </a:solidFill>
            </a:endParaRPr>
          </a:p>
          <a:p>
            <a:pPr marL="457200" lvl="0" indent="-374650" algn="just" rtl="0">
              <a:lnSpc>
                <a:spcPct val="115000"/>
              </a:lnSpc>
              <a:spcBef>
                <a:spcPts val="0"/>
              </a:spcBef>
              <a:spcAft>
                <a:spcPts val="0"/>
              </a:spcAft>
              <a:buClr>
                <a:srgbClr val="000000"/>
              </a:buClr>
              <a:buSzPts val="2300"/>
              <a:buFont typeface="Calibri"/>
              <a:buChar char="●"/>
            </a:pPr>
            <a:r>
              <a:rPr lang="en-GB" sz="2300">
                <a:solidFill>
                  <a:srgbClr val="000000"/>
                </a:solidFill>
              </a:rPr>
              <a:t>Demuestra la viabilidad financiera de las iniciativas de sostenibilidad</a:t>
            </a:r>
            <a:endParaRPr sz="2300">
              <a:solidFill>
                <a:srgbClr val="000000"/>
              </a:solidFill>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44675" y="1150625"/>
            <a:ext cx="5829300" cy="5048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000">
                <a:solidFill>
                  <a:srgbClr val="FFFFFF"/>
                </a:solidFill>
              </a:rPr>
              <a:t>El éxito de O2 con «Think Big» sirve de inspiración a otras empresas. Los logros del programa demuestran el poder del compromiso de los empleados para impulsar la sostenibilidad y los beneficios empresariales. O2 anima a otras empresas a compartir sus datos y experiencias para construir una comprensión colectiva del valor de las iniciativas de sostenibilidad. </a:t>
            </a:r>
            <a:r>
              <a:rPr lang="en-GB" sz="2000" b="1">
                <a:solidFill>
                  <a:srgbClr val="FFFFFF"/>
                </a:solidFill>
              </a:rPr>
              <a:t>Puntos clave:</a:t>
            </a:r>
            <a:endParaRPr sz="2000" b="1">
              <a:solidFill>
                <a:srgbClr val="FFFFFF"/>
              </a:solidFill>
            </a:endParaRPr>
          </a:p>
          <a:p>
            <a:pPr marL="457200" lvl="0" indent="-355600" algn="just" rtl="0">
              <a:lnSpc>
                <a:spcPct val="115000"/>
              </a:lnSpc>
              <a:spcBef>
                <a:spcPts val="1200"/>
              </a:spcBef>
              <a:spcAft>
                <a:spcPts val="0"/>
              </a:spcAft>
              <a:buClr>
                <a:srgbClr val="FFFFFF"/>
              </a:buClr>
              <a:buSzPts val="2000"/>
              <a:buFont typeface="Calibri"/>
              <a:buChar char="●"/>
            </a:pPr>
            <a:r>
              <a:rPr lang="en-GB" sz="2000">
                <a:solidFill>
                  <a:srgbClr val="FFFFFF"/>
                </a:solidFill>
              </a:rPr>
              <a:t>Llamamiento a las empresas para que compartan datos y experiencias</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Importancia de los esfuerzos colectivos en sostenibilidad</a:t>
            </a:r>
            <a:endParaRPr sz="2000">
              <a:solidFill>
                <a:srgbClr val="FFFFFF"/>
              </a:solidFill>
            </a:endParaRPr>
          </a:p>
          <a:p>
            <a:pPr marL="0" lvl="0" indent="0" algn="just" rtl="0">
              <a:lnSpc>
                <a:spcPct val="115000"/>
              </a:lnSpc>
              <a:spcBef>
                <a:spcPts val="1200"/>
              </a:spcBef>
              <a:spcAft>
                <a:spcPts val="0"/>
              </a:spcAft>
              <a:buSzPts val="2400"/>
              <a:buNone/>
            </a:pPr>
            <a:r>
              <a:rPr lang="en-GB" sz="2000">
                <a:solidFill>
                  <a:srgbClr val="FFFFFF"/>
                </a:solidFill>
              </a:rPr>
              <a:t>«Creemos que trabajando juntas, las empresas pueden amplificar el impacto de sus esfuerzos de sostenibilidad» - Portavoz de O2</a:t>
            </a:r>
            <a:endParaRPr sz="2000">
              <a:solidFill>
                <a:srgbClr val="FFFFFF"/>
              </a:solidFill>
            </a:endParaRPr>
          </a:p>
          <a:p>
            <a:pPr marL="0" lvl="0" indent="0" algn="just" rtl="0">
              <a:lnSpc>
                <a:spcPct val="90000"/>
              </a:lnSpc>
              <a:spcBef>
                <a:spcPts val="1200"/>
              </a:spcBef>
              <a:spcAft>
                <a:spcPts val="0"/>
              </a:spcAft>
              <a:buClr>
                <a:schemeClr val="lt1"/>
              </a:buClr>
              <a:buSzPts val="2400"/>
              <a:buNone/>
            </a:pPr>
            <a:endParaRPr/>
          </a:p>
        </p:txBody>
      </p:sp>
      <p:sp>
        <p:nvSpPr>
          <p:cNvPr id="616" name="Google Shape;616;p50"/>
          <p:cNvSpPr txBox="1">
            <a:spLocks noGrp="1"/>
          </p:cNvSpPr>
          <p:nvPr>
            <p:ph type="body" idx="2"/>
          </p:nvPr>
        </p:nvSpPr>
        <p:spPr>
          <a:xfrm>
            <a:off x="222150" y="73800"/>
            <a:ext cx="57519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Fomento de la Colaboración Industrial</a:t>
            </a:r>
            <a:endParaRPr/>
          </a:p>
        </p:txBody>
      </p:sp>
      <p:pic>
        <p:nvPicPr>
          <p:cNvPr id="617" name="Google Shape;617;p50"/>
          <p:cNvPicPr preferRelativeResize="0">
            <a:picLocks noGrp="1"/>
          </p:cNvPicPr>
          <p:nvPr>
            <p:ph type="pic" idx="3"/>
          </p:nvPr>
        </p:nvPicPr>
        <p:blipFill rotWithShape="1">
          <a:blip r:embed="rId3">
            <a:alphaModFix/>
          </a:blip>
          <a:srcRect l="12289" t="1074" r="35597" b="-1073"/>
          <a:stretch/>
        </p:blipFill>
        <p:spPr>
          <a:xfrm>
            <a:off x="6083676" y="0"/>
            <a:ext cx="5361066" cy="6858000"/>
          </a:xfrm>
          <a:prstGeom prst="rect">
            <a:avLst/>
          </a:prstGeom>
          <a:solidFill>
            <a:srgbClr val="D8D8D8"/>
          </a:solid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Bauer Media, dirigida por el Comité GoLoud For Good, se ha embarcado en un viaje de sostenibilidad centrado en el compromiso de los empleados. Este estudio analiza sus iniciativas, retos, soluciones y resultados.</a:t>
            </a:r>
            <a:endParaRPr/>
          </a:p>
        </p:txBody>
      </p:sp>
      <p:sp>
        <p:nvSpPr>
          <p:cNvPr id="624" name="Google Shape;624;p51"/>
          <p:cNvSpPr txBox="1">
            <a:spLocks noGrp="1"/>
          </p:cNvSpPr>
          <p:nvPr>
            <p:ph type="body" idx="2"/>
          </p:nvPr>
        </p:nvSpPr>
        <p:spPr>
          <a:xfrm>
            <a:off x="386825" y="835100"/>
            <a:ext cx="3593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Compromiso de los Empleados con la Sostenibilidad - Bauer Media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xfrm>
            <a:off x="775075" y="395075"/>
            <a:ext cx="4991100" cy="135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Retos y Soluciones</a:t>
            </a:r>
            <a:endParaRPr/>
          </a:p>
        </p:txBody>
      </p:sp>
      <p:sp>
        <p:nvSpPr>
          <p:cNvPr id="631" name="Google Shape;631;p52"/>
          <p:cNvSpPr txBox="1">
            <a:spLocks noGrp="1"/>
          </p:cNvSpPr>
          <p:nvPr>
            <p:ph type="body" idx="3"/>
          </p:nvPr>
        </p:nvSpPr>
        <p:spPr>
          <a:xfrm>
            <a:off x="6425925" y="443500"/>
            <a:ext cx="5491800" cy="57237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Reto:</a:t>
            </a:r>
            <a:endParaRPr/>
          </a:p>
          <a:p>
            <a:pPr marL="0" lvl="0" indent="0" algn="l" rtl="0">
              <a:lnSpc>
                <a:spcPct val="115000"/>
              </a:lnSpc>
              <a:spcBef>
                <a:spcPts val="1200"/>
              </a:spcBef>
              <a:spcAft>
                <a:spcPts val="0"/>
              </a:spcAft>
              <a:buSzPts val="2400"/>
              <a:buNone/>
            </a:pPr>
            <a:r>
              <a:rPr lang="en-GB">
                <a:solidFill>
                  <a:srgbClr val="5E5E5E"/>
                </a:solidFill>
              </a:rPr>
              <a:t>La sostenibilidad era un tema nuevo para Bauer Media, que debía demostrar su liderazgo en este ámbito.</a:t>
            </a:r>
            <a:endParaRPr/>
          </a:p>
          <a:p>
            <a:pPr marL="0" lvl="0" indent="0" algn="just" rtl="0">
              <a:lnSpc>
                <a:spcPct val="103333"/>
              </a:lnSpc>
              <a:spcBef>
                <a:spcPts val="1200"/>
              </a:spcBef>
              <a:spcAft>
                <a:spcPts val="0"/>
              </a:spcAft>
              <a:buClr>
                <a:srgbClr val="595959"/>
              </a:buClr>
              <a:buSzPts val="2400"/>
              <a:buNone/>
            </a:pPr>
            <a:r>
              <a:rPr lang="en-GB" b="1"/>
              <a:t>Solución:</a:t>
            </a:r>
            <a:endParaRPr/>
          </a:p>
          <a:p>
            <a:pPr marL="457200" lvl="0" indent="-298450" algn="l" rtl="0">
              <a:lnSpc>
                <a:spcPct val="115000"/>
              </a:lnSpc>
              <a:spcBef>
                <a:spcPts val="1200"/>
              </a:spcBef>
              <a:spcAft>
                <a:spcPts val="0"/>
              </a:spcAft>
              <a:buClr>
                <a:srgbClr val="000000"/>
              </a:buClr>
              <a:buSzPts val="1100"/>
              <a:buChar char="•"/>
            </a:pPr>
            <a:r>
              <a:rPr lang="en-GB"/>
              <a:t>Formación del Comité GoLoud For Good por tres líderes: Zara Flynn, Adrian Barry y Márese O'Sullivan.</a:t>
            </a:r>
            <a:endParaRPr/>
          </a:p>
          <a:p>
            <a:pPr marL="457200" lvl="0" indent="-298450" algn="l" rtl="0">
              <a:lnSpc>
                <a:spcPct val="115000"/>
              </a:lnSpc>
              <a:spcBef>
                <a:spcPts val="0"/>
              </a:spcBef>
              <a:spcAft>
                <a:spcPts val="0"/>
              </a:spcAft>
              <a:buClr>
                <a:srgbClr val="000000"/>
              </a:buClr>
              <a:buSzPts val="1100"/>
              <a:buChar char="•"/>
            </a:pPr>
            <a:r>
              <a:rPr lang="en-GB"/>
              <a:t>Concentración en prácticas internas sostenibles y fomento de la participación de los compañeros.</a:t>
            </a:r>
            <a:endParaRPr/>
          </a:p>
          <a:p>
            <a:pPr marL="457200" lvl="0" indent="-298450" algn="l" rtl="0">
              <a:lnSpc>
                <a:spcPct val="115000"/>
              </a:lnSpc>
              <a:spcBef>
                <a:spcPts val="0"/>
              </a:spcBef>
              <a:spcAft>
                <a:spcPts val="0"/>
              </a:spcAft>
              <a:buClr>
                <a:srgbClr val="000000"/>
              </a:buClr>
              <a:buSzPts val="1100"/>
              <a:buChar char="•"/>
            </a:pPr>
            <a:r>
              <a:rPr lang="en-GB"/>
              <a:t>Perfeccionamiento a través de un programa de formación de seis semanas Learning Waves.</a:t>
            </a:r>
            <a:endParaRPr/>
          </a:p>
          <a:p>
            <a:pPr marL="457200" lvl="0" indent="0" algn="just" rtl="0">
              <a:lnSpc>
                <a:spcPct val="103333"/>
              </a:lnSpc>
              <a:spcBef>
                <a:spcPts val="1200"/>
              </a:spcBef>
              <a:spcAft>
                <a:spcPts val="0"/>
              </a:spcAft>
              <a:buSzPts val="2400"/>
              <a:buNone/>
            </a:pPr>
            <a:endParaRPr/>
          </a:p>
        </p:txBody>
      </p:sp>
      <p:pic>
        <p:nvPicPr>
          <p:cNvPr id="632" name="Google Shape;632;p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000" b="1">
                <a:solidFill>
                  <a:srgbClr val="FFFFFF"/>
                </a:solidFill>
              </a:rPr>
              <a:t>Iniciativas:</a:t>
            </a:r>
            <a:endParaRPr sz="2000" b="1">
              <a:solidFill>
                <a:srgbClr val="FFFFFF"/>
              </a:solidFill>
            </a:endParaRPr>
          </a:p>
          <a:p>
            <a:pPr marL="457200" lvl="0" indent="-355600" algn="just" rtl="0">
              <a:lnSpc>
                <a:spcPct val="115000"/>
              </a:lnSpc>
              <a:spcBef>
                <a:spcPts val="1200"/>
              </a:spcBef>
              <a:spcAft>
                <a:spcPts val="0"/>
              </a:spcAft>
              <a:buClr>
                <a:srgbClr val="FFFFFF"/>
              </a:buClr>
              <a:buSzPts val="2000"/>
              <a:buFont typeface="Calibri"/>
              <a:buChar char="●"/>
            </a:pPr>
            <a:r>
              <a:rPr lang="en-GB" sz="2000">
                <a:solidFill>
                  <a:srgbClr val="FFFFFF"/>
                </a:solidFill>
              </a:rPr>
              <a:t>Realización de una encuesta entre los empleados para conocer su opinión sobre la sostenibilidad.</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Boletines periódicos y campañas de comunicación sobre temas como los residuos y el agua.</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Colaboración con Food Cloud, Clean Coast y Irish Wildlife Trust para ofrecer oportunidades de voluntariado al personal.</a:t>
            </a:r>
            <a:endParaRPr sz="2000">
              <a:solidFill>
                <a:srgbClr val="FFFFFF"/>
              </a:solidFill>
            </a:endParaRPr>
          </a:p>
          <a:p>
            <a:pPr marL="0" lvl="0" indent="0" algn="just" rtl="0">
              <a:lnSpc>
                <a:spcPct val="115000"/>
              </a:lnSpc>
              <a:spcBef>
                <a:spcPts val="1200"/>
              </a:spcBef>
              <a:spcAft>
                <a:spcPts val="0"/>
              </a:spcAft>
              <a:buSzPts val="2400"/>
              <a:buNone/>
            </a:pPr>
            <a:r>
              <a:rPr lang="en-GB" sz="2000" b="1">
                <a:solidFill>
                  <a:srgbClr val="FFFFFF"/>
                </a:solidFill>
              </a:rPr>
              <a:t>Historia de éxito:</a:t>
            </a:r>
            <a:endParaRPr sz="2000" b="1">
              <a:solidFill>
                <a:srgbClr val="FFFFFF"/>
              </a:solidFill>
            </a:endParaRPr>
          </a:p>
          <a:p>
            <a:pPr marL="0" lvl="0" indent="0" algn="just" rtl="0">
              <a:lnSpc>
                <a:spcPct val="115000"/>
              </a:lnSpc>
              <a:spcBef>
                <a:spcPts val="1200"/>
              </a:spcBef>
              <a:spcAft>
                <a:spcPts val="0"/>
              </a:spcAft>
              <a:buSzPts val="2400"/>
              <a:buNone/>
            </a:pPr>
            <a:r>
              <a:rPr lang="en-GB" sz="2000">
                <a:solidFill>
                  <a:srgbClr val="FFFFFF"/>
                </a:solidFill>
              </a:rPr>
              <a:t>Un intercambio de ropa antes de la fiesta de Navidad, con una alta participación y nuevos trajes para los empleados.</a:t>
            </a:r>
            <a:endParaRPr sz="2000">
              <a:solidFill>
                <a:srgbClr val="FFFFFF"/>
              </a:solidFill>
            </a:endParaRPr>
          </a:p>
          <a:p>
            <a:pPr marL="0" lvl="0" indent="0" algn="just" rtl="0">
              <a:lnSpc>
                <a:spcPct val="90000"/>
              </a:lnSpc>
              <a:spcBef>
                <a:spcPts val="1200"/>
              </a:spcBef>
              <a:spcAft>
                <a:spcPts val="0"/>
              </a:spcAft>
              <a:buClr>
                <a:schemeClr val="lt1"/>
              </a:buClr>
              <a:buSzPts val="2400"/>
              <a:buNone/>
            </a:pPr>
            <a:endParaRPr b="1"/>
          </a:p>
        </p:txBody>
      </p:sp>
      <p:sp>
        <p:nvSpPr>
          <p:cNvPr id="639" name="Google Shape;639;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Iniciativas y Compromiso de los Empleados</a:t>
            </a:r>
            <a:endParaRPr/>
          </a:p>
        </p:txBody>
      </p:sp>
      <p:pic>
        <p:nvPicPr>
          <p:cNvPr id="640" name="Google Shape;640;p5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Logros y Planes Futuros</a:t>
            </a:r>
            <a:endParaRPr/>
          </a:p>
        </p:txBody>
      </p:sp>
      <p:pic>
        <p:nvPicPr>
          <p:cNvPr id="647" name="Google Shape;647;p5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648" name="Google Shape;648;p54"/>
          <p:cNvSpPr txBox="1">
            <a:spLocks noGrp="1"/>
          </p:cNvSpPr>
          <p:nvPr>
            <p:ph type="body" idx="3"/>
          </p:nvPr>
        </p:nvSpPr>
        <p:spPr>
          <a:xfrm>
            <a:off x="373875" y="1234750"/>
            <a:ext cx="6910800" cy="4962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a:solidFill>
                  <a:srgbClr val="F26650"/>
                </a:solidFill>
              </a:rPr>
              <a:t>Logros</a:t>
            </a:r>
            <a:endParaRPr/>
          </a:p>
          <a:p>
            <a:pPr marL="457200" lvl="0" indent="-298450" algn="just" rtl="0">
              <a:lnSpc>
                <a:spcPct val="115000"/>
              </a:lnSpc>
              <a:spcBef>
                <a:spcPts val="1200"/>
              </a:spcBef>
              <a:spcAft>
                <a:spcPts val="0"/>
              </a:spcAft>
              <a:buClr>
                <a:srgbClr val="000000"/>
              </a:buClr>
              <a:buSzPts val="1100"/>
              <a:buChar char="•"/>
            </a:pPr>
            <a:r>
              <a:rPr lang="en-GB"/>
              <a:t>Mayor concienciación y participación en iniciativas de sostenibilidad.</a:t>
            </a:r>
            <a:endParaRPr/>
          </a:p>
          <a:p>
            <a:pPr marL="457200" lvl="0" indent="-298450" algn="just" rtl="0">
              <a:lnSpc>
                <a:spcPct val="115000"/>
              </a:lnSpc>
              <a:spcBef>
                <a:spcPts val="0"/>
              </a:spcBef>
              <a:spcAft>
                <a:spcPts val="0"/>
              </a:spcAft>
              <a:buClr>
                <a:srgbClr val="000000"/>
              </a:buClr>
              <a:buSzPts val="1100"/>
              <a:buChar char="•"/>
            </a:pPr>
            <a:r>
              <a:rPr lang="en-GB"/>
              <a:t>Éxito de las campañas y eventos internos, fomentando una cultura de sostenibilidad.</a:t>
            </a:r>
            <a:endParaRPr/>
          </a:p>
          <a:p>
            <a:pPr marL="0" lvl="0" indent="0" algn="just" rtl="0">
              <a:lnSpc>
                <a:spcPct val="103333"/>
              </a:lnSpc>
              <a:spcBef>
                <a:spcPts val="1200"/>
              </a:spcBef>
              <a:spcAft>
                <a:spcPts val="0"/>
              </a:spcAft>
              <a:buClr>
                <a:srgbClr val="1E75B0"/>
              </a:buClr>
              <a:buSzPts val="2400"/>
              <a:buNone/>
            </a:pPr>
            <a:r>
              <a:rPr lang="en-GB" b="1">
                <a:solidFill>
                  <a:srgbClr val="1E75B0"/>
                </a:solidFill>
              </a:rPr>
              <a:t>Planes Futuros</a:t>
            </a:r>
            <a:endParaRPr/>
          </a:p>
          <a:p>
            <a:pPr marL="457200" lvl="0" indent="-298450" algn="just" rtl="0">
              <a:lnSpc>
                <a:spcPct val="115000"/>
              </a:lnSpc>
              <a:spcBef>
                <a:spcPts val="1200"/>
              </a:spcBef>
              <a:spcAft>
                <a:spcPts val="0"/>
              </a:spcAft>
              <a:buClr>
                <a:srgbClr val="000000"/>
              </a:buClr>
              <a:buSzPts val="1100"/>
              <a:buChar char="•"/>
            </a:pPr>
            <a:r>
              <a:rPr lang="en-GB"/>
              <a:t>Segundo acto de intercambio de ropa con un ponente experto en moda sostenible.</a:t>
            </a:r>
            <a:endParaRPr/>
          </a:p>
          <a:p>
            <a:pPr marL="457200" lvl="0" indent="-298450" algn="just" rtl="0">
              <a:lnSpc>
                <a:spcPct val="115000"/>
              </a:lnSpc>
              <a:spcBef>
                <a:spcPts val="0"/>
              </a:spcBef>
              <a:spcAft>
                <a:spcPts val="0"/>
              </a:spcAft>
              <a:buClr>
                <a:srgbClr val="000000"/>
              </a:buClr>
              <a:buSzPts val="1100"/>
              <a:buChar char="•"/>
            </a:pPr>
            <a:r>
              <a:rPr lang="en-GB"/>
              <a:t>Participación en Ad Net Zero para abordar la huella de carbono de las actividades de marketing.</a:t>
            </a:r>
            <a:endParaRPr/>
          </a:p>
          <a:p>
            <a:pPr marL="457200" lvl="0" indent="-298450" algn="just" rtl="0">
              <a:lnSpc>
                <a:spcPct val="115000"/>
              </a:lnSpc>
              <a:spcBef>
                <a:spcPts val="0"/>
              </a:spcBef>
              <a:spcAft>
                <a:spcPts val="0"/>
              </a:spcAft>
              <a:buClr>
                <a:srgbClr val="000000"/>
              </a:buClr>
              <a:buSzPts val="1100"/>
              <a:buChar char="•"/>
            </a:pPr>
            <a:r>
              <a:rPr lang="en-GB"/>
              <a:t>Atención constante a las cuestiones medioambientales y sociales.</a:t>
            </a:r>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5"/>
          <p:cNvSpPr txBox="1">
            <a:spLocks noGrp="1"/>
          </p:cNvSpPr>
          <p:nvPr>
            <p:ph type="body" idx="1"/>
          </p:nvPr>
        </p:nvSpPr>
        <p:spPr>
          <a:xfrm>
            <a:off x="284760" y="135093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100"/>
              <a:t>El viaje enseñó a Bauer Media valiosas lecciones sobre el fomento de un lugar de trabajo sostenible. Entre las principales lecciones aprendidas figuran la importancia de contar con equipos dedicados, el apoyo de los directivos y la comunicación periódica. Aprendizajes clave:</a:t>
            </a:r>
            <a:endParaRPr sz="2100"/>
          </a:p>
          <a:p>
            <a:pPr marL="457200" lvl="0" indent="-355600" algn="just" rtl="0">
              <a:lnSpc>
                <a:spcPct val="115000"/>
              </a:lnSpc>
              <a:spcBef>
                <a:spcPts val="1200"/>
              </a:spcBef>
              <a:spcAft>
                <a:spcPts val="0"/>
              </a:spcAft>
              <a:buClr>
                <a:srgbClr val="FFFFFF"/>
              </a:buClr>
              <a:buSzPts val="2000"/>
              <a:buFont typeface="Calibri"/>
              <a:buAutoNum type="arabicPeriod"/>
            </a:pPr>
            <a:r>
              <a:rPr lang="en-GB" sz="2100"/>
              <a:t>Equipo dedicado a la sostenibilidad con dirección rotatoria.</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Fuerte apoyo de arriba abajo.</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Comunicación periódica y encuestas a los empleados.</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Reconocimiento de los esfuerzos de los empleados.</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Formación de diversas asociaciones.</a:t>
            </a:r>
            <a:endParaRPr sz="2100"/>
          </a:p>
          <a:p>
            <a:pPr marL="457200" lvl="0" indent="-438150" algn="just" rtl="0">
              <a:lnSpc>
                <a:spcPct val="90000"/>
              </a:lnSpc>
              <a:spcBef>
                <a:spcPts val="1000"/>
              </a:spcBef>
              <a:spcAft>
                <a:spcPts val="0"/>
              </a:spcAft>
              <a:buSzPts val="2100"/>
              <a:buAutoNum type="arabicPeriod"/>
            </a:pPr>
            <a:endParaRPr sz="2100"/>
          </a:p>
        </p:txBody>
      </p:sp>
      <p:sp>
        <p:nvSpPr>
          <p:cNvPr id="655" name="Google Shape;655;p55"/>
          <p:cNvSpPr txBox="1">
            <a:spLocks noGrp="1"/>
          </p:cNvSpPr>
          <p:nvPr>
            <p:ph type="body" idx="2"/>
          </p:nvPr>
        </p:nvSpPr>
        <p:spPr>
          <a:xfrm>
            <a:off x="284760" y="24651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Lecciones Aprendidas y Llamamiento a la Acción</a:t>
            </a:r>
            <a:endParaRPr/>
          </a:p>
        </p:txBody>
      </p:sp>
      <p:pic>
        <p:nvPicPr>
          <p:cNvPr id="656" name="Google Shape;656;p55"/>
          <p:cNvPicPr preferRelativeResize="0">
            <a:picLocks noGrp="1"/>
          </p:cNvPicPr>
          <p:nvPr>
            <p:ph type="pic" idx="3"/>
          </p:nvPr>
        </p:nvPicPr>
        <p:blipFill rotWithShape="1">
          <a:blip r:embed="rId3">
            <a:alphaModFix/>
          </a:blip>
          <a:srcRect t="3533" b="3531"/>
          <a:stretch/>
        </p:blipFill>
        <p:spPr>
          <a:xfrm>
            <a:off x="6083676" y="0"/>
            <a:ext cx="5361066" cy="6857999"/>
          </a:xfrm>
          <a:prstGeom prst="rect">
            <a:avLst/>
          </a:prstGeom>
          <a:solidFill>
            <a:srgbClr val="D8D8D8"/>
          </a:solidFill>
          <a:ln>
            <a:noFill/>
          </a:ln>
        </p:spPr>
      </p:pic>
      <p:sp>
        <p:nvSpPr>
          <p:cNvPr id="657" name="Google Shape;657;p55"/>
          <p:cNvSpPr/>
          <p:nvPr/>
        </p:nvSpPr>
        <p:spPr>
          <a:xfrm>
            <a:off x="6083675" y="3616950"/>
            <a:ext cx="3398700" cy="2867100"/>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55"/>
          <p:cNvSpPr txBox="1"/>
          <p:nvPr/>
        </p:nvSpPr>
        <p:spPr>
          <a:xfrm>
            <a:off x="6198700" y="3843450"/>
            <a:ext cx="3148200" cy="2635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 Creemos que trabajando juntas, las empresas pueden amplificar el impacto de sus esfuerzos de sostenibilidad “ </a:t>
            </a:r>
            <a:endParaRPr sz="24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 - Zara Flynn.</a:t>
            </a:r>
            <a:endParaRPr sz="1100" b="1"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Unique, una empresa con sede en Bélgica, quería participar en la Semana De Warmste, un evento anual de recaudación de fondos para buenas causas. Para ello, desarrolló un enfoque innovador para implicar a sus empleados en la sostenibilidad y la recaudación de fondos.</a:t>
            </a:r>
            <a:endParaRPr/>
          </a:p>
        </p:txBody>
      </p:sp>
      <p:sp>
        <p:nvSpPr>
          <p:cNvPr id="664" name="Google Shape;664;p56"/>
          <p:cNvSpPr txBox="1">
            <a:spLocks noGrp="1"/>
          </p:cNvSpPr>
          <p:nvPr>
            <p:ph type="body" idx="2"/>
          </p:nvPr>
        </p:nvSpPr>
        <p:spPr>
          <a:xfrm>
            <a:off x="601000" y="835100"/>
            <a:ext cx="3563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Cómo Implicar a los Empleados en la Sostenibilidad- Unique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7"/>
          <p:cNvSpPr txBox="1">
            <a:spLocks noGrp="1"/>
          </p:cNvSpPr>
          <p:nvPr>
            <p:ph type="body" idx="1"/>
          </p:nvPr>
        </p:nvSpPr>
        <p:spPr>
          <a:xfrm>
            <a:off x="917377" y="451626"/>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El Concepto</a:t>
            </a:r>
            <a:endParaRPr/>
          </a:p>
        </p:txBody>
      </p:sp>
      <p:pic>
        <p:nvPicPr>
          <p:cNvPr id="671" name="Google Shape;671;p5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672" name="Google Shape;672;p57"/>
          <p:cNvSpPr txBox="1">
            <a:spLocks noGrp="1"/>
          </p:cNvSpPr>
          <p:nvPr>
            <p:ph type="body" idx="3"/>
          </p:nvPr>
        </p:nvSpPr>
        <p:spPr>
          <a:xfrm>
            <a:off x="6675450" y="540375"/>
            <a:ext cx="5392500" cy="5372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GB" sz="2100">
                <a:solidFill>
                  <a:srgbClr val="000000"/>
                </a:solidFill>
              </a:rPr>
              <a:t>La idea de Unique fue implicar a los empleados permitiéndoles subastar sus talentos. Así se creó un ambiente divertido y competitivo en el que los empleados podían pujar por los talentos de los demás, y todo lo recaudado se destinó a la Semana De Warmste.</a:t>
            </a:r>
            <a:endParaRPr sz="2100">
              <a:solidFill>
                <a:srgbClr val="000000"/>
              </a:solidFill>
            </a:endParaRPr>
          </a:p>
          <a:p>
            <a:pPr marL="0" lvl="0" indent="0" algn="just" rtl="0">
              <a:lnSpc>
                <a:spcPct val="100000"/>
              </a:lnSpc>
              <a:spcBef>
                <a:spcPts val="1200"/>
              </a:spcBef>
              <a:spcAft>
                <a:spcPts val="0"/>
              </a:spcAft>
              <a:buSzPts val="2400"/>
              <a:buNone/>
            </a:pPr>
            <a:r>
              <a:rPr lang="en-GB" sz="2100">
                <a:solidFill>
                  <a:srgbClr val="000000"/>
                </a:solidFill>
              </a:rPr>
              <a:t>Puntos clave:</a:t>
            </a:r>
            <a:endParaRPr sz="2100">
              <a:solidFill>
                <a:srgbClr val="000000"/>
              </a:solidFill>
            </a:endParaRPr>
          </a:p>
          <a:p>
            <a:pPr marL="457200" lvl="0" indent="-361950" algn="just" rtl="0">
              <a:lnSpc>
                <a:spcPct val="100000"/>
              </a:lnSpc>
              <a:spcBef>
                <a:spcPts val="1200"/>
              </a:spcBef>
              <a:spcAft>
                <a:spcPts val="0"/>
              </a:spcAft>
              <a:buClr>
                <a:srgbClr val="000000"/>
              </a:buClr>
              <a:buSzPts val="2100"/>
              <a:buFont typeface="Calibri"/>
              <a:buChar char="●"/>
            </a:pPr>
            <a:r>
              <a:rPr lang="en-GB" sz="2100">
                <a:solidFill>
                  <a:srgbClr val="000000"/>
                </a:solidFill>
              </a:rPr>
              <a:t>Los empleados proponen y subastan sus talentos.</a:t>
            </a:r>
            <a:endParaRPr sz="2100">
              <a:solidFill>
                <a:srgbClr val="000000"/>
              </a:solidFill>
            </a:endParaRPr>
          </a:p>
          <a:p>
            <a:pPr marL="457200" lvl="0" indent="-361950" algn="just" rtl="0">
              <a:lnSpc>
                <a:spcPct val="100000"/>
              </a:lnSpc>
              <a:spcBef>
                <a:spcPts val="0"/>
              </a:spcBef>
              <a:spcAft>
                <a:spcPts val="0"/>
              </a:spcAft>
              <a:buClr>
                <a:srgbClr val="000000"/>
              </a:buClr>
              <a:buSzPts val="2100"/>
              <a:buFont typeface="Calibri"/>
              <a:buChar char="●"/>
            </a:pPr>
            <a:r>
              <a:rPr lang="en-GB" sz="2100">
                <a:solidFill>
                  <a:srgbClr val="000000"/>
                </a:solidFill>
              </a:rPr>
              <a:t>Los demás pujan por los talentos que les gustan, lo que desata la competencia.</a:t>
            </a:r>
            <a:endParaRPr sz="2100">
              <a:solidFill>
                <a:srgbClr val="000000"/>
              </a:solidFill>
            </a:endParaRPr>
          </a:p>
          <a:p>
            <a:pPr marL="457200" lvl="0" indent="-361950" algn="just" rtl="0">
              <a:lnSpc>
                <a:spcPct val="100000"/>
              </a:lnSpc>
              <a:spcBef>
                <a:spcPts val="0"/>
              </a:spcBef>
              <a:spcAft>
                <a:spcPts val="0"/>
              </a:spcAft>
              <a:buClr>
                <a:srgbClr val="000000"/>
              </a:buClr>
              <a:buSzPts val="2100"/>
              <a:buFont typeface="Calibri"/>
              <a:buChar char="●"/>
            </a:pPr>
            <a:r>
              <a:rPr lang="en-GB" sz="2100">
                <a:solidFill>
                  <a:srgbClr val="000000"/>
                </a:solidFill>
              </a:rPr>
              <a:t>Todos los fondos recaudados se destinan a la Semana De Warmste.</a:t>
            </a:r>
            <a:endParaRPr sz="2100">
              <a:solidFill>
                <a:srgbClr val="000000"/>
              </a:solidFill>
            </a:endParaRPr>
          </a:p>
          <a:p>
            <a:pPr marL="0" lvl="0" indent="0" algn="just" rtl="0">
              <a:lnSpc>
                <a:spcPct val="100000"/>
              </a:lnSpc>
              <a:spcBef>
                <a:spcPts val="1200"/>
              </a:spcBef>
              <a:spcAft>
                <a:spcPts val="0"/>
              </a:spcAft>
              <a:buSzPts val="2400"/>
              <a:buNone/>
            </a:pPr>
            <a:r>
              <a:rPr lang="en-GB" sz="2100" i="1">
                <a:solidFill>
                  <a:srgbClr val="000000"/>
                </a:solidFill>
              </a:rPr>
              <a:t>«Nuestro objetivo era hacer que la sostenibilidad fuera divertida y atractiva para todos los implicados», - el community manager de Unique.</a:t>
            </a:r>
            <a:endParaRPr sz="21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VISIÓN GENERAL DEL TEMA</a:t>
            </a:r>
            <a:endParaRPr/>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OBJETIVOS</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7" name="Google Shape;267;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125300" y="975475"/>
            <a:ext cx="5798100" cy="5770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100">
                <a:solidFill>
                  <a:srgbClr val="FFFFFF"/>
                </a:solidFill>
              </a:rPr>
              <a:t>Unique utilizó Ambassify para desplegar su campaña en varios pasos, asegurando la claridad y la máxima participación.</a:t>
            </a:r>
            <a:endParaRPr sz="2100">
              <a:solidFill>
                <a:srgbClr val="FFFFFF"/>
              </a:solidFill>
            </a:endParaRPr>
          </a:p>
          <a:p>
            <a:pPr marL="0" lvl="0" indent="0" algn="just" rtl="0">
              <a:lnSpc>
                <a:spcPct val="115000"/>
              </a:lnSpc>
              <a:spcBef>
                <a:spcPts val="1200"/>
              </a:spcBef>
              <a:spcAft>
                <a:spcPts val="0"/>
              </a:spcAft>
              <a:buSzPts val="2400"/>
              <a:buNone/>
            </a:pPr>
            <a:r>
              <a:rPr lang="en-GB" sz="2100" b="1">
                <a:solidFill>
                  <a:srgbClr val="FFFF00"/>
                </a:solidFill>
              </a:rPr>
              <a:t>Paso 1: Campaña</a:t>
            </a:r>
            <a:r>
              <a:rPr lang="en-GB" sz="2100">
                <a:solidFill>
                  <a:srgbClr val="FFFF00"/>
                </a:solidFill>
              </a:rPr>
              <a:t> </a:t>
            </a:r>
            <a:r>
              <a:rPr lang="en-GB" sz="2100" b="1">
                <a:solidFill>
                  <a:srgbClr val="FFFF00"/>
                </a:solidFill>
              </a:rPr>
              <a:t>Inicial.</a:t>
            </a:r>
            <a:r>
              <a:rPr lang="en-GB" sz="2100">
                <a:solidFill>
                  <a:srgbClr val="FFFFFF"/>
                </a:solidFill>
              </a:rPr>
              <a:t> Creó un formulario de campaña explicando la iniciativa. Animó a los empleados a participar enviando sus talentos.</a:t>
            </a:r>
            <a:endParaRPr sz="2100">
              <a:solidFill>
                <a:srgbClr val="FFFFFF"/>
              </a:solidFill>
            </a:endParaRPr>
          </a:p>
          <a:p>
            <a:pPr marL="0" lvl="0" indent="0" algn="just" rtl="0">
              <a:lnSpc>
                <a:spcPct val="115000"/>
              </a:lnSpc>
              <a:spcBef>
                <a:spcPts val="1200"/>
              </a:spcBef>
              <a:spcAft>
                <a:spcPts val="0"/>
              </a:spcAft>
              <a:buSzPts val="2400"/>
              <a:buNone/>
            </a:pPr>
            <a:r>
              <a:rPr lang="en-GB" sz="2100" b="1">
                <a:solidFill>
                  <a:srgbClr val="FFFF00"/>
                </a:solidFill>
              </a:rPr>
              <a:t>Paso 2: Promoción.</a:t>
            </a:r>
            <a:r>
              <a:rPr lang="en-GB" sz="2100" b="1">
                <a:solidFill>
                  <a:srgbClr val="FFFFFF"/>
                </a:solidFill>
              </a:rPr>
              <a:t> </a:t>
            </a:r>
            <a:r>
              <a:rPr lang="en-GB" sz="2100">
                <a:solidFill>
                  <a:srgbClr val="FFFFFF"/>
                </a:solidFill>
              </a:rPr>
              <a:t>Se promocionó la campaña para generar expectación y más propuestas. Se destacaron ejemplos de talentos ya presentados.</a:t>
            </a:r>
            <a:endParaRPr sz="2100">
              <a:solidFill>
                <a:srgbClr val="FFFFFF"/>
              </a:solidFill>
            </a:endParaRPr>
          </a:p>
          <a:p>
            <a:pPr marL="0" lvl="0" indent="0" algn="just" rtl="0">
              <a:lnSpc>
                <a:spcPct val="115000"/>
              </a:lnSpc>
              <a:spcBef>
                <a:spcPts val="1200"/>
              </a:spcBef>
              <a:spcAft>
                <a:spcPts val="0"/>
              </a:spcAft>
              <a:buSzPts val="2400"/>
              <a:buNone/>
            </a:pPr>
            <a:r>
              <a:rPr lang="en-GB" sz="2100" b="1">
                <a:solidFill>
                  <a:srgbClr val="FFFF00"/>
                </a:solidFill>
              </a:rPr>
              <a:t>Paso 3: Directrices de participación.</a:t>
            </a:r>
            <a:r>
              <a:rPr lang="en-GB" sz="2100">
                <a:solidFill>
                  <a:srgbClr val="FFFFFF"/>
                </a:solidFill>
              </a:rPr>
              <a:t> Explicó cómo funcionaba el proceso de presentación de candidaturas. Se utilizó un tono claro y atractivo con imágenes y emojis. Los empleados confirmaron su comprensión pulsando el botón «Lo entiendo».</a:t>
            </a:r>
            <a:endParaRPr sz="2100">
              <a:solidFill>
                <a:srgbClr val="FFFFFF"/>
              </a:solidFill>
            </a:endParaRPr>
          </a:p>
          <a:p>
            <a:pPr marL="0" lvl="0" indent="0" algn="just" rtl="0">
              <a:lnSpc>
                <a:spcPct val="90000"/>
              </a:lnSpc>
              <a:spcBef>
                <a:spcPts val="1200"/>
              </a:spcBef>
              <a:spcAft>
                <a:spcPts val="0"/>
              </a:spcAft>
              <a:buClr>
                <a:srgbClr val="EB7339"/>
              </a:buClr>
              <a:buSzPts val="2400"/>
              <a:buNone/>
            </a:pPr>
            <a:endParaRPr/>
          </a:p>
        </p:txBody>
      </p:sp>
      <p:sp>
        <p:nvSpPr>
          <p:cNvPr id="678" name="Google Shape;678;p58"/>
          <p:cNvSpPr txBox="1">
            <a:spLocks noGrp="1"/>
          </p:cNvSpPr>
          <p:nvPr>
            <p:ph type="body" idx="2"/>
          </p:nvPr>
        </p:nvSpPr>
        <p:spPr>
          <a:xfrm>
            <a:off x="164050" y="274675"/>
            <a:ext cx="5608500" cy="70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Pasos hacia el Compromiso</a:t>
            </a:r>
            <a:endParaRPr/>
          </a:p>
        </p:txBody>
      </p:sp>
      <p:pic>
        <p:nvPicPr>
          <p:cNvPr id="679" name="Google Shape;679;p5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xfrm>
            <a:off x="323251" y="381273"/>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Resultados e Impacto</a:t>
            </a:r>
            <a:endParaRPr/>
          </a:p>
        </p:txBody>
      </p:sp>
      <p:pic>
        <p:nvPicPr>
          <p:cNvPr id="685" name="Google Shape;685;p5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686" name="Google Shape;686;p59"/>
          <p:cNvSpPr txBox="1">
            <a:spLocks noGrp="1"/>
          </p:cNvSpPr>
          <p:nvPr>
            <p:ph type="body" idx="3"/>
          </p:nvPr>
        </p:nvSpPr>
        <p:spPr>
          <a:xfrm>
            <a:off x="323251" y="1031458"/>
            <a:ext cx="6788927" cy="514384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100">
                <a:solidFill>
                  <a:srgbClr val="000000"/>
                </a:solidFill>
              </a:rPr>
              <a:t>La iniciativa dio lugar a la subasta de diversos talentos, desde actividades divertidas hasta habilidades únicas. Participaron empleados de distintos departamentos y regiones, reforzando los lazos de equipo y revelando talentos ocultos.</a:t>
            </a:r>
            <a:endParaRPr sz="2100">
              <a:solidFill>
                <a:srgbClr val="000000"/>
              </a:solidFill>
            </a:endParaRPr>
          </a:p>
          <a:p>
            <a:pPr marL="0" lvl="0" indent="0" algn="just" rtl="0">
              <a:lnSpc>
                <a:spcPct val="115000"/>
              </a:lnSpc>
              <a:spcBef>
                <a:spcPts val="1200"/>
              </a:spcBef>
              <a:spcAft>
                <a:spcPts val="0"/>
              </a:spcAft>
              <a:buSzPts val="2400"/>
              <a:buNone/>
            </a:pPr>
            <a:r>
              <a:rPr lang="en-GB" sz="2100" b="1">
                <a:solidFill>
                  <a:srgbClr val="5E5E5E"/>
                </a:solidFill>
              </a:rPr>
              <a:t>Puntos clave:</a:t>
            </a:r>
            <a:endParaRPr sz="2100" b="1">
              <a:solidFill>
                <a:srgbClr val="5E5E5E"/>
              </a:solidFill>
            </a:endParaRPr>
          </a:p>
          <a:p>
            <a:pPr marL="457200" lvl="0" indent="-361950" algn="just" rtl="0">
              <a:lnSpc>
                <a:spcPct val="115000"/>
              </a:lnSpc>
              <a:spcBef>
                <a:spcPts val="1200"/>
              </a:spcBef>
              <a:spcAft>
                <a:spcPts val="0"/>
              </a:spcAft>
              <a:buClr>
                <a:srgbClr val="000000"/>
              </a:buClr>
              <a:buSzPts val="2100"/>
              <a:buFont typeface="Calibri"/>
              <a:buChar char="●"/>
            </a:pPr>
            <a:r>
              <a:rPr lang="en-GB" sz="2100">
                <a:solidFill>
                  <a:srgbClr val="000000"/>
                </a:solidFill>
              </a:rPr>
              <a:t>Alto compromiso en toda la empresa.</a:t>
            </a:r>
            <a:endParaRPr sz="210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GB" sz="2100">
                <a:solidFill>
                  <a:srgbClr val="000000"/>
                </a:solidFill>
              </a:rPr>
              <a:t>Creación de una pestaña personalizada para la Semana De Warmste.</a:t>
            </a:r>
            <a:endParaRPr sz="210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GB" sz="2100">
                <a:solidFill>
                  <a:srgbClr val="000000"/>
                </a:solidFill>
              </a:rPr>
              <a:t>Versión separada para empleados francófonos en «Viva por la vida».</a:t>
            </a:r>
            <a:endParaRPr sz="2100">
              <a:solidFill>
                <a:srgbClr val="000000"/>
              </a:solidFill>
            </a:endParaRPr>
          </a:p>
          <a:p>
            <a:pPr marL="0" lvl="0" indent="0" algn="just" rtl="0">
              <a:lnSpc>
                <a:spcPct val="115000"/>
              </a:lnSpc>
              <a:spcBef>
                <a:spcPts val="1200"/>
              </a:spcBef>
              <a:spcAft>
                <a:spcPts val="0"/>
              </a:spcAft>
              <a:buSzPts val="2400"/>
              <a:buNone/>
            </a:pPr>
            <a:r>
              <a:rPr lang="en-GB" sz="2100" b="1" i="1">
                <a:solidFill>
                  <a:srgbClr val="5E5E5E"/>
                </a:solidFill>
              </a:rPr>
              <a:t>Ejemplo:</a:t>
            </a:r>
            <a:r>
              <a:rPr lang="en-GB" sz="2100">
                <a:solidFill>
                  <a:srgbClr val="000000"/>
                </a:solidFill>
              </a:rPr>
              <a:t> </a:t>
            </a:r>
            <a:r>
              <a:rPr lang="en-GB" sz="2100" i="1">
                <a:solidFill>
                  <a:srgbClr val="000000"/>
                </a:solidFill>
              </a:rPr>
              <a:t>Uno de los talentos más populares fue una noche de diversión garantizada con los compañeros en Lovaina, por la que se pujó con entusiasmo.</a:t>
            </a:r>
            <a:endParaRPr sz="21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Beneficios y Aprendizaje</a:t>
            </a:r>
            <a:endParaRPr/>
          </a:p>
        </p:txBody>
      </p:sp>
      <p:sp>
        <p:nvSpPr>
          <p:cNvPr id="692" name="Google Shape;692;p60"/>
          <p:cNvSpPr txBox="1">
            <a:spLocks noGrp="1"/>
          </p:cNvSpPr>
          <p:nvPr>
            <p:ph type="body" idx="2"/>
          </p:nvPr>
        </p:nvSpPr>
        <p:spPr>
          <a:xfrm>
            <a:off x="904856" y="1434578"/>
            <a:ext cx="10052954" cy="42503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200">
                <a:solidFill>
                  <a:srgbClr val="000000"/>
                </a:solidFill>
              </a:rPr>
              <a:t>La campaña de Unique no sólo apoyó la Semana De Warmste, sino que también tuvo varios beneficios internos. Atrajo a empleados no participantes a la comunidad de embajadores y fomentó el espíritu de colaboración.</a:t>
            </a:r>
            <a:endParaRPr sz="2200">
              <a:solidFill>
                <a:srgbClr val="000000"/>
              </a:solidFill>
            </a:endParaRPr>
          </a:p>
          <a:p>
            <a:pPr marL="0" lvl="0" indent="0" algn="l" rtl="0">
              <a:lnSpc>
                <a:spcPct val="115000"/>
              </a:lnSpc>
              <a:spcBef>
                <a:spcPts val="1200"/>
              </a:spcBef>
              <a:spcAft>
                <a:spcPts val="0"/>
              </a:spcAft>
              <a:buSzPts val="2400"/>
              <a:buNone/>
            </a:pPr>
            <a:r>
              <a:rPr lang="en-GB" sz="2200" b="1">
                <a:solidFill>
                  <a:srgbClr val="5E5E5E"/>
                </a:solidFill>
              </a:rPr>
              <a:t>Conclusiones Clave:</a:t>
            </a:r>
            <a:endParaRPr sz="2200" b="1">
              <a:solidFill>
                <a:srgbClr val="5E5E5E"/>
              </a:solidFill>
            </a:endParaRPr>
          </a:p>
          <a:p>
            <a:pPr marL="457200" lvl="0" indent="-368300" algn="l" rtl="0">
              <a:lnSpc>
                <a:spcPct val="115000"/>
              </a:lnSpc>
              <a:spcBef>
                <a:spcPts val="1200"/>
              </a:spcBef>
              <a:spcAft>
                <a:spcPts val="0"/>
              </a:spcAft>
              <a:buClr>
                <a:srgbClr val="000000"/>
              </a:buClr>
              <a:buSzPts val="2200"/>
              <a:buFont typeface="Calibri"/>
              <a:buAutoNum type="arabicPeriod"/>
            </a:pPr>
            <a:r>
              <a:rPr lang="en-GB" sz="2200">
                <a:solidFill>
                  <a:srgbClr val="000000"/>
                </a:solidFill>
              </a:rPr>
              <a:t>Un equipo dedicado con liderazgo rotativo.</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Gran apoyo de la dirección.</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Comunicación periódica y encuestas a los empleados.</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Reconocimiento de los esfuerzos de los empleados.</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Las asociaciones diversas mejoran el compromiso.</a:t>
            </a:r>
            <a:endParaRPr sz="2200">
              <a:solidFill>
                <a:srgbClr val="000000"/>
              </a:solidFill>
            </a:endParaRPr>
          </a:p>
          <a:p>
            <a:pPr marL="0" lvl="0" indent="0" algn="l" rtl="0">
              <a:lnSpc>
                <a:spcPct val="115000"/>
              </a:lnSpc>
              <a:spcBef>
                <a:spcPts val="1200"/>
              </a:spcBef>
              <a:spcAft>
                <a:spcPts val="0"/>
              </a:spcAft>
              <a:buSzPts val="2400"/>
              <a:buNone/>
            </a:pPr>
            <a:r>
              <a:rPr lang="en-GB" sz="2200" i="1">
                <a:solidFill>
                  <a:srgbClr val="000000"/>
                </a:solidFill>
              </a:rPr>
              <a:t>«Esta iniciativa no sólo ha servido para apoyar una gran causa, sino que también ha unido más a nuestro equipo», uno de los participantes.</a:t>
            </a:r>
            <a:endParaRPr sz="22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61"/>
          <p:cNvPicPr preferRelativeResize="0">
            <a:picLocks noGrp="1"/>
          </p:cNvPicPr>
          <p:nvPr>
            <p:ph type="pic" idx="2"/>
          </p:nvPr>
        </p:nvPicPr>
        <p:blipFill rotWithShape="1">
          <a:blip r:embed="rId3">
            <a:alphaModFix/>
          </a:blip>
          <a:srcRect t="10269" b="10269"/>
          <a:stretch/>
        </p:blipFill>
        <p:spPr>
          <a:xfrm>
            <a:off x="0" y="-12469"/>
            <a:ext cx="12192000" cy="6870469"/>
          </a:xfrm>
          <a:prstGeom prst="rect">
            <a:avLst/>
          </a:prstGeom>
          <a:solidFill>
            <a:srgbClr val="BFBFBF"/>
          </a:solid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62"/>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04" name="Google Shape;704;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05" name="Google Shape;705;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6" name="Google Shape;706;p6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12" name="Google Shape;712;p63"/>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¿Cuál es el principal beneficio del compromiso de los empleados con la sostenibilidad?</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Precios más altos de los productos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Mayor rotación de empleados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Mejora de la imagen de marca</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Reducción de la carga de trabajo para la dirección</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 C) Mejora de la imagen de marca</a:t>
            </a:r>
            <a:endParaRPr b="1">
              <a:solidFill>
                <a:srgbClr val="6AA84F"/>
              </a:solidFill>
            </a:endParaRPr>
          </a:p>
          <a:p>
            <a:pPr marL="0" lvl="0" indent="0" algn="l" rtl="0">
              <a:lnSpc>
                <a:spcPct val="103333"/>
              </a:lnSpc>
              <a:spcBef>
                <a:spcPts val="1200"/>
              </a:spcBef>
              <a:spcAft>
                <a:spcPts val="0"/>
              </a:spcAft>
              <a:buSzPts val="2400"/>
              <a:buNone/>
            </a:pPr>
            <a:endParaRPr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18" name="Google Shape;718;p64"/>
          <p:cNvSpPr txBox="1">
            <a:spLocks noGrp="1"/>
          </p:cNvSpPr>
          <p:nvPr>
            <p:ph type="body" idx="2"/>
          </p:nvPr>
        </p:nvSpPr>
        <p:spPr>
          <a:xfrm>
            <a:off x="904856" y="2457445"/>
            <a:ext cx="10479300" cy="378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¿Cuál es el papel clave de la promoción en la sostenibilidad empresarial?</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Aumentar los beneficios de la empresa sin preocuparse por el impacto medioambiental</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Apoyar políticas y prácticas para una empresa más responsable</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Eliminar todos los programas de formación para empleados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Promover únicamente los beneficios dentro de la empresa sin influencia externa</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Apoyar políticas y prácticas para una empresa más responsable</a:t>
            </a:r>
            <a:endParaRPr b="1">
              <a:solidFill>
                <a:srgbClr val="6AA84F"/>
              </a:solidFill>
            </a:endParaRPr>
          </a:p>
          <a:p>
            <a:pPr marL="228600" lvl="0" indent="-228600" algn="l" rtl="0">
              <a:lnSpc>
                <a:spcPct val="103333"/>
              </a:lnSpc>
              <a:spcBef>
                <a:spcPts val="1200"/>
              </a:spcBef>
              <a:spcAft>
                <a:spcPts val="0"/>
              </a:spcAft>
              <a:buClr>
                <a:srgbClr val="73B64B"/>
              </a:buClr>
              <a:buSzPts val="2400"/>
              <a:buNone/>
            </a:pPr>
            <a:endParaRPr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24" name="Google Shape;724;p6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¿Cuál de los siguientes es un método eficaz para mejorar la formación de los empleados en materia de sostenibilidad?</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Reducir el número de sesiones de formación</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Cursos en línea y programas de formación interna</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Limitar el acceso de los empleados a la información sobre sostenibilidad</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Centrarse únicamente en los conocimientos teóricos</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Cursos en línea y programas de formación interna</a:t>
            </a:r>
            <a:endParaRPr b="1">
              <a:solidFill>
                <a:srgbClr val="6AA84F"/>
              </a:solidFill>
            </a:endParaRPr>
          </a:p>
          <a:p>
            <a:pPr marL="228600" lvl="0" indent="-228600" algn="l" rtl="0">
              <a:lnSpc>
                <a:spcPct val="100000"/>
              </a:lnSpc>
              <a:spcBef>
                <a:spcPts val="1200"/>
              </a:spcBef>
              <a:spcAft>
                <a:spcPts val="0"/>
              </a:spcAft>
              <a:buClr>
                <a:srgbClr val="73B64B"/>
              </a:buClr>
              <a:buSzPts val="2400"/>
              <a:buNone/>
            </a:pPr>
            <a:endParaRPr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30" name="Google Shape;730;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¿Cómo pueden las microempresas fomentar la creación de empleo ecológico?</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Ignorando la normativa medioambiental</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Diversificándose en productos y servicios ecológicos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Reduciendo el número de empleados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Centrándose sólo en los beneficios a corto plazo</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Diversificándose hacia productos y servicios respetuosos con el medio ambiente</a:t>
            </a:r>
            <a:endParaRPr b="1">
              <a:solidFill>
                <a:srgbClr val="6AA84F"/>
              </a:solidFill>
            </a:endParaRPr>
          </a:p>
          <a:p>
            <a:pPr marL="228600" lvl="0" indent="-228600" algn="l" rtl="0">
              <a:lnSpc>
                <a:spcPct val="103333"/>
              </a:lnSpc>
              <a:spcBef>
                <a:spcPts val="1200"/>
              </a:spcBef>
              <a:spcAft>
                <a:spcPts val="0"/>
              </a:spcAft>
              <a:buClr>
                <a:srgbClr val="73B64B"/>
              </a:buClr>
              <a:buSzPts val="2400"/>
              <a:buNone/>
            </a:pPr>
            <a:endParaRPr b="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36" name="Google Shape;736;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b="1">
                <a:solidFill>
                  <a:srgbClr val="5E5E5E"/>
                </a:solidFill>
              </a:rPr>
              <a:t>¿Por qué es importante la igualdad de género en las iniciativas de sostenibilidad?</a:t>
            </a:r>
            <a:endParaRPr b="1">
              <a:solidFill>
                <a:srgbClr val="5E5E5E"/>
              </a:solidFill>
            </a:endParaRPr>
          </a:p>
          <a:p>
            <a:pPr marL="0" lvl="0" indent="0" algn="l" rtl="0">
              <a:lnSpc>
                <a:spcPct val="115000"/>
              </a:lnSpc>
              <a:spcBef>
                <a:spcPts val="1200"/>
              </a:spcBef>
              <a:spcAft>
                <a:spcPts val="0"/>
              </a:spcAft>
              <a:buSzPts val="2400"/>
              <a:buNone/>
            </a:pPr>
            <a:r>
              <a:rPr lang="en-GB">
                <a:solidFill>
                  <a:srgbClr val="000000"/>
                </a:solidFill>
              </a:rPr>
              <a:t>A) Reduce la necesidad de iniciativas de sostenibilidad</a:t>
            </a:r>
            <a:endParaRPr>
              <a:solidFill>
                <a:srgbClr val="000000"/>
              </a:solidFill>
            </a:endParaRPr>
          </a:p>
          <a:p>
            <a:pPr marL="0" lvl="0" indent="0" algn="l" rtl="0">
              <a:lnSpc>
                <a:spcPct val="115000"/>
              </a:lnSpc>
              <a:spcBef>
                <a:spcPts val="1200"/>
              </a:spcBef>
              <a:spcAft>
                <a:spcPts val="0"/>
              </a:spcAft>
              <a:buSzPts val="2400"/>
              <a:buNone/>
            </a:pPr>
            <a:r>
              <a:rPr lang="en-GB">
                <a:solidFill>
                  <a:srgbClr val="000000"/>
                </a:solidFill>
              </a:rPr>
              <a:t>B) Da lugar a soluciones más innovadoras y políticas inclusivas</a:t>
            </a:r>
            <a:endParaRPr>
              <a:solidFill>
                <a:srgbClr val="000000"/>
              </a:solidFill>
            </a:endParaRPr>
          </a:p>
          <a:p>
            <a:pPr marL="0" lvl="0" indent="0" algn="l" rtl="0">
              <a:lnSpc>
                <a:spcPct val="115000"/>
              </a:lnSpc>
              <a:spcBef>
                <a:spcPts val="1200"/>
              </a:spcBef>
              <a:spcAft>
                <a:spcPts val="0"/>
              </a:spcAft>
              <a:buSzPts val="2400"/>
              <a:buNone/>
            </a:pPr>
            <a:r>
              <a:rPr lang="en-GB">
                <a:solidFill>
                  <a:srgbClr val="000000"/>
                </a:solidFill>
              </a:rPr>
              <a:t>C) Aumenta la carga de trabajo de los empleados</a:t>
            </a:r>
            <a:endParaRPr>
              <a:solidFill>
                <a:srgbClr val="000000"/>
              </a:solidFill>
            </a:endParaRPr>
          </a:p>
          <a:p>
            <a:pPr marL="0" lvl="0" indent="0" algn="l" rtl="0">
              <a:lnSpc>
                <a:spcPct val="115000"/>
              </a:lnSpc>
              <a:spcBef>
                <a:spcPts val="1200"/>
              </a:spcBef>
              <a:spcAft>
                <a:spcPts val="0"/>
              </a:spcAft>
              <a:buSzPts val="2400"/>
              <a:buNone/>
            </a:pPr>
            <a:r>
              <a:rPr lang="en-GB">
                <a:solidFill>
                  <a:srgbClr val="000000"/>
                </a:solidFill>
              </a:rPr>
              <a:t>D) Disminuye la productividad general de la empresa</a:t>
            </a:r>
            <a:endParaRPr>
              <a:solidFill>
                <a:srgbClr val="000000"/>
              </a:solidFill>
            </a:endParaRPr>
          </a:p>
          <a:p>
            <a:pPr marL="0" lvl="0" indent="0" algn="l" rtl="0">
              <a:lnSpc>
                <a:spcPct val="115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Da lugar a soluciones más innovadoras y políticas inclusivas</a:t>
            </a:r>
            <a:endParaRPr b="1">
              <a:solidFill>
                <a:srgbClr val="6AA84F"/>
              </a:solidFill>
            </a:endParaRPr>
          </a:p>
          <a:p>
            <a:pPr marL="228600" lvl="0" indent="-228600" algn="l" rtl="0">
              <a:lnSpc>
                <a:spcPct val="103333"/>
              </a:lnSpc>
              <a:spcBef>
                <a:spcPts val="1200"/>
              </a:spcBef>
              <a:spcAft>
                <a:spcPts val="0"/>
              </a:spcAft>
              <a:buClr>
                <a:srgbClr val="73B64B"/>
              </a:buClr>
              <a:buSzPts val="2400"/>
              <a:buNone/>
            </a:pP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VISIÓN GENERAL</a:t>
            </a:r>
            <a:endParaRPr/>
          </a:p>
        </p:txBody>
      </p:sp>
      <p:sp>
        <p:nvSpPr>
          <p:cNvPr id="273" name="Google Shape;273;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El compromiso de los empleados con la sostenibilidad es fundamental para fomentar una cultura en la que el personal no sólo sea consciente de los objetivos de sostenibilidad de la empresa, sino que participe activamente en su consecución. Este módulo explora la importancia de implicar a los empleados en las iniciativas de sostenibilidad, los beneficios de este compromiso y las estrategias para aumentar la participación. Al integrar la sostenibilidad en las responsabilidades diarias de los empleados, las empresas pueden impulsar la innovación, mejorar la moral y potenciar su imagen de marca.</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68"/>
          <p:cNvPicPr preferRelativeResize="0">
            <a:picLocks noGrp="1"/>
          </p:cNvPicPr>
          <p:nvPr>
            <p:ph type="pic" idx="2"/>
          </p:nvPr>
        </p:nvPicPr>
        <p:blipFill rotWithShape="1">
          <a:blip r:embed="rId3">
            <a:alphaModFix/>
          </a:blip>
          <a:srcRect t="30282" b="30282"/>
          <a:stretch/>
        </p:blipFill>
        <p:spPr>
          <a:xfrm>
            <a:off x="799128" y="746272"/>
            <a:ext cx="10203652" cy="5365455"/>
          </a:xfrm>
          <a:prstGeom prst="rect">
            <a:avLst/>
          </a:prstGeom>
          <a:solidFill>
            <a:srgbClr val="BFBFBF"/>
          </a:solidFill>
          <a:ln>
            <a:noFill/>
          </a:ln>
        </p:spPr>
      </p:pic>
      <p:sp>
        <p:nvSpPr>
          <p:cNvPr id="742" name="Google Shape;742;p68"/>
          <p:cNvSpPr/>
          <p:nvPr/>
        </p:nvSpPr>
        <p:spPr>
          <a:xfrm>
            <a:off x="799128" y="2218267"/>
            <a:ext cx="10203652" cy="2733893"/>
          </a:xfrm>
          <a:prstGeom prst="rect">
            <a:avLst/>
          </a:prstGeom>
          <a:solidFill>
            <a:srgbClr val="73B64B">
              <a:alpha val="7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43" name="Google Shape;743;p68"/>
          <p:cNvGrpSpPr/>
          <p:nvPr/>
        </p:nvGrpSpPr>
        <p:grpSpPr>
          <a:xfrm>
            <a:off x="5352087" y="1358729"/>
            <a:ext cx="1487826" cy="1083162"/>
            <a:chOff x="3400450" y="986392"/>
            <a:chExt cx="1487826" cy="1083162"/>
          </a:xfrm>
        </p:grpSpPr>
        <p:sp>
          <p:nvSpPr>
            <p:cNvPr id="744" name="Google Shape;744;p6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6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6" name="Google Shape;746;p68"/>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747" name="Google Shape;747;p68"/>
          <p:cNvSpPr txBox="1"/>
          <p:nvPr/>
        </p:nvSpPr>
        <p:spPr>
          <a:xfrm>
            <a:off x="799128" y="2665515"/>
            <a:ext cx="10203600" cy="244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Existe un camino hacia la sostenibilidad. </a:t>
            </a:r>
            <a:endParaRPr sz="3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Es un camino que podría conducir a un futuro mejor para toda la vida en la Tierra. </a:t>
            </a:r>
            <a:r>
              <a:rPr lang="en-GB" sz="1100" b="1" i="0" u="none" strike="noStrike" cap="none">
                <a:solidFill>
                  <a:srgbClr val="000000"/>
                </a:solidFill>
                <a:latin typeface="Arial"/>
                <a:ea typeface="Arial"/>
                <a:cs typeface="Arial"/>
                <a:sym typeface="Arial"/>
              </a:rPr>
              <a:t>.</a:t>
            </a:r>
            <a:endParaRPr sz="1100" b="1"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69"/>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54" name="Google Shape;754;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5" name="Google Shape;755;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6" name="Google Shape;756;p69"/>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p70"/>
          <p:cNvPicPr preferRelativeResize="0">
            <a:picLocks noGrp="1"/>
          </p:cNvPicPr>
          <p:nvPr>
            <p:ph type="pic" idx="2"/>
          </p:nvPr>
        </p:nvPicPr>
        <p:blipFill rotWithShape="1">
          <a:blip r:embed="rId3">
            <a:alphaModFix/>
          </a:blip>
          <a:srcRect t="9267" b="9267"/>
          <a:stretch/>
        </p:blipFill>
        <p:spPr>
          <a:xfrm>
            <a:off x="0" y="-12469"/>
            <a:ext cx="12192000" cy="6870469"/>
          </a:xfrm>
          <a:prstGeom prst="rect">
            <a:avLst/>
          </a:prstGeom>
          <a:solidFill>
            <a:srgbClr val="BFBFBF"/>
          </a:solid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1"/>
          <p:cNvSpPr txBox="1">
            <a:spLocks noGrp="1"/>
          </p:cNvSpPr>
          <p:nvPr>
            <p:ph type="body" idx="1"/>
          </p:nvPr>
        </p:nvSpPr>
        <p:spPr>
          <a:xfrm>
            <a:off x="619000" y="646475"/>
            <a:ext cx="987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Glosario</a:t>
            </a:r>
            <a:endParaRPr/>
          </a:p>
        </p:txBody>
      </p:sp>
      <p:sp>
        <p:nvSpPr>
          <p:cNvPr id="767" name="Google Shape;767;p71"/>
          <p:cNvSpPr txBox="1">
            <a:spLocks noGrp="1"/>
          </p:cNvSpPr>
          <p:nvPr>
            <p:ph type="body" idx="2"/>
          </p:nvPr>
        </p:nvSpPr>
        <p:spPr>
          <a:xfrm>
            <a:off x="706475" y="1450125"/>
            <a:ext cx="105075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sz="2300"/>
              <a:t>Compromiso de los empleados con la sostenibilidad: La implicación, el compromiso y la motivación de los empleados para participar en los objetivos de sostenibilidad de la empresa.</a:t>
            </a:r>
            <a:endParaRPr sz="2300"/>
          </a:p>
          <a:p>
            <a:pPr marL="0" lvl="0" indent="0" algn="just" rtl="0">
              <a:lnSpc>
                <a:spcPct val="100000"/>
              </a:lnSpc>
              <a:spcBef>
                <a:spcPts val="0"/>
              </a:spcBef>
              <a:spcAft>
                <a:spcPts val="0"/>
              </a:spcAft>
              <a:buSzPts val="2400"/>
              <a:buNone/>
            </a:pPr>
            <a:endParaRPr sz="2300"/>
          </a:p>
          <a:p>
            <a:pPr marL="0" lvl="0" indent="0" algn="just" rtl="0">
              <a:lnSpc>
                <a:spcPct val="100000"/>
              </a:lnSpc>
              <a:spcBef>
                <a:spcPts val="0"/>
              </a:spcBef>
              <a:spcAft>
                <a:spcPts val="0"/>
              </a:spcAft>
              <a:buSzPts val="2400"/>
              <a:buNone/>
            </a:pPr>
            <a:r>
              <a:rPr lang="en-GB" sz="2300"/>
              <a:t>Promoción: Apoyo activo a las políticas y prácticas que promueven la responsabilidad medioambiental y social dentro y fuera de la empresa.</a:t>
            </a:r>
            <a:endParaRPr sz="2300"/>
          </a:p>
          <a:p>
            <a:pPr marL="0" lvl="0" indent="0" algn="just" rtl="0">
              <a:lnSpc>
                <a:spcPct val="100000"/>
              </a:lnSpc>
              <a:spcBef>
                <a:spcPts val="0"/>
              </a:spcBef>
              <a:spcAft>
                <a:spcPts val="0"/>
              </a:spcAft>
              <a:buSzPts val="2400"/>
              <a:buNone/>
            </a:pPr>
            <a:endParaRPr sz="2300"/>
          </a:p>
          <a:p>
            <a:pPr marL="0" lvl="0" indent="0" algn="just" rtl="0">
              <a:lnSpc>
                <a:spcPct val="100000"/>
              </a:lnSpc>
              <a:spcBef>
                <a:spcPts val="0"/>
              </a:spcBef>
              <a:spcAft>
                <a:spcPts val="0"/>
              </a:spcAft>
              <a:buSzPts val="2400"/>
              <a:buNone/>
            </a:pPr>
            <a:r>
              <a:rPr lang="en-GB" sz="2300"/>
              <a:t>Perfeccionamiento: Aprendizaje continuo y desarrollo de habilidades para seguir el ritmo de la evolución de las normas y prácticas medioambientales.</a:t>
            </a:r>
            <a:endParaRPr sz="2300"/>
          </a:p>
          <a:p>
            <a:pPr marL="0" lvl="0" indent="0" algn="just" rtl="0">
              <a:lnSpc>
                <a:spcPct val="100000"/>
              </a:lnSpc>
              <a:spcBef>
                <a:spcPts val="0"/>
              </a:spcBef>
              <a:spcAft>
                <a:spcPts val="0"/>
              </a:spcAft>
              <a:buSzPts val="2400"/>
              <a:buNone/>
            </a:pPr>
            <a:endParaRPr sz="2300"/>
          </a:p>
          <a:p>
            <a:pPr marL="0" lvl="0" indent="0" algn="just" rtl="0">
              <a:lnSpc>
                <a:spcPct val="100000"/>
              </a:lnSpc>
              <a:spcBef>
                <a:spcPts val="0"/>
              </a:spcBef>
              <a:spcAft>
                <a:spcPts val="0"/>
              </a:spcAft>
              <a:buSzPts val="2400"/>
              <a:buNone/>
            </a:pPr>
            <a:r>
              <a:rPr lang="en-GB" sz="2300"/>
              <a:t>Empleos verdes: Puestos que contribuyen sustancialmente a preservar o restaurar la calidad del medio ambiente, como los relacionados con la agricultura sostenible, la fabricación, la investigación y el desarrollo.</a:t>
            </a:r>
            <a:endParaRPr sz="2300"/>
          </a:p>
          <a:p>
            <a:pPr marL="0" lvl="0" indent="0" algn="just" rtl="0">
              <a:lnSpc>
                <a:spcPct val="100000"/>
              </a:lnSpc>
              <a:spcBef>
                <a:spcPts val="0"/>
              </a:spcBef>
              <a:spcAft>
                <a:spcPts val="0"/>
              </a:spcAft>
              <a:buClr>
                <a:srgbClr val="595959"/>
              </a:buClr>
              <a:buSzPts val="2400"/>
              <a:buNone/>
            </a:pPr>
            <a:endParaRPr sz="23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2"/>
          <p:cNvSpPr txBox="1">
            <a:spLocks noGrp="1"/>
          </p:cNvSpPr>
          <p:nvPr>
            <p:ph type="body" idx="1"/>
          </p:nvPr>
        </p:nvSpPr>
        <p:spPr>
          <a:xfrm>
            <a:off x="627725" y="644025"/>
            <a:ext cx="9891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Glosario</a:t>
            </a:r>
            <a:endParaRPr/>
          </a:p>
        </p:txBody>
      </p:sp>
      <p:sp>
        <p:nvSpPr>
          <p:cNvPr id="773" name="Google Shape;773;p72"/>
          <p:cNvSpPr txBox="1">
            <a:spLocks noGrp="1"/>
          </p:cNvSpPr>
          <p:nvPr>
            <p:ph type="body" idx="2"/>
          </p:nvPr>
        </p:nvSpPr>
        <p:spPr>
          <a:xfrm>
            <a:off x="712950" y="1420100"/>
            <a:ext cx="98913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a:t>Green Deal de la UE: conjunto de iniciativas políticas de la Comisión Europea con el objetivo global de que Europa sea climáticamente neutra en 2050.</a:t>
            </a:r>
            <a:endParaRPr/>
          </a:p>
          <a:p>
            <a:pPr marL="0" lvl="0" indent="0" algn="just" rtl="0">
              <a:lnSpc>
                <a:spcPct val="100000"/>
              </a:lnSpc>
              <a:spcBef>
                <a:spcPts val="0"/>
              </a:spcBef>
              <a:spcAft>
                <a:spcPts val="0"/>
              </a:spcAft>
              <a:buSzPts val="2400"/>
              <a:buNone/>
            </a:pPr>
            <a:r>
              <a:rPr lang="en-GB"/>
              <a:t>Reglamento sobre divulgación de información financiera sostenible (SFDR): Normativa de la UE que fomenta la transparencia en la integración de la sostenibilidad en la toma de decisiones financieras.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Taxonomía de la UE: Sistema de clasificación que establece una lista de actividades económicas sostenibles desde el punto de vista medioambiental.</a:t>
            </a:r>
            <a:endParaRPr/>
          </a:p>
          <a:p>
            <a:pPr marL="0" lvl="0" indent="0" algn="just" rtl="0">
              <a:lnSpc>
                <a:spcPct val="100000"/>
              </a:lnSpc>
              <a:spcBef>
                <a:spcPts val="0"/>
              </a:spcBef>
              <a:spcAft>
                <a:spcPts val="0"/>
              </a:spcAft>
              <a:buSzPts val="2400"/>
              <a:buNone/>
            </a:pPr>
            <a:r>
              <a:rPr lang="en-GB"/>
              <a:t>Pacto Personal: La alineación de las dimensiones formales, psicológicas y sociales de los valores de los empleados con los valores corporativos para integrar con éxito la sostenibilidad en una empresa.</a:t>
            </a:r>
            <a:endParaRPr/>
          </a:p>
          <a:p>
            <a:pPr marL="0" lvl="0" indent="0" algn="just" rtl="0">
              <a:lnSpc>
                <a:spcPct val="100000"/>
              </a:lnSpc>
              <a:spcBef>
                <a:spcPts val="0"/>
              </a:spcBef>
              <a:spcAft>
                <a:spcPts val="0"/>
              </a:spcAft>
              <a:buClr>
                <a:srgbClr val="595959"/>
              </a:buClr>
              <a:buSzPts val="2400"/>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1"/>
          </p:nvPr>
        </p:nvSpPr>
        <p:spPr>
          <a:xfrm>
            <a:off x="638675" y="546475"/>
            <a:ext cx="9843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Glosario</a:t>
            </a:r>
            <a:endParaRPr/>
          </a:p>
        </p:txBody>
      </p:sp>
      <p:sp>
        <p:nvSpPr>
          <p:cNvPr id="779" name="Google Shape;779;p73"/>
          <p:cNvSpPr txBox="1">
            <a:spLocks noGrp="1"/>
          </p:cNvSpPr>
          <p:nvPr>
            <p:ph type="body" idx="2"/>
          </p:nvPr>
        </p:nvSpPr>
        <p:spPr>
          <a:xfrm>
            <a:off x="716175" y="1176925"/>
            <a:ext cx="9766200" cy="5390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a:t>Microempresa: Pequeña empresa que suele emplear a menos de 10 personas.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Igualdad de género: El estado de igualdad de acceso a los recursos y oportunidades independientemente del género, incluyendo la participación económica y la toma de decisiones.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Protección social: Medidas como la asistencia sanitaria, las prestaciones por desempleo y las pensiones que garantizan la satisfacción de las necesidades básicas de las personas, permitiéndoles participar en el desarrollo sostenible.</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Visión de sostenibilidad: Un estado futuro convincente y alcanzable que armoniza los objetivos empresariales con las preocupaciones ecológicas y sociales, sirviendo de hoja de ruta para la acción.</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9"/>
          <p:cNvSpPr txBox="1">
            <a:spLocks noGrp="1"/>
          </p:cNvSpPr>
          <p:nvPr>
            <p:ph type="body" idx="1"/>
          </p:nvPr>
        </p:nvSpPr>
        <p:spPr>
          <a:xfrm>
            <a:off x="736750" y="704975"/>
            <a:ext cx="95382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73B64B"/>
              </a:buClr>
              <a:buSzPts val="3600"/>
              <a:buFont typeface="Arial"/>
              <a:buNone/>
            </a:pPr>
            <a:r>
              <a:rPr lang="en-GB"/>
              <a:t>Glosario</a:t>
            </a:r>
            <a:endParaRPr/>
          </a:p>
        </p:txBody>
      </p:sp>
      <p:sp>
        <p:nvSpPr>
          <p:cNvPr id="785" name="Google Shape;785;p99"/>
          <p:cNvSpPr txBox="1">
            <a:spLocks noGrp="1"/>
          </p:cNvSpPr>
          <p:nvPr>
            <p:ph type="body" idx="2"/>
          </p:nvPr>
        </p:nvSpPr>
        <p:spPr>
          <a:xfrm>
            <a:off x="736750" y="1646650"/>
            <a:ext cx="103092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a:t>Economía circular: Sistema económico destinado a eliminar los residuos y el uso continuo de recursos mediante los principios de reutilización, reparación, reacondicionamiento y reciclaje.</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Lluvia de ideas interactiva: Técnica de colaboración utilizada para generar un gran número de ideas que permitan abordar retos específicos de sostenibilidad en un plazo de tiempo determinado.</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Modelo de producción de residuo cero: Sistema en el que todos los materiales se reutilizan, reciclan o compostan, con lo que no se envían residuos a vertederos o incineradoras.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Clr>
                <a:srgbClr val="595959"/>
              </a:buClr>
              <a:buSzPts val="2400"/>
              <a:buFont typeface="Arial"/>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74"/>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92" name="Google Shape;792;p7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93" name="Google Shape;793;p7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4" name="Google Shape;794;p74"/>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00" name="Google Shape;800;p75"/>
          <p:cNvSpPr txBox="1">
            <a:spLocks noGrp="1"/>
          </p:cNvSpPr>
          <p:nvPr>
            <p:ph type="body" idx="2"/>
          </p:nvPr>
        </p:nvSpPr>
        <p:spPr>
          <a:xfrm>
            <a:off x="904856" y="19494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Anna Olivero, Aworld (May 2023) Employee engagement sustainability: 4 key things to know: https://aworld.org/engagement/employee-engagement-sustainability-4-key-things-to-know/ </a:t>
            </a:r>
            <a:endParaRPr/>
          </a:p>
          <a:p>
            <a:pPr marL="285750" lvl="0" indent="-285750" algn="l" rtl="0">
              <a:lnSpc>
                <a:spcPct val="100000"/>
              </a:lnSpc>
              <a:spcBef>
                <a:spcPts val="0"/>
              </a:spcBef>
              <a:spcAft>
                <a:spcPts val="0"/>
              </a:spcAft>
              <a:buClr>
                <a:srgbClr val="595959"/>
              </a:buClr>
              <a:buSzPts val="1800"/>
              <a:buFont typeface="Arial"/>
              <a:buChar char="•"/>
            </a:pPr>
            <a:r>
              <a:rPr lang="en-GB"/>
              <a:t>IgniteEnergy, (Oct 2022) The importance of employee engagement in sustainability: https://www.igniteenergy.co.uk/news/employee-engagement-sustainability/</a:t>
            </a:r>
            <a:endParaRPr/>
          </a:p>
          <a:p>
            <a:pPr marL="285750" lvl="0" indent="-285750" algn="l" rtl="0">
              <a:lnSpc>
                <a:spcPct val="100000"/>
              </a:lnSpc>
              <a:spcBef>
                <a:spcPts val="0"/>
              </a:spcBef>
              <a:spcAft>
                <a:spcPts val="0"/>
              </a:spcAft>
              <a:buClr>
                <a:srgbClr val="595959"/>
              </a:buClr>
              <a:buSzPts val="1800"/>
              <a:buFont typeface="Arial"/>
              <a:buChar char="•"/>
            </a:pPr>
            <a:r>
              <a:rPr lang="en-GB"/>
              <a:t>Paul Polman &amp; CB Bhattacharya (2016), Engaging Employees to Create a Sustainable Business, https://ssir.org/articles/entry/engaging_employees_to_create_a_sustainable_business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27fd581dc08_0_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06" name="Google Shape;806;g27fd581dc08_0_0"/>
          <p:cNvSpPr txBox="1">
            <a:spLocks noGrp="1"/>
          </p:cNvSpPr>
          <p:nvPr>
            <p:ph type="body" idx="2"/>
          </p:nvPr>
        </p:nvSpPr>
        <p:spPr>
          <a:xfrm>
            <a:off x="904856" y="21018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The European Green Deal: https://commission.europa.eu/strategy-and-policy/priorities-2019-2024/european-green-deal_en</a:t>
            </a:r>
            <a:endParaRPr/>
          </a:p>
          <a:p>
            <a:pPr marL="285750" lvl="0" indent="-285750" algn="l" rtl="0">
              <a:lnSpc>
                <a:spcPct val="100000"/>
              </a:lnSpc>
              <a:spcBef>
                <a:spcPts val="0"/>
              </a:spcBef>
              <a:spcAft>
                <a:spcPts val="0"/>
              </a:spcAft>
              <a:buClr>
                <a:srgbClr val="595959"/>
              </a:buClr>
              <a:buSzPts val="1800"/>
              <a:buFont typeface="Arial"/>
              <a:buChar char="•"/>
            </a:pPr>
            <a:r>
              <a:rPr lang="en-GB"/>
              <a:t>Circular economy action plan: </a:t>
            </a:r>
            <a:r>
              <a:rPr lang="en-GB" u="sng">
                <a:solidFill>
                  <a:schemeClr val="hlink"/>
                </a:solidFill>
                <a:hlinkClick r:id="rId3"/>
              </a:rPr>
              <a:t>https://environment.ec.europa.eu/strategy/circular-economy-action-plan_en</a:t>
            </a:r>
            <a:endParaRPr/>
          </a:p>
          <a:p>
            <a:pPr marL="457200" lvl="0" indent="-342900" algn="l" rtl="0">
              <a:lnSpc>
                <a:spcPct val="100000"/>
              </a:lnSpc>
              <a:spcBef>
                <a:spcPts val="0"/>
              </a:spcBef>
              <a:spcAft>
                <a:spcPts val="0"/>
              </a:spcAft>
              <a:buSzPts val="1800"/>
              <a:buChar char="•"/>
            </a:pPr>
            <a:r>
              <a:rPr lang="en-GB"/>
              <a:t>Schaltegger, S., &amp; Burritt, R. (2018). The Role of Advocacy in Corporate Sustainability Retrieved from Research Gate</a:t>
            </a:r>
            <a:endParaRPr/>
          </a:p>
          <a:p>
            <a:pPr marL="457200" lvl="0" indent="-342900" algn="l" rtl="0">
              <a:lnSpc>
                <a:spcPct val="100000"/>
              </a:lnSpc>
              <a:spcBef>
                <a:spcPts val="0"/>
              </a:spcBef>
              <a:spcAft>
                <a:spcPts val="0"/>
              </a:spcAft>
              <a:buSzPts val="1800"/>
              <a:buChar char="•"/>
            </a:pPr>
            <a:r>
              <a:rPr lang="en-GB"/>
              <a:t>Sanda Ojiambo (Mar 2023)Small businesses are key to a more sustainable and inclusive world. Here's why</a:t>
            </a:r>
            <a:endParaRPr/>
          </a:p>
          <a:p>
            <a:pPr marL="457200" lvl="0" indent="-342900" algn="l" rtl="0">
              <a:lnSpc>
                <a:spcPct val="100000"/>
              </a:lnSpc>
              <a:spcBef>
                <a:spcPts val="0"/>
              </a:spcBef>
              <a:spcAft>
                <a:spcPts val="0"/>
              </a:spcAft>
              <a:buSzPts val="1800"/>
              <a:buChar char="•"/>
            </a:pPr>
            <a:r>
              <a:rPr lang="en-GB"/>
              <a:t>https://www.weforum.org/agenda/2023/03/small-businesses-sustainable-inclusive-world/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xfrm>
            <a:off x="6865384" y="738138"/>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a:t>OBJETIVOS</a:t>
            </a:r>
            <a:endParaRPr/>
          </a:p>
          <a:p>
            <a:pPr marL="0" lvl="0" indent="0" algn="l" rtl="0">
              <a:lnSpc>
                <a:spcPct val="90000"/>
              </a:lnSpc>
              <a:spcBef>
                <a:spcPts val="1000"/>
              </a:spcBef>
              <a:spcAft>
                <a:spcPts val="0"/>
              </a:spcAft>
              <a:buClr>
                <a:srgbClr val="73B64B"/>
              </a:buClr>
              <a:buSzPts val="3600"/>
              <a:buNone/>
            </a:pPr>
            <a:endParaRPr/>
          </a:p>
        </p:txBody>
      </p:sp>
      <p:sp>
        <p:nvSpPr>
          <p:cNvPr id="280" name="Google Shape;280;p7"/>
          <p:cNvSpPr txBox="1">
            <a:spLocks noGrp="1"/>
          </p:cNvSpPr>
          <p:nvPr>
            <p:ph type="body" idx="3"/>
          </p:nvPr>
        </p:nvSpPr>
        <p:spPr>
          <a:xfrm>
            <a:off x="6114292" y="1583521"/>
            <a:ext cx="5694900" cy="47340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200"/>
              </a:spcBef>
              <a:spcAft>
                <a:spcPts val="0"/>
              </a:spcAft>
              <a:buClr>
                <a:srgbClr val="5E5E5E"/>
              </a:buClr>
              <a:buSzPts val="2200"/>
              <a:buChar char="•"/>
            </a:pPr>
            <a:r>
              <a:rPr lang="en-GB" sz="2200" b="1">
                <a:solidFill>
                  <a:srgbClr val="5E5E5E"/>
                </a:solidFill>
              </a:rPr>
              <a:t>Aumentar la concienciación:</a:t>
            </a:r>
            <a:r>
              <a:rPr lang="en-GB" sz="2200">
                <a:solidFill>
                  <a:srgbClr val="5E5E5E"/>
                </a:solidFill>
              </a:rPr>
              <a:t> Asegúrese de que todos los empleados entienden la importancia de la sostenibilidad y cómo afecta a la empresa y a la comunidad en general.</a:t>
            </a:r>
            <a:endParaRPr sz="2200">
              <a:solidFill>
                <a:srgbClr val="5E5E5E"/>
              </a:solidFill>
            </a:endParaRPr>
          </a:p>
          <a:p>
            <a:pPr marL="457200" lvl="0" indent="-368300" algn="just" rtl="0">
              <a:lnSpc>
                <a:spcPct val="100000"/>
              </a:lnSpc>
              <a:spcBef>
                <a:spcPts val="0"/>
              </a:spcBef>
              <a:spcAft>
                <a:spcPts val="0"/>
              </a:spcAft>
              <a:buClr>
                <a:srgbClr val="5E5E5E"/>
              </a:buClr>
              <a:buSzPts val="2200"/>
              <a:buChar char="•"/>
            </a:pPr>
            <a:r>
              <a:rPr lang="en-GB" sz="2200" b="1">
                <a:solidFill>
                  <a:srgbClr val="5E5E5E"/>
                </a:solidFill>
              </a:rPr>
              <a:t>Promover la participación activa:</a:t>
            </a:r>
            <a:r>
              <a:rPr lang="en-GB" sz="2200">
                <a:solidFill>
                  <a:srgbClr val="5E5E5E"/>
                </a:solidFill>
              </a:rPr>
              <a:t> Anime a los empleados a apropiarse de las iniciativas de sostenibilidad y a aportar ideas sobre prácticas sostenibles.</a:t>
            </a:r>
            <a:endParaRPr sz="2200">
              <a:solidFill>
                <a:srgbClr val="5E5E5E"/>
              </a:solidFill>
            </a:endParaRPr>
          </a:p>
          <a:p>
            <a:pPr marL="457200" lvl="0" indent="-368300" algn="just" rtl="0">
              <a:lnSpc>
                <a:spcPct val="100000"/>
              </a:lnSpc>
              <a:spcBef>
                <a:spcPts val="0"/>
              </a:spcBef>
              <a:spcAft>
                <a:spcPts val="0"/>
              </a:spcAft>
              <a:buClr>
                <a:srgbClr val="5E5E5E"/>
              </a:buClr>
              <a:buSzPts val="2200"/>
              <a:buChar char="•"/>
            </a:pPr>
            <a:r>
              <a:rPr lang="en-GB" sz="2200" b="1">
                <a:solidFill>
                  <a:srgbClr val="5E5E5E"/>
                </a:solidFill>
              </a:rPr>
              <a:t>Fomentar la innovación:</a:t>
            </a:r>
            <a:r>
              <a:rPr lang="en-GB" sz="2200">
                <a:solidFill>
                  <a:srgbClr val="5E5E5E"/>
                </a:solidFill>
              </a:rPr>
              <a:t> Aprovechar las diversas perspectivas de los empleados para desarrollar soluciones innovadoras a los retos de la sostenibilidad.</a:t>
            </a:r>
            <a:endParaRPr sz="2200">
              <a:solidFill>
                <a:srgbClr val="5E5E5E"/>
              </a:solidFill>
            </a:endParaRPr>
          </a:p>
          <a:p>
            <a:pPr marL="457200" lvl="0" indent="0" algn="just" rtl="0">
              <a:lnSpc>
                <a:spcPct val="100000"/>
              </a:lnSpc>
              <a:spcBef>
                <a:spcPts val="1200"/>
              </a:spcBef>
              <a:spcAft>
                <a:spcPts val="0"/>
              </a:spcAft>
              <a:buSzPts val="2400"/>
              <a:buNone/>
            </a:pPr>
            <a:endParaRPr b="1">
              <a:solidFill>
                <a:srgbClr val="5E5E5E"/>
              </a:solidFill>
            </a:endParaRPr>
          </a:p>
        </p:txBody>
      </p:sp>
      <p:pic>
        <p:nvPicPr>
          <p:cNvPr id="281" name="Google Shape;281;p7"/>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12" name="Google Shape;812;p76"/>
          <p:cNvSpPr txBox="1">
            <a:spLocks noGrp="1"/>
          </p:cNvSpPr>
          <p:nvPr>
            <p:ph type="body" idx="2"/>
          </p:nvPr>
        </p:nvSpPr>
        <p:spPr>
          <a:xfrm>
            <a:off x="1011936" y="2207509"/>
            <a:ext cx="10859716"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European Management Journal. (2020). EcoCraft Kitchenware adopted a zero-waste production model.</a:t>
            </a:r>
            <a:endParaRPr/>
          </a:p>
          <a:p>
            <a:pPr marL="285750" lvl="0" indent="-285750" algn="l" rtl="0">
              <a:lnSpc>
                <a:spcPct val="100000"/>
              </a:lnSpc>
              <a:spcBef>
                <a:spcPts val="0"/>
              </a:spcBef>
              <a:spcAft>
                <a:spcPts val="0"/>
              </a:spcAft>
              <a:buSzPts val="1800"/>
              <a:buFont typeface="Arial"/>
              <a:buChar char="•"/>
            </a:pPr>
            <a:r>
              <a:rPr lang="en-GB"/>
              <a:t>Sustainability-related disclosure in the financial services sector: </a:t>
            </a:r>
            <a:r>
              <a:rPr lang="en-GB" u="sng">
                <a:solidFill>
                  <a:schemeClr val="hlink"/>
                </a:solidFill>
                <a:hlinkClick r:id="rId3"/>
              </a:rPr>
              <a:t>https://finance.ec.europa.eu/sustainable-finance/disclosures/sustainability-related-disclosure-financial-services-sector_en</a:t>
            </a:r>
            <a:endParaRPr/>
          </a:p>
          <a:p>
            <a:pPr marL="457200" lvl="0" indent="-381000" algn="l" rtl="0">
              <a:lnSpc>
                <a:spcPct val="103333"/>
              </a:lnSpc>
              <a:spcBef>
                <a:spcPts val="0"/>
              </a:spcBef>
              <a:spcAft>
                <a:spcPts val="0"/>
              </a:spcAft>
              <a:buSzPts val="2400"/>
              <a:buChar char="•"/>
            </a:pPr>
            <a:r>
              <a:rPr lang="en-GB"/>
              <a:t>EU taxonomy for sustainable activities: </a:t>
            </a:r>
            <a:r>
              <a:rPr lang="en-GB" u="sng">
                <a:solidFill>
                  <a:schemeClr val="accent3"/>
                </a:solidFill>
                <a:hlinkClick r:id="rId4">
                  <a:extLst>
                    <a:ext uri="{A12FA001-AC4F-418D-AE19-62706E023703}">
                      <ahyp:hlinkClr xmlns:ahyp="http://schemas.microsoft.com/office/drawing/2018/hyperlinkcolor" val="tx"/>
                    </a:ext>
                  </a:extLst>
                </a:hlinkClick>
              </a:rPr>
              <a:t>https://finance.ec.europa.eu/sustainable-finance/tools-and-standards/eu-taxonomy-sustainable-activities_en</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a:t>Referencias</a:t>
            </a:r>
            <a:endParaRPr/>
          </a:p>
        </p:txBody>
      </p:sp>
      <p:sp>
        <p:nvSpPr>
          <p:cNvPr id="818" name="Google Shape;818;p100"/>
          <p:cNvSpPr txBox="1">
            <a:spLocks noGrp="1"/>
          </p:cNvSpPr>
          <p:nvPr>
            <p:ph type="body" idx="2"/>
          </p:nvPr>
        </p:nvSpPr>
        <p:spPr>
          <a:xfrm>
            <a:off x="904856" y="2091685"/>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GB" sz="2400"/>
              <a:t>How to Engage Employees in Sustainability - A Case Study by Unique. Retrieved from Ambassify</a:t>
            </a:r>
            <a:endParaRPr/>
          </a:p>
          <a:p>
            <a:pPr marL="571500" lvl="0" indent="-342900" algn="l" rtl="0">
              <a:lnSpc>
                <a:spcPct val="103333"/>
              </a:lnSpc>
              <a:spcBef>
                <a:spcPts val="0"/>
              </a:spcBef>
              <a:spcAft>
                <a:spcPts val="0"/>
              </a:spcAft>
              <a:buSzPts val="2400"/>
              <a:buFont typeface="Arial"/>
              <a:buChar char="•"/>
            </a:pPr>
            <a:r>
              <a:rPr lang="en-GB" sz="2400"/>
              <a:t>GREEN JOBS - International Labour Organization: </a:t>
            </a:r>
            <a:r>
              <a:rPr lang="en-GB" sz="2400" u="sng">
                <a:solidFill>
                  <a:schemeClr val="hlink"/>
                </a:solidFill>
                <a:hlinkClick r:id="rId3"/>
              </a:rPr>
              <a:t>https://webapps.ilo.org/wcmsp5/groups/public/@ed_emp/@emp_ent/documents/publication/wcms_502730.pdf</a:t>
            </a:r>
            <a:endParaRPr u="sng">
              <a:solidFill>
                <a:schemeClr val="hlink"/>
              </a:solidFill>
            </a:endParaRPr>
          </a:p>
          <a:p>
            <a:pPr marL="571500" lvl="0" indent="-342900" algn="l" rtl="0">
              <a:lnSpc>
                <a:spcPct val="103333"/>
              </a:lnSpc>
              <a:spcBef>
                <a:spcPts val="0"/>
              </a:spcBef>
              <a:spcAft>
                <a:spcPts val="0"/>
              </a:spcAft>
              <a:buSzPts val="2400"/>
              <a:buFont typeface="Arial"/>
              <a:buChar char="•"/>
            </a:pPr>
            <a:r>
              <a:rPr lang="en-GB" sz="2400"/>
              <a:t>UN Environmental Programme, SWITCH to Green initiatives show how to build sustainable societies </a:t>
            </a:r>
            <a:r>
              <a:rPr lang="en-GB" sz="2400" u="sng">
                <a:solidFill>
                  <a:schemeClr val="hlink"/>
                </a:solidFill>
                <a:hlinkClick r:id="rId4"/>
              </a:rPr>
              <a:t>https://www.unep.org/news-and-stories/press-release/switch-green-initiatives-show-how-build-sustainable-societies</a:t>
            </a:r>
            <a:endParaRPr/>
          </a:p>
          <a:p>
            <a:pPr marL="571500" lvl="0" indent="-342900" algn="l" rtl="0">
              <a:lnSpc>
                <a:spcPct val="103333"/>
              </a:lnSpc>
              <a:spcBef>
                <a:spcPts val="0"/>
              </a:spcBef>
              <a:spcAft>
                <a:spcPts val="0"/>
              </a:spcAft>
              <a:buSzPts val="2400"/>
              <a:buFont typeface="Arial"/>
              <a:buChar char="•"/>
            </a:pPr>
            <a:r>
              <a:rPr lang="en-GB"/>
              <a:t>Engage for Success. (n.d.). The Business Case for People Engagement in Sustainability - O2. Retrieved from Engage for Success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824" name="Google Shape;824;p101"/>
          <p:cNvSpPr txBox="1">
            <a:spLocks noGrp="1"/>
          </p:cNvSpPr>
          <p:nvPr>
            <p:ph type="body" idx="2"/>
          </p:nvPr>
        </p:nvSpPr>
        <p:spPr>
          <a:xfrm>
            <a:off x="1121664" y="2079493"/>
            <a:ext cx="10042954" cy="378192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Sustainable Media. (n.d.). Employee Engagement in Sustainability at Bauer Media. Retrieved from Sustainable MediaAmbassify. </a:t>
            </a:r>
            <a:endParaRPr/>
          </a:p>
          <a:p>
            <a:pPr marL="285750" lvl="0" indent="-285750" algn="l" rtl="0">
              <a:lnSpc>
                <a:spcPct val="100000"/>
              </a:lnSpc>
              <a:spcBef>
                <a:spcPts val="0"/>
              </a:spcBef>
              <a:spcAft>
                <a:spcPts val="0"/>
              </a:spcAft>
              <a:buClr>
                <a:srgbClr val="595959"/>
              </a:buClr>
              <a:buSzPts val="1800"/>
              <a:buFont typeface="Arial"/>
              <a:buChar char="•"/>
            </a:pPr>
            <a:r>
              <a:rPr lang="en-GB"/>
              <a:t> Licia Genghini (Mar 2023), Green Upskilling: Why Companies Need to Train Employees to Meet the Demand of a Sustainable Economy: https://2030.builders/green-upskilling-why-companies-need-to-train-employees-to-meet-the-demand-of-a-sustainable-economy</a:t>
            </a:r>
            <a:endParaRPr/>
          </a:p>
          <a:p>
            <a:pPr marL="285750" lvl="0" indent="-285750" algn="l" rtl="0">
              <a:lnSpc>
                <a:spcPct val="100000"/>
              </a:lnSpc>
              <a:spcBef>
                <a:spcPts val="0"/>
              </a:spcBef>
              <a:spcAft>
                <a:spcPts val="0"/>
              </a:spcAft>
              <a:buClr>
                <a:srgbClr val="595959"/>
              </a:buClr>
              <a:buSzPts val="1800"/>
              <a:buFont typeface="Arial"/>
              <a:buChar char="•"/>
            </a:pPr>
            <a:r>
              <a:rPr lang="en-GB"/>
              <a:t>https://www.thecleanearthproject.com/ </a:t>
            </a:r>
            <a:endParaRPr/>
          </a:p>
          <a:p>
            <a:pPr marL="285750" lvl="0" indent="-285750" algn="l" rtl="0">
              <a:lnSpc>
                <a:spcPct val="100000"/>
              </a:lnSpc>
              <a:spcBef>
                <a:spcPts val="0"/>
              </a:spcBef>
              <a:spcAft>
                <a:spcPts val="0"/>
              </a:spcAft>
              <a:buSzPts val="1800"/>
              <a:buFont typeface="Arial"/>
              <a:buChar char="•"/>
            </a:pPr>
            <a:r>
              <a:rPr lang="en-GB"/>
              <a:t>Peter Ndegwa C.B.S (Feb 2022)Upskilling and Continuous Learning: The Keys to Sustainable Leadership: https://www.linkedin.com/pulse/upskilling-continuous-learning-keys-sustainable-peter-ndegwa/</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30" name="Google Shape;830;p77"/>
          <p:cNvSpPr txBox="1">
            <a:spLocks noGrp="1"/>
          </p:cNvSpPr>
          <p:nvPr>
            <p:ph type="body" idx="2"/>
          </p:nvPr>
        </p:nvSpPr>
        <p:spPr>
          <a:xfrm>
            <a:off x="904856" y="2101845"/>
            <a:ext cx="10870584"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International Labour Organisation, National Green Jobs Strategy 2021-2025: https://www.ilo.org/sites/default/files/wcmsp5/groups/public/@africa/@ro-abidjan/@ilo-abuja/documents/publication/wcms_776631.pdf</a:t>
            </a:r>
            <a:endParaRPr/>
          </a:p>
          <a:p>
            <a:pPr marL="285750" lvl="0" indent="-285750" algn="l" rtl="0">
              <a:lnSpc>
                <a:spcPct val="100000"/>
              </a:lnSpc>
              <a:spcBef>
                <a:spcPts val="0"/>
              </a:spcBef>
              <a:spcAft>
                <a:spcPts val="0"/>
              </a:spcAft>
              <a:buClr>
                <a:srgbClr val="595959"/>
              </a:buClr>
              <a:buSzPts val="1800"/>
              <a:buFont typeface="Arial"/>
              <a:buChar char="•"/>
            </a:pPr>
            <a:r>
              <a:rPr lang="en-GB"/>
              <a:t>Greening jobs and skills – OECD https://www.oecd.org/g20/topics/employment-and-social-policy/greeningjobsandskills.htm#:~:text=One%20way%20to%20combine%20environmental,GHG%20emissions%20and%20higher%20employment. </a:t>
            </a:r>
            <a:endParaRPr/>
          </a:p>
          <a:p>
            <a:pPr marL="285750" lvl="0" indent="-285750" algn="l" rtl="0">
              <a:lnSpc>
                <a:spcPct val="100000"/>
              </a:lnSpc>
              <a:spcBef>
                <a:spcPts val="0"/>
              </a:spcBef>
              <a:spcAft>
                <a:spcPts val="0"/>
              </a:spcAft>
              <a:buClr>
                <a:srgbClr val="595959"/>
              </a:buClr>
              <a:buSzPts val="1800"/>
              <a:buFont typeface="Arial"/>
              <a:buChar char="•"/>
            </a:pPr>
            <a:r>
              <a:rPr lang="en-GB"/>
              <a:t>The European Pillar of Social Rights Action Plan: https://op.europa.eu/webpub/empl/european-pillar-of-social-rights/en/</a:t>
            </a:r>
            <a:endParaRPr/>
          </a:p>
          <a:p>
            <a:pPr marL="0" lvl="0" indent="0" algn="l" rtl="0">
              <a:lnSpc>
                <a:spcPct val="137777"/>
              </a:lnSpc>
              <a:spcBef>
                <a:spcPts val="0"/>
              </a:spcBef>
              <a:spcAft>
                <a:spcPts val="0"/>
              </a:spcAft>
              <a:buClr>
                <a:srgbClr val="595959"/>
              </a:buClr>
              <a:buSzPts val="1800"/>
              <a:buNone/>
            </a:pPr>
            <a:endParaRPr sz="18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9"/>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37" name="Google Shape;837;p79"/>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a:t>¿Alguna Pregunta?</a:t>
            </a:r>
            <a:endParaRPr/>
          </a:p>
        </p:txBody>
      </p:sp>
      <p:sp>
        <p:nvSpPr>
          <p:cNvPr id="838" name="Google Shape;838;p79"/>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Gracias</a:t>
            </a:r>
            <a:endParaRPr/>
          </a:p>
        </p:txBody>
      </p:sp>
      <p:grpSp>
        <p:nvGrpSpPr>
          <p:cNvPr id="839" name="Google Shape;839;p79"/>
          <p:cNvGrpSpPr/>
          <p:nvPr/>
        </p:nvGrpSpPr>
        <p:grpSpPr>
          <a:xfrm>
            <a:off x="8380634" y="2920943"/>
            <a:ext cx="3193903" cy="538831"/>
            <a:chOff x="5349868" y="8302092"/>
            <a:chExt cx="1664680" cy="280842"/>
          </a:xfrm>
        </p:grpSpPr>
        <p:grpSp>
          <p:nvGrpSpPr>
            <p:cNvPr id="840" name="Google Shape;840;p79"/>
            <p:cNvGrpSpPr/>
            <p:nvPr/>
          </p:nvGrpSpPr>
          <p:grpSpPr>
            <a:xfrm>
              <a:off x="6388006" y="8302092"/>
              <a:ext cx="280634" cy="280634"/>
              <a:chOff x="1950027" y="2499889"/>
              <a:chExt cx="850463" cy="850463"/>
            </a:xfrm>
          </p:grpSpPr>
          <p:sp>
            <p:nvSpPr>
              <p:cNvPr id="841" name="Google Shape;841;p7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2" name="Google Shape;842;p79"/>
              <p:cNvGrpSpPr/>
              <p:nvPr/>
            </p:nvGrpSpPr>
            <p:grpSpPr>
              <a:xfrm>
                <a:off x="2107521" y="2657382"/>
                <a:ext cx="535476" cy="535477"/>
                <a:chOff x="2107521" y="2657382"/>
                <a:chExt cx="535476" cy="535477"/>
              </a:xfrm>
            </p:grpSpPr>
            <p:sp>
              <p:nvSpPr>
                <p:cNvPr id="843" name="Google Shape;843;p7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7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5" name="Google Shape;845;p7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46" name="Google Shape;846;p79"/>
            <p:cNvGrpSpPr/>
            <p:nvPr/>
          </p:nvGrpSpPr>
          <p:grpSpPr>
            <a:xfrm>
              <a:off x="5695775" y="8302092"/>
              <a:ext cx="280634" cy="280634"/>
              <a:chOff x="-147782" y="2499889"/>
              <a:chExt cx="850463" cy="850463"/>
            </a:xfrm>
          </p:grpSpPr>
          <p:sp>
            <p:nvSpPr>
              <p:cNvPr id="847" name="Google Shape;847;p79"/>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79"/>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9" name="Google Shape;849;p79"/>
            <p:cNvGrpSpPr/>
            <p:nvPr/>
          </p:nvGrpSpPr>
          <p:grpSpPr>
            <a:xfrm>
              <a:off x="6733914" y="8302092"/>
              <a:ext cx="280634" cy="280634"/>
              <a:chOff x="2998302" y="2499889"/>
              <a:chExt cx="850463" cy="850463"/>
            </a:xfrm>
          </p:grpSpPr>
          <p:sp>
            <p:nvSpPr>
              <p:cNvPr id="850" name="Google Shape;850;p7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7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52" name="Google Shape;852;p79"/>
            <p:cNvGrpSpPr/>
            <p:nvPr/>
          </p:nvGrpSpPr>
          <p:grpSpPr>
            <a:xfrm>
              <a:off x="5349868" y="8302092"/>
              <a:ext cx="280634" cy="280842"/>
              <a:chOff x="-1196056" y="2499889"/>
              <a:chExt cx="850463" cy="851092"/>
            </a:xfrm>
          </p:grpSpPr>
          <p:sp>
            <p:nvSpPr>
              <p:cNvPr id="853" name="Google Shape;853;p7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p7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5" name="Google Shape;855;p79"/>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6" name="Google Shape;856;p79"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8"/>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t>OBJETIVOS</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pic>
        <p:nvPicPr>
          <p:cNvPr id="287" name="Google Shape;287;p98"/>
          <p:cNvPicPr preferRelativeResize="0">
            <a:picLocks noGrp="1"/>
          </p:cNvPicPr>
          <p:nvPr>
            <p:ph type="pic" idx="2"/>
          </p:nvPr>
        </p:nvPicPr>
        <p:blipFill rotWithShape="1">
          <a:blip r:embed="rId3">
            <a:alphaModFix/>
          </a:blip>
          <a:srcRect t="11667" b="11667"/>
          <a:stretch/>
        </p:blipFill>
        <p:spPr>
          <a:xfrm>
            <a:off x="635271" y="2095585"/>
            <a:ext cx="5130800" cy="3913188"/>
          </a:xfrm>
          <a:prstGeom prst="rect">
            <a:avLst/>
          </a:prstGeom>
          <a:solidFill>
            <a:srgbClr val="D8D8D8"/>
          </a:solidFill>
          <a:ln>
            <a:noFill/>
          </a:ln>
        </p:spPr>
      </p:pic>
      <p:sp>
        <p:nvSpPr>
          <p:cNvPr id="288" name="Google Shape;288;p98"/>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1200"/>
              </a:spcBef>
              <a:spcAft>
                <a:spcPts val="0"/>
              </a:spcAft>
              <a:buClr>
                <a:srgbClr val="5E5E5E"/>
              </a:buClr>
              <a:buSzPts val="2300"/>
              <a:buChar char="•"/>
            </a:pPr>
            <a:r>
              <a:rPr lang="en-GB" sz="2300" b="1">
                <a:solidFill>
                  <a:srgbClr val="5E5E5E"/>
                </a:solidFill>
              </a:rPr>
              <a:t>Mejorar las competencias:</a:t>
            </a:r>
            <a:r>
              <a:rPr lang="en-GB" sz="2300">
                <a:solidFill>
                  <a:srgbClr val="5E5E5E"/>
                </a:solidFill>
              </a:rPr>
              <a:t> Proporcionar formación y recursos para dotar a los empleados de las habilidades necesarias para aplicar prácticas sostenibles de forma eficaz.</a:t>
            </a:r>
            <a:endParaRPr sz="2300">
              <a:solidFill>
                <a:srgbClr val="5E5E5E"/>
              </a:solidFill>
            </a:endParaRPr>
          </a:p>
          <a:p>
            <a:pPr marL="457200" lvl="0" indent="-374650" algn="just" rtl="0">
              <a:lnSpc>
                <a:spcPct val="100000"/>
              </a:lnSpc>
              <a:spcBef>
                <a:spcPts val="0"/>
              </a:spcBef>
              <a:spcAft>
                <a:spcPts val="0"/>
              </a:spcAft>
              <a:buClr>
                <a:srgbClr val="5E5E5E"/>
              </a:buClr>
              <a:buSzPts val="2300"/>
              <a:buChar char="•"/>
            </a:pPr>
            <a:r>
              <a:rPr lang="en-GB" sz="2300" b="1">
                <a:solidFill>
                  <a:srgbClr val="5E5E5E"/>
                </a:solidFill>
              </a:rPr>
              <a:t>Alinear los valores corporativos y personales:</a:t>
            </a:r>
            <a:r>
              <a:rPr lang="en-GB" sz="2300">
                <a:solidFill>
                  <a:srgbClr val="5E5E5E"/>
                </a:solidFill>
              </a:rPr>
              <a:t> Garantizar que los objetivos de sostenibilidad de la empresa coincidan con los valores y compromisos personales de los empleados.</a:t>
            </a:r>
            <a:endParaRPr sz="2300">
              <a:solidFill>
                <a:srgbClr val="5E5E5E"/>
              </a:solidFill>
            </a:endParaRPr>
          </a:p>
          <a:p>
            <a:pPr marL="457200" lvl="0" indent="0" algn="just" rtl="0">
              <a:lnSpc>
                <a:spcPct val="103333"/>
              </a:lnSpc>
              <a:spcBef>
                <a:spcPts val="1200"/>
              </a:spcBef>
              <a:spcAft>
                <a:spcPts val="0"/>
              </a:spcAft>
              <a:buSzPts val="2400"/>
              <a:buNone/>
            </a:pPr>
            <a:endParaRPr b="1"/>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7212</Words>
  <Application>Microsoft Office PowerPoint</Application>
  <PresentationFormat>Panorámica</PresentationFormat>
  <Paragraphs>524</Paragraphs>
  <Slides>84</Slides>
  <Notes>84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84</vt:i4>
      </vt:variant>
    </vt:vector>
  </HeadingPairs>
  <TitlesOfParts>
    <vt:vector size="91" baseType="lpstr">
      <vt:lpstr>Calibri</vt:lpstr>
      <vt:lpstr>Montserrat</vt:lpstr>
      <vt:lpstr>Figtree</vt:lpstr>
      <vt:lpstr>Montserrat Light</vt:lpstr>
      <vt:lpstr>arial</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ata O3651</cp:lastModifiedBy>
  <cp:revision>1</cp:revision>
  <dcterms:created xsi:type="dcterms:W3CDTF">2020-10-14T13:32:04Z</dcterms:created>
  <dcterms:modified xsi:type="dcterms:W3CDTF">2025-01-30T11:20:28Z</dcterms:modified>
</cp:coreProperties>
</file>