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0" r:id="rId44"/>
    <p:sldId id="301" r:id="rId45"/>
    <p:sldId id="302" r:id="rId46"/>
    <p:sldId id="304" r:id="rId47"/>
    <p:sldId id="305" r:id="rId48"/>
    <p:sldId id="306" r:id="rId49"/>
  </p:sldIdLst>
  <p:sldSz cx="12192000" cy="6858000"/>
  <p:notesSz cx="6858000" cy="9144000"/>
  <p:embeddedFontLst>
    <p:embeddedFont>
      <p:font typeface="Montserrat" panose="00000500000000000000" pitchFamily="2" charset="0"/>
      <p:regular r:id="rId51"/>
      <p:bold r:id="rId52"/>
      <p:italic r:id="rId53"/>
      <p:boldItalic r:id="rId54"/>
    </p:embeddedFont>
    <p:embeddedFont>
      <p:font typeface="Montserrat Light" panose="000004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yZUZKbDm5pf1YrReHoNjOPkTV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9A8303-F44C-47F4-AC5C-4CD2210AFCCC}">
  <a:tblStyle styleId="{6C9A8303-F44C-47F4-AC5C-4CD2210AFCCC}"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1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2:41:07.795" v="22" actId="478"/>
      <pc:docMkLst>
        <pc:docMk/>
      </pc:docMkLst>
      <pc:sldChg chg="addSp delSp modSp mod">
        <pc:chgData name="GV Vadivan" userId="7c1f3fdc556de7c5" providerId="LiveId" clId="{8D0BCD1F-A3D6-4EA0-BA6B-124C712E6D9B}" dt="2025-11-17T12:40:20.325" v="1" actId="478"/>
        <pc:sldMkLst>
          <pc:docMk/>
          <pc:sldMk cId="0" sldId="257"/>
        </pc:sldMkLst>
        <pc:spChg chg="add del mod">
          <ac:chgData name="GV Vadivan" userId="7c1f3fdc556de7c5" providerId="LiveId" clId="{8D0BCD1F-A3D6-4EA0-BA6B-124C712E6D9B}" dt="2025-11-17T12:40:20.325" v="1" actId="478"/>
          <ac:spMkLst>
            <pc:docMk/>
            <pc:sldMk cId="0" sldId="257"/>
            <ac:spMk id="3" creationId="{DAB12DC8-FEE6-8F83-B5E2-F9649A6349A1}"/>
          </ac:spMkLst>
        </pc:spChg>
        <pc:picChg chg="del">
          <ac:chgData name="GV Vadivan" userId="7c1f3fdc556de7c5" providerId="LiveId" clId="{8D0BCD1F-A3D6-4EA0-BA6B-124C712E6D9B}" dt="2025-11-17T12:40:18.574" v="0" actId="478"/>
          <ac:picMkLst>
            <pc:docMk/>
            <pc:sldMk cId="0" sldId="257"/>
            <ac:picMk id="218" creationId="{00000000-0000-0000-0000-000000000000}"/>
          </ac:picMkLst>
        </pc:picChg>
      </pc:sldChg>
      <pc:sldChg chg="addSp delSp modSp mod">
        <pc:chgData name="GV Vadivan" userId="7c1f3fdc556de7c5" providerId="LiveId" clId="{8D0BCD1F-A3D6-4EA0-BA6B-124C712E6D9B}" dt="2025-11-17T12:40:23.644" v="3" actId="478"/>
        <pc:sldMkLst>
          <pc:docMk/>
          <pc:sldMk cId="0" sldId="259"/>
        </pc:sldMkLst>
        <pc:spChg chg="add del mod">
          <ac:chgData name="GV Vadivan" userId="7c1f3fdc556de7c5" providerId="LiveId" clId="{8D0BCD1F-A3D6-4EA0-BA6B-124C712E6D9B}" dt="2025-11-17T12:40:23.644" v="3" actId="478"/>
          <ac:spMkLst>
            <pc:docMk/>
            <pc:sldMk cId="0" sldId="259"/>
            <ac:spMk id="3" creationId="{FCE0D7E9-2CDE-D252-FD64-13910E395601}"/>
          </ac:spMkLst>
        </pc:spChg>
        <pc:picChg chg="del">
          <ac:chgData name="GV Vadivan" userId="7c1f3fdc556de7c5" providerId="LiveId" clId="{8D0BCD1F-A3D6-4EA0-BA6B-124C712E6D9B}" dt="2025-11-17T12:40:23.196" v="2" actId="478"/>
          <ac:picMkLst>
            <pc:docMk/>
            <pc:sldMk cId="0" sldId="259"/>
            <ac:picMk id="233" creationId="{00000000-0000-0000-0000-000000000000}"/>
          </ac:picMkLst>
        </pc:picChg>
      </pc:sldChg>
      <pc:sldChg chg="addSp delSp modSp mod">
        <pc:chgData name="GV Vadivan" userId="7c1f3fdc556de7c5" providerId="LiveId" clId="{8D0BCD1F-A3D6-4EA0-BA6B-124C712E6D9B}" dt="2025-11-17T12:40:27.801" v="5" actId="478"/>
        <pc:sldMkLst>
          <pc:docMk/>
          <pc:sldMk cId="0" sldId="261"/>
        </pc:sldMkLst>
        <pc:spChg chg="add del mod">
          <ac:chgData name="GV Vadivan" userId="7c1f3fdc556de7c5" providerId="LiveId" clId="{8D0BCD1F-A3D6-4EA0-BA6B-124C712E6D9B}" dt="2025-11-17T12:40:27.801" v="5" actId="478"/>
          <ac:spMkLst>
            <pc:docMk/>
            <pc:sldMk cId="0" sldId="261"/>
            <ac:spMk id="3" creationId="{D94C11BF-51EB-28E5-3520-FCB9EC43A67C}"/>
          </ac:spMkLst>
        </pc:spChg>
        <pc:picChg chg="del">
          <ac:chgData name="GV Vadivan" userId="7c1f3fdc556de7c5" providerId="LiveId" clId="{8D0BCD1F-A3D6-4EA0-BA6B-124C712E6D9B}" dt="2025-11-17T12:40:27.381" v="4" actId="478"/>
          <ac:picMkLst>
            <pc:docMk/>
            <pc:sldMk cId="0" sldId="261"/>
            <ac:picMk id="267" creationId="{00000000-0000-0000-0000-000000000000}"/>
          </ac:picMkLst>
        </pc:picChg>
      </pc:sldChg>
      <pc:sldChg chg="del">
        <pc:chgData name="GV Vadivan" userId="7c1f3fdc556de7c5" providerId="LiveId" clId="{8D0BCD1F-A3D6-4EA0-BA6B-124C712E6D9B}" dt="2025-11-17T12:40:33.233" v="6" actId="47"/>
        <pc:sldMkLst>
          <pc:docMk/>
          <pc:sldMk cId="0" sldId="267"/>
        </pc:sldMkLst>
      </pc:sldChg>
      <pc:sldChg chg="addSp delSp modSp mod">
        <pc:chgData name="GV Vadivan" userId="7c1f3fdc556de7c5" providerId="LiveId" clId="{8D0BCD1F-A3D6-4EA0-BA6B-124C712E6D9B}" dt="2025-11-17T12:40:39.324" v="8" actId="478"/>
        <pc:sldMkLst>
          <pc:docMk/>
          <pc:sldMk cId="0" sldId="271"/>
        </pc:sldMkLst>
        <pc:spChg chg="add del mod">
          <ac:chgData name="GV Vadivan" userId="7c1f3fdc556de7c5" providerId="LiveId" clId="{8D0BCD1F-A3D6-4EA0-BA6B-124C712E6D9B}" dt="2025-11-17T12:40:39.324" v="8" actId="478"/>
          <ac:spMkLst>
            <pc:docMk/>
            <pc:sldMk cId="0" sldId="271"/>
            <ac:spMk id="3" creationId="{CC725463-3340-1A21-3C1B-699121F47168}"/>
          </ac:spMkLst>
        </pc:spChg>
        <pc:picChg chg="del">
          <ac:chgData name="GV Vadivan" userId="7c1f3fdc556de7c5" providerId="LiveId" clId="{8D0BCD1F-A3D6-4EA0-BA6B-124C712E6D9B}" dt="2025-11-17T12:40:38.784" v="7" actId="478"/>
          <ac:picMkLst>
            <pc:docMk/>
            <pc:sldMk cId="0" sldId="271"/>
            <ac:picMk id="328" creationId="{00000000-0000-0000-0000-000000000000}"/>
          </ac:picMkLst>
        </pc:picChg>
      </pc:sldChg>
      <pc:sldChg chg="addSp delSp modSp mod">
        <pc:chgData name="GV Vadivan" userId="7c1f3fdc556de7c5" providerId="LiveId" clId="{8D0BCD1F-A3D6-4EA0-BA6B-124C712E6D9B}" dt="2025-11-17T12:40:40.881" v="10" actId="478"/>
        <pc:sldMkLst>
          <pc:docMk/>
          <pc:sldMk cId="0" sldId="272"/>
        </pc:sldMkLst>
        <pc:spChg chg="add del mod">
          <ac:chgData name="GV Vadivan" userId="7c1f3fdc556de7c5" providerId="LiveId" clId="{8D0BCD1F-A3D6-4EA0-BA6B-124C712E6D9B}" dt="2025-11-17T12:40:40.881" v="10" actId="478"/>
          <ac:spMkLst>
            <pc:docMk/>
            <pc:sldMk cId="0" sldId="272"/>
            <ac:spMk id="3" creationId="{C760858A-DD92-0945-9FB5-EC1F39E41B87}"/>
          </ac:spMkLst>
        </pc:spChg>
        <pc:picChg chg="del">
          <ac:chgData name="GV Vadivan" userId="7c1f3fdc556de7c5" providerId="LiveId" clId="{8D0BCD1F-A3D6-4EA0-BA6B-124C712E6D9B}" dt="2025-11-17T12:40:40.337" v="9" actId="478"/>
          <ac:picMkLst>
            <pc:docMk/>
            <pc:sldMk cId="0" sldId="272"/>
            <ac:picMk id="354" creationId="{00000000-0000-0000-0000-000000000000}"/>
          </ac:picMkLst>
        </pc:picChg>
      </pc:sldChg>
      <pc:sldChg chg="addSp delSp modSp mod">
        <pc:chgData name="GV Vadivan" userId="7c1f3fdc556de7c5" providerId="LiveId" clId="{8D0BCD1F-A3D6-4EA0-BA6B-124C712E6D9B}" dt="2025-11-17T12:40:48.763" v="12" actId="478"/>
        <pc:sldMkLst>
          <pc:docMk/>
          <pc:sldMk cId="0" sldId="283"/>
        </pc:sldMkLst>
        <pc:spChg chg="add del mod">
          <ac:chgData name="GV Vadivan" userId="7c1f3fdc556de7c5" providerId="LiveId" clId="{8D0BCD1F-A3D6-4EA0-BA6B-124C712E6D9B}" dt="2025-11-17T12:40:48.763" v="12" actId="478"/>
          <ac:spMkLst>
            <pc:docMk/>
            <pc:sldMk cId="0" sldId="283"/>
            <ac:spMk id="3" creationId="{2199DEFE-337A-0319-09D0-028ACE8127C0}"/>
          </ac:spMkLst>
        </pc:spChg>
        <pc:picChg chg="del">
          <ac:chgData name="GV Vadivan" userId="7c1f3fdc556de7c5" providerId="LiveId" clId="{8D0BCD1F-A3D6-4EA0-BA6B-124C712E6D9B}" dt="2025-11-17T12:40:48.279" v="11" actId="478"/>
          <ac:picMkLst>
            <pc:docMk/>
            <pc:sldMk cId="0" sldId="283"/>
            <ac:picMk id="420" creationId="{00000000-0000-0000-0000-000000000000}"/>
          </ac:picMkLst>
        </pc:picChg>
      </pc:sldChg>
      <pc:sldChg chg="addSp delSp modSp mod">
        <pc:chgData name="GV Vadivan" userId="7c1f3fdc556de7c5" providerId="LiveId" clId="{8D0BCD1F-A3D6-4EA0-BA6B-124C712E6D9B}" dt="2025-11-17T12:40:50.784" v="14" actId="478"/>
        <pc:sldMkLst>
          <pc:docMk/>
          <pc:sldMk cId="0" sldId="284"/>
        </pc:sldMkLst>
        <pc:spChg chg="add del mod">
          <ac:chgData name="GV Vadivan" userId="7c1f3fdc556de7c5" providerId="LiveId" clId="{8D0BCD1F-A3D6-4EA0-BA6B-124C712E6D9B}" dt="2025-11-17T12:40:50.784" v="14" actId="478"/>
          <ac:spMkLst>
            <pc:docMk/>
            <pc:sldMk cId="0" sldId="284"/>
            <ac:spMk id="3" creationId="{6FFC96D3-927C-B94B-214D-0D4A78E01433}"/>
          </ac:spMkLst>
        </pc:spChg>
        <pc:picChg chg="del">
          <ac:chgData name="GV Vadivan" userId="7c1f3fdc556de7c5" providerId="LiveId" clId="{8D0BCD1F-A3D6-4EA0-BA6B-124C712E6D9B}" dt="2025-11-17T12:40:50.095" v="13" actId="478"/>
          <ac:picMkLst>
            <pc:docMk/>
            <pc:sldMk cId="0" sldId="284"/>
            <ac:picMk id="436" creationId="{00000000-0000-0000-0000-000000000000}"/>
          </ac:picMkLst>
        </pc:picChg>
      </pc:sldChg>
      <pc:sldChg chg="addSp delSp modSp mod">
        <pc:chgData name="GV Vadivan" userId="7c1f3fdc556de7c5" providerId="LiveId" clId="{8D0BCD1F-A3D6-4EA0-BA6B-124C712E6D9B}" dt="2025-11-17T12:40:56.911" v="16" actId="478"/>
        <pc:sldMkLst>
          <pc:docMk/>
          <pc:sldMk cId="0" sldId="292"/>
        </pc:sldMkLst>
        <pc:spChg chg="add del mod">
          <ac:chgData name="GV Vadivan" userId="7c1f3fdc556de7c5" providerId="LiveId" clId="{8D0BCD1F-A3D6-4EA0-BA6B-124C712E6D9B}" dt="2025-11-17T12:40:56.911" v="16" actId="478"/>
          <ac:spMkLst>
            <pc:docMk/>
            <pc:sldMk cId="0" sldId="292"/>
            <ac:spMk id="3" creationId="{D434C935-F0CF-0F34-8B08-D50787C2D998}"/>
          </ac:spMkLst>
        </pc:spChg>
        <pc:picChg chg="del">
          <ac:chgData name="GV Vadivan" userId="7c1f3fdc556de7c5" providerId="LiveId" clId="{8D0BCD1F-A3D6-4EA0-BA6B-124C712E6D9B}" dt="2025-11-17T12:40:54.468" v="15" actId="478"/>
          <ac:picMkLst>
            <pc:docMk/>
            <pc:sldMk cId="0" sldId="292"/>
            <ac:picMk id="486" creationId="{00000000-0000-0000-0000-000000000000}"/>
          </ac:picMkLst>
        </pc:picChg>
      </pc:sldChg>
      <pc:sldChg chg="del">
        <pc:chgData name="GV Vadivan" userId="7c1f3fdc556de7c5" providerId="LiveId" clId="{8D0BCD1F-A3D6-4EA0-BA6B-124C712E6D9B}" dt="2025-11-17T12:41:00.403" v="17" actId="47"/>
        <pc:sldMkLst>
          <pc:docMk/>
          <pc:sldMk cId="0" sldId="297"/>
        </pc:sldMkLst>
      </pc:sldChg>
      <pc:sldChg chg="addSp delSp modSp mod">
        <pc:chgData name="GV Vadivan" userId="7c1f3fdc556de7c5" providerId="LiveId" clId="{8D0BCD1F-A3D6-4EA0-BA6B-124C712E6D9B}" dt="2025-11-17T12:41:02.723" v="19" actId="478"/>
        <pc:sldMkLst>
          <pc:docMk/>
          <pc:sldMk cId="0" sldId="298"/>
        </pc:sldMkLst>
        <pc:spChg chg="add del mod">
          <ac:chgData name="GV Vadivan" userId="7c1f3fdc556de7c5" providerId="LiveId" clId="{8D0BCD1F-A3D6-4EA0-BA6B-124C712E6D9B}" dt="2025-11-17T12:41:02.723" v="19" actId="478"/>
          <ac:spMkLst>
            <pc:docMk/>
            <pc:sldMk cId="0" sldId="298"/>
            <ac:spMk id="3" creationId="{3CA52B39-15D8-D175-2CDA-934704ED7BAC}"/>
          </ac:spMkLst>
        </pc:spChg>
        <pc:picChg chg="del">
          <ac:chgData name="GV Vadivan" userId="7c1f3fdc556de7c5" providerId="LiveId" clId="{8D0BCD1F-A3D6-4EA0-BA6B-124C712E6D9B}" dt="2025-11-17T12:41:01.433" v="18" actId="478"/>
          <ac:picMkLst>
            <pc:docMk/>
            <pc:sldMk cId="0" sldId="298"/>
            <ac:picMk id="530" creationId="{00000000-0000-0000-0000-000000000000}"/>
          </ac:picMkLst>
        </pc:picChg>
      </pc:sldChg>
      <pc:sldChg chg="del">
        <pc:chgData name="GV Vadivan" userId="7c1f3fdc556de7c5" providerId="LiveId" clId="{8D0BCD1F-A3D6-4EA0-BA6B-124C712E6D9B}" dt="2025-11-17T12:41:06.200" v="20" actId="47"/>
        <pc:sldMkLst>
          <pc:docMk/>
          <pc:sldMk cId="0" sldId="303"/>
        </pc:sldMkLst>
      </pc:sldChg>
      <pc:sldChg chg="addSp delSp modSp mod">
        <pc:chgData name="GV Vadivan" userId="7c1f3fdc556de7c5" providerId="LiveId" clId="{8D0BCD1F-A3D6-4EA0-BA6B-124C712E6D9B}" dt="2025-11-17T12:41:07.795" v="22" actId="478"/>
        <pc:sldMkLst>
          <pc:docMk/>
          <pc:sldMk cId="0" sldId="304"/>
        </pc:sldMkLst>
        <pc:spChg chg="add del mod">
          <ac:chgData name="GV Vadivan" userId="7c1f3fdc556de7c5" providerId="LiveId" clId="{8D0BCD1F-A3D6-4EA0-BA6B-124C712E6D9B}" dt="2025-11-17T12:41:07.795" v="22" actId="478"/>
          <ac:spMkLst>
            <pc:docMk/>
            <pc:sldMk cId="0" sldId="304"/>
            <ac:spMk id="3" creationId="{E9C1C871-D59F-FC8D-0C10-F0EF69F16865}"/>
          </ac:spMkLst>
        </pc:spChg>
        <pc:picChg chg="del">
          <ac:chgData name="GV Vadivan" userId="7c1f3fdc556de7c5" providerId="LiveId" clId="{8D0BCD1F-A3D6-4EA0-BA6B-124C712E6D9B}" dt="2025-11-17T12:41:07.260" v="21" actId="478"/>
          <ac:picMkLst>
            <pc:docMk/>
            <pc:sldMk cId="0" sldId="304"/>
            <ac:picMk id="573" creationId="{00000000-0000-0000-0000-000000000000}"/>
          </ac:picMkLst>
        </pc:picChg>
      </pc:sldChg>
      <pc:sldMasterChg chg="delSldLayout">
        <pc:chgData name="GV Vadivan" userId="7c1f3fdc556de7c5" providerId="LiveId" clId="{8D0BCD1F-A3D6-4EA0-BA6B-124C712E6D9B}" dt="2025-11-17T12:41:06.200" v="20" actId="47"/>
        <pc:sldMasterMkLst>
          <pc:docMk/>
          <pc:sldMasterMk cId="0" sldId="2147483648"/>
        </pc:sldMasterMkLst>
        <pc:sldLayoutChg chg="del">
          <pc:chgData name="GV Vadivan" userId="7c1f3fdc556de7c5" providerId="LiveId" clId="{8D0BCD1F-A3D6-4EA0-BA6B-124C712E6D9B}" dt="2025-11-17T12:41:06.200" v="20" actId="47"/>
          <pc:sldLayoutMkLst>
            <pc:docMk/>
            <pc:sldMasterMk cId="0" sldId="2147483648"/>
            <pc:sldLayoutMk cId="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f056c7f01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f056c7f01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2f056c7f01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f056c7f01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2f056c7f01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2f056c7f01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f056c7f01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f056c7f018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2f056c7f01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4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4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44"/>
          <p:cNvGrpSpPr/>
          <p:nvPr/>
        </p:nvGrpSpPr>
        <p:grpSpPr>
          <a:xfrm>
            <a:off x="-695010" y="4529052"/>
            <a:ext cx="2530502" cy="2045219"/>
            <a:chOff x="5816064" y="9435173"/>
            <a:chExt cx="798029" cy="644988"/>
          </a:xfrm>
        </p:grpSpPr>
        <p:sp>
          <p:nvSpPr>
            <p:cNvPr id="17" name="Google Shape;17;p4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4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4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4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4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4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9"/>
        <p:cNvGrpSpPr/>
        <p:nvPr/>
      </p:nvGrpSpPr>
      <p:grpSpPr>
        <a:xfrm>
          <a:off x="0" y="0"/>
          <a:ext cx="0" cy="0"/>
          <a:chOff x="0" y="0"/>
          <a:chExt cx="0" cy="0"/>
        </a:xfrm>
      </p:grpSpPr>
      <p:sp>
        <p:nvSpPr>
          <p:cNvPr id="130" name="Google Shape;130;p53"/>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53"/>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53"/>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53"/>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4"/>
        <p:cNvGrpSpPr/>
        <p:nvPr/>
      </p:nvGrpSpPr>
      <p:grpSpPr>
        <a:xfrm>
          <a:off x="0" y="0"/>
          <a:ext cx="0" cy="0"/>
          <a:chOff x="0" y="0"/>
          <a:chExt cx="0" cy="0"/>
        </a:xfrm>
      </p:grpSpPr>
      <p:sp>
        <p:nvSpPr>
          <p:cNvPr id="135" name="Google Shape;135;p5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7" name="Google Shape;137;p5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5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40" name="Google Shape;140;p54"/>
          <p:cNvGrpSpPr/>
          <p:nvPr/>
        </p:nvGrpSpPr>
        <p:grpSpPr>
          <a:xfrm>
            <a:off x="-848733" y="3847224"/>
            <a:ext cx="3746119" cy="3027714"/>
            <a:chOff x="5816064" y="9435173"/>
            <a:chExt cx="798029" cy="644988"/>
          </a:xfrm>
        </p:grpSpPr>
        <p:sp>
          <p:nvSpPr>
            <p:cNvPr id="141" name="Google Shape;141;p5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5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5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5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5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5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6" name="Google Shape;156;p5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3"/>
        <p:cNvGrpSpPr/>
        <p:nvPr/>
      </p:nvGrpSpPr>
      <p:grpSpPr>
        <a:xfrm>
          <a:off x="0" y="0"/>
          <a:ext cx="0" cy="0"/>
          <a:chOff x="0" y="0"/>
          <a:chExt cx="0" cy="0"/>
        </a:xfrm>
      </p:grpSpPr>
      <p:sp>
        <p:nvSpPr>
          <p:cNvPr id="164" name="Google Shape;164;p57"/>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7"/>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7"/>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57"/>
          <p:cNvGrpSpPr/>
          <p:nvPr/>
        </p:nvGrpSpPr>
        <p:grpSpPr>
          <a:xfrm>
            <a:off x="-1984680" y="2794849"/>
            <a:ext cx="3760285" cy="3039163"/>
            <a:chOff x="5816064" y="9435173"/>
            <a:chExt cx="798029" cy="644988"/>
          </a:xfrm>
        </p:grpSpPr>
        <p:sp>
          <p:nvSpPr>
            <p:cNvPr id="168" name="Google Shape;168;p5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5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5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5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5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5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5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5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5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5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5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5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5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5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3" name="Google Shape;183;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84" name="Google Shape;184;p57"/>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5" name="Google Shape;185;p5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86" name="Google Shape;186;p57"/>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57"/>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8"/>
        <p:cNvGrpSpPr/>
        <p:nvPr/>
      </p:nvGrpSpPr>
      <p:grpSpPr>
        <a:xfrm>
          <a:off x="0" y="0"/>
          <a:ext cx="0" cy="0"/>
          <a:chOff x="0" y="0"/>
          <a:chExt cx="0" cy="0"/>
        </a:xfrm>
      </p:grpSpPr>
      <p:sp>
        <p:nvSpPr>
          <p:cNvPr id="189" name="Google Shape;189;p58"/>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l-PL"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1" name="Google Shape;191;p5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pl-PL"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2" name="Google Shape;192;p5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pl-PL"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pl-PL" sz="2400" b="1" i="0" u="none" strike="noStrike" cap="none">
                <a:solidFill>
                  <a:schemeClr val="lt1"/>
                </a:solidFill>
                <a:latin typeface="Calibri"/>
                <a:ea typeface="Calibri"/>
                <a:cs typeface="Calibri"/>
                <a:sym typeface="Calibri"/>
              </a:rPr>
              <a:t>Start on Sustainability </a:t>
            </a:r>
            <a:r>
              <a:rPr lang="pl-PL"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pl-PL"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3" name="Google Shape;193;p5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4" name="Google Shape;194;p5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5" name="Google Shape;195;p5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l-PL" sz="2400" b="0" i="0" u="none" strike="noStrike" cap="none">
                <a:solidFill>
                  <a:schemeClr val="lt1"/>
                </a:solidFill>
                <a:latin typeface="Calibri"/>
                <a:ea typeface="Calibri"/>
                <a:cs typeface="Calibri"/>
                <a:sym typeface="Calibri"/>
              </a:rPr>
              <a:t>*** </a:t>
            </a:r>
            <a:r>
              <a:rPr lang="pl-PL" sz="2400" b="1" i="0" u="none" strike="noStrike" cap="none">
                <a:solidFill>
                  <a:schemeClr val="lt1"/>
                </a:solidFill>
                <a:latin typeface="Calibri"/>
                <a:ea typeface="Calibri"/>
                <a:cs typeface="Calibri"/>
                <a:sym typeface="Calibri"/>
              </a:rPr>
              <a:t>PLEASE DELETE THIS INSTRUCTION SLIDE BEFORE PRESENTING FINAL PRESENTATION </a:t>
            </a:r>
            <a:r>
              <a:rPr lang="pl-PL"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96" name="Google Shape;196;p5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97"/>
        <p:cNvGrpSpPr/>
        <p:nvPr/>
      </p:nvGrpSpPr>
      <p:grpSpPr>
        <a:xfrm>
          <a:off x="0" y="0"/>
          <a:ext cx="0" cy="0"/>
          <a:chOff x="0" y="0"/>
          <a:chExt cx="0" cy="0"/>
        </a:xfrm>
      </p:grpSpPr>
      <p:sp>
        <p:nvSpPr>
          <p:cNvPr id="198" name="Google Shape;198;p59"/>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5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59"/>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202"/>
        <p:cNvGrpSpPr/>
        <p:nvPr/>
      </p:nvGrpSpPr>
      <p:grpSpPr>
        <a:xfrm>
          <a:off x="0" y="0"/>
          <a:ext cx="0" cy="0"/>
          <a:chOff x="0" y="0"/>
          <a:chExt cx="0" cy="0"/>
        </a:xfrm>
      </p:grpSpPr>
      <p:sp>
        <p:nvSpPr>
          <p:cNvPr id="203" name="Google Shape;203;p60"/>
          <p:cNvSpPr>
            <a:spLocks noGrp="1"/>
          </p:cNvSpPr>
          <p:nvPr>
            <p:ph type="pic" idx="2"/>
          </p:nvPr>
        </p:nvSpPr>
        <p:spPr>
          <a:xfrm>
            <a:off x="0" y="-12469"/>
            <a:ext cx="12192000" cy="6870469"/>
          </a:xfrm>
          <a:prstGeom prst="rect">
            <a:avLst/>
          </a:prstGeom>
          <a:solidFill>
            <a:srgbClr val="BFBFBF"/>
          </a:solidFill>
          <a:ln>
            <a:noFill/>
          </a:ln>
        </p:spPr>
      </p:sp>
      <p:sp>
        <p:nvSpPr>
          <p:cNvPr id="204" name="Google Shape;204;p60"/>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60"/>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4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4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4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4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4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4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4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4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4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4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47"/>
          <p:cNvGrpSpPr/>
          <p:nvPr/>
        </p:nvGrpSpPr>
        <p:grpSpPr>
          <a:xfrm>
            <a:off x="6966447" y="3406884"/>
            <a:ext cx="3616885" cy="2923263"/>
            <a:chOff x="5816064" y="9435173"/>
            <a:chExt cx="798029" cy="644988"/>
          </a:xfrm>
        </p:grpSpPr>
        <p:sp>
          <p:nvSpPr>
            <p:cNvPr id="50" name="Google Shape;50;p4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4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4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4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4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4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4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4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4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4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4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4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4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4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4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47"/>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4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4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4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4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4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4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4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4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4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4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4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4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4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pl-PL"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4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46"/>
          <p:cNvGrpSpPr/>
          <p:nvPr/>
        </p:nvGrpSpPr>
        <p:grpSpPr>
          <a:xfrm>
            <a:off x="-692770" y="4423334"/>
            <a:ext cx="3029570" cy="2448579"/>
            <a:chOff x="5816064" y="9435173"/>
            <a:chExt cx="798029" cy="644988"/>
          </a:xfrm>
        </p:grpSpPr>
        <p:sp>
          <p:nvSpPr>
            <p:cNvPr id="82" name="Google Shape;82;p4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4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4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4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4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4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4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4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4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4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98" name="Google Shape;98;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4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4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4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4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48"/>
          <p:cNvSpPr>
            <a:spLocks noGrp="1"/>
          </p:cNvSpPr>
          <p:nvPr>
            <p:ph type="pic" idx="8"/>
          </p:nvPr>
        </p:nvSpPr>
        <p:spPr>
          <a:xfrm>
            <a:off x="-48344" y="0"/>
            <a:ext cx="3570477" cy="6858000"/>
          </a:xfrm>
          <a:prstGeom prst="rect">
            <a:avLst/>
          </a:prstGeom>
          <a:solidFill>
            <a:srgbClr val="D8D8D8"/>
          </a:solidFill>
          <a:ln>
            <a:noFill/>
          </a:ln>
        </p:spPr>
      </p:sp>
      <p:sp>
        <p:nvSpPr>
          <p:cNvPr id="109" name="Google Shape;109;p4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4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5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5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5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5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5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5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8"/>
        <p:cNvGrpSpPr/>
        <p:nvPr/>
      </p:nvGrpSpPr>
      <p:grpSpPr>
        <a:xfrm>
          <a:off x="0" y="0"/>
          <a:ext cx="0" cy="0"/>
          <a:chOff x="0" y="0"/>
          <a:chExt cx="0" cy="0"/>
        </a:xfrm>
      </p:grpSpPr>
      <p:sp>
        <p:nvSpPr>
          <p:cNvPr id="119" name="Google Shape;119;p5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51"/>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51"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2" name="Google Shape;122;p51"/>
          <p:cNvSpPr>
            <a:spLocks noGrp="1"/>
          </p:cNvSpPr>
          <p:nvPr>
            <p:ph type="pic" idx="2"/>
          </p:nvPr>
        </p:nvSpPr>
        <p:spPr>
          <a:xfrm>
            <a:off x="7735037" y="1373925"/>
            <a:ext cx="2444127" cy="4336988"/>
          </a:xfrm>
          <a:prstGeom prst="rect">
            <a:avLst/>
          </a:prstGeom>
          <a:solidFill>
            <a:srgbClr val="D8D8D8"/>
          </a:solidFill>
          <a:ln>
            <a:noFill/>
          </a:ln>
        </p:spPr>
      </p:sp>
      <p:sp>
        <p:nvSpPr>
          <p:cNvPr id="123" name="Google Shape;123;p51"/>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5"/>
        <p:cNvGrpSpPr/>
        <p:nvPr/>
      </p:nvGrpSpPr>
      <p:grpSpPr>
        <a:xfrm>
          <a:off x="0" y="0"/>
          <a:ext cx="0" cy="0"/>
          <a:chOff x="0" y="0"/>
          <a:chExt cx="0" cy="0"/>
        </a:xfrm>
      </p:grpSpPr>
      <p:sp>
        <p:nvSpPr>
          <p:cNvPr id="126" name="Google Shape;126;p5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4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hospitalityinsights.ehl.edu/sustainability-mindset-in-the-business-world" TargetMode="External"/><Relationship Id="rId7" Type="http://schemas.openxmlformats.org/officeDocument/2006/relationships/hyperlink" Target="https://www.ironmountain.com/"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hyperlink" Target="https://www.siemens.com/" TargetMode="External"/><Relationship Id="rId5" Type="http://schemas.openxmlformats.org/officeDocument/2006/relationships/hyperlink" Target="https://www.zymetria.pl/" TargetMode="External"/><Relationship Id="rId4" Type="http://schemas.openxmlformats.org/officeDocument/2006/relationships/hyperlink" Target="https://www.teraz-srodowisko.p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5"/>
          </a:xfrm>
          <a:prstGeom prst="rect">
            <a:avLst/>
          </a:prstGeom>
          <a:noFill/>
          <a:ln>
            <a:noFill/>
          </a:ln>
        </p:spPr>
      </p:pic>
      <p:sp>
        <p:nvSpPr>
          <p:cNvPr id="212" name="Google Shape;212;p1"/>
          <p:cNvSpPr txBox="1"/>
          <p:nvPr/>
        </p:nvSpPr>
        <p:spPr>
          <a:xfrm>
            <a:off x="1190851" y="3784475"/>
            <a:ext cx="10587300" cy="24438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a:solidFill>
                  <a:schemeClr val="lt1"/>
                </a:solidFill>
                <a:latin typeface="Calibri"/>
                <a:ea typeface="Calibri"/>
                <a:cs typeface="Calibri"/>
                <a:sym typeface="Calibri"/>
              </a:rPr>
              <a:t>Kit de Inicio</a:t>
            </a:r>
            <a:r>
              <a:rPr lang="pl-PL" sz="1400" b="0" i="0" u="none" strike="noStrike" cap="none">
                <a:solidFill>
                  <a:srgbClr val="000000"/>
                </a:solidFill>
                <a:latin typeface="Arial"/>
                <a:ea typeface="Arial"/>
                <a:cs typeface="Arial"/>
                <a:sym typeface="Arial"/>
              </a:rPr>
              <a:t> </a:t>
            </a:r>
            <a:r>
              <a:rPr lang="pl-PL" sz="4800" b="1" i="0" u="none" strike="noStrike" cap="none">
                <a:solidFill>
                  <a:schemeClr val="lt1"/>
                </a:solidFill>
                <a:latin typeface="Calibri"/>
                <a:ea typeface="Calibri"/>
                <a:cs typeface="Calibri"/>
                <a:sym typeface="Calibri"/>
              </a:rPr>
              <a:t>SOS</a:t>
            </a: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a:solidFill>
                  <a:schemeClr val="lt1"/>
                </a:solidFill>
                <a:latin typeface="Calibri"/>
                <a:ea typeface="Calibri"/>
                <a:cs typeface="Calibri"/>
                <a:sym typeface="Calibri"/>
              </a:rPr>
              <a:t>Comenzando con la Sostenibilidad</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endParaRPr sz="4800" b="1" i="0" u="none" strike="noStrike" cap="none">
              <a:solidFill>
                <a:schemeClr val="lt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57C1D457-331B-6F59-3EB2-A8DB363405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9F414D51-1319-1190-C9CF-401F2FCF674F}"/>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179BEE96-6586-5DC0-6F6C-8A2FF629ED72}"/>
              </a:ext>
            </a:extLst>
          </p:cNvPr>
          <p:cNvSpPr>
            <a:spLocks noChangeArrowheads="1"/>
          </p:cNvSpPr>
          <p:nvPr/>
        </p:nvSpPr>
        <p:spPr bwMode="auto">
          <a:xfrm>
            <a:off x="4910115" y="5635130"/>
            <a:ext cx="461488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2"/>
          </p:nvPr>
        </p:nvSpPr>
        <p:spPr>
          <a:xfrm>
            <a:off x="926623" y="1048669"/>
            <a:ext cx="10067700" cy="59223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a:t>	</a:t>
            </a:r>
            <a:r>
              <a:rPr lang="pl-PL">
                <a:solidFill>
                  <a:srgbClr val="000000"/>
                </a:solidFill>
              </a:rPr>
              <a:t>En 1987, la Comisión Brundtland de las Naciones Unidas definió el desarrollo sostenible como «la satisfacción de las necesidades del presente sin comprometer la capacidad de las generaciones futuras para satisfacer sus propias necesidades», y puede decirse que en los 37 años transcurridos desde entonces la humanidad no ha hecho lo suficiente para cumplirlo. Hoy, la crisis climática se ha convertido en una emergencia, la crisis energética mundial ha puesto de manifiesto nuestra continua dependencia de recursos que destruyen el planeta, y las generaciones más jóvenes están justificadamente indignadas por el daño y la inestabilidad heredados de sus predecesores.</a:t>
            </a:r>
            <a:endParaRPr>
              <a:solidFill>
                <a:srgbClr val="000000"/>
              </a:solidFill>
            </a:endParaRPr>
          </a:p>
          <a:p>
            <a:pPr marL="228600" lvl="0" indent="-228600" algn="just" rtl="0">
              <a:lnSpc>
                <a:spcPct val="150000"/>
              </a:lnSpc>
              <a:spcBef>
                <a:spcPts val="0"/>
              </a:spcBef>
              <a:spcAft>
                <a:spcPts val="0"/>
              </a:spcAft>
              <a:buSzPts val="2400"/>
              <a:buNone/>
            </a:pPr>
            <a:endParaRPr>
              <a:solidFill>
                <a:srgbClr val="000000"/>
              </a:solidFill>
            </a:endParaRPr>
          </a:p>
          <a:p>
            <a:pPr marL="228600" lvl="0" indent="-228600" algn="just" rtl="0">
              <a:lnSpc>
                <a:spcPct val="150000"/>
              </a:lnSpc>
              <a:spcBef>
                <a:spcPts val="0"/>
              </a:spcBef>
              <a:spcAft>
                <a:spcPts val="0"/>
              </a:spcAft>
              <a:buClr>
                <a:srgbClr val="595959"/>
              </a:buClr>
              <a:buSzPts val="2400"/>
              <a:buNone/>
            </a:pPr>
            <a:endParaRPr>
              <a:solidFill>
                <a:srgbClr val="000000"/>
              </a:solidFill>
            </a:endParaRPr>
          </a:p>
          <a:p>
            <a:pPr marL="228600" lvl="0" indent="-228600" algn="just" rtl="0">
              <a:lnSpc>
                <a:spcPct val="150000"/>
              </a:lnSpc>
              <a:spcBef>
                <a:spcPts val="0"/>
              </a:spcBef>
              <a:spcAft>
                <a:spcPts val="0"/>
              </a:spcAft>
              <a:buClr>
                <a:srgbClr val="595959"/>
              </a:buClr>
              <a:buSzPts val="2400"/>
              <a:buNone/>
            </a:pPr>
            <a:endParaRPr>
              <a:solidFill>
                <a:srgbClr val="000000"/>
              </a:solidFill>
            </a:endParaRPr>
          </a:p>
          <a:p>
            <a:pPr marL="228600" lvl="0" indent="-228600" algn="just" rtl="0">
              <a:lnSpc>
                <a:spcPct val="150000"/>
              </a:lnSpc>
              <a:spcBef>
                <a:spcPts val="0"/>
              </a:spcBef>
              <a:spcAft>
                <a:spcPts val="0"/>
              </a:spcAft>
              <a:buClr>
                <a:srgbClr val="000000"/>
              </a:buClr>
              <a:buSzPts val="2000"/>
              <a:buNone/>
            </a:pPr>
            <a:r>
              <a:rPr lang="pl-PL">
                <a:solidFill>
                  <a:srgbClr val="000000"/>
                </a:solidFill>
              </a:rPr>
              <a:t>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3"/>
          <p:cNvSpPr txBox="1">
            <a:spLocks noGrp="1"/>
          </p:cNvSpPr>
          <p:nvPr>
            <p:ph type="body" idx="2"/>
          </p:nvPr>
        </p:nvSpPr>
        <p:spPr>
          <a:xfrm>
            <a:off x="918924" y="1116842"/>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a:solidFill>
                  <a:srgbClr val="000000"/>
                </a:solidFill>
              </a:rPr>
              <a:t>Sin embargo, según un informe de la ONU de 2019, aunque el 92 % de los directores generales cree que la sostenibilidad es importante, solo el 48 % encuentra formas de aplicar medidas de sostenibilidad. Así lo confirma un estudio de 2022 de Deloitte, que mostró una brecha entre la ambición y la acción relacionada con las prácticas de desarrollo sostenible en las empresas. Por ejemplo, aunque un tercio de las mayores empresas europeas que cotizan en bolsa se han comprometido a lograr cero emisiones netas para 2050, sólo el 9 % está en vías de conseguirlo.</a:t>
            </a:r>
            <a:endParaRPr>
              <a:solidFill>
                <a:srgbClr val="000000"/>
              </a:solidFill>
            </a:endParaRPr>
          </a:p>
          <a:p>
            <a:pPr marL="0" lvl="0" indent="0" algn="just" rtl="0">
              <a:lnSpc>
                <a:spcPct val="150000"/>
              </a:lnSpc>
              <a:spcBef>
                <a:spcPts val="0"/>
              </a:spcBef>
              <a:spcAft>
                <a:spcPts val="0"/>
              </a:spcAft>
              <a:buSzPts val="2400"/>
              <a:buNone/>
            </a:pPr>
            <a:endParaRPr>
              <a:solidFill>
                <a:srgbClr val="000000"/>
              </a:solidFill>
            </a:endParaRPr>
          </a:p>
          <a:p>
            <a:pPr marL="0" lvl="0" indent="0" algn="just" rtl="0">
              <a:lnSpc>
                <a:spcPct val="150000"/>
              </a:lnSpc>
              <a:spcBef>
                <a:spcPts val="0"/>
              </a:spcBef>
              <a:spcAft>
                <a:spcPts val="0"/>
              </a:spcAft>
              <a:buSzPts val="2400"/>
              <a:buNone/>
            </a:pP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0"/>
          <p:cNvSpPr txBox="1">
            <a:spLocks noGrp="1"/>
          </p:cNvSpPr>
          <p:nvPr>
            <p:ph type="body" idx="1"/>
          </p:nvPr>
        </p:nvSpPr>
        <p:spPr>
          <a:xfrm>
            <a:off x="6578872" y="85344"/>
            <a:ext cx="4990998" cy="15011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endParaRPr/>
          </a:p>
          <a:p>
            <a:pPr marL="0" lvl="0" indent="0" algn="ctr" rtl="0">
              <a:lnSpc>
                <a:spcPct val="90000"/>
              </a:lnSpc>
              <a:spcBef>
                <a:spcPts val="0"/>
              </a:spcBef>
              <a:spcAft>
                <a:spcPts val="0"/>
              </a:spcAft>
              <a:buClr>
                <a:srgbClr val="73B64B"/>
              </a:buClr>
              <a:buSzPts val="3600"/>
              <a:buNone/>
            </a:pPr>
            <a:r>
              <a:rPr lang="pl-PL"/>
              <a:t>OBJETIVOS</a:t>
            </a:r>
            <a:endParaRPr/>
          </a:p>
          <a:p>
            <a:pPr marL="0" lvl="0" indent="0" algn="l" rtl="0">
              <a:lnSpc>
                <a:spcPct val="90000"/>
              </a:lnSpc>
              <a:spcBef>
                <a:spcPts val="1000"/>
              </a:spcBef>
              <a:spcAft>
                <a:spcPts val="0"/>
              </a:spcAft>
              <a:buClr>
                <a:srgbClr val="73B64B"/>
              </a:buClr>
              <a:buSzPts val="3600"/>
              <a:buNone/>
            </a:pPr>
            <a:endParaRPr/>
          </a:p>
        </p:txBody>
      </p:sp>
      <p:sp>
        <p:nvSpPr>
          <p:cNvPr id="308" name="Google Shape;308;p10"/>
          <p:cNvSpPr txBox="1">
            <a:spLocks noGrp="1"/>
          </p:cNvSpPr>
          <p:nvPr>
            <p:ph type="body" idx="3"/>
          </p:nvPr>
        </p:nvSpPr>
        <p:spPr>
          <a:xfrm>
            <a:off x="6437575" y="1943000"/>
            <a:ext cx="5408400" cy="45639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SzPts val="2400"/>
              <a:buNone/>
            </a:pPr>
            <a:r>
              <a:rPr lang="pl-PL">
                <a:solidFill>
                  <a:srgbClr val="000000"/>
                </a:solidFill>
              </a:rPr>
              <a:t>Los objetivos del pensamiento sostenible incluyen una serie de tareas y aspiraciones a largo plazo para lograr un equilibrio entre las necesidades humanas y la protección del medio ambiente. A continuación se exponen los principales objetivos de este planteamiento.</a:t>
            </a:r>
            <a:endParaRPr>
              <a:solidFill>
                <a:srgbClr val="000000"/>
              </a:solidFill>
            </a:endParaRPr>
          </a:p>
          <a:p>
            <a:pPr marL="0" lvl="0" indent="0" algn="just" rtl="0">
              <a:lnSpc>
                <a:spcPct val="124000"/>
              </a:lnSpc>
              <a:spcBef>
                <a:spcPts val="0"/>
              </a:spcBef>
              <a:spcAft>
                <a:spcPts val="0"/>
              </a:spcAft>
              <a:buSzPts val="2400"/>
              <a:buNone/>
            </a:pPr>
            <a:endParaRPr>
              <a:solidFill>
                <a:srgbClr val="000000"/>
              </a:solidFill>
            </a:endParaRPr>
          </a:p>
          <a:p>
            <a:pPr marL="0" lvl="0" indent="0" algn="just" rtl="0">
              <a:lnSpc>
                <a:spcPct val="124000"/>
              </a:lnSpc>
              <a:spcBef>
                <a:spcPts val="0"/>
              </a:spcBef>
              <a:spcAft>
                <a:spcPts val="0"/>
              </a:spcAft>
              <a:buClr>
                <a:srgbClr val="595959"/>
              </a:buClr>
              <a:buSzPts val="2000"/>
              <a:buNone/>
            </a:pPr>
            <a:endParaRPr>
              <a:solidFill>
                <a:srgbClr val="000000"/>
              </a:solidFill>
            </a:endParaRPr>
          </a:p>
          <a:p>
            <a:pPr marL="0" lvl="0" indent="0" algn="l" rtl="0">
              <a:lnSpc>
                <a:spcPct val="103333"/>
              </a:lnSpc>
              <a:spcBef>
                <a:spcPts val="0"/>
              </a:spcBef>
              <a:spcAft>
                <a:spcPts val="0"/>
              </a:spcAft>
              <a:buClr>
                <a:srgbClr val="595959"/>
              </a:buClr>
              <a:buSzPts val="2400"/>
              <a:buNone/>
            </a:pPr>
            <a:endParaRPr/>
          </a:p>
        </p:txBody>
      </p:sp>
      <p:sp>
        <p:nvSpPr>
          <p:cNvPr id="309" name="Google Shape;309;p10"/>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D0D0D"/>
              </a:buClr>
              <a:buSzPts val="2000"/>
              <a:buFont typeface="Arial"/>
              <a:buNone/>
            </a:pPr>
            <a:r>
              <a:rPr lang="pl-PL" sz="2000" b="1" i="0" u="none" strike="noStrike" cap="none">
                <a:solidFill>
                  <a:srgbClr val="0D0D0D"/>
                </a:solidFill>
                <a:highlight>
                  <a:srgbClr val="FFFFFF"/>
                </a:highlight>
                <a:latin typeface="Arial"/>
                <a:ea typeface="Arial"/>
                <a:cs typeface="Arial"/>
                <a:sym typeface="Arial"/>
              </a:rPr>
              <a:t>SUSTAINABILITY THINKING</a:t>
            </a:r>
            <a:endParaRPr sz="3200" b="0" i="0" u="none" strike="noStrike" cap="none">
              <a:solidFill>
                <a:srgbClr val="FF0000"/>
              </a:solidFill>
              <a:latin typeface="Calibri"/>
              <a:ea typeface="Calibri"/>
              <a:cs typeface="Calibri"/>
              <a:sym typeface="Calibri"/>
            </a:endParaRPr>
          </a:p>
        </p:txBody>
      </p:sp>
      <p:pic>
        <p:nvPicPr>
          <p:cNvPr id="310" name="Google Shape;310;p10"/>
          <p:cNvPicPr preferRelativeResize="0">
            <a:picLocks noGrp="1"/>
          </p:cNvPicPr>
          <p:nvPr>
            <p:ph type="pic" idx="2"/>
          </p:nvPr>
        </p:nvPicPr>
        <p:blipFill rotWithShape="1">
          <a:blip r:embed="rId3" cstate="screen">
            <a:alphaModFix amt="85000"/>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f056c7f018_0_0"/>
          <p:cNvSpPr txBox="1">
            <a:spLocks noGrp="1"/>
          </p:cNvSpPr>
          <p:nvPr>
            <p:ph type="body" idx="2"/>
          </p:nvPr>
        </p:nvSpPr>
        <p:spPr>
          <a:xfrm>
            <a:off x="904850" y="844578"/>
            <a:ext cx="10053000" cy="53949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Clr>
                <a:srgbClr val="595959"/>
              </a:buClr>
              <a:buSzPts val="2000"/>
              <a:buFont typeface="Arial"/>
              <a:buNone/>
            </a:pPr>
            <a:r>
              <a:rPr lang="pl-PL">
                <a:solidFill>
                  <a:srgbClr val="000000"/>
                </a:solidFill>
              </a:rPr>
              <a:t>Todos estos objetivos están estrechamente interconectados y se apoyan mutuamente. Conseguir un desarrollo sostenible requiere un planteamiento holístico que tenga en cuenta las interacciones entre el medio ambiente, la sociedad y la economía. Aplicando el pensamiento de la sostenibilidad, nos esforzamos por crear un futuro mejor para las generaciones actuales y futuras, garantizando un equilibrio entre el progreso económico y la protección del medio ambiente.</a:t>
            </a:r>
            <a:endParaRPr>
              <a:solidFill>
                <a:srgbClr val="000000"/>
              </a:solidFill>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Pensamiento Sostenible, ¿merece la pena?</a:t>
            </a:r>
            <a:endParaRPr/>
          </a:p>
        </p:txBody>
      </p:sp>
      <p:sp>
        <p:nvSpPr>
          <p:cNvPr id="322" name="Google Shape;322;p11"/>
          <p:cNvSpPr txBox="1">
            <a:spLocks noGrp="1"/>
          </p:cNvSpPr>
          <p:nvPr>
            <p:ph type="body" idx="2"/>
          </p:nvPr>
        </p:nvSpPr>
        <p:spPr>
          <a:xfrm>
            <a:off x="904850" y="1799625"/>
            <a:ext cx="10053000" cy="44397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33637"/>
              </a:buClr>
              <a:buSzPts val="2400"/>
              <a:buNone/>
            </a:pPr>
            <a:r>
              <a:rPr lang="pl-PL">
                <a:solidFill>
                  <a:srgbClr val="000000"/>
                </a:solidFill>
              </a:rPr>
              <a:t>Al aplicar el pensamiento de la sostenibilidad, las empresas no sólo pueden minimizar el impacto negativo sobre el medio ambiente, sino también obtener beneficios en forma de una mejor imagen de marca, una mayor eficiencia operativa y el acceso a nuevos mercados y clientes. La información contenida en esta guía pretende ofrecer ideas y orientaciones valiosas.</a:t>
            </a:r>
            <a:endParaRPr>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00000"/>
              </a:solidFill>
            </a:endParaRPr>
          </a:p>
          <a:p>
            <a:pPr marL="0" lvl="0" indent="0" algn="just" rtl="0">
              <a:lnSpc>
                <a:spcPct val="103333"/>
              </a:lnSpc>
              <a:spcBef>
                <a:spcPts val="0"/>
              </a:spcBef>
              <a:spcAft>
                <a:spcPts val="0"/>
              </a:spcAft>
              <a:buClr>
                <a:srgbClr val="0D0D0D"/>
              </a:buClr>
              <a:buSzPts val="2400"/>
              <a:buNone/>
            </a:pPr>
            <a:r>
              <a:rPr lang="pl-PL">
                <a:solidFill>
                  <a:srgbClr val="000000"/>
                </a:solidFill>
                <a:highlight>
                  <a:srgbClr val="FFFFFF"/>
                </a:highlight>
              </a:rPr>
              <a:t>Al integrar el pensamiento de sostenibilidad en las operaciones empresariales, las organizaciones pueden mejorar su competitividad, reputación y capacidad de recuperación en un panorama global que cambia rápidamente. Este enfoque no sólo beneficia al medio ambiente y a la sociedad, sino que también conduce a empresas más eficientes y rentables a largo plazo.</a:t>
            </a:r>
            <a:endParaRPr>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3363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02</a:t>
            </a:r>
            <a:endParaRPr/>
          </a:p>
        </p:txBody>
      </p:sp>
      <p:sp>
        <p:nvSpPr>
          <p:cNvPr id="330" name="Google Shape;330;p6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31" name="Google Shape;331;p65"/>
          <p:cNvSpPr txBox="1"/>
          <p:nvPr/>
        </p:nvSpPr>
        <p:spPr>
          <a:xfrm>
            <a:off x="6227775" y="4405275"/>
            <a:ext cx="48237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OPERACIONES EMPRESARIALES SOSTENIBLES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3"/>
          <p:cNvSpPr txBox="1">
            <a:spLocks noGrp="1"/>
          </p:cNvSpPr>
          <p:nvPr>
            <p:ph type="body" idx="1"/>
          </p:nvPr>
        </p:nvSpPr>
        <p:spPr>
          <a:xfrm>
            <a:off x="4912293" y="46412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Protección Medioambiental</a:t>
            </a:r>
            <a:endParaRPr/>
          </a:p>
        </p:txBody>
      </p:sp>
      <p:sp>
        <p:nvSpPr>
          <p:cNvPr id="337" name="Google Shape;337;p13"/>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338" name="Google Shape;338;p13"/>
          <p:cNvSpPr txBox="1">
            <a:spLocks noGrp="1"/>
          </p:cNvSpPr>
          <p:nvPr>
            <p:ph type="body" idx="4"/>
          </p:nvPr>
        </p:nvSpPr>
        <p:spPr>
          <a:xfrm>
            <a:off x="4912292" y="140906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b="1"/>
              <a:t>Educa</a:t>
            </a:r>
            <a:r>
              <a:rPr lang="pl-PL"/>
              <a:t>ción y Sensibilización Pública</a:t>
            </a:r>
            <a:endParaRPr/>
          </a:p>
        </p:txBody>
      </p:sp>
      <p:sp>
        <p:nvSpPr>
          <p:cNvPr id="339" name="Google Shape;339;p13"/>
          <p:cNvSpPr txBox="1">
            <a:spLocks noGrp="1"/>
          </p:cNvSpPr>
          <p:nvPr>
            <p:ph type="body" idx="6"/>
          </p:nvPr>
        </p:nvSpPr>
        <p:spPr>
          <a:xfrm>
            <a:off x="4927790" y="2237135"/>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Fomento de la Innovación y el Desarrollo Tecnológico</a:t>
            </a:r>
            <a:endParaRPr/>
          </a:p>
        </p:txBody>
      </p:sp>
      <p:sp>
        <p:nvSpPr>
          <p:cNvPr id="340" name="Google Shape;340;p13"/>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02</a:t>
            </a:r>
            <a:endParaRPr/>
          </a:p>
        </p:txBody>
      </p:sp>
      <p:sp>
        <p:nvSpPr>
          <p:cNvPr id="341" name="Google Shape;341;p13"/>
          <p:cNvSpPr txBox="1">
            <a:spLocks noGrp="1"/>
          </p:cNvSpPr>
          <p:nvPr>
            <p:ph type="body" idx="13"/>
          </p:nvPr>
        </p:nvSpPr>
        <p:spPr>
          <a:xfrm>
            <a:off x="3918849" y="211518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Font typeface="Arial"/>
              <a:buNone/>
            </a:pPr>
            <a:r>
              <a:rPr lang="pl-PL"/>
              <a:t>03</a:t>
            </a:r>
            <a:endParaRPr sz="1100">
              <a:solidFill>
                <a:srgbClr val="000000"/>
              </a:solidFill>
              <a:latin typeface="Arial"/>
              <a:ea typeface="Arial"/>
              <a:cs typeface="Arial"/>
              <a:sym typeface="Arial"/>
            </a:endParaRPr>
          </a:p>
        </p:txBody>
      </p:sp>
      <p:sp>
        <p:nvSpPr>
          <p:cNvPr id="342" name="Google Shape;342;p13"/>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3" name="Google Shape;343;p13"/>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4" name="Google Shape;344;p13"/>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5" name="Google Shape;345;p13"/>
          <p:cNvSpPr txBox="1"/>
          <p:nvPr/>
        </p:nvSpPr>
        <p:spPr>
          <a:xfrm>
            <a:off x="4912293" y="326510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a:solidFill>
                  <a:srgbClr val="73B64B"/>
                </a:solidFill>
                <a:latin typeface="Calibri"/>
                <a:ea typeface="Calibri"/>
                <a:cs typeface="Calibri"/>
                <a:sym typeface="Calibri"/>
              </a:rPr>
              <a:t>Consideración de Aspectos Sociales</a:t>
            </a:r>
            <a:endParaRPr sz="1400" b="0" i="0" u="none" strike="noStrike" cap="none">
              <a:solidFill>
                <a:srgbClr val="000000"/>
              </a:solidFill>
              <a:latin typeface="Arial"/>
              <a:ea typeface="Arial"/>
              <a:cs typeface="Arial"/>
              <a:sym typeface="Arial"/>
            </a:endParaRPr>
          </a:p>
        </p:txBody>
      </p:sp>
      <p:sp>
        <p:nvSpPr>
          <p:cNvPr id="346" name="Google Shape;346;p13"/>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47" name="Google Shape;347;p13"/>
          <p:cNvSpPr txBox="1"/>
          <p:nvPr/>
        </p:nvSpPr>
        <p:spPr>
          <a:xfrm>
            <a:off x="4912292" y="421003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a:solidFill>
                  <a:srgbClr val="73B64B"/>
                </a:solidFill>
                <a:latin typeface="Calibri"/>
                <a:ea typeface="Calibri"/>
                <a:cs typeface="Calibri"/>
                <a:sym typeface="Calibri"/>
              </a:rPr>
              <a:t>Uso Sostenible de los Recursos</a:t>
            </a:r>
            <a:endParaRPr sz="2400" b="1" i="0" u="none" strike="noStrike" cap="none">
              <a:solidFill>
                <a:srgbClr val="73B64B"/>
              </a:solidFill>
              <a:latin typeface="Calibri"/>
              <a:ea typeface="Calibri"/>
              <a:cs typeface="Calibri"/>
              <a:sym typeface="Calibri"/>
            </a:endParaRPr>
          </a:p>
        </p:txBody>
      </p:sp>
      <p:sp>
        <p:nvSpPr>
          <p:cNvPr id="348" name="Google Shape;348;p13"/>
          <p:cNvSpPr txBox="1"/>
          <p:nvPr/>
        </p:nvSpPr>
        <p:spPr>
          <a:xfrm>
            <a:off x="4927790" y="5148801"/>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a:solidFill>
                  <a:srgbClr val="73B64B"/>
                </a:solidFill>
                <a:latin typeface="Calibri"/>
                <a:ea typeface="Calibri"/>
                <a:cs typeface="Calibri"/>
                <a:sym typeface="Calibri"/>
              </a:rPr>
              <a:t>6. Garantizar Estabilidad Económica a largo plazo</a:t>
            </a:r>
            <a:endParaRPr sz="2400" b="1" i="0" u="none" strike="noStrike" cap="none">
              <a:solidFill>
                <a:srgbClr val="73B64B"/>
              </a:solidFill>
              <a:latin typeface="Calibri"/>
              <a:ea typeface="Calibri"/>
              <a:cs typeface="Calibri"/>
              <a:sym typeface="Calibri"/>
            </a:endParaRPr>
          </a:p>
        </p:txBody>
      </p:sp>
      <p:sp>
        <p:nvSpPr>
          <p:cNvPr id="349" name="Google Shape;349;p13"/>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50" name="Google Shape;350;p13"/>
          <p:cNvSpPr txBox="1"/>
          <p:nvPr/>
        </p:nvSpPr>
        <p:spPr>
          <a:xfrm>
            <a:off x="3918849" y="492594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
        <p:nvSpPr>
          <p:cNvPr id="351" name="Google Shape;351;p13"/>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52" name="Google Shape;352;p13"/>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53" name="Google Shape;353;p13"/>
          <p:cNvSpPr/>
          <p:nvPr/>
        </p:nvSpPr>
        <p:spPr>
          <a:xfrm>
            <a:off x="3880331" y="586618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body" idx="1"/>
          </p:nvPr>
        </p:nvSpPr>
        <p:spPr>
          <a:xfrm>
            <a:off x="904856" y="826894"/>
            <a:ext cx="1056324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OBJETIVOS A SEGUIR POR LAS COMPAÑÍAS</a:t>
            </a:r>
            <a:endParaRPr/>
          </a:p>
        </p:txBody>
      </p:sp>
      <p:sp>
        <p:nvSpPr>
          <p:cNvPr id="360" name="Google Shape;360;p14"/>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381000" algn="l" rtl="0">
              <a:lnSpc>
                <a:spcPct val="103333"/>
              </a:lnSpc>
              <a:spcBef>
                <a:spcPts val="0"/>
              </a:spcBef>
              <a:spcAft>
                <a:spcPts val="0"/>
              </a:spcAft>
              <a:buClr>
                <a:srgbClr val="0D0D0D"/>
              </a:buClr>
              <a:buSzPts val="2400"/>
              <a:buFont typeface="Arial"/>
              <a:buAutoNum type="arabicPeriod"/>
            </a:pPr>
            <a:r>
              <a:rPr lang="pl-PL" b="1">
                <a:solidFill>
                  <a:srgbClr val="0D0D0D"/>
                </a:solidFill>
                <a:highlight>
                  <a:srgbClr val="FFFFFF"/>
                </a:highlight>
                <a:latin typeface="Arial"/>
                <a:ea typeface="Arial"/>
                <a:cs typeface="Arial"/>
                <a:sym typeface="Arial"/>
              </a:rPr>
              <a:t>Protección Medioambiental</a:t>
            </a:r>
            <a:endParaRPr/>
          </a:p>
          <a:p>
            <a:pPr marL="0" lvl="0" indent="0" algn="l" rtl="0">
              <a:lnSpc>
                <a:spcPct val="103333"/>
              </a:lnSpc>
              <a:spcBef>
                <a:spcPts val="0"/>
              </a:spcBef>
              <a:spcAft>
                <a:spcPts val="0"/>
              </a:spcAft>
              <a:buClr>
                <a:srgbClr val="595959"/>
              </a:buClr>
              <a:buSzPts val="2400"/>
              <a:buNone/>
            </a:pPr>
            <a:endParaRPr>
              <a:solidFill>
                <a:srgbClr val="000000"/>
              </a:solidFill>
              <a:highlight>
                <a:srgbClr val="FFFFFF"/>
              </a:highlight>
              <a:latin typeface="Arial"/>
              <a:ea typeface="Arial"/>
              <a:cs typeface="Arial"/>
              <a:sym typeface="Arial"/>
            </a:endParaRPr>
          </a:p>
          <a:p>
            <a:pPr marL="0" lvl="0" indent="0" algn="just" rtl="0">
              <a:lnSpc>
                <a:spcPct val="115000"/>
              </a:lnSpc>
              <a:spcBef>
                <a:spcPts val="1200"/>
              </a:spcBef>
              <a:spcAft>
                <a:spcPts val="0"/>
              </a:spcAft>
              <a:buSzPts val="2400"/>
              <a:buNone/>
            </a:pPr>
            <a:r>
              <a:rPr lang="pl-PL">
                <a:solidFill>
                  <a:srgbClr val="000000"/>
                </a:solidFill>
              </a:rPr>
              <a:t>Uno de los principales objetivos del pensamiento sostenible es minimizar los efectos negativos de las actividades humanas sobre los ecosistemas. Esto incluye reducir las emisiones de gases de efecto invernadero, proteger la biodiversidad, evitar la degradación del suelo y proteger los recursos hídricos. Al mantener los ecosistemas en buen estado, el pensamiento sostenible da prioridad a la capacidad a largo plazo de la Tierra para sustentar la vida.</a:t>
            </a:r>
            <a:endParaRPr>
              <a:solidFill>
                <a:srgbClr val="000000"/>
              </a:solidFill>
            </a:endParaRPr>
          </a:p>
          <a:p>
            <a:pPr marL="0" lvl="0" indent="0" algn="just" rtl="0">
              <a:lnSpc>
                <a:spcPct val="103333"/>
              </a:lnSpc>
              <a:spcBef>
                <a:spcPts val="1200"/>
              </a:spcBef>
              <a:spcAft>
                <a:spcPts val="0"/>
              </a:spcAft>
              <a:buClr>
                <a:srgbClr val="000000"/>
              </a:buClr>
              <a:buSzPts val="2400"/>
              <a:buNone/>
            </a:pP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5"/>
          <p:cNvSpPr txBox="1">
            <a:spLocks noGrp="1"/>
          </p:cNvSpPr>
          <p:nvPr>
            <p:ph type="body" idx="2"/>
          </p:nvPr>
        </p:nvSpPr>
        <p:spPr>
          <a:xfrm>
            <a:off x="904856" y="733425"/>
            <a:ext cx="10052954" cy="5505949"/>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000000"/>
              </a:buClr>
              <a:buSzPts val="2400"/>
              <a:buNone/>
            </a:pPr>
            <a:r>
              <a:rPr lang="pl-PL" b="1">
                <a:solidFill>
                  <a:srgbClr val="000000"/>
                </a:solidFill>
              </a:rPr>
              <a:t>2. Educación y Sensibilización del Público</a:t>
            </a:r>
            <a:endParaRPr>
              <a:solidFill>
                <a:srgbClr val="000000"/>
              </a:solidFill>
            </a:endParaRPr>
          </a:p>
          <a:p>
            <a:pPr marL="0" lvl="0" indent="0" algn="just" rtl="0">
              <a:lnSpc>
                <a:spcPct val="103333"/>
              </a:lnSpc>
              <a:spcBef>
                <a:spcPts val="0"/>
              </a:spcBef>
              <a:spcAft>
                <a:spcPts val="0"/>
              </a:spcAft>
              <a:buClr>
                <a:srgbClr val="000000"/>
              </a:buClr>
              <a:buSzPts val="2400"/>
              <a:buNone/>
            </a:pPr>
            <a:endParaRPr>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a:solidFill>
                  <a:srgbClr val="000000"/>
                </a:solidFill>
                <a:highlight>
                  <a:srgbClr val="FFFFFF"/>
                </a:highlight>
              </a:rPr>
              <a:t>Como parte de la reflexión sobre la sostenibilidad, es importante concienciar a la sociedad sobre el desarrollo sostenible y promover la educación en este ámbito. Mejorar los conocimientos y aptitudes de la sociedad puede contribuir a la adopción generalizada de prácticas sostenibles.</a:t>
            </a:r>
            <a:endParaRPr b="1" i="0">
              <a:solidFill>
                <a:srgbClr val="000000"/>
              </a:solidFill>
              <a:highlight>
                <a:srgbClr val="FFFFFF"/>
              </a:highlight>
            </a:endParaRPr>
          </a:p>
          <a:p>
            <a:pPr marL="0" lvl="0" indent="0" algn="just" rtl="0">
              <a:lnSpc>
                <a:spcPct val="103333"/>
              </a:lnSpc>
              <a:spcBef>
                <a:spcPts val="0"/>
              </a:spcBef>
              <a:spcAft>
                <a:spcPts val="0"/>
              </a:spcAft>
              <a:buClr>
                <a:srgbClr val="595959"/>
              </a:buClr>
              <a:buSzPts val="2400"/>
              <a:buNone/>
            </a:pPr>
            <a:endParaRPr b="1" i="0">
              <a:solidFill>
                <a:srgbClr val="000000"/>
              </a:solidFill>
              <a:highlight>
                <a:srgbClr val="FFFFFF"/>
              </a:highlight>
            </a:endParaRPr>
          </a:p>
          <a:p>
            <a:pPr marL="228600" lvl="0" indent="-228600" algn="just" rtl="0">
              <a:lnSpc>
                <a:spcPct val="103333"/>
              </a:lnSpc>
              <a:spcBef>
                <a:spcPts val="0"/>
              </a:spcBef>
              <a:spcAft>
                <a:spcPts val="0"/>
              </a:spcAft>
              <a:buClr>
                <a:srgbClr val="000000"/>
              </a:buClr>
              <a:buSzPts val="2400"/>
              <a:buNone/>
            </a:pPr>
            <a:r>
              <a:rPr lang="pl-PL" b="1" i="0">
                <a:solidFill>
                  <a:srgbClr val="000000"/>
                </a:solidFill>
                <a:highlight>
                  <a:srgbClr val="FFFFFF"/>
                </a:highlight>
              </a:rPr>
              <a:t>3. </a:t>
            </a:r>
            <a:r>
              <a:rPr lang="pl-PL" b="1">
                <a:solidFill>
                  <a:srgbClr val="000000"/>
                </a:solidFill>
              </a:rPr>
              <a:t>Fomento de la innovación y el desarrollo tecnológico</a:t>
            </a:r>
            <a:endParaRPr b="1">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a:solidFill>
                  <a:srgbClr val="000000"/>
                </a:solidFill>
                <a:highlight>
                  <a:srgbClr val="FFFFFF"/>
                </a:highlight>
              </a:rPr>
              <a:t>El objetivo del pensamiento sostenible es estimular la innovación y el desarrollo tecnológico para crear soluciones más eficaces y ecológicas. La aplicación de nuevas tecnologías puede contribuir a alcanzar objetivos de desarrollo sostenible en diversos sectores, como la energía, el transporte y la agricultura.</a:t>
            </a:r>
            <a:endParaRPr>
              <a:solidFill>
                <a:srgbClr val="0D0D0D"/>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body" idx="2"/>
          </p:nvPr>
        </p:nvSpPr>
        <p:spPr>
          <a:xfrm>
            <a:off x="904856" y="828675"/>
            <a:ext cx="10052954" cy="541069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00000"/>
              </a:buClr>
              <a:buSzPts val="2400"/>
              <a:buNone/>
            </a:pPr>
            <a:r>
              <a:rPr lang="pl-PL" b="1">
                <a:solidFill>
                  <a:srgbClr val="000000"/>
                </a:solidFill>
              </a:rPr>
              <a:t>4. Consideración de Aspectos Sociales</a:t>
            </a:r>
            <a:endParaRPr/>
          </a:p>
          <a:p>
            <a:pPr marL="228600" lvl="0" indent="-228600" algn="l" rtl="0">
              <a:lnSpc>
                <a:spcPct val="103333"/>
              </a:lnSpc>
              <a:spcBef>
                <a:spcPts val="0"/>
              </a:spcBef>
              <a:spcAft>
                <a:spcPts val="0"/>
              </a:spcAft>
              <a:buClr>
                <a:srgbClr val="595959"/>
              </a:buClr>
              <a:buSzPts val="2400"/>
              <a:buNone/>
            </a:pPr>
            <a:endParaRPr>
              <a:solidFill>
                <a:srgbClr val="000000"/>
              </a:solidFill>
            </a:endParaRPr>
          </a:p>
          <a:p>
            <a:pPr marL="0" lvl="0" indent="0" algn="just" rtl="0">
              <a:lnSpc>
                <a:spcPct val="103333"/>
              </a:lnSpc>
              <a:spcBef>
                <a:spcPts val="0"/>
              </a:spcBef>
              <a:spcAft>
                <a:spcPts val="0"/>
              </a:spcAft>
              <a:buClr>
                <a:srgbClr val="000000"/>
              </a:buClr>
              <a:buSzPts val="2400"/>
              <a:buNone/>
            </a:pPr>
            <a:r>
              <a:rPr lang="pl-PL">
                <a:solidFill>
                  <a:srgbClr val="000000"/>
                </a:solidFill>
              </a:rPr>
              <a:t>El pensamiento sostenible también se centra en mejorar la calidad de vida de las comunidades locales y globales. Presta atención a cuestiones de justicia social, igualdad de acceso a los recursos y garantía de unas condiciones de trabajo y de vida dignas para las personas.</a:t>
            </a:r>
            <a:endParaRPr>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00000"/>
              </a:solidFill>
            </a:endParaRPr>
          </a:p>
          <a:p>
            <a:pPr marL="228600" lvl="0" indent="-228600" algn="l" rtl="0">
              <a:lnSpc>
                <a:spcPct val="103333"/>
              </a:lnSpc>
              <a:spcBef>
                <a:spcPts val="0"/>
              </a:spcBef>
              <a:spcAft>
                <a:spcPts val="0"/>
              </a:spcAft>
              <a:buClr>
                <a:srgbClr val="000000"/>
              </a:buClr>
              <a:buSzPts val="2400"/>
              <a:buNone/>
            </a:pPr>
            <a:r>
              <a:rPr lang="pl-PL" b="1">
                <a:solidFill>
                  <a:srgbClr val="000000"/>
                </a:solidFill>
              </a:rPr>
              <a:t>5. Uso Sostenible de Recursos</a:t>
            </a:r>
            <a:endParaRPr/>
          </a:p>
          <a:p>
            <a:pPr marL="228600" lvl="0" indent="-228600" algn="l" rtl="0">
              <a:lnSpc>
                <a:spcPct val="103333"/>
              </a:lnSpc>
              <a:spcBef>
                <a:spcPts val="0"/>
              </a:spcBef>
              <a:spcAft>
                <a:spcPts val="0"/>
              </a:spcAft>
              <a:buClr>
                <a:srgbClr val="595959"/>
              </a:buClr>
              <a:buSzPts val="2400"/>
              <a:buNone/>
            </a:pPr>
            <a:endParaRPr>
              <a:solidFill>
                <a:srgbClr val="000000"/>
              </a:solidFill>
            </a:endParaRPr>
          </a:p>
          <a:p>
            <a:pPr marL="0" lvl="0" indent="0" algn="just" rtl="0">
              <a:lnSpc>
                <a:spcPct val="103333"/>
              </a:lnSpc>
              <a:spcBef>
                <a:spcPts val="0"/>
              </a:spcBef>
              <a:spcAft>
                <a:spcPts val="0"/>
              </a:spcAft>
              <a:buClr>
                <a:srgbClr val="000000"/>
              </a:buClr>
              <a:buSzPts val="2400"/>
              <a:buNone/>
            </a:pPr>
            <a:r>
              <a:rPr lang="pl-PL">
                <a:solidFill>
                  <a:srgbClr val="000000"/>
                </a:solidFill>
              </a:rPr>
              <a:t>El concepto de desarrollo sostenible implica una gestión racional y eficiente de recursos naturales como la energía, el agua, los recursos minerales y los materiales biodegradables. El objetivo es garantizar que la utilización de estos recursos no supere su capacidad natural de regeneración.</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
          <p:cNvSpPr txBox="1">
            <a:spLocks noGrp="1"/>
          </p:cNvSpPr>
          <p:nvPr>
            <p:ph type="body" idx="1"/>
          </p:nvPr>
        </p:nvSpPr>
        <p:spPr>
          <a:xfrm>
            <a:off x="4855959" y="3081866"/>
            <a:ext cx="6116841" cy="3776133"/>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pl-PL"/>
              <a:t>Mediante la aplicación SOS (Start on Sustainability), pretendemos</a:t>
            </a:r>
            <a:r>
              <a:rPr lang="pl-PL" b="1"/>
              <a:t> dotar a las microempresas de las herramientas y los recursos</a:t>
            </a:r>
            <a:r>
              <a:rPr lang="pl-PL"/>
              <a:t> necesarios para emprender acciones significativas hacia la sostenibilidad, contribuyendo así a una economía de la UE más sostenible y resistente.</a:t>
            </a:r>
            <a:endParaRPr/>
          </a:p>
        </p:txBody>
      </p:sp>
      <p:sp>
        <p:nvSpPr>
          <p:cNvPr id="220" name="Google Shape;220;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p2"/>
          <p:cNvSpPr txBox="1"/>
          <p:nvPr/>
        </p:nvSpPr>
        <p:spPr>
          <a:xfrm>
            <a:off x="4110770" y="1305097"/>
            <a:ext cx="5008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body" idx="3"/>
          </p:nvPr>
        </p:nvSpPr>
        <p:spPr>
          <a:xfrm>
            <a:off x="607553" y="1130808"/>
            <a:ext cx="5881763" cy="410293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33637"/>
              </a:buClr>
              <a:buSzPts val="2400"/>
              <a:buNone/>
            </a:pPr>
            <a:r>
              <a:rPr lang="pl-PL" b="1">
                <a:solidFill>
                  <a:srgbClr val="000000"/>
                </a:solidFill>
                <a:latin typeface="Calibri"/>
                <a:ea typeface="Calibri"/>
                <a:cs typeface="Calibri"/>
                <a:sym typeface="Calibri"/>
              </a:rPr>
              <a:t>6. </a:t>
            </a:r>
            <a:r>
              <a:rPr lang="pl-PL" b="1">
                <a:solidFill>
                  <a:srgbClr val="000000"/>
                </a:solidFill>
              </a:rPr>
              <a:t>Garantizar la estabilidad económica a largo plazo</a:t>
            </a:r>
            <a:r>
              <a:rPr lang="pl-PL" b="1">
                <a:solidFill>
                  <a:srgbClr val="000000"/>
                </a:solidFill>
                <a:latin typeface="Calibri"/>
                <a:ea typeface="Calibri"/>
                <a:cs typeface="Calibri"/>
                <a:sym typeface="Calibri"/>
              </a:rPr>
              <a:t>:</a:t>
            </a:r>
            <a:endParaRPr>
              <a:solidFill>
                <a:srgbClr val="000000"/>
              </a:solidFill>
            </a:endParaRPr>
          </a:p>
          <a:p>
            <a:pPr marL="228600" lvl="0" indent="-228600" algn="l" rtl="0">
              <a:lnSpc>
                <a:spcPct val="103333"/>
              </a:lnSpc>
              <a:spcBef>
                <a:spcPts val="0"/>
              </a:spcBef>
              <a:spcAft>
                <a:spcPts val="0"/>
              </a:spcAft>
              <a:buClr>
                <a:srgbClr val="595959"/>
              </a:buClr>
              <a:buSzPts val="2400"/>
              <a:buNone/>
            </a:pPr>
            <a:endParaRPr>
              <a:solidFill>
                <a:srgbClr val="000000"/>
              </a:solidFill>
              <a:latin typeface="Calibri"/>
              <a:ea typeface="Calibri"/>
              <a:cs typeface="Calibri"/>
              <a:sym typeface="Calibri"/>
            </a:endParaRPr>
          </a:p>
          <a:p>
            <a:pPr marL="0" lvl="0" indent="0" algn="just" rtl="0">
              <a:lnSpc>
                <a:spcPct val="103333"/>
              </a:lnSpc>
              <a:spcBef>
                <a:spcPts val="0"/>
              </a:spcBef>
              <a:spcAft>
                <a:spcPts val="0"/>
              </a:spcAft>
              <a:buClr>
                <a:srgbClr val="033637"/>
              </a:buClr>
              <a:buSzPts val="2400"/>
              <a:buNone/>
            </a:pPr>
            <a:r>
              <a:rPr lang="pl-PL">
                <a:solidFill>
                  <a:srgbClr val="000000"/>
                </a:solidFill>
              </a:rPr>
              <a:t>El desarrollo sostenible pretende promover la eficiencia económica teniendo en cuenta al mismo tiempo la estabilidad económica a largo plazo. Esto incluye perseguir un desarrollo económico que no cause daños irreversibles al medio ambiente ni lleve a la sobreexplotación de los recursos.</a:t>
            </a:r>
            <a:endParaRPr>
              <a:solidFill>
                <a:srgbClr val="000000"/>
              </a:solidFill>
            </a:endParaRPr>
          </a:p>
        </p:txBody>
      </p:sp>
      <p:pic>
        <p:nvPicPr>
          <p:cNvPr id="377" name="Google Shape;377;p1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73925"/>
            <a:ext cx="2444127" cy="4336988"/>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lt1"/>
              </a:buClr>
              <a:buSzPts val="3600"/>
              <a:buNone/>
            </a:pPr>
            <a:r>
              <a:rPr lang="pl-PL"/>
              <a:t>Operaciones Empresariales Sostenibles</a:t>
            </a:r>
            <a:endParaRPr/>
          </a:p>
        </p:txBody>
      </p:sp>
      <p:sp>
        <p:nvSpPr>
          <p:cNvPr id="383" name="Google Shape;383;p1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SzPts val="2400"/>
              <a:buNone/>
            </a:pPr>
            <a:r>
              <a:rPr lang="pl-PL" b="1">
                <a:solidFill>
                  <a:srgbClr val="6AA84F"/>
                </a:solidFill>
              </a:rPr>
              <a:t>Todos estos objetivos están estrechamente interrelacionados y se apoyan mutuamente.</a:t>
            </a:r>
            <a:r>
              <a:rPr lang="pl-PL">
                <a:solidFill>
                  <a:srgbClr val="6AA84F"/>
                </a:solidFill>
              </a:rPr>
              <a:t> </a:t>
            </a:r>
            <a:r>
              <a:rPr lang="pl-PL" b="1">
                <a:solidFill>
                  <a:srgbClr val="6AA84F"/>
                </a:solidFill>
              </a:rPr>
              <a:t>Lograr la sostenibilidad exige un planteamiento holístico que tenga en cuenta las interacciones entre el medio ambiente, la sociedad y la economía.</a:t>
            </a:r>
            <a:r>
              <a:rPr lang="pl-PL">
                <a:solidFill>
                  <a:srgbClr val="6AA84F"/>
                </a:solidFill>
              </a:rPr>
              <a:t> </a:t>
            </a:r>
            <a:r>
              <a:rPr lang="pl-PL" b="1">
                <a:solidFill>
                  <a:srgbClr val="6AA84F"/>
                </a:solidFill>
              </a:rPr>
              <a:t>Aplicando el pensamiento de la sostenibilidad, pretendemos crear un futuro mejor para las generaciones presentes y futuras, garantizando un equilibrio entre el progreso económico y la protección del medio ambiente.</a:t>
            </a:r>
            <a:endParaRPr b="1">
              <a:solidFill>
                <a:srgbClr val="6AA84F"/>
              </a:solidFill>
            </a:endParaRPr>
          </a:p>
          <a:p>
            <a:pPr marL="228600" lvl="0" indent="-228600" algn="ctr" rtl="0">
              <a:lnSpc>
                <a:spcPct val="103333"/>
              </a:lnSpc>
              <a:spcBef>
                <a:spcPts val="1200"/>
              </a:spcBef>
              <a:spcAft>
                <a:spcPts val="0"/>
              </a:spcAft>
              <a:buClr>
                <a:srgbClr val="73B64B"/>
              </a:buClr>
              <a:buSzPts val="2400"/>
              <a:buNone/>
            </a:pPr>
            <a:endParaRPr b="1">
              <a:solidFill>
                <a:srgbClr val="73B64B"/>
              </a:solidFill>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9"/>
          <p:cNvSpPr txBox="1">
            <a:spLocks noGrp="1"/>
          </p:cNvSpPr>
          <p:nvPr>
            <p:ph type="body" idx="1"/>
          </p:nvPr>
        </p:nvSpPr>
        <p:spPr>
          <a:xfrm>
            <a:off x="904850" y="472574"/>
            <a:ext cx="10479300" cy="94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ESTRATEGIAS Y PRÁCTICAS EMPRESARIALES que merece la pena seguir </a:t>
            </a:r>
            <a:endParaRPr/>
          </a:p>
        </p:txBody>
      </p:sp>
      <p:sp>
        <p:nvSpPr>
          <p:cNvPr id="389" name="Google Shape;389;p19"/>
          <p:cNvSpPr txBox="1">
            <a:spLocks noGrp="1"/>
          </p:cNvSpPr>
          <p:nvPr>
            <p:ph type="body" idx="2"/>
          </p:nvPr>
        </p:nvSpPr>
        <p:spPr>
          <a:xfrm>
            <a:off x="685775" y="2206450"/>
            <a:ext cx="10479300" cy="4032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pl-PL" b="1">
                <a:solidFill>
                  <a:srgbClr val="6AA84F"/>
                </a:solidFill>
              </a:rPr>
              <a:t>Los futuros líderes empresariales deben plantearse la estrategia de sostenibilidad no sólo desde el punto de vista del cliente, el producto o la competencia, sino también desde la perspectiva del impacto de su propia organización en la sociedad y el medio ambiente.</a:t>
            </a:r>
            <a:endParaRPr>
              <a:solidFill>
                <a:srgbClr val="033637"/>
              </a:solidFill>
            </a:endParaRPr>
          </a:p>
          <a:p>
            <a:pPr marL="0" lvl="0" indent="0" algn="just" rtl="0">
              <a:lnSpc>
                <a:spcPct val="100000"/>
              </a:lnSpc>
              <a:spcBef>
                <a:spcPts val="1200"/>
              </a:spcBef>
              <a:spcAft>
                <a:spcPts val="0"/>
              </a:spcAft>
              <a:buSzPts val="2400"/>
              <a:buNone/>
            </a:pPr>
            <a:r>
              <a:rPr lang="pl-PL" sz="2200">
                <a:solidFill>
                  <a:srgbClr val="033637"/>
                </a:solidFill>
              </a:rPr>
              <a:t>Ampliar el tema del pensamiento sostenible en el contexto de las operaciones empresariales sostenibles implica integrar los principios de sostenibilidad en las estrategias y prácticas empresariales básicas. He aquí algunos aspectos clave:</a:t>
            </a:r>
            <a:endParaRPr sz="2200">
              <a:solidFill>
                <a:srgbClr val="033637"/>
              </a:solidFill>
            </a:endParaRPr>
          </a:p>
          <a:p>
            <a:pPr marL="0" lvl="0" indent="0" algn="just" rtl="0">
              <a:lnSpc>
                <a:spcPct val="100000"/>
              </a:lnSpc>
              <a:spcBef>
                <a:spcPts val="0"/>
              </a:spcBef>
              <a:spcAft>
                <a:spcPts val="0"/>
              </a:spcAft>
              <a:buSzPts val="2400"/>
              <a:buNone/>
            </a:pPr>
            <a:endParaRPr sz="2200">
              <a:solidFill>
                <a:srgbClr val="033637"/>
              </a:solidFill>
            </a:endParaRPr>
          </a:p>
          <a:p>
            <a:pPr marL="457200" lvl="0" indent="-368300" algn="just" rtl="0">
              <a:lnSpc>
                <a:spcPct val="100000"/>
              </a:lnSpc>
              <a:spcBef>
                <a:spcPts val="1200"/>
              </a:spcBef>
              <a:spcAft>
                <a:spcPts val="0"/>
              </a:spcAft>
              <a:buClr>
                <a:srgbClr val="033637"/>
              </a:buClr>
              <a:buSzPts val="2200"/>
              <a:buChar char="●"/>
            </a:pPr>
            <a:r>
              <a:rPr lang="pl-PL" sz="2200">
                <a:solidFill>
                  <a:srgbClr val="033637"/>
                </a:solidFill>
              </a:rPr>
              <a:t>Los negocios sostenibles incluyen un triple marco financiero que aborda tres dimensiones clave: prosperidad económica, gestión medioambiental y justicia social. Con este planteamiento, las empresas evalúan sus resultados no solo en función de la rentabilidad financiera, sino también de su impacto en las personas y el planeta.</a:t>
            </a:r>
            <a:endParaRPr sz="2200">
              <a:solidFill>
                <a:srgbClr val="033637"/>
              </a:solidFill>
            </a:endParaRPr>
          </a:p>
          <a:p>
            <a:pPr marL="457200" lvl="0" indent="0" algn="just" rtl="0">
              <a:lnSpc>
                <a:spcPct val="103333"/>
              </a:lnSpc>
              <a:spcBef>
                <a:spcPts val="1200"/>
              </a:spcBef>
              <a:spcAft>
                <a:spcPts val="0"/>
              </a:spcAft>
              <a:buSzPts val="2400"/>
              <a:buNone/>
            </a:pPr>
            <a:endParaRPr>
              <a:solidFill>
                <a:srgbClr val="03363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904850" y="356325"/>
            <a:ext cx="10479300" cy="1065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3600"/>
              <a:buNone/>
            </a:pPr>
            <a:r>
              <a:rPr lang="pl-PL">
                <a:solidFill>
                  <a:srgbClr val="FFFFFF"/>
                </a:solidFill>
              </a:rPr>
              <a:t>MEJORES PRÁCTICAS Y ESTRATEGIAS EMPRESARIALES A TENER EN CUENTA</a:t>
            </a:r>
            <a:endParaRPr>
              <a:solidFill>
                <a:srgbClr val="FFFFFF"/>
              </a:solidFill>
            </a:endParaRPr>
          </a:p>
          <a:p>
            <a:pPr marL="0" lvl="0" indent="0" algn="l" rtl="0">
              <a:lnSpc>
                <a:spcPct val="90000"/>
              </a:lnSpc>
              <a:spcBef>
                <a:spcPts val="12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sp>
        <p:nvSpPr>
          <p:cNvPr id="395" name="Google Shape;395;p20"/>
          <p:cNvSpPr txBox="1">
            <a:spLocks noGrp="1"/>
          </p:cNvSpPr>
          <p:nvPr>
            <p:ph type="body" idx="2"/>
          </p:nvPr>
        </p:nvSpPr>
        <p:spPr>
          <a:xfrm>
            <a:off x="904850" y="2457451"/>
            <a:ext cx="10479300" cy="4400700"/>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200"/>
              </a:spcBef>
              <a:spcAft>
                <a:spcPts val="0"/>
              </a:spcAft>
              <a:buClr>
                <a:srgbClr val="033637"/>
              </a:buClr>
              <a:buSzPts val="2400"/>
              <a:buChar char="●"/>
            </a:pPr>
            <a:r>
              <a:rPr lang="pl-PL">
                <a:solidFill>
                  <a:srgbClr val="033637"/>
                </a:solidFill>
              </a:rPr>
              <a:t>El pensamiento sostenible en las operaciones empresariales hace hincapié en la eficiencia de los recursos y promueve un modelo de economía circular. Esto implica minimizar los residuos, maximizar la utilización de los recursos y adoptar prácticas como el reciclaje, la reutilización y la reducción del consumo de recursos a lo largo del ciclo de vida del producto.</a:t>
            </a:r>
            <a:endParaRPr>
              <a:solidFill>
                <a:srgbClr val="033637"/>
              </a:solidFill>
            </a:endParaRPr>
          </a:p>
          <a:p>
            <a:pPr marL="914400" lvl="0" indent="0" algn="just" rtl="0">
              <a:lnSpc>
                <a:spcPct val="100000"/>
              </a:lnSpc>
              <a:spcBef>
                <a:spcPts val="1200"/>
              </a:spcBef>
              <a:spcAft>
                <a:spcPts val="0"/>
              </a:spcAft>
              <a:buSzPts val="2400"/>
              <a:buNone/>
            </a:pPr>
            <a:endParaRPr>
              <a:solidFill>
                <a:srgbClr val="033637"/>
              </a:solidFill>
            </a:endParaRPr>
          </a:p>
          <a:p>
            <a:pPr marL="457200" lvl="0" indent="-381000" algn="just" rtl="0">
              <a:lnSpc>
                <a:spcPct val="100000"/>
              </a:lnSpc>
              <a:spcBef>
                <a:spcPts val="1200"/>
              </a:spcBef>
              <a:spcAft>
                <a:spcPts val="0"/>
              </a:spcAft>
              <a:buClr>
                <a:srgbClr val="033637"/>
              </a:buClr>
              <a:buSzPts val="2400"/>
              <a:buChar char="●"/>
            </a:pPr>
            <a:r>
              <a:rPr lang="pl-PL">
                <a:solidFill>
                  <a:srgbClr val="033637"/>
                </a:solidFill>
              </a:rPr>
              <a:t>Las empresas comprometidas con el pensamiento sostenible trabajan activamente para reducir su huella medioambiental. Esto incluye implantar tecnologías energéticamente eficientes, reducir las emisiones de gases de efecto invernadero, conservar el agua y minimizar la contaminación y la generación de residuos.</a:t>
            </a:r>
            <a:endParaRPr>
              <a:solidFill>
                <a:srgbClr val="033637"/>
              </a:solidFill>
            </a:endParaRPr>
          </a:p>
          <a:p>
            <a:pPr marL="0" lvl="0" indent="0" algn="just" rtl="0">
              <a:lnSpc>
                <a:spcPct val="100000"/>
              </a:lnSpc>
              <a:spcBef>
                <a:spcPts val="1200"/>
              </a:spcBef>
              <a:spcAft>
                <a:spcPts val="0"/>
              </a:spcAft>
              <a:buSzPts val="2400"/>
              <a:buNone/>
            </a:pPr>
            <a:endParaRPr>
              <a:solidFill>
                <a:srgbClr val="033637"/>
              </a:solidFill>
            </a:endParaRPr>
          </a:p>
          <a:p>
            <a:pPr marL="0" lvl="0" indent="0" algn="just" rtl="0">
              <a:lnSpc>
                <a:spcPct val="100000"/>
              </a:lnSpc>
              <a:spcBef>
                <a:spcPts val="1200"/>
              </a:spcBef>
              <a:spcAft>
                <a:spcPts val="0"/>
              </a:spcAft>
              <a:buSzPts val="2400"/>
              <a:buNone/>
            </a:pPr>
            <a:endParaRPr>
              <a:solidFill>
                <a:srgbClr val="033637"/>
              </a:solidFill>
            </a:endParaRPr>
          </a:p>
          <a:p>
            <a:pPr marL="0" lvl="0" indent="0" algn="just" rtl="0">
              <a:lnSpc>
                <a:spcPct val="100000"/>
              </a:lnSpc>
              <a:spcBef>
                <a:spcPts val="1200"/>
              </a:spcBef>
              <a:spcAft>
                <a:spcPts val="0"/>
              </a:spcAft>
              <a:buSzPts val="2400"/>
              <a:buNone/>
            </a:pPr>
            <a:endParaRPr>
              <a:solidFill>
                <a:srgbClr val="033637"/>
              </a:solidFill>
            </a:endParaRPr>
          </a:p>
          <a:p>
            <a:pPr marL="457200" lvl="0" indent="0" algn="l" rtl="0">
              <a:lnSpc>
                <a:spcPct val="115000"/>
              </a:lnSpc>
              <a:spcBef>
                <a:spcPts val="1200"/>
              </a:spcBef>
              <a:spcAft>
                <a:spcPts val="0"/>
              </a:spcAft>
              <a:buSzPts val="2400"/>
              <a:buNone/>
            </a:pPr>
            <a:r>
              <a:rPr lang="pl-PL">
                <a:solidFill>
                  <a:srgbClr val="033637"/>
                </a:solidFill>
                <a:highlight>
                  <a:srgbClr val="FFFFFF"/>
                </a:highlight>
              </a:rPr>
              <a:t>as empresas comprometidas con el pensamiento sostenible trabajan activamente para reducir su huella medioambiental. Esto incluye implantar tecnologías energéticamente eficientes, reducir las emisiones de gases de efecto invernadero, conservar el agua y minimizar la contaminación y la generación de residuos.</a:t>
            </a:r>
            <a:endParaRPr>
              <a:solidFill>
                <a:srgbClr val="033637"/>
              </a:solidFill>
              <a:highlight>
                <a:srgbClr val="FFFFFF"/>
              </a:highlight>
            </a:endParaRPr>
          </a:p>
          <a:p>
            <a:pPr marL="457200" lvl="0" indent="0" algn="just" rtl="0">
              <a:lnSpc>
                <a:spcPct val="100000"/>
              </a:lnSpc>
              <a:spcBef>
                <a:spcPts val="1200"/>
              </a:spcBef>
              <a:spcAft>
                <a:spcPts val="0"/>
              </a:spcAft>
              <a:buSzPts val="2400"/>
              <a:buNone/>
            </a:pPr>
            <a:endParaRPr>
              <a:solidFill>
                <a:srgbClr val="033637"/>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1"/>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AutoNum type="arabicPeriod"/>
            </a:pPr>
            <a:r>
              <a:rPr lang="pl-PL"/>
              <a:t>Comprensión del Tema por parte de Directivos y Propietarios</a:t>
            </a:r>
            <a:endParaRPr/>
          </a:p>
          <a:p>
            <a:pPr marL="457200" lvl="0" indent="-457200" algn="just" rtl="0">
              <a:lnSpc>
                <a:spcPct val="90000"/>
              </a:lnSpc>
              <a:spcBef>
                <a:spcPts val="1000"/>
              </a:spcBef>
              <a:spcAft>
                <a:spcPts val="0"/>
              </a:spcAft>
              <a:buClr>
                <a:schemeClr val="lt1"/>
              </a:buClr>
              <a:buSzPts val="2400"/>
              <a:buAutoNum type="arabicPeriod"/>
            </a:pPr>
            <a:r>
              <a:rPr lang="pl-PL"/>
              <a:t>Evaluación de Impacto y Análisis de Situación</a:t>
            </a:r>
            <a:endParaRPr/>
          </a:p>
          <a:p>
            <a:pPr marL="457200" lvl="0" indent="-457200" algn="just" rtl="0">
              <a:lnSpc>
                <a:spcPct val="90000"/>
              </a:lnSpc>
              <a:spcBef>
                <a:spcPts val="1000"/>
              </a:spcBef>
              <a:spcAft>
                <a:spcPts val="0"/>
              </a:spcAft>
              <a:buClr>
                <a:schemeClr val="lt1"/>
              </a:buClr>
              <a:buSzPts val="2400"/>
              <a:buAutoNum type="arabicPeriod"/>
            </a:pPr>
            <a:r>
              <a:rPr lang="pl-PL"/>
              <a:t>Planificación y Estrategia</a:t>
            </a:r>
            <a:endParaRPr/>
          </a:p>
          <a:p>
            <a:pPr marL="457200" lvl="0" indent="-457200" algn="just" rtl="0">
              <a:lnSpc>
                <a:spcPct val="90000"/>
              </a:lnSpc>
              <a:spcBef>
                <a:spcPts val="1000"/>
              </a:spcBef>
              <a:spcAft>
                <a:spcPts val="0"/>
              </a:spcAft>
              <a:buClr>
                <a:schemeClr val="lt1"/>
              </a:buClr>
              <a:buSzPts val="2400"/>
              <a:buFont typeface="Arial"/>
              <a:buAutoNum type="arabicPeriod"/>
            </a:pPr>
            <a:r>
              <a:rPr lang="pl-PL"/>
              <a:t>Ejecución y Acción</a:t>
            </a:r>
            <a:endParaRPr/>
          </a:p>
          <a:p>
            <a:pPr marL="457200" lvl="0" indent="-457200" algn="just" rtl="0">
              <a:lnSpc>
                <a:spcPct val="90000"/>
              </a:lnSpc>
              <a:spcBef>
                <a:spcPts val="1000"/>
              </a:spcBef>
              <a:spcAft>
                <a:spcPts val="0"/>
              </a:spcAft>
              <a:buClr>
                <a:schemeClr val="lt1"/>
              </a:buClr>
              <a:buSzPts val="2400"/>
              <a:buAutoNum type="arabicPeriod"/>
            </a:pPr>
            <a:r>
              <a:rPr lang="pl-PL"/>
              <a:t>Comunicación e Informes</a:t>
            </a:r>
            <a:endParaRPr/>
          </a:p>
          <a:p>
            <a:pPr marL="457200" lvl="0" indent="-457200" algn="just" rtl="0">
              <a:lnSpc>
                <a:spcPct val="90000"/>
              </a:lnSpc>
              <a:spcBef>
                <a:spcPts val="1000"/>
              </a:spcBef>
              <a:spcAft>
                <a:spcPts val="0"/>
              </a:spcAft>
              <a:buClr>
                <a:schemeClr val="lt1"/>
              </a:buClr>
              <a:buSzPts val="2400"/>
              <a:buAutoNum type="arabicPeriod"/>
            </a:pPr>
            <a:r>
              <a:rPr lang="pl-PL"/>
              <a:t>Mejora Continua</a:t>
            </a:r>
            <a:endParaRPr/>
          </a:p>
        </p:txBody>
      </p:sp>
      <p:sp>
        <p:nvSpPr>
          <p:cNvPr id="401" name="Google Shape;401;p21"/>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3600"/>
              <a:buNone/>
            </a:pPr>
            <a:r>
              <a:rPr lang="pl-PL" sz="2400">
                <a:solidFill>
                  <a:srgbClr val="FFFFFF"/>
                </a:solidFill>
              </a:rPr>
              <a:t>GUÍA PASO A PASO PARA INTEGRAR EL CONCEPTO DE SOSTENIBILIDAD EN LAS ACTIVIDADES DE SU EMPRESA</a:t>
            </a:r>
            <a:endParaRPr sz="2400">
              <a:solidFill>
                <a:srgbClr val="FFFFFF"/>
              </a:solidFill>
            </a:endParaRPr>
          </a:p>
          <a:p>
            <a:pPr marL="0" lvl="0" indent="0" algn="l" rtl="0">
              <a:lnSpc>
                <a:spcPct val="90000"/>
              </a:lnSpc>
              <a:spcBef>
                <a:spcPts val="1200"/>
              </a:spcBef>
              <a:spcAft>
                <a:spcPts val="0"/>
              </a:spcAft>
              <a:buClr>
                <a:schemeClr val="lt1"/>
              </a:buClr>
              <a:buSzPts val="2400"/>
              <a:buNone/>
            </a:pPr>
            <a:endParaRPr sz="2400"/>
          </a:p>
        </p:txBody>
      </p:sp>
      <p:pic>
        <p:nvPicPr>
          <p:cNvPr id="402" name="Google Shape;402;p21"/>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solidFill>
            <a:srgbClr val="D8D8D8"/>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2"/>
          <p:cNvSpPr txBox="1">
            <a:spLocks noGrp="1"/>
          </p:cNvSpPr>
          <p:nvPr>
            <p:ph type="body" idx="1"/>
          </p:nvPr>
        </p:nvSpPr>
        <p:spPr>
          <a:xfrm>
            <a:off x="904856" y="577475"/>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¿Cómo Empezar? </a:t>
            </a:r>
            <a:endParaRPr/>
          </a:p>
          <a:p>
            <a:pPr marL="0" lvl="0" indent="0" algn="l" rtl="0">
              <a:lnSpc>
                <a:spcPct val="90000"/>
              </a:lnSpc>
              <a:spcBef>
                <a:spcPts val="1000"/>
              </a:spcBef>
              <a:spcAft>
                <a:spcPts val="0"/>
              </a:spcAft>
              <a:buClr>
                <a:srgbClr val="73B64B"/>
              </a:buClr>
              <a:buSzPts val="3600"/>
              <a:buNone/>
            </a:pPr>
            <a:endParaRPr/>
          </a:p>
        </p:txBody>
      </p:sp>
      <p:sp>
        <p:nvSpPr>
          <p:cNvPr id="408" name="Google Shape;408;p22"/>
          <p:cNvSpPr txBox="1">
            <a:spLocks noGrp="1"/>
          </p:cNvSpPr>
          <p:nvPr>
            <p:ph type="body" idx="2"/>
          </p:nvPr>
        </p:nvSpPr>
        <p:spPr>
          <a:xfrm>
            <a:off x="904856" y="1322190"/>
            <a:ext cx="10052954" cy="415468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pl-PL" b="1">
                <a:solidFill>
                  <a:srgbClr val="000000"/>
                </a:solidFill>
              </a:rPr>
              <a:t>Implantar el pensamiento de sostenibilidad en una empresa es un proceso de varias fases que requiere la implicación de toda la organización.</a:t>
            </a:r>
            <a:endParaRPr b="1">
              <a:solidFill>
                <a:srgbClr val="000000"/>
              </a:solidFill>
            </a:endParaRPr>
          </a:p>
          <a:p>
            <a:pPr marL="457200" lvl="0" indent="-292100" algn="l" rtl="0">
              <a:lnSpc>
                <a:spcPct val="115000"/>
              </a:lnSpc>
              <a:spcBef>
                <a:spcPts val="1200"/>
              </a:spcBef>
              <a:spcAft>
                <a:spcPts val="0"/>
              </a:spcAft>
              <a:buClr>
                <a:srgbClr val="000000"/>
              </a:buClr>
              <a:buSzPts val="1000"/>
              <a:buChar char="⮚"/>
            </a:pPr>
            <a:r>
              <a:rPr lang="pl-PL" sz="2300">
                <a:solidFill>
                  <a:srgbClr val="0D0D0D"/>
                </a:solidFill>
                <a:highlight>
                  <a:srgbClr val="FFFFFF"/>
                </a:highlight>
              </a:rPr>
              <a:t>Llevar a cabo un debate sobre los objetivos de sostenibilidad e identificar qué valores y objetivos desea alcanzar a través del pensamiento de sostenibilidad.</a:t>
            </a:r>
            <a:endParaRPr sz="2300">
              <a:solidFill>
                <a:srgbClr val="0D0D0D"/>
              </a:solidFill>
              <a:highlight>
                <a:srgbClr val="FFFFFF"/>
              </a:highlight>
            </a:endParaRPr>
          </a:p>
          <a:p>
            <a:pPr marL="457200" lvl="0" indent="-292100" algn="l" rtl="0">
              <a:lnSpc>
                <a:spcPct val="115000"/>
              </a:lnSpc>
              <a:spcBef>
                <a:spcPts val="0"/>
              </a:spcBef>
              <a:spcAft>
                <a:spcPts val="0"/>
              </a:spcAft>
              <a:buClr>
                <a:srgbClr val="000000"/>
              </a:buClr>
              <a:buSzPts val="1000"/>
              <a:buChar char="⮚"/>
            </a:pPr>
            <a:r>
              <a:rPr lang="pl-PL" sz="2300">
                <a:solidFill>
                  <a:srgbClr val="0D0D0D"/>
                </a:solidFill>
                <a:highlight>
                  <a:srgbClr val="FFFFFF"/>
                </a:highlight>
              </a:rPr>
              <a:t>Realizar un análisis del impacto medioambiental, comunitario y económico de su empresa. Identificar las áreas en las que se pueden introducir mejoras.</a:t>
            </a:r>
            <a:endParaRPr sz="2300">
              <a:solidFill>
                <a:srgbClr val="0D0D0D"/>
              </a:solidFill>
              <a:highlight>
                <a:srgbClr val="FFFFFF"/>
              </a:highlight>
            </a:endParaRPr>
          </a:p>
          <a:p>
            <a:pPr marL="457200" lvl="0" indent="-292100" algn="l" rtl="0">
              <a:lnSpc>
                <a:spcPct val="115000"/>
              </a:lnSpc>
              <a:spcBef>
                <a:spcPts val="0"/>
              </a:spcBef>
              <a:spcAft>
                <a:spcPts val="0"/>
              </a:spcAft>
              <a:buClr>
                <a:srgbClr val="000000"/>
              </a:buClr>
              <a:buSzPts val="1000"/>
              <a:buChar char="⮚"/>
            </a:pPr>
            <a:r>
              <a:rPr lang="pl-PL" sz="2300">
                <a:solidFill>
                  <a:srgbClr val="0D0D0D"/>
                </a:solidFill>
                <a:highlight>
                  <a:srgbClr val="FFFFFF"/>
                </a:highlight>
              </a:rPr>
              <a:t>Elaborar un informe o una evaluación del estado actual.</a:t>
            </a:r>
            <a:endParaRPr sz="2300">
              <a:solidFill>
                <a:srgbClr val="0D0D0D"/>
              </a:solidFill>
              <a:highlight>
                <a:srgbClr val="FFFFFF"/>
              </a:highlight>
            </a:endParaRPr>
          </a:p>
          <a:p>
            <a:pPr marL="457200" lvl="0" indent="-292100" algn="l" rtl="0">
              <a:lnSpc>
                <a:spcPct val="115000"/>
              </a:lnSpc>
              <a:spcBef>
                <a:spcPts val="0"/>
              </a:spcBef>
              <a:spcAft>
                <a:spcPts val="0"/>
              </a:spcAft>
              <a:buClr>
                <a:srgbClr val="000000"/>
              </a:buClr>
              <a:buSzPts val="1000"/>
              <a:buChar char="⮚"/>
            </a:pPr>
            <a:r>
              <a:rPr lang="pl-PL" sz="2300">
                <a:solidFill>
                  <a:srgbClr val="0D0D0D"/>
                </a:solidFill>
                <a:highlight>
                  <a:srgbClr val="FFFFFF"/>
                </a:highlight>
              </a:rPr>
              <a:t>Establecer objetivos específicos de sostenibilidad que desee alcanzar, por ejemplo, reducir las emisiones de CO2 en un 20% en 5 años.</a:t>
            </a:r>
            <a:endParaRPr sz="2300">
              <a:solidFill>
                <a:srgbClr val="0D0D0D"/>
              </a:solidFill>
              <a:highlight>
                <a:srgbClr val="FFFFFF"/>
              </a:highlight>
            </a:endParaRPr>
          </a:p>
          <a:p>
            <a:pPr marL="457200" lvl="0" indent="-292100" algn="l" rtl="0">
              <a:lnSpc>
                <a:spcPct val="115000"/>
              </a:lnSpc>
              <a:spcBef>
                <a:spcPts val="0"/>
              </a:spcBef>
              <a:spcAft>
                <a:spcPts val="0"/>
              </a:spcAft>
              <a:buClr>
                <a:srgbClr val="000000"/>
              </a:buClr>
              <a:buSzPts val="1000"/>
              <a:buChar char="⮚"/>
            </a:pPr>
            <a:r>
              <a:rPr lang="pl-PL" sz="2300">
                <a:solidFill>
                  <a:srgbClr val="0D0D0D"/>
                </a:solidFill>
                <a:highlight>
                  <a:srgbClr val="FFFFFF"/>
                </a:highlight>
              </a:rPr>
              <a:t>Animar a los empleados a participar y colaborar en iniciativas de sostenibilidad, por ejemplo mediante programas de formación e incentivos.</a:t>
            </a:r>
            <a:endParaRPr sz="2300">
              <a:solidFill>
                <a:srgbClr val="0D0D0D"/>
              </a:solidFill>
              <a:highlight>
                <a:srgbClr val="FFFFFF"/>
              </a:highlight>
            </a:endParaRPr>
          </a:p>
          <a:p>
            <a:pPr marL="457200" lvl="0" indent="0" algn="just" rtl="0">
              <a:lnSpc>
                <a:spcPct val="103333"/>
              </a:lnSpc>
              <a:spcBef>
                <a:spcPts val="1200"/>
              </a:spcBef>
              <a:spcAft>
                <a:spcPts val="0"/>
              </a:spcAft>
              <a:buSzPts val="2400"/>
              <a:buNone/>
            </a:pPr>
            <a:endParaRPr>
              <a:solidFill>
                <a:srgbClr val="0D0D0D"/>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3"/>
          <p:cNvSpPr txBox="1">
            <a:spLocks noGrp="1"/>
          </p:cNvSpPr>
          <p:nvPr>
            <p:ph type="body" idx="1"/>
          </p:nvPr>
        </p:nvSpPr>
        <p:spPr>
          <a:xfrm>
            <a:off x="904856" y="618626"/>
            <a:ext cx="10052954" cy="10119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MARKETING</a:t>
            </a:r>
            <a:endParaRPr/>
          </a:p>
        </p:txBody>
      </p:sp>
      <p:sp>
        <p:nvSpPr>
          <p:cNvPr id="414" name="Google Shape;414;p23"/>
          <p:cNvSpPr txBox="1">
            <a:spLocks noGrp="1"/>
          </p:cNvSpPr>
          <p:nvPr>
            <p:ph type="body" idx="2"/>
          </p:nvPr>
        </p:nvSpPr>
        <p:spPr>
          <a:xfrm>
            <a:off x="904856" y="1146629"/>
            <a:ext cx="10052954" cy="496211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pl-PL" b="1">
                <a:solidFill>
                  <a:srgbClr val="5E5E5E"/>
                </a:solidFill>
              </a:rPr>
              <a:t>El marketing es importante en la reflexión sobre la sostenibilidad.</a:t>
            </a:r>
            <a:r>
              <a:rPr lang="pl-PL">
                <a:solidFill>
                  <a:srgbClr val="5E5E5E"/>
                </a:solidFill>
              </a:rPr>
              <a:t> </a:t>
            </a:r>
            <a:r>
              <a:rPr lang="pl-PL" b="1">
                <a:solidFill>
                  <a:srgbClr val="5E5E5E"/>
                </a:solidFill>
              </a:rPr>
              <a:t>Un uso eficaz de las estrategias de marketing puede suponer una diferencia significativa en la promoción de prácticas sostenibles entre clientes, comunidades y otras partes interesadas.</a:t>
            </a:r>
            <a:endParaRPr b="1">
              <a:solidFill>
                <a:srgbClr val="5E5E5E"/>
              </a:solidFill>
              <a:highlight>
                <a:srgbClr val="FFFFFF"/>
              </a:highlight>
            </a:endParaRPr>
          </a:p>
          <a:p>
            <a:pPr marL="457200" lvl="0" indent="-285750" algn="just" rtl="0">
              <a:lnSpc>
                <a:spcPct val="100000"/>
              </a:lnSpc>
              <a:spcBef>
                <a:spcPts val="1200"/>
              </a:spcBef>
              <a:spcAft>
                <a:spcPts val="0"/>
              </a:spcAft>
              <a:buClr>
                <a:srgbClr val="000000"/>
              </a:buClr>
              <a:buSzPts val="900"/>
              <a:buChar char="⮚"/>
            </a:pPr>
            <a:r>
              <a:rPr lang="pl-PL" sz="2200">
                <a:solidFill>
                  <a:srgbClr val="73B64B"/>
                </a:solidFill>
              </a:rPr>
              <a:t>Las empresas que se comprometen activamente con la sostenibilidad pueden utilizar el marketing para construir una imagen de marca positiva basada en los valores de la responsabilidad social y medioambiental. Esto, a su vez, puede atraer a clientes que prefieran marcas sostenibles y responsables.</a:t>
            </a:r>
            <a:endParaRPr sz="2200">
              <a:solidFill>
                <a:srgbClr val="73B64B"/>
              </a:solidFill>
            </a:endParaRPr>
          </a:p>
          <a:p>
            <a:pPr marL="457200" lvl="0" indent="-285750" algn="just" rtl="0">
              <a:lnSpc>
                <a:spcPct val="100000"/>
              </a:lnSpc>
              <a:spcBef>
                <a:spcPts val="0"/>
              </a:spcBef>
              <a:spcAft>
                <a:spcPts val="0"/>
              </a:spcAft>
              <a:buClr>
                <a:srgbClr val="000000"/>
              </a:buClr>
              <a:buSzPts val="900"/>
              <a:buChar char="⮚"/>
            </a:pPr>
            <a:r>
              <a:rPr lang="pl-PL" sz="2200">
                <a:solidFill>
                  <a:srgbClr val="73B64B"/>
                </a:solidFill>
              </a:rPr>
              <a:t>Mediante mensajes de marketing adecuados, las empresas pueden moldear las preferencias de los consumidores y fomentar la elección de productos y servicios más sostenibles. El marketing puede ser una herramienta para destacar entre los clientes las ventajas de utilizar productos respetuosos con el medio ambiente, al tiempo que se apoyan iniciativas de las comunidades locales.</a:t>
            </a:r>
            <a:endParaRPr sz="2200">
              <a:solidFill>
                <a:srgbClr val="73B64B"/>
              </a:solidFill>
            </a:endParaRPr>
          </a:p>
          <a:p>
            <a:pPr marL="457200" lvl="0" indent="0" algn="just" rtl="0">
              <a:lnSpc>
                <a:spcPct val="100000"/>
              </a:lnSpc>
              <a:spcBef>
                <a:spcPts val="1200"/>
              </a:spcBef>
              <a:spcAft>
                <a:spcPts val="0"/>
              </a:spcAft>
              <a:buSzPts val="2400"/>
              <a:buNone/>
            </a:pPr>
            <a:endParaRPr>
              <a:solidFill>
                <a:srgbClr val="73B64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6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03</a:t>
            </a:r>
            <a:endParaRPr/>
          </a:p>
        </p:txBody>
      </p:sp>
      <p:sp>
        <p:nvSpPr>
          <p:cNvPr id="422" name="Google Shape;422;p6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23" name="Google Shape;423;p66"/>
          <p:cNvSpPr txBox="1"/>
          <p:nvPr/>
        </p:nvSpPr>
        <p:spPr>
          <a:xfrm>
            <a:off x="6025679" y="4642627"/>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CASOS 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5"/>
          <p:cNvSpPr txBox="1">
            <a:spLocks noGrp="1"/>
          </p:cNvSpPr>
          <p:nvPr>
            <p:ph type="body" idx="1"/>
          </p:nvPr>
        </p:nvSpPr>
        <p:spPr>
          <a:xfrm>
            <a:off x="4912300" y="846900"/>
            <a:ext cx="6865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Caso Práctico 1: Edukacyjna Szkoła Hotelarstwa EHL</a:t>
            </a:r>
            <a:endParaRPr/>
          </a:p>
        </p:txBody>
      </p:sp>
      <p:sp>
        <p:nvSpPr>
          <p:cNvPr id="429" name="Google Shape;429;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430" name="Google Shape;430;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Caso Práctico 2: Zymetria</a:t>
            </a:r>
            <a:endParaRPr/>
          </a:p>
        </p:txBody>
      </p:sp>
      <p:sp>
        <p:nvSpPr>
          <p:cNvPr id="431" name="Google Shape;431;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Caso Práctico 3: Siemens</a:t>
            </a:r>
            <a:endParaRPr/>
          </a:p>
        </p:txBody>
      </p:sp>
      <p:sp>
        <p:nvSpPr>
          <p:cNvPr id="432" name="Google Shape;432;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02</a:t>
            </a:r>
            <a:endParaRPr/>
          </a:p>
        </p:txBody>
      </p:sp>
      <p:sp>
        <p:nvSpPr>
          <p:cNvPr id="433" name="Google Shape;433;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03</a:t>
            </a:r>
            <a:endParaRPr/>
          </a:p>
        </p:txBody>
      </p:sp>
      <p:sp>
        <p:nvSpPr>
          <p:cNvPr id="434" name="Google Shape;434;p2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35" name="Google Shape;435;p2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pl-PL">
                <a:solidFill>
                  <a:srgbClr val="000000"/>
                </a:solidFill>
              </a:rPr>
              <a:t>La Educational Hotel School Lausanne (EHL) ha puesto en práctica un enfoque basado en el concepto de «</a:t>
            </a:r>
            <a:r>
              <a:rPr lang="pl-PL" b="1">
                <a:solidFill>
                  <a:srgbClr val="6AA84F"/>
                </a:solidFill>
              </a:rPr>
              <a:t>personas, planeta y beneficio</a:t>
            </a:r>
            <a:r>
              <a:rPr lang="pl-PL">
                <a:solidFill>
                  <a:srgbClr val="000000"/>
                </a:solidFill>
              </a:rPr>
              <a:t>», concepto que sustenta su estrategia de sostenibilidad.  </a:t>
            </a:r>
            <a:endParaRPr>
              <a:solidFill>
                <a:srgbClr val="000000"/>
              </a:solidFill>
            </a:endParaRPr>
          </a:p>
          <a:p>
            <a:pPr marL="0" lvl="0" indent="0" algn="just" rtl="0">
              <a:lnSpc>
                <a:spcPct val="100000"/>
              </a:lnSpc>
              <a:spcBef>
                <a:spcPts val="1200"/>
              </a:spcBef>
              <a:spcAft>
                <a:spcPts val="0"/>
              </a:spcAft>
              <a:buSzPts val="2400"/>
              <a:buNone/>
            </a:pPr>
            <a:endParaRPr>
              <a:solidFill>
                <a:srgbClr val="000000"/>
              </a:solidFill>
            </a:endParaRPr>
          </a:p>
          <a:p>
            <a:pPr marL="0" lvl="0" indent="0" algn="just" rtl="0">
              <a:lnSpc>
                <a:spcPct val="115000"/>
              </a:lnSpc>
              <a:spcBef>
                <a:spcPts val="1200"/>
              </a:spcBef>
              <a:spcAft>
                <a:spcPts val="0"/>
              </a:spcAft>
              <a:buSzPts val="2400"/>
              <a:buNone/>
            </a:pPr>
            <a:r>
              <a:rPr lang="pl-PL">
                <a:solidFill>
                  <a:srgbClr val="0D0D0D"/>
                </a:solidFill>
                <a:highlight>
                  <a:srgbClr val="FFFFFF"/>
                </a:highlight>
              </a:rPr>
              <a:t>EHL se centra en integrar la sostenibilidad en sus planes de estudios. Están implantando cursos obligatorios sobre sostenibilidad empresarial para educar a los futuros líderes de la hostelería sobre la gestión responsable de los recursos y la minimización del impacto medioambiental.</a:t>
            </a:r>
            <a:endParaRPr>
              <a:solidFill>
                <a:srgbClr val="0D0D0D"/>
              </a:solidFill>
              <a:highlight>
                <a:srgbClr val="FFFFFF"/>
              </a:highlight>
            </a:endParaRPr>
          </a:p>
          <a:p>
            <a:pPr marL="0" lvl="0" indent="0" algn="just" rtl="0">
              <a:lnSpc>
                <a:spcPct val="100000"/>
              </a:lnSpc>
              <a:spcBef>
                <a:spcPts val="1200"/>
              </a:spcBef>
              <a:spcAft>
                <a:spcPts val="0"/>
              </a:spcAft>
              <a:buClr>
                <a:srgbClr val="0D0D0D"/>
              </a:buClr>
              <a:buSzPts val="2400"/>
              <a:buNone/>
            </a:pPr>
            <a:endParaRPr>
              <a:solidFill>
                <a:srgbClr val="0D0D0D"/>
              </a:solidFill>
              <a:highlight>
                <a:srgbClr val="FFFFFF"/>
              </a:highlight>
            </a:endParaRPr>
          </a:p>
        </p:txBody>
      </p:sp>
      <p:sp>
        <p:nvSpPr>
          <p:cNvPr id="442" name="Google Shape;442;p26"/>
          <p:cNvSpPr txBox="1">
            <a:spLocks noGrp="1"/>
          </p:cNvSpPr>
          <p:nvPr>
            <p:ph type="body" idx="2"/>
          </p:nvPr>
        </p:nvSpPr>
        <p:spPr>
          <a:xfrm>
            <a:off x="601000" y="569629"/>
            <a:ext cx="3125700" cy="306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EHL - </a:t>
            </a:r>
            <a:endParaRPr/>
          </a:p>
          <a:p>
            <a:pPr marL="0" lvl="0" indent="0" algn="l" rtl="0">
              <a:lnSpc>
                <a:spcPct val="90000"/>
              </a:lnSpc>
              <a:spcBef>
                <a:spcPts val="0"/>
              </a:spcBef>
              <a:spcAft>
                <a:spcPts val="0"/>
              </a:spcAft>
              <a:buClr>
                <a:schemeClr val="lt1"/>
              </a:buClr>
              <a:buSzPts val="3600"/>
              <a:buNone/>
            </a:pPr>
            <a:r>
              <a:rPr lang="pl-PL"/>
              <a:t>Escuela de Hostelería y Gestión Hotelera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1"/>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a:solidFill>
                  <a:srgbClr val="595959"/>
                </a:solidFill>
              </a:rPr>
              <a:t>Índice del Kit de Inicio SOS </a:t>
            </a:r>
            <a:endParaRPr/>
          </a:p>
        </p:txBody>
      </p:sp>
      <p:graphicFrame>
        <p:nvGraphicFramePr>
          <p:cNvPr id="227" name="Google Shape;227;p61"/>
          <p:cNvGraphicFramePr/>
          <p:nvPr/>
        </p:nvGraphicFramePr>
        <p:xfrm>
          <a:off x="621792" y="1182624"/>
          <a:ext cx="10604250" cy="4811139"/>
        </p:xfrm>
        <a:graphic>
          <a:graphicData uri="http://schemas.openxmlformats.org/drawingml/2006/table">
            <a:tbl>
              <a:tblPr firstRow="1" bandRow="1">
                <a:noFill/>
                <a:tableStyleId>{6C9A8303-F44C-47F4-AC5C-4CD2210AFCCC}</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l" rtl="0">
                        <a:lnSpc>
                          <a:spcPct val="100000"/>
                        </a:lnSpc>
                        <a:spcBef>
                          <a:spcPts val="0"/>
                        </a:spcBef>
                        <a:spcAft>
                          <a:spcPts val="0"/>
                        </a:spcAft>
                        <a:buClr>
                          <a:srgbClr val="000000"/>
                        </a:buClr>
                        <a:buSzPts val="2400"/>
                        <a:buFont typeface="Arial"/>
                        <a:buNone/>
                      </a:pPr>
                      <a:r>
                        <a:rPr lang="pl-PL"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pl-PL"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38150">
                <a:tc>
                  <a:txBody>
                    <a:bodyPr/>
                    <a:lstStyle/>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Introducción al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1- Operaciones empresariales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2- Pensamiento sostenible</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3- </a:t>
                      </a:r>
                      <a:r>
                        <a:rPr lang="pl-PL" sz="2400">
                          <a:solidFill>
                            <a:srgbClr val="5E5E5E"/>
                          </a:solidFill>
                          <a:latin typeface="Calibri"/>
                          <a:ea typeface="Calibri"/>
                          <a:cs typeface="Calibri"/>
                          <a:sym typeface="Calibri"/>
                        </a:rPr>
                        <a:t>Involucrar</a:t>
                      </a:r>
                      <a:r>
                        <a:rPr lang="pl-PL" sz="2400" u="none" strike="noStrike" cap="none">
                          <a:solidFill>
                            <a:srgbClr val="5E5E5E"/>
                          </a:solidFill>
                          <a:latin typeface="Calibri"/>
                          <a:ea typeface="Calibri"/>
                          <a:cs typeface="Calibri"/>
                          <a:sym typeface="Calibri"/>
                        </a:rPr>
                        <a:t> al personal</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4- </a:t>
                      </a:r>
                      <a:r>
                        <a:rPr lang="pl-PL" sz="2400">
                          <a:solidFill>
                            <a:srgbClr val="5E5E5E"/>
                          </a:solidFill>
                          <a:latin typeface="Calibri"/>
                          <a:ea typeface="Calibri"/>
                          <a:cs typeface="Calibri"/>
                          <a:sym typeface="Calibri"/>
                        </a:rPr>
                        <a:t>Al servicio de</a:t>
                      </a:r>
                      <a:r>
                        <a:rPr lang="pl-PL" sz="2400" u="none" strike="noStrike" cap="none">
                          <a:solidFill>
                            <a:srgbClr val="5E5E5E"/>
                          </a:solidFill>
                          <a:latin typeface="Calibri"/>
                          <a:ea typeface="Calibri"/>
                          <a:cs typeface="Calibri"/>
                          <a:sym typeface="Calibri"/>
                        </a:rPr>
                        <a:t> los consumidores ecológicos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5- A</a:t>
                      </a:r>
                      <a:r>
                        <a:rPr lang="pl-PL" sz="2400">
                          <a:solidFill>
                            <a:srgbClr val="5E5E5E"/>
                          </a:solidFill>
                          <a:latin typeface="Calibri"/>
                          <a:ea typeface="Calibri"/>
                          <a:cs typeface="Calibri"/>
                          <a:sym typeface="Calibri"/>
                        </a:rPr>
                        <a:t>lianzas</a:t>
                      </a:r>
                      <a:r>
                        <a:rPr lang="pl-PL" sz="2400" u="none" strike="noStrike" cap="none">
                          <a:solidFill>
                            <a:srgbClr val="5E5E5E"/>
                          </a:solidFill>
                          <a:latin typeface="Calibri"/>
                          <a:ea typeface="Calibri"/>
                          <a:cs typeface="Calibri"/>
                          <a:sym typeface="Calibri"/>
                        </a:rPr>
                        <a:t> comunitarias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6- Evaluación y planificación</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7- Transparencia de la cadena de suministro</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8- Prácticas de referencia</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9- Herramientas digitales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Unidad 10- Dificultades en las empresas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Resumen del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Términos clave y definiciones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pl-PL" sz="2400" u="none" strike="noStrike" cap="none">
                          <a:solidFill>
                            <a:srgbClr val="5E5E5E"/>
                          </a:solidFill>
                          <a:latin typeface="Calibri"/>
                          <a:ea typeface="Calibri"/>
                          <a:cs typeface="Calibri"/>
                          <a:sym typeface="Calibri"/>
                        </a:rPr>
                        <a:t>Referencias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pl-PL">
                <a:solidFill>
                  <a:srgbClr val="0D0D0D"/>
                </a:solidFill>
                <a:highlight>
                  <a:srgbClr val="FFFFFF"/>
                </a:highlight>
              </a:rPr>
              <a:t>Como parte de sus esfuerzos de sostenibilidad, EHL está desarrollando planes climáticos para reducir su impacto medioambiental. Los objetivos medioambientales a largo plazo incluyen reducir aún más el consumo de energía, reducir la producción de residuos y gestionar los recursos hídricos de forma eficiente. </a:t>
            </a:r>
            <a:endParaRPr>
              <a:solidFill>
                <a:srgbClr val="0D0D0D"/>
              </a:solidFill>
              <a:highlight>
                <a:srgbClr val="FFFFFF"/>
              </a:highlight>
            </a:endParaRPr>
          </a:p>
          <a:p>
            <a:pPr marL="0" lvl="0" indent="0" algn="just" rtl="0">
              <a:lnSpc>
                <a:spcPct val="103333"/>
              </a:lnSpc>
              <a:spcBef>
                <a:spcPts val="0"/>
              </a:spcBef>
              <a:spcAft>
                <a:spcPts val="0"/>
              </a:spcAft>
              <a:buSzPts val="2400"/>
              <a:buNone/>
            </a:pPr>
            <a:endParaRPr>
              <a:solidFill>
                <a:srgbClr val="0D0D0D"/>
              </a:solidFill>
              <a:highlight>
                <a:srgbClr val="FFFFFF"/>
              </a:highlight>
            </a:endParaRPr>
          </a:p>
          <a:p>
            <a:pPr marL="0" lvl="0" indent="0" algn="just" rtl="0">
              <a:lnSpc>
                <a:spcPct val="103333"/>
              </a:lnSpc>
              <a:spcBef>
                <a:spcPts val="0"/>
              </a:spcBef>
              <a:spcAft>
                <a:spcPts val="0"/>
              </a:spcAft>
              <a:buSzPts val="2400"/>
              <a:buNone/>
            </a:pPr>
            <a:r>
              <a:rPr lang="pl-PL">
                <a:solidFill>
                  <a:srgbClr val="0D0D0D"/>
                </a:solidFill>
                <a:highlight>
                  <a:srgbClr val="FFFFFF"/>
                </a:highlight>
              </a:rPr>
              <a:t>EHL se compromete con las comunidades locales poniendo a su disposición sus conocimientos y habilidades. Organizan clases magistrales en restaurantes locales que favorecen la reinserción profesional y apoyan las iniciativas de las comunidades locales.</a:t>
            </a:r>
            <a:endParaRPr>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endParaRPr>
              <a:solidFill>
                <a:srgbClr val="0D0D0D"/>
              </a:solidFill>
              <a:highlight>
                <a:srgbClr val="FFFFFF"/>
              </a:highlight>
            </a:endParaRPr>
          </a:p>
        </p:txBody>
      </p:sp>
      <p:sp>
        <p:nvSpPr>
          <p:cNvPr id="448" name="Google Shape;448;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EHL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a:spLocks noGrp="1"/>
          </p:cNvSpPr>
          <p:nvPr>
            <p:ph type="body" idx="1"/>
          </p:nvPr>
        </p:nvSpPr>
        <p:spPr>
          <a:xfrm>
            <a:off x="4825907" y="653144"/>
            <a:ext cx="6341700" cy="5340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None/>
            </a:pPr>
            <a:r>
              <a:rPr lang="pl-PL">
                <a:solidFill>
                  <a:srgbClr val="010101"/>
                </a:solidFill>
                <a:highlight>
                  <a:srgbClr val="FFFFFF"/>
                </a:highlight>
              </a:rPr>
              <a:t>Zymetria es una empresa innovadora de investigación y análisis que combina experiencia en investigación de marketing, ciencia de datos y tecnología. Han desarrollado el paquete SUSTA, diseñado para proporcionar conocimientos y herramientas para auditar, construir estrategias sostenibles, idear estas estrategias, ejecutarlas y, en última instancia, medir su eficacia.</a:t>
            </a:r>
            <a:endParaRPr sz="1800">
              <a:solidFill>
                <a:srgbClr val="73B64B"/>
              </a:solidFill>
            </a:endParaRPr>
          </a:p>
        </p:txBody>
      </p:sp>
      <p:sp>
        <p:nvSpPr>
          <p:cNvPr id="454" name="Google Shape;454;p2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f056c7f018_0_6"/>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pl-PL">
                <a:solidFill>
                  <a:srgbClr val="010101"/>
                </a:solidFill>
                <a:highlight>
                  <a:schemeClr val="lt1"/>
                </a:highlight>
              </a:rPr>
              <a:t>Fundada hace 10 años por las socias directoras Barbara Krug y Edyta Czarnota, Zymetria ha participado activamente en el apoyo al desarrollo de marcas, la investigación de nuevos productos y la optimización empresarial a través de iniciativas de investigación. Ahora, están ampliando su experiencia para incluir prácticas sostenibles en los negocios, ayudando a los clientes a obtener ventajas en un panorama en rápida evolución.</a:t>
            </a:r>
            <a:endParaRPr/>
          </a:p>
        </p:txBody>
      </p:sp>
      <p:sp>
        <p:nvSpPr>
          <p:cNvPr id="461" name="Google Shape;461;g2f056c7f018_0_6"/>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
        <p:nvSpPr>
          <p:cNvPr id="467" name="Google Shape;467;p29"/>
          <p:cNvSpPr txBox="1">
            <a:spLocks noGrp="1"/>
          </p:cNvSpPr>
          <p:nvPr>
            <p:ph type="body" idx="1"/>
          </p:nvPr>
        </p:nvSpPr>
        <p:spPr>
          <a:xfrm>
            <a:off x="4825900" y="772850"/>
            <a:ext cx="6341700" cy="522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a:solidFill>
                  <a:srgbClr val="010101"/>
                </a:solidFill>
              </a:rPr>
              <a:t>Katarzyna Król, en nombre de Zymetria, destaca su compromiso con la sostenibilidad, empezando por ellos mismos. Son la primera y única agencia de investigación de Polonia que ha calculado su huella de carbono para 2022, siguiendo las normas GHG Protocol e ISO-14064-1 (que cubren los ámbitos 1, 2 y 3), y ha definido objetivos de reducción basados en estas evaluaciones.</a:t>
            </a:r>
            <a:endParaRPr sz="2000">
              <a:solidFill>
                <a:srgbClr val="73B64B"/>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f056c7f018_0_1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
        <p:nvSpPr>
          <p:cNvPr id="474" name="Google Shape;474;g2f056c7f018_0_12"/>
          <p:cNvSpPr txBox="1">
            <a:spLocks noGrp="1"/>
          </p:cNvSpPr>
          <p:nvPr>
            <p:ph type="body" idx="1"/>
          </p:nvPr>
        </p:nvSpPr>
        <p:spPr>
          <a:xfrm>
            <a:off x="4825900" y="714725"/>
            <a:ext cx="6341700" cy="48585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rgbClr val="73B64B"/>
              </a:buClr>
              <a:buSzPts val="2000"/>
              <a:buFont typeface="Arial"/>
              <a:buNone/>
            </a:pPr>
            <a:r>
              <a:rPr lang="pl-PL">
                <a:solidFill>
                  <a:srgbClr val="010101"/>
                </a:solidFill>
              </a:rPr>
              <a:t>El enfoque de Zymetria no sólo consiste en ofrecer recomendaciones prácticas basadas en conocimientos especializados y procesos de investigación optimizados, sino que también demuestra una postura proactiva hacia la sostenibilidad mediante la aplicación de iniciativas internas y la ampliación de estas prácticas a sus clientes. Sus servicios integrales tienen como objetivo capacitar a las empresas para navegar y prosperar en una era en la que la sostenibilidad es cada vez más integral para el éxito.</a:t>
            </a:r>
            <a:endParaRPr>
              <a:solidFill>
                <a:srgbClr val="01010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pl-PL"/>
              <a:t>«Los principios de sostenibilidad son parte integrante de la actividad de Siemens: están inscritos en nuestro ADN. Los integramos en todas nuestras actividades, en todas las etapas. Proporcionamos a nuestros clientes y partes interesadas las herramientas para crecer de forma sostenible, transformando las industrias en las que operan.»</a:t>
            </a:r>
            <a:endParaRPr/>
          </a:p>
          <a:p>
            <a:pPr marL="0" lvl="0" indent="0" algn="just" rtl="0">
              <a:lnSpc>
                <a:spcPct val="103333"/>
              </a:lnSpc>
              <a:spcBef>
                <a:spcPts val="0"/>
              </a:spcBef>
              <a:spcAft>
                <a:spcPts val="0"/>
              </a:spcAft>
              <a:buSzPts val="2400"/>
              <a:buNone/>
            </a:pPr>
            <a:endParaRPr/>
          </a:p>
          <a:p>
            <a:pPr marL="0" lvl="0" indent="0" algn="just" rtl="0">
              <a:lnSpc>
                <a:spcPct val="103333"/>
              </a:lnSpc>
              <a:spcBef>
                <a:spcPts val="0"/>
              </a:spcBef>
              <a:spcAft>
                <a:spcPts val="0"/>
              </a:spcAft>
              <a:buClr>
                <a:srgbClr val="595959"/>
              </a:buClr>
              <a:buSzPts val="2400"/>
              <a:buNone/>
            </a:pPr>
            <a:endParaRPr/>
          </a:p>
        </p:txBody>
      </p:sp>
      <p:sp>
        <p:nvSpPr>
          <p:cNvPr id="480" name="Google Shape;480;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SIEMENS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7" name="Google Shape;487;p3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04</a:t>
            </a:r>
            <a:endParaRPr/>
          </a:p>
        </p:txBody>
      </p:sp>
      <p:sp>
        <p:nvSpPr>
          <p:cNvPr id="488" name="Google Shape;488;p3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89" name="Google Shape;489;p3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rgbClr val="1E75B0"/>
              </a:buClr>
              <a:buSzPts val="1200"/>
              <a:buNone/>
            </a:pPr>
            <a:r>
              <a:rPr lang="pl-PL" sz="2400" b="1">
                <a:solidFill>
                  <a:srgbClr val="000000"/>
                </a:solidFill>
              </a:rPr>
              <a:t>1.</a:t>
            </a:r>
            <a:r>
              <a:rPr lang="pl-PL" b="1">
                <a:solidFill>
                  <a:srgbClr val="000000"/>
                </a:solidFill>
              </a:rPr>
              <a:t> ¿Cuáles son los principales objetivos de la «sostenibilidad» en las empresas?</a:t>
            </a:r>
            <a:endParaRPr b="1">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a) Económicos</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b) Medioambientales</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c) Social</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d) Todos</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e) Ninguno</a:t>
            </a:r>
            <a:endParaRPr>
              <a:solidFill>
                <a:srgbClr val="000000"/>
              </a:solidFill>
            </a:endParaRPr>
          </a:p>
          <a:p>
            <a:pPr marL="0" lvl="0" indent="0" algn="l" rtl="0">
              <a:lnSpc>
                <a:spcPct val="115000"/>
              </a:lnSpc>
              <a:spcBef>
                <a:spcPts val="1200"/>
              </a:spcBef>
              <a:spcAft>
                <a:spcPts val="0"/>
              </a:spcAft>
              <a:buSzPts val="2400"/>
              <a:buNone/>
            </a:pPr>
            <a:r>
              <a:rPr lang="pl-PL" b="1">
                <a:solidFill>
                  <a:srgbClr val="000000"/>
                </a:solidFill>
              </a:rPr>
              <a:t>Respuesta: d</a:t>
            </a:r>
            <a:endParaRPr b="1">
              <a:solidFill>
                <a:srgbClr val="000000"/>
              </a:solidFill>
            </a:endParaRPr>
          </a:p>
          <a:p>
            <a:pPr marL="0" lvl="0" indent="0" algn="l" rtl="0">
              <a:lnSpc>
                <a:spcPct val="107000"/>
              </a:lnSpc>
              <a:spcBef>
                <a:spcPts val="1200"/>
              </a:spcBef>
              <a:spcAft>
                <a:spcPts val="0"/>
              </a:spcAft>
              <a:buClr>
                <a:srgbClr val="1E75B0"/>
              </a:buClr>
              <a:buSzPts val="1200"/>
              <a:buNone/>
            </a:pPr>
            <a:endParaRPr b="1">
              <a:solidFill>
                <a:srgbClr val="000000"/>
              </a:solidFill>
            </a:endParaRPr>
          </a:p>
        </p:txBody>
      </p:sp>
      <p:sp>
        <p:nvSpPr>
          <p:cNvPr id="495" name="Google Shape;495;p6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pl-PL" b="1">
                <a:solidFill>
                  <a:srgbClr val="000000"/>
                </a:solidFill>
              </a:rPr>
              <a:t>2.</a:t>
            </a:r>
            <a:r>
              <a:rPr lang="pl-PL">
                <a:solidFill>
                  <a:srgbClr val="000000"/>
                </a:solidFill>
              </a:rPr>
              <a:t> </a:t>
            </a:r>
            <a:r>
              <a:rPr lang="pl-PL" b="1">
                <a:solidFill>
                  <a:srgbClr val="000000"/>
                </a:solidFill>
              </a:rPr>
              <a:t>¿En qué año las Naciones Unidas definieron por primera vez el desarrollo sostenible?</a:t>
            </a:r>
            <a:endParaRPr b="1">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a) 1948</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b) 1987</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c) 2000</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d) 2016</a:t>
            </a:r>
            <a:endParaRPr>
              <a:solidFill>
                <a:srgbClr val="000000"/>
              </a:solidFill>
            </a:endParaRPr>
          </a:p>
          <a:p>
            <a:pPr marL="0" lvl="0" indent="0" algn="l" rtl="0">
              <a:lnSpc>
                <a:spcPct val="115000"/>
              </a:lnSpc>
              <a:spcBef>
                <a:spcPts val="1200"/>
              </a:spcBef>
              <a:spcAft>
                <a:spcPts val="0"/>
              </a:spcAft>
              <a:buSzPts val="2400"/>
              <a:buNone/>
            </a:pPr>
            <a:r>
              <a:rPr lang="pl-PL" b="1">
                <a:solidFill>
                  <a:srgbClr val="000000"/>
                </a:solidFill>
              </a:rPr>
              <a:t>Respuesta: b</a:t>
            </a:r>
            <a:endParaRPr b="1">
              <a:solidFill>
                <a:srgbClr val="000000"/>
              </a:solidFill>
            </a:endParaRPr>
          </a:p>
          <a:p>
            <a:pPr marL="0" lvl="0" indent="0" algn="l" rtl="0">
              <a:lnSpc>
                <a:spcPct val="107000"/>
              </a:lnSpc>
              <a:spcBef>
                <a:spcPts val="1200"/>
              </a:spcBef>
              <a:spcAft>
                <a:spcPts val="0"/>
              </a:spcAft>
              <a:buClr>
                <a:srgbClr val="1E75B0"/>
              </a:buClr>
              <a:buSzPts val="1200"/>
              <a:buNone/>
            </a:pPr>
            <a:endParaRPr b="1">
              <a:solidFill>
                <a:srgbClr val="000000"/>
              </a:solidFill>
            </a:endParaRPr>
          </a:p>
        </p:txBody>
      </p:sp>
      <p:sp>
        <p:nvSpPr>
          <p:cNvPr id="501" name="Google Shape;501;p6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pl-PL" b="1">
                <a:solidFill>
                  <a:srgbClr val="000000"/>
                </a:solidFill>
              </a:rPr>
              <a:t>Implantar el pensamiento de sostenibilidad en una empresa es:</a:t>
            </a:r>
            <a:endParaRPr b="1">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a) Proceso de una sola etapa</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b) Un proceso de varias etapas</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c) Una actividad ad hoc</a:t>
            </a:r>
            <a:endParaRPr>
              <a:solidFill>
                <a:srgbClr val="000000"/>
              </a:solidFill>
            </a:endParaRPr>
          </a:p>
          <a:p>
            <a:pPr marL="0" lvl="0" indent="0" algn="l" rtl="0">
              <a:lnSpc>
                <a:spcPct val="115000"/>
              </a:lnSpc>
              <a:spcBef>
                <a:spcPts val="1200"/>
              </a:spcBef>
              <a:spcAft>
                <a:spcPts val="0"/>
              </a:spcAft>
              <a:buSzPts val="2400"/>
              <a:buNone/>
            </a:pPr>
            <a:r>
              <a:rPr lang="pl-PL" b="1">
                <a:solidFill>
                  <a:srgbClr val="000000"/>
                </a:solidFill>
              </a:rPr>
              <a:t>Respuesta: b</a:t>
            </a:r>
            <a:endParaRPr b="1">
              <a:solidFill>
                <a:srgbClr val="000000"/>
              </a:solidFill>
            </a:endParaRPr>
          </a:p>
          <a:p>
            <a:pPr marL="0" lvl="0" indent="0" algn="l" rtl="0">
              <a:lnSpc>
                <a:spcPct val="107000"/>
              </a:lnSpc>
              <a:spcBef>
                <a:spcPts val="1200"/>
              </a:spcBef>
              <a:spcAft>
                <a:spcPts val="0"/>
              </a:spcAft>
              <a:buClr>
                <a:srgbClr val="1E75B0"/>
              </a:buClr>
              <a:buSzPts val="1200"/>
              <a:buNone/>
            </a:pPr>
            <a:endParaRPr b="1">
              <a:solidFill>
                <a:srgbClr val="000000"/>
              </a:solidFill>
            </a:endParaRPr>
          </a:p>
        </p:txBody>
      </p:sp>
      <p:sp>
        <p:nvSpPr>
          <p:cNvPr id="507" name="Google Shape;507;p6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01</a:t>
            </a:r>
            <a:endParaRPr/>
          </a:p>
        </p:txBody>
      </p:sp>
      <p:sp>
        <p:nvSpPr>
          <p:cNvPr id="235" name="Google Shape;235;p6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36" name="Google Shape;236;p62"/>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INTRODUCCIÓN AL MÓDULO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pl-PL" b="1">
                <a:solidFill>
                  <a:srgbClr val="000000"/>
                </a:solidFill>
              </a:rPr>
              <a:t>4.</a:t>
            </a:r>
            <a:r>
              <a:rPr lang="pl-PL">
                <a:solidFill>
                  <a:srgbClr val="000000"/>
                </a:solidFill>
              </a:rPr>
              <a:t> </a:t>
            </a:r>
            <a:r>
              <a:rPr lang="pl-PL" b="1">
                <a:solidFill>
                  <a:srgbClr val="000000"/>
                </a:solidFill>
              </a:rPr>
              <a:t>Por favor, explique el acrónimo de ESG</a:t>
            </a:r>
            <a:endParaRPr b="1">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a) Objetivo de Apoyo Medioambiental</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b) Ambiental, Social, Gobernanza</a:t>
            </a:r>
            <a:endParaRPr>
              <a:solidFill>
                <a:srgbClr val="000000"/>
              </a:solidFill>
            </a:endParaRPr>
          </a:p>
          <a:p>
            <a:pPr marL="0" lvl="0" indent="0" algn="l" rtl="0">
              <a:lnSpc>
                <a:spcPct val="115000"/>
              </a:lnSpc>
              <a:spcBef>
                <a:spcPts val="1200"/>
              </a:spcBef>
              <a:spcAft>
                <a:spcPts val="0"/>
              </a:spcAft>
              <a:buSzPts val="2400"/>
              <a:buNone/>
            </a:pPr>
            <a:r>
              <a:rPr lang="pl-PL">
                <a:solidFill>
                  <a:srgbClr val="000000"/>
                </a:solidFill>
              </a:rPr>
              <a:t>c) Objetivos de Sostenibilidad Energética</a:t>
            </a:r>
            <a:endParaRPr>
              <a:solidFill>
                <a:srgbClr val="000000"/>
              </a:solidFill>
            </a:endParaRPr>
          </a:p>
          <a:p>
            <a:pPr marL="0" lvl="0" indent="0" algn="l" rtl="0">
              <a:lnSpc>
                <a:spcPct val="115000"/>
              </a:lnSpc>
              <a:spcBef>
                <a:spcPts val="1200"/>
              </a:spcBef>
              <a:spcAft>
                <a:spcPts val="0"/>
              </a:spcAft>
              <a:buSzPts val="2400"/>
              <a:buNone/>
            </a:pPr>
            <a:r>
              <a:rPr lang="pl-PL" b="1">
                <a:solidFill>
                  <a:srgbClr val="000000"/>
                </a:solidFill>
              </a:rPr>
              <a:t>Respuesta: b</a:t>
            </a:r>
            <a:endParaRPr b="1">
              <a:solidFill>
                <a:srgbClr val="000000"/>
              </a:solidFill>
            </a:endParaRPr>
          </a:p>
          <a:p>
            <a:pPr marL="0" lvl="0" indent="0" algn="l" rtl="0">
              <a:lnSpc>
                <a:spcPct val="107000"/>
              </a:lnSpc>
              <a:spcBef>
                <a:spcPts val="1200"/>
              </a:spcBef>
              <a:spcAft>
                <a:spcPts val="0"/>
              </a:spcAft>
              <a:buClr>
                <a:srgbClr val="1E75B0"/>
              </a:buClr>
              <a:buSzPts val="1200"/>
              <a:buNone/>
            </a:pPr>
            <a:endParaRPr b="1">
              <a:solidFill>
                <a:srgbClr val="000000"/>
              </a:solidFill>
            </a:endParaRPr>
          </a:p>
        </p:txBody>
      </p:sp>
      <p:sp>
        <p:nvSpPr>
          <p:cNvPr id="513" name="Google Shape;513;p7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1" name="Google Shape;531;p3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05</a:t>
            </a:r>
            <a:endParaRPr/>
          </a:p>
        </p:txBody>
      </p:sp>
      <p:sp>
        <p:nvSpPr>
          <p:cNvPr id="532" name="Google Shape;532;p3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33" name="Google Shape;533;p35"/>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6"/>
          <p:cNvSpPr txBox="1">
            <a:spLocks noGrp="1"/>
          </p:cNvSpPr>
          <p:nvPr>
            <p:ph type="body" idx="1"/>
          </p:nvPr>
        </p:nvSpPr>
        <p:spPr>
          <a:xfrm>
            <a:off x="4656065" y="530290"/>
            <a:ext cx="6341766" cy="5166427"/>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000000"/>
              </a:buClr>
              <a:buSzPts val="2400"/>
              <a:buFont typeface="Calibri"/>
              <a:buAutoNum type="arabicPeriod"/>
            </a:pPr>
            <a:r>
              <a:rPr lang="pl-PL" b="1">
                <a:solidFill>
                  <a:srgbClr val="000000"/>
                </a:solidFill>
              </a:rPr>
              <a:t>Desarrollo sostenible</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Tecnologías ecológicas</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Emisiones de gases de efecto invernadero</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Responsabilidad social de las empresas (RSE)</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Biodiversidad</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Residuos cero</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Recursos renovables y no renovables</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Consumo responsable</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Economía circular</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Informes de sostenibilidad</a:t>
            </a:r>
            <a:endParaRPr b="1">
              <a:solidFill>
                <a:srgbClr val="000000"/>
              </a:solidFill>
            </a:endParaRPr>
          </a:p>
          <a:p>
            <a:pPr marL="457200" lvl="0" indent="-381000" algn="l" rtl="0">
              <a:lnSpc>
                <a:spcPct val="115000"/>
              </a:lnSpc>
              <a:spcBef>
                <a:spcPts val="0"/>
              </a:spcBef>
              <a:spcAft>
                <a:spcPts val="0"/>
              </a:spcAft>
              <a:buClr>
                <a:srgbClr val="000000"/>
              </a:buClr>
              <a:buSzPts val="2400"/>
              <a:buFont typeface="Calibri"/>
              <a:buAutoNum type="arabicPeriod"/>
            </a:pPr>
            <a:r>
              <a:rPr lang="pl-PL" b="1">
                <a:solidFill>
                  <a:srgbClr val="000000"/>
                </a:solidFill>
              </a:rPr>
              <a:t>Energía renovable</a:t>
            </a:r>
            <a:endParaRPr b="1">
              <a:solidFill>
                <a:srgbClr val="000000"/>
              </a:solidFill>
            </a:endParaRPr>
          </a:p>
          <a:p>
            <a:pPr marL="457200" lvl="0" indent="0" algn="l" rtl="0">
              <a:lnSpc>
                <a:spcPct val="103333"/>
              </a:lnSpc>
              <a:spcBef>
                <a:spcPts val="1200"/>
              </a:spcBef>
              <a:spcAft>
                <a:spcPts val="0"/>
              </a:spcAft>
              <a:buSzPts val="2400"/>
              <a:buNone/>
            </a:pPr>
            <a:endParaRPr b="1">
              <a:solidFill>
                <a:srgbClr val="0D0D0D"/>
              </a:solidFill>
              <a:highlight>
                <a:srgbClr val="FFFFFF"/>
              </a:highlight>
            </a:endParaRPr>
          </a:p>
        </p:txBody>
      </p:sp>
      <p:sp>
        <p:nvSpPr>
          <p:cNvPr id="539" name="Google Shape;539;p36"/>
          <p:cNvSpPr txBox="1">
            <a:spLocks noGrp="1"/>
          </p:cNvSpPr>
          <p:nvPr>
            <p:ph type="body" idx="2"/>
          </p:nvPr>
        </p:nvSpPr>
        <p:spPr>
          <a:xfrm>
            <a:off x="512508" y="5302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200"/>
              </a:spcBef>
              <a:spcAft>
                <a:spcPts val="0"/>
              </a:spcAft>
              <a:buSzPts val="3600"/>
              <a:buNone/>
            </a:pPr>
            <a:r>
              <a:rPr lang="pl-PL" sz="2400">
                <a:solidFill>
                  <a:srgbClr val="FFFFFF"/>
                </a:solidFill>
              </a:rPr>
              <a:t>Entender estos conceptos y definiciones clave le permitirá comprender mejor y comprometerse con la sostenibilidad, ya sea a nivel individual, organizativo o social</a:t>
            </a:r>
            <a:endParaRPr sz="2400">
              <a:solidFill>
                <a:srgbClr val="FFFFFF"/>
              </a:solidFill>
            </a:endParaRPr>
          </a:p>
          <a:p>
            <a:pPr marL="0" lvl="0" indent="0" algn="ctr" rtl="0">
              <a:lnSpc>
                <a:spcPct val="90000"/>
              </a:lnSpc>
              <a:spcBef>
                <a:spcPts val="1200"/>
              </a:spcBef>
              <a:spcAft>
                <a:spcPts val="0"/>
              </a:spcAft>
              <a:buClr>
                <a:schemeClr val="lt1"/>
              </a:buClr>
              <a:buSzPts val="2400"/>
              <a:buNone/>
            </a:pP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7"/>
          <p:cNvSpPr txBox="1">
            <a:spLocks noGrp="1"/>
          </p:cNvSpPr>
          <p:nvPr>
            <p:ph type="body" idx="1"/>
          </p:nvPr>
        </p:nvSpPr>
        <p:spPr>
          <a:xfrm>
            <a:off x="4688255" y="885236"/>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a:solidFill>
                  <a:srgbClr val="000000"/>
                </a:solidFill>
              </a:rPr>
              <a:t>Los informes de sostenibilidad, también llamados informes MSG (Medioambiental, Social, Gobernabilidad), se refieren a la práctica de informar públicamente sobre el desempeño de una organización en aspectos medioambientales, sociales y de gobernanza. Es un elemento clave de una estrategia de sostenibilidad que permite a las empresas, las instituciones financieras, los inversores y otras partes interesadas supervisar, evaluar y comparar los resultados en materia de sostenibilidad.</a:t>
            </a:r>
            <a:endParaRPr>
              <a:solidFill>
                <a:srgbClr val="000000"/>
              </a:solidFill>
            </a:endParaRPr>
          </a:p>
        </p:txBody>
      </p:sp>
      <p:sp>
        <p:nvSpPr>
          <p:cNvPr id="545" name="Google Shape;545;p3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Informes </a:t>
            </a:r>
            <a:endParaRPr/>
          </a:p>
          <a:p>
            <a:pPr marL="0" lvl="0" indent="0" algn="l" rtl="0">
              <a:lnSpc>
                <a:spcPct val="90000"/>
              </a:lnSpc>
              <a:spcBef>
                <a:spcPts val="0"/>
              </a:spcBef>
              <a:spcAft>
                <a:spcPts val="0"/>
              </a:spcAft>
              <a:buClr>
                <a:schemeClr val="lt1"/>
              </a:buClr>
              <a:buSzPts val="3600"/>
              <a:buNone/>
            </a:pPr>
            <a:r>
              <a:rPr lang="pl-PL"/>
              <a:t>de Sostenibilidad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pl-PL">
                <a:solidFill>
                  <a:srgbClr val="000000"/>
                </a:solidFill>
              </a:rPr>
              <a:t>La Responsabilidad Social Corporativa (RSC), o Responsabilidad Social Empresarial en polaco, es un concepto que se refiere a la realización responsable de actividades empresariales por parte de las empresas. Se trata de un enfoque en el que las empresas tienen en cuenta el impacto de sus actividades en la sociedad, el entorno natural y los intereses de todas las partes interesadas (stakeholders), no sólo los beneficios.</a:t>
            </a:r>
            <a:endParaRPr>
              <a:solidFill>
                <a:srgbClr val="000000"/>
              </a:solidFill>
            </a:endParaRPr>
          </a:p>
          <a:p>
            <a:pPr marL="0" lvl="0" indent="0" algn="just" rtl="0">
              <a:lnSpc>
                <a:spcPct val="103333"/>
              </a:lnSpc>
              <a:spcBef>
                <a:spcPts val="0"/>
              </a:spcBef>
              <a:spcAft>
                <a:spcPts val="0"/>
              </a:spcAft>
              <a:buSzPts val="2400"/>
              <a:buNone/>
            </a:pPr>
            <a:endParaRPr>
              <a:solidFill>
                <a:srgbClr val="000000"/>
              </a:solidFill>
            </a:endParaRPr>
          </a:p>
          <a:p>
            <a:pPr marL="0" lvl="0" indent="0" algn="just" rtl="0">
              <a:lnSpc>
                <a:spcPct val="103333"/>
              </a:lnSpc>
              <a:spcBef>
                <a:spcPts val="0"/>
              </a:spcBef>
              <a:spcAft>
                <a:spcPts val="0"/>
              </a:spcAft>
              <a:buClr>
                <a:srgbClr val="000000"/>
              </a:buClr>
              <a:buSzPts val="2400"/>
              <a:buNone/>
            </a:pPr>
            <a:endParaRPr>
              <a:solidFill>
                <a:srgbClr val="000000"/>
              </a:solidFill>
            </a:endParaRPr>
          </a:p>
        </p:txBody>
      </p:sp>
      <p:sp>
        <p:nvSpPr>
          <p:cNvPr id="551" name="Google Shape;551;p3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RSC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9"/>
          <p:cNvSpPr txBox="1">
            <a:spLocks noGrp="1"/>
          </p:cNvSpPr>
          <p:nvPr>
            <p:ph type="body" idx="1"/>
          </p:nvPr>
        </p:nvSpPr>
        <p:spPr>
          <a:xfrm>
            <a:off x="4738225" y="835101"/>
            <a:ext cx="6341700" cy="4707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pl-PL">
                <a:solidFill>
                  <a:srgbClr val="000000"/>
                </a:solidFill>
              </a:rPr>
              <a:t>Las emisiones de gases de efecto invernadero se producen cuando se liberan gases al aire y hacen que la Tierra se caliente más. Estos gases atrapan el calor del sol en nuestra atmósfera, lo que hace que el planeta se caliente más en general. Los principales gases de efecto invernadero que nos preocupan son el dióxido de carbono (CO2), el metano (CH4), el óxido nitroso (N2O), algunos gases de origen humano y el vapor de agua.</a:t>
            </a:r>
            <a:endParaRPr>
              <a:solidFill>
                <a:srgbClr val="000000"/>
              </a:solidFill>
            </a:endParaRPr>
          </a:p>
        </p:txBody>
      </p:sp>
      <p:sp>
        <p:nvSpPr>
          <p:cNvPr id="557" name="Google Shape;557;p39"/>
          <p:cNvSpPr txBox="1">
            <a:spLocks noGrp="1"/>
          </p:cNvSpPr>
          <p:nvPr>
            <p:ph type="body" idx="2"/>
          </p:nvPr>
        </p:nvSpPr>
        <p:spPr>
          <a:xfrm>
            <a:off x="601000" y="835100"/>
            <a:ext cx="34944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Emisiones de Gases de Efecto Invernadero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4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06</a:t>
            </a:r>
            <a:endParaRPr/>
          </a:p>
        </p:txBody>
      </p:sp>
      <p:sp>
        <p:nvSpPr>
          <p:cNvPr id="575" name="Google Shape;575;p4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6" name="Google Shape;576;p40"/>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REFERENCIAS</a:t>
            </a:r>
            <a:endParaRPr/>
          </a:p>
        </p:txBody>
      </p:sp>
      <p:sp>
        <p:nvSpPr>
          <p:cNvPr id="582" name="Google Shape;582;p4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595959"/>
              </a:buClr>
              <a:buSzPts val="2400"/>
              <a:buAutoNum type="arabicPeriod"/>
            </a:pPr>
            <a:r>
              <a:rPr lang="pl-PL" u="sng">
                <a:solidFill>
                  <a:schemeClr val="hlink"/>
                </a:solidFill>
                <a:hlinkClick r:id="rId3"/>
              </a:rPr>
              <a:t>https://hospitalityinsights.ehl.edu/sustainability-mindset-in-the-business-world</a:t>
            </a:r>
            <a:endParaRPr/>
          </a:p>
          <a:p>
            <a:pPr marL="457200" lvl="0" indent="-457200" algn="l" rtl="0">
              <a:lnSpc>
                <a:spcPct val="103333"/>
              </a:lnSpc>
              <a:spcBef>
                <a:spcPts val="0"/>
              </a:spcBef>
              <a:spcAft>
                <a:spcPts val="0"/>
              </a:spcAft>
              <a:buClr>
                <a:srgbClr val="595959"/>
              </a:buClr>
              <a:buSzPts val="2400"/>
              <a:buAutoNum type="arabicPeriod"/>
            </a:pPr>
            <a:r>
              <a:rPr lang="pl-PL" u="sng">
                <a:solidFill>
                  <a:schemeClr val="hlink"/>
                </a:solidFill>
                <a:hlinkClick r:id="rId4"/>
              </a:rPr>
              <a:t>https://www.teraz-srodowisko.pl/</a:t>
            </a:r>
            <a:endParaRPr/>
          </a:p>
          <a:p>
            <a:pPr marL="457200" lvl="0" indent="-457200" algn="l" rtl="0">
              <a:lnSpc>
                <a:spcPct val="103333"/>
              </a:lnSpc>
              <a:spcBef>
                <a:spcPts val="0"/>
              </a:spcBef>
              <a:spcAft>
                <a:spcPts val="0"/>
              </a:spcAft>
              <a:buClr>
                <a:srgbClr val="595959"/>
              </a:buClr>
              <a:buSzPts val="2400"/>
              <a:buAutoNum type="arabicPeriod"/>
            </a:pPr>
            <a:r>
              <a:rPr lang="pl-PL" u="sng">
                <a:solidFill>
                  <a:schemeClr val="hlink"/>
                </a:solidFill>
                <a:hlinkClick r:id="rId5"/>
              </a:rPr>
              <a:t>https://www.zymetria.pl/</a:t>
            </a:r>
            <a:endParaRPr/>
          </a:p>
          <a:p>
            <a:pPr marL="457200" lvl="0" indent="-457200" algn="l" rtl="0">
              <a:lnSpc>
                <a:spcPct val="103333"/>
              </a:lnSpc>
              <a:spcBef>
                <a:spcPts val="0"/>
              </a:spcBef>
              <a:spcAft>
                <a:spcPts val="0"/>
              </a:spcAft>
              <a:buClr>
                <a:srgbClr val="595959"/>
              </a:buClr>
              <a:buSzPts val="2400"/>
              <a:buAutoNum type="arabicPeriod"/>
            </a:pPr>
            <a:r>
              <a:rPr lang="pl-PL" u="sng">
                <a:solidFill>
                  <a:schemeClr val="hlink"/>
                </a:solidFill>
                <a:hlinkClick r:id="rId6"/>
              </a:rPr>
              <a:t>https://www.siemens.com/</a:t>
            </a:r>
            <a:endParaRPr/>
          </a:p>
          <a:p>
            <a:pPr marL="457200" lvl="0" indent="-457200" algn="l" rtl="0">
              <a:lnSpc>
                <a:spcPct val="103333"/>
              </a:lnSpc>
              <a:spcBef>
                <a:spcPts val="0"/>
              </a:spcBef>
              <a:spcAft>
                <a:spcPts val="0"/>
              </a:spcAft>
              <a:buClr>
                <a:srgbClr val="595959"/>
              </a:buClr>
              <a:buSzPts val="2400"/>
              <a:buAutoNum type="arabicPeriod"/>
            </a:pPr>
            <a:r>
              <a:rPr lang="pl-PL" u="sng">
                <a:solidFill>
                  <a:schemeClr val="hlink"/>
                </a:solidFill>
                <a:hlinkClick r:id="rId7"/>
              </a:rPr>
              <a:t>https://www.ironmountain.com/</a:t>
            </a:r>
            <a:endParaRPr/>
          </a:p>
          <a:p>
            <a:pPr marL="457200" lvl="0" indent="-457200" algn="l" rtl="0">
              <a:lnSpc>
                <a:spcPct val="103333"/>
              </a:lnSpc>
              <a:spcBef>
                <a:spcPts val="0"/>
              </a:spcBef>
              <a:spcAft>
                <a:spcPts val="0"/>
              </a:spcAft>
              <a:buClr>
                <a:srgbClr val="595959"/>
              </a:buClr>
              <a:buSzPts val="2400"/>
              <a:buAutoNum type="arabicPeriod"/>
            </a:pPr>
            <a:r>
              <a:rPr lang="pl-PL"/>
              <a:t>Anna Witek-Crabb – Sustainability jako strategiczny wybór przedsiębiorstwa, Uniwersytet Ekonomiczny we Wrocławiu, 2022</a:t>
            </a:r>
            <a:endParaRPr/>
          </a:p>
          <a:p>
            <a:pPr marL="457200" lvl="0" indent="-457200" algn="l" rtl="0">
              <a:lnSpc>
                <a:spcPct val="103333"/>
              </a:lnSpc>
              <a:spcBef>
                <a:spcPts val="0"/>
              </a:spcBef>
              <a:spcAft>
                <a:spcPts val="0"/>
              </a:spcAft>
              <a:buClr>
                <a:srgbClr val="595959"/>
              </a:buClr>
              <a:buSzPts val="2400"/>
              <a:buAutoNum type="arabicPeriod"/>
            </a:pPr>
            <a:r>
              <a:rPr lang="pl-PL"/>
              <a:t>Baumgartner, R.J. i Ebner, D. (2010). Corporate Sustainability Strategies</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2"/>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pl-PL"/>
              <a:t>www.</a:t>
            </a:r>
            <a:r>
              <a:rPr lang="pl-PL" b="1"/>
              <a:t>website</a:t>
            </a:r>
            <a:r>
              <a:rPr lang="pl-PL"/>
              <a:t>.eu</a:t>
            </a:r>
            <a:endParaRPr/>
          </a:p>
          <a:p>
            <a:pPr marL="0" lvl="0" indent="0" algn="ctr" rtl="0">
              <a:lnSpc>
                <a:spcPct val="100000"/>
              </a:lnSpc>
              <a:spcBef>
                <a:spcPts val="0"/>
              </a:spcBef>
              <a:spcAft>
                <a:spcPts val="0"/>
              </a:spcAft>
              <a:buClr>
                <a:schemeClr val="lt1"/>
              </a:buClr>
              <a:buSzPts val="2400"/>
              <a:buNone/>
            </a:pPr>
            <a:endParaRPr/>
          </a:p>
        </p:txBody>
      </p:sp>
      <p:sp>
        <p:nvSpPr>
          <p:cNvPr id="589" name="Google Shape;589;p42"/>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pl-PL"/>
              <a:t>¿Alguna pregunta?</a:t>
            </a:r>
            <a:endParaRPr/>
          </a:p>
        </p:txBody>
      </p:sp>
      <p:sp>
        <p:nvSpPr>
          <p:cNvPr id="590" name="Google Shape;590;p42"/>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pl-PL"/>
              <a:t>Gracias</a:t>
            </a:r>
            <a:endParaRPr/>
          </a:p>
        </p:txBody>
      </p:sp>
      <p:grpSp>
        <p:nvGrpSpPr>
          <p:cNvPr id="591" name="Google Shape;591;p42"/>
          <p:cNvGrpSpPr/>
          <p:nvPr/>
        </p:nvGrpSpPr>
        <p:grpSpPr>
          <a:xfrm>
            <a:off x="8380634" y="2920943"/>
            <a:ext cx="3193903" cy="538831"/>
            <a:chOff x="5349868" y="8302092"/>
            <a:chExt cx="1664680" cy="280842"/>
          </a:xfrm>
        </p:grpSpPr>
        <p:grpSp>
          <p:nvGrpSpPr>
            <p:cNvPr id="592" name="Google Shape;592;p42"/>
            <p:cNvGrpSpPr/>
            <p:nvPr/>
          </p:nvGrpSpPr>
          <p:grpSpPr>
            <a:xfrm>
              <a:off x="6388006" y="8302092"/>
              <a:ext cx="280634" cy="280634"/>
              <a:chOff x="1950027" y="2499889"/>
              <a:chExt cx="850463" cy="850463"/>
            </a:xfrm>
          </p:grpSpPr>
          <p:sp>
            <p:nvSpPr>
              <p:cNvPr id="593" name="Google Shape;593;p4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94" name="Google Shape;594;p42"/>
              <p:cNvGrpSpPr/>
              <p:nvPr/>
            </p:nvGrpSpPr>
            <p:grpSpPr>
              <a:xfrm>
                <a:off x="2107521" y="2657382"/>
                <a:ext cx="535476" cy="535477"/>
                <a:chOff x="2107521" y="2657382"/>
                <a:chExt cx="535476" cy="535477"/>
              </a:xfrm>
            </p:grpSpPr>
            <p:sp>
              <p:nvSpPr>
                <p:cNvPr id="595" name="Google Shape;595;p4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6" name="Google Shape;596;p4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4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98" name="Google Shape;598;p42"/>
            <p:cNvGrpSpPr/>
            <p:nvPr/>
          </p:nvGrpSpPr>
          <p:grpSpPr>
            <a:xfrm>
              <a:off x="5695775" y="8302092"/>
              <a:ext cx="280634" cy="280634"/>
              <a:chOff x="-147782" y="2499889"/>
              <a:chExt cx="850463" cy="850463"/>
            </a:xfrm>
          </p:grpSpPr>
          <p:sp>
            <p:nvSpPr>
              <p:cNvPr id="599" name="Google Shape;599;p4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0" name="Google Shape;600;p4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1" name="Google Shape;601;p42"/>
            <p:cNvGrpSpPr/>
            <p:nvPr/>
          </p:nvGrpSpPr>
          <p:grpSpPr>
            <a:xfrm>
              <a:off x="6733914" y="8302092"/>
              <a:ext cx="280634" cy="280634"/>
              <a:chOff x="2998302" y="2499889"/>
              <a:chExt cx="850463" cy="850463"/>
            </a:xfrm>
          </p:grpSpPr>
          <p:sp>
            <p:nvSpPr>
              <p:cNvPr id="602" name="Google Shape;602;p4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3" name="Google Shape;603;p4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04" name="Google Shape;604;p42"/>
            <p:cNvGrpSpPr/>
            <p:nvPr/>
          </p:nvGrpSpPr>
          <p:grpSpPr>
            <a:xfrm>
              <a:off x="5349868" y="8302092"/>
              <a:ext cx="280634" cy="280842"/>
              <a:chOff x="-1196056" y="2499889"/>
              <a:chExt cx="850463" cy="851092"/>
            </a:xfrm>
          </p:grpSpPr>
          <p:sp>
            <p:nvSpPr>
              <p:cNvPr id="605" name="Google Shape;605;p4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4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7" name="Google Shape;607;p42"/>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8" name="Google Shape;608;p42"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Introducción al Módulo </a:t>
            </a:r>
            <a:endParaRPr/>
          </a:p>
        </p:txBody>
      </p:sp>
      <p:sp>
        <p:nvSpPr>
          <p:cNvPr id="243" name="Google Shape;243;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Pensamiento Sostenible</a:t>
            </a:r>
            <a:endParaRPr/>
          </a:p>
        </p:txBody>
      </p:sp>
      <p:sp>
        <p:nvSpPr>
          <p:cNvPr id="244" name="Google Shape;244;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Casos Prácticos</a:t>
            </a:r>
            <a:endParaRPr/>
          </a:p>
        </p:txBody>
      </p:sp>
      <p:sp>
        <p:nvSpPr>
          <p:cNvPr id="245" name="Google Shape;245;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Evaluación</a:t>
            </a:r>
            <a:endParaRPr/>
          </a:p>
        </p:txBody>
      </p:sp>
      <p:sp>
        <p:nvSpPr>
          <p:cNvPr id="246" name="Google Shape;246;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Términos Clave y Definiciones</a:t>
            </a:r>
            <a:endParaRPr/>
          </a:p>
        </p:txBody>
      </p:sp>
      <p:sp>
        <p:nvSpPr>
          <p:cNvPr id="247" name="Google Shape;247;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ÍNDICE</a:t>
            </a:r>
            <a:endParaRPr/>
          </a:p>
        </p:txBody>
      </p:sp>
      <p:sp>
        <p:nvSpPr>
          <p:cNvPr id="248" name="Google Shape;248;p3"/>
          <p:cNvSpPr txBox="1">
            <a:spLocks noGrp="1"/>
          </p:cNvSpPr>
          <p:nvPr>
            <p:ph type="body" idx="1"/>
          </p:nvPr>
        </p:nvSpPr>
        <p:spPr>
          <a:xfrm>
            <a:off x="4521713" y="836720"/>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01</a:t>
            </a:r>
            <a:endParaRPr/>
          </a:p>
        </p:txBody>
      </p:sp>
      <p:sp>
        <p:nvSpPr>
          <p:cNvPr id="249" name="Google Shape;249;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02</a:t>
            </a:r>
            <a:endParaRPr/>
          </a:p>
        </p:txBody>
      </p:sp>
      <p:sp>
        <p:nvSpPr>
          <p:cNvPr id="250" name="Google Shape;250;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03</a:t>
            </a:r>
            <a:endParaRPr/>
          </a:p>
        </p:txBody>
      </p:sp>
      <p:sp>
        <p:nvSpPr>
          <p:cNvPr id="251" name="Google Shape;251;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04</a:t>
            </a:r>
            <a:endParaRPr/>
          </a:p>
        </p:txBody>
      </p:sp>
      <p:sp>
        <p:nvSpPr>
          <p:cNvPr id="252" name="Google Shape;252;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05</a:t>
            </a:r>
            <a:endParaRPr/>
          </a:p>
        </p:txBody>
      </p:sp>
      <p:sp>
        <p:nvSpPr>
          <p:cNvPr id="253" name="Google Shape;253;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54" name="Google Shape;254;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pl-PL"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VISIÓN GENERAL DEL TEMA</a:t>
            </a:r>
            <a:endParaRPr/>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OBJETIVOS</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RESULTADOS DEL APRENDIZAJE</a:t>
            </a:r>
            <a:endParaRPr/>
          </a:p>
          <a:p>
            <a:pPr marL="0" lvl="0" indent="0" algn="l" rtl="0">
              <a:lnSpc>
                <a:spcPct val="100000"/>
              </a:lnSpc>
              <a:spcBef>
                <a:spcPts val="0"/>
              </a:spcBef>
              <a:spcAft>
                <a:spcPts val="0"/>
              </a:spcAft>
              <a:buClr>
                <a:srgbClr val="73B64B"/>
              </a:buClr>
              <a:buSzPts val="2400"/>
              <a:buNone/>
            </a:pPr>
            <a:endParaRPr/>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VISIÓN GENERAL -	Pensamiento Sostenible</a:t>
            </a:r>
            <a:endParaRPr/>
          </a:p>
        </p:txBody>
      </p:sp>
      <p:sp>
        <p:nvSpPr>
          <p:cNvPr id="273" name="Google Shape;273;p6"/>
          <p:cNvSpPr txBox="1">
            <a:spLocks noGrp="1"/>
          </p:cNvSpPr>
          <p:nvPr>
            <p:ph type="body" idx="2"/>
          </p:nvPr>
        </p:nvSpPr>
        <p:spPr>
          <a:xfrm>
            <a:off x="904856" y="1989039"/>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a:solidFill>
                  <a:srgbClr val="5E5E5E"/>
                </a:solidFill>
                <a:latin typeface="Calibri"/>
                <a:ea typeface="Calibri"/>
                <a:cs typeface="Calibri"/>
                <a:sym typeface="Calibri"/>
              </a:rPr>
              <a:t>1. </a:t>
            </a:r>
            <a:r>
              <a:rPr lang="pl-PL" b="1">
                <a:solidFill>
                  <a:srgbClr val="5E5E5E"/>
                </a:solidFill>
                <a:highlight>
                  <a:srgbClr val="FFFFFF"/>
                </a:highlight>
              </a:rPr>
              <a:t>¿Qué es el Pensamiento Sostenible?</a:t>
            </a:r>
            <a:endParaRPr>
              <a:solidFill>
                <a:srgbClr val="5E5E5E"/>
              </a:solidFill>
            </a:endParaRPr>
          </a:p>
          <a:p>
            <a:pPr marL="0" lvl="0" indent="0" algn="just" rtl="0">
              <a:lnSpc>
                <a:spcPct val="103333"/>
              </a:lnSpc>
              <a:spcBef>
                <a:spcPts val="0"/>
              </a:spcBef>
              <a:spcAft>
                <a:spcPts val="0"/>
              </a:spcAft>
              <a:buClr>
                <a:srgbClr val="0D0D0D"/>
              </a:buClr>
              <a:buSzPts val="2400"/>
              <a:buNone/>
            </a:pPr>
            <a:r>
              <a:rPr lang="pl-PL">
                <a:solidFill>
                  <a:srgbClr val="5E5E5E"/>
                </a:solidFill>
                <a:highlight>
                  <a:srgbClr val="FFFFFF"/>
                </a:highlight>
              </a:rPr>
              <a:t>Por pensamiento sostenible se entiende un enfoque basado en comprender y tener en cuenta la sostenibilidad ecológica, social y económica en todas las acciones y decisiones.</a:t>
            </a:r>
            <a:endParaRPr b="0" i="0">
              <a:solidFill>
                <a:srgbClr val="5E5E5E"/>
              </a:solidFill>
              <a:highlight>
                <a:srgbClr val="FFFFFF"/>
              </a:highlight>
              <a:latin typeface="Calibri"/>
              <a:ea typeface="Calibri"/>
              <a:cs typeface="Calibri"/>
              <a:sym typeface="Calibri"/>
            </a:endParaRPr>
          </a:p>
          <a:p>
            <a:pPr marL="0" lvl="0" indent="0" algn="just" rtl="0">
              <a:lnSpc>
                <a:spcPct val="103333"/>
              </a:lnSpc>
              <a:spcBef>
                <a:spcPts val="0"/>
              </a:spcBef>
              <a:spcAft>
                <a:spcPts val="0"/>
              </a:spcAft>
              <a:buClr>
                <a:srgbClr val="595959"/>
              </a:buClr>
              <a:buSzPts val="2400"/>
              <a:buNone/>
            </a:pPr>
            <a:endParaRPr>
              <a:solidFill>
                <a:srgbClr val="5E5E5E"/>
              </a:solidFill>
              <a:highlight>
                <a:srgbClr val="FFFFFF"/>
              </a:highlight>
            </a:endParaRPr>
          </a:p>
          <a:p>
            <a:pPr marL="228600" lvl="0" indent="-228600" algn="just" rtl="0">
              <a:lnSpc>
                <a:spcPct val="103333"/>
              </a:lnSpc>
              <a:spcBef>
                <a:spcPts val="0"/>
              </a:spcBef>
              <a:spcAft>
                <a:spcPts val="0"/>
              </a:spcAft>
              <a:buClr>
                <a:srgbClr val="0D0D0D"/>
              </a:buClr>
              <a:buSzPts val="2400"/>
              <a:buNone/>
            </a:pPr>
            <a:r>
              <a:rPr lang="pl-PL" b="1">
                <a:solidFill>
                  <a:srgbClr val="5E5E5E"/>
                </a:solidFill>
                <a:highlight>
                  <a:srgbClr val="FFFFFF"/>
                </a:highlight>
                <a:latin typeface="Calibri"/>
                <a:ea typeface="Calibri"/>
                <a:cs typeface="Calibri"/>
                <a:sym typeface="Calibri"/>
              </a:rPr>
              <a:t>2. Obje</a:t>
            </a:r>
            <a:r>
              <a:rPr lang="pl-PL" b="1">
                <a:solidFill>
                  <a:srgbClr val="5E5E5E"/>
                </a:solidFill>
                <a:highlight>
                  <a:srgbClr val="FFFFFF"/>
                </a:highlight>
              </a:rPr>
              <a:t>tivo</a:t>
            </a:r>
            <a:endParaRPr b="1">
              <a:solidFill>
                <a:srgbClr val="5E5E5E"/>
              </a:solidFill>
              <a:highlight>
                <a:srgbClr val="FFFFFF"/>
              </a:highlight>
              <a:latin typeface="Calibri"/>
              <a:ea typeface="Calibri"/>
              <a:cs typeface="Calibri"/>
              <a:sym typeface="Calibri"/>
            </a:endParaRPr>
          </a:p>
          <a:p>
            <a:pPr marL="0" lvl="0" indent="0" algn="just" rtl="0">
              <a:lnSpc>
                <a:spcPct val="103333"/>
              </a:lnSpc>
              <a:spcBef>
                <a:spcPts val="0"/>
              </a:spcBef>
              <a:spcAft>
                <a:spcPts val="0"/>
              </a:spcAft>
              <a:buClr>
                <a:srgbClr val="0D0D0D"/>
              </a:buClr>
              <a:buSzPts val="2400"/>
              <a:buNone/>
            </a:pPr>
            <a:r>
              <a:rPr lang="pl-PL">
                <a:solidFill>
                  <a:srgbClr val="5E5E5E"/>
                </a:solidFill>
                <a:highlight>
                  <a:srgbClr val="FFFFFF"/>
                </a:highlight>
              </a:rPr>
              <a:t>El pensamiento sostenible, o pensamiento sostenible, se refiere a la capacidad de mantener y procesar la sostenibilidad medioambiental, social y económica en todas las acciones y decisiones.</a:t>
            </a:r>
            <a:endParaRPr>
              <a:solidFill>
                <a:srgbClr val="5E5E5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904856" y="68580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Definición de "Sostenibilidad" en la Empresa</a:t>
            </a:r>
            <a:endParaRPr/>
          </a:p>
          <a:p>
            <a:pPr marL="0" lvl="0" indent="0" algn="l" rtl="0">
              <a:lnSpc>
                <a:spcPct val="90000"/>
              </a:lnSpc>
              <a:spcBef>
                <a:spcPts val="1000"/>
              </a:spcBef>
              <a:spcAft>
                <a:spcPts val="0"/>
              </a:spcAft>
              <a:buClr>
                <a:srgbClr val="73B64B"/>
              </a:buClr>
              <a:buSzPts val="3600"/>
              <a:buNone/>
            </a:pPr>
            <a:endParaRPr/>
          </a:p>
        </p:txBody>
      </p:sp>
      <p:sp>
        <p:nvSpPr>
          <p:cNvPr id="279" name="Google Shape;279;p7"/>
          <p:cNvSpPr txBox="1">
            <a:spLocks noGrp="1"/>
          </p:cNvSpPr>
          <p:nvPr>
            <p:ph type="body" idx="2"/>
          </p:nvPr>
        </p:nvSpPr>
        <p:spPr>
          <a:xfrm>
            <a:off x="796700" y="1489450"/>
            <a:ext cx="10053000" cy="4746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a:solidFill>
                  <a:srgbClr val="0D0D0D"/>
                </a:solidFill>
                <a:highlight>
                  <a:srgbClr val="FFFFFF"/>
                </a:highlight>
              </a:rPr>
              <a:t>Las empresas siguen buscando su propia definición de «sostenibilidad» y directrices operativas que ayuden a aplicarla. La interpretación de la «sostenibilidad» en las empresas sugiere que existe una posible «tercera vía», un camino de equilibrio. Se insiste en que, para que el desarrollo sostenible sea alcanzable, hay que conciliar tres objetivos: </a:t>
            </a:r>
            <a:endParaRPr b="0" i="0">
              <a:solidFill>
                <a:srgbClr val="0D0D0D"/>
              </a:solidFill>
              <a:highlight>
                <a:srgbClr val="FFFFFF"/>
              </a:highlight>
            </a:endParaRPr>
          </a:p>
          <a:p>
            <a:pPr marL="457200" lvl="0" indent="-298450" algn="l" rtl="0">
              <a:lnSpc>
                <a:spcPct val="115000"/>
              </a:lnSpc>
              <a:spcBef>
                <a:spcPts val="1200"/>
              </a:spcBef>
              <a:spcAft>
                <a:spcPts val="0"/>
              </a:spcAft>
              <a:buClr>
                <a:srgbClr val="000000"/>
              </a:buClr>
              <a:buSzPts val="1100"/>
              <a:buChar char="•"/>
            </a:pPr>
            <a:r>
              <a:rPr lang="pl-PL">
                <a:solidFill>
                  <a:srgbClr val="73B64B"/>
                </a:solidFill>
                <a:highlight>
                  <a:srgbClr val="FFFFFF"/>
                </a:highlight>
              </a:rPr>
              <a:t>Económica (material),</a:t>
            </a:r>
            <a:endParaRPr>
              <a:solidFill>
                <a:srgbClr val="73B64B"/>
              </a:solidFill>
              <a:highlight>
                <a:srgbClr val="FFFFFF"/>
              </a:highlight>
            </a:endParaRPr>
          </a:p>
          <a:p>
            <a:pPr marL="457200" lvl="0" indent="-298450" algn="l" rtl="0">
              <a:lnSpc>
                <a:spcPct val="115000"/>
              </a:lnSpc>
              <a:spcBef>
                <a:spcPts val="0"/>
              </a:spcBef>
              <a:spcAft>
                <a:spcPts val="0"/>
              </a:spcAft>
              <a:buClr>
                <a:srgbClr val="000000"/>
              </a:buClr>
              <a:buSzPts val="1100"/>
              <a:buChar char="•"/>
            </a:pPr>
            <a:r>
              <a:rPr lang="pl-PL">
                <a:solidFill>
                  <a:srgbClr val="73B64B"/>
                </a:solidFill>
                <a:highlight>
                  <a:srgbClr val="FFFFFF"/>
                </a:highlight>
              </a:rPr>
              <a:t>Medioambiental (natural),</a:t>
            </a:r>
            <a:endParaRPr>
              <a:solidFill>
                <a:srgbClr val="73B64B"/>
              </a:solidFill>
              <a:highlight>
                <a:srgbClr val="FFFFFF"/>
              </a:highlight>
            </a:endParaRPr>
          </a:p>
          <a:p>
            <a:pPr marL="457200" lvl="0" indent="-298450" algn="l" rtl="0">
              <a:lnSpc>
                <a:spcPct val="115000"/>
              </a:lnSpc>
              <a:spcBef>
                <a:spcPts val="0"/>
              </a:spcBef>
              <a:spcAft>
                <a:spcPts val="0"/>
              </a:spcAft>
              <a:buClr>
                <a:srgbClr val="000000"/>
              </a:buClr>
              <a:buSzPts val="1100"/>
              <a:buChar char="•"/>
            </a:pPr>
            <a:r>
              <a:rPr lang="pl-PL">
                <a:solidFill>
                  <a:srgbClr val="73B64B"/>
                </a:solidFill>
                <a:highlight>
                  <a:srgbClr val="FFFFFF"/>
                </a:highlight>
              </a:rPr>
              <a:t>y Social (humano). </a:t>
            </a:r>
            <a:endParaRPr>
              <a:solidFill>
                <a:srgbClr val="73B64B"/>
              </a:solidFill>
              <a:highlight>
                <a:srgbClr val="FFFFFF"/>
              </a:highlight>
            </a:endParaRPr>
          </a:p>
          <a:p>
            <a:pPr marL="0" lvl="0" indent="0" algn="just" rtl="0">
              <a:lnSpc>
                <a:spcPct val="103333"/>
              </a:lnSpc>
              <a:spcBef>
                <a:spcPts val="1200"/>
              </a:spcBef>
              <a:spcAft>
                <a:spcPts val="0"/>
              </a:spcAft>
              <a:buClr>
                <a:srgbClr val="0D0D0D"/>
              </a:buClr>
              <a:buSzPts val="2400"/>
              <a:buNone/>
            </a:pPr>
            <a:r>
              <a:rPr lang="pl-PL">
                <a:solidFill>
                  <a:srgbClr val="0D0D0D"/>
                </a:solidFill>
                <a:highlight>
                  <a:srgbClr val="FFFFFF"/>
                </a:highlight>
              </a:rPr>
              <a:t>Se presta especial atención a la necesidad de mantener el equilibrio, la armonía y las proporciones adecuadas entre estos tres tipos de capital. Sólo a través de esta armonía se garantiza la sostenibilidad del desarrollo.</a:t>
            </a:r>
            <a:endParaRPr/>
          </a:p>
        </p:txBody>
      </p:sp>
      <p:sp>
        <p:nvSpPr>
          <p:cNvPr id="280" name="Google Shape;280;p7"/>
          <p:cNvSpPr/>
          <p:nvPr/>
        </p:nvSpPr>
        <p:spPr>
          <a:xfrm>
            <a:off x="0" y="0"/>
            <a:ext cx="428625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pl-PL"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Definición de "Sostenibilidad" en la Empresa</a:t>
            </a:r>
            <a:endParaRPr/>
          </a:p>
          <a:p>
            <a:pPr marL="0" lvl="0" indent="0" algn="l" rtl="0">
              <a:lnSpc>
                <a:spcPct val="90000"/>
              </a:lnSpc>
              <a:spcBef>
                <a:spcPts val="0"/>
              </a:spcBef>
              <a:spcAft>
                <a:spcPts val="0"/>
              </a:spcAft>
              <a:buClr>
                <a:srgbClr val="73B64B"/>
              </a:buClr>
              <a:buSzPts val="3600"/>
              <a:buNone/>
            </a:pPr>
            <a:endParaRPr/>
          </a:p>
          <a:p>
            <a:pPr marL="0" lvl="0" indent="0" algn="l" rtl="0">
              <a:lnSpc>
                <a:spcPct val="90000"/>
              </a:lnSpc>
              <a:spcBef>
                <a:spcPts val="1000"/>
              </a:spcBef>
              <a:spcAft>
                <a:spcPts val="0"/>
              </a:spcAft>
              <a:buClr>
                <a:srgbClr val="73B64B"/>
              </a:buClr>
              <a:buSzPts val="3600"/>
              <a:buNone/>
            </a:pPr>
            <a:endParaRPr/>
          </a:p>
        </p:txBody>
      </p:sp>
      <p:sp>
        <p:nvSpPr>
          <p:cNvPr id="286" name="Google Shape;286;p8"/>
          <p:cNvSpPr txBox="1">
            <a:spLocks noGrp="1"/>
          </p:cNvSpPr>
          <p:nvPr>
            <p:ph type="body" idx="2"/>
          </p:nvPr>
        </p:nvSpPr>
        <p:spPr>
          <a:xfrm>
            <a:off x="904850" y="1630550"/>
            <a:ext cx="10330800" cy="46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pl-PL" b="1">
                <a:solidFill>
                  <a:srgbClr val="000000"/>
                </a:solidFill>
              </a:rPr>
              <a:t>La característica común de toda «sostenibilidad» en las empresas es la</a:t>
            </a:r>
            <a:endParaRPr b="1">
              <a:solidFill>
                <a:srgbClr val="000000"/>
              </a:solidFill>
            </a:endParaRPr>
          </a:p>
          <a:p>
            <a:pPr marL="0" lvl="0" indent="0" algn="l" rtl="0">
              <a:lnSpc>
                <a:spcPct val="100000"/>
              </a:lnSpc>
              <a:spcBef>
                <a:spcPts val="1200"/>
              </a:spcBef>
              <a:spcAft>
                <a:spcPts val="0"/>
              </a:spcAft>
              <a:buSzPts val="2400"/>
              <a:buNone/>
            </a:pPr>
            <a:r>
              <a:rPr lang="pl-PL" b="1">
                <a:solidFill>
                  <a:srgbClr val="000000"/>
                </a:solidFill>
              </a:rPr>
              <a:t>atención a:</a:t>
            </a:r>
            <a:endParaRPr b="1">
              <a:solidFill>
                <a:srgbClr val="000000"/>
              </a:solidFill>
            </a:endParaRPr>
          </a:p>
          <a:p>
            <a:pPr marL="457200" lvl="0" indent="-298450" algn="just" rtl="0">
              <a:lnSpc>
                <a:spcPct val="115000"/>
              </a:lnSpc>
              <a:spcBef>
                <a:spcPts val="1200"/>
              </a:spcBef>
              <a:spcAft>
                <a:spcPts val="0"/>
              </a:spcAft>
              <a:buClr>
                <a:srgbClr val="000000"/>
              </a:buClr>
              <a:buSzPts val="1100"/>
              <a:buChar char="●"/>
            </a:pPr>
            <a:r>
              <a:rPr lang="pl-PL">
                <a:solidFill>
                  <a:srgbClr val="000000"/>
                </a:solidFill>
              </a:rPr>
              <a:t>la sostenibilidad del desarrollo de la organización a largo plazo,</a:t>
            </a:r>
            <a:endParaRPr>
              <a:solidFill>
                <a:srgbClr val="000000"/>
              </a:solidFill>
            </a:endParaRPr>
          </a:p>
          <a:p>
            <a:pPr marL="457200" lvl="0" indent="-298450" algn="just" rtl="0">
              <a:lnSpc>
                <a:spcPct val="115000"/>
              </a:lnSpc>
              <a:spcBef>
                <a:spcPts val="1200"/>
              </a:spcBef>
              <a:spcAft>
                <a:spcPts val="0"/>
              </a:spcAft>
              <a:buClr>
                <a:srgbClr val="000000"/>
              </a:buClr>
              <a:buSzPts val="1100"/>
              <a:buChar char="●"/>
            </a:pPr>
            <a:r>
              <a:rPr lang="pl-PL">
                <a:solidFill>
                  <a:srgbClr val="000000"/>
                </a:solidFill>
              </a:rPr>
              <a:t>la necesidad de equilibrar con sensatez las aspiraciones actuales y las oportunidades futuras.</a:t>
            </a:r>
            <a:endParaRPr>
              <a:solidFill>
                <a:srgbClr val="000000"/>
              </a:solidFill>
            </a:endParaRPr>
          </a:p>
          <a:p>
            <a:pPr marL="457200" lvl="0" indent="-298450" algn="just" rtl="0">
              <a:lnSpc>
                <a:spcPct val="115000"/>
              </a:lnSpc>
              <a:spcBef>
                <a:spcPts val="0"/>
              </a:spcBef>
              <a:spcAft>
                <a:spcPts val="0"/>
              </a:spcAft>
              <a:buClr>
                <a:srgbClr val="000000"/>
              </a:buClr>
              <a:buSzPts val="1100"/>
              <a:buChar char="●"/>
            </a:pPr>
            <a:r>
              <a:rPr lang="pl-PL">
                <a:solidFill>
                  <a:srgbClr val="000000"/>
                </a:solidFill>
              </a:rPr>
              <a:t>el hecho de que, para alcanzar los objetivos anteriores, es necesario buscar un equilibrio entre las necesidades de las distintas partes interesadas y armonizar los objetivos económicos, sociales y ecológicos, así como la creatividad, la flexibilidad y la capacidad de aprender a comprender y modelar mejor el propio entorno.</a:t>
            </a:r>
            <a:endParaRPr>
              <a:solidFill>
                <a:srgbClr val="000000"/>
              </a:solidFill>
            </a:endParaRPr>
          </a:p>
          <a:p>
            <a:pPr marL="457200" lvl="0" indent="0" algn="just" rtl="0">
              <a:lnSpc>
                <a:spcPct val="103333"/>
              </a:lnSpc>
              <a:spcBef>
                <a:spcPts val="1200"/>
              </a:spcBef>
              <a:spcAft>
                <a:spcPts val="0"/>
              </a:spcAft>
              <a:buSzPts val="2400"/>
              <a:buNone/>
            </a:pPr>
            <a:endParaRPr>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3170</Words>
  <Application>Microsoft Office PowerPoint</Application>
  <PresentationFormat>Widescreen</PresentationFormat>
  <Paragraphs>252</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Montserrat Light</vt:lpstr>
      <vt:lpstr>Arial</vt:lpstr>
      <vt:lpstr>Montserrat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2025-11-17T12:41:10Z</dcterms:modified>
</cp:coreProperties>
</file>