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76"/>
  </p:notes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70" r:id="rId15"/>
    <p:sldId id="271" r:id="rId16"/>
    <p:sldId id="272" r:id="rId17"/>
    <p:sldId id="273" r:id="rId18"/>
    <p:sldId id="274" r:id="rId19"/>
    <p:sldId id="275" r:id="rId20"/>
    <p:sldId id="276"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4" r:id="rId57"/>
    <p:sldId id="315" r:id="rId58"/>
    <p:sldId id="316" r:id="rId59"/>
    <p:sldId id="317" r:id="rId60"/>
    <p:sldId id="318" r:id="rId61"/>
    <p:sldId id="319" r:id="rId62"/>
    <p:sldId id="320" r:id="rId63"/>
    <p:sldId id="321" r:id="rId64"/>
    <p:sldId id="322" r:id="rId65"/>
    <p:sldId id="323" r:id="rId66"/>
    <p:sldId id="324" r:id="rId67"/>
    <p:sldId id="325" r:id="rId68"/>
    <p:sldId id="326" r:id="rId69"/>
    <p:sldId id="327" r:id="rId70"/>
    <p:sldId id="329" r:id="rId71"/>
    <p:sldId id="330" r:id="rId72"/>
    <p:sldId id="331" r:id="rId73"/>
    <p:sldId id="332" r:id="rId74"/>
    <p:sldId id="333" r:id="rId75"/>
  </p:sldIdLst>
  <p:sldSz cx="12192000" cy="6858000"/>
  <p:notesSz cx="6858000" cy="9144000"/>
  <p:embeddedFontLst>
    <p:embeddedFont>
      <p:font typeface="Montserrat" panose="00000500000000000000" pitchFamily="2" charset="0"/>
      <p:regular r:id="rId77"/>
      <p:bold r:id="rId78"/>
      <p:italic r:id="rId79"/>
      <p:boldItalic r:id="rId80"/>
    </p:embeddedFont>
    <p:embeddedFont>
      <p:font typeface="Montserrat Light" panose="00000400000000000000" pitchFamily="2" charset="0"/>
      <p:regular r:id="rId81"/>
      <p:bold r:id="rId82"/>
      <p:italic r:id="rId83"/>
      <p:boldItalic r:id="rId8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91" roundtripDataSignature="AMtx7mi64VsTIZQDl+JViEv54YuPz6L/a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2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8.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font" Target="fonts/font3.fntdata"/><Relationship Id="rId5" Type="http://schemas.openxmlformats.org/officeDocument/2006/relationships/slide" Target="slides/slide4.xml"/><Relationship Id="rId95"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1.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4.fntdata"/><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7.fntdata"/><Relationship Id="rId91" Type="http://customschemas.google.com/relationships/presentationmetadata" Target="metadata"/><Relationship Id="rId9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2.fntdata"/><Relationship Id="rId81" Type="http://schemas.openxmlformats.org/officeDocument/2006/relationships/font" Target="fonts/font5.fntdata"/><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font" Target="fonts/font6.fntdata"/><Relationship Id="rId19" Type="http://schemas.openxmlformats.org/officeDocument/2006/relationships/slide" Target="slides/slide1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V Vadivan" userId="7c1f3fdc556de7c5" providerId="LiveId" clId="{8D0BCD1F-A3D6-4EA0-BA6B-124C712E6D9B}"/>
    <pc:docChg chg="custSel delSld modSld">
      <pc:chgData name="GV Vadivan" userId="7c1f3fdc556de7c5" providerId="LiveId" clId="{8D0BCD1F-A3D6-4EA0-BA6B-124C712E6D9B}" dt="2025-11-17T12:39:09.482" v="59" actId="478"/>
      <pc:docMkLst>
        <pc:docMk/>
      </pc:docMkLst>
      <pc:sldChg chg="addSp delSp modSp mod">
        <pc:chgData name="GV Vadivan" userId="7c1f3fdc556de7c5" providerId="LiveId" clId="{8D0BCD1F-A3D6-4EA0-BA6B-124C712E6D9B}" dt="2025-11-17T12:36:36.800" v="1" actId="478"/>
        <pc:sldMkLst>
          <pc:docMk/>
          <pc:sldMk cId="0" sldId="258"/>
        </pc:sldMkLst>
        <pc:spChg chg="add del mod">
          <ac:chgData name="GV Vadivan" userId="7c1f3fdc556de7c5" providerId="LiveId" clId="{8D0BCD1F-A3D6-4EA0-BA6B-124C712E6D9B}" dt="2025-11-17T12:36:36.800" v="1" actId="478"/>
          <ac:spMkLst>
            <pc:docMk/>
            <pc:sldMk cId="0" sldId="258"/>
            <ac:spMk id="3" creationId="{C2EA7D28-7202-C3FF-1597-72AE52E74758}"/>
          </ac:spMkLst>
        </pc:spChg>
        <pc:picChg chg="del">
          <ac:chgData name="GV Vadivan" userId="7c1f3fdc556de7c5" providerId="LiveId" clId="{8D0BCD1F-A3D6-4EA0-BA6B-124C712E6D9B}" dt="2025-11-17T12:36:36.388" v="0" actId="478"/>
          <ac:picMkLst>
            <pc:docMk/>
            <pc:sldMk cId="0" sldId="258"/>
            <ac:picMk id="232" creationId="{00000000-0000-0000-0000-000000000000}"/>
          </ac:picMkLst>
        </pc:picChg>
      </pc:sldChg>
      <pc:sldChg chg="addSp delSp modSp mod">
        <pc:chgData name="GV Vadivan" userId="7c1f3fdc556de7c5" providerId="LiveId" clId="{8D0BCD1F-A3D6-4EA0-BA6B-124C712E6D9B}" dt="2025-11-17T12:36:43.303" v="3" actId="478"/>
        <pc:sldMkLst>
          <pc:docMk/>
          <pc:sldMk cId="0" sldId="260"/>
        </pc:sldMkLst>
        <pc:spChg chg="add del mod">
          <ac:chgData name="GV Vadivan" userId="7c1f3fdc556de7c5" providerId="LiveId" clId="{8D0BCD1F-A3D6-4EA0-BA6B-124C712E6D9B}" dt="2025-11-17T12:36:43.303" v="3" actId="478"/>
          <ac:spMkLst>
            <pc:docMk/>
            <pc:sldMk cId="0" sldId="260"/>
            <ac:spMk id="3" creationId="{B251B90F-572C-1FFF-BDBE-CD2E6CB21261}"/>
          </ac:spMkLst>
        </pc:spChg>
        <pc:picChg chg="del">
          <ac:chgData name="GV Vadivan" userId="7c1f3fdc556de7c5" providerId="LiveId" clId="{8D0BCD1F-A3D6-4EA0-BA6B-124C712E6D9B}" dt="2025-11-17T12:36:42.787" v="2" actId="478"/>
          <ac:picMkLst>
            <pc:docMk/>
            <pc:sldMk cId="0" sldId="260"/>
            <ac:picMk id="266" creationId="{00000000-0000-0000-0000-000000000000}"/>
          </ac:picMkLst>
        </pc:picChg>
      </pc:sldChg>
      <pc:sldChg chg="addSp delSp modSp del mod">
        <pc:chgData name="GV Vadivan" userId="7c1f3fdc556de7c5" providerId="LiveId" clId="{8D0BCD1F-A3D6-4EA0-BA6B-124C712E6D9B}" dt="2025-11-17T12:36:50.164" v="5" actId="47"/>
        <pc:sldMkLst>
          <pc:docMk/>
          <pc:sldMk cId="0" sldId="266"/>
        </pc:sldMkLst>
        <pc:spChg chg="add mod">
          <ac:chgData name="GV Vadivan" userId="7c1f3fdc556de7c5" providerId="LiveId" clId="{8D0BCD1F-A3D6-4EA0-BA6B-124C712E6D9B}" dt="2025-11-17T12:36:48.527" v="4" actId="478"/>
          <ac:spMkLst>
            <pc:docMk/>
            <pc:sldMk cId="0" sldId="266"/>
            <ac:spMk id="3" creationId="{DB3ABDBC-6B7D-2578-C5BA-9EC16597C72F}"/>
          </ac:spMkLst>
        </pc:spChg>
        <pc:picChg chg="del">
          <ac:chgData name="GV Vadivan" userId="7c1f3fdc556de7c5" providerId="LiveId" clId="{8D0BCD1F-A3D6-4EA0-BA6B-124C712E6D9B}" dt="2025-11-17T12:36:48.527" v="4" actId="478"/>
          <ac:picMkLst>
            <pc:docMk/>
            <pc:sldMk cId="0" sldId="266"/>
            <ac:picMk id="303" creationId="{00000000-0000-0000-0000-000000000000}"/>
          </ac:picMkLst>
        </pc:picChg>
      </pc:sldChg>
      <pc:sldChg chg="addSp delSp modSp mod">
        <pc:chgData name="GV Vadivan" userId="7c1f3fdc556de7c5" providerId="LiveId" clId="{8D0BCD1F-A3D6-4EA0-BA6B-124C712E6D9B}" dt="2025-11-17T12:36:51.904" v="7" actId="478"/>
        <pc:sldMkLst>
          <pc:docMk/>
          <pc:sldMk cId="0" sldId="267"/>
        </pc:sldMkLst>
        <pc:spChg chg="add del mod">
          <ac:chgData name="GV Vadivan" userId="7c1f3fdc556de7c5" providerId="LiveId" clId="{8D0BCD1F-A3D6-4EA0-BA6B-124C712E6D9B}" dt="2025-11-17T12:36:51.904" v="7" actId="478"/>
          <ac:spMkLst>
            <pc:docMk/>
            <pc:sldMk cId="0" sldId="267"/>
            <ac:spMk id="3" creationId="{B5B59D67-B46E-24C8-D186-3AAEE1AFE193}"/>
          </ac:spMkLst>
        </pc:spChg>
        <pc:picChg chg="del">
          <ac:chgData name="GV Vadivan" userId="7c1f3fdc556de7c5" providerId="LiveId" clId="{8D0BCD1F-A3D6-4EA0-BA6B-124C712E6D9B}" dt="2025-11-17T12:36:51.370" v="6" actId="478"/>
          <ac:picMkLst>
            <pc:docMk/>
            <pc:sldMk cId="0" sldId="267"/>
            <ac:picMk id="309" creationId="{00000000-0000-0000-0000-000000000000}"/>
          </ac:picMkLst>
        </pc:picChg>
      </pc:sldChg>
      <pc:sldChg chg="delSp mod">
        <pc:chgData name="GV Vadivan" userId="7c1f3fdc556de7c5" providerId="LiveId" clId="{8D0BCD1F-A3D6-4EA0-BA6B-124C712E6D9B}" dt="2025-11-17T12:36:54.957" v="9" actId="478"/>
        <pc:sldMkLst>
          <pc:docMk/>
          <pc:sldMk cId="0" sldId="268"/>
        </pc:sldMkLst>
        <pc:spChg chg="del">
          <ac:chgData name="GV Vadivan" userId="7c1f3fdc556de7c5" providerId="LiveId" clId="{8D0BCD1F-A3D6-4EA0-BA6B-124C712E6D9B}" dt="2025-11-17T12:36:54.957" v="9" actId="478"/>
          <ac:spMkLst>
            <pc:docMk/>
            <pc:sldMk cId="0" sldId="268"/>
            <ac:spMk id="325" creationId="{00000000-0000-0000-0000-000000000000}"/>
          </ac:spMkLst>
        </pc:spChg>
        <pc:picChg chg="del">
          <ac:chgData name="GV Vadivan" userId="7c1f3fdc556de7c5" providerId="LiveId" clId="{8D0BCD1F-A3D6-4EA0-BA6B-124C712E6D9B}" dt="2025-11-17T12:36:54.330" v="8" actId="478"/>
          <ac:picMkLst>
            <pc:docMk/>
            <pc:sldMk cId="0" sldId="268"/>
            <ac:picMk id="330" creationId="{00000000-0000-0000-0000-000000000000}"/>
          </ac:picMkLst>
        </pc:picChg>
      </pc:sldChg>
      <pc:sldChg chg="addSp delSp modSp mod">
        <pc:chgData name="GV Vadivan" userId="7c1f3fdc556de7c5" providerId="LiveId" clId="{8D0BCD1F-A3D6-4EA0-BA6B-124C712E6D9B}" dt="2025-11-17T12:36:57.550" v="11" actId="478"/>
        <pc:sldMkLst>
          <pc:docMk/>
          <pc:sldMk cId="0" sldId="269"/>
        </pc:sldMkLst>
        <pc:spChg chg="add del mod">
          <ac:chgData name="GV Vadivan" userId="7c1f3fdc556de7c5" providerId="LiveId" clId="{8D0BCD1F-A3D6-4EA0-BA6B-124C712E6D9B}" dt="2025-11-17T12:36:57.550" v="11" actId="478"/>
          <ac:spMkLst>
            <pc:docMk/>
            <pc:sldMk cId="0" sldId="269"/>
            <ac:spMk id="3" creationId="{7792309D-8D4C-6185-AB5A-99480282BA0C}"/>
          </ac:spMkLst>
        </pc:spChg>
        <pc:picChg chg="del">
          <ac:chgData name="GV Vadivan" userId="7c1f3fdc556de7c5" providerId="LiveId" clId="{8D0BCD1F-A3D6-4EA0-BA6B-124C712E6D9B}" dt="2025-11-17T12:36:56.958" v="10" actId="478"/>
          <ac:picMkLst>
            <pc:docMk/>
            <pc:sldMk cId="0" sldId="269"/>
            <ac:picMk id="336" creationId="{00000000-0000-0000-0000-000000000000}"/>
          </ac:picMkLst>
        </pc:picChg>
      </pc:sldChg>
      <pc:sldChg chg="addSp delSp modSp mod">
        <pc:chgData name="GV Vadivan" userId="7c1f3fdc556de7c5" providerId="LiveId" clId="{8D0BCD1F-A3D6-4EA0-BA6B-124C712E6D9B}" dt="2025-11-17T12:37:05.042" v="13" actId="478"/>
        <pc:sldMkLst>
          <pc:docMk/>
          <pc:sldMk cId="0" sldId="276"/>
        </pc:sldMkLst>
        <pc:spChg chg="add del mod">
          <ac:chgData name="GV Vadivan" userId="7c1f3fdc556de7c5" providerId="LiveId" clId="{8D0BCD1F-A3D6-4EA0-BA6B-124C712E6D9B}" dt="2025-11-17T12:37:05.042" v="13" actId="478"/>
          <ac:spMkLst>
            <pc:docMk/>
            <pc:sldMk cId="0" sldId="276"/>
            <ac:spMk id="3" creationId="{392ABB7B-99C5-98C9-8FAD-3FCA844BA6FA}"/>
          </ac:spMkLst>
        </pc:spChg>
        <pc:picChg chg="del">
          <ac:chgData name="GV Vadivan" userId="7c1f3fdc556de7c5" providerId="LiveId" clId="{8D0BCD1F-A3D6-4EA0-BA6B-124C712E6D9B}" dt="2025-11-17T12:37:04.515" v="12" actId="478"/>
          <ac:picMkLst>
            <pc:docMk/>
            <pc:sldMk cId="0" sldId="276"/>
            <ac:picMk id="385" creationId="{00000000-0000-0000-0000-000000000000}"/>
          </ac:picMkLst>
        </pc:picChg>
      </pc:sldChg>
      <pc:sldChg chg="del">
        <pc:chgData name="GV Vadivan" userId="7c1f3fdc556de7c5" providerId="LiveId" clId="{8D0BCD1F-A3D6-4EA0-BA6B-124C712E6D9B}" dt="2025-11-17T12:37:07.108" v="14" actId="47"/>
        <pc:sldMkLst>
          <pc:docMk/>
          <pc:sldMk cId="0" sldId="277"/>
        </pc:sldMkLst>
      </pc:sldChg>
      <pc:sldChg chg="addSp delSp modSp mod">
        <pc:chgData name="GV Vadivan" userId="7c1f3fdc556de7c5" providerId="LiveId" clId="{8D0BCD1F-A3D6-4EA0-BA6B-124C712E6D9B}" dt="2025-11-17T12:37:11.168" v="16" actId="478"/>
        <pc:sldMkLst>
          <pc:docMk/>
          <pc:sldMk cId="0" sldId="279"/>
        </pc:sldMkLst>
        <pc:spChg chg="add del mod">
          <ac:chgData name="GV Vadivan" userId="7c1f3fdc556de7c5" providerId="LiveId" clId="{8D0BCD1F-A3D6-4EA0-BA6B-124C712E6D9B}" dt="2025-11-17T12:37:11.168" v="16" actId="478"/>
          <ac:spMkLst>
            <pc:docMk/>
            <pc:sldMk cId="0" sldId="279"/>
            <ac:spMk id="3" creationId="{70A9723D-8150-EF95-A0EE-67C8AD9B16A4}"/>
          </ac:spMkLst>
        </pc:spChg>
        <pc:picChg chg="del">
          <ac:chgData name="GV Vadivan" userId="7c1f3fdc556de7c5" providerId="LiveId" clId="{8D0BCD1F-A3D6-4EA0-BA6B-124C712E6D9B}" dt="2025-11-17T12:37:10.382" v="15" actId="478"/>
          <ac:picMkLst>
            <pc:docMk/>
            <pc:sldMk cId="0" sldId="279"/>
            <ac:picMk id="409" creationId="{00000000-0000-0000-0000-000000000000}"/>
          </ac:picMkLst>
        </pc:picChg>
      </pc:sldChg>
      <pc:sldChg chg="addSp delSp modSp mod">
        <pc:chgData name="GV Vadivan" userId="7c1f3fdc556de7c5" providerId="LiveId" clId="{8D0BCD1F-A3D6-4EA0-BA6B-124C712E6D9B}" dt="2025-11-17T12:37:14.594" v="18" actId="478"/>
        <pc:sldMkLst>
          <pc:docMk/>
          <pc:sldMk cId="0" sldId="280"/>
        </pc:sldMkLst>
        <pc:spChg chg="add del mod">
          <ac:chgData name="GV Vadivan" userId="7c1f3fdc556de7c5" providerId="LiveId" clId="{8D0BCD1F-A3D6-4EA0-BA6B-124C712E6D9B}" dt="2025-11-17T12:37:14.594" v="18" actId="478"/>
          <ac:spMkLst>
            <pc:docMk/>
            <pc:sldMk cId="0" sldId="280"/>
            <ac:spMk id="3" creationId="{4580BA90-FA3A-1DF3-400A-612F9899DFD9}"/>
          </ac:spMkLst>
        </pc:spChg>
        <pc:picChg chg="del">
          <ac:chgData name="GV Vadivan" userId="7c1f3fdc556de7c5" providerId="LiveId" clId="{8D0BCD1F-A3D6-4EA0-BA6B-124C712E6D9B}" dt="2025-11-17T12:37:13.106" v="17" actId="478"/>
          <ac:picMkLst>
            <pc:docMk/>
            <pc:sldMk cId="0" sldId="280"/>
            <ac:picMk id="416" creationId="{00000000-0000-0000-0000-000000000000}"/>
          </ac:picMkLst>
        </pc:picChg>
      </pc:sldChg>
      <pc:sldChg chg="addSp delSp modSp mod">
        <pc:chgData name="GV Vadivan" userId="7c1f3fdc556de7c5" providerId="LiveId" clId="{8D0BCD1F-A3D6-4EA0-BA6B-124C712E6D9B}" dt="2025-11-17T12:37:20.942" v="20" actId="478"/>
        <pc:sldMkLst>
          <pc:docMk/>
          <pc:sldMk cId="0" sldId="285"/>
        </pc:sldMkLst>
        <pc:spChg chg="add del mod">
          <ac:chgData name="GV Vadivan" userId="7c1f3fdc556de7c5" providerId="LiveId" clId="{8D0BCD1F-A3D6-4EA0-BA6B-124C712E6D9B}" dt="2025-11-17T12:37:20.942" v="20" actId="478"/>
          <ac:spMkLst>
            <pc:docMk/>
            <pc:sldMk cId="0" sldId="285"/>
            <ac:spMk id="3" creationId="{DF13CC15-6BC4-4F18-9031-45ACF252A715}"/>
          </ac:spMkLst>
        </pc:spChg>
        <pc:picChg chg="del">
          <ac:chgData name="GV Vadivan" userId="7c1f3fdc556de7c5" providerId="LiveId" clId="{8D0BCD1F-A3D6-4EA0-BA6B-124C712E6D9B}" dt="2025-11-17T12:37:19.956" v="19" actId="478"/>
          <ac:picMkLst>
            <pc:docMk/>
            <pc:sldMk cId="0" sldId="285"/>
            <ac:picMk id="445" creationId="{00000000-0000-0000-0000-000000000000}"/>
          </ac:picMkLst>
        </pc:picChg>
      </pc:sldChg>
      <pc:sldChg chg="addSp delSp modSp mod">
        <pc:chgData name="GV Vadivan" userId="7c1f3fdc556de7c5" providerId="LiveId" clId="{8D0BCD1F-A3D6-4EA0-BA6B-124C712E6D9B}" dt="2025-11-17T12:39:09.482" v="59" actId="478"/>
        <pc:sldMkLst>
          <pc:docMk/>
          <pc:sldMk cId="0" sldId="286"/>
        </pc:sldMkLst>
        <pc:spChg chg="add del mod">
          <ac:chgData name="GV Vadivan" userId="7c1f3fdc556de7c5" providerId="LiveId" clId="{8D0BCD1F-A3D6-4EA0-BA6B-124C712E6D9B}" dt="2025-11-17T12:39:09.482" v="59" actId="478"/>
          <ac:spMkLst>
            <pc:docMk/>
            <pc:sldMk cId="0" sldId="286"/>
            <ac:spMk id="3" creationId="{FDA76471-ED9C-D1EB-3E6D-FC84AEC33AEA}"/>
          </ac:spMkLst>
        </pc:spChg>
        <pc:picChg chg="del">
          <ac:chgData name="GV Vadivan" userId="7c1f3fdc556de7c5" providerId="LiveId" clId="{8D0BCD1F-A3D6-4EA0-BA6B-124C712E6D9B}" dt="2025-11-17T12:39:08.287" v="58" actId="478"/>
          <ac:picMkLst>
            <pc:docMk/>
            <pc:sldMk cId="0" sldId="286"/>
            <ac:picMk id="455" creationId="{00000000-0000-0000-0000-000000000000}"/>
          </ac:picMkLst>
        </pc:picChg>
      </pc:sldChg>
      <pc:sldChg chg="addSp delSp modSp mod">
        <pc:chgData name="GV Vadivan" userId="7c1f3fdc556de7c5" providerId="LiveId" clId="{8D0BCD1F-A3D6-4EA0-BA6B-124C712E6D9B}" dt="2025-11-17T12:39:06.772" v="57" actId="478"/>
        <pc:sldMkLst>
          <pc:docMk/>
          <pc:sldMk cId="0" sldId="287"/>
        </pc:sldMkLst>
        <pc:spChg chg="add del mod">
          <ac:chgData name="GV Vadivan" userId="7c1f3fdc556de7c5" providerId="LiveId" clId="{8D0BCD1F-A3D6-4EA0-BA6B-124C712E6D9B}" dt="2025-11-17T12:39:06.772" v="57" actId="478"/>
          <ac:spMkLst>
            <pc:docMk/>
            <pc:sldMk cId="0" sldId="287"/>
            <ac:spMk id="3" creationId="{0672022F-EAE3-7B67-91B1-12D685CBCD42}"/>
          </ac:spMkLst>
        </pc:spChg>
        <pc:picChg chg="del">
          <ac:chgData name="GV Vadivan" userId="7c1f3fdc556de7c5" providerId="LiveId" clId="{8D0BCD1F-A3D6-4EA0-BA6B-124C712E6D9B}" dt="2025-11-17T12:39:06.181" v="56" actId="478"/>
          <ac:picMkLst>
            <pc:docMk/>
            <pc:sldMk cId="0" sldId="287"/>
            <ac:picMk id="462" creationId="{00000000-0000-0000-0000-000000000000}"/>
          </ac:picMkLst>
        </pc:picChg>
      </pc:sldChg>
      <pc:sldChg chg="addSp delSp modSp mod">
        <pc:chgData name="GV Vadivan" userId="7c1f3fdc556de7c5" providerId="LiveId" clId="{8D0BCD1F-A3D6-4EA0-BA6B-124C712E6D9B}" dt="2025-11-17T12:39:04.703" v="55" actId="478"/>
        <pc:sldMkLst>
          <pc:docMk/>
          <pc:sldMk cId="0" sldId="288"/>
        </pc:sldMkLst>
        <pc:spChg chg="add del mod">
          <ac:chgData name="GV Vadivan" userId="7c1f3fdc556de7c5" providerId="LiveId" clId="{8D0BCD1F-A3D6-4EA0-BA6B-124C712E6D9B}" dt="2025-11-17T12:39:04.703" v="55" actId="478"/>
          <ac:spMkLst>
            <pc:docMk/>
            <pc:sldMk cId="0" sldId="288"/>
            <ac:spMk id="3" creationId="{40D6B058-A1F8-5D79-A129-E0232986C091}"/>
          </ac:spMkLst>
        </pc:spChg>
        <pc:picChg chg="del">
          <ac:chgData name="GV Vadivan" userId="7c1f3fdc556de7c5" providerId="LiveId" clId="{8D0BCD1F-A3D6-4EA0-BA6B-124C712E6D9B}" dt="2025-11-17T12:39:04.218" v="54" actId="478"/>
          <ac:picMkLst>
            <pc:docMk/>
            <pc:sldMk cId="0" sldId="288"/>
            <ac:picMk id="468" creationId="{00000000-0000-0000-0000-000000000000}"/>
          </ac:picMkLst>
        </pc:picChg>
      </pc:sldChg>
      <pc:sldChg chg="addSp delSp modSp mod">
        <pc:chgData name="GV Vadivan" userId="7c1f3fdc556de7c5" providerId="LiveId" clId="{8D0BCD1F-A3D6-4EA0-BA6B-124C712E6D9B}" dt="2025-11-17T12:39:02.673" v="53" actId="478"/>
        <pc:sldMkLst>
          <pc:docMk/>
          <pc:sldMk cId="0" sldId="289"/>
        </pc:sldMkLst>
        <pc:spChg chg="add del mod">
          <ac:chgData name="GV Vadivan" userId="7c1f3fdc556de7c5" providerId="LiveId" clId="{8D0BCD1F-A3D6-4EA0-BA6B-124C712E6D9B}" dt="2025-11-17T12:39:02.673" v="53" actId="478"/>
          <ac:spMkLst>
            <pc:docMk/>
            <pc:sldMk cId="0" sldId="289"/>
            <ac:spMk id="3" creationId="{CFADD27C-22F5-C06E-F2E0-B1E6E1C664F7}"/>
          </ac:spMkLst>
        </pc:spChg>
        <pc:picChg chg="del">
          <ac:chgData name="GV Vadivan" userId="7c1f3fdc556de7c5" providerId="LiveId" clId="{8D0BCD1F-A3D6-4EA0-BA6B-124C712E6D9B}" dt="2025-11-17T12:39:02.137" v="52" actId="478"/>
          <ac:picMkLst>
            <pc:docMk/>
            <pc:sldMk cId="0" sldId="289"/>
            <ac:picMk id="475" creationId="{00000000-0000-0000-0000-000000000000}"/>
          </ac:picMkLst>
        </pc:picChg>
      </pc:sldChg>
      <pc:sldChg chg="addSp delSp modSp mod">
        <pc:chgData name="GV Vadivan" userId="7c1f3fdc556de7c5" providerId="LiveId" clId="{8D0BCD1F-A3D6-4EA0-BA6B-124C712E6D9B}" dt="2025-11-17T12:39:00.772" v="51" actId="478"/>
        <pc:sldMkLst>
          <pc:docMk/>
          <pc:sldMk cId="0" sldId="290"/>
        </pc:sldMkLst>
        <pc:spChg chg="add del mod">
          <ac:chgData name="GV Vadivan" userId="7c1f3fdc556de7c5" providerId="LiveId" clId="{8D0BCD1F-A3D6-4EA0-BA6B-124C712E6D9B}" dt="2025-11-17T12:39:00.772" v="51" actId="478"/>
          <ac:spMkLst>
            <pc:docMk/>
            <pc:sldMk cId="0" sldId="290"/>
            <ac:spMk id="3" creationId="{29873F60-D69D-0BD0-69AA-C8619EE44201}"/>
          </ac:spMkLst>
        </pc:spChg>
        <pc:picChg chg="del">
          <ac:chgData name="GV Vadivan" userId="7c1f3fdc556de7c5" providerId="LiveId" clId="{8D0BCD1F-A3D6-4EA0-BA6B-124C712E6D9B}" dt="2025-11-17T12:39:00.097" v="50" actId="478"/>
          <ac:picMkLst>
            <pc:docMk/>
            <pc:sldMk cId="0" sldId="290"/>
            <ac:picMk id="482" creationId="{00000000-0000-0000-0000-000000000000}"/>
          </ac:picMkLst>
        </pc:picChg>
      </pc:sldChg>
      <pc:sldChg chg="addSp delSp modSp mod">
        <pc:chgData name="GV Vadivan" userId="7c1f3fdc556de7c5" providerId="LiveId" clId="{8D0BCD1F-A3D6-4EA0-BA6B-124C712E6D9B}" dt="2025-11-17T12:38:58.257" v="49" actId="478"/>
        <pc:sldMkLst>
          <pc:docMk/>
          <pc:sldMk cId="0" sldId="291"/>
        </pc:sldMkLst>
        <pc:spChg chg="add del mod">
          <ac:chgData name="GV Vadivan" userId="7c1f3fdc556de7c5" providerId="LiveId" clId="{8D0BCD1F-A3D6-4EA0-BA6B-124C712E6D9B}" dt="2025-11-17T12:38:58.257" v="49" actId="478"/>
          <ac:spMkLst>
            <pc:docMk/>
            <pc:sldMk cId="0" sldId="291"/>
            <ac:spMk id="3" creationId="{8F053ABB-F36A-F1FC-39BA-CB9974A256C9}"/>
          </ac:spMkLst>
        </pc:spChg>
        <pc:picChg chg="del">
          <ac:chgData name="GV Vadivan" userId="7c1f3fdc556de7c5" providerId="LiveId" clId="{8D0BCD1F-A3D6-4EA0-BA6B-124C712E6D9B}" dt="2025-11-17T12:38:57.660" v="48" actId="478"/>
          <ac:picMkLst>
            <pc:docMk/>
            <pc:sldMk cId="0" sldId="291"/>
            <ac:picMk id="489" creationId="{00000000-0000-0000-0000-000000000000}"/>
          </ac:picMkLst>
        </pc:picChg>
      </pc:sldChg>
      <pc:sldChg chg="delSp mod">
        <pc:chgData name="GV Vadivan" userId="7c1f3fdc556de7c5" providerId="LiveId" clId="{8D0BCD1F-A3D6-4EA0-BA6B-124C712E6D9B}" dt="2025-11-17T12:38:56.040" v="47" actId="478"/>
        <pc:sldMkLst>
          <pc:docMk/>
          <pc:sldMk cId="0" sldId="292"/>
        </pc:sldMkLst>
        <pc:spChg chg="del">
          <ac:chgData name="GV Vadivan" userId="7c1f3fdc556de7c5" providerId="LiveId" clId="{8D0BCD1F-A3D6-4EA0-BA6B-124C712E6D9B}" dt="2025-11-17T12:38:56.040" v="47" actId="478"/>
          <ac:spMkLst>
            <pc:docMk/>
            <pc:sldMk cId="0" sldId="292"/>
            <ac:spMk id="495" creationId="{00000000-0000-0000-0000-000000000000}"/>
          </ac:spMkLst>
        </pc:spChg>
        <pc:picChg chg="del">
          <ac:chgData name="GV Vadivan" userId="7c1f3fdc556de7c5" providerId="LiveId" clId="{8D0BCD1F-A3D6-4EA0-BA6B-124C712E6D9B}" dt="2025-11-17T12:38:54.880" v="46" actId="478"/>
          <ac:picMkLst>
            <pc:docMk/>
            <pc:sldMk cId="0" sldId="292"/>
            <ac:picMk id="496" creationId="{00000000-0000-0000-0000-000000000000}"/>
          </ac:picMkLst>
        </pc:picChg>
      </pc:sldChg>
      <pc:sldChg chg="delSp mod">
        <pc:chgData name="GV Vadivan" userId="7c1f3fdc556de7c5" providerId="LiveId" clId="{8D0BCD1F-A3D6-4EA0-BA6B-124C712E6D9B}" dt="2025-11-17T12:38:52.760" v="45" actId="478"/>
        <pc:sldMkLst>
          <pc:docMk/>
          <pc:sldMk cId="0" sldId="293"/>
        </pc:sldMkLst>
        <pc:spChg chg="del">
          <ac:chgData name="GV Vadivan" userId="7c1f3fdc556de7c5" providerId="LiveId" clId="{8D0BCD1F-A3D6-4EA0-BA6B-124C712E6D9B}" dt="2025-11-17T12:38:52.760" v="45" actId="478"/>
          <ac:spMkLst>
            <pc:docMk/>
            <pc:sldMk cId="0" sldId="293"/>
            <ac:spMk id="505" creationId="{00000000-0000-0000-0000-000000000000}"/>
          </ac:spMkLst>
        </pc:spChg>
        <pc:picChg chg="del">
          <ac:chgData name="GV Vadivan" userId="7c1f3fdc556de7c5" providerId="LiveId" clId="{8D0BCD1F-A3D6-4EA0-BA6B-124C712E6D9B}" dt="2025-11-17T12:38:52.160" v="44" actId="478"/>
          <ac:picMkLst>
            <pc:docMk/>
            <pc:sldMk cId="0" sldId="293"/>
            <ac:picMk id="506" creationId="{00000000-0000-0000-0000-000000000000}"/>
          </ac:picMkLst>
        </pc:picChg>
      </pc:sldChg>
      <pc:sldChg chg="addSp delSp modSp mod">
        <pc:chgData name="GV Vadivan" userId="7c1f3fdc556de7c5" providerId="LiveId" clId="{8D0BCD1F-A3D6-4EA0-BA6B-124C712E6D9B}" dt="2025-11-17T12:38:49.213" v="43" actId="478"/>
        <pc:sldMkLst>
          <pc:docMk/>
          <pc:sldMk cId="0" sldId="294"/>
        </pc:sldMkLst>
        <pc:spChg chg="add del mod">
          <ac:chgData name="GV Vadivan" userId="7c1f3fdc556de7c5" providerId="LiveId" clId="{8D0BCD1F-A3D6-4EA0-BA6B-124C712E6D9B}" dt="2025-11-17T12:38:49.213" v="43" actId="478"/>
          <ac:spMkLst>
            <pc:docMk/>
            <pc:sldMk cId="0" sldId="294"/>
            <ac:spMk id="3" creationId="{54567260-567A-DBD1-2058-7B84BDE41739}"/>
          </ac:spMkLst>
        </pc:spChg>
        <pc:picChg chg="del">
          <ac:chgData name="GV Vadivan" userId="7c1f3fdc556de7c5" providerId="LiveId" clId="{8D0BCD1F-A3D6-4EA0-BA6B-124C712E6D9B}" dt="2025-11-17T12:38:48.301" v="41" actId="478"/>
          <ac:picMkLst>
            <pc:docMk/>
            <pc:sldMk cId="0" sldId="294"/>
            <ac:picMk id="512" creationId="{00000000-0000-0000-0000-000000000000}"/>
          </ac:picMkLst>
        </pc:picChg>
      </pc:sldChg>
      <pc:sldChg chg="addSp delSp modSp mod">
        <pc:chgData name="GV Vadivan" userId="7c1f3fdc556de7c5" providerId="LiveId" clId="{8D0BCD1F-A3D6-4EA0-BA6B-124C712E6D9B}" dt="2025-11-17T12:38:45.289" v="40" actId="478"/>
        <pc:sldMkLst>
          <pc:docMk/>
          <pc:sldMk cId="0" sldId="295"/>
        </pc:sldMkLst>
        <pc:spChg chg="add del mod">
          <ac:chgData name="GV Vadivan" userId="7c1f3fdc556de7c5" providerId="LiveId" clId="{8D0BCD1F-A3D6-4EA0-BA6B-124C712E6D9B}" dt="2025-11-17T12:38:45.289" v="40" actId="478"/>
          <ac:spMkLst>
            <pc:docMk/>
            <pc:sldMk cId="0" sldId="295"/>
            <ac:spMk id="3" creationId="{DBD4C201-419C-9A59-CA28-E3C9332A290B}"/>
          </ac:spMkLst>
        </pc:spChg>
        <pc:picChg chg="del">
          <ac:chgData name="GV Vadivan" userId="7c1f3fdc556de7c5" providerId="LiveId" clId="{8D0BCD1F-A3D6-4EA0-BA6B-124C712E6D9B}" dt="2025-11-17T12:38:44.514" v="39" actId="478"/>
          <ac:picMkLst>
            <pc:docMk/>
            <pc:sldMk cId="0" sldId="295"/>
            <ac:picMk id="518" creationId="{00000000-0000-0000-0000-000000000000}"/>
          </ac:picMkLst>
        </pc:picChg>
      </pc:sldChg>
      <pc:sldChg chg="addSp delSp modSp mod">
        <pc:chgData name="GV Vadivan" userId="7c1f3fdc556de7c5" providerId="LiveId" clId="{8D0BCD1F-A3D6-4EA0-BA6B-124C712E6D9B}" dt="2025-11-17T12:38:42.100" v="38" actId="478"/>
        <pc:sldMkLst>
          <pc:docMk/>
          <pc:sldMk cId="0" sldId="296"/>
        </pc:sldMkLst>
        <pc:spChg chg="add del mod">
          <ac:chgData name="GV Vadivan" userId="7c1f3fdc556de7c5" providerId="LiveId" clId="{8D0BCD1F-A3D6-4EA0-BA6B-124C712E6D9B}" dt="2025-11-17T12:38:42.100" v="38" actId="478"/>
          <ac:spMkLst>
            <pc:docMk/>
            <pc:sldMk cId="0" sldId="296"/>
            <ac:spMk id="3" creationId="{5B68364B-3627-D5C1-6F85-33D01E399EB7}"/>
          </ac:spMkLst>
        </pc:spChg>
        <pc:picChg chg="del">
          <ac:chgData name="GV Vadivan" userId="7c1f3fdc556de7c5" providerId="LiveId" clId="{8D0BCD1F-A3D6-4EA0-BA6B-124C712E6D9B}" dt="2025-11-17T12:38:41.450" v="37" actId="478"/>
          <ac:picMkLst>
            <pc:docMk/>
            <pc:sldMk cId="0" sldId="296"/>
            <ac:picMk id="528" creationId="{00000000-0000-0000-0000-000000000000}"/>
          </ac:picMkLst>
        </pc:picChg>
      </pc:sldChg>
      <pc:sldChg chg="addSp delSp modSp mod">
        <pc:chgData name="GV Vadivan" userId="7c1f3fdc556de7c5" providerId="LiveId" clId="{8D0BCD1F-A3D6-4EA0-BA6B-124C712E6D9B}" dt="2025-11-17T12:38:38.392" v="36" actId="478"/>
        <pc:sldMkLst>
          <pc:docMk/>
          <pc:sldMk cId="0" sldId="300"/>
        </pc:sldMkLst>
        <pc:spChg chg="add del mod">
          <ac:chgData name="GV Vadivan" userId="7c1f3fdc556de7c5" providerId="LiveId" clId="{8D0BCD1F-A3D6-4EA0-BA6B-124C712E6D9B}" dt="2025-11-17T12:38:38.392" v="36" actId="478"/>
          <ac:spMkLst>
            <pc:docMk/>
            <pc:sldMk cId="0" sldId="300"/>
            <ac:spMk id="3" creationId="{2D0911F5-7C84-8F67-1499-10BFF2CE457F}"/>
          </ac:spMkLst>
        </pc:spChg>
        <pc:picChg chg="del">
          <ac:chgData name="GV Vadivan" userId="7c1f3fdc556de7c5" providerId="LiveId" clId="{8D0BCD1F-A3D6-4EA0-BA6B-124C712E6D9B}" dt="2025-11-17T12:38:36.810" v="35" actId="478"/>
          <ac:picMkLst>
            <pc:docMk/>
            <pc:sldMk cId="0" sldId="300"/>
            <ac:picMk id="553" creationId="{00000000-0000-0000-0000-000000000000}"/>
          </ac:picMkLst>
        </pc:picChg>
      </pc:sldChg>
      <pc:sldChg chg="addSp delSp modSp mod">
        <pc:chgData name="GV Vadivan" userId="7c1f3fdc556de7c5" providerId="LiveId" clId="{8D0BCD1F-A3D6-4EA0-BA6B-124C712E6D9B}" dt="2025-11-17T12:38:35.160" v="34" actId="478"/>
        <pc:sldMkLst>
          <pc:docMk/>
          <pc:sldMk cId="0" sldId="301"/>
        </pc:sldMkLst>
        <pc:spChg chg="add del mod">
          <ac:chgData name="GV Vadivan" userId="7c1f3fdc556de7c5" providerId="LiveId" clId="{8D0BCD1F-A3D6-4EA0-BA6B-124C712E6D9B}" dt="2025-11-17T12:38:35.160" v="34" actId="478"/>
          <ac:spMkLst>
            <pc:docMk/>
            <pc:sldMk cId="0" sldId="301"/>
            <ac:spMk id="3" creationId="{E9BA02D2-5A43-AA65-2294-1CD316DFDD7B}"/>
          </ac:spMkLst>
        </pc:spChg>
        <pc:picChg chg="del">
          <ac:chgData name="GV Vadivan" userId="7c1f3fdc556de7c5" providerId="LiveId" clId="{8D0BCD1F-A3D6-4EA0-BA6B-124C712E6D9B}" dt="2025-11-17T12:38:34.549" v="33" actId="478"/>
          <ac:picMkLst>
            <pc:docMk/>
            <pc:sldMk cId="0" sldId="301"/>
            <ac:picMk id="560" creationId="{00000000-0000-0000-0000-000000000000}"/>
          </ac:picMkLst>
        </pc:picChg>
      </pc:sldChg>
      <pc:sldChg chg="addSp delSp modSp mod">
        <pc:chgData name="GV Vadivan" userId="7c1f3fdc556de7c5" providerId="LiveId" clId="{8D0BCD1F-A3D6-4EA0-BA6B-124C712E6D9B}" dt="2025-11-17T12:37:29.694" v="22" actId="478"/>
        <pc:sldMkLst>
          <pc:docMk/>
          <pc:sldMk cId="0" sldId="302"/>
        </pc:sldMkLst>
        <pc:spChg chg="add del mod">
          <ac:chgData name="GV Vadivan" userId="7c1f3fdc556de7c5" providerId="LiveId" clId="{8D0BCD1F-A3D6-4EA0-BA6B-124C712E6D9B}" dt="2025-11-17T12:37:29.694" v="22" actId="478"/>
          <ac:spMkLst>
            <pc:docMk/>
            <pc:sldMk cId="0" sldId="302"/>
            <ac:spMk id="3" creationId="{CAC246C6-66C9-5E75-DE9C-4AFF948684A5}"/>
          </ac:spMkLst>
        </pc:spChg>
        <pc:picChg chg="del">
          <ac:chgData name="GV Vadivan" userId="7c1f3fdc556de7c5" providerId="LiveId" clId="{8D0BCD1F-A3D6-4EA0-BA6B-124C712E6D9B}" dt="2025-11-17T12:37:29.086" v="21" actId="478"/>
          <ac:picMkLst>
            <pc:docMk/>
            <pc:sldMk cId="0" sldId="302"/>
            <ac:picMk id="566" creationId="{00000000-0000-0000-0000-000000000000}"/>
          </ac:picMkLst>
        </pc:picChg>
      </pc:sldChg>
      <pc:sldChg chg="delSp mod">
        <pc:chgData name="GV Vadivan" userId="7c1f3fdc556de7c5" providerId="LiveId" clId="{8D0BCD1F-A3D6-4EA0-BA6B-124C712E6D9B}" dt="2025-11-17T12:37:32.138" v="24" actId="478"/>
        <pc:sldMkLst>
          <pc:docMk/>
          <pc:sldMk cId="0" sldId="303"/>
        </pc:sldMkLst>
        <pc:spChg chg="del">
          <ac:chgData name="GV Vadivan" userId="7c1f3fdc556de7c5" providerId="LiveId" clId="{8D0BCD1F-A3D6-4EA0-BA6B-124C712E6D9B}" dt="2025-11-17T12:37:32.138" v="24" actId="478"/>
          <ac:spMkLst>
            <pc:docMk/>
            <pc:sldMk cId="0" sldId="303"/>
            <ac:spMk id="582" creationId="{00000000-0000-0000-0000-000000000000}"/>
          </ac:spMkLst>
        </pc:spChg>
        <pc:picChg chg="del">
          <ac:chgData name="GV Vadivan" userId="7c1f3fdc556de7c5" providerId="LiveId" clId="{8D0BCD1F-A3D6-4EA0-BA6B-124C712E6D9B}" dt="2025-11-17T12:37:31.551" v="23" actId="478"/>
          <ac:picMkLst>
            <pc:docMk/>
            <pc:sldMk cId="0" sldId="303"/>
            <ac:picMk id="583" creationId="{00000000-0000-0000-0000-000000000000}"/>
          </ac:picMkLst>
        </pc:picChg>
      </pc:sldChg>
      <pc:sldChg chg="del">
        <pc:chgData name="GV Vadivan" userId="7c1f3fdc556de7c5" providerId="LiveId" clId="{8D0BCD1F-A3D6-4EA0-BA6B-124C712E6D9B}" dt="2025-11-17T12:37:38.237" v="25" actId="47"/>
        <pc:sldMkLst>
          <pc:docMk/>
          <pc:sldMk cId="0" sldId="313"/>
        </pc:sldMkLst>
      </pc:sldChg>
      <pc:sldChg chg="addSp delSp modSp mod">
        <pc:chgData name="GV Vadivan" userId="7c1f3fdc556de7c5" providerId="LiveId" clId="{8D0BCD1F-A3D6-4EA0-BA6B-124C712E6D9B}" dt="2025-11-17T12:37:41.536" v="27" actId="478"/>
        <pc:sldMkLst>
          <pc:docMk/>
          <pc:sldMk cId="0" sldId="314"/>
        </pc:sldMkLst>
        <pc:spChg chg="add del mod">
          <ac:chgData name="GV Vadivan" userId="7c1f3fdc556de7c5" providerId="LiveId" clId="{8D0BCD1F-A3D6-4EA0-BA6B-124C712E6D9B}" dt="2025-11-17T12:37:41.536" v="27" actId="478"/>
          <ac:spMkLst>
            <pc:docMk/>
            <pc:sldMk cId="0" sldId="314"/>
            <ac:spMk id="3" creationId="{79340B21-8599-B1A3-BC7F-5898F5F60608}"/>
          </ac:spMkLst>
        </pc:spChg>
        <pc:picChg chg="del">
          <ac:chgData name="GV Vadivan" userId="7c1f3fdc556de7c5" providerId="LiveId" clId="{8D0BCD1F-A3D6-4EA0-BA6B-124C712E6D9B}" dt="2025-11-17T12:37:41.031" v="26" actId="478"/>
          <ac:picMkLst>
            <pc:docMk/>
            <pc:sldMk cId="0" sldId="314"/>
            <ac:picMk id="647" creationId="{00000000-0000-0000-0000-000000000000}"/>
          </ac:picMkLst>
        </pc:picChg>
      </pc:sldChg>
      <pc:sldChg chg="addSp delSp modSp mod">
        <pc:chgData name="GV Vadivan" userId="7c1f3fdc556de7c5" providerId="LiveId" clId="{8D0BCD1F-A3D6-4EA0-BA6B-124C712E6D9B}" dt="2025-11-17T12:37:45.322" v="29" actId="478"/>
        <pc:sldMkLst>
          <pc:docMk/>
          <pc:sldMk cId="0" sldId="320"/>
        </pc:sldMkLst>
        <pc:spChg chg="add del mod">
          <ac:chgData name="GV Vadivan" userId="7c1f3fdc556de7c5" providerId="LiveId" clId="{8D0BCD1F-A3D6-4EA0-BA6B-124C712E6D9B}" dt="2025-11-17T12:37:45.322" v="29" actId="478"/>
          <ac:spMkLst>
            <pc:docMk/>
            <pc:sldMk cId="0" sldId="320"/>
            <ac:spMk id="3" creationId="{D9A0A005-5C23-B596-6F99-06D63565360F}"/>
          </ac:spMkLst>
        </pc:spChg>
        <pc:picChg chg="del">
          <ac:chgData name="GV Vadivan" userId="7c1f3fdc556de7c5" providerId="LiveId" clId="{8D0BCD1F-A3D6-4EA0-BA6B-124C712E6D9B}" dt="2025-11-17T12:37:44.394" v="28" actId="478"/>
          <ac:picMkLst>
            <pc:docMk/>
            <pc:sldMk cId="0" sldId="320"/>
            <ac:picMk id="686" creationId="{00000000-0000-0000-0000-000000000000}"/>
          </ac:picMkLst>
        </pc:picChg>
      </pc:sldChg>
      <pc:sldChg chg="del">
        <pc:chgData name="GV Vadivan" userId="7c1f3fdc556de7c5" providerId="LiveId" clId="{8D0BCD1F-A3D6-4EA0-BA6B-124C712E6D9B}" dt="2025-11-17T12:37:50.592" v="30" actId="47"/>
        <pc:sldMkLst>
          <pc:docMk/>
          <pc:sldMk cId="0" sldId="328"/>
        </pc:sldMkLst>
      </pc:sldChg>
      <pc:sldChg chg="addSp delSp modSp mod">
        <pc:chgData name="GV Vadivan" userId="7c1f3fdc556de7c5" providerId="LiveId" clId="{8D0BCD1F-A3D6-4EA0-BA6B-124C712E6D9B}" dt="2025-11-17T12:37:52.850" v="32" actId="478"/>
        <pc:sldMkLst>
          <pc:docMk/>
          <pc:sldMk cId="0" sldId="329"/>
        </pc:sldMkLst>
        <pc:spChg chg="add del mod">
          <ac:chgData name="GV Vadivan" userId="7c1f3fdc556de7c5" providerId="LiveId" clId="{8D0BCD1F-A3D6-4EA0-BA6B-124C712E6D9B}" dt="2025-11-17T12:37:52.850" v="32" actId="478"/>
          <ac:spMkLst>
            <pc:docMk/>
            <pc:sldMk cId="0" sldId="329"/>
            <ac:spMk id="3" creationId="{3CF94887-762B-ABC4-391C-0A44C82755C8}"/>
          </ac:spMkLst>
        </pc:spChg>
        <pc:picChg chg="del">
          <ac:chgData name="GV Vadivan" userId="7c1f3fdc556de7c5" providerId="LiveId" clId="{8D0BCD1F-A3D6-4EA0-BA6B-124C712E6D9B}" dt="2025-11-17T12:37:52.385" v="31" actId="478"/>
          <ac:picMkLst>
            <pc:docMk/>
            <pc:sldMk cId="0" sldId="329"/>
            <ac:picMk id="748" creationId="{00000000-0000-0000-0000-000000000000}"/>
          </ac:picMkLst>
        </pc:picChg>
      </pc:sldChg>
      <pc:sldMasterChg chg="delSldLayout">
        <pc:chgData name="GV Vadivan" userId="7c1f3fdc556de7c5" providerId="LiveId" clId="{8D0BCD1F-A3D6-4EA0-BA6B-124C712E6D9B}" dt="2025-11-17T12:37:50.592" v="30" actId="47"/>
        <pc:sldMasterMkLst>
          <pc:docMk/>
          <pc:sldMasterMk cId="0" sldId="2147483648"/>
        </pc:sldMasterMkLst>
        <pc:sldLayoutChg chg="del">
          <pc:chgData name="GV Vadivan" userId="7c1f3fdc556de7c5" providerId="LiveId" clId="{8D0BCD1F-A3D6-4EA0-BA6B-124C712E6D9B}" dt="2025-11-17T12:36:50.164" v="5" actId="47"/>
          <pc:sldLayoutMkLst>
            <pc:docMk/>
            <pc:sldMasterMk cId="0" sldId="2147483648"/>
            <pc:sldLayoutMk cId="0" sldId="2147483656"/>
          </pc:sldLayoutMkLst>
        </pc:sldLayoutChg>
        <pc:sldLayoutChg chg="del">
          <pc:chgData name="GV Vadivan" userId="7c1f3fdc556de7c5" providerId="LiveId" clId="{8D0BCD1F-A3D6-4EA0-BA6B-124C712E6D9B}" dt="2025-11-17T12:37:07.108" v="14" actId="47"/>
          <pc:sldLayoutMkLst>
            <pc:docMk/>
            <pc:sldMasterMk cId="0" sldId="2147483648"/>
            <pc:sldLayoutMk cId="0" sldId="2147483659"/>
          </pc:sldLayoutMkLst>
        </pc:sldLayoutChg>
        <pc:sldLayoutChg chg="del">
          <pc:chgData name="GV Vadivan" userId="7c1f3fdc556de7c5" providerId="LiveId" clId="{8D0BCD1F-A3D6-4EA0-BA6B-124C712E6D9B}" dt="2025-11-17T12:37:50.592" v="30" actId="47"/>
          <pc:sldLayoutMkLst>
            <pc:docMk/>
            <pc:sldMasterMk cId="0" sldId="2147483648"/>
            <pc:sldLayoutMk cId="0" sldId="214748366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4" name="Google Shape;21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3" name="Google Shape;29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7" name="Google Shape;30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5" name="Google Shape;31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4" name="Google Shape;33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2" name="Google Shape;34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9" name="Google Shape;349;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5" name="Google Shape;35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2" name="Google Shape;36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9" name="Google Shape;36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5" name="Google Shape;375;p9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376" name="Google Shape;376;p9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1" name="Google Shape;22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2" name="Google Shape;38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3" name="Google Shape;383;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0" name="Google Shape;40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5" name="Google Shape;40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2" name="Google Shape;412;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9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9" name="Google Shape;419;p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9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4" name="Google Shape;424;p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9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0" name="Google Shape;430;p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9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6" name="Google Shape;436;p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2" name="Google Shape;442;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3" name="Google Shape;443;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1" name="Google Shape;451;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0" name="Google Shape;23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8" name="Google Shape;458;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9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5" name="Google Shape;465;p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1" name="Google Shape;471;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2f189ff66b8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8" name="Google Shape;478;g2f189ff66b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5" name="Google Shape;485;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9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2" name="Google Shape;492;p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9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1" name="Google Shape;501;p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9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9" name="Google Shape;509;p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5" name="Google Shape;515;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6" name="Google Shape;516;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4" name="Google Shape;524;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9" name="Google Shape;23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10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1" name="Google Shape;531;p1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10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7" name="Google Shape;537;p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3" name="Google Shape;543;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9" name="Google Shape;549;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6" name="Google Shape;556;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3" name="Google Shape;563;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4" name="Google Shape;564;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2" name="Google Shape;572;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6" name="Google Shape;586;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10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2" name="Google Shape;592;p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10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7" name="Google Shape;597;p1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6" name="Google Shape;25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2" name="Google Shape;602;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p10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8" name="Google Shape;608;p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p10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3" name="Google Shape;613;p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8" name="Google Shape;618;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p10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4" name="Google Shape;624;p1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p10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9" name="Google Shape;629;p1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4" name="Google Shape;644;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5" name="Google Shape;645;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3" name="Google Shape;653;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9" name="Google Shape;659;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5" name="Google Shape;665;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9" name="Google Shape;26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1" name="Google Shape;671;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7" name="Google Shape;677;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3" name="Google Shape;683;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4" name="Google Shape;684;p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62</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2" name="Google Shape;692;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p10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8" name="Google Shape;698;p1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4" name="Google Shape;704;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0" name="Google Shape;710;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p10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6" name="Google Shape;716;p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2" name="Google Shape;722;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8" name="Google Shape;728;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8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5" name="Google Shape;275;p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5" name="Google Shape;745;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6" name="Google Shape;746;p6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70</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4" name="Google Shape;754;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p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0" name="Google Shape;760;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6" name="Google Shape;76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2" name="Google Shape;772;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3" name="Google Shape;773;p6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74</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1" name="Google Shape;28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8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7" name="Google Shape;287;p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Slide  01">
  <p:cSld name="Cover Slide  01">
    <p:spTree>
      <p:nvGrpSpPr>
        <p:cNvPr id="1" name="Shape 12"/>
        <p:cNvGrpSpPr/>
        <p:nvPr/>
      </p:nvGrpSpPr>
      <p:grpSpPr>
        <a:xfrm>
          <a:off x="0" y="0"/>
          <a:ext cx="0" cy="0"/>
          <a:chOff x="0" y="0"/>
          <a:chExt cx="0" cy="0"/>
        </a:xfrm>
      </p:grpSpPr>
      <p:sp>
        <p:nvSpPr>
          <p:cNvPr id="13" name="Google Shape;13;p70"/>
          <p:cNvSpPr/>
          <p:nvPr/>
        </p:nvSpPr>
        <p:spPr>
          <a:xfrm>
            <a:off x="-1218514" y="-6377384"/>
            <a:ext cx="16024759" cy="5895581"/>
          </a:xfrm>
          <a:prstGeom prst="rec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 name="Google Shape;14;p70"/>
          <p:cNvSpPr/>
          <p:nvPr/>
        </p:nvSpPr>
        <p:spPr>
          <a:xfrm>
            <a:off x="0" y="3703066"/>
            <a:ext cx="4883406" cy="2856914"/>
          </a:xfrm>
          <a:prstGeom prst="rect">
            <a:avLst/>
          </a:prstGeom>
          <a:solidFill>
            <a:srgbClr val="1E75B0"/>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15" name="Google Shape;15;p70"/>
          <p:cNvSpPr>
            <a:spLocks noGrp="1"/>
          </p:cNvSpPr>
          <p:nvPr>
            <p:ph type="pic" idx="2"/>
          </p:nvPr>
        </p:nvSpPr>
        <p:spPr>
          <a:xfrm>
            <a:off x="0" y="2428827"/>
            <a:ext cx="12192000" cy="3192032"/>
          </a:xfrm>
          <a:prstGeom prst="rect">
            <a:avLst/>
          </a:prstGeom>
          <a:solidFill>
            <a:srgbClr val="D8D8D8"/>
          </a:solidFill>
          <a:ln>
            <a:noFill/>
          </a:ln>
        </p:spPr>
        <p:txBody>
          <a:bodyPr/>
          <a:lstStyle/>
          <a:p>
            <a:endParaRPr lang="en-GB"/>
          </a:p>
        </p:txBody>
      </p:sp>
      <p:grpSp>
        <p:nvGrpSpPr>
          <p:cNvPr id="16" name="Google Shape;16;p70"/>
          <p:cNvGrpSpPr/>
          <p:nvPr/>
        </p:nvGrpSpPr>
        <p:grpSpPr>
          <a:xfrm>
            <a:off x="-695010" y="4529052"/>
            <a:ext cx="2530502" cy="2045219"/>
            <a:chOff x="5816064" y="9435173"/>
            <a:chExt cx="798029" cy="644988"/>
          </a:xfrm>
        </p:grpSpPr>
        <p:sp>
          <p:nvSpPr>
            <p:cNvPr id="17" name="Google Shape;17;p70"/>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 name="Google Shape;18;p70"/>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 name="Google Shape;19;p70"/>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 name="Google Shape;20;p70"/>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 name="Google Shape;21;p70"/>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 name="Google Shape;22;p70"/>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 name="Google Shape;23;p70"/>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 name="Google Shape;24;p70"/>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 name="Google Shape;25;p70"/>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 name="Google Shape;26;p70"/>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 name="Google Shape;27;p70"/>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 name="Google Shape;28;p70"/>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 name="Google Shape;29;p70"/>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 name="Google Shape;30;p70"/>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 name="Google Shape;31;p70"/>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2" name="Google Shape;32;p70"/>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3" name="Google Shape;33;p70"/>
          <p:cNvSpPr/>
          <p:nvPr/>
        </p:nvSpPr>
        <p:spPr>
          <a:xfrm>
            <a:off x="9572522" y="5987656"/>
            <a:ext cx="2349914" cy="49201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4" name="Google Shape;34;p70"/>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787178" y="178763"/>
            <a:ext cx="4032784" cy="218442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ext Slide 02 ">
  <p:cSld name="Text Slide 02 ">
    <p:spTree>
      <p:nvGrpSpPr>
        <p:cNvPr id="1" name="Shape 159"/>
        <p:cNvGrpSpPr/>
        <p:nvPr/>
      </p:nvGrpSpPr>
      <p:grpSpPr>
        <a:xfrm>
          <a:off x="0" y="0"/>
          <a:ext cx="0" cy="0"/>
          <a:chOff x="0" y="0"/>
          <a:chExt cx="0" cy="0"/>
        </a:xfrm>
      </p:grpSpPr>
      <p:sp>
        <p:nvSpPr>
          <p:cNvPr id="160" name="Google Shape;160;p82"/>
          <p:cNvSpPr/>
          <p:nvPr/>
        </p:nvSpPr>
        <p:spPr>
          <a:xfrm rot="-5400000">
            <a:off x="5088466" y="-5088468"/>
            <a:ext cx="2015069"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1" name="Google Shape;161;p82"/>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2" name="Google Shape;162;p82"/>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Final Slide">
  <p:cSld name="Final Slide">
    <p:spTree>
      <p:nvGrpSpPr>
        <p:cNvPr id="1" name="Shape 163"/>
        <p:cNvGrpSpPr/>
        <p:nvPr/>
      </p:nvGrpSpPr>
      <p:grpSpPr>
        <a:xfrm>
          <a:off x="0" y="0"/>
          <a:ext cx="0" cy="0"/>
          <a:chOff x="0" y="0"/>
          <a:chExt cx="0" cy="0"/>
        </a:xfrm>
      </p:grpSpPr>
      <p:sp>
        <p:nvSpPr>
          <p:cNvPr id="164" name="Google Shape;164;p83"/>
          <p:cNvSpPr/>
          <p:nvPr/>
        </p:nvSpPr>
        <p:spPr>
          <a:xfrm rot="-5400000">
            <a:off x="4415285" y="-2002800"/>
            <a:ext cx="3419949"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5" name="Google Shape;165;p83"/>
          <p:cNvSpPr/>
          <p:nvPr/>
        </p:nvSpPr>
        <p:spPr>
          <a:xfrm>
            <a:off x="7600795" y="5425723"/>
            <a:ext cx="4381736" cy="697353"/>
          </a:xfrm>
          <a:prstGeom prst="rect">
            <a:avLst/>
          </a:prstGeom>
          <a:solidFill>
            <a:srgbClr val="73B6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6" name="Google Shape;166;p83"/>
          <p:cNvSpPr txBox="1">
            <a:spLocks noGrp="1"/>
          </p:cNvSpPr>
          <p:nvPr>
            <p:ph type="body" idx="1"/>
          </p:nvPr>
        </p:nvSpPr>
        <p:spPr>
          <a:xfrm>
            <a:off x="7799501" y="5533317"/>
            <a:ext cx="3890325" cy="46612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67" name="Google Shape;167;p83"/>
          <p:cNvGrpSpPr/>
          <p:nvPr/>
        </p:nvGrpSpPr>
        <p:grpSpPr>
          <a:xfrm>
            <a:off x="-1984680" y="2794849"/>
            <a:ext cx="3760285" cy="3039163"/>
            <a:chOff x="5816064" y="9435173"/>
            <a:chExt cx="798029" cy="644988"/>
          </a:xfrm>
        </p:grpSpPr>
        <p:sp>
          <p:nvSpPr>
            <p:cNvPr id="168" name="Google Shape;168;p83"/>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9" name="Google Shape;169;p83"/>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0" name="Google Shape;170;p83"/>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1" name="Google Shape;171;p83"/>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2" name="Google Shape;172;p83"/>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3" name="Google Shape;173;p83"/>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4" name="Google Shape;174;p83"/>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5" name="Google Shape;175;p83"/>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6" name="Google Shape;176;p83"/>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7" name="Google Shape;177;p83"/>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8" name="Google Shape;178;p83"/>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9" name="Google Shape;179;p83"/>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0" name="Google Shape;180;p83"/>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1" name="Google Shape;181;p83"/>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2" name="Google Shape;182;p83"/>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183" name="Google Shape;183;p83"/>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787178" y="178763"/>
            <a:ext cx="4032784" cy="2184424"/>
          </a:xfrm>
          <a:prstGeom prst="rect">
            <a:avLst/>
          </a:prstGeom>
          <a:noFill/>
          <a:ln>
            <a:noFill/>
          </a:ln>
        </p:spPr>
      </p:pic>
      <p:sp>
        <p:nvSpPr>
          <p:cNvPr id="184" name="Google Shape;184;p83"/>
          <p:cNvSpPr/>
          <p:nvPr/>
        </p:nvSpPr>
        <p:spPr>
          <a:xfrm>
            <a:off x="-3311027" y="-397118"/>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185" name="Google Shape;185;p83"/>
          <p:cNvSpPr/>
          <p:nvPr/>
        </p:nvSpPr>
        <p:spPr>
          <a:xfrm>
            <a:off x="600648" y="6175677"/>
            <a:ext cx="2349914" cy="49201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83"/>
          <p:cNvSpPr txBox="1">
            <a:spLocks noGrp="1"/>
          </p:cNvSpPr>
          <p:nvPr>
            <p:ph type="body" idx="2"/>
          </p:nvPr>
        </p:nvSpPr>
        <p:spPr>
          <a:xfrm>
            <a:off x="1199523" y="3374199"/>
            <a:ext cx="5881764" cy="79650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7" name="Google Shape;187;p83"/>
          <p:cNvSpPr txBox="1">
            <a:spLocks noGrp="1"/>
          </p:cNvSpPr>
          <p:nvPr>
            <p:ph type="body" idx="3"/>
          </p:nvPr>
        </p:nvSpPr>
        <p:spPr>
          <a:xfrm>
            <a:off x="1221181" y="2678292"/>
            <a:ext cx="5881764" cy="63424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Font Typecae &amp; Size">
  <p:cSld name="Font Typecae &amp; Size">
    <p:spTree>
      <p:nvGrpSpPr>
        <p:cNvPr id="1" name="Shape 188"/>
        <p:cNvGrpSpPr/>
        <p:nvPr/>
      </p:nvGrpSpPr>
      <p:grpSpPr>
        <a:xfrm>
          <a:off x="0" y="0"/>
          <a:ext cx="0" cy="0"/>
          <a:chOff x="0" y="0"/>
          <a:chExt cx="0" cy="0"/>
        </a:xfrm>
      </p:grpSpPr>
      <p:sp>
        <p:nvSpPr>
          <p:cNvPr id="189" name="Google Shape;189;p84"/>
          <p:cNvSpPr/>
          <p:nvPr/>
        </p:nvSpPr>
        <p:spPr>
          <a:xfrm>
            <a:off x="0" y="0"/>
            <a:ext cx="12192000" cy="6858001"/>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0" name="Google Shape;190;p84"/>
          <p:cNvSpPr/>
          <p:nvPr/>
        </p:nvSpPr>
        <p:spPr>
          <a:xfrm>
            <a:off x="424669" y="528535"/>
            <a:ext cx="6498645"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0" i="0" u="none" strike="noStrike" cap="none">
                <a:solidFill>
                  <a:schemeClr val="lt1"/>
                </a:solidFill>
                <a:latin typeface="Calibri"/>
                <a:ea typeface="Calibri"/>
                <a:cs typeface="Calibri"/>
                <a:sym typeface="Calibri"/>
              </a:rPr>
              <a:t>FONT TYPEFACE &amp; SIZE</a:t>
            </a:r>
            <a:endParaRPr sz="3600" b="0" i="0" u="none" strike="noStrike" cap="none">
              <a:solidFill>
                <a:schemeClr val="lt1"/>
              </a:solidFill>
              <a:latin typeface="Calibri"/>
              <a:ea typeface="Calibri"/>
              <a:cs typeface="Calibri"/>
              <a:sym typeface="Calibri"/>
            </a:endParaRPr>
          </a:p>
        </p:txBody>
      </p:sp>
      <p:sp>
        <p:nvSpPr>
          <p:cNvPr id="191" name="Google Shape;191;p84"/>
          <p:cNvSpPr/>
          <p:nvPr/>
        </p:nvSpPr>
        <p:spPr>
          <a:xfrm>
            <a:off x="7347983" y="564843"/>
            <a:ext cx="4589207" cy="47089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0" i="0" u="none" strike="noStrike" cap="none">
                <a:solidFill>
                  <a:schemeClr val="lt1"/>
                </a:solidFill>
                <a:latin typeface="Calibri"/>
                <a:ea typeface="Calibri"/>
                <a:cs typeface="Calibri"/>
                <a:sym typeface="Calibri"/>
              </a:rPr>
              <a:t>PLEASE ENSURE TO KEEP FONTS AS PER THE LAYOUT</a:t>
            </a: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48 point  -  Divider Slides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1"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36 point  -  Title Heading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30 point  -  Sub-Titles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	       - Quotes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24 point  -  Main Text Body </a:t>
            </a: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chemeClr val="lt1"/>
              </a:solidFill>
              <a:latin typeface="Calibri"/>
              <a:ea typeface="Calibri"/>
              <a:cs typeface="Calibri"/>
              <a:sym typeface="Calibri"/>
            </a:endParaRPr>
          </a:p>
        </p:txBody>
      </p:sp>
      <p:sp>
        <p:nvSpPr>
          <p:cNvPr id="192" name="Google Shape;192;p84"/>
          <p:cNvSpPr/>
          <p:nvPr/>
        </p:nvSpPr>
        <p:spPr>
          <a:xfrm>
            <a:off x="424669" y="2014904"/>
            <a:ext cx="5845501" cy="24929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400"/>
              <a:buFont typeface="Calibri"/>
              <a:buNone/>
            </a:pPr>
            <a:r>
              <a:rPr lang="en-US" sz="2400" b="0" i="0" u="none" strike="noStrike" cap="none">
                <a:solidFill>
                  <a:schemeClr val="lt1"/>
                </a:solidFill>
                <a:latin typeface="Calibri"/>
                <a:ea typeface="Calibri"/>
                <a:cs typeface="Calibri"/>
                <a:sym typeface="Calibri"/>
              </a:rPr>
              <a:t>Please ensure to keep the font sizes set as per the slide layouts. The font used throughout the </a:t>
            </a:r>
            <a:r>
              <a:rPr lang="en-US" sz="2400" b="1" i="0" u="none" strike="noStrike" cap="none">
                <a:solidFill>
                  <a:schemeClr val="lt1"/>
                </a:solidFill>
                <a:latin typeface="Calibri"/>
                <a:ea typeface="Calibri"/>
                <a:cs typeface="Calibri"/>
                <a:sym typeface="Calibri"/>
              </a:rPr>
              <a:t>Start on Sustainability </a:t>
            </a:r>
            <a:r>
              <a:rPr lang="en-US" sz="2400" b="0" i="0" u="none" strike="noStrike" cap="none">
                <a:solidFill>
                  <a:schemeClr val="lt1"/>
                </a:solidFill>
                <a:latin typeface="Calibri"/>
                <a:ea typeface="Calibri"/>
                <a:cs typeface="Calibri"/>
                <a:sym typeface="Calibri"/>
              </a:rPr>
              <a:t>PowerPoint is….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600"/>
              <a:buFont typeface="Arial"/>
              <a:buNone/>
            </a:pPr>
            <a:r>
              <a:rPr lang="en-US" sz="3600" b="1" i="1" u="none" strike="noStrike" cap="none">
                <a:solidFill>
                  <a:schemeClr val="lt1"/>
                </a:solidFill>
                <a:latin typeface="Calibri"/>
                <a:ea typeface="Calibri"/>
                <a:cs typeface="Calibri"/>
                <a:sym typeface="Calibri"/>
              </a:rPr>
              <a:t>Calibri</a:t>
            </a:r>
            <a:endParaRPr sz="3600" b="0" i="0" u="none" strike="noStrike" cap="none">
              <a:solidFill>
                <a:schemeClr val="lt1"/>
              </a:solidFill>
              <a:latin typeface="Calibri"/>
              <a:ea typeface="Calibri"/>
              <a:cs typeface="Calibri"/>
              <a:sym typeface="Calibri"/>
            </a:endParaRPr>
          </a:p>
        </p:txBody>
      </p:sp>
      <p:cxnSp>
        <p:nvCxnSpPr>
          <p:cNvPr id="193" name="Google Shape;193;p84"/>
          <p:cNvCxnSpPr/>
          <p:nvPr/>
        </p:nvCxnSpPr>
        <p:spPr>
          <a:xfrm>
            <a:off x="7098716" y="-1"/>
            <a:ext cx="0" cy="5540408"/>
          </a:xfrm>
          <a:prstGeom prst="straightConnector1">
            <a:avLst/>
          </a:prstGeom>
          <a:noFill/>
          <a:ln w="9525" cap="flat" cmpd="sng">
            <a:solidFill>
              <a:schemeClr val="lt1"/>
            </a:solidFill>
            <a:prstDash val="solid"/>
            <a:miter lim="800000"/>
            <a:headEnd type="none" w="sm" len="sm"/>
            <a:tailEnd type="none" w="sm" len="sm"/>
          </a:ln>
        </p:spPr>
      </p:cxnSp>
      <p:cxnSp>
        <p:nvCxnSpPr>
          <p:cNvPr id="194" name="Google Shape;194;p84"/>
          <p:cNvCxnSpPr/>
          <p:nvPr/>
        </p:nvCxnSpPr>
        <p:spPr>
          <a:xfrm rot="10800000">
            <a:off x="1" y="1620217"/>
            <a:ext cx="7098715" cy="0"/>
          </a:xfrm>
          <a:prstGeom prst="straightConnector1">
            <a:avLst/>
          </a:prstGeom>
          <a:noFill/>
          <a:ln w="9525" cap="flat" cmpd="sng">
            <a:solidFill>
              <a:schemeClr val="lt1"/>
            </a:solidFill>
            <a:prstDash val="solid"/>
            <a:miter lim="800000"/>
            <a:headEnd type="none" w="sm" len="sm"/>
            <a:tailEnd type="none" w="sm" len="sm"/>
          </a:ln>
        </p:spPr>
      </p:cxnSp>
      <p:sp>
        <p:nvSpPr>
          <p:cNvPr id="195" name="Google Shape;195;p84"/>
          <p:cNvSpPr/>
          <p:nvPr/>
        </p:nvSpPr>
        <p:spPr>
          <a:xfrm>
            <a:off x="0" y="5968370"/>
            <a:ext cx="12192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Calibri"/>
                <a:ea typeface="Calibri"/>
                <a:cs typeface="Calibri"/>
                <a:sym typeface="Calibri"/>
              </a:rPr>
              <a:t>*** </a:t>
            </a:r>
            <a:r>
              <a:rPr lang="en-US" sz="2400" b="1" i="0" u="none" strike="noStrike" cap="none">
                <a:solidFill>
                  <a:schemeClr val="lt1"/>
                </a:solidFill>
                <a:latin typeface="Calibri"/>
                <a:ea typeface="Calibri"/>
                <a:cs typeface="Calibri"/>
                <a:sym typeface="Calibri"/>
              </a:rPr>
              <a:t>PLEASE DELETE THIS INSTRUCTION SLIDE BEFORE PRESENTING FINAL PRESENTATION </a:t>
            </a:r>
            <a:r>
              <a:rPr lang="en-US" sz="2400" b="0" i="0" u="none" strike="noStrike" cap="none">
                <a:solidFill>
                  <a:schemeClr val="lt1"/>
                </a:solidFill>
                <a:latin typeface="Calibri"/>
                <a:ea typeface="Calibri"/>
                <a:cs typeface="Calibri"/>
                <a:sym typeface="Calibri"/>
              </a:rPr>
              <a:t>*** </a:t>
            </a:r>
            <a:endParaRPr sz="2400" b="0" i="0" u="none" strike="noStrike" cap="none">
              <a:solidFill>
                <a:schemeClr val="lt1"/>
              </a:solidFill>
              <a:latin typeface="Calibri"/>
              <a:ea typeface="Calibri"/>
              <a:cs typeface="Calibri"/>
              <a:sym typeface="Calibri"/>
            </a:endParaRPr>
          </a:p>
        </p:txBody>
      </p:sp>
      <p:cxnSp>
        <p:nvCxnSpPr>
          <p:cNvPr id="196" name="Google Shape;196;p84"/>
          <p:cNvCxnSpPr/>
          <p:nvPr/>
        </p:nvCxnSpPr>
        <p:spPr>
          <a:xfrm rot="10800000">
            <a:off x="2" y="5540407"/>
            <a:ext cx="12191998"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Laptop Slide ">
  <p:cSld name="Laptop Slide ">
    <p:spTree>
      <p:nvGrpSpPr>
        <p:cNvPr id="1" name="Shape 197"/>
        <p:cNvGrpSpPr/>
        <p:nvPr/>
      </p:nvGrpSpPr>
      <p:grpSpPr>
        <a:xfrm>
          <a:off x="0" y="0"/>
          <a:ext cx="0" cy="0"/>
          <a:chOff x="0" y="0"/>
          <a:chExt cx="0" cy="0"/>
        </a:xfrm>
      </p:grpSpPr>
      <p:sp>
        <p:nvSpPr>
          <p:cNvPr id="198" name="Google Shape;198;p85"/>
          <p:cNvSpPr txBox="1">
            <a:spLocks noGrp="1"/>
          </p:cNvSpPr>
          <p:nvPr>
            <p:ph type="body" idx="1"/>
          </p:nvPr>
        </p:nvSpPr>
        <p:spPr>
          <a:xfrm>
            <a:off x="6578872" y="593866"/>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9" name="Google Shape;199;p85"/>
          <p:cNvSpPr/>
          <p:nvPr/>
        </p:nvSpPr>
        <p:spPr>
          <a:xfrm rot="10800000" flipH="1">
            <a:off x="0" y="0"/>
            <a:ext cx="601405"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0" name="Google Shape;200;p85"/>
          <p:cNvPicPr preferRelativeResize="0"/>
          <p:nvPr/>
        </p:nvPicPr>
        <p:blipFill rotWithShape="1">
          <a:blip r:embed="rId2" cstate="screen">
            <a:alphaModFix/>
            <a:extLst>
              <a:ext uri="{28A0092B-C50C-407E-A947-70E740481C1C}">
                <a14:useLocalDpi xmlns:a14="http://schemas.microsoft.com/office/drawing/2010/main"/>
              </a:ext>
            </a:extLst>
          </a:blip>
          <a:srcRect l="-25867"/>
          <a:stretch/>
        </p:blipFill>
        <p:spPr>
          <a:xfrm flipH="1">
            <a:off x="608794" y="1890384"/>
            <a:ext cx="8439100" cy="5375657"/>
          </a:xfrm>
          <a:prstGeom prst="rect">
            <a:avLst/>
          </a:prstGeom>
          <a:noFill/>
          <a:ln>
            <a:noFill/>
          </a:ln>
        </p:spPr>
      </p:pic>
      <p:sp>
        <p:nvSpPr>
          <p:cNvPr id="201" name="Google Shape;201;p85"/>
          <p:cNvSpPr>
            <a:spLocks noGrp="1"/>
          </p:cNvSpPr>
          <p:nvPr>
            <p:ph type="pic" idx="2"/>
          </p:nvPr>
        </p:nvSpPr>
        <p:spPr>
          <a:xfrm>
            <a:off x="635271" y="2095585"/>
            <a:ext cx="5130800" cy="3913188"/>
          </a:xfrm>
          <a:prstGeom prst="rect">
            <a:avLst/>
          </a:prstGeom>
          <a:solidFill>
            <a:srgbClr val="D8D8D8"/>
          </a:solidFill>
          <a:ln>
            <a:noFill/>
          </a:ln>
        </p:spPr>
      </p:sp>
      <p:sp>
        <p:nvSpPr>
          <p:cNvPr id="202" name="Google Shape;202;p85"/>
          <p:cNvSpPr txBox="1">
            <a:spLocks noGrp="1"/>
          </p:cNvSpPr>
          <p:nvPr>
            <p:ph type="body" idx="3"/>
          </p:nvPr>
        </p:nvSpPr>
        <p:spPr>
          <a:xfrm>
            <a:off x="6578871" y="1890384"/>
            <a:ext cx="4990998" cy="41029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3" name="Google Shape;203;p85"/>
          <p:cNvSpPr/>
          <p:nvPr/>
        </p:nvSpPr>
        <p:spPr>
          <a:xfrm rot="-5400000">
            <a:off x="-1736448" y="4314119"/>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hone Slide ">
  <p:cSld name="Phone Slide ">
    <p:spTree>
      <p:nvGrpSpPr>
        <p:cNvPr id="1" name="Shape 204"/>
        <p:cNvGrpSpPr/>
        <p:nvPr/>
      </p:nvGrpSpPr>
      <p:grpSpPr>
        <a:xfrm>
          <a:off x="0" y="0"/>
          <a:ext cx="0" cy="0"/>
          <a:chOff x="0" y="0"/>
          <a:chExt cx="0" cy="0"/>
        </a:xfrm>
      </p:grpSpPr>
      <p:sp>
        <p:nvSpPr>
          <p:cNvPr id="205" name="Google Shape;205;p86"/>
          <p:cNvSpPr txBox="1">
            <a:spLocks noGrp="1"/>
          </p:cNvSpPr>
          <p:nvPr>
            <p:ph type="body" idx="1"/>
          </p:nvPr>
        </p:nvSpPr>
        <p:spPr>
          <a:xfrm>
            <a:off x="607555" y="587575"/>
            <a:ext cx="5881764"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6" name="Google Shape;206;p86"/>
          <p:cNvSpPr/>
          <p:nvPr/>
        </p:nvSpPr>
        <p:spPr>
          <a:xfrm rot="10800000" flipH="1">
            <a:off x="11332565" y="0"/>
            <a:ext cx="853286"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7" name="Google Shape;207;p86" descr="iPhone6_mockup_front_white.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20581" y="354148"/>
            <a:ext cx="4094254" cy="6404164"/>
          </a:xfrm>
          <a:prstGeom prst="rect">
            <a:avLst/>
          </a:prstGeom>
          <a:noFill/>
          <a:ln>
            <a:noFill/>
          </a:ln>
        </p:spPr>
      </p:pic>
      <p:sp>
        <p:nvSpPr>
          <p:cNvPr id="208" name="Google Shape;208;p86"/>
          <p:cNvSpPr>
            <a:spLocks noGrp="1"/>
          </p:cNvSpPr>
          <p:nvPr>
            <p:ph type="pic" idx="2"/>
          </p:nvPr>
        </p:nvSpPr>
        <p:spPr>
          <a:xfrm>
            <a:off x="7735037" y="1373925"/>
            <a:ext cx="2444127" cy="4336988"/>
          </a:xfrm>
          <a:prstGeom prst="rect">
            <a:avLst/>
          </a:prstGeom>
          <a:solidFill>
            <a:srgbClr val="D8D8D8"/>
          </a:solidFill>
          <a:ln>
            <a:noFill/>
          </a:ln>
        </p:spPr>
      </p:sp>
      <p:sp>
        <p:nvSpPr>
          <p:cNvPr id="209" name="Google Shape;209;p86"/>
          <p:cNvSpPr txBox="1">
            <a:spLocks noGrp="1"/>
          </p:cNvSpPr>
          <p:nvPr>
            <p:ph type="body" idx="3"/>
          </p:nvPr>
        </p:nvSpPr>
        <p:spPr>
          <a:xfrm>
            <a:off x="607553" y="2016633"/>
            <a:ext cx="5881763" cy="41029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0" name="Google Shape;210;p86"/>
          <p:cNvSpPr/>
          <p:nvPr/>
        </p:nvSpPr>
        <p:spPr>
          <a:xfrm rot="-5400000">
            <a:off x="9716271" y="4364919"/>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view/Intro ">
  <p:cSld name="Overview/Intro ">
    <p:spTree>
      <p:nvGrpSpPr>
        <p:cNvPr id="1" name="Shape 35"/>
        <p:cNvGrpSpPr/>
        <p:nvPr/>
      </p:nvGrpSpPr>
      <p:grpSpPr>
        <a:xfrm>
          <a:off x="0" y="0"/>
          <a:ext cx="0" cy="0"/>
          <a:chOff x="0" y="0"/>
          <a:chExt cx="0" cy="0"/>
        </a:xfrm>
      </p:grpSpPr>
      <p:sp>
        <p:nvSpPr>
          <p:cNvPr id="36" name="Google Shape;36;p71"/>
          <p:cNvSpPr/>
          <p:nvPr/>
        </p:nvSpPr>
        <p:spPr>
          <a:xfrm>
            <a:off x="2167324" y="772371"/>
            <a:ext cx="9503744" cy="5063164"/>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7" name="Google Shape;37;p71"/>
          <p:cNvSpPr>
            <a:spLocks noGrp="1"/>
          </p:cNvSpPr>
          <p:nvPr>
            <p:ph type="pic" idx="2"/>
          </p:nvPr>
        </p:nvSpPr>
        <p:spPr>
          <a:xfrm>
            <a:off x="388401" y="385460"/>
            <a:ext cx="4107750" cy="6087079"/>
          </a:xfrm>
          <a:prstGeom prst="rect">
            <a:avLst/>
          </a:prstGeom>
          <a:solidFill>
            <a:srgbClr val="BFBFBF"/>
          </a:solidFill>
          <a:ln>
            <a:noFill/>
          </a:ln>
        </p:spPr>
      </p:sp>
      <p:sp>
        <p:nvSpPr>
          <p:cNvPr id="38" name="Google Shape;38;p71"/>
          <p:cNvSpPr txBox="1">
            <a:spLocks noGrp="1"/>
          </p:cNvSpPr>
          <p:nvPr>
            <p:ph type="body" idx="1"/>
          </p:nvPr>
        </p:nvSpPr>
        <p:spPr>
          <a:xfrm>
            <a:off x="4940626" y="3429001"/>
            <a:ext cx="6414559" cy="212390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Slide 01 ">
  <p:cSld name="Text Slide 01 ">
    <p:spTree>
      <p:nvGrpSpPr>
        <p:cNvPr id="1" name="Shape 39"/>
        <p:cNvGrpSpPr/>
        <p:nvPr/>
      </p:nvGrpSpPr>
      <p:grpSpPr>
        <a:xfrm>
          <a:off x="0" y="0"/>
          <a:ext cx="0" cy="0"/>
          <a:chOff x="0" y="0"/>
          <a:chExt cx="0" cy="0"/>
        </a:xfrm>
      </p:grpSpPr>
      <p:sp>
        <p:nvSpPr>
          <p:cNvPr id="40" name="Google Shape;40;p75"/>
          <p:cNvSpPr/>
          <p:nvPr/>
        </p:nvSpPr>
        <p:spPr>
          <a:xfrm rot="-5400000">
            <a:off x="2667000" y="-2667000"/>
            <a:ext cx="6858001"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 name="Google Shape;41;p75"/>
          <p:cNvSpPr/>
          <p:nvPr/>
        </p:nvSpPr>
        <p:spPr>
          <a:xfrm rot="-5400000">
            <a:off x="2858269" y="-2026298"/>
            <a:ext cx="6141020" cy="1091059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42" name="Google Shape;42;p75"/>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Google Shape;43;p75"/>
          <p:cNvSpPr txBox="1">
            <a:spLocks noGrp="1"/>
          </p:cNvSpPr>
          <p:nvPr>
            <p:ph type="body" idx="2"/>
          </p:nvPr>
        </p:nvSpPr>
        <p:spPr>
          <a:xfrm>
            <a:off x="904856" y="1989039"/>
            <a:ext cx="10052954" cy="425033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Google Shape;44;p75"/>
          <p:cNvSpPr/>
          <p:nvPr/>
        </p:nvSpPr>
        <p:spPr>
          <a:xfrm rot="-5400000">
            <a:off x="9789093" y="4354638"/>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cxnSp>
        <p:nvCxnSpPr>
          <p:cNvPr id="45" name="Google Shape;45;p75"/>
          <p:cNvCxnSpPr/>
          <p:nvPr/>
        </p:nvCxnSpPr>
        <p:spPr>
          <a:xfrm>
            <a:off x="11635259" y="6499510"/>
            <a:ext cx="324798" cy="0"/>
          </a:xfrm>
          <a:prstGeom prst="straightConnector1">
            <a:avLst/>
          </a:prstGeom>
          <a:noFill/>
          <a:ln w="12700" cap="flat" cmpd="sng">
            <a:solidFill>
              <a:srgbClr val="73B64B"/>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Divider ">
  <p:cSld name="Divider ">
    <p:spTree>
      <p:nvGrpSpPr>
        <p:cNvPr id="1" name="Shape 46"/>
        <p:cNvGrpSpPr/>
        <p:nvPr/>
      </p:nvGrpSpPr>
      <p:grpSpPr>
        <a:xfrm>
          <a:off x="0" y="0"/>
          <a:ext cx="0" cy="0"/>
          <a:chOff x="0" y="0"/>
          <a:chExt cx="0" cy="0"/>
        </a:xfrm>
      </p:grpSpPr>
      <p:sp>
        <p:nvSpPr>
          <p:cNvPr id="47" name="Google Shape;47;p73"/>
          <p:cNvSpPr/>
          <p:nvPr/>
        </p:nvSpPr>
        <p:spPr>
          <a:xfrm>
            <a:off x="6982690" y="527858"/>
            <a:ext cx="4721156" cy="5802284"/>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48" name="Google Shape;48;p73"/>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9600"/>
              <a:buFont typeface="Arial"/>
              <a:buNone/>
              <a:defRPr sz="9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49" name="Google Shape;49;p73"/>
          <p:cNvGrpSpPr/>
          <p:nvPr/>
        </p:nvGrpSpPr>
        <p:grpSpPr>
          <a:xfrm>
            <a:off x="6966447" y="3406884"/>
            <a:ext cx="3616885" cy="2923263"/>
            <a:chOff x="5816064" y="9435173"/>
            <a:chExt cx="798029" cy="644988"/>
          </a:xfrm>
        </p:grpSpPr>
        <p:sp>
          <p:nvSpPr>
            <p:cNvPr id="50" name="Google Shape;50;p73"/>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 name="Google Shape;51;p73"/>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 name="Google Shape;52;p73"/>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 name="Google Shape;53;p73"/>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 name="Google Shape;54;p73"/>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5" name="Google Shape;55;p73"/>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 name="Google Shape;56;p73"/>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7" name="Google Shape;57;p73"/>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 name="Google Shape;58;p73"/>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 name="Google Shape;59;p73"/>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0" name="Google Shape;60;p73"/>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 name="Google Shape;61;p73"/>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 name="Google Shape;62;p73"/>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3" name="Google Shape;63;p73"/>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 name="Google Shape;64;p73"/>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65" name="Google Shape;65;p73"/>
          <p:cNvSpPr>
            <a:spLocks noGrp="1"/>
          </p:cNvSpPr>
          <p:nvPr>
            <p:ph type="pic" idx="2"/>
          </p:nvPr>
        </p:nvSpPr>
        <p:spPr>
          <a:xfrm>
            <a:off x="238772" y="2626822"/>
            <a:ext cx="7708195" cy="3396829"/>
          </a:xfrm>
          <a:prstGeom prst="rect">
            <a:avLst/>
          </a:prstGeom>
          <a:solidFill>
            <a:srgbClr val="BFBFBF"/>
          </a:solidFill>
          <a:ln>
            <a:noFill/>
          </a:ln>
        </p:spPr>
      </p:sp>
      <p:sp>
        <p:nvSpPr>
          <p:cNvPr id="66" name="Google Shape;66;p73"/>
          <p:cNvSpPr/>
          <p:nvPr/>
        </p:nvSpPr>
        <p:spPr>
          <a:xfrm rot="-5400000">
            <a:off x="9873336" y="4185270"/>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595959"/>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Slide ">
  <p:cSld name="Content Slide ">
    <p:spTree>
      <p:nvGrpSpPr>
        <p:cNvPr id="1" name="Shape 67"/>
        <p:cNvGrpSpPr/>
        <p:nvPr/>
      </p:nvGrpSpPr>
      <p:grpSpPr>
        <a:xfrm>
          <a:off x="0" y="0"/>
          <a:ext cx="0" cy="0"/>
          <a:chOff x="0" y="0"/>
          <a:chExt cx="0" cy="0"/>
        </a:xfrm>
      </p:grpSpPr>
      <p:sp>
        <p:nvSpPr>
          <p:cNvPr id="68" name="Google Shape;68;p72"/>
          <p:cNvSpPr/>
          <p:nvPr/>
        </p:nvSpPr>
        <p:spPr>
          <a:xfrm rot="10800000" flipH="1">
            <a:off x="0" y="-2"/>
            <a:ext cx="3807230"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9" name="Google Shape;69;p72"/>
          <p:cNvSpPr txBox="1">
            <a:spLocks noGrp="1"/>
          </p:cNvSpPr>
          <p:nvPr>
            <p:ph type="body" idx="1"/>
          </p:nvPr>
        </p:nvSpPr>
        <p:spPr>
          <a:xfrm>
            <a:off x="4500000" y="804645"/>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 name="Google Shape;70;p72"/>
          <p:cNvSpPr txBox="1">
            <a:spLocks noGrp="1"/>
          </p:cNvSpPr>
          <p:nvPr>
            <p:ph type="body" idx="2"/>
          </p:nvPr>
        </p:nvSpPr>
        <p:spPr>
          <a:xfrm>
            <a:off x="5335297" y="804645"/>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 name="Google Shape;71;p72"/>
          <p:cNvSpPr txBox="1">
            <a:spLocks noGrp="1"/>
          </p:cNvSpPr>
          <p:nvPr>
            <p:ph type="body" idx="3"/>
          </p:nvPr>
        </p:nvSpPr>
        <p:spPr>
          <a:xfrm>
            <a:off x="4521703" y="1559213"/>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72"/>
          <p:cNvSpPr txBox="1">
            <a:spLocks noGrp="1"/>
          </p:cNvSpPr>
          <p:nvPr>
            <p:ph type="body" idx="4"/>
          </p:nvPr>
        </p:nvSpPr>
        <p:spPr>
          <a:xfrm>
            <a:off x="5357000" y="1559213"/>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 name="Google Shape;73;p72"/>
          <p:cNvSpPr txBox="1">
            <a:spLocks noGrp="1"/>
          </p:cNvSpPr>
          <p:nvPr>
            <p:ph type="body" idx="5"/>
          </p:nvPr>
        </p:nvSpPr>
        <p:spPr>
          <a:xfrm>
            <a:off x="4528282" y="2361906"/>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Google Shape;74;p72"/>
          <p:cNvSpPr txBox="1">
            <a:spLocks noGrp="1"/>
          </p:cNvSpPr>
          <p:nvPr>
            <p:ph type="body" idx="6"/>
          </p:nvPr>
        </p:nvSpPr>
        <p:spPr>
          <a:xfrm>
            <a:off x="5363579" y="2361906"/>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Google Shape;75;p72"/>
          <p:cNvSpPr txBox="1">
            <a:spLocks noGrp="1"/>
          </p:cNvSpPr>
          <p:nvPr>
            <p:ph type="body" idx="7"/>
          </p:nvPr>
        </p:nvSpPr>
        <p:spPr>
          <a:xfrm>
            <a:off x="4549985" y="3132516"/>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 name="Google Shape;76;p72"/>
          <p:cNvSpPr txBox="1">
            <a:spLocks noGrp="1"/>
          </p:cNvSpPr>
          <p:nvPr>
            <p:ph type="body" idx="8"/>
          </p:nvPr>
        </p:nvSpPr>
        <p:spPr>
          <a:xfrm>
            <a:off x="5385282" y="3132516"/>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 name="Google Shape;77;p72"/>
          <p:cNvSpPr txBox="1">
            <a:spLocks noGrp="1"/>
          </p:cNvSpPr>
          <p:nvPr>
            <p:ph type="body" idx="9"/>
          </p:nvPr>
        </p:nvSpPr>
        <p:spPr>
          <a:xfrm>
            <a:off x="4528282" y="3887083"/>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 name="Google Shape;78;p72"/>
          <p:cNvSpPr txBox="1">
            <a:spLocks noGrp="1"/>
          </p:cNvSpPr>
          <p:nvPr>
            <p:ph type="body" idx="13"/>
          </p:nvPr>
        </p:nvSpPr>
        <p:spPr>
          <a:xfrm>
            <a:off x="5363579" y="3887083"/>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 name="Google Shape;79;p72"/>
          <p:cNvSpPr/>
          <p:nvPr/>
        </p:nvSpPr>
        <p:spPr>
          <a:xfrm>
            <a:off x="6938709" y="5602813"/>
            <a:ext cx="4346620" cy="70788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5E5E5E"/>
              </a:buClr>
              <a:buSzPts val="1000"/>
              <a:buFont typeface="Calibri"/>
              <a:buNone/>
            </a:pPr>
            <a:r>
              <a:rPr lang="en-US" sz="1000" b="0" i="0" u="none" strike="noStrike" cap="none">
                <a:solidFill>
                  <a:srgbClr val="5E5E5E"/>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400" b="0" i="0" u="none" strike="noStrike" cap="none">
              <a:solidFill>
                <a:srgbClr val="000000"/>
              </a:solidFill>
              <a:latin typeface="Arial"/>
              <a:ea typeface="Arial"/>
              <a:cs typeface="Arial"/>
              <a:sym typeface="Arial"/>
            </a:endParaRPr>
          </a:p>
        </p:txBody>
      </p:sp>
      <p:sp>
        <p:nvSpPr>
          <p:cNvPr id="80" name="Google Shape;80;p72"/>
          <p:cNvSpPr txBox="1">
            <a:spLocks noGrp="1"/>
          </p:cNvSpPr>
          <p:nvPr>
            <p:ph type="body" idx="14"/>
          </p:nvPr>
        </p:nvSpPr>
        <p:spPr>
          <a:xfrm>
            <a:off x="511849" y="804645"/>
            <a:ext cx="2528330" cy="139590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81" name="Google Shape;81;p72"/>
          <p:cNvGrpSpPr/>
          <p:nvPr/>
        </p:nvGrpSpPr>
        <p:grpSpPr>
          <a:xfrm>
            <a:off x="-692770" y="4423334"/>
            <a:ext cx="3029570" cy="2448579"/>
            <a:chOff x="5816064" y="9435173"/>
            <a:chExt cx="798029" cy="644988"/>
          </a:xfrm>
        </p:grpSpPr>
        <p:sp>
          <p:nvSpPr>
            <p:cNvPr id="82" name="Google Shape;82;p72"/>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3" name="Google Shape;83;p72"/>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 name="Google Shape;84;p72"/>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5" name="Google Shape;85;p72"/>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6" name="Google Shape;86;p72"/>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 name="Google Shape;87;p72"/>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8" name="Google Shape;88;p72"/>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9" name="Google Shape;89;p72"/>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0" name="Google Shape;90;p72"/>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1" name="Google Shape;91;p72"/>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2" name="Google Shape;92;p72"/>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3" name="Google Shape;93;p72"/>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4" name="Google Shape;94;p72"/>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5" name="Google Shape;95;p72"/>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6" name="Google Shape;96;p72"/>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97" name="Google Shape;97;p72"/>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98" name="Google Shape;98;p72"/>
          <p:cNvSpPr/>
          <p:nvPr/>
        </p:nvSpPr>
        <p:spPr>
          <a:xfrm>
            <a:off x="4500000" y="5764766"/>
            <a:ext cx="2349914" cy="49201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ullet Point x3 slide with photo ">
  <p:cSld name="Bullet Point x3 slide with photo ">
    <p:spTree>
      <p:nvGrpSpPr>
        <p:cNvPr id="1" name="Shape 99"/>
        <p:cNvGrpSpPr/>
        <p:nvPr/>
      </p:nvGrpSpPr>
      <p:grpSpPr>
        <a:xfrm>
          <a:off x="0" y="0"/>
          <a:ext cx="0" cy="0"/>
          <a:chOff x="0" y="0"/>
          <a:chExt cx="0" cy="0"/>
        </a:xfrm>
      </p:grpSpPr>
      <p:sp>
        <p:nvSpPr>
          <p:cNvPr id="100" name="Google Shape;100;p74"/>
          <p:cNvSpPr/>
          <p:nvPr/>
        </p:nvSpPr>
        <p:spPr>
          <a:xfrm>
            <a:off x="0" y="16329"/>
            <a:ext cx="4780547" cy="6858000"/>
          </a:xfrm>
          <a:prstGeom prst="rect">
            <a:avLst/>
          </a:prstGeom>
          <a:solidFill>
            <a:srgbClr val="1E75B0"/>
          </a:solidFill>
          <a:ln w="12700" cap="flat" cmpd="sng">
            <a:solidFill>
              <a:srgbClr val="054F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 name="Google Shape;101;p74"/>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 name="Google Shape;102;p74"/>
          <p:cNvSpPr txBox="1">
            <a:spLocks noGrp="1"/>
          </p:cNvSpPr>
          <p:nvPr>
            <p:ph type="body" idx="2"/>
          </p:nvPr>
        </p:nvSpPr>
        <p:spPr>
          <a:xfrm>
            <a:off x="4912294" y="1345616"/>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 name="Google Shape;103;p74"/>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 name="Google Shape;104;p74"/>
          <p:cNvSpPr txBox="1">
            <a:spLocks noGrp="1"/>
          </p:cNvSpPr>
          <p:nvPr>
            <p:ph type="body" idx="4"/>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 name="Google Shape;105;p74"/>
          <p:cNvSpPr txBox="1">
            <a:spLocks noGrp="1"/>
          </p:cNvSpPr>
          <p:nvPr>
            <p:ph type="body" idx="5"/>
          </p:nvPr>
        </p:nvSpPr>
        <p:spPr>
          <a:xfrm>
            <a:off x="4912293" y="3268749"/>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 name="Google Shape;106;p74"/>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 name="Google Shape;107;p74"/>
          <p:cNvSpPr txBox="1">
            <a:spLocks noGrp="1"/>
          </p:cNvSpPr>
          <p:nvPr>
            <p:ph type="body" idx="7"/>
          </p:nvPr>
        </p:nvSpPr>
        <p:spPr>
          <a:xfrm>
            <a:off x="4927791" y="5132546"/>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 name="Google Shape;108;p74"/>
          <p:cNvSpPr>
            <a:spLocks noGrp="1"/>
          </p:cNvSpPr>
          <p:nvPr>
            <p:ph type="pic" idx="8"/>
          </p:nvPr>
        </p:nvSpPr>
        <p:spPr>
          <a:xfrm>
            <a:off x="-48344" y="0"/>
            <a:ext cx="3570477" cy="6858000"/>
          </a:xfrm>
          <a:prstGeom prst="rect">
            <a:avLst/>
          </a:prstGeom>
          <a:solidFill>
            <a:srgbClr val="D8D8D8"/>
          </a:solidFill>
          <a:ln>
            <a:noFill/>
          </a:ln>
        </p:spPr>
      </p:sp>
      <p:sp>
        <p:nvSpPr>
          <p:cNvPr id="109" name="Google Shape;109;p74"/>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 name="Google Shape;110;p74"/>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 Slide 03 ">
  <p:cSld name="Text Slide 03 ">
    <p:spTree>
      <p:nvGrpSpPr>
        <p:cNvPr id="1" name="Shape 111"/>
        <p:cNvGrpSpPr/>
        <p:nvPr/>
      </p:nvGrpSpPr>
      <p:grpSpPr>
        <a:xfrm>
          <a:off x="0" y="0"/>
          <a:ext cx="0" cy="0"/>
          <a:chOff x="0" y="0"/>
          <a:chExt cx="0" cy="0"/>
        </a:xfrm>
      </p:grpSpPr>
      <p:sp>
        <p:nvSpPr>
          <p:cNvPr id="112" name="Google Shape;112;p76"/>
          <p:cNvSpPr/>
          <p:nvPr/>
        </p:nvSpPr>
        <p:spPr>
          <a:xfrm rot="-5400000">
            <a:off x="2667000" y="-2667000"/>
            <a:ext cx="6858001"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3" name="Google Shape;113;p76"/>
          <p:cNvSpPr/>
          <p:nvPr/>
        </p:nvSpPr>
        <p:spPr>
          <a:xfrm rot="-5400000">
            <a:off x="4865194" y="-19370"/>
            <a:ext cx="6141020" cy="689673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114" name="Google Shape;114;p76"/>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5" name="Google Shape;115;p76"/>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 name="Google Shape;116;p76"/>
          <p:cNvSpPr/>
          <p:nvPr/>
        </p:nvSpPr>
        <p:spPr>
          <a:xfrm rot="-5400000">
            <a:off x="9716271" y="4364919"/>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grpSp>
        <p:nvGrpSpPr>
          <p:cNvPr id="117" name="Google Shape;117;p76"/>
          <p:cNvGrpSpPr/>
          <p:nvPr/>
        </p:nvGrpSpPr>
        <p:grpSpPr>
          <a:xfrm>
            <a:off x="-848733" y="3847224"/>
            <a:ext cx="3746119" cy="3027714"/>
            <a:chOff x="5816064" y="9435173"/>
            <a:chExt cx="798029" cy="644988"/>
          </a:xfrm>
        </p:grpSpPr>
        <p:sp>
          <p:nvSpPr>
            <p:cNvPr id="118" name="Google Shape;118;p76"/>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9" name="Google Shape;119;p76"/>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0" name="Google Shape;120;p76"/>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1" name="Google Shape;121;p76"/>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2" name="Google Shape;122;p76"/>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3" name="Google Shape;123;p76"/>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4" name="Google Shape;124;p76"/>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5" name="Google Shape;125;p76"/>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6" name="Google Shape;126;p76"/>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7" name="Google Shape;127;p76"/>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8" name="Google Shape;128;p76"/>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9" name="Google Shape;129;p76"/>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0" name="Google Shape;130;p76"/>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1" name="Google Shape;131;p76"/>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2" name="Google Shape;132;p76"/>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33" name="Google Shape;133;p76"/>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hoto/Text Slide ">
  <p:cSld name="Photo/Text Slide ">
    <p:spTree>
      <p:nvGrpSpPr>
        <p:cNvPr id="1" name="Shape 139"/>
        <p:cNvGrpSpPr/>
        <p:nvPr/>
      </p:nvGrpSpPr>
      <p:grpSpPr>
        <a:xfrm>
          <a:off x="0" y="0"/>
          <a:ext cx="0" cy="0"/>
          <a:chOff x="0" y="0"/>
          <a:chExt cx="0" cy="0"/>
        </a:xfrm>
      </p:grpSpPr>
      <p:sp>
        <p:nvSpPr>
          <p:cNvPr id="140" name="Google Shape;140;p78"/>
          <p:cNvSpPr/>
          <p:nvPr/>
        </p:nvSpPr>
        <p:spPr>
          <a:xfrm>
            <a:off x="0" y="-1"/>
            <a:ext cx="6096000" cy="6844027"/>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1" name="Google Shape;141;p78"/>
          <p:cNvSpPr txBox="1">
            <a:spLocks noGrp="1"/>
          </p:cNvSpPr>
          <p:nvPr>
            <p:ph type="body" idx="1"/>
          </p:nvPr>
        </p:nvSpPr>
        <p:spPr>
          <a:xfrm>
            <a:off x="701135" y="2344759"/>
            <a:ext cx="4867011" cy="36665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2" name="Google Shape;142;p78"/>
          <p:cNvSpPr txBox="1">
            <a:spLocks noGrp="1"/>
          </p:cNvSpPr>
          <p:nvPr>
            <p:ph type="body" idx="2"/>
          </p:nvPr>
        </p:nvSpPr>
        <p:spPr>
          <a:xfrm>
            <a:off x="701136" y="650590"/>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3" name="Google Shape;143;p78"/>
          <p:cNvSpPr>
            <a:spLocks noGrp="1"/>
          </p:cNvSpPr>
          <p:nvPr>
            <p:ph type="pic" idx="3"/>
          </p:nvPr>
        </p:nvSpPr>
        <p:spPr>
          <a:xfrm>
            <a:off x="6083676" y="0"/>
            <a:ext cx="5361066" cy="6858000"/>
          </a:xfrm>
          <a:prstGeom prst="rect">
            <a:avLst/>
          </a:prstGeom>
          <a:solidFill>
            <a:srgbClr val="D8D8D8"/>
          </a:solid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Photo/Text Slide reversed">
  <p:cSld name="1_Photo/Text Slide reversed">
    <p:spTree>
      <p:nvGrpSpPr>
        <p:cNvPr id="1" name="Shape 144"/>
        <p:cNvGrpSpPr/>
        <p:nvPr/>
      </p:nvGrpSpPr>
      <p:grpSpPr>
        <a:xfrm>
          <a:off x="0" y="0"/>
          <a:ext cx="0" cy="0"/>
          <a:chOff x="0" y="0"/>
          <a:chExt cx="0" cy="0"/>
        </a:xfrm>
      </p:grpSpPr>
      <p:sp>
        <p:nvSpPr>
          <p:cNvPr id="145" name="Google Shape;145;p79"/>
          <p:cNvSpPr/>
          <p:nvPr/>
        </p:nvSpPr>
        <p:spPr>
          <a:xfrm>
            <a:off x="5361066" y="-13974"/>
            <a:ext cx="6096000" cy="6858000"/>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79"/>
          <p:cNvSpPr txBox="1">
            <a:spLocks noGrp="1"/>
          </p:cNvSpPr>
          <p:nvPr>
            <p:ph type="body" idx="1"/>
          </p:nvPr>
        </p:nvSpPr>
        <p:spPr>
          <a:xfrm>
            <a:off x="6096000" y="2662811"/>
            <a:ext cx="4867011" cy="36665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7" name="Google Shape;147;p79"/>
          <p:cNvSpPr txBox="1">
            <a:spLocks noGrp="1"/>
          </p:cNvSpPr>
          <p:nvPr>
            <p:ph type="body" idx="2"/>
          </p:nvPr>
        </p:nvSpPr>
        <p:spPr>
          <a:xfrm>
            <a:off x="6096000" y="421990"/>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8" name="Google Shape;148;p79"/>
          <p:cNvSpPr>
            <a:spLocks noGrp="1"/>
          </p:cNvSpPr>
          <p:nvPr>
            <p:ph type="pic" idx="3"/>
          </p:nvPr>
        </p:nvSpPr>
        <p:spPr>
          <a:xfrm>
            <a:off x="0" y="13974"/>
            <a:ext cx="5361066" cy="6858000"/>
          </a:xfrm>
          <a:prstGeom prst="rect">
            <a:avLst/>
          </a:prstGeom>
          <a:solidFill>
            <a:srgbClr val="D8D8D8"/>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9"/>
          <p:cNvSpPr/>
          <p:nvPr/>
        </p:nvSpPr>
        <p:spPr>
          <a:xfrm rot="-5400000">
            <a:off x="9855625" y="4403466"/>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595959"/>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cxnSp>
        <p:nvCxnSpPr>
          <p:cNvPr id="11" name="Google Shape;11;p69"/>
          <p:cNvCxnSpPr/>
          <p:nvPr/>
        </p:nvCxnSpPr>
        <p:spPr>
          <a:xfrm>
            <a:off x="11701791" y="6548338"/>
            <a:ext cx="324798" cy="0"/>
          </a:xfrm>
          <a:prstGeom prst="straightConnector1">
            <a:avLst/>
          </a:prstGeom>
          <a:noFill/>
          <a:ln w="12700" cap="flat" cmpd="sng">
            <a:solidFill>
              <a:srgbClr val="73B64B"/>
            </a:solidFill>
            <a:prstDash val="solid"/>
            <a:miter lim="8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 id="2147483661" r:id="rId10"/>
    <p:sldLayoutId id="2147483662" r:id="rId11"/>
    <p:sldLayoutId id="2147483663" r:id="rId12"/>
    <p:sldLayoutId id="2147483664" r:id="rId13"/>
    <p:sldLayoutId id="2147483665"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hyperlink" Target="https://www.thwink.org/sustain/glossary/ThreePillarsOfSustainability.htm"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www.seai.ie/reduceyouruse/business/" TargetMode="External"/><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www.green.earth/blog/10-simple-ways-for-businesses-to-save-water"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sustainable-earth.org/how-small-businesses-can-create-more-sustainable-supply-chains-and-improve-profitability/"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thunderbird.asu.edu/thought-leadership/insights/impact-organizational-culture-sustainability-0"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hyperlink" Target="https://www.constellation.com/solutions/for-your-small-business/goals/developing-a-small-businesss-sustainability-plan.html" TargetMode="External"/><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hyperlink" Target="https://www.ikea.com/global/en/newsroom/sustainability/ikea-launches-new-program-to-accelerate-suppliers-transition-to-100-per-cent-renewable-electricity-210610/" TargetMode="External"/><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4.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16" name="Google Shape;216;p1"/>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0" y="2180235"/>
            <a:ext cx="12192000" cy="3440624"/>
          </a:xfrm>
          <a:prstGeom prst="rect">
            <a:avLst/>
          </a:prstGeom>
          <a:noFill/>
          <a:ln>
            <a:noFill/>
          </a:ln>
        </p:spPr>
      </p:pic>
      <p:sp>
        <p:nvSpPr>
          <p:cNvPr id="217" name="Google Shape;217;p1"/>
          <p:cNvSpPr txBox="1"/>
          <p:nvPr/>
        </p:nvSpPr>
        <p:spPr>
          <a:xfrm>
            <a:off x="619300" y="3784475"/>
            <a:ext cx="10703400" cy="2726700"/>
          </a:xfrm>
          <a:prstGeom prst="rect">
            <a:avLst/>
          </a:prstGeom>
          <a:noFill/>
          <a:ln>
            <a:noFill/>
          </a:ln>
        </p:spPr>
        <p:txBody>
          <a:bodyPr spcFirstLastPara="1" wrap="square" lIns="91425" tIns="45700" rIns="91425" bIns="45700" anchor="t" anchorCtr="0">
            <a:spAutoFit/>
          </a:bodyPr>
          <a:lstStyle/>
          <a:p>
            <a:pPr marL="12700" marR="5080" lvl="0" indent="0" algn="l" rtl="0">
              <a:lnSpc>
                <a:spcPct val="109130"/>
              </a:lnSpc>
              <a:spcBef>
                <a:spcPts val="0"/>
              </a:spcBef>
              <a:spcAft>
                <a:spcPts val="0"/>
              </a:spcAft>
              <a:buClr>
                <a:schemeClr val="lt1"/>
              </a:buClr>
              <a:buSzPts val="4800"/>
              <a:buFont typeface="Calibri"/>
              <a:buNone/>
            </a:pPr>
            <a:r>
              <a:rPr lang="en-US" sz="4800" b="1" i="0" u="none" strike="noStrike" cap="none" dirty="0">
                <a:solidFill>
                  <a:schemeClr val="lt1"/>
                </a:solidFill>
                <a:latin typeface="Calibri"/>
                <a:ea typeface="Calibri"/>
                <a:cs typeface="Calibri"/>
                <a:sym typeface="Calibri"/>
              </a:rPr>
              <a:t>Kit de </a:t>
            </a:r>
            <a:r>
              <a:rPr lang="en-US" sz="4800" b="1" i="0" u="none" strike="noStrike" cap="none" dirty="0" err="1">
                <a:solidFill>
                  <a:schemeClr val="lt1"/>
                </a:solidFill>
                <a:latin typeface="Calibri"/>
                <a:ea typeface="Calibri"/>
                <a:cs typeface="Calibri"/>
                <a:sym typeface="Calibri"/>
              </a:rPr>
              <a:t>Inicio</a:t>
            </a:r>
            <a:r>
              <a:rPr lang="en-US" sz="1400" b="0" i="0" u="none" strike="noStrike" cap="none" dirty="0">
                <a:solidFill>
                  <a:srgbClr val="000000"/>
                </a:solidFill>
                <a:latin typeface="Arial"/>
                <a:ea typeface="Arial"/>
                <a:cs typeface="Arial"/>
                <a:sym typeface="Arial"/>
              </a:rPr>
              <a:t> </a:t>
            </a:r>
            <a:r>
              <a:rPr lang="en-US" sz="4800" b="1" i="0" u="none" strike="noStrike" cap="none" dirty="0">
                <a:solidFill>
                  <a:schemeClr val="lt1"/>
                </a:solidFill>
                <a:latin typeface="Calibri"/>
                <a:ea typeface="Calibri"/>
                <a:cs typeface="Calibri"/>
                <a:sym typeface="Calibri"/>
              </a:rPr>
              <a:t>SOS</a:t>
            </a:r>
            <a:endParaRPr sz="4800" b="1" i="0" u="none" strike="noStrike" cap="none" dirty="0">
              <a:solidFill>
                <a:schemeClr val="lt1"/>
              </a:solidFill>
              <a:latin typeface="Calibri"/>
              <a:ea typeface="Calibri"/>
              <a:cs typeface="Calibri"/>
              <a:sym typeface="Calibri"/>
            </a:endParaRPr>
          </a:p>
          <a:p>
            <a:pPr marL="12700" marR="5080" lvl="0" indent="0" algn="l" rtl="0">
              <a:lnSpc>
                <a:spcPct val="109130"/>
              </a:lnSpc>
              <a:spcBef>
                <a:spcPts val="0"/>
              </a:spcBef>
              <a:spcAft>
                <a:spcPts val="0"/>
              </a:spcAft>
              <a:buClr>
                <a:schemeClr val="lt1"/>
              </a:buClr>
              <a:buSzPts val="4800"/>
              <a:buFont typeface="Calibri"/>
              <a:buNone/>
            </a:pPr>
            <a:r>
              <a:rPr lang="en-US" sz="4800" b="1" i="0" u="none" strike="noStrike" cap="none" dirty="0" err="1">
                <a:solidFill>
                  <a:schemeClr val="lt1"/>
                </a:solidFill>
                <a:latin typeface="Calibri"/>
                <a:ea typeface="Calibri"/>
                <a:cs typeface="Calibri"/>
                <a:sym typeface="Calibri"/>
              </a:rPr>
              <a:t>Comenzando</a:t>
            </a:r>
            <a:r>
              <a:rPr lang="en-US" sz="4800" b="1" i="0" u="none" strike="noStrike" cap="none" dirty="0">
                <a:solidFill>
                  <a:schemeClr val="lt1"/>
                </a:solidFill>
                <a:latin typeface="Calibri"/>
                <a:ea typeface="Calibri"/>
                <a:cs typeface="Calibri"/>
                <a:sym typeface="Calibri"/>
              </a:rPr>
              <a:t> con la </a:t>
            </a:r>
            <a:r>
              <a:rPr lang="en-US" sz="4800" b="1" i="0" u="none" strike="noStrike" cap="none" dirty="0" err="1">
                <a:solidFill>
                  <a:schemeClr val="lt1"/>
                </a:solidFill>
                <a:latin typeface="Calibri"/>
                <a:ea typeface="Calibri"/>
                <a:cs typeface="Calibri"/>
                <a:sym typeface="Calibri"/>
              </a:rPr>
              <a:t>Sostenibilidad</a:t>
            </a:r>
            <a:endParaRPr sz="1400" b="0" i="0" u="none" strike="noStrike" cap="none" dirty="0">
              <a:solidFill>
                <a:srgbClr val="000000"/>
              </a:solidFill>
              <a:latin typeface="Arial"/>
              <a:ea typeface="Arial"/>
              <a:cs typeface="Arial"/>
              <a:sym typeface="Arial"/>
            </a:endParaRPr>
          </a:p>
          <a:p>
            <a:pPr marL="12700" marR="5080" lvl="0" indent="0" algn="l" rtl="0">
              <a:lnSpc>
                <a:spcPct val="109130"/>
              </a:lnSpc>
              <a:spcBef>
                <a:spcPts val="0"/>
              </a:spcBef>
              <a:spcAft>
                <a:spcPts val="0"/>
              </a:spcAft>
              <a:buClr>
                <a:schemeClr val="lt1"/>
              </a:buClr>
              <a:buSzPts val="4800"/>
              <a:buFont typeface="Calibri"/>
              <a:buNone/>
            </a:pPr>
            <a:endParaRPr sz="4800" b="1" i="0" u="none" strike="noStrike" cap="none" dirty="0">
              <a:solidFill>
                <a:schemeClr val="lt1"/>
              </a:solidFill>
              <a:latin typeface="Calibri"/>
              <a:ea typeface="Calibri"/>
              <a:cs typeface="Calibri"/>
              <a:sym typeface="Calibri"/>
            </a:endParaRPr>
          </a:p>
          <a:p>
            <a:pPr marL="12700" marR="5080" lvl="0" indent="0" algn="l" rtl="0">
              <a:lnSpc>
                <a:spcPct val="109130"/>
              </a:lnSpc>
              <a:spcBef>
                <a:spcPts val="0"/>
              </a:spcBef>
              <a:spcAft>
                <a:spcPts val="0"/>
              </a:spcAft>
              <a:buClr>
                <a:schemeClr val="lt1"/>
              </a:buClr>
              <a:buSzPts val="4800"/>
              <a:buFont typeface="Calibri"/>
              <a:buNone/>
            </a:pPr>
            <a:endParaRPr sz="1400" b="0" i="0" u="none" strike="noStrike" cap="none" dirty="0">
              <a:solidFill>
                <a:srgbClr val="000000"/>
              </a:solidFill>
              <a:latin typeface="Arial"/>
              <a:ea typeface="Arial"/>
              <a:cs typeface="Arial"/>
              <a:sym typeface="Arial"/>
            </a:endParaRPr>
          </a:p>
        </p:txBody>
      </p:sp>
      <p:pic>
        <p:nvPicPr>
          <p:cNvPr id="2" name="Picture 1" descr="A grey and black sign with a person in a circle&#10;&#10;AI-generated content may be incorrect.">
            <a:extLst>
              <a:ext uri="{FF2B5EF4-FFF2-40B4-BE49-F238E27FC236}">
                <a16:creationId xmlns:a16="http://schemas.microsoft.com/office/drawing/2014/main" id="{038ECCE8-2CDF-4992-2CE1-8F9B0A3B40B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91872" y="5852765"/>
            <a:ext cx="1064955" cy="372602"/>
          </a:xfrm>
          <a:prstGeom prst="rect">
            <a:avLst/>
          </a:prstGeom>
        </p:spPr>
      </p:pic>
      <p:sp>
        <p:nvSpPr>
          <p:cNvPr id="3" name="TextBox 2">
            <a:extLst>
              <a:ext uri="{FF2B5EF4-FFF2-40B4-BE49-F238E27FC236}">
                <a16:creationId xmlns:a16="http://schemas.microsoft.com/office/drawing/2014/main" id="{B1D505BB-05DB-3A89-030C-4D1708B11C6E}"/>
              </a:ext>
            </a:extLst>
          </p:cNvPr>
          <p:cNvSpPr txBox="1"/>
          <p:nvPr/>
        </p:nvSpPr>
        <p:spPr>
          <a:xfrm>
            <a:off x="1870543" y="5758455"/>
            <a:ext cx="1921329" cy="553998"/>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000" dirty="0">
                <a:solidFill>
                  <a:schemeClr val="bg1"/>
                </a:solidFill>
                <a:effectLst/>
                <a:latin typeface="Aptos" panose="020B0004020202020204" pitchFamily="34" charset="0"/>
                <a:ea typeface="Aptos" panose="020B0004020202020204" pitchFamily="34" charset="0"/>
                <a:cs typeface="Aptos" panose="020B0004020202020204" pitchFamily="34" charset="0"/>
              </a:rPr>
              <a:t>Start on Sustainability Erasmus+ VET Project © 2024 is licensed under CC BY 4.0</a:t>
            </a:r>
            <a:endParaRPr lang="en-GB" sz="1000" dirty="0">
              <a:solidFill>
                <a:schemeClr val="bg1"/>
              </a:solidFill>
            </a:endParaRPr>
          </a:p>
        </p:txBody>
      </p:sp>
      <p:pic>
        <p:nvPicPr>
          <p:cNvPr id="5" name="Picture 4" descr="Blue text on a black background&#10;&#10;AI-generated content may be incorrect.">
            <a:extLst>
              <a:ext uri="{FF2B5EF4-FFF2-40B4-BE49-F238E27FC236}">
                <a16:creationId xmlns:a16="http://schemas.microsoft.com/office/drawing/2014/main" id="{A570C417-2354-7A3E-E458-30EB523133A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319657" y="5838884"/>
            <a:ext cx="1872343" cy="393139"/>
          </a:xfrm>
          <a:prstGeom prst="rect">
            <a:avLst/>
          </a:prstGeom>
        </p:spPr>
      </p:pic>
      <p:sp>
        <p:nvSpPr>
          <p:cNvPr id="12" name="Rectangle 6">
            <a:extLst>
              <a:ext uri="{FF2B5EF4-FFF2-40B4-BE49-F238E27FC236}">
                <a16:creationId xmlns:a16="http://schemas.microsoft.com/office/drawing/2014/main" id="{5E6BE0C3-C553-7317-8B89-A5350A468F2F}"/>
              </a:ext>
            </a:extLst>
          </p:cNvPr>
          <p:cNvSpPr>
            <a:spLocks noChangeArrowheads="1"/>
          </p:cNvSpPr>
          <p:nvPr/>
        </p:nvSpPr>
        <p:spPr bwMode="auto">
          <a:xfrm>
            <a:off x="4910115" y="5712074"/>
            <a:ext cx="532245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17"/>
          <p:cNvSpPr txBox="1">
            <a:spLocks noGrp="1"/>
          </p:cNvSpPr>
          <p:nvPr>
            <p:ph type="body" idx="1"/>
          </p:nvPr>
        </p:nvSpPr>
        <p:spPr>
          <a:xfrm>
            <a:off x="634408" y="576918"/>
            <a:ext cx="10053000" cy="8037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US"/>
              <a:t>RESULTADOS DEL APRENDIZAJE</a:t>
            </a:r>
            <a:endParaRPr/>
          </a:p>
          <a:p>
            <a:pPr marL="457200" marR="0" lvl="0" indent="-228600" algn="l" rtl="0">
              <a:lnSpc>
                <a:spcPct val="90000"/>
              </a:lnSpc>
              <a:spcBef>
                <a:spcPts val="1000"/>
              </a:spcBef>
              <a:spcAft>
                <a:spcPts val="0"/>
              </a:spcAft>
              <a:buClr>
                <a:srgbClr val="73B64B"/>
              </a:buClr>
              <a:buSzPts val="3600"/>
              <a:buFont typeface="Arial"/>
              <a:buNone/>
            </a:pPr>
            <a:endParaRPr/>
          </a:p>
        </p:txBody>
      </p:sp>
      <p:sp>
        <p:nvSpPr>
          <p:cNvPr id="296" name="Google Shape;296;p17"/>
          <p:cNvSpPr txBox="1">
            <a:spLocks noGrp="1"/>
          </p:cNvSpPr>
          <p:nvPr>
            <p:ph type="body" idx="2"/>
          </p:nvPr>
        </p:nvSpPr>
        <p:spPr>
          <a:xfrm>
            <a:off x="904850" y="1297750"/>
            <a:ext cx="10053000" cy="49416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SzPts val="2400"/>
              <a:buNone/>
            </a:pPr>
            <a:r>
              <a:rPr lang="en-US">
                <a:highlight>
                  <a:srgbClr val="FFFFFF"/>
                </a:highlight>
              </a:rPr>
              <a:t>En este módulo aprenderá los fundamentos de la sostenibilidad en la empresa. Esto incluye información sobre cómo definir y equilibrar los aspectos medioambientales, sociales y económicos. También adquirirá habilidades para aplicar prácticas como la reducción de residuos, la eficiencia energética y el abastecimiento sostenible, y desarrollar un plan de sostenibilidad adaptado a su empresa.</a:t>
            </a:r>
            <a:endParaRPr>
              <a:highlight>
                <a:srgbClr val="FFFFFF"/>
              </a:highlight>
            </a:endParaRPr>
          </a:p>
          <a:p>
            <a:pPr marL="0" lvl="0" indent="0" algn="just" rtl="0">
              <a:lnSpc>
                <a:spcPct val="103333"/>
              </a:lnSpc>
              <a:spcBef>
                <a:spcPts val="0"/>
              </a:spcBef>
              <a:spcAft>
                <a:spcPts val="0"/>
              </a:spcAft>
              <a:buSzPts val="2400"/>
              <a:buNone/>
            </a:pPr>
            <a:endParaRPr>
              <a:highlight>
                <a:srgbClr val="FFFFFF"/>
              </a:highlight>
            </a:endParaRPr>
          </a:p>
          <a:p>
            <a:pPr marL="0" lvl="0" indent="0" algn="just" rtl="0">
              <a:lnSpc>
                <a:spcPct val="103333"/>
              </a:lnSpc>
              <a:spcBef>
                <a:spcPts val="0"/>
              </a:spcBef>
              <a:spcAft>
                <a:spcPts val="0"/>
              </a:spcAft>
              <a:buSzPts val="2400"/>
              <a:buNone/>
            </a:pPr>
            <a:r>
              <a:rPr lang="en-US">
                <a:highlight>
                  <a:srgbClr val="FFFFFF"/>
                </a:highlight>
              </a:rPr>
              <a:t>Asimismo adquirirá conocimientos sobre cómo sortear los requisitos normativos y utilizar incentivos para apoyar las operaciones sostenibles. También aprenderá a comunicar sus esfuerzos de sostenibilidad a las partes interesadas, utilizando métricas para medir y evaluar el rendimiento de la sostenibilidad de su empresa, ayudando a mejorar su competitividad a largo plazo y su posición en el mercado.</a:t>
            </a:r>
            <a:endParaRPr>
              <a:highlight>
                <a:srgbClr val="FFFFFF"/>
              </a:highlight>
            </a:endParaRPr>
          </a:p>
          <a:p>
            <a:pPr marL="0" lvl="0" indent="0" algn="just" rtl="0">
              <a:lnSpc>
                <a:spcPct val="103333"/>
              </a:lnSpc>
              <a:spcBef>
                <a:spcPts val="0"/>
              </a:spcBef>
              <a:spcAft>
                <a:spcPts val="0"/>
              </a:spcAft>
              <a:buClr>
                <a:srgbClr val="595959"/>
              </a:buClr>
              <a:buSzPts val="2400"/>
              <a:buNone/>
            </a:pPr>
            <a:endParaRPr>
              <a:highlight>
                <a:srgbClr val="FFFFFF"/>
              </a:high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10" name="Google Shape;310;p10"/>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US"/>
              <a:t>02</a:t>
            </a:r>
            <a:endParaRPr/>
          </a:p>
        </p:txBody>
      </p:sp>
      <p:sp>
        <p:nvSpPr>
          <p:cNvPr id="311" name="Google Shape;311;p10"/>
          <p:cNvSpPr/>
          <p:nvPr/>
        </p:nvSpPr>
        <p:spPr>
          <a:xfrm>
            <a:off x="5722297" y="4461934"/>
            <a:ext cx="5608740" cy="12526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312" name="Google Shape;312;p10"/>
          <p:cNvSpPr txBox="1"/>
          <p:nvPr/>
        </p:nvSpPr>
        <p:spPr>
          <a:xfrm>
            <a:off x="5859883" y="4580345"/>
            <a:ext cx="56088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000" b="1" i="0" u="none" strike="noStrike" cap="none">
                <a:solidFill>
                  <a:srgbClr val="73B64B"/>
                </a:solidFill>
                <a:latin typeface="Calibri"/>
                <a:ea typeface="Calibri"/>
                <a:cs typeface="Calibri"/>
                <a:sym typeface="Calibri"/>
              </a:rPr>
              <a:t>OPERACIONES EMPRESARIALES SOSTENIBLES</a:t>
            </a:r>
            <a:endParaRPr sz="30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11"/>
          <p:cNvSpPr txBox="1">
            <a:spLocks noGrp="1"/>
          </p:cNvSpPr>
          <p:nvPr>
            <p:ph type="body" idx="1"/>
          </p:nvPr>
        </p:nvSpPr>
        <p:spPr>
          <a:xfrm>
            <a:off x="4950811" y="1366892"/>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SzPts val="2400"/>
              <a:buNone/>
            </a:pPr>
            <a:r>
              <a:rPr lang="en-US">
                <a:solidFill>
                  <a:srgbClr val="6AA84F"/>
                </a:solidFill>
              </a:rPr>
              <a:t>Tema 1: Entender la sostenibilidad empresarial</a:t>
            </a:r>
            <a:endParaRPr>
              <a:solidFill>
                <a:srgbClr val="6AA84F"/>
              </a:solidFill>
            </a:endParaRPr>
          </a:p>
          <a:p>
            <a:pPr marL="0" lvl="0" indent="0" algn="l" rtl="0">
              <a:lnSpc>
                <a:spcPct val="100000"/>
              </a:lnSpc>
              <a:spcBef>
                <a:spcPts val="1200"/>
              </a:spcBef>
              <a:spcAft>
                <a:spcPts val="0"/>
              </a:spcAft>
              <a:buClr>
                <a:srgbClr val="73B64B"/>
              </a:buClr>
              <a:buSzPts val="2400"/>
              <a:buNone/>
            </a:pPr>
            <a:endParaRPr/>
          </a:p>
        </p:txBody>
      </p:sp>
      <p:sp>
        <p:nvSpPr>
          <p:cNvPr id="318" name="Google Shape;318;p11"/>
          <p:cNvSpPr txBox="1">
            <a:spLocks noGrp="1"/>
          </p:cNvSpPr>
          <p:nvPr>
            <p:ph type="body" idx="3"/>
          </p:nvPr>
        </p:nvSpPr>
        <p:spPr>
          <a:xfrm>
            <a:off x="3918849" y="1134385"/>
            <a:ext cx="1232700" cy="955500"/>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01</a:t>
            </a:r>
            <a:endParaRPr/>
          </a:p>
        </p:txBody>
      </p:sp>
      <p:sp>
        <p:nvSpPr>
          <p:cNvPr id="319" name="Google Shape;319;p11"/>
          <p:cNvSpPr txBox="1">
            <a:spLocks noGrp="1"/>
          </p:cNvSpPr>
          <p:nvPr>
            <p:ph type="body" idx="4"/>
          </p:nvPr>
        </p:nvSpPr>
        <p:spPr>
          <a:xfrm>
            <a:off x="4950810" y="2130420"/>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US" sz="2400" b="1">
                <a:solidFill>
                  <a:srgbClr val="6AA84F"/>
                </a:solidFill>
              </a:rPr>
              <a:t>T</a:t>
            </a:r>
            <a:r>
              <a:rPr lang="en-US">
                <a:solidFill>
                  <a:srgbClr val="6AA84F"/>
                </a:solidFill>
              </a:rPr>
              <a:t>ema</a:t>
            </a:r>
            <a:r>
              <a:rPr lang="en-US" sz="2400" b="1">
                <a:solidFill>
                  <a:srgbClr val="6AA84F"/>
                </a:solidFill>
              </a:rPr>
              <a:t> 2: </a:t>
            </a:r>
            <a:r>
              <a:rPr lang="en-US">
                <a:solidFill>
                  <a:srgbClr val="6AA84F"/>
                </a:solidFill>
              </a:rPr>
              <a:t>Aplicación de Prácticas Sostenibles</a:t>
            </a:r>
            <a:endParaRPr>
              <a:solidFill>
                <a:srgbClr val="6AA84F"/>
              </a:solidFill>
            </a:endParaRPr>
          </a:p>
        </p:txBody>
      </p:sp>
      <p:sp>
        <p:nvSpPr>
          <p:cNvPr id="320" name="Google Shape;320;p11"/>
          <p:cNvSpPr txBox="1">
            <a:spLocks noGrp="1"/>
          </p:cNvSpPr>
          <p:nvPr>
            <p:ph type="body" idx="6"/>
          </p:nvPr>
        </p:nvSpPr>
        <p:spPr>
          <a:xfrm>
            <a:off x="4950808" y="3022620"/>
            <a:ext cx="6981900" cy="411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US" sz="2400" b="1">
                <a:solidFill>
                  <a:srgbClr val="6AA84F"/>
                </a:solidFill>
              </a:rPr>
              <a:t>T</a:t>
            </a:r>
            <a:r>
              <a:rPr lang="en-US">
                <a:solidFill>
                  <a:srgbClr val="6AA84F"/>
                </a:solidFill>
              </a:rPr>
              <a:t>ema</a:t>
            </a:r>
            <a:r>
              <a:rPr lang="en-US" sz="2400" b="1">
                <a:solidFill>
                  <a:srgbClr val="6AA84F"/>
                </a:solidFill>
              </a:rPr>
              <a:t> 3:</a:t>
            </a:r>
            <a:r>
              <a:rPr lang="en-US" sz="2400" b="1"/>
              <a:t> </a:t>
            </a:r>
            <a:r>
              <a:rPr lang="en-US">
                <a:solidFill>
                  <a:srgbClr val="6AA84F"/>
                </a:solidFill>
              </a:rPr>
              <a:t>Conocimiento de la normativa y </a:t>
            </a:r>
            <a:endParaRPr>
              <a:solidFill>
                <a:srgbClr val="6AA84F"/>
              </a:solidFill>
            </a:endParaRPr>
          </a:p>
          <a:p>
            <a:pPr marL="0" lvl="0" indent="0" algn="l" rtl="0">
              <a:lnSpc>
                <a:spcPct val="100000"/>
              </a:lnSpc>
              <a:spcBef>
                <a:spcPts val="0"/>
              </a:spcBef>
              <a:spcAft>
                <a:spcPts val="0"/>
              </a:spcAft>
              <a:buClr>
                <a:srgbClr val="73B64B"/>
              </a:buClr>
              <a:buSzPts val="2400"/>
              <a:buNone/>
            </a:pPr>
            <a:r>
              <a:rPr lang="en-US">
                <a:solidFill>
                  <a:srgbClr val="6AA84F"/>
                </a:solidFill>
              </a:rPr>
              <a:t>participación de las partes interesadas</a:t>
            </a:r>
            <a:endParaRPr>
              <a:solidFill>
                <a:srgbClr val="6AA84F"/>
              </a:solidFill>
            </a:endParaRPr>
          </a:p>
          <a:p>
            <a:pPr marL="0" lvl="0" indent="0" algn="l" rtl="0">
              <a:lnSpc>
                <a:spcPct val="100000"/>
              </a:lnSpc>
              <a:spcBef>
                <a:spcPts val="0"/>
              </a:spcBef>
              <a:spcAft>
                <a:spcPts val="0"/>
              </a:spcAft>
              <a:buClr>
                <a:srgbClr val="73B64B"/>
              </a:buClr>
              <a:buSzPts val="2400"/>
              <a:buNone/>
            </a:pPr>
            <a:endParaRPr/>
          </a:p>
        </p:txBody>
      </p:sp>
      <p:sp>
        <p:nvSpPr>
          <p:cNvPr id="321" name="Google Shape;321;p11"/>
          <p:cNvSpPr txBox="1">
            <a:spLocks noGrp="1"/>
          </p:cNvSpPr>
          <p:nvPr>
            <p:ph type="body" idx="9"/>
          </p:nvPr>
        </p:nvSpPr>
        <p:spPr>
          <a:xfrm>
            <a:off x="3957367" y="1919101"/>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02</a:t>
            </a:r>
            <a:endParaRPr/>
          </a:p>
        </p:txBody>
      </p:sp>
      <p:sp>
        <p:nvSpPr>
          <p:cNvPr id="322" name="Google Shape;322;p11"/>
          <p:cNvSpPr txBox="1">
            <a:spLocks noGrp="1"/>
          </p:cNvSpPr>
          <p:nvPr>
            <p:ph type="body" idx="13"/>
          </p:nvPr>
        </p:nvSpPr>
        <p:spPr>
          <a:xfrm>
            <a:off x="3957367" y="2846321"/>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03</a:t>
            </a:r>
            <a:endParaRPr/>
          </a:p>
        </p:txBody>
      </p:sp>
      <p:sp>
        <p:nvSpPr>
          <p:cNvPr id="323" name="Google Shape;323;p11"/>
          <p:cNvSpPr/>
          <p:nvPr/>
        </p:nvSpPr>
        <p:spPr>
          <a:xfrm>
            <a:off x="3918849" y="1974197"/>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24" name="Google Shape;324;p11"/>
          <p:cNvSpPr/>
          <p:nvPr/>
        </p:nvSpPr>
        <p:spPr>
          <a:xfrm>
            <a:off x="3918849" y="2955699"/>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26" name="Google Shape;326;p11"/>
          <p:cNvSpPr/>
          <p:nvPr/>
        </p:nvSpPr>
        <p:spPr>
          <a:xfrm>
            <a:off x="3918849" y="3898300"/>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27" name="Google Shape;327;p11"/>
          <p:cNvSpPr txBox="1"/>
          <p:nvPr/>
        </p:nvSpPr>
        <p:spPr>
          <a:xfrm>
            <a:off x="4950811" y="3986466"/>
            <a:ext cx="6562677" cy="33941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3B64B"/>
              </a:buClr>
              <a:buSzPts val="2400"/>
              <a:buFont typeface="Arial"/>
              <a:buNone/>
            </a:pPr>
            <a:r>
              <a:rPr lang="en-US" sz="2400" b="1" i="0" u="none" strike="noStrike" cap="none">
                <a:solidFill>
                  <a:srgbClr val="6AA84F"/>
                </a:solidFill>
                <a:latin typeface="Calibri"/>
                <a:ea typeface="Calibri"/>
                <a:cs typeface="Calibri"/>
                <a:sym typeface="Calibri"/>
              </a:rPr>
              <a:t>Tema 4:</a:t>
            </a:r>
            <a:r>
              <a:rPr lang="en-US" sz="2400" b="1" i="0" u="none" strike="noStrike" cap="none">
                <a:solidFill>
                  <a:srgbClr val="73B64B"/>
                </a:solidFill>
                <a:latin typeface="Calibri"/>
                <a:ea typeface="Calibri"/>
                <a:cs typeface="Calibri"/>
                <a:sym typeface="Calibri"/>
              </a:rPr>
              <a:t> </a:t>
            </a:r>
            <a:r>
              <a:rPr lang="en-US" sz="2400" b="1" i="0" u="none" strike="noStrike" cap="none">
                <a:solidFill>
                  <a:srgbClr val="6AA84F"/>
                </a:solidFill>
                <a:latin typeface="Calibri"/>
                <a:ea typeface="Calibri"/>
                <a:cs typeface="Calibri"/>
                <a:sym typeface="Calibri"/>
              </a:rPr>
              <a:t>Medición del rendimiento y competitividad empresarial</a:t>
            </a:r>
            <a:endParaRPr sz="2400" b="1" i="0" u="none" strike="noStrike" cap="none">
              <a:solidFill>
                <a:srgbClr val="6AA84F"/>
              </a:solidFill>
              <a:latin typeface="Calibri"/>
              <a:ea typeface="Calibri"/>
              <a:cs typeface="Calibri"/>
              <a:sym typeface="Calibri"/>
            </a:endParaRPr>
          </a:p>
          <a:p>
            <a:pPr marL="0" marR="0" lvl="0" indent="0" algn="l" rtl="0">
              <a:lnSpc>
                <a:spcPct val="100000"/>
              </a:lnSpc>
              <a:spcBef>
                <a:spcPts val="0"/>
              </a:spcBef>
              <a:spcAft>
                <a:spcPts val="0"/>
              </a:spcAft>
              <a:buClr>
                <a:srgbClr val="73B64B"/>
              </a:buClr>
              <a:buSzPts val="2400"/>
              <a:buFont typeface="Arial"/>
              <a:buNone/>
            </a:pPr>
            <a:endParaRPr sz="2400" b="1" i="0" u="none" strike="noStrike" cap="none">
              <a:solidFill>
                <a:srgbClr val="73B64B"/>
              </a:solidFill>
              <a:latin typeface="Calibri"/>
              <a:ea typeface="Calibri"/>
              <a:cs typeface="Calibri"/>
              <a:sym typeface="Calibri"/>
            </a:endParaRPr>
          </a:p>
        </p:txBody>
      </p:sp>
      <p:sp>
        <p:nvSpPr>
          <p:cNvPr id="328" name="Google Shape;328;p11"/>
          <p:cNvSpPr txBox="1"/>
          <p:nvPr/>
        </p:nvSpPr>
        <p:spPr>
          <a:xfrm>
            <a:off x="3918849" y="3753959"/>
            <a:ext cx="1232765" cy="955625"/>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Clr>
                <a:schemeClr val="lt1"/>
              </a:buClr>
              <a:buSzPts val="4400"/>
              <a:buFont typeface="Arial"/>
              <a:buNone/>
            </a:pPr>
            <a:r>
              <a:rPr lang="en-US" sz="4400" b="1" i="0" u="none" strike="noStrike" cap="none">
                <a:solidFill>
                  <a:schemeClr val="lt1"/>
                </a:solidFill>
                <a:latin typeface="Calibri"/>
                <a:ea typeface="Calibri"/>
                <a:cs typeface="Calibri"/>
                <a:sym typeface="Calibri"/>
              </a:rPr>
              <a:t>04</a:t>
            </a:r>
            <a:endParaRPr sz="1400" b="0" i="0" u="none" strike="noStrike" cap="none">
              <a:solidFill>
                <a:srgbClr val="000000"/>
              </a:solidFill>
              <a:latin typeface="Arial"/>
              <a:ea typeface="Arial"/>
              <a:cs typeface="Arial"/>
              <a:sym typeface="Arial"/>
            </a:endParaRPr>
          </a:p>
        </p:txBody>
      </p:sp>
      <p:sp>
        <p:nvSpPr>
          <p:cNvPr id="329" name="Google Shape;329;p11"/>
          <p:cNvSpPr/>
          <p:nvPr/>
        </p:nvSpPr>
        <p:spPr>
          <a:xfrm>
            <a:off x="3918849" y="4782369"/>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7" name="Google Shape;337;p12"/>
          <p:cNvSpPr txBox="1">
            <a:spLocks noGrp="1"/>
          </p:cNvSpPr>
          <p:nvPr>
            <p:ph type="body" idx="1"/>
          </p:nvPr>
        </p:nvSpPr>
        <p:spPr>
          <a:xfrm>
            <a:off x="7630824" y="990923"/>
            <a:ext cx="271205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US"/>
              <a:t>02.1</a:t>
            </a:r>
            <a:endParaRPr/>
          </a:p>
        </p:txBody>
      </p:sp>
      <p:sp>
        <p:nvSpPr>
          <p:cNvPr id="338" name="Google Shape;338;p12"/>
          <p:cNvSpPr/>
          <p:nvPr/>
        </p:nvSpPr>
        <p:spPr>
          <a:xfrm>
            <a:off x="5807641" y="4514232"/>
            <a:ext cx="5608740" cy="12526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339" name="Google Shape;339;p12"/>
          <p:cNvSpPr txBox="1"/>
          <p:nvPr/>
        </p:nvSpPr>
        <p:spPr>
          <a:xfrm>
            <a:off x="5857895" y="4597995"/>
            <a:ext cx="5608800" cy="10851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1200"/>
              </a:spcBef>
              <a:spcAft>
                <a:spcPts val="1200"/>
              </a:spcAft>
              <a:buClr>
                <a:srgbClr val="000000"/>
              </a:buClr>
              <a:buSzPts val="3000"/>
              <a:buFont typeface="Arial"/>
              <a:buNone/>
            </a:pPr>
            <a:r>
              <a:rPr lang="en-US" sz="3000" b="1" i="0" u="none" strike="noStrike" cap="none">
                <a:solidFill>
                  <a:srgbClr val="6AA84F"/>
                </a:solidFill>
                <a:latin typeface="Calibri"/>
                <a:ea typeface="Calibri"/>
                <a:cs typeface="Calibri"/>
                <a:sym typeface="Calibri"/>
              </a:rPr>
              <a:t>Tema 1: Entender la sostenibilidad empresarial</a:t>
            </a:r>
            <a:endParaRPr sz="30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13"/>
          <p:cNvSpPr txBox="1">
            <a:spLocks noGrp="1"/>
          </p:cNvSpPr>
          <p:nvPr>
            <p:ph type="body" idx="1"/>
          </p:nvPr>
        </p:nvSpPr>
        <p:spPr>
          <a:xfrm>
            <a:off x="231648" y="137768"/>
            <a:ext cx="5705856" cy="58021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200"/>
              <a:buNone/>
            </a:pPr>
            <a:endParaRPr/>
          </a:p>
          <a:p>
            <a:pPr marL="0" lvl="0" indent="0" algn="l" rtl="0">
              <a:lnSpc>
                <a:spcPct val="90000"/>
              </a:lnSpc>
              <a:spcBef>
                <a:spcPts val="0"/>
              </a:spcBef>
              <a:spcAft>
                <a:spcPts val="0"/>
              </a:spcAft>
              <a:buClr>
                <a:schemeClr val="lt1"/>
              </a:buClr>
              <a:buSzPts val="2200"/>
              <a:buNone/>
            </a:pPr>
            <a:endParaRPr/>
          </a:p>
          <a:p>
            <a:pPr marL="0" lvl="0" indent="0" algn="l" rtl="0">
              <a:lnSpc>
                <a:spcPct val="90000"/>
              </a:lnSpc>
              <a:spcBef>
                <a:spcPts val="0"/>
              </a:spcBef>
              <a:spcAft>
                <a:spcPts val="0"/>
              </a:spcAft>
              <a:buClr>
                <a:schemeClr val="lt1"/>
              </a:buClr>
              <a:buSzPts val="2200"/>
              <a:buNone/>
            </a:pPr>
            <a:endParaRPr/>
          </a:p>
          <a:p>
            <a:pPr marL="0" lvl="0" indent="0" algn="l" rtl="0">
              <a:lnSpc>
                <a:spcPct val="90000"/>
              </a:lnSpc>
              <a:spcBef>
                <a:spcPts val="0"/>
              </a:spcBef>
              <a:spcAft>
                <a:spcPts val="0"/>
              </a:spcAft>
              <a:buClr>
                <a:schemeClr val="lt1"/>
              </a:buClr>
              <a:buSzPts val="2200"/>
              <a:buNone/>
            </a:pPr>
            <a:endParaRPr/>
          </a:p>
          <a:p>
            <a:pPr marL="0" lvl="0" indent="0" algn="l" rtl="0">
              <a:lnSpc>
                <a:spcPct val="90000"/>
              </a:lnSpc>
              <a:spcBef>
                <a:spcPts val="0"/>
              </a:spcBef>
              <a:spcAft>
                <a:spcPts val="0"/>
              </a:spcAft>
              <a:buClr>
                <a:schemeClr val="lt1"/>
              </a:buClr>
              <a:buSzPts val="2200"/>
              <a:buNone/>
            </a:pPr>
            <a:endParaRPr/>
          </a:p>
          <a:p>
            <a:pPr marL="0" lvl="0" indent="0" algn="l" rtl="0">
              <a:lnSpc>
                <a:spcPct val="90000"/>
              </a:lnSpc>
              <a:spcBef>
                <a:spcPts val="0"/>
              </a:spcBef>
              <a:spcAft>
                <a:spcPts val="0"/>
              </a:spcAft>
              <a:buClr>
                <a:schemeClr val="lt1"/>
              </a:buClr>
              <a:buSzPts val="2200"/>
              <a:buNone/>
            </a:pPr>
            <a:endParaRPr/>
          </a:p>
          <a:p>
            <a:pPr marL="0" lvl="0" indent="0" algn="just" rtl="0">
              <a:lnSpc>
                <a:spcPct val="100000"/>
              </a:lnSpc>
              <a:spcBef>
                <a:spcPts val="0"/>
              </a:spcBef>
              <a:spcAft>
                <a:spcPts val="0"/>
              </a:spcAft>
              <a:buClr>
                <a:schemeClr val="lt1"/>
              </a:buClr>
              <a:buSzPts val="2200"/>
              <a:buNone/>
            </a:pPr>
            <a:r>
              <a:rPr lang="en-US"/>
              <a:t>La sostenibilidad en los negocios se refiere a la capacidad de las empresas para operar de manera que se garantice el equilibrio ecológico a largo plazo, la equidad social y la viabilidad económica.  Este concepto subraya la importancia no sólo de la rentabilidad, sino también de la necesidad de prácticas que protejan el medio ambiente y contribuyan positivamente a la sociedad.</a:t>
            </a:r>
            <a:endParaRPr/>
          </a:p>
        </p:txBody>
      </p:sp>
      <p:sp>
        <p:nvSpPr>
          <p:cNvPr id="345" name="Google Shape;345;p13"/>
          <p:cNvSpPr txBox="1">
            <a:spLocks noGrp="1"/>
          </p:cNvSpPr>
          <p:nvPr>
            <p:ph type="body" idx="2"/>
          </p:nvPr>
        </p:nvSpPr>
        <p:spPr>
          <a:xfrm>
            <a:off x="140171" y="0"/>
            <a:ext cx="6095905" cy="99265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200"/>
              <a:buNone/>
            </a:pPr>
            <a:endParaRPr/>
          </a:p>
          <a:p>
            <a:pPr marL="0" lvl="0" indent="0" algn="l" rtl="0">
              <a:lnSpc>
                <a:spcPct val="90000"/>
              </a:lnSpc>
              <a:spcBef>
                <a:spcPts val="0"/>
              </a:spcBef>
              <a:spcAft>
                <a:spcPts val="0"/>
              </a:spcAft>
              <a:buClr>
                <a:schemeClr val="lt1"/>
              </a:buClr>
              <a:buSzPts val="3200"/>
              <a:buNone/>
            </a:pPr>
            <a:r>
              <a:rPr lang="en-US"/>
              <a:t>Definir la sostenibilidad en la empresa</a:t>
            </a:r>
            <a:endParaRPr/>
          </a:p>
        </p:txBody>
      </p:sp>
      <p:pic>
        <p:nvPicPr>
          <p:cNvPr id="346" name="Google Shape;346;p13" descr="A tree growing in a building&#10;&#10;Description automatically generated"/>
          <p:cNvPicPr preferRelativeResize="0">
            <a:picLocks noGrp="1"/>
          </p:cNvPicPr>
          <p:nvPr>
            <p:ph type="pic" idx="3"/>
          </p:nvPr>
        </p:nvPicPr>
        <p:blipFill rotWithShape="1">
          <a:blip r:embed="rId3" cstate="screen">
            <a:alphaModFix/>
            <a:extLst>
              <a:ext uri="{28A0092B-C50C-407E-A947-70E740481C1C}">
                <a14:useLocalDpi xmlns:a14="http://schemas.microsoft.com/office/drawing/2010/main"/>
              </a:ext>
            </a:extLst>
          </a:blip>
          <a:srcRect/>
          <a:stretch/>
        </p:blipFill>
        <p:spPr>
          <a:xfrm>
            <a:off x="6083676" y="0"/>
            <a:ext cx="5361066" cy="6858000"/>
          </a:xfrm>
          <a:prstGeom prst="rect">
            <a:avLst/>
          </a:prstGeom>
          <a:solidFill>
            <a:srgbClr val="D8D8D8"/>
          </a:solid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23"/>
          <p:cNvSpPr txBox="1">
            <a:spLocks noGrp="1"/>
          </p:cNvSpPr>
          <p:nvPr>
            <p:ph type="body" idx="1"/>
          </p:nvPr>
        </p:nvSpPr>
        <p:spPr>
          <a:xfrm>
            <a:off x="237744" y="625687"/>
            <a:ext cx="5706000" cy="3666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1000"/>
              </a:spcBef>
              <a:spcAft>
                <a:spcPts val="0"/>
              </a:spcAft>
              <a:buSzPts val="2400"/>
              <a:buNone/>
            </a:pPr>
            <a:r>
              <a:rPr lang="en-US"/>
              <a:t>La importancia de la sostenibilidad en la empresa moderna es cada vez más crítica. Se espera de las empresas no sólo que aporten valor económico, sino también que actúen de forma responsable, minimizando los daños medioambientales y maximizando los beneficios para la sociedad.  Este cambio viene impulsado por la evolución de las preferencias de los consumidores, unos entornos normativos más estrictos y la urgente necesidad de afrontar retos mundiales como el cambio climático, el agotamiento de los recursos y la desigualdad social.</a:t>
            </a:r>
            <a:endParaRPr/>
          </a:p>
        </p:txBody>
      </p:sp>
      <p:pic>
        <p:nvPicPr>
          <p:cNvPr id="352" name="Google Shape;352;p23"/>
          <p:cNvPicPr preferRelativeResize="0">
            <a:picLocks noGrp="1"/>
          </p:cNvPicPr>
          <p:nvPr>
            <p:ph type="pic" idx="3"/>
          </p:nvPr>
        </p:nvPicPr>
        <p:blipFill rotWithShape="1">
          <a:blip r:embed="rId3" cstate="screen">
            <a:alphaModFix/>
            <a:extLst>
              <a:ext uri="{28A0092B-C50C-407E-A947-70E740481C1C}">
                <a14:useLocalDpi xmlns:a14="http://schemas.microsoft.com/office/drawing/2010/main"/>
              </a:ext>
            </a:extLst>
          </a:blip>
          <a:srcRect/>
          <a:stretch/>
        </p:blipFill>
        <p:spPr>
          <a:xfrm>
            <a:off x="6083676" y="0"/>
            <a:ext cx="5361066" cy="6858000"/>
          </a:xfrm>
          <a:prstGeom prst="rect">
            <a:avLst/>
          </a:prstGeom>
          <a:solidFill>
            <a:srgbClr val="D8D8D8"/>
          </a:solid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14"/>
          <p:cNvSpPr txBox="1">
            <a:spLocks noGrp="1"/>
          </p:cNvSpPr>
          <p:nvPr>
            <p:ph type="body" idx="1"/>
          </p:nvPr>
        </p:nvSpPr>
        <p:spPr>
          <a:xfrm>
            <a:off x="5400050" y="646926"/>
            <a:ext cx="5913000" cy="40113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SzPts val="2400"/>
              <a:buNone/>
            </a:pPr>
            <a:r>
              <a:rPr lang="en-US" sz="2100">
                <a:solidFill>
                  <a:srgbClr val="FFFFFF"/>
                </a:solidFill>
              </a:rPr>
              <a:t>La sostenibilidad empresarial implica la gestión de la triple cuenta de resultados, que abarca el enfoque de una empresa para equilibrar sus prioridades económicas, sociales y medioambientales.  Estas tres dimensiones se conocen comúnmente como beneficio, personas y planeta.  En términos prácticos, esto incluye</a:t>
            </a:r>
            <a:endParaRPr sz="2100">
              <a:solidFill>
                <a:srgbClr val="FFFFFF"/>
              </a:solidFill>
            </a:endParaRPr>
          </a:p>
          <a:p>
            <a:pPr marL="457200" lvl="0" indent="-361950" algn="l" rtl="0">
              <a:lnSpc>
                <a:spcPct val="115000"/>
              </a:lnSpc>
              <a:spcBef>
                <a:spcPts val="1200"/>
              </a:spcBef>
              <a:spcAft>
                <a:spcPts val="0"/>
              </a:spcAft>
              <a:buClr>
                <a:srgbClr val="FFFFFF"/>
              </a:buClr>
              <a:buSzPts val="2100"/>
              <a:buChar char="●"/>
            </a:pPr>
            <a:r>
              <a:rPr lang="en-US" sz="2100" b="1">
                <a:solidFill>
                  <a:srgbClr val="FFFFFF"/>
                </a:solidFill>
              </a:rPr>
              <a:t>Beneficios:</a:t>
            </a:r>
            <a:r>
              <a:rPr lang="en-US" sz="2100">
                <a:solidFill>
                  <a:srgbClr val="FFFFFF"/>
                </a:solidFill>
              </a:rPr>
              <a:t> Mantener la estabilidad económica a largo plazo y el crecimiento de la empresa.</a:t>
            </a:r>
            <a:endParaRPr sz="2100">
              <a:solidFill>
                <a:srgbClr val="FFFFFF"/>
              </a:solidFill>
            </a:endParaRPr>
          </a:p>
          <a:p>
            <a:pPr marL="457200" lvl="0" indent="-361950" algn="l" rtl="0">
              <a:lnSpc>
                <a:spcPct val="115000"/>
              </a:lnSpc>
              <a:spcBef>
                <a:spcPts val="0"/>
              </a:spcBef>
              <a:spcAft>
                <a:spcPts val="0"/>
              </a:spcAft>
              <a:buClr>
                <a:srgbClr val="FFFFFF"/>
              </a:buClr>
              <a:buSzPts val="2100"/>
              <a:buChar char="●"/>
            </a:pPr>
            <a:r>
              <a:rPr lang="en-US" sz="2100" b="1">
                <a:solidFill>
                  <a:srgbClr val="FFFFFF"/>
                </a:solidFill>
              </a:rPr>
              <a:t>Personas:</a:t>
            </a:r>
            <a:r>
              <a:rPr lang="en-US" sz="2100">
                <a:solidFill>
                  <a:srgbClr val="FFFFFF"/>
                </a:solidFill>
              </a:rPr>
              <a:t> Ser responsables del impacto de las prácticas empresariales en los empleados, los clientes, las comunidades y todas las demás partes interesadas.</a:t>
            </a:r>
            <a:endParaRPr sz="2100">
              <a:solidFill>
                <a:srgbClr val="FFFFFF"/>
              </a:solidFill>
            </a:endParaRPr>
          </a:p>
          <a:p>
            <a:pPr marL="457200" lvl="0" indent="-361950" algn="l" rtl="0">
              <a:lnSpc>
                <a:spcPct val="115000"/>
              </a:lnSpc>
              <a:spcBef>
                <a:spcPts val="0"/>
              </a:spcBef>
              <a:spcAft>
                <a:spcPts val="0"/>
              </a:spcAft>
              <a:buClr>
                <a:srgbClr val="FFFFFF"/>
              </a:buClr>
              <a:buSzPts val="2100"/>
              <a:buChar char="●"/>
            </a:pPr>
            <a:r>
              <a:rPr lang="en-US" sz="2100" b="1">
                <a:solidFill>
                  <a:srgbClr val="FFFFFF"/>
                </a:solidFill>
              </a:rPr>
              <a:t>Planeta:</a:t>
            </a:r>
            <a:r>
              <a:rPr lang="en-US" sz="2100">
                <a:solidFill>
                  <a:srgbClr val="FFFFFF"/>
                </a:solidFill>
              </a:rPr>
              <a:t> Reducir la huella medioambiental y preservar los recursos naturales en todas las actividades empresariales.</a:t>
            </a:r>
            <a:endParaRPr sz="2100">
              <a:solidFill>
                <a:srgbClr val="FFFFFF"/>
              </a:solidFill>
            </a:endParaRPr>
          </a:p>
          <a:p>
            <a:pPr marL="457200" lvl="0" indent="0" algn="just" rtl="0">
              <a:lnSpc>
                <a:spcPct val="90000"/>
              </a:lnSpc>
              <a:spcBef>
                <a:spcPts val="1200"/>
              </a:spcBef>
              <a:spcAft>
                <a:spcPts val="0"/>
              </a:spcAft>
              <a:buSzPts val="2400"/>
              <a:buNone/>
            </a:pPr>
            <a:endParaRPr sz="2100" b="1">
              <a:solidFill>
                <a:srgbClr val="000000"/>
              </a:solidFill>
            </a:endParaRPr>
          </a:p>
        </p:txBody>
      </p:sp>
      <p:sp>
        <p:nvSpPr>
          <p:cNvPr id="358" name="Google Shape;358;p14"/>
          <p:cNvSpPr txBox="1">
            <a:spLocks noGrp="1"/>
          </p:cNvSpPr>
          <p:nvPr>
            <p:ph type="body" idx="2"/>
          </p:nvPr>
        </p:nvSpPr>
        <p:spPr>
          <a:xfrm>
            <a:off x="5809175" y="124625"/>
            <a:ext cx="5122800" cy="6759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200"/>
              <a:buNone/>
            </a:pPr>
            <a:r>
              <a:rPr lang="en-US" sz="3000"/>
              <a:t>Beneficios, Personas, Planeta</a:t>
            </a:r>
            <a:endParaRPr sz="3000"/>
          </a:p>
        </p:txBody>
      </p:sp>
      <p:pic>
        <p:nvPicPr>
          <p:cNvPr id="359" name="Google Shape;359;p14"/>
          <p:cNvPicPr preferRelativeResize="0">
            <a:picLocks noGrp="1"/>
          </p:cNvPicPr>
          <p:nvPr>
            <p:ph type="pic" idx="3"/>
          </p:nvPr>
        </p:nvPicPr>
        <p:blipFill rotWithShape="1">
          <a:blip r:embed="rId3" cstate="screen">
            <a:alphaModFix/>
            <a:extLst>
              <a:ext uri="{28A0092B-C50C-407E-A947-70E740481C1C}">
                <a14:useLocalDpi xmlns:a14="http://schemas.microsoft.com/office/drawing/2010/main"/>
              </a:ext>
            </a:extLst>
          </a:blip>
          <a:srcRect/>
          <a:stretch/>
        </p:blipFill>
        <p:spPr>
          <a:xfrm>
            <a:off x="-3492" y="0"/>
            <a:ext cx="5380164" cy="6858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15"/>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SzPts val="2400"/>
              <a:buNone/>
            </a:pPr>
            <a:r>
              <a:rPr lang="en-US">
                <a:highlight>
                  <a:srgbClr val="FFFFFF"/>
                </a:highlight>
              </a:rPr>
              <a:t>Para comprender plenamente la sostenibilidad empresarial, es esencial analizar sus tres pilares fundamentales:</a:t>
            </a:r>
            <a:endParaRPr>
              <a:highlight>
                <a:srgbClr val="FFFFFF"/>
              </a:highlight>
            </a:endParaRPr>
          </a:p>
          <a:p>
            <a:pPr marL="0" lvl="0" indent="0" algn="l" rtl="0">
              <a:lnSpc>
                <a:spcPct val="115000"/>
              </a:lnSpc>
              <a:spcBef>
                <a:spcPts val="1200"/>
              </a:spcBef>
              <a:spcAft>
                <a:spcPts val="0"/>
              </a:spcAft>
              <a:buSzPts val="2400"/>
              <a:buNone/>
            </a:pPr>
            <a:endParaRPr>
              <a:highlight>
                <a:srgbClr val="FFFFFF"/>
              </a:highlight>
            </a:endParaRPr>
          </a:p>
          <a:p>
            <a:pPr marL="457200" lvl="0" indent="-298450" algn="l" rtl="0">
              <a:lnSpc>
                <a:spcPct val="115000"/>
              </a:lnSpc>
              <a:spcBef>
                <a:spcPts val="1200"/>
              </a:spcBef>
              <a:spcAft>
                <a:spcPts val="0"/>
              </a:spcAft>
              <a:buClr>
                <a:srgbClr val="6AA84F"/>
              </a:buClr>
              <a:buSzPts val="1100"/>
              <a:buChar char="●"/>
            </a:pPr>
            <a:r>
              <a:rPr lang="en-US" b="1">
                <a:solidFill>
                  <a:srgbClr val="6AA84F"/>
                </a:solidFill>
                <a:highlight>
                  <a:srgbClr val="FFFFFF"/>
                </a:highlight>
              </a:rPr>
              <a:t>Sostenibilidad medioambiental</a:t>
            </a:r>
            <a:endParaRPr b="1">
              <a:solidFill>
                <a:srgbClr val="6AA84F"/>
              </a:solidFill>
              <a:highlight>
                <a:srgbClr val="FFFFFF"/>
              </a:highlight>
            </a:endParaRPr>
          </a:p>
          <a:p>
            <a:pPr marL="457200" lvl="0" indent="-298450" algn="l" rtl="0">
              <a:lnSpc>
                <a:spcPct val="115000"/>
              </a:lnSpc>
              <a:spcBef>
                <a:spcPts val="0"/>
              </a:spcBef>
              <a:spcAft>
                <a:spcPts val="0"/>
              </a:spcAft>
              <a:buClr>
                <a:srgbClr val="6AA84F"/>
              </a:buClr>
              <a:buSzPts val="1100"/>
              <a:buChar char="●"/>
            </a:pPr>
            <a:r>
              <a:rPr lang="en-US" b="1">
                <a:solidFill>
                  <a:srgbClr val="6AA84F"/>
                </a:solidFill>
                <a:highlight>
                  <a:srgbClr val="FFFFFF"/>
                </a:highlight>
              </a:rPr>
              <a:t>Sostenibilidad social</a:t>
            </a:r>
            <a:endParaRPr b="1">
              <a:solidFill>
                <a:srgbClr val="6AA84F"/>
              </a:solidFill>
              <a:highlight>
                <a:srgbClr val="FFFFFF"/>
              </a:highlight>
            </a:endParaRPr>
          </a:p>
          <a:p>
            <a:pPr marL="457200" lvl="0" indent="-298450" algn="l" rtl="0">
              <a:lnSpc>
                <a:spcPct val="115000"/>
              </a:lnSpc>
              <a:spcBef>
                <a:spcPts val="0"/>
              </a:spcBef>
              <a:spcAft>
                <a:spcPts val="0"/>
              </a:spcAft>
              <a:buClr>
                <a:srgbClr val="6AA84F"/>
              </a:buClr>
              <a:buSzPts val="1100"/>
              <a:buChar char="●"/>
            </a:pPr>
            <a:r>
              <a:rPr lang="en-US" b="1">
                <a:solidFill>
                  <a:srgbClr val="6AA84F"/>
                </a:solidFill>
                <a:highlight>
                  <a:srgbClr val="FFFFFF"/>
                </a:highlight>
              </a:rPr>
              <a:t>Sostenibilidad económica</a:t>
            </a:r>
            <a:endParaRPr b="1">
              <a:solidFill>
                <a:srgbClr val="6AA84F"/>
              </a:solidFill>
              <a:highlight>
                <a:srgbClr val="FFFFFF"/>
              </a:highlight>
            </a:endParaRPr>
          </a:p>
          <a:p>
            <a:pPr marL="457200" lvl="0" indent="0" algn="l" rtl="0">
              <a:lnSpc>
                <a:spcPct val="103333"/>
              </a:lnSpc>
              <a:spcBef>
                <a:spcPts val="1200"/>
              </a:spcBef>
              <a:spcAft>
                <a:spcPts val="0"/>
              </a:spcAft>
              <a:buSzPts val="2400"/>
              <a:buNone/>
            </a:pPr>
            <a:endParaRPr>
              <a:solidFill>
                <a:srgbClr val="6AA84F"/>
              </a:solidFill>
              <a:highlight>
                <a:srgbClr val="FFFFFF"/>
              </a:highlight>
            </a:endParaRPr>
          </a:p>
        </p:txBody>
      </p:sp>
      <p:sp>
        <p:nvSpPr>
          <p:cNvPr id="365" name="Google Shape;365;p15"/>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None/>
            </a:pPr>
            <a:r>
              <a:rPr lang="en-US"/>
              <a:t>Los Tres Pilares de la Sostenibilidad</a:t>
            </a:r>
            <a:endParaRPr/>
          </a:p>
        </p:txBody>
      </p:sp>
      <p:sp>
        <p:nvSpPr>
          <p:cNvPr id="366" name="Google Shape;366;p15"/>
          <p:cNvSpPr txBox="1"/>
          <p:nvPr/>
        </p:nvSpPr>
        <p:spPr>
          <a:xfrm>
            <a:off x="10036377" y="6488668"/>
            <a:ext cx="281762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sng" strike="noStrike" cap="none">
                <a:solidFill>
                  <a:schemeClr val="lt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Image source</a:t>
            </a: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16"/>
          <p:cNvSpPr txBox="1">
            <a:spLocks noGrp="1"/>
          </p:cNvSpPr>
          <p:nvPr>
            <p:ph type="body" idx="1"/>
          </p:nvPr>
        </p:nvSpPr>
        <p:spPr>
          <a:xfrm>
            <a:off x="649300" y="492575"/>
            <a:ext cx="10166100" cy="494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US" sz="3100"/>
              <a:t>Los Tres Pilares de la Sostenibilidad</a:t>
            </a:r>
            <a:endParaRPr sz="3100"/>
          </a:p>
        </p:txBody>
      </p:sp>
      <p:sp>
        <p:nvSpPr>
          <p:cNvPr id="372" name="Google Shape;372;p16"/>
          <p:cNvSpPr txBox="1">
            <a:spLocks noGrp="1"/>
          </p:cNvSpPr>
          <p:nvPr>
            <p:ph type="body" idx="2"/>
          </p:nvPr>
        </p:nvSpPr>
        <p:spPr>
          <a:xfrm>
            <a:off x="736600" y="1239550"/>
            <a:ext cx="10540800" cy="5354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0"/>
              </a:spcAft>
              <a:buSzPts val="2400"/>
              <a:buNone/>
            </a:pPr>
            <a:r>
              <a:rPr lang="en-US" sz="2100" b="1"/>
              <a:t>1.</a:t>
            </a:r>
            <a:r>
              <a:rPr lang="en-US" sz="2100"/>
              <a:t> </a:t>
            </a:r>
            <a:r>
              <a:rPr lang="en-US" sz="2100" b="1"/>
              <a:t>Sostenibilidad medioambiental:</a:t>
            </a:r>
            <a:endParaRPr sz="2100" b="1"/>
          </a:p>
          <a:p>
            <a:pPr marL="0" lvl="0" indent="0" algn="l" rtl="0">
              <a:lnSpc>
                <a:spcPct val="100000"/>
              </a:lnSpc>
              <a:spcBef>
                <a:spcPts val="1200"/>
              </a:spcBef>
              <a:spcAft>
                <a:spcPts val="0"/>
              </a:spcAft>
              <a:buSzPts val="2400"/>
              <a:buNone/>
            </a:pPr>
            <a:r>
              <a:rPr lang="en-US" sz="2100"/>
              <a:t>Esto implica el enfoque de su empresa para minimizar su huella ecológica. Aplicando prácticas que reduzcan los residuos y la contaminación, conservando los recursos y fomentando el uso de energías renovables, las empresas pueden mitigar su impacto en el medio ambiente.</a:t>
            </a:r>
            <a:endParaRPr sz="2100"/>
          </a:p>
          <a:p>
            <a:pPr marL="0" lvl="0" indent="0" algn="l" rtl="0">
              <a:lnSpc>
                <a:spcPct val="100000"/>
              </a:lnSpc>
              <a:spcBef>
                <a:spcPts val="1200"/>
              </a:spcBef>
              <a:spcAft>
                <a:spcPts val="0"/>
              </a:spcAft>
              <a:buSzPts val="2400"/>
              <a:buNone/>
            </a:pPr>
            <a:r>
              <a:rPr lang="en-US" sz="2100" b="1"/>
              <a:t>2.</a:t>
            </a:r>
            <a:r>
              <a:rPr lang="en-US" sz="2100"/>
              <a:t> </a:t>
            </a:r>
            <a:r>
              <a:rPr lang="en-US" sz="2100" b="1"/>
              <a:t>Sostenibilidad social:</a:t>
            </a:r>
            <a:endParaRPr sz="2100" b="1"/>
          </a:p>
          <a:p>
            <a:pPr marL="0" lvl="0" indent="0" algn="l" rtl="0">
              <a:lnSpc>
                <a:spcPct val="100000"/>
              </a:lnSpc>
              <a:spcBef>
                <a:spcPts val="1200"/>
              </a:spcBef>
              <a:spcAft>
                <a:spcPts val="0"/>
              </a:spcAft>
              <a:buSzPts val="2400"/>
              <a:buNone/>
            </a:pPr>
            <a:r>
              <a:rPr lang="en-US" sz="2100"/>
              <a:t>La sostenibilidad social se centra en el impacto de la empresa sobre sus empleados y las comunidades en las que opera. Esto incluye garantizar prácticas laborales justas, el compromiso con la comunidad, el apoyo a la equidad social y la inversión en el bienestar de los empleados.</a:t>
            </a:r>
            <a:endParaRPr sz="2100"/>
          </a:p>
          <a:p>
            <a:pPr marL="0" lvl="0" indent="0" algn="l" rtl="0">
              <a:lnSpc>
                <a:spcPct val="100000"/>
              </a:lnSpc>
              <a:spcBef>
                <a:spcPts val="1200"/>
              </a:spcBef>
              <a:spcAft>
                <a:spcPts val="0"/>
              </a:spcAft>
              <a:buSzPts val="2400"/>
              <a:buNone/>
            </a:pPr>
            <a:r>
              <a:rPr lang="en-US" sz="2100" b="1"/>
              <a:t>3.</a:t>
            </a:r>
            <a:r>
              <a:rPr lang="en-US" sz="2100"/>
              <a:t> </a:t>
            </a:r>
            <a:r>
              <a:rPr lang="en-US" sz="2100" b="1"/>
              <a:t>Sostenibilidad económica:</a:t>
            </a:r>
            <a:endParaRPr sz="2100" b="1"/>
          </a:p>
          <a:p>
            <a:pPr marL="0" lvl="0" indent="0" algn="l" rtl="0">
              <a:lnSpc>
                <a:spcPct val="100000"/>
              </a:lnSpc>
              <a:spcBef>
                <a:spcPts val="1200"/>
              </a:spcBef>
              <a:spcAft>
                <a:spcPts val="0"/>
              </a:spcAft>
              <a:buSzPts val="2400"/>
              <a:buNone/>
            </a:pPr>
            <a:r>
              <a:rPr lang="en-US" sz="2100"/>
              <a:t>La sostenibilidad económica garantiza que una empresa opere sobre una base financieramente sólida al tiempo que tiene en cuenta su impacto a largo plazo sobre el medio ambiente y la sociedad. Esto incluye operaciones rentables que también contribuyen positivamente a los objetivos sociales y medioambientales.</a:t>
            </a:r>
            <a:endParaRPr sz="2100"/>
          </a:p>
          <a:p>
            <a:pPr marL="0" lvl="0" indent="0" algn="just" rtl="0">
              <a:lnSpc>
                <a:spcPct val="100000"/>
              </a:lnSpc>
              <a:spcBef>
                <a:spcPts val="1200"/>
              </a:spcBef>
              <a:spcAft>
                <a:spcPts val="0"/>
              </a:spcAft>
              <a:buClr>
                <a:srgbClr val="595959"/>
              </a:buClr>
              <a:buSzPts val="2200"/>
              <a:buNone/>
            </a:pPr>
            <a:endParaRPr sz="2100" b="1">
              <a:highlight>
                <a:srgbClr val="FFFFFF"/>
              </a:high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90"/>
          <p:cNvSpPr txBox="1">
            <a:spLocks noGrp="1"/>
          </p:cNvSpPr>
          <p:nvPr>
            <p:ph type="body" idx="2"/>
          </p:nvPr>
        </p:nvSpPr>
        <p:spPr>
          <a:xfrm>
            <a:off x="706475" y="1482050"/>
            <a:ext cx="10509900" cy="47574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1000"/>
              </a:spcBef>
              <a:spcAft>
                <a:spcPts val="0"/>
              </a:spcAft>
              <a:buSzPts val="2400"/>
              <a:buNone/>
            </a:pPr>
            <a:r>
              <a:rPr lang="en-US" sz="2100"/>
              <a:t>Nunca se insistirá lo suficiente en la importancia de la sostenibilidad en las empresas. Ayuda a garantizar que las empresas puedan prosperar y adaptarse a un mundo que cambia rápidamente, con recursos naturales cada vez más escasos, normativas cambiantes y expectativas de los consumidores en constante evolución.</a:t>
            </a:r>
            <a:endParaRPr sz="2100"/>
          </a:p>
          <a:p>
            <a:pPr marL="0" lvl="0" indent="0" algn="just" rtl="0">
              <a:lnSpc>
                <a:spcPct val="100000"/>
              </a:lnSpc>
              <a:spcBef>
                <a:spcPts val="1000"/>
              </a:spcBef>
              <a:spcAft>
                <a:spcPts val="0"/>
              </a:spcAft>
              <a:buSzPts val="2400"/>
              <a:buNone/>
            </a:pPr>
            <a:r>
              <a:rPr lang="en-US" sz="2100"/>
              <a:t>Las empresas sostenibles están mejor posicionadas para</a:t>
            </a:r>
            <a:endParaRPr sz="2100"/>
          </a:p>
          <a:p>
            <a:pPr marL="0" lvl="0" indent="0" algn="just" rtl="0">
              <a:lnSpc>
                <a:spcPct val="100000"/>
              </a:lnSpc>
              <a:spcBef>
                <a:spcPts val="1000"/>
              </a:spcBef>
              <a:spcAft>
                <a:spcPts val="0"/>
              </a:spcAft>
              <a:buSzPts val="2400"/>
              <a:buNone/>
            </a:pPr>
            <a:r>
              <a:rPr lang="en-US" sz="2100"/>
              <a:t>- Atraer y retener el talento.</a:t>
            </a:r>
            <a:endParaRPr sz="2100"/>
          </a:p>
          <a:p>
            <a:pPr marL="0" lvl="0" indent="0" algn="just" rtl="0">
              <a:lnSpc>
                <a:spcPct val="100000"/>
              </a:lnSpc>
              <a:spcBef>
                <a:spcPts val="1000"/>
              </a:spcBef>
              <a:spcAft>
                <a:spcPts val="0"/>
              </a:spcAft>
              <a:buSzPts val="2400"/>
              <a:buNone/>
            </a:pPr>
            <a:r>
              <a:rPr lang="en-US" sz="2100"/>
              <a:t>- Impulsar la innovación y abrir nuevos mercados.</a:t>
            </a:r>
            <a:endParaRPr sz="2100"/>
          </a:p>
          <a:p>
            <a:pPr marL="0" lvl="0" indent="0" algn="just" rtl="0">
              <a:lnSpc>
                <a:spcPct val="100000"/>
              </a:lnSpc>
              <a:spcBef>
                <a:spcPts val="1000"/>
              </a:spcBef>
              <a:spcAft>
                <a:spcPts val="0"/>
              </a:spcAft>
              <a:buSzPts val="2400"/>
              <a:buNone/>
            </a:pPr>
            <a:r>
              <a:rPr lang="en-US" sz="2100"/>
              <a:t>- Mejorar la eficiencia operativa y reducir costes.</a:t>
            </a:r>
            <a:endParaRPr sz="2100"/>
          </a:p>
          <a:p>
            <a:pPr marL="0" lvl="0" indent="0" algn="just" rtl="0">
              <a:lnSpc>
                <a:spcPct val="100000"/>
              </a:lnSpc>
              <a:spcBef>
                <a:spcPts val="1000"/>
              </a:spcBef>
              <a:spcAft>
                <a:spcPts val="0"/>
              </a:spcAft>
              <a:buSzPts val="2400"/>
              <a:buNone/>
            </a:pPr>
            <a:r>
              <a:rPr lang="en-US" sz="2100"/>
              <a:t>- Mejorar la reputación de la marca y la fidelidad de los clientes.</a:t>
            </a:r>
            <a:endParaRPr sz="2100"/>
          </a:p>
          <a:p>
            <a:pPr marL="0" lvl="0" indent="0" algn="just" rtl="0">
              <a:lnSpc>
                <a:spcPct val="100000"/>
              </a:lnSpc>
              <a:spcBef>
                <a:spcPts val="1000"/>
              </a:spcBef>
              <a:spcAft>
                <a:spcPts val="0"/>
              </a:spcAft>
              <a:buSzPts val="2400"/>
              <a:buNone/>
            </a:pPr>
            <a:r>
              <a:rPr lang="en-US" sz="2100"/>
              <a:t>- Reducir los riesgos asociados al uso excesivo de recursos y al incumplimiento de la normativa.</a:t>
            </a:r>
            <a:endParaRPr sz="2100"/>
          </a:p>
          <a:p>
            <a:pPr marL="0" lvl="0" indent="0" algn="just" rtl="0">
              <a:lnSpc>
                <a:spcPct val="90000"/>
              </a:lnSpc>
              <a:spcBef>
                <a:spcPts val="1000"/>
              </a:spcBef>
              <a:spcAft>
                <a:spcPts val="0"/>
              </a:spcAft>
              <a:buSzPts val="2400"/>
              <a:buNone/>
            </a:pPr>
            <a:endParaRPr/>
          </a:p>
          <a:p>
            <a:pPr marL="0" lvl="0" indent="0" algn="just" rtl="0">
              <a:lnSpc>
                <a:spcPct val="90000"/>
              </a:lnSpc>
              <a:spcBef>
                <a:spcPts val="1000"/>
              </a:spcBef>
              <a:spcAft>
                <a:spcPts val="0"/>
              </a:spcAft>
              <a:buSzPts val="2400"/>
              <a:buNone/>
            </a:pPr>
            <a:endParaRPr/>
          </a:p>
          <a:p>
            <a:pPr marL="0" lvl="0" indent="0" algn="just" rtl="0">
              <a:lnSpc>
                <a:spcPct val="90000"/>
              </a:lnSpc>
              <a:spcBef>
                <a:spcPts val="1000"/>
              </a:spcBef>
              <a:spcAft>
                <a:spcPts val="0"/>
              </a:spcAft>
              <a:buSzPts val="2400"/>
              <a:buNone/>
            </a:pPr>
            <a:endParaRPr/>
          </a:p>
          <a:p>
            <a:pPr marL="0" lvl="0" indent="0" algn="just" rtl="0">
              <a:lnSpc>
                <a:spcPct val="90000"/>
              </a:lnSpc>
              <a:spcBef>
                <a:spcPts val="1000"/>
              </a:spcBef>
              <a:spcAft>
                <a:spcPts val="0"/>
              </a:spcAft>
              <a:buSzPts val="2400"/>
              <a:buNone/>
            </a:pPr>
            <a:endParaRPr/>
          </a:p>
          <a:p>
            <a:pPr marL="0" lvl="0" indent="0" algn="just" rtl="0">
              <a:lnSpc>
                <a:spcPct val="90000"/>
              </a:lnSpc>
              <a:spcBef>
                <a:spcPts val="1000"/>
              </a:spcBef>
              <a:spcAft>
                <a:spcPts val="0"/>
              </a:spcAft>
              <a:buClr>
                <a:schemeClr val="lt1"/>
              </a:buClr>
              <a:buSzPts val="2200"/>
              <a:buNone/>
            </a:pPr>
            <a:endParaRPr/>
          </a:p>
        </p:txBody>
      </p:sp>
      <p:sp>
        <p:nvSpPr>
          <p:cNvPr id="379" name="Google Shape;379;p90"/>
          <p:cNvSpPr txBox="1"/>
          <p:nvPr/>
        </p:nvSpPr>
        <p:spPr>
          <a:xfrm>
            <a:off x="746300" y="541150"/>
            <a:ext cx="9186000" cy="766200"/>
          </a:xfrm>
          <a:prstGeom prst="rect">
            <a:avLst/>
          </a:prstGeom>
          <a:noFill/>
          <a:ln>
            <a:noFill/>
          </a:ln>
        </p:spPr>
        <p:txBody>
          <a:bodyPr spcFirstLastPara="1" wrap="square" lIns="91425" tIns="91425" rIns="91425" bIns="91425" anchor="t" anchorCtr="0">
            <a:noAutofit/>
          </a:bodyPr>
          <a:lstStyle/>
          <a:p>
            <a:pPr marL="0" marR="0" lvl="0" indent="0" algn="l" rtl="0">
              <a:lnSpc>
                <a:spcPct val="103333"/>
              </a:lnSpc>
              <a:spcBef>
                <a:spcPts val="0"/>
              </a:spcBef>
              <a:spcAft>
                <a:spcPts val="0"/>
              </a:spcAft>
              <a:buClr>
                <a:srgbClr val="595959"/>
              </a:buClr>
              <a:buSzPts val="2400"/>
              <a:buFont typeface="Arial"/>
              <a:buNone/>
            </a:pPr>
            <a:r>
              <a:rPr lang="en-US" sz="3100" b="1" i="0" u="none" strike="noStrike" cap="none">
                <a:solidFill>
                  <a:srgbClr val="6AA84F"/>
                </a:solidFill>
                <a:latin typeface="Calibri"/>
                <a:ea typeface="Calibri"/>
                <a:cs typeface="Calibri"/>
                <a:sym typeface="Calibri"/>
              </a:rPr>
              <a:t>¿Por Qué es importante la Sostenibilidad Empresarial?</a:t>
            </a:r>
            <a:endParaRPr sz="3100" b="1" i="0" u="none" strike="noStrike" cap="none">
              <a:solidFill>
                <a:srgbClr val="6AA84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23" name="Google Shape;223;p2"/>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388401" y="385460"/>
            <a:ext cx="4107750" cy="6087079"/>
          </a:xfrm>
          <a:prstGeom prst="rect">
            <a:avLst/>
          </a:prstGeom>
          <a:solidFill>
            <a:srgbClr val="BFBFBF"/>
          </a:solidFill>
          <a:ln>
            <a:noFill/>
          </a:ln>
        </p:spPr>
      </p:pic>
      <p:sp>
        <p:nvSpPr>
          <p:cNvPr id="224" name="Google Shape;224;p2"/>
          <p:cNvSpPr txBox="1">
            <a:spLocks noGrp="1"/>
          </p:cNvSpPr>
          <p:nvPr>
            <p:ph type="body" idx="1"/>
          </p:nvPr>
        </p:nvSpPr>
        <p:spPr>
          <a:xfrm>
            <a:off x="4855949" y="3081875"/>
            <a:ext cx="6482700" cy="3776100"/>
          </a:xfrm>
          <a:prstGeom prst="rect">
            <a:avLst/>
          </a:prstGeom>
          <a:noFill/>
          <a:ln>
            <a:noFill/>
          </a:ln>
        </p:spPr>
        <p:txBody>
          <a:bodyPr spcFirstLastPara="1" wrap="square" lIns="91425" tIns="45700" rIns="91425" bIns="45700" anchor="t" anchorCtr="0">
            <a:noAutofit/>
          </a:bodyPr>
          <a:lstStyle/>
          <a:p>
            <a:pPr marL="15875" lvl="0" indent="-15875" algn="just" rtl="0">
              <a:lnSpc>
                <a:spcPct val="90000"/>
              </a:lnSpc>
              <a:spcBef>
                <a:spcPts val="0"/>
              </a:spcBef>
              <a:spcAft>
                <a:spcPts val="0"/>
              </a:spcAft>
              <a:buClr>
                <a:schemeClr val="lt1"/>
              </a:buClr>
              <a:buSzPts val="2400"/>
              <a:buNone/>
            </a:pPr>
            <a:r>
              <a:rPr lang="en-US"/>
              <a:t>Mediante la aplicación SOS (Start on Sustainability)</a:t>
            </a:r>
            <a:r>
              <a:rPr lang="en-US" sz="2400"/>
              <a:t>, </a:t>
            </a:r>
            <a:r>
              <a:rPr lang="en-US"/>
              <a:t>pretendemos</a:t>
            </a:r>
            <a:r>
              <a:rPr lang="en-US" b="1"/>
              <a:t> dotar a las microempresas de las herramientas y los recursos</a:t>
            </a:r>
            <a:r>
              <a:rPr lang="en-US"/>
              <a:t> necesarios para emprender acciones significativas hacia la sostenibilidad, contribuyendo así a una economía de la UE más sostenible y resistente. </a:t>
            </a:r>
            <a:endParaRPr/>
          </a:p>
          <a:p>
            <a:pPr marL="15875" lvl="0" indent="-15875" algn="just" rtl="0">
              <a:lnSpc>
                <a:spcPct val="90000"/>
              </a:lnSpc>
              <a:spcBef>
                <a:spcPts val="0"/>
              </a:spcBef>
              <a:spcAft>
                <a:spcPts val="0"/>
              </a:spcAft>
              <a:buClr>
                <a:schemeClr val="lt1"/>
              </a:buClr>
              <a:buSzPts val="2400"/>
              <a:buNone/>
            </a:pPr>
            <a:endParaRPr/>
          </a:p>
        </p:txBody>
      </p:sp>
      <p:sp>
        <p:nvSpPr>
          <p:cNvPr id="225" name="Google Shape;225;p2"/>
          <p:cNvSpPr/>
          <p:nvPr/>
        </p:nvSpPr>
        <p:spPr>
          <a:xfrm>
            <a:off x="3926747" y="1252799"/>
            <a:ext cx="5192509" cy="69862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226" name="Google Shape;226;p2"/>
          <p:cNvSpPr txBox="1"/>
          <p:nvPr/>
        </p:nvSpPr>
        <p:spPr>
          <a:xfrm>
            <a:off x="4110774" y="1305100"/>
            <a:ext cx="43254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73B64B"/>
                </a:solidFill>
                <a:latin typeface="Calibri"/>
                <a:ea typeface="Calibri"/>
                <a:cs typeface="Calibri"/>
                <a:sym typeface="Calibri"/>
              </a:rPr>
              <a:t>NUESTRO PROYECTO</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6" name="Google Shape;386;p18"/>
          <p:cNvSpPr txBox="1">
            <a:spLocks noGrp="1"/>
          </p:cNvSpPr>
          <p:nvPr>
            <p:ph type="body" idx="1"/>
          </p:nvPr>
        </p:nvSpPr>
        <p:spPr>
          <a:xfrm>
            <a:off x="7630824" y="990923"/>
            <a:ext cx="271205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US"/>
              <a:t>02.2</a:t>
            </a:r>
            <a:endParaRPr/>
          </a:p>
        </p:txBody>
      </p:sp>
      <p:sp>
        <p:nvSpPr>
          <p:cNvPr id="387" name="Google Shape;387;p18"/>
          <p:cNvSpPr/>
          <p:nvPr/>
        </p:nvSpPr>
        <p:spPr>
          <a:xfrm>
            <a:off x="5925496" y="4469877"/>
            <a:ext cx="5529904"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388" name="Google Shape;388;p18"/>
          <p:cNvSpPr txBox="1"/>
          <p:nvPr/>
        </p:nvSpPr>
        <p:spPr>
          <a:xfrm>
            <a:off x="5925496" y="4461934"/>
            <a:ext cx="5529900" cy="1077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73B64B"/>
                </a:solidFill>
                <a:latin typeface="Calibri"/>
                <a:ea typeface="Calibri"/>
                <a:cs typeface="Calibri"/>
                <a:sym typeface="Calibri"/>
              </a:rPr>
              <a:t>Tema 2: Aplicación de Prácticas  Sostenibles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20"/>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SzPts val="2400"/>
              <a:buNone/>
            </a:pPr>
            <a:r>
              <a:rPr lang="en-US"/>
              <a:t>Este tema se centra en la aplicación de prácticas sostenibles en las operaciones empresariales para potenciar los beneficios medioambientales y mejorar el rendimiento empresarial.</a:t>
            </a:r>
            <a:endParaRPr/>
          </a:p>
          <a:p>
            <a:pPr marL="0" lvl="0" indent="0" algn="just" rtl="0">
              <a:lnSpc>
                <a:spcPct val="103333"/>
              </a:lnSpc>
              <a:spcBef>
                <a:spcPts val="0"/>
              </a:spcBef>
              <a:spcAft>
                <a:spcPts val="0"/>
              </a:spcAft>
              <a:buSzPts val="2400"/>
              <a:buNone/>
            </a:pPr>
            <a:endParaRPr/>
          </a:p>
          <a:p>
            <a:pPr marL="0" lvl="0" indent="0" algn="just" rtl="0">
              <a:lnSpc>
                <a:spcPct val="103333"/>
              </a:lnSpc>
              <a:spcBef>
                <a:spcPts val="0"/>
              </a:spcBef>
              <a:spcAft>
                <a:spcPts val="0"/>
              </a:spcAft>
              <a:buSzPts val="2400"/>
              <a:buNone/>
            </a:pPr>
            <a:r>
              <a:rPr lang="en-US"/>
              <a:t>Los alumnos explorarán estrategias prácticas que integran la sostenibilidad en las funciones empresariales cotidianas.</a:t>
            </a:r>
            <a:endParaRPr/>
          </a:p>
          <a:p>
            <a:pPr marL="0" lvl="0" indent="0" algn="just" rtl="0">
              <a:lnSpc>
                <a:spcPct val="103333"/>
              </a:lnSpc>
              <a:spcBef>
                <a:spcPts val="0"/>
              </a:spcBef>
              <a:spcAft>
                <a:spcPts val="0"/>
              </a:spcAft>
              <a:buSzPts val="2400"/>
              <a:buNone/>
            </a:pPr>
            <a:endParaRPr/>
          </a:p>
          <a:p>
            <a:pPr marL="0" lvl="0" indent="0" algn="just" rtl="0">
              <a:lnSpc>
                <a:spcPct val="103333"/>
              </a:lnSpc>
              <a:spcBef>
                <a:spcPts val="0"/>
              </a:spcBef>
              <a:spcAft>
                <a:spcPts val="0"/>
              </a:spcAft>
              <a:buSzPts val="2400"/>
              <a:buNone/>
            </a:pPr>
            <a:r>
              <a:rPr lang="en-US"/>
              <a:t>Se sabrá cómo aplicar prácticas sostenibles en entornos empresariales y tomar decisiones informadas y elecciones éticas que beneficien la eficiencia operativa y la reputación.</a:t>
            </a:r>
            <a:endParaRPr/>
          </a:p>
          <a:p>
            <a:pPr marL="0" lvl="0" indent="0" algn="just" rtl="0">
              <a:lnSpc>
                <a:spcPct val="103333"/>
              </a:lnSpc>
              <a:spcBef>
                <a:spcPts val="0"/>
              </a:spcBef>
              <a:spcAft>
                <a:spcPts val="0"/>
              </a:spcAft>
              <a:buClr>
                <a:srgbClr val="595959"/>
              </a:buClr>
              <a:buSzPts val="2400"/>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21"/>
          <p:cNvSpPr txBox="1">
            <a:spLocks noGrp="1"/>
          </p:cNvSpPr>
          <p:nvPr>
            <p:ph type="body" idx="1"/>
          </p:nvPr>
        </p:nvSpPr>
        <p:spPr>
          <a:xfrm>
            <a:off x="195072" y="1104900"/>
            <a:ext cx="5896695" cy="5419725"/>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1000"/>
              </a:spcBef>
              <a:spcAft>
                <a:spcPts val="0"/>
              </a:spcAft>
              <a:buClr>
                <a:schemeClr val="lt1"/>
              </a:buClr>
              <a:buSzPts val="2200"/>
              <a:buNone/>
            </a:pPr>
            <a:endParaRPr/>
          </a:p>
          <a:p>
            <a:pPr marL="0" lvl="0" indent="0" algn="just" rtl="0">
              <a:lnSpc>
                <a:spcPct val="90000"/>
              </a:lnSpc>
              <a:spcBef>
                <a:spcPts val="1000"/>
              </a:spcBef>
              <a:spcAft>
                <a:spcPts val="0"/>
              </a:spcAft>
              <a:buClr>
                <a:schemeClr val="lt1"/>
              </a:buClr>
              <a:buSzPts val="2200"/>
              <a:buNone/>
            </a:pPr>
            <a:endParaRPr/>
          </a:p>
        </p:txBody>
      </p:sp>
      <p:sp>
        <p:nvSpPr>
          <p:cNvPr id="408" name="Google Shape;408;p21"/>
          <p:cNvSpPr txBox="1">
            <a:spLocks noGrp="1"/>
          </p:cNvSpPr>
          <p:nvPr>
            <p:ph type="body" idx="2"/>
          </p:nvPr>
        </p:nvSpPr>
        <p:spPr>
          <a:xfrm>
            <a:off x="4330" y="112248"/>
            <a:ext cx="6095905" cy="99265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0"/>
              </a:spcAft>
              <a:buSzPts val="3600"/>
              <a:buNone/>
            </a:pPr>
            <a:r>
              <a:rPr lang="en-US" sz="3000">
                <a:solidFill>
                  <a:srgbClr val="FFFFFF"/>
                </a:solidFill>
              </a:rPr>
              <a:t>Soluciones de eficiencia energética y energías renovables</a:t>
            </a:r>
            <a:endParaRPr sz="3000">
              <a:solidFill>
                <a:srgbClr val="FFFFFF"/>
              </a:solidFill>
            </a:endParaRPr>
          </a:p>
          <a:p>
            <a:pPr marL="0" lvl="0" indent="0" algn="l" rtl="0">
              <a:lnSpc>
                <a:spcPct val="115000"/>
              </a:lnSpc>
              <a:spcBef>
                <a:spcPts val="1200"/>
              </a:spcBef>
              <a:spcAft>
                <a:spcPts val="0"/>
              </a:spcAft>
              <a:buSzPts val="3600"/>
              <a:buNone/>
            </a:pPr>
            <a:r>
              <a:rPr lang="en-US" sz="1800" b="0">
                <a:solidFill>
                  <a:srgbClr val="FFFFFF"/>
                </a:solidFill>
              </a:rPr>
              <a:t>La gestión energética es un aspecto fundamental de las prácticas empresariales sostenibles. Las auditorías energéticas pueden ayudar a las empresas a identificar las áreas clave en las que se puede optimizar el consumo de energía.</a:t>
            </a:r>
            <a:endParaRPr sz="1800" b="0">
              <a:solidFill>
                <a:srgbClr val="FFFFFF"/>
              </a:solidFill>
            </a:endParaRPr>
          </a:p>
          <a:p>
            <a:pPr marL="0" lvl="0" indent="0" algn="l" rtl="0">
              <a:lnSpc>
                <a:spcPct val="115000"/>
              </a:lnSpc>
              <a:spcBef>
                <a:spcPts val="1200"/>
              </a:spcBef>
              <a:spcAft>
                <a:spcPts val="0"/>
              </a:spcAft>
              <a:buSzPts val="3600"/>
              <a:buNone/>
            </a:pPr>
            <a:r>
              <a:rPr lang="en-US" sz="1800" b="0">
                <a:solidFill>
                  <a:srgbClr val="FFFFFF"/>
                </a:solidFill>
              </a:rPr>
              <a:t>La transición a aparatos y sistemas energéticamente eficientes, como la iluminación LED y los sistemas de calefacción, ventilación y aire acondicionado de alta eficiencia, puede reducir significativamente el consumo de energía. Invertir en fuentes de energía renovables, como la solar o la eólica, no sólo reduce las emisiones de gases de efecto invernadero, sino que también estabiliza los costes energéticos a lo largo del tiempo. Esto puede ayudar a protegerse contra las fluctuaciones de los precios de la energía.</a:t>
            </a:r>
            <a:endParaRPr sz="1800" b="0">
              <a:solidFill>
                <a:srgbClr val="FFFFFF"/>
              </a:solidFill>
            </a:endParaRPr>
          </a:p>
          <a:p>
            <a:pPr marL="0" lvl="0" indent="0" algn="l" rtl="0">
              <a:lnSpc>
                <a:spcPct val="115000"/>
              </a:lnSpc>
              <a:spcBef>
                <a:spcPts val="1200"/>
              </a:spcBef>
              <a:spcAft>
                <a:spcPts val="0"/>
              </a:spcAft>
              <a:buSzPts val="3600"/>
              <a:buNone/>
            </a:pPr>
            <a:r>
              <a:rPr lang="en-US" sz="1800" b="0" u="sng">
                <a:solidFill>
                  <a:srgbClr val="FFFFFF"/>
                </a:solidFill>
                <a:hlinkClick r:id="rId3">
                  <a:extLst>
                    <a:ext uri="{A12FA001-AC4F-418D-AE19-62706E023703}">
                      <ahyp:hlinkClr xmlns:ahyp="http://schemas.microsoft.com/office/drawing/2018/hyperlinkcolor" val="tx"/>
                    </a:ext>
                  </a:extLst>
                </a:hlinkClick>
              </a:rPr>
              <a:t>Descubra más formas de hacer que su empresa sea más eficiente energéticamente haciendo clic en este enlace</a:t>
            </a:r>
            <a:endParaRPr sz="1800" b="0" u="sng">
              <a:solidFill>
                <a:srgbClr val="FFFFFF"/>
              </a:solidFill>
            </a:endParaRPr>
          </a:p>
          <a:p>
            <a:pPr marL="0" lvl="0" indent="0" algn="ctr" rtl="0">
              <a:lnSpc>
                <a:spcPct val="90000"/>
              </a:lnSpc>
              <a:spcBef>
                <a:spcPts val="1200"/>
              </a:spcBef>
              <a:spcAft>
                <a:spcPts val="0"/>
              </a:spcAft>
              <a:buClr>
                <a:schemeClr val="lt1"/>
              </a:buClr>
              <a:buSzPts val="3200"/>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22"/>
          <p:cNvSpPr txBox="1">
            <a:spLocks noGrp="1"/>
          </p:cNvSpPr>
          <p:nvPr>
            <p:ph type="body" idx="1"/>
          </p:nvPr>
        </p:nvSpPr>
        <p:spPr>
          <a:xfrm>
            <a:off x="5538175" y="890350"/>
            <a:ext cx="5694000" cy="59820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200"/>
              <a:buNone/>
            </a:pPr>
            <a:endParaRPr b="1"/>
          </a:p>
          <a:p>
            <a:pPr marL="0" lvl="0" indent="0" algn="just" rtl="0">
              <a:lnSpc>
                <a:spcPct val="90000"/>
              </a:lnSpc>
              <a:spcBef>
                <a:spcPts val="1000"/>
              </a:spcBef>
              <a:spcAft>
                <a:spcPts val="0"/>
              </a:spcAft>
              <a:buClr>
                <a:schemeClr val="lt1"/>
              </a:buClr>
              <a:buSzPts val="2200"/>
              <a:buNone/>
            </a:pPr>
            <a:endParaRPr/>
          </a:p>
        </p:txBody>
      </p:sp>
      <p:sp>
        <p:nvSpPr>
          <p:cNvPr id="415" name="Google Shape;415;p22"/>
          <p:cNvSpPr txBox="1">
            <a:spLocks noGrp="1"/>
          </p:cNvSpPr>
          <p:nvPr>
            <p:ph type="body" idx="2"/>
          </p:nvPr>
        </p:nvSpPr>
        <p:spPr>
          <a:xfrm>
            <a:off x="5445750" y="163799"/>
            <a:ext cx="6345300" cy="619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sz="3000"/>
              <a:t>Gestión y Reducción de Residuos</a:t>
            </a:r>
            <a:endParaRPr sz="3000" b="0"/>
          </a:p>
          <a:p>
            <a:pPr marL="0" lvl="0" indent="0" algn="l" rtl="0">
              <a:lnSpc>
                <a:spcPct val="100000"/>
              </a:lnSpc>
              <a:spcBef>
                <a:spcPts val="1000"/>
              </a:spcBef>
              <a:spcAft>
                <a:spcPts val="0"/>
              </a:spcAft>
              <a:buSzPts val="3600"/>
              <a:buNone/>
            </a:pPr>
            <a:r>
              <a:rPr lang="en-US" sz="2400" b="0"/>
              <a:t>El primer paso en la gestión de residuos es reducir la cantidad de residuos generados.</a:t>
            </a:r>
            <a:endParaRPr sz="2400" b="0"/>
          </a:p>
          <a:p>
            <a:pPr marL="0" lvl="0" indent="0" algn="l" rtl="0">
              <a:lnSpc>
                <a:spcPct val="100000"/>
              </a:lnSpc>
              <a:spcBef>
                <a:spcPts val="1000"/>
              </a:spcBef>
              <a:spcAft>
                <a:spcPts val="0"/>
              </a:spcAft>
              <a:buSzPts val="3600"/>
              <a:buNone/>
            </a:pPr>
            <a:r>
              <a:rPr lang="en-US" sz="2400" b="0"/>
              <a:t>Las empresas pueden conseguirlo reevaluando sus procesos de producción, el diseño de sus productos y sus prácticas operativas cotidianas para identificar las áreas en las que se pueden minimizar los residuos. </a:t>
            </a:r>
            <a:endParaRPr sz="2400" b="0"/>
          </a:p>
          <a:p>
            <a:pPr marL="0" lvl="0" indent="0" algn="l" rtl="0">
              <a:lnSpc>
                <a:spcPct val="100000"/>
              </a:lnSpc>
              <a:spcBef>
                <a:spcPts val="1000"/>
              </a:spcBef>
              <a:spcAft>
                <a:spcPts val="0"/>
              </a:spcAft>
              <a:buSzPts val="3600"/>
              <a:buNone/>
            </a:pPr>
            <a:r>
              <a:rPr lang="en-US" sz="2400" b="0"/>
              <a:t>La optimización de procesos implica perfeccionar los flujos</a:t>
            </a:r>
            <a:r>
              <a:rPr lang="en-US" sz="2400"/>
              <a:t> </a:t>
            </a:r>
            <a:r>
              <a:rPr lang="en-US" sz="2400" b="0"/>
              <a:t>de trabajo de producción para aumentar la eficiencia, reducir los costes y minimizar los residuos. Esto suele incluir la mejora de los equipos y la racionalización de las operaciones para utilizar los recursos de forma más eficaz.</a:t>
            </a:r>
            <a:endParaRPr sz="2400" b="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91"/>
          <p:cNvSpPr txBox="1">
            <a:spLocks noGrp="1"/>
          </p:cNvSpPr>
          <p:nvPr>
            <p:ph type="body" idx="2"/>
          </p:nvPr>
        </p:nvSpPr>
        <p:spPr>
          <a:xfrm>
            <a:off x="904850" y="502350"/>
            <a:ext cx="10029900" cy="57369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SzPts val="2400"/>
              <a:buNone/>
            </a:pPr>
            <a:r>
              <a:rPr lang="en-US" sz="2000">
                <a:solidFill>
                  <a:srgbClr val="000000"/>
                </a:solidFill>
              </a:rPr>
              <a:t>Además, la sustitución de materiales sustituye artículos de un solo uso o no reciclables por alternativas como envases biodegradables. Las políticas de toda la empresa apoyan aún más la reducción de residuos fomentando la documentación digital y reduciendo los artículos de un solo uso en oficinas y cafeterías.</a:t>
            </a:r>
            <a:endParaRPr sz="2000">
              <a:solidFill>
                <a:srgbClr val="000000"/>
              </a:solidFill>
            </a:endParaRPr>
          </a:p>
          <a:p>
            <a:pPr marL="0" lvl="0" indent="0" algn="l" rtl="0">
              <a:lnSpc>
                <a:spcPct val="115000"/>
              </a:lnSpc>
              <a:spcBef>
                <a:spcPts val="1200"/>
              </a:spcBef>
              <a:spcAft>
                <a:spcPts val="0"/>
              </a:spcAft>
              <a:buSzPts val="2400"/>
              <a:buNone/>
            </a:pPr>
            <a:r>
              <a:rPr lang="en-US" sz="2000" b="1">
                <a:solidFill>
                  <a:srgbClr val="000000"/>
                </a:solidFill>
              </a:rPr>
              <a:t>Programas de reciclaje y reutilización</a:t>
            </a:r>
            <a:endParaRPr sz="2000" b="1">
              <a:solidFill>
                <a:srgbClr val="000000"/>
              </a:solidFill>
            </a:endParaRPr>
          </a:p>
          <a:p>
            <a:pPr marL="0" lvl="0" indent="0" algn="l" rtl="0">
              <a:lnSpc>
                <a:spcPct val="115000"/>
              </a:lnSpc>
              <a:spcBef>
                <a:spcPts val="1200"/>
              </a:spcBef>
              <a:spcAft>
                <a:spcPts val="0"/>
              </a:spcAft>
              <a:buSzPts val="2400"/>
              <a:buNone/>
            </a:pPr>
            <a:r>
              <a:rPr lang="en-US" sz="2000">
                <a:solidFill>
                  <a:srgbClr val="000000"/>
                </a:solidFill>
              </a:rPr>
              <a:t>Una vez establecidas las medidas de reducción de residuos, la atención se centra en la gestión de los desechos residuales mediante programas eficaces de reciclaje y reutilización:</a:t>
            </a:r>
            <a:endParaRPr sz="2000">
              <a:solidFill>
                <a:srgbClr val="000000"/>
              </a:solidFill>
            </a:endParaRPr>
          </a:p>
          <a:p>
            <a:pPr marL="0" lvl="0" indent="0" algn="l" rtl="0">
              <a:lnSpc>
                <a:spcPct val="115000"/>
              </a:lnSpc>
              <a:spcBef>
                <a:spcPts val="1200"/>
              </a:spcBef>
              <a:spcAft>
                <a:spcPts val="0"/>
              </a:spcAft>
              <a:buSzPts val="2400"/>
              <a:buNone/>
            </a:pPr>
            <a:r>
              <a:rPr lang="en-US" sz="2000" b="1">
                <a:solidFill>
                  <a:srgbClr val="000000"/>
                </a:solidFill>
              </a:rPr>
              <a:t>Reciclaje integral:</a:t>
            </a:r>
            <a:r>
              <a:rPr lang="en-US" sz="2000">
                <a:solidFill>
                  <a:srgbClr val="000000"/>
                </a:solidFill>
              </a:rPr>
              <a:t> Implementar un programa de reciclaje estructurado que describa claramente qué materiales pueden reciclarse y cómo.  La formación de los empleados sobre la clasificación y eliminación adecuadas es clave para garantizar el cumplimiento.</a:t>
            </a:r>
            <a:endParaRPr sz="2000">
              <a:solidFill>
                <a:srgbClr val="000000"/>
              </a:solidFill>
            </a:endParaRPr>
          </a:p>
          <a:p>
            <a:pPr marL="0" lvl="0" indent="0" algn="l" rtl="0">
              <a:lnSpc>
                <a:spcPct val="115000"/>
              </a:lnSpc>
              <a:spcBef>
                <a:spcPts val="1200"/>
              </a:spcBef>
              <a:spcAft>
                <a:spcPts val="0"/>
              </a:spcAft>
              <a:buSzPts val="2400"/>
              <a:buNone/>
            </a:pPr>
            <a:r>
              <a:rPr lang="en-US" sz="2000" b="1">
                <a:solidFill>
                  <a:srgbClr val="000000"/>
                </a:solidFill>
              </a:rPr>
              <a:t>Reutilización creativa:</a:t>
            </a:r>
            <a:r>
              <a:rPr lang="en-US" sz="2000">
                <a:solidFill>
                  <a:srgbClr val="000000"/>
                </a:solidFill>
              </a:rPr>
              <a:t> Fomentar la reutilización de materiales en las operaciones de la empresa, por ejemplo, utilizando los desechos de un proceso como insumo para otro.</a:t>
            </a:r>
            <a:endParaRPr sz="2000">
              <a:solidFill>
                <a:srgbClr val="000000"/>
              </a:solidFill>
            </a:endParaRPr>
          </a:p>
          <a:p>
            <a:pPr marL="0" lvl="0" indent="0" algn="l" rtl="0">
              <a:lnSpc>
                <a:spcPct val="115000"/>
              </a:lnSpc>
              <a:spcBef>
                <a:spcPts val="1200"/>
              </a:spcBef>
              <a:spcAft>
                <a:spcPts val="0"/>
              </a:spcAft>
              <a:buSzPts val="2400"/>
              <a:buNone/>
            </a:pPr>
            <a:r>
              <a:rPr lang="en-US" sz="2000" b="1">
                <a:solidFill>
                  <a:srgbClr val="000000"/>
                </a:solidFill>
              </a:rPr>
              <a:t>Asociaciones para la gestión de residuos:</a:t>
            </a:r>
            <a:r>
              <a:rPr lang="en-US" sz="2000">
                <a:solidFill>
                  <a:srgbClr val="000000"/>
                </a:solidFill>
              </a:rPr>
              <a:t> Colaborar con empresas especializadas en la gestión de residuos para garantizar un tratamiento responsable de los materiales.</a:t>
            </a:r>
            <a:endParaRPr sz="2000">
              <a:solidFill>
                <a:srgbClr val="000000"/>
              </a:solidFill>
            </a:endParaRPr>
          </a:p>
          <a:p>
            <a:pPr marL="0" lvl="0" indent="0" algn="just" rtl="0">
              <a:lnSpc>
                <a:spcPct val="90000"/>
              </a:lnSpc>
              <a:spcBef>
                <a:spcPts val="1200"/>
              </a:spcBef>
              <a:spcAft>
                <a:spcPts val="0"/>
              </a:spcAft>
              <a:buClr>
                <a:schemeClr val="lt1"/>
              </a:buClr>
              <a:buSzPts val="2200"/>
              <a:buNone/>
            </a:pPr>
            <a:endParaRPr/>
          </a:p>
          <a:p>
            <a:pPr marL="457200" marR="0" lvl="0" indent="-228600" algn="just" rtl="0">
              <a:lnSpc>
                <a:spcPct val="103333"/>
              </a:lnSpc>
              <a:spcBef>
                <a:spcPts val="0"/>
              </a:spcBef>
              <a:spcAft>
                <a:spcPts val="0"/>
              </a:spcAft>
              <a:buClr>
                <a:srgbClr val="595959"/>
              </a:buClr>
              <a:buSzPts val="2400"/>
              <a:buFont typeface="Arial"/>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92"/>
          <p:cNvSpPr txBox="1">
            <a:spLocks noGrp="1"/>
          </p:cNvSpPr>
          <p:nvPr>
            <p:ph type="body" idx="1"/>
          </p:nvPr>
        </p:nvSpPr>
        <p:spPr>
          <a:xfrm>
            <a:off x="804500" y="628450"/>
            <a:ext cx="10153200" cy="543300"/>
          </a:xfrm>
          <a:prstGeom prst="rect">
            <a:avLst/>
          </a:prstGeom>
          <a:noFill/>
          <a:ln>
            <a:noFill/>
          </a:ln>
        </p:spPr>
        <p:txBody>
          <a:bodyPr spcFirstLastPara="1" wrap="square" lIns="91425" tIns="45700" rIns="91425" bIns="45700" anchor="t" anchorCtr="0">
            <a:noAutofit/>
          </a:bodyPr>
          <a:lstStyle/>
          <a:p>
            <a:pPr marL="457200" marR="0" lvl="0" indent="-228600" algn="ctr" rtl="0">
              <a:lnSpc>
                <a:spcPct val="90000"/>
              </a:lnSpc>
              <a:spcBef>
                <a:spcPts val="1000"/>
              </a:spcBef>
              <a:spcAft>
                <a:spcPts val="0"/>
              </a:spcAft>
              <a:buClr>
                <a:srgbClr val="73B64B"/>
              </a:buClr>
              <a:buSzPts val="3600"/>
              <a:buFont typeface="Arial"/>
              <a:buNone/>
            </a:pPr>
            <a:r>
              <a:rPr lang="en-US"/>
              <a:t>Técnicas de Conservación del Agua</a:t>
            </a:r>
            <a:endParaRPr/>
          </a:p>
          <a:p>
            <a:pPr marL="457200" marR="0" lvl="0" indent="-228600" algn="l" rtl="0">
              <a:lnSpc>
                <a:spcPct val="90000"/>
              </a:lnSpc>
              <a:spcBef>
                <a:spcPts val="1000"/>
              </a:spcBef>
              <a:spcAft>
                <a:spcPts val="0"/>
              </a:spcAft>
              <a:buClr>
                <a:srgbClr val="73B64B"/>
              </a:buClr>
              <a:buSzPts val="3600"/>
              <a:buFont typeface="Arial"/>
              <a:buNone/>
            </a:pPr>
            <a:endParaRPr/>
          </a:p>
        </p:txBody>
      </p:sp>
      <p:sp>
        <p:nvSpPr>
          <p:cNvPr id="427" name="Google Shape;427;p92"/>
          <p:cNvSpPr txBox="1">
            <a:spLocks noGrp="1"/>
          </p:cNvSpPr>
          <p:nvPr>
            <p:ph type="body" idx="2"/>
          </p:nvPr>
        </p:nvSpPr>
        <p:spPr>
          <a:xfrm>
            <a:off x="904850" y="1220150"/>
            <a:ext cx="10053000" cy="47961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1000"/>
              </a:spcBef>
              <a:spcAft>
                <a:spcPts val="0"/>
              </a:spcAft>
              <a:buSzPts val="2400"/>
              <a:buNone/>
            </a:pPr>
            <a:r>
              <a:rPr lang="en-US"/>
              <a:t>Para las microempresas y las pequeñas empresas, la conservación del agua es práctica y vital, ya que ayuda a gestionar los recursos de forma eficiente y a reducir los costes operativos. Es fundamental desarrollar un plan básico de gestión del agua, que puede comenzar con la realización de auditorías sencillas para conocer los patrones de uso del agua e identificar las instalaciones con fugas para su reparación inmediata.</a:t>
            </a:r>
            <a:endParaRPr/>
          </a:p>
          <a:p>
            <a:pPr marL="0" lvl="0" indent="0" algn="just" rtl="0">
              <a:lnSpc>
                <a:spcPct val="100000"/>
              </a:lnSpc>
              <a:spcBef>
                <a:spcPts val="1000"/>
              </a:spcBef>
              <a:spcAft>
                <a:spcPts val="0"/>
              </a:spcAft>
              <a:buSzPts val="2400"/>
              <a:buNone/>
            </a:pPr>
            <a:r>
              <a:rPr lang="en-US"/>
              <a:t>Educar a los empleados o a los miembros de la familia implicados en el negocio sobre la importancia de la conservación del agua puede aumentar los hábitos de uso responsable. Las microempresas también pueden contribuir a los esfuerzos comunitarios de conservación del agua, mejorando así la sostenibilidad medioambiental a nivel local y cultivando al mismo tiempo una reputación empresarial positiva.</a:t>
            </a:r>
            <a:endParaRPr/>
          </a:p>
          <a:p>
            <a:pPr marL="0" lvl="0" indent="0" algn="l" rtl="0">
              <a:lnSpc>
                <a:spcPct val="115000"/>
              </a:lnSpc>
              <a:spcBef>
                <a:spcPts val="1200"/>
              </a:spcBef>
              <a:spcAft>
                <a:spcPts val="0"/>
              </a:spcAft>
              <a:buSzPts val="2400"/>
              <a:buNone/>
            </a:pPr>
            <a:r>
              <a:rPr lang="en-US" sz="2000" u="sng">
                <a:solidFill>
                  <a:schemeClr val="hlink"/>
                </a:solidFill>
                <a:hlinkClick r:id="rId3"/>
              </a:rPr>
              <a:t>Haga clic aquí para saber más formas en que una empresa puede reducir su consumo de agua</a:t>
            </a:r>
            <a:endParaRPr sz="2000" u="sng">
              <a:solidFill>
                <a:schemeClr val="hlink"/>
              </a:solidFill>
            </a:endParaRPr>
          </a:p>
          <a:p>
            <a:pPr marL="0" lvl="0" indent="0" algn="just" rtl="0">
              <a:lnSpc>
                <a:spcPct val="90000"/>
              </a:lnSpc>
              <a:spcBef>
                <a:spcPts val="1200"/>
              </a:spcBef>
              <a:spcAft>
                <a:spcPts val="0"/>
              </a:spcAft>
              <a:buClr>
                <a:schemeClr val="lt1"/>
              </a:buClr>
              <a:buSzPts val="2200"/>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93"/>
          <p:cNvSpPr txBox="1">
            <a:spLocks noGrp="1"/>
          </p:cNvSpPr>
          <p:nvPr>
            <p:ph type="body" idx="1"/>
          </p:nvPr>
        </p:nvSpPr>
        <p:spPr>
          <a:xfrm>
            <a:off x="513500" y="628450"/>
            <a:ext cx="10444200" cy="6207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rgbClr val="73B64B"/>
              </a:buClr>
              <a:buSzPts val="3600"/>
              <a:buFont typeface="Arial"/>
              <a:buNone/>
            </a:pPr>
            <a:r>
              <a:rPr lang="en-US"/>
              <a:t>Abastecimiento Sostenible y Cadenas de Suministros</a:t>
            </a:r>
            <a:r>
              <a:rPr lang="en-US" sz="3600"/>
              <a:t> </a:t>
            </a:r>
            <a:endParaRPr/>
          </a:p>
          <a:p>
            <a:pPr marL="457200" marR="0" lvl="0" indent="-228600" algn="l" rtl="0">
              <a:lnSpc>
                <a:spcPct val="90000"/>
              </a:lnSpc>
              <a:spcBef>
                <a:spcPts val="1000"/>
              </a:spcBef>
              <a:spcAft>
                <a:spcPts val="0"/>
              </a:spcAft>
              <a:buClr>
                <a:srgbClr val="73B64B"/>
              </a:buClr>
              <a:buSzPts val="3600"/>
              <a:buFont typeface="Arial"/>
              <a:buNone/>
            </a:pPr>
            <a:endParaRPr/>
          </a:p>
        </p:txBody>
      </p:sp>
      <p:sp>
        <p:nvSpPr>
          <p:cNvPr id="433" name="Google Shape;433;p93"/>
          <p:cNvSpPr txBox="1">
            <a:spLocks noGrp="1"/>
          </p:cNvSpPr>
          <p:nvPr>
            <p:ph type="body" idx="2"/>
          </p:nvPr>
        </p:nvSpPr>
        <p:spPr>
          <a:xfrm>
            <a:off x="843300" y="1317150"/>
            <a:ext cx="10114500" cy="49221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1000"/>
              </a:spcBef>
              <a:spcAft>
                <a:spcPts val="0"/>
              </a:spcAft>
              <a:buSzPts val="2400"/>
              <a:buNone/>
            </a:pPr>
            <a:r>
              <a:rPr lang="en-US" sz="2300"/>
              <a:t>El abastecimiento sostenible es esencial para mantener unas cadenas de suministro éticas y respetuosas con el medio ambiente. Elegir proveedores que sigan prácticas sostenibles mejora las credenciales de sostenibilidad de una empresa y garantiza el cumplimiento de las normas mundiales.</a:t>
            </a:r>
            <a:endParaRPr sz="2300"/>
          </a:p>
          <a:p>
            <a:pPr marL="0" lvl="0" indent="0" algn="just" rtl="0">
              <a:lnSpc>
                <a:spcPct val="100000"/>
              </a:lnSpc>
              <a:spcBef>
                <a:spcPts val="1000"/>
              </a:spcBef>
              <a:spcAft>
                <a:spcPts val="0"/>
              </a:spcAft>
              <a:buSzPts val="2400"/>
              <a:buNone/>
            </a:pPr>
            <a:r>
              <a:rPr lang="en-US" sz="2300"/>
              <a:t>Optar por materiales sostenibles en los productos reduce el daño medioambiental y satisface la creciente demanda de productos ecológicos por parte de los consumidores. Las auditorías periódicas de la cadena de suministro garantizan el cumplimiento y la mejora continuos, reforzando el perfil de sostenibilidad de una empresa.</a:t>
            </a:r>
            <a:endParaRPr sz="2300"/>
          </a:p>
          <a:p>
            <a:pPr marL="0" lvl="0" indent="0" algn="just" rtl="0">
              <a:lnSpc>
                <a:spcPct val="100000"/>
              </a:lnSpc>
              <a:spcBef>
                <a:spcPts val="1000"/>
              </a:spcBef>
              <a:spcAft>
                <a:spcPts val="0"/>
              </a:spcAft>
              <a:buSzPts val="2400"/>
              <a:buNone/>
            </a:pPr>
            <a:r>
              <a:rPr lang="en-US" sz="2300"/>
              <a:t>El comercio justo y las prácticas laborales implican garantizar que todos los trabajadores de la cadena de suministro reciben un trato ético y un salario justo, promoviendo un entorno laboral justo y equitativo.</a:t>
            </a:r>
            <a:endParaRPr sz="2300"/>
          </a:p>
          <a:p>
            <a:pPr marL="0" lvl="0" indent="0" algn="just" rtl="0">
              <a:lnSpc>
                <a:spcPct val="50000"/>
              </a:lnSpc>
              <a:spcBef>
                <a:spcPts val="1000"/>
              </a:spcBef>
              <a:spcAft>
                <a:spcPts val="0"/>
              </a:spcAft>
              <a:buSzPts val="2400"/>
              <a:buNone/>
            </a:pPr>
            <a:br>
              <a:rPr lang="en-US" u="sng">
                <a:solidFill>
                  <a:schemeClr val="hlink"/>
                </a:solidFill>
                <a:hlinkClick r:id="rId3"/>
              </a:rPr>
            </a:br>
            <a:r>
              <a:rPr lang="en-US" sz="2100" u="sng">
                <a:solidFill>
                  <a:schemeClr val="hlink"/>
                </a:solidFill>
                <a:hlinkClick r:id="rId3"/>
              </a:rPr>
              <a:t>Más información</a:t>
            </a:r>
            <a:endParaRPr sz="2100" u="sng">
              <a:solidFill>
                <a:schemeClr val="hlink"/>
              </a:solidFill>
            </a:endParaRPr>
          </a:p>
          <a:p>
            <a:pPr marL="0" lvl="0" indent="0" algn="just" rtl="0">
              <a:lnSpc>
                <a:spcPct val="50000"/>
              </a:lnSpc>
              <a:spcBef>
                <a:spcPts val="1000"/>
              </a:spcBef>
              <a:spcAft>
                <a:spcPts val="0"/>
              </a:spcAft>
              <a:buSzPts val="2400"/>
              <a:buNone/>
            </a:pPr>
            <a:endParaRPr sz="21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94"/>
          <p:cNvSpPr txBox="1">
            <a:spLocks noGrp="1"/>
          </p:cNvSpPr>
          <p:nvPr>
            <p:ph type="body" idx="1"/>
          </p:nvPr>
        </p:nvSpPr>
        <p:spPr>
          <a:xfrm>
            <a:off x="904856" y="717166"/>
            <a:ext cx="10052954" cy="803654"/>
          </a:xfrm>
          <a:prstGeom prst="rect">
            <a:avLst/>
          </a:prstGeom>
          <a:noFill/>
          <a:ln>
            <a:noFill/>
          </a:ln>
        </p:spPr>
        <p:txBody>
          <a:bodyPr spcFirstLastPara="1" wrap="square" lIns="91425" tIns="45700" rIns="91425" bIns="45700" anchor="t" anchorCtr="0">
            <a:noAutofit/>
          </a:bodyPr>
          <a:lstStyle/>
          <a:p>
            <a:pPr marL="457200" marR="0" lvl="0" indent="-228600" algn="ctr" rtl="0">
              <a:lnSpc>
                <a:spcPct val="90000"/>
              </a:lnSpc>
              <a:spcBef>
                <a:spcPts val="1000"/>
              </a:spcBef>
              <a:spcAft>
                <a:spcPts val="0"/>
              </a:spcAft>
              <a:buClr>
                <a:srgbClr val="73B64B"/>
              </a:buClr>
              <a:buSzPts val="3600"/>
              <a:buFont typeface="Arial"/>
              <a:buNone/>
            </a:pPr>
            <a:r>
              <a:rPr lang="en-US" sz="3600"/>
              <a:t>C</a:t>
            </a:r>
            <a:r>
              <a:rPr lang="en-US"/>
              <a:t>ultura Corporativa y Sostenibilidad</a:t>
            </a:r>
            <a:endParaRPr/>
          </a:p>
          <a:p>
            <a:pPr marL="457200" marR="0" lvl="0" indent="-228600" algn="l" rtl="0">
              <a:lnSpc>
                <a:spcPct val="90000"/>
              </a:lnSpc>
              <a:spcBef>
                <a:spcPts val="1000"/>
              </a:spcBef>
              <a:spcAft>
                <a:spcPts val="0"/>
              </a:spcAft>
              <a:buClr>
                <a:srgbClr val="73B64B"/>
              </a:buClr>
              <a:buSzPts val="3600"/>
              <a:buFont typeface="Arial"/>
              <a:buNone/>
            </a:pPr>
            <a:endParaRPr/>
          </a:p>
        </p:txBody>
      </p:sp>
      <p:sp>
        <p:nvSpPr>
          <p:cNvPr id="439" name="Google Shape;439;p94"/>
          <p:cNvSpPr txBox="1">
            <a:spLocks noGrp="1"/>
          </p:cNvSpPr>
          <p:nvPr>
            <p:ph type="body" idx="2"/>
          </p:nvPr>
        </p:nvSpPr>
        <p:spPr>
          <a:xfrm>
            <a:off x="904825" y="1336550"/>
            <a:ext cx="10053000" cy="48156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1000"/>
              </a:spcBef>
              <a:spcAft>
                <a:spcPts val="0"/>
              </a:spcAft>
              <a:buClr>
                <a:schemeClr val="lt1"/>
              </a:buClr>
              <a:buSzPts val="2200"/>
              <a:buNone/>
            </a:pPr>
            <a:r>
              <a:rPr lang="en-US" sz="2300"/>
              <a:t>La cultura empresarial y la sostenibilidad están estrechamente vinculadas, sobre todo en las microempresas y pequeñas empresas, donde la integración de valores medioambientales y sociales en la organización puede repercutir significativamente en las operaciones y la reputación.</a:t>
            </a:r>
            <a:endParaRPr sz="2300"/>
          </a:p>
          <a:p>
            <a:pPr marL="0" lvl="0" indent="0" algn="just" rtl="0">
              <a:lnSpc>
                <a:spcPct val="90000"/>
              </a:lnSpc>
              <a:spcBef>
                <a:spcPts val="1000"/>
              </a:spcBef>
              <a:spcAft>
                <a:spcPts val="0"/>
              </a:spcAft>
              <a:buClr>
                <a:schemeClr val="lt1"/>
              </a:buClr>
              <a:buSzPts val="2200"/>
              <a:buNone/>
            </a:pPr>
            <a:r>
              <a:rPr lang="en-US" sz="2300"/>
              <a:t>Centrarse en la sostenibilidad aumenta el compromiso de los empleados e impulsa la innovación.  El liderazgo es crucial para integrar estos valores en toda la empresa. Esta cultura atrae a empleados que dan prioridad a la sostenibilidad y fomenta así un entorno de colaboración propicio a las prácticas innovadoras. </a:t>
            </a:r>
            <a:endParaRPr sz="2300"/>
          </a:p>
          <a:p>
            <a:pPr marL="0" lvl="0" indent="0" algn="just" rtl="0">
              <a:lnSpc>
                <a:spcPct val="90000"/>
              </a:lnSpc>
              <a:spcBef>
                <a:spcPts val="1000"/>
              </a:spcBef>
              <a:spcAft>
                <a:spcPts val="0"/>
              </a:spcAft>
              <a:buClr>
                <a:schemeClr val="lt1"/>
              </a:buClr>
              <a:buSzPts val="2200"/>
              <a:buNone/>
            </a:pPr>
            <a:r>
              <a:rPr lang="en-US" sz="2300"/>
              <a:t>Los retos como la resistencia al cambio y el equilibrio entre sostenibilidad y rentabilidad son habituales, pero los beneficios a largo plazo, como la mejora de la fidelidad de los clientes, la reputación de la marca y el cumplimiento de las normas medioambientales, suelen superar estos obstáculos, lo que convierte a la sostenibilidad en una opción estratégica para las pequeñas empresas.</a:t>
            </a:r>
            <a:endParaRPr/>
          </a:p>
          <a:p>
            <a:pPr marL="0" lvl="0" indent="0" algn="l" rtl="0">
              <a:lnSpc>
                <a:spcPct val="115000"/>
              </a:lnSpc>
              <a:spcBef>
                <a:spcPts val="1200"/>
              </a:spcBef>
              <a:spcAft>
                <a:spcPts val="0"/>
              </a:spcAft>
              <a:buSzPts val="2400"/>
              <a:buNone/>
            </a:pPr>
            <a:r>
              <a:rPr lang="en-US" sz="2100" u="sng">
                <a:solidFill>
                  <a:schemeClr val="hlink"/>
                </a:solidFill>
                <a:hlinkClick r:id="rId3"/>
              </a:rPr>
              <a:t>Más información</a:t>
            </a:r>
            <a:endParaRPr sz="2100" u="sng">
              <a:solidFill>
                <a:schemeClr val="hlink"/>
              </a:solidFill>
            </a:endParaRPr>
          </a:p>
          <a:p>
            <a:pPr marL="0" lvl="0" indent="0" algn="just" rtl="0">
              <a:lnSpc>
                <a:spcPct val="90000"/>
              </a:lnSpc>
              <a:spcBef>
                <a:spcPts val="1200"/>
              </a:spcBef>
              <a:spcAft>
                <a:spcPts val="0"/>
              </a:spcAft>
              <a:buClr>
                <a:schemeClr val="lt1"/>
              </a:buClr>
              <a:buSzPts val="2200"/>
              <a:buNone/>
            </a:pPr>
            <a:endParaRPr/>
          </a:p>
          <a:p>
            <a:pPr marL="457200" marR="0" lvl="0" indent="-228600" algn="just" rtl="0">
              <a:lnSpc>
                <a:spcPct val="103333"/>
              </a:lnSpc>
              <a:spcBef>
                <a:spcPts val="0"/>
              </a:spcBef>
              <a:spcAft>
                <a:spcPts val="0"/>
              </a:spcAft>
              <a:buClr>
                <a:srgbClr val="595959"/>
              </a:buClr>
              <a:buSzPts val="2400"/>
              <a:buFont typeface="Arial"/>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6" name="Google Shape;446;p27"/>
          <p:cNvSpPr txBox="1">
            <a:spLocks noGrp="1"/>
          </p:cNvSpPr>
          <p:nvPr>
            <p:ph type="body" idx="1"/>
          </p:nvPr>
        </p:nvSpPr>
        <p:spPr>
          <a:xfrm>
            <a:off x="7630824" y="990923"/>
            <a:ext cx="271205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US"/>
              <a:t>02.3</a:t>
            </a:r>
            <a:endParaRPr/>
          </a:p>
        </p:txBody>
      </p:sp>
      <p:sp>
        <p:nvSpPr>
          <p:cNvPr id="447" name="Google Shape;447;p27"/>
          <p:cNvSpPr/>
          <p:nvPr/>
        </p:nvSpPr>
        <p:spPr>
          <a:xfrm>
            <a:off x="5722297" y="4461934"/>
            <a:ext cx="5529904"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448" name="Google Shape;448;p27"/>
          <p:cNvSpPr txBox="1"/>
          <p:nvPr/>
        </p:nvSpPr>
        <p:spPr>
          <a:xfrm>
            <a:off x="5925496" y="4461934"/>
            <a:ext cx="5529900" cy="2062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73B64B"/>
                </a:solidFill>
                <a:latin typeface="Calibri"/>
                <a:ea typeface="Calibri"/>
                <a:cs typeface="Calibri"/>
                <a:sym typeface="Calibri"/>
              </a:rPr>
              <a:t>Tema 3: </a:t>
            </a:r>
            <a:r>
              <a:rPr lang="en-US" sz="3200" b="1" i="0" u="none" strike="noStrike" cap="none">
                <a:solidFill>
                  <a:srgbClr val="6AA84F"/>
                </a:solidFill>
                <a:latin typeface="Calibri"/>
                <a:ea typeface="Calibri"/>
                <a:cs typeface="Calibri"/>
                <a:sym typeface="Calibri"/>
              </a:rPr>
              <a:t>Conocimiento de la normativa y participación de las partes interesadas</a:t>
            </a:r>
            <a:endParaRPr sz="3200" b="1" i="0" u="none" strike="noStrike" cap="none">
              <a:solidFill>
                <a:srgbClr val="6AA84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200"/>
              <a:buFont typeface="Arial"/>
              <a:buNone/>
            </a:pPr>
            <a:endParaRPr sz="3200" b="1" i="0" u="none" strike="noStrike" cap="none">
              <a:solidFill>
                <a:srgbClr val="73B64B"/>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28"/>
          <p:cNvSpPr txBox="1">
            <a:spLocks noGrp="1"/>
          </p:cNvSpPr>
          <p:nvPr>
            <p:ph type="body" idx="1"/>
          </p:nvPr>
        </p:nvSpPr>
        <p:spPr>
          <a:xfrm>
            <a:off x="148250" y="1336250"/>
            <a:ext cx="5739000" cy="52482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1000"/>
              </a:spcBef>
              <a:spcAft>
                <a:spcPts val="0"/>
              </a:spcAft>
              <a:buSzPts val="2400"/>
              <a:buNone/>
            </a:pPr>
            <a:r>
              <a:rPr lang="en-US"/>
              <a:t>Para las microempresas de la UE es importante comprender y cumplir la normativa relacionada con la sostenibilidad. La UE cuenta con un amplio marco de normas medioambientales y sociales que las pequeñas empresas deben cumplir.</a:t>
            </a:r>
            <a:endParaRPr/>
          </a:p>
          <a:p>
            <a:pPr marL="0" lvl="0" indent="0" algn="just" rtl="0">
              <a:lnSpc>
                <a:spcPct val="100000"/>
              </a:lnSpc>
              <a:spcBef>
                <a:spcPts val="1000"/>
              </a:spcBef>
              <a:spcAft>
                <a:spcPts val="0"/>
              </a:spcAft>
              <a:buSzPts val="2400"/>
              <a:buNone/>
            </a:pPr>
            <a:r>
              <a:rPr lang="en-US"/>
              <a:t>Entre ellas se incluyen directivas sobre gestión de residuos, eficiencia energética y emisiones, así como normas sobre derechos laborales y compromiso con la comunidad.</a:t>
            </a:r>
            <a:endParaRPr/>
          </a:p>
          <a:p>
            <a:pPr marL="0" lvl="0" indent="0" algn="just" rtl="0">
              <a:lnSpc>
                <a:spcPct val="100000"/>
              </a:lnSpc>
              <a:spcBef>
                <a:spcPts val="1000"/>
              </a:spcBef>
              <a:spcAft>
                <a:spcPts val="0"/>
              </a:spcAft>
              <a:buClr>
                <a:schemeClr val="lt1"/>
              </a:buClr>
              <a:buSzPts val="2200"/>
              <a:buNone/>
            </a:pPr>
            <a:endParaRPr/>
          </a:p>
        </p:txBody>
      </p:sp>
      <p:sp>
        <p:nvSpPr>
          <p:cNvPr id="454" name="Google Shape;454;p28"/>
          <p:cNvSpPr txBox="1">
            <a:spLocks noGrp="1"/>
          </p:cNvSpPr>
          <p:nvPr>
            <p:ph type="body" idx="2"/>
          </p:nvPr>
        </p:nvSpPr>
        <p:spPr>
          <a:xfrm>
            <a:off x="148250" y="117875"/>
            <a:ext cx="6034500" cy="87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0"/>
              </a:spcAft>
              <a:buSzPts val="3600"/>
              <a:buNone/>
            </a:pPr>
            <a:r>
              <a:rPr lang="en-US" sz="3200">
                <a:solidFill>
                  <a:srgbClr val="FFFFFF"/>
                </a:solidFill>
              </a:rPr>
              <a:t>Comprender el panorama normativo de la UE</a:t>
            </a:r>
            <a:endParaRPr sz="3200">
              <a:solidFill>
                <a:srgbClr val="FFFFFF"/>
              </a:solidFill>
            </a:endParaRPr>
          </a:p>
          <a:p>
            <a:pPr marL="0" lvl="0" indent="0" algn="l" rtl="0">
              <a:lnSpc>
                <a:spcPct val="90000"/>
              </a:lnSpc>
              <a:spcBef>
                <a:spcPts val="1200"/>
              </a:spcBef>
              <a:spcAft>
                <a:spcPts val="0"/>
              </a:spcAft>
              <a:buClr>
                <a:schemeClr val="lt1"/>
              </a:buClr>
              <a:buSzPts val="3200"/>
              <a:buNone/>
            </a:pPr>
            <a:endParaRPr sz="3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3" name="Google Shape;233;p4"/>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US"/>
              <a:t>01</a:t>
            </a:r>
            <a:endParaRPr/>
          </a:p>
        </p:txBody>
      </p:sp>
      <p:sp>
        <p:nvSpPr>
          <p:cNvPr id="234" name="Google Shape;234;p4"/>
          <p:cNvSpPr/>
          <p:nvPr/>
        </p:nvSpPr>
        <p:spPr>
          <a:xfrm>
            <a:off x="5988116" y="4759654"/>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235" name="Google Shape;235;p4"/>
          <p:cNvSpPr txBox="1"/>
          <p:nvPr/>
        </p:nvSpPr>
        <p:spPr>
          <a:xfrm>
            <a:off x="6232919" y="4940207"/>
            <a:ext cx="45219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a:solidFill>
                  <a:srgbClr val="73B64B"/>
                </a:solidFill>
                <a:latin typeface="Calibri"/>
                <a:ea typeface="Calibri"/>
                <a:cs typeface="Calibri"/>
                <a:sym typeface="Calibri"/>
              </a:rPr>
              <a:t>INTRODUCCIÓN AL MÓDULO</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29"/>
          <p:cNvSpPr txBox="1">
            <a:spLocks noGrp="1"/>
          </p:cNvSpPr>
          <p:nvPr>
            <p:ph type="body" idx="1"/>
          </p:nvPr>
        </p:nvSpPr>
        <p:spPr>
          <a:xfrm>
            <a:off x="5509075" y="1142550"/>
            <a:ext cx="5771700" cy="50346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1200"/>
              </a:spcBef>
              <a:spcAft>
                <a:spcPts val="0"/>
              </a:spcAft>
              <a:buSzPts val="2400"/>
              <a:buNone/>
            </a:pPr>
            <a:r>
              <a:rPr lang="en-US">
                <a:solidFill>
                  <a:srgbClr val="FFFFFF"/>
                </a:solidFill>
              </a:rPr>
              <a:t>Para implantar prácticas sostenibles en las microempresas de la UE, es esencial cumplir los requisitos normativos e implicar a las partes interesadas.  He aquí tres tipos de normativa que conviene conocer:</a:t>
            </a:r>
            <a:endParaRPr>
              <a:solidFill>
                <a:srgbClr val="FFFFFF"/>
              </a:solidFill>
            </a:endParaRPr>
          </a:p>
          <a:p>
            <a:pPr marL="0" lvl="0" indent="0" algn="just" rtl="0">
              <a:lnSpc>
                <a:spcPct val="115000"/>
              </a:lnSpc>
              <a:spcBef>
                <a:spcPts val="1200"/>
              </a:spcBef>
              <a:spcAft>
                <a:spcPts val="0"/>
              </a:spcAft>
              <a:buSzPts val="2400"/>
              <a:buNone/>
            </a:pPr>
            <a:r>
              <a:rPr lang="en-US" b="1">
                <a:solidFill>
                  <a:srgbClr val="FFFFFF"/>
                </a:solidFill>
              </a:rPr>
              <a:t>Normativa medioambiental:</a:t>
            </a:r>
            <a:r>
              <a:rPr lang="en-US">
                <a:solidFill>
                  <a:srgbClr val="FFFFFF"/>
                </a:solidFill>
              </a:rPr>
              <a:t> Las directivas de la UE, como la Directiva Marco de Residuos y la Directiva de Ecodiseño, obligan a aplicar prácticas específicas de gestión de residuos y a diseñar productos eficientes desde el punto de vista energético.</a:t>
            </a:r>
            <a:endParaRPr>
              <a:solidFill>
                <a:srgbClr val="FFFFFF"/>
              </a:solidFill>
            </a:endParaRPr>
          </a:p>
          <a:p>
            <a:pPr marL="0" lvl="0" indent="0" algn="just" rtl="0">
              <a:lnSpc>
                <a:spcPct val="100000"/>
              </a:lnSpc>
              <a:spcBef>
                <a:spcPts val="1200"/>
              </a:spcBef>
              <a:spcAft>
                <a:spcPts val="0"/>
              </a:spcAft>
              <a:buClr>
                <a:schemeClr val="lt1"/>
              </a:buClr>
              <a:buSzPts val="2200"/>
              <a:buNone/>
            </a:pPr>
            <a:endParaRPr>
              <a:solidFill>
                <a:srgbClr val="FFFFFF"/>
              </a:solidFill>
            </a:endParaRPr>
          </a:p>
        </p:txBody>
      </p:sp>
      <p:sp>
        <p:nvSpPr>
          <p:cNvPr id="461" name="Google Shape;461;p29"/>
          <p:cNvSpPr txBox="1">
            <a:spLocks noGrp="1"/>
          </p:cNvSpPr>
          <p:nvPr>
            <p:ph type="body" idx="2"/>
          </p:nvPr>
        </p:nvSpPr>
        <p:spPr>
          <a:xfrm>
            <a:off x="5460575" y="308325"/>
            <a:ext cx="6416400" cy="523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200"/>
              <a:buNone/>
            </a:pPr>
            <a:r>
              <a:rPr lang="en-US" sz="3200"/>
              <a:t>Principales Normativas de la UE</a:t>
            </a:r>
            <a:endParaRPr sz="32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95"/>
          <p:cNvSpPr txBox="1">
            <a:spLocks noGrp="1"/>
          </p:cNvSpPr>
          <p:nvPr>
            <p:ph type="body" idx="1"/>
          </p:nvPr>
        </p:nvSpPr>
        <p:spPr>
          <a:xfrm>
            <a:off x="5568250" y="424750"/>
            <a:ext cx="5661300" cy="51315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1200"/>
              </a:spcBef>
              <a:spcAft>
                <a:spcPts val="0"/>
              </a:spcAft>
              <a:buSzPts val="2400"/>
              <a:buNone/>
            </a:pPr>
            <a:r>
              <a:rPr lang="en-US" b="1">
                <a:solidFill>
                  <a:srgbClr val="FFFFFF"/>
                </a:solidFill>
              </a:rPr>
              <a:t>Normativa social:</a:t>
            </a:r>
            <a:r>
              <a:rPr lang="en-US">
                <a:solidFill>
                  <a:srgbClr val="FFFFFF"/>
                </a:solidFill>
              </a:rPr>
              <a:t> El Reglamento General de Protección de Datos (RGPD) de la UE y las directivas sobre derechos laborales garantizan la protección de los datos personales y promueven prácticas laborales justas.</a:t>
            </a:r>
            <a:endParaRPr>
              <a:solidFill>
                <a:srgbClr val="FFFFFF"/>
              </a:solidFill>
            </a:endParaRPr>
          </a:p>
          <a:p>
            <a:pPr marL="0" lvl="0" indent="0" algn="just" rtl="0">
              <a:lnSpc>
                <a:spcPct val="115000"/>
              </a:lnSpc>
              <a:spcBef>
                <a:spcPts val="1200"/>
              </a:spcBef>
              <a:spcAft>
                <a:spcPts val="0"/>
              </a:spcAft>
              <a:buSzPts val="2400"/>
              <a:buNone/>
            </a:pPr>
            <a:r>
              <a:rPr lang="en-US" b="1">
                <a:solidFill>
                  <a:srgbClr val="FFFFFF"/>
                </a:solidFill>
              </a:rPr>
              <a:t>Normativa económica:</a:t>
            </a:r>
            <a:r>
              <a:rPr lang="en-US">
                <a:solidFill>
                  <a:srgbClr val="FFFFFF"/>
                </a:solidFill>
              </a:rPr>
              <a:t> Los incentivos financieros, como los tipos reducidos de IVA para productos ecológicos y las subvenciones para iniciativas de energías renovables, pueden ayudar a las pequeñas empresas a gestionar los costes al tiempo que aplican prácticas sostenibles.</a:t>
            </a:r>
            <a:endParaRPr>
              <a:solidFill>
                <a:srgbClr val="FFFFFF"/>
              </a:solidFill>
            </a:endParaRPr>
          </a:p>
          <a:p>
            <a:pPr marL="0" lvl="0" indent="0" algn="just" rtl="0">
              <a:lnSpc>
                <a:spcPct val="100000"/>
              </a:lnSpc>
              <a:spcBef>
                <a:spcPts val="1200"/>
              </a:spcBef>
              <a:spcAft>
                <a:spcPts val="0"/>
              </a:spcAft>
              <a:buClr>
                <a:schemeClr val="lt1"/>
              </a:buClr>
              <a:buSzPts val="2200"/>
              <a:buNone/>
            </a:pPr>
            <a:endParaRPr b="1"/>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30"/>
          <p:cNvSpPr txBox="1">
            <a:spLocks noGrp="1"/>
          </p:cNvSpPr>
          <p:nvPr>
            <p:ph type="body" idx="1"/>
          </p:nvPr>
        </p:nvSpPr>
        <p:spPr>
          <a:xfrm>
            <a:off x="143425" y="1156400"/>
            <a:ext cx="5860200" cy="48459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SzPts val="2400"/>
              <a:buNone/>
            </a:pPr>
            <a:r>
              <a:rPr lang="en-US"/>
              <a:t>La UE ofrece diversos incentivos diseñados para apoyar la adopción de prácticas sostenibles por parte de las pequeñas empresas.  Entre ellos figuran oportunidades de financiación a través de programas como Horizonte Europa para proyectos de innovación y sostenibilidad, fondos de desarrollo regional e incentivos específicos para inversiones en eficiencia energética y energías renovables. </a:t>
            </a:r>
            <a:endParaRPr/>
          </a:p>
          <a:p>
            <a:pPr marL="0" lvl="0" indent="0" algn="just" rtl="0">
              <a:lnSpc>
                <a:spcPct val="90000"/>
              </a:lnSpc>
              <a:spcBef>
                <a:spcPts val="0"/>
              </a:spcBef>
              <a:spcAft>
                <a:spcPts val="0"/>
              </a:spcAft>
              <a:buClr>
                <a:schemeClr val="lt1"/>
              </a:buClr>
              <a:buSzPts val="2200"/>
              <a:buNone/>
            </a:pPr>
            <a:endParaRPr/>
          </a:p>
        </p:txBody>
      </p:sp>
      <p:sp>
        <p:nvSpPr>
          <p:cNvPr id="474" name="Google Shape;474;p30"/>
          <p:cNvSpPr txBox="1">
            <a:spLocks noGrp="1"/>
          </p:cNvSpPr>
          <p:nvPr>
            <p:ph type="body" idx="2"/>
          </p:nvPr>
        </p:nvSpPr>
        <p:spPr>
          <a:xfrm>
            <a:off x="109729" y="0"/>
            <a:ext cx="6095905"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200"/>
              <a:buNone/>
            </a:pPr>
            <a:r>
              <a:rPr lang="en-US" sz="3200"/>
              <a:t>Incentivos para apoyar operaciones sostenibles</a:t>
            </a:r>
            <a:endParaRPr sz="32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g2f189ff66b8_0_0"/>
          <p:cNvSpPr txBox="1">
            <a:spLocks noGrp="1"/>
          </p:cNvSpPr>
          <p:nvPr>
            <p:ph type="body" idx="1"/>
          </p:nvPr>
        </p:nvSpPr>
        <p:spPr>
          <a:xfrm>
            <a:off x="109725" y="1123150"/>
            <a:ext cx="5884500" cy="54321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SzPts val="2400"/>
              <a:buNone/>
            </a:pPr>
            <a:r>
              <a:rPr lang="en-US"/>
              <a:t>Por ejemplo, una microempresa podría utilizar subvenciones de la UE para instalar soluciones de energía renovable, como paneles solares o sistemas de calefacción por biomasa, reduciendo así los costes energéticos a largo plazo y mejorando la sostenibilidad.</a:t>
            </a:r>
            <a:endParaRPr/>
          </a:p>
          <a:p>
            <a:pPr marL="0" lvl="0" indent="0" algn="just" rtl="0">
              <a:lnSpc>
                <a:spcPct val="100000"/>
              </a:lnSpc>
              <a:spcBef>
                <a:spcPts val="1000"/>
              </a:spcBef>
              <a:spcAft>
                <a:spcPts val="0"/>
              </a:spcAft>
              <a:buClr>
                <a:schemeClr val="lt1"/>
              </a:buClr>
              <a:buSzPts val="2200"/>
              <a:buNone/>
            </a:pPr>
            <a:r>
              <a:rPr lang="en-US"/>
              <a:t>Del mismo modo, las pequeñas empresas que inviertan en tecnologías ecoinnovadoras podrían beneficiarse de desgravaciones fiscales y subvenciones a la inversión, lo que ayudaría a compensar los costes de inversión iniciales y fomentaría el crecimiento sostenible.</a:t>
            </a:r>
            <a:endParaRPr/>
          </a:p>
          <a:p>
            <a:pPr marL="0" lvl="0" indent="0" algn="just" rtl="0">
              <a:lnSpc>
                <a:spcPct val="90000"/>
              </a:lnSpc>
              <a:spcBef>
                <a:spcPts val="1000"/>
              </a:spcBef>
              <a:spcAft>
                <a:spcPts val="0"/>
              </a:spcAft>
              <a:buClr>
                <a:schemeClr val="lt1"/>
              </a:buClr>
              <a:buSzPts val="2200"/>
              <a:buNone/>
            </a:pPr>
            <a:endParaRPr/>
          </a:p>
          <a:p>
            <a:pPr marL="0" lvl="0" indent="0" algn="just" rtl="0">
              <a:lnSpc>
                <a:spcPct val="90000"/>
              </a:lnSpc>
              <a:spcBef>
                <a:spcPts val="1000"/>
              </a:spcBef>
              <a:spcAft>
                <a:spcPts val="0"/>
              </a:spcAft>
              <a:buClr>
                <a:schemeClr val="lt1"/>
              </a:buClr>
              <a:buSzPts val="2200"/>
              <a:buNone/>
            </a:pPr>
            <a:endParaRPr/>
          </a:p>
          <a:p>
            <a:pPr marL="0" lvl="0" indent="0" algn="just" rtl="0">
              <a:lnSpc>
                <a:spcPct val="90000"/>
              </a:lnSpc>
              <a:spcBef>
                <a:spcPts val="1000"/>
              </a:spcBef>
              <a:spcAft>
                <a:spcPts val="0"/>
              </a:spcAft>
              <a:buClr>
                <a:schemeClr val="lt1"/>
              </a:buClr>
              <a:buSzPts val="2200"/>
              <a:buNone/>
            </a:pPr>
            <a:endParaRPr/>
          </a:p>
          <a:p>
            <a:pPr marL="0" lvl="0" indent="0" algn="just" rtl="0">
              <a:lnSpc>
                <a:spcPct val="90000"/>
              </a:lnSpc>
              <a:spcBef>
                <a:spcPts val="1000"/>
              </a:spcBef>
              <a:spcAft>
                <a:spcPts val="0"/>
              </a:spcAft>
              <a:buClr>
                <a:schemeClr val="lt1"/>
              </a:buClr>
              <a:buSzPts val="2200"/>
              <a:buNone/>
            </a:pPr>
            <a:endParaRPr/>
          </a:p>
          <a:p>
            <a:pPr marL="0" lvl="0" indent="0" algn="just" rtl="0">
              <a:lnSpc>
                <a:spcPct val="90000"/>
              </a:lnSpc>
              <a:spcBef>
                <a:spcPts val="1000"/>
              </a:spcBef>
              <a:spcAft>
                <a:spcPts val="0"/>
              </a:spcAft>
              <a:buClr>
                <a:schemeClr val="lt1"/>
              </a:buClr>
              <a:buSzPts val="2200"/>
              <a:buNone/>
            </a:pPr>
            <a:endParaRPr/>
          </a:p>
        </p:txBody>
      </p:sp>
      <p:sp>
        <p:nvSpPr>
          <p:cNvPr id="481" name="Google Shape;481;g2f189ff66b8_0_0"/>
          <p:cNvSpPr txBox="1">
            <a:spLocks noGrp="1"/>
          </p:cNvSpPr>
          <p:nvPr>
            <p:ph type="body" idx="2"/>
          </p:nvPr>
        </p:nvSpPr>
        <p:spPr>
          <a:xfrm>
            <a:off x="109729" y="0"/>
            <a:ext cx="6096000" cy="992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200"/>
              <a:buNone/>
            </a:pPr>
            <a:r>
              <a:rPr lang="en-US" sz="3200"/>
              <a:t>Incentivos para apoyar operaciones sostenibles</a:t>
            </a:r>
            <a:endParaRPr sz="30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31"/>
          <p:cNvSpPr txBox="1">
            <a:spLocks noGrp="1"/>
          </p:cNvSpPr>
          <p:nvPr>
            <p:ph type="body" idx="1"/>
          </p:nvPr>
        </p:nvSpPr>
        <p:spPr>
          <a:xfrm>
            <a:off x="5551975" y="1239550"/>
            <a:ext cx="5699700" cy="54129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1000"/>
              </a:spcBef>
              <a:spcAft>
                <a:spcPts val="0"/>
              </a:spcAft>
              <a:buSzPts val="2400"/>
              <a:buNone/>
            </a:pPr>
            <a:r>
              <a:rPr lang="en-US"/>
              <a:t>Una «parte interesada» se refiere a cualquier individuo, grupo u organización que tenga un interés o se vea afectado por las actividades y decisiones de la empresa.  La comunicación y el compromiso efectivos con las partes interesadas son esenciales para el éxito de las iniciativas de sostenibilidad en las microempresas.</a:t>
            </a:r>
            <a:endParaRPr/>
          </a:p>
          <a:p>
            <a:pPr marL="0" lvl="0" indent="0" algn="just" rtl="0">
              <a:lnSpc>
                <a:spcPct val="100000"/>
              </a:lnSpc>
              <a:spcBef>
                <a:spcPts val="1000"/>
              </a:spcBef>
              <a:spcAft>
                <a:spcPts val="0"/>
              </a:spcAft>
              <a:buSzPts val="2400"/>
              <a:buNone/>
            </a:pPr>
            <a:r>
              <a:rPr lang="en-US"/>
              <a:t>Esto implica informar regularmente a las partes interesadas sobre las prácticas de sostenibilidad de la empresa y sobre cómo estos esfuerzos contribuyen a objetivos medioambientales y sociales más amplios.</a:t>
            </a:r>
            <a:endParaRPr/>
          </a:p>
          <a:p>
            <a:pPr marL="0" lvl="0" indent="0" algn="just" rtl="0">
              <a:lnSpc>
                <a:spcPct val="100000"/>
              </a:lnSpc>
              <a:spcBef>
                <a:spcPts val="1000"/>
              </a:spcBef>
              <a:spcAft>
                <a:spcPts val="0"/>
              </a:spcAft>
              <a:buClr>
                <a:schemeClr val="lt1"/>
              </a:buClr>
              <a:buSzPts val="2200"/>
              <a:buNone/>
            </a:pPr>
            <a:endParaRPr/>
          </a:p>
        </p:txBody>
      </p:sp>
      <p:sp>
        <p:nvSpPr>
          <p:cNvPr id="488" name="Google Shape;488;p31"/>
          <p:cNvSpPr txBox="1">
            <a:spLocks noGrp="1"/>
          </p:cNvSpPr>
          <p:nvPr>
            <p:ph type="body" idx="2"/>
          </p:nvPr>
        </p:nvSpPr>
        <p:spPr>
          <a:xfrm>
            <a:off x="5509075" y="259825"/>
            <a:ext cx="5849100" cy="979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800"/>
              <a:buFont typeface="Arial"/>
              <a:buNone/>
            </a:pPr>
            <a:r>
              <a:rPr lang="en-US" sz="3200"/>
              <a:t>Estrategias de participación de las partes interesadas</a:t>
            </a:r>
            <a:endParaRPr sz="3200"/>
          </a:p>
          <a:p>
            <a:pPr marL="0" lvl="0" indent="0" algn="l" rtl="0">
              <a:lnSpc>
                <a:spcPct val="90000"/>
              </a:lnSpc>
              <a:spcBef>
                <a:spcPts val="0"/>
              </a:spcBef>
              <a:spcAft>
                <a:spcPts val="0"/>
              </a:spcAft>
              <a:buClr>
                <a:schemeClr val="lt1"/>
              </a:buClr>
              <a:buSzPts val="2800"/>
              <a:buNone/>
            </a:pPr>
            <a:endParaRPr sz="30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97"/>
          <p:cNvSpPr txBox="1">
            <a:spLocks noGrp="1"/>
          </p:cNvSpPr>
          <p:nvPr>
            <p:ph type="body" idx="1"/>
          </p:nvPr>
        </p:nvSpPr>
        <p:spPr>
          <a:xfrm>
            <a:off x="5897075" y="1666350"/>
            <a:ext cx="5197800" cy="38460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1200"/>
              </a:spcBef>
              <a:spcAft>
                <a:spcPts val="0"/>
              </a:spcAft>
              <a:buSzPts val="2400"/>
              <a:buNone/>
            </a:pPr>
            <a:r>
              <a:rPr lang="en-US" b="1">
                <a:solidFill>
                  <a:srgbClr val="FFFFFF"/>
                </a:solidFill>
              </a:rPr>
              <a:t>Informes de sostenibilidad:</a:t>
            </a:r>
            <a:r>
              <a:rPr lang="en-US">
                <a:solidFill>
                  <a:srgbClr val="FFFFFF"/>
                </a:solidFill>
              </a:rPr>
              <a:t> Adaptados al contexto de las pequeñas empresas, los informes pueden centrarse en logros, retos y objetivos futuros específicos en materia de sostenibilidad.</a:t>
            </a:r>
            <a:endParaRPr>
              <a:solidFill>
                <a:srgbClr val="FFFFFF"/>
              </a:solidFill>
            </a:endParaRPr>
          </a:p>
          <a:p>
            <a:pPr marL="0" lvl="0" indent="0" algn="just" rtl="0">
              <a:lnSpc>
                <a:spcPct val="115000"/>
              </a:lnSpc>
              <a:spcBef>
                <a:spcPts val="1200"/>
              </a:spcBef>
              <a:spcAft>
                <a:spcPts val="0"/>
              </a:spcAft>
              <a:buSzPts val="2400"/>
              <a:buNone/>
            </a:pPr>
            <a:r>
              <a:rPr lang="en-US" b="1">
                <a:solidFill>
                  <a:srgbClr val="FFFFFF"/>
                </a:solidFill>
              </a:rPr>
              <a:t>Plataformas digitales:</a:t>
            </a:r>
            <a:r>
              <a:rPr lang="en-US">
                <a:solidFill>
                  <a:srgbClr val="FFFFFF"/>
                </a:solidFill>
              </a:rPr>
              <a:t> Utilizar las redes sociales y otras plataformas en línea para compartir actualizaciones y relacionarse con clientes y proveedores locales e internacionales.</a:t>
            </a:r>
            <a:endParaRPr>
              <a:solidFill>
                <a:srgbClr val="FFFFFF"/>
              </a:solidFill>
            </a:endParaRPr>
          </a:p>
          <a:p>
            <a:pPr marL="0" lvl="0" indent="0" algn="just" rtl="0">
              <a:lnSpc>
                <a:spcPct val="100000"/>
              </a:lnSpc>
              <a:spcBef>
                <a:spcPts val="1200"/>
              </a:spcBef>
              <a:spcAft>
                <a:spcPts val="0"/>
              </a:spcAft>
              <a:buClr>
                <a:schemeClr val="lt1"/>
              </a:buClr>
              <a:buSzPts val="2200"/>
              <a:buNone/>
            </a:pPr>
            <a:endParaRPr b="1"/>
          </a:p>
          <a:p>
            <a:pPr marL="457200" marR="0" lvl="0" indent="-228600" algn="l" rtl="0">
              <a:lnSpc>
                <a:spcPct val="90000"/>
              </a:lnSpc>
              <a:spcBef>
                <a:spcPts val="1000"/>
              </a:spcBef>
              <a:spcAft>
                <a:spcPts val="0"/>
              </a:spcAft>
              <a:buClr>
                <a:schemeClr val="lt1"/>
              </a:buClr>
              <a:buSzPts val="2400"/>
              <a:buFont typeface="Arial"/>
              <a:buNone/>
            </a:pPr>
            <a:endParaRPr/>
          </a:p>
        </p:txBody>
      </p:sp>
      <p:sp>
        <p:nvSpPr>
          <p:cNvPr id="497" name="Google Shape;497;p97"/>
          <p:cNvSpPr txBox="1"/>
          <p:nvPr/>
        </p:nvSpPr>
        <p:spPr>
          <a:xfrm>
            <a:off x="5964975" y="347125"/>
            <a:ext cx="5157300" cy="776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8" name="Google Shape;498;p97"/>
          <p:cNvSpPr txBox="1"/>
          <p:nvPr/>
        </p:nvSpPr>
        <p:spPr>
          <a:xfrm>
            <a:off x="5897075" y="356825"/>
            <a:ext cx="5480400" cy="9117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1000"/>
              </a:spcBef>
              <a:spcAft>
                <a:spcPts val="0"/>
              </a:spcAft>
              <a:buClr>
                <a:schemeClr val="lt1"/>
              </a:buClr>
              <a:buSzPts val="2200"/>
              <a:buFont typeface="Arial"/>
              <a:buNone/>
            </a:pPr>
            <a:r>
              <a:rPr lang="en-US" sz="3200" b="1" i="0" u="none" strike="noStrike" cap="none">
                <a:solidFill>
                  <a:schemeClr val="lt1"/>
                </a:solidFill>
                <a:latin typeface="Calibri"/>
                <a:ea typeface="Calibri"/>
                <a:cs typeface="Calibri"/>
                <a:sym typeface="Calibri"/>
              </a:rPr>
              <a:t>Herramientas para una Comunicación eficaz</a:t>
            </a:r>
            <a:endParaRPr sz="3200" b="1" i="0" u="none" strike="noStrike" cap="none">
              <a:solidFill>
                <a:schemeClr val="lt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98"/>
          <p:cNvSpPr txBox="1">
            <a:spLocks noGrp="1"/>
          </p:cNvSpPr>
          <p:nvPr>
            <p:ph type="body" idx="1"/>
          </p:nvPr>
        </p:nvSpPr>
        <p:spPr>
          <a:xfrm>
            <a:off x="464725" y="1317150"/>
            <a:ext cx="5103300" cy="46941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SzPts val="2400"/>
              <a:buNone/>
            </a:pPr>
            <a:r>
              <a:rPr lang="en-US" b="1">
                <a:solidFill>
                  <a:srgbClr val="FFFFFF"/>
                </a:solidFill>
              </a:rPr>
              <a:t>Beneficios de una comunicación transparente:</a:t>
            </a:r>
            <a:endParaRPr b="1">
              <a:solidFill>
                <a:srgbClr val="FFFFFF"/>
              </a:solidFill>
            </a:endParaRPr>
          </a:p>
          <a:p>
            <a:pPr marL="0" lvl="0" indent="0" algn="just" rtl="0">
              <a:lnSpc>
                <a:spcPct val="115000"/>
              </a:lnSpc>
              <a:spcBef>
                <a:spcPts val="1200"/>
              </a:spcBef>
              <a:spcAft>
                <a:spcPts val="0"/>
              </a:spcAft>
              <a:buSzPts val="2400"/>
              <a:buNone/>
            </a:pPr>
            <a:r>
              <a:rPr lang="en-US">
                <a:solidFill>
                  <a:srgbClr val="FFFFFF"/>
                </a:solidFill>
              </a:rPr>
              <a:t>La comunicación transparente puede generar confianza y mejorar la reputación de una pequeña empresa o microempresa en el mercado de la UE. Atrae a clientes con conciencia ecológica y puede mejorar las relaciones con los organismos reguladores al demostrar cumplimiento y compromiso con la sostenibilidad.</a:t>
            </a:r>
            <a:endParaRPr>
              <a:solidFill>
                <a:srgbClr val="FFFFFF"/>
              </a:solidFill>
            </a:endParaRPr>
          </a:p>
          <a:p>
            <a:pPr marL="0" lvl="0" indent="0" algn="just" rtl="0">
              <a:lnSpc>
                <a:spcPct val="90000"/>
              </a:lnSpc>
              <a:spcBef>
                <a:spcPts val="1200"/>
              </a:spcBef>
              <a:spcAft>
                <a:spcPts val="0"/>
              </a:spcAft>
              <a:buClr>
                <a:schemeClr val="lt1"/>
              </a:buClr>
              <a:buSzPts val="2200"/>
              <a:buNone/>
            </a:pPr>
            <a:endParaRPr b="1"/>
          </a:p>
        </p:txBody>
      </p:sp>
      <p:sp>
        <p:nvSpPr>
          <p:cNvPr id="504" name="Google Shape;504;p98"/>
          <p:cNvSpPr txBox="1">
            <a:spLocks noGrp="1"/>
          </p:cNvSpPr>
          <p:nvPr>
            <p:ph type="body" idx="2"/>
          </p:nvPr>
        </p:nvSpPr>
        <p:spPr>
          <a:xfrm>
            <a:off x="464725" y="540850"/>
            <a:ext cx="5361000" cy="698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sz="3200"/>
              <a:t>Comunicación y Compromiso</a:t>
            </a:r>
            <a:endParaRPr sz="3200"/>
          </a:p>
          <a:p>
            <a:pPr marL="457200" lvl="0" indent="-228600" algn="ctr" rtl="0">
              <a:lnSpc>
                <a:spcPct val="90000"/>
              </a:lnSpc>
              <a:spcBef>
                <a:spcPts val="1000"/>
              </a:spcBef>
              <a:spcAft>
                <a:spcPts val="0"/>
              </a:spcAft>
              <a:buSzPts val="3600"/>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99"/>
          <p:cNvSpPr txBox="1">
            <a:spLocks noGrp="1"/>
          </p:cNvSpPr>
          <p:nvPr>
            <p:ph type="body" idx="1"/>
          </p:nvPr>
        </p:nvSpPr>
        <p:spPr>
          <a:xfrm>
            <a:off x="465000" y="453850"/>
            <a:ext cx="5286600" cy="55575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SzPts val="2400"/>
              <a:buNone/>
            </a:pPr>
            <a:r>
              <a:rPr lang="en-US" b="1">
                <a:solidFill>
                  <a:srgbClr val="FFFFFF"/>
                </a:solidFill>
              </a:rPr>
              <a:t>Crear valor a través del compromiso:</a:t>
            </a:r>
            <a:endParaRPr b="1">
              <a:solidFill>
                <a:srgbClr val="FFFFFF"/>
              </a:solidFill>
            </a:endParaRPr>
          </a:p>
          <a:p>
            <a:pPr marL="0" lvl="0" indent="0" algn="just" rtl="0">
              <a:lnSpc>
                <a:spcPct val="115000"/>
              </a:lnSpc>
              <a:spcBef>
                <a:spcPts val="1200"/>
              </a:spcBef>
              <a:spcAft>
                <a:spcPts val="0"/>
              </a:spcAft>
              <a:buSzPts val="2400"/>
              <a:buNone/>
            </a:pPr>
            <a:r>
              <a:rPr lang="en-US">
                <a:solidFill>
                  <a:srgbClr val="FFFFFF"/>
                </a:solidFill>
              </a:rPr>
              <a:t>Para las microempresas, implicar a las partes interesadas, como las comunidades locales, los proveedores y los clientes, puede dar lugar a colaboraciones beneficiosas e innovaciones en materia de sostenibilidad.  Este compromiso ayuda a alinear las prácticas empresariales con los valores de la comunidad y las expectativas del mercado, lo que resulta especialmente valioso en el diverso panorama cultural de la UE.</a:t>
            </a:r>
            <a:endParaRPr>
              <a:solidFill>
                <a:srgbClr val="FFFFFF"/>
              </a:solidFill>
            </a:endParaRPr>
          </a:p>
          <a:p>
            <a:pPr marL="0" lvl="0" indent="0" algn="just" rtl="0">
              <a:lnSpc>
                <a:spcPct val="90000"/>
              </a:lnSpc>
              <a:spcBef>
                <a:spcPts val="1200"/>
              </a:spcBef>
              <a:spcAft>
                <a:spcPts val="0"/>
              </a:spcAft>
              <a:buClr>
                <a:schemeClr val="lt1"/>
              </a:buClr>
              <a:buSzPts val="2200"/>
              <a:buNone/>
            </a:pPr>
            <a:endParaRPr b="1"/>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9" name="Google Shape;519;p33"/>
          <p:cNvSpPr txBox="1">
            <a:spLocks noGrp="1"/>
          </p:cNvSpPr>
          <p:nvPr>
            <p:ph type="body" idx="1"/>
          </p:nvPr>
        </p:nvSpPr>
        <p:spPr>
          <a:xfrm>
            <a:off x="7630824" y="990923"/>
            <a:ext cx="271205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US"/>
              <a:t>02.4</a:t>
            </a:r>
            <a:endParaRPr/>
          </a:p>
        </p:txBody>
      </p:sp>
      <p:sp>
        <p:nvSpPr>
          <p:cNvPr id="520" name="Google Shape;520;p33"/>
          <p:cNvSpPr/>
          <p:nvPr/>
        </p:nvSpPr>
        <p:spPr>
          <a:xfrm>
            <a:off x="5722297" y="4461934"/>
            <a:ext cx="5529904"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521" name="Google Shape;521;p33"/>
          <p:cNvSpPr txBox="1"/>
          <p:nvPr/>
        </p:nvSpPr>
        <p:spPr>
          <a:xfrm>
            <a:off x="5925496" y="4461934"/>
            <a:ext cx="5529900" cy="1569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73B64B"/>
                </a:solidFill>
                <a:latin typeface="Calibri"/>
                <a:ea typeface="Calibri"/>
                <a:cs typeface="Calibri"/>
                <a:sym typeface="Calibri"/>
              </a:rPr>
              <a:t>Tema 4: Medición del Rendimiento y Competitividad Empresarial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34"/>
          <p:cNvSpPr txBox="1">
            <a:spLocks noGrp="1"/>
          </p:cNvSpPr>
          <p:nvPr>
            <p:ph type="body" idx="1"/>
          </p:nvPr>
        </p:nvSpPr>
        <p:spPr>
          <a:xfrm>
            <a:off x="123804" y="1022348"/>
            <a:ext cx="5943505" cy="3666574"/>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lt1"/>
              </a:buClr>
              <a:buSzPts val="2200"/>
              <a:buNone/>
            </a:pPr>
            <a:r>
              <a:rPr lang="en-US" sz="2200"/>
              <a:t>Medir los resultados en materia de sostenibilidad es esencial para cumplir la normativa y para mejorar los procesos empresariales y mantener una ventaja competitiva, sobre todo para las microempresas que operan en el competitivo mercado de la UE. </a:t>
            </a:r>
            <a:endParaRPr sz="2200"/>
          </a:p>
          <a:p>
            <a:pPr marL="0" lvl="0" indent="0" algn="just" rtl="0">
              <a:lnSpc>
                <a:spcPct val="100000"/>
              </a:lnSpc>
              <a:spcBef>
                <a:spcPts val="1200"/>
              </a:spcBef>
              <a:spcAft>
                <a:spcPts val="0"/>
              </a:spcAft>
              <a:buSzPts val="2400"/>
              <a:buNone/>
            </a:pPr>
            <a:r>
              <a:rPr lang="en-US" sz="2200"/>
              <a:t>Por lo general, esto implica evaluar en qué medida la empresa está adaptando prácticas sostenibles en sus operaciones y el impacto de estas prácticas en los resultados medioambientales y sociales. Sugerimos a las empresas que apliquen tres métodos:</a:t>
            </a:r>
            <a:endParaRPr sz="2200"/>
          </a:p>
          <a:p>
            <a:pPr marL="457200" lvl="0" indent="-285750" algn="l" rtl="0">
              <a:lnSpc>
                <a:spcPct val="100000"/>
              </a:lnSpc>
              <a:spcBef>
                <a:spcPts val="1200"/>
              </a:spcBef>
              <a:spcAft>
                <a:spcPts val="0"/>
              </a:spcAft>
              <a:buClr>
                <a:srgbClr val="000000"/>
              </a:buClr>
              <a:buSzPts val="900"/>
              <a:buChar char="●"/>
            </a:pPr>
            <a:r>
              <a:rPr lang="en-US" sz="2200"/>
              <a:t>Métricas de sostenibilidad</a:t>
            </a:r>
            <a:endParaRPr sz="2200"/>
          </a:p>
          <a:p>
            <a:pPr marL="457200" lvl="0" indent="-285750" algn="l" rtl="0">
              <a:lnSpc>
                <a:spcPct val="100000"/>
              </a:lnSpc>
              <a:spcBef>
                <a:spcPts val="0"/>
              </a:spcBef>
              <a:spcAft>
                <a:spcPts val="0"/>
              </a:spcAft>
              <a:buClr>
                <a:srgbClr val="000000"/>
              </a:buClr>
              <a:buSzPts val="900"/>
              <a:buChar char="●"/>
            </a:pPr>
            <a:r>
              <a:rPr lang="en-US" sz="2200"/>
              <a:t>Evaluación del ciclo de vida (ECV)</a:t>
            </a:r>
            <a:endParaRPr sz="2200"/>
          </a:p>
          <a:p>
            <a:pPr marL="457200" lvl="0" indent="-285750" algn="l" rtl="0">
              <a:lnSpc>
                <a:spcPct val="100000"/>
              </a:lnSpc>
              <a:spcBef>
                <a:spcPts val="0"/>
              </a:spcBef>
              <a:spcAft>
                <a:spcPts val="0"/>
              </a:spcAft>
              <a:buClr>
                <a:srgbClr val="000000"/>
              </a:buClr>
              <a:buSzPts val="900"/>
              <a:buChar char="●"/>
            </a:pPr>
            <a:r>
              <a:rPr lang="en-US" sz="2200"/>
              <a:t>Medio ambiente, social y gobernanza</a:t>
            </a:r>
            <a:endParaRPr sz="2200"/>
          </a:p>
          <a:p>
            <a:pPr marL="457200" lvl="0" indent="-285750" algn="l" rtl="0">
              <a:lnSpc>
                <a:spcPct val="100000"/>
              </a:lnSpc>
              <a:spcBef>
                <a:spcPts val="0"/>
              </a:spcBef>
              <a:spcAft>
                <a:spcPts val="0"/>
              </a:spcAft>
              <a:buClr>
                <a:srgbClr val="000000"/>
              </a:buClr>
              <a:buSzPts val="900"/>
              <a:buChar char="●"/>
            </a:pPr>
            <a:r>
              <a:rPr lang="en-US" sz="2200"/>
              <a:t>(ESG) Reporting</a:t>
            </a:r>
            <a:endParaRPr sz="2200"/>
          </a:p>
        </p:txBody>
      </p:sp>
      <p:sp>
        <p:nvSpPr>
          <p:cNvPr id="527" name="Google Shape;527;p34"/>
          <p:cNvSpPr txBox="1">
            <a:spLocks noGrp="1"/>
          </p:cNvSpPr>
          <p:nvPr>
            <p:ph type="body" idx="2"/>
          </p:nvPr>
        </p:nvSpPr>
        <p:spPr>
          <a:xfrm>
            <a:off x="140175" y="29700"/>
            <a:ext cx="5883000" cy="992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200"/>
              <a:buNone/>
            </a:pPr>
            <a:r>
              <a:rPr lang="en-US" sz="3200"/>
              <a:t>Importancia de la Medición de  los Resultados Sostenibles</a:t>
            </a:r>
            <a:endParaRPr sz="32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
          <p:cNvSpPr txBox="1">
            <a:spLocks noGrp="1"/>
          </p:cNvSpPr>
          <p:nvPr>
            <p:ph type="body" idx="2"/>
          </p:nvPr>
        </p:nvSpPr>
        <p:spPr>
          <a:xfrm>
            <a:off x="5335297" y="804645"/>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US" sz="2400"/>
              <a:t>Introducción al módulo</a:t>
            </a:r>
            <a:endParaRPr/>
          </a:p>
        </p:txBody>
      </p:sp>
      <p:sp>
        <p:nvSpPr>
          <p:cNvPr id="242" name="Google Shape;242;p3"/>
          <p:cNvSpPr txBox="1">
            <a:spLocks noGrp="1"/>
          </p:cNvSpPr>
          <p:nvPr>
            <p:ph type="body" idx="4"/>
          </p:nvPr>
        </p:nvSpPr>
        <p:spPr>
          <a:xfrm>
            <a:off x="5357000" y="1559213"/>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US" sz="2400"/>
              <a:t>Operaciones empresariales sostenibles </a:t>
            </a:r>
            <a:endParaRPr/>
          </a:p>
        </p:txBody>
      </p:sp>
      <p:sp>
        <p:nvSpPr>
          <p:cNvPr id="243" name="Google Shape;243;p3"/>
          <p:cNvSpPr txBox="1">
            <a:spLocks noGrp="1"/>
          </p:cNvSpPr>
          <p:nvPr>
            <p:ph type="body" idx="6"/>
          </p:nvPr>
        </p:nvSpPr>
        <p:spPr>
          <a:xfrm>
            <a:off x="5363579" y="2361906"/>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US" sz="2400"/>
              <a:t>Casos Prácticos </a:t>
            </a:r>
            <a:endParaRPr/>
          </a:p>
        </p:txBody>
      </p:sp>
      <p:sp>
        <p:nvSpPr>
          <p:cNvPr id="244" name="Google Shape;244;p3"/>
          <p:cNvSpPr txBox="1">
            <a:spLocks noGrp="1"/>
          </p:cNvSpPr>
          <p:nvPr>
            <p:ph type="body" idx="8"/>
          </p:nvPr>
        </p:nvSpPr>
        <p:spPr>
          <a:xfrm>
            <a:off x="5363582" y="3084241"/>
            <a:ext cx="5857800" cy="689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US" sz="2400"/>
              <a:t>Evaluación</a:t>
            </a:r>
            <a:endParaRPr/>
          </a:p>
        </p:txBody>
      </p:sp>
      <p:sp>
        <p:nvSpPr>
          <p:cNvPr id="245" name="Google Shape;245;p3"/>
          <p:cNvSpPr txBox="1">
            <a:spLocks noGrp="1"/>
          </p:cNvSpPr>
          <p:nvPr>
            <p:ph type="body" idx="13"/>
          </p:nvPr>
        </p:nvSpPr>
        <p:spPr>
          <a:xfrm>
            <a:off x="5363579" y="3887083"/>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US" sz="2400"/>
              <a:t>Términos clave y Definiciones</a:t>
            </a:r>
            <a:endParaRPr/>
          </a:p>
        </p:txBody>
      </p:sp>
      <p:sp>
        <p:nvSpPr>
          <p:cNvPr id="246" name="Google Shape;246;p3"/>
          <p:cNvSpPr txBox="1">
            <a:spLocks noGrp="1"/>
          </p:cNvSpPr>
          <p:nvPr>
            <p:ph type="body" idx="14"/>
          </p:nvPr>
        </p:nvSpPr>
        <p:spPr>
          <a:xfrm>
            <a:off x="511849" y="804645"/>
            <a:ext cx="2528330" cy="139590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ÍNDICE </a:t>
            </a:r>
            <a:endParaRPr/>
          </a:p>
        </p:txBody>
      </p:sp>
      <p:sp>
        <p:nvSpPr>
          <p:cNvPr id="247" name="Google Shape;247;p3"/>
          <p:cNvSpPr txBox="1">
            <a:spLocks noGrp="1"/>
          </p:cNvSpPr>
          <p:nvPr>
            <p:ph type="body" idx="1"/>
          </p:nvPr>
        </p:nvSpPr>
        <p:spPr>
          <a:xfrm>
            <a:off x="4500000" y="804645"/>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US" sz="3000"/>
              <a:t>01</a:t>
            </a:r>
            <a:endParaRPr/>
          </a:p>
        </p:txBody>
      </p:sp>
      <p:sp>
        <p:nvSpPr>
          <p:cNvPr id="248" name="Google Shape;248;p3"/>
          <p:cNvSpPr txBox="1">
            <a:spLocks noGrp="1"/>
          </p:cNvSpPr>
          <p:nvPr>
            <p:ph type="body" idx="3"/>
          </p:nvPr>
        </p:nvSpPr>
        <p:spPr>
          <a:xfrm>
            <a:off x="4521703" y="1559213"/>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US" sz="3000"/>
              <a:t>02</a:t>
            </a:r>
            <a:endParaRPr/>
          </a:p>
        </p:txBody>
      </p:sp>
      <p:sp>
        <p:nvSpPr>
          <p:cNvPr id="249" name="Google Shape;249;p3"/>
          <p:cNvSpPr txBox="1">
            <a:spLocks noGrp="1"/>
          </p:cNvSpPr>
          <p:nvPr>
            <p:ph type="body" idx="5"/>
          </p:nvPr>
        </p:nvSpPr>
        <p:spPr>
          <a:xfrm>
            <a:off x="4528282" y="2361906"/>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US" sz="3000"/>
              <a:t>03</a:t>
            </a:r>
            <a:endParaRPr/>
          </a:p>
        </p:txBody>
      </p:sp>
      <p:sp>
        <p:nvSpPr>
          <p:cNvPr id="250" name="Google Shape;250;p3"/>
          <p:cNvSpPr txBox="1">
            <a:spLocks noGrp="1"/>
          </p:cNvSpPr>
          <p:nvPr>
            <p:ph type="body" idx="7"/>
          </p:nvPr>
        </p:nvSpPr>
        <p:spPr>
          <a:xfrm>
            <a:off x="4549985" y="3132516"/>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US" sz="3000"/>
              <a:t>04</a:t>
            </a:r>
            <a:endParaRPr/>
          </a:p>
        </p:txBody>
      </p:sp>
      <p:sp>
        <p:nvSpPr>
          <p:cNvPr id="251" name="Google Shape;251;p3"/>
          <p:cNvSpPr txBox="1">
            <a:spLocks noGrp="1"/>
          </p:cNvSpPr>
          <p:nvPr>
            <p:ph type="body" idx="9"/>
          </p:nvPr>
        </p:nvSpPr>
        <p:spPr>
          <a:xfrm>
            <a:off x="4528282" y="3887083"/>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US" sz="3000"/>
              <a:t>05</a:t>
            </a:r>
            <a:endParaRPr/>
          </a:p>
        </p:txBody>
      </p:sp>
      <p:sp>
        <p:nvSpPr>
          <p:cNvPr id="252" name="Google Shape;252;p3"/>
          <p:cNvSpPr txBox="1"/>
          <p:nvPr/>
        </p:nvSpPr>
        <p:spPr>
          <a:xfrm>
            <a:off x="5385282" y="4609268"/>
            <a:ext cx="5857689" cy="68951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595959"/>
              </a:buClr>
              <a:buSzPts val="2400"/>
              <a:buFont typeface="Arial"/>
              <a:buNone/>
            </a:pPr>
            <a:r>
              <a:rPr lang="en-US" sz="2400" b="0" i="0" u="none" strike="noStrike" cap="none">
                <a:solidFill>
                  <a:srgbClr val="595959"/>
                </a:solidFill>
                <a:latin typeface="Calibri"/>
                <a:ea typeface="Calibri"/>
                <a:cs typeface="Calibri"/>
                <a:sym typeface="Calibri"/>
              </a:rPr>
              <a:t>Referencias</a:t>
            </a:r>
            <a:endParaRPr sz="1400" b="0" i="0" u="none" strike="noStrike" cap="none">
              <a:solidFill>
                <a:srgbClr val="000000"/>
              </a:solidFill>
              <a:latin typeface="Arial"/>
              <a:ea typeface="Arial"/>
              <a:cs typeface="Arial"/>
              <a:sym typeface="Arial"/>
            </a:endParaRPr>
          </a:p>
        </p:txBody>
      </p:sp>
      <p:sp>
        <p:nvSpPr>
          <p:cNvPr id="253" name="Google Shape;253;p3"/>
          <p:cNvSpPr txBox="1"/>
          <p:nvPr/>
        </p:nvSpPr>
        <p:spPr>
          <a:xfrm>
            <a:off x="4549985" y="4609268"/>
            <a:ext cx="700387" cy="689518"/>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73B64B"/>
              </a:buClr>
              <a:buSzPts val="3000"/>
              <a:buFont typeface="Arial"/>
              <a:buNone/>
            </a:pPr>
            <a:r>
              <a:rPr lang="en-US" sz="3000" b="1" i="0" u="none" strike="noStrike" cap="none">
                <a:solidFill>
                  <a:srgbClr val="73B64B"/>
                </a:solidFill>
                <a:latin typeface="Calibri"/>
                <a:ea typeface="Calibri"/>
                <a:cs typeface="Calibri"/>
                <a:sym typeface="Calibri"/>
              </a:rPr>
              <a:t>06</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100"/>
          <p:cNvSpPr txBox="1">
            <a:spLocks noGrp="1"/>
          </p:cNvSpPr>
          <p:nvPr>
            <p:ph type="body" idx="1"/>
          </p:nvPr>
        </p:nvSpPr>
        <p:spPr>
          <a:xfrm>
            <a:off x="696686" y="618625"/>
            <a:ext cx="10363200" cy="1011923"/>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1000"/>
              </a:spcBef>
              <a:spcAft>
                <a:spcPts val="0"/>
              </a:spcAft>
              <a:buSzPts val="3600"/>
              <a:buNone/>
            </a:pPr>
            <a:r>
              <a:rPr lang="en-US" sz="3200"/>
              <a:t>Métricas de Sostenibilidad </a:t>
            </a:r>
            <a:endParaRPr sz="3200"/>
          </a:p>
          <a:p>
            <a:pPr marL="0" lvl="0" indent="0" algn="ctr" rtl="0">
              <a:lnSpc>
                <a:spcPct val="80000"/>
              </a:lnSpc>
              <a:spcBef>
                <a:spcPts val="1000"/>
              </a:spcBef>
              <a:spcAft>
                <a:spcPts val="0"/>
              </a:spcAft>
              <a:buSzPts val="3600"/>
              <a:buNone/>
            </a:pPr>
            <a:r>
              <a:rPr lang="en-US" sz="3200"/>
              <a:t>Indicadores Clave Rendimiento</a:t>
            </a:r>
            <a:r>
              <a:rPr lang="en-US" sz="3200" b="1"/>
              <a:t> (KPIs)</a:t>
            </a:r>
            <a:endParaRPr sz="3200"/>
          </a:p>
          <a:p>
            <a:pPr marL="457200" marR="0" lvl="0" indent="-228600" algn="l" rtl="0">
              <a:lnSpc>
                <a:spcPct val="90000"/>
              </a:lnSpc>
              <a:spcBef>
                <a:spcPts val="1000"/>
              </a:spcBef>
              <a:spcAft>
                <a:spcPts val="0"/>
              </a:spcAft>
              <a:buClr>
                <a:srgbClr val="73B64B"/>
              </a:buClr>
              <a:buSzPts val="3600"/>
              <a:buFont typeface="Arial"/>
              <a:buNone/>
            </a:pPr>
            <a:endParaRPr/>
          </a:p>
          <a:p>
            <a:pPr marL="457200" marR="0" lvl="0" indent="-228600" algn="l" rtl="0">
              <a:lnSpc>
                <a:spcPct val="90000"/>
              </a:lnSpc>
              <a:spcBef>
                <a:spcPts val="1000"/>
              </a:spcBef>
              <a:spcAft>
                <a:spcPts val="0"/>
              </a:spcAft>
              <a:buClr>
                <a:srgbClr val="73B64B"/>
              </a:buClr>
              <a:buSzPts val="3600"/>
              <a:buFont typeface="Arial"/>
              <a:buNone/>
            </a:pPr>
            <a:endParaRPr/>
          </a:p>
        </p:txBody>
      </p:sp>
      <p:sp>
        <p:nvSpPr>
          <p:cNvPr id="534" name="Google Shape;534;p100"/>
          <p:cNvSpPr txBox="1">
            <a:spLocks noGrp="1"/>
          </p:cNvSpPr>
          <p:nvPr>
            <p:ph type="body" idx="2"/>
          </p:nvPr>
        </p:nvSpPr>
        <p:spPr>
          <a:xfrm>
            <a:off x="696686" y="1697605"/>
            <a:ext cx="10495500" cy="4608900"/>
          </a:xfrm>
          <a:prstGeom prst="rect">
            <a:avLst/>
          </a:prstGeom>
          <a:noFill/>
          <a:ln>
            <a:noFill/>
          </a:ln>
        </p:spPr>
        <p:txBody>
          <a:bodyPr spcFirstLastPara="1" wrap="square" lIns="91425" tIns="45700" rIns="91425" bIns="45700" anchor="t" anchorCtr="0">
            <a:noAutofit/>
          </a:bodyPr>
          <a:lstStyle/>
          <a:p>
            <a:pPr marL="457200" lvl="0" indent="-285750" algn="just" rtl="0">
              <a:lnSpc>
                <a:spcPct val="115000"/>
              </a:lnSpc>
              <a:spcBef>
                <a:spcPts val="1200"/>
              </a:spcBef>
              <a:spcAft>
                <a:spcPts val="0"/>
              </a:spcAft>
              <a:buClr>
                <a:srgbClr val="000000"/>
              </a:buClr>
              <a:buSzPts val="900"/>
              <a:buChar char="●"/>
            </a:pPr>
            <a:r>
              <a:rPr lang="en-US" sz="2200"/>
              <a:t>Para supervisar eficazmente la sostenibilidad, las microempresas pueden utilizar indicadores clave de rendimiento (KPIs) que hagan un seguimiento de diversos aspectos de su impacto medioambiental. Las métricas comúnmente medidas pueden incluir</a:t>
            </a:r>
            <a:endParaRPr sz="2200"/>
          </a:p>
          <a:p>
            <a:pPr marL="457200" lvl="0" indent="-285750" algn="just" rtl="0">
              <a:lnSpc>
                <a:spcPct val="115000"/>
              </a:lnSpc>
              <a:spcBef>
                <a:spcPts val="0"/>
              </a:spcBef>
              <a:spcAft>
                <a:spcPts val="0"/>
              </a:spcAft>
              <a:buClr>
                <a:srgbClr val="000000"/>
              </a:buClr>
              <a:buSzPts val="900"/>
              <a:buChar char="●"/>
            </a:pPr>
            <a:r>
              <a:rPr lang="en-US" sz="2200"/>
              <a:t>Huella de carbono: Cuantifica las emisiones totales de gases de efecto invernadero causadas directa e indirectamente por una empresa.</a:t>
            </a:r>
            <a:endParaRPr sz="2200"/>
          </a:p>
          <a:p>
            <a:pPr marL="457200" lvl="0" indent="-285750" algn="just" rtl="0">
              <a:lnSpc>
                <a:spcPct val="115000"/>
              </a:lnSpc>
              <a:spcBef>
                <a:spcPts val="0"/>
              </a:spcBef>
              <a:spcAft>
                <a:spcPts val="0"/>
              </a:spcAft>
              <a:buClr>
                <a:srgbClr val="000000"/>
              </a:buClr>
              <a:buSzPts val="900"/>
              <a:buChar char="●"/>
            </a:pPr>
            <a:r>
              <a:rPr lang="en-US" sz="2200"/>
              <a:t>Consumo de energía: Controla la cantidad de energía consumida, con el objetivo de reducir su uso a lo largo del tiempo mediante prácticas y tecnologías más eficientes.</a:t>
            </a:r>
            <a:endParaRPr sz="2200"/>
          </a:p>
          <a:p>
            <a:pPr marL="457200" lvl="0" indent="-285750" algn="just" rtl="0">
              <a:lnSpc>
                <a:spcPct val="115000"/>
              </a:lnSpc>
              <a:spcBef>
                <a:spcPts val="0"/>
              </a:spcBef>
              <a:spcAft>
                <a:spcPts val="0"/>
              </a:spcAft>
              <a:buClr>
                <a:srgbClr val="000000"/>
              </a:buClr>
              <a:buSzPts val="900"/>
              <a:buChar char="●"/>
            </a:pPr>
            <a:r>
              <a:rPr lang="en-US" sz="2200"/>
              <a:t>Reducción de residuos: Realiza un seguimiento de las reducciones en la generación de residuos mediante esfuerzos de reciclaje y estrategias de gestión de residuos.</a:t>
            </a:r>
            <a:endParaRPr sz="2200"/>
          </a:p>
          <a:p>
            <a:pPr marL="457200" lvl="0" indent="-285750" algn="just" rtl="0">
              <a:lnSpc>
                <a:spcPct val="115000"/>
              </a:lnSpc>
              <a:spcBef>
                <a:spcPts val="0"/>
              </a:spcBef>
              <a:spcAft>
                <a:spcPts val="0"/>
              </a:spcAft>
              <a:buClr>
                <a:srgbClr val="000000"/>
              </a:buClr>
              <a:buSzPts val="900"/>
              <a:buChar char="●"/>
            </a:pPr>
            <a:r>
              <a:rPr lang="en-US" sz="2200"/>
              <a:t>Eficiencia del agua: Mide el consumo de agua e identifica oportunidades para su conservación, algo importante en zonas con escasez de agua.</a:t>
            </a:r>
            <a:endParaRPr sz="2200"/>
          </a:p>
          <a:p>
            <a:pPr marL="457200" lvl="0" indent="0" algn="just" rtl="0">
              <a:lnSpc>
                <a:spcPct val="90000"/>
              </a:lnSpc>
              <a:spcBef>
                <a:spcPts val="1200"/>
              </a:spcBef>
              <a:spcAft>
                <a:spcPts val="0"/>
              </a:spcAft>
              <a:buSzPts val="2400"/>
              <a:buNone/>
            </a:pPr>
            <a:endParaRPr sz="22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101"/>
          <p:cNvSpPr txBox="1">
            <a:spLocks noGrp="1"/>
          </p:cNvSpPr>
          <p:nvPr>
            <p:ph type="body" idx="1"/>
          </p:nvPr>
        </p:nvSpPr>
        <p:spPr>
          <a:xfrm>
            <a:off x="904856" y="420914"/>
            <a:ext cx="10052954" cy="1209634"/>
          </a:xfrm>
          <a:prstGeom prst="rect">
            <a:avLst/>
          </a:prstGeom>
          <a:noFill/>
          <a:ln>
            <a:noFill/>
          </a:ln>
        </p:spPr>
        <p:txBody>
          <a:bodyPr spcFirstLastPara="1" wrap="square" lIns="91425" tIns="45700" rIns="91425" bIns="45700" anchor="t" anchorCtr="0">
            <a:noAutofit/>
          </a:bodyPr>
          <a:lstStyle/>
          <a:p>
            <a:pPr marL="457200" lvl="0" indent="-228600" algn="ctr" rtl="0">
              <a:lnSpc>
                <a:spcPct val="90000"/>
              </a:lnSpc>
              <a:spcBef>
                <a:spcPts val="1000"/>
              </a:spcBef>
              <a:spcAft>
                <a:spcPts val="0"/>
              </a:spcAft>
              <a:buSzPts val="3600"/>
              <a:buNone/>
            </a:pPr>
            <a:r>
              <a:rPr lang="en-US" sz="3000"/>
              <a:t>Evaluación del Ciclo Vital (ECV)</a:t>
            </a:r>
            <a:endParaRPr sz="3000"/>
          </a:p>
        </p:txBody>
      </p:sp>
      <p:sp>
        <p:nvSpPr>
          <p:cNvPr id="540" name="Google Shape;540;p101"/>
          <p:cNvSpPr txBox="1">
            <a:spLocks noGrp="1"/>
          </p:cNvSpPr>
          <p:nvPr>
            <p:ph type="body" idx="2"/>
          </p:nvPr>
        </p:nvSpPr>
        <p:spPr>
          <a:xfrm>
            <a:off x="904856" y="1233714"/>
            <a:ext cx="10052954" cy="5005661"/>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SzPts val="2400"/>
              <a:buNone/>
            </a:pPr>
            <a:r>
              <a:rPr lang="en-US" sz="2000">
                <a:solidFill>
                  <a:srgbClr val="000000"/>
                </a:solidFill>
              </a:rPr>
              <a:t>La Evaluación del Ciclo de Vida (ECV) es una herramienta fundamental para evaluar los aspectos medioambientales y los impactos potenciales asociados a un producto, proceso o servicio a lo largo de su ciclo de vida. Ayuda a las empresas a tomar decisiones informadas sobre el diseño del producto, la selección de materiales y la gestión del final de la vida útil para minimizar el impacto ambiental. Esto incluye:</a:t>
            </a:r>
            <a:endParaRPr sz="2000">
              <a:solidFill>
                <a:srgbClr val="000000"/>
              </a:solidFill>
            </a:endParaRPr>
          </a:p>
          <a:p>
            <a:pPr marL="457200" lvl="0" indent="-355600" algn="l" rtl="0">
              <a:lnSpc>
                <a:spcPct val="115000"/>
              </a:lnSpc>
              <a:spcBef>
                <a:spcPts val="1200"/>
              </a:spcBef>
              <a:spcAft>
                <a:spcPts val="0"/>
              </a:spcAft>
              <a:buClr>
                <a:srgbClr val="000000"/>
              </a:buClr>
              <a:buSzPts val="2000"/>
              <a:buChar char="●"/>
            </a:pPr>
            <a:r>
              <a:rPr lang="en-US" sz="2000" b="1">
                <a:solidFill>
                  <a:srgbClr val="000000"/>
                </a:solidFill>
              </a:rPr>
              <a:t>Extracción de materias primas:</a:t>
            </a:r>
            <a:r>
              <a:rPr lang="en-US" sz="2000">
                <a:solidFill>
                  <a:srgbClr val="000000"/>
                </a:solidFill>
              </a:rPr>
              <a:t> Evaluación del impacto de la extracción de las materias primas utilizadas en los productos.</a:t>
            </a:r>
            <a:endParaRPr sz="2000">
              <a:solidFill>
                <a:srgbClr val="000000"/>
              </a:solidFill>
            </a:endParaRPr>
          </a:p>
          <a:p>
            <a:pPr marL="457200" lvl="0" indent="-355600" algn="l" rtl="0">
              <a:lnSpc>
                <a:spcPct val="115000"/>
              </a:lnSpc>
              <a:spcBef>
                <a:spcPts val="0"/>
              </a:spcBef>
              <a:spcAft>
                <a:spcPts val="0"/>
              </a:spcAft>
              <a:buClr>
                <a:srgbClr val="000000"/>
              </a:buClr>
              <a:buSzPts val="2000"/>
              <a:buChar char="●"/>
            </a:pPr>
            <a:r>
              <a:rPr lang="en-US" sz="2000" b="1">
                <a:solidFill>
                  <a:srgbClr val="000000"/>
                </a:solidFill>
              </a:rPr>
              <a:t>Procesado y fabricación de materiales:</a:t>
            </a:r>
            <a:r>
              <a:rPr lang="en-US" sz="2000">
                <a:solidFill>
                  <a:srgbClr val="000000"/>
                </a:solidFill>
              </a:rPr>
              <a:t> Evaluación de los costes medioambientales de la transformación de las materias primas en productos acabados.</a:t>
            </a:r>
            <a:endParaRPr sz="2000">
              <a:solidFill>
                <a:srgbClr val="000000"/>
              </a:solidFill>
            </a:endParaRPr>
          </a:p>
          <a:p>
            <a:pPr marL="457200" lvl="0" indent="-355600" algn="l" rtl="0">
              <a:lnSpc>
                <a:spcPct val="115000"/>
              </a:lnSpc>
              <a:spcBef>
                <a:spcPts val="0"/>
              </a:spcBef>
              <a:spcAft>
                <a:spcPts val="0"/>
              </a:spcAft>
              <a:buClr>
                <a:srgbClr val="000000"/>
              </a:buClr>
              <a:buSzPts val="2000"/>
              <a:buChar char="●"/>
            </a:pPr>
            <a:r>
              <a:rPr lang="en-US" sz="2000" b="1">
                <a:solidFill>
                  <a:srgbClr val="000000"/>
                </a:solidFill>
              </a:rPr>
              <a:t>Distribución y uso:</a:t>
            </a:r>
            <a:r>
              <a:rPr lang="en-US" sz="2000">
                <a:solidFill>
                  <a:srgbClr val="000000"/>
                </a:solidFill>
              </a:rPr>
              <a:t> Analizar el impacto del transporte y uso del producto durante su vida operativa.</a:t>
            </a:r>
            <a:endParaRPr sz="2000">
              <a:solidFill>
                <a:srgbClr val="000000"/>
              </a:solidFill>
            </a:endParaRPr>
          </a:p>
          <a:p>
            <a:pPr marL="457200" lvl="0" indent="-355600" algn="l" rtl="0">
              <a:lnSpc>
                <a:spcPct val="115000"/>
              </a:lnSpc>
              <a:spcBef>
                <a:spcPts val="0"/>
              </a:spcBef>
              <a:spcAft>
                <a:spcPts val="0"/>
              </a:spcAft>
              <a:buClr>
                <a:srgbClr val="000000"/>
              </a:buClr>
              <a:buSzPts val="2000"/>
              <a:buChar char="●"/>
            </a:pPr>
            <a:r>
              <a:rPr lang="en-US" sz="2000" b="1">
                <a:solidFill>
                  <a:srgbClr val="000000"/>
                </a:solidFill>
              </a:rPr>
              <a:t>Reparación, mantenimiento y fin de vida útil:</a:t>
            </a:r>
            <a:r>
              <a:rPr lang="en-US" sz="2000">
                <a:solidFill>
                  <a:srgbClr val="000000"/>
                </a:solidFill>
              </a:rPr>
              <a:t> Considerar la sostenibilidad del mantenimiento del producto y las implicaciones medioambientales de su eliminación o reciclado.</a:t>
            </a:r>
            <a:endParaRPr sz="2000">
              <a:solidFill>
                <a:srgbClr val="000000"/>
              </a:solidFill>
            </a:endParaRPr>
          </a:p>
          <a:p>
            <a:pPr marL="457200" lvl="0" indent="0" algn="just" rtl="0">
              <a:lnSpc>
                <a:spcPct val="90000"/>
              </a:lnSpc>
              <a:spcBef>
                <a:spcPts val="1200"/>
              </a:spcBef>
              <a:spcAft>
                <a:spcPts val="0"/>
              </a:spcAft>
              <a:buSzPts val="2400"/>
              <a:buNone/>
            </a:pPr>
            <a:endParaRPr/>
          </a:p>
          <a:p>
            <a:pPr marL="457200" marR="0" lvl="0" indent="-228600" algn="just" rtl="0">
              <a:lnSpc>
                <a:spcPct val="103333"/>
              </a:lnSpc>
              <a:spcBef>
                <a:spcPts val="0"/>
              </a:spcBef>
              <a:spcAft>
                <a:spcPts val="0"/>
              </a:spcAft>
              <a:buClr>
                <a:srgbClr val="595959"/>
              </a:buClr>
              <a:buSzPts val="2400"/>
              <a:buFont typeface="Arial"/>
              <a:buNone/>
            </a:pP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37"/>
          <p:cNvSpPr txBox="1">
            <a:spLocks noGrp="1"/>
          </p:cNvSpPr>
          <p:nvPr>
            <p:ph type="body" idx="1"/>
          </p:nvPr>
        </p:nvSpPr>
        <p:spPr>
          <a:xfrm>
            <a:off x="904850" y="522100"/>
            <a:ext cx="100530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2800"/>
              <a:buNone/>
            </a:pPr>
            <a:r>
              <a:rPr lang="en-US" sz="3000"/>
              <a:t>Informes Medioambientales, Sociales y de Gobernabilidad (Informes MSG)</a:t>
            </a:r>
            <a:endParaRPr sz="3000"/>
          </a:p>
        </p:txBody>
      </p:sp>
      <p:sp>
        <p:nvSpPr>
          <p:cNvPr id="546" name="Google Shape;546;p37"/>
          <p:cNvSpPr txBox="1">
            <a:spLocks noGrp="1"/>
          </p:cNvSpPr>
          <p:nvPr>
            <p:ph type="body" idx="2"/>
          </p:nvPr>
        </p:nvSpPr>
        <p:spPr>
          <a:xfrm>
            <a:off x="904850" y="1482050"/>
            <a:ext cx="10467900" cy="38229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SzPts val="2400"/>
              <a:buNone/>
            </a:pPr>
            <a:r>
              <a:rPr lang="en-US" sz="1800">
                <a:solidFill>
                  <a:srgbClr val="000000"/>
                </a:solidFill>
              </a:rPr>
              <a:t>Los informes MSG son un aspecto importante de la transparencia empresarial, ya que proporcionan a las partes interesadas una visión global de las operaciones de una empresa en términos de su impacto ético y sus prácticas sostenibles. Los informes ESG ayudan a las empresas a hacer un seguimiento de sus resultados en materia de sostenibilidad, mejorando su reputación y su atractivo para los inversores. Este tipo de informes incluye</a:t>
            </a:r>
            <a:endParaRPr sz="1800">
              <a:solidFill>
                <a:srgbClr val="000000"/>
              </a:solidFill>
            </a:endParaRPr>
          </a:p>
          <a:p>
            <a:pPr marL="0" lvl="0" indent="0" algn="l" rtl="0">
              <a:lnSpc>
                <a:spcPct val="115000"/>
              </a:lnSpc>
              <a:spcBef>
                <a:spcPts val="1200"/>
              </a:spcBef>
              <a:spcAft>
                <a:spcPts val="0"/>
              </a:spcAft>
              <a:buSzPts val="2400"/>
              <a:buNone/>
            </a:pPr>
            <a:r>
              <a:rPr lang="en-US" sz="1800" b="1">
                <a:solidFill>
                  <a:srgbClr val="000000"/>
                </a:solidFill>
              </a:rPr>
              <a:t>Medioambiental</a:t>
            </a:r>
            <a:r>
              <a:rPr lang="en-US" sz="1800">
                <a:solidFill>
                  <a:srgbClr val="000000"/>
                </a:solidFill>
              </a:rPr>
              <a:t>: Este aspecto evalúa el grado de responsabilidad de la empresa con el medio ambiente, centrándose en sus esfuerzos por minimizar los impactos negativos y potenciar los beneficios ecológicos a través de sus operaciones y políticas.</a:t>
            </a:r>
            <a:endParaRPr sz="1800">
              <a:solidFill>
                <a:srgbClr val="000000"/>
              </a:solidFill>
            </a:endParaRPr>
          </a:p>
          <a:p>
            <a:pPr marL="0" lvl="0" indent="0" algn="l" rtl="0">
              <a:lnSpc>
                <a:spcPct val="115000"/>
              </a:lnSpc>
              <a:spcBef>
                <a:spcPts val="1200"/>
              </a:spcBef>
              <a:spcAft>
                <a:spcPts val="0"/>
              </a:spcAft>
              <a:buSzPts val="2400"/>
              <a:buNone/>
            </a:pPr>
            <a:r>
              <a:rPr lang="en-US" sz="1800" b="1">
                <a:solidFill>
                  <a:srgbClr val="000000"/>
                </a:solidFill>
              </a:rPr>
              <a:t>Social</a:t>
            </a:r>
            <a:r>
              <a:rPr lang="en-US" sz="1800">
                <a:solidFill>
                  <a:srgbClr val="000000"/>
                </a:solidFill>
              </a:rPr>
              <a:t>: Esta categoría evalúa las interacciones y relaciones de la empresa con empleados, proveedores, clientes y miembros de la comunidad. Examina el compromiso de la empresa con las prácticas justas, la participación de la comunidad y el fomento de un impacto positivo en la sociedad.</a:t>
            </a:r>
            <a:endParaRPr sz="1800">
              <a:solidFill>
                <a:srgbClr val="000000"/>
              </a:solidFill>
            </a:endParaRPr>
          </a:p>
          <a:p>
            <a:pPr marL="0" lvl="0" indent="0" algn="l" rtl="0">
              <a:lnSpc>
                <a:spcPct val="115000"/>
              </a:lnSpc>
              <a:spcBef>
                <a:spcPts val="1200"/>
              </a:spcBef>
              <a:spcAft>
                <a:spcPts val="0"/>
              </a:spcAft>
              <a:buSzPts val="2400"/>
              <a:buNone/>
            </a:pPr>
            <a:r>
              <a:rPr lang="en-US" sz="1800" b="1">
                <a:solidFill>
                  <a:srgbClr val="000000"/>
                </a:solidFill>
              </a:rPr>
              <a:t>Gobernabilidad</a:t>
            </a:r>
            <a:r>
              <a:rPr lang="en-US" sz="1800">
                <a:solidFill>
                  <a:srgbClr val="000000"/>
                </a:solidFill>
              </a:rPr>
              <a:t>: Esta sección analiza la estructura y las prácticas de gobierno de la empresa, incluida la integridad y eficacia del liderazgo, las prácticas de retribución de los ejecutivos, la rigurosidad de las auditorías, la solidez de los controles internos y la protección de los derechos de los accionistas.</a:t>
            </a:r>
            <a:endParaRPr sz="1800">
              <a:solidFill>
                <a:srgbClr val="000000"/>
              </a:solidFill>
            </a:endParaRPr>
          </a:p>
          <a:p>
            <a:pPr marL="0" lvl="0" indent="0" algn="just" rtl="0">
              <a:lnSpc>
                <a:spcPct val="112727"/>
              </a:lnSpc>
              <a:spcBef>
                <a:spcPts val="1200"/>
              </a:spcBef>
              <a:spcAft>
                <a:spcPts val="0"/>
              </a:spcAft>
              <a:buSzPts val="2400"/>
              <a:buNone/>
            </a:pPr>
            <a:endParaRPr sz="18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38"/>
          <p:cNvSpPr txBox="1">
            <a:spLocks noGrp="1"/>
          </p:cNvSpPr>
          <p:nvPr>
            <p:ph type="body" idx="1"/>
          </p:nvPr>
        </p:nvSpPr>
        <p:spPr>
          <a:xfrm>
            <a:off x="57750" y="609050"/>
            <a:ext cx="5849100" cy="59919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1200"/>
              </a:spcBef>
              <a:spcAft>
                <a:spcPts val="0"/>
              </a:spcAft>
              <a:buSzPts val="2400"/>
              <a:buNone/>
            </a:pPr>
            <a:r>
              <a:rPr lang="en-US" sz="1800">
                <a:solidFill>
                  <a:srgbClr val="FFFFFF"/>
                </a:solidFill>
              </a:rPr>
              <a:t>La adopción de prácticas sostenibles puede distinguir a las microempresas de sus competidores al atraer a consumidores concienciados con el medio ambiente y la sociedad. La sostenibilidad también puede suponer un ahorro de costes gracias a un uso más eficiente de los recursos y a unos costes normativos potencialmente más bajos.  Algunos ejemplos</a:t>
            </a:r>
            <a:endParaRPr sz="1800">
              <a:solidFill>
                <a:srgbClr val="FFFFFF"/>
              </a:solidFill>
            </a:endParaRPr>
          </a:p>
          <a:p>
            <a:pPr marL="0" lvl="0" indent="0" algn="just" rtl="0">
              <a:lnSpc>
                <a:spcPct val="115000"/>
              </a:lnSpc>
              <a:spcBef>
                <a:spcPts val="1200"/>
              </a:spcBef>
              <a:spcAft>
                <a:spcPts val="0"/>
              </a:spcAft>
              <a:buSzPts val="2400"/>
              <a:buNone/>
            </a:pPr>
            <a:r>
              <a:rPr lang="en-US" sz="1800" b="1">
                <a:solidFill>
                  <a:srgbClr val="FFFFFF"/>
                </a:solidFill>
              </a:rPr>
              <a:t>Diferenciación de marca:</a:t>
            </a:r>
            <a:r>
              <a:rPr lang="en-US" sz="1800">
                <a:solidFill>
                  <a:srgbClr val="FFFFFF"/>
                </a:solidFill>
              </a:rPr>
              <a:t> Las empresas que comunican eficazmente sus esfuerzos de sostenibilidad suelen disfrutar de una mayor lealtad y reputación de marca.</a:t>
            </a:r>
            <a:endParaRPr sz="1800">
              <a:solidFill>
                <a:srgbClr val="FFFFFF"/>
              </a:solidFill>
            </a:endParaRPr>
          </a:p>
          <a:p>
            <a:pPr marL="0" lvl="0" indent="0" algn="just" rtl="0">
              <a:lnSpc>
                <a:spcPct val="115000"/>
              </a:lnSpc>
              <a:spcBef>
                <a:spcPts val="1200"/>
              </a:spcBef>
              <a:spcAft>
                <a:spcPts val="0"/>
              </a:spcAft>
              <a:buSzPts val="2400"/>
              <a:buNone/>
            </a:pPr>
            <a:r>
              <a:rPr lang="en-US" sz="1800" b="1">
                <a:solidFill>
                  <a:srgbClr val="FFFFFF"/>
                </a:solidFill>
              </a:rPr>
              <a:t>Eficiencia operativa:</a:t>
            </a:r>
            <a:r>
              <a:rPr lang="en-US" sz="1800">
                <a:solidFill>
                  <a:srgbClr val="FFFFFF"/>
                </a:solidFill>
              </a:rPr>
              <a:t> La reducción del consumo de energía y de la producción de residuos no sólo reduce los costes, sino que también puede reducir los costes normativos.</a:t>
            </a:r>
            <a:endParaRPr sz="1800">
              <a:solidFill>
                <a:srgbClr val="FFFFFF"/>
              </a:solidFill>
            </a:endParaRPr>
          </a:p>
          <a:p>
            <a:pPr marL="0" lvl="0" indent="0" algn="just" rtl="0">
              <a:lnSpc>
                <a:spcPct val="115000"/>
              </a:lnSpc>
              <a:spcBef>
                <a:spcPts val="1200"/>
              </a:spcBef>
              <a:spcAft>
                <a:spcPts val="0"/>
              </a:spcAft>
              <a:buSzPts val="2400"/>
              <a:buNone/>
            </a:pPr>
            <a:r>
              <a:rPr lang="en-US" sz="1800" b="1">
                <a:solidFill>
                  <a:srgbClr val="FFFFFF"/>
                </a:solidFill>
              </a:rPr>
              <a:t>Atracción de inversiones:</a:t>
            </a:r>
            <a:r>
              <a:rPr lang="en-US" sz="1800">
                <a:solidFill>
                  <a:srgbClr val="FFFFFF"/>
                </a:solidFill>
              </a:rPr>
              <a:t> Las empresas que demuestran un fuerte compromiso con las métricas de sostenibilidad tienen más probabilidades de atraer a los inversores que buscan oportunidades de inversión responsable.</a:t>
            </a:r>
            <a:endParaRPr sz="1800">
              <a:solidFill>
                <a:srgbClr val="FFFFFF"/>
              </a:solidFill>
            </a:endParaRPr>
          </a:p>
          <a:p>
            <a:pPr marL="0" lvl="0" indent="0" algn="just" rtl="0">
              <a:lnSpc>
                <a:spcPct val="90000"/>
              </a:lnSpc>
              <a:spcBef>
                <a:spcPts val="1200"/>
              </a:spcBef>
              <a:spcAft>
                <a:spcPts val="0"/>
              </a:spcAft>
              <a:buClr>
                <a:schemeClr val="lt1"/>
              </a:buClr>
              <a:buSzPts val="2200"/>
              <a:buNone/>
            </a:pPr>
            <a:endParaRPr sz="2200"/>
          </a:p>
        </p:txBody>
      </p:sp>
      <p:sp>
        <p:nvSpPr>
          <p:cNvPr id="552" name="Google Shape;552;p38"/>
          <p:cNvSpPr txBox="1">
            <a:spLocks noGrp="1"/>
          </p:cNvSpPr>
          <p:nvPr>
            <p:ph type="body" idx="2"/>
          </p:nvPr>
        </p:nvSpPr>
        <p:spPr>
          <a:xfrm>
            <a:off x="125499" y="0"/>
            <a:ext cx="6155400" cy="660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800"/>
              <a:buNone/>
            </a:pPr>
            <a:r>
              <a:rPr lang="en-US" sz="3000"/>
              <a:t>Increasing Competitive Advantage</a:t>
            </a:r>
            <a:endParaRPr sz="30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39"/>
          <p:cNvSpPr txBox="1">
            <a:spLocks noGrp="1"/>
          </p:cNvSpPr>
          <p:nvPr>
            <p:ph type="body" idx="1"/>
          </p:nvPr>
        </p:nvSpPr>
        <p:spPr>
          <a:xfrm>
            <a:off x="5396625" y="832150"/>
            <a:ext cx="5971200" cy="58881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1200"/>
              </a:spcBef>
              <a:spcAft>
                <a:spcPts val="0"/>
              </a:spcAft>
              <a:buSzPts val="2400"/>
              <a:buNone/>
            </a:pPr>
            <a:r>
              <a:rPr lang="en-US" sz="1800">
                <a:solidFill>
                  <a:srgbClr val="FFFFFF"/>
                </a:solidFill>
              </a:rPr>
              <a:t>Para que la sostenibilidad mejore eficazmente la competitividad empresarial, debe integrarse en la estrategia empresarial principal. Esto requiere una perspectiva a largo plazo que alinee las metas de sostenibilidad con los objetivos empresariales, garantizando que las prácticas sostenibles se mantienen, miden y mejoran con el tiempo.</a:t>
            </a:r>
            <a:endParaRPr sz="1800">
              <a:solidFill>
                <a:srgbClr val="FFFFFF"/>
              </a:solidFill>
            </a:endParaRPr>
          </a:p>
          <a:p>
            <a:pPr marL="0" lvl="0" indent="0" algn="just" rtl="0">
              <a:lnSpc>
                <a:spcPct val="115000"/>
              </a:lnSpc>
              <a:spcBef>
                <a:spcPts val="1200"/>
              </a:spcBef>
              <a:spcAft>
                <a:spcPts val="0"/>
              </a:spcAft>
              <a:buSzPts val="2400"/>
              <a:buNone/>
            </a:pPr>
            <a:r>
              <a:rPr lang="en-US" sz="1800" b="1">
                <a:solidFill>
                  <a:srgbClr val="FFFFFF"/>
                </a:solidFill>
              </a:rPr>
              <a:t>Desarrollar una hoja de ruta para la implantación</a:t>
            </a:r>
            <a:endParaRPr sz="1800" b="1">
              <a:solidFill>
                <a:srgbClr val="FFFFFF"/>
              </a:solidFill>
            </a:endParaRPr>
          </a:p>
          <a:p>
            <a:pPr marL="0" lvl="0" indent="0" algn="just" rtl="0">
              <a:lnSpc>
                <a:spcPct val="115000"/>
              </a:lnSpc>
              <a:spcBef>
                <a:spcPts val="1200"/>
              </a:spcBef>
              <a:spcAft>
                <a:spcPts val="0"/>
              </a:spcAft>
              <a:buSzPts val="2400"/>
              <a:buNone/>
            </a:pPr>
            <a:r>
              <a:rPr lang="en-US" sz="1800" b="1">
                <a:solidFill>
                  <a:srgbClr val="FFFFFF"/>
                </a:solidFill>
              </a:rPr>
              <a:t>Fijar objetivos realistas:</a:t>
            </a:r>
            <a:r>
              <a:rPr lang="en-US" sz="1800">
                <a:solidFill>
                  <a:srgbClr val="FFFFFF"/>
                </a:solidFill>
              </a:rPr>
              <a:t> Basándose en la evaluación de las métricas de sostenibilidad actuales, establecer objetivos alcanzables pero ambiciosos que impulsen a la empresa hacia una mayor sostenibilidad.</a:t>
            </a:r>
            <a:endParaRPr sz="1800">
              <a:solidFill>
                <a:srgbClr val="FFFFFF"/>
              </a:solidFill>
            </a:endParaRPr>
          </a:p>
          <a:p>
            <a:pPr marL="0" lvl="0" indent="0" algn="just" rtl="0">
              <a:lnSpc>
                <a:spcPct val="115000"/>
              </a:lnSpc>
              <a:spcBef>
                <a:spcPts val="1200"/>
              </a:spcBef>
              <a:spcAft>
                <a:spcPts val="0"/>
              </a:spcAft>
              <a:buSzPts val="2400"/>
              <a:buNone/>
            </a:pPr>
            <a:r>
              <a:rPr lang="en-US" sz="1800" b="1">
                <a:solidFill>
                  <a:srgbClr val="FFFFFF"/>
                </a:solidFill>
              </a:rPr>
              <a:t>Mejora continua:</a:t>
            </a:r>
            <a:r>
              <a:rPr lang="en-US" sz="1800">
                <a:solidFill>
                  <a:srgbClr val="FFFFFF"/>
                </a:solidFill>
              </a:rPr>
              <a:t> Implantar un ciclo de supervisión, información y ajuste de las prácticas de sostenibilidad para responder a los cambios en el entorno empresarial y el panorama normativo.</a:t>
            </a:r>
            <a:endParaRPr sz="1800">
              <a:solidFill>
                <a:srgbClr val="FFFFFF"/>
              </a:solidFill>
            </a:endParaRPr>
          </a:p>
          <a:p>
            <a:pPr marL="0" lvl="0" indent="0" algn="l" rtl="0">
              <a:lnSpc>
                <a:spcPct val="115000"/>
              </a:lnSpc>
              <a:spcBef>
                <a:spcPts val="1200"/>
              </a:spcBef>
              <a:spcAft>
                <a:spcPts val="0"/>
              </a:spcAft>
              <a:buSzPts val="2400"/>
              <a:buNone/>
            </a:pPr>
            <a:r>
              <a:rPr lang="en-US" sz="1700" b="1" u="sng">
                <a:solidFill>
                  <a:schemeClr val="hlink"/>
                </a:solidFill>
                <a:hlinkClick r:id="rId3"/>
              </a:rPr>
              <a:t>Más información</a:t>
            </a:r>
            <a:endParaRPr sz="1700" b="1" u="sng">
              <a:solidFill>
                <a:schemeClr val="hlink"/>
              </a:solidFill>
            </a:endParaRPr>
          </a:p>
          <a:p>
            <a:pPr marL="0" lvl="0" indent="0" algn="just" rtl="0">
              <a:lnSpc>
                <a:spcPct val="90000"/>
              </a:lnSpc>
              <a:spcBef>
                <a:spcPts val="1200"/>
              </a:spcBef>
              <a:spcAft>
                <a:spcPts val="0"/>
              </a:spcAft>
              <a:buClr>
                <a:schemeClr val="lt1"/>
              </a:buClr>
              <a:buSzPts val="2200"/>
              <a:buNone/>
            </a:pPr>
            <a:endParaRPr sz="2200"/>
          </a:p>
        </p:txBody>
      </p:sp>
      <p:sp>
        <p:nvSpPr>
          <p:cNvPr id="559" name="Google Shape;559;p39"/>
          <p:cNvSpPr txBox="1">
            <a:spLocks noGrp="1"/>
          </p:cNvSpPr>
          <p:nvPr>
            <p:ph type="body" idx="2"/>
          </p:nvPr>
        </p:nvSpPr>
        <p:spPr>
          <a:xfrm>
            <a:off x="5472825" y="153125"/>
            <a:ext cx="6345300" cy="4587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200"/>
              <a:buNone/>
            </a:pPr>
            <a:r>
              <a:rPr lang="en-US" sz="3000"/>
              <a:t>Planificar el Futuro</a:t>
            </a:r>
            <a:endParaRPr sz="30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7" name="Google Shape;567;p40"/>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US"/>
              <a:t>03</a:t>
            </a:r>
            <a:endParaRPr/>
          </a:p>
        </p:txBody>
      </p:sp>
      <p:sp>
        <p:nvSpPr>
          <p:cNvPr id="568" name="Google Shape;568;p40"/>
          <p:cNvSpPr/>
          <p:nvPr/>
        </p:nvSpPr>
        <p:spPr>
          <a:xfrm>
            <a:off x="5722297" y="4461934"/>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569" name="Google Shape;569;p40"/>
          <p:cNvSpPr txBox="1"/>
          <p:nvPr/>
        </p:nvSpPr>
        <p:spPr>
          <a:xfrm>
            <a:off x="6025675" y="4867400"/>
            <a:ext cx="46305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73B64B"/>
                </a:solidFill>
                <a:latin typeface="Calibri"/>
                <a:ea typeface="Calibri"/>
                <a:cs typeface="Calibri"/>
                <a:sym typeface="Calibri"/>
              </a:rPr>
              <a:t>CASOS PRÁCTICOS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41"/>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US"/>
              <a:t>Caso Práctico 1: IKEA - Implantación Energía Solar</a:t>
            </a:r>
            <a:endParaRPr/>
          </a:p>
          <a:p>
            <a:pPr marL="0" lvl="0" indent="0" algn="l" rtl="0">
              <a:lnSpc>
                <a:spcPct val="100000"/>
              </a:lnSpc>
              <a:spcBef>
                <a:spcPts val="0"/>
              </a:spcBef>
              <a:spcAft>
                <a:spcPts val="0"/>
              </a:spcAft>
              <a:buClr>
                <a:srgbClr val="73B64B"/>
              </a:buClr>
              <a:buSzPts val="2400"/>
              <a:buNone/>
            </a:pPr>
            <a:endParaRPr/>
          </a:p>
        </p:txBody>
      </p:sp>
      <p:sp>
        <p:nvSpPr>
          <p:cNvPr id="575" name="Google Shape;575;p41"/>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01</a:t>
            </a:r>
            <a:endParaRPr/>
          </a:p>
        </p:txBody>
      </p:sp>
      <p:sp>
        <p:nvSpPr>
          <p:cNvPr id="576" name="Google Shape;576;p41"/>
          <p:cNvSpPr txBox="1">
            <a:spLocks noGrp="1"/>
          </p:cNvSpPr>
          <p:nvPr>
            <p:ph type="body" idx="4"/>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US"/>
              <a:t>Case Práctico 2: All About Kombucha - Innovación Sostenible en la Producción de Bebidas </a:t>
            </a:r>
            <a:endParaRPr/>
          </a:p>
          <a:p>
            <a:pPr marL="0" lvl="0" indent="0" algn="l" rtl="0">
              <a:lnSpc>
                <a:spcPct val="100000"/>
              </a:lnSpc>
              <a:spcBef>
                <a:spcPts val="0"/>
              </a:spcBef>
              <a:spcAft>
                <a:spcPts val="0"/>
              </a:spcAft>
              <a:buClr>
                <a:srgbClr val="73B64B"/>
              </a:buClr>
              <a:buSzPts val="2400"/>
              <a:buNone/>
            </a:pPr>
            <a:endParaRPr/>
          </a:p>
        </p:txBody>
      </p:sp>
      <p:sp>
        <p:nvSpPr>
          <p:cNvPr id="577" name="Google Shape;577;p41"/>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US"/>
              <a:t>Caso Práctico 3: BiaSol - Revolucionando la Sostenibilidad Alimentaria</a:t>
            </a:r>
            <a:endParaRPr/>
          </a:p>
        </p:txBody>
      </p:sp>
      <p:sp>
        <p:nvSpPr>
          <p:cNvPr id="578" name="Google Shape;578;p41"/>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02</a:t>
            </a:r>
            <a:endParaRPr/>
          </a:p>
        </p:txBody>
      </p:sp>
      <p:sp>
        <p:nvSpPr>
          <p:cNvPr id="579" name="Google Shape;579;p41"/>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03</a:t>
            </a:r>
            <a:endParaRPr/>
          </a:p>
        </p:txBody>
      </p:sp>
      <p:sp>
        <p:nvSpPr>
          <p:cNvPr id="580" name="Google Shape;580;p41"/>
          <p:cNvSpPr/>
          <p:nvPr/>
        </p:nvSpPr>
        <p:spPr>
          <a:xfrm>
            <a:off x="3880331" y="2232539"/>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581" name="Google Shape;581;p41"/>
          <p:cNvSpPr/>
          <p:nvPr/>
        </p:nvSpPr>
        <p:spPr>
          <a:xfrm>
            <a:off x="3880331" y="4245771"/>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42"/>
          <p:cNvSpPr txBox="1">
            <a:spLocks noGrp="1"/>
          </p:cNvSpPr>
          <p:nvPr>
            <p:ph type="body" idx="1"/>
          </p:nvPr>
        </p:nvSpPr>
        <p:spPr>
          <a:xfrm>
            <a:off x="4498848" y="313569"/>
            <a:ext cx="6894575" cy="5166427"/>
          </a:xfrm>
          <a:prstGeom prst="rect">
            <a:avLst/>
          </a:prstGeom>
          <a:noFill/>
          <a:ln>
            <a:noFill/>
          </a:ln>
        </p:spPr>
        <p:txBody>
          <a:bodyPr spcFirstLastPara="1" wrap="square" lIns="91425" tIns="45700" rIns="91425" bIns="45700" anchor="t" anchorCtr="0">
            <a:noAutofit/>
          </a:bodyPr>
          <a:lstStyle/>
          <a:p>
            <a:pPr marL="0" lvl="0" indent="0" algn="just" rtl="0">
              <a:lnSpc>
                <a:spcPct val="112727"/>
              </a:lnSpc>
              <a:spcBef>
                <a:spcPts val="0"/>
              </a:spcBef>
              <a:spcAft>
                <a:spcPts val="0"/>
              </a:spcAft>
              <a:buClr>
                <a:srgbClr val="0D0D0D"/>
              </a:buClr>
              <a:buSzPts val="2200"/>
              <a:buNone/>
            </a:pPr>
            <a:r>
              <a:rPr lang="en-US" b="1" i="0">
                <a:solidFill>
                  <a:srgbClr val="0D0D0D"/>
                </a:solidFill>
                <a:highlight>
                  <a:srgbClr val="FFFFFF"/>
                </a:highlight>
              </a:rPr>
              <a:t>Introduc</a:t>
            </a:r>
            <a:r>
              <a:rPr lang="en-US" b="1">
                <a:solidFill>
                  <a:srgbClr val="0D0D0D"/>
                </a:solidFill>
                <a:highlight>
                  <a:srgbClr val="FFFFFF"/>
                </a:highlight>
              </a:rPr>
              <a:t>ción</a:t>
            </a:r>
            <a:endParaRPr/>
          </a:p>
          <a:p>
            <a:pPr marL="0" lvl="0" indent="0" algn="just" rtl="0">
              <a:lnSpc>
                <a:spcPct val="100000"/>
              </a:lnSpc>
              <a:spcBef>
                <a:spcPts val="1200"/>
              </a:spcBef>
              <a:spcAft>
                <a:spcPts val="0"/>
              </a:spcAft>
              <a:buSzPts val="2400"/>
              <a:buNone/>
            </a:pPr>
            <a:r>
              <a:rPr lang="en-US">
                <a:solidFill>
                  <a:srgbClr val="000000"/>
                </a:solidFill>
              </a:rPr>
              <a:t>IKEA, conocida en todo el mundo por sus muebles planos y accesorios para el hogar, también ha sido líder en esfuerzos de sostenibilidad corporativa. Reconociendo el importante impacto medioambiental y los elevados costes operativos asociados al uso tradicional de la energía en sus extensas operaciones mundiales, IKEA se embarcó en un ambicioso plan para transformar su infraestructura energética.</a:t>
            </a:r>
            <a:endParaRPr>
              <a:solidFill>
                <a:srgbClr val="0D0D0D"/>
              </a:solidFill>
              <a:highlight>
                <a:srgbClr val="FFFFFF"/>
              </a:highlight>
            </a:endParaRPr>
          </a:p>
          <a:p>
            <a:pPr marL="0" lvl="0" indent="0" algn="just" rtl="0">
              <a:lnSpc>
                <a:spcPct val="100000"/>
              </a:lnSpc>
              <a:spcBef>
                <a:spcPts val="1200"/>
              </a:spcBef>
              <a:spcAft>
                <a:spcPts val="0"/>
              </a:spcAft>
              <a:buClr>
                <a:srgbClr val="0D0D0D"/>
              </a:buClr>
              <a:buSzPts val="2200"/>
              <a:buNone/>
            </a:pPr>
            <a:r>
              <a:rPr lang="en-US">
                <a:solidFill>
                  <a:srgbClr val="0D0D0D"/>
                </a:solidFill>
                <a:highlight>
                  <a:srgbClr val="FFFFFF"/>
                </a:highlight>
              </a:rPr>
              <a:t>La empresa se propuso reducir su huella de carbono y alinear sus prácticas empresariales con su ética de la sostenibilidad, que se centra en ser climáticamente positiva y reducir más emisiones de gases de efecto invernadero que las que emite la cadena de valor de IKEA para 2030.</a:t>
            </a:r>
            <a:endParaRPr/>
          </a:p>
        </p:txBody>
      </p:sp>
      <p:sp>
        <p:nvSpPr>
          <p:cNvPr id="589" name="Google Shape;589;p42"/>
          <p:cNvSpPr txBox="1">
            <a:spLocks noGrp="1"/>
          </p:cNvSpPr>
          <p:nvPr>
            <p:ph type="body" idx="2"/>
          </p:nvPr>
        </p:nvSpPr>
        <p:spPr>
          <a:xfrm>
            <a:off x="601000" y="835100"/>
            <a:ext cx="3331200" cy="17745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None/>
            </a:pPr>
            <a:r>
              <a:rPr lang="en-US"/>
              <a:t>Caso Práctico 1:</a:t>
            </a:r>
            <a:endParaRPr/>
          </a:p>
          <a:p>
            <a:pPr marL="0" lvl="0" indent="0" algn="ctr" rtl="0">
              <a:lnSpc>
                <a:spcPct val="90000"/>
              </a:lnSpc>
              <a:spcBef>
                <a:spcPts val="1000"/>
              </a:spcBef>
              <a:spcAft>
                <a:spcPts val="0"/>
              </a:spcAft>
              <a:buClr>
                <a:schemeClr val="lt1"/>
              </a:buClr>
              <a:buSzPts val="3600"/>
              <a:buNone/>
            </a:pPr>
            <a:r>
              <a:rPr lang="en-US"/>
              <a:t>IKEA - Implantación Energía Solar</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102"/>
          <p:cNvSpPr txBox="1">
            <a:spLocks noGrp="1"/>
          </p:cNvSpPr>
          <p:nvPr>
            <p:ph type="body" idx="2"/>
          </p:nvPr>
        </p:nvSpPr>
        <p:spPr>
          <a:xfrm>
            <a:off x="904850" y="491950"/>
            <a:ext cx="10053000" cy="45282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1200"/>
              </a:spcBef>
              <a:spcAft>
                <a:spcPts val="0"/>
              </a:spcAft>
              <a:buSzPts val="2400"/>
              <a:buNone/>
            </a:pPr>
            <a:r>
              <a:rPr lang="en-US" b="1">
                <a:solidFill>
                  <a:srgbClr val="000000"/>
                </a:solidFill>
              </a:rPr>
              <a:t>Problema</a:t>
            </a:r>
            <a:endParaRPr b="1">
              <a:solidFill>
                <a:srgbClr val="000000"/>
              </a:solidFill>
            </a:endParaRPr>
          </a:p>
          <a:p>
            <a:pPr marL="0" lvl="0" indent="0" algn="just" rtl="0">
              <a:lnSpc>
                <a:spcPct val="100000"/>
              </a:lnSpc>
              <a:spcBef>
                <a:spcPts val="1200"/>
              </a:spcBef>
              <a:spcAft>
                <a:spcPts val="0"/>
              </a:spcAft>
              <a:buSzPts val="2400"/>
              <a:buNone/>
            </a:pPr>
            <a:r>
              <a:rPr lang="en-US">
                <a:solidFill>
                  <a:srgbClr val="000000"/>
                </a:solidFill>
              </a:rPr>
              <a:t>Como gran minorista con amplias redes de tiendas y almacenes, IKEA se enfrentaba a importantes demandas energéticas. Esto no sólo generaba facturas energéticas elevadas, sino que también entraba en conflicto con su compromiso con la sostenibilidad medioambiental. La dependencia de fuentes de energía no renovables chocaba con la visión de IKEA de minimizar su impacto medioambiental y promover una vida sostenible entre sus clientes.</a:t>
            </a:r>
            <a:endParaRPr sz="2400" b="1" i="0">
              <a:solidFill>
                <a:srgbClr val="0D0D0D"/>
              </a:solidFill>
              <a:highlight>
                <a:srgbClr val="FFFFFF"/>
              </a:highlight>
            </a:endParaRPr>
          </a:p>
          <a:p>
            <a:pPr marL="0" lvl="0" indent="0" algn="just" rtl="0">
              <a:lnSpc>
                <a:spcPct val="100000"/>
              </a:lnSpc>
              <a:spcBef>
                <a:spcPts val="1200"/>
              </a:spcBef>
              <a:spcAft>
                <a:spcPts val="0"/>
              </a:spcAft>
              <a:buSzPts val="2400"/>
              <a:buNone/>
            </a:pPr>
            <a:r>
              <a:rPr lang="en-US" b="1">
                <a:solidFill>
                  <a:srgbClr val="000000"/>
                </a:solidFill>
              </a:rPr>
              <a:t>Intervención</a:t>
            </a:r>
            <a:endParaRPr b="1">
              <a:solidFill>
                <a:srgbClr val="000000"/>
              </a:solidFill>
            </a:endParaRPr>
          </a:p>
          <a:p>
            <a:pPr marL="0" lvl="0" indent="0" algn="just" rtl="0">
              <a:lnSpc>
                <a:spcPct val="100000"/>
              </a:lnSpc>
              <a:spcBef>
                <a:spcPts val="1200"/>
              </a:spcBef>
              <a:spcAft>
                <a:spcPts val="0"/>
              </a:spcAft>
              <a:buSzPts val="2400"/>
              <a:buNone/>
            </a:pPr>
            <a:r>
              <a:rPr lang="en-US">
                <a:solidFill>
                  <a:srgbClr val="000000"/>
                </a:solidFill>
              </a:rPr>
              <a:t>La respuesta de IKEA fue una inversión estratégica en energía solar. La empresa puso en marcha un programa para instalar paneles solares en los tejados de sus tiendas y almacenes de todo el mundo. Esto formaba parte de un compromiso más amplio con las energías renovables que pretendía que las tiendas IKEA fueran energéticamente independientes, reduciendo significativamente su dependencia de los combustibles fósiles y disminuyendo sus emisiones de carbono.</a:t>
            </a:r>
            <a:endParaRPr>
              <a:solidFill>
                <a:srgbClr val="000000"/>
              </a:solidFill>
            </a:endParaRPr>
          </a:p>
          <a:p>
            <a:pPr marL="0" lvl="0" indent="0" algn="just" rtl="0">
              <a:lnSpc>
                <a:spcPct val="112727"/>
              </a:lnSpc>
              <a:spcBef>
                <a:spcPts val="1200"/>
              </a:spcBef>
              <a:spcAft>
                <a:spcPts val="0"/>
              </a:spcAft>
              <a:buClr>
                <a:srgbClr val="0D0D0D"/>
              </a:buClr>
              <a:buSzPts val="2200"/>
              <a:buNone/>
            </a:pPr>
            <a:endParaRPr b="1">
              <a:solidFill>
                <a:srgbClr val="0D0D0D"/>
              </a:solidFill>
              <a:highlight>
                <a:srgbClr val="FFFFFF"/>
              </a:highlight>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103"/>
          <p:cNvSpPr txBox="1">
            <a:spLocks noGrp="1"/>
          </p:cNvSpPr>
          <p:nvPr>
            <p:ph type="body" idx="2"/>
          </p:nvPr>
        </p:nvSpPr>
        <p:spPr>
          <a:xfrm>
            <a:off x="917550" y="769851"/>
            <a:ext cx="10053000" cy="46623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1200"/>
              </a:spcBef>
              <a:spcAft>
                <a:spcPts val="0"/>
              </a:spcAft>
              <a:buSzPts val="2400"/>
              <a:buNone/>
            </a:pPr>
            <a:r>
              <a:rPr lang="en-US" b="1">
                <a:solidFill>
                  <a:srgbClr val="000000"/>
                </a:solidFill>
              </a:rPr>
              <a:t>Resultados</a:t>
            </a:r>
            <a:endParaRPr b="1">
              <a:solidFill>
                <a:srgbClr val="000000"/>
              </a:solidFill>
            </a:endParaRPr>
          </a:p>
          <a:p>
            <a:pPr marL="0" lvl="0" indent="0" algn="just" rtl="0">
              <a:lnSpc>
                <a:spcPct val="100000"/>
              </a:lnSpc>
              <a:spcBef>
                <a:spcPts val="1200"/>
              </a:spcBef>
              <a:spcAft>
                <a:spcPts val="0"/>
              </a:spcAft>
              <a:buSzPts val="2400"/>
              <a:buNone/>
            </a:pPr>
            <a:r>
              <a:rPr lang="en-US">
                <a:solidFill>
                  <a:srgbClr val="000000"/>
                </a:solidFill>
              </a:rPr>
              <a:t>La iniciativa de la energía solar tuvo un gran éxito. IKEA recortó significativamente sus costes energéticos y redujo sus emisiones de carbono, acercándose a su objetivo de convertirse en un contribuyente neto positivo para el medio ambiente.</a:t>
            </a:r>
            <a:endParaRPr>
              <a:solidFill>
                <a:srgbClr val="000000"/>
              </a:solidFill>
            </a:endParaRPr>
          </a:p>
          <a:p>
            <a:pPr marL="0" lvl="0" indent="0" algn="just" rtl="0">
              <a:lnSpc>
                <a:spcPct val="100000"/>
              </a:lnSpc>
              <a:spcBef>
                <a:spcPts val="1200"/>
              </a:spcBef>
              <a:spcAft>
                <a:spcPts val="0"/>
              </a:spcAft>
              <a:buSzPts val="2400"/>
              <a:buNone/>
            </a:pPr>
            <a:r>
              <a:rPr lang="en-US">
                <a:solidFill>
                  <a:srgbClr val="000000"/>
                </a:solidFill>
              </a:rPr>
              <a:t>Esta iniciativa no sólo mejoró la sostenibilidad operativa de IKEA, sino que también reforzó su reputación como empresa responsable con el medio ambiente.</a:t>
            </a:r>
            <a:endParaRPr>
              <a:solidFill>
                <a:srgbClr val="000000"/>
              </a:solidFill>
            </a:endParaRPr>
          </a:p>
          <a:p>
            <a:pPr marL="0" lvl="0" indent="0" algn="just" rtl="0">
              <a:lnSpc>
                <a:spcPct val="100000"/>
              </a:lnSpc>
              <a:spcBef>
                <a:spcPts val="1200"/>
              </a:spcBef>
              <a:spcAft>
                <a:spcPts val="0"/>
              </a:spcAft>
              <a:buSzPts val="2400"/>
              <a:buNone/>
            </a:pPr>
            <a:r>
              <a:rPr lang="en-US">
                <a:solidFill>
                  <a:srgbClr val="000000"/>
                </a:solidFill>
              </a:rPr>
              <a:t>El éxito de este proyecto ha animado a IKEA a seguir invirtiendo en soluciones de energía renovable y otros proyectos de sostenibilidad, demostrando su compromiso con un impacto medioambiental positivo.</a:t>
            </a:r>
            <a:endParaRPr>
              <a:solidFill>
                <a:srgbClr val="000000"/>
              </a:solidFill>
            </a:endParaRPr>
          </a:p>
          <a:p>
            <a:pPr marL="0" lvl="0" indent="0" algn="just" rtl="0">
              <a:lnSpc>
                <a:spcPct val="112727"/>
              </a:lnSpc>
              <a:spcBef>
                <a:spcPts val="1200"/>
              </a:spcBef>
              <a:spcAft>
                <a:spcPts val="0"/>
              </a:spcAft>
              <a:buClr>
                <a:srgbClr val="595959"/>
              </a:buClr>
              <a:buSzPts val="2200"/>
              <a:buNone/>
            </a:pPr>
            <a:endParaRPr sz="2400">
              <a:solidFill>
                <a:srgbClr val="0D0D0D"/>
              </a:solidFill>
              <a:highlight>
                <a:srgbClr val="FFFFFF"/>
              </a:highlight>
            </a:endParaRPr>
          </a:p>
          <a:p>
            <a:pPr marL="0" lvl="0" indent="0" algn="just" rtl="0">
              <a:lnSpc>
                <a:spcPct val="112727"/>
              </a:lnSpc>
              <a:spcBef>
                <a:spcPts val="0"/>
              </a:spcBef>
              <a:spcAft>
                <a:spcPts val="0"/>
              </a:spcAft>
              <a:buClr>
                <a:srgbClr val="595959"/>
              </a:buClr>
              <a:buSzPts val="2200"/>
              <a:buNone/>
            </a:pPr>
            <a:r>
              <a:rPr lang="en-US" sz="2400" i="0" u="sng">
                <a:solidFill>
                  <a:schemeClr val="hlink"/>
                </a:solidFill>
                <a:highlight>
                  <a:srgbClr val="FFFFFF"/>
                </a:highlight>
                <a:hlinkClick r:id="rId3"/>
              </a:rPr>
              <a:t>Más información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5"/>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US"/>
              <a:t>VISIÓN GENERAL DEL TEMA</a:t>
            </a:r>
            <a:endParaRPr/>
          </a:p>
        </p:txBody>
      </p:sp>
      <p:sp>
        <p:nvSpPr>
          <p:cNvPr id="259" name="Google Shape;259;p5"/>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3600"/>
              <a:buNone/>
            </a:pPr>
            <a:r>
              <a:rPr lang="en-US" sz="3600"/>
              <a:t>01</a:t>
            </a:r>
            <a:endParaRPr/>
          </a:p>
        </p:txBody>
      </p:sp>
      <p:sp>
        <p:nvSpPr>
          <p:cNvPr id="260" name="Google Shape;260;p5"/>
          <p:cNvSpPr txBox="1">
            <a:spLocks noGrp="1"/>
          </p:cNvSpPr>
          <p:nvPr>
            <p:ph type="body" idx="4"/>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US"/>
              <a:t>OBJETIVOS</a:t>
            </a:r>
            <a:endParaRPr/>
          </a:p>
          <a:p>
            <a:pPr marL="0" lvl="0" indent="0" algn="l" rtl="0">
              <a:lnSpc>
                <a:spcPct val="100000"/>
              </a:lnSpc>
              <a:spcBef>
                <a:spcPts val="0"/>
              </a:spcBef>
              <a:spcAft>
                <a:spcPts val="0"/>
              </a:spcAft>
              <a:buClr>
                <a:srgbClr val="73B64B"/>
              </a:buClr>
              <a:buSzPts val="2400"/>
              <a:buNone/>
            </a:pPr>
            <a:endParaRPr/>
          </a:p>
        </p:txBody>
      </p:sp>
      <p:sp>
        <p:nvSpPr>
          <p:cNvPr id="261" name="Google Shape;261;p5"/>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US"/>
              <a:t>RESULTADOS DEL APRENDIZAJE</a:t>
            </a:r>
            <a:endParaRPr/>
          </a:p>
          <a:p>
            <a:pPr marL="0" lvl="0" indent="0" algn="l" rtl="0">
              <a:lnSpc>
                <a:spcPct val="100000"/>
              </a:lnSpc>
              <a:spcBef>
                <a:spcPts val="0"/>
              </a:spcBef>
              <a:spcAft>
                <a:spcPts val="0"/>
              </a:spcAft>
              <a:buClr>
                <a:srgbClr val="73B64B"/>
              </a:buClr>
              <a:buSzPts val="2400"/>
              <a:buNone/>
            </a:pPr>
            <a:endParaRPr/>
          </a:p>
        </p:txBody>
      </p:sp>
      <p:sp>
        <p:nvSpPr>
          <p:cNvPr id="262" name="Google Shape;262;p5"/>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3600"/>
              <a:buNone/>
            </a:pPr>
            <a:r>
              <a:rPr lang="en-US" sz="3600"/>
              <a:t>02</a:t>
            </a:r>
            <a:endParaRPr/>
          </a:p>
        </p:txBody>
      </p:sp>
      <p:sp>
        <p:nvSpPr>
          <p:cNvPr id="263" name="Google Shape;263;p5"/>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3600"/>
              <a:buNone/>
            </a:pPr>
            <a:r>
              <a:rPr lang="en-US" sz="3600"/>
              <a:t>03</a:t>
            </a:r>
            <a:endParaRPr/>
          </a:p>
        </p:txBody>
      </p:sp>
      <p:sp>
        <p:nvSpPr>
          <p:cNvPr id="264" name="Google Shape;264;p5"/>
          <p:cNvSpPr/>
          <p:nvPr/>
        </p:nvSpPr>
        <p:spPr>
          <a:xfrm>
            <a:off x="3880331" y="2232539"/>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265" name="Google Shape;265;p5"/>
          <p:cNvSpPr/>
          <p:nvPr/>
        </p:nvSpPr>
        <p:spPr>
          <a:xfrm>
            <a:off x="3880331" y="4245771"/>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45"/>
          <p:cNvSpPr txBox="1">
            <a:spLocks noGrp="1"/>
          </p:cNvSpPr>
          <p:nvPr>
            <p:ph type="body" idx="1"/>
          </p:nvPr>
        </p:nvSpPr>
        <p:spPr>
          <a:xfrm>
            <a:off x="4752335" y="606177"/>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rgbClr val="0D0D0D"/>
              </a:buClr>
              <a:buSzPts val="2200"/>
              <a:buNone/>
            </a:pPr>
            <a:r>
              <a:rPr lang="en-US" b="1" i="0">
                <a:solidFill>
                  <a:srgbClr val="0D0D0D"/>
                </a:solidFill>
                <a:highlight>
                  <a:srgbClr val="FFFFFF"/>
                </a:highlight>
              </a:rPr>
              <a:t>Introduc</a:t>
            </a:r>
            <a:r>
              <a:rPr lang="en-US" b="1">
                <a:solidFill>
                  <a:srgbClr val="0D0D0D"/>
                </a:solidFill>
                <a:highlight>
                  <a:srgbClr val="FFFFFF"/>
                </a:highlight>
              </a:rPr>
              <a:t>ció</a:t>
            </a:r>
            <a:r>
              <a:rPr lang="en-US" b="1" i="0">
                <a:solidFill>
                  <a:srgbClr val="0D0D0D"/>
                </a:solidFill>
                <a:highlight>
                  <a:srgbClr val="FFFFFF"/>
                </a:highlight>
              </a:rPr>
              <a:t>n</a:t>
            </a:r>
            <a:endParaRPr b="1" i="0">
              <a:solidFill>
                <a:srgbClr val="0D0D0D"/>
              </a:solidFill>
              <a:highlight>
                <a:srgbClr val="FFFFFF"/>
              </a:highlight>
            </a:endParaRPr>
          </a:p>
          <a:p>
            <a:pPr marL="0" lvl="0" indent="0" algn="just" rtl="0">
              <a:lnSpc>
                <a:spcPct val="100000"/>
              </a:lnSpc>
              <a:spcBef>
                <a:spcPts val="0"/>
              </a:spcBef>
              <a:spcAft>
                <a:spcPts val="0"/>
              </a:spcAft>
              <a:buClr>
                <a:srgbClr val="0D0D0D"/>
              </a:buClr>
              <a:buSzPts val="2200"/>
              <a:buNone/>
            </a:pPr>
            <a:endParaRPr b="1">
              <a:solidFill>
                <a:srgbClr val="0D0D0D"/>
              </a:solidFill>
              <a:highlight>
                <a:srgbClr val="FFFFFF"/>
              </a:highlight>
            </a:endParaRPr>
          </a:p>
          <a:p>
            <a:pPr marL="0" lvl="0" indent="0" algn="just" rtl="0">
              <a:lnSpc>
                <a:spcPct val="100000"/>
              </a:lnSpc>
              <a:spcBef>
                <a:spcPts val="0"/>
              </a:spcBef>
              <a:spcAft>
                <a:spcPts val="0"/>
              </a:spcAft>
              <a:buSzPts val="2400"/>
              <a:buNone/>
            </a:pPr>
            <a:r>
              <a:rPr lang="en-US">
                <a:solidFill>
                  <a:srgbClr val="0D0D0D"/>
                </a:solidFill>
                <a:highlight>
                  <a:srgbClr val="FFFFFF"/>
                </a:highlight>
              </a:rPr>
              <a:t>All About Kombucha fue fundada en 2017 en Galway (Irlanda) por Keith Loftus y Emmett Kerrigan. Los fundadores, inspirados por los beneficios para la salud de All About Kombucha descubiertos durante una estancia en Canadá, se propusieron introducir esta bebida beneficiosa para la salud en el mercado irlandés.</a:t>
            </a:r>
            <a:endParaRPr>
              <a:solidFill>
                <a:srgbClr val="0D0D0D"/>
              </a:solidFill>
              <a:highlight>
                <a:srgbClr val="FFFFFF"/>
              </a:highlight>
            </a:endParaRPr>
          </a:p>
          <a:p>
            <a:pPr marL="0" lvl="0" indent="0" algn="just" rtl="0">
              <a:lnSpc>
                <a:spcPct val="100000"/>
              </a:lnSpc>
              <a:spcBef>
                <a:spcPts val="0"/>
              </a:spcBef>
              <a:spcAft>
                <a:spcPts val="0"/>
              </a:spcAft>
              <a:buSzPts val="2400"/>
              <a:buNone/>
            </a:pPr>
            <a:endParaRPr>
              <a:solidFill>
                <a:srgbClr val="0D0D0D"/>
              </a:solidFill>
              <a:highlight>
                <a:srgbClr val="FFFFFF"/>
              </a:highlight>
            </a:endParaRPr>
          </a:p>
          <a:p>
            <a:pPr marL="0" lvl="0" indent="0" algn="just" rtl="0">
              <a:lnSpc>
                <a:spcPct val="100000"/>
              </a:lnSpc>
              <a:spcBef>
                <a:spcPts val="0"/>
              </a:spcBef>
              <a:spcAft>
                <a:spcPts val="0"/>
              </a:spcAft>
              <a:buSzPts val="2400"/>
              <a:buNone/>
            </a:pPr>
            <a:r>
              <a:rPr lang="en-US">
                <a:solidFill>
                  <a:srgbClr val="0D0D0D"/>
                </a:solidFill>
                <a:highlight>
                  <a:srgbClr val="FFFFFF"/>
                </a:highlight>
              </a:rPr>
              <a:t>Sin embargo, se enfrentaban al reto de hacerlo de forma sostenible desde el punto de vista medioambiental, que apoyara a las comunidades locales y se ajustara a sus valores fundamentales de causar el mínimo daño y promover la salud.</a:t>
            </a:r>
            <a:endParaRPr>
              <a:solidFill>
                <a:srgbClr val="0D0D0D"/>
              </a:solidFill>
              <a:highlight>
                <a:srgbClr val="FFFFFF"/>
              </a:highlight>
            </a:endParaRPr>
          </a:p>
          <a:p>
            <a:pPr marL="0" lvl="0" indent="0" algn="just" rtl="0">
              <a:lnSpc>
                <a:spcPct val="100000"/>
              </a:lnSpc>
              <a:spcBef>
                <a:spcPts val="0"/>
              </a:spcBef>
              <a:spcAft>
                <a:spcPts val="0"/>
              </a:spcAft>
              <a:buSzPts val="2400"/>
              <a:buNone/>
            </a:pPr>
            <a:endParaRPr>
              <a:solidFill>
                <a:srgbClr val="0D0D0D"/>
              </a:solidFill>
              <a:highlight>
                <a:srgbClr val="FFFFFF"/>
              </a:highlight>
            </a:endParaRPr>
          </a:p>
          <a:p>
            <a:pPr marL="0" lvl="0" indent="0" algn="just" rtl="0">
              <a:lnSpc>
                <a:spcPct val="100000"/>
              </a:lnSpc>
              <a:spcBef>
                <a:spcPts val="0"/>
              </a:spcBef>
              <a:spcAft>
                <a:spcPts val="0"/>
              </a:spcAft>
              <a:buClr>
                <a:srgbClr val="0D0D0D"/>
              </a:buClr>
              <a:buSzPts val="2200"/>
              <a:buNone/>
            </a:pPr>
            <a:endParaRPr>
              <a:solidFill>
                <a:srgbClr val="0D0D0D"/>
              </a:solidFill>
              <a:highlight>
                <a:srgbClr val="FFFFFF"/>
              </a:highlight>
            </a:endParaRPr>
          </a:p>
        </p:txBody>
      </p:sp>
      <p:sp>
        <p:nvSpPr>
          <p:cNvPr id="605" name="Google Shape;605;p45"/>
          <p:cNvSpPr txBox="1">
            <a:spLocks noGrp="1"/>
          </p:cNvSpPr>
          <p:nvPr>
            <p:ph type="body" idx="2"/>
          </p:nvPr>
        </p:nvSpPr>
        <p:spPr>
          <a:xfrm>
            <a:off x="136634" y="818842"/>
            <a:ext cx="4477407" cy="177451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None/>
            </a:pPr>
            <a:r>
              <a:rPr lang="en-US"/>
              <a:t>Caso Práctico 2:</a:t>
            </a:r>
            <a:endParaRPr/>
          </a:p>
          <a:p>
            <a:pPr marL="0" lvl="0" indent="0" algn="ctr" rtl="0">
              <a:lnSpc>
                <a:spcPct val="90000"/>
              </a:lnSpc>
              <a:spcBef>
                <a:spcPts val="1000"/>
              </a:spcBef>
              <a:spcAft>
                <a:spcPts val="0"/>
              </a:spcAft>
              <a:buClr>
                <a:schemeClr val="lt1"/>
              </a:buClr>
              <a:buSzPts val="3600"/>
              <a:buNone/>
            </a:pPr>
            <a:r>
              <a:rPr lang="en-US"/>
              <a:t>All About Kombucha - Innovación Sostenible en la Producción de Bebidas</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104"/>
          <p:cNvSpPr txBox="1">
            <a:spLocks noGrp="1"/>
          </p:cNvSpPr>
          <p:nvPr>
            <p:ph type="body" idx="2"/>
          </p:nvPr>
        </p:nvSpPr>
        <p:spPr>
          <a:xfrm>
            <a:off x="904856" y="571501"/>
            <a:ext cx="10053000" cy="56679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1200"/>
              </a:spcBef>
              <a:spcAft>
                <a:spcPts val="0"/>
              </a:spcAft>
              <a:buSzPts val="2400"/>
              <a:buNone/>
            </a:pPr>
            <a:r>
              <a:rPr lang="en-US">
                <a:solidFill>
                  <a:srgbClr val="000000"/>
                </a:solidFill>
              </a:rPr>
              <a:t>Para solucionarlo, All About Kombucha se comprometió a seguir una serie de prácticas sostenibles:</a:t>
            </a:r>
            <a:endParaRPr>
              <a:solidFill>
                <a:srgbClr val="0D0D0D"/>
              </a:solidFill>
              <a:highlight>
                <a:srgbClr val="FFFFFF"/>
              </a:highlight>
            </a:endParaRPr>
          </a:p>
          <a:p>
            <a:pPr marL="114300" lvl="0" indent="-139700" algn="just" rtl="0">
              <a:lnSpc>
                <a:spcPct val="100000"/>
              </a:lnSpc>
              <a:spcBef>
                <a:spcPts val="1200"/>
              </a:spcBef>
              <a:spcAft>
                <a:spcPts val="0"/>
              </a:spcAft>
              <a:buClr>
                <a:srgbClr val="0D0D0D"/>
              </a:buClr>
              <a:buSzPts val="2200"/>
              <a:buFont typeface="Arial"/>
              <a:buChar char="•"/>
            </a:pPr>
            <a:r>
              <a:rPr lang="en-US" b="1">
                <a:solidFill>
                  <a:srgbClr val="0D0D0D"/>
                </a:solidFill>
                <a:highlight>
                  <a:srgbClr val="FFFFFF"/>
                </a:highlight>
              </a:rPr>
              <a:t>Abastecimiento Sostenible</a:t>
            </a:r>
            <a:r>
              <a:rPr lang="en-US" sz="2400" b="1" i="0">
                <a:solidFill>
                  <a:srgbClr val="0D0D0D"/>
                </a:solidFill>
                <a:highlight>
                  <a:srgbClr val="FFFFFF"/>
                </a:highlight>
              </a:rPr>
              <a:t>: </a:t>
            </a:r>
            <a:r>
              <a:rPr lang="en-US">
                <a:solidFill>
                  <a:srgbClr val="000000"/>
                </a:solidFill>
              </a:rPr>
              <a:t>Dieron prioridad al uso de ingredientes ecológicos para garantizar la pureza y la integridad medioambiental de sus productos.</a:t>
            </a:r>
            <a:endParaRPr>
              <a:solidFill>
                <a:srgbClr val="0D0D0D"/>
              </a:solidFill>
              <a:highlight>
                <a:srgbClr val="FFFFFF"/>
              </a:highlight>
            </a:endParaRPr>
          </a:p>
          <a:p>
            <a:pPr marL="114300" lvl="0" indent="-139700" algn="just" rtl="0">
              <a:lnSpc>
                <a:spcPct val="100000"/>
              </a:lnSpc>
              <a:spcBef>
                <a:spcPts val="0"/>
              </a:spcBef>
              <a:spcAft>
                <a:spcPts val="0"/>
              </a:spcAft>
              <a:buClr>
                <a:srgbClr val="0D0D0D"/>
              </a:buClr>
              <a:buSzPts val="2200"/>
              <a:buFont typeface="Arial"/>
              <a:buChar char="•"/>
            </a:pPr>
            <a:r>
              <a:rPr lang="en-US" b="1">
                <a:solidFill>
                  <a:srgbClr val="0D0D0D"/>
                </a:solidFill>
                <a:highlight>
                  <a:srgbClr val="FFFFFF"/>
                </a:highlight>
              </a:rPr>
              <a:t>Producción Neutra en Carbono</a:t>
            </a:r>
            <a:r>
              <a:rPr lang="en-US" sz="2400" b="1" i="0">
                <a:solidFill>
                  <a:srgbClr val="0D0D0D"/>
                </a:solidFill>
                <a:highlight>
                  <a:srgbClr val="FFFFFF"/>
                </a:highlight>
              </a:rPr>
              <a:t>: </a:t>
            </a:r>
            <a:r>
              <a:rPr lang="en-US">
                <a:solidFill>
                  <a:srgbClr val="000000"/>
                </a:solidFill>
              </a:rPr>
              <a:t>La fábrica de cerveza adoptó métodos neutros en carbono para minimizar su impacto ambiental.</a:t>
            </a:r>
            <a:endParaRPr>
              <a:solidFill>
                <a:srgbClr val="0D0D0D"/>
              </a:solidFill>
              <a:highlight>
                <a:srgbClr val="FFFFFF"/>
              </a:highlight>
            </a:endParaRPr>
          </a:p>
          <a:p>
            <a:pPr marL="114300" lvl="0" indent="-139700" algn="just" rtl="0">
              <a:lnSpc>
                <a:spcPct val="100000"/>
              </a:lnSpc>
              <a:spcBef>
                <a:spcPts val="0"/>
              </a:spcBef>
              <a:spcAft>
                <a:spcPts val="0"/>
              </a:spcAft>
              <a:buClr>
                <a:srgbClr val="0D0D0D"/>
              </a:buClr>
              <a:buSzPts val="2200"/>
              <a:buFont typeface="Arial"/>
              <a:buChar char="•"/>
            </a:pPr>
            <a:r>
              <a:rPr lang="en-US" b="1">
                <a:solidFill>
                  <a:srgbClr val="0D0D0D"/>
                </a:solidFill>
                <a:highlight>
                  <a:srgbClr val="FFFFFF"/>
                </a:highlight>
              </a:rPr>
              <a:t>Iniciativas de Residuos Cero</a:t>
            </a:r>
            <a:r>
              <a:rPr lang="en-US" sz="2400" b="1" i="0">
                <a:solidFill>
                  <a:srgbClr val="0D0D0D"/>
                </a:solidFill>
                <a:highlight>
                  <a:srgbClr val="FFFFFF"/>
                </a:highlight>
              </a:rPr>
              <a:t>: </a:t>
            </a:r>
            <a:r>
              <a:rPr lang="en-US">
                <a:solidFill>
                  <a:srgbClr val="000000"/>
                </a:solidFill>
              </a:rPr>
              <a:t>Se esforzaron en minimizar los residuos en todos sus procesos de producción.</a:t>
            </a:r>
            <a:endParaRPr>
              <a:solidFill>
                <a:srgbClr val="0D0D0D"/>
              </a:solidFill>
              <a:highlight>
                <a:srgbClr val="FFFFFF"/>
              </a:highlight>
            </a:endParaRPr>
          </a:p>
          <a:p>
            <a:pPr marL="114300" lvl="0" indent="-139700" algn="just" rtl="0">
              <a:lnSpc>
                <a:spcPct val="100000"/>
              </a:lnSpc>
              <a:spcBef>
                <a:spcPts val="0"/>
              </a:spcBef>
              <a:spcAft>
                <a:spcPts val="0"/>
              </a:spcAft>
              <a:buClr>
                <a:srgbClr val="0D0D0D"/>
              </a:buClr>
              <a:buSzPts val="2200"/>
              <a:buFont typeface="Arial"/>
              <a:buChar char="•"/>
            </a:pPr>
            <a:r>
              <a:rPr lang="en-US" b="1">
                <a:solidFill>
                  <a:srgbClr val="0D0D0D"/>
                </a:solidFill>
                <a:highlight>
                  <a:srgbClr val="FFFFFF"/>
                </a:highlight>
              </a:rPr>
              <a:t>Apoyo a la Agricultura Local</a:t>
            </a:r>
            <a:r>
              <a:rPr lang="en-US" sz="2400" b="1" i="0">
                <a:solidFill>
                  <a:srgbClr val="0D0D0D"/>
                </a:solidFill>
                <a:highlight>
                  <a:srgbClr val="FFFFFF"/>
                </a:highlight>
              </a:rPr>
              <a:t>:</a:t>
            </a:r>
            <a:r>
              <a:rPr lang="en-US" i="0">
                <a:solidFill>
                  <a:srgbClr val="0D0D0D"/>
                </a:solidFill>
                <a:highlight>
                  <a:srgbClr val="FFFFFF"/>
                </a:highlight>
              </a:rPr>
              <a:t> </a:t>
            </a:r>
            <a:r>
              <a:rPr lang="en-US">
                <a:solidFill>
                  <a:srgbClr val="000000"/>
                </a:solidFill>
              </a:rPr>
              <a:t>La empresa se implicó en proyectos de agricultura regenerativa y plantación de árboles autóctonos, dedicando anualmente el 10% de sus beneficios cerveceros a estas causas</a:t>
            </a:r>
            <a:r>
              <a:rPr lang="en-US" sz="1100" b="1">
                <a:solidFill>
                  <a:srgbClr val="000000"/>
                </a:solidFill>
                <a:latin typeface="Arial"/>
                <a:ea typeface="Arial"/>
                <a:cs typeface="Arial"/>
                <a:sym typeface="Arial"/>
              </a:rPr>
              <a:t>.</a:t>
            </a:r>
            <a:endParaRPr>
              <a:solidFill>
                <a:srgbClr val="0D0D0D"/>
              </a:solidFill>
              <a:highlight>
                <a:srgbClr val="FFFFFF"/>
              </a:highlight>
            </a:endParaRPr>
          </a:p>
          <a:p>
            <a:pPr marL="114300" lvl="0" indent="-139700" algn="just" rtl="0">
              <a:lnSpc>
                <a:spcPct val="100000"/>
              </a:lnSpc>
              <a:spcBef>
                <a:spcPts val="0"/>
              </a:spcBef>
              <a:spcAft>
                <a:spcPts val="0"/>
              </a:spcAft>
              <a:buClr>
                <a:srgbClr val="0D0D0D"/>
              </a:buClr>
              <a:buSzPts val="2200"/>
              <a:buFont typeface="Arial"/>
              <a:buChar char="•"/>
            </a:pPr>
            <a:r>
              <a:rPr lang="en-US" b="1">
                <a:solidFill>
                  <a:srgbClr val="0D0D0D"/>
                </a:solidFill>
                <a:highlight>
                  <a:srgbClr val="FFFFFF"/>
                </a:highlight>
              </a:rPr>
              <a:t>Compromiso Comunitario</a:t>
            </a:r>
            <a:r>
              <a:rPr lang="en-US" sz="2400" b="1" i="0">
                <a:solidFill>
                  <a:srgbClr val="0D0D0D"/>
                </a:solidFill>
                <a:highlight>
                  <a:srgbClr val="FFFFFF"/>
                </a:highlight>
              </a:rPr>
              <a:t>: </a:t>
            </a:r>
            <a:r>
              <a:rPr lang="en-US">
                <a:solidFill>
                  <a:srgbClr val="000000"/>
                </a:solidFill>
              </a:rPr>
              <a:t>Más allá de la producción, ampliaron su línea de productos para incluir kits de té y artículos sostenibles, y organizaron talleres para educar a la comunidad en prácticas sostenibles y nutrición.</a:t>
            </a:r>
            <a:endParaRPr>
              <a:solidFill>
                <a:srgbClr val="000000"/>
              </a:solidFill>
            </a:endParaRPr>
          </a:p>
          <a:p>
            <a:pPr marL="0" lvl="0" indent="0" algn="just" rtl="0">
              <a:lnSpc>
                <a:spcPct val="100000"/>
              </a:lnSpc>
              <a:spcBef>
                <a:spcPts val="0"/>
              </a:spcBef>
              <a:spcAft>
                <a:spcPts val="0"/>
              </a:spcAft>
              <a:buSzPts val="2400"/>
              <a:buNone/>
            </a:pPr>
            <a:endParaRPr>
              <a:solidFill>
                <a:srgbClr val="0D0D0D"/>
              </a:solidFill>
              <a:highlight>
                <a:srgbClr val="FFFFFF"/>
              </a:highlight>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105"/>
          <p:cNvSpPr txBox="1">
            <a:spLocks noGrp="1"/>
          </p:cNvSpPr>
          <p:nvPr>
            <p:ph type="body" idx="2"/>
          </p:nvPr>
        </p:nvSpPr>
        <p:spPr>
          <a:xfrm>
            <a:off x="916906" y="654889"/>
            <a:ext cx="10053000" cy="42504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rgbClr val="0D0D0D"/>
              </a:buClr>
              <a:buSzPts val="2200"/>
              <a:buNone/>
            </a:pPr>
            <a:r>
              <a:rPr lang="en-US" b="1">
                <a:solidFill>
                  <a:srgbClr val="0D0D0D"/>
                </a:solidFill>
                <a:highlight>
                  <a:srgbClr val="FFFFFF"/>
                </a:highlight>
              </a:rPr>
              <a:t>Resultados</a:t>
            </a:r>
            <a:r>
              <a:rPr lang="en-US" b="1" i="0">
                <a:solidFill>
                  <a:srgbClr val="0D0D0D"/>
                </a:solidFill>
                <a:highlight>
                  <a:srgbClr val="FFFFFF"/>
                </a:highlight>
              </a:rPr>
              <a:t>:</a:t>
            </a:r>
            <a:endParaRPr b="1" i="0">
              <a:solidFill>
                <a:srgbClr val="0D0D0D"/>
              </a:solidFill>
              <a:highlight>
                <a:srgbClr val="FFFFFF"/>
              </a:highlight>
            </a:endParaRPr>
          </a:p>
          <a:p>
            <a:pPr marL="0" lvl="0" indent="0" algn="just" rtl="0">
              <a:lnSpc>
                <a:spcPct val="100000"/>
              </a:lnSpc>
              <a:spcBef>
                <a:spcPts val="0"/>
              </a:spcBef>
              <a:spcAft>
                <a:spcPts val="0"/>
              </a:spcAft>
              <a:buClr>
                <a:srgbClr val="0D0D0D"/>
              </a:buClr>
              <a:buSzPts val="2200"/>
              <a:buNone/>
            </a:pPr>
            <a:endParaRPr b="1">
              <a:solidFill>
                <a:srgbClr val="0D0D0D"/>
              </a:solidFill>
              <a:highlight>
                <a:srgbClr val="FFFFFF"/>
              </a:highlight>
            </a:endParaRPr>
          </a:p>
          <a:p>
            <a:pPr marL="0" lvl="0" indent="0" algn="just" rtl="0">
              <a:lnSpc>
                <a:spcPct val="100000"/>
              </a:lnSpc>
              <a:spcBef>
                <a:spcPts val="0"/>
              </a:spcBef>
              <a:spcAft>
                <a:spcPts val="0"/>
              </a:spcAft>
              <a:buSzPts val="2400"/>
              <a:buNone/>
            </a:pPr>
            <a:r>
              <a:rPr lang="en-US">
                <a:solidFill>
                  <a:srgbClr val="0D0D0D"/>
                </a:solidFill>
                <a:highlight>
                  <a:srgbClr val="FFFFFF"/>
                </a:highlight>
              </a:rPr>
              <a:t>El enfoque integral de sostenibilidad de All About Kombucha ha mejorado significativamente la reputación de su marca, atrayendo a clientes concienciados con el medio ambiente y contribuyendo al bienestar de la comunidad.</a:t>
            </a:r>
            <a:endParaRPr>
              <a:solidFill>
                <a:srgbClr val="0D0D0D"/>
              </a:solidFill>
              <a:highlight>
                <a:srgbClr val="FFFFFF"/>
              </a:highlight>
            </a:endParaRPr>
          </a:p>
          <a:p>
            <a:pPr marL="0" lvl="0" indent="0" algn="just" rtl="0">
              <a:lnSpc>
                <a:spcPct val="100000"/>
              </a:lnSpc>
              <a:spcBef>
                <a:spcPts val="0"/>
              </a:spcBef>
              <a:spcAft>
                <a:spcPts val="0"/>
              </a:spcAft>
              <a:buSzPts val="2400"/>
              <a:buNone/>
            </a:pPr>
            <a:endParaRPr>
              <a:solidFill>
                <a:srgbClr val="0D0D0D"/>
              </a:solidFill>
              <a:highlight>
                <a:srgbClr val="FFFFFF"/>
              </a:highlight>
            </a:endParaRPr>
          </a:p>
          <a:p>
            <a:pPr marL="0" lvl="0" indent="0" algn="just" rtl="0">
              <a:lnSpc>
                <a:spcPct val="100000"/>
              </a:lnSpc>
              <a:spcBef>
                <a:spcPts val="0"/>
              </a:spcBef>
              <a:spcAft>
                <a:spcPts val="0"/>
              </a:spcAft>
              <a:buSzPts val="2400"/>
              <a:buNone/>
            </a:pPr>
            <a:r>
              <a:rPr lang="en-US">
                <a:solidFill>
                  <a:srgbClr val="0D0D0D"/>
                </a:solidFill>
                <a:highlight>
                  <a:srgbClr val="FFFFFF"/>
                </a:highlight>
              </a:rPr>
              <a:t>Su compromiso con la gestión medioambiental y el apoyo local ha sido decisivo para su expansión y resistencia, demostrando que el éxito empresarial y la sostenibilidad pueden ir de la mano.</a:t>
            </a:r>
            <a:endParaRPr>
              <a:solidFill>
                <a:srgbClr val="0D0D0D"/>
              </a:solidFill>
              <a:highlight>
                <a:srgbClr val="FFFFFF"/>
              </a:highlight>
            </a:endParaRPr>
          </a:p>
          <a:p>
            <a:pPr marL="0" lvl="0" indent="0" algn="just" rtl="0">
              <a:lnSpc>
                <a:spcPct val="100000"/>
              </a:lnSpc>
              <a:spcBef>
                <a:spcPts val="0"/>
              </a:spcBef>
              <a:spcAft>
                <a:spcPts val="0"/>
              </a:spcAft>
              <a:buSzPts val="2400"/>
              <a:buNone/>
            </a:pPr>
            <a:endParaRPr>
              <a:solidFill>
                <a:srgbClr val="0D0D0D"/>
              </a:solidFill>
              <a:highlight>
                <a:srgbClr val="FFFFFF"/>
              </a:highlight>
            </a:endParaRPr>
          </a:p>
          <a:p>
            <a:pPr marL="0" lvl="0" indent="0" algn="just" rtl="0">
              <a:lnSpc>
                <a:spcPct val="100000"/>
              </a:lnSpc>
              <a:spcBef>
                <a:spcPts val="0"/>
              </a:spcBef>
              <a:spcAft>
                <a:spcPts val="0"/>
              </a:spcAft>
              <a:buSzPts val="2400"/>
              <a:buNone/>
            </a:pPr>
            <a:r>
              <a:rPr lang="en-US">
                <a:solidFill>
                  <a:srgbClr val="0D0D0D"/>
                </a:solidFill>
                <a:highlight>
                  <a:srgbClr val="FFFFFF"/>
                </a:highlight>
              </a:rPr>
              <a:t>Las iniciativas de la empresa, como su adhesión al 1% para el Planeta y su amplia participación en la comunidad, no sólo han garantizado la buena voluntad local, sino que también la han posicionado como líder en prácticas empresariales sostenibles dentro del sector de las bebidas.</a:t>
            </a:r>
            <a:endParaRPr>
              <a:solidFill>
                <a:srgbClr val="0D0D0D"/>
              </a:solidFill>
              <a:highlight>
                <a:srgbClr val="FFFFFF"/>
              </a:highlight>
            </a:endParaRPr>
          </a:p>
          <a:p>
            <a:pPr marL="0" lvl="0" indent="0" algn="just" rtl="0">
              <a:lnSpc>
                <a:spcPct val="100000"/>
              </a:lnSpc>
              <a:spcBef>
                <a:spcPts val="0"/>
              </a:spcBef>
              <a:spcAft>
                <a:spcPts val="0"/>
              </a:spcAft>
              <a:buSzPts val="2400"/>
              <a:buNone/>
            </a:pPr>
            <a:endParaRPr>
              <a:solidFill>
                <a:srgbClr val="0D0D0D"/>
              </a:solidFill>
              <a:highlight>
                <a:srgbClr val="FFFFFF"/>
              </a:highlight>
            </a:endParaRPr>
          </a:p>
          <a:p>
            <a:pPr marL="0" lvl="0" indent="0" algn="just" rtl="0">
              <a:lnSpc>
                <a:spcPct val="100000"/>
              </a:lnSpc>
              <a:spcBef>
                <a:spcPts val="0"/>
              </a:spcBef>
              <a:spcAft>
                <a:spcPts val="0"/>
              </a:spcAft>
              <a:buClr>
                <a:srgbClr val="0D0D0D"/>
              </a:buClr>
              <a:buSzPts val="2200"/>
              <a:buNone/>
            </a:pPr>
            <a:endParaRPr>
              <a:solidFill>
                <a:srgbClr val="0D0D0D"/>
              </a:solidFill>
              <a:highlight>
                <a:srgbClr val="FFFFFF"/>
              </a:highlight>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48"/>
          <p:cNvSpPr txBox="1">
            <a:spLocks noGrp="1"/>
          </p:cNvSpPr>
          <p:nvPr>
            <p:ph type="body" idx="1"/>
          </p:nvPr>
        </p:nvSpPr>
        <p:spPr>
          <a:xfrm>
            <a:off x="4484325" y="366025"/>
            <a:ext cx="6889200" cy="5762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D0D0D"/>
              </a:buClr>
              <a:buSzPts val="2200"/>
              <a:buNone/>
            </a:pPr>
            <a:r>
              <a:rPr lang="en-US" b="1" i="0">
                <a:solidFill>
                  <a:srgbClr val="0D0D0D"/>
                </a:solidFill>
                <a:highlight>
                  <a:srgbClr val="FFFFFF"/>
                </a:highlight>
              </a:rPr>
              <a:t>Problema:</a:t>
            </a:r>
            <a:endParaRPr b="1" i="0">
              <a:solidFill>
                <a:srgbClr val="0D0D0D"/>
              </a:solidFill>
              <a:highlight>
                <a:srgbClr val="FFFFFF"/>
              </a:highlight>
            </a:endParaRPr>
          </a:p>
          <a:p>
            <a:pPr marL="0" lvl="0" indent="0" algn="l" rtl="0">
              <a:lnSpc>
                <a:spcPct val="100000"/>
              </a:lnSpc>
              <a:spcBef>
                <a:spcPts val="0"/>
              </a:spcBef>
              <a:spcAft>
                <a:spcPts val="0"/>
              </a:spcAft>
              <a:buClr>
                <a:srgbClr val="0D0D0D"/>
              </a:buClr>
              <a:buSzPts val="2200"/>
              <a:buNone/>
            </a:pPr>
            <a:endParaRPr b="1">
              <a:solidFill>
                <a:srgbClr val="0D0D0D"/>
              </a:solidFill>
              <a:highlight>
                <a:srgbClr val="FFFFFF"/>
              </a:highlight>
            </a:endParaRPr>
          </a:p>
          <a:p>
            <a:pPr marL="0" lvl="0" indent="0" algn="just" rtl="0">
              <a:lnSpc>
                <a:spcPct val="100000"/>
              </a:lnSpc>
              <a:spcBef>
                <a:spcPts val="0"/>
              </a:spcBef>
              <a:spcAft>
                <a:spcPts val="0"/>
              </a:spcAft>
              <a:buSzPts val="2400"/>
              <a:buNone/>
            </a:pPr>
            <a:r>
              <a:rPr lang="en-US" sz="2300">
                <a:solidFill>
                  <a:srgbClr val="0D0D0D"/>
                </a:solidFill>
                <a:highlight>
                  <a:srgbClr val="FFFFFF"/>
                </a:highlight>
              </a:rPr>
              <a:t>Fundada en 2020 por los hermanos Ruairi y Niamh Dooley en Irlanda, BiaSol se inició para hacer frente al desperdicio de alimentos y promover la nutrición sostenible mediante la reutilización del abundante grano usado de la industria local de cerveza artesanal.</a:t>
            </a:r>
            <a:endParaRPr sz="2300">
              <a:solidFill>
                <a:srgbClr val="0D0D0D"/>
              </a:solidFill>
              <a:highlight>
                <a:srgbClr val="FFFFFF"/>
              </a:highlight>
            </a:endParaRPr>
          </a:p>
          <a:p>
            <a:pPr marL="0" lvl="0" indent="0" algn="just" rtl="0">
              <a:lnSpc>
                <a:spcPct val="100000"/>
              </a:lnSpc>
              <a:spcBef>
                <a:spcPts val="0"/>
              </a:spcBef>
              <a:spcAft>
                <a:spcPts val="0"/>
              </a:spcAft>
              <a:buSzPts val="2400"/>
              <a:buNone/>
            </a:pPr>
            <a:endParaRPr sz="2300">
              <a:solidFill>
                <a:srgbClr val="0D0D0D"/>
              </a:solidFill>
              <a:highlight>
                <a:srgbClr val="FFFFFF"/>
              </a:highlight>
            </a:endParaRPr>
          </a:p>
          <a:p>
            <a:pPr marL="0" lvl="0" indent="0" algn="just" rtl="0">
              <a:lnSpc>
                <a:spcPct val="100000"/>
              </a:lnSpc>
              <a:spcBef>
                <a:spcPts val="0"/>
              </a:spcBef>
              <a:spcAft>
                <a:spcPts val="0"/>
              </a:spcAft>
              <a:buSzPts val="2400"/>
              <a:buNone/>
            </a:pPr>
            <a:r>
              <a:rPr lang="en-US" sz="2300">
                <a:solidFill>
                  <a:srgbClr val="0D0D0D"/>
                </a:solidFill>
                <a:highlight>
                  <a:srgbClr val="FFFFFF"/>
                </a:highlight>
              </a:rPr>
              <a:t>Esta idea surgió durante un periodo de creciente concienciación mundial en torno a las prácticas sostenibles y los hábitos alimentarios más saludables.</a:t>
            </a:r>
            <a:endParaRPr sz="2300">
              <a:solidFill>
                <a:srgbClr val="0D0D0D"/>
              </a:solidFill>
              <a:highlight>
                <a:srgbClr val="FFFFFF"/>
              </a:highlight>
            </a:endParaRPr>
          </a:p>
          <a:p>
            <a:pPr marL="0" lvl="0" indent="0" algn="just" rtl="0">
              <a:lnSpc>
                <a:spcPct val="100000"/>
              </a:lnSpc>
              <a:spcBef>
                <a:spcPts val="0"/>
              </a:spcBef>
              <a:spcAft>
                <a:spcPts val="0"/>
              </a:spcAft>
              <a:buSzPts val="2400"/>
              <a:buNone/>
            </a:pPr>
            <a:r>
              <a:rPr lang="en-US" sz="2300">
                <a:solidFill>
                  <a:srgbClr val="0D0D0D"/>
                </a:solidFill>
                <a:highlight>
                  <a:srgbClr val="FFFFFF"/>
                </a:highlight>
              </a:rPr>
              <a:t> </a:t>
            </a:r>
            <a:endParaRPr sz="2300">
              <a:solidFill>
                <a:srgbClr val="0D0D0D"/>
              </a:solidFill>
              <a:highlight>
                <a:srgbClr val="FFFFFF"/>
              </a:highlight>
            </a:endParaRPr>
          </a:p>
          <a:p>
            <a:pPr marL="0" lvl="0" indent="0" algn="just" rtl="0">
              <a:lnSpc>
                <a:spcPct val="100000"/>
              </a:lnSpc>
              <a:spcBef>
                <a:spcPts val="0"/>
              </a:spcBef>
              <a:spcAft>
                <a:spcPts val="0"/>
              </a:spcAft>
              <a:buSzPts val="2400"/>
              <a:buNone/>
            </a:pPr>
            <a:r>
              <a:rPr lang="en-US" sz="2300">
                <a:solidFill>
                  <a:srgbClr val="0D0D0D"/>
                </a:solidFill>
                <a:highlight>
                  <a:srgbClr val="FFFFFF"/>
                </a:highlight>
              </a:rPr>
              <a:t>Su misión se centraba en superar los retos de integrar estas prácticas sostenibles en un modelo de negocio viable, especialmente los problemas logísticos relacionados con la manipulación y el procesamiento del grano usado.</a:t>
            </a:r>
            <a:endParaRPr sz="2300">
              <a:solidFill>
                <a:srgbClr val="0D0D0D"/>
              </a:solidFill>
              <a:highlight>
                <a:srgbClr val="FFFFFF"/>
              </a:highlight>
            </a:endParaRPr>
          </a:p>
          <a:p>
            <a:pPr marL="0" lvl="0" indent="0" algn="just" rtl="0">
              <a:lnSpc>
                <a:spcPct val="100000"/>
              </a:lnSpc>
              <a:spcBef>
                <a:spcPts val="0"/>
              </a:spcBef>
              <a:spcAft>
                <a:spcPts val="0"/>
              </a:spcAft>
              <a:buSzPts val="2400"/>
              <a:buNone/>
            </a:pPr>
            <a:endParaRPr b="1">
              <a:solidFill>
                <a:srgbClr val="0D0D0D"/>
              </a:solidFill>
              <a:highlight>
                <a:srgbClr val="FFFFFF"/>
              </a:highlight>
            </a:endParaRPr>
          </a:p>
          <a:p>
            <a:pPr marL="0" lvl="0" indent="0" algn="just" rtl="0">
              <a:lnSpc>
                <a:spcPct val="100000"/>
              </a:lnSpc>
              <a:spcBef>
                <a:spcPts val="0"/>
              </a:spcBef>
              <a:spcAft>
                <a:spcPts val="0"/>
              </a:spcAft>
              <a:buClr>
                <a:srgbClr val="0D0D0D"/>
              </a:buClr>
              <a:buSzPts val="2200"/>
              <a:buNone/>
            </a:pPr>
            <a:endParaRPr b="1">
              <a:solidFill>
                <a:srgbClr val="0D0D0D"/>
              </a:solidFill>
              <a:highlight>
                <a:srgbClr val="FFFFFF"/>
              </a:highlight>
            </a:endParaRPr>
          </a:p>
        </p:txBody>
      </p:sp>
      <p:sp>
        <p:nvSpPr>
          <p:cNvPr id="621" name="Google Shape;621;p48"/>
          <p:cNvSpPr txBox="1">
            <a:spLocks noGrp="1"/>
          </p:cNvSpPr>
          <p:nvPr>
            <p:ph type="body" idx="2"/>
          </p:nvPr>
        </p:nvSpPr>
        <p:spPr>
          <a:xfrm>
            <a:off x="136634" y="818842"/>
            <a:ext cx="4477500" cy="17745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None/>
            </a:pPr>
            <a:r>
              <a:rPr lang="en-US"/>
              <a:t>Caso Práctico 3:</a:t>
            </a:r>
            <a:endParaRPr/>
          </a:p>
          <a:p>
            <a:pPr marL="0" lvl="0" indent="0" algn="ctr" rtl="0">
              <a:lnSpc>
                <a:spcPct val="90000"/>
              </a:lnSpc>
              <a:spcBef>
                <a:spcPts val="1000"/>
              </a:spcBef>
              <a:spcAft>
                <a:spcPts val="0"/>
              </a:spcAft>
              <a:buClr>
                <a:schemeClr val="lt1"/>
              </a:buClr>
              <a:buSzPts val="3600"/>
              <a:buNone/>
            </a:pPr>
            <a:r>
              <a:rPr lang="en-US"/>
              <a:t>BiaSol - Revolucionando la Sostenibilidad Alimentaria</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p106"/>
          <p:cNvSpPr txBox="1">
            <a:spLocks noGrp="1"/>
          </p:cNvSpPr>
          <p:nvPr>
            <p:ph type="body" idx="2"/>
          </p:nvPr>
        </p:nvSpPr>
        <p:spPr>
          <a:xfrm>
            <a:off x="585225" y="472575"/>
            <a:ext cx="10582800" cy="615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0"/>
              </a:spcAft>
              <a:buSzPts val="2400"/>
              <a:buNone/>
            </a:pPr>
            <a:r>
              <a:rPr lang="en-US" sz="2200">
                <a:solidFill>
                  <a:srgbClr val="000000"/>
                </a:solidFill>
              </a:rPr>
              <a:t>BiaSol se unió al Estatuto del Desperdicio de Alimentos de Irlanda en 2023, subrayando su dedicación a reducir el desperdicio de alimentos y apoyar las prácticas sostenibles de la industria.</a:t>
            </a:r>
            <a:endParaRPr sz="2200">
              <a:solidFill>
                <a:srgbClr val="000000"/>
              </a:solidFill>
            </a:endParaRPr>
          </a:p>
          <a:p>
            <a:pPr marL="0" lvl="0" indent="0" algn="l" rtl="0">
              <a:lnSpc>
                <a:spcPct val="100000"/>
              </a:lnSpc>
              <a:spcBef>
                <a:spcPts val="1200"/>
              </a:spcBef>
              <a:spcAft>
                <a:spcPts val="0"/>
              </a:spcAft>
              <a:buSzPts val="2400"/>
              <a:buNone/>
            </a:pPr>
            <a:r>
              <a:rPr lang="en-US" b="1">
                <a:solidFill>
                  <a:srgbClr val="000000"/>
                </a:solidFill>
              </a:rPr>
              <a:t>Intervención:</a:t>
            </a:r>
            <a:endParaRPr b="1">
              <a:solidFill>
                <a:srgbClr val="000000"/>
              </a:solidFill>
            </a:endParaRPr>
          </a:p>
          <a:p>
            <a:pPr marL="0" lvl="0" indent="0" algn="l" rtl="0">
              <a:lnSpc>
                <a:spcPct val="100000"/>
              </a:lnSpc>
              <a:spcBef>
                <a:spcPts val="1200"/>
              </a:spcBef>
              <a:spcAft>
                <a:spcPts val="0"/>
              </a:spcAft>
              <a:buSzPts val="2400"/>
              <a:buNone/>
            </a:pPr>
            <a:r>
              <a:rPr lang="en-US" sz="2200">
                <a:solidFill>
                  <a:srgbClr val="000000"/>
                </a:solidFill>
              </a:rPr>
              <a:t>BiaSol adoptó varios enfoques estratégicos para superar estos retos:</a:t>
            </a:r>
            <a:endParaRPr sz="2200">
              <a:solidFill>
                <a:srgbClr val="000000"/>
              </a:solidFill>
            </a:endParaRPr>
          </a:p>
          <a:p>
            <a:pPr marL="457200" lvl="0" indent="-368300" algn="l" rtl="0">
              <a:lnSpc>
                <a:spcPct val="100000"/>
              </a:lnSpc>
              <a:spcBef>
                <a:spcPts val="1200"/>
              </a:spcBef>
              <a:spcAft>
                <a:spcPts val="0"/>
              </a:spcAft>
              <a:buClr>
                <a:srgbClr val="000000"/>
              </a:buClr>
              <a:buSzPts val="2200"/>
              <a:buFont typeface="Calibri"/>
              <a:buChar char="●"/>
            </a:pPr>
            <a:r>
              <a:rPr lang="en-US" sz="2200">
                <a:solidFill>
                  <a:srgbClr val="000000"/>
                </a:solidFill>
              </a:rPr>
              <a:t>Reutilización del grano usado: Innovaron un método para secar y moler el grano usado de las cervecerías locales, transformándolo en un ingrediente rico en fibra apto para diversos productos alimenticios.</a:t>
            </a:r>
            <a:endParaRPr sz="2200">
              <a:solidFill>
                <a:srgbClr val="000000"/>
              </a:solidFill>
            </a:endParaRPr>
          </a:p>
          <a:p>
            <a:pPr marL="457200" lvl="0" indent="-368300" algn="l" rtl="0">
              <a:lnSpc>
                <a:spcPct val="100000"/>
              </a:lnSpc>
              <a:spcBef>
                <a:spcPts val="0"/>
              </a:spcBef>
              <a:spcAft>
                <a:spcPts val="0"/>
              </a:spcAft>
              <a:buClr>
                <a:srgbClr val="000000"/>
              </a:buClr>
              <a:buSzPts val="2200"/>
              <a:buFont typeface="Calibri"/>
              <a:buChar char="●"/>
            </a:pPr>
            <a:r>
              <a:rPr lang="en-US" sz="2200">
                <a:solidFill>
                  <a:srgbClr val="000000"/>
                </a:solidFill>
              </a:rPr>
              <a:t>Desarrollo de productos: Aprovechando la experiencia de Niamh en ciencia alimentaria, el equipo desarrolló una diversa gama de productos de venta al por menor a base de grano usado, promoviendo así una economía circular.</a:t>
            </a:r>
            <a:endParaRPr sz="2200">
              <a:solidFill>
                <a:srgbClr val="000000"/>
              </a:solidFill>
            </a:endParaRPr>
          </a:p>
          <a:p>
            <a:pPr marL="457200" lvl="0" indent="-368300" algn="l" rtl="0">
              <a:lnSpc>
                <a:spcPct val="100000"/>
              </a:lnSpc>
              <a:spcBef>
                <a:spcPts val="0"/>
              </a:spcBef>
              <a:spcAft>
                <a:spcPts val="0"/>
              </a:spcAft>
              <a:buClr>
                <a:srgbClr val="000000"/>
              </a:buClr>
              <a:buSzPts val="2200"/>
              <a:buFont typeface="Calibri"/>
              <a:buChar char="●"/>
            </a:pPr>
            <a:r>
              <a:rPr lang="en-US" sz="2200">
                <a:solidFill>
                  <a:srgbClr val="000000"/>
                </a:solidFill>
              </a:rPr>
              <a:t>Compromiso con la comunidad e iniciativas medioambientales: La empresa se comprometió a aplicar prácticas de fabricación con cero residuos, que hacían hincapié en la eficiencia de los recursos y el mínimo impacto medioambiental. También participó en amplios esfuerzos de educación de la comunidad para promover la vida sostenible y el consumo responsable.</a:t>
            </a:r>
            <a:endParaRPr sz="2200">
              <a:solidFill>
                <a:srgbClr val="000000"/>
              </a:solidFill>
            </a:endParaRPr>
          </a:p>
          <a:p>
            <a:pPr marL="457200" lvl="0" indent="0" algn="just" rtl="0">
              <a:lnSpc>
                <a:spcPct val="100000"/>
              </a:lnSpc>
              <a:spcBef>
                <a:spcPts val="1200"/>
              </a:spcBef>
              <a:spcAft>
                <a:spcPts val="0"/>
              </a:spcAft>
              <a:buSzPts val="2400"/>
              <a:buNone/>
            </a:pPr>
            <a:endParaRPr sz="2300">
              <a:solidFill>
                <a:srgbClr val="0D0D0D"/>
              </a:solidFill>
              <a:highlight>
                <a:srgbClr val="FFFFFF"/>
              </a:highlight>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107"/>
          <p:cNvSpPr txBox="1">
            <a:spLocks noGrp="1"/>
          </p:cNvSpPr>
          <p:nvPr>
            <p:ph type="body" idx="2"/>
          </p:nvPr>
        </p:nvSpPr>
        <p:spPr>
          <a:xfrm>
            <a:off x="816475" y="472575"/>
            <a:ext cx="10053000" cy="57150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rgbClr val="0D0D0D"/>
              </a:buClr>
              <a:buSzPts val="2200"/>
              <a:buNone/>
            </a:pPr>
            <a:r>
              <a:rPr lang="en-US" b="1">
                <a:solidFill>
                  <a:srgbClr val="0D0D0D"/>
                </a:solidFill>
                <a:highlight>
                  <a:srgbClr val="FFFFFF"/>
                </a:highlight>
              </a:rPr>
              <a:t>Resultados</a:t>
            </a:r>
            <a:r>
              <a:rPr lang="en-US" b="1" i="0">
                <a:solidFill>
                  <a:srgbClr val="0D0D0D"/>
                </a:solidFill>
                <a:highlight>
                  <a:srgbClr val="FFFFFF"/>
                </a:highlight>
              </a:rPr>
              <a:t>:</a:t>
            </a:r>
            <a:endParaRPr b="1">
              <a:solidFill>
                <a:srgbClr val="0D0D0D"/>
              </a:solidFill>
              <a:highlight>
                <a:srgbClr val="FFFFFF"/>
              </a:highlight>
            </a:endParaRPr>
          </a:p>
          <a:p>
            <a:pPr marL="457200" lvl="0" indent="-381000" algn="just" rtl="0">
              <a:lnSpc>
                <a:spcPct val="100000"/>
              </a:lnSpc>
              <a:spcBef>
                <a:spcPts val="1200"/>
              </a:spcBef>
              <a:spcAft>
                <a:spcPts val="0"/>
              </a:spcAft>
              <a:buClr>
                <a:srgbClr val="000000"/>
              </a:buClr>
              <a:buSzPts val="2400"/>
              <a:buChar char="•"/>
            </a:pPr>
            <a:r>
              <a:rPr lang="en-US" b="1">
                <a:solidFill>
                  <a:srgbClr val="000000"/>
                </a:solidFill>
              </a:rPr>
              <a:t>Beneficios medioambientales:</a:t>
            </a:r>
            <a:r>
              <a:rPr lang="en-US">
                <a:solidFill>
                  <a:srgbClr val="000000"/>
                </a:solidFill>
              </a:rPr>
              <a:t> Al convertir el grano de cerveza usado en productos alimenticios nutritivos, BiaSol ha reducido significativamente la cantidad de residuos orgánicos que van a parar a los vertederos, reduciendo así las emisiones de gases de efecto invernadero procedentes de la descomposición de los residuos.</a:t>
            </a:r>
            <a:endParaRPr>
              <a:solidFill>
                <a:srgbClr val="000000"/>
              </a:solidFill>
            </a:endParaRPr>
          </a:p>
          <a:p>
            <a:pPr marL="457200" lvl="0" indent="-381000" algn="just" rtl="0">
              <a:lnSpc>
                <a:spcPct val="100000"/>
              </a:lnSpc>
              <a:spcBef>
                <a:spcPts val="0"/>
              </a:spcBef>
              <a:spcAft>
                <a:spcPts val="0"/>
              </a:spcAft>
              <a:buClr>
                <a:srgbClr val="000000"/>
              </a:buClr>
              <a:buSzPts val="2400"/>
              <a:buChar char="•"/>
            </a:pPr>
            <a:r>
              <a:rPr lang="en-US" b="1">
                <a:solidFill>
                  <a:srgbClr val="000000"/>
                </a:solidFill>
              </a:rPr>
              <a:t>Impacto de marca y relaciones con la comunidad:</a:t>
            </a:r>
            <a:r>
              <a:rPr lang="en-US">
                <a:solidFill>
                  <a:srgbClr val="000000"/>
                </a:solidFill>
              </a:rPr>
              <a:t> Estos esfuerzos de sostenibilidad no sólo han elevado la reputación de la marca BiaSol como innovadora en la producción sostenible de alimentos, sino que también han creado una base de consumidores leales que valoran las empresas éticas y respetuosas con el medio ambiente.</a:t>
            </a:r>
            <a:endParaRPr>
              <a:solidFill>
                <a:srgbClr val="000000"/>
              </a:solidFill>
            </a:endParaRPr>
          </a:p>
          <a:p>
            <a:pPr marL="457200" lvl="0" indent="-381000" algn="just" rtl="0">
              <a:lnSpc>
                <a:spcPct val="100000"/>
              </a:lnSpc>
              <a:spcBef>
                <a:spcPts val="0"/>
              </a:spcBef>
              <a:spcAft>
                <a:spcPts val="0"/>
              </a:spcAft>
              <a:buClr>
                <a:srgbClr val="000000"/>
              </a:buClr>
              <a:buSzPts val="2400"/>
              <a:buChar char="•"/>
            </a:pPr>
            <a:r>
              <a:rPr lang="en-US" b="1">
                <a:solidFill>
                  <a:srgbClr val="000000"/>
                </a:solidFill>
              </a:rPr>
              <a:t>Liderazgo en el sector:</a:t>
            </a:r>
            <a:r>
              <a:rPr lang="en-US">
                <a:solidFill>
                  <a:srgbClr val="000000"/>
                </a:solidFill>
              </a:rPr>
              <a:t> Las iniciativas de BiaSol la han situado como líder del sector, mostrando cómo las prácticas sostenibles pueden integrarse eficazmente en los modelos empresariales para beneficiar al medio ambiente, la comunidad y la economía.</a:t>
            </a:r>
            <a:endParaRPr>
              <a:solidFill>
                <a:srgbClr val="000000"/>
              </a:solidFill>
            </a:endParaRPr>
          </a:p>
          <a:p>
            <a:pPr marL="457200" lvl="0" indent="0" algn="just" rtl="0">
              <a:lnSpc>
                <a:spcPct val="100000"/>
              </a:lnSpc>
              <a:spcBef>
                <a:spcPts val="1200"/>
              </a:spcBef>
              <a:spcAft>
                <a:spcPts val="0"/>
              </a:spcAft>
              <a:buSzPts val="2400"/>
              <a:buNone/>
            </a:pPr>
            <a:endParaRPr b="1">
              <a:solidFill>
                <a:srgbClr val="033637"/>
              </a:solidFill>
              <a:highlight>
                <a:srgbClr val="FFFFFF"/>
              </a:highlight>
            </a:endParaRPr>
          </a:p>
          <a:p>
            <a:pPr marL="114300" lvl="0" indent="25400" algn="just" rtl="0">
              <a:lnSpc>
                <a:spcPct val="100000"/>
              </a:lnSpc>
              <a:spcBef>
                <a:spcPts val="0"/>
              </a:spcBef>
              <a:spcAft>
                <a:spcPts val="0"/>
              </a:spcAft>
              <a:buClr>
                <a:srgbClr val="033637"/>
              </a:buClr>
              <a:buSzPts val="2200"/>
              <a:buFont typeface="Arial"/>
              <a:buNone/>
            </a:pPr>
            <a:endParaRPr/>
          </a:p>
          <a:p>
            <a:pPr marL="457200" marR="0" lvl="0" indent="-228600" algn="just" rtl="0">
              <a:lnSpc>
                <a:spcPct val="100000"/>
              </a:lnSpc>
              <a:spcBef>
                <a:spcPts val="0"/>
              </a:spcBef>
              <a:spcAft>
                <a:spcPts val="0"/>
              </a:spcAft>
              <a:buClr>
                <a:srgbClr val="595959"/>
              </a:buClr>
              <a:buSzPts val="2400"/>
              <a:buFont typeface="Arial"/>
              <a:buNone/>
            </a:pP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8" name="Google Shape;648;p52"/>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US"/>
              <a:t>04</a:t>
            </a:r>
            <a:endParaRPr/>
          </a:p>
        </p:txBody>
      </p:sp>
      <p:sp>
        <p:nvSpPr>
          <p:cNvPr id="649" name="Google Shape;649;p52"/>
          <p:cNvSpPr/>
          <p:nvPr/>
        </p:nvSpPr>
        <p:spPr>
          <a:xfrm>
            <a:off x="5722297" y="4461934"/>
            <a:ext cx="5608740" cy="12526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650" name="Google Shape;650;p52"/>
          <p:cNvSpPr txBox="1"/>
          <p:nvPr/>
        </p:nvSpPr>
        <p:spPr>
          <a:xfrm>
            <a:off x="5906320" y="4514232"/>
            <a:ext cx="56088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73B64B"/>
                </a:solidFill>
                <a:latin typeface="Calibri"/>
                <a:ea typeface="Calibri"/>
                <a:cs typeface="Calibri"/>
                <a:sym typeface="Calibri"/>
              </a:rPr>
              <a:t>EVALUACIÓN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53"/>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Q1</a:t>
            </a:r>
            <a:endParaRPr/>
          </a:p>
        </p:txBody>
      </p:sp>
      <p:sp>
        <p:nvSpPr>
          <p:cNvPr id="656" name="Google Shape;656;p53"/>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p>
            <a:pPr marL="228600" lvl="0" indent="-228600" algn="just" rtl="0">
              <a:lnSpc>
                <a:spcPct val="103333"/>
              </a:lnSpc>
              <a:spcBef>
                <a:spcPts val="0"/>
              </a:spcBef>
              <a:spcAft>
                <a:spcPts val="0"/>
              </a:spcAft>
              <a:buSzPts val="2400"/>
              <a:buNone/>
            </a:pPr>
            <a:r>
              <a:rPr lang="en-US"/>
              <a:t>¿Cuál es el principal objetivo de las prácticas empresariales sostenibles?</a:t>
            </a:r>
            <a:endParaRPr/>
          </a:p>
          <a:p>
            <a:pPr marL="228600" lvl="0" indent="-228600" algn="just" rtl="0">
              <a:lnSpc>
                <a:spcPct val="103333"/>
              </a:lnSpc>
              <a:spcBef>
                <a:spcPts val="0"/>
              </a:spcBef>
              <a:spcAft>
                <a:spcPts val="0"/>
              </a:spcAft>
              <a:buSzPts val="2400"/>
              <a:buNone/>
            </a:pPr>
            <a:endParaRPr/>
          </a:p>
          <a:p>
            <a:pPr marL="228600" lvl="0" indent="-228600" algn="just" rtl="0">
              <a:lnSpc>
                <a:spcPct val="103333"/>
              </a:lnSpc>
              <a:spcBef>
                <a:spcPts val="0"/>
              </a:spcBef>
              <a:spcAft>
                <a:spcPts val="0"/>
              </a:spcAft>
              <a:buSzPts val="2400"/>
              <a:buNone/>
            </a:pPr>
            <a:r>
              <a:rPr lang="en-US"/>
              <a:t>A) Maximizar los beneficios a corto plazo a cualquier precio</a:t>
            </a:r>
            <a:endParaRPr/>
          </a:p>
          <a:p>
            <a:pPr marL="228600" lvl="0" indent="-228600" algn="just" rtl="0">
              <a:lnSpc>
                <a:spcPct val="103333"/>
              </a:lnSpc>
              <a:spcBef>
                <a:spcPts val="0"/>
              </a:spcBef>
              <a:spcAft>
                <a:spcPts val="0"/>
              </a:spcAft>
              <a:buSzPts val="2400"/>
              <a:buNone/>
            </a:pPr>
            <a:r>
              <a:rPr lang="en-US"/>
              <a:t>B) Reducir las normas éticas para aumentar la cuota de mercado</a:t>
            </a:r>
            <a:endParaRPr/>
          </a:p>
          <a:p>
            <a:pPr marL="228600" lvl="0" indent="-228600" algn="just" rtl="0">
              <a:lnSpc>
                <a:spcPct val="103333"/>
              </a:lnSpc>
              <a:spcBef>
                <a:spcPts val="0"/>
              </a:spcBef>
              <a:spcAft>
                <a:spcPts val="0"/>
              </a:spcAft>
              <a:buSzPts val="2400"/>
              <a:buNone/>
            </a:pPr>
            <a:r>
              <a:rPr lang="en-US"/>
              <a:t>C) Equilibrar las consideraciones medioambientales, sociales y económicas</a:t>
            </a:r>
            <a:endParaRPr/>
          </a:p>
          <a:p>
            <a:pPr marL="228600" lvl="0" indent="-228600" algn="just" rtl="0">
              <a:lnSpc>
                <a:spcPct val="103333"/>
              </a:lnSpc>
              <a:spcBef>
                <a:spcPts val="0"/>
              </a:spcBef>
              <a:spcAft>
                <a:spcPts val="0"/>
              </a:spcAft>
              <a:buSzPts val="2400"/>
              <a:buNone/>
            </a:pPr>
            <a:r>
              <a:rPr lang="en-US"/>
              <a:t>D) Centrarse exclusivamente en los intereses de los accionistas</a:t>
            </a:r>
            <a:endParaRPr/>
          </a:p>
          <a:p>
            <a:pPr marL="228600" lvl="0" indent="-228600" algn="just" rtl="0">
              <a:lnSpc>
                <a:spcPct val="103333"/>
              </a:lnSpc>
              <a:spcBef>
                <a:spcPts val="0"/>
              </a:spcBef>
              <a:spcAft>
                <a:spcPts val="0"/>
              </a:spcAft>
              <a:buSzPts val="2400"/>
              <a:buNone/>
            </a:pPr>
            <a:endParaRPr/>
          </a:p>
          <a:p>
            <a:pPr marL="228600" lvl="0" indent="-228600" algn="just" rtl="0">
              <a:lnSpc>
                <a:spcPct val="103333"/>
              </a:lnSpc>
              <a:spcBef>
                <a:spcPts val="0"/>
              </a:spcBef>
              <a:spcAft>
                <a:spcPts val="0"/>
              </a:spcAft>
              <a:buSzPts val="2400"/>
              <a:buNone/>
            </a:pPr>
            <a:r>
              <a:rPr lang="en-US"/>
              <a:t>Respuesta correcta: C</a:t>
            </a:r>
            <a:endParaRPr/>
          </a:p>
          <a:p>
            <a:pPr marL="228600" lvl="0" indent="-228600" algn="just" rtl="0">
              <a:lnSpc>
                <a:spcPct val="103333"/>
              </a:lnSpc>
              <a:spcBef>
                <a:spcPts val="0"/>
              </a:spcBef>
              <a:spcAft>
                <a:spcPts val="0"/>
              </a:spcAft>
              <a:buClr>
                <a:srgbClr val="595959"/>
              </a:buClr>
              <a:buSzPts val="2400"/>
              <a:buNone/>
            </a:pP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p54"/>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Q2</a:t>
            </a:r>
            <a:endParaRPr/>
          </a:p>
        </p:txBody>
      </p:sp>
      <p:sp>
        <p:nvSpPr>
          <p:cNvPr id="662" name="Google Shape;662;p54"/>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p>
            <a:pPr marL="228600" lvl="0" indent="-228600" algn="l" rtl="0">
              <a:lnSpc>
                <a:spcPct val="103333"/>
              </a:lnSpc>
              <a:spcBef>
                <a:spcPts val="0"/>
              </a:spcBef>
              <a:spcAft>
                <a:spcPts val="0"/>
              </a:spcAft>
              <a:buSzPts val="2400"/>
              <a:buNone/>
            </a:pPr>
            <a:r>
              <a:rPr lang="en-US"/>
              <a:t>¿Qué estrategia utilizan habitualmente las empresas para reducir su huella de carbono?</a:t>
            </a:r>
            <a:endParaRPr/>
          </a:p>
          <a:p>
            <a:pPr marL="228600" lvl="0" indent="-228600" algn="l" rtl="0">
              <a:lnSpc>
                <a:spcPct val="103333"/>
              </a:lnSpc>
              <a:spcBef>
                <a:spcPts val="0"/>
              </a:spcBef>
              <a:spcAft>
                <a:spcPts val="0"/>
              </a:spcAft>
              <a:buSzPts val="2400"/>
              <a:buNone/>
            </a:pPr>
            <a:endParaRPr/>
          </a:p>
          <a:p>
            <a:pPr marL="228600" lvl="0" indent="-228600" algn="l" rtl="0">
              <a:lnSpc>
                <a:spcPct val="103333"/>
              </a:lnSpc>
              <a:spcBef>
                <a:spcPts val="0"/>
              </a:spcBef>
              <a:spcAft>
                <a:spcPts val="0"/>
              </a:spcAft>
              <a:buSzPts val="2400"/>
              <a:buNone/>
            </a:pPr>
            <a:r>
              <a:rPr lang="en-US"/>
              <a:t>A) Aumentar la dependencia de los combustibles fósiles</a:t>
            </a:r>
            <a:endParaRPr/>
          </a:p>
          <a:p>
            <a:pPr marL="228600" lvl="0" indent="-228600" algn="l" rtl="0">
              <a:lnSpc>
                <a:spcPct val="103333"/>
              </a:lnSpc>
              <a:spcBef>
                <a:spcPts val="0"/>
              </a:spcBef>
              <a:spcAft>
                <a:spcPts val="0"/>
              </a:spcAft>
              <a:buSzPts val="2400"/>
              <a:buNone/>
            </a:pPr>
            <a:r>
              <a:rPr lang="en-US"/>
              <a:t>B) Ampliar las oficinas y las infraestructuras físicas</a:t>
            </a:r>
            <a:endParaRPr/>
          </a:p>
          <a:p>
            <a:pPr marL="228600" lvl="0" indent="-228600" algn="l" rtl="0">
              <a:lnSpc>
                <a:spcPct val="103333"/>
              </a:lnSpc>
              <a:spcBef>
                <a:spcPts val="0"/>
              </a:spcBef>
              <a:spcAft>
                <a:spcPts val="0"/>
              </a:spcAft>
              <a:buSzPts val="2400"/>
              <a:buNone/>
            </a:pPr>
            <a:r>
              <a:rPr lang="en-US"/>
              <a:t>C) Invertir en fuentes de energía renovables como la solar y la eólica</a:t>
            </a:r>
            <a:endParaRPr/>
          </a:p>
          <a:p>
            <a:pPr marL="228600" lvl="0" indent="-228600" algn="l" rtl="0">
              <a:lnSpc>
                <a:spcPct val="103333"/>
              </a:lnSpc>
              <a:spcBef>
                <a:spcPts val="0"/>
              </a:spcBef>
              <a:spcAft>
                <a:spcPts val="0"/>
              </a:spcAft>
              <a:buSzPts val="2400"/>
              <a:buNone/>
            </a:pPr>
            <a:r>
              <a:rPr lang="en-US"/>
              <a:t>D) Recortar costes reduciendo la gestión de residuos</a:t>
            </a:r>
            <a:endParaRPr/>
          </a:p>
          <a:p>
            <a:pPr marL="228600" lvl="0" indent="-228600" algn="l" rtl="0">
              <a:lnSpc>
                <a:spcPct val="103333"/>
              </a:lnSpc>
              <a:spcBef>
                <a:spcPts val="0"/>
              </a:spcBef>
              <a:spcAft>
                <a:spcPts val="0"/>
              </a:spcAft>
              <a:buSzPts val="2400"/>
              <a:buNone/>
            </a:pPr>
            <a:endParaRPr/>
          </a:p>
          <a:p>
            <a:pPr marL="228600" lvl="0" indent="-228600" algn="l" rtl="0">
              <a:lnSpc>
                <a:spcPct val="103333"/>
              </a:lnSpc>
              <a:spcBef>
                <a:spcPts val="0"/>
              </a:spcBef>
              <a:spcAft>
                <a:spcPts val="0"/>
              </a:spcAft>
              <a:buSzPts val="2400"/>
              <a:buNone/>
            </a:pPr>
            <a:r>
              <a:rPr lang="en-US"/>
              <a:t>Respuesta correcta: C</a:t>
            </a:r>
            <a:endParaRPr/>
          </a:p>
          <a:p>
            <a:pPr marL="228600" lvl="0" indent="-228600" algn="l" rtl="0">
              <a:lnSpc>
                <a:spcPct val="103333"/>
              </a:lnSpc>
              <a:spcBef>
                <a:spcPts val="0"/>
              </a:spcBef>
              <a:spcAft>
                <a:spcPts val="0"/>
              </a:spcAft>
              <a:buClr>
                <a:srgbClr val="595959"/>
              </a:buClr>
              <a:buSzPts val="2400"/>
              <a:buNone/>
            </a:pP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Google Shape;667;p55"/>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Q3</a:t>
            </a:r>
            <a:endParaRPr/>
          </a:p>
        </p:txBody>
      </p:sp>
      <p:sp>
        <p:nvSpPr>
          <p:cNvPr id="668" name="Google Shape;668;p55"/>
          <p:cNvSpPr txBox="1">
            <a:spLocks noGrp="1"/>
          </p:cNvSpPr>
          <p:nvPr>
            <p:ph type="body" idx="2"/>
          </p:nvPr>
        </p:nvSpPr>
        <p:spPr>
          <a:xfrm>
            <a:off x="904856" y="2505870"/>
            <a:ext cx="10479300" cy="3781800"/>
          </a:xfrm>
          <a:prstGeom prst="rect">
            <a:avLst/>
          </a:prstGeom>
          <a:noFill/>
          <a:ln>
            <a:noFill/>
          </a:ln>
        </p:spPr>
        <p:txBody>
          <a:bodyPr spcFirstLastPara="1" wrap="square" lIns="91425" tIns="45700" rIns="91425" bIns="45700" anchor="t" anchorCtr="0">
            <a:noAutofit/>
          </a:bodyPr>
          <a:lstStyle/>
          <a:p>
            <a:pPr marL="228600" lvl="0" indent="-228600" algn="l" rtl="0">
              <a:lnSpc>
                <a:spcPct val="103333"/>
              </a:lnSpc>
              <a:spcBef>
                <a:spcPts val="0"/>
              </a:spcBef>
              <a:spcAft>
                <a:spcPts val="0"/>
              </a:spcAft>
              <a:buSzPts val="2400"/>
              <a:buNone/>
            </a:pPr>
            <a:r>
              <a:rPr lang="en-US"/>
              <a:t>¿Cuál de los siguientes es un ejemplo de práctica de aprovisionamiento sostenible?</a:t>
            </a:r>
            <a:endParaRPr/>
          </a:p>
          <a:p>
            <a:pPr marL="228600" lvl="0" indent="-228600" algn="l" rtl="0">
              <a:lnSpc>
                <a:spcPct val="103333"/>
              </a:lnSpc>
              <a:spcBef>
                <a:spcPts val="0"/>
              </a:spcBef>
              <a:spcAft>
                <a:spcPts val="0"/>
              </a:spcAft>
              <a:buSzPts val="2400"/>
              <a:buNone/>
            </a:pPr>
            <a:endParaRPr/>
          </a:p>
          <a:p>
            <a:pPr marL="228600" lvl="0" indent="-228600" algn="l" rtl="0">
              <a:lnSpc>
                <a:spcPct val="103333"/>
              </a:lnSpc>
              <a:spcBef>
                <a:spcPts val="0"/>
              </a:spcBef>
              <a:spcAft>
                <a:spcPts val="0"/>
              </a:spcAft>
              <a:buSzPts val="2400"/>
              <a:buNone/>
            </a:pPr>
            <a:r>
              <a:rPr lang="en-US"/>
              <a:t>A) Adquirir materiales sin tener en cuenta su origen</a:t>
            </a:r>
            <a:endParaRPr/>
          </a:p>
          <a:p>
            <a:pPr marL="228600" lvl="0" indent="-228600" algn="l" rtl="0">
              <a:lnSpc>
                <a:spcPct val="103333"/>
              </a:lnSpc>
              <a:spcBef>
                <a:spcPts val="0"/>
              </a:spcBef>
              <a:spcAft>
                <a:spcPts val="0"/>
              </a:spcAft>
              <a:buSzPts val="2400"/>
              <a:buNone/>
            </a:pPr>
            <a:r>
              <a:rPr lang="en-US"/>
              <a:t>B) Ignorar las prácticas de comercio justo</a:t>
            </a:r>
            <a:endParaRPr/>
          </a:p>
          <a:p>
            <a:pPr marL="228600" lvl="0" indent="-228600" algn="l" rtl="0">
              <a:lnSpc>
                <a:spcPct val="103333"/>
              </a:lnSpc>
              <a:spcBef>
                <a:spcPts val="0"/>
              </a:spcBef>
              <a:spcAft>
                <a:spcPts val="0"/>
              </a:spcAft>
              <a:buSzPts val="2400"/>
              <a:buNone/>
            </a:pPr>
            <a:r>
              <a:rPr lang="en-US"/>
              <a:t>C) Dar prioridad a los proveedores de bajo coste sin tener en cuenta su impacto medioambiental</a:t>
            </a:r>
            <a:endParaRPr/>
          </a:p>
          <a:p>
            <a:pPr marL="228600" lvl="0" indent="-228600" algn="l" rtl="0">
              <a:lnSpc>
                <a:spcPct val="103333"/>
              </a:lnSpc>
              <a:spcBef>
                <a:spcPts val="0"/>
              </a:spcBef>
              <a:spcAft>
                <a:spcPts val="0"/>
              </a:spcAft>
              <a:buSzPts val="2400"/>
              <a:buNone/>
            </a:pPr>
            <a:r>
              <a:rPr lang="en-US"/>
              <a:t>D) Elegir proveedores que cumplan las normas medioambientales y sociales</a:t>
            </a:r>
            <a:endParaRPr/>
          </a:p>
          <a:p>
            <a:pPr marL="228600" lvl="0" indent="-228600" algn="l" rtl="0">
              <a:lnSpc>
                <a:spcPct val="103333"/>
              </a:lnSpc>
              <a:spcBef>
                <a:spcPts val="0"/>
              </a:spcBef>
              <a:spcAft>
                <a:spcPts val="0"/>
              </a:spcAft>
              <a:buSzPts val="2400"/>
              <a:buNone/>
            </a:pPr>
            <a:endParaRPr/>
          </a:p>
          <a:p>
            <a:pPr marL="228600" lvl="0" indent="-228600" algn="l" rtl="0">
              <a:lnSpc>
                <a:spcPct val="103333"/>
              </a:lnSpc>
              <a:spcBef>
                <a:spcPts val="0"/>
              </a:spcBef>
              <a:spcAft>
                <a:spcPts val="0"/>
              </a:spcAft>
              <a:buSzPts val="2400"/>
              <a:buNone/>
            </a:pPr>
            <a:r>
              <a:rPr lang="en-US"/>
              <a:t>Respuesta correcta: D</a:t>
            </a:r>
            <a:endParaRPr/>
          </a:p>
          <a:p>
            <a:pPr marL="228600" lvl="0" indent="-228600" algn="l" rtl="0">
              <a:lnSpc>
                <a:spcPct val="103333"/>
              </a:lnSpc>
              <a:spcBef>
                <a:spcPts val="0"/>
              </a:spcBef>
              <a:spcAft>
                <a:spcPts val="0"/>
              </a:spcAft>
              <a:buClr>
                <a:srgbClr val="595959"/>
              </a:buClr>
              <a:buSzPts val="2400"/>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6"/>
          <p:cNvSpPr txBox="1">
            <a:spLocks noGrp="1"/>
          </p:cNvSpPr>
          <p:nvPr>
            <p:ph type="body" idx="1"/>
          </p:nvPr>
        </p:nvSpPr>
        <p:spPr>
          <a:xfrm>
            <a:off x="687432" y="575290"/>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US"/>
              <a:t>VISIÓN GENERAL</a:t>
            </a:r>
            <a:endParaRPr/>
          </a:p>
        </p:txBody>
      </p:sp>
      <p:sp>
        <p:nvSpPr>
          <p:cNvPr id="272" name="Google Shape;272;p6"/>
          <p:cNvSpPr txBox="1">
            <a:spLocks noGrp="1"/>
          </p:cNvSpPr>
          <p:nvPr>
            <p:ph type="body" idx="2"/>
          </p:nvPr>
        </p:nvSpPr>
        <p:spPr>
          <a:xfrm>
            <a:off x="617961" y="1201012"/>
            <a:ext cx="10626744" cy="5081698"/>
          </a:xfrm>
          <a:prstGeom prst="rect">
            <a:avLst/>
          </a:prstGeom>
          <a:noFill/>
          <a:ln>
            <a:noFill/>
          </a:ln>
        </p:spPr>
        <p:txBody>
          <a:bodyPr spcFirstLastPara="1" wrap="square" lIns="91425" tIns="45700" rIns="91425" bIns="45700" anchor="t" anchorCtr="0">
            <a:noAutofit/>
          </a:bodyPr>
          <a:lstStyle/>
          <a:p>
            <a:pPr marL="0" lvl="0" indent="0" algn="just" rtl="0">
              <a:lnSpc>
                <a:spcPct val="112727"/>
              </a:lnSpc>
              <a:spcBef>
                <a:spcPts val="0"/>
              </a:spcBef>
              <a:spcAft>
                <a:spcPts val="0"/>
              </a:spcAft>
              <a:buClr>
                <a:srgbClr val="595959"/>
              </a:buClr>
              <a:buSzPts val="2200"/>
              <a:buNone/>
            </a:pPr>
            <a:endParaRPr b="1"/>
          </a:p>
          <a:p>
            <a:pPr marL="0" lvl="0" indent="0" algn="just" rtl="0">
              <a:lnSpc>
                <a:spcPct val="112727"/>
              </a:lnSpc>
              <a:spcBef>
                <a:spcPts val="0"/>
              </a:spcBef>
              <a:spcAft>
                <a:spcPts val="0"/>
              </a:spcAft>
              <a:buClr>
                <a:srgbClr val="595959"/>
              </a:buClr>
              <a:buSzPts val="2200"/>
              <a:buNone/>
            </a:pPr>
            <a:r>
              <a:rPr lang="en-US" b="1"/>
              <a:t>Tema 1: Comprensión de la sostenibilidad</a:t>
            </a:r>
            <a:endParaRPr b="1"/>
          </a:p>
          <a:p>
            <a:pPr marL="0" lvl="0" indent="0" algn="l" rtl="0">
              <a:lnSpc>
                <a:spcPct val="115000"/>
              </a:lnSpc>
              <a:spcBef>
                <a:spcPts val="1200"/>
              </a:spcBef>
              <a:spcAft>
                <a:spcPts val="0"/>
              </a:spcAft>
              <a:buSzPts val="2400"/>
              <a:buNone/>
            </a:pPr>
            <a:r>
              <a:rPr lang="en-US"/>
              <a:t>Los alumnos tratarán los principios de la sostenibilidad en la empresa, reconociendo cómo integrar y equilibrar los factores medioambientales, sociales y económicos en su microempresa.</a:t>
            </a:r>
            <a:endParaRPr/>
          </a:p>
          <a:p>
            <a:pPr marL="0" lvl="0" indent="0" algn="l" rtl="0">
              <a:lnSpc>
                <a:spcPct val="115000"/>
              </a:lnSpc>
              <a:spcBef>
                <a:spcPts val="1200"/>
              </a:spcBef>
              <a:spcAft>
                <a:spcPts val="0"/>
              </a:spcAft>
              <a:buSzPts val="2400"/>
              <a:buNone/>
            </a:pPr>
            <a:endParaRPr/>
          </a:p>
          <a:p>
            <a:pPr marL="0" lvl="0" indent="0" algn="l" rtl="0">
              <a:lnSpc>
                <a:spcPct val="115000"/>
              </a:lnSpc>
              <a:spcBef>
                <a:spcPts val="1200"/>
              </a:spcBef>
              <a:spcAft>
                <a:spcPts val="0"/>
              </a:spcAft>
              <a:buSzPts val="2400"/>
              <a:buNone/>
            </a:pPr>
            <a:r>
              <a:rPr lang="en-US" b="1"/>
              <a:t>Tema 2: Aplicación práctica de prácticas sostenibles</a:t>
            </a:r>
            <a:endParaRPr b="1"/>
          </a:p>
          <a:p>
            <a:pPr marL="0" lvl="0" indent="0" algn="l" rtl="0">
              <a:lnSpc>
                <a:spcPct val="115000"/>
              </a:lnSpc>
              <a:spcBef>
                <a:spcPts val="1200"/>
              </a:spcBef>
              <a:spcAft>
                <a:spcPts val="0"/>
              </a:spcAft>
              <a:buSzPts val="2400"/>
              <a:buNone/>
            </a:pPr>
            <a:r>
              <a:rPr lang="en-US"/>
              <a:t>Los alumnos adquirirán los conocimientos necesarios para aplicar prácticas sostenibles clave como la reducción de residuos, la eficiencia energética y el abastecimiento sostenible en sus operaciones empresariales.</a:t>
            </a:r>
            <a:endParaRPr/>
          </a:p>
          <a:p>
            <a:pPr marL="0" lvl="0" indent="0" algn="just" rtl="0">
              <a:lnSpc>
                <a:spcPct val="112727"/>
              </a:lnSpc>
              <a:spcBef>
                <a:spcPts val="1200"/>
              </a:spcBef>
              <a:spcAft>
                <a:spcPts val="0"/>
              </a:spcAft>
              <a:buClr>
                <a:srgbClr val="595959"/>
              </a:buClr>
              <a:buSzPts val="2200"/>
              <a:buNone/>
            </a:pPr>
            <a:endParaRPr b="1"/>
          </a:p>
          <a:p>
            <a:pPr marL="0" lvl="0" indent="0" algn="just" rtl="0">
              <a:lnSpc>
                <a:spcPct val="112727"/>
              </a:lnSpc>
              <a:spcBef>
                <a:spcPts val="0"/>
              </a:spcBef>
              <a:spcAft>
                <a:spcPts val="0"/>
              </a:spcAft>
              <a:buClr>
                <a:srgbClr val="595959"/>
              </a:buClr>
              <a:buSzPts val="2200"/>
              <a:buNone/>
            </a:pPr>
            <a:endParaRPr b="1"/>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Google Shape;673;p56"/>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Q4</a:t>
            </a:r>
            <a:endParaRPr/>
          </a:p>
        </p:txBody>
      </p:sp>
      <p:sp>
        <p:nvSpPr>
          <p:cNvPr id="674" name="Google Shape;674;p56"/>
          <p:cNvSpPr txBox="1">
            <a:spLocks noGrp="1"/>
          </p:cNvSpPr>
          <p:nvPr>
            <p:ph type="body" idx="2"/>
          </p:nvPr>
        </p:nvSpPr>
        <p:spPr>
          <a:xfrm>
            <a:off x="856391" y="2249177"/>
            <a:ext cx="10479218" cy="3781929"/>
          </a:xfrm>
          <a:prstGeom prst="rect">
            <a:avLst/>
          </a:prstGeom>
          <a:noFill/>
          <a:ln>
            <a:noFill/>
          </a:ln>
        </p:spPr>
        <p:txBody>
          <a:bodyPr spcFirstLastPara="1" wrap="square" lIns="91425" tIns="45700" rIns="91425" bIns="45700" anchor="t" anchorCtr="0">
            <a:noAutofit/>
          </a:bodyPr>
          <a:lstStyle/>
          <a:p>
            <a:pPr marL="0" lvl="0" indent="0" algn="l" rtl="0">
              <a:lnSpc>
                <a:spcPct val="103333"/>
              </a:lnSpc>
              <a:spcBef>
                <a:spcPts val="0"/>
              </a:spcBef>
              <a:spcAft>
                <a:spcPts val="0"/>
              </a:spcAft>
              <a:buClr>
                <a:srgbClr val="595959"/>
              </a:buClr>
              <a:buSzPts val="2400"/>
              <a:buNone/>
            </a:pPr>
            <a:endParaRPr/>
          </a:p>
          <a:p>
            <a:pPr marL="228600" lvl="0" indent="-228600" algn="l" rtl="0">
              <a:lnSpc>
                <a:spcPct val="103333"/>
              </a:lnSpc>
              <a:spcBef>
                <a:spcPts val="0"/>
              </a:spcBef>
              <a:spcAft>
                <a:spcPts val="0"/>
              </a:spcAft>
              <a:buSzPts val="2400"/>
              <a:buNone/>
            </a:pPr>
            <a:r>
              <a:rPr lang="en-US"/>
              <a:t>¿Cuál de los siguientes es un ejemplo de práctica de aprovisionamiento sostenible?</a:t>
            </a:r>
            <a:endParaRPr/>
          </a:p>
          <a:p>
            <a:pPr marL="228600" lvl="0" indent="-228600" algn="l" rtl="0">
              <a:lnSpc>
                <a:spcPct val="103333"/>
              </a:lnSpc>
              <a:spcBef>
                <a:spcPts val="0"/>
              </a:spcBef>
              <a:spcAft>
                <a:spcPts val="0"/>
              </a:spcAft>
              <a:buSzPts val="2400"/>
              <a:buNone/>
            </a:pPr>
            <a:endParaRPr/>
          </a:p>
          <a:p>
            <a:pPr marL="228600" lvl="0" indent="-228600" algn="l" rtl="0">
              <a:lnSpc>
                <a:spcPct val="103333"/>
              </a:lnSpc>
              <a:spcBef>
                <a:spcPts val="0"/>
              </a:spcBef>
              <a:spcAft>
                <a:spcPts val="0"/>
              </a:spcAft>
              <a:buSzPts val="2400"/>
              <a:buNone/>
            </a:pPr>
            <a:r>
              <a:rPr lang="en-US"/>
              <a:t>A) Adquirir materiales sin tener en cuenta su origen</a:t>
            </a:r>
            <a:endParaRPr/>
          </a:p>
          <a:p>
            <a:pPr marL="228600" lvl="0" indent="-228600" algn="l" rtl="0">
              <a:lnSpc>
                <a:spcPct val="103333"/>
              </a:lnSpc>
              <a:spcBef>
                <a:spcPts val="0"/>
              </a:spcBef>
              <a:spcAft>
                <a:spcPts val="0"/>
              </a:spcAft>
              <a:buSzPts val="2400"/>
              <a:buNone/>
            </a:pPr>
            <a:r>
              <a:rPr lang="en-US"/>
              <a:t>B) Ignorar las prácticas de comercio justo</a:t>
            </a:r>
            <a:endParaRPr/>
          </a:p>
          <a:p>
            <a:pPr marL="228600" lvl="0" indent="-228600" algn="l" rtl="0">
              <a:lnSpc>
                <a:spcPct val="103333"/>
              </a:lnSpc>
              <a:spcBef>
                <a:spcPts val="0"/>
              </a:spcBef>
              <a:spcAft>
                <a:spcPts val="0"/>
              </a:spcAft>
              <a:buSzPts val="2400"/>
              <a:buNone/>
            </a:pPr>
            <a:r>
              <a:rPr lang="en-US"/>
              <a:t>C) Dar prioridad a los proveedores de bajo coste sin tener en cuenta su impacto medioambiental</a:t>
            </a:r>
            <a:endParaRPr/>
          </a:p>
          <a:p>
            <a:pPr marL="228600" lvl="0" indent="-228600" algn="l" rtl="0">
              <a:lnSpc>
                <a:spcPct val="103333"/>
              </a:lnSpc>
              <a:spcBef>
                <a:spcPts val="0"/>
              </a:spcBef>
              <a:spcAft>
                <a:spcPts val="0"/>
              </a:spcAft>
              <a:buSzPts val="2400"/>
              <a:buNone/>
            </a:pPr>
            <a:r>
              <a:rPr lang="en-US"/>
              <a:t>D) Elegir proveedores que cumplan las normas medioambientales y sociales</a:t>
            </a:r>
            <a:endParaRPr/>
          </a:p>
          <a:p>
            <a:pPr marL="228600" lvl="0" indent="-228600" algn="l" rtl="0">
              <a:lnSpc>
                <a:spcPct val="103333"/>
              </a:lnSpc>
              <a:spcBef>
                <a:spcPts val="0"/>
              </a:spcBef>
              <a:spcAft>
                <a:spcPts val="0"/>
              </a:spcAft>
              <a:buSzPts val="2400"/>
              <a:buNone/>
            </a:pPr>
            <a:endParaRPr/>
          </a:p>
          <a:p>
            <a:pPr marL="228600" lvl="0" indent="-228600" algn="l" rtl="0">
              <a:lnSpc>
                <a:spcPct val="103333"/>
              </a:lnSpc>
              <a:spcBef>
                <a:spcPts val="0"/>
              </a:spcBef>
              <a:spcAft>
                <a:spcPts val="0"/>
              </a:spcAft>
              <a:buSzPts val="2400"/>
              <a:buNone/>
            </a:pPr>
            <a:r>
              <a:rPr lang="en-US"/>
              <a:t>Respuesta correcta: D</a:t>
            </a:r>
            <a:endParaRPr/>
          </a:p>
          <a:p>
            <a:pPr marL="228600" lvl="0" indent="-228600" algn="l" rtl="0">
              <a:lnSpc>
                <a:spcPct val="103333"/>
              </a:lnSpc>
              <a:spcBef>
                <a:spcPts val="0"/>
              </a:spcBef>
              <a:spcAft>
                <a:spcPts val="0"/>
              </a:spcAft>
              <a:buClr>
                <a:srgbClr val="595959"/>
              </a:buClr>
              <a:buSzPts val="2400"/>
              <a:buNone/>
            </a:pP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79" name="Google Shape;679;p57"/>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Q5</a:t>
            </a:r>
            <a:endParaRPr/>
          </a:p>
        </p:txBody>
      </p:sp>
      <p:sp>
        <p:nvSpPr>
          <p:cNvPr id="680" name="Google Shape;680;p57"/>
          <p:cNvSpPr txBox="1">
            <a:spLocks noGrp="1"/>
          </p:cNvSpPr>
          <p:nvPr>
            <p:ph type="body" idx="2"/>
          </p:nvPr>
        </p:nvSpPr>
        <p:spPr>
          <a:xfrm>
            <a:off x="856391" y="2249177"/>
            <a:ext cx="10479218" cy="3781929"/>
          </a:xfrm>
          <a:prstGeom prst="rect">
            <a:avLst/>
          </a:prstGeom>
          <a:noFill/>
          <a:ln>
            <a:noFill/>
          </a:ln>
        </p:spPr>
        <p:txBody>
          <a:bodyPr spcFirstLastPara="1" wrap="square" lIns="91425" tIns="45700" rIns="91425" bIns="45700" anchor="t" anchorCtr="0">
            <a:noAutofit/>
          </a:bodyPr>
          <a:lstStyle/>
          <a:p>
            <a:pPr marL="228600" lvl="0" indent="-228600" algn="l" rtl="0">
              <a:lnSpc>
                <a:spcPct val="103333"/>
              </a:lnSpc>
              <a:spcBef>
                <a:spcPts val="0"/>
              </a:spcBef>
              <a:spcAft>
                <a:spcPts val="0"/>
              </a:spcAft>
              <a:buClr>
                <a:srgbClr val="595959"/>
              </a:buClr>
              <a:buSzPts val="2400"/>
              <a:buNone/>
            </a:pPr>
            <a:endParaRPr/>
          </a:p>
          <a:p>
            <a:pPr marL="228600" lvl="0" indent="-228600" algn="l" rtl="0">
              <a:lnSpc>
                <a:spcPct val="103333"/>
              </a:lnSpc>
              <a:spcBef>
                <a:spcPts val="0"/>
              </a:spcBef>
              <a:spcAft>
                <a:spcPts val="0"/>
              </a:spcAft>
              <a:buSzPts val="2400"/>
              <a:buNone/>
            </a:pPr>
            <a:r>
              <a:rPr lang="en-US"/>
              <a:t>¿Qué significa la certificación LEED en un edificio?</a:t>
            </a:r>
            <a:endParaRPr/>
          </a:p>
          <a:p>
            <a:pPr marL="228600" lvl="0" indent="-228600" algn="l" rtl="0">
              <a:lnSpc>
                <a:spcPct val="103333"/>
              </a:lnSpc>
              <a:spcBef>
                <a:spcPts val="0"/>
              </a:spcBef>
              <a:spcAft>
                <a:spcPts val="0"/>
              </a:spcAft>
              <a:buSzPts val="2400"/>
              <a:buNone/>
            </a:pPr>
            <a:endParaRPr/>
          </a:p>
          <a:p>
            <a:pPr marL="228600" lvl="0" indent="-228600" algn="l" rtl="0">
              <a:lnSpc>
                <a:spcPct val="103333"/>
              </a:lnSpc>
              <a:spcBef>
                <a:spcPts val="0"/>
              </a:spcBef>
              <a:spcAft>
                <a:spcPts val="0"/>
              </a:spcAft>
              <a:buSzPts val="2400"/>
              <a:buNone/>
            </a:pPr>
            <a:r>
              <a:rPr lang="en-US"/>
              <a:t>A) El edificio está construido principalmente con materiales no reciclados</a:t>
            </a:r>
            <a:endParaRPr/>
          </a:p>
          <a:p>
            <a:pPr marL="228600" lvl="0" indent="-228600" algn="l" rtl="0">
              <a:lnSpc>
                <a:spcPct val="103333"/>
              </a:lnSpc>
              <a:spcBef>
                <a:spcPts val="0"/>
              </a:spcBef>
              <a:spcAft>
                <a:spcPts val="0"/>
              </a:spcAft>
              <a:buSzPts val="2400"/>
              <a:buNone/>
            </a:pPr>
            <a:r>
              <a:rPr lang="en-US"/>
              <a:t>B) Ha alcanzado estándares de eficiencia energética y sostenibilidad</a:t>
            </a:r>
            <a:endParaRPr/>
          </a:p>
          <a:p>
            <a:pPr marL="228600" lvl="0" indent="-228600" algn="l" rtl="0">
              <a:lnSpc>
                <a:spcPct val="103333"/>
              </a:lnSpc>
              <a:spcBef>
                <a:spcPts val="0"/>
              </a:spcBef>
              <a:spcAft>
                <a:spcPts val="0"/>
              </a:spcAft>
              <a:buSzPts val="2400"/>
              <a:buNone/>
            </a:pPr>
            <a:r>
              <a:rPr lang="en-US"/>
              <a:t>C) Utiliza exclusivamente sistemas energéticos tradicionales</a:t>
            </a:r>
            <a:endParaRPr/>
          </a:p>
          <a:p>
            <a:pPr marL="228600" lvl="0" indent="-228600" algn="l" rtl="0">
              <a:lnSpc>
                <a:spcPct val="103333"/>
              </a:lnSpc>
              <a:spcBef>
                <a:spcPts val="0"/>
              </a:spcBef>
              <a:spcAft>
                <a:spcPts val="0"/>
              </a:spcAft>
              <a:buSzPts val="2400"/>
              <a:buNone/>
            </a:pPr>
            <a:r>
              <a:rPr lang="en-US"/>
              <a:t>D) Está libre de cualquier cumplimiento normativo</a:t>
            </a:r>
            <a:endParaRPr/>
          </a:p>
          <a:p>
            <a:pPr marL="228600" lvl="0" indent="-228600" algn="l" rtl="0">
              <a:lnSpc>
                <a:spcPct val="103333"/>
              </a:lnSpc>
              <a:spcBef>
                <a:spcPts val="0"/>
              </a:spcBef>
              <a:spcAft>
                <a:spcPts val="0"/>
              </a:spcAft>
              <a:buSzPts val="2400"/>
              <a:buNone/>
            </a:pPr>
            <a:endParaRPr/>
          </a:p>
          <a:p>
            <a:pPr marL="228600" lvl="0" indent="-228600" algn="l" rtl="0">
              <a:lnSpc>
                <a:spcPct val="103333"/>
              </a:lnSpc>
              <a:spcBef>
                <a:spcPts val="0"/>
              </a:spcBef>
              <a:spcAft>
                <a:spcPts val="0"/>
              </a:spcAft>
              <a:buSzPts val="2400"/>
              <a:buNone/>
            </a:pPr>
            <a:r>
              <a:rPr lang="en-US"/>
              <a:t>Respuesta correcta: B</a:t>
            </a:r>
            <a:endParaRPr/>
          </a:p>
          <a:p>
            <a:pPr marL="228600" lvl="0" indent="-228600" algn="l" rtl="0">
              <a:lnSpc>
                <a:spcPct val="103333"/>
              </a:lnSpc>
              <a:spcBef>
                <a:spcPts val="0"/>
              </a:spcBef>
              <a:spcAft>
                <a:spcPts val="0"/>
              </a:spcAft>
              <a:buClr>
                <a:srgbClr val="595959"/>
              </a:buClr>
              <a:buSzPts val="2400"/>
              <a:buNone/>
            </a:pP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7" name="Google Shape;687;p58"/>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US"/>
              <a:t>05</a:t>
            </a:r>
            <a:endParaRPr/>
          </a:p>
        </p:txBody>
      </p:sp>
      <p:sp>
        <p:nvSpPr>
          <p:cNvPr id="688" name="Google Shape;688;p58"/>
          <p:cNvSpPr/>
          <p:nvPr/>
        </p:nvSpPr>
        <p:spPr>
          <a:xfrm>
            <a:off x="5722297" y="4461934"/>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689" name="Google Shape;689;p58"/>
          <p:cNvSpPr txBox="1"/>
          <p:nvPr/>
        </p:nvSpPr>
        <p:spPr>
          <a:xfrm>
            <a:off x="6025679" y="4642627"/>
            <a:ext cx="46305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73B64B"/>
                </a:solidFill>
                <a:latin typeface="Calibri"/>
                <a:ea typeface="Calibri"/>
                <a:cs typeface="Calibri"/>
                <a:sym typeface="Calibri"/>
              </a:rPr>
              <a:t>TÉRMINOS CLAVE Y DEFINICIONES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59"/>
          <p:cNvSpPr txBox="1">
            <a:spLocks noGrp="1"/>
          </p:cNvSpPr>
          <p:nvPr>
            <p:ph type="body" idx="1"/>
          </p:nvPr>
        </p:nvSpPr>
        <p:spPr>
          <a:xfrm>
            <a:off x="47813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TÉRMINOS CLAVE Y DEFINICIONES</a:t>
            </a:r>
            <a:endParaRPr/>
          </a:p>
          <a:p>
            <a:pPr marL="0" lvl="0" indent="0" algn="l" rtl="0">
              <a:lnSpc>
                <a:spcPct val="90000"/>
              </a:lnSpc>
              <a:spcBef>
                <a:spcPts val="1000"/>
              </a:spcBef>
              <a:spcAft>
                <a:spcPts val="0"/>
              </a:spcAft>
              <a:buClr>
                <a:schemeClr val="lt1"/>
              </a:buClr>
              <a:buSzPts val="3600"/>
              <a:buNone/>
            </a:pPr>
            <a:endParaRPr/>
          </a:p>
        </p:txBody>
      </p:sp>
      <p:sp>
        <p:nvSpPr>
          <p:cNvPr id="695" name="Google Shape;695;p59"/>
          <p:cNvSpPr txBox="1">
            <a:spLocks noGrp="1"/>
          </p:cNvSpPr>
          <p:nvPr>
            <p:ph type="body" idx="2"/>
          </p:nvPr>
        </p:nvSpPr>
        <p:spPr>
          <a:xfrm>
            <a:off x="478125" y="2085603"/>
            <a:ext cx="11189700" cy="4731600"/>
          </a:xfrm>
          <a:prstGeom prst="rect">
            <a:avLst/>
          </a:prstGeom>
          <a:noFill/>
          <a:ln>
            <a:noFill/>
          </a:ln>
        </p:spPr>
        <p:txBody>
          <a:bodyPr spcFirstLastPara="1" wrap="square" lIns="91425" tIns="45700" rIns="91425" bIns="45700" anchor="t" anchorCtr="0">
            <a:noAutofit/>
          </a:bodyPr>
          <a:lstStyle/>
          <a:p>
            <a:pPr marL="457200" lvl="0" indent="-292100" algn="just" rtl="0">
              <a:lnSpc>
                <a:spcPct val="115000"/>
              </a:lnSpc>
              <a:spcBef>
                <a:spcPts val="1200"/>
              </a:spcBef>
              <a:spcAft>
                <a:spcPts val="0"/>
              </a:spcAft>
              <a:buClr>
                <a:srgbClr val="000000"/>
              </a:buClr>
              <a:buSzPts val="1000"/>
              <a:buChar char="•"/>
            </a:pPr>
            <a:r>
              <a:rPr lang="en-US" sz="2300"/>
              <a:t>Sostenibilidad: La capacidad de mantener o mejorar los niveles de vida sin dañar o agotar los recursos naturales para el futuro.</a:t>
            </a:r>
            <a:endParaRPr sz="2300"/>
          </a:p>
          <a:p>
            <a:pPr marL="457200" lvl="0" indent="-292100" algn="just" rtl="0">
              <a:lnSpc>
                <a:spcPct val="115000"/>
              </a:lnSpc>
              <a:spcBef>
                <a:spcPts val="0"/>
              </a:spcBef>
              <a:spcAft>
                <a:spcPts val="0"/>
              </a:spcAft>
              <a:buClr>
                <a:srgbClr val="000000"/>
              </a:buClr>
              <a:buSzPts val="1000"/>
              <a:buChar char="•"/>
            </a:pPr>
            <a:r>
              <a:rPr lang="en-US" sz="2300"/>
              <a:t>Responsabilidad social de las empresas (RSE): Un modelo de negocio que ayuda a una empresa a ser socialmente responsable ante sí misma, sus grupos de interés y el público. Al practicar la responsabilidad social corporativa, las empresas pueden ser conscientes del tipo de impacto que están teniendo en todos los aspectos de la sociedad, incluidos el económico, el social y el medioambiental.</a:t>
            </a:r>
            <a:endParaRPr sz="2300"/>
          </a:p>
          <a:p>
            <a:pPr marL="457200" lvl="0" indent="-292100" algn="just" rtl="0">
              <a:lnSpc>
                <a:spcPct val="115000"/>
              </a:lnSpc>
              <a:spcBef>
                <a:spcPts val="0"/>
              </a:spcBef>
              <a:spcAft>
                <a:spcPts val="0"/>
              </a:spcAft>
              <a:buClr>
                <a:srgbClr val="000000"/>
              </a:buClr>
              <a:buSzPts val="1000"/>
              <a:buChar char="•"/>
            </a:pPr>
            <a:r>
              <a:rPr lang="en-US" sz="2300"/>
              <a:t>Triple balance: Marco o teoría que recomienda que las empresas se comprometan a prestar la misma atención a las preocupaciones sociales y medioambientales que a los beneficios. La triple cuenta de resultados consiste en la equidad social, la protección del medio ambiente y la rentabilidad económica: personas, planeta y beneficios.</a:t>
            </a:r>
            <a:endParaRPr sz="2300"/>
          </a:p>
          <a:p>
            <a:pPr marL="457200" lvl="0" indent="0" algn="just" rtl="0">
              <a:lnSpc>
                <a:spcPct val="124000"/>
              </a:lnSpc>
              <a:spcBef>
                <a:spcPts val="1200"/>
              </a:spcBef>
              <a:spcAft>
                <a:spcPts val="0"/>
              </a:spcAft>
              <a:buSzPts val="2400"/>
              <a:buNone/>
            </a:pPr>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108"/>
          <p:cNvSpPr txBox="1">
            <a:spLocks noGrp="1"/>
          </p:cNvSpPr>
          <p:nvPr>
            <p:ph type="body" idx="1"/>
          </p:nvPr>
        </p:nvSpPr>
        <p:spPr>
          <a:xfrm>
            <a:off x="498045" y="936622"/>
            <a:ext cx="10479218" cy="803654"/>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US"/>
              <a:t>TÉRMINOS CLAVE Y DEFINICIONES</a:t>
            </a:r>
            <a:endParaRPr/>
          </a:p>
          <a:p>
            <a:pPr marL="457200" marR="0" lvl="0" indent="-228600" algn="l" rtl="0">
              <a:lnSpc>
                <a:spcPct val="90000"/>
              </a:lnSpc>
              <a:spcBef>
                <a:spcPts val="1000"/>
              </a:spcBef>
              <a:spcAft>
                <a:spcPts val="0"/>
              </a:spcAft>
              <a:buClr>
                <a:schemeClr val="lt1"/>
              </a:buClr>
              <a:buSzPts val="3600"/>
              <a:buFont typeface="Arial"/>
              <a:buNone/>
            </a:pPr>
            <a:endParaRPr/>
          </a:p>
        </p:txBody>
      </p:sp>
      <p:sp>
        <p:nvSpPr>
          <p:cNvPr id="701" name="Google Shape;701;p108"/>
          <p:cNvSpPr txBox="1">
            <a:spLocks noGrp="1"/>
          </p:cNvSpPr>
          <p:nvPr>
            <p:ph type="body" idx="2"/>
          </p:nvPr>
        </p:nvSpPr>
        <p:spPr>
          <a:xfrm>
            <a:off x="498045" y="2236477"/>
            <a:ext cx="11195909" cy="4304023"/>
          </a:xfrm>
          <a:prstGeom prst="rect">
            <a:avLst/>
          </a:prstGeom>
          <a:noFill/>
          <a:ln>
            <a:noFill/>
          </a:ln>
        </p:spPr>
        <p:txBody>
          <a:bodyPr spcFirstLastPara="1" wrap="square" lIns="91425" tIns="45700" rIns="91425" bIns="45700" anchor="t" anchorCtr="0">
            <a:noAutofit/>
          </a:bodyPr>
          <a:lstStyle/>
          <a:p>
            <a:pPr marL="457200" lvl="0" indent="-292100" algn="just" rtl="0">
              <a:lnSpc>
                <a:spcPct val="115000"/>
              </a:lnSpc>
              <a:spcBef>
                <a:spcPts val="1200"/>
              </a:spcBef>
              <a:spcAft>
                <a:spcPts val="0"/>
              </a:spcAft>
              <a:buClr>
                <a:srgbClr val="000000"/>
              </a:buClr>
              <a:buSzPts val="1000"/>
              <a:buChar char="•"/>
            </a:pPr>
            <a:r>
              <a:rPr lang="en-US" sz="2300"/>
              <a:t>Huella de carbono: La cantidad total de gases de efecto invernadero (incluidos el dióxido de carbono y el metano) que generan nuestras acciones. Reducir la huella de carbono significa ahorrar gastos y ayudar a combatir el cambio climático y sus efectos.</a:t>
            </a:r>
            <a:endParaRPr sz="2300"/>
          </a:p>
          <a:p>
            <a:pPr marL="457200" lvl="0" indent="-292100" algn="just" rtl="0">
              <a:lnSpc>
                <a:spcPct val="115000"/>
              </a:lnSpc>
              <a:spcBef>
                <a:spcPts val="0"/>
              </a:spcBef>
              <a:spcAft>
                <a:spcPts val="0"/>
              </a:spcAft>
              <a:buClr>
                <a:srgbClr val="000000"/>
              </a:buClr>
              <a:buSzPts val="1000"/>
              <a:buChar char="•"/>
            </a:pPr>
            <a:r>
              <a:rPr lang="en-US" sz="2300"/>
              <a:t>Greenwashing: Desinformación difundida por una organización para presentar una imagen pública ambientalmente responsable, mientras que sus prácticas empresariales pueden no ser sostenibles desde el punto de vista medioambiental.</a:t>
            </a:r>
            <a:endParaRPr sz="2300"/>
          </a:p>
          <a:p>
            <a:pPr marL="457200" lvl="0" indent="-292100" algn="just" rtl="0">
              <a:lnSpc>
                <a:spcPct val="115000"/>
              </a:lnSpc>
              <a:spcBef>
                <a:spcPts val="0"/>
              </a:spcBef>
              <a:spcAft>
                <a:spcPts val="0"/>
              </a:spcAft>
              <a:buClr>
                <a:srgbClr val="000000"/>
              </a:buClr>
              <a:buSzPts val="1000"/>
              <a:buChar char="•"/>
            </a:pPr>
            <a:r>
              <a:rPr lang="en-US" sz="2300"/>
              <a:t>Economía circular: Enfoque regenerativo que contrasta con la economía lineal tradicional (fabricar, utilizar, desechar) para mantener los recursos en uso el mayor tiempo posible, extraer el máximo valor de ellos mientras se utilizan y, a continuación, recuperar y regenerar los productos y materiales al final de cada vida útil.</a:t>
            </a:r>
            <a:endParaRPr sz="2300"/>
          </a:p>
          <a:p>
            <a:pPr marL="457200" lvl="0" indent="0" algn="just" rtl="0">
              <a:lnSpc>
                <a:spcPct val="103333"/>
              </a:lnSpc>
              <a:spcBef>
                <a:spcPts val="1200"/>
              </a:spcBef>
              <a:spcAft>
                <a:spcPts val="0"/>
              </a:spcAft>
              <a:buSzPts val="2400"/>
              <a:buNone/>
            </a:pP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6" name="Google Shape;706;p60"/>
          <p:cNvSpPr txBox="1">
            <a:spLocks noGrp="1"/>
          </p:cNvSpPr>
          <p:nvPr>
            <p:ph type="body" idx="1"/>
          </p:nvPr>
        </p:nvSpPr>
        <p:spPr>
          <a:xfrm>
            <a:off x="697592" y="94464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TÉRMINOS CLAVE Y DEFINICIONES</a:t>
            </a:r>
            <a:endParaRPr/>
          </a:p>
        </p:txBody>
      </p:sp>
      <p:sp>
        <p:nvSpPr>
          <p:cNvPr id="707" name="Google Shape;707;p60"/>
          <p:cNvSpPr txBox="1">
            <a:spLocks noGrp="1"/>
          </p:cNvSpPr>
          <p:nvPr>
            <p:ph type="body" idx="2"/>
          </p:nvPr>
        </p:nvSpPr>
        <p:spPr>
          <a:xfrm>
            <a:off x="697592" y="2061205"/>
            <a:ext cx="10945768" cy="3781929"/>
          </a:xfrm>
          <a:prstGeom prst="rect">
            <a:avLst/>
          </a:prstGeom>
          <a:noFill/>
          <a:ln>
            <a:noFill/>
          </a:ln>
        </p:spPr>
        <p:txBody>
          <a:bodyPr spcFirstLastPara="1" wrap="square" lIns="91425" tIns="45700" rIns="91425" bIns="45700" anchor="t" anchorCtr="0">
            <a:noAutofit/>
          </a:bodyPr>
          <a:lstStyle/>
          <a:p>
            <a:pPr marL="457200" lvl="0" indent="-292100" algn="just" rtl="0">
              <a:lnSpc>
                <a:spcPct val="115000"/>
              </a:lnSpc>
              <a:spcBef>
                <a:spcPts val="1200"/>
              </a:spcBef>
              <a:spcAft>
                <a:spcPts val="0"/>
              </a:spcAft>
              <a:buClr>
                <a:srgbClr val="000000"/>
              </a:buClr>
              <a:buSzPts val="1000"/>
              <a:buChar char="•"/>
            </a:pPr>
            <a:r>
              <a:rPr lang="en-US" sz="2300"/>
              <a:t>Energía renovable: Energía procedente de una fuente que no se agota cuando se utiliza, como la eólica o la solar.</a:t>
            </a:r>
            <a:endParaRPr sz="2300"/>
          </a:p>
          <a:p>
            <a:pPr marL="457200" lvl="0" indent="-292100" algn="just" rtl="0">
              <a:lnSpc>
                <a:spcPct val="115000"/>
              </a:lnSpc>
              <a:spcBef>
                <a:spcPts val="0"/>
              </a:spcBef>
              <a:spcAft>
                <a:spcPts val="0"/>
              </a:spcAft>
              <a:buClr>
                <a:srgbClr val="000000"/>
              </a:buClr>
              <a:buSzPts val="1000"/>
              <a:buChar char="•"/>
            </a:pPr>
            <a:r>
              <a:rPr lang="en-US" sz="2300"/>
              <a:t>Ecoeficiencia: Prácticas empresariales encaminadas a reducir los daños ecológicos al tiempo que se maximiza la eficiencia de los recursos.</a:t>
            </a:r>
            <a:endParaRPr sz="2300"/>
          </a:p>
          <a:p>
            <a:pPr marL="457200" lvl="0" indent="-292100" algn="just" rtl="0">
              <a:lnSpc>
                <a:spcPct val="115000"/>
              </a:lnSpc>
              <a:spcBef>
                <a:spcPts val="0"/>
              </a:spcBef>
              <a:spcAft>
                <a:spcPts val="0"/>
              </a:spcAft>
              <a:buClr>
                <a:srgbClr val="000000"/>
              </a:buClr>
              <a:buSzPts val="1000"/>
              <a:buChar char="•"/>
            </a:pPr>
            <a:r>
              <a:rPr lang="en-US" sz="2300"/>
              <a:t>Análisis del ciclo de vida (ACV): La evaluación de los impactos ambientales asociados con todas las etapas de la vida de un producto, desde la extracción de materias primas hasta la eliminación o el reciclaje, pasando por el procesamiento de materiales, la fabricación, la distribución, el uso, la reparación y el mantenimiento.</a:t>
            </a:r>
            <a:endParaRPr sz="2300"/>
          </a:p>
          <a:p>
            <a:pPr marL="457200" lvl="0" indent="-292100" algn="just" rtl="0">
              <a:lnSpc>
                <a:spcPct val="115000"/>
              </a:lnSpc>
              <a:spcBef>
                <a:spcPts val="0"/>
              </a:spcBef>
              <a:spcAft>
                <a:spcPts val="0"/>
              </a:spcAft>
              <a:buClr>
                <a:srgbClr val="000000"/>
              </a:buClr>
              <a:buSzPts val="1000"/>
              <a:buChar char="•"/>
            </a:pPr>
            <a:r>
              <a:rPr lang="en-US" sz="2300"/>
              <a:t>Cadena de suministro sostenible: Gestión de las cadenas de suministro de forma respetuosa con el medio ambiente, socialmente responsable y económicamente viable.</a:t>
            </a:r>
            <a:endParaRPr sz="2300"/>
          </a:p>
          <a:p>
            <a:pPr marL="457200" lvl="0" indent="0" algn="just" rtl="0">
              <a:lnSpc>
                <a:spcPct val="124000"/>
              </a:lnSpc>
              <a:spcBef>
                <a:spcPts val="1200"/>
              </a:spcBef>
              <a:spcAft>
                <a:spcPts val="0"/>
              </a:spcAft>
              <a:buSzPts val="2400"/>
              <a:buNone/>
            </a:pPr>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61"/>
          <p:cNvSpPr txBox="1">
            <a:spLocks noGrp="1"/>
          </p:cNvSpPr>
          <p:nvPr>
            <p:ph type="body" idx="1"/>
          </p:nvPr>
        </p:nvSpPr>
        <p:spPr>
          <a:xfrm>
            <a:off x="451104" y="885316"/>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TÉRMINOS CLAVE Y DEFINICIONES</a:t>
            </a:r>
            <a:endParaRPr/>
          </a:p>
        </p:txBody>
      </p:sp>
      <p:sp>
        <p:nvSpPr>
          <p:cNvPr id="713" name="Google Shape;713;p61"/>
          <p:cNvSpPr txBox="1">
            <a:spLocks noGrp="1"/>
          </p:cNvSpPr>
          <p:nvPr>
            <p:ph type="body" idx="2"/>
          </p:nvPr>
        </p:nvSpPr>
        <p:spPr>
          <a:xfrm>
            <a:off x="451104" y="2298570"/>
            <a:ext cx="11387400" cy="3480000"/>
          </a:xfrm>
          <a:prstGeom prst="rect">
            <a:avLst/>
          </a:prstGeom>
          <a:noFill/>
          <a:ln>
            <a:noFill/>
          </a:ln>
        </p:spPr>
        <p:txBody>
          <a:bodyPr spcFirstLastPara="1" wrap="square" lIns="91425" tIns="45700" rIns="91425" bIns="45700" anchor="t" anchorCtr="0">
            <a:noAutofit/>
          </a:bodyPr>
          <a:lstStyle/>
          <a:p>
            <a:pPr marL="457200" lvl="0" indent="-298450" algn="just" rtl="0">
              <a:lnSpc>
                <a:spcPct val="100000"/>
              </a:lnSpc>
              <a:spcBef>
                <a:spcPts val="1200"/>
              </a:spcBef>
              <a:spcAft>
                <a:spcPts val="0"/>
              </a:spcAft>
              <a:buClr>
                <a:srgbClr val="000000"/>
              </a:buClr>
              <a:buSzPts val="1100"/>
              <a:buChar char="•"/>
            </a:pPr>
            <a:r>
              <a:rPr lang="en-US"/>
              <a:t>Abastecimiento ético: Obtención de suministros de forma que se respete el medio ambiente y se garantice que los trabajadores implicados en su elaboración estén seguros y reciban un trato justo.</a:t>
            </a:r>
            <a:endParaRPr/>
          </a:p>
          <a:p>
            <a:pPr marL="457200" lvl="0" indent="-298450" algn="just" rtl="0">
              <a:lnSpc>
                <a:spcPct val="100000"/>
              </a:lnSpc>
              <a:spcBef>
                <a:spcPts val="0"/>
              </a:spcBef>
              <a:spcAft>
                <a:spcPts val="0"/>
              </a:spcAft>
              <a:buClr>
                <a:srgbClr val="000000"/>
              </a:buClr>
              <a:buSzPts val="1100"/>
              <a:buChar char="•"/>
            </a:pPr>
            <a:r>
              <a:rPr lang="en-US"/>
              <a:t>Construcción ecológica: Proyectos de construcción que suelen utilizar materiales sostenibles y aplicar principios de arquitectura sostenible, como la eficiencia energética, la conservación del agua y el uso de fuentes de energía renovables.</a:t>
            </a:r>
            <a:endParaRPr/>
          </a:p>
          <a:p>
            <a:pPr marL="457200" lvl="0" indent="-298450" algn="just" rtl="0">
              <a:lnSpc>
                <a:spcPct val="100000"/>
              </a:lnSpc>
              <a:spcBef>
                <a:spcPts val="0"/>
              </a:spcBef>
              <a:spcAft>
                <a:spcPts val="0"/>
              </a:spcAft>
              <a:buClr>
                <a:srgbClr val="000000"/>
              </a:buClr>
              <a:buSzPts val="1100"/>
              <a:buChar char="•"/>
            </a:pPr>
            <a:r>
              <a:rPr lang="en-US"/>
              <a:t>Biodiversidad: La variedad de vida vegetal y animal en el mundo o en un hábitat concreto, cuyo alto nivel suele considerarse importante y deseable.</a:t>
            </a:r>
            <a:endParaRPr/>
          </a:p>
          <a:p>
            <a:pPr marL="457200" lvl="0" indent="-298450" algn="just" rtl="0">
              <a:lnSpc>
                <a:spcPct val="100000"/>
              </a:lnSpc>
              <a:spcBef>
                <a:spcPts val="0"/>
              </a:spcBef>
              <a:spcAft>
                <a:spcPts val="0"/>
              </a:spcAft>
              <a:buClr>
                <a:srgbClr val="000000"/>
              </a:buClr>
              <a:buSzPts val="1100"/>
              <a:buChar char="•"/>
            </a:pPr>
            <a:r>
              <a:rPr lang="en-US"/>
              <a:t>Conservación de la energía: El esfuerzo realizado para reducir el consumo de energía utilizando menos cantidad de un servicio energético.</a:t>
            </a:r>
            <a:endParaRPr/>
          </a:p>
          <a:p>
            <a:pPr marL="457200" lvl="0" indent="0" algn="just" rtl="0">
              <a:lnSpc>
                <a:spcPct val="124000"/>
              </a:lnSpc>
              <a:spcBef>
                <a:spcPts val="1200"/>
              </a:spcBef>
              <a:spcAft>
                <a:spcPts val="0"/>
              </a:spcAft>
              <a:buSzPts val="2400"/>
              <a:buNone/>
            </a:pPr>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8" name="Google Shape;718;p109"/>
          <p:cNvSpPr txBox="1">
            <a:spLocks noGrp="1"/>
          </p:cNvSpPr>
          <p:nvPr>
            <p:ph type="body" idx="1"/>
          </p:nvPr>
        </p:nvSpPr>
        <p:spPr>
          <a:xfrm>
            <a:off x="126492" y="912238"/>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Font typeface="Arial"/>
              <a:buNone/>
            </a:pPr>
            <a:r>
              <a:rPr lang="en-US"/>
              <a:t>TÉRMINOS CLAVE Y DEFINICIONES</a:t>
            </a:r>
            <a:endParaRPr/>
          </a:p>
          <a:p>
            <a:pPr marL="457200" marR="0" lvl="0" indent="-228600" algn="l" rtl="0">
              <a:lnSpc>
                <a:spcPct val="90000"/>
              </a:lnSpc>
              <a:spcBef>
                <a:spcPts val="1000"/>
              </a:spcBef>
              <a:spcAft>
                <a:spcPts val="0"/>
              </a:spcAft>
              <a:buClr>
                <a:schemeClr val="lt1"/>
              </a:buClr>
              <a:buSzPts val="3600"/>
              <a:buFont typeface="Arial"/>
              <a:buNone/>
            </a:pPr>
            <a:endParaRPr/>
          </a:p>
        </p:txBody>
      </p:sp>
      <p:sp>
        <p:nvSpPr>
          <p:cNvPr id="719" name="Google Shape;719;p109"/>
          <p:cNvSpPr txBox="1">
            <a:spLocks noGrp="1"/>
          </p:cNvSpPr>
          <p:nvPr>
            <p:ph type="body" idx="2"/>
          </p:nvPr>
        </p:nvSpPr>
        <p:spPr>
          <a:xfrm>
            <a:off x="419100" y="1963669"/>
            <a:ext cx="10964974" cy="3781929"/>
          </a:xfrm>
          <a:prstGeom prst="rect">
            <a:avLst/>
          </a:prstGeom>
          <a:noFill/>
          <a:ln>
            <a:noFill/>
          </a:ln>
        </p:spPr>
        <p:txBody>
          <a:bodyPr spcFirstLastPara="1" wrap="square" lIns="91425" tIns="45700" rIns="91425" bIns="45700" anchor="t" anchorCtr="0">
            <a:noAutofit/>
          </a:bodyPr>
          <a:lstStyle/>
          <a:p>
            <a:pPr marL="342900" lvl="0" indent="-342900" algn="just" rtl="0">
              <a:lnSpc>
                <a:spcPct val="124000"/>
              </a:lnSpc>
              <a:spcBef>
                <a:spcPts val="0"/>
              </a:spcBef>
              <a:spcAft>
                <a:spcPts val="0"/>
              </a:spcAft>
              <a:buClr>
                <a:srgbClr val="595959"/>
              </a:buClr>
              <a:buSzPts val="2000"/>
              <a:buFont typeface="Arial"/>
              <a:buChar char="•"/>
            </a:pPr>
            <a:r>
              <a:rPr lang="en-US"/>
              <a:t>LEED Certification: Leadership in Energy and Environmental Design; a popular green building certification system, which provides a framework for building highly efficient and cost-saving green buildings.</a:t>
            </a:r>
            <a:endParaRPr/>
          </a:p>
          <a:p>
            <a:pPr marL="342900" lvl="0" indent="-342900" algn="just" rtl="0">
              <a:lnSpc>
                <a:spcPct val="124000"/>
              </a:lnSpc>
              <a:spcBef>
                <a:spcPts val="0"/>
              </a:spcBef>
              <a:spcAft>
                <a:spcPts val="0"/>
              </a:spcAft>
              <a:buClr>
                <a:srgbClr val="595959"/>
              </a:buClr>
              <a:buSzPts val="2000"/>
              <a:buFont typeface="Arial"/>
              <a:buChar char="•"/>
            </a:pPr>
            <a:r>
              <a:rPr lang="en-US"/>
              <a:t>Stakeholder Engagement: Involvement of stakeholders in the planning, development, implementation, and continuous improvement process in a project or company.</a:t>
            </a:r>
            <a:endParaRPr/>
          </a:p>
          <a:p>
            <a:pPr marL="342900" lvl="0" indent="-342900" algn="just" rtl="0">
              <a:lnSpc>
                <a:spcPct val="124000"/>
              </a:lnSpc>
              <a:spcBef>
                <a:spcPts val="0"/>
              </a:spcBef>
              <a:spcAft>
                <a:spcPts val="0"/>
              </a:spcAft>
              <a:buClr>
                <a:srgbClr val="595959"/>
              </a:buClr>
              <a:buSzPts val="2000"/>
              <a:buFont typeface="Arial"/>
              <a:buChar char="•"/>
            </a:pPr>
            <a:r>
              <a:rPr lang="en-US"/>
              <a:t>Corporate Governance: The system of rules, practices, and processes by which a firm is directed and controlled. Corporate governance essentially involves balancing the interests of a company's many stakeholders.</a:t>
            </a:r>
            <a:endParaRPr/>
          </a:p>
          <a:p>
            <a:pPr marL="457200" marR="0" lvl="0" indent="-228600" algn="just" rtl="0">
              <a:lnSpc>
                <a:spcPct val="103333"/>
              </a:lnSpc>
              <a:spcBef>
                <a:spcPts val="0"/>
              </a:spcBef>
              <a:spcAft>
                <a:spcPts val="0"/>
              </a:spcAft>
              <a:buClr>
                <a:srgbClr val="595959"/>
              </a:buClr>
              <a:buSzPts val="2400"/>
              <a:buFont typeface="Arial"/>
              <a:buNone/>
            </a:pPr>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4" name="Google Shape;724;p62"/>
          <p:cNvSpPr txBox="1">
            <a:spLocks noGrp="1"/>
          </p:cNvSpPr>
          <p:nvPr>
            <p:ph type="body" idx="1"/>
          </p:nvPr>
        </p:nvSpPr>
        <p:spPr>
          <a:xfrm>
            <a:off x="256032" y="1005602"/>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TÉRMINOS CLAVE Y DEFINICIONES</a:t>
            </a:r>
            <a:endParaRPr/>
          </a:p>
        </p:txBody>
      </p:sp>
      <p:sp>
        <p:nvSpPr>
          <p:cNvPr id="725" name="Google Shape;725;p62"/>
          <p:cNvSpPr txBox="1">
            <a:spLocks noGrp="1"/>
          </p:cNvSpPr>
          <p:nvPr>
            <p:ph type="body" idx="2"/>
          </p:nvPr>
        </p:nvSpPr>
        <p:spPr>
          <a:xfrm>
            <a:off x="255025" y="2148325"/>
            <a:ext cx="11682000" cy="4804500"/>
          </a:xfrm>
          <a:prstGeom prst="rect">
            <a:avLst/>
          </a:prstGeom>
          <a:noFill/>
          <a:ln>
            <a:noFill/>
          </a:ln>
        </p:spPr>
        <p:txBody>
          <a:bodyPr spcFirstLastPara="1" wrap="square" lIns="91425" tIns="45700" rIns="91425" bIns="45700" anchor="t" anchorCtr="0">
            <a:noAutofit/>
          </a:bodyPr>
          <a:lstStyle/>
          <a:p>
            <a:pPr marL="457200" lvl="0" indent="-298450" algn="l" rtl="0">
              <a:lnSpc>
                <a:spcPct val="115000"/>
              </a:lnSpc>
              <a:spcBef>
                <a:spcPts val="1200"/>
              </a:spcBef>
              <a:spcAft>
                <a:spcPts val="0"/>
              </a:spcAft>
              <a:buClr>
                <a:srgbClr val="000000"/>
              </a:buClr>
              <a:buSzPts val="1100"/>
              <a:buChar char="●"/>
            </a:pPr>
            <a:r>
              <a:rPr lang="en-US" sz="2200">
                <a:solidFill>
                  <a:srgbClr val="000000"/>
                </a:solidFill>
              </a:rPr>
              <a:t>Reciclaje: El proceso de convertir materiales de desecho en nuevos materiales y objetos, evitando el desperdicio de materiales potencialmente útiles, reduciendo el consumo de materias primas frescas y reduciendo el uso de energía.</a:t>
            </a:r>
            <a:endParaRPr sz="2200">
              <a:solidFill>
                <a:srgbClr val="000000"/>
              </a:solidFill>
            </a:endParaRPr>
          </a:p>
          <a:p>
            <a:pPr marL="457200" lvl="0" indent="-298450" algn="l" rtl="0">
              <a:lnSpc>
                <a:spcPct val="115000"/>
              </a:lnSpc>
              <a:spcBef>
                <a:spcPts val="0"/>
              </a:spcBef>
              <a:spcAft>
                <a:spcPts val="0"/>
              </a:spcAft>
              <a:buClr>
                <a:srgbClr val="000000"/>
              </a:buClr>
              <a:buSzPts val="1100"/>
              <a:buChar char="●"/>
            </a:pPr>
            <a:r>
              <a:rPr lang="en-US" sz="2200">
                <a:solidFill>
                  <a:srgbClr val="000000"/>
                </a:solidFill>
              </a:rPr>
              <a:t>Diseño regenerativo: Enfoque del diseño orientado al proceso que restaura, renueva o revitaliza las fuentes de energía y los materiales.</a:t>
            </a:r>
            <a:endParaRPr sz="2200">
              <a:solidFill>
                <a:srgbClr val="000000"/>
              </a:solidFill>
            </a:endParaRPr>
          </a:p>
          <a:p>
            <a:pPr marL="457200" lvl="0" indent="-298450" algn="l" rtl="0">
              <a:lnSpc>
                <a:spcPct val="115000"/>
              </a:lnSpc>
              <a:spcBef>
                <a:spcPts val="0"/>
              </a:spcBef>
              <a:spcAft>
                <a:spcPts val="0"/>
              </a:spcAft>
              <a:buClr>
                <a:srgbClr val="000000"/>
              </a:buClr>
              <a:buSzPts val="1100"/>
              <a:buFont typeface="Calibri"/>
              <a:buChar char="●"/>
            </a:pPr>
            <a:r>
              <a:rPr lang="en-US" sz="2200" b="1">
                <a:solidFill>
                  <a:srgbClr val="000000"/>
                </a:solidFill>
              </a:rPr>
              <a:t>Criterios medioambientales, sociales y de gobernanza (ESG)</a:t>
            </a:r>
            <a:r>
              <a:rPr lang="en-US" sz="1100" b="1">
                <a:solidFill>
                  <a:srgbClr val="000000"/>
                </a:solidFill>
              </a:rPr>
              <a:t>:</a:t>
            </a:r>
            <a:r>
              <a:rPr lang="en-US" sz="2300">
                <a:solidFill>
                  <a:srgbClr val="000000"/>
                </a:solidFill>
              </a:rPr>
              <a:t> </a:t>
            </a:r>
            <a:r>
              <a:rPr lang="en-US" sz="2200">
                <a:solidFill>
                  <a:srgbClr val="000000"/>
                </a:solidFill>
              </a:rPr>
              <a:t>Los criterios son un conjunto de normas para las operaciones de una empresa que los inversores con conciencia social utilizan para seleccionar posibles inversiones. Los criterios medioambientales tienen en cuenta el comportamiento de la empresa como protectora de la naturaleza. Los criterios sociales examinan cómo gestiona las relaciones con los empleados, los proveedores, los clientes y las comunidades en las que opera. La gobernanza se ocupa del liderazgo de la empresa, la remuneración de los ejecutivos, las auditorías, los controles internos y los derechos de los accionistas.</a:t>
            </a:r>
            <a:endParaRPr sz="2200">
              <a:solidFill>
                <a:srgbClr val="000000"/>
              </a:solidFill>
            </a:endParaRPr>
          </a:p>
          <a:p>
            <a:pPr marL="0" lvl="0" indent="0" algn="just" rtl="0">
              <a:lnSpc>
                <a:spcPct val="124000"/>
              </a:lnSpc>
              <a:spcBef>
                <a:spcPts val="1200"/>
              </a:spcBef>
              <a:spcAft>
                <a:spcPts val="0"/>
              </a:spcAft>
              <a:buSzPts val="2400"/>
              <a:buNone/>
            </a:pPr>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0" name="Google Shape;730;p63"/>
          <p:cNvSpPr txBox="1">
            <a:spLocks noGrp="1"/>
          </p:cNvSpPr>
          <p:nvPr>
            <p:ph type="body" idx="1"/>
          </p:nvPr>
        </p:nvSpPr>
        <p:spPr>
          <a:xfrm>
            <a:off x="219456" y="993410"/>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TÉRMINOS CLAVE Y DEFINICIONES</a:t>
            </a:r>
            <a:endParaRPr/>
          </a:p>
        </p:txBody>
      </p:sp>
      <p:sp>
        <p:nvSpPr>
          <p:cNvPr id="731" name="Google Shape;731;p63"/>
          <p:cNvSpPr txBox="1">
            <a:spLocks noGrp="1"/>
          </p:cNvSpPr>
          <p:nvPr>
            <p:ph type="body" idx="2"/>
          </p:nvPr>
        </p:nvSpPr>
        <p:spPr>
          <a:xfrm>
            <a:off x="219456" y="2011549"/>
            <a:ext cx="11718600" cy="4212600"/>
          </a:xfrm>
          <a:prstGeom prst="rect">
            <a:avLst/>
          </a:prstGeom>
          <a:noFill/>
          <a:ln>
            <a:noFill/>
          </a:ln>
        </p:spPr>
        <p:txBody>
          <a:bodyPr spcFirstLastPara="1" wrap="square" lIns="91425" tIns="45700" rIns="91425" bIns="45700" anchor="t" anchorCtr="0">
            <a:noAutofit/>
          </a:bodyPr>
          <a:lstStyle/>
          <a:p>
            <a:pPr marL="457200" lvl="0" indent="-298450" algn="just" rtl="0">
              <a:lnSpc>
                <a:spcPct val="115000"/>
              </a:lnSpc>
              <a:spcBef>
                <a:spcPts val="1200"/>
              </a:spcBef>
              <a:spcAft>
                <a:spcPts val="0"/>
              </a:spcAft>
              <a:buClr>
                <a:srgbClr val="000000"/>
              </a:buClr>
              <a:buSzPts val="1100"/>
              <a:buChar char="●"/>
            </a:pPr>
            <a:r>
              <a:rPr lang="en-US" b="1"/>
              <a:t>Inversiones de Impacto: </a:t>
            </a:r>
            <a:r>
              <a:rPr lang="en-US">
                <a:solidFill>
                  <a:srgbClr val="5E5E5E"/>
                </a:solidFill>
              </a:rPr>
              <a:t>Inversiones realizadas en empresas, organizaciones y fondos con la intención de generar un impacto social o medioambiental beneficioso y mensurable junto con un rendimiento financiero. Las inversiones de impacto aportan capital para abordar problemas sociales y/o medioambientales.</a:t>
            </a:r>
            <a:endParaRPr>
              <a:solidFill>
                <a:srgbClr val="5E5E5E"/>
              </a:solidFill>
            </a:endParaRPr>
          </a:p>
          <a:p>
            <a:pPr marL="457200" lvl="0" indent="-298450" algn="just" rtl="0">
              <a:lnSpc>
                <a:spcPct val="115000"/>
              </a:lnSpc>
              <a:spcBef>
                <a:spcPts val="0"/>
              </a:spcBef>
              <a:spcAft>
                <a:spcPts val="0"/>
              </a:spcAft>
              <a:buClr>
                <a:srgbClr val="000000"/>
              </a:buClr>
              <a:buSzPts val="1100"/>
              <a:buChar char="●"/>
            </a:pPr>
            <a:r>
              <a:rPr lang="en-US" b="1"/>
              <a:t>Objetivos de Desarrollo Sostenible: </a:t>
            </a:r>
            <a:r>
              <a:rPr lang="en-US">
                <a:solidFill>
                  <a:srgbClr val="5E5E5E"/>
                </a:solidFill>
              </a:rPr>
              <a:t>Conjunto de 17 objetivos mundiales fijados por la Asamblea General de las Naciones Unidas en 2015 para el año 2030. Estos objetivos son amplios e interdependientes, pero cada uno tiene una lista separada de metas a alcanzar. Estos objetivos, que abarcan cuestiones de desarrollo social y económico, incluyen la pobreza, el hambre, la salud, la educación, el cambio climático, la igualdad de género, el agua, el saneamiento, la energía, la urbanización, el medio ambiente y la justicia social.</a:t>
            </a:r>
            <a:endParaRPr>
              <a:solidFill>
                <a:srgbClr val="5E5E5E"/>
              </a:solidFill>
            </a:endParaRPr>
          </a:p>
          <a:p>
            <a:pPr marL="457200" lvl="0" indent="0" algn="just" rtl="0">
              <a:lnSpc>
                <a:spcPct val="124000"/>
              </a:lnSpc>
              <a:spcBef>
                <a:spcPts val="1200"/>
              </a:spcBef>
              <a:spcAft>
                <a:spcPts val="0"/>
              </a:spcAft>
              <a:buSzPts val="2400"/>
              <a:buNone/>
            </a:pPr>
            <a:endParaRPr>
              <a:solidFill>
                <a:srgbClr val="5E5E5E"/>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87"/>
          <p:cNvSpPr txBox="1">
            <a:spLocks noGrp="1"/>
          </p:cNvSpPr>
          <p:nvPr>
            <p:ph type="body" idx="2"/>
          </p:nvPr>
        </p:nvSpPr>
        <p:spPr>
          <a:xfrm>
            <a:off x="904850" y="784349"/>
            <a:ext cx="10053000" cy="54120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SzPts val="2400"/>
              <a:buNone/>
            </a:pPr>
            <a:r>
              <a:rPr lang="en-US" b="1"/>
              <a:t>Tema 3: Conocimiento de la normativa y participación de las partes interesadas</a:t>
            </a:r>
            <a:endParaRPr b="1"/>
          </a:p>
          <a:p>
            <a:pPr marL="0" lvl="0" indent="0" algn="l" rtl="0">
              <a:lnSpc>
                <a:spcPct val="115000"/>
              </a:lnSpc>
              <a:spcBef>
                <a:spcPts val="1200"/>
              </a:spcBef>
              <a:spcAft>
                <a:spcPts val="0"/>
              </a:spcAft>
              <a:buSzPts val="2400"/>
              <a:buNone/>
            </a:pPr>
            <a:r>
              <a:rPr lang="en-US"/>
              <a:t>Los alumnos explorarán y comprenderán el panorama normativo que afecta a su negocio, y aprenderán a involucrar a las partes interesadas de forma eficaz para comunicar los esfuerzos de sostenibilidad.</a:t>
            </a:r>
            <a:endParaRPr/>
          </a:p>
          <a:p>
            <a:pPr marL="0" lvl="0" indent="0" algn="l" rtl="0">
              <a:lnSpc>
                <a:spcPct val="115000"/>
              </a:lnSpc>
              <a:spcBef>
                <a:spcPts val="1200"/>
              </a:spcBef>
              <a:spcAft>
                <a:spcPts val="0"/>
              </a:spcAft>
              <a:buSzPts val="2400"/>
              <a:buNone/>
            </a:pPr>
            <a:endParaRPr/>
          </a:p>
          <a:p>
            <a:pPr marL="0" lvl="0" indent="0" algn="l" rtl="0">
              <a:lnSpc>
                <a:spcPct val="115000"/>
              </a:lnSpc>
              <a:spcBef>
                <a:spcPts val="1200"/>
              </a:spcBef>
              <a:spcAft>
                <a:spcPts val="0"/>
              </a:spcAft>
              <a:buSzPts val="2400"/>
              <a:buNone/>
            </a:pPr>
            <a:r>
              <a:rPr lang="en-US" b="1"/>
              <a:t>Tema 4: Medición del rendimiento y competitividad empresarial</a:t>
            </a:r>
            <a:endParaRPr b="1"/>
          </a:p>
          <a:p>
            <a:pPr marL="0" lvl="0" indent="0" algn="l" rtl="0">
              <a:lnSpc>
                <a:spcPct val="115000"/>
              </a:lnSpc>
              <a:spcBef>
                <a:spcPts val="1200"/>
              </a:spcBef>
              <a:spcAft>
                <a:spcPts val="0"/>
              </a:spcAft>
              <a:buSzPts val="2400"/>
              <a:buNone/>
            </a:pPr>
            <a:r>
              <a:rPr lang="en-US"/>
              <a:t>Los alumnos serán capaces de utilizar diversas herramientas y métricas para medir su rendimiento en materia de sostenibilidad y aprovechar estos datos para mejorar la competitividad a largo plazo de su empresa y su posición en el mercado.</a:t>
            </a:r>
            <a:endParaRPr/>
          </a:p>
          <a:p>
            <a:pPr marL="0" lvl="0" indent="0" algn="just" rtl="0">
              <a:lnSpc>
                <a:spcPct val="112727"/>
              </a:lnSpc>
              <a:spcBef>
                <a:spcPts val="1200"/>
              </a:spcBef>
              <a:spcAft>
                <a:spcPts val="0"/>
              </a:spcAft>
              <a:buClr>
                <a:srgbClr val="595959"/>
              </a:buClr>
              <a:buSzPts val="2200"/>
              <a:buNone/>
            </a:pPr>
            <a:endParaRPr b="1"/>
          </a:p>
          <a:p>
            <a:pPr marL="457200" marR="0" lvl="0" indent="-228600" algn="just" rtl="0">
              <a:lnSpc>
                <a:spcPct val="103333"/>
              </a:lnSpc>
              <a:spcBef>
                <a:spcPts val="0"/>
              </a:spcBef>
              <a:spcAft>
                <a:spcPts val="0"/>
              </a:spcAft>
              <a:buClr>
                <a:srgbClr val="595959"/>
              </a:buClr>
              <a:buSzPts val="2400"/>
              <a:buFont typeface="Arial"/>
              <a:buNone/>
            </a:pPr>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47"/>
        <p:cNvGrpSpPr/>
        <p:nvPr/>
      </p:nvGrpSpPr>
      <p:grpSpPr>
        <a:xfrm>
          <a:off x="0" y="0"/>
          <a:ext cx="0" cy="0"/>
          <a:chOff x="0" y="0"/>
          <a:chExt cx="0" cy="0"/>
        </a:xfrm>
      </p:grpSpPr>
      <p:sp>
        <p:nvSpPr>
          <p:cNvPr id="749" name="Google Shape;749;p65"/>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US"/>
              <a:t>06</a:t>
            </a:r>
            <a:endParaRPr/>
          </a:p>
        </p:txBody>
      </p:sp>
      <p:sp>
        <p:nvSpPr>
          <p:cNvPr id="750" name="Google Shape;750;p65"/>
          <p:cNvSpPr/>
          <p:nvPr/>
        </p:nvSpPr>
        <p:spPr>
          <a:xfrm>
            <a:off x="5722297" y="4461934"/>
            <a:ext cx="5608740" cy="12526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751" name="Google Shape;751;p65"/>
          <p:cNvSpPr txBox="1"/>
          <p:nvPr/>
        </p:nvSpPr>
        <p:spPr>
          <a:xfrm>
            <a:off x="5906320" y="4514232"/>
            <a:ext cx="56088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73B64B"/>
                </a:solidFill>
                <a:latin typeface="Calibri"/>
                <a:ea typeface="Calibri"/>
                <a:cs typeface="Calibri"/>
                <a:sym typeface="Calibri"/>
              </a:rPr>
              <a:t>REFERENCIAS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756" name="Google Shape;756;p66"/>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Referencias</a:t>
            </a:r>
            <a:endParaRPr/>
          </a:p>
        </p:txBody>
      </p:sp>
      <p:sp>
        <p:nvSpPr>
          <p:cNvPr id="757" name="Google Shape;757;p66"/>
          <p:cNvSpPr txBox="1">
            <a:spLocks noGrp="1"/>
          </p:cNvSpPr>
          <p:nvPr>
            <p:ph type="body" idx="2"/>
          </p:nvPr>
        </p:nvSpPr>
        <p:spPr>
          <a:xfrm>
            <a:off x="417176" y="2249177"/>
            <a:ext cx="11327784" cy="3781929"/>
          </a:xfrm>
          <a:prstGeom prst="rect">
            <a:avLst/>
          </a:prstGeom>
          <a:noFill/>
          <a:ln>
            <a:noFill/>
          </a:ln>
        </p:spPr>
        <p:txBody>
          <a:bodyPr spcFirstLastPara="1" wrap="square" lIns="91425" tIns="45700" rIns="91425" bIns="45700" anchor="t" anchorCtr="0">
            <a:noAutofit/>
          </a:bodyPr>
          <a:lstStyle/>
          <a:p>
            <a:pPr marL="228600" lvl="0" indent="-228600" algn="just" rtl="0">
              <a:lnSpc>
                <a:spcPct val="137777"/>
              </a:lnSpc>
              <a:spcBef>
                <a:spcPts val="0"/>
              </a:spcBef>
              <a:spcAft>
                <a:spcPts val="0"/>
              </a:spcAft>
              <a:buClr>
                <a:srgbClr val="033637"/>
              </a:buClr>
              <a:buSzPts val="1800"/>
              <a:buNone/>
            </a:pPr>
            <a:r>
              <a:rPr lang="en-US">
                <a:solidFill>
                  <a:srgbClr val="033637"/>
                </a:solidFill>
                <a:latin typeface="Calibri"/>
                <a:ea typeface="Calibri"/>
                <a:cs typeface="Calibri"/>
                <a:sym typeface="Calibri"/>
              </a:rPr>
              <a:t>1. Caldera, H., Desha, C., &amp; Dawes, L. (2018). Exploring the characteristics of sustainable business practice in small and medium-sized enterprises: Experiences from the Australian manufacturing industry. </a:t>
            </a:r>
            <a:r>
              <a:rPr lang="en-US" i="1">
                <a:solidFill>
                  <a:srgbClr val="033637"/>
                </a:solidFill>
                <a:latin typeface="Calibri"/>
                <a:ea typeface="Calibri"/>
                <a:cs typeface="Calibri"/>
                <a:sym typeface="Calibri"/>
              </a:rPr>
              <a:t>Journal of Cleaner Production, </a:t>
            </a:r>
            <a:r>
              <a:rPr lang="en-US">
                <a:solidFill>
                  <a:srgbClr val="033637"/>
                </a:solidFill>
                <a:latin typeface="Calibri"/>
                <a:ea typeface="Calibri"/>
                <a:cs typeface="Calibri"/>
                <a:sym typeface="Calibri"/>
              </a:rPr>
              <a:t>177, 338-349.</a:t>
            </a:r>
            <a:endParaRPr>
              <a:solidFill>
                <a:srgbClr val="033637"/>
              </a:solidFill>
              <a:latin typeface="Calibri"/>
              <a:ea typeface="Calibri"/>
              <a:cs typeface="Calibri"/>
              <a:sym typeface="Calibri"/>
            </a:endParaRPr>
          </a:p>
          <a:p>
            <a:pPr marL="228600" lvl="0" indent="-228600" algn="just" rtl="0">
              <a:lnSpc>
                <a:spcPct val="137777"/>
              </a:lnSpc>
              <a:spcBef>
                <a:spcPts val="0"/>
              </a:spcBef>
              <a:spcAft>
                <a:spcPts val="0"/>
              </a:spcAft>
              <a:buClr>
                <a:srgbClr val="033637"/>
              </a:buClr>
              <a:buSzPts val="1800"/>
              <a:buNone/>
            </a:pPr>
            <a:r>
              <a:rPr lang="en-US">
                <a:solidFill>
                  <a:srgbClr val="033637"/>
                </a:solidFill>
                <a:latin typeface="Calibri"/>
                <a:ea typeface="Calibri"/>
                <a:cs typeface="Calibri"/>
                <a:sym typeface="Calibri"/>
              </a:rPr>
              <a:t>2. Van Wassenhove, L. V. (2019). Sustainable Innovation: Pushing the Boundaries of Traditional Operations Management. </a:t>
            </a:r>
            <a:r>
              <a:rPr lang="en-US" i="1">
                <a:solidFill>
                  <a:srgbClr val="033637"/>
                </a:solidFill>
                <a:latin typeface="Calibri"/>
                <a:ea typeface="Calibri"/>
                <a:cs typeface="Calibri"/>
                <a:sym typeface="Calibri"/>
              </a:rPr>
              <a:t>Production and Operations Management</a:t>
            </a:r>
            <a:r>
              <a:rPr lang="en-US">
                <a:solidFill>
                  <a:srgbClr val="033637"/>
                </a:solidFill>
                <a:latin typeface="Calibri"/>
                <a:ea typeface="Calibri"/>
                <a:cs typeface="Calibri"/>
                <a:sym typeface="Calibri"/>
              </a:rPr>
              <a:t>, 28, 2930-2945.</a:t>
            </a:r>
            <a:endParaRPr>
              <a:solidFill>
                <a:srgbClr val="033637"/>
              </a:solidFill>
              <a:latin typeface="Calibri"/>
              <a:ea typeface="Calibri"/>
              <a:cs typeface="Calibri"/>
              <a:sym typeface="Calibri"/>
            </a:endParaRPr>
          </a:p>
          <a:p>
            <a:pPr marL="228600" lvl="0" indent="-228600" algn="just" rtl="0">
              <a:lnSpc>
                <a:spcPct val="137777"/>
              </a:lnSpc>
              <a:spcBef>
                <a:spcPts val="0"/>
              </a:spcBef>
              <a:spcAft>
                <a:spcPts val="0"/>
              </a:spcAft>
              <a:buClr>
                <a:srgbClr val="033637"/>
              </a:buClr>
              <a:buSzPts val="1800"/>
              <a:buNone/>
            </a:pPr>
            <a:r>
              <a:rPr lang="en-US" b="0" i="0">
                <a:solidFill>
                  <a:srgbClr val="033637"/>
                </a:solidFill>
                <a:highlight>
                  <a:srgbClr val="FFFFFF"/>
                </a:highlight>
                <a:latin typeface="Calibri"/>
                <a:ea typeface="Calibri"/>
                <a:cs typeface="Calibri"/>
                <a:sym typeface="Calibri"/>
              </a:rPr>
              <a:t>3. Onu, P., &amp; Mbohwa, C. (2019). Sustainable Production: New Thinking for SMEs. </a:t>
            </a:r>
            <a:r>
              <a:rPr lang="en-US" b="0" i="1">
                <a:solidFill>
                  <a:srgbClr val="033637"/>
                </a:solidFill>
                <a:highlight>
                  <a:srgbClr val="FFFFFF"/>
                </a:highlight>
                <a:latin typeface="Calibri"/>
                <a:ea typeface="Calibri"/>
                <a:cs typeface="Calibri"/>
                <a:sym typeface="Calibri"/>
              </a:rPr>
              <a:t>Journal of Physics: Conference Series</a:t>
            </a:r>
            <a:r>
              <a:rPr lang="en-US" b="0" i="0">
                <a:solidFill>
                  <a:srgbClr val="033637"/>
                </a:solidFill>
                <a:highlight>
                  <a:srgbClr val="FFFFFF"/>
                </a:highlight>
                <a:latin typeface="Calibri"/>
                <a:ea typeface="Calibri"/>
                <a:cs typeface="Calibri"/>
                <a:sym typeface="Calibri"/>
              </a:rPr>
              <a:t>, 1378.</a:t>
            </a:r>
            <a:endParaRPr>
              <a:latin typeface="Calibri"/>
              <a:ea typeface="Calibri"/>
              <a:cs typeface="Calibri"/>
              <a:sym typeface="Calibri"/>
            </a:endParaRPr>
          </a:p>
          <a:p>
            <a:pPr marL="228600" lvl="0" indent="-228600" algn="just" rtl="0">
              <a:lnSpc>
                <a:spcPct val="137777"/>
              </a:lnSpc>
              <a:spcBef>
                <a:spcPts val="0"/>
              </a:spcBef>
              <a:spcAft>
                <a:spcPts val="0"/>
              </a:spcAft>
              <a:buClr>
                <a:srgbClr val="033637"/>
              </a:buClr>
              <a:buSzPts val="1800"/>
              <a:buNone/>
            </a:pPr>
            <a:r>
              <a:rPr lang="en-US">
                <a:solidFill>
                  <a:srgbClr val="033637"/>
                </a:solidFill>
                <a:latin typeface="Calibri"/>
                <a:ea typeface="Calibri"/>
                <a:cs typeface="Calibri"/>
                <a:sym typeface="Calibri"/>
              </a:rPr>
              <a:t>Nosratabadi, S., &amp; Mosavi, A. (2018). </a:t>
            </a:r>
            <a:r>
              <a:rPr lang="en-US" i="1">
                <a:solidFill>
                  <a:srgbClr val="033637"/>
                </a:solidFill>
                <a:latin typeface="Calibri"/>
                <a:ea typeface="Calibri"/>
                <a:cs typeface="Calibri"/>
                <a:sym typeface="Calibri"/>
              </a:rPr>
              <a:t>Sustainable Business Model: A Review.</a:t>
            </a:r>
            <a:endParaRPr i="1">
              <a:solidFill>
                <a:srgbClr val="033637"/>
              </a:solidFill>
              <a:latin typeface="Calibri"/>
              <a:ea typeface="Calibri"/>
              <a:cs typeface="Calibri"/>
              <a:sym typeface="Calibri"/>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sp>
        <p:nvSpPr>
          <p:cNvPr id="762" name="Google Shape;762;p67"/>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Referencias</a:t>
            </a:r>
            <a:endParaRPr/>
          </a:p>
        </p:txBody>
      </p:sp>
      <p:sp>
        <p:nvSpPr>
          <p:cNvPr id="763" name="Google Shape;763;p67"/>
          <p:cNvSpPr txBox="1">
            <a:spLocks noGrp="1"/>
          </p:cNvSpPr>
          <p:nvPr>
            <p:ph type="body" idx="2"/>
          </p:nvPr>
        </p:nvSpPr>
        <p:spPr>
          <a:xfrm>
            <a:off x="417176" y="2249177"/>
            <a:ext cx="11327784" cy="3781929"/>
          </a:xfrm>
          <a:prstGeom prst="rect">
            <a:avLst/>
          </a:prstGeom>
          <a:noFill/>
          <a:ln>
            <a:noFill/>
          </a:ln>
        </p:spPr>
        <p:txBody>
          <a:bodyPr spcFirstLastPara="1" wrap="square" lIns="91425" tIns="45700" rIns="91425" bIns="45700" anchor="t" anchorCtr="0">
            <a:noAutofit/>
          </a:bodyPr>
          <a:lstStyle/>
          <a:p>
            <a:pPr marL="228600" lvl="0" indent="-228600" algn="just" rtl="0">
              <a:lnSpc>
                <a:spcPct val="137777"/>
              </a:lnSpc>
              <a:spcBef>
                <a:spcPts val="0"/>
              </a:spcBef>
              <a:spcAft>
                <a:spcPts val="0"/>
              </a:spcAft>
              <a:buClr>
                <a:srgbClr val="033637"/>
              </a:buClr>
              <a:buSzPts val="1800"/>
              <a:buNone/>
            </a:pPr>
            <a:r>
              <a:rPr lang="en-US" i="1">
                <a:solidFill>
                  <a:srgbClr val="033637"/>
                </a:solidFill>
                <a:latin typeface="Calibri"/>
                <a:ea typeface="Calibri"/>
                <a:cs typeface="Calibri"/>
                <a:sym typeface="Calibri"/>
              </a:rPr>
              <a:t>4.Van Wassenhove, L. V. (2019). Sustainable Innovation: Pushing the Boundaries of Traditional Operations Management. Production and Operations Management, 28, 2930-2945. </a:t>
            </a:r>
            <a:endParaRPr>
              <a:solidFill>
                <a:srgbClr val="033637"/>
              </a:solidFill>
              <a:latin typeface="Calibri"/>
              <a:ea typeface="Calibri"/>
              <a:cs typeface="Calibri"/>
              <a:sym typeface="Calibri"/>
            </a:endParaRPr>
          </a:p>
          <a:p>
            <a:pPr marL="228600" lvl="0" indent="-228600" algn="just" rtl="0">
              <a:lnSpc>
                <a:spcPct val="137777"/>
              </a:lnSpc>
              <a:spcBef>
                <a:spcPts val="0"/>
              </a:spcBef>
              <a:spcAft>
                <a:spcPts val="0"/>
              </a:spcAft>
              <a:buClr>
                <a:srgbClr val="033637"/>
              </a:buClr>
              <a:buSzPts val="1800"/>
              <a:buNone/>
            </a:pPr>
            <a:r>
              <a:rPr lang="en-US">
                <a:solidFill>
                  <a:srgbClr val="033637"/>
                </a:solidFill>
                <a:latin typeface="Calibri"/>
                <a:ea typeface="Calibri"/>
                <a:cs typeface="Calibri"/>
                <a:sym typeface="Calibri"/>
              </a:rPr>
              <a:t>5.Belvedere, V., &amp; Grando, A. (2017). Sustainable Operations and Supply Chain Management. </a:t>
            </a:r>
            <a:endParaRPr>
              <a:solidFill>
                <a:srgbClr val="033637"/>
              </a:solidFill>
              <a:latin typeface="Calibri"/>
              <a:ea typeface="Calibri"/>
              <a:cs typeface="Calibri"/>
              <a:sym typeface="Calibri"/>
            </a:endParaRPr>
          </a:p>
          <a:p>
            <a:pPr marL="228600" lvl="0" indent="-228600" algn="just" rtl="0">
              <a:lnSpc>
                <a:spcPct val="137777"/>
              </a:lnSpc>
              <a:spcBef>
                <a:spcPts val="0"/>
              </a:spcBef>
              <a:spcAft>
                <a:spcPts val="0"/>
              </a:spcAft>
              <a:buClr>
                <a:srgbClr val="033637"/>
              </a:buClr>
              <a:buSzPts val="1800"/>
              <a:buNone/>
            </a:pPr>
            <a:r>
              <a:rPr lang="en-US">
                <a:solidFill>
                  <a:srgbClr val="033637"/>
                </a:solidFill>
                <a:latin typeface="Calibri"/>
                <a:ea typeface="Calibri"/>
                <a:cs typeface="Calibri"/>
                <a:sym typeface="Calibri"/>
              </a:rPr>
              <a:t>6.Dyllick, T., &amp; Muff, K. (2016). Clarifying the Meaning of Sustainable Business. Organization &amp; Environment, 29, 156-174.</a:t>
            </a:r>
            <a:endParaRPr>
              <a:solidFill>
                <a:srgbClr val="033637"/>
              </a:solidFill>
              <a:latin typeface="Calibri"/>
              <a:ea typeface="Calibri"/>
              <a:cs typeface="Calibri"/>
              <a:sym typeface="Calibri"/>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sp>
        <p:nvSpPr>
          <p:cNvPr id="768" name="Google Shape;768;p24"/>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US"/>
              <a:t>Referencias</a:t>
            </a:r>
            <a:endParaRPr/>
          </a:p>
        </p:txBody>
      </p:sp>
      <p:sp>
        <p:nvSpPr>
          <p:cNvPr id="769" name="Google Shape;769;p24"/>
          <p:cNvSpPr txBox="1">
            <a:spLocks noGrp="1"/>
          </p:cNvSpPr>
          <p:nvPr>
            <p:ph type="body" idx="2"/>
          </p:nvPr>
        </p:nvSpPr>
        <p:spPr>
          <a:xfrm>
            <a:off x="539096" y="2249177"/>
            <a:ext cx="10479218" cy="3781929"/>
          </a:xfrm>
          <a:prstGeom prst="rect">
            <a:avLst/>
          </a:prstGeom>
          <a:noFill/>
          <a:ln>
            <a:noFill/>
          </a:ln>
        </p:spPr>
        <p:txBody>
          <a:bodyPr spcFirstLastPara="1" wrap="square" lIns="91425" tIns="45700" rIns="91425" bIns="45700" anchor="t" anchorCtr="0">
            <a:noAutofit/>
          </a:bodyPr>
          <a:lstStyle/>
          <a:p>
            <a:pPr marL="228600" lvl="0" indent="-228600" algn="just" rtl="0">
              <a:lnSpc>
                <a:spcPct val="137777"/>
              </a:lnSpc>
              <a:spcBef>
                <a:spcPts val="0"/>
              </a:spcBef>
              <a:spcAft>
                <a:spcPts val="0"/>
              </a:spcAft>
              <a:buClr>
                <a:srgbClr val="033637"/>
              </a:buClr>
              <a:buSzPts val="1800"/>
              <a:buNone/>
            </a:pPr>
            <a:r>
              <a:rPr lang="en-US" b="0" i="0">
                <a:solidFill>
                  <a:srgbClr val="033637"/>
                </a:solidFill>
                <a:highlight>
                  <a:srgbClr val="FFFFFF"/>
                </a:highlight>
                <a:latin typeface="Calibri"/>
                <a:ea typeface="Calibri"/>
                <a:cs typeface="Calibri"/>
                <a:sym typeface="Calibri"/>
              </a:rPr>
              <a:t>7.Gupta, S., Rudd, J., &amp; Lee, N. (2014). Business sustainability through successful integration of marketing and operations. Industrial Marketing Management, 43, 3-5.</a:t>
            </a:r>
            <a:endParaRPr>
              <a:solidFill>
                <a:srgbClr val="033637"/>
              </a:solidFill>
              <a:highlight>
                <a:srgbClr val="FFFFFF"/>
              </a:highlight>
              <a:latin typeface="Calibri"/>
              <a:ea typeface="Calibri"/>
              <a:cs typeface="Calibri"/>
              <a:sym typeface="Calibri"/>
            </a:endParaRPr>
          </a:p>
          <a:p>
            <a:pPr marL="228600" lvl="0" indent="-228600" algn="just" rtl="0">
              <a:lnSpc>
                <a:spcPct val="137777"/>
              </a:lnSpc>
              <a:spcBef>
                <a:spcPts val="0"/>
              </a:spcBef>
              <a:spcAft>
                <a:spcPts val="0"/>
              </a:spcAft>
              <a:buClr>
                <a:srgbClr val="033637"/>
              </a:buClr>
              <a:buSzPts val="1800"/>
              <a:buNone/>
            </a:pPr>
            <a:r>
              <a:rPr lang="en-US">
                <a:solidFill>
                  <a:srgbClr val="033637"/>
                </a:solidFill>
                <a:latin typeface="Calibri"/>
                <a:ea typeface="Calibri"/>
                <a:cs typeface="Calibri"/>
                <a:sym typeface="Calibri"/>
              </a:rPr>
              <a:t>8. Gotschol, A., De Giovanni, P., &amp; Vinzi, V. E. (2014). Is environmental management an economically sustainable business? </a:t>
            </a:r>
            <a:r>
              <a:rPr lang="en-US" i="1">
                <a:solidFill>
                  <a:srgbClr val="033637"/>
                </a:solidFill>
                <a:latin typeface="Calibri"/>
                <a:ea typeface="Calibri"/>
                <a:cs typeface="Calibri"/>
                <a:sym typeface="Calibri"/>
              </a:rPr>
              <a:t>Journal of Environmental Management, </a:t>
            </a:r>
            <a:r>
              <a:rPr lang="en-US">
                <a:solidFill>
                  <a:srgbClr val="033637"/>
                </a:solidFill>
                <a:latin typeface="Calibri"/>
                <a:ea typeface="Calibri"/>
                <a:cs typeface="Calibri"/>
                <a:sym typeface="Calibri"/>
              </a:rPr>
              <a:t>144, 73-82.</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775" name="Google Shape;775;p68"/>
          <p:cNvSpPr txBox="1">
            <a:spLocks noGrp="1"/>
          </p:cNvSpPr>
          <p:nvPr>
            <p:ph type="body" idx="1"/>
          </p:nvPr>
        </p:nvSpPr>
        <p:spPr>
          <a:xfrm>
            <a:off x="7799501" y="5533317"/>
            <a:ext cx="3890325" cy="466127"/>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chemeClr val="lt1"/>
              </a:buClr>
              <a:buSzPts val="2400"/>
              <a:buNone/>
            </a:pPr>
            <a:r>
              <a:rPr lang="en-US"/>
              <a:t>www.</a:t>
            </a:r>
            <a:r>
              <a:rPr lang="en-US" b="1"/>
              <a:t>website</a:t>
            </a:r>
            <a:r>
              <a:rPr lang="en-US"/>
              <a:t>.eu</a:t>
            </a:r>
            <a:endParaRPr/>
          </a:p>
          <a:p>
            <a:pPr marL="0" lvl="0" indent="0" algn="ctr" rtl="0">
              <a:lnSpc>
                <a:spcPct val="100000"/>
              </a:lnSpc>
              <a:spcBef>
                <a:spcPts val="0"/>
              </a:spcBef>
              <a:spcAft>
                <a:spcPts val="0"/>
              </a:spcAft>
              <a:buClr>
                <a:schemeClr val="lt1"/>
              </a:buClr>
              <a:buSzPts val="2400"/>
              <a:buNone/>
            </a:pPr>
            <a:endParaRPr/>
          </a:p>
        </p:txBody>
      </p:sp>
      <p:sp>
        <p:nvSpPr>
          <p:cNvPr id="776" name="Google Shape;776;p68"/>
          <p:cNvSpPr txBox="1">
            <a:spLocks noGrp="1"/>
          </p:cNvSpPr>
          <p:nvPr>
            <p:ph type="body" idx="2"/>
          </p:nvPr>
        </p:nvSpPr>
        <p:spPr>
          <a:xfrm>
            <a:off x="1283799" y="3277107"/>
            <a:ext cx="5881764" cy="79650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2400"/>
              <a:buNone/>
            </a:pPr>
            <a:r>
              <a:rPr lang="en-US"/>
              <a:t>¿Alguna pregunta?</a:t>
            </a:r>
            <a:endParaRPr/>
          </a:p>
        </p:txBody>
      </p:sp>
      <p:sp>
        <p:nvSpPr>
          <p:cNvPr id="777" name="Google Shape;777;p68"/>
          <p:cNvSpPr txBox="1">
            <a:spLocks noGrp="1"/>
          </p:cNvSpPr>
          <p:nvPr>
            <p:ph type="body" idx="3"/>
          </p:nvPr>
        </p:nvSpPr>
        <p:spPr>
          <a:xfrm>
            <a:off x="1221181" y="2678292"/>
            <a:ext cx="5881764" cy="63424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en-US"/>
              <a:t>Gracias</a:t>
            </a:r>
            <a:endParaRPr/>
          </a:p>
        </p:txBody>
      </p:sp>
      <p:grpSp>
        <p:nvGrpSpPr>
          <p:cNvPr id="778" name="Google Shape;778;p68"/>
          <p:cNvGrpSpPr/>
          <p:nvPr/>
        </p:nvGrpSpPr>
        <p:grpSpPr>
          <a:xfrm>
            <a:off x="8380634" y="2920943"/>
            <a:ext cx="3193903" cy="538831"/>
            <a:chOff x="5349868" y="8302092"/>
            <a:chExt cx="1664680" cy="280842"/>
          </a:xfrm>
        </p:grpSpPr>
        <p:grpSp>
          <p:nvGrpSpPr>
            <p:cNvPr id="779" name="Google Shape;779;p68"/>
            <p:cNvGrpSpPr/>
            <p:nvPr/>
          </p:nvGrpSpPr>
          <p:grpSpPr>
            <a:xfrm>
              <a:off x="6388006" y="8302092"/>
              <a:ext cx="280634" cy="280634"/>
              <a:chOff x="1950027" y="2499889"/>
              <a:chExt cx="850463" cy="850463"/>
            </a:xfrm>
          </p:grpSpPr>
          <p:sp>
            <p:nvSpPr>
              <p:cNvPr id="780" name="Google Shape;780;p68"/>
              <p:cNvSpPr/>
              <p:nvPr/>
            </p:nvSpPr>
            <p:spPr>
              <a:xfrm>
                <a:off x="1950027"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781" name="Google Shape;781;p68"/>
              <p:cNvGrpSpPr/>
              <p:nvPr/>
            </p:nvGrpSpPr>
            <p:grpSpPr>
              <a:xfrm>
                <a:off x="2107521" y="2657382"/>
                <a:ext cx="535476" cy="535477"/>
                <a:chOff x="2107521" y="2657382"/>
                <a:chExt cx="535476" cy="535477"/>
              </a:xfrm>
            </p:grpSpPr>
            <p:sp>
              <p:nvSpPr>
                <p:cNvPr id="782" name="Google Shape;782;p68"/>
                <p:cNvSpPr/>
                <p:nvPr/>
              </p:nvSpPr>
              <p:spPr>
                <a:xfrm>
                  <a:off x="2107521" y="2657382"/>
                  <a:ext cx="535476" cy="535477"/>
                </a:xfrm>
                <a:custGeom>
                  <a:avLst/>
                  <a:gdLst/>
                  <a:ahLst/>
                  <a:cxnLst/>
                  <a:rect l="l" t="t" r="r" b="b"/>
                  <a:pathLst>
                    <a:path w="535476" h="535477" extrusionOk="0">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83" name="Google Shape;783;p68"/>
                <p:cNvSpPr/>
                <p:nvPr/>
              </p:nvSpPr>
              <p:spPr>
                <a:xfrm>
                  <a:off x="2237925" y="2787786"/>
                  <a:ext cx="274668" cy="274668"/>
                </a:xfrm>
                <a:custGeom>
                  <a:avLst/>
                  <a:gdLst/>
                  <a:ahLst/>
                  <a:cxnLst/>
                  <a:rect l="l" t="t" r="r" b="b"/>
                  <a:pathLst>
                    <a:path w="274668" h="274668" extrusionOk="0">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84" name="Google Shape;784;p68"/>
                <p:cNvSpPr/>
                <p:nvPr/>
              </p:nvSpPr>
              <p:spPr>
                <a:xfrm>
                  <a:off x="2486134" y="2749988"/>
                  <a:ext cx="64257" cy="64257"/>
                </a:xfrm>
                <a:custGeom>
                  <a:avLst/>
                  <a:gdLst/>
                  <a:ahLst/>
                  <a:cxnLst/>
                  <a:rect l="l" t="t" r="r" b="b"/>
                  <a:pathLst>
                    <a:path w="64257" h="64257" extrusionOk="0">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785" name="Google Shape;785;p68"/>
            <p:cNvGrpSpPr/>
            <p:nvPr/>
          </p:nvGrpSpPr>
          <p:grpSpPr>
            <a:xfrm>
              <a:off x="5695775" y="8302092"/>
              <a:ext cx="280634" cy="280634"/>
              <a:chOff x="-147782" y="2499889"/>
              <a:chExt cx="850463" cy="850463"/>
            </a:xfrm>
          </p:grpSpPr>
          <p:sp>
            <p:nvSpPr>
              <p:cNvPr id="786" name="Google Shape;786;p68"/>
              <p:cNvSpPr/>
              <p:nvPr/>
            </p:nvSpPr>
            <p:spPr>
              <a:xfrm>
                <a:off x="-147782"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87" name="Google Shape;787;p68"/>
              <p:cNvSpPr/>
              <p:nvPr/>
            </p:nvSpPr>
            <p:spPr>
              <a:xfrm>
                <a:off x="18530" y="2722899"/>
                <a:ext cx="549966" cy="447280"/>
              </a:xfrm>
              <a:custGeom>
                <a:avLst/>
                <a:gdLst/>
                <a:ahLst/>
                <a:cxnLst/>
                <a:rect l="l" t="t" r="r" b="b"/>
                <a:pathLst>
                  <a:path w="549966" h="447280" extrusionOk="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788" name="Google Shape;788;p68"/>
            <p:cNvGrpSpPr/>
            <p:nvPr/>
          </p:nvGrpSpPr>
          <p:grpSpPr>
            <a:xfrm>
              <a:off x="6733914" y="8302092"/>
              <a:ext cx="280634" cy="280634"/>
              <a:chOff x="2998302" y="2499889"/>
              <a:chExt cx="850463" cy="850463"/>
            </a:xfrm>
          </p:grpSpPr>
          <p:sp>
            <p:nvSpPr>
              <p:cNvPr id="789" name="Google Shape;789;p68"/>
              <p:cNvSpPr/>
              <p:nvPr/>
            </p:nvSpPr>
            <p:spPr>
              <a:xfrm>
                <a:off x="2998302" y="2499889"/>
                <a:ext cx="850463" cy="850463"/>
              </a:xfrm>
              <a:custGeom>
                <a:avLst/>
                <a:gdLst/>
                <a:ahLst/>
                <a:cxnLst/>
                <a:rect l="l" t="t" r="r" b="b"/>
                <a:pathLst>
                  <a:path w="850463" h="850463" extrusionOk="0">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90" name="Google Shape;790;p68"/>
              <p:cNvSpPr/>
              <p:nvPr/>
            </p:nvSpPr>
            <p:spPr>
              <a:xfrm>
                <a:off x="3139416" y="2726679"/>
                <a:ext cx="568235" cy="398142"/>
              </a:xfrm>
              <a:custGeom>
                <a:avLst/>
                <a:gdLst/>
                <a:ahLst/>
                <a:cxnLst/>
                <a:rect l="l" t="t" r="r" b="b"/>
                <a:pathLst>
                  <a:path w="568235" h="398142" extrusionOk="0">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791" name="Google Shape;791;p68"/>
            <p:cNvGrpSpPr/>
            <p:nvPr/>
          </p:nvGrpSpPr>
          <p:grpSpPr>
            <a:xfrm>
              <a:off x="5349868" y="8302092"/>
              <a:ext cx="280634" cy="280842"/>
              <a:chOff x="-1196056" y="2499889"/>
              <a:chExt cx="850463" cy="851092"/>
            </a:xfrm>
          </p:grpSpPr>
          <p:sp>
            <p:nvSpPr>
              <p:cNvPr id="792" name="Google Shape;792;p68"/>
              <p:cNvSpPr/>
              <p:nvPr/>
            </p:nvSpPr>
            <p:spPr>
              <a:xfrm>
                <a:off x="-1196056" y="2499889"/>
                <a:ext cx="850463" cy="845423"/>
              </a:xfrm>
              <a:custGeom>
                <a:avLst/>
                <a:gdLst/>
                <a:ahLst/>
                <a:cxnLst/>
                <a:rect l="l" t="t" r="r" b="b"/>
                <a:pathLst>
                  <a:path w="850463" h="845423" extrusionOk="0">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93" name="Google Shape;793;p68"/>
              <p:cNvSpPr/>
              <p:nvPr/>
            </p:nvSpPr>
            <p:spPr>
              <a:xfrm>
                <a:off x="-945327" y="2666201"/>
                <a:ext cx="363494" cy="684780"/>
              </a:xfrm>
              <a:custGeom>
                <a:avLst/>
                <a:gdLst/>
                <a:ahLst/>
                <a:cxnLst/>
                <a:rect l="l" t="t" r="r" b="b"/>
                <a:pathLst>
                  <a:path w="363494" h="684780" extrusionOk="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794" name="Google Shape;794;p68"/>
            <p:cNvSpPr/>
            <p:nvPr/>
          </p:nvSpPr>
          <p:spPr>
            <a:xfrm>
              <a:off x="6041891" y="8302092"/>
              <a:ext cx="280634" cy="280634"/>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795" name="Google Shape;795;p68" descr="World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059170" y="8319371"/>
              <a:ext cx="246077" cy="246077"/>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7"/>
          <p:cNvSpPr txBox="1">
            <a:spLocks noGrp="1"/>
          </p:cNvSpPr>
          <p:nvPr>
            <p:ph type="body" idx="1"/>
          </p:nvPr>
        </p:nvSpPr>
        <p:spPr>
          <a:xfrm>
            <a:off x="4306575" y="683525"/>
            <a:ext cx="6790200" cy="6135600"/>
          </a:xfrm>
          <a:prstGeom prst="rect">
            <a:avLst/>
          </a:prstGeom>
          <a:noFill/>
          <a:ln>
            <a:noFill/>
          </a:ln>
        </p:spPr>
        <p:txBody>
          <a:bodyPr spcFirstLastPara="1" wrap="square" lIns="91425" tIns="45700" rIns="91425" bIns="45700" anchor="t" anchorCtr="0">
            <a:noAutofit/>
          </a:bodyPr>
          <a:lstStyle/>
          <a:p>
            <a:pPr marL="457200" lvl="0" indent="-298450" algn="l" rtl="0">
              <a:lnSpc>
                <a:spcPct val="115000"/>
              </a:lnSpc>
              <a:spcBef>
                <a:spcPts val="1200"/>
              </a:spcBef>
              <a:spcAft>
                <a:spcPts val="0"/>
              </a:spcAft>
              <a:buClr>
                <a:srgbClr val="000000"/>
              </a:buClr>
              <a:buSzPts val="1100"/>
              <a:buChar char="●"/>
            </a:pPr>
            <a:r>
              <a:rPr lang="en-US"/>
              <a:t>Adquirir una sólida comprensión de la sostenibilidad en el contexto empresarial, incluida la definición de sostenibilidad, el reconocimiento de modelos empresariales sostenibles como la economía circular y el valor compartido, y el equilibrio entre los factores medioambientales, sociales y económicos.</a:t>
            </a:r>
            <a:endParaRPr/>
          </a:p>
          <a:p>
            <a:pPr marL="457200" lvl="0" indent="-298450" algn="l" rtl="0">
              <a:lnSpc>
                <a:spcPct val="115000"/>
              </a:lnSpc>
              <a:spcBef>
                <a:spcPts val="0"/>
              </a:spcBef>
              <a:spcAft>
                <a:spcPts val="0"/>
              </a:spcAft>
              <a:buClr>
                <a:srgbClr val="000000"/>
              </a:buClr>
              <a:buSzPts val="1100"/>
              <a:buChar char="●"/>
            </a:pPr>
            <a:r>
              <a:rPr lang="en-US"/>
              <a:t>Adquirir conocimientos y habilidades para aplicar prácticas ecoeficientes como la reducción de residuos, la eficiencia energética y el abastecimiento sostenible, junto con el desarrollo y la implementación de un plan de sostenibilidad a medida para la mejora del negocio.</a:t>
            </a:r>
            <a:endParaRPr/>
          </a:p>
          <a:p>
            <a:pPr marL="0" lvl="0" indent="0" algn="l" rtl="0">
              <a:lnSpc>
                <a:spcPct val="115000"/>
              </a:lnSpc>
              <a:spcBef>
                <a:spcPts val="1200"/>
              </a:spcBef>
              <a:spcAft>
                <a:spcPts val="0"/>
              </a:spcAft>
              <a:buSzPts val="2400"/>
              <a:buNone/>
            </a:pPr>
            <a:endParaRPr/>
          </a:p>
          <a:p>
            <a:pPr marL="0" lvl="0" indent="0" algn="l" rtl="0">
              <a:lnSpc>
                <a:spcPct val="115000"/>
              </a:lnSpc>
              <a:spcBef>
                <a:spcPts val="1200"/>
              </a:spcBef>
              <a:spcAft>
                <a:spcPts val="0"/>
              </a:spcAft>
              <a:buSzPts val="2400"/>
              <a:buNone/>
            </a:pPr>
            <a:endParaRPr/>
          </a:p>
          <a:p>
            <a:pPr marL="0" lvl="0" indent="0" algn="l" rtl="0">
              <a:lnSpc>
                <a:spcPct val="115000"/>
              </a:lnSpc>
              <a:spcBef>
                <a:spcPts val="1200"/>
              </a:spcBef>
              <a:spcAft>
                <a:spcPts val="0"/>
              </a:spcAft>
              <a:buSzPts val="2400"/>
              <a:buNone/>
            </a:pPr>
            <a:endParaRPr/>
          </a:p>
          <a:p>
            <a:pPr marL="0" lvl="0" indent="0" algn="l" rtl="0">
              <a:lnSpc>
                <a:spcPct val="115000"/>
              </a:lnSpc>
              <a:spcBef>
                <a:spcPts val="1200"/>
              </a:spcBef>
              <a:spcAft>
                <a:spcPts val="0"/>
              </a:spcAft>
              <a:buSzPts val="2400"/>
              <a:buNone/>
            </a:pPr>
            <a:endParaRPr/>
          </a:p>
          <a:p>
            <a:pPr marL="457200" lvl="0" indent="0" algn="just" rtl="0">
              <a:lnSpc>
                <a:spcPct val="124000"/>
              </a:lnSpc>
              <a:spcBef>
                <a:spcPts val="1200"/>
              </a:spcBef>
              <a:spcAft>
                <a:spcPts val="0"/>
              </a:spcAft>
              <a:buSzPts val="2400"/>
              <a:buNone/>
            </a:pPr>
            <a:endParaRPr/>
          </a:p>
        </p:txBody>
      </p:sp>
      <p:sp>
        <p:nvSpPr>
          <p:cNvPr id="284" name="Google Shape;284;p7"/>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OBJETIVOS</a:t>
            </a:r>
            <a:endParaRPr/>
          </a:p>
          <a:p>
            <a:pPr marL="0" lvl="0" indent="0" algn="l" rtl="0">
              <a:lnSpc>
                <a:spcPct val="90000"/>
              </a:lnSpc>
              <a:spcBef>
                <a:spcPts val="1000"/>
              </a:spcBef>
              <a:spcAft>
                <a:spcPts val="0"/>
              </a:spcAft>
              <a:buClr>
                <a:schemeClr val="lt1"/>
              </a:buClr>
              <a:buSzPts val="3600"/>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89"/>
          <p:cNvSpPr txBox="1">
            <a:spLocks noGrp="1"/>
          </p:cNvSpPr>
          <p:nvPr>
            <p:ph type="body" idx="1"/>
          </p:nvPr>
        </p:nvSpPr>
        <p:spPr>
          <a:xfrm>
            <a:off x="4725699" y="617972"/>
            <a:ext cx="6341700" cy="5574300"/>
          </a:xfrm>
          <a:prstGeom prst="rect">
            <a:avLst/>
          </a:prstGeom>
          <a:noFill/>
          <a:ln>
            <a:noFill/>
          </a:ln>
        </p:spPr>
        <p:txBody>
          <a:bodyPr spcFirstLastPara="1" wrap="square" lIns="91425" tIns="45700" rIns="91425" bIns="45700" anchor="t" anchorCtr="0">
            <a:noAutofit/>
          </a:bodyPr>
          <a:lstStyle/>
          <a:p>
            <a:pPr marL="457200" lvl="0" indent="-381000" algn="just" rtl="0">
              <a:lnSpc>
                <a:spcPct val="124000"/>
              </a:lnSpc>
              <a:spcBef>
                <a:spcPts val="0"/>
              </a:spcBef>
              <a:spcAft>
                <a:spcPts val="0"/>
              </a:spcAft>
              <a:buSzPts val="2400"/>
              <a:buChar char="●"/>
            </a:pPr>
            <a:r>
              <a:rPr lang="en-US"/>
              <a:t>Comprender y navegar por el panorama normativo, utilizar los incentivos disponibles y comunicar e informar eficazmente sobre los esfuerzos de sostenibilidad a las partes interesadas para mejorar el compromiso y la transparencia.</a:t>
            </a:r>
            <a:endParaRPr/>
          </a:p>
          <a:p>
            <a:pPr marL="457200" lvl="0" indent="-381000" algn="just" rtl="0">
              <a:lnSpc>
                <a:spcPct val="124000"/>
              </a:lnSpc>
              <a:spcBef>
                <a:spcPts val="0"/>
              </a:spcBef>
              <a:spcAft>
                <a:spcPts val="0"/>
              </a:spcAft>
              <a:buSzPts val="2400"/>
              <a:buChar char="●"/>
            </a:pPr>
            <a:r>
              <a:rPr lang="en-US"/>
              <a:t>Aprender a utilizar herramientas y métricas para medir el rendimiento de la sostenibilidad, evaluar las operaciones empresariales y comprender cómo la integración de la sostenibilidad puede mejorar la competitividad empresarial a largo plazo y la posición en el mercado.</a:t>
            </a:r>
            <a:endParaRPr/>
          </a:p>
          <a:p>
            <a:pPr marL="0" lvl="0" indent="0" algn="just" rtl="0">
              <a:lnSpc>
                <a:spcPct val="124000"/>
              </a:lnSpc>
              <a:spcBef>
                <a:spcPts val="0"/>
              </a:spcBef>
              <a:spcAft>
                <a:spcPts val="0"/>
              </a:spcAft>
              <a:buSzPts val="2400"/>
              <a:buNone/>
            </a:pPr>
            <a:endParaRPr/>
          </a:p>
          <a:p>
            <a:pPr marL="0" lvl="0" indent="0" algn="just" rtl="0">
              <a:lnSpc>
                <a:spcPct val="124000"/>
              </a:lnSpc>
              <a:spcBef>
                <a:spcPts val="0"/>
              </a:spcBef>
              <a:spcAft>
                <a:spcPts val="0"/>
              </a:spcAft>
              <a:buSzPts val="2400"/>
              <a:buNone/>
            </a:pPr>
            <a:endParaRPr/>
          </a:p>
        </p:txBody>
      </p:sp>
      <p:sp>
        <p:nvSpPr>
          <p:cNvPr id="290" name="Google Shape;290;p89"/>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US"/>
              <a:t>OBJETIVOS</a:t>
            </a:r>
            <a:endParaRPr/>
          </a:p>
          <a:p>
            <a:pPr marL="457200" marR="0" lvl="0" indent="-228600" algn="l" rtl="0">
              <a:lnSpc>
                <a:spcPct val="90000"/>
              </a:lnSpc>
              <a:spcBef>
                <a:spcPts val="1000"/>
              </a:spcBef>
              <a:spcAft>
                <a:spcPts val="0"/>
              </a:spcAft>
              <a:buClr>
                <a:schemeClr val="lt1"/>
              </a:buClr>
              <a:buSzPts val="3600"/>
              <a:buFont typeface="Arial"/>
              <a:buNone/>
            </a:pPr>
            <a:endParaRPr/>
          </a:p>
        </p:txBody>
      </p:sp>
    </p:spTree>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6618</Words>
  <Application>Microsoft Office PowerPoint</Application>
  <PresentationFormat>Widescreen</PresentationFormat>
  <Paragraphs>383</Paragraphs>
  <Slides>74</Slides>
  <Notes>74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74</vt:i4>
      </vt:variant>
    </vt:vector>
  </HeadingPairs>
  <TitlesOfParts>
    <vt:vector size="80" baseType="lpstr">
      <vt:lpstr>Calibri</vt:lpstr>
      <vt:lpstr>Arial</vt:lpstr>
      <vt:lpstr>Aptos</vt:lpstr>
      <vt:lpstr>Montserrat</vt:lpstr>
      <vt:lpstr>Montserrat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Enrique</dc:creator>
  <cp:lastModifiedBy>GV Vadivan</cp:lastModifiedBy>
  <cp:revision>2</cp:revision>
  <dcterms:modified xsi:type="dcterms:W3CDTF">2025-11-17T12:39:11Z</dcterms:modified>
</cp:coreProperties>
</file>