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0"/>
  </p:notesMasterIdLst>
  <p:sldIdLst>
    <p:sldId id="256" r:id="rId2"/>
    <p:sldId id="257" r:id="rId3"/>
    <p:sldId id="258" r:id="rId4"/>
    <p:sldId id="346" r:id="rId5"/>
    <p:sldId id="347" r:id="rId6"/>
    <p:sldId id="304" r:id="rId7"/>
    <p:sldId id="305" r:id="rId8"/>
    <p:sldId id="379" r:id="rId9"/>
    <p:sldId id="380" r:id="rId10"/>
    <p:sldId id="381" r:id="rId11"/>
    <p:sldId id="382" r:id="rId12"/>
    <p:sldId id="383" r:id="rId13"/>
    <p:sldId id="384" r:id="rId14"/>
    <p:sldId id="385" r:id="rId15"/>
    <p:sldId id="386" r:id="rId16"/>
    <p:sldId id="337" r:id="rId17"/>
    <p:sldId id="371" r:id="rId18"/>
    <p:sldId id="372" r:id="rId19"/>
    <p:sldId id="373" r:id="rId20"/>
    <p:sldId id="374" r:id="rId21"/>
    <p:sldId id="375" r:id="rId22"/>
    <p:sldId id="376" r:id="rId23"/>
    <p:sldId id="377" r:id="rId24"/>
    <p:sldId id="378" r:id="rId25"/>
    <p:sldId id="338" r:id="rId26"/>
    <p:sldId id="302" r:id="rId27"/>
    <p:sldId id="303"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339" r:id="rId43"/>
    <p:sldId id="364" r:id="rId44"/>
    <p:sldId id="365" r:id="rId45"/>
    <p:sldId id="366" r:id="rId46"/>
    <p:sldId id="367" r:id="rId47"/>
    <p:sldId id="368" r:id="rId48"/>
    <p:sldId id="369" r:id="rId49"/>
    <p:sldId id="370" r:id="rId50"/>
    <p:sldId id="340" r:id="rId51"/>
    <p:sldId id="282" r:id="rId52"/>
    <p:sldId id="283" r:id="rId53"/>
    <p:sldId id="284" r:id="rId54"/>
    <p:sldId id="361" r:id="rId55"/>
    <p:sldId id="362" r:id="rId56"/>
    <p:sldId id="363" r:id="rId57"/>
    <p:sldId id="341" r:id="rId58"/>
    <p:sldId id="357" r:id="rId59"/>
    <p:sldId id="358" r:id="rId60"/>
    <p:sldId id="359" r:id="rId61"/>
    <p:sldId id="360" r:id="rId62"/>
    <p:sldId id="292" r:id="rId63"/>
    <p:sldId id="342" r:id="rId64"/>
    <p:sldId id="285" r:id="rId65"/>
    <p:sldId id="286" r:id="rId66"/>
    <p:sldId id="287" r:id="rId67"/>
    <p:sldId id="288" r:id="rId68"/>
    <p:sldId id="289" r:id="rId69"/>
    <p:sldId id="290" r:id="rId70"/>
    <p:sldId id="291" r:id="rId71"/>
    <p:sldId id="343" r:id="rId72"/>
    <p:sldId id="273" r:id="rId73"/>
    <p:sldId id="274" r:id="rId74"/>
    <p:sldId id="275" r:id="rId75"/>
    <p:sldId id="276" r:id="rId76"/>
    <p:sldId id="277" r:id="rId77"/>
    <p:sldId id="278" r:id="rId78"/>
    <p:sldId id="279" r:id="rId79"/>
    <p:sldId id="280" r:id="rId80"/>
    <p:sldId id="344" r:id="rId81"/>
    <p:sldId id="349" r:id="rId82"/>
    <p:sldId id="350" r:id="rId83"/>
    <p:sldId id="351" r:id="rId84"/>
    <p:sldId id="352" r:id="rId85"/>
    <p:sldId id="353" r:id="rId86"/>
    <p:sldId id="354" r:id="rId87"/>
    <p:sldId id="355" r:id="rId88"/>
    <p:sldId id="356" r:id="rId89"/>
    <p:sldId id="319" r:id="rId90"/>
    <p:sldId id="320" r:id="rId91"/>
    <p:sldId id="321" r:id="rId92"/>
    <p:sldId id="322" r:id="rId93"/>
    <p:sldId id="323" r:id="rId94"/>
    <p:sldId id="345" r:id="rId95"/>
    <p:sldId id="306" r:id="rId96"/>
    <p:sldId id="307" r:id="rId97"/>
    <p:sldId id="308" r:id="rId98"/>
    <p:sldId id="309" r:id="rId99"/>
    <p:sldId id="310" r:id="rId100"/>
    <p:sldId id="311" r:id="rId101"/>
    <p:sldId id="312" r:id="rId102"/>
    <p:sldId id="313" r:id="rId103"/>
    <p:sldId id="314" r:id="rId104"/>
    <p:sldId id="315" r:id="rId105"/>
    <p:sldId id="316" r:id="rId106"/>
    <p:sldId id="317" r:id="rId107"/>
    <p:sldId id="318" r:id="rId108"/>
    <p:sldId id="335" r:id="rId109"/>
  </p:sldIdLst>
  <p:sldSz cx="12192000" cy="6858000"/>
  <p:notesSz cx="6858000" cy="9144000"/>
  <p:embeddedFontLst>
    <p:embeddedFont>
      <p:font typeface="Montserrat" panose="00000500000000000000" pitchFamily="2" charset="-18"/>
      <p:regular r:id="rId111"/>
      <p:bold r:id="rId112"/>
      <p:italic r:id="rId113"/>
      <p:boldItalic r:id="rId114"/>
    </p:embeddedFont>
    <p:embeddedFont>
      <p:font typeface="Montserrat Light" panose="00000400000000000000" pitchFamily="2" charset="-18"/>
      <p:regular r:id="rId115"/>
      <p:bold r:id="rId116"/>
      <p:italic r:id="rId117"/>
      <p:boldItalic r:id="rId1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4" roundtripDataSignature="AMtx7mh0AGOwbYUZJdQHWhvjMcHCQ6xN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0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616842-7AA2-404A-85E2-B0F07BD78197}">
  <a:tblStyle styleId="{BF616842-7AA2-404A-85E2-B0F07BD7819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napToGrid="0">
      <p:cViewPr varScale="1">
        <p:scale>
          <a:sx n="63" d="100"/>
          <a:sy n="63" d="100"/>
        </p:scale>
        <p:origin x="13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6.fntdata"/><Relationship Id="rId124"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4.fntdata"/><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77001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68893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01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394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38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98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96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87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843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4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f056c7f01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2f056c7f01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g2f056c7f01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21</a:t>
            </a:fld>
            <a:endParaRPr/>
          </a:p>
        </p:txBody>
      </p:sp>
    </p:spTree>
    <p:extLst>
      <p:ext uri="{BB962C8B-B14F-4D97-AF65-F5344CB8AC3E}">
        <p14:creationId xmlns:p14="http://schemas.microsoft.com/office/powerpoint/2010/main" val="379899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328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76633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f056c7f01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f056c7f01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g2f056c7f01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23</a:t>
            </a:fld>
            <a:endParaRPr/>
          </a:p>
        </p:txBody>
      </p:sp>
    </p:spTree>
    <p:extLst>
      <p:ext uri="{BB962C8B-B14F-4D97-AF65-F5344CB8AC3E}">
        <p14:creationId xmlns:p14="http://schemas.microsoft.com/office/powerpoint/2010/main" val="3385872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009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10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2" name="Google Shape;58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extLst>
      <p:ext uri="{BB962C8B-B14F-4D97-AF65-F5344CB8AC3E}">
        <p14:creationId xmlns:p14="http://schemas.microsoft.com/office/powerpoint/2010/main" val="2409632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extLst>
      <p:ext uri="{BB962C8B-B14F-4D97-AF65-F5344CB8AC3E}">
        <p14:creationId xmlns:p14="http://schemas.microsoft.com/office/powerpoint/2010/main" val="302324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597" name="Google Shape;5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extLst>
      <p:ext uri="{BB962C8B-B14F-4D97-AF65-F5344CB8AC3E}">
        <p14:creationId xmlns:p14="http://schemas.microsoft.com/office/powerpoint/2010/main" val="521960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05" name="Google Shape;60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extLst>
      <p:ext uri="{BB962C8B-B14F-4D97-AF65-F5344CB8AC3E}">
        <p14:creationId xmlns:p14="http://schemas.microsoft.com/office/powerpoint/2010/main" val="2415442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https://engageforsuccess.org/case-studies/the-business-case-for-people-engagement-in-sustainability-o2/</a:t>
            </a:r>
            <a:endParaRPr/>
          </a:p>
        </p:txBody>
      </p:sp>
      <p:sp>
        <p:nvSpPr>
          <p:cNvPr id="613" name="Google Shape;61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extLst>
      <p:ext uri="{BB962C8B-B14F-4D97-AF65-F5344CB8AC3E}">
        <p14:creationId xmlns:p14="http://schemas.microsoft.com/office/powerpoint/2010/main" val="164430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1" name="Google Shape;62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extLst>
      <p:ext uri="{BB962C8B-B14F-4D97-AF65-F5344CB8AC3E}">
        <p14:creationId xmlns:p14="http://schemas.microsoft.com/office/powerpoint/2010/main" val="916088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28" name="Google Shape;62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extLst>
      <p:ext uri="{BB962C8B-B14F-4D97-AF65-F5344CB8AC3E}">
        <p14:creationId xmlns:p14="http://schemas.microsoft.com/office/powerpoint/2010/main" val="189879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758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36" name="Google Shape;63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extLst>
      <p:ext uri="{BB962C8B-B14F-4D97-AF65-F5344CB8AC3E}">
        <p14:creationId xmlns:p14="http://schemas.microsoft.com/office/powerpoint/2010/main" val="3077868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44" name="Google Shape;64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extLst>
      <p:ext uri="{BB962C8B-B14F-4D97-AF65-F5344CB8AC3E}">
        <p14:creationId xmlns:p14="http://schemas.microsoft.com/office/powerpoint/2010/main" val="21035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https://sustainablemedia.ie/case-studies/employee-engagement-in-sustainability-at-bauer-media/</a:t>
            </a:r>
            <a:endParaRPr/>
          </a:p>
        </p:txBody>
      </p:sp>
      <p:sp>
        <p:nvSpPr>
          <p:cNvPr id="652" name="Google Shape;6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extLst>
      <p:ext uri="{BB962C8B-B14F-4D97-AF65-F5344CB8AC3E}">
        <p14:creationId xmlns:p14="http://schemas.microsoft.com/office/powerpoint/2010/main" val="355846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4371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https://www.ambassify.com/blog/how-to-engage-employees-in-sustainability</a:t>
            </a:r>
            <a:endParaRPr/>
          </a:p>
        </p:txBody>
      </p:sp>
      <p:sp>
        <p:nvSpPr>
          <p:cNvPr id="668" name="Google Shape;66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extLst>
      <p:ext uri="{BB962C8B-B14F-4D97-AF65-F5344CB8AC3E}">
        <p14:creationId xmlns:p14="http://schemas.microsoft.com/office/powerpoint/2010/main" val="820886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0720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0373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035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0661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30788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2852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extLst>
      <p:ext uri="{BB962C8B-B14F-4D97-AF65-F5344CB8AC3E}">
        <p14:creationId xmlns:p14="http://schemas.microsoft.com/office/powerpoint/2010/main" val="1301311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extLst>
      <p:ext uri="{BB962C8B-B14F-4D97-AF65-F5344CB8AC3E}">
        <p14:creationId xmlns:p14="http://schemas.microsoft.com/office/powerpoint/2010/main" val="599815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extLst>
      <p:ext uri="{BB962C8B-B14F-4D97-AF65-F5344CB8AC3E}">
        <p14:creationId xmlns:p14="http://schemas.microsoft.com/office/powerpoint/2010/main" val="4102964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extLst>
      <p:ext uri="{BB962C8B-B14F-4D97-AF65-F5344CB8AC3E}">
        <p14:creationId xmlns:p14="http://schemas.microsoft.com/office/powerpoint/2010/main" val="215883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350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796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042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9" name="Google Shape;44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0270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1735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412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7161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676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7514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274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da7300e6f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g2da7300e6f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4136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da7300e6f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g2da7300e6f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6635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da7300e6f5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g2da7300e6f5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00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f0240af1f0_0_9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f0240af1f0_0_9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7707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f0240af1f0_0_9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g2f0240af1f0_0_9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3256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0240af1f0_0_9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g2f0240af1f0_0_9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2770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f0240af1f0_0_9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2f0240af1f0_0_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395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704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0240af1f0_0_9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f0240af1f0_0_9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967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f0240af1f0_0_9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f0240af1f0_0_9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8019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0240af1f0_0_9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g2f0240af1f0_0_9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1645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367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c089a3e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1c089a3e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1c089a3e3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2992228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d1a56627b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2d1a56627b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d1a56627b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extLst>
      <p:ext uri="{BB962C8B-B14F-4D97-AF65-F5344CB8AC3E}">
        <p14:creationId xmlns:p14="http://schemas.microsoft.com/office/powerpoint/2010/main" val="10769580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1c089a3e3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21c089a3e3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1c089a3e3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75</a:t>
            </a:fld>
            <a:endParaRPr/>
          </a:p>
        </p:txBody>
      </p:sp>
    </p:spTree>
    <p:extLst>
      <p:ext uri="{BB962C8B-B14F-4D97-AF65-F5344CB8AC3E}">
        <p14:creationId xmlns:p14="http://schemas.microsoft.com/office/powerpoint/2010/main" val="39153595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1c089a3e3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21c089a3e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21c089a3e33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76</a:t>
            </a:fld>
            <a:endParaRPr/>
          </a:p>
        </p:txBody>
      </p:sp>
    </p:spTree>
    <p:extLst>
      <p:ext uri="{BB962C8B-B14F-4D97-AF65-F5344CB8AC3E}">
        <p14:creationId xmlns:p14="http://schemas.microsoft.com/office/powerpoint/2010/main" val="1879981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1c089a3e33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1c089a3e33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21c089a3e33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77</a:t>
            </a:fld>
            <a:endParaRPr/>
          </a:p>
        </p:txBody>
      </p:sp>
    </p:spTree>
    <p:extLst>
      <p:ext uri="{BB962C8B-B14F-4D97-AF65-F5344CB8AC3E}">
        <p14:creationId xmlns:p14="http://schemas.microsoft.com/office/powerpoint/2010/main" val="41225111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d1a56627bd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d1a56627bd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1a56627bd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78</a:t>
            </a:fld>
            <a:endParaRPr/>
          </a:p>
        </p:txBody>
      </p:sp>
    </p:spTree>
    <p:extLst>
      <p:ext uri="{BB962C8B-B14F-4D97-AF65-F5344CB8AC3E}">
        <p14:creationId xmlns:p14="http://schemas.microsoft.com/office/powerpoint/2010/main" val="17489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7317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d1a56627bd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d1a56627bd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2d1a56627bd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79</a:t>
            </a:fld>
            <a:endParaRPr/>
          </a:p>
        </p:txBody>
      </p:sp>
    </p:spTree>
    <p:extLst>
      <p:ext uri="{BB962C8B-B14F-4D97-AF65-F5344CB8AC3E}">
        <p14:creationId xmlns:p14="http://schemas.microsoft.com/office/powerpoint/2010/main" val="1939865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185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82</a:t>
            </a:fld>
            <a:endParaRPr/>
          </a:p>
        </p:txBody>
      </p:sp>
    </p:spTree>
    <p:extLst>
      <p:ext uri="{BB962C8B-B14F-4D97-AF65-F5344CB8AC3E}">
        <p14:creationId xmlns:p14="http://schemas.microsoft.com/office/powerpoint/2010/main" val="1216966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33013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3754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38479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5136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13134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4755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11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9059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026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3128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8825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47718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362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27404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4" name="Google Shape;62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48179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07006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079852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3" name="Google Shape;64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538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9174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29914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2891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9263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20322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57934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5185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7772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108</a:t>
            </a:fld>
            <a:endParaRPr/>
          </a:p>
        </p:txBody>
      </p:sp>
    </p:spTree>
    <p:extLst>
      <p:ext uri="{BB962C8B-B14F-4D97-AF65-F5344CB8AC3E}">
        <p14:creationId xmlns:p14="http://schemas.microsoft.com/office/powerpoint/2010/main" val="301602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76"/>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76"/>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76"/>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76"/>
          <p:cNvGrpSpPr/>
          <p:nvPr/>
        </p:nvGrpSpPr>
        <p:grpSpPr>
          <a:xfrm>
            <a:off x="-695010" y="4529052"/>
            <a:ext cx="2530502" cy="2045219"/>
            <a:chOff x="5816064" y="9435173"/>
            <a:chExt cx="798029" cy="644988"/>
          </a:xfrm>
        </p:grpSpPr>
        <p:sp>
          <p:nvSpPr>
            <p:cNvPr id="17" name="Google Shape;17;p7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7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7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7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7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7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7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7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7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7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7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7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7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7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7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7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76"/>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76"/>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204"/>
        <p:cNvGrpSpPr/>
        <p:nvPr/>
      </p:nvGrpSpPr>
      <p:grpSpPr>
        <a:xfrm>
          <a:off x="0" y="0"/>
          <a:ext cx="0" cy="0"/>
          <a:chOff x="0" y="0"/>
          <a:chExt cx="0" cy="0"/>
        </a:xfrm>
      </p:grpSpPr>
      <p:sp>
        <p:nvSpPr>
          <p:cNvPr id="205" name="Google Shape;205;p92"/>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92"/>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p92"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208" name="Google Shape;208;p92"/>
          <p:cNvSpPr>
            <a:spLocks noGrp="1"/>
          </p:cNvSpPr>
          <p:nvPr>
            <p:ph type="pic" idx="2"/>
          </p:nvPr>
        </p:nvSpPr>
        <p:spPr>
          <a:xfrm>
            <a:off x="7735037" y="1373925"/>
            <a:ext cx="2444127" cy="4336988"/>
          </a:xfrm>
          <a:prstGeom prst="rect">
            <a:avLst/>
          </a:prstGeom>
          <a:solidFill>
            <a:srgbClr val="D8D8D8"/>
          </a:solidFill>
          <a:ln>
            <a:noFill/>
          </a:ln>
        </p:spPr>
      </p:sp>
      <p:sp>
        <p:nvSpPr>
          <p:cNvPr id="209" name="Google Shape;209;p92"/>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0" name="Google Shape;210;p9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8033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extLst>
      <p:ext uri="{BB962C8B-B14F-4D97-AF65-F5344CB8AC3E}">
        <p14:creationId xmlns:p14="http://schemas.microsoft.com/office/powerpoint/2010/main" val="139072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77"/>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77"/>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77"/>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1"/>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1"/>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1"/>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1"/>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1"/>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79"/>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79"/>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79"/>
          <p:cNvGrpSpPr/>
          <p:nvPr/>
        </p:nvGrpSpPr>
        <p:grpSpPr>
          <a:xfrm>
            <a:off x="6966447" y="3406884"/>
            <a:ext cx="3616885" cy="2923263"/>
            <a:chOff x="5816064" y="9435173"/>
            <a:chExt cx="798029" cy="644988"/>
          </a:xfrm>
        </p:grpSpPr>
        <p:sp>
          <p:nvSpPr>
            <p:cNvPr id="82" name="Google Shape;82;p79"/>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79"/>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79"/>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79"/>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79"/>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79"/>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79"/>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79"/>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79"/>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79"/>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79"/>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79"/>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79"/>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79"/>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79"/>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79"/>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79"/>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0"/>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0"/>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0"/>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0"/>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0"/>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0"/>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0"/>
          <p:cNvSpPr>
            <a:spLocks noGrp="1"/>
          </p:cNvSpPr>
          <p:nvPr>
            <p:ph type="pic" idx="8"/>
          </p:nvPr>
        </p:nvSpPr>
        <p:spPr>
          <a:xfrm>
            <a:off x="-48344" y="0"/>
            <a:ext cx="3570477" cy="6858000"/>
          </a:xfrm>
          <a:prstGeom prst="rect">
            <a:avLst/>
          </a:prstGeom>
          <a:solidFill>
            <a:srgbClr val="D8D8D8"/>
          </a:solidFill>
          <a:ln>
            <a:noFill/>
          </a:ln>
        </p:spPr>
      </p:sp>
      <p:sp>
        <p:nvSpPr>
          <p:cNvPr id="109" name="Google Shape;109;p80"/>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0"/>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82"/>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82"/>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8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8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82"/>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82"/>
          <p:cNvGrpSpPr/>
          <p:nvPr/>
        </p:nvGrpSpPr>
        <p:grpSpPr>
          <a:xfrm>
            <a:off x="-848733" y="3847224"/>
            <a:ext cx="3746119" cy="3027714"/>
            <a:chOff x="5816064" y="9435173"/>
            <a:chExt cx="798029" cy="644988"/>
          </a:xfrm>
        </p:grpSpPr>
        <p:sp>
          <p:nvSpPr>
            <p:cNvPr id="118" name="Google Shape;118;p82"/>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82"/>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82"/>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82"/>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82"/>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82"/>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82"/>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82"/>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82"/>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82"/>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82"/>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82"/>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82"/>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82"/>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82"/>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82"/>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49"/>
        <p:cNvGrpSpPr/>
        <p:nvPr/>
      </p:nvGrpSpPr>
      <p:grpSpPr>
        <a:xfrm>
          <a:off x="0" y="0"/>
          <a:ext cx="0" cy="0"/>
          <a:chOff x="0" y="0"/>
          <a:chExt cx="0" cy="0"/>
        </a:xfrm>
      </p:grpSpPr>
      <p:sp>
        <p:nvSpPr>
          <p:cNvPr id="150" name="Google Shape;150;p86"/>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86"/>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2" name="Google Shape;152;p86"/>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53" name="Google Shape;153;p86"/>
          <p:cNvSpPr>
            <a:spLocks noGrp="1"/>
          </p:cNvSpPr>
          <p:nvPr>
            <p:ph type="pic" idx="2"/>
          </p:nvPr>
        </p:nvSpPr>
        <p:spPr>
          <a:xfrm>
            <a:off x="635271" y="2095585"/>
            <a:ext cx="5130800" cy="3913188"/>
          </a:xfrm>
          <a:prstGeom prst="rect">
            <a:avLst/>
          </a:prstGeom>
          <a:solidFill>
            <a:srgbClr val="D8D8D8"/>
          </a:solidFill>
          <a:ln>
            <a:noFill/>
          </a:ln>
        </p:spPr>
      </p:sp>
      <p:sp>
        <p:nvSpPr>
          <p:cNvPr id="154" name="Google Shape;154;p86"/>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86"/>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70"/>
        <p:cNvGrpSpPr/>
        <p:nvPr/>
      </p:nvGrpSpPr>
      <p:grpSpPr>
        <a:xfrm>
          <a:off x="0" y="0"/>
          <a:ext cx="0" cy="0"/>
          <a:chOff x="0" y="0"/>
          <a:chExt cx="0" cy="0"/>
        </a:xfrm>
      </p:grpSpPr>
      <p:sp>
        <p:nvSpPr>
          <p:cNvPr id="171" name="Google Shape;171;p90"/>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90"/>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90"/>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4" name="Google Shape;174;p90"/>
          <p:cNvGrpSpPr/>
          <p:nvPr/>
        </p:nvGrpSpPr>
        <p:grpSpPr>
          <a:xfrm>
            <a:off x="-1984680" y="2794849"/>
            <a:ext cx="3760285" cy="3039163"/>
            <a:chOff x="5816064" y="9435173"/>
            <a:chExt cx="798029" cy="644988"/>
          </a:xfrm>
        </p:grpSpPr>
        <p:sp>
          <p:nvSpPr>
            <p:cNvPr id="175" name="Google Shape;175;p90"/>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0"/>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0"/>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0"/>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0"/>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0"/>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0"/>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0"/>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0"/>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0"/>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0"/>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90"/>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90"/>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p90"/>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 name="Google Shape;189;p90"/>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90" name="Google Shape;190;p90"/>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91" name="Google Shape;191;p90"/>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92" name="Google Shape;192;p90"/>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93" name="Google Shape;193;p90"/>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4" name="Google Shape;194;p90"/>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5"/>
        <p:cNvGrpSpPr/>
        <p:nvPr/>
      </p:nvGrpSpPr>
      <p:grpSpPr>
        <a:xfrm>
          <a:off x="0" y="0"/>
          <a:ext cx="0" cy="0"/>
          <a:chOff x="0" y="0"/>
          <a:chExt cx="0" cy="0"/>
        </a:xfrm>
      </p:grpSpPr>
      <p:sp>
        <p:nvSpPr>
          <p:cNvPr id="196" name="Google Shape;196;p91"/>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91"/>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8" name="Google Shape;198;p91"/>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9" name="Google Shape;199;p91"/>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US" sz="2400" b="1" i="0" u="none" strike="noStrike" cap="none">
                <a:solidFill>
                  <a:schemeClr val="lt1"/>
                </a:solidFill>
                <a:latin typeface="Calibri"/>
                <a:ea typeface="Calibri"/>
                <a:cs typeface="Calibri"/>
                <a:sym typeface="Calibri"/>
              </a:rPr>
              <a:t>Start on Sustainability </a:t>
            </a:r>
            <a:r>
              <a:rPr lang="en-US"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0" name="Google Shape;200;p91"/>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1" name="Google Shape;201;p91"/>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2" name="Google Shape;202;p91"/>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PLEASE DELETE THIS INSTRUCTION SLIDE BEFORE PRESENTING FINAL PRESENTATION </a:t>
            </a:r>
            <a:r>
              <a:rPr lang="en-US"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3" name="Google Shape;203;p9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5"/>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75"/>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9"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hyperlink" Target="https://www.ecoembes.com/es"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sigre.es/"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ikea.com/global/en/newsroom/sustainability/ikea-launches-new-program-to-accelerate-suppliers-transition-to-100-per-cent-renewable-electricity-21061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www.interface.com/US/en-US/sustainability/our-mission.html" TargetMode="Externa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
          <p:cNvPicPr preferRelativeResize="0">
            <a:picLocks noGrp="1"/>
          </p:cNvPicPr>
          <p:nvPr>
            <p:ph type="pic" idx="2"/>
          </p:nvPr>
        </p:nvPicPr>
        <p:blipFill rotWithShape="1">
          <a:blip r:embed="rId3">
            <a:alphaModFix/>
          </a:blip>
          <a:srcRect t="36553" b="44632"/>
          <a:stretch/>
        </p:blipFill>
        <p:spPr>
          <a:xfrm>
            <a:off x="0" y="2180235"/>
            <a:ext cx="12192000" cy="3440624"/>
          </a:xfrm>
          <a:prstGeom prst="rect">
            <a:avLst/>
          </a:prstGeom>
          <a:noFill/>
          <a:ln>
            <a:noFill/>
          </a:ln>
        </p:spPr>
      </p:pic>
      <p:sp>
        <p:nvSpPr>
          <p:cNvPr id="5" name="Google Shape;217;p1">
            <a:extLst>
              <a:ext uri="{FF2B5EF4-FFF2-40B4-BE49-F238E27FC236}">
                <a16:creationId xmlns:a16="http://schemas.microsoft.com/office/drawing/2014/main" id="{F2D48447-0B01-68B8-803D-DF72369D2E4F}"/>
              </a:ext>
            </a:extLst>
          </p:cNvPr>
          <p:cNvSpPr txBox="1"/>
          <p:nvPr/>
        </p:nvSpPr>
        <p:spPr>
          <a:xfrm>
            <a:off x="226433" y="523776"/>
            <a:ext cx="6476785" cy="1702605"/>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 on Sustainability</a:t>
            </a:r>
            <a:endParaRPr sz="1400" b="0" i="0" u="none" strike="noStrike" cap="none" dirty="0">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latin typeface="Calibri"/>
                <a:ea typeface="Calibri"/>
                <a:cs typeface="Calibri"/>
                <a:sym typeface="Calibri"/>
              </a:rPr>
              <a:t>Starter Kit</a:t>
            </a:r>
            <a:endParaRPr sz="1400" b="0" i="0" u="none" strike="noStrike" cap="none" dirty="0">
              <a:latin typeface="Arial"/>
              <a:ea typeface="Arial"/>
              <a:cs typeface="Arial"/>
              <a:sym typeface="Arial"/>
            </a:endParaRPr>
          </a:p>
        </p:txBody>
      </p:sp>
      <p:sp>
        <p:nvSpPr>
          <p:cNvPr id="6" name="Google Shape;217;p1">
            <a:extLst>
              <a:ext uri="{FF2B5EF4-FFF2-40B4-BE49-F238E27FC236}">
                <a16:creationId xmlns:a16="http://schemas.microsoft.com/office/drawing/2014/main" id="{D84DAED2-1ED7-1A6B-CA55-8DA1E648F0BB}"/>
              </a:ext>
            </a:extLst>
          </p:cNvPr>
          <p:cNvSpPr txBox="1"/>
          <p:nvPr/>
        </p:nvSpPr>
        <p:spPr>
          <a:xfrm>
            <a:off x="226433" y="43659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dirty="0">
                <a:solidFill>
                  <a:schemeClr val="lt1"/>
                </a:solidFill>
                <a:latin typeface="Calibri"/>
                <a:ea typeface="Calibri"/>
                <a:cs typeface="Calibri"/>
                <a:sym typeface="Calibri"/>
              </a:rPr>
              <a:t>CASE STUDIES</a:t>
            </a:r>
            <a:endParaRPr lang="en-GB"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5"/>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Wstęp</a:t>
            </a:r>
            <a:endParaRPr dirty="0"/>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Firma </a:t>
            </a:r>
            <a:r>
              <a:rPr lang="pl-PL" i="0" dirty="0" err="1">
                <a:solidFill>
                  <a:srgbClr val="0D0D0D"/>
                </a:solidFill>
                <a:highlight>
                  <a:srgbClr val="FFFFFF"/>
                </a:highlight>
              </a:rPr>
              <a:t>All</a:t>
            </a:r>
            <a:r>
              <a:rPr lang="pl-PL" i="0" dirty="0">
                <a:solidFill>
                  <a:srgbClr val="0D0D0D"/>
                </a:solidFill>
                <a:highlight>
                  <a:srgbClr val="FFFFFF"/>
                </a:highlight>
              </a:rPr>
              <a:t> </a:t>
            </a:r>
            <a:r>
              <a:rPr lang="pl-PL" i="0" dirty="0" err="1">
                <a:solidFill>
                  <a:srgbClr val="0D0D0D"/>
                </a:solidFill>
                <a:highlight>
                  <a:srgbClr val="FFFFFF"/>
                </a:highlight>
              </a:rPr>
              <a:t>About</a:t>
            </a:r>
            <a:r>
              <a:rPr lang="pl-PL" i="0" dirty="0">
                <a:solidFill>
                  <a:srgbClr val="0D0D0D"/>
                </a:solidFill>
                <a:highlight>
                  <a:srgbClr val="FFFFFF"/>
                </a:highlight>
              </a:rPr>
              <a:t> </a:t>
            </a:r>
            <a:r>
              <a:rPr lang="pl-PL" i="0" dirty="0" err="1">
                <a:solidFill>
                  <a:srgbClr val="0D0D0D"/>
                </a:solidFill>
                <a:highlight>
                  <a:srgbClr val="FFFFFF"/>
                </a:highlight>
              </a:rPr>
              <a:t>Kombucha</a:t>
            </a:r>
            <a:r>
              <a:rPr lang="pl-PL" i="0" dirty="0">
                <a:solidFill>
                  <a:srgbClr val="0D0D0D"/>
                </a:solidFill>
                <a:highlight>
                  <a:srgbClr val="FFFFFF"/>
                </a:highlight>
              </a:rPr>
              <a:t> została założona w 2017 roku w Galway w Irlandii przez </a:t>
            </a:r>
            <a:r>
              <a:rPr lang="pl-PL" i="0" dirty="0" err="1">
                <a:solidFill>
                  <a:srgbClr val="0D0D0D"/>
                </a:solidFill>
                <a:highlight>
                  <a:srgbClr val="FFFFFF"/>
                </a:highlight>
              </a:rPr>
              <a:t>Keitha</a:t>
            </a:r>
            <a:r>
              <a:rPr lang="pl-PL" i="0" dirty="0">
                <a:solidFill>
                  <a:srgbClr val="0D0D0D"/>
                </a:solidFill>
                <a:highlight>
                  <a:srgbClr val="FFFFFF"/>
                </a:highlight>
              </a:rPr>
              <a:t> </a:t>
            </a:r>
            <a:r>
              <a:rPr lang="pl-PL" i="0" dirty="0" err="1">
                <a:solidFill>
                  <a:srgbClr val="0D0D0D"/>
                </a:solidFill>
                <a:highlight>
                  <a:srgbClr val="FFFFFF"/>
                </a:highlight>
              </a:rPr>
              <a:t>Loftusa</a:t>
            </a:r>
            <a:r>
              <a:rPr lang="pl-PL" i="0" dirty="0">
                <a:solidFill>
                  <a:srgbClr val="0D0D0D"/>
                </a:solidFill>
                <a:highlight>
                  <a:srgbClr val="FFFFFF"/>
                </a:highlight>
              </a:rPr>
              <a:t> i </a:t>
            </a:r>
            <a:r>
              <a:rPr lang="pl-PL" i="0" dirty="0" err="1">
                <a:solidFill>
                  <a:srgbClr val="0D0D0D"/>
                </a:solidFill>
                <a:highlight>
                  <a:srgbClr val="FFFFFF"/>
                </a:highlight>
              </a:rPr>
              <a:t>Emmetta</a:t>
            </a:r>
            <a:r>
              <a:rPr lang="pl-PL" i="0" dirty="0">
                <a:solidFill>
                  <a:srgbClr val="0D0D0D"/>
                </a:solidFill>
                <a:highlight>
                  <a:srgbClr val="FFFFFF"/>
                </a:highlight>
              </a:rPr>
              <a:t> Kerrigana. Założyciele, zainspirowani korzyściami zdrowotnymi </a:t>
            </a:r>
            <a:r>
              <a:rPr lang="pl-PL" i="0" dirty="0" err="1">
                <a:solidFill>
                  <a:srgbClr val="0D0D0D"/>
                </a:solidFill>
                <a:highlight>
                  <a:srgbClr val="FFFFFF"/>
                </a:highlight>
              </a:rPr>
              <a:t>kombuchy</a:t>
            </a:r>
            <a:r>
              <a:rPr lang="pl-PL" i="0" dirty="0">
                <a:solidFill>
                  <a:srgbClr val="0D0D0D"/>
                </a:solidFill>
                <a:highlight>
                  <a:srgbClr val="FFFFFF"/>
                </a:highlight>
              </a:rPr>
              <a:t> odkrytymi podczas pobytu w Kanadzie, postawili sobie za cel wprowadzenie tego prozdrowotnego napoju na rynek irlandzki. Stanęli jednak przed wyzwaniem zrobienia tego w sposób zrównoważony środowiskowo, który wspierałby lokalne społeczności i był zgodny z ich podstawowymi wartościami, jakimi są minimalizowanie szkód i promowanie zdrowia.</a:t>
            </a:r>
            <a:endParaRPr dirty="0"/>
          </a:p>
        </p:txBody>
      </p:sp>
      <p:sp>
        <p:nvSpPr>
          <p:cNvPr id="608" name="Google Shape;608;p45"/>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2 </a:t>
            </a:r>
            <a:r>
              <a:rPr lang="pl-PL" dirty="0" err="1"/>
              <a:t>All</a:t>
            </a:r>
            <a:r>
              <a:rPr lang="pl-PL" dirty="0"/>
              <a:t> </a:t>
            </a:r>
            <a:r>
              <a:rPr lang="pl-PL" dirty="0" err="1"/>
              <a:t>About</a:t>
            </a:r>
            <a:r>
              <a:rPr lang="pl-PL" dirty="0"/>
              <a:t> </a:t>
            </a:r>
            <a:r>
              <a:rPr lang="pl-PL" dirty="0" err="1"/>
              <a:t>Kombucha</a:t>
            </a:r>
            <a:r>
              <a:rPr lang="pl-PL" dirty="0"/>
              <a:t> - zrównoważona innowacja w produkcji napojów</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1"/>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OBEJRZYJ</a:t>
            </a:r>
            <a:r>
              <a:rPr lang="en-US" dirty="0"/>
              <a:t>- I AM MISSION ZERO</a:t>
            </a:r>
            <a:endParaRPr dirty="0"/>
          </a:p>
        </p:txBody>
      </p:sp>
      <p:sp>
        <p:nvSpPr>
          <p:cNvPr id="646" name="Google Shape;646;p51"/>
          <p:cNvSpPr>
            <a:spLocks noGrp="1"/>
          </p:cNvSpPr>
          <p:nvPr>
            <p:ph type="pic" idx="2"/>
          </p:nvPr>
        </p:nvSpPr>
        <p:spPr>
          <a:xfrm>
            <a:off x="635271" y="2095585"/>
            <a:ext cx="5130800" cy="3913188"/>
          </a:xfrm>
          <a:prstGeom prst="rect">
            <a:avLst/>
          </a:prstGeom>
          <a:solidFill>
            <a:srgbClr val="D8D8D8"/>
          </a:solidFill>
          <a:ln>
            <a:noFill/>
          </a:ln>
        </p:spPr>
        <p:txBody>
          <a:bodyPr/>
          <a:lstStyle/>
          <a:p>
            <a:endParaRPr lang="en-GB"/>
          </a:p>
        </p:txBody>
      </p:sp>
      <p:sp>
        <p:nvSpPr>
          <p:cNvPr id="647" name="Google Shape;647;p51"/>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Obejrzyj poniższy film przedstawiający zaangażowanie pracowników i sposób, w jaki firma Interface rozpoczęła realizację celu </a:t>
            </a:r>
            <a:r>
              <a:rPr lang="pl-PL" dirty="0" err="1"/>
              <a:t>Mission</a:t>
            </a:r>
            <a:r>
              <a:rPr lang="pl-PL" dirty="0"/>
              <a:t> Zero. Kliknij poniższy link lub obrazek, aby odtworzyć wideo.</a:t>
            </a:r>
          </a:p>
          <a:p>
            <a:pPr marL="0" lvl="0" indent="0" algn="just" rtl="0">
              <a:lnSpc>
                <a:spcPct val="103333"/>
              </a:lnSpc>
              <a:spcBef>
                <a:spcPts val="0"/>
              </a:spcBef>
              <a:spcAft>
                <a:spcPts val="0"/>
              </a:spcAft>
              <a:buClr>
                <a:srgbClr val="595959"/>
              </a:buClr>
              <a:buSzPts val="2400"/>
              <a:buNone/>
            </a:pPr>
            <a:endParaRPr dirty="0"/>
          </a:p>
          <a:p>
            <a:pPr marL="0" lvl="0" indent="0" algn="just" rtl="0">
              <a:lnSpc>
                <a:spcPct val="103333"/>
              </a:lnSpc>
              <a:spcBef>
                <a:spcPts val="0"/>
              </a:spcBef>
              <a:spcAft>
                <a:spcPts val="0"/>
              </a:spcAft>
              <a:buClr>
                <a:srgbClr val="595959"/>
              </a:buClr>
              <a:buSzPts val="2400"/>
              <a:buNone/>
            </a:pPr>
            <a:r>
              <a:rPr lang="en-US" dirty="0"/>
              <a:t>https://www.youtube.com/watch?v=spWuVxu16bM</a:t>
            </a:r>
            <a:endParaRPr dirty="0"/>
          </a:p>
        </p:txBody>
      </p:sp>
      <p:pic>
        <p:nvPicPr>
          <p:cNvPr id="648" name="Google Shape;648;p51" title="I am Mission Zero - The story of employee engagement at Interface Australia"/>
          <p:cNvPicPr preferRelativeResize="0"/>
          <p:nvPr/>
        </p:nvPicPr>
        <p:blipFill rotWithShape="1">
          <a:blip r:embed="rId3">
            <a:alphaModFix/>
          </a:blip>
          <a:srcRect/>
          <a:stretch/>
        </p:blipFill>
        <p:spPr>
          <a:xfrm>
            <a:off x="635271" y="2095585"/>
            <a:ext cx="5147584" cy="38977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Effect transition="in" filter="fade">
                                      <p:cBhvr>
                                        <p:cTn id="7" dur="1"/>
                                        <p:tgtEl>
                                          <p:spTgt spid="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2"/>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Wprowadzenie</a:t>
            </a:r>
            <a:br>
              <a:rPr lang="pl-PL" sz="1800" dirty="0">
                <a:solidFill>
                  <a:srgbClr val="000000"/>
                </a:solidFill>
              </a:rPr>
            </a:br>
            <a:endParaRPr lang="pl-PL" sz="1800" dirty="0">
              <a:solidFill>
                <a:srgbClr val="000000"/>
              </a:solidFill>
            </a:endParaRPr>
          </a:p>
          <a:p>
            <a:r>
              <a:rPr lang="pl-PL" sz="1800" dirty="0">
                <a:solidFill>
                  <a:srgbClr val="000000"/>
                </a:solidFill>
              </a:rPr>
              <a:t>	Dążąc do zmniejszenia ilości odpadów z tworzyw sztucznych, </a:t>
            </a:r>
            <a:r>
              <a:rPr lang="pl-PL" sz="1800" dirty="0" err="1">
                <a:solidFill>
                  <a:srgbClr val="000000"/>
                </a:solidFill>
              </a:rPr>
              <a:t>McDonald's</a:t>
            </a:r>
            <a:r>
              <a:rPr lang="pl-PL" sz="1800" dirty="0">
                <a:solidFill>
                  <a:srgbClr val="000000"/>
                </a:solidFill>
              </a:rPr>
              <a:t> zdecydował się zastąpić plastikowe słomki papierowymi we wszystkich swoich lokalizacjach w Wielkiej Brytanii i Irlandii w 2018 roku. Inicjatywa ta była częścią szerszego ruchu mającego na celu zmniejszenie wpływu jednorazowych tworzyw sztucznych na środowisko, zgodnie z rosnącym zapotrzebowaniem konsumentów na bardziej zrównoważone praktyki.</a:t>
            </a:r>
            <a:br>
              <a:rPr lang="pl-PL" sz="1800" dirty="0">
                <a:solidFill>
                  <a:srgbClr val="000000"/>
                </a:solidFill>
              </a:rPr>
            </a:br>
            <a:endParaRPr lang="pl-PL" sz="1800" dirty="0">
              <a:solidFill>
                <a:srgbClr val="000000"/>
              </a:solidFill>
            </a:endParaRPr>
          </a:p>
          <a:p>
            <a:r>
              <a:rPr lang="pl-PL" sz="1800" dirty="0">
                <a:solidFill>
                  <a:srgbClr val="000000"/>
                </a:solidFill>
              </a:rPr>
              <a:t>	Zastąpienie papierowych słomek spotkało się jednak z kilkoma problemami, podkreślając znaczenie przeprowadzenia pełnej analizy alternatywnych materiałów. Główne kwestie związane z nowymi słomkami dotyczyły sprzeciwu klientów, materiałów nienadających się do recyklingu i kwestii trwałości. </a:t>
            </a:r>
          </a:p>
        </p:txBody>
      </p:sp>
      <p:sp>
        <p:nvSpPr>
          <p:cNvPr id="654" name="Google Shape;654;p52"/>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3"/>
          <p:cNvSpPr txBox="1">
            <a:spLocks noGrp="1"/>
          </p:cNvSpPr>
          <p:nvPr>
            <p:ph type="body" idx="1"/>
          </p:nvPr>
        </p:nvSpPr>
        <p:spPr>
          <a:xfrm>
            <a:off x="4752324" y="439174"/>
            <a:ext cx="6342395" cy="5616185"/>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Wyzwania i problemy</a:t>
            </a:r>
            <a:br>
              <a:rPr lang="pl-PL" sz="1800" dirty="0">
                <a:solidFill>
                  <a:srgbClr val="000000"/>
                </a:solidFill>
              </a:rPr>
            </a:br>
            <a:endParaRPr lang="pl-PL" sz="1800" dirty="0">
              <a:solidFill>
                <a:srgbClr val="000000"/>
              </a:solidFill>
            </a:endParaRPr>
          </a:p>
          <a:p>
            <a:r>
              <a:rPr lang="pl-PL" sz="1800" dirty="0">
                <a:solidFill>
                  <a:srgbClr val="000000"/>
                </a:solidFill>
              </a:rPr>
              <a:t>	Pomimo tego, że papierowe słomki wprowadzone przez </a:t>
            </a:r>
            <a:r>
              <a:rPr lang="pl-PL" sz="1800" dirty="0" err="1">
                <a:solidFill>
                  <a:srgbClr val="000000"/>
                </a:solidFill>
              </a:rPr>
              <a:t>McDonald's</a:t>
            </a:r>
            <a:r>
              <a:rPr lang="pl-PL" sz="1800" dirty="0">
                <a:solidFill>
                  <a:srgbClr val="000000"/>
                </a:solidFill>
              </a:rPr>
              <a:t> były sprzedawane jako bardziej ekologiczna alternatywa, nie nadawały się do recyklingu. Papier użyty w słomkach był zbyt gruby, aby mógł być przetwarzany przez standardowe zakłady recyklingu, w przeciwieństwie do plastikowych słomek, które zastąpiły, a które nadawały się do recyklingu.</a:t>
            </a:r>
            <a:br>
              <a:rPr lang="pl-PL" sz="1800" dirty="0">
                <a:solidFill>
                  <a:srgbClr val="000000"/>
                </a:solidFill>
              </a:rPr>
            </a:br>
            <a:endParaRPr lang="pl-PL" sz="1800" dirty="0">
              <a:solidFill>
                <a:srgbClr val="000000"/>
              </a:solidFill>
            </a:endParaRPr>
          </a:p>
          <a:p>
            <a:r>
              <a:rPr lang="pl-PL" sz="1800" dirty="0">
                <a:solidFill>
                  <a:srgbClr val="000000"/>
                </a:solidFill>
              </a:rPr>
              <a:t>	Ta rewelacja doprowadziła do znacznej krytyki publicznej. Klienci zostali poinstruowani, aby wyrzucać papierowe słomki do ogólnych pojemników na odpady, co było sprzeczne z początkowym celem zrównoważonego rozwoju, jakim było zmniejszenie ilości odpadów. Doniesiono, że papierowe słomki działały słabo, stając się rozmoczone i szybko rozpadając się, gdy były używane z napojami. Wpłynęło to negatywnie na wrażenia klientów i jeszcze bardziej podsyciło sprzeciw wobec tej inicjatywy.</a:t>
            </a:r>
          </a:p>
        </p:txBody>
      </p:sp>
      <p:sp>
        <p:nvSpPr>
          <p:cNvPr id="660" name="Google Shape;660;p53"/>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54"/>
          <p:cNvSpPr txBox="1">
            <a:spLocks noGrp="1"/>
          </p:cNvSpPr>
          <p:nvPr>
            <p:ph type="body" idx="1"/>
          </p:nvPr>
        </p:nvSpPr>
        <p:spPr>
          <a:xfrm>
            <a:off x="4378960" y="459032"/>
            <a:ext cx="6804046" cy="6114488"/>
          </a:xfrm>
          <a:prstGeom prst="rect">
            <a:avLst/>
          </a:prstGeom>
          <a:noFill/>
          <a:ln>
            <a:noFill/>
          </a:ln>
        </p:spPr>
        <p:txBody>
          <a:bodyPr spcFirstLastPara="1" wrap="square" lIns="91425" tIns="45700" rIns="91425" bIns="45700" anchor="t" anchorCtr="0">
            <a:noAutofit/>
          </a:bodyPr>
          <a:lstStyle/>
          <a:p>
            <a:r>
              <a:rPr lang="pl-PL" sz="1800" b="1" dirty="0">
                <a:solidFill>
                  <a:srgbClr val="000000"/>
                </a:solidFill>
              </a:rPr>
              <a:t>Rozwiązanie</a:t>
            </a:r>
            <a:br>
              <a:rPr lang="pl-PL" sz="1800" dirty="0">
                <a:solidFill>
                  <a:srgbClr val="000000"/>
                </a:solidFill>
              </a:rPr>
            </a:br>
            <a:endParaRPr lang="pl-PL" sz="1800" dirty="0">
              <a:solidFill>
                <a:srgbClr val="000000"/>
              </a:solidFill>
            </a:endParaRPr>
          </a:p>
          <a:p>
            <a:r>
              <a:rPr lang="pl-PL" sz="1800" dirty="0">
                <a:solidFill>
                  <a:srgbClr val="000000"/>
                </a:solidFill>
              </a:rPr>
              <a:t>	Przypadek </a:t>
            </a:r>
            <a:r>
              <a:rPr lang="pl-PL" sz="1800" dirty="0" err="1">
                <a:solidFill>
                  <a:srgbClr val="000000"/>
                </a:solidFill>
              </a:rPr>
              <a:t>McDonald's</a:t>
            </a:r>
            <a:r>
              <a:rPr lang="pl-PL" sz="1800" dirty="0">
                <a:solidFill>
                  <a:srgbClr val="000000"/>
                </a:solidFill>
              </a:rPr>
              <a:t> podkreśla znaczenie dokładnej oceny całego cyklu życia i możliwości recyklingu alternatywnych materiałów przed ich wdrożeniem. Zrównoważone rozwiązanie powinno koncentrować się nie tylko na zmianie materiału, ale także na jego przetwarzaniu po zakończeniu eksploatacji.</a:t>
            </a:r>
            <a:br>
              <a:rPr lang="pl-PL" sz="1800" dirty="0">
                <a:solidFill>
                  <a:srgbClr val="000000"/>
                </a:solidFill>
              </a:rPr>
            </a:br>
            <a:endParaRPr lang="pl-PL" sz="1800" dirty="0">
              <a:solidFill>
                <a:srgbClr val="000000"/>
              </a:solidFill>
            </a:endParaRPr>
          </a:p>
          <a:p>
            <a:r>
              <a:rPr lang="pl-PL" sz="1800" dirty="0">
                <a:solidFill>
                  <a:srgbClr val="000000"/>
                </a:solidFill>
              </a:rPr>
              <a:t>	Podobnie, skuteczne inicjatywy na rzecz zrównoważonego rozwoju muszą równoważyć korzyści dla środowiska z utrzymaniem lub poprawą doświadczenia użytkownika. Problemy z wydajnością słomek papierowych zniwelowały pozytywny wpływ redukcji odpadów z tworzyw sztucznych.</a:t>
            </a:r>
            <a:br>
              <a:rPr lang="pl-PL" sz="1800" dirty="0">
                <a:solidFill>
                  <a:srgbClr val="000000"/>
                </a:solidFill>
              </a:rPr>
            </a:br>
            <a:endParaRPr lang="pl-PL" sz="1800" dirty="0">
              <a:solidFill>
                <a:srgbClr val="000000"/>
              </a:solidFill>
            </a:endParaRPr>
          </a:p>
          <a:p>
            <a:r>
              <a:rPr lang="pl-PL" sz="1800" dirty="0">
                <a:solidFill>
                  <a:srgbClr val="000000"/>
                </a:solidFill>
              </a:rPr>
              <a:t>	Jasna i uczciwa komunikacja z konsumentami na temat ograniczeń i zalet nowych zrównoważonych praktyk ma kluczowe znaczenie, ponieważ zapewnia, że konsumenci nie są wprowadzani w błąd i mogą w pełni wspierać inicjatywy.</a:t>
            </a:r>
          </a:p>
        </p:txBody>
      </p:sp>
      <p:sp>
        <p:nvSpPr>
          <p:cNvPr id="666" name="Google Shape;666;p54"/>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55"/>
          <p:cNvSpPr txBox="1">
            <a:spLocks noGrp="1"/>
          </p:cNvSpPr>
          <p:nvPr>
            <p:ph type="body" idx="1"/>
          </p:nvPr>
        </p:nvSpPr>
        <p:spPr>
          <a:xfrm>
            <a:off x="4681215" y="530612"/>
            <a:ext cx="6341700" cy="5166300"/>
          </a:xfrm>
          <a:prstGeom prst="rect">
            <a:avLst/>
          </a:prstGeom>
          <a:noFill/>
          <a:ln>
            <a:noFill/>
          </a:ln>
        </p:spPr>
        <p:txBody>
          <a:bodyPr spcFirstLastPara="1" wrap="square" lIns="91425" tIns="45700" rIns="91425" bIns="45700" anchor="t" anchorCtr="0">
            <a:noAutofit/>
          </a:bodyPr>
          <a:lstStyle/>
          <a:p>
            <a:r>
              <a:rPr lang="pl-PL" sz="2000" dirty="0">
                <a:solidFill>
                  <a:srgbClr val="000000"/>
                </a:solidFill>
              </a:rPr>
              <a:t>	Pomimo niepowodzeń, </a:t>
            </a:r>
            <a:r>
              <a:rPr lang="pl-PL" sz="2000" dirty="0" err="1">
                <a:solidFill>
                  <a:srgbClr val="000000"/>
                </a:solidFill>
              </a:rPr>
              <a:t>McDonald's</a:t>
            </a:r>
            <a:r>
              <a:rPr lang="pl-PL" sz="2000" dirty="0">
                <a:solidFill>
                  <a:srgbClr val="000000"/>
                </a:solidFill>
              </a:rPr>
              <a:t> nadal bada zrównoważone alternatywy i ulepsza swoje praktyki. Firma pozostaje zaangażowana w zmniejszanie swojego śladu środowiskowego i wyciąga wnioski z tych wyzwań, aby opracować lepsze rozwiązania w przyszłości.</a:t>
            </a:r>
            <a:br>
              <a:rPr lang="pl-PL" sz="2000" dirty="0">
                <a:solidFill>
                  <a:srgbClr val="000000"/>
                </a:solidFill>
              </a:rPr>
            </a:br>
            <a:endParaRPr lang="pl-PL" sz="2000" dirty="0">
              <a:solidFill>
                <a:srgbClr val="000000"/>
              </a:solidFill>
            </a:endParaRPr>
          </a:p>
          <a:p>
            <a:r>
              <a:rPr lang="pl-PL" sz="2000" dirty="0">
                <a:solidFill>
                  <a:srgbClr val="000000"/>
                </a:solidFill>
              </a:rPr>
              <a:t>	Zapewniając, że alternatywne materiały są rzeczywiście bardziej zrównoważone i utrzymując wysoki standard wydajności produktu, firmy mogą lepiej osiągać swoje cele środowiskowe bez uszczerbku dla zadowolenia klientów.</a:t>
            </a:r>
            <a:br>
              <a:rPr lang="pl-PL" sz="2000" dirty="0">
                <a:solidFill>
                  <a:srgbClr val="000000"/>
                </a:solidFill>
              </a:rPr>
            </a:br>
            <a:endParaRPr lang="pl-PL" sz="2000" dirty="0">
              <a:solidFill>
                <a:srgbClr val="000000"/>
              </a:solidFill>
            </a:endParaRPr>
          </a:p>
          <a:p>
            <a:r>
              <a:rPr lang="pl-PL" sz="2000" dirty="0">
                <a:solidFill>
                  <a:srgbClr val="000000"/>
                </a:solidFill>
              </a:rPr>
              <a:t>	Chociaż ten przypadek opiera się na korporacji, przesłanie edukacyjne można odnieść do mikroprzedsiębiorstw.</a:t>
            </a:r>
            <a:br>
              <a:rPr lang="pl-PL" sz="2000" dirty="0">
                <a:solidFill>
                  <a:srgbClr val="000000"/>
                </a:solidFill>
              </a:rPr>
            </a:br>
            <a:endParaRPr lang="pl-PL" sz="2000" dirty="0">
              <a:solidFill>
                <a:srgbClr val="000000"/>
              </a:solidFill>
            </a:endParaRPr>
          </a:p>
          <a:p>
            <a:r>
              <a:rPr lang="pl-PL" sz="2000" u="sng" dirty="0">
                <a:solidFill>
                  <a:srgbClr val="000000"/>
                </a:solidFill>
                <a:hlinkClick r:id="rId3">
                  <a:extLst>
                    <a:ext uri="{A12FA001-AC4F-418D-AE19-62706E023703}">
                      <ahyp:hlinkClr xmlns:ahyp="http://schemas.microsoft.com/office/drawing/2018/hyperlinkcolor" val="tx"/>
                    </a:ext>
                  </a:extLst>
                </a:hlinkClick>
              </a:rPr>
              <a:t>Dowiedz się więcej o tym przypadku, klikając tutaj.</a:t>
            </a:r>
            <a:endParaRPr lang="pl-PL" sz="2000" dirty="0">
              <a:solidFill>
                <a:srgbClr val="000000"/>
              </a:solidFill>
            </a:endParaRPr>
          </a:p>
        </p:txBody>
      </p:sp>
      <p:sp>
        <p:nvSpPr>
          <p:cNvPr id="672" name="Google Shape;672;p55"/>
          <p:cNvSpPr txBox="1">
            <a:spLocks noGrp="1"/>
          </p:cNvSpPr>
          <p:nvPr>
            <p:ph type="body" idx="2"/>
          </p:nvPr>
        </p:nvSpPr>
        <p:spPr>
          <a:xfrm>
            <a:off x="0" y="858189"/>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2</a:t>
            </a:r>
            <a:endParaRPr/>
          </a:p>
          <a:p>
            <a:pPr marL="0" lvl="0" indent="0" algn="ctr" rtl="0">
              <a:lnSpc>
                <a:spcPct val="90000"/>
              </a:lnSpc>
              <a:spcBef>
                <a:spcPts val="1000"/>
              </a:spcBef>
              <a:spcAft>
                <a:spcPts val="0"/>
              </a:spcAft>
              <a:buClr>
                <a:schemeClr val="lt1"/>
              </a:buClr>
              <a:buSzPts val="3600"/>
              <a:buNone/>
            </a:pPr>
            <a:r>
              <a:rPr lang="en-US"/>
              <a:t>McDonald’s- Adapting To Paper Straws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body" idx="1"/>
          </p:nvPr>
        </p:nvSpPr>
        <p:spPr>
          <a:xfrm>
            <a:off x="4699775" y="405400"/>
            <a:ext cx="6630300" cy="53883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a:solidFill>
                  <a:srgbClr val="0D0D0D"/>
                </a:solidFill>
                <a:highlight>
                  <a:srgbClr val="FFFFFF"/>
                </a:highlight>
              </a:rPr>
              <a:t>Problem:</a:t>
            </a:r>
            <a:endParaRPr lang="pl-PL"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endParaRPr dirty="0"/>
          </a:p>
          <a:p>
            <a:pPr marL="0" lvl="0" indent="0" algn="just" rtl="0">
              <a:lnSpc>
                <a:spcPct val="112727"/>
              </a:lnSpc>
              <a:spcBef>
                <a:spcPts val="0"/>
              </a:spcBef>
              <a:spcAft>
                <a:spcPts val="0"/>
              </a:spcAft>
              <a:buClr>
                <a:srgbClr val="0D0D0D"/>
              </a:buClr>
              <a:buSzPts val="2200"/>
              <a:buNone/>
            </a:pPr>
            <a:r>
              <a:rPr lang="pl-PL" sz="1800" i="0" dirty="0">
                <a:solidFill>
                  <a:srgbClr val="0D0D0D"/>
                </a:solidFill>
                <a:highlight>
                  <a:srgbClr val="FFFFFF"/>
                </a:highlight>
              </a:rPr>
              <a:t>W maju 2021 r. </a:t>
            </a:r>
            <a:r>
              <a:rPr lang="pl-PL" sz="1800" i="0" dirty="0" err="1">
                <a:solidFill>
                  <a:srgbClr val="0D0D0D"/>
                </a:solidFill>
                <a:highlight>
                  <a:srgbClr val="FFFFFF"/>
                </a:highlight>
              </a:rPr>
              <a:t>Hefty</a:t>
            </a:r>
            <a:r>
              <a:rPr lang="pl-PL" sz="1800" i="0" dirty="0">
                <a:solidFill>
                  <a:srgbClr val="0D0D0D"/>
                </a:solidFill>
                <a:highlight>
                  <a:srgbClr val="FFFFFF"/>
                </a:highlight>
              </a:rPr>
              <a:t>, marka należąca do Reynolds Consumer Products, stanęła w obliczu pozwu zbiorowego za wprowadzanie konsumentów w błąd co do możliwości recyklingu swoich toreb do recyklingu </a:t>
            </a:r>
            <a:r>
              <a:rPr lang="pl-PL" sz="1800" i="0" dirty="0" err="1">
                <a:solidFill>
                  <a:srgbClr val="0D0D0D"/>
                </a:solidFill>
                <a:highlight>
                  <a:srgbClr val="FFFFFF"/>
                </a:highlight>
              </a:rPr>
              <a:t>Hefty</a:t>
            </a:r>
            <a:r>
              <a:rPr lang="pl-PL" sz="1800" i="0" dirty="0">
                <a:solidFill>
                  <a:srgbClr val="0D0D0D"/>
                </a:solidFill>
                <a:highlight>
                  <a:srgbClr val="FFFFFF"/>
                </a:highlight>
              </a:rPr>
              <a:t>. Sprzedawane jako „zaprojektowane do obsługi wszystkich rodzajów materiałów nadających się do recyklingu”, torby miały przemawiać do świadomych ekologicznie konsumentów szukających sposobów na zmniejszenie ich wpływu na środowisko. Twierdzenia te zostały jednak wkrótce zakwestionowane. Okazało się, że choć worki były sprzedawane z myślą o wszystkich rodzajach materiałów nadających się do recyklingu, to same worki nie nadawały się do recyklingu, a tym samym zanieczyszczały wszelkie ładunki do recyklingu, które je zawierały. Inną ważną kwestią było wprowadzenie konsumentów w błąd, ponieważ w pozwie twierdzono, że konsumenci byli przekonani, że podejmują świadome ekologicznie decyzje.</a:t>
            </a:r>
            <a:endParaRPr sz="1800" i="0" dirty="0">
              <a:highlight>
                <a:srgbClr val="FFFFFF"/>
              </a:highlight>
            </a:endParaRPr>
          </a:p>
        </p:txBody>
      </p:sp>
      <p:sp>
        <p:nvSpPr>
          <p:cNvPr id="678" name="Google Shape;678;p56"/>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7"/>
          <p:cNvSpPr txBox="1">
            <a:spLocks noGrp="1"/>
          </p:cNvSpPr>
          <p:nvPr>
            <p:ph type="body" idx="1"/>
          </p:nvPr>
        </p:nvSpPr>
        <p:spPr>
          <a:xfrm>
            <a:off x="4435615" y="557305"/>
            <a:ext cx="6630300" cy="5368500"/>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200" b="1" dirty="0">
                <a:solidFill>
                  <a:srgbClr val="0D0D0D"/>
                </a:solidFill>
                <a:highlight>
                  <a:srgbClr val="FFFFFF"/>
                </a:highlight>
              </a:rPr>
              <a:t>Zarzuty w pozwie</a:t>
            </a:r>
            <a:r>
              <a:rPr lang="en-US" sz="2200" b="1" i="0" dirty="0">
                <a:solidFill>
                  <a:srgbClr val="0D0D0D"/>
                </a:solidFill>
                <a:highlight>
                  <a:srgbClr val="FFFFFF"/>
                </a:highlight>
              </a:rPr>
              <a:t>:</a:t>
            </a:r>
            <a:endParaRPr dirty="0"/>
          </a:p>
          <a:p>
            <a:pPr algn="just"/>
            <a:r>
              <a:rPr lang="pl-PL" sz="1600" dirty="0"/>
              <a:t>	</a:t>
            </a:r>
            <a:r>
              <a:rPr lang="pl-PL" sz="2000" dirty="0">
                <a:solidFill>
                  <a:srgbClr val="000000"/>
                </a:solidFill>
              </a:rPr>
              <a:t>Pozew zarzucał, że torby </a:t>
            </a:r>
            <a:r>
              <a:rPr lang="pl-PL" sz="2000" dirty="0" err="1">
                <a:solidFill>
                  <a:srgbClr val="000000"/>
                </a:solidFill>
              </a:rPr>
              <a:t>Hefty</a:t>
            </a:r>
            <a:r>
              <a:rPr lang="pl-PL" sz="2000" dirty="0">
                <a:solidFill>
                  <a:srgbClr val="000000"/>
                </a:solidFill>
              </a:rPr>
              <a:t> Recycling </a:t>
            </a:r>
            <a:r>
              <a:rPr lang="pl-PL" sz="2000" dirty="0" err="1">
                <a:solidFill>
                  <a:srgbClr val="000000"/>
                </a:solidFill>
              </a:rPr>
              <a:t>Bags</a:t>
            </a:r>
            <a:r>
              <a:rPr lang="pl-PL" sz="2000" dirty="0">
                <a:solidFill>
                  <a:srgbClr val="000000"/>
                </a:solidFill>
              </a:rPr>
              <a:t> nie były w rzeczywistości nadające się do recyklingu. Pomimo zapewnień marketingowych, torby były wykonane z materiałów plastikowych, których standardowe zakłady recyklingowe nie były w stanie przetworzyć. Oznaczało to, że torby, mieszane z innymi materiałami przeznaczonymi do recyklingu, często zanieczyszczały całą partię, co prowadziło do tego, że więcej odpadów trafiało na wysypiska. Zamiast ułatwiać recykling, torby </a:t>
            </a:r>
            <a:r>
              <a:rPr lang="pl-PL" sz="2000" dirty="0" err="1">
                <a:solidFill>
                  <a:srgbClr val="000000"/>
                </a:solidFill>
              </a:rPr>
              <a:t>Hefty</a:t>
            </a:r>
            <a:r>
              <a:rPr lang="pl-PL" sz="2000" dirty="0">
                <a:solidFill>
                  <a:srgbClr val="000000"/>
                </a:solidFill>
              </a:rPr>
              <a:t> Recycling </a:t>
            </a:r>
            <a:r>
              <a:rPr lang="pl-PL" sz="2000" dirty="0" err="1">
                <a:solidFill>
                  <a:srgbClr val="000000"/>
                </a:solidFill>
              </a:rPr>
              <a:t>Bags</a:t>
            </a:r>
            <a:r>
              <a:rPr lang="pl-PL" sz="2000" dirty="0">
                <a:solidFill>
                  <a:srgbClr val="000000"/>
                </a:solidFill>
              </a:rPr>
              <a:t> utrudniały ten proces.</a:t>
            </a:r>
          </a:p>
          <a:p>
            <a:pPr algn="just"/>
            <a:r>
              <a:rPr lang="pl-PL" sz="2000" dirty="0">
                <a:solidFill>
                  <a:srgbClr val="000000"/>
                </a:solidFill>
              </a:rPr>
              <a:t>	Kolejnym kluczowym zarzutem w pozwie były nieuczciwe praktyki marketingowe, które wprowadzały konsumentów w błąd, sprawiając, że wierzyli, iż dokonują przyjaznego środowisku wyboru. Pozew twierdził, że marka i materiały promocyjne naruszały kalifornijskie przepisy przeciwko </a:t>
            </a:r>
            <a:r>
              <a:rPr lang="pl-PL" sz="2000" dirty="0" err="1">
                <a:solidFill>
                  <a:srgbClr val="000000"/>
                </a:solidFill>
              </a:rPr>
              <a:t>greenwashingowi</a:t>
            </a:r>
            <a:r>
              <a:rPr lang="pl-PL" sz="2000" dirty="0">
                <a:solidFill>
                  <a:srgbClr val="000000"/>
                </a:solidFill>
              </a:rPr>
              <a:t>, fałszywie przedstawiając korzyści ekologiczne produktu.</a:t>
            </a:r>
          </a:p>
        </p:txBody>
      </p:sp>
      <p:sp>
        <p:nvSpPr>
          <p:cNvPr id="684" name="Google Shape;684;p57"/>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8"/>
          <p:cNvSpPr txBox="1">
            <a:spLocks noGrp="1"/>
          </p:cNvSpPr>
          <p:nvPr>
            <p:ph type="body" idx="1"/>
          </p:nvPr>
        </p:nvSpPr>
        <p:spPr>
          <a:xfrm>
            <a:off x="4508499" y="391591"/>
            <a:ext cx="6747642"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1800" b="1" dirty="0">
                <a:solidFill>
                  <a:srgbClr val="000000"/>
                </a:solidFill>
              </a:rPr>
              <a:t>Wpływ na markę: </a:t>
            </a:r>
          </a:p>
          <a:p>
            <a:pPr marL="0" lvl="0" indent="0" algn="just" rtl="0">
              <a:lnSpc>
                <a:spcPct val="112727"/>
              </a:lnSpc>
              <a:spcBef>
                <a:spcPts val="0"/>
              </a:spcBef>
              <a:spcAft>
                <a:spcPts val="0"/>
              </a:spcAft>
              <a:buClr>
                <a:srgbClr val="0D0D0D"/>
              </a:buClr>
              <a:buSzPts val="2200"/>
              <a:buNone/>
            </a:pPr>
            <a:endParaRPr lang="pl-PL" sz="1800" b="1" dirty="0">
              <a:solidFill>
                <a:srgbClr val="000000"/>
              </a:solidFill>
            </a:endParaRPr>
          </a:p>
          <a:p>
            <a:pPr marL="0" lvl="0" indent="0" algn="just" rtl="0">
              <a:lnSpc>
                <a:spcPct val="112727"/>
              </a:lnSpc>
              <a:spcBef>
                <a:spcPts val="0"/>
              </a:spcBef>
              <a:spcAft>
                <a:spcPts val="0"/>
              </a:spcAft>
              <a:buClr>
                <a:srgbClr val="0D0D0D"/>
              </a:buClr>
              <a:buSzPts val="2200"/>
              <a:buNone/>
            </a:pPr>
            <a:r>
              <a:rPr lang="pl-PL" sz="1800" dirty="0">
                <a:solidFill>
                  <a:srgbClr val="000000"/>
                </a:solidFill>
              </a:rPr>
              <a:t>Pozew zbiorowy nie tylko zaszkodził reputacji marki </a:t>
            </a:r>
            <a:r>
              <a:rPr lang="pl-PL" sz="1800" dirty="0" err="1">
                <a:solidFill>
                  <a:srgbClr val="000000"/>
                </a:solidFill>
              </a:rPr>
              <a:t>Hefty</a:t>
            </a:r>
            <a:r>
              <a:rPr lang="pl-PL" sz="1800" dirty="0">
                <a:solidFill>
                  <a:srgbClr val="000000"/>
                </a:solidFill>
              </a:rPr>
              <a:t>, ale również uwypuklił potencjalne ryzyko prawne związane z formułowaniem nieuzasadnionych twierdzeń ekologicznych. Powodowie domagali się odszkodowania za wprowadzającą w błąd reklamę, co w przypadku uznania winy mogłoby mieć poważne konsekwencje finansowe dla firmy. Ujawnienie, że torby </a:t>
            </a:r>
            <a:r>
              <a:rPr lang="pl-PL" sz="1800" dirty="0" err="1">
                <a:solidFill>
                  <a:srgbClr val="000000"/>
                </a:solidFill>
              </a:rPr>
              <a:t>Hefty</a:t>
            </a:r>
            <a:r>
              <a:rPr lang="pl-PL" sz="1800" dirty="0">
                <a:solidFill>
                  <a:srgbClr val="000000"/>
                </a:solidFill>
              </a:rPr>
              <a:t> Recycling </a:t>
            </a:r>
            <a:r>
              <a:rPr lang="pl-PL" sz="1800" dirty="0" err="1">
                <a:solidFill>
                  <a:srgbClr val="000000"/>
                </a:solidFill>
              </a:rPr>
              <a:t>Bags</a:t>
            </a:r>
            <a:r>
              <a:rPr lang="pl-PL" sz="1800" dirty="0">
                <a:solidFill>
                  <a:srgbClr val="000000"/>
                </a:solidFill>
              </a:rPr>
              <a:t> nie były tak ekologiczne, jak reklamowano, podważyło zaufanie konsumentów. Ekologicznie świadomi klienci, którzy często są skłonni zapłacić więcej za produkty uznawane za zrównoważone, poczuli się oszukani. Tego rodzaju naruszenie zaufania może prowadzić do długotrwałych szkód dla wizerunku marki i lojalności klientów. Sprawa ta pokazuje, jak </a:t>
            </a:r>
            <a:r>
              <a:rPr lang="pl-PL" sz="1800" dirty="0" err="1">
                <a:solidFill>
                  <a:srgbClr val="000000"/>
                </a:solidFill>
              </a:rPr>
              <a:t>greenwashing</a:t>
            </a:r>
            <a:r>
              <a:rPr lang="pl-PL" sz="1800" dirty="0">
                <a:solidFill>
                  <a:srgbClr val="000000"/>
                </a:solidFill>
              </a:rPr>
              <a:t> może poważnie zaszkodzić reputacji marki i jej relacjom z konsumentami, jeśli nie jest prowadzony z uczciwością i przejrzystością.</a:t>
            </a:r>
            <a:endParaRPr i="0" dirty="0">
              <a:solidFill>
                <a:srgbClr val="000000"/>
              </a:solidFill>
              <a:highlight>
                <a:srgbClr val="FFFFFF"/>
              </a:highlight>
            </a:endParaRPr>
          </a:p>
        </p:txBody>
      </p:sp>
      <p:sp>
        <p:nvSpPr>
          <p:cNvPr id="690" name="Google Shape;690;p5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3</a:t>
            </a:r>
            <a:endParaRPr/>
          </a:p>
          <a:p>
            <a:pPr marL="0" lvl="0" indent="0" algn="ctr" rtl="0">
              <a:lnSpc>
                <a:spcPct val="90000"/>
              </a:lnSpc>
              <a:spcBef>
                <a:spcPts val="1000"/>
              </a:spcBef>
              <a:spcAft>
                <a:spcPts val="0"/>
              </a:spcAft>
              <a:buClr>
                <a:schemeClr val="lt1"/>
              </a:buClr>
              <a:buSzPts val="3600"/>
              <a:buNone/>
            </a:pPr>
            <a:r>
              <a:rPr lang="en-US"/>
              <a:t>Hefty Recycling Bags</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74"/>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US"/>
              <a:t>www.</a:t>
            </a:r>
            <a:r>
              <a:rPr lang="en-US" b="1"/>
              <a:t>website</a:t>
            </a:r>
            <a:r>
              <a:rPr lang="en-US"/>
              <a:t>.eu</a:t>
            </a:r>
            <a:endParaRPr/>
          </a:p>
          <a:p>
            <a:pPr marL="0" lvl="0" indent="0" algn="ctr" rtl="0">
              <a:lnSpc>
                <a:spcPct val="100000"/>
              </a:lnSpc>
              <a:spcBef>
                <a:spcPts val="0"/>
              </a:spcBef>
              <a:spcAft>
                <a:spcPts val="0"/>
              </a:spcAft>
              <a:buClr>
                <a:schemeClr val="lt1"/>
              </a:buClr>
              <a:buSzPts val="2400"/>
              <a:buNone/>
            </a:pPr>
            <a:endParaRPr/>
          </a:p>
        </p:txBody>
      </p:sp>
      <p:sp>
        <p:nvSpPr>
          <p:cNvPr id="806" name="Google Shape;806;p74"/>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US"/>
              <a:t>Any questions?</a:t>
            </a:r>
            <a:endParaRPr/>
          </a:p>
        </p:txBody>
      </p:sp>
      <p:sp>
        <p:nvSpPr>
          <p:cNvPr id="807" name="Google Shape;807;p74"/>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US"/>
              <a:t>Thank You</a:t>
            </a:r>
            <a:endParaRPr/>
          </a:p>
        </p:txBody>
      </p:sp>
      <p:grpSp>
        <p:nvGrpSpPr>
          <p:cNvPr id="808" name="Google Shape;808;p74"/>
          <p:cNvGrpSpPr/>
          <p:nvPr/>
        </p:nvGrpSpPr>
        <p:grpSpPr>
          <a:xfrm>
            <a:off x="8380634" y="2920943"/>
            <a:ext cx="3193903" cy="538831"/>
            <a:chOff x="5349868" y="8302092"/>
            <a:chExt cx="1664680" cy="280842"/>
          </a:xfrm>
        </p:grpSpPr>
        <p:grpSp>
          <p:nvGrpSpPr>
            <p:cNvPr id="809" name="Google Shape;809;p74"/>
            <p:cNvGrpSpPr/>
            <p:nvPr/>
          </p:nvGrpSpPr>
          <p:grpSpPr>
            <a:xfrm>
              <a:off x="6388006" y="8302092"/>
              <a:ext cx="280634" cy="280634"/>
              <a:chOff x="1950027" y="2499889"/>
              <a:chExt cx="850463" cy="850463"/>
            </a:xfrm>
          </p:grpSpPr>
          <p:sp>
            <p:nvSpPr>
              <p:cNvPr id="810" name="Google Shape;810;p74"/>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1" name="Google Shape;811;p74"/>
              <p:cNvGrpSpPr/>
              <p:nvPr/>
            </p:nvGrpSpPr>
            <p:grpSpPr>
              <a:xfrm>
                <a:off x="2107521" y="2657382"/>
                <a:ext cx="535476" cy="535477"/>
                <a:chOff x="2107521" y="2657382"/>
                <a:chExt cx="535476" cy="535477"/>
              </a:xfrm>
            </p:grpSpPr>
            <p:sp>
              <p:nvSpPr>
                <p:cNvPr id="812" name="Google Shape;812;p74"/>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3" name="Google Shape;813;p74"/>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4" name="Google Shape;814;p74"/>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5" name="Google Shape;815;p74"/>
            <p:cNvGrpSpPr/>
            <p:nvPr/>
          </p:nvGrpSpPr>
          <p:grpSpPr>
            <a:xfrm>
              <a:off x="5695775" y="8302092"/>
              <a:ext cx="280634" cy="280634"/>
              <a:chOff x="-147782" y="2499889"/>
              <a:chExt cx="850463" cy="850463"/>
            </a:xfrm>
          </p:grpSpPr>
          <p:sp>
            <p:nvSpPr>
              <p:cNvPr id="816" name="Google Shape;816;p74"/>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74"/>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18" name="Google Shape;818;p74"/>
            <p:cNvGrpSpPr/>
            <p:nvPr/>
          </p:nvGrpSpPr>
          <p:grpSpPr>
            <a:xfrm>
              <a:off x="6733914" y="8302092"/>
              <a:ext cx="280634" cy="280634"/>
              <a:chOff x="2998302" y="2499889"/>
              <a:chExt cx="850463" cy="850463"/>
            </a:xfrm>
          </p:grpSpPr>
          <p:sp>
            <p:nvSpPr>
              <p:cNvPr id="819" name="Google Shape;819;p74"/>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74"/>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1" name="Google Shape;821;p74"/>
            <p:cNvGrpSpPr/>
            <p:nvPr/>
          </p:nvGrpSpPr>
          <p:grpSpPr>
            <a:xfrm>
              <a:off x="5349868" y="8302092"/>
              <a:ext cx="280634" cy="280842"/>
              <a:chOff x="-1196056" y="2499889"/>
              <a:chExt cx="850463" cy="851092"/>
            </a:xfrm>
          </p:grpSpPr>
          <p:sp>
            <p:nvSpPr>
              <p:cNvPr id="822" name="Google Shape;822;p74"/>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74"/>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4" name="Google Shape;824;p74"/>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5" name="Google Shape;825;p74"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04"/>
          <p:cNvSpPr txBox="1">
            <a:spLocks noGrp="1"/>
          </p:cNvSpPr>
          <p:nvPr>
            <p:ph type="body" idx="2"/>
          </p:nvPr>
        </p:nvSpPr>
        <p:spPr>
          <a:xfrm>
            <a:off x="904856" y="571501"/>
            <a:ext cx="10052954" cy="5667874"/>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000" i="0" dirty="0">
                <a:solidFill>
                  <a:srgbClr val="0D0D0D"/>
                </a:solidFill>
                <a:highlight>
                  <a:srgbClr val="FFFFFF"/>
                </a:highlight>
              </a:rPr>
              <a:t>Aby temu zaradzić, firma </a:t>
            </a:r>
            <a:r>
              <a:rPr lang="pl-PL" sz="2000" i="0" dirty="0" err="1">
                <a:solidFill>
                  <a:srgbClr val="0D0D0D"/>
                </a:solidFill>
                <a:highlight>
                  <a:srgbClr val="FFFFFF"/>
                </a:highlight>
              </a:rPr>
              <a:t>All</a:t>
            </a:r>
            <a:r>
              <a:rPr lang="pl-PL" sz="2000" i="0" dirty="0">
                <a:solidFill>
                  <a:srgbClr val="0D0D0D"/>
                </a:solidFill>
                <a:highlight>
                  <a:srgbClr val="FFFFFF"/>
                </a:highlight>
              </a:rPr>
              <a:t> </a:t>
            </a:r>
            <a:r>
              <a:rPr lang="pl-PL" sz="2000" i="0" dirty="0" err="1">
                <a:solidFill>
                  <a:srgbClr val="0D0D0D"/>
                </a:solidFill>
                <a:highlight>
                  <a:srgbClr val="FFFFFF"/>
                </a:highlight>
              </a:rPr>
              <a:t>About</a:t>
            </a:r>
            <a:r>
              <a:rPr lang="pl-PL" sz="2000" i="0" dirty="0">
                <a:solidFill>
                  <a:srgbClr val="0D0D0D"/>
                </a:solidFill>
                <a:highlight>
                  <a:srgbClr val="FFFFFF"/>
                </a:highlight>
              </a:rPr>
              <a:t> </a:t>
            </a:r>
            <a:r>
              <a:rPr lang="pl-PL" sz="2000" i="0" dirty="0" err="1">
                <a:solidFill>
                  <a:srgbClr val="0D0D0D"/>
                </a:solidFill>
                <a:highlight>
                  <a:srgbClr val="FFFFFF"/>
                </a:highlight>
              </a:rPr>
              <a:t>Kombucha</a:t>
            </a:r>
            <a:r>
              <a:rPr lang="pl-PL" sz="2000" i="0" dirty="0">
                <a:solidFill>
                  <a:srgbClr val="0D0D0D"/>
                </a:solidFill>
                <a:highlight>
                  <a:srgbClr val="FFFFFF"/>
                </a:highlight>
              </a:rPr>
              <a:t> zobowiązała się do stosowania szeregu zrównoważonych praktyk:</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Zrównoważone pozyskiwanie: Priorytetowo traktują stosowanie organicznych składników, aby zapewnić czystość i integralność środowiskową swoich produktów.</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Produkcja neutralna pod względem emisji dwutlenku węgla: Browar przyjął metody neutralne pod względem emisji dwutlenku węgla, aby zminimalizować swój wpływ na środowisko.</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Zero odpadów: Podjęto wysiłki w celu zminimalizowania ilości odpadów w całym procesie produkcyjnym.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Wsparcie dla lokalnego rolnictwa: Firma zaangażowała się w projekty związane z rolnictwem regeneracyjnym i sadzeniem rodzimych drzew, przeznaczając rocznie 10% zysków browaru na te cele.</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000" i="0" dirty="0">
                <a:solidFill>
                  <a:srgbClr val="0D0D0D"/>
                </a:solidFill>
                <a:highlight>
                  <a:srgbClr val="FFFFFF"/>
                </a:highlight>
              </a:rPr>
              <a:t>Zaangażowanie społeczne: Poza produkcją, firma rozszerzyła swoją linię produktów o zestawy do parzenia herbaty i zrównoważone towary, a także zorganizowała warsztaty mające na celu edukację społeczności w zakresie zrównoważonych praktyk i odżywiania.</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5"/>
          <p:cNvSpPr txBox="1">
            <a:spLocks noGrp="1"/>
          </p:cNvSpPr>
          <p:nvPr>
            <p:ph type="body" idx="2"/>
          </p:nvPr>
        </p:nvSpPr>
        <p:spPr>
          <a:xfrm>
            <a:off x="955656" y="6936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a:t>
            </a: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Kompleksowe podejście </a:t>
            </a:r>
            <a:r>
              <a:rPr lang="pl-PL" i="0" dirty="0" err="1">
                <a:solidFill>
                  <a:srgbClr val="0D0D0D"/>
                </a:solidFill>
                <a:highlight>
                  <a:srgbClr val="FFFFFF"/>
                </a:highlight>
              </a:rPr>
              <a:t>All</a:t>
            </a:r>
            <a:r>
              <a:rPr lang="pl-PL" i="0" dirty="0">
                <a:solidFill>
                  <a:srgbClr val="0D0D0D"/>
                </a:solidFill>
                <a:highlight>
                  <a:srgbClr val="FFFFFF"/>
                </a:highlight>
              </a:rPr>
              <a:t> </a:t>
            </a:r>
            <a:r>
              <a:rPr lang="pl-PL" i="0" dirty="0" err="1">
                <a:solidFill>
                  <a:srgbClr val="0D0D0D"/>
                </a:solidFill>
                <a:highlight>
                  <a:srgbClr val="FFFFFF"/>
                </a:highlight>
              </a:rPr>
              <a:t>About</a:t>
            </a:r>
            <a:r>
              <a:rPr lang="pl-PL" i="0" dirty="0">
                <a:solidFill>
                  <a:srgbClr val="0D0D0D"/>
                </a:solidFill>
                <a:highlight>
                  <a:srgbClr val="FFFFFF"/>
                </a:highlight>
              </a:rPr>
              <a:t> </a:t>
            </a:r>
            <a:r>
              <a:rPr lang="pl-PL" i="0" dirty="0" err="1">
                <a:solidFill>
                  <a:srgbClr val="0D0D0D"/>
                </a:solidFill>
                <a:highlight>
                  <a:srgbClr val="FFFFFF"/>
                </a:highlight>
              </a:rPr>
              <a:t>Kombucha</a:t>
            </a:r>
            <a:r>
              <a:rPr lang="pl-PL" i="0" dirty="0">
                <a:solidFill>
                  <a:srgbClr val="0D0D0D"/>
                </a:solidFill>
                <a:highlight>
                  <a:srgbClr val="FFFFFF"/>
                </a:highlight>
              </a:rPr>
              <a:t> do zrównoważonego rozwoju znacznie poprawiło reputację marki, przyciągając świadomych ekologicznie klientów i przyczyniając się do dobrobytu społeczności.</a:t>
            </a:r>
          </a:p>
          <a:p>
            <a:pPr marL="0" lvl="0" indent="0" algn="just" rtl="0">
              <a:lnSpc>
                <a:spcPct val="112727"/>
              </a:lnSpc>
              <a:spcBef>
                <a:spcPts val="0"/>
              </a:spcBef>
              <a:spcAft>
                <a:spcPts val="0"/>
              </a:spcAft>
              <a:buClr>
                <a:srgbClr val="0D0D0D"/>
              </a:buClr>
              <a:buSzPts val="2200"/>
              <a:buNone/>
            </a:pPr>
            <a:endParaRPr lang="pl-PL"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Ich zaangażowanie w zarządzanie środowiskiem i lokalne wsparcie odegrało kluczową rolę w ich ekspansji i odporności, pokazując, że sukces biznesowy i zrównoważony rozwój mogą iść w parze.</a:t>
            </a:r>
          </a:p>
          <a:p>
            <a:pPr marL="0" lvl="0" indent="0" algn="just" rtl="0">
              <a:lnSpc>
                <a:spcPct val="112727"/>
              </a:lnSpc>
              <a:spcBef>
                <a:spcPts val="0"/>
              </a:spcBef>
              <a:spcAft>
                <a:spcPts val="0"/>
              </a:spcAft>
              <a:buClr>
                <a:srgbClr val="0D0D0D"/>
              </a:buClr>
              <a:buSzPts val="2200"/>
              <a:buNone/>
            </a:pPr>
            <a:endParaRPr lang="pl-PL"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i="0" dirty="0">
                <a:solidFill>
                  <a:srgbClr val="0D0D0D"/>
                </a:solidFill>
                <a:highlight>
                  <a:srgbClr val="FFFFFF"/>
                </a:highlight>
              </a:rPr>
              <a:t>Inicjatywy firmy, takie jak członkostwo w 1% for the Planet i szerokie zaangażowanie społeczności, nie tylko zapewniły lokalną dobrą wolę, ale także pozycjonują ją jako lidera w zakresie zrównoważonych praktyk biznesowych w branży napojów.</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8"/>
          <p:cNvSpPr txBox="1">
            <a:spLocks noGrp="1"/>
          </p:cNvSpPr>
          <p:nvPr>
            <p:ph type="body" idx="1"/>
          </p:nvPr>
        </p:nvSpPr>
        <p:spPr>
          <a:xfrm>
            <a:off x="4484318" y="478851"/>
            <a:ext cx="6889315" cy="5649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D0D0D"/>
              </a:buClr>
              <a:buSzPts val="2200"/>
              <a:buNone/>
            </a:pPr>
            <a:r>
              <a:rPr lang="en-US" b="1" i="0" dirty="0">
                <a:solidFill>
                  <a:srgbClr val="0D0D0D"/>
                </a:solidFill>
                <a:highlight>
                  <a:srgbClr val="FFFFFF"/>
                </a:highlight>
              </a:rPr>
              <a:t>Problem:</a:t>
            </a:r>
            <a:endParaRPr i="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Założona w 2020 roku przez rodzeństwo </a:t>
            </a:r>
            <a:r>
              <a:rPr lang="pl-PL" sz="2200" i="0" dirty="0" err="1">
                <a:solidFill>
                  <a:srgbClr val="0D0D0D"/>
                </a:solidFill>
                <a:highlight>
                  <a:srgbClr val="FFFFFF"/>
                </a:highlight>
              </a:rPr>
              <a:t>Ruairi</a:t>
            </a:r>
            <a:r>
              <a:rPr lang="pl-PL" sz="2200" i="0" dirty="0">
                <a:solidFill>
                  <a:srgbClr val="0D0D0D"/>
                </a:solidFill>
                <a:highlight>
                  <a:srgbClr val="FFFFFF"/>
                </a:highlight>
              </a:rPr>
              <a:t> i </a:t>
            </a:r>
            <a:r>
              <a:rPr lang="pl-PL" sz="2200" i="0" dirty="0" err="1">
                <a:solidFill>
                  <a:srgbClr val="0D0D0D"/>
                </a:solidFill>
                <a:highlight>
                  <a:srgbClr val="FFFFFF"/>
                </a:highlight>
              </a:rPr>
              <a:t>Niamh</a:t>
            </a:r>
            <a:r>
              <a:rPr lang="pl-PL" sz="2200" i="0" dirty="0">
                <a:solidFill>
                  <a:srgbClr val="0D0D0D"/>
                </a:solidFill>
                <a:highlight>
                  <a:srgbClr val="FFFFFF"/>
                </a:highlight>
              </a:rPr>
              <a:t> </a:t>
            </a:r>
            <a:r>
              <a:rPr lang="pl-PL" sz="2200" i="0" dirty="0" err="1">
                <a:solidFill>
                  <a:srgbClr val="0D0D0D"/>
                </a:solidFill>
                <a:highlight>
                  <a:srgbClr val="FFFFFF"/>
                </a:highlight>
              </a:rPr>
              <a:t>Dooley</a:t>
            </a:r>
            <a:r>
              <a:rPr lang="pl-PL" sz="2200" i="0" dirty="0">
                <a:solidFill>
                  <a:srgbClr val="0D0D0D"/>
                </a:solidFill>
                <a:highlight>
                  <a:srgbClr val="FFFFFF"/>
                </a:highlight>
              </a:rPr>
              <a:t> w Irlandii, firma </a:t>
            </a:r>
            <a:r>
              <a:rPr lang="pl-PL" sz="2200" i="0" dirty="0" err="1">
                <a:solidFill>
                  <a:srgbClr val="0D0D0D"/>
                </a:solidFill>
                <a:highlight>
                  <a:srgbClr val="FFFFFF"/>
                </a:highlight>
              </a:rPr>
              <a:t>BiaSol</a:t>
            </a:r>
            <a:r>
              <a:rPr lang="pl-PL" sz="2200" i="0" dirty="0">
                <a:solidFill>
                  <a:srgbClr val="0D0D0D"/>
                </a:solidFill>
                <a:highlight>
                  <a:srgbClr val="FFFFFF"/>
                </a:highlight>
              </a:rPr>
              <a:t> została zainicjowana w celu rozwiązania problemu marnotrawstwa żywności i promowania zrównoważonego odżywiania poprzez zmianę przeznaczenia obfitego zużytego zboża z lokalnego przemysłu piwowarskiego.</a:t>
            </a:r>
          </a:p>
          <a:p>
            <a:pPr marL="0" lvl="0" indent="0" algn="just" rtl="0">
              <a:lnSpc>
                <a:spcPct val="100000"/>
              </a:lnSpc>
              <a:spcBef>
                <a:spcPts val="0"/>
              </a:spcBef>
              <a:spcAft>
                <a:spcPts val="0"/>
              </a:spcAft>
              <a:buClr>
                <a:srgbClr val="0D0D0D"/>
              </a:buClr>
              <a:buSzPts val="2200"/>
              <a:buNone/>
            </a:pPr>
            <a:endParaRPr lang="pl-PL" sz="2200" dirty="0">
              <a:solidFill>
                <a:srgbClr val="0D0D0D"/>
              </a:solidFill>
              <a:highlight>
                <a:srgbClr val="FFFFFF"/>
              </a:highlight>
            </a:endParaRPr>
          </a:p>
          <a:p>
            <a:pPr marL="0" lvl="0" indent="0" algn="just" rtl="0">
              <a:lnSpc>
                <a:spcPct val="100000"/>
              </a:lnSpc>
              <a:spcBef>
                <a:spcPts val="0"/>
              </a:spcBef>
              <a:spcAft>
                <a:spcPts val="0"/>
              </a:spcAft>
              <a:buClr>
                <a:srgbClr val="0D0D0D"/>
              </a:buClr>
              <a:buSzPts val="2200"/>
              <a:buNone/>
            </a:pPr>
            <a:r>
              <a:rPr lang="pl-PL" sz="2200" i="0" dirty="0">
                <a:solidFill>
                  <a:srgbClr val="0D0D0D"/>
                </a:solidFill>
                <a:highlight>
                  <a:srgbClr val="FFFFFF"/>
                </a:highlight>
              </a:rPr>
              <a:t>Pomysł ten powstał w okresie rosnącej globalnej świadomości na temat zrównoważonych praktyk i zdrowszych nawyków żywieniowych. Poradzenie sobie z wyzwaniami związanymi z integracją tych zrównoważonych praktyk z rentownym modelem biznesowym, w szczególności z kwestiami logistycznymi związanymi z obsługą i przetwarzaniem zużytego ziarna, było kluczowe dla ich misji.</a:t>
            </a:r>
            <a:endParaRPr sz="2200" i="0" dirty="0">
              <a:highlight>
                <a:srgbClr val="FFFFFF"/>
              </a:highlight>
            </a:endParaRPr>
          </a:p>
        </p:txBody>
      </p:sp>
      <p:sp>
        <p:nvSpPr>
          <p:cNvPr id="624" name="Google Shape;624;p48"/>
          <p:cNvSpPr txBox="1">
            <a:spLocks noGrp="1"/>
          </p:cNvSpPr>
          <p:nvPr>
            <p:ph type="body" idx="2"/>
          </p:nvPr>
        </p:nvSpPr>
        <p:spPr>
          <a:xfrm>
            <a:off x="136634" y="818842"/>
            <a:ext cx="4477407"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dirty="0"/>
              <a:t>Studium przypadku 3 </a:t>
            </a:r>
            <a:r>
              <a:rPr lang="pl-PL" dirty="0" err="1"/>
              <a:t>BiaSol</a:t>
            </a:r>
            <a:r>
              <a:rPr lang="pl-PL" dirty="0"/>
              <a:t> - rewolucja w zrównoważonym rozwoju żywności</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6"/>
          <p:cNvSpPr txBox="1">
            <a:spLocks noGrp="1"/>
          </p:cNvSpPr>
          <p:nvPr>
            <p:ph type="body" idx="2"/>
          </p:nvPr>
        </p:nvSpPr>
        <p:spPr>
          <a:xfrm>
            <a:off x="585216" y="132807"/>
            <a:ext cx="10582656"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endParaRPr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100" i="0" dirty="0">
                <a:solidFill>
                  <a:srgbClr val="0D0D0D"/>
                </a:solidFill>
                <a:highlight>
                  <a:srgbClr val="FFFFFF"/>
                </a:highlight>
              </a:rPr>
              <a:t>Firma </a:t>
            </a:r>
            <a:r>
              <a:rPr lang="pl-PL" sz="2100" i="0" dirty="0" err="1">
                <a:solidFill>
                  <a:srgbClr val="0D0D0D"/>
                </a:solidFill>
                <a:highlight>
                  <a:srgbClr val="FFFFFF"/>
                </a:highlight>
              </a:rPr>
              <a:t>BiaSol</a:t>
            </a:r>
            <a:r>
              <a:rPr lang="pl-PL" sz="2100" i="0" dirty="0">
                <a:solidFill>
                  <a:srgbClr val="0D0D0D"/>
                </a:solidFill>
                <a:highlight>
                  <a:srgbClr val="FFFFFF"/>
                </a:highlight>
              </a:rPr>
              <a:t> dołączyła do Irlandzkiej Karty Odpadów Żywnościowych w 2023 r., podkreślając swoje zaangażowanie w ograniczanie marnotrawstwa żywności i wspieranie zrównoważonych praktyk branżowych.</a:t>
            </a:r>
          </a:p>
          <a:p>
            <a:pPr marL="0" lvl="0" indent="0" algn="just" rtl="0">
              <a:lnSpc>
                <a:spcPct val="112727"/>
              </a:lnSpc>
              <a:spcBef>
                <a:spcPts val="0"/>
              </a:spcBef>
              <a:spcAft>
                <a:spcPts val="0"/>
              </a:spcAft>
              <a:buClr>
                <a:srgbClr val="0D0D0D"/>
              </a:buClr>
              <a:buSzPts val="2200"/>
              <a:buNone/>
            </a:pPr>
            <a:r>
              <a:rPr lang="pl-PL" sz="2100" i="0" dirty="0">
                <a:solidFill>
                  <a:srgbClr val="0D0D0D"/>
                </a:solidFill>
                <a:highlight>
                  <a:srgbClr val="FFFFFF"/>
                </a:highlight>
              </a:rPr>
              <a:t>Interwencja</a:t>
            </a:r>
          </a:p>
          <a:p>
            <a:pPr marL="0" lvl="0" indent="0" algn="just" rtl="0">
              <a:lnSpc>
                <a:spcPct val="112727"/>
              </a:lnSpc>
              <a:spcBef>
                <a:spcPts val="0"/>
              </a:spcBef>
              <a:spcAft>
                <a:spcPts val="0"/>
              </a:spcAft>
              <a:buClr>
                <a:srgbClr val="0D0D0D"/>
              </a:buClr>
              <a:buSzPts val="2200"/>
            </a:pPr>
            <a:r>
              <a:rPr lang="pl-PL" sz="2100" i="0" dirty="0" err="1">
                <a:solidFill>
                  <a:srgbClr val="0D0D0D"/>
                </a:solidFill>
                <a:highlight>
                  <a:srgbClr val="FFFFFF"/>
                </a:highlight>
              </a:rPr>
              <a:t>BiaSol</a:t>
            </a:r>
            <a:r>
              <a:rPr lang="pl-PL" sz="2100" i="0" dirty="0">
                <a:solidFill>
                  <a:srgbClr val="0D0D0D"/>
                </a:solidFill>
                <a:highlight>
                  <a:srgbClr val="FFFFFF"/>
                </a:highlight>
              </a:rPr>
              <a:t> przyjął kilka strategicznych podejść, aby sprostać tym wyzwaniom: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Zmiana przeznaczenia zużytego ziarna: </a:t>
            </a:r>
            <a:r>
              <a:rPr lang="pl-PL" sz="2100" i="0" dirty="0">
                <a:solidFill>
                  <a:srgbClr val="0D0D0D"/>
                </a:solidFill>
                <a:highlight>
                  <a:srgbClr val="FFFFFF"/>
                </a:highlight>
              </a:rPr>
              <a:t>Firma opracowała innowacyjną metodę suszenia i mielenia zużytego ziarna z lokalnych browarów, przekształcając je w składnik o wysokiej zawartości błonnika, odpowiedni do różnych produktów spożywczych.</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Rozwój produktu: </a:t>
            </a:r>
            <a:r>
              <a:rPr lang="pl-PL" sz="2100" i="0" dirty="0">
                <a:solidFill>
                  <a:srgbClr val="0D0D0D"/>
                </a:solidFill>
                <a:highlight>
                  <a:srgbClr val="FFFFFF"/>
                </a:highlight>
              </a:rPr>
              <a:t>Wykorzystując doświadczenie </a:t>
            </a:r>
            <a:r>
              <a:rPr lang="pl-PL" sz="2100" i="0" dirty="0" err="1">
                <a:solidFill>
                  <a:srgbClr val="0D0D0D"/>
                </a:solidFill>
                <a:highlight>
                  <a:srgbClr val="FFFFFF"/>
                </a:highlight>
              </a:rPr>
              <a:t>Niamh</a:t>
            </a:r>
            <a:r>
              <a:rPr lang="pl-PL" sz="2100" i="0" dirty="0">
                <a:solidFill>
                  <a:srgbClr val="0D0D0D"/>
                </a:solidFill>
                <a:highlight>
                  <a:srgbClr val="FFFFFF"/>
                </a:highlight>
              </a:rPr>
              <a:t> w dziedzinie nauk o żywności, zespół opracował różnorodną gamę produktów detalicznych opartych na zużytym zbożu, promując w ten sposób gospodarkę o obiegu zamkniętym.</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sz="2100" b="1" i="0" dirty="0">
                <a:solidFill>
                  <a:srgbClr val="0D0D0D"/>
                </a:solidFill>
                <a:highlight>
                  <a:srgbClr val="FFFFFF"/>
                </a:highlight>
              </a:rPr>
              <a:t>Zaangażowanie społeczności i inicjatywy środowiskowe: </a:t>
            </a:r>
            <a:r>
              <a:rPr lang="pl-PL" sz="2100" i="0" dirty="0">
                <a:solidFill>
                  <a:srgbClr val="0D0D0D"/>
                </a:solidFill>
                <a:highlight>
                  <a:srgbClr val="FFFFFF"/>
                </a:highlight>
              </a:rPr>
              <a:t>Firma zobowiązała się do stosowania bezodpadowych praktyk produkcyjnych, które kładły nacisk na efektywność wykorzystania zasobów i minimalny wpływ na środowisko. Zaangażowała się również w szeroko zakrojone działania edukacyjne na rzecz społeczności, aby promować zrównoważony styl życia i odpowiedzialną konsumpcję.</a:t>
            </a:r>
            <a:endParaRPr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7"/>
          <p:cNvSpPr txBox="1">
            <a:spLocks noGrp="1"/>
          </p:cNvSpPr>
          <p:nvPr>
            <p:ph type="body" idx="2"/>
          </p:nvPr>
        </p:nvSpPr>
        <p:spPr>
          <a:xfrm>
            <a:off x="816464" y="61439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Wynik:</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Korzyści dla środowiska: </a:t>
            </a:r>
            <a:r>
              <a:rPr lang="pl-PL" i="0" dirty="0">
                <a:solidFill>
                  <a:srgbClr val="0D0D0D"/>
                </a:solidFill>
                <a:highlight>
                  <a:srgbClr val="FFFFFF"/>
                </a:highlight>
              </a:rPr>
              <a:t>Przekształcając zużyte ziarno browarnicze w pożywne produkty spożywcze, </a:t>
            </a:r>
            <a:r>
              <a:rPr lang="pl-PL" i="0" dirty="0" err="1">
                <a:solidFill>
                  <a:srgbClr val="0D0D0D"/>
                </a:solidFill>
                <a:highlight>
                  <a:srgbClr val="FFFFFF"/>
                </a:highlight>
              </a:rPr>
              <a:t>BiaSol</a:t>
            </a:r>
            <a:r>
              <a:rPr lang="pl-PL" i="0" dirty="0">
                <a:solidFill>
                  <a:srgbClr val="0D0D0D"/>
                </a:solidFill>
                <a:highlight>
                  <a:srgbClr val="FFFFFF"/>
                </a:highlight>
              </a:rPr>
              <a:t> znacznie zmniejszył ilość odpadów organicznych trafiających na wysypiska śmieci, ograniczając tym samym emisję gazów cieplarnianych z rozkładu odpadów.</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Wpływ na markę i relacje ze społecznością: </a:t>
            </a:r>
            <a:r>
              <a:rPr lang="pl-PL" i="0" dirty="0">
                <a:solidFill>
                  <a:srgbClr val="0D0D0D"/>
                </a:solidFill>
                <a:highlight>
                  <a:srgbClr val="FFFFFF"/>
                </a:highlight>
              </a:rPr>
              <a:t>Te wysiłki na rzecz zrównoważonego rozwoju nie tylko podniosły reputację marki </a:t>
            </a:r>
            <a:r>
              <a:rPr lang="pl-PL" i="0" dirty="0" err="1">
                <a:solidFill>
                  <a:srgbClr val="0D0D0D"/>
                </a:solidFill>
                <a:highlight>
                  <a:srgbClr val="FFFFFF"/>
                </a:highlight>
              </a:rPr>
              <a:t>BiaSol</a:t>
            </a:r>
            <a:r>
              <a:rPr lang="pl-PL" i="0" dirty="0">
                <a:solidFill>
                  <a:srgbClr val="0D0D0D"/>
                </a:solidFill>
                <a:highlight>
                  <a:srgbClr val="FFFFFF"/>
                </a:highlight>
              </a:rPr>
              <a:t> jako innowatora w zrównoważonej produkcji żywności, ale także zbudowały lojalną bazę konsumentów, którzy cenią etyczne i świadome ekologicznie firmy.</a:t>
            </a:r>
          </a:p>
          <a:p>
            <a:pPr marL="342900" lvl="0" indent="-342900" algn="just" rtl="0">
              <a:lnSpc>
                <a:spcPct val="112727"/>
              </a:lnSpc>
              <a:spcBef>
                <a:spcPts val="0"/>
              </a:spcBef>
              <a:spcAft>
                <a:spcPts val="0"/>
              </a:spcAft>
              <a:buClr>
                <a:srgbClr val="0D0D0D"/>
              </a:buClr>
              <a:buSzPts val="2200"/>
              <a:buFont typeface="Arial" panose="020B0604020202020204" pitchFamily="34" charset="0"/>
              <a:buChar char="•"/>
            </a:pPr>
            <a:r>
              <a:rPr lang="pl-PL" b="1" i="0" dirty="0">
                <a:solidFill>
                  <a:srgbClr val="0D0D0D"/>
                </a:solidFill>
                <a:highlight>
                  <a:srgbClr val="FFFFFF"/>
                </a:highlight>
              </a:rPr>
              <a:t>Przywództwo w branży: </a:t>
            </a:r>
            <a:r>
              <a:rPr lang="pl-PL" i="0" dirty="0">
                <a:solidFill>
                  <a:srgbClr val="0D0D0D"/>
                </a:solidFill>
                <a:highlight>
                  <a:srgbClr val="FFFFFF"/>
                </a:highlight>
              </a:rPr>
              <a:t>Inicjatywy firmy </a:t>
            </a:r>
            <a:r>
              <a:rPr lang="pl-PL" i="0" dirty="0" err="1">
                <a:solidFill>
                  <a:srgbClr val="0D0D0D"/>
                </a:solidFill>
                <a:highlight>
                  <a:srgbClr val="FFFFFF"/>
                </a:highlight>
              </a:rPr>
              <a:t>BiaSol</a:t>
            </a:r>
            <a:r>
              <a:rPr lang="pl-PL" i="0" dirty="0">
                <a:solidFill>
                  <a:srgbClr val="0D0D0D"/>
                </a:solidFill>
                <a:highlight>
                  <a:srgbClr val="FFFFFF"/>
                </a:highlight>
              </a:rPr>
              <a:t> uczyniły z niej lidera w branży, pokazując, w jaki sposób zrównoważone praktyki mogą być skutecznie zintegrowane z modelami biznesowymi z korzyścią dla środowiska, społeczności i gospodarki</a:t>
            </a:r>
            <a:endParaRPr dirty="0"/>
          </a:p>
          <a:p>
            <a:pPr marL="457200" marR="0" lvl="0" indent="-228600" algn="just" rtl="0">
              <a:lnSpc>
                <a:spcPct val="103333"/>
              </a:lnSpc>
              <a:spcBef>
                <a:spcPts val="0"/>
              </a:spcBef>
              <a:spcAft>
                <a:spcPts val="0"/>
              </a:spcAft>
              <a:buClr>
                <a:srgbClr val="595959"/>
              </a:buClr>
              <a:buSzPts val="2400"/>
              <a:buFont typeface="Arial"/>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B21FE6-8B44-2B5F-DE77-43C7D4F0A7DF}"/>
              </a:ext>
            </a:extLst>
          </p:cNvPr>
          <p:cNvSpPr>
            <a:spLocks noGrp="1"/>
          </p:cNvSpPr>
          <p:nvPr>
            <p:ph type="body" idx="1"/>
          </p:nvPr>
        </p:nvSpPr>
        <p:spPr/>
        <p:txBody>
          <a:bodyPr/>
          <a:lstStyle/>
          <a:p>
            <a:r>
              <a:rPr lang="en-IN" dirty="0"/>
              <a:t>02</a:t>
            </a:r>
          </a:p>
        </p:txBody>
      </p:sp>
      <p:pic>
        <p:nvPicPr>
          <p:cNvPr id="4" name="Picture Placeholder 4">
            <a:extLst>
              <a:ext uri="{FF2B5EF4-FFF2-40B4-BE49-F238E27FC236}">
                <a16:creationId xmlns:a16="http://schemas.microsoft.com/office/drawing/2014/main" id="{B64A8F44-72B5-4285-EF74-1CE1FF01170D}"/>
              </a:ext>
            </a:extLst>
          </p:cNvPr>
          <p:cNvPicPr>
            <a:picLocks noGrp="1" noChangeAspect="1"/>
          </p:cNvPicPr>
          <p:nvPr>
            <p:ph type="pic" idx="2"/>
          </p:nvPr>
        </p:nvPicPr>
        <p:blipFill>
          <a:blip r:embed="rId2"/>
          <a:srcRect t="16734" b="16734"/>
          <a:stretch>
            <a:fillRect/>
          </a:stretch>
        </p:blipFill>
        <p:spPr>
          <a:xfrm>
            <a:off x="238125" y="2627313"/>
            <a:ext cx="7708900" cy="3395662"/>
          </a:xfrm>
        </p:spPr>
      </p:pic>
      <p:sp>
        <p:nvSpPr>
          <p:cNvPr id="5" name="Google Shape;259;p4">
            <a:extLst>
              <a:ext uri="{FF2B5EF4-FFF2-40B4-BE49-F238E27FC236}">
                <a16:creationId xmlns:a16="http://schemas.microsoft.com/office/drawing/2014/main" id="{FD0A94B6-FBA2-EDEC-D7B8-60AE8874F450}"/>
              </a:ext>
            </a:extLst>
          </p:cNvPr>
          <p:cNvSpPr/>
          <p:nvPr/>
        </p:nvSpPr>
        <p:spPr>
          <a:xfrm>
            <a:off x="5924616" y="4325144"/>
            <a:ext cx="4933927" cy="1561717"/>
          </a:xfrm>
          <a:prstGeom prst="rect">
            <a:avLst/>
          </a:prstGeom>
          <a:solidFill>
            <a:schemeClr val="lt1"/>
          </a:solidFill>
          <a:ln>
            <a:noFill/>
          </a:ln>
        </p:spPr>
        <p:txBody>
          <a:bodyPr spcFirstLastPara="1" wrap="square" lIns="91425" tIns="45700" rIns="91425" bIns="45700" anchor="ctr" anchorCtr="0">
            <a:noAutofit/>
          </a:bodyPr>
          <a:lstStyle/>
          <a:p>
            <a:pPr algn="ctr">
              <a:buSzPts val="529"/>
            </a:pPr>
            <a:r>
              <a:rPr lang="pl-PL"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ZRÓNOWAŻONE MYŚLENIE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3403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1: Edukacyjna Szkoła Hotelarstwa EHL</a:t>
            </a:r>
            <a:endParaRPr dirty="0"/>
          </a:p>
        </p:txBody>
      </p:sp>
      <p:sp>
        <p:nvSpPr>
          <p:cNvPr id="429" name="Google Shape;429;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430" name="Google Shape;430;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2: </a:t>
            </a:r>
            <a:r>
              <a:rPr lang="pl-PL" dirty="0" err="1"/>
              <a:t>Zymetria</a:t>
            </a:r>
            <a:endParaRPr dirty="0"/>
          </a:p>
        </p:txBody>
      </p:sp>
      <p:sp>
        <p:nvSpPr>
          <p:cNvPr id="431" name="Google Shape;431;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Case </a:t>
            </a:r>
            <a:r>
              <a:rPr lang="pl-PL" dirty="0" err="1"/>
              <a:t>study</a:t>
            </a:r>
            <a:r>
              <a:rPr lang="pl-PL" dirty="0"/>
              <a:t> 3: Siemens</a:t>
            </a:r>
            <a:endParaRPr dirty="0"/>
          </a:p>
        </p:txBody>
      </p:sp>
      <p:sp>
        <p:nvSpPr>
          <p:cNvPr id="432" name="Google Shape;432;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433" name="Google Shape;433;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434" name="Google Shape;434;p2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5" name="Google Shape;435;p2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36" name="Google Shape;436;p25"/>
          <p:cNvPicPr preferRelativeResize="0">
            <a:picLocks noGrp="1"/>
          </p:cNvPicPr>
          <p:nvPr>
            <p:ph type="pic" idx="8"/>
          </p:nvPr>
        </p:nvPicPr>
        <p:blipFill rotWithShape="1">
          <a:blip r:embed="rId3">
            <a:alphaModFix amt="85000"/>
          </a:blip>
          <a:srcRect l="24242" r="24241"/>
          <a:stretch/>
        </p:blipFill>
        <p:spPr>
          <a:xfrm>
            <a:off x="-48344" y="0"/>
            <a:ext cx="3570477" cy="6858000"/>
          </a:xfrm>
          <a:prstGeom prst="rect">
            <a:avLst/>
          </a:prstGeom>
          <a:solidFill>
            <a:srgbClr val="D8D8D8"/>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err="1">
                <a:solidFill>
                  <a:srgbClr val="0D0D0D"/>
                </a:solidFill>
                <a:highlight>
                  <a:srgbClr val="FFFFFF"/>
                </a:highlight>
              </a:rPr>
              <a:t>Educational</a:t>
            </a:r>
            <a:r>
              <a:rPr lang="pl-PL" b="0" i="0" dirty="0">
                <a:solidFill>
                  <a:srgbClr val="0D0D0D"/>
                </a:solidFill>
                <a:highlight>
                  <a:srgbClr val="FFFFFF"/>
                </a:highlight>
              </a:rPr>
              <a:t> Hotel School </a:t>
            </a:r>
            <a:r>
              <a:rPr lang="pl-PL" b="0" i="0" dirty="0" err="1">
                <a:solidFill>
                  <a:srgbClr val="0D0D0D"/>
                </a:solidFill>
                <a:highlight>
                  <a:srgbClr val="FFFFFF"/>
                </a:highlight>
              </a:rPr>
              <a:t>Lausanne</a:t>
            </a:r>
            <a:r>
              <a:rPr lang="pl-PL" b="0" i="0" dirty="0">
                <a:solidFill>
                  <a:srgbClr val="0D0D0D"/>
                </a:solidFill>
                <a:highlight>
                  <a:srgbClr val="FFFFFF"/>
                </a:highlight>
              </a:rPr>
              <a:t> (EHL) wdrożyła podejście oparte na koncepcji „ludzie, planeta i zysk”, która leży u podstaw ich strategii zrównoważonego rozwoju.  </a:t>
            </a:r>
          </a:p>
          <a:p>
            <a:pPr marL="0" lvl="0" indent="0" algn="just" rtl="0">
              <a:lnSpc>
                <a:spcPct val="103333"/>
              </a:lnSpc>
              <a:spcBef>
                <a:spcPts val="0"/>
              </a:spcBef>
              <a:spcAft>
                <a:spcPts val="0"/>
              </a:spcAft>
              <a:buClr>
                <a:srgbClr val="0D0D0D"/>
              </a:buClr>
              <a:buSzPts val="2400"/>
              <a:buNone/>
            </a:pPr>
            <a:endParaRPr lang="pl-PL"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koncentruje się na włączeniu zrównoważonego rozwoju do swoich programów nauczania. Wdrażają obowiązkowe kursy dotyczące zrównoważonego rozwoju biznesu, aby kształcić przyszłych liderów hotelarstwa w zakresie odpowiedzialnego zarządzania zasobami i minimalizowania wpływu na środowisko.</a:t>
            </a:r>
            <a:endParaRPr dirty="0"/>
          </a:p>
        </p:txBody>
      </p:sp>
      <p:sp>
        <p:nvSpPr>
          <p:cNvPr id="442" name="Google Shape;442;p26"/>
          <p:cNvSpPr txBox="1">
            <a:spLocks noGrp="1"/>
          </p:cNvSpPr>
          <p:nvPr>
            <p:ph type="body" idx="2"/>
          </p:nvPr>
        </p:nvSpPr>
        <p:spPr>
          <a:xfrm>
            <a:off x="600999" y="569619"/>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EHL - Szkoła biznesu hotelarskiego i zarządzania hotelami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W ramach działań na rzecz zrównoważonego rozwoju EHL opracowuje plany klimatyczne mające na celu zmniejszenie wpływu na środowisko. Długoterminowe cele środowiskowe obejmują dalsze zmniejszenie zużycia energii, ograniczenie produkcji odpadów i efektywne zarządzanie zasobami wodnymi. </a:t>
            </a:r>
          </a:p>
          <a:p>
            <a:pPr marL="0" lvl="0" indent="0" algn="just" rtl="0">
              <a:lnSpc>
                <a:spcPct val="103333"/>
              </a:lnSpc>
              <a:spcBef>
                <a:spcPts val="0"/>
              </a:spcBef>
              <a:spcAft>
                <a:spcPts val="0"/>
              </a:spcAft>
              <a:buClr>
                <a:srgbClr val="0D0D0D"/>
              </a:buClr>
              <a:buSzPts val="2400"/>
              <a:buNone/>
            </a:pPr>
            <a:endParaRPr lang="pl-PL" dirty="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dirty="0">
                <a:solidFill>
                  <a:srgbClr val="0D0D0D"/>
                </a:solidFill>
                <a:highlight>
                  <a:srgbClr val="FFFFFF"/>
                </a:highlight>
              </a:rPr>
              <a:t>EHL angażuje się we współpracę z lokalnymi społecznościami, udostępniając swoją wiedzę i umiejętności. Organizuje kursy mistrzowskie w lokalnych restauracjach, które wspierają reintegrację zawodową i inicjatywy lokalnych społeczności.</a:t>
            </a:r>
            <a:endParaRPr dirty="0"/>
          </a:p>
        </p:txBody>
      </p:sp>
      <p:sp>
        <p:nvSpPr>
          <p:cNvPr id="448" name="Google Shape;448;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EHL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
          <p:cNvPicPr preferRelativeResize="0">
            <a:picLocks noGrp="1"/>
          </p:cNvPicPr>
          <p:nvPr>
            <p:ph type="pic" idx="2"/>
          </p:nvPr>
        </p:nvPicPr>
        <p:blipFill rotWithShape="1">
          <a:blip r:embed="rId3">
            <a:alphaModFix/>
          </a:blip>
          <a:srcRect l="27508" r="27508"/>
          <a:stretch/>
        </p:blipFill>
        <p:spPr>
          <a:xfrm>
            <a:off x="388401" y="385460"/>
            <a:ext cx="4107750" cy="6087079"/>
          </a:xfrm>
          <a:prstGeom prst="rect">
            <a:avLst/>
          </a:prstGeom>
          <a:solidFill>
            <a:srgbClr val="BFBFBF"/>
          </a:solidFill>
          <a:ln>
            <a:noFill/>
          </a:ln>
        </p:spPr>
      </p:pic>
      <p:sp>
        <p:nvSpPr>
          <p:cNvPr id="226" name="Google Shape;226;p2"/>
          <p:cNvSpPr/>
          <p:nvPr/>
        </p:nvSpPr>
        <p:spPr>
          <a:xfrm>
            <a:off x="3926747" y="1252799"/>
            <a:ext cx="5192509" cy="6986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7" name="Google Shape;227;p2"/>
          <p:cNvSpPr txBox="1"/>
          <p:nvPr/>
        </p:nvSpPr>
        <p:spPr>
          <a:xfrm>
            <a:off x="4110770" y="1305097"/>
            <a:ext cx="500848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dirty="0">
                <a:solidFill>
                  <a:srgbClr val="73B64B"/>
                </a:solidFill>
                <a:latin typeface="Calibri"/>
                <a:ea typeface="Calibri"/>
                <a:cs typeface="Calibri"/>
                <a:sym typeface="Calibri"/>
              </a:rPr>
              <a:t>O projekcie </a:t>
            </a:r>
            <a:endParaRPr sz="1400" b="0" i="0" u="none" strike="noStrike" cap="none" dirty="0">
              <a:solidFill>
                <a:srgbClr val="000000"/>
              </a:solidFill>
              <a:latin typeface="Arial"/>
              <a:ea typeface="Arial"/>
              <a:cs typeface="Arial"/>
              <a:sym typeface="Arial"/>
            </a:endParaRPr>
          </a:p>
        </p:txBody>
      </p:sp>
      <p:sp>
        <p:nvSpPr>
          <p:cNvPr id="4" name="Google Shape;163;p3">
            <a:extLst>
              <a:ext uri="{FF2B5EF4-FFF2-40B4-BE49-F238E27FC236}">
                <a16:creationId xmlns:a16="http://schemas.microsoft.com/office/drawing/2014/main" id="{7023A0B4-66E1-C834-A498-C1A67783081B}"/>
              </a:ext>
            </a:extLst>
          </p:cNvPr>
          <p:cNvSpPr txBox="1">
            <a:spLocks noGrp="1"/>
          </p:cNvSpPr>
          <p:nvPr>
            <p:ph type="body" idx="1"/>
          </p:nvPr>
        </p:nvSpPr>
        <p:spPr>
          <a:xfrm>
            <a:off x="5002263" y="2441787"/>
            <a:ext cx="6116841" cy="3355510"/>
          </a:xfrm>
          <a:prstGeom prst="rect">
            <a:avLst/>
          </a:prstGeom>
          <a:noFill/>
          <a:ln>
            <a:noFill/>
          </a:ln>
        </p:spPr>
        <p:txBody>
          <a:bodyPr spcFirstLastPara="1" wrap="square" lIns="91425" tIns="45700" rIns="91425" bIns="45700" anchor="t" anchorCtr="0">
            <a:noAutofit/>
          </a:bodyPr>
          <a:lstStyle/>
          <a:p>
            <a:pPr marL="15875" lvl="0" indent="-15875" algn="just" rtl="0">
              <a:lnSpc>
                <a:spcPct val="150000"/>
              </a:lnSpc>
              <a:spcBef>
                <a:spcPts val="0"/>
              </a:spcBef>
              <a:spcAft>
                <a:spcPts val="0"/>
              </a:spcAft>
              <a:buClr>
                <a:schemeClr val="lt1"/>
              </a:buClr>
              <a:buSzPts val="2400"/>
              <a:buNone/>
            </a:pPr>
            <a:r>
              <a:rPr lang="en-US" sz="2400" dirty="0"/>
              <a:t>By implementing Start on Sustainability, we aim </a:t>
            </a:r>
            <a:r>
              <a:rPr lang="en-US" sz="2400" b="1" dirty="0"/>
              <a:t>to equip micro-enterprises </a:t>
            </a:r>
            <a:r>
              <a:rPr lang="en-US" sz="2400" dirty="0"/>
              <a:t>with the necessary </a:t>
            </a:r>
            <a:r>
              <a:rPr lang="en-US" sz="2400" b="1" dirty="0"/>
              <a:t>tools and resources </a:t>
            </a:r>
            <a:r>
              <a:rPr lang="en-US" sz="2400" dirty="0"/>
              <a:t>to take meaningful action towards sustainability, thereby contributing to a more sustainable and resilient EU economy.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a:spLocks noGrp="1"/>
          </p:cNvSpPr>
          <p:nvPr>
            <p:ph type="body" idx="1"/>
          </p:nvPr>
        </p:nvSpPr>
        <p:spPr>
          <a:xfrm>
            <a:off x="4825907" y="653144"/>
            <a:ext cx="6341766" cy="534017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pl-PL" b="0" i="0" u="none" strike="noStrike" dirty="0" err="1">
                <a:solidFill>
                  <a:srgbClr val="010101"/>
                </a:solidFill>
                <a:highlight>
                  <a:srgbClr val="FFFFFF"/>
                </a:highlight>
              </a:rPr>
              <a:t>Zymetria</a:t>
            </a:r>
            <a:r>
              <a:rPr lang="pl-PL" b="0" i="0" u="none" strike="noStrike" dirty="0">
                <a:solidFill>
                  <a:srgbClr val="010101"/>
                </a:solidFill>
                <a:highlight>
                  <a:srgbClr val="FFFFFF"/>
                </a:highlight>
              </a:rPr>
              <a:t> to innowacyjna firma badawczo-analityczna, która łączy doświadczenie w badaniach marketingowych, nauce o danych i technologii. Firma opracowała pakiet SUSTA, zaprojektowany w celu zapewnienia wiedzy i narzędzi do audytu, budowania zrównoważonych strategii, tworzenia tych strategii, ich realizacji i ostatecznie pomiaru ich skuteczności.</a:t>
            </a:r>
            <a:endParaRPr sz="1800" dirty="0">
              <a:solidFill>
                <a:srgbClr val="73B64B"/>
              </a:solidFill>
            </a:endParaRPr>
          </a:p>
        </p:txBody>
      </p:sp>
      <p:sp>
        <p:nvSpPr>
          <p:cNvPr id="454" name="Google Shape;454;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2f056c7f018_0_6"/>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just">
              <a:lnSpc>
                <a:spcPct val="150000"/>
              </a:lnSpc>
              <a:buClr>
                <a:srgbClr val="73B64B"/>
              </a:buClr>
              <a:buSzPts val="2000"/>
            </a:pPr>
            <a:r>
              <a:rPr lang="pl-PL" dirty="0">
                <a:solidFill>
                  <a:srgbClr val="010101"/>
                </a:solidFill>
                <a:highlight>
                  <a:schemeClr val="lt1"/>
                </a:highlight>
              </a:rPr>
              <a:t>Założona 10 lat temu przez partnerów zarządzających Barbarę </a:t>
            </a:r>
            <a:r>
              <a:rPr lang="pl-PL" dirty="0" err="1">
                <a:solidFill>
                  <a:srgbClr val="010101"/>
                </a:solidFill>
                <a:highlight>
                  <a:schemeClr val="lt1"/>
                </a:highlight>
              </a:rPr>
              <a:t>Krug</a:t>
            </a:r>
            <a:r>
              <a:rPr lang="pl-PL" dirty="0">
                <a:solidFill>
                  <a:srgbClr val="010101"/>
                </a:solidFill>
                <a:highlight>
                  <a:schemeClr val="lt1"/>
                </a:highlight>
              </a:rPr>
              <a:t> i Edytę Czarnotę, </a:t>
            </a:r>
            <a:r>
              <a:rPr lang="pl-PL" dirty="0" err="1">
                <a:solidFill>
                  <a:srgbClr val="010101"/>
                </a:solidFill>
                <a:highlight>
                  <a:schemeClr val="lt1"/>
                </a:highlight>
              </a:rPr>
              <a:t>Zymetria</a:t>
            </a:r>
            <a:r>
              <a:rPr lang="pl-PL" dirty="0">
                <a:solidFill>
                  <a:srgbClr val="010101"/>
                </a:solidFill>
                <a:highlight>
                  <a:schemeClr val="lt1"/>
                </a:highlight>
              </a:rPr>
              <a:t> aktywnie angażuje się we wspieranie rozwoju marki, badania nowych produktów i optymalizację biznesu poprzez przedsięwzięcia badawcze. Obecnie rozszerza swoją wiedzę specjalistyczną o zrównoważone praktyki w biznesie, pomagając klientom w uzyskaniu przewagi w szybko zmieniającym się krajobrazie.</a:t>
            </a:r>
            <a:endParaRPr dirty="0"/>
          </a:p>
        </p:txBody>
      </p:sp>
      <p:sp>
        <p:nvSpPr>
          <p:cNvPr id="461" name="Google Shape;461;g2f056c7f018_0_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
        <p:nvSpPr>
          <p:cNvPr id="467" name="Google Shape;467;p29"/>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solidFill>
                  <a:srgbClr val="010101"/>
                </a:solidFill>
              </a:rPr>
              <a:t>Katarzyna Król, przemawiając w imieniu </a:t>
            </a:r>
            <a:r>
              <a:rPr lang="pl-PL" dirty="0" err="1">
                <a:solidFill>
                  <a:srgbClr val="010101"/>
                </a:solidFill>
              </a:rPr>
              <a:t>Zymetrii</a:t>
            </a:r>
            <a:r>
              <a:rPr lang="pl-PL" dirty="0">
                <a:solidFill>
                  <a:srgbClr val="010101"/>
                </a:solidFill>
              </a:rPr>
              <a:t>, podkreśla ich zaangażowanie w zrównoważony rozwój, zaczynając od siebie. Jest pierwszą i jedyną agencją badawczą w Polsce, która obliczyła swój ślad węglowy na 2022 r., zgodnie z protokołem GHG i normami ISO-14064-1 (obejmującymi zakresy 1, 2 i 3), i określiła cele redukcji w oparciu o te oceny.</a:t>
            </a:r>
            <a:endParaRPr sz="2000" dirty="0">
              <a:solidFill>
                <a:srgbClr val="73B64B"/>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f056c7f018_0_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
        <p:nvSpPr>
          <p:cNvPr id="474" name="Google Shape;474;g2f056c7f018_0_12"/>
          <p:cNvSpPr txBox="1">
            <a:spLocks noGrp="1"/>
          </p:cNvSpPr>
          <p:nvPr>
            <p:ph type="body" idx="1"/>
          </p:nvPr>
        </p:nvSpPr>
        <p:spPr>
          <a:xfrm>
            <a:off x="4825907" y="406878"/>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dirty="0">
                <a:solidFill>
                  <a:srgbClr val="010101"/>
                </a:solidFill>
              </a:rPr>
              <a:t>Podejście </a:t>
            </a:r>
            <a:r>
              <a:rPr lang="pl-PL" dirty="0" err="1">
                <a:solidFill>
                  <a:srgbClr val="010101"/>
                </a:solidFill>
              </a:rPr>
              <a:t>Zymetria</a:t>
            </a:r>
            <a:r>
              <a:rPr lang="pl-PL" dirty="0">
                <a:solidFill>
                  <a:srgbClr val="010101"/>
                </a:solidFill>
              </a:rPr>
              <a:t> obejmuje nie tylko dostarczanie praktycznych zaleceń opartych na wiedzy eksperckiej i zoptymalizowanych procesach badawczych, ale także wykazuje proaktywne podejście do zrównoważonego rozwoju poprzez wdrażanie inicjatyw wewnętrznych i dalsze rozszerzanie tych praktyk na swoich klientów. Ich kompleksowe usługi mają na celu umożliwienie firmom nawigacji i rozwoju w erze, w której zrównoważony rozwój jest coraz bardziej integralną częścią sukcesu.</a:t>
            </a:r>
            <a:endParaRPr dirty="0">
              <a:solidFill>
                <a:srgbClr val="01010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800" b="1" dirty="0">
                <a:solidFill>
                  <a:schemeClr val="tx1">
                    <a:lumMod val="50000"/>
                  </a:schemeClr>
                </a:solidFill>
              </a:rPr>
              <a:t>„Zasady zrównoważonego rozwoju są integralną częścią działalności firmy Siemens - są wpisane w nasze DNA. Włączamy je do wszystkich naszych działań, na każdym etapie. Zapewniamy naszym klientom i interesariuszom narzędzia do zrównoważonego rozwoju, przekształcając branże, w których działają”.</a:t>
            </a:r>
            <a:endParaRPr sz="2800" b="1" dirty="0">
              <a:solidFill>
                <a:schemeClr val="tx1">
                  <a:lumMod val="50000"/>
                </a:schemeClr>
              </a:solidFill>
            </a:endParaRPr>
          </a:p>
        </p:txBody>
      </p:sp>
      <p:sp>
        <p:nvSpPr>
          <p:cNvPr id="480" name="Google Shape;480;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SIEMENS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297AC0-86FC-6B68-AB7F-8B9C26EA76CD}"/>
              </a:ext>
            </a:extLst>
          </p:cNvPr>
          <p:cNvSpPr>
            <a:spLocks noGrp="1"/>
          </p:cNvSpPr>
          <p:nvPr>
            <p:ph type="body" idx="1"/>
          </p:nvPr>
        </p:nvSpPr>
        <p:spPr/>
        <p:txBody>
          <a:bodyPr/>
          <a:lstStyle/>
          <a:p>
            <a:r>
              <a:rPr lang="en-IN" dirty="0"/>
              <a:t>03</a:t>
            </a:r>
          </a:p>
        </p:txBody>
      </p:sp>
      <p:sp>
        <p:nvSpPr>
          <p:cNvPr id="3" name="Picture Placeholder 2">
            <a:extLst>
              <a:ext uri="{FF2B5EF4-FFF2-40B4-BE49-F238E27FC236}">
                <a16:creationId xmlns:a16="http://schemas.microsoft.com/office/drawing/2014/main" id="{EDA7805C-8DBA-E63D-284F-A0F5D686E9B0}"/>
              </a:ext>
            </a:extLst>
          </p:cNvPr>
          <p:cNvSpPr>
            <a:spLocks noGrp="1"/>
          </p:cNvSpPr>
          <p:nvPr>
            <p:ph type="pic" idx="2"/>
          </p:nvPr>
        </p:nvSpPr>
        <p:spPr/>
        <p:txBody>
          <a:bodyPr/>
          <a:lstStyle/>
          <a:p>
            <a:endParaRPr lang="en-GB"/>
          </a:p>
        </p:txBody>
      </p:sp>
      <p:pic>
        <p:nvPicPr>
          <p:cNvPr id="4" name="Picture Placeholder 4">
            <a:extLst>
              <a:ext uri="{FF2B5EF4-FFF2-40B4-BE49-F238E27FC236}">
                <a16:creationId xmlns:a16="http://schemas.microsoft.com/office/drawing/2014/main" id="{FE87CD6C-BDEB-1EC6-D12F-AE16A1183E82}"/>
              </a:ext>
            </a:extLst>
          </p:cNvPr>
          <p:cNvPicPr>
            <a:picLocks noChangeAspect="1"/>
          </p:cNvPicPr>
          <p:nvPr/>
        </p:nvPicPr>
        <p:blipFill>
          <a:blip r:embed="rId2"/>
          <a:srcRect t="16734" b="16734"/>
          <a:stretch>
            <a:fillRect/>
          </a:stretch>
        </p:blipFill>
        <p:spPr>
          <a:xfrm>
            <a:off x="238772" y="2626821"/>
            <a:ext cx="7708195" cy="3396829"/>
          </a:xfrm>
          <a:prstGeom prst="rect">
            <a:avLst/>
          </a:prstGeom>
          <a:solidFill>
            <a:srgbClr val="BFBFBF"/>
          </a:solidFill>
          <a:ln>
            <a:noFill/>
          </a:ln>
        </p:spPr>
      </p:pic>
      <p:sp>
        <p:nvSpPr>
          <p:cNvPr id="5" name="Google Shape;259;p4">
            <a:extLst>
              <a:ext uri="{FF2B5EF4-FFF2-40B4-BE49-F238E27FC236}">
                <a16:creationId xmlns:a16="http://schemas.microsoft.com/office/drawing/2014/main" id="{8F0AA941-6345-C983-E4BE-51F9B5302C13}"/>
              </a:ext>
            </a:extLst>
          </p:cNvPr>
          <p:cNvSpPr/>
          <p:nvPr/>
        </p:nvSpPr>
        <p:spPr>
          <a:xfrm>
            <a:off x="5911916" y="4325235"/>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ANGAŻOWANIE PRACOWNIKÓW</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934396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Uzasadnienie biznesowe dla zaangażowania ludzi w zrównoważony rozwój - O2</a:t>
            </a:r>
            <a:endParaRPr dirty="0"/>
          </a:p>
        </p:txBody>
      </p:sp>
      <p:sp>
        <p:nvSpPr>
          <p:cNvPr id="571" name="Google Shape;571;p4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572" name="Google Shape;572;p45"/>
          <p:cNvSpPr txBox="1">
            <a:spLocks noGrp="1"/>
          </p:cNvSpPr>
          <p:nvPr>
            <p:ph type="body" idx="4"/>
          </p:nvPr>
        </p:nvSpPr>
        <p:spPr>
          <a:xfrm>
            <a:off x="4912292" y="2770036"/>
            <a:ext cx="6562677" cy="516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Zaangażowanie pracowników w zrównoważony rozwój w Bauer Media</a:t>
            </a:r>
            <a:endParaRPr dirty="0"/>
          </a:p>
        </p:txBody>
      </p:sp>
      <p:sp>
        <p:nvSpPr>
          <p:cNvPr id="573" name="Google Shape;573;p4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Jak zaangażować pracowników w zrównoważony rozwój - studium przypadku firmy </a:t>
            </a:r>
            <a:r>
              <a:rPr lang="pl-PL" dirty="0" err="1"/>
              <a:t>Unique</a:t>
            </a:r>
            <a:endParaRPr dirty="0"/>
          </a:p>
        </p:txBody>
      </p:sp>
      <p:sp>
        <p:nvSpPr>
          <p:cNvPr id="574" name="Google Shape;574;p4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575" name="Google Shape;575;p4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576" name="Google Shape;576;p4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7" name="Google Shape;577;p4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78" name="Google Shape;578;p4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solidFill>
                  <a:schemeClr val="tx1">
                    <a:lumMod val="50000"/>
                  </a:schemeClr>
                </a:solidFill>
              </a:rPr>
              <a:t>Program „</a:t>
            </a:r>
            <a:r>
              <a:rPr lang="pl-PL" dirty="0" err="1">
                <a:solidFill>
                  <a:schemeClr val="tx1">
                    <a:lumMod val="50000"/>
                  </a:schemeClr>
                </a:solidFill>
              </a:rPr>
              <a:t>Think</a:t>
            </a:r>
            <a:r>
              <a:rPr lang="pl-PL" dirty="0">
                <a:solidFill>
                  <a:schemeClr val="tx1">
                    <a:lumMod val="50000"/>
                  </a:schemeClr>
                </a:solidFill>
              </a:rPr>
              <a:t> Big” w O2, opracowany we współpracy z Global Action Plan, podkreśla, w jaki sposób zaangażowanie pracowników w inicjatywy na rzecz zrównoważonego rozwoju może przynieść korzyści zarówno społeczne, jak i biznesowe. Niniejsze studium przypadku analizuje wpływ programu na motywację pracowników, wyniki środowiskowe i zyski finansowe.</a:t>
            </a:r>
            <a:endParaRPr lang="en-US" dirty="0">
              <a:solidFill>
                <a:schemeClr val="tx1">
                  <a:lumMod val="50000"/>
                </a:schemeClr>
              </a:solidFill>
            </a:endParaRPr>
          </a:p>
        </p:txBody>
      </p:sp>
      <p:sp>
        <p:nvSpPr>
          <p:cNvPr id="585" name="Google Shape;585;p4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Biznesowe uzasadnienie zaangażowania ludzi w zrównoważony rozwój - O2</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xfrm>
            <a:off x="919752" y="26874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Enhancing Employee Motivation</a:t>
            </a:r>
            <a:endParaRPr/>
          </a:p>
        </p:txBody>
      </p:sp>
      <p:sp>
        <p:nvSpPr>
          <p:cNvPr id="592" name="Google Shape;592;p47"/>
          <p:cNvSpPr txBox="1">
            <a:spLocks noGrp="1"/>
          </p:cNvSpPr>
          <p:nvPr>
            <p:ph type="body" idx="3"/>
          </p:nvPr>
        </p:nvSpPr>
        <p:spPr>
          <a:xfrm>
            <a:off x="6281252" y="273332"/>
            <a:ext cx="5740060" cy="6049466"/>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100" dirty="0">
                <a:solidFill>
                  <a:schemeClr val="tx1">
                    <a:lumMod val="50000"/>
                  </a:schemeClr>
                </a:solidFill>
              </a:rPr>
              <a:t>Kiedy O2 uruchomiło program „</a:t>
            </a:r>
            <a:r>
              <a:rPr lang="pl-PL" sz="2100" dirty="0" err="1">
                <a:solidFill>
                  <a:schemeClr val="tx1">
                    <a:lumMod val="50000"/>
                  </a:schemeClr>
                </a:solidFill>
              </a:rPr>
              <a:t>Think</a:t>
            </a:r>
            <a:r>
              <a:rPr lang="pl-PL" sz="2100" dirty="0">
                <a:solidFill>
                  <a:schemeClr val="tx1">
                    <a:lumMod val="50000"/>
                  </a:schemeClr>
                </a:solidFill>
              </a:rPr>
              <a:t> Big”, pracownicy zostali zaproszeni do zaproponowania i poprowadzenia projektów zrównoważonego rozwoju. Inicjatywa ta nie tylko wzmocniła pozycję pracowników, ale także wzmocniła poczucie odpowiedzialności i dumy. Na przykład, projekt prowadzony przez pracowników, dotyczący zmniejszenia ilości odpadów z tworzyw sztucznych, spotkał się ze znacznym udziałem wszystkich działów, podnosząc morale i ducha zespołu. Kluczowe punkty:</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Zwiększona motywacja i pewność siebie </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Zwiększona spójność zespołu</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Rozwój osobisty dzięki możliwościom przywództwa.</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100" dirty="0">
                <a:solidFill>
                  <a:schemeClr val="tx1">
                    <a:lumMod val="50000"/>
                  </a:schemeClr>
                </a:solidFill>
              </a:rPr>
              <a:t>„Udział w projekcie '</a:t>
            </a:r>
            <a:r>
              <a:rPr lang="pl-PL" sz="2100" dirty="0" err="1">
                <a:solidFill>
                  <a:schemeClr val="tx1">
                    <a:lumMod val="50000"/>
                  </a:schemeClr>
                </a:solidFill>
              </a:rPr>
              <a:t>Think</a:t>
            </a:r>
            <a:r>
              <a:rPr lang="pl-PL" sz="2100" dirty="0">
                <a:solidFill>
                  <a:schemeClr val="tx1">
                    <a:lumMod val="50000"/>
                  </a:schemeClr>
                </a:solidFill>
              </a:rPr>
              <a:t> Big' uświadomił mi, jaki wpływ mogę mieć zarówno w pracy, jak i w szerszej społeczności” - uczestnik O2.</a:t>
            </a:r>
            <a:endParaRPr sz="2100" i="1" dirty="0">
              <a:solidFill>
                <a:schemeClr val="tx1">
                  <a:lumMod val="50000"/>
                </a:schemeClr>
              </a:solidFill>
            </a:endParaRPr>
          </a:p>
        </p:txBody>
      </p:sp>
      <p:pic>
        <p:nvPicPr>
          <p:cNvPr id="593" name="Google Shape;593;p47"/>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Program doprowadził do kilku udanych inicjatyw środowiskowych, takich jak kampania na rzecz zmniejszenia ilości odpadów biurowych. Pracownicy wspólnie pracowali nad zminimalizowaniem zużycia papieru i poprawą praktyk recyklingowych, co doprowadziło do znacznych oszczędności kosztów i zauważalnego zmniejszenia wpływu firmy na środowisko. Kluczowe punkty:</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Znaczne oszczędności kosztów dzięki redukcji odpadów</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Zmniejszone zużycie wody dzięki działaniom zwiększającym wydajność</a:t>
            </a:r>
          </a:p>
          <a:p>
            <a:pPr marL="342900" lvl="0" indent="-342900" algn="just" rtl="0">
              <a:lnSpc>
                <a:spcPct val="90000"/>
              </a:lnSpc>
              <a:spcBef>
                <a:spcPts val="0"/>
              </a:spcBef>
              <a:spcAft>
                <a:spcPts val="0"/>
              </a:spcAft>
              <a:buClr>
                <a:schemeClr val="lt1"/>
              </a:buClr>
              <a:buSzPts val="2400"/>
              <a:buFont typeface="Arial" panose="020B0604020202020204" pitchFamily="34" charset="0"/>
              <a:buChar char="•"/>
            </a:pPr>
            <a:r>
              <a:rPr lang="pl-PL" dirty="0"/>
              <a:t>Promowanie zrównoważonych praktyk w organizacji</a:t>
            </a:r>
            <a:endParaRPr dirty="0"/>
          </a:p>
        </p:txBody>
      </p:sp>
      <p:sp>
        <p:nvSpPr>
          <p:cNvPr id="600" name="Google Shape;600;p48"/>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Wpływ na środowisko i oszczędności</a:t>
            </a:r>
            <a:endParaRPr dirty="0"/>
          </a:p>
        </p:txBody>
      </p:sp>
      <p:pic>
        <p:nvPicPr>
          <p:cNvPr id="601" name="Google Shape;601;p48"/>
          <p:cNvPicPr preferRelativeResize="0">
            <a:picLocks noGrp="1"/>
          </p:cNvPicPr>
          <p:nvPr>
            <p:ph type="pic" idx="3"/>
          </p:nvPr>
        </p:nvPicPr>
        <p:blipFill rotWithShape="1">
          <a:blip r:embed="rId3">
            <a:alphaModFix/>
          </a:blip>
          <a:srcRect l="157" r="155"/>
          <a:stretch/>
        </p:blipFill>
        <p:spPr>
          <a:xfrm>
            <a:off x="6003925" y="0"/>
            <a:ext cx="5440363" cy="6858000"/>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3"/>
          <p:cNvSpPr txBox="1">
            <a:spLocks noGrp="1"/>
          </p:cNvSpPr>
          <p:nvPr>
            <p:ph type="body" idx="1"/>
          </p:nvPr>
        </p:nvSpPr>
        <p:spPr>
          <a:xfrm>
            <a:off x="1218922" y="348055"/>
            <a:ext cx="10007112" cy="807005"/>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pl-PL" dirty="0"/>
              <a:t>Spis treści Zestawu Startowego SOS</a:t>
            </a:r>
          </a:p>
        </p:txBody>
      </p:sp>
      <p:graphicFrame>
        <p:nvGraphicFramePr>
          <p:cNvPr id="2" name="Google Shape;186;p9">
            <a:extLst>
              <a:ext uri="{FF2B5EF4-FFF2-40B4-BE49-F238E27FC236}">
                <a16:creationId xmlns:a16="http://schemas.microsoft.com/office/drawing/2014/main" id="{07100012-0A23-BEB0-7F03-C4E79057416B}"/>
              </a:ext>
            </a:extLst>
          </p:cNvPr>
          <p:cNvGraphicFramePr/>
          <p:nvPr>
            <p:extLst>
              <p:ext uri="{D42A27DB-BD31-4B8C-83A1-F6EECF244321}">
                <p14:modId xmlns:p14="http://schemas.microsoft.com/office/powerpoint/2010/main" val="640848351"/>
              </p:ext>
            </p:extLst>
          </p:nvPr>
        </p:nvGraphicFramePr>
        <p:xfrm>
          <a:off x="621792" y="1237488"/>
          <a:ext cx="10604250" cy="5546420"/>
        </p:xfrm>
        <a:graphic>
          <a:graphicData uri="http://schemas.openxmlformats.org/drawingml/2006/table">
            <a:tbl>
              <a:tblPr firstRow="1" bandRow="1">
                <a:noFill/>
              </a:tblPr>
              <a:tblGrid>
                <a:gridCol w="5302125">
                  <a:extLst>
                    <a:ext uri="{9D8B030D-6E8A-4147-A177-3AD203B41FA5}">
                      <a16:colId xmlns:a16="http://schemas.microsoft.com/office/drawing/2014/main" val="20000"/>
                    </a:ext>
                  </a:extLst>
                </a:gridCol>
                <a:gridCol w="5302125">
                  <a:extLst>
                    <a:ext uri="{9D8B030D-6E8A-4147-A177-3AD203B41FA5}">
                      <a16:colId xmlns:a16="http://schemas.microsoft.com/office/drawing/2014/main" val="20001"/>
                    </a:ext>
                  </a:extLst>
                </a:gridCol>
              </a:tblGrid>
              <a:tr h="538150">
                <a:tc>
                  <a:txBody>
                    <a:bodyPr/>
                    <a:lstStyle/>
                    <a:p>
                      <a:pPr marL="0" marR="0" lvl="0" indent="0" algn="ctr" rtl="0">
                        <a:lnSpc>
                          <a:spcPct val="100000"/>
                        </a:lnSpc>
                        <a:spcBef>
                          <a:spcPts val="0"/>
                        </a:spcBef>
                        <a:spcAft>
                          <a:spcPts val="0"/>
                        </a:spcAft>
                        <a:buNone/>
                      </a:pPr>
                      <a:r>
                        <a:rPr lang="pl-PL" sz="3600" b="1" i="0" u="none" strike="noStrike" cap="none" noProof="0" dirty="0">
                          <a:solidFill>
                            <a:srgbClr val="73B64B"/>
                          </a:solidFill>
                          <a:latin typeface="Calibri"/>
                          <a:ea typeface="Calibri"/>
                          <a:cs typeface="Calibri"/>
                          <a:sym typeface="Arial"/>
                        </a:rPr>
                        <a:t>NAZWA MODUŁU</a:t>
                      </a:r>
                      <a:endParaRPr lang="en-GB" sz="3600" b="1" i="0" u="none" strike="noStrike" cap="none" noProof="0" dirty="0">
                        <a:solidFill>
                          <a:srgbClr val="73B64B"/>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None/>
                      </a:pPr>
                      <a:r>
                        <a:rPr lang="pl-PL" sz="3600" b="1" i="0" u="none" strike="noStrike" cap="none" noProof="0" dirty="0">
                          <a:solidFill>
                            <a:srgbClr val="73B64B"/>
                          </a:solidFill>
                          <a:latin typeface="Calibri"/>
                          <a:ea typeface="Calibri"/>
                          <a:cs typeface="Calibri"/>
                          <a:sym typeface="Arial"/>
                        </a:rPr>
                        <a:t>NAZWA MODUŁU</a:t>
                      </a:r>
                      <a:endParaRPr lang="en-GB" sz="3600" b="1" i="0" u="none" strike="noStrike" cap="none" noProof="0" dirty="0">
                        <a:solidFill>
                          <a:srgbClr val="73B64B"/>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Wprowadzenie do Zestawu Startowego SOS</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7 - Przejrzystość w łańcuchu dostaw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1"/>
                  </a:ext>
                </a:extLst>
              </a:tr>
              <a:tr h="594004">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1 - Zrównoważone operacje biznesowe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8 -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Praktyki</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porównawcze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2"/>
                  </a:ext>
                </a:extLst>
              </a:tr>
              <a:tr h="538150">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2 -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Zrównoważone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myślenie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9 -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Narzędzia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cyfrowe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3"/>
                  </a:ext>
                </a:extLst>
              </a:tr>
              <a:tr h="577418">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3 -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Angażowanie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pracowników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10 - Pułapki w zrównoważonym biznesie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4"/>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4 - Obsługa ekologicznych konsumentów</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Podsumowanie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Zestawu</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Startowego</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SOS</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5"/>
                  </a:ext>
                </a:extLst>
              </a:tr>
              <a:tr h="538150">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Moduł</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5 -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Partnerstwa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społeczne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Kluczowe</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pojęcia</a:t>
                      </a:r>
                      <a:r>
                        <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 i </a:t>
                      </a:r>
                      <a:r>
                        <a:rPr lang="en-GB" sz="2400" u="none" strike="noStrike" cap="none" noProof="0" dirty="0" err="1">
                          <a:solidFill>
                            <a:srgbClr val="010101"/>
                          </a:solidFill>
                          <a:latin typeface="Calibri" panose="020F0502020204030204" pitchFamily="34" charset="0"/>
                          <a:ea typeface="Calibri" panose="020F0502020204030204" pitchFamily="34" charset="0"/>
                          <a:cs typeface="Calibri" panose="020F0502020204030204" pitchFamily="34" charset="0"/>
                        </a:rPr>
                        <a:t>definicje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6"/>
                  </a:ext>
                </a:extLst>
              </a:tr>
              <a:tr h="538150">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Moduł 6 - Ocena i planowanie</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tc>
                  <a:txBody>
                    <a:bodyPr/>
                    <a:lstStyle/>
                    <a:p>
                      <a:pPr marL="0" marR="0" lvl="0" indent="0" algn="l" rtl="0">
                        <a:lnSpc>
                          <a:spcPct val="100000"/>
                        </a:lnSpc>
                        <a:spcBef>
                          <a:spcPts val="0"/>
                        </a:spcBef>
                        <a:spcAft>
                          <a:spcPts val="0"/>
                        </a:spcAft>
                        <a:buNone/>
                      </a:pPr>
                      <a:r>
                        <a:rPr lang="pl-PL"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rPr>
                        <a:t>BIBLIOGRAFIA</a:t>
                      </a:r>
                      <a:endParaRPr lang="en-GB" sz="2400" u="none" strike="noStrike" cap="none" noProof="0" dirty="0">
                        <a:solidFill>
                          <a:srgbClr val="010101"/>
                        </a:solidFill>
                        <a:latin typeface="Calibri" panose="020F0502020204030204" pitchFamily="34" charset="0"/>
                        <a:ea typeface="Calibri" panose="020F0502020204030204" pitchFamily="34" charset="0"/>
                        <a:cs typeface="Calibri" panose="020F0502020204030204" pitchFamily="34" charset="0"/>
                        <a:sym typeface="Calibri"/>
                      </a:endParaRPr>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9"/>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Zwrot z inwestycji finansowej</a:t>
            </a:r>
            <a:endParaRPr dirty="0"/>
          </a:p>
        </p:txBody>
      </p:sp>
      <p:pic>
        <p:nvPicPr>
          <p:cNvPr id="608" name="Google Shape;608;p49"/>
          <p:cNvPicPr preferRelativeResize="0">
            <a:picLocks noGrp="1"/>
          </p:cNvPicPr>
          <p:nvPr>
            <p:ph type="pic" idx="2"/>
          </p:nvPr>
        </p:nvPicPr>
        <p:blipFill rotWithShape="1">
          <a:blip r:embed="rId3">
            <a:alphaModFix/>
          </a:blip>
          <a:srcRect l="7723" r="7721"/>
          <a:stretch/>
        </p:blipFill>
        <p:spPr>
          <a:xfrm>
            <a:off x="7735037" y="1373925"/>
            <a:ext cx="2444127" cy="4336988"/>
          </a:xfrm>
          <a:prstGeom prst="rect">
            <a:avLst/>
          </a:prstGeom>
          <a:solidFill>
            <a:srgbClr val="D8D8D8"/>
          </a:solidFill>
          <a:ln>
            <a:noFill/>
          </a:ln>
        </p:spPr>
      </p:pic>
      <p:sp>
        <p:nvSpPr>
          <p:cNvPr id="609" name="Google Shape;609;p49"/>
          <p:cNvSpPr txBox="1">
            <a:spLocks noGrp="1"/>
          </p:cNvSpPr>
          <p:nvPr>
            <p:ph type="body" idx="3"/>
          </p:nvPr>
        </p:nvSpPr>
        <p:spPr>
          <a:xfrm>
            <a:off x="151932" y="822015"/>
            <a:ext cx="6910846" cy="5440807"/>
          </a:xfrm>
          <a:prstGeom prst="rect">
            <a:avLst/>
          </a:prstGeom>
          <a:noFill/>
          <a:ln>
            <a:noFill/>
          </a:ln>
        </p:spPr>
        <p:txBody>
          <a:bodyPr spcFirstLastPara="1" wrap="square" lIns="91425" tIns="45700" rIns="91425" bIns="45700" anchor="t" anchorCtr="0">
            <a:noAutofit/>
          </a:bodyPr>
          <a:lstStyle/>
          <a:p>
            <a:pPr algn="just"/>
            <a:r>
              <a:rPr lang="pl-PL" dirty="0">
                <a:solidFill>
                  <a:srgbClr val="000000"/>
                </a:solidFill>
              </a:rPr>
              <a:t>Szczegółowa analiza programu "</a:t>
            </a:r>
            <a:r>
              <a:rPr lang="pl-PL" dirty="0" err="1">
                <a:solidFill>
                  <a:srgbClr val="000000"/>
                </a:solidFill>
              </a:rPr>
              <a:t>Think</a:t>
            </a:r>
            <a:r>
              <a:rPr lang="pl-PL" dirty="0">
                <a:solidFill>
                  <a:srgbClr val="000000"/>
                </a:solidFill>
              </a:rPr>
              <a:t> Big" wykazała, że za każde zainwestowane 1 £ firma O2 uzyskała zwrot w wysokości 1,40 £. Ten sukces finansowy podkreśla wymierne korzyści z integrowania zrównoważonego rozwoju z działalnością biznesową. Jeden z projektów, skoncentrowany na efektywności energetycznej, nie tylko obniżył koszty, ale również dostarczył pracownikom wiedzy na temat praktyk zrównoważonego rozwoju.</a:t>
            </a:r>
          </a:p>
          <a:p>
            <a:r>
              <a:rPr lang="pl-PL" dirty="0">
                <a:solidFill>
                  <a:srgbClr val="000000"/>
                </a:solidFill>
              </a:rPr>
              <a:t>Najważniejsze punkty:</a:t>
            </a:r>
          </a:p>
          <a:p>
            <a:pPr>
              <a:buFont typeface="Arial" panose="020B0604020202020204" pitchFamily="34" charset="0"/>
              <a:buChar char="•"/>
            </a:pPr>
            <a:r>
              <a:rPr lang="pl-PL" dirty="0">
                <a:solidFill>
                  <a:srgbClr val="000000"/>
                </a:solidFill>
              </a:rPr>
              <a:t>Pozytywny zwrot finansowy: 1,40 £ za każde zainwestowane 1 £</a:t>
            </a:r>
          </a:p>
          <a:p>
            <a:pPr>
              <a:buFont typeface="Arial" panose="020B0604020202020204" pitchFamily="34" charset="0"/>
              <a:buChar char="•"/>
            </a:pPr>
            <a:r>
              <a:rPr lang="pl-PL" dirty="0">
                <a:solidFill>
                  <a:srgbClr val="000000"/>
                </a:solidFill>
              </a:rPr>
              <a:t>Ukazuje finansową opłacalność inicjatyw związanych ze zrównoważonym rozwojem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txBox="1">
            <a:spLocks noGrp="1"/>
          </p:cNvSpPr>
          <p:nvPr>
            <p:ph type="body" idx="1"/>
          </p:nvPr>
        </p:nvSpPr>
        <p:spPr>
          <a:xfrm>
            <a:off x="131328" y="1066451"/>
            <a:ext cx="5689319" cy="5133001"/>
          </a:xfrm>
          <a:prstGeom prst="rect">
            <a:avLst/>
          </a:prstGeom>
          <a:noFill/>
          <a:ln>
            <a:noFill/>
          </a:ln>
        </p:spPr>
        <p:txBody>
          <a:bodyPr spcFirstLastPara="1" wrap="square" lIns="91425" tIns="45700" rIns="91425" bIns="45700" anchor="t" anchorCtr="0">
            <a:noAutofit/>
          </a:bodyPr>
          <a:lstStyle/>
          <a:p>
            <a:pPr algn="just"/>
            <a:r>
              <a:rPr lang="pl-PL" sz="2000" dirty="0"/>
              <a:t>Sukces O2 z programem "</a:t>
            </a:r>
            <a:r>
              <a:rPr lang="pl-PL" sz="2000" dirty="0" err="1"/>
              <a:t>Think</a:t>
            </a:r>
            <a:r>
              <a:rPr lang="pl-PL" sz="2000" dirty="0"/>
              <a:t> Big" stanowi inspirację dla innych firm. Osiągnięcia tego programu pokazują, jak zaangażowanie pracowników może wspierać zrównoważony rozwój i korzyści biznesowe. O2 zachęca inne przedsiębiorstwa do dzielenia się swoimi danymi i doświadczeniami, aby wspólnie budować wiedzę o wartości inicjatyw na rzecz zrównoważonego rozwoju.</a:t>
            </a:r>
          </a:p>
          <a:p>
            <a:r>
              <a:rPr lang="pl-PL" sz="2000" dirty="0"/>
              <a:t>Najważniejsze punkty:</a:t>
            </a:r>
          </a:p>
          <a:p>
            <a:pPr>
              <a:buFont typeface="Arial" panose="020B0604020202020204" pitchFamily="34" charset="0"/>
              <a:buChar char="•"/>
            </a:pPr>
            <a:r>
              <a:rPr lang="pl-PL" sz="2000" dirty="0"/>
              <a:t>Apel do firm o dzielenie się danymi i doświadczeniami</a:t>
            </a:r>
          </a:p>
          <a:p>
            <a:pPr>
              <a:buFont typeface="Arial" panose="020B0604020202020204" pitchFamily="34" charset="0"/>
              <a:buChar char="•"/>
            </a:pPr>
            <a:r>
              <a:rPr lang="pl-PL" sz="2000" dirty="0"/>
              <a:t>Znaczenie wspólnych działań na rzecz zrównoważonego rozwoju</a:t>
            </a:r>
          </a:p>
          <a:p>
            <a:pPr>
              <a:buFont typeface="Arial" panose="020B0604020202020204" pitchFamily="34" charset="0"/>
              <a:buChar char="•"/>
            </a:pPr>
            <a:r>
              <a:rPr lang="pl-PL" sz="2000" dirty="0"/>
              <a:t>„Wierzymy, że współpracując, firmy mogą zwiększyć efektywność swoich działań na rzecz zrównoważonego rozwoju” – przedstawiciel O2</a:t>
            </a:r>
          </a:p>
        </p:txBody>
      </p:sp>
      <p:sp>
        <p:nvSpPr>
          <p:cNvPr id="616" name="Google Shape;616;p50"/>
          <p:cNvSpPr txBox="1">
            <a:spLocks noGrp="1"/>
          </p:cNvSpPr>
          <p:nvPr>
            <p:ph type="body" idx="2"/>
          </p:nvPr>
        </p:nvSpPr>
        <p:spPr>
          <a:xfrm>
            <a:off x="355794" y="73799"/>
            <a:ext cx="520182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Zachęcanie do współpracy w branży</a:t>
            </a:r>
            <a:endParaRPr dirty="0"/>
          </a:p>
        </p:txBody>
      </p:sp>
      <p:pic>
        <p:nvPicPr>
          <p:cNvPr id="617" name="Google Shape;617;p50"/>
          <p:cNvPicPr preferRelativeResize="0">
            <a:picLocks noGrp="1"/>
          </p:cNvPicPr>
          <p:nvPr>
            <p:ph type="pic" idx="3"/>
          </p:nvPr>
        </p:nvPicPr>
        <p:blipFill rotWithShape="1">
          <a:blip r:embed="rId3">
            <a:alphaModFix/>
          </a:blip>
          <a:srcRect l="12289" t="1075" r="35597" b="-1075"/>
          <a:stretch/>
        </p:blipFill>
        <p:spPr>
          <a:xfrm>
            <a:off x="6083676" y="0"/>
            <a:ext cx="5361066" cy="6858000"/>
          </a:xfrm>
          <a:prstGeom prst="rect">
            <a:avLst/>
          </a:prstGeom>
          <a:solidFill>
            <a:srgbClr val="D8D8D8"/>
          </a:solid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Bauer Media, pod przewodnictwem komitetu </a:t>
            </a:r>
            <a:r>
              <a:rPr lang="pl-PL" dirty="0" err="1"/>
              <a:t>GoLoud</a:t>
            </a:r>
            <a:r>
              <a:rPr lang="pl-PL" dirty="0"/>
              <a:t> For Good, rozpoczęło drogę ku zrównoważonemu rozwojowi, kładąc szczególny nacisk na zaangażowanie pracowników. Niniejsze studium przypadku analizuje ich inicjatywy, napotkane wyzwania, zastosowane rozwiązania oraz osiągnięte wyniki.</a:t>
            </a:r>
            <a:endParaRPr dirty="0"/>
          </a:p>
        </p:txBody>
      </p:sp>
      <p:sp>
        <p:nvSpPr>
          <p:cNvPr id="624" name="Google Shape;624;p51"/>
          <p:cNvSpPr txBox="1">
            <a:spLocks noGrp="1"/>
          </p:cNvSpPr>
          <p:nvPr>
            <p:ph type="body" idx="2"/>
          </p:nvPr>
        </p:nvSpPr>
        <p:spPr>
          <a:xfrm>
            <a:off x="162962" y="835090"/>
            <a:ext cx="3784349" cy="1774519"/>
          </a:xfrm>
          <a:prstGeom prst="rect">
            <a:avLst/>
          </a:prstGeom>
          <a:noFill/>
          <a:ln>
            <a:noFill/>
          </a:ln>
        </p:spPr>
        <p:txBody>
          <a:bodyPr spcFirstLastPara="1" wrap="square" lIns="91425" tIns="45700" rIns="91425" bIns="45700" anchor="t" anchorCtr="0">
            <a:noAutofit/>
          </a:bodyPr>
          <a:lstStyle/>
          <a:p>
            <a:endParaRPr lang="pl-PL" dirty="0"/>
          </a:p>
          <a:p>
            <a:r>
              <a:rPr lang="pl-PL" dirty="0"/>
              <a:t>	Zaangażowanie pracowników w zrównoważony rozwój w Bauer Media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xfrm>
            <a:off x="775071" y="7564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Wyzwania i rozwiązania</a:t>
            </a:r>
          </a:p>
        </p:txBody>
      </p:sp>
      <p:sp>
        <p:nvSpPr>
          <p:cNvPr id="631" name="Google Shape;631;p52"/>
          <p:cNvSpPr txBox="1">
            <a:spLocks noGrp="1"/>
          </p:cNvSpPr>
          <p:nvPr>
            <p:ph type="body" idx="3"/>
          </p:nvPr>
        </p:nvSpPr>
        <p:spPr>
          <a:xfrm>
            <a:off x="6425932" y="994692"/>
            <a:ext cx="5491748" cy="517242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b="1" dirty="0"/>
              <a:t>Wyzwanie:</a:t>
            </a:r>
            <a:br>
              <a:rPr lang="pl-PL" sz="2000" dirty="0"/>
            </a:br>
            <a:r>
              <a:rPr lang="pl-PL" sz="2000" dirty="0"/>
              <a:t>Zrównoważony rozwój był nowym tematem dla Bauer Media, wymagającym wykazania się przywództwem w tej dziedzinie.</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t>Rozwiązanie:</a:t>
            </a:r>
            <a:br>
              <a:rPr lang="pl-PL" sz="2000" dirty="0"/>
            </a:br>
            <a:r>
              <a:rPr lang="pl-PL" sz="2000" dirty="0"/>
              <a:t>Utworzenie Komitetu </a:t>
            </a:r>
            <a:r>
              <a:rPr lang="pl-PL" sz="2000" dirty="0" err="1"/>
              <a:t>GoLoud</a:t>
            </a:r>
            <a:r>
              <a:rPr lang="pl-PL" sz="2000" dirty="0"/>
              <a:t> For Good przez trzech liderów: </a:t>
            </a:r>
            <a:r>
              <a:rPr lang="pl-PL" sz="2000" dirty="0" err="1"/>
              <a:t>Zarę</a:t>
            </a:r>
            <a:r>
              <a:rPr lang="pl-PL" sz="2000" dirty="0"/>
              <a:t> Flynn, Adriana Barry'ego i </a:t>
            </a:r>
            <a:r>
              <a:rPr lang="pl-PL" sz="2000" dirty="0" err="1"/>
              <a:t>Márese</a:t>
            </a:r>
            <a:r>
              <a:rPr lang="pl-PL" sz="2000" dirty="0"/>
              <a:t> O’Sullivan.</a:t>
            </a:r>
            <a:br>
              <a:rPr lang="pl-PL" sz="2000" dirty="0"/>
            </a:br>
            <a:r>
              <a:rPr lang="pl-PL" sz="2000" dirty="0"/>
              <a:t>Skupienie się na wewnętrznych praktykach zrównoważonego rozwoju oraz zachęcanie współpracowników do aktywnego udziału.</a:t>
            </a:r>
            <a:br>
              <a:rPr lang="pl-PL" sz="2000" dirty="0"/>
            </a:br>
            <a:r>
              <a:rPr lang="pl-PL" sz="2000" dirty="0"/>
              <a:t>Podnoszenie kwalifikacji poprzez sześciotygodniowy program szkoleniowy Learning </a:t>
            </a:r>
            <a:r>
              <a:rPr lang="pl-PL" sz="2000" dirty="0" err="1"/>
              <a:t>Waves</a:t>
            </a:r>
            <a:r>
              <a:rPr lang="pl-PL" sz="2000" dirty="0"/>
              <a:t>.</a:t>
            </a:r>
            <a:endParaRPr lang="en-US" sz="2000" dirty="0"/>
          </a:p>
        </p:txBody>
      </p:sp>
      <p:pic>
        <p:nvPicPr>
          <p:cNvPr id="632" name="Google Shape;632;p52"/>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3"/>
          <p:cNvSpPr txBox="1">
            <a:spLocks noGrp="1"/>
          </p:cNvSpPr>
          <p:nvPr>
            <p:ph type="body" idx="1"/>
          </p:nvPr>
        </p:nvSpPr>
        <p:spPr>
          <a:xfrm>
            <a:off x="254000" y="1412240"/>
            <a:ext cx="5750559" cy="3666574"/>
          </a:xfrm>
          <a:prstGeom prst="rect">
            <a:avLst/>
          </a:prstGeom>
          <a:noFill/>
          <a:ln>
            <a:noFill/>
          </a:ln>
        </p:spPr>
        <p:txBody>
          <a:bodyPr spcFirstLastPara="1" wrap="square" lIns="91425" tIns="45700" rIns="91425" bIns="45700" anchor="t" anchorCtr="0">
            <a:noAutofit/>
          </a:bodyPr>
          <a:lstStyle/>
          <a:p>
            <a:r>
              <a:rPr lang="pl-PL" sz="1800" b="1" dirty="0"/>
              <a:t>Inicjatywy:</a:t>
            </a:r>
            <a:br>
              <a:rPr lang="pl-PL" sz="1800" dirty="0"/>
            </a:br>
            <a:endParaRPr lang="pl-PL" sz="1800" dirty="0"/>
          </a:p>
          <a:p>
            <a:r>
              <a:rPr lang="pl-PL" sz="1800" dirty="0"/>
              <a:t>-Przeprowadzenie ankiety wśród pracowników w celu zbadania opinii na temat zrównoważonego rozwoju.</a:t>
            </a:r>
            <a:br>
              <a:rPr lang="pl-PL" sz="1800" dirty="0"/>
            </a:br>
            <a:endParaRPr lang="pl-PL" sz="1800" dirty="0"/>
          </a:p>
          <a:p>
            <a:r>
              <a:rPr lang="pl-PL" sz="1800" dirty="0"/>
              <a:t>-Regularne biuletyny i kampanie komunikacyjne na tematy takie jak odpady i woda.</a:t>
            </a:r>
            <a:br>
              <a:rPr lang="pl-PL" sz="1800" dirty="0"/>
            </a:br>
            <a:endParaRPr lang="pl-PL" sz="1800" dirty="0"/>
          </a:p>
          <a:p>
            <a:r>
              <a:rPr lang="pl-PL" sz="1800" dirty="0"/>
              <a:t>-Partnerstwo z Food </a:t>
            </a:r>
            <a:r>
              <a:rPr lang="pl-PL" sz="1800" dirty="0" err="1"/>
              <a:t>Cloud</a:t>
            </a:r>
            <a:r>
              <a:rPr lang="pl-PL" sz="1800" dirty="0"/>
              <a:t>, </a:t>
            </a:r>
            <a:r>
              <a:rPr lang="pl-PL" sz="1800" dirty="0" err="1"/>
              <a:t>Clean</a:t>
            </a:r>
            <a:r>
              <a:rPr lang="pl-PL" sz="1800" dirty="0"/>
              <a:t> </a:t>
            </a:r>
            <a:r>
              <a:rPr lang="pl-PL" sz="1800" dirty="0" err="1"/>
              <a:t>Coast</a:t>
            </a:r>
            <a:r>
              <a:rPr lang="pl-PL" sz="1800" dirty="0"/>
              <a:t> i </a:t>
            </a:r>
            <a:r>
              <a:rPr lang="pl-PL" sz="1800" dirty="0" err="1"/>
              <a:t>Irish</a:t>
            </a:r>
            <a:r>
              <a:rPr lang="pl-PL" sz="1800" dirty="0"/>
              <a:t> Wildlife Trust w zakresie możliwości wolontariatu pracowniczego.</a:t>
            </a:r>
            <a:br>
              <a:rPr lang="pl-PL" sz="1800" dirty="0"/>
            </a:br>
            <a:endParaRPr lang="pl-PL" sz="1800" dirty="0"/>
          </a:p>
          <a:p>
            <a:r>
              <a:rPr lang="pl-PL" sz="1800" b="1" dirty="0"/>
              <a:t>Historia sukcesu:</a:t>
            </a:r>
            <a:br>
              <a:rPr lang="pl-PL" sz="1800" dirty="0"/>
            </a:br>
            <a:endParaRPr lang="pl-PL" sz="1800" dirty="0"/>
          </a:p>
          <a:p>
            <a:r>
              <a:rPr lang="pl-PL" sz="1800" dirty="0"/>
              <a:t>	Przedświąteczna wymiana ubrań, która zaowocowała dużym udziałem i nowymi strojami dla pracowników.</a:t>
            </a:r>
          </a:p>
          <a:p>
            <a:br>
              <a:rPr lang="pl-PL" dirty="0"/>
            </a:br>
            <a:endParaRPr lang="pl-PL" dirty="0"/>
          </a:p>
        </p:txBody>
      </p:sp>
      <p:sp>
        <p:nvSpPr>
          <p:cNvPr id="639" name="Google Shape;639;p53"/>
          <p:cNvSpPr txBox="1">
            <a:spLocks noGrp="1"/>
          </p:cNvSpPr>
          <p:nvPr>
            <p:ph type="body" idx="2"/>
          </p:nvPr>
        </p:nvSpPr>
        <p:spPr>
          <a:xfrm>
            <a:off x="325120" y="301055"/>
            <a:ext cx="5285733"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3200" dirty="0"/>
              <a:t>Inicjatywy i zaangażowanie pracowników</a:t>
            </a:r>
            <a:endParaRPr sz="3200" dirty="0"/>
          </a:p>
        </p:txBody>
      </p:sp>
      <p:pic>
        <p:nvPicPr>
          <p:cNvPr id="640" name="Google Shape;640;p53"/>
          <p:cNvPicPr preferRelativeResize="0">
            <a:picLocks noGrp="1"/>
          </p:cNvPicPr>
          <p:nvPr>
            <p:ph type="pic" idx="3"/>
          </p:nvPr>
        </p:nvPicPr>
        <p:blipFill rotWithShape="1">
          <a:blip r:embed="rId3">
            <a:alphaModFix/>
          </a:blip>
          <a:srcRect t="7919" b="7919"/>
          <a:stretch/>
        </p:blipFill>
        <p:spPr>
          <a:xfrm>
            <a:off x="6003925" y="0"/>
            <a:ext cx="5440363" cy="6858000"/>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4"/>
          <p:cNvSpPr txBox="1">
            <a:spLocks noGrp="1"/>
          </p:cNvSpPr>
          <p:nvPr>
            <p:ph type="body" idx="1"/>
          </p:nvPr>
        </p:nvSpPr>
        <p:spPr>
          <a:xfrm>
            <a:off x="373874" y="242104"/>
            <a:ext cx="7632205" cy="992652"/>
          </a:xfrm>
          <a:prstGeom prst="rect">
            <a:avLst/>
          </a:prstGeom>
          <a:noFill/>
          <a:ln>
            <a:noFill/>
          </a:ln>
        </p:spPr>
        <p:txBody>
          <a:bodyPr spcFirstLastPara="1" wrap="square" lIns="91425" tIns="45700" rIns="91425" bIns="45700" anchor="t" anchorCtr="0">
            <a:noAutofit/>
          </a:bodyPr>
          <a:lstStyle/>
          <a:p>
            <a:r>
              <a:rPr lang="pl-PL" b="1" dirty="0"/>
              <a:t>Osiągnięcia i plany na przyszłość</a:t>
            </a:r>
            <a:endParaRPr lang="pl-PL" dirty="0"/>
          </a:p>
        </p:txBody>
      </p:sp>
      <p:pic>
        <p:nvPicPr>
          <p:cNvPr id="647" name="Google Shape;647;p54"/>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648" name="Google Shape;648;p54"/>
          <p:cNvSpPr txBox="1">
            <a:spLocks noGrp="1"/>
          </p:cNvSpPr>
          <p:nvPr>
            <p:ph type="body" idx="3"/>
          </p:nvPr>
        </p:nvSpPr>
        <p:spPr>
          <a:xfrm>
            <a:off x="373874" y="1417193"/>
            <a:ext cx="6910846" cy="4780407"/>
          </a:xfrm>
          <a:prstGeom prst="rect">
            <a:avLst/>
          </a:prstGeom>
          <a:noFill/>
          <a:ln>
            <a:noFill/>
          </a:ln>
        </p:spPr>
        <p:txBody>
          <a:bodyPr spcFirstLastPara="1" wrap="square" lIns="91425" tIns="45700" rIns="91425" bIns="45700" anchor="t" anchorCtr="0">
            <a:noAutofit/>
          </a:bodyPr>
          <a:lstStyle/>
          <a:p>
            <a:r>
              <a:rPr lang="pl-PL" b="1" dirty="0"/>
              <a:t>Osiągnięcia</a:t>
            </a:r>
          </a:p>
          <a:p>
            <a:pPr marL="571500" indent="-342900">
              <a:buFont typeface="Arial" panose="020B0604020202020204" pitchFamily="34" charset="0"/>
              <a:buChar char="•"/>
            </a:pPr>
            <a:r>
              <a:rPr lang="pl-PL" dirty="0"/>
              <a:t>Zwiększona świadomość i udział w inicjatywach na rzecz zrównoważonego rozwoju</a:t>
            </a:r>
          </a:p>
          <a:p>
            <a:pPr marL="571500" indent="-342900">
              <a:buFont typeface="Arial" panose="020B0604020202020204" pitchFamily="34" charset="0"/>
              <a:buChar char="•"/>
            </a:pPr>
            <a:r>
              <a:rPr lang="pl-PL" dirty="0"/>
              <a:t>Udane wewnętrzne kampanie i wydarzenia promujące kulturę zrównoważonego rozwoju.</a:t>
            </a:r>
          </a:p>
          <a:p>
            <a:pPr marL="0" lvl="0" indent="0" algn="just" rtl="0">
              <a:lnSpc>
                <a:spcPct val="103333"/>
              </a:lnSpc>
              <a:spcBef>
                <a:spcPts val="0"/>
              </a:spcBef>
              <a:spcAft>
                <a:spcPts val="0"/>
              </a:spcAft>
              <a:buClr>
                <a:srgbClr val="595959"/>
              </a:buClr>
              <a:buSzPts val="2400"/>
              <a:buNone/>
            </a:pPr>
            <a:endParaRPr dirty="0"/>
          </a:p>
          <a:p>
            <a:r>
              <a:rPr lang="pl-PL" b="1" dirty="0"/>
              <a:t>Plany na przyszłość</a:t>
            </a:r>
          </a:p>
          <a:p>
            <a:pPr marL="571500" indent="-342900">
              <a:buFont typeface="Arial" panose="020B0604020202020204" pitchFamily="34" charset="0"/>
              <a:buChar char="•"/>
            </a:pPr>
            <a:r>
              <a:rPr lang="pl-PL" dirty="0"/>
              <a:t>Druga wymiana ubrań z udziałem eksperta w dziedzinie zrównoważonej mody.</a:t>
            </a:r>
          </a:p>
          <a:p>
            <a:pPr marL="571500" indent="-342900">
              <a:buFont typeface="Arial" panose="020B0604020202020204" pitchFamily="34" charset="0"/>
              <a:buChar char="•"/>
            </a:pPr>
            <a:r>
              <a:rPr lang="pl-PL" dirty="0"/>
              <a:t>Udział w Ad Net Zero w celu zmniejszenia śladu węglowego działań marketingowych.</a:t>
            </a:r>
          </a:p>
          <a:p>
            <a:pPr marL="571500" indent="-342900">
              <a:buFont typeface="Arial" panose="020B0604020202020204" pitchFamily="34" charset="0"/>
              <a:buChar char="•"/>
            </a:pPr>
            <a:r>
              <a:rPr lang="pl-PL" dirty="0"/>
              <a:t>Dalsze skupianie się na kwestiach środowiskowych i społecznych.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5"/>
          <p:cNvSpPr txBox="1">
            <a:spLocks noGrp="1"/>
          </p:cNvSpPr>
          <p:nvPr>
            <p:ph type="body" idx="1"/>
          </p:nvPr>
        </p:nvSpPr>
        <p:spPr>
          <a:xfrm>
            <a:off x="212560" y="1050459"/>
            <a:ext cx="5361066" cy="513300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Podczas swojej drogi Bauer Media zdobyła cenne doświadczenia związane z tworzeniem zrównoważonego miejsca pracy. Kluczowe wnioski obejmowały znaczenie zaangażowanych zespołów, wsparcia przywództwa oraz regularnej komunikacji. Kluczowe wnioski:</a:t>
            </a:r>
          </a:p>
          <a:p>
            <a:pPr lvl="0" indent="-457200" algn="just" rtl="0">
              <a:lnSpc>
                <a:spcPct val="90000"/>
              </a:lnSpc>
              <a:spcBef>
                <a:spcPts val="0"/>
              </a:spcBef>
              <a:spcAft>
                <a:spcPts val="0"/>
              </a:spcAft>
              <a:buClr>
                <a:schemeClr val="lt1"/>
              </a:buClr>
              <a:buSzPts val="2400"/>
              <a:buFont typeface="+mj-lt"/>
              <a:buAutoNum type="arabicPeriod"/>
            </a:pPr>
            <a:r>
              <a:rPr lang="pl-PL" dirty="0"/>
              <a:t> Dedykowany zespół ds. zrównoważonego rozwoju z rotacyjnym przywództwem. </a:t>
            </a:r>
          </a:p>
          <a:p>
            <a:pPr lvl="0" indent="-457200" algn="just" rtl="0">
              <a:lnSpc>
                <a:spcPct val="90000"/>
              </a:lnSpc>
              <a:spcBef>
                <a:spcPts val="0"/>
              </a:spcBef>
              <a:spcAft>
                <a:spcPts val="0"/>
              </a:spcAft>
              <a:buClr>
                <a:schemeClr val="lt1"/>
              </a:buClr>
              <a:buSzPts val="2400"/>
              <a:buFont typeface="+mj-lt"/>
              <a:buAutoNum type="arabicPeriod"/>
            </a:pPr>
            <a:r>
              <a:rPr lang="pl-PL" dirty="0"/>
              <a:t>Silne wsparcie ze strony najwyższego kierownictwa. </a:t>
            </a:r>
          </a:p>
          <a:p>
            <a:pPr lvl="0" indent="-457200" algn="just" rtl="0">
              <a:lnSpc>
                <a:spcPct val="90000"/>
              </a:lnSpc>
              <a:spcBef>
                <a:spcPts val="0"/>
              </a:spcBef>
              <a:spcAft>
                <a:spcPts val="0"/>
              </a:spcAft>
              <a:buClr>
                <a:schemeClr val="lt1"/>
              </a:buClr>
              <a:buSzPts val="2400"/>
              <a:buFont typeface="+mj-lt"/>
              <a:buAutoNum type="arabicPeriod"/>
            </a:pPr>
            <a:r>
              <a:rPr lang="pl-PL" dirty="0"/>
              <a:t>Regularna komunikacja oraz ankiety wśród pracowników. </a:t>
            </a:r>
          </a:p>
          <a:p>
            <a:pPr lvl="0" indent="-457200" algn="just" rtl="0">
              <a:lnSpc>
                <a:spcPct val="90000"/>
              </a:lnSpc>
              <a:spcBef>
                <a:spcPts val="0"/>
              </a:spcBef>
              <a:spcAft>
                <a:spcPts val="0"/>
              </a:spcAft>
              <a:buClr>
                <a:schemeClr val="lt1"/>
              </a:buClr>
              <a:buSzPts val="2400"/>
              <a:buFont typeface="+mj-lt"/>
              <a:buAutoNum type="arabicPeriod"/>
            </a:pPr>
            <a:r>
              <a:rPr lang="pl-PL" dirty="0"/>
              <a:t>Uznawanie wysiłków pracowników. </a:t>
            </a:r>
          </a:p>
          <a:p>
            <a:pPr lvl="0" indent="-457200" algn="just" rtl="0">
              <a:lnSpc>
                <a:spcPct val="90000"/>
              </a:lnSpc>
              <a:spcBef>
                <a:spcPts val="0"/>
              </a:spcBef>
              <a:spcAft>
                <a:spcPts val="0"/>
              </a:spcAft>
              <a:buClr>
                <a:schemeClr val="lt1"/>
              </a:buClr>
              <a:buSzPts val="2400"/>
              <a:buFont typeface="+mj-lt"/>
              <a:buAutoNum type="arabicPeriod"/>
            </a:pPr>
            <a:r>
              <a:rPr lang="pl-PL" dirty="0"/>
              <a:t>Tworzenie różnorodnych partnerstw.</a:t>
            </a:r>
            <a:r>
              <a:rPr lang="en-US" dirty="0"/>
              <a:t>.</a:t>
            </a:r>
          </a:p>
        </p:txBody>
      </p:sp>
      <p:pic>
        <p:nvPicPr>
          <p:cNvPr id="656" name="Google Shape;656;p55"/>
          <p:cNvPicPr preferRelativeResize="0">
            <a:picLocks noGrp="1"/>
          </p:cNvPicPr>
          <p:nvPr>
            <p:ph type="pic" idx="3"/>
          </p:nvPr>
        </p:nvPicPr>
        <p:blipFill rotWithShape="1">
          <a:blip r:embed="rId3">
            <a:alphaModFix/>
          </a:blip>
          <a:srcRect t="3533" b="3531"/>
          <a:stretch/>
        </p:blipFill>
        <p:spPr>
          <a:xfrm>
            <a:off x="6083676" y="0"/>
            <a:ext cx="5361066" cy="6858000"/>
          </a:xfrm>
          <a:prstGeom prst="rect">
            <a:avLst/>
          </a:prstGeom>
          <a:solidFill>
            <a:srgbClr val="D8D8D8"/>
          </a:solidFill>
          <a:ln>
            <a:noFill/>
          </a:ln>
        </p:spPr>
      </p:pic>
      <p:sp>
        <p:nvSpPr>
          <p:cNvPr id="657" name="Google Shape;657;p55"/>
          <p:cNvSpPr/>
          <p:nvPr/>
        </p:nvSpPr>
        <p:spPr>
          <a:xfrm>
            <a:off x="5720080" y="3616960"/>
            <a:ext cx="3535680" cy="2866972"/>
          </a:xfrm>
          <a:prstGeom prst="rect">
            <a:avLst/>
          </a:prstGeom>
          <a:solidFill>
            <a:srgbClr val="F26650"/>
          </a:solidFill>
          <a:ln w="12700" cap="flat" cmpd="sng">
            <a:solidFill>
              <a:srgbClr val="F266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8" name="Google Shape;658;p55"/>
          <p:cNvSpPr txBox="1"/>
          <p:nvPr/>
        </p:nvSpPr>
        <p:spPr>
          <a:xfrm>
            <a:off x="5999480" y="3925464"/>
            <a:ext cx="2976880" cy="25533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b="1" i="0" u="none" strike="noStrike" cap="none">
                <a:solidFill>
                  <a:schemeClr val="lt1"/>
                </a:solidFill>
                <a:latin typeface="Calibri"/>
                <a:ea typeface="Calibri"/>
                <a:cs typeface="Calibri"/>
                <a:sym typeface="Calibri"/>
              </a:rPr>
              <a:t>"We believe that by working together, businesses can amplify the impact of their sustainability efforts," - Zara Flynn.</a:t>
            </a:r>
            <a:endParaRPr sz="1400" b="0" i="0" u="none" strike="noStrike" cap="none">
              <a:solidFill>
                <a:srgbClr val="000000"/>
              </a:solidFill>
              <a:latin typeface="Arial"/>
              <a:ea typeface="Arial"/>
              <a:cs typeface="Arial"/>
              <a:sym typeface="Arial"/>
            </a:endParaRPr>
          </a:p>
        </p:txBody>
      </p:sp>
      <p:sp>
        <p:nvSpPr>
          <p:cNvPr id="4" name="Rectangle 3">
            <a:extLst>
              <a:ext uri="{FF2B5EF4-FFF2-40B4-BE49-F238E27FC236}">
                <a16:creationId xmlns:a16="http://schemas.microsoft.com/office/drawing/2014/main" id="{AA1B759A-850B-718E-17B3-01E2BB2CAE33}"/>
              </a:ext>
            </a:extLst>
          </p:cNvPr>
          <p:cNvSpPr>
            <a:spLocks noGrp="1" noChangeArrowheads="1"/>
          </p:cNvSpPr>
          <p:nvPr>
            <p:ph type="body" idx="2"/>
          </p:nvPr>
        </p:nvSpPr>
        <p:spPr bwMode="auto">
          <a:xfrm>
            <a:off x="284163" y="312066"/>
            <a:ext cx="537358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3200" b="1" i="0" u="none" strike="noStrike" cap="none" normalizeH="0" baseline="0" dirty="0">
                <a:ln>
                  <a:noFill/>
                </a:ln>
                <a:solidFill>
                  <a:schemeClr val="tx2"/>
                </a:solidFill>
                <a:effectLst/>
                <a:latin typeface="Arial" panose="020B0604020202020204" pitchFamily="34" charset="0"/>
              </a:rPr>
              <a:t>Wnioski i apel do działania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dirty="0"/>
              <a:t>Firma </a:t>
            </a:r>
            <a:r>
              <a:rPr lang="pl-PL" dirty="0" err="1"/>
              <a:t>Unique</a:t>
            </a:r>
            <a:r>
              <a:rPr lang="pl-PL" dirty="0"/>
              <a:t>, z siedzibą w Belgii, chciała wziąć udział w De </a:t>
            </a:r>
            <a:r>
              <a:rPr lang="pl-PL" dirty="0" err="1"/>
              <a:t>Warmste</a:t>
            </a:r>
            <a:r>
              <a:rPr lang="pl-PL" dirty="0"/>
              <a:t> </a:t>
            </a:r>
            <a:r>
              <a:rPr lang="pl-PL" dirty="0" err="1"/>
              <a:t>Week</a:t>
            </a:r>
            <a:r>
              <a:rPr lang="pl-PL" dirty="0"/>
              <a:t>, corocznym wydarzeniu charytatywnym na rzecz dobrych spraw. W tym celu opracowała innowacyjne podejście do angażowania swoich pracowników w działania związane z zrównoważonym rozwojem oraz zbieraniem funduszy.</a:t>
            </a:r>
            <a:endParaRPr dirty="0"/>
          </a:p>
        </p:txBody>
      </p:sp>
      <p:sp>
        <p:nvSpPr>
          <p:cNvPr id="664" name="Google Shape;664;p56"/>
          <p:cNvSpPr txBox="1">
            <a:spLocks noGrp="1"/>
          </p:cNvSpPr>
          <p:nvPr>
            <p:ph type="body" idx="2"/>
          </p:nvPr>
        </p:nvSpPr>
        <p:spPr>
          <a:xfrm>
            <a:off x="600998" y="835090"/>
            <a:ext cx="3391579"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Jak zaangażować pracowników w zrównoważony rozwój - Studium przypadku firmy </a:t>
            </a:r>
            <a:r>
              <a:rPr lang="pl-PL" dirty="0" err="1"/>
              <a:t>Unique</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7"/>
          <p:cNvSpPr txBox="1">
            <a:spLocks noGrp="1"/>
          </p:cNvSpPr>
          <p:nvPr>
            <p:ph type="body" idx="1"/>
          </p:nvPr>
        </p:nvSpPr>
        <p:spPr>
          <a:xfrm>
            <a:off x="868952" y="45162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Koncepcja</a:t>
            </a:r>
            <a:endParaRPr dirty="0"/>
          </a:p>
        </p:txBody>
      </p:sp>
      <p:pic>
        <p:nvPicPr>
          <p:cNvPr id="671" name="Google Shape;671;p57"/>
          <p:cNvPicPr preferRelativeResize="0">
            <a:picLocks noGrp="1"/>
          </p:cNvPicPr>
          <p:nvPr>
            <p:ph type="pic" idx="2"/>
          </p:nvPr>
        </p:nvPicPr>
        <p:blipFill rotWithShape="1">
          <a:blip r:embed="rId3">
            <a:alphaModFix/>
          </a:blip>
          <a:srcRect t="11866" b="11865"/>
          <a:stretch/>
        </p:blipFill>
        <p:spPr>
          <a:xfrm>
            <a:off x="635271" y="2095585"/>
            <a:ext cx="5130800" cy="3913188"/>
          </a:xfrm>
          <a:prstGeom prst="rect">
            <a:avLst/>
          </a:prstGeom>
          <a:solidFill>
            <a:srgbClr val="D8D8D8"/>
          </a:solidFill>
          <a:ln>
            <a:noFill/>
          </a:ln>
        </p:spPr>
      </p:pic>
      <p:sp>
        <p:nvSpPr>
          <p:cNvPr id="672" name="Google Shape;672;p57"/>
          <p:cNvSpPr txBox="1">
            <a:spLocks noGrp="1"/>
          </p:cNvSpPr>
          <p:nvPr>
            <p:ph type="body" idx="3"/>
          </p:nvPr>
        </p:nvSpPr>
        <p:spPr>
          <a:xfrm>
            <a:off x="6560048" y="472752"/>
            <a:ext cx="5392589" cy="5912496"/>
          </a:xfrm>
          <a:prstGeom prst="rect">
            <a:avLst/>
          </a:prstGeom>
          <a:noFill/>
          <a:ln>
            <a:noFill/>
          </a:ln>
        </p:spPr>
        <p:txBody>
          <a:bodyPr spcFirstLastPara="1" wrap="square" lIns="91425" tIns="45700" rIns="91425" bIns="45700" anchor="t" anchorCtr="0">
            <a:noAutofit/>
          </a:bodyPr>
          <a:lstStyle/>
          <a:p>
            <a:r>
              <a:rPr lang="pl-PL" sz="2000" dirty="0"/>
              <a:t>Pomysł firmy </a:t>
            </a:r>
            <a:r>
              <a:rPr lang="pl-PL" sz="2000" dirty="0" err="1"/>
              <a:t>Unique</a:t>
            </a:r>
            <a:r>
              <a:rPr lang="pl-PL" sz="2000" dirty="0"/>
              <a:t> polegał na zaangażowaniu pracowników poprzez umożliwienie im licytacji swoich talentów. Stworzyło to zabawną i konkurencyjną atmosferę, w której pracownicy mogli licytować talenty innych, a wszystkie zebrane fundusze trafiły na De </a:t>
            </a:r>
            <a:r>
              <a:rPr lang="pl-PL" sz="2000" dirty="0" err="1"/>
              <a:t>Warmste</a:t>
            </a:r>
            <a:r>
              <a:rPr lang="pl-PL" sz="2000" dirty="0"/>
              <a:t> </a:t>
            </a:r>
            <a:r>
              <a:rPr lang="pl-PL" sz="2000" dirty="0" err="1"/>
              <a:t>Week</a:t>
            </a:r>
            <a:r>
              <a:rPr lang="pl-PL" sz="2000" dirty="0"/>
              <a:t>.</a:t>
            </a:r>
          </a:p>
          <a:p>
            <a:r>
              <a:rPr lang="pl-PL" sz="2000" b="1" dirty="0"/>
              <a:t>Najważniejsze punkty:</a:t>
            </a:r>
          </a:p>
          <a:p>
            <a:pPr>
              <a:buFont typeface="Arial" panose="020B0604020202020204" pitchFamily="34" charset="0"/>
              <a:buChar char="•"/>
            </a:pPr>
            <a:r>
              <a:rPr lang="pl-PL" sz="2000" dirty="0"/>
              <a:t>Pracownicy proponują i licytują swoje talenty.</a:t>
            </a:r>
          </a:p>
          <a:p>
            <a:pPr>
              <a:buFont typeface="Arial" panose="020B0604020202020204" pitchFamily="34" charset="0"/>
              <a:buChar char="•"/>
            </a:pPr>
            <a:r>
              <a:rPr lang="pl-PL" sz="2000" dirty="0"/>
              <a:t>Inni licytują na talenty, które im się podobają, co pobudza rywalizację.</a:t>
            </a:r>
          </a:p>
          <a:p>
            <a:pPr>
              <a:buFont typeface="Arial" panose="020B0604020202020204" pitchFamily="34" charset="0"/>
              <a:buChar char="•"/>
            </a:pPr>
            <a:r>
              <a:rPr lang="pl-PL" sz="2000" dirty="0"/>
              <a:t>Wszystkie zebrane fundusze wspierają De </a:t>
            </a:r>
            <a:r>
              <a:rPr lang="pl-PL" sz="2000" dirty="0" err="1"/>
              <a:t>Warmste</a:t>
            </a:r>
            <a:r>
              <a:rPr lang="pl-PL" sz="2000" dirty="0"/>
              <a:t> </a:t>
            </a:r>
            <a:r>
              <a:rPr lang="pl-PL" sz="2000" dirty="0" err="1"/>
              <a:t>Week</a:t>
            </a:r>
            <a:r>
              <a:rPr lang="pl-PL" sz="2000" dirty="0"/>
              <a:t>.</a:t>
            </a:r>
          </a:p>
          <a:p>
            <a:r>
              <a:rPr lang="pl-PL" sz="2000" dirty="0"/>
              <a:t>„Naszym celem było uczynienie zrównoważonego rozwoju zabawnym i angażującym dla wszystkich zaangażowanych” – menedżer społeczności firmy </a:t>
            </a:r>
            <a:r>
              <a:rPr lang="pl-PL" sz="2000" dirty="0" err="1"/>
              <a:t>Unique</a:t>
            </a:r>
            <a:r>
              <a:rPr lang="pl-PL" sz="20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8"/>
          <p:cNvSpPr txBox="1">
            <a:spLocks noGrp="1"/>
          </p:cNvSpPr>
          <p:nvPr>
            <p:ph type="body" idx="1"/>
          </p:nvPr>
        </p:nvSpPr>
        <p:spPr>
          <a:xfrm>
            <a:off x="180447" y="820408"/>
            <a:ext cx="5716200" cy="576292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dirty="0"/>
              <a:t>Firma </a:t>
            </a:r>
            <a:r>
              <a:rPr lang="pl-PL" dirty="0" err="1"/>
              <a:t>Unique</a:t>
            </a:r>
            <a:r>
              <a:rPr lang="pl-PL" dirty="0"/>
              <a:t> wykorzystała </a:t>
            </a:r>
            <a:r>
              <a:rPr lang="pl-PL" dirty="0" err="1"/>
              <a:t>Ambassify</a:t>
            </a:r>
            <a:r>
              <a:rPr lang="pl-PL" dirty="0"/>
              <a:t> do wdrożenia swojej kampanii w kilku krokach, zapewniając jasność i maksymalne zaangażowanie.</a:t>
            </a:r>
          </a:p>
          <a:p>
            <a:pPr marL="0" lvl="0" indent="0" algn="just" rtl="0">
              <a:lnSpc>
                <a:spcPct val="90000"/>
              </a:lnSpc>
              <a:spcBef>
                <a:spcPts val="0"/>
              </a:spcBef>
              <a:spcAft>
                <a:spcPts val="0"/>
              </a:spcAft>
              <a:buClr>
                <a:schemeClr val="lt1"/>
              </a:buClr>
              <a:buSzPts val="2400"/>
              <a:buNone/>
            </a:pPr>
            <a:r>
              <a:rPr lang="pl-PL" dirty="0">
                <a:solidFill>
                  <a:srgbClr val="92D050"/>
                </a:solidFill>
              </a:rPr>
              <a:t>Krok 1: Inicjalizacja kampanii</a:t>
            </a:r>
          </a:p>
          <a:p>
            <a:pPr marL="0" lvl="0" indent="0" algn="just" rtl="0">
              <a:lnSpc>
                <a:spcPct val="90000"/>
              </a:lnSpc>
              <a:spcBef>
                <a:spcPts val="0"/>
              </a:spcBef>
              <a:spcAft>
                <a:spcPts val="0"/>
              </a:spcAft>
              <a:buClr>
                <a:schemeClr val="lt1"/>
              </a:buClr>
              <a:buSzPts val="2400"/>
              <a:buNone/>
            </a:pPr>
            <a:r>
              <a:rPr lang="pl-PL" dirty="0"/>
              <a:t>Stworzono formularz kampanii wyjaśniający inicjatywę. Zachęcono pracowników do udziału poprzez zgłaszanie swoich talentów.</a:t>
            </a:r>
          </a:p>
          <a:p>
            <a:pPr marL="0" lvl="0" indent="0" algn="just" rtl="0">
              <a:lnSpc>
                <a:spcPct val="90000"/>
              </a:lnSpc>
              <a:spcBef>
                <a:spcPts val="0"/>
              </a:spcBef>
              <a:spcAft>
                <a:spcPts val="0"/>
              </a:spcAft>
              <a:buClr>
                <a:schemeClr val="lt1"/>
              </a:buClr>
              <a:buSzPts val="2400"/>
              <a:buNone/>
            </a:pPr>
            <a:r>
              <a:rPr lang="pl-PL" dirty="0">
                <a:solidFill>
                  <a:srgbClr val="92D050"/>
                </a:solidFill>
              </a:rPr>
              <a:t>Krok 2: Promocja</a:t>
            </a:r>
          </a:p>
          <a:p>
            <a:pPr marL="0" lvl="0" indent="0" algn="just" rtl="0">
              <a:lnSpc>
                <a:spcPct val="90000"/>
              </a:lnSpc>
              <a:spcBef>
                <a:spcPts val="0"/>
              </a:spcBef>
              <a:spcAft>
                <a:spcPts val="0"/>
              </a:spcAft>
              <a:buClr>
                <a:schemeClr val="lt1"/>
              </a:buClr>
              <a:buSzPts val="2400"/>
              <a:buNone/>
            </a:pPr>
            <a:r>
              <a:rPr lang="pl-PL" dirty="0"/>
              <a:t>Promowano kampanię, aby wzbudzić zainteresowanie i zwiększyć liczbę zgłoszeń. Podkreślono przykłady talentów, które już zostały zgłoszone.</a:t>
            </a:r>
          </a:p>
          <a:p>
            <a:pPr marL="0" lvl="0" indent="0" algn="just" rtl="0">
              <a:lnSpc>
                <a:spcPct val="90000"/>
              </a:lnSpc>
              <a:spcBef>
                <a:spcPts val="0"/>
              </a:spcBef>
              <a:spcAft>
                <a:spcPts val="0"/>
              </a:spcAft>
              <a:buClr>
                <a:schemeClr val="lt1"/>
              </a:buClr>
              <a:buSzPts val="2400"/>
              <a:buNone/>
            </a:pPr>
            <a:r>
              <a:rPr lang="pl-PL" dirty="0">
                <a:solidFill>
                  <a:srgbClr val="92D050"/>
                </a:solidFill>
              </a:rPr>
              <a:t>Krok 3: Wytyczne dotyczące uczestnictwa</a:t>
            </a:r>
          </a:p>
          <a:p>
            <a:pPr marL="0" lvl="0" indent="0" algn="just" rtl="0">
              <a:lnSpc>
                <a:spcPct val="90000"/>
              </a:lnSpc>
              <a:spcBef>
                <a:spcPts val="0"/>
              </a:spcBef>
              <a:spcAft>
                <a:spcPts val="0"/>
              </a:spcAft>
              <a:buClr>
                <a:schemeClr val="lt1"/>
              </a:buClr>
              <a:buSzPts val="2400"/>
              <a:buNone/>
            </a:pPr>
            <a:r>
              <a:rPr lang="pl-PL" dirty="0"/>
              <a:t>Wyjaśniono, jak działa proces licytacji. Użyto jasnego, angażującego tonu z wizualizacjami i emotikonami. Pracownicy potwierdzali zrozumienie, klikając przycisk „Rozumiem”.</a:t>
            </a:r>
            <a:endParaRPr dirty="0"/>
          </a:p>
        </p:txBody>
      </p:sp>
      <p:sp>
        <p:nvSpPr>
          <p:cNvPr id="678" name="Google Shape;678;p58"/>
          <p:cNvSpPr txBox="1">
            <a:spLocks noGrp="1"/>
          </p:cNvSpPr>
          <p:nvPr>
            <p:ph type="body" idx="2"/>
          </p:nvPr>
        </p:nvSpPr>
        <p:spPr>
          <a:xfrm>
            <a:off x="314021" y="274670"/>
            <a:ext cx="4990998" cy="7006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err="1"/>
              <a:t>Kroki</a:t>
            </a:r>
            <a:r>
              <a:rPr lang="en-GB" dirty="0"/>
              <a:t> do </a:t>
            </a:r>
            <a:r>
              <a:rPr lang="en-GB" dirty="0" err="1"/>
              <a:t>zaangażowania</a:t>
            </a:r>
            <a:endParaRPr dirty="0"/>
          </a:p>
        </p:txBody>
      </p:sp>
      <p:pic>
        <p:nvPicPr>
          <p:cNvPr id="679" name="Google Shape;679;p58"/>
          <p:cNvPicPr preferRelativeResize="0">
            <a:picLocks noGrp="1"/>
          </p:cNvPicPr>
          <p:nvPr>
            <p:ph type="pic" idx="3"/>
          </p:nvPr>
        </p:nvPicPr>
        <p:blipFill rotWithShape="1">
          <a:blip r:embed="rId3">
            <a:alphaModFix/>
          </a:blip>
          <a:srcRect t="7278" b="7278"/>
          <a:stretch/>
        </p:blipFill>
        <p:spPr>
          <a:xfrm>
            <a:off x="6083676" y="0"/>
            <a:ext cx="5361066" cy="6858000"/>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02B5A-ECDC-4F31-468F-C0F900C03100}"/>
              </a:ext>
            </a:extLst>
          </p:cNvPr>
          <p:cNvSpPr>
            <a:spLocks noGrp="1"/>
          </p:cNvSpPr>
          <p:nvPr>
            <p:ph type="body" idx="1"/>
          </p:nvPr>
        </p:nvSpPr>
        <p:spPr/>
        <p:txBody>
          <a:bodyPr/>
          <a:lstStyle/>
          <a:p>
            <a:r>
              <a:rPr lang="en-IN" dirty="0"/>
              <a:t>00</a:t>
            </a:r>
          </a:p>
        </p:txBody>
      </p:sp>
      <p:pic>
        <p:nvPicPr>
          <p:cNvPr id="5" name="Picture Placeholder 4">
            <a:extLst>
              <a:ext uri="{FF2B5EF4-FFF2-40B4-BE49-F238E27FC236}">
                <a16:creationId xmlns:a16="http://schemas.microsoft.com/office/drawing/2014/main" id="{9658C886-BDF2-7967-6BDA-4CB8DDCEC179}"/>
              </a:ext>
            </a:extLst>
          </p:cNvPr>
          <p:cNvPicPr>
            <a:picLocks noGrp="1" noChangeAspect="1"/>
          </p:cNvPicPr>
          <p:nvPr>
            <p:ph type="pic" idx="2"/>
          </p:nvPr>
        </p:nvPicPr>
        <p:blipFill>
          <a:blip r:embed="rId2"/>
          <a:srcRect t="16734" b="16734"/>
          <a:stretch>
            <a:fillRect/>
          </a:stretch>
        </p:blipFill>
        <p:spPr/>
      </p:pic>
      <p:sp>
        <p:nvSpPr>
          <p:cNvPr id="6" name="Google Shape;259;p4">
            <a:extLst>
              <a:ext uri="{FF2B5EF4-FFF2-40B4-BE49-F238E27FC236}">
                <a16:creationId xmlns:a16="http://schemas.microsoft.com/office/drawing/2014/main" id="{A0B3A3D4-635B-E4AC-757D-677F59AB2810}"/>
              </a:ext>
            </a:extLst>
          </p:cNvPr>
          <p:cNvSpPr/>
          <p:nvPr/>
        </p:nvSpPr>
        <p:spPr>
          <a:xfrm>
            <a:off x="5912424"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i="0" u="none" strike="noStrike" cap="none" dirty="0">
                <a:solidFill>
                  <a:srgbClr val="73B64B"/>
                </a:solidFill>
                <a:latin typeface="Calibri"/>
                <a:ea typeface="Calibri"/>
                <a:cs typeface="Calibri"/>
                <a:sym typeface="Calibri"/>
              </a:rPr>
              <a:t>WSTĘP DO ZESTAWU STARTOWEGO SOS</a:t>
            </a:r>
            <a:endParaRPr sz="3600" b="1" i="0" u="none" strike="noStrike" cap="none" dirty="0">
              <a:solidFill>
                <a:srgbClr val="009900"/>
              </a:solidFill>
              <a:latin typeface="Calibri" panose="020F0502020204030204" pitchFamily="34" charset="0"/>
              <a:ea typeface="Calibri" panose="020F0502020204030204" pitchFamily="34" charset="0"/>
              <a:cs typeface="Calibri" panose="020F0502020204030204" pitchFamily="34" charset="0"/>
              <a:sym typeface="Montserrat"/>
            </a:endParaRPr>
          </a:p>
        </p:txBody>
      </p:sp>
    </p:spTree>
    <p:extLst>
      <p:ext uri="{BB962C8B-B14F-4D97-AF65-F5344CB8AC3E}">
        <p14:creationId xmlns:p14="http://schemas.microsoft.com/office/powerpoint/2010/main" val="3042264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59"/>
          <p:cNvSpPr txBox="1">
            <a:spLocks noGrp="1"/>
          </p:cNvSpPr>
          <p:nvPr>
            <p:ph type="body" idx="1"/>
          </p:nvPr>
        </p:nvSpPr>
        <p:spPr>
          <a:xfrm>
            <a:off x="323251" y="381273"/>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Wyniki</a:t>
            </a:r>
            <a:r>
              <a:rPr lang="en-GB" dirty="0"/>
              <a:t> i </a:t>
            </a:r>
            <a:r>
              <a:rPr lang="en-GB" dirty="0" err="1"/>
              <a:t>wpływ</a:t>
            </a:r>
            <a:endParaRPr dirty="0"/>
          </a:p>
        </p:txBody>
      </p:sp>
      <p:pic>
        <p:nvPicPr>
          <p:cNvPr id="685" name="Google Shape;685;p59"/>
          <p:cNvPicPr preferRelativeResize="0">
            <a:picLocks noGrp="1"/>
          </p:cNvPicPr>
          <p:nvPr>
            <p:ph type="pic" idx="2"/>
          </p:nvPr>
        </p:nvPicPr>
        <p:blipFill rotWithShape="1">
          <a:blip r:embed="rId3">
            <a:alphaModFix/>
          </a:blip>
          <a:srcRect l="34146" r="34146"/>
          <a:stretch/>
        </p:blipFill>
        <p:spPr>
          <a:xfrm>
            <a:off x="7735037" y="1373925"/>
            <a:ext cx="2444127" cy="4336988"/>
          </a:xfrm>
          <a:prstGeom prst="rect">
            <a:avLst/>
          </a:prstGeom>
          <a:solidFill>
            <a:srgbClr val="D8D8D8"/>
          </a:solidFill>
          <a:ln>
            <a:noFill/>
          </a:ln>
        </p:spPr>
      </p:pic>
      <p:sp>
        <p:nvSpPr>
          <p:cNvPr id="686" name="Google Shape;686;p59"/>
          <p:cNvSpPr txBox="1">
            <a:spLocks noGrp="1"/>
          </p:cNvSpPr>
          <p:nvPr>
            <p:ph type="body" idx="3"/>
          </p:nvPr>
        </p:nvSpPr>
        <p:spPr>
          <a:xfrm>
            <a:off x="323251" y="1031458"/>
            <a:ext cx="6788927" cy="5143842"/>
          </a:xfrm>
          <a:prstGeom prst="rect">
            <a:avLst/>
          </a:prstGeom>
          <a:noFill/>
          <a:ln>
            <a:noFill/>
          </a:ln>
        </p:spPr>
        <p:txBody>
          <a:bodyPr spcFirstLastPara="1" wrap="square" lIns="91425" tIns="45700" rIns="91425" bIns="45700" anchor="t" anchorCtr="0">
            <a:noAutofit/>
          </a:bodyPr>
          <a:lstStyle/>
          <a:p>
            <a:r>
              <a:rPr lang="pl-PL" sz="2000" dirty="0"/>
              <a:t>Inicjatywa doprowadziła do zróżnicowanej gamy talentów, które zostały zlicytowane, od zabawnych aktywności po unikalne umiejętności. Pracownicy z różnych działów i regionów wzięli udział, co wzmocniło więzi zespołowe i ujawniło ukryte talenty.</a:t>
            </a:r>
          </a:p>
          <a:p>
            <a:r>
              <a:rPr lang="pl-PL" sz="2000" b="1" dirty="0"/>
              <a:t>Najważniejsze punkty:</a:t>
            </a:r>
          </a:p>
          <a:p>
            <a:pPr>
              <a:buFont typeface="Arial" panose="020B0604020202020204" pitchFamily="34" charset="0"/>
              <a:buChar char="•"/>
            </a:pPr>
            <a:r>
              <a:rPr lang="pl-PL" sz="2000" dirty="0"/>
              <a:t>Wysokie zaangażowanie w całej firmie.</a:t>
            </a:r>
          </a:p>
          <a:p>
            <a:pPr>
              <a:buFont typeface="Arial" panose="020B0604020202020204" pitchFamily="34" charset="0"/>
              <a:buChar char="•"/>
            </a:pPr>
            <a:r>
              <a:rPr lang="pl-PL" sz="2000" dirty="0"/>
              <a:t>Utworzenie dedykowanej zakładki dla De </a:t>
            </a:r>
            <a:r>
              <a:rPr lang="pl-PL" sz="2000" dirty="0" err="1"/>
              <a:t>Warmste</a:t>
            </a:r>
            <a:r>
              <a:rPr lang="pl-PL" sz="2000" dirty="0"/>
              <a:t> </a:t>
            </a:r>
            <a:r>
              <a:rPr lang="pl-PL" sz="2000" dirty="0" err="1"/>
              <a:t>Week</a:t>
            </a:r>
            <a:r>
              <a:rPr lang="pl-PL" sz="2000" dirty="0"/>
              <a:t>.</a:t>
            </a:r>
          </a:p>
          <a:p>
            <a:pPr>
              <a:buFont typeface="Arial" panose="020B0604020202020204" pitchFamily="34" charset="0"/>
              <a:buChar char="•"/>
            </a:pPr>
            <a:r>
              <a:rPr lang="pl-PL" sz="2000" dirty="0"/>
              <a:t>Oddzielna wersja dla pracowników francuskojęzycznych w </a:t>
            </a:r>
            <a:r>
              <a:rPr lang="pl-PL" sz="1800" dirty="0"/>
              <a:t>ramach</a:t>
            </a:r>
            <a:r>
              <a:rPr lang="pl-PL" sz="2000" dirty="0"/>
              <a:t> „</a:t>
            </a:r>
            <a:r>
              <a:rPr lang="pl-PL" sz="2000" dirty="0" err="1"/>
              <a:t>Viva</a:t>
            </a:r>
            <a:r>
              <a:rPr lang="pl-PL" sz="2000" dirty="0"/>
              <a:t> for Life”.</a:t>
            </a:r>
          </a:p>
          <a:p>
            <a:r>
              <a:rPr lang="pl-PL" sz="2000" b="1" dirty="0"/>
              <a:t>Przykład:</a:t>
            </a:r>
            <a:r>
              <a:rPr lang="pl-PL" sz="2000" dirty="0"/>
              <a:t> Jednym z popularnych talentów była gwarantowana zabawna noc w towarzystwie kolegów w Leuven, która spotkała się z entuzjastycznym licytowaniem.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0"/>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Korzyści i wnioski z doświadczeń</a:t>
            </a:r>
            <a:endParaRPr dirty="0"/>
          </a:p>
        </p:txBody>
      </p:sp>
      <p:sp>
        <p:nvSpPr>
          <p:cNvPr id="692" name="Google Shape;692;p60"/>
          <p:cNvSpPr txBox="1">
            <a:spLocks noGrp="1"/>
          </p:cNvSpPr>
          <p:nvPr>
            <p:ph type="body" idx="2"/>
          </p:nvPr>
        </p:nvSpPr>
        <p:spPr>
          <a:xfrm>
            <a:off x="753936" y="1303832"/>
            <a:ext cx="10052954" cy="4250335"/>
          </a:xfrm>
          <a:prstGeom prst="rect">
            <a:avLst/>
          </a:prstGeom>
          <a:noFill/>
          <a:ln>
            <a:noFill/>
          </a:ln>
        </p:spPr>
        <p:txBody>
          <a:bodyPr spcFirstLastPara="1" wrap="square" lIns="91425" tIns="45700" rIns="91425" bIns="45700" anchor="t" anchorCtr="0">
            <a:noAutofit/>
          </a:bodyPr>
          <a:lstStyle/>
          <a:p>
            <a:r>
              <a:rPr lang="pl-PL" dirty="0"/>
              <a:t>Kampania </a:t>
            </a:r>
            <a:r>
              <a:rPr lang="pl-PL" dirty="0" err="1"/>
              <a:t>Unique</a:t>
            </a:r>
            <a:r>
              <a:rPr lang="pl-PL" dirty="0"/>
              <a:t> nie tylko wsparła De </a:t>
            </a:r>
            <a:r>
              <a:rPr lang="pl-PL" dirty="0" err="1"/>
              <a:t>Warmste</a:t>
            </a:r>
            <a:r>
              <a:rPr lang="pl-PL" dirty="0"/>
              <a:t> </a:t>
            </a:r>
            <a:r>
              <a:rPr lang="pl-PL" dirty="0" err="1"/>
              <a:t>Week</a:t>
            </a:r>
            <a:r>
              <a:rPr lang="pl-PL" dirty="0"/>
              <a:t>, ale również przyniosła szereg korzyści wewnętrznych. Zaangażowała pracowników, którzy wcześniej nie brali udziału, w społeczność ambasadorów i sprzyjała duchowi współpracy.</a:t>
            </a:r>
          </a:p>
          <a:p>
            <a:r>
              <a:rPr lang="pl-PL" b="1" dirty="0"/>
              <a:t>Kluczowe wnioski:</a:t>
            </a:r>
          </a:p>
          <a:p>
            <a:pPr>
              <a:buFont typeface="Arial" panose="020B0604020202020204" pitchFamily="34" charset="0"/>
              <a:buChar char="•"/>
            </a:pPr>
            <a:r>
              <a:rPr lang="pl-PL" dirty="0"/>
              <a:t>Dedykowany zespół z rotacyjnym przywództwem.</a:t>
            </a:r>
          </a:p>
          <a:p>
            <a:pPr>
              <a:buFont typeface="Arial" panose="020B0604020202020204" pitchFamily="34" charset="0"/>
              <a:buChar char="•"/>
            </a:pPr>
            <a:r>
              <a:rPr lang="pl-PL" dirty="0"/>
              <a:t>Silne wsparcie ze strony najwyższego kierownictwa.</a:t>
            </a:r>
          </a:p>
          <a:p>
            <a:pPr>
              <a:buFont typeface="Arial" panose="020B0604020202020204" pitchFamily="34" charset="0"/>
              <a:buChar char="•"/>
            </a:pPr>
            <a:r>
              <a:rPr lang="pl-PL" dirty="0"/>
              <a:t>Regularna komunikacja oraz ankiety wśród pracowników.</a:t>
            </a:r>
          </a:p>
          <a:p>
            <a:pPr>
              <a:buFont typeface="Arial" panose="020B0604020202020204" pitchFamily="34" charset="0"/>
              <a:buChar char="•"/>
            </a:pPr>
            <a:r>
              <a:rPr lang="pl-PL" dirty="0"/>
              <a:t>Uznawanie wysiłków pracowników.</a:t>
            </a:r>
          </a:p>
          <a:p>
            <a:pPr>
              <a:buFont typeface="Arial" panose="020B0604020202020204" pitchFamily="34" charset="0"/>
              <a:buChar char="•"/>
            </a:pPr>
            <a:r>
              <a:rPr lang="pl-PL" dirty="0"/>
              <a:t>Różnorodne partnerstwa zwiększają zaangażowanie.</a:t>
            </a:r>
          </a:p>
          <a:p>
            <a:pPr>
              <a:buFont typeface="Arial" panose="020B0604020202020204" pitchFamily="34" charset="0"/>
              <a:buChar char="•"/>
            </a:pPr>
            <a:endParaRPr lang="pl-PL" dirty="0"/>
          </a:p>
          <a:p>
            <a:r>
              <a:rPr lang="pl-PL" dirty="0"/>
              <a:t>„Ta inicjatywa nie tylko wspierała wspaniałą sprawę, ale także zbliżyła nasz zespół” – powiedział jeden z uczestników.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6EEC0-8E0B-A2C1-F544-3DFF9F0E444C}"/>
              </a:ext>
            </a:extLst>
          </p:cNvPr>
          <p:cNvSpPr>
            <a:spLocks noGrp="1"/>
          </p:cNvSpPr>
          <p:nvPr>
            <p:ph type="body" idx="1"/>
          </p:nvPr>
        </p:nvSpPr>
        <p:spPr/>
        <p:txBody>
          <a:bodyPr/>
          <a:lstStyle/>
          <a:p>
            <a:r>
              <a:rPr lang="en-IN" dirty="0"/>
              <a:t>04</a:t>
            </a:r>
          </a:p>
        </p:txBody>
      </p:sp>
      <p:sp>
        <p:nvSpPr>
          <p:cNvPr id="3" name="Picture Placeholder 2">
            <a:extLst>
              <a:ext uri="{FF2B5EF4-FFF2-40B4-BE49-F238E27FC236}">
                <a16:creationId xmlns:a16="http://schemas.microsoft.com/office/drawing/2014/main" id="{6AC7716E-0A9C-A9D9-25FA-DE514B1947BD}"/>
              </a:ext>
            </a:extLst>
          </p:cNvPr>
          <p:cNvSpPr>
            <a:spLocks noGrp="1"/>
          </p:cNvSpPr>
          <p:nvPr>
            <p:ph type="pic" idx="2"/>
          </p:nvPr>
        </p:nvSpPr>
        <p:spPr/>
        <p:txBody>
          <a:bodyPr/>
          <a:lstStyle/>
          <a:p>
            <a:endParaRPr lang="en-GB"/>
          </a:p>
        </p:txBody>
      </p:sp>
      <p:pic>
        <p:nvPicPr>
          <p:cNvPr id="4" name="Picture Placeholder 4">
            <a:extLst>
              <a:ext uri="{FF2B5EF4-FFF2-40B4-BE49-F238E27FC236}">
                <a16:creationId xmlns:a16="http://schemas.microsoft.com/office/drawing/2014/main" id="{4CBDA263-E5F3-B43D-263A-2EBFE56941BC}"/>
              </a:ext>
            </a:extLst>
          </p:cNvPr>
          <p:cNvPicPr>
            <a:picLocks noChangeAspect="1"/>
          </p:cNvPicPr>
          <p:nvPr/>
        </p:nvPicPr>
        <p:blipFill>
          <a:blip r:embed="rId2"/>
          <a:srcRect t="16734" b="16734"/>
          <a:stretch>
            <a:fillRect/>
          </a:stretch>
        </p:blipFill>
        <p:spPr>
          <a:xfrm>
            <a:off x="238771" y="2626822"/>
            <a:ext cx="7708195" cy="3396829"/>
          </a:xfrm>
          <a:prstGeom prst="rect">
            <a:avLst/>
          </a:prstGeom>
          <a:solidFill>
            <a:srgbClr val="BFBFBF"/>
          </a:solidFill>
          <a:ln>
            <a:noFill/>
          </a:ln>
        </p:spPr>
      </p:pic>
      <p:sp>
        <p:nvSpPr>
          <p:cNvPr id="5" name="Google Shape;259;p4">
            <a:extLst>
              <a:ext uri="{FF2B5EF4-FFF2-40B4-BE49-F238E27FC236}">
                <a16:creationId xmlns:a16="http://schemas.microsoft.com/office/drawing/2014/main" id="{C3BEF656-C36E-5F18-28DD-CC24F032CFF5}"/>
              </a:ext>
            </a:extLst>
          </p:cNvPr>
          <p:cNvSpPr/>
          <p:nvPr/>
        </p:nvSpPr>
        <p:spPr>
          <a:xfrm>
            <a:off x="59119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Obsługa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zielonych</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konsumentów</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1363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a:t>
            </a:r>
            <a:r>
              <a:rPr lang="pl-PL" dirty="0">
                <a:solidFill>
                  <a:schemeClr val="tx1">
                    <a:lumMod val="50000"/>
                  </a:schemeClr>
                </a:solidFill>
              </a:rPr>
              <a:t>Studium przypadku z Wietnamu</a:t>
            </a:r>
            <a:endParaRPr dirty="0">
              <a:solidFill>
                <a:schemeClr val="tx1">
                  <a:lumMod val="50000"/>
                </a:schemeClr>
              </a:solidFill>
            </a:endParaRPr>
          </a:p>
        </p:txBody>
      </p:sp>
      <p:sp>
        <p:nvSpPr>
          <p:cNvPr id="579" name="Google Shape;579;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80" name="Google Shape;580;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2: </a:t>
            </a:r>
            <a:r>
              <a:rPr lang="en-US" dirty="0">
                <a:solidFill>
                  <a:srgbClr val="1F1F1F"/>
                </a:solidFill>
              </a:rPr>
              <a:t> </a:t>
            </a:r>
            <a:r>
              <a:rPr lang="pl-PL" dirty="0">
                <a:solidFill>
                  <a:srgbClr val="1F1F1F"/>
                </a:solidFill>
              </a:rPr>
              <a:t>Studium przypadku z Qingdao, Chiny.</a:t>
            </a:r>
            <a:endParaRPr dirty="0"/>
          </a:p>
        </p:txBody>
      </p:sp>
      <p:sp>
        <p:nvSpPr>
          <p:cNvPr id="581" name="Google Shape;581;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dirty="0"/>
              <a:t>Case study 3: </a:t>
            </a:r>
            <a:r>
              <a:rPr lang="pl-PL" dirty="0">
                <a:solidFill>
                  <a:schemeClr val="tx1">
                    <a:lumMod val="50000"/>
                  </a:schemeClr>
                </a:solidFill>
              </a:rPr>
              <a:t>Czynniki wpływające na zrównoważoną transformację diety — Studium przypadku niemieckiej konsumpcji żywności.</a:t>
            </a:r>
            <a:endParaRPr dirty="0">
              <a:solidFill>
                <a:schemeClr val="tx1">
                  <a:lumMod val="50000"/>
                </a:schemeClr>
              </a:solidFill>
            </a:endParaRPr>
          </a:p>
        </p:txBody>
      </p:sp>
      <p:sp>
        <p:nvSpPr>
          <p:cNvPr id="582" name="Google Shape;582;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3" name="Google Shape;583;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4" name="Google Shape;584;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5" name="Google Shape;585;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6" name="Google Shape;586;p17"/>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1</a:t>
            </a:r>
            <a:endParaRPr/>
          </a:p>
        </p:txBody>
      </p:sp>
      <p:sp>
        <p:nvSpPr>
          <p:cNvPr id="593" name="Google Shape;593;g2d18f9086ee_0_466"/>
          <p:cNvSpPr txBox="1">
            <a:spLocks noGrp="1"/>
          </p:cNvSpPr>
          <p:nvPr>
            <p:ph type="body" idx="2"/>
          </p:nvPr>
        </p:nvSpPr>
        <p:spPr>
          <a:xfrm>
            <a:off x="824951" y="1252642"/>
            <a:ext cx="10053000" cy="4608900"/>
          </a:xfrm>
          <a:prstGeom prst="rect">
            <a:avLst/>
          </a:prstGeom>
          <a:noFill/>
          <a:ln>
            <a:noFill/>
          </a:ln>
        </p:spPr>
        <p:txBody>
          <a:bodyPr spcFirstLastPara="1" wrap="square" lIns="91425" tIns="45700" rIns="91425" bIns="45700" anchor="t" anchorCtr="0">
            <a:noAutofit/>
          </a:bodyPr>
          <a:lstStyle/>
          <a:p>
            <a:r>
              <a:rPr lang="pl-PL" b="1" dirty="0"/>
              <a:t>Czynniki determinujące zachowania zielonych konsumentów: Studium przypadku z Wietnamu</a:t>
            </a:r>
          </a:p>
          <a:p>
            <a:r>
              <a:rPr lang="pl-PL" sz="2000" dirty="0"/>
              <a:t>	Niniejsze badanie wykorzystuje ankietę do zbadania czynników wpływających na zachowania związane z zieloną konsumpcją. Dane demograficzne pokazują, że zarówno mężczyźni, jak i kobiety są zainteresowani zielonymi nawykami konsumpcyjnymi, a w większości są to młode, wykształcone osoby.</a:t>
            </a:r>
          </a:p>
          <a:p>
            <a:endParaRPr lang="pl-PL" sz="2000" dirty="0"/>
          </a:p>
          <a:p>
            <a:r>
              <a:rPr lang="pl-PL" sz="2000" dirty="0"/>
              <a:t>	Poprzednie badania nad zieloną konsumpcją zidentyfikowały wiedzę ekologiczną oraz postawy jako kluczowe czynniki. Podkreślają one znaczenie postaw klientów wobec zielonej konsumpcji, ich obaw dotyczących problemów środowiskowych oraz wpływu na innych.</a:t>
            </a:r>
          </a:p>
          <a:p>
            <a:endParaRPr lang="pl-PL" sz="2000" dirty="0"/>
          </a:p>
          <a:p>
            <a:r>
              <a:rPr lang="pl-PL" sz="2000" dirty="0"/>
              <a:t>	Firmy powinny uwzględnić te czynniki w swoim długoterminowym planowaniu strategicznym, aby zwiększyć zakupy ekologiczne. Aby przyciągnąć uwagę klientów do produktów ekologicznych, firmy mogą stosować metody promocyjne, oferować praktyczne możliwości nauki oraz budować pozytywną percepcję ich użyteczności.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d18f9086ee_0_472"/>
          <p:cNvSpPr txBox="1">
            <a:spLocks noGrp="1"/>
          </p:cNvSpPr>
          <p:nvPr>
            <p:ph type="body" idx="2"/>
          </p:nvPr>
        </p:nvSpPr>
        <p:spPr>
          <a:xfrm>
            <a:off x="850519" y="254197"/>
            <a:ext cx="10053000" cy="5493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pl-PL" b="0" i="0" dirty="0">
                <a:solidFill>
                  <a:srgbClr val="222222"/>
                </a:solidFill>
                <a:latin typeface="Calibri"/>
                <a:ea typeface="Calibri"/>
                <a:cs typeface="Calibri"/>
                <a:sym typeface="Calibri"/>
              </a:rPr>
              <a:t>Badanie analizuje czynniki wpływające na zachowania związane z zieloną konsumpcją, koncentrując się na postawach, normach społecznych i obawach dotyczących środowiska. Odkryto, że konsumenci, którzy mają pozytywne nastawienie do produktów ekologicznych, są bardziej skłonni do ich zakupu. Obawy dotyczące środowiska również odgrywają kluczową rolę, a konsumenci, którzy są bardziej zaniepokojeni kwestiami ekologicznymi i mają odpowiednią wiedzę, są bardziej skłonni do zakupu produktów ekologicznych.</a:t>
            </a:r>
          </a:p>
          <a:p>
            <a:pPr marL="0" lvl="0" indent="0" algn="just" rtl="0">
              <a:lnSpc>
                <a:spcPct val="103333"/>
              </a:lnSpc>
              <a:spcBef>
                <a:spcPts val="2300"/>
              </a:spcBef>
              <a:spcAft>
                <a:spcPts val="0"/>
              </a:spcAft>
              <a:buSzPts val="2400"/>
              <a:buNone/>
            </a:pPr>
            <a:r>
              <a:rPr lang="pl-PL" b="0" i="0" dirty="0">
                <a:solidFill>
                  <a:srgbClr val="222222"/>
                </a:solidFill>
                <a:latin typeface="Calibri"/>
                <a:ea typeface="Calibri"/>
                <a:cs typeface="Calibri"/>
                <a:sym typeface="Calibri"/>
              </a:rPr>
              <a:t>Świadomość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związanych z zieloną konsumpcją nie ma znaczącego wpływu na te zachowania, ale pośrednio wpływa na inne czynniki. Konsumenci postrzegają, że korzystanie z produktów ekologicznych przyczyni się do ochrony środowiska i mają pozytywne nastawienie podczas zakupu, konsumowania i promowania produktów </a:t>
            </a:r>
            <a:r>
              <a:rPr lang="pl-PL" b="0" i="0" dirty="0" err="1">
                <a:solidFill>
                  <a:srgbClr val="222222"/>
                </a:solidFill>
                <a:latin typeface="Calibri"/>
                <a:ea typeface="Calibri"/>
                <a:cs typeface="Calibri"/>
                <a:sym typeface="Calibri"/>
              </a:rPr>
              <a:t>ekologicznych.Badanie</a:t>
            </a:r>
            <a:r>
              <a:rPr lang="pl-PL" b="0" i="0" dirty="0">
                <a:solidFill>
                  <a:srgbClr val="222222"/>
                </a:solidFill>
                <a:latin typeface="Calibri"/>
                <a:ea typeface="Calibri"/>
                <a:cs typeface="Calibri"/>
                <a:sym typeface="Calibri"/>
              </a:rPr>
              <a:t> jest istotne dla zrozumienia nawyków zielonej konsumpcji klientów oraz dla kierowania przedsiębiorstw w sposobach zdobywania i wykorzystywania psychologii ludzi do budowy strategii marketingowych i reklamowych.</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2</a:t>
            </a:r>
            <a:endParaRPr/>
          </a:p>
        </p:txBody>
      </p:sp>
      <p:sp>
        <p:nvSpPr>
          <p:cNvPr id="606" name="Google Shape;606;g2d18f9086ee_0_514"/>
          <p:cNvSpPr txBox="1">
            <a:spLocks noGrp="1"/>
          </p:cNvSpPr>
          <p:nvPr>
            <p:ph type="body" idx="2"/>
          </p:nvPr>
        </p:nvSpPr>
        <p:spPr>
          <a:xfrm>
            <a:off x="771691" y="1499213"/>
            <a:ext cx="10053000" cy="4250400"/>
          </a:xfrm>
          <a:prstGeom prst="rect">
            <a:avLst/>
          </a:prstGeom>
          <a:noFill/>
          <a:ln>
            <a:noFill/>
          </a:ln>
        </p:spPr>
        <p:txBody>
          <a:bodyPr spcFirstLastPara="1" wrap="square" lIns="91425" tIns="45700" rIns="91425" bIns="45700" anchor="t" anchorCtr="0">
            <a:noAutofit/>
          </a:bodyPr>
          <a:lstStyle/>
          <a:p>
            <a:r>
              <a:rPr lang="pl-PL" sz="2000" b="1" dirty="0"/>
              <a:t>	Co wpływa na zachowania zielonych konsumentów w Chinach? Studium przypadku z Qingdao.</a:t>
            </a:r>
          </a:p>
          <a:p>
            <a:endParaRPr lang="pl-PL" sz="2000" b="1" dirty="0"/>
          </a:p>
          <a:p>
            <a:r>
              <a:rPr lang="pl-PL" sz="2000" dirty="0"/>
              <a:t>	Badanie analizuje zachowania zielonych konsumentów w Chinach, badając wpływ osobisty, wiedzę na temat zielonej konsumpcji, postawy, wewnętrzne i zewnętrzne moderatory oraz zachowania. Szybka urbanizacja i industrializacja w Chinach mogą znacząco wpływać na postawy i zachowania konsumentów.</a:t>
            </a:r>
          </a:p>
          <a:p>
            <a:endParaRPr lang="pl-PL" sz="2000" dirty="0"/>
          </a:p>
          <a:p>
            <a:r>
              <a:rPr lang="pl-PL" sz="2000" dirty="0"/>
              <a:t>	Studium bada zieloną konsumpcję w Chinach, uwzględniając wewnętrzne i zewnętrzne moderatory w celu zrozumienia czynników na nią wpływających. Koncentruje się na trzech aspektach: zakupach, użytkowaniu i recyklingu. Podejście to jest nowatorskie, dostarczając bardziej precyzyjnych wyników i rekomendując opcje polityczne dla chińskiego rządu.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d18f9086ee_0_52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0" i="0" dirty="0">
                <a:solidFill>
                  <a:srgbClr val="222222"/>
                </a:solidFill>
                <a:latin typeface="Calibri"/>
                <a:ea typeface="Calibri"/>
                <a:cs typeface="Calibri"/>
                <a:sym typeface="Calibri"/>
              </a:rPr>
              <a:t>Postawy są najważniejszym </a:t>
            </a:r>
            <a:r>
              <a:rPr lang="pl-PL" b="0" i="0" dirty="0" err="1">
                <a:solidFill>
                  <a:srgbClr val="222222"/>
                </a:solidFill>
                <a:latin typeface="Calibri"/>
                <a:ea typeface="Calibri"/>
                <a:cs typeface="Calibri"/>
                <a:sym typeface="Calibri"/>
              </a:rPr>
              <a:t>predyktorem</a:t>
            </a:r>
            <a:r>
              <a:rPr lang="pl-PL" b="0" i="0" dirty="0">
                <a:solidFill>
                  <a:srgbClr val="222222"/>
                </a:solidFill>
                <a:latin typeface="Calibri"/>
                <a:ea typeface="Calibri"/>
                <a:cs typeface="Calibri"/>
                <a:sym typeface="Calibri"/>
              </a:rPr>
              <a:t>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zakupowych, podczas gdy dochód, postrzegana efektywność konsumenta i wiek determinują zachowania związane z użytkowaniem. Zachowania recyklingowe są silnie uzależnione od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użytkowych. Technologie środowiskowe, polityki ekonomiczne i inicjatywy społeczne są kluczowe dla zrównoważonego rozwoju gospodarczego, jednak ich wpływ zależy od zmiany wzorców i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konsumpcyjnych.</a:t>
            </a:r>
          </a:p>
          <a:p>
            <a:pPr marL="0" lvl="0" indent="0" algn="just" rtl="0">
              <a:lnSpc>
                <a:spcPct val="100000"/>
              </a:lnSpc>
              <a:spcBef>
                <a:spcPts val="600"/>
              </a:spcBef>
              <a:spcAft>
                <a:spcPts val="0"/>
              </a:spcAft>
              <a:buSzPts val="2400"/>
              <a:buNone/>
            </a:pPr>
            <a:endParaRPr lang="pl-PL" dirty="0">
              <a:solidFill>
                <a:srgbClr val="222222"/>
              </a:solidFill>
            </a:endParaRPr>
          </a:p>
          <a:p>
            <a:pPr marL="0" lvl="0" indent="0" algn="just" rtl="0">
              <a:lnSpc>
                <a:spcPct val="100000"/>
              </a:lnSpc>
              <a:spcBef>
                <a:spcPts val="600"/>
              </a:spcBef>
              <a:spcAft>
                <a:spcPts val="0"/>
              </a:spcAft>
              <a:buSzPts val="2400"/>
              <a:buNone/>
            </a:pPr>
            <a:r>
              <a:rPr lang="pl-PL" b="0" i="0" dirty="0">
                <a:solidFill>
                  <a:srgbClr val="222222"/>
                </a:solidFill>
                <a:latin typeface="Calibri"/>
                <a:ea typeface="Calibri"/>
                <a:cs typeface="Calibri"/>
                <a:sym typeface="Calibri"/>
              </a:rPr>
              <a:t>Zielona konsumpcja jest kluczowym elementem w dyskusjach akademickich i politycznych, a na jej kształtowanie wpływają takie czynniki jak demografia, wiedza ekologiczna, postawy, wartości oraz wewnętrzne i zewnętrzne moderatory. Jednak podejścia takie jak Teoria </a:t>
            </a:r>
            <a:r>
              <a:rPr lang="pl-PL" b="0" i="0" dirty="0" err="1">
                <a:solidFill>
                  <a:srgbClr val="222222"/>
                </a:solidFill>
                <a:latin typeface="Calibri"/>
                <a:ea typeface="Calibri"/>
                <a:cs typeface="Calibri"/>
                <a:sym typeface="Calibri"/>
              </a:rPr>
              <a:t>Zachowań</a:t>
            </a:r>
            <a:r>
              <a:rPr lang="pl-PL" b="0" i="0" dirty="0">
                <a:solidFill>
                  <a:srgbClr val="222222"/>
                </a:solidFill>
                <a:latin typeface="Calibri"/>
                <a:ea typeface="Calibri"/>
                <a:cs typeface="Calibri"/>
                <a:sym typeface="Calibri"/>
              </a:rPr>
              <a:t> Planowanych (TPB) mają ograniczenia, takie jak złożoność zintegrowanych modeli oraz brak korelacji między zmiennymi wartości a oszczędzaniem energii elektrycznej w gospodarstwach domowych.</a:t>
            </a:r>
            <a:endParaRPr dirty="0">
              <a:solidFill>
                <a:srgbClr val="0000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t>CASE STUDY 3</a:t>
            </a:r>
            <a:endParaRPr/>
          </a:p>
        </p:txBody>
      </p:sp>
      <p:sp>
        <p:nvSpPr>
          <p:cNvPr id="619" name="Google Shape;619;g2d18f9086ee_0_532"/>
          <p:cNvSpPr txBox="1">
            <a:spLocks noGrp="1"/>
          </p:cNvSpPr>
          <p:nvPr>
            <p:ph type="body" idx="2"/>
          </p:nvPr>
        </p:nvSpPr>
        <p:spPr>
          <a:xfrm>
            <a:off x="798324" y="1226838"/>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b="1" dirty="0">
                <a:solidFill>
                  <a:srgbClr val="000000"/>
                </a:solidFill>
              </a:rPr>
              <a:t>Czynniki wpływające na zrównoważoną transformację diety - studium przypadku konsumpcji żywności w Niemczech</a:t>
            </a:r>
            <a:r>
              <a:rPr lang="pl-PL" dirty="0">
                <a:solidFill>
                  <a:srgbClr val="000000"/>
                </a:solidFill>
              </a:rPr>
              <a:t>. </a:t>
            </a:r>
          </a:p>
          <a:p>
            <a:pPr marL="0" lvl="0" indent="0" algn="just" rtl="0">
              <a:lnSpc>
                <a:spcPct val="100000"/>
              </a:lnSpc>
              <a:spcBef>
                <a:spcPts val="600"/>
              </a:spcBef>
              <a:spcAft>
                <a:spcPts val="0"/>
              </a:spcAft>
              <a:buSzPts val="2400"/>
              <a:buNone/>
            </a:pPr>
            <a:r>
              <a:rPr lang="pl-PL" dirty="0">
                <a:solidFill>
                  <a:srgbClr val="000000"/>
                </a:solidFill>
              </a:rPr>
              <a:t>W studium przypadku przeprowadzonym w Niemczech porównano konsumpcję żywności z filarami zrównoważonego rozwoju i zaleceniami dietetycznymi. Badanie wykazało, że na decyzje zakupowe w dużej mierze wpływają czynniki związane ze zdrowiem, a niewielu konsumentów dostosowuje swoją dietę do niskiego wpływu na środowisko. Duża część konsumentów wybiera tanią żywność, bez względu na konsekwencje zdrowotne i środowiskowe. Cena jest głównym czynnikiem wpływającym na wybór żywności z punktu widzenia zrównoważonego rozwoju. Decydenci powinni finansowo zachęcać konsumentów do zdrowej i przyjaznej dla środowiska diety, aby zapobiegać niezdrowej konsumpcji.  Czynniki ekonomiczne również wpływają na wybory żywieniowe, a wyższe koszty produktów roślinnych i ekologicznych prowadzą do niezdrowych nawyków.</a:t>
            </a:r>
            <a:endParaRPr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3"/>
          <p:cNvSpPr txBox="1">
            <a:spLocks noGrp="1"/>
          </p:cNvSpPr>
          <p:nvPr>
            <p:ph type="body" idx="2"/>
          </p:nvPr>
        </p:nvSpPr>
        <p:spPr>
          <a:xfrm>
            <a:off x="746360" y="685915"/>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pl-PL" sz="2000" dirty="0">
                <a:solidFill>
                  <a:srgbClr val="000000"/>
                </a:solidFill>
              </a:rPr>
              <a:t>Badanie to analizuje również czynniki wpływające na wybory żywieniowe niemieckich konsumentów, ujawniając lukę między zrównoważonymi wzorcami żywieniowymi a rzeczywistymi nawykami konsumpcyjnymi. Podkreśla ograniczenia obecnego rynku żywności i sugeruje, że więcej kampanii edukacyjnych mogłoby pomóc w promowaniu zdrowszych nawyków żywieniowych. Edukacja żywieniowa może być cennym narzędziem do opracowania skutecznych strategii edukacyjnych.</a:t>
            </a:r>
          </a:p>
          <a:p>
            <a:pPr marL="0" lvl="0" indent="0" algn="just" rtl="0">
              <a:lnSpc>
                <a:spcPct val="100000"/>
              </a:lnSpc>
              <a:spcBef>
                <a:spcPts val="600"/>
              </a:spcBef>
              <a:spcAft>
                <a:spcPts val="0"/>
              </a:spcAft>
              <a:buSzPts val="2400"/>
              <a:buNone/>
            </a:pPr>
            <a:r>
              <a:rPr lang="pl-PL" sz="2000" dirty="0">
                <a:solidFill>
                  <a:srgbClr val="000000"/>
                </a:solidFill>
              </a:rPr>
              <a:t>Niemieccy konsumenci coraz częściej przyjmują diety świadome ekologicznie, ale istnieje luka między ich zaangażowaniem w zrównoważone produkty a rzeczywistą konsumpcją. Konieczne są badania, aby zrozumieć motywację konsumentów i ich gotowość do zmian. Koszt artykułów spożywczych może wpływać na decyzje żywieniowe, a niskie ceny opcji niezrównoważonych prowadzą do wysokiej konsumpcji. Jednak wystarczająco odżywcza dieta może być zakupiona przy niższych </a:t>
            </a:r>
            <a:r>
              <a:rPr lang="pl-PL" sz="2000" dirty="0" err="1">
                <a:solidFill>
                  <a:srgbClr val="000000"/>
                </a:solidFill>
              </a:rPr>
              <a:t>wydatkach.Politycy</a:t>
            </a:r>
            <a:r>
              <a:rPr lang="pl-PL" sz="2000" dirty="0">
                <a:solidFill>
                  <a:srgbClr val="000000"/>
                </a:solidFill>
              </a:rPr>
              <a:t> powinni zachęcać do zdrowszych, ekologicznie sensownych wzorców żywieniowych poprzez zachęty ekonomiczne oraz skoncentrować się na najlepszych praktykach przekształcania trendów żywieniowych w kierunku zdrowia i zrównoważonego rozwoju ekologicznego.</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40501-28E1-C104-9437-F50F679E14A6}"/>
              </a:ext>
            </a:extLst>
          </p:cNvPr>
          <p:cNvSpPr>
            <a:spLocks noGrp="1"/>
          </p:cNvSpPr>
          <p:nvPr>
            <p:ph type="body" idx="1"/>
          </p:nvPr>
        </p:nvSpPr>
        <p:spPr/>
        <p:txBody>
          <a:bodyPr/>
          <a:lstStyle/>
          <a:p>
            <a:r>
              <a:rPr lang="en-IN" dirty="0"/>
              <a:t>01</a:t>
            </a:r>
          </a:p>
        </p:txBody>
      </p:sp>
      <p:pic>
        <p:nvPicPr>
          <p:cNvPr id="5" name="Picture Placeholder 4">
            <a:extLst>
              <a:ext uri="{FF2B5EF4-FFF2-40B4-BE49-F238E27FC236}">
                <a16:creationId xmlns:a16="http://schemas.microsoft.com/office/drawing/2014/main" id="{6EE1388D-1CAB-D661-7714-033E4603FD62}"/>
              </a:ext>
            </a:extLst>
          </p:cNvPr>
          <p:cNvPicPr>
            <a:picLocks noGrp="1" noChangeAspect="1"/>
          </p:cNvPicPr>
          <p:nvPr>
            <p:ph type="pic" idx="2"/>
          </p:nvPr>
        </p:nvPicPr>
        <p:blipFill>
          <a:blip r:embed="rId2"/>
          <a:srcRect t="16734" b="16734"/>
          <a:stretch>
            <a:fillRect/>
          </a:stretch>
        </p:blipFill>
        <p:spPr/>
      </p:pic>
      <p:sp>
        <p:nvSpPr>
          <p:cNvPr id="6" name="Google Shape;259;p4">
            <a:extLst>
              <a:ext uri="{FF2B5EF4-FFF2-40B4-BE49-F238E27FC236}">
                <a16:creationId xmlns:a16="http://schemas.microsoft.com/office/drawing/2014/main" id="{ABAE6EA0-9474-D05C-B922-A92929BAF6BF}"/>
              </a:ext>
            </a:extLst>
          </p:cNvPr>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ZRÓWNOWAŻONE OPERACJE BIZNESOWE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01104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161ED2-0F0C-0B0D-5BE3-D3B0415122C3}"/>
              </a:ext>
            </a:extLst>
          </p:cNvPr>
          <p:cNvSpPr>
            <a:spLocks noGrp="1"/>
          </p:cNvSpPr>
          <p:nvPr>
            <p:ph type="body" idx="1"/>
          </p:nvPr>
        </p:nvSpPr>
        <p:spPr/>
        <p:txBody>
          <a:bodyPr/>
          <a:lstStyle/>
          <a:p>
            <a:r>
              <a:rPr lang="en-IN" dirty="0"/>
              <a:t>05</a:t>
            </a:r>
          </a:p>
        </p:txBody>
      </p:sp>
      <p:sp>
        <p:nvSpPr>
          <p:cNvPr id="3" name="Picture Placeholder 2">
            <a:extLst>
              <a:ext uri="{FF2B5EF4-FFF2-40B4-BE49-F238E27FC236}">
                <a16:creationId xmlns:a16="http://schemas.microsoft.com/office/drawing/2014/main" id="{AB133CF8-F342-610F-285C-80E772C8F747}"/>
              </a:ext>
            </a:extLst>
          </p:cNvPr>
          <p:cNvSpPr>
            <a:spLocks noGrp="1"/>
          </p:cNvSpPr>
          <p:nvPr>
            <p:ph type="pic" idx="2"/>
          </p:nvPr>
        </p:nvSpPr>
        <p:spPr/>
        <p:txBody>
          <a:bodyPr/>
          <a:lstStyle/>
          <a:p>
            <a:endParaRPr lang="en-GB"/>
          </a:p>
        </p:txBody>
      </p:sp>
      <p:pic>
        <p:nvPicPr>
          <p:cNvPr id="4" name="Picture Placeholder 4">
            <a:extLst>
              <a:ext uri="{FF2B5EF4-FFF2-40B4-BE49-F238E27FC236}">
                <a16:creationId xmlns:a16="http://schemas.microsoft.com/office/drawing/2014/main" id="{241DEBC2-CFCE-949F-E462-FB6EF6A251E5}"/>
              </a:ext>
            </a:extLst>
          </p:cNvPr>
          <p:cNvPicPr>
            <a:picLocks noChangeAspect="1"/>
          </p:cNvPicPr>
          <p:nvPr/>
        </p:nvPicPr>
        <p:blipFill>
          <a:blip r:embed="rId2"/>
          <a:srcRect t="16734" b="16734"/>
          <a:stretch>
            <a:fillRect/>
          </a:stretch>
        </p:blipFill>
        <p:spPr>
          <a:xfrm>
            <a:off x="238771" y="2626821"/>
            <a:ext cx="7708195" cy="3396829"/>
          </a:xfrm>
          <a:prstGeom prst="rect">
            <a:avLst/>
          </a:prstGeom>
          <a:solidFill>
            <a:srgbClr val="BFBFBF"/>
          </a:solidFill>
          <a:ln>
            <a:noFill/>
          </a:ln>
        </p:spPr>
      </p:pic>
      <p:sp>
        <p:nvSpPr>
          <p:cNvPr id="5" name="Google Shape;259;p4">
            <a:extLst>
              <a:ext uri="{FF2B5EF4-FFF2-40B4-BE49-F238E27FC236}">
                <a16:creationId xmlns:a16="http://schemas.microsoft.com/office/drawing/2014/main" id="{9E395334-9485-5C99-BCD4-51CC2F3A6418}"/>
              </a:ext>
            </a:extLst>
          </p:cNvPr>
          <p:cNvSpPr/>
          <p:nvPr/>
        </p:nvSpPr>
        <p:spPr>
          <a:xfrm>
            <a:off x="5950016" y="4213554"/>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Partnerstwa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Społecznościowe</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831148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Starbucks</a:t>
            </a:r>
            <a:endParaRPr dirty="0"/>
          </a:p>
        </p:txBody>
      </p:sp>
      <p:sp>
        <p:nvSpPr>
          <p:cNvPr id="433" name="Google Shape;433;p2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434" name="Google Shape;434;p2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2: Allegro</a:t>
            </a:r>
            <a:endParaRPr dirty="0"/>
          </a:p>
        </p:txBody>
      </p:sp>
      <p:sp>
        <p:nvSpPr>
          <p:cNvPr id="435" name="Google Shape;435;p2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3: H&amp;M</a:t>
            </a:r>
            <a:endParaRPr dirty="0"/>
          </a:p>
        </p:txBody>
      </p:sp>
      <p:sp>
        <p:nvSpPr>
          <p:cNvPr id="436" name="Google Shape;436;p2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437" name="Google Shape;437;p2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438" name="Google Shape;438;p2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9" name="Google Shape;439;p2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40" name="Google Shape;440;p26"/>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7"/>
          <p:cNvSpPr txBox="1">
            <a:spLocks noGrp="1"/>
          </p:cNvSpPr>
          <p:nvPr>
            <p:ph type="body" idx="1"/>
          </p:nvPr>
        </p:nvSpPr>
        <p:spPr>
          <a:xfrm>
            <a:off x="4563349" y="657691"/>
            <a:ext cx="6341700" cy="5944500"/>
          </a:xfrm>
          <a:prstGeom prst="rect">
            <a:avLst/>
          </a:prstGeom>
          <a:noFill/>
          <a:ln>
            <a:noFill/>
          </a:ln>
        </p:spPr>
        <p:txBody>
          <a:bodyPr spcFirstLastPara="1" wrap="square" lIns="91425" tIns="45700" rIns="91425" bIns="45700" anchor="t" anchorCtr="0">
            <a:noAutofit/>
          </a:bodyPr>
          <a:lstStyle/>
          <a:p>
            <a:pPr algn="just"/>
            <a:r>
              <a:rPr lang="pl-PL" sz="2000" dirty="0">
                <a:solidFill>
                  <a:schemeClr val="tx1">
                    <a:lumMod val="50000"/>
                  </a:schemeClr>
                </a:solidFill>
              </a:rPr>
              <a:t>	</a:t>
            </a:r>
            <a:r>
              <a:rPr lang="pl-PL" sz="2000" dirty="0" err="1">
                <a:solidFill>
                  <a:schemeClr val="tx1">
                    <a:lumMod val="50000"/>
                  </a:schemeClr>
                </a:solidFill>
              </a:rPr>
              <a:t>Starbucks</a:t>
            </a:r>
            <a:r>
              <a:rPr lang="pl-PL" sz="2000" dirty="0">
                <a:solidFill>
                  <a:schemeClr val="tx1">
                    <a:lumMod val="50000"/>
                  </a:schemeClr>
                </a:solidFill>
              </a:rPr>
              <a:t> ma długą historię zaangażowania w społeczności i partnerstw z lokalnymi społecznościami.</a:t>
            </a:r>
          </a:p>
          <a:p>
            <a:pPr algn="just"/>
            <a:endParaRPr lang="pl-PL" sz="2000" dirty="0">
              <a:solidFill>
                <a:schemeClr val="tx1">
                  <a:lumMod val="50000"/>
                </a:schemeClr>
              </a:solidFill>
            </a:endParaRPr>
          </a:p>
          <a:p>
            <a:pPr algn="just"/>
            <a:r>
              <a:rPr lang="pl-PL" sz="2000" dirty="0">
                <a:solidFill>
                  <a:schemeClr val="tx1">
                    <a:lumMod val="50000"/>
                  </a:schemeClr>
                </a:solidFill>
              </a:rPr>
              <a:t> Niektóre z ich znaczących działań to:</a:t>
            </a:r>
          </a:p>
          <a:p>
            <a:pPr algn="just">
              <a:buFont typeface="Arial" panose="020B0604020202020204" pitchFamily="34" charset="0"/>
              <a:buChar char="•"/>
            </a:pPr>
            <a:r>
              <a:rPr lang="pl-PL" sz="2000" dirty="0">
                <a:solidFill>
                  <a:schemeClr val="tx1">
                    <a:lumMod val="50000"/>
                  </a:schemeClr>
                </a:solidFill>
              </a:rPr>
              <a:t>Zrównoważona uprawa kawy, która wspiera lokalnych producentów kawy i chroni środowisko.</a:t>
            </a:r>
          </a:p>
          <a:p>
            <a:pPr algn="just">
              <a:buFont typeface="Arial" panose="020B0604020202020204" pitchFamily="34" charset="0"/>
              <a:buChar char="•"/>
            </a:pPr>
            <a:r>
              <a:rPr lang="pl-PL" sz="2000" dirty="0">
                <a:solidFill>
                  <a:schemeClr val="tx1">
                    <a:lumMod val="50000"/>
                  </a:schemeClr>
                </a:solidFill>
              </a:rPr>
              <a:t>Programy szkoleniowe dla młodzieży oraz wydarzenia charytatywne.</a:t>
            </a:r>
          </a:p>
          <a:p>
            <a:pPr marL="228600" indent="0" algn="just"/>
            <a:endParaRPr lang="pl-PL" sz="2000" dirty="0">
              <a:solidFill>
                <a:schemeClr val="tx1">
                  <a:lumMod val="50000"/>
                </a:schemeClr>
              </a:solidFill>
            </a:endParaRPr>
          </a:p>
          <a:p>
            <a:pPr algn="just"/>
            <a:r>
              <a:rPr lang="pl-PL" sz="2000" dirty="0">
                <a:solidFill>
                  <a:schemeClr val="tx1">
                    <a:lumMod val="50000"/>
                  </a:schemeClr>
                </a:solidFill>
              </a:rPr>
              <a:t>	W 2020 roku marka nawiązała współpracę z </a:t>
            </a:r>
            <a:r>
              <a:rPr lang="pl-PL" sz="2000" dirty="0" err="1">
                <a:solidFill>
                  <a:schemeClr val="tx1">
                    <a:lumMod val="50000"/>
                  </a:schemeClr>
                </a:solidFill>
              </a:rPr>
              <a:t>EcoBean</a:t>
            </a:r>
            <a:r>
              <a:rPr lang="pl-PL" sz="2000" dirty="0">
                <a:solidFill>
                  <a:schemeClr val="tx1">
                    <a:lumMod val="50000"/>
                  </a:schemeClr>
                </a:solidFill>
              </a:rPr>
              <a:t>, startupem, wspierającym go w badaniach nad możliwościami przetwarzania pozostałości po kawie — głównie poprzez darowiznę odpadów zbieranych w kawiarniach w Warszawie do testów nad ponownym wykorzystaniem surowca. To działania są zgodne z ideą zero waste, która jest bliska wielu gościom kawiarni.</a:t>
            </a:r>
          </a:p>
        </p:txBody>
      </p:sp>
      <p:sp>
        <p:nvSpPr>
          <p:cNvPr id="446" name="Google Shape;446;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8"/>
          <p:cNvSpPr txBox="1">
            <a:spLocks noGrp="1"/>
          </p:cNvSpPr>
          <p:nvPr>
            <p:ph type="body" idx="1"/>
          </p:nvPr>
        </p:nvSpPr>
        <p:spPr>
          <a:xfrm>
            <a:off x="4744419" y="643500"/>
            <a:ext cx="6341700" cy="5571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Dostępność produktów marki w aplikacji "Too Good To Go," której misją jest redukcja marnotrawstwa żywności.</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Inicjatywa "</a:t>
            </a:r>
            <a:r>
              <a:rPr lang="pl-PL" sz="2000" dirty="0" err="1">
                <a:solidFill>
                  <a:srgbClr val="000000"/>
                </a:solidFill>
                <a:highlight>
                  <a:srgbClr val="FFFFFF"/>
                </a:highlight>
              </a:rPr>
              <a:t>Bring</a:t>
            </a:r>
            <a:r>
              <a:rPr lang="pl-PL" sz="2000" dirty="0">
                <a:solidFill>
                  <a:srgbClr val="000000"/>
                </a:solidFill>
                <a:highlight>
                  <a:srgbClr val="FFFFFF"/>
                </a:highlight>
              </a:rPr>
              <a:t> </a:t>
            </a:r>
            <a:r>
              <a:rPr lang="pl-PL" sz="2000" dirty="0" err="1">
                <a:solidFill>
                  <a:srgbClr val="000000"/>
                </a:solidFill>
                <a:highlight>
                  <a:srgbClr val="FFFFFF"/>
                </a:highlight>
              </a:rPr>
              <a:t>Your</a:t>
            </a:r>
            <a:r>
              <a:rPr lang="pl-PL" sz="2000" dirty="0">
                <a:solidFill>
                  <a:srgbClr val="000000"/>
                </a:solidFill>
                <a:highlight>
                  <a:srgbClr val="FFFFFF"/>
                </a:highlight>
              </a:rPr>
              <a:t> </a:t>
            </a:r>
            <a:r>
              <a:rPr lang="pl-PL" sz="2000" dirty="0" err="1">
                <a:solidFill>
                  <a:srgbClr val="000000"/>
                </a:solidFill>
                <a:highlight>
                  <a:srgbClr val="FFFFFF"/>
                </a:highlight>
              </a:rPr>
              <a:t>Own</a:t>
            </a:r>
            <a:r>
              <a:rPr lang="pl-PL" sz="2000" dirty="0">
                <a:solidFill>
                  <a:srgbClr val="000000"/>
                </a:solidFill>
                <a:highlight>
                  <a:srgbClr val="FFFFFF"/>
                </a:highlight>
              </a:rPr>
              <a:t> </a:t>
            </a:r>
            <a:r>
              <a:rPr lang="pl-PL" sz="2000" dirty="0" err="1">
                <a:solidFill>
                  <a:srgbClr val="000000"/>
                </a:solidFill>
                <a:highlight>
                  <a:srgbClr val="FFFFFF"/>
                </a:highlight>
              </a:rPr>
              <a:t>Tumbler</a:t>
            </a:r>
            <a:r>
              <a:rPr lang="pl-PL" sz="2000" dirty="0">
                <a:solidFill>
                  <a:srgbClr val="000000"/>
                </a:solidFill>
                <a:highlight>
                  <a:srgbClr val="FFFFFF"/>
                </a:highlight>
              </a:rPr>
              <a:t>," rozwijana od początku działalności </a:t>
            </a:r>
            <a:r>
              <a:rPr lang="pl-PL" sz="2000" dirty="0" err="1">
                <a:solidFill>
                  <a:srgbClr val="000000"/>
                </a:solidFill>
                <a:highlight>
                  <a:srgbClr val="FFFFFF"/>
                </a:highlight>
              </a:rPr>
              <a:t>Starbucks</a:t>
            </a:r>
            <a:r>
              <a:rPr lang="pl-PL" sz="2000" dirty="0">
                <a:solidFill>
                  <a:srgbClr val="000000"/>
                </a:solidFill>
                <a:highlight>
                  <a:srgbClr val="FFFFFF"/>
                </a:highlight>
              </a:rPr>
              <a:t> w Polsce, ma na celu ograniczenie produkcji odpadów oraz edukację społeczeństwa. </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Koncepcja "Z własnym kubkiem" została stworzona z myślą o ochronie środowiska i promowaniu dobrych praktyk wśród gości.</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Współpraca z PSONI, czyli Polskim Stowarzyszeniem na Rzecz Osób z Niepełnosprawnością Intelektualną.</a:t>
            </a:r>
          </a:p>
          <a:p>
            <a:pPr marL="342900" lvl="0" indent="-342900" algn="just" rtl="0">
              <a:lnSpc>
                <a:spcPct val="103333"/>
              </a:lnSpc>
              <a:spcBef>
                <a:spcPts val="0"/>
              </a:spcBef>
              <a:spcAft>
                <a:spcPts val="0"/>
              </a:spcAft>
              <a:buClr>
                <a:srgbClr val="000000"/>
              </a:buClr>
              <a:buSzPts val="2400"/>
              <a:buFont typeface="Noto Sans Symbols"/>
              <a:buChar char="⮚"/>
            </a:pPr>
            <a:r>
              <a:rPr lang="pl-PL" sz="2000" dirty="0">
                <a:solidFill>
                  <a:srgbClr val="000000"/>
                </a:solidFill>
                <a:highlight>
                  <a:srgbClr val="FFFFFF"/>
                </a:highlight>
              </a:rPr>
              <a:t>Wsparcie dla jednego z Finałów Wielkiej Orkiestry Świątecznej Pomocy, co pokazuje zaangażowanie marki w lokalne inicjatywy charytatywne.</a:t>
            </a:r>
            <a:endParaRPr sz="2000" dirty="0"/>
          </a:p>
        </p:txBody>
      </p:sp>
      <p:sp>
        <p:nvSpPr>
          <p:cNvPr id="452" name="Google Shape;452;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Starbucks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9"/>
          <p:cNvSpPr txBox="1">
            <a:spLocks noGrp="1"/>
          </p:cNvSpPr>
          <p:nvPr>
            <p:ph type="body" idx="1"/>
          </p:nvPr>
        </p:nvSpPr>
        <p:spPr>
          <a:xfrm>
            <a:off x="4825900" y="522100"/>
            <a:ext cx="6341700" cy="551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pl-PL" b="1" i="0" dirty="0">
                <a:solidFill>
                  <a:srgbClr val="73B64B"/>
                </a:solidFill>
                <a:highlight>
                  <a:srgbClr val="FFFFFF"/>
                </a:highlight>
              </a:rPr>
              <a:t>„Zrównoważony rozwój i działania społeczne są wplecione w DNA Allegro, a odpowiedzialność za naszych klientów, sprzedawców, pracowników i dbałość o środowisko to nasze najważniejsze zobowiązania”.</a:t>
            </a:r>
          </a:p>
          <a:p>
            <a:pPr marL="0" lvl="0" indent="0" algn="just" rtl="0">
              <a:lnSpc>
                <a:spcPct val="103333"/>
              </a:lnSpc>
              <a:spcBef>
                <a:spcPts val="0"/>
              </a:spcBef>
              <a:spcAft>
                <a:spcPts val="0"/>
              </a:spcAft>
              <a:buClr>
                <a:srgbClr val="73B64B"/>
              </a:buClr>
              <a:buSzPts val="2400"/>
              <a:buNone/>
            </a:pPr>
            <a:endParaRPr dirty="0">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Nadrzędnym zobowiązaniem we wszystkich obszarach działalności jest działanie w sposób etyczny i w pełni przejrzysty:</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Zapewnienie kreatywnego i innowacyjnego miejsca pracy,</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Dbanie o naszych klientów,</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Odpowiedzialna współpraca w biznesie,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Inwestowanie w społeczność,</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Kształtowanie zdrowej i ekologicznej postawy.</a:t>
            </a:r>
            <a:endParaRPr dirty="0"/>
          </a:p>
        </p:txBody>
      </p:sp>
      <p:sp>
        <p:nvSpPr>
          <p:cNvPr id="458" name="Google Shape;458;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000000"/>
              </a:buClr>
              <a:buSzPts val="2400"/>
              <a:buNone/>
            </a:pPr>
            <a:r>
              <a:rPr lang="pl-PL" b="0" i="0" dirty="0">
                <a:solidFill>
                  <a:srgbClr val="000000"/>
                </a:solidFill>
                <a:highlight>
                  <a:srgbClr val="FFFFFF"/>
                </a:highlight>
              </a:rPr>
              <a:t>Przykłady działań Allegro:</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Allegro Lokalnie: Wsparcie lokalnej społeczności. Allegro Lokalnie to głównie osoby prywatne, które najczęściej oferują pojedyncze egzemplarze danego produktu.</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Allegro angażuje się w działalność charytatywną, wspierając różne organizacje pozarządowe i fundacje.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Recykling opakowań czy promowanie ekologicznych produktów na platformie.</a:t>
            </a:r>
          </a:p>
          <a:p>
            <a:pPr marL="342900" lvl="0" indent="-342900" algn="just" rtl="0">
              <a:lnSpc>
                <a:spcPct val="103333"/>
              </a:lnSpc>
              <a:spcBef>
                <a:spcPts val="0"/>
              </a:spcBef>
              <a:spcAft>
                <a:spcPts val="0"/>
              </a:spcAft>
              <a:buClr>
                <a:srgbClr val="000000"/>
              </a:buClr>
              <a:buSzPts val="2400"/>
              <a:buFont typeface="Arial" panose="020B0604020202020204" pitchFamily="34" charset="0"/>
              <a:buChar char="•"/>
            </a:pPr>
            <a:r>
              <a:rPr lang="pl-PL" b="0" i="0" dirty="0">
                <a:solidFill>
                  <a:srgbClr val="000000"/>
                </a:solidFill>
                <a:highlight>
                  <a:srgbClr val="FFFFFF"/>
                </a:highlight>
              </a:rPr>
              <a:t>Firma wspiera różne inicjatywy kulturalne i artystyczne, organizując wydarzenia promujące lokalnych artystów i twórców.</a:t>
            </a:r>
            <a:endParaRPr dirty="0">
              <a:solidFill>
                <a:srgbClr val="000000"/>
              </a:solidFill>
            </a:endParaRPr>
          </a:p>
        </p:txBody>
      </p:sp>
      <p:sp>
        <p:nvSpPr>
          <p:cNvPr id="464" name="Google Shape;464;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Allegro</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1"/>
          <p:cNvSpPr txBox="1">
            <a:spLocks noGrp="1"/>
          </p:cNvSpPr>
          <p:nvPr>
            <p:ph type="body" idx="1"/>
          </p:nvPr>
        </p:nvSpPr>
        <p:spPr>
          <a:xfrm>
            <a:off x="4771579" y="470850"/>
            <a:ext cx="6341700" cy="59163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US" sz="2200" dirty="0"/>
              <a:t>	</a:t>
            </a:r>
            <a:r>
              <a:rPr lang="pl-PL" sz="2200" dirty="0">
                <a:solidFill>
                  <a:srgbClr val="000000"/>
                </a:solidFill>
              </a:rPr>
              <a:t>Innym przykładem europejskiej firmy odzieżowej angażującej się w działalność społeczną i zrównoważony rozwój jest H&amp;M. H&amp;M jest międzynarodowym detalistą odzieżowym, znanym z wysiłków na rzecz promowania odpowiedzialnej mody i zaangażowania społecznego.</a:t>
            </a:r>
          </a:p>
          <a:p>
            <a:pPr marL="228600" lvl="0" indent="-228600" algn="just" rtl="0">
              <a:lnSpc>
                <a:spcPct val="103333"/>
              </a:lnSpc>
              <a:spcBef>
                <a:spcPts val="0"/>
              </a:spcBef>
              <a:spcAft>
                <a:spcPts val="0"/>
              </a:spcAft>
              <a:buClr>
                <a:srgbClr val="595959"/>
              </a:buClr>
              <a:buSzPts val="2400"/>
              <a:buNone/>
            </a:pPr>
            <a:endParaRPr lang="pl-PL" sz="2200" dirty="0">
              <a:solidFill>
                <a:srgbClr val="000000"/>
              </a:solidFill>
            </a:endParaRP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Wykorzystanie materiałów organicznych, recykling tkanin oraz redukcja zużycia wody i energii w procesie produkcji.</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Wsparcie lokalnych społeczności produkcyjnych w krajach, w których produkowane są odzież H&amp;M.</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200" dirty="0">
                <a:solidFill>
                  <a:srgbClr val="000000"/>
                </a:solidFill>
              </a:rPr>
              <a:t>H&amp;M działa na rzecz zwalczania ubóstwa i wsparcia lokalnych społeczności poprzez inicjatywy charytatywne i partnerstwa z organizacjami non-profit.</a:t>
            </a:r>
            <a:endParaRPr sz="2200" dirty="0">
              <a:solidFill>
                <a:srgbClr val="000000"/>
              </a:solidFill>
            </a:endParaRPr>
          </a:p>
        </p:txBody>
      </p:sp>
      <p:sp>
        <p:nvSpPr>
          <p:cNvPr id="470" name="Google Shape;470;p3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H&amp;M</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76F751-BA27-1959-134E-4BB861738037}"/>
              </a:ext>
            </a:extLst>
          </p:cNvPr>
          <p:cNvSpPr>
            <a:spLocks noGrp="1"/>
          </p:cNvSpPr>
          <p:nvPr>
            <p:ph type="body" idx="1"/>
          </p:nvPr>
        </p:nvSpPr>
        <p:spPr/>
        <p:txBody>
          <a:bodyPr/>
          <a:lstStyle/>
          <a:p>
            <a:r>
              <a:rPr lang="en-IN" dirty="0"/>
              <a:t>06</a:t>
            </a:r>
          </a:p>
        </p:txBody>
      </p:sp>
      <p:sp>
        <p:nvSpPr>
          <p:cNvPr id="3" name="Picture Placeholder 2">
            <a:extLst>
              <a:ext uri="{FF2B5EF4-FFF2-40B4-BE49-F238E27FC236}">
                <a16:creationId xmlns:a16="http://schemas.microsoft.com/office/drawing/2014/main" id="{02D5FC9F-C3DD-6B82-D982-05210A8B7B0D}"/>
              </a:ext>
            </a:extLst>
          </p:cNvPr>
          <p:cNvSpPr>
            <a:spLocks noGrp="1"/>
          </p:cNvSpPr>
          <p:nvPr>
            <p:ph type="pic" idx="2"/>
          </p:nvPr>
        </p:nvSpPr>
        <p:spPr/>
        <p:txBody>
          <a:bodyPr/>
          <a:lstStyle/>
          <a:p>
            <a:endParaRPr lang="en-GB"/>
          </a:p>
        </p:txBody>
      </p:sp>
      <p:pic>
        <p:nvPicPr>
          <p:cNvPr id="4" name="Picture Placeholder 4">
            <a:extLst>
              <a:ext uri="{FF2B5EF4-FFF2-40B4-BE49-F238E27FC236}">
                <a16:creationId xmlns:a16="http://schemas.microsoft.com/office/drawing/2014/main" id="{0FACF4D1-D1C0-DCEB-C807-CBF776AE4C0C}"/>
              </a:ext>
            </a:extLst>
          </p:cNvPr>
          <p:cNvPicPr>
            <a:picLocks noChangeAspect="1"/>
          </p:cNvPicPr>
          <p:nvPr/>
        </p:nvPicPr>
        <p:blipFill>
          <a:blip r:embed="rId2"/>
          <a:srcRect t="16734" b="16734"/>
          <a:stretch>
            <a:fillRect/>
          </a:stretch>
        </p:blipFill>
        <p:spPr>
          <a:xfrm>
            <a:off x="238772" y="2626822"/>
            <a:ext cx="7708195" cy="3396829"/>
          </a:xfrm>
          <a:prstGeom prst="rect">
            <a:avLst/>
          </a:prstGeom>
          <a:solidFill>
            <a:srgbClr val="BFBFBF"/>
          </a:solidFill>
          <a:ln>
            <a:noFill/>
          </a:ln>
        </p:spPr>
      </p:pic>
      <p:sp>
        <p:nvSpPr>
          <p:cNvPr id="5" name="Google Shape;259;p4">
            <a:extLst>
              <a:ext uri="{FF2B5EF4-FFF2-40B4-BE49-F238E27FC236}">
                <a16:creationId xmlns:a16="http://schemas.microsoft.com/office/drawing/2014/main" id="{22EE47CF-6AB4-CE5B-DAAB-A6CEF6C26DCC}"/>
              </a:ext>
            </a:extLst>
          </p:cNvPr>
          <p:cNvSpPr/>
          <p:nvPr/>
        </p:nvSpPr>
        <p:spPr>
          <a:xfrm>
            <a:off x="5899216" y="4325236"/>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OCENA I PLANOWANIE</a:t>
            </a:r>
            <a:endParaRPr lang="en-US" sz="3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529"/>
              <a:buFont typeface="Arial"/>
              <a:buNone/>
            </a:pP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79778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Case study 1: VOLCÁN STUDIO</a:t>
            </a:r>
            <a:endParaRPr dirty="0"/>
          </a:p>
        </p:txBody>
      </p:sp>
      <p:sp>
        <p:nvSpPr>
          <p:cNvPr id="617" name="Google Shape;617;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18" name="Google Shape;618;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9" name="Google Shape;619;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20" name="Google Shape;620;p17"/>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621" name="Google Shape;621;p17"/>
          <p:cNvSpPr txBox="1"/>
          <p:nvPr/>
        </p:nvSpPr>
        <p:spPr>
          <a:xfrm>
            <a:off x="4801961" y="5932208"/>
            <a:ext cx="653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8"/>
          <p:cNvSpPr txBox="1">
            <a:spLocks noGrp="1"/>
          </p:cNvSpPr>
          <p:nvPr>
            <p:ph type="body" idx="1"/>
          </p:nvPr>
        </p:nvSpPr>
        <p:spPr>
          <a:xfrm>
            <a:off x="4576925" y="366025"/>
            <a:ext cx="6794400" cy="649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n-US" dirty="0">
                <a:solidFill>
                  <a:srgbClr val="73B64B"/>
                </a:solidFill>
              </a:rPr>
              <a:t>Case study 1: VOLCÁN STUDIO</a:t>
            </a:r>
            <a:endParaRPr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dirty="0">
              <a:solidFill>
                <a:srgbClr val="000000"/>
              </a:solidFill>
            </a:endParaRPr>
          </a:p>
          <a:p>
            <a:pPr marL="0" lvl="0" indent="0" algn="just" rtl="0">
              <a:lnSpc>
                <a:spcPct val="100000"/>
              </a:lnSpc>
              <a:spcBef>
                <a:spcPts val="0"/>
              </a:spcBef>
              <a:spcAft>
                <a:spcPts val="0"/>
              </a:spcAft>
              <a:buSzPts val="2400"/>
              <a:buNone/>
            </a:pPr>
            <a:r>
              <a:rPr lang="pl-PL" dirty="0" err="1">
                <a:solidFill>
                  <a:srgbClr val="000000"/>
                </a:solidFill>
              </a:rPr>
              <a:t>Volcan</a:t>
            </a:r>
            <a:r>
              <a:rPr lang="pl-PL" dirty="0">
                <a:solidFill>
                  <a:srgbClr val="000000"/>
                </a:solidFill>
              </a:rPr>
              <a:t> Studio to studio architektoniczne, inżynieryjne i projektowe założone w 2015 roku. Od początku swojej działalności rozumie zarządzanie projektami przez pryzmat globalnej wizji, w której formalna, graficzna i materialna kreacja jest wzbogacona o podejście </a:t>
            </a:r>
            <a:r>
              <a:rPr lang="pl-PL" dirty="0" err="1">
                <a:solidFill>
                  <a:srgbClr val="000000"/>
                </a:solidFill>
              </a:rPr>
              <a:t>multidyscyplinarne</a:t>
            </a:r>
            <a:r>
              <a:rPr lang="pl-PL" dirty="0">
                <a:solidFill>
                  <a:srgbClr val="000000"/>
                </a:solidFill>
              </a:rPr>
              <a:t>.</a:t>
            </a:r>
          </a:p>
          <a:p>
            <a:pPr marL="3429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Architektura znajduje się w punkcie zwrotnym swojego rozwoju na Wyspach Kanaryjskich. Łącząc design, funkcjonalność i technikę, ma istotny wpływ na środowisko, w którym działa firma.</a:t>
            </a:r>
          </a:p>
          <a:p>
            <a:pPr marL="342900" lvl="0" indent="-342900" algn="just" rtl="0">
              <a:lnSpc>
                <a:spcPct val="100000"/>
              </a:lnSpc>
              <a:spcBef>
                <a:spcPts val="0"/>
              </a:spcBef>
              <a:spcAft>
                <a:spcPts val="0"/>
              </a:spcAft>
              <a:buSzPts val="2400"/>
              <a:buFont typeface="Arial" panose="020B0604020202020204" pitchFamily="34" charset="0"/>
              <a:buChar char="•"/>
            </a:pPr>
            <a:r>
              <a:rPr lang="pl-PL" dirty="0">
                <a:solidFill>
                  <a:srgbClr val="000000"/>
                </a:solidFill>
              </a:rPr>
              <a:t>W związku z tym, podczas gdy </a:t>
            </a:r>
            <a:r>
              <a:rPr lang="pl-PL" dirty="0" err="1">
                <a:solidFill>
                  <a:srgbClr val="000000"/>
                </a:solidFill>
              </a:rPr>
              <a:t>Volcán</a:t>
            </a:r>
            <a:r>
              <a:rPr lang="pl-PL" dirty="0">
                <a:solidFill>
                  <a:srgbClr val="000000"/>
                </a:solidFill>
              </a:rPr>
              <a:t> Studio buduje krajobraz miejski i odnawia przestrzenie, wyróżniają się dwa kluczowe pojęcia: zrównoważony rozwój i dostępność.</a:t>
            </a:r>
            <a:endParaRPr sz="2200" b="1" dirty="0">
              <a:solidFill>
                <a:srgbClr val="000000"/>
              </a:solidFill>
            </a:endParaRPr>
          </a:p>
          <a:p>
            <a:pPr marL="0" lvl="0" indent="0" algn="l" rtl="0">
              <a:lnSpc>
                <a:spcPct val="100000"/>
              </a:lnSpc>
              <a:spcBef>
                <a:spcPts val="0"/>
              </a:spcBef>
              <a:spcAft>
                <a:spcPts val="0"/>
              </a:spcAft>
              <a:buSzPts val="2400"/>
              <a:buNone/>
            </a:pPr>
            <a:endParaRPr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27" name="Google Shape;627;p1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1"/>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1: Studium przypadku IKEA: Wdrażanie energii słonecznej</a:t>
            </a:r>
            <a:endParaRPr dirty="0"/>
          </a:p>
        </p:txBody>
      </p:sp>
      <p:sp>
        <p:nvSpPr>
          <p:cNvPr id="578" name="Google Shape;578;p41"/>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9" name="Google Shape;579;p41"/>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2: </a:t>
            </a:r>
            <a:r>
              <a:rPr lang="pl-PL" dirty="0" err="1"/>
              <a:t>All</a:t>
            </a:r>
            <a:r>
              <a:rPr lang="pl-PL" dirty="0"/>
              <a:t> </a:t>
            </a:r>
            <a:r>
              <a:rPr lang="pl-PL" dirty="0" err="1"/>
              <a:t>About</a:t>
            </a:r>
            <a:r>
              <a:rPr lang="pl-PL" dirty="0"/>
              <a:t> </a:t>
            </a:r>
            <a:r>
              <a:rPr lang="pl-PL" dirty="0" err="1"/>
              <a:t>Kombucha</a:t>
            </a:r>
            <a:r>
              <a:rPr lang="pl-PL" dirty="0"/>
              <a:t> - Zrównoważone innowacje w produkcji napojów</a:t>
            </a:r>
            <a:endParaRPr dirty="0"/>
          </a:p>
        </p:txBody>
      </p:sp>
      <p:sp>
        <p:nvSpPr>
          <p:cNvPr id="580" name="Google Shape;580;p41"/>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dirty="0"/>
              <a:t>Studium przypadku 3: </a:t>
            </a:r>
            <a:r>
              <a:rPr lang="pl-PL" dirty="0" err="1"/>
              <a:t>BiaSol</a:t>
            </a:r>
            <a:r>
              <a:rPr lang="pl-PL" dirty="0"/>
              <a:t> - Rewolucja w zrównoważonym rozwoju żywności</a:t>
            </a:r>
            <a:endParaRPr dirty="0"/>
          </a:p>
        </p:txBody>
      </p:sp>
      <p:sp>
        <p:nvSpPr>
          <p:cNvPr id="581" name="Google Shape;581;p41"/>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582" name="Google Shape;582;p41"/>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83" name="Google Shape;583;p41"/>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4" name="Google Shape;584;p41"/>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85" name="Google Shape;585;p41"/>
          <p:cNvSpPr>
            <a:spLocks noGrp="1"/>
          </p:cNvSpPr>
          <p:nvPr>
            <p:ph type="pic" idx="8"/>
          </p:nvPr>
        </p:nvSpPr>
        <p:spPr>
          <a:xfrm>
            <a:off x="-48344" y="0"/>
            <a:ext cx="3570477" cy="6858000"/>
          </a:xfrm>
          <a:prstGeom prst="rect">
            <a:avLst/>
          </a:prstGeom>
          <a:solidFill>
            <a:srgbClr val="D8D8D8"/>
          </a:solidFill>
          <a:ln>
            <a:noFill/>
          </a:ln>
        </p:spPr>
        <p:txBody>
          <a:bodyPr/>
          <a:lstStyle/>
          <a:p>
            <a:endParaRPr lang="en-GB"/>
          </a:p>
        </p:txBody>
      </p:sp>
      <p:pic>
        <p:nvPicPr>
          <p:cNvPr id="586" name="Google Shape;586;p41"/>
          <p:cNvPicPr preferRelativeResize="0"/>
          <p:nvPr/>
        </p:nvPicPr>
        <p:blipFill rotWithShape="1">
          <a:blip r:embed="rId3">
            <a:alphaModFix amt="85000"/>
          </a:blip>
          <a:srcRect l="24242" r="24241"/>
          <a:stretch/>
        </p:blipFill>
        <p:spPr>
          <a:xfrm>
            <a:off x="-48345" y="-2661"/>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2da7300e6f5_0_0"/>
          <p:cNvSpPr txBox="1">
            <a:spLocks noGrp="1"/>
          </p:cNvSpPr>
          <p:nvPr>
            <p:ph type="body" idx="1"/>
          </p:nvPr>
        </p:nvSpPr>
        <p:spPr>
          <a:xfrm>
            <a:off x="4586025" y="355675"/>
            <a:ext cx="6806100" cy="6267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Zrównoważony rozwój to nie tylko budowanie przyjaznych dla środowiska budynków, ale także konstrukcji, które mogą przetrwać w czasie, generując pozytywny wpływ na otoczenie.</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Z drugiej strony, dostępność ma na celu uczynienie tych przestrzeni uniwersalnymi, aby obywatele mogli z nich korzystać, niezależnie od swoich fizycznych lub sensorycznych zdolności oraz tego, jak te zdolności zmieniają się wraz z wiekiem populacji.</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Patrząc w przyszłość, istnieje silne zobowiązanie wobec tych dwóch wymiarów, które uznawane są za fundamenty rozwoju architektonicznego na Wyspach Kanaryjskich i na świecie.</a:t>
            </a:r>
            <a:endParaRPr sz="2300" b="1" dirty="0">
              <a:solidFill>
                <a:srgbClr val="000000"/>
              </a:solidFill>
            </a:endParaRPr>
          </a:p>
          <a:p>
            <a:pPr marL="0" lvl="0" indent="0" algn="l" rtl="0">
              <a:lnSpc>
                <a:spcPct val="100000"/>
              </a:lnSpc>
              <a:spcBef>
                <a:spcPts val="0"/>
              </a:spcBef>
              <a:spcAft>
                <a:spcPts val="0"/>
              </a:spcAft>
              <a:buSzPts val="2400"/>
              <a:buNone/>
            </a:pPr>
            <a:endParaRPr sz="23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33" name="Google Shape;633;g2da7300e6f5_0_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2da7300e6f5_0_5"/>
          <p:cNvSpPr txBox="1">
            <a:spLocks noGrp="1"/>
          </p:cNvSpPr>
          <p:nvPr>
            <p:ph type="body" idx="1"/>
          </p:nvPr>
        </p:nvSpPr>
        <p:spPr>
          <a:xfrm>
            <a:off x="4488700" y="355675"/>
            <a:ext cx="6869700" cy="6209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I to nie tylko dlatego, że reprezentują one właściwe podejście z etycznego punktu widzenia, ale także dlatego, że są odpowiedzią na demograficzne i środowiskowe wyzwania, którym będziemy musieli stawić czoła w niedalekiej przyszłości.</a:t>
            </a:r>
          </a:p>
          <a:p>
            <a:pPr marL="0" lvl="0" indent="0" algn="just" rtl="0">
              <a:lnSpc>
                <a:spcPct val="100000"/>
              </a:lnSpc>
              <a:spcBef>
                <a:spcPts val="0"/>
              </a:spcBef>
              <a:spcAft>
                <a:spcPts val="0"/>
              </a:spcAft>
              <a:buSzPts val="2400"/>
              <a:buNone/>
            </a:pPr>
            <a:r>
              <a:rPr lang="pl-PL" dirty="0" err="1">
                <a:solidFill>
                  <a:srgbClr val="000000"/>
                </a:solidFill>
              </a:rPr>
              <a:t>Volcán</a:t>
            </a:r>
            <a:r>
              <a:rPr lang="pl-PL" dirty="0">
                <a:solidFill>
                  <a:srgbClr val="000000"/>
                </a:solidFill>
              </a:rPr>
              <a:t> Studio wierzy, że najlepszym sposobem na osiągnięcie tego celu jest nadążanie za czasami poprzez wprowadzanie niezbędnej technologii i wiedzy, która pozwoli im podążać zrównoważoną i dostępną ścieżką.</a:t>
            </a:r>
          </a:p>
          <a:p>
            <a:pPr marL="0" lvl="0" indent="0" algn="just" rtl="0">
              <a:lnSpc>
                <a:spcPct val="100000"/>
              </a:lnSpc>
              <a:spcBef>
                <a:spcPts val="0"/>
              </a:spcBef>
              <a:spcAft>
                <a:spcPts val="0"/>
              </a:spcAft>
              <a:buSzPts val="2400"/>
              <a:buNone/>
            </a:pPr>
            <a:r>
              <a:rPr lang="pl-PL" dirty="0">
                <a:solidFill>
                  <a:srgbClr val="000000"/>
                </a:solidFill>
              </a:rPr>
              <a:t>Dobrym przykładem tego jest uczestnictwo w programie "</a:t>
            </a:r>
            <a:r>
              <a:rPr lang="pl-PL" dirty="0" err="1">
                <a:solidFill>
                  <a:srgbClr val="000000"/>
                </a:solidFill>
              </a:rPr>
              <a:t>Aje</a:t>
            </a:r>
            <a:r>
              <a:rPr lang="pl-PL" dirty="0">
                <a:solidFill>
                  <a:srgbClr val="000000"/>
                </a:solidFill>
              </a:rPr>
              <a:t> Verde", w ramach którego uświadomiono ich w zakresie zarządzania materiałami oraz wprowadzenia przyszłych regulacji prawnych oraz krajowych i międzynarodowych norm jakości.</a:t>
            </a:r>
            <a:endParaRPr sz="2200" b="1" dirty="0">
              <a:solidFill>
                <a:srgbClr val="000000"/>
              </a:solidFill>
            </a:endParaRPr>
          </a:p>
          <a:p>
            <a:pPr marL="0" lvl="0" indent="0" algn="l" rtl="0">
              <a:lnSpc>
                <a:spcPct val="100000"/>
              </a:lnSpc>
              <a:spcBef>
                <a:spcPts val="0"/>
              </a:spcBef>
              <a:spcAft>
                <a:spcPts val="0"/>
              </a:spcAft>
              <a:buSzPts val="2400"/>
              <a:buNone/>
            </a:pPr>
            <a:endParaRPr sz="2200" b="1"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sz="2200" b="1" dirty="0">
              <a:solidFill>
                <a:srgbClr val="000000"/>
              </a:solidFill>
            </a:endParaRPr>
          </a:p>
        </p:txBody>
      </p:sp>
      <p:sp>
        <p:nvSpPr>
          <p:cNvPr id="639" name="Google Shape;639;g2da7300e6f5_0_5"/>
          <p:cNvSpPr txBox="1">
            <a:spLocks noGrp="1"/>
          </p:cNvSpPr>
          <p:nvPr>
            <p:ph type="body" idx="2"/>
          </p:nvPr>
        </p:nvSpPr>
        <p:spPr>
          <a:xfrm>
            <a:off x="600999" y="7768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da7300e6f5_0_10"/>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000000"/>
                </a:solidFill>
              </a:rPr>
              <a:t>W celu postępu w tym kierunku i stworzenia miejsca spotkań dla profesjonalistów oraz wymiany wiedzy powstała inicjatywa "</a:t>
            </a:r>
            <a:r>
              <a:rPr lang="pl-PL" dirty="0" err="1">
                <a:solidFill>
                  <a:srgbClr val="000000"/>
                </a:solidFill>
              </a:rPr>
              <a:t>Canarias</a:t>
            </a:r>
            <a:r>
              <a:rPr lang="pl-PL" dirty="0">
                <a:solidFill>
                  <a:srgbClr val="000000"/>
                </a:solidFill>
              </a:rPr>
              <a:t> </a:t>
            </a:r>
            <a:r>
              <a:rPr lang="pl-PL" dirty="0" err="1">
                <a:solidFill>
                  <a:srgbClr val="000000"/>
                </a:solidFill>
              </a:rPr>
              <a:t>Arquitectura</a:t>
            </a:r>
            <a:r>
              <a:rPr lang="pl-PL" dirty="0">
                <a:solidFill>
                  <a:srgbClr val="000000"/>
                </a:solidFill>
              </a:rPr>
              <a:t> </a:t>
            </a:r>
            <a:r>
              <a:rPr lang="pl-PL" dirty="0" err="1">
                <a:solidFill>
                  <a:srgbClr val="000000"/>
                </a:solidFill>
              </a:rPr>
              <a:t>Sostenible</a:t>
            </a:r>
            <a:r>
              <a:rPr lang="pl-PL" dirty="0">
                <a:solidFill>
                  <a:srgbClr val="000000"/>
                </a:solidFill>
              </a:rPr>
              <a:t>" (Zrównoważona Architektura Wysp Kanaryjskich), do której dołącza </a:t>
            </a:r>
            <a:r>
              <a:rPr lang="pl-PL" dirty="0" err="1">
                <a:solidFill>
                  <a:srgbClr val="000000"/>
                </a:solidFill>
              </a:rPr>
              <a:t>Volcán</a:t>
            </a:r>
            <a:r>
              <a:rPr lang="pl-PL" dirty="0">
                <a:solidFill>
                  <a:srgbClr val="000000"/>
                </a:solidFill>
              </a:rPr>
              <a:t> Studio.</a:t>
            </a:r>
          </a:p>
          <a:p>
            <a:pPr marL="0" lvl="0" indent="0" algn="just" rtl="0">
              <a:lnSpc>
                <a:spcPct val="100000"/>
              </a:lnSpc>
              <a:spcBef>
                <a:spcPts val="0"/>
              </a:spcBef>
              <a:spcAft>
                <a:spcPts val="0"/>
              </a:spcAft>
              <a:buSzPts val="2400"/>
              <a:buNone/>
            </a:pPr>
            <a:endParaRPr lang="pl-PL" dirty="0">
              <a:solidFill>
                <a:srgbClr val="000000"/>
              </a:solidFill>
            </a:endParaRPr>
          </a:p>
          <a:p>
            <a:pPr marL="0" lvl="0" indent="0" algn="just" rtl="0">
              <a:lnSpc>
                <a:spcPct val="100000"/>
              </a:lnSpc>
              <a:spcBef>
                <a:spcPts val="0"/>
              </a:spcBef>
              <a:spcAft>
                <a:spcPts val="0"/>
              </a:spcAft>
              <a:buSzPts val="2400"/>
              <a:buNone/>
            </a:pPr>
            <a:r>
              <a:rPr lang="pl-PL" dirty="0">
                <a:solidFill>
                  <a:srgbClr val="000000"/>
                </a:solidFill>
              </a:rPr>
              <a:t>Inicjatywa ma na celu nadanie widoczności projektom powstającym na Wyspach Kanaryjskich, dostosowanym do specyfiki i szczególności tego terytorium.</a:t>
            </a:r>
          </a:p>
          <a:p>
            <a:pPr marL="0" lvl="0" indent="0" algn="just" rtl="0">
              <a:lnSpc>
                <a:spcPct val="100000"/>
              </a:lnSpc>
              <a:spcBef>
                <a:spcPts val="0"/>
              </a:spcBef>
              <a:spcAft>
                <a:spcPts val="0"/>
              </a:spcAft>
              <a:buSzPts val="2400"/>
              <a:buNone/>
            </a:pP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https://canariasarquitecturasostenible.com/</a:t>
            </a:r>
            <a:endParaRPr dirty="0">
              <a:solidFill>
                <a:srgbClr val="000000"/>
              </a:solidFill>
            </a:endParaRPr>
          </a:p>
          <a:p>
            <a:pPr marL="0" lvl="0" indent="0" algn="just" rtl="0">
              <a:lnSpc>
                <a:spcPct val="100000"/>
              </a:lnSpc>
              <a:spcBef>
                <a:spcPts val="0"/>
              </a:spcBef>
              <a:spcAft>
                <a:spcPts val="0"/>
              </a:spcAft>
              <a:buSzPts val="2400"/>
              <a:buNone/>
            </a:pPr>
            <a:r>
              <a:rPr lang="en-US" dirty="0">
                <a:solidFill>
                  <a:srgbClr val="000000"/>
                </a:solidFill>
              </a:rPr>
              <a:t>volcanstudio.com</a:t>
            </a: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SzPts val="2400"/>
              <a:buNone/>
            </a:pPr>
            <a:endParaRPr dirty="0">
              <a:solidFill>
                <a:srgbClr val="000000"/>
              </a:solidFill>
            </a:endParaRPr>
          </a:p>
          <a:p>
            <a:pPr marL="0" lvl="0" indent="0" algn="l" rtl="0">
              <a:lnSpc>
                <a:spcPct val="100000"/>
              </a:lnSpc>
              <a:spcBef>
                <a:spcPts val="0"/>
              </a:spcBef>
              <a:spcAft>
                <a:spcPts val="0"/>
              </a:spcAft>
              <a:buClr>
                <a:srgbClr val="73B64B"/>
              </a:buClr>
              <a:buSzPts val="2400"/>
              <a:buFont typeface="Arial"/>
              <a:buNone/>
            </a:pPr>
            <a:endParaRPr b="1" dirty="0">
              <a:solidFill>
                <a:srgbClr val="000000"/>
              </a:solidFill>
            </a:endParaRPr>
          </a:p>
        </p:txBody>
      </p:sp>
      <p:sp>
        <p:nvSpPr>
          <p:cNvPr id="645" name="Google Shape;645;g2da7300e6f5_0_10"/>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CASE STUDY 1</a:t>
            </a:r>
            <a:endParaRPr/>
          </a:p>
          <a:p>
            <a:pPr marL="0" lvl="0" indent="0" algn="l" rtl="0">
              <a:lnSpc>
                <a:spcPct val="90000"/>
              </a:lnSpc>
              <a:spcBef>
                <a:spcPts val="0"/>
              </a:spcBef>
              <a:spcAft>
                <a:spcPts val="0"/>
              </a:spcAft>
              <a:buClr>
                <a:schemeClr val="lt1"/>
              </a:buClr>
              <a:buSzPts val="36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B81196-B852-B9D3-4502-DC4ED5DC9C5F}"/>
              </a:ext>
            </a:extLst>
          </p:cNvPr>
          <p:cNvSpPr>
            <a:spLocks noGrp="1"/>
          </p:cNvSpPr>
          <p:nvPr>
            <p:ph type="body" idx="1"/>
          </p:nvPr>
        </p:nvSpPr>
        <p:spPr/>
        <p:txBody>
          <a:bodyPr/>
          <a:lstStyle/>
          <a:p>
            <a:r>
              <a:rPr lang="en-IN" dirty="0"/>
              <a:t>07</a:t>
            </a:r>
          </a:p>
        </p:txBody>
      </p:sp>
      <p:sp>
        <p:nvSpPr>
          <p:cNvPr id="3" name="Picture Placeholder 2">
            <a:extLst>
              <a:ext uri="{FF2B5EF4-FFF2-40B4-BE49-F238E27FC236}">
                <a16:creationId xmlns:a16="http://schemas.microsoft.com/office/drawing/2014/main" id="{C2595D34-CD38-E6BD-33A6-C74585CA3E87}"/>
              </a:ext>
            </a:extLst>
          </p:cNvPr>
          <p:cNvSpPr>
            <a:spLocks noGrp="1"/>
          </p:cNvSpPr>
          <p:nvPr>
            <p:ph type="pic" idx="2"/>
          </p:nvPr>
        </p:nvSpPr>
        <p:spPr/>
        <p:txBody>
          <a:bodyPr/>
          <a:lstStyle/>
          <a:p>
            <a:endParaRPr lang="en-GB"/>
          </a:p>
        </p:txBody>
      </p:sp>
      <p:pic>
        <p:nvPicPr>
          <p:cNvPr id="4" name="Picture Placeholder 4">
            <a:extLst>
              <a:ext uri="{FF2B5EF4-FFF2-40B4-BE49-F238E27FC236}">
                <a16:creationId xmlns:a16="http://schemas.microsoft.com/office/drawing/2014/main" id="{27ABF7F0-496E-CF7B-30E3-C5F0B97D7635}"/>
              </a:ext>
            </a:extLst>
          </p:cNvPr>
          <p:cNvPicPr>
            <a:picLocks noChangeAspect="1"/>
          </p:cNvPicPr>
          <p:nvPr/>
        </p:nvPicPr>
        <p:blipFill>
          <a:blip r:embed="rId2"/>
          <a:srcRect t="16734" b="16734"/>
          <a:stretch>
            <a:fillRect/>
          </a:stretch>
        </p:blipFill>
        <p:spPr>
          <a:xfrm>
            <a:off x="238772" y="2652222"/>
            <a:ext cx="7708195" cy="3396829"/>
          </a:xfrm>
          <a:prstGeom prst="rect">
            <a:avLst/>
          </a:prstGeom>
          <a:solidFill>
            <a:srgbClr val="BFBFBF"/>
          </a:solidFill>
          <a:ln>
            <a:noFill/>
          </a:ln>
        </p:spPr>
      </p:pic>
      <p:sp>
        <p:nvSpPr>
          <p:cNvPr id="5" name="Google Shape;259;p4">
            <a:extLst>
              <a:ext uri="{FF2B5EF4-FFF2-40B4-BE49-F238E27FC236}">
                <a16:creationId xmlns:a16="http://schemas.microsoft.com/office/drawing/2014/main" id="{01AE24A1-473C-73FC-10A8-A6C690FF7165}"/>
              </a:ext>
            </a:extLst>
          </p:cNvPr>
          <p:cNvSpPr/>
          <p:nvPr/>
        </p:nvSpPr>
        <p:spPr>
          <a:xfrm>
            <a:off x="59246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Przejrzystość</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łańcucha</a:t>
            </a: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 </a:t>
            </a:r>
            <a:r>
              <a:rPr lang="en-US" sz="3600" b="1" i="0" u="none" strike="noStrike" cap="none" dirty="0" err="1">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dostaw</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794447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f0240af1f0_0_921"/>
          <p:cNvSpPr txBox="1">
            <a:spLocks noGrp="1"/>
          </p:cNvSpPr>
          <p:nvPr>
            <p:ph type="body" idx="1"/>
          </p:nvPr>
        </p:nvSpPr>
        <p:spPr>
          <a:xfrm>
            <a:off x="4912293" y="84690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a:t>Case study 1: ECOEMBES</a:t>
            </a:r>
            <a:endParaRPr/>
          </a:p>
        </p:txBody>
      </p:sp>
      <p:sp>
        <p:nvSpPr>
          <p:cNvPr id="440" name="Google Shape;440;g2f0240af1f0_0_921"/>
          <p:cNvSpPr txBox="1">
            <a:spLocks noGrp="1"/>
          </p:cNvSpPr>
          <p:nvPr>
            <p:ph type="body" idx="3"/>
          </p:nvPr>
        </p:nvSpPr>
        <p:spPr>
          <a:xfrm>
            <a:off x="3880331" y="614396"/>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01</a:t>
            </a:r>
            <a:endParaRPr/>
          </a:p>
        </p:txBody>
      </p:sp>
      <p:sp>
        <p:nvSpPr>
          <p:cNvPr id="441" name="Google Shape;441;g2f0240af1f0_0_921"/>
          <p:cNvSpPr txBox="1">
            <a:spLocks noGrp="1"/>
          </p:cNvSpPr>
          <p:nvPr>
            <p:ph type="body" idx="4"/>
          </p:nvPr>
        </p:nvSpPr>
        <p:spPr>
          <a:xfrm>
            <a:off x="4912293" y="2721274"/>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Case study 2: </a:t>
            </a:r>
            <a:r>
              <a:rPr lang="pl-PL" dirty="0"/>
              <a:t>SEKTOR BUDOWLANY W HISZPANII I EFEKTYWNOŚĆ ENERGETYCZNA</a:t>
            </a:r>
            <a:endParaRPr dirty="0"/>
          </a:p>
        </p:txBody>
      </p:sp>
      <p:sp>
        <p:nvSpPr>
          <p:cNvPr id="442" name="Google Shape;442;g2f0240af1f0_0_921"/>
          <p:cNvSpPr txBox="1">
            <a:spLocks noGrp="1"/>
          </p:cNvSpPr>
          <p:nvPr>
            <p:ph type="body" idx="6"/>
          </p:nvPr>
        </p:nvSpPr>
        <p:spPr>
          <a:xfrm>
            <a:off x="4927790" y="4633833"/>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s-ES" dirty="0"/>
              <a:t>Case study 3: IMPACT HUB </a:t>
            </a:r>
            <a:endParaRPr dirty="0"/>
          </a:p>
        </p:txBody>
      </p:sp>
      <p:sp>
        <p:nvSpPr>
          <p:cNvPr id="443" name="Google Shape;443;g2f0240af1f0_0_921"/>
          <p:cNvSpPr txBox="1">
            <a:spLocks noGrp="1"/>
          </p:cNvSpPr>
          <p:nvPr>
            <p:ph type="body" idx="9"/>
          </p:nvPr>
        </p:nvSpPr>
        <p:spPr>
          <a:xfrm>
            <a:off x="3918849" y="2558717"/>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02</a:t>
            </a:r>
            <a:endParaRPr/>
          </a:p>
        </p:txBody>
      </p:sp>
      <p:sp>
        <p:nvSpPr>
          <p:cNvPr id="444" name="Google Shape;444;g2f0240af1f0_0_921"/>
          <p:cNvSpPr txBox="1">
            <a:spLocks noGrp="1"/>
          </p:cNvSpPr>
          <p:nvPr>
            <p:ph type="body" idx="13"/>
          </p:nvPr>
        </p:nvSpPr>
        <p:spPr>
          <a:xfrm>
            <a:off x="3918849" y="4410972"/>
            <a:ext cx="1232700" cy="9555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s-ES"/>
              <a:t>03</a:t>
            </a:r>
            <a:endParaRPr/>
          </a:p>
        </p:txBody>
      </p:sp>
      <p:sp>
        <p:nvSpPr>
          <p:cNvPr id="445" name="Google Shape;445;g2f0240af1f0_0_921"/>
          <p:cNvSpPr/>
          <p:nvPr/>
        </p:nvSpPr>
        <p:spPr>
          <a:xfrm>
            <a:off x="3880331" y="2232539"/>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46" name="Google Shape;446;g2f0240af1f0_0_921"/>
          <p:cNvSpPr/>
          <p:nvPr/>
        </p:nvSpPr>
        <p:spPr>
          <a:xfrm>
            <a:off x="3880331" y="4245771"/>
            <a:ext cx="7452000" cy="30900"/>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47" name="Google Shape;447;g2f0240af1f0_0_921"/>
          <p:cNvPicPr preferRelativeResize="0">
            <a:picLocks noGrp="1"/>
          </p:cNvPicPr>
          <p:nvPr>
            <p:ph type="pic" idx="8"/>
          </p:nvPr>
        </p:nvPicPr>
        <p:blipFill rotWithShape="1">
          <a:blip r:embed="rId3">
            <a:alphaModFix/>
          </a:blip>
          <a:srcRect l="32647" r="32644"/>
          <a:stretch/>
        </p:blipFill>
        <p:spPr>
          <a:xfrm>
            <a:off x="-48344" y="0"/>
            <a:ext cx="3570475" cy="6858002"/>
          </a:xfrm>
          <a:prstGeom prst="rect">
            <a:avLst/>
          </a:prstGeom>
          <a:solidFill>
            <a:srgbClr val="D8D8D8"/>
          </a:solid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2f0240af1f0_0_933"/>
          <p:cNvSpPr txBox="1">
            <a:spLocks noGrp="1"/>
          </p:cNvSpPr>
          <p:nvPr>
            <p:ph type="body" idx="1"/>
          </p:nvPr>
        </p:nvSpPr>
        <p:spPr>
          <a:xfrm>
            <a:off x="4509125" y="354300"/>
            <a:ext cx="6821700" cy="603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latin typeface="Calibri"/>
                <a:ea typeface="Calibri"/>
                <a:cs typeface="Calibri"/>
                <a:sym typeface="Calibri"/>
              </a:rPr>
              <a:t>Case study 1: ECOEMBES </a:t>
            </a:r>
            <a:endParaRPr b="1" dirty="0">
              <a:solidFill>
                <a:srgbClr val="73B64B"/>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endParaRPr sz="2000" b="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b="0" i="0" u="none" strike="noStrike" dirty="0" err="1">
                <a:solidFill>
                  <a:srgbClr val="000000"/>
                </a:solidFill>
                <a:latin typeface="Calibri"/>
                <a:ea typeface="Calibri"/>
                <a:cs typeface="Calibri"/>
                <a:sym typeface="Calibri"/>
              </a:rPr>
              <a:t>Ecoembes</a:t>
            </a:r>
            <a:r>
              <a:rPr lang="pl-PL" sz="2000" b="0" i="0" u="none" strike="noStrike" dirty="0">
                <a:solidFill>
                  <a:srgbClr val="000000"/>
                </a:solidFill>
                <a:latin typeface="Calibri"/>
                <a:ea typeface="Calibri"/>
                <a:cs typeface="Calibri"/>
                <a:sym typeface="Calibri"/>
              </a:rPr>
              <a:t> jest znaną hiszpańską organizacją non-profit zajmującą się ochroną środowiska, która zajmuje się recyklingiem i </a:t>
            </a:r>
            <a:r>
              <a:rPr lang="pl-PL" sz="2000" b="0" i="0" u="none" strike="noStrike" dirty="0" err="1">
                <a:solidFill>
                  <a:srgbClr val="000000"/>
                </a:solidFill>
                <a:latin typeface="Calibri"/>
                <a:ea typeface="Calibri"/>
                <a:cs typeface="Calibri"/>
                <a:sym typeface="Calibri"/>
              </a:rPr>
              <a:t>ekoprojektowaniem</a:t>
            </a:r>
            <a:r>
              <a:rPr lang="pl-PL" sz="2000" b="0" i="0" u="none" strike="noStrike" dirty="0">
                <a:solidFill>
                  <a:srgbClr val="000000"/>
                </a:solidFill>
                <a:latin typeface="Calibri"/>
                <a:ea typeface="Calibri"/>
                <a:cs typeface="Calibri"/>
                <a:sym typeface="Calibri"/>
              </a:rPr>
              <a:t> opakowań w Hiszpanii. Organizacja prowadzi kilka programów wspierających małe i średnie przedsiębiorstwa (MŚP) poprzez przewodniki i szkolenia. W VIII Planie Działań Przeciwdziałania (2021-2023) podkreślono, że 62% wszystkich projektów profesjonalnych MŚP jest już świadomych potrzeby ograniczenia wpływu na środowisko swoich działań. </a:t>
            </a:r>
          </a:p>
          <a:p>
            <a:pPr marL="0" lvl="0" indent="0" algn="just" rtl="0">
              <a:lnSpc>
                <a:spcPct val="100000"/>
              </a:lnSpc>
              <a:spcBef>
                <a:spcPts val="0"/>
              </a:spcBef>
              <a:spcAft>
                <a:spcPts val="0"/>
              </a:spcAft>
              <a:buClr>
                <a:srgbClr val="73B64B"/>
              </a:buClr>
              <a:buSzPts val="2400"/>
              <a:buFont typeface="Arial"/>
              <a:buNone/>
            </a:pPr>
            <a:endParaRPr lang="pl-PL" sz="2000" b="0" i="0" u="none" strike="noStrike"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b="0" i="0" u="none" strike="noStrike" dirty="0">
                <a:solidFill>
                  <a:srgbClr val="000000"/>
                </a:solidFill>
                <a:latin typeface="Calibri"/>
                <a:ea typeface="Calibri"/>
                <a:cs typeface="Calibri"/>
                <a:sym typeface="Calibri"/>
              </a:rPr>
              <a:t>Firmy te zmierzają w kierunku gospodarki cyrkularnej, koncentrując się zarówno na recyklingu opakowań, jak i poprawie ich projektu w celu zwiększenia recyklingu.</a:t>
            </a:r>
          </a:p>
          <a:p>
            <a:pPr marL="0" lvl="0" indent="0" algn="just" rtl="0">
              <a:lnSpc>
                <a:spcPct val="100000"/>
              </a:lnSpc>
              <a:spcBef>
                <a:spcPts val="0"/>
              </a:spcBef>
              <a:spcAft>
                <a:spcPts val="0"/>
              </a:spcAft>
              <a:buClr>
                <a:srgbClr val="73B64B"/>
              </a:buClr>
              <a:buSzPts val="2400"/>
              <a:buFont typeface="Arial"/>
              <a:buNone/>
            </a:pPr>
            <a:r>
              <a:rPr lang="pl-PL" sz="2000" b="0" i="0" u="none" strike="noStrike" dirty="0">
                <a:solidFill>
                  <a:srgbClr val="000000"/>
                </a:solidFill>
                <a:latin typeface="Calibri"/>
                <a:ea typeface="Calibri"/>
                <a:cs typeface="Calibri"/>
                <a:sym typeface="Calibri"/>
              </a:rPr>
              <a:t>Najczęściej podejmowane decyzje dotyczące zielonego projektowania opakowań firm opierają się na idei poprawy recyklingu takich opakowań oraz włączeniu materiałów pochodzących z recyklingu w fazę produkcyjną.</a:t>
            </a:r>
            <a:endParaRPr sz="2000" b="1" dirty="0">
              <a:solidFill>
                <a:srgbClr val="000000"/>
              </a:solidFill>
              <a:latin typeface="Calibri"/>
              <a:ea typeface="Calibri"/>
              <a:cs typeface="Calibri"/>
              <a:sym typeface="Calibri"/>
            </a:endParaRPr>
          </a:p>
        </p:txBody>
      </p:sp>
      <p:pic>
        <p:nvPicPr>
          <p:cNvPr id="453" name="Google Shape;453;g2f0240af1f0_0_933" descr="Ecoembes">
            <a:hlinkClick r:id="rId3"/>
          </p:cNvPr>
          <p:cNvPicPr preferRelativeResize="0"/>
          <p:nvPr/>
        </p:nvPicPr>
        <p:blipFill rotWithShape="1">
          <a:blip r:embed="rId4">
            <a:alphaModFix/>
          </a:blip>
          <a:srcRect/>
          <a:stretch/>
        </p:blipFill>
        <p:spPr>
          <a:xfrm>
            <a:off x="566707" y="1184108"/>
            <a:ext cx="3054996" cy="93075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f0240af1f0_0_938"/>
          <p:cNvSpPr txBox="1">
            <a:spLocks noGrp="1"/>
          </p:cNvSpPr>
          <p:nvPr>
            <p:ph type="body" idx="1"/>
          </p:nvPr>
        </p:nvSpPr>
        <p:spPr>
          <a:xfrm>
            <a:off x="4333581" y="295530"/>
            <a:ext cx="6859200" cy="5982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200" dirty="0">
                <a:solidFill>
                  <a:srgbClr val="000000"/>
                </a:solidFill>
              </a:rPr>
              <a:t>Jednak nadal potrzebny jest postęp w innych równie ważnych kwestiach etycznych i ekologicznych, takich jak zmniejszenie wagi opakowań dla wszystkich rodzajów produktów i optymalizacja przestrzeni w celu zminimalizowania opakowań. Ponadto kluczowe znaczenie ma stosowanie materiałów, które od samego początku mają mniejszy wpływ na środowisko. Bardziej radykalne środki, takie jak zakupy hurtowe i stosowanie opakowań wielokrotnego użytku, również stają się coraz bardziej powszechne.</a:t>
            </a:r>
          </a:p>
          <a:p>
            <a:pPr marL="228600" lvl="0" indent="0" algn="just" rtl="0">
              <a:lnSpc>
                <a:spcPct val="103333"/>
              </a:lnSpc>
              <a:spcBef>
                <a:spcPts val="0"/>
              </a:spcBef>
              <a:spcAft>
                <a:spcPts val="0"/>
              </a:spcAft>
              <a:buSzPts val="2400"/>
              <a:buNone/>
            </a:pPr>
            <a:r>
              <a:rPr lang="pl-PL" sz="2200" dirty="0">
                <a:solidFill>
                  <a:srgbClr val="000000"/>
                </a:solidFill>
              </a:rPr>
              <a:t>Ruch wśród MŚP w Hiszpanii w kierunku stosowania mniej zanieczyszczających opakowań był znaczący i przyniósł imponujące wyniki. Ponad 2000 hiszpańskich MŚP przyjęło te praktyki, co doprowadziło do znaczących osiągnięć. Według raportu, zaoszczędzono ponad 60 000 ton surowców, ulepszono ponad 4 miliardy pojemników i uniknięto emisji prawie 1 miliona ton CO2.</a:t>
            </a:r>
            <a:endParaRPr sz="2200" dirty="0">
              <a:latin typeface="Calibri"/>
              <a:ea typeface="Calibri"/>
              <a:cs typeface="Calibri"/>
              <a:sym typeface="Calibri"/>
            </a:endParaRPr>
          </a:p>
        </p:txBody>
      </p:sp>
      <p:pic>
        <p:nvPicPr>
          <p:cNvPr id="459" name="Google Shape;459;g2f0240af1f0_0_938" descr="Ecoembes">
            <a:hlinkClick r:id="rId3"/>
          </p:cNvPr>
          <p:cNvPicPr preferRelativeResize="0"/>
          <p:nvPr/>
        </p:nvPicPr>
        <p:blipFill rotWithShape="1">
          <a:blip r:embed="rId4">
            <a:alphaModFix/>
          </a:blip>
          <a:srcRect/>
          <a:stretch/>
        </p:blipFill>
        <p:spPr>
          <a:xfrm>
            <a:off x="757587" y="1192508"/>
            <a:ext cx="3054996" cy="93075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2f0240af1f0_0_943"/>
          <p:cNvSpPr txBox="1">
            <a:spLocks noGrp="1"/>
          </p:cNvSpPr>
          <p:nvPr>
            <p:ph type="body" idx="1"/>
          </p:nvPr>
        </p:nvSpPr>
        <p:spPr>
          <a:xfrm>
            <a:off x="4586025" y="263471"/>
            <a:ext cx="6806100" cy="636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latin typeface="Calibri"/>
                <a:ea typeface="Calibri"/>
                <a:cs typeface="Calibri"/>
                <a:sym typeface="Calibri"/>
              </a:rPr>
              <a:t>Case study 2: PEFC SPAIN </a:t>
            </a:r>
            <a:endParaRPr dirty="0"/>
          </a:p>
          <a:p>
            <a:pPr marL="0" lvl="0" indent="0" algn="just" rtl="0">
              <a:lnSpc>
                <a:spcPct val="100000"/>
              </a:lnSpc>
              <a:spcBef>
                <a:spcPts val="0"/>
              </a:spcBef>
              <a:spcAft>
                <a:spcPts val="0"/>
              </a:spcAft>
              <a:buClr>
                <a:srgbClr val="73B64B"/>
              </a:buClr>
              <a:buSzPts val="2400"/>
              <a:buFont typeface="Arial"/>
              <a:buNone/>
            </a:pPr>
            <a:r>
              <a:rPr lang="pl-PL" sz="2000" b="1" i="0" u="none" strike="noStrike" dirty="0">
                <a:solidFill>
                  <a:srgbClr val="000000"/>
                </a:solidFill>
                <a:latin typeface="Calibri"/>
                <a:ea typeface="Calibri"/>
                <a:cs typeface="Calibri"/>
                <a:sym typeface="Calibri"/>
              </a:rPr>
              <a:t>PEFC Hiszpania jest pozarządową organizacją non-profit</a:t>
            </a:r>
            <a:r>
              <a:rPr lang="pl-PL" sz="2000" i="0" u="none" strike="noStrike" dirty="0">
                <a:solidFill>
                  <a:srgbClr val="000000"/>
                </a:solidFill>
                <a:latin typeface="Calibri"/>
                <a:ea typeface="Calibri"/>
                <a:cs typeface="Calibri"/>
                <a:sym typeface="Calibri"/>
              </a:rPr>
              <a:t>, która promuje i rozpowszechnia zrównoważoną gospodarkę leśną poprzez certyfikację lasów i łańcuch dostaw produktów leśnych. Przyczynia się to do ochrony środowiska i różnorodności biologicznej oraz promuje gospodarkę społeczną, obieg zamknięty i zrównoważony rozwój. PEFC zapewnia leśnikom, właścicielom i zarządcom lasów, od małych do dużych nieruchomości, narzędzie do wykazania ich odpowiedzialnych praktyk, jednocześnie pomagając konsumentom i firmom w wyborze produktów leśnych pochodzących ze zrównoważonych źródeł.</a:t>
            </a: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W niniejszym studium przypadku przeanalizujemy zagadnienie projektów budowlanych. Branża budowlana stoi przed wyzwaniem udowodnienia, że drewno dostarczane w ramach różnych projektów pochodzi z certyfikowanych źródeł zrównoważonych. Certyfikacja łańcucha dostaw nie zawsze jest najefektywniejszą opcją dla tych krótkoterminowych projektów, w których uczestniczą różni niecertyfikowani wykonawcy MŚP i mikro-MŚP.</a:t>
            </a:r>
            <a:endParaRPr sz="2000" dirty="0">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f0240af1f0_0_947"/>
          <p:cNvSpPr txBox="1">
            <a:spLocks noGrp="1"/>
          </p:cNvSpPr>
          <p:nvPr>
            <p:ph type="body" idx="1"/>
          </p:nvPr>
        </p:nvSpPr>
        <p:spPr>
          <a:xfrm>
            <a:off x="4586025" y="508075"/>
            <a:ext cx="6760200" cy="5869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W projekcie weźmie udział wielu wykonawców różnej wielkości, a nie wszyscy będą mieli własną certyfikację łańcucha dostaw, szczególnie ci mniejsi.</a:t>
            </a:r>
          </a:p>
          <a:p>
            <a:pPr marL="0" lvl="0" indent="0" algn="just" rtl="0">
              <a:lnSpc>
                <a:spcPct val="100000"/>
              </a:lnSpc>
              <a:spcBef>
                <a:spcPts val="0"/>
              </a:spcBef>
              <a:spcAft>
                <a:spcPts val="0"/>
              </a:spcAft>
              <a:buClr>
                <a:srgbClr val="73B64B"/>
              </a:buClr>
              <a:buSzPts val="2400"/>
              <a:buNone/>
            </a:pPr>
            <a:endParaRPr sz="2000"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1" i="0" u="none" strike="noStrike" dirty="0">
                <a:solidFill>
                  <a:srgbClr val="000000"/>
                </a:solidFill>
                <a:latin typeface="Calibri"/>
                <a:ea typeface="Calibri"/>
                <a:cs typeface="Calibri"/>
                <a:sym typeface="Calibri"/>
              </a:rPr>
              <a:t>Certyfikacja projektu pozwala niecertyfikowanym podwykonawcom pracować pod "parasolem" certyfikacji głównego wykonawcy, pod warunkiem że wszystkie ich działania są ograniczone do certyfikowanego projektu.</a:t>
            </a:r>
          </a:p>
          <a:p>
            <a:pPr marL="0" lvl="0" indent="0" algn="just" rtl="0">
              <a:lnSpc>
                <a:spcPct val="100000"/>
              </a:lnSpc>
              <a:spcBef>
                <a:spcPts val="0"/>
              </a:spcBef>
              <a:spcAft>
                <a:spcPts val="0"/>
              </a:spcAft>
              <a:buClr>
                <a:srgbClr val="73B64B"/>
              </a:buClr>
              <a:buSzPts val="2400"/>
              <a:buNone/>
            </a:pPr>
            <a:endParaRPr sz="20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Certyfikacja drewna lub jego produktów pochodnych wykorzystywanych w projekcie stanowi niezależną gwarancję, że pochodzi ono z lasów zarządzanych w sposób zrównoważony, zapewniając identyfikowalność na każdym etapie procesu produkcyjnego, od lasu po ostateczny projekt.</a:t>
            </a:r>
          </a:p>
          <a:p>
            <a:pPr marL="0" lvl="0" indent="0" algn="just" rtl="0">
              <a:lnSpc>
                <a:spcPct val="100000"/>
              </a:lnSpc>
              <a:spcBef>
                <a:spcPts val="0"/>
              </a:spcBef>
              <a:spcAft>
                <a:spcPts val="0"/>
              </a:spcAft>
              <a:buClr>
                <a:srgbClr val="73B64B"/>
              </a:buClr>
              <a:buSzPts val="2400"/>
              <a:buNone/>
            </a:pPr>
            <a:endParaRPr lang="en-US" sz="2000" b="1" dirty="0">
              <a:solidFill>
                <a:srgbClr val="000000"/>
              </a:solidFill>
              <a:latin typeface="Calibri"/>
              <a:ea typeface="Calibri"/>
              <a:cs typeface="Calibri"/>
              <a:sym typeface="Calibri"/>
            </a:endParaRPr>
          </a:p>
          <a:p>
            <a:pPr marL="0" lvl="0" indent="0" algn="just" rtl="0">
              <a:lnSpc>
                <a:spcPct val="100000"/>
              </a:lnSpc>
              <a:spcBef>
                <a:spcPts val="0"/>
              </a:spcBef>
              <a:spcAft>
                <a:spcPts val="0"/>
              </a:spcAft>
              <a:buClr>
                <a:srgbClr val="73B64B"/>
              </a:buClr>
              <a:buSzPts val="2400"/>
              <a:buNone/>
            </a:pPr>
            <a:r>
              <a:rPr lang="pl-PL" sz="2000" b="0" i="0" u="none" strike="noStrike" dirty="0">
                <a:solidFill>
                  <a:srgbClr val="000000"/>
                </a:solidFill>
                <a:latin typeface="Calibri"/>
                <a:ea typeface="Calibri"/>
                <a:cs typeface="Calibri"/>
                <a:sym typeface="Calibri"/>
              </a:rPr>
              <a:t>Ten rodzaj certyfikacji uwidacznia zaangażowanie organizacji w zrównoważoną gospodarkę leśną, zgodnie z Celami Zrównoważonego Rozwoju 2030 i walką ze zmianami klimatu.</a:t>
            </a:r>
            <a:endParaRPr lang="en-US" b="1" dirty="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f0240af1f0_0_951"/>
          <p:cNvSpPr txBox="1">
            <a:spLocks noGrp="1"/>
          </p:cNvSpPr>
          <p:nvPr>
            <p:ph type="body" idx="1"/>
          </p:nvPr>
        </p:nvSpPr>
        <p:spPr>
          <a:xfrm>
            <a:off x="4586025" y="508075"/>
            <a:ext cx="6806100" cy="586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Font typeface="Arial"/>
              <a:buNone/>
            </a:pPr>
            <a:r>
              <a:rPr lang="es-ES" b="1" dirty="0">
                <a:solidFill>
                  <a:srgbClr val="73B64B"/>
                </a:solidFill>
              </a:rPr>
              <a:t>Case study 3: SIGRE </a:t>
            </a:r>
            <a:endParaRPr b="1" dirty="0">
              <a:solidFill>
                <a:srgbClr val="73B64B"/>
              </a:solidFill>
            </a:endParaRPr>
          </a:p>
          <a:p>
            <a:pPr marL="0" lvl="0" indent="0" algn="l" rtl="0">
              <a:lnSpc>
                <a:spcPct val="100000"/>
              </a:lnSpc>
              <a:spcBef>
                <a:spcPts val="0"/>
              </a:spcBef>
              <a:spcAft>
                <a:spcPts val="0"/>
              </a:spcAft>
              <a:buClr>
                <a:srgbClr val="73B64B"/>
              </a:buClr>
              <a:buSzPts val="2400"/>
              <a:buFont typeface="Arial"/>
              <a:buNone/>
            </a:pPr>
            <a:endParaRPr lang="pl-PL" sz="2000" i="0" u="none"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SIGRE jest hiszpańską organizacją non-profit odpowiedzialną za zagwarantowanie prawidłowego zarządzania środowiskowego opakowaniami i resztkami leków, które powstają w domach.</a:t>
            </a:r>
          </a:p>
          <a:p>
            <a:pPr marL="0" lvl="0" indent="0" algn="l" rtl="0">
              <a:lnSpc>
                <a:spcPct val="100000"/>
              </a:lnSpc>
              <a:spcBef>
                <a:spcPts val="0"/>
              </a:spcBef>
              <a:spcAft>
                <a:spcPts val="0"/>
              </a:spcAft>
              <a:buClr>
                <a:srgbClr val="73B64B"/>
              </a:buClr>
              <a:buSzPts val="2400"/>
              <a:buFont typeface="Arial"/>
              <a:buNone/>
            </a:pPr>
            <a:endParaRPr lang="pl-PL" sz="20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Inicjatywa ta, uruchomiona w 2001 roku w wyniku współpracy pomiędzy przemysłem farmaceutycznym, aptekami i firmami zajmującymi się dystrybucją leków, ma na celu stworzenie skutecznego i wydajnego modelu.</a:t>
            </a:r>
          </a:p>
          <a:p>
            <a:pPr marL="0" lvl="0" indent="0" algn="l" rtl="0">
              <a:lnSpc>
                <a:spcPct val="100000"/>
              </a:lnSpc>
              <a:spcBef>
                <a:spcPts val="0"/>
              </a:spcBef>
              <a:spcAft>
                <a:spcPts val="0"/>
              </a:spcAft>
              <a:buClr>
                <a:srgbClr val="73B64B"/>
              </a:buClr>
              <a:buSzPts val="2400"/>
              <a:buFont typeface="Arial"/>
              <a:buNone/>
            </a:pPr>
            <a:endParaRPr lang="pl-PL" sz="2000" dirty="0">
              <a:solidFill>
                <a:srgbClr val="000000"/>
              </a:solidFill>
            </a:endParaRPr>
          </a:p>
          <a:p>
            <a:pPr marL="0" lvl="0" indent="0" algn="l" rtl="0">
              <a:lnSpc>
                <a:spcPct val="100000"/>
              </a:lnSpc>
              <a:spcBef>
                <a:spcPts val="0"/>
              </a:spcBef>
              <a:spcAft>
                <a:spcPts val="0"/>
              </a:spcAft>
              <a:buClr>
                <a:srgbClr val="73B64B"/>
              </a:buClr>
              <a:buSzPts val="2400"/>
              <a:buFont typeface="Arial"/>
              <a:buNone/>
            </a:pPr>
            <a:r>
              <a:rPr lang="pl-PL" sz="2000" i="0" u="none" strike="noStrike" dirty="0">
                <a:solidFill>
                  <a:srgbClr val="000000"/>
                </a:solidFill>
                <a:latin typeface="Calibri"/>
                <a:ea typeface="Calibri"/>
                <a:cs typeface="Calibri"/>
                <a:sym typeface="Calibri"/>
              </a:rPr>
              <a:t>Jednym z jej największych osiągnięć było zaangażowanie w projekt całego łańcucha wartości leku, w szczególności sieci aptek. 100% aptek w Hiszpanii to mikroprzedsiębiorstwa.</a:t>
            </a:r>
            <a:endParaRPr lang="en-US" sz="2000" dirty="0">
              <a:solidFill>
                <a:srgbClr val="000000"/>
              </a:solidFill>
              <a:latin typeface="Calibri"/>
              <a:ea typeface="Calibri"/>
              <a:cs typeface="Calibri"/>
              <a:sym typeface="Calibri"/>
            </a:endParaRPr>
          </a:p>
        </p:txBody>
      </p:sp>
      <p:pic>
        <p:nvPicPr>
          <p:cNvPr id="475" name="Google Shape;475;g2f0240af1f0_0_951">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2"/>
          <p:cNvSpPr txBox="1">
            <a:spLocks noGrp="1"/>
          </p:cNvSpPr>
          <p:nvPr>
            <p:ph type="body" idx="1"/>
          </p:nvPr>
        </p:nvSpPr>
        <p:spPr>
          <a:xfrm>
            <a:off x="4498848" y="313569"/>
            <a:ext cx="6894575" cy="5166427"/>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b="1" i="0" dirty="0">
                <a:solidFill>
                  <a:srgbClr val="0D0D0D"/>
                </a:solidFill>
                <a:highlight>
                  <a:srgbClr val="FFFFFF"/>
                </a:highlight>
              </a:rPr>
              <a:t>Wstęp</a:t>
            </a:r>
            <a:endParaRPr dirty="0"/>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IKEA, znana na całym świecie ze swoich płaskich mebli i akcesoriów domowych, jest również liderem w działaniach na rzecz zrównoważonego rozwoju. Zdając sobie sprawę ze znaczącego wpływu na środowisko i wysokich kosztów operacyjnych związanych z tradycyjnym zużyciem energii w swoich rozległych globalnych operacjach, IKEA rozpoczęła ambitny plan przekształcenia swojej infrastruktury energetycznej. </a:t>
            </a:r>
          </a:p>
          <a:p>
            <a:pPr marL="0" lvl="0" indent="0" algn="just" rtl="0">
              <a:lnSpc>
                <a:spcPct val="112727"/>
              </a:lnSpc>
              <a:spcBef>
                <a:spcPts val="0"/>
              </a:spcBef>
              <a:spcAft>
                <a:spcPts val="0"/>
              </a:spcAft>
              <a:buClr>
                <a:srgbClr val="0D0D0D"/>
              </a:buClr>
              <a:buSzPts val="2200"/>
              <a:buNone/>
            </a:pPr>
            <a:endParaRPr sz="220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Celem firmy było zmniejszenie śladu węglowego i dostosowanie praktyk biznesowych do etosu zrównoważonego rozwoju, który koncentruje się na pozytywnym wpływie na klimat i zmniejszeniu do 2030 r. emisji gazów cieplarnianych o więcej niż emituje łańcuch wartości IKEA.</a:t>
            </a:r>
            <a:endParaRPr sz="2200" dirty="0"/>
          </a:p>
        </p:txBody>
      </p:sp>
      <p:sp>
        <p:nvSpPr>
          <p:cNvPr id="592" name="Google Shape;592;p4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pl-PL" sz="3200" dirty="0"/>
              <a:t>Studium przypadku IKEA: Wdrażanie energii słonecznej</a:t>
            </a:r>
            <a:endParaRPr sz="3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g2f0240af1f0_0_956"/>
          <p:cNvSpPr txBox="1">
            <a:spLocks noGrp="1"/>
          </p:cNvSpPr>
          <p:nvPr>
            <p:ph type="body" idx="1"/>
          </p:nvPr>
        </p:nvSpPr>
        <p:spPr>
          <a:xfrm>
            <a:off x="4422951" y="835090"/>
            <a:ext cx="6704700" cy="5166300"/>
          </a:xfrm>
          <a:prstGeom prst="rect">
            <a:avLst/>
          </a:prstGeom>
          <a:noFill/>
          <a:ln>
            <a:noFill/>
          </a:ln>
        </p:spPr>
        <p:txBody>
          <a:bodyPr spcFirstLastPara="1" wrap="square" lIns="91425" tIns="45700" rIns="91425" bIns="45700" anchor="t" anchorCtr="0">
            <a:noAutofit/>
          </a:bodyPr>
          <a:lstStyle/>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SIGRE nie tylko tworzy punkty zbiórki przeterminowanych lub resztkowych leków w punktach aptecznych i organizuje ich zbiórkę, ale także szkoli specjalistów farmaceutycznych i oferuje doradztwo w zakresie zrównoważonego rozwoju, </a:t>
            </a:r>
            <a:r>
              <a:rPr lang="pl-PL" sz="2000" i="0" u="none" strike="noStrike" dirty="0" err="1">
                <a:solidFill>
                  <a:srgbClr val="000000"/>
                </a:solidFill>
                <a:latin typeface="Calibri"/>
                <a:ea typeface="Calibri"/>
                <a:cs typeface="Calibri"/>
                <a:sym typeface="Calibri"/>
              </a:rPr>
              <a:t>ekoprojektowania</a:t>
            </a:r>
            <a:r>
              <a:rPr lang="pl-PL" sz="2000" i="0" u="none" strike="noStrike" dirty="0">
                <a:solidFill>
                  <a:srgbClr val="000000"/>
                </a:solidFill>
                <a:latin typeface="Calibri"/>
                <a:ea typeface="Calibri"/>
                <a:cs typeface="Calibri"/>
                <a:sym typeface="Calibri"/>
              </a:rPr>
              <a:t> i identyfikowalności leków, aby zapobiec ich przekształceniu w odpady nienadające się do recyklingu.</a:t>
            </a:r>
          </a:p>
          <a:p>
            <a:pPr marL="228600" lvl="0" indent="0" algn="just" rtl="0">
              <a:lnSpc>
                <a:spcPct val="103333"/>
              </a:lnSpc>
              <a:spcBef>
                <a:spcPts val="0"/>
              </a:spcBef>
              <a:spcAft>
                <a:spcPts val="0"/>
              </a:spcAft>
              <a:buSzPts val="2400"/>
              <a:buNone/>
            </a:pPr>
            <a:endParaRPr lang="pl-PL" sz="2000" dirty="0">
              <a:solidFill>
                <a:srgbClr val="000000"/>
              </a:solidFill>
            </a:endParaRPr>
          </a:p>
          <a:p>
            <a:pPr marL="228600" lvl="0" indent="0" algn="just" rtl="0">
              <a:lnSpc>
                <a:spcPct val="103333"/>
              </a:lnSpc>
              <a:spcBef>
                <a:spcPts val="0"/>
              </a:spcBef>
              <a:spcAft>
                <a:spcPts val="0"/>
              </a:spcAft>
              <a:buSzPts val="2400"/>
              <a:buNone/>
            </a:pPr>
            <a:r>
              <a:rPr lang="pl-PL" sz="2000" i="0" u="none" strike="noStrike" dirty="0">
                <a:solidFill>
                  <a:srgbClr val="000000"/>
                </a:solidFill>
                <a:latin typeface="Calibri"/>
                <a:ea typeface="Calibri"/>
                <a:cs typeface="Calibri"/>
                <a:sym typeface="Calibri"/>
              </a:rPr>
              <a:t>Takie leki są niezwykle szkodliwe dla środowiska. Ponadto mogą one wpływać na cały łańcuch pokarmowy za pośrednictwem dzikich zwierząt i powodować poważne problemy ze zdrowiem publicznym.</a:t>
            </a:r>
            <a:endParaRPr sz="2000" dirty="0">
              <a:solidFill>
                <a:srgbClr val="000000"/>
              </a:solidFill>
            </a:endParaRPr>
          </a:p>
        </p:txBody>
      </p:sp>
      <p:sp>
        <p:nvSpPr>
          <p:cNvPr id="481" name="Google Shape;481;g2f0240af1f0_0_956"/>
          <p:cNvSpPr txBox="1">
            <a:spLocks noGrp="1"/>
          </p:cNvSpPr>
          <p:nvPr>
            <p:ph type="body" idx="2"/>
          </p:nvPr>
        </p:nvSpPr>
        <p:spPr>
          <a:xfrm>
            <a:off x="-3459557" y="-590754"/>
            <a:ext cx="3125700" cy="1774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endParaRPr/>
          </a:p>
        </p:txBody>
      </p:sp>
      <p:pic>
        <p:nvPicPr>
          <p:cNvPr id="482" name="Google Shape;482;g2f0240af1f0_0_956">
            <a:hlinkClick r:id="rId3"/>
          </p:cNvPr>
          <p:cNvPicPr preferRelativeResize="0"/>
          <p:nvPr/>
        </p:nvPicPr>
        <p:blipFill rotWithShape="1">
          <a:blip r:embed="rId4">
            <a:alphaModFix/>
          </a:blip>
          <a:srcRect/>
          <a:stretch/>
        </p:blipFill>
        <p:spPr>
          <a:xfrm>
            <a:off x="257444" y="1418956"/>
            <a:ext cx="3556000" cy="11684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1FBC3-3BC3-63B1-545B-0499050306F4}"/>
              </a:ext>
            </a:extLst>
          </p:cNvPr>
          <p:cNvSpPr>
            <a:spLocks noGrp="1"/>
          </p:cNvSpPr>
          <p:nvPr>
            <p:ph type="body" idx="1"/>
          </p:nvPr>
        </p:nvSpPr>
        <p:spPr/>
        <p:txBody>
          <a:bodyPr/>
          <a:lstStyle/>
          <a:p>
            <a:r>
              <a:rPr lang="en-IN" dirty="0"/>
              <a:t>08</a:t>
            </a:r>
          </a:p>
        </p:txBody>
      </p:sp>
      <p:pic>
        <p:nvPicPr>
          <p:cNvPr id="4" name="Picture Placeholder 4">
            <a:extLst>
              <a:ext uri="{FF2B5EF4-FFF2-40B4-BE49-F238E27FC236}">
                <a16:creationId xmlns:a16="http://schemas.microsoft.com/office/drawing/2014/main" id="{2C1F0DE0-65F1-6257-9786-E74D59DC274A}"/>
              </a:ext>
            </a:extLst>
          </p:cNvPr>
          <p:cNvPicPr>
            <a:picLocks noGrp="1" noChangeAspect="1"/>
          </p:cNvPicPr>
          <p:nvPr>
            <p:ph type="pic" idx="2"/>
          </p:nvPr>
        </p:nvPicPr>
        <p:blipFill>
          <a:blip r:embed="rId2"/>
          <a:srcRect t="16734" b="16734"/>
          <a:stretch>
            <a:fillRect/>
          </a:stretch>
        </p:blipFill>
        <p:spPr>
          <a:xfrm>
            <a:off x="238125" y="2627313"/>
            <a:ext cx="7708900" cy="3395662"/>
          </a:xfrm>
        </p:spPr>
      </p:pic>
      <p:sp>
        <p:nvSpPr>
          <p:cNvPr id="5" name="Google Shape;259;p4">
            <a:extLst>
              <a:ext uri="{FF2B5EF4-FFF2-40B4-BE49-F238E27FC236}">
                <a16:creationId xmlns:a16="http://schemas.microsoft.com/office/drawing/2014/main" id="{AA3482B5-1F92-097D-2206-FEC7E30CCA04}"/>
              </a:ext>
            </a:extLst>
          </p:cNvPr>
          <p:cNvSpPr/>
          <p:nvPr/>
        </p:nvSpPr>
        <p:spPr>
          <a:xfrm>
            <a:off x="59500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lgn="ct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PRAKTYKI BENCHMARKOWE</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341386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1:Lyft</a:t>
            </a:r>
            <a:endParaRPr/>
          </a:p>
        </p:txBody>
      </p:sp>
      <p:sp>
        <p:nvSpPr>
          <p:cNvPr id="284" name="Google Shape;284;p17"/>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285" name="Google Shape;285;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2: Patagonia</a:t>
            </a:r>
            <a:endParaRPr/>
          </a:p>
        </p:txBody>
      </p:sp>
      <p:sp>
        <p:nvSpPr>
          <p:cNvPr id="286" name="Google Shape;286;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a:t>Case study 3: Danone</a:t>
            </a:r>
            <a:endParaRPr/>
          </a:p>
        </p:txBody>
      </p:sp>
      <p:sp>
        <p:nvSpPr>
          <p:cNvPr id="287" name="Google Shape;287;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288" name="Google Shape;288;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289" name="Google Shape;289;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90" name="Google Shape;290;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91" name="Google Shape;291;p17"/>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1c089a3e33_0_0"/>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1</a:t>
            </a:r>
            <a:endParaRPr/>
          </a:p>
        </p:txBody>
      </p:sp>
      <p:sp>
        <p:nvSpPr>
          <p:cNvPr id="298" name="Google Shape;298;g21c089a3e33_0_0"/>
          <p:cNvSpPr txBox="1">
            <a:spLocks noGrp="1"/>
          </p:cNvSpPr>
          <p:nvPr>
            <p:ph type="body" idx="2"/>
          </p:nvPr>
        </p:nvSpPr>
        <p:spPr>
          <a:xfrm>
            <a:off x="904856" y="1780706"/>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Lyft, firma zajmująca się przewozami o wartości 11 miliardów dolarów, została skrytykowana za przyczynianie się do emisji i zwiększania zatłoczenia. W 2017 roku Lyft przedstawił swoje cele dotyczące wpływu na klimat do 2025 roku, które obejmują przejście na autonomiczne pojazdy elektryczne zasilane energią odnawialną oraz redukcję ogólnych emisji CO2 w sektorze transportu. Firma zainwestowała również w uczynienie wszystkich swoich przejazdów neutralnymi pod względem emisji węgla, bezpośrednio finansując działania na rzecz ograniczenia emisji, takie jak redukcja emisji w procesie produkcji pojazdów, programy energii odnawialnej, projekty leśne oraz przechwytywanie emisji z wysypisk. Do 2019 roku Lyft wydał ponad 2 miliony dolarów na kredyty węglowe, co odpowiada 2 062 500 metrycznym tonom węgla.</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d1a56627bd_0_4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pl-PL" dirty="0">
                <a:solidFill>
                  <a:srgbClr val="222222"/>
                </a:solidFill>
                <a:highlight>
                  <a:srgbClr val="FFFFFF"/>
                </a:highlight>
              </a:rPr>
              <a:t>Wysiłki firmy na rzecz osiągnięcia neutralności węglowej są zgodne z jej szerszą strategią marketingową, która koncentruje się na przyjaznym, luźnym komunikowaniu opartym na społeczności. Ten aspekt marketingowy przyczynił się do jej sukcesu, ponieważ w 2017 roku Lyft kontrolował jedną trzecią amerykańskiego rynku przewozów współdzielonych, podczas gdy Uber tracił część swojego udziału. Ta inicjatywa tworzy silne skojarzenia w umysłach konsumentów, ukazując zaangażowanie </a:t>
            </a:r>
            <a:r>
              <a:rPr lang="pl-PL" dirty="0" err="1">
                <a:solidFill>
                  <a:srgbClr val="222222"/>
                </a:solidFill>
                <a:highlight>
                  <a:srgbClr val="FFFFFF"/>
                </a:highlight>
              </a:rPr>
              <a:t>Lyfta</a:t>
            </a:r>
            <a:r>
              <a:rPr lang="pl-PL" dirty="0">
                <a:solidFill>
                  <a:srgbClr val="222222"/>
                </a:solidFill>
                <a:highlight>
                  <a:srgbClr val="FFFFFF"/>
                </a:highlight>
              </a:rPr>
              <a:t> w oferowanie jak najlepszej opcji, co z kolei prowadzi do większej retencji i pozyskiwania klientów.</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1c089a3e33_0_6"/>
          <p:cNvSpPr txBox="1">
            <a:spLocks noGrp="1"/>
          </p:cNvSpPr>
          <p:nvPr>
            <p:ph type="body" idx="1"/>
          </p:nvPr>
        </p:nvSpPr>
        <p:spPr>
          <a:xfrm>
            <a:off x="904856" y="82689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2</a:t>
            </a:r>
            <a:endParaRPr/>
          </a:p>
        </p:txBody>
      </p:sp>
      <p:sp>
        <p:nvSpPr>
          <p:cNvPr id="311" name="Google Shape;311;g21c089a3e33_0_6"/>
          <p:cNvSpPr txBox="1">
            <a:spLocks noGrp="1"/>
          </p:cNvSpPr>
          <p:nvPr>
            <p:ph type="body" idx="2"/>
          </p:nvPr>
        </p:nvSpPr>
        <p:spPr>
          <a:xfrm>
            <a:off x="904856" y="1989039"/>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solidFill>
                  <a:srgbClr val="000000"/>
                </a:solidFill>
                <a:highlight>
                  <a:schemeClr val="lt1"/>
                </a:highlight>
              </a:rPr>
              <a:t>Patagonia, założona przez </a:t>
            </a:r>
            <a:r>
              <a:rPr lang="pl-PL" dirty="0" err="1">
                <a:solidFill>
                  <a:srgbClr val="000000"/>
                </a:solidFill>
                <a:highlight>
                  <a:schemeClr val="lt1"/>
                </a:highlight>
              </a:rPr>
              <a:t>Yvona</a:t>
            </a:r>
            <a:r>
              <a:rPr lang="pl-PL" dirty="0">
                <a:solidFill>
                  <a:srgbClr val="000000"/>
                </a:solidFill>
                <a:highlight>
                  <a:schemeClr val="lt1"/>
                </a:highlight>
              </a:rPr>
              <a:t> </a:t>
            </a:r>
            <a:r>
              <a:rPr lang="pl-PL" dirty="0" err="1">
                <a:solidFill>
                  <a:srgbClr val="000000"/>
                </a:solidFill>
                <a:highlight>
                  <a:schemeClr val="lt1"/>
                </a:highlight>
              </a:rPr>
              <a:t>Chouinarda</a:t>
            </a:r>
            <a:r>
              <a:rPr lang="pl-PL" dirty="0">
                <a:solidFill>
                  <a:srgbClr val="000000"/>
                </a:solidFill>
                <a:highlight>
                  <a:schemeClr val="lt1"/>
                </a:highlight>
              </a:rPr>
              <a:t>, to marka odzieżowa outdoorowa, której celem jest ochrona przyrody. Firma podjęła znaczące działania w celu zredukowania swojego wpływu na środowisko, takie jak przekazywanie zysków na cele ekologiczne, przejście na organiczną bawełnę oraz wdrażanie inicjatyw, takich jak Program Recyklingu Odzieży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W 2011 roku firma uruchomiła Inicjatywę </a:t>
            </a:r>
            <a:r>
              <a:rPr lang="pl-PL" dirty="0" err="1">
                <a:solidFill>
                  <a:srgbClr val="000000"/>
                </a:solidFill>
                <a:highlight>
                  <a:schemeClr val="lt1"/>
                </a:highlight>
              </a:rPr>
              <a:t>Common</a:t>
            </a:r>
            <a:r>
              <a:rPr lang="pl-PL" dirty="0">
                <a:solidFill>
                  <a:srgbClr val="000000"/>
                </a:solidFill>
                <a:highlight>
                  <a:schemeClr val="lt1"/>
                </a:highlight>
              </a:rPr>
              <a:t> </a:t>
            </a:r>
            <a:r>
              <a:rPr lang="pl-PL" dirty="0" err="1">
                <a:solidFill>
                  <a:srgbClr val="000000"/>
                </a:solidFill>
                <a:highlight>
                  <a:schemeClr val="lt1"/>
                </a:highlight>
              </a:rPr>
              <a:t>Threads</a:t>
            </a:r>
            <a:r>
              <a:rPr lang="pl-PL" dirty="0">
                <a:solidFill>
                  <a:srgbClr val="000000"/>
                </a:solidFill>
                <a:highlight>
                  <a:schemeClr val="lt1"/>
                </a:highlight>
              </a:rPr>
              <a:t>, która zachęcała konsumentów do naprawy i ponownego używania odzieży zamiast jej wyrzucania. Celem tej inicjatywy było promowanie produktów o wyższej jakości i dłuższej trwałości w porównaniu do tych, które mogą szybciej się zużywać. Patagonia oferowała również bezpłatną usługę naprawy dla tych produktów, które jednak uległy zniszczeniu.</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21c089a3e33_0_18"/>
          <p:cNvSpPr txBox="1">
            <a:spLocks noGrp="1"/>
          </p:cNvSpPr>
          <p:nvPr>
            <p:ph type="body" idx="2"/>
          </p:nvPr>
        </p:nvSpPr>
        <p:spPr>
          <a:xfrm>
            <a:off x="989306" y="857314"/>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000000"/>
              </a:buClr>
              <a:buSzPts val="2400"/>
              <a:buFont typeface="Arial"/>
              <a:buNone/>
            </a:pPr>
            <a:r>
              <a:rPr lang="pl-PL" dirty="0"/>
              <a:t>Reklamy marki "Nie kupuj tej kurtki" były postrzegane jako ryzykowne, ale odświeżające podejście do marketingu, które miało spowodować spadek sprzedaży. Jednak kampania okazała się kluczowym elementem największego sukcesu marki w ciągu dwóch lat. Inicjatywa naprawiła ponad 30 000 produktów w ciągu 18 miesięcy, co przyczyniło się do 30% wzrostu sprzedaży, osiągając 540 milionów dolarów w następnym roku. Rob </a:t>
            </a:r>
            <a:r>
              <a:rPr lang="pl-PL" dirty="0" err="1"/>
              <a:t>BonDurant</a:t>
            </a:r>
            <a:r>
              <a:rPr lang="pl-PL" dirty="0"/>
              <a:t>, wiceprezydent ds. marketingu globalnego, wyjaśnił, że wymagający konsument, do którego kieruje Patagonia, będzie bardziej skłonny do zakupu drogich polarów, które wytrzymują przez lata i eliminują potrzebę wymiany. Bezpłatna usługa naprawy Patagonii również zniechęca klientów do pozbywania się produktów, gdy się przetrą lub uszkodzą.</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1c089a3e33_0_12"/>
          <p:cNvSpPr txBox="1">
            <a:spLocks noGrp="1"/>
          </p:cNvSpPr>
          <p:nvPr>
            <p:ph type="body" idx="1"/>
          </p:nvPr>
        </p:nvSpPr>
        <p:spPr>
          <a:xfrm>
            <a:off x="786606" y="50008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000000"/>
              </a:buClr>
              <a:buSzPts val="3600"/>
              <a:buFont typeface="Arial"/>
              <a:buNone/>
            </a:pPr>
            <a:r>
              <a:rPr lang="en-US"/>
              <a:t>CASE STUDY 3</a:t>
            </a:r>
            <a:endParaRPr/>
          </a:p>
        </p:txBody>
      </p:sp>
      <p:sp>
        <p:nvSpPr>
          <p:cNvPr id="324" name="Google Shape;324;g21c089a3e33_0_12"/>
          <p:cNvSpPr txBox="1">
            <a:spLocks noGrp="1"/>
          </p:cNvSpPr>
          <p:nvPr>
            <p:ph type="body" idx="2"/>
          </p:nvPr>
        </p:nvSpPr>
        <p:spPr>
          <a:xfrm>
            <a:off x="680074" y="1303789"/>
            <a:ext cx="10053000" cy="4250400"/>
          </a:xfrm>
          <a:prstGeom prst="rect">
            <a:avLst/>
          </a:prstGeom>
          <a:noFill/>
          <a:ln>
            <a:noFill/>
          </a:ln>
        </p:spPr>
        <p:txBody>
          <a:bodyPr spcFirstLastPara="1" wrap="square" lIns="91425" tIns="45700" rIns="91425" bIns="45700" anchor="t" anchorCtr="0">
            <a:noAutofit/>
          </a:bodyPr>
          <a:lstStyle/>
          <a:p>
            <a:pPr algn="just"/>
            <a:r>
              <a:rPr lang="pl-PL" dirty="0"/>
              <a:t>	</a:t>
            </a:r>
            <a:r>
              <a:rPr lang="pl-PL" sz="2000" dirty="0" err="1">
                <a:solidFill>
                  <a:schemeClr val="tx1">
                    <a:lumMod val="50000"/>
                  </a:schemeClr>
                </a:solidFill>
              </a:rPr>
              <a:t>Danone</a:t>
            </a:r>
            <a:r>
              <a:rPr lang="pl-PL" sz="2000" dirty="0">
                <a:solidFill>
                  <a:schemeClr val="tx1">
                    <a:lumMod val="50000"/>
                  </a:schemeClr>
                </a:solidFill>
              </a:rPr>
              <a:t>, globalny lider w branży spożywczej i napojów, poczynił znaczne kroki w kierunku zrównoważonego rozwoju, zobowiązując się do zrównoważonych wartości żywnościowych. Firma wprowadziła nowe produkty roślinne, dokonała drastycznych zmian w swoim pakowaniu i ogłosiła swoje cele zrównoważonego rozwoju na 2030 rok, aby jeszcze bardziej "zielenić" swoje produkty. Do 2018 roku 87% całkowitego opakowania </a:t>
            </a:r>
            <a:r>
              <a:rPr lang="pl-PL" sz="2000" dirty="0" err="1">
                <a:solidFill>
                  <a:schemeClr val="tx1">
                    <a:lumMod val="50000"/>
                  </a:schemeClr>
                </a:solidFill>
              </a:rPr>
              <a:t>Danone</a:t>
            </a:r>
            <a:r>
              <a:rPr lang="pl-PL" sz="2000" dirty="0">
                <a:solidFill>
                  <a:schemeClr val="tx1">
                    <a:lumMod val="50000"/>
                  </a:schemeClr>
                </a:solidFill>
              </a:rPr>
              <a:t> (i 77% opakowania plastikowego) było wielokrotnego użytku, nadającego się do recyklingu lub kompostowania. Co najmniej 50% jego wód sprzedawane jest w wielokrotnego użytku dzbankach.</a:t>
            </a:r>
          </a:p>
          <a:p>
            <a:pPr algn="just"/>
            <a:r>
              <a:rPr lang="pl-PL" sz="2000" dirty="0">
                <a:solidFill>
                  <a:schemeClr val="tx1">
                    <a:lumMod val="50000"/>
                  </a:schemeClr>
                </a:solidFill>
              </a:rPr>
              <a:t>	</a:t>
            </a:r>
            <a:r>
              <a:rPr lang="pl-PL" sz="2000" dirty="0" err="1">
                <a:solidFill>
                  <a:schemeClr val="tx1">
                    <a:lumMod val="50000"/>
                  </a:schemeClr>
                </a:solidFill>
              </a:rPr>
              <a:t>Danone</a:t>
            </a:r>
            <a:r>
              <a:rPr lang="pl-PL" sz="2000" dirty="0">
                <a:solidFill>
                  <a:schemeClr val="tx1">
                    <a:lumMod val="50000"/>
                  </a:schemeClr>
                </a:solidFill>
              </a:rPr>
              <a:t> podejmuje również większe kroki w kierunku modelu opakowań cyrkularnych, z celem wprowadzenia w 2021 roku butelek PET w 100% z recyklingu na głównych rynkach wody, osiągnięcia średnio 25% materiału z recyklingu w plastikowych opakowaniach do 2025 roku, 50% średnio dla butelek wody i napojów oraz 100% dla butelek </a:t>
            </a:r>
            <a:r>
              <a:rPr lang="pl-PL" sz="2000" dirty="0" err="1">
                <a:solidFill>
                  <a:schemeClr val="tx1">
                    <a:lumMod val="50000"/>
                  </a:schemeClr>
                </a:solidFill>
              </a:rPr>
              <a:t>Evian</a:t>
            </a:r>
            <a:r>
              <a:rPr lang="pl-PL" sz="2000" dirty="0">
                <a:solidFill>
                  <a:schemeClr val="tx1">
                    <a:lumMod val="50000"/>
                  </a:schemeClr>
                </a:solidFill>
              </a:rPr>
              <a:t> do 2025 roku, a także oferowania konsumentom butelek wykonanych w 100% z </a:t>
            </a:r>
            <a:r>
              <a:rPr lang="pl-PL" sz="2000" dirty="0" err="1">
                <a:solidFill>
                  <a:schemeClr val="tx1">
                    <a:lumMod val="50000"/>
                  </a:schemeClr>
                </a:solidFill>
              </a:rPr>
              <a:t>bioplastiku</a:t>
            </a:r>
            <a:r>
              <a:rPr lang="pl-PL" sz="2000" dirty="0">
                <a:solidFill>
                  <a:schemeClr val="tx1">
                    <a:lumMod val="50000"/>
                  </a:schemeClr>
                </a:solidFill>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d1a56627bd_0_66"/>
          <p:cNvSpPr txBox="1">
            <a:spLocks noGrp="1"/>
          </p:cNvSpPr>
          <p:nvPr>
            <p:ph type="body" idx="2"/>
          </p:nvPr>
        </p:nvSpPr>
        <p:spPr>
          <a:xfrm>
            <a:off x="816073" y="692294"/>
            <a:ext cx="10053000" cy="5597700"/>
          </a:xfrm>
          <a:prstGeom prst="rect">
            <a:avLst/>
          </a:prstGeom>
          <a:noFill/>
          <a:ln>
            <a:noFill/>
          </a:ln>
        </p:spPr>
        <p:txBody>
          <a:bodyPr spcFirstLastPara="1" wrap="square" lIns="91425" tIns="45700" rIns="91425" bIns="45700" anchor="t" anchorCtr="0">
            <a:noAutofit/>
          </a:bodyPr>
          <a:lstStyle/>
          <a:p>
            <a:pPr algn="just"/>
            <a:r>
              <a:rPr lang="pl-PL" sz="2000" dirty="0">
                <a:solidFill>
                  <a:schemeClr val="tx1">
                    <a:lumMod val="50000"/>
                  </a:schemeClr>
                </a:solidFill>
              </a:rPr>
              <a:t>	Oprócz wdrażania gospodarki o obiegu zamkniętym, </a:t>
            </a:r>
            <a:r>
              <a:rPr lang="pl-PL" sz="2000" dirty="0" err="1">
                <a:solidFill>
                  <a:schemeClr val="tx1">
                    <a:lumMod val="50000"/>
                  </a:schemeClr>
                </a:solidFill>
              </a:rPr>
              <a:t>Danone</a:t>
            </a:r>
            <a:r>
              <a:rPr lang="pl-PL" sz="2000" dirty="0">
                <a:solidFill>
                  <a:schemeClr val="tx1">
                    <a:lumMod val="50000"/>
                  </a:schemeClr>
                </a:solidFill>
              </a:rPr>
              <a:t> podkreśla znaczenie inwestowania w infrastrukturę systemów zarządzania odpadami. Firma uruchomiła projekty wspierające zbieraczy odpadów w siedmiu krajach, zapewniając im bezpieczne warunki pracy, odpowiednie wynagrodzenie oraz ochronę socjalną. Do 2018 roku prawie 6 000 zbieraczy odpadów zostało profesjonalnie wzmocnionych, a rocznie </a:t>
            </a:r>
            <a:r>
              <a:rPr lang="pl-PL" sz="2000" dirty="0" err="1">
                <a:solidFill>
                  <a:schemeClr val="tx1">
                    <a:lumMod val="50000"/>
                  </a:schemeClr>
                </a:solidFill>
              </a:rPr>
              <a:t>recyklingowano</a:t>
            </a:r>
            <a:r>
              <a:rPr lang="pl-PL" sz="2000" dirty="0">
                <a:solidFill>
                  <a:schemeClr val="tx1">
                    <a:lumMod val="50000"/>
                  </a:schemeClr>
                </a:solidFill>
              </a:rPr>
              <a:t> ponad 45 000 ton odpadów. Aby jeszcze bardziej wyrazić swoje wsparcie dla modelu gospodarki o obiegu zamkniętym, </a:t>
            </a:r>
            <a:r>
              <a:rPr lang="pl-PL" sz="2000" dirty="0" err="1">
                <a:solidFill>
                  <a:schemeClr val="tx1">
                    <a:lumMod val="50000"/>
                  </a:schemeClr>
                </a:solidFill>
              </a:rPr>
              <a:t>Danone</a:t>
            </a:r>
            <a:r>
              <a:rPr lang="pl-PL" sz="2000" dirty="0">
                <a:solidFill>
                  <a:schemeClr val="tx1">
                    <a:lumMod val="50000"/>
                  </a:schemeClr>
                </a:solidFill>
              </a:rPr>
              <a:t> zainwestowało 5 milionów dolarów w </a:t>
            </a:r>
            <a:r>
              <a:rPr lang="pl-PL" sz="2000" dirty="0" err="1">
                <a:solidFill>
                  <a:schemeClr val="tx1">
                    <a:lumMod val="50000"/>
                  </a:schemeClr>
                </a:solidFill>
              </a:rPr>
              <a:t>Closed</a:t>
            </a:r>
            <a:r>
              <a:rPr lang="pl-PL" sz="2000" dirty="0">
                <a:solidFill>
                  <a:schemeClr val="tx1">
                    <a:lumMod val="50000"/>
                  </a:schemeClr>
                </a:solidFill>
              </a:rPr>
              <a:t> </a:t>
            </a:r>
            <a:r>
              <a:rPr lang="pl-PL" sz="2000" dirty="0" err="1">
                <a:solidFill>
                  <a:schemeClr val="tx1">
                    <a:lumMod val="50000"/>
                  </a:schemeClr>
                </a:solidFill>
              </a:rPr>
              <a:t>Loop</a:t>
            </a:r>
            <a:r>
              <a:rPr lang="pl-PL" sz="2000" dirty="0">
                <a:solidFill>
                  <a:schemeClr val="tx1">
                    <a:lumMod val="50000"/>
                  </a:schemeClr>
                </a:solidFill>
              </a:rPr>
              <a:t> Fund, aby finansować infrastrukturę recyklingu i gospodarki o obiegu zamkniętym w Ameryce Północnej.</a:t>
            </a:r>
          </a:p>
          <a:p>
            <a:pPr algn="just"/>
            <a:endParaRPr lang="pl-PL" sz="2000" dirty="0">
              <a:solidFill>
                <a:schemeClr val="tx1">
                  <a:lumMod val="50000"/>
                </a:schemeClr>
              </a:solidFill>
            </a:endParaRPr>
          </a:p>
          <a:p>
            <a:pPr algn="just"/>
            <a:r>
              <a:rPr lang="pl-PL" sz="2000" dirty="0">
                <a:solidFill>
                  <a:schemeClr val="tx1">
                    <a:lumMod val="50000"/>
                  </a:schemeClr>
                </a:solidFill>
              </a:rPr>
              <a:t>	Przejrzystość, z jaką </a:t>
            </a:r>
            <a:r>
              <a:rPr lang="pl-PL" sz="2000" dirty="0" err="1">
                <a:solidFill>
                  <a:schemeClr val="tx1">
                    <a:lumMod val="50000"/>
                  </a:schemeClr>
                </a:solidFill>
              </a:rPr>
              <a:t>Danone</a:t>
            </a:r>
            <a:r>
              <a:rPr lang="pl-PL" sz="2000" dirty="0">
                <a:solidFill>
                  <a:schemeClr val="tx1">
                    <a:lumMod val="50000"/>
                  </a:schemeClr>
                </a:solidFill>
              </a:rPr>
              <a:t> przekształca swój łańcuch dostaw i podejmuje nowe zobowiązania środowiskowe, pokazuje ich zaangażowanie w dostarczanie jak najlepszych doświadczeń klientom. Ich konsekwentne komunikowanie działań podejmowanych w celu pomocy konsumentom w prowadzeniu bardziej zrównoważonego życia przyczynia się do budowania wizerunku firmy dbającej o swoich klientów.</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d1a56627bd_0_72"/>
          <p:cNvSpPr txBox="1">
            <a:spLocks noGrp="1"/>
          </p:cNvSpPr>
          <p:nvPr>
            <p:ph type="body" idx="2"/>
          </p:nvPr>
        </p:nvSpPr>
        <p:spPr>
          <a:xfrm>
            <a:off x="904850" y="721903"/>
            <a:ext cx="10053000" cy="5517600"/>
          </a:xfrm>
          <a:prstGeom prst="rect">
            <a:avLst/>
          </a:prstGeom>
          <a:noFill/>
          <a:ln>
            <a:noFill/>
          </a:ln>
        </p:spPr>
        <p:txBody>
          <a:bodyPr spcFirstLastPara="1" wrap="square" lIns="91425" tIns="45700" rIns="91425" bIns="45700" anchor="t" anchorCtr="0">
            <a:noAutofit/>
          </a:bodyPr>
          <a:lstStyle/>
          <a:p>
            <a:r>
              <a:rPr lang="pl-PL" dirty="0">
                <a:solidFill>
                  <a:schemeClr val="tx1">
                    <a:lumMod val="50000"/>
                  </a:schemeClr>
                </a:solidFill>
              </a:rPr>
              <a:t>	Im więcej </a:t>
            </a:r>
            <a:r>
              <a:rPr lang="pl-PL" dirty="0" err="1">
                <a:solidFill>
                  <a:schemeClr val="tx1">
                    <a:lumMod val="50000"/>
                  </a:schemeClr>
                </a:solidFill>
              </a:rPr>
              <a:t>Danone</a:t>
            </a:r>
            <a:r>
              <a:rPr lang="pl-PL" dirty="0">
                <a:solidFill>
                  <a:schemeClr val="tx1">
                    <a:lumMod val="50000"/>
                  </a:schemeClr>
                </a:solidFill>
              </a:rPr>
              <a:t> eksperymentuje z innowacjami korzystnymi dla środowiska i komunikuje je swoim konsumentom, tym bardziej atrakcyjna staje się marka.</a:t>
            </a:r>
          </a:p>
          <a:p>
            <a:endParaRPr lang="pl-PL" dirty="0">
              <a:solidFill>
                <a:schemeClr val="tx1">
                  <a:lumMod val="50000"/>
                </a:schemeClr>
              </a:solidFill>
            </a:endParaRPr>
          </a:p>
          <a:p>
            <a:r>
              <a:rPr lang="pl-PL" dirty="0">
                <a:solidFill>
                  <a:schemeClr val="tx1">
                    <a:lumMod val="50000"/>
                  </a:schemeClr>
                </a:solidFill>
              </a:rPr>
              <a:t>	Małe firmy również mogą wprowadzać zrównoważony rozwój do swoich praktyk, rozwijając rozwiązania poprzez swoją platformę Plastic </a:t>
            </a:r>
            <a:r>
              <a:rPr lang="pl-PL" dirty="0" err="1">
                <a:solidFill>
                  <a:schemeClr val="tx1">
                    <a:lumMod val="50000"/>
                  </a:schemeClr>
                </a:solidFill>
              </a:rPr>
              <a:t>Neutral</a:t>
            </a:r>
            <a:r>
              <a:rPr lang="pl-PL" dirty="0">
                <a:solidFill>
                  <a:schemeClr val="tx1">
                    <a:lumMod val="50000"/>
                  </a:schemeClr>
                </a:solidFill>
              </a:rPr>
              <a:t>. Za każdy kilogram plastiku używanego w operacjach i pakowaniu, odzyskują i </a:t>
            </a:r>
            <a:r>
              <a:rPr lang="pl-PL" dirty="0" err="1">
                <a:solidFill>
                  <a:schemeClr val="tx1">
                    <a:lumMod val="50000"/>
                  </a:schemeClr>
                </a:solidFill>
              </a:rPr>
              <a:t>recyklingują</a:t>
            </a:r>
            <a:r>
              <a:rPr lang="pl-PL" dirty="0">
                <a:solidFill>
                  <a:schemeClr val="tx1">
                    <a:lumMod val="50000"/>
                  </a:schemeClr>
                </a:solidFill>
              </a:rPr>
              <a:t> równoważną ilość we współpracy z zweryfikowanymi partnerami.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02"/>
          <p:cNvSpPr txBox="1">
            <a:spLocks noGrp="1"/>
          </p:cNvSpPr>
          <p:nvPr>
            <p:ph type="body" idx="2"/>
          </p:nvPr>
        </p:nvSpPr>
        <p:spPr>
          <a:xfrm>
            <a:off x="904856" y="76983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en-US" sz="2200" b="1" i="0" dirty="0">
                <a:solidFill>
                  <a:srgbClr val="0D0D0D"/>
                </a:solidFill>
                <a:highlight>
                  <a:srgbClr val="FFFFFF"/>
                </a:highlight>
              </a:rPr>
              <a:t>Problem</a:t>
            </a:r>
            <a:endParaRPr sz="2200" dirty="0"/>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Jako duży sprzedawca detaliczny z rozległą siecią sklepów i magazynów, IKEA stanęła w obliczu znacznego zapotrzebowania na energię. Prowadziło to nie tylko do wysokich rachunków za energię, ale także było sprzeczne z jej zaangażowaniem w zrównoważony rozwój środowiska. Poleganie na nieodnawialnych źródłach energii było sprzeczne z wizją IKEA, aby zminimalizować swój wpływ na środowisko i promować zrównoważony styl życia wśród swoich klientów.</a:t>
            </a:r>
            <a:endParaRPr sz="22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200" b="1" i="0" dirty="0">
                <a:solidFill>
                  <a:srgbClr val="0D0D0D"/>
                </a:solidFill>
                <a:highlight>
                  <a:srgbClr val="FFFFFF"/>
                </a:highlight>
              </a:rPr>
              <a:t>Interwencja</a:t>
            </a:r>
          </a:p>
          <a:p>
            <a:pPr marL="0" lvl="0" indent="0" algn="just" rtl="0">
              <a:lnSpc>
                <a:spcPct val="112727"/>
              </a:lnSpc>
              <a:spcBef>
                <a:spcPts val="0"/>
              </a:spcBef>
              <a:spcAft>
                <a:spcPts val="0"/>
              </a:spcAft>
              <a:buClr>
                <a:srgbClr val="0D0D0D"/>
              </a:buClr>
              <a:buSzPts val="2200"/>
              <a:buNone/>
            </a:pPr>
            <a:r>
              <a:rPr lang="pl-PL" sz="2200" i="0" dirty="0">
                <a:solidFill>
                  <a:srgbClr val="0D0D0D"/>
                </a:solidFill>
                <a:highlight>
                  <a:srgbClr val="FFFFFF"/>
                </a:highlight>
              </a:rPr>
              <a:t>Odpowiedzią IKEA była strategiczna inwestycja w energię słoneczną. Firma zainicjowała program instalacji paneli słonecznych na dachach swoich sklepów i magazynów na całym świecie. Była to część większego zaangażowania w energię odnawialną, które miało na celu uczynienie sklepów IKEA niezależnymi energetycznie, znacznie zmniejszając ich zależność od paliw kopalnych i zmniejszając emisję dwutlenku węgla.</a:t>
            </a:r>
            <a:endParaRPr sz="2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CE045-19EF-D26B-AC45-1E0BA41EEA3B}"/>
              </a:ext>
            </a:extLst>
          </p:cNvPr>
          <p:cNvSpPr>
            <a:spLocks noGrp="1"/>
          </p:cNvSpPr>
          <p:nvPr>
            <p:ph type="body" idx="1"/>
          </p:nvPr>
        </p:nvSpPr>
        <p:spPr/>
        <p:txBody>
          <a:bodyPr/>
          <a:lstStyle/>
          <a:p>
            <a:r>
              <a:rPr lang="en-IN" dirty="0"/>
              <a:t>09</a:t>
            </a:r>
          </a:p>
        </p:txBody>
      </p:sp>
      <p:pic>
        <p:nvPicPr>
          <p:cNvPr id="4" name="Picture Placeholder 4">
            <a:extLst>
              <a:ext uri="{FF2B5EF4-FFF2-40B4-BE49-F238E27FC236}">
                <a16:creationId xmlns:a16="http://schemas.microsoft.com/office/drawing/2014/main" id="{27CF0980-CD59-846E-391E-F04060B069B2}"/>
              </a:ext>
            </a:extLst>
          </p:cNvPr>
          <p:cNvPicPr>
            <a:picLocks noGrp="1" noChangeAspect="1"/>
          </p:cNvPicPr>
          <p:nvPr>
            <p:ph type="pic" idx="2"/>
          </p:nvPr>
        </p:nvPicPr>
        <p:blipFill>
          <a:blip r:embed="rId2"/>
          <a:srcRect t="16734" b="16734"/>
          <a:stretch>
            <a:fillRect/>
          </a:stretch>
        </p:blipFill>
        <p:spPr>
          <a:xfrm>
            <a:off x="238125" y="2627313"/>
            <a:ext cx="7708900" cy="3395662"/>
          </a:xfrm>
        </p:spPr>
      </p:pic>
      <p:sp>
        <p:nvSpPr>
          <p:cNvPr id="5" name="Google Shape;259;p4">
            <a:extLst>
              <a:ext uri="{FF2B5EF4-FFF2-40B4-BE49-F238E27FC236}">
                <a16:creationId xmlns:a16="http://schemas.microsoft.com/office/drawing/2014/main" id="{39A89C4D-902D-4DE7-71E5-D5D49E2B61F8}"/>
              </a:ext>
            </a:extLst>
          </p:cNvPr>
          <p:cNvSpPr/>
          <p:nvPr/>
        </p:nvSpPr>
        <p:spPr>
          <a:xfrm>
            <a:off x="58865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pl-PL" sz="3600" b="1"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NARZĘDZIA CYFROWE</a:t>
            </a:r>
            <a:endParaRPr lang="en-US" sz="3600" b="0" i="0" u="none" strike="noStrike" cap="none" dirty="0">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rtl="0">
              <a:lnSpc>
                <a:spcPct val="100000"/>
              </a:lnSpc>
              <a:spcBef>
                <a:spcPts val="0"/>
              </a:spcBef>
              <a:spcAft>
                <a:spcPts val="0"/>
              </a:spcAft>
              <a:buClr>
                <a:srgbClr val="000000"/>
              </a:buClr>
              <a:buSzPts val="529"/>
              <a:buFont typeface="Arial"/>
              <a:buNone/>
            </a:pP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142382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pPr>
            <a:r>
              <a:rPr lang="pl-PL" dirty="0">
                <a:solidFill>
                  <a:schemeClr val="tx1">
                    <a:lumMod val="50000"/>
                  </a:schemeClr>
                </a:solidFill>
              </a:rPr>
              <a:t>Dawniej tradycyjny, rodzinny browar położony w sercu Austrii, austriacki browar stawał w obliczu rosnącej presji ze strony regulacji środowiskowych oraz świadomych ekologicznie konsumentów. Zarząd zdawał sobie sprawę, że nadszedł czas na zmiany, i rozpoczął podróż mającą na celu zintegrowanie zrównoważonego rozwoju z operacjami biznesowymi. Wybranym narzędziem do tej transformacji była Zrównoważona Karta Wyników (</a:t>
            </a:r>
            <a:r>
              <a:rPr lang="pl-PL" dirty="0" err="1">
                <a:solidFill>
                  <a:schemeClr val="tx1">
                    <a:lumMod val="50000"/>
                  </a:schemeClr>
                </a:solidFill>
              </a:rPr>
              <a:t>Sustainability</a:t>
            </a:r>
            <a:r>
              <a:rPr lang="pl-PL" dirty="0">
                <a:solidFill>
                  <a:schemeClr val="tx1">
                    <a:lumMod val="50000"/>
                  </a:schemeClr>
                </a:solidFill>
              </a:rPr>
              <a:t> </a:t>
            </a:r>
            <a:r>
              <a:rPr lang="pl-PL" dirty="0" err="1">
                <a:solidFill>
                  <a:schemeClr val="tx1">
                    <a:lumMod val="50000"/>
                  </a:schemeClr>
                </a:solidFill>
              </a:rPr>
              <a:t>Balanced</a:t>
            </a:r>
            <a:r>
              <a:rPr lang="pl-PL" dirty="0">
                <a:solidFill>
                  <a:schemeClr val="tx1">
                    <a:lumMod val="50000"/>
                  </a:schemeClr>
                </a:solidFill>
              </a:rPr>
              <a:t> </a:t>
            </a:r>
            <a:r>
              <a:rPr lang="pl-PL" dirty="0" err="1">
                <a:solidFill>
                  <a:schemeClr val="tx1">
                    <a:lumMod val="50000"/>
                  </a:schemeClr>
                </a:solidFill>
              </a:rPr>
              <a:t>Scorecard</a:t>
            </a:r>
            <a:r>
              <a:rPr lang="pl-PL" dirty="0">
                <a:solidFill>
                  <a:schemeClr val="tx1">
                    <a:lumMod val="50000"/>
                  </a:schemeClr>
                </a:solidFill>
              </a:rPr>
              <a:t>, SBSC), cyfrowe rozwiązanie zaprojektowane w celu dostosowania celów zrównoważonego rozwoju do strategii biznesowej.</a:t>
            </a:r>
            <a:endParaRPr dirty="0">
              <a:solidFill>
                <a:schemeClr val="tx1">
                  <a:lumMod val="50000"/>
                </a:schemeClr>
              </a:solidFill>
            </a:endParaRPr>
          </a:p>
        </p:txBody>
      </p:sp>
      <p:sp>
        <p:nvSpPr>
          <p:cNvPr id="638" name="Google Shape;638;p52"/>
          <p:cNvSpPr txBox="1">
            <a:spLocks noGrp="1"/>
          </p:cNvSpPr>
          <p:nvPr>
            <p:ph type="body" idx="2"/>
          </p:nvPr>
        </p:nvSpPr>
        <p:spPr>
          <a:xfrm>
            <a:off x="600998" y="835090"/>
            <a:ext cx="3540077" cy="37579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Zwiększanie zrównoważonego rozwoju za pomocą narzędzi cyfrowych: Studium przypadku austriackiego browaru</a:t>
            </a:r>
            <a:endParaRP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3"/>
          <p:cNvSpPr txBox="1">
            <a:spLocks noGrp="1"/>
          </p:cNvSpPr>
          <p:nvPr>
            <p:ph type="body" idx="1"/>
          </p:nvPr>
        </p:nvSpPr>
        <p:spPr>
          <a:xfrm>
            <a:off x="110500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Wyzwanie Zrównoważonego Rozwoju</a:t>
            </a:r>
            <a:endParaRPr dirty="0"/>
          </a:p>
        </p:txBody>
      </p:sp>
      <p:sp>
        <p:nvSpPr>
          <p:cNvPr id="645" name="Google Shape;645;p53"/>
          <p:cNvSpPr txBox="1">
            <a:spLocks noGrp="1"/>
          </p:cNvSpPr>
          <p:nvPr>
            <p:ph type="body" idx="3"/>
          </p:nvPr>
        </p:nvSpPr>
        <p:spPr>
          <a:xfrm>
            <a:off x="6531705" y="352901"/>
            <a:ext cx="5473800" cy="5842500"/>
          </a:xfrm>
          <a:prstGeom prst="rect">
            <a:avLst/>
          </a:prstGeom>
          <a:noFill/>
          <a:ln>
            <a:noFill/>
          </a:ln>
        </p:spPr>
        <p:txBody>
          <a:bodyPr spcFirstLastPara="1" wrap="square" lIns="91425" tIns="45700" rIns="91425" bIns="45700" anchor="t" anchorCtr="0">
            <a:noAutofit/>
          </a:bodyPr>
          <a:lstStyle/>
          <a:p>
            <a:pPr algn="just"/>
            <a:r>
              <a:rPr lang="pl-PL" sz="2000" dirty="0"/>
              <a:t>	Browar działał w coraz bardziej regulowanym środowisku, w którym konsumenci domagali się bardziej zrównoważonych produktów. Tradycyjne metody zarządzania zrównoważonym rozwojem okazywały się niewystarczające, a browar borykał się z kilkoma kluczowymi problemami.</a:t>
            </a:r>
          </a:p>
          <a:p>
            <a:endParaRPr lang="pl-PL" sz="2000" dirty="0"/>
          </a:p>
          <a:p>
            <a:r>
              <a:rPr lang="pl-PL" sz="2000" b="1" dirty="0"/>
              <a:t>Kluczowe Problemy:</a:t>
            </a:r>
          </a:p>
          <a:p>
            <a:pPr>
              <a:buFont typeface="Arial" panose="020B0604020202020204" pitchFamily="34" charset="0"/>
              <a:buChar char="•"/>
            </a:pPr>
            <a:r>
              <a:rPr lang="pl-PL" sz="2000" b="1" dirty="0"/>
              <a:t>Brak danych w czasie rzeczywistym</a:t>
            </a:r>
            <a:r>
              <a:rPr lang="pl-PL" sz="2000" dirty="0"/>
              <a:t> dotyczących wydajności środowiskowej utrudniał pomiar i zarządzanie wpływem.</a:t>
            </a:r>
          </a:p>
          <a:p>
            <a:pPr>
              <a:buFont typeface="Arial" panose="020B0604020202020204" pitchFamily="34" charset="0"/>
              <a:buChar char="•"/>
            </a:pPr>
            <a:r>
              <a:rPr lang="pl-PL" sz="2000" b="1" dirty="0"/>
              <a:t>Integracja celów zrównoważonego rozwoju</a:t>
            </a:r>
            <a:r>
              <a:rPr lang="pl-PL" sz="2000" dirty="0"/>
              <a:t> z ogólną strategią biznesową była wyzwaniem.</a:t>
            </a:r>
          </a:p>
          <a:p>
            <a:pPr>
              <a:buFont typeface="Arial" panose="020B0604020202020204" pitchFamily="34" charset="0"/>
              <a:buChar char="•"/>
            </a:pPr>
            <a:r>
              <a:rPr lang="pl-PL" sz="2000" b="1" dirty="0"/>
              <a:t>Ograniczone zasoby i wiedza</a:t>
            </a:r>
            <a:r>
              <a:rPr lang="pl-PL" sz="2000" dirty="0"/>
              <a:t> w zakresie kompleksowych inicjatyw związanych z zrównoważonym rozwojem.</a:t>
            </a:r>
          </a:p>
          <a:p>
            <a:pPr marL="0" lvl="0" indent="0" algn="just" rtl="0">
              <a:lnSpc>
                <a:spcPct val="103333"/>
              </a:lnSpc>
              <a:spcBef>
                <a:spcPts val="0"/>
              </a:spcBef>
              <a:spcAft>
                <a:spcPts val="0"/>
              </a:spcAft>
              <a:buClr>
                <a:srgbClr val="595959"/>
              </a:buClr>
              <a:buSzPts val="2400"/>
            </a:pPr>
            <a:endParaRPr dirty="0"/>
          </a:p>
        </p:txBody>
      </p:sp>
      <p:pic>
        <p:nvPicPr>
          <p:cNvPr id="646" name="Google Shape;646;p53"/>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4"/>
          <p:cNvSpPr txBox="1">
            <a:spLocks noGrp="1"/>
          </p:cNvSpPr>
          <p:nvPr>
            <p:ph type="body" idx="1"/>
          </p:nvPr>
        </p:nvSpPr>
        <p:spPr>
          <a:xfrm>
            <a:off x="904856" y="49091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Wdrożenie Zrównoważonej Karty Wyników (SBSC)</a:t>
            </a:r>
            <a:endParaRPr dirty="0"/>
          </a:p>
        </p:txBody>
      </p:sp>
      <p:sp>
        <p:nvSpPr>
          <p:cNvPr id="652" name="Google Shape;652;p54"/>
          <p:cNvSpPr txBox="1">
            <a:spLocks noGrp="1"/>
          </p:cNvSpPr>
          <p:nvPr>
            <p:ph type="body" idx="2"/>
          </p:nvPr>
        </p:nvSpPr>
        <p:spPr>
          <a:xfrm>
            <a:off x="904856" y="1126246"/>
            <a:ext cx="10053000" cy="4250400"/>
          </a:xfrm>
          <a:prstGeom prst="rect">
            <a:avLst/>
          </a:prstGeom>
          <a:noFill/>
          <a:ln>
            <a:noFill/>
          </a:ln>
        </p:spPr>
        <p:txBody>
          <a:bodyPr spcFirstLastPara="1" wrap="square" lIns="91425" tIns="45700" rIns="91425" bIns="45700" anchor="t" anchorCtr="0">
            <a:noAutofit/>
          </a:bodyPr>
          <a:lstStyle/>
          <a:p>
            <a:r>
              <a:rPr lang="pl-PL" b="1" dirty="0"/>
              <a:t>Moment Przełomowy</a:t>
            </a:r>
            <a:endParaRPr lang="pl-PL" dirty="0"/>
          </a:p>
          <a:p>
            <a:r>
              <a:rPr lang="pl-PL" dirty="0"/>
              <a:t>Browar zdecydował się przyjąć Zrównoważoną Kartę Wyników (SBSC) w celu zarządzania i mierzenia swoich działań na rzecz zrównoważonego rozwoju. To cyfrowe narzędzie pozwoliło im na zintegrowanie wskaźników wydajności środowiskowej, społecznej i ekonomicznej w ich operacjach.</a:t>
            </a:r>
          </a:p>
          <a:p>
            <a:r>
              <a:rPr lang="pl-PL" b="1" dirty="0"/>
              <a:t>Kluczowe Komponenty</a:t>
            </a:r>
          </a:p>
          <a:p>
            <a:pPr>
              <a:buFont typeface="Arial" panose="020B0604020202020204" pitchFamily="34" charset="0"/>
              <a:buChar char="•"/>
            </a:pPr>
            <a:r>
              <a:rPr lang="pl-PL" b="1" dirty="0"/>
              <a:t>Ustalenie Wskaźników</a:t>
            </a:r>
            <a:r>
              <a:rPr lang="pl-PL" dirty="0"/>
              <a:t>: Opracowano metryki dotyczące zużycia energii, redukcji odpadów oraz śladu węglowego.</a:t>
            </a:r>
          </a:p>
          <a:p>
            <a:pPr>
              <a:buFont typeface="Arial" panose="020B0604020202020204" pitchFamily="34" charset="0"/>
              <a:buChar char="•"/>
            </a:pPr>
            <a:r>
              <a:rPr lang="pl-PL" b="1" dirty="0"/>
              <a:t>Ustalenie Celów i Standardów</a:t>
            </a:r>
            <a:r>
              <a:rPr lang="pl-PL" dirty="0"/>
              <a:t>: Wyznaczono cele wydajnościowe i benchmarki, które miały prowadzić ich w kierunku zrównoważonego rozwoju.</a:t>
            </a:r>
          </a:p>
          <a:p>
            <a:pPr>
              <a:buFont typeface="Arial" panose="020B0604020202020204" pitchFamily="34" charset="0"/>
              <a:buChar char="•"/>
            </a:pPr>
            <a:r>
              <a:rPr lang="pl-PL" b="1" dirty="0"/>
              <a:t>Regularne Monitorowanie i Raportowanie</a:t>
            </a:r>
            <a:r>
              <a:rPr lang="pl-PL" dirty="0"/>
              <a:t>: Ułatwiono regularne monitorowanie i raportowanie za pomocą cyfrowych pulpitów nawigacyjnych, które dostarczały danych w czasie rzeczywistym i wglądów.</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Proces Wdrożenia i Narzędzia Cyfrowe</a:t>
            </a:r>
            <a:endParaRPr dirty="0"/>
          </a:p>
        </p:txBody>
      </p:sp>
      <p:sp>
        <p:nvSpPr>
          <p:cNvPr id="658" name="Google Shape;658;p55"/>
          <p:cNvSpPr txBox="1">
            <a:spLocks noGrp="1"/>
          </p:cNvSpPr>
          <p:nvPr>
            <p:ph type="body" idx="2"/>
          </p:nvPr>
        </p:nvSpPr>
        <p:spPr>
          <a:xfrm>
            <a:off x="417176" y="2175360"/>
            <a:ext cx="10966800" cy="4238100"/>
          </a:xfrm>
          <a:prstGeom prst="rect">
            <a:avLst/>
          </a:prstGeom>
          <a:noFill/>
          <a:ln>
            <a:noFill/>
          </a:ln>
        </p:spPr>
        <p:txBody>
          <a:bodyPr spcFirstLastPara="1" wrap="square" lIns="91425" tIns="45700" rIns="91425" bIns="45700" anchor="t" anchorCtr="0">
            <a:noAutofit/>
          </a:bodyPr>
          <a:lstStyle/>
          <a:p>
            <a:pPr algn="just"/>
            <a:r>
              <a:rPr lang="pl-PL" dirty="0"/>
              <a:t>	</a:t>
            </a:r>
            <a:r>
              <a:rPr lang="pl-PL" sz="2000" dirty="0"/>
              <a:t>Zrównoważona Karta Wyników (SBSC) została zintegrowana z istniejącymi systemami informatycznymi browaru, co umożliwiło zbieranie i analizowanie danych w czasie rzeczywistym. Wykorzystano analitykę danych do śledzenia i analizy wskaźników zrównoważonego rozwoju, co pomogło zidentyfikować obszary wymagające poprawy. Pracownicy zostali zaangażowani w ten proces poprzez programy szkoleniowe, co sprzyjało budowaniu kultury zrównoważonego rozwoju.</a:t>
            </a:r>
          </a:p>
          <a:p>
            <a:pPr algn="just"/>
            <a:endParaRPr lang="pl-PL" sz="2000" dirty="0"/>
          </a:p>
          <a:p>
            <a:r>
              <a:rPr lang="pl-PL" sz="2000" b="1" dirty="0"/>
              <a:t>Przykłady Zastosowania</a:t>
            </a:r>
          </a:p>
          <a:p>
            <a:pPr>
              <a:buFont typeface="Arial" panose="020B0604020202020204" pitchFamily="34" charset="0"/>
              <a:buChar char="•"/>
            </a:pPr>
            <a:r>
              <a:rPr lang="pl-PL" sz="2000" b="1" dirty="0"/>
              <a:t>Wydajne Procesy Warzenia</a:t>
            </a:r>
            <a:r>
              <a:rPr lang="pl-PL" sz="2000" dirty="0"/>
              <a:t>: Wprowadzono energooszczędne procesy warzenia, co przyczyniło się do zmniejszenia całkowitego zużycia energii.</a:t>
            </a:r>
          </a:p>
          <a:p>
            <a:pPr>
              <a:buFont typeface="Arial" panose="020B0604020202020204" pitchFamily="34" charset="0"/>
              <a:buChar char="•"/>
            </a:pPr>
            <a:r>
              <a:rPr lang="pl-PL" sz="2000" b="1" dirty="0"/>
              <a:t>Programy Redukcji Odpadów</a:t>
            </a:r>
            <a:r>
              <a:rPr lang="pl-PL" sz="2000" dirty="0"/>
              <a:t>: Uruchomiono programy redukcji odpadów, które poprawiły wysiłki na rzecz recyklingu i minimalizacji odpadów.</a:t>
            </a:r>
          </a:p>
          <a:p>
            <a:pPr>
              <a:buFont typeface="Arial" panose="020B0604020202020204" pitchFamily="34" charset="0"/>
              <a:buChar char="•"/>
            </a:pPr>
            <a:r>
              <a:rPr lang="pl-PL" sz="2000" b="1" dirty="0"/>
              <a:t>Analiza Śladu Węglowego</a:t>
            </a:r>
            <a:r>
              <a:rPr lang="pl-PL" sz="2000" dirty="0"/>
              <a:t>: Przeprowadzono kompleksową analizę śladu węglowego, co doprowadziło do opracowania ukierunkowanych strategii redukcji.</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a:t>Results and Sustainability Impact</a:t>
            </a:r>
            <a:endParaRPr dirty="0"/>
          </a:p>
        </p:txBody>
      </p:sp>
      <p:sp>
        <p:nvSpPr>
          <p:cNvPr id="664" name="Google Shape;664;p56"/>
          <p:cNvSpPr txBox="1">
            <a:spLocks noGrp="1"/>
          </p:cNvSpPr>
          <p:nvPr>
            <p:ph type="body" idx="2"/>
          </p:nvPr>
        </p:nvSpPr>
        <p:spPr>
          <a:xfrm>
            <a:off x="904831" y="1167752"/>
            <a:ext cx="10053000" cy="4250400"/>
          </a:xfrm>
          <a:prstGeom prst="rect">
            <a:avLst/>
          </a:prstGeom>
          <a:noFill/>
          <a:ln>
            <a:noFill/>
          </a:ln>
        </p:spPr>
        <p:txBody>
          <a:bodyPr spcFirstLastPara="1" wrap="square" lIns="91425" tIns="45700" rIns="91425" bIns="45700" anchor="t" anchorCtr="0">
            <a:noAutofit/>
          </a:bodyPr>
          <a:lstStyle/>
          <a:p>
            <a:pPr algn="just"/>
            <a:r>
              <a:rPr lang="pl-PL" b="1" dirty="0"/>
              <a:t>Świętowanie Sukcesu</a:t>
            </a:r>
            <a:endParaRPr lang="pl-PL" dirty="0"/>
          </a:p>
          <a:p>
            <a:pPr algn="just"/>
            <a:r>
              <a:rPr lang="pl-PL" dirty="0"/>
              <a:t>	Browar odnotował znaczące poprawy w śledzeniu i zarządzaniu swoim wpływem na środowisko. Zauważono wyraźną redukcję zużycia energii oraz produkcji odpadów. Zwiększyła się zgodność z regulacjami środowiskowymi, co wzmocniło ich pozycję na rynku.</a:t>
            </a:r>
          </a:p>
          <a:p>
            <a:pPr algn="just"/>
            <a:endParaRPr lang="pl-PL" dirty="0"/>
          </a:p>
          <a:p>
            <a:pPr algn="just"/>
            <a:r>
              <a:rPr lang="pl-PL" b="1" dirty="0"/>
              <a:t>Perspektywy na Przyszłość</a:t>
            </a:r>
          </a:p>
          <a:p>
            <a:pPr algn="just"/>
            <a:r>
              <a:rPr lang="pl-PL" dirty="0"/>
              <a:t>	Browar nadal doskonali swoje podejście, wprowadzając iteracyjne aktualizacje do Zrównoważonej Karty Wyników (SBSC). Długoterminowe korzyści zintegrowanego zarządzania zrównoważonym rozwojem są oczywiste, z ciągłymi poprawami efektywności i zrównoważonego rozwoju.</a:t>
            </a:r>
          </a:p>
          <a:p>
            <a:pPr algn="just"/>
            <a:r>
              <a:rPr lang="pl-PL" dirty="0"/>
              <a:t>	Podróż browaru stanowi wzór dla innych małych i średnich przedsiębiorstw (MŚP), pokazując potencjał narzędzi cyfrowych w napędzaniu zrównoważonego wzrostu.</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dirty="0"/>
              <a:t>Poznaj </a:t>
            </a:r>
            <a:r>
              <a:rPr lang="pl-PL" dirty="0" err="1"/>
              <a:t>WebWorks</a:t>
            </a:r>
            <a:r>
              <a:rPr lang="pl-PL" dirty="0"/>
              <a:t>, małą firmę zajmującą się projektowaniem stron internetowych, z siedzibą w sercu Belfastu w Irlandii Północnej. Zaledwie pięciu pasjonatów pracujących w tej </a:t>
            </a:r>
            <a:r>
              <a:rPr lang="pl-PL" dirty="0" err="1"/>
              <a:t>mikrofirmie</a:t>
            </a:r>
            <a:r>
              <a:rPr lang="pl-PL" dirty="0"/>
              <a:t> pragnęło zminimalizować swój wpływ na środowisko, ale borykało się z nieefektywnościami i marnotrawstwem.</a:t>
            </a:r>
          </a:p>
          <a:p>
            <a:pPr marL="0" lvl="0" indent="0" algn="just" rtl="0">
              <a:lnSpc>
                <a:spcPct val="103333"/>
              </a:lnSpc>
              <a:spcBef>
                <a:spcPts val="0"/>
              </a:spcBef>
              <a:spcAft>
                <a:spcPts val="0"/>
              </a:spcAft>
              <a:buClr>
                <a:srgbClr val="595959"/>
              </a:buClr>
              <a:buSzPts val="2400"/>
              <a:buNone/>
            </a:pPr>
            <a:endParaRPr lang="pl-PL" dirty="0"/>
          </a:p>
          <a:p>
            <a:pPr marL="0" lvl="0" indent="0" algn="just" rtl="0">
              <a:lnSpc>
                <a:spcPct val="103333"/>
              </a:lnSpc>
              <a:spcBef>
                <a:spcPts val="0"/>
              </a:spcBef>
              <a:spcAft>
                <a:spcPts val="0"/>
              </a:spcAft>
              <a:buClr>
                <a:srgbClr val="595959"/>
              </a:buClr>
              <a:buSzPts val="2400"/>
              <a:buNone/>
            </a:pPr>
            <a:r>
              <a:rPr lang="pl-PL" dirty="0"/>
              <a:t>Pomimo najlepszych starań, </a:t>
            </a:r>
            <a:r>
              <a:rPr lang="pl-PL" dirty="0" err="1"/>
              <a:t>WebWorks</a:t>
            </a:r>
            <a:r>
              <a:rPr lang="pl-PL" dirty="0"/>
              <a:t> miało trudności z monitorowaniem swoich inicjatyw związanych ze zrównoważonym rozwojem. Wysokie zużycie energii, niewłaściwe zarządzanie zasobami oraz brak koordynacji wśród członków zespołu stanowiły poważne przeszkody.</a:t>
            </a:r>
            <a:endParaRPr dirty="0"/>
          </a:p>
        </p:txBody>
      </p:sp>
      <p:sp>
        <p:nvSpPr>
          <p:cNvPr id="670" name="Google Shape;670;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Oprogramowanie do Zarządzania Projektami Wzmocniło Zrównoważony Rozwój</a:t>
            </a:r>
            <a:endParaRP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8"/>
          <p:cNvSpPr txBox="1">
            <a:spLocks noGrp="1"/>
          </p:cNvSpPr>
          <p:nvPr>
            <p:ph type="body" idx="1"/>
          </p:nvPr>
        </p:nvSpPr>
        <p:spPr>
          <a:xfrm>
            <a:off x="895702" y="514947"/>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Zmagania </a:t>
            </a:r>
            <a:r>
              <a:rPr lang="pl-PL" dirty="0" err="1"/>
              <a:t>WebWorks</a:t>
            </a:r>
            <a:endParaRPr dirty="0"/>
          </a:p>
        </p:txBody>
      </p:sp>
      <p:pic>
        <p:nvPicPr>
          <p:cNvPr id="676" name="Google Shape;676;p58"/>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677" name="Google Shape;677;p58"/>
          <p:cNvSpPr txBox="1">
            <a:spLocks noGrp="1"/>
          </p:cNvSpPr>
          <p:nvPr>
            <p:ph type="body" idx="3"/>
          </p:nvPr>
        </p:nvSpPr>
        <p:spPr>
          <a:xfrm>
            <a:off x="6425930" y="406205"/>
            <a:ext cx="5600165" cy="6191365"/>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Marnotrawstwo Zasobów:</a:t>
            </a:r>
            <a:r>
              <a:rPr lang="pl-PL" sz="2000" dirty="0"/>
              <a:t> Nadmierne zużycie energii elektrycznej i materiałów biurowych.</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Nieskuteczność Energetyczna:</a:t>
            </a:r>
            <a:r>
              <a:rPr lang="pl-PL" sz="2000" dirty="0"/>
              <a:t> Urządzenia pozostawione włączone, zużywające energię niepotrzebnie.</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Problemy z Koordynacją:</a:t>
            </a:r>
            <a:r>
              <a:rPr lang="pl-PL" sz="2000" dirty="0"/>
              <a:t> Rozproszone działania w projektach związanych ze zrównoważonym rozwojem.</a:t>
            </a:r>
          </a:p>
          <a:p>
            <a:pPr marL="342900" lvl="0" indent="-342900" algn="just" rtl="0">
              <a:lnSpc>
                <a:spcPct val="103333"/>
              </a:lnSpc>
              <a:spcBef>
                <a:spcPts val="0"/>
              </a:spcBef>
              <a:spcAft>
                <a:spcPts val="0"/>
              </a:spcAft>
              <a:buClr>
                <a:srgbClr val="595959"/>
              </a:buClr>
              <a:buSzPts val="2400"/>
              <a:buFont typeface="Arial" panose="020B0604020202020204" pitchFamily="34" charset="0"/>
              <a:buChar char="•"/>
            </a:pPr>
            <a:r>
              <a:rPr lang="pl-PL" sz="2000" b="1" dirty="0"/>
              <a:t>Brak Wyraźnych Celów:</a:t>
            </a:r>
            <a:r>
              <a:rPr lang="pl-PL" sz="2000" dirty="0"/>
              <a:t> Brak konkretnych celów dotyczących redukcji wpływu na środowisko.</a:t>
            </a:r>
          </a:p>
          <a:p>
            <a:pPr marL="0" lvl="0" indent="0" algn="just" rtl="0">
              <a:lnSpc>
                <a:spcPct val="103333"/>
              </a:lnSpc>
              <a:spcBef>
                <a:spcPts val="0"/>
              </a:spcBef>
              <a:spcAft>
                <a:spcPts val="0"/>
              </a:spcAft>
              <a:buClr>
                <a:srgbClr val="595959"/>
              </a:buClr>
              <a:buSzPts val="2400"/>
            </a:pPr>
            <a:endParaRPr sz="2000" dirty="0"/>
          </a:p>
          <a:p>
            <a:pPr marL="0" lvl="0" indent="0" algn="just" rtl="0">
              <a:lnSpc>
                <a:spcPct val="103333"/>
              </a:lnSpc>
              <a:spcBef>
                <a:spcPts val="0"/>
              </a:spcBef>
              <a:spcAft>
                <a:spcPts val="0"/>
              </a:spcAft>
              <a:buClr>
                <a:srgbClr val="595959"/>
              </a:buClr>
              <a:buSzPts val="2400"/>
              <a:buNone/>
            </a:pPr>
            <a:r>
              <a:rPr lang="pl-PL" sz="2000" b="1" dirty="0"/>
              <a:t>Problemy w Codziennym Funkcjonowaniu</a:t>
            </a:r>
          </a:p>
          <a:p>
            <a:pPr marL="0" lvl="0" indent="0" algn="just" rtl="0">
              <a:lnSpc>
                <a:spcPct val="103333"/>
              </a:lnSpc>
              <a:spcBef>
                <a:spcPts val="0"/>
              </a:spcBef>
              <a:spcAft>
                <a:spcPts val="0"/>
              </a:spcAft>
              <a:buClr>
                <a:srgbClr val="595959"/>
              </a:buClr>
              <a:buSzPts val="2400"/>
              <a:buNone/>
            </a:pPr>
            <a:r>
              <a:rPr lang="pl-PL" sz="2000" dirty="0"/>
              <a:t>Zespół często tonął w stertach zmarnowanego papieru, a światła w biurze były często zostawiane włączone przez całą noc. Brak zjednoczonego podejścia sprawił, że ich zielone inicjatywy były rozdrobnione i mniej skuteczne</a:t>
            </a:r>
            <a:r>
              <a:rPr lang="pl-PL" sz="2000" b="1" dirty="0"/>
              <a:t>.</a:t>
            </a:r>
            <a:endParaRPr sz="2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Moment Przełomowy z Oprogramowaniem do Zarządzania Projektami</a:t>
            </a:r>
            <a:endParaRPr dirty="0"/>
          </a:p>
        </p:txBody>
      </p:sp>
      <p:sp>
        <p:nvSpPr>
          <p:cNvPr id="683" name="Google Shape;683;p59"/>
          <p:cNvSpPr txBox="1">
            <a:spLocks noGrp="1"/>
          </p:cNvSpPr>
          <p:nvPr>
            <p:ph type="body" idx="2"/>
          </p:nvPr>
        </p:nvSpPr>
        <p:spPr>
          <a:xfrm>
            <a:off x="904810" y="195826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000" dirty="0" err="1"/>
              <a:t>Zfrustrowany</a:t>
            </a:r>
            <a:r>
              <a:rPr lang="pl-PL" sz="2000" dirty="0"/>
              <a:t> i pragnący rozwiązania, zespół odkrył </a:t>
            </a:r>
            <a:r>
              <a:rPr lang="pl-PL" sz="2000" dirty="0" err="1"/>
              <a:t>Trello</a:t>
            </a:r>
            <a:r>
              <a:rPr lang="pl-PL" sz="2000" dirty="0"/>
              <a:t>, narzędzie do zarządzania projektami znane z prostoty i efektywności.</a:t>
            </a:r>
          </a:p>
          <a:p>
            <a:pPr marL="0" lvl="0" indent="0" algn="just" rtl="0">
              <a:lnSpc>
                <a:spcPct val="103333"/>
              </a:lnSpc>
              <a:spcBef>
                <a:spcPts val="0"/>
              </a:spcBef>
              <a:spcAft>
                <a:spcPts val="0"/>
              </a:spcAft>
              <a:buClr>
                <a:srgbClr val="595959"/>
              </a:buClr>
              <a:buSzPts val="2400"/>
              <a:buNone/>
            </a:pPr>
            <a:endParaRPr lang="pl-PL" sz="2000" dirty="0"/>
          </a:p>
          <a:p>
            <a:pPr marL="0" lvl="0" indent="0" algn="just" rtl="0">
              <a:lnSpc>
                <a:spcPct val="103333"/>
              </a:lnSpc>
              <a:spcBef>
                <a:spcPts val="0"/>
              </a:spcBef>
              <a:spcAft>
                <a:spcPts val="0"/>
              </a:spcAft>
              <a:buClr>
                <a:srgbClr val="595959"/>
              </a:buClr>
              <a:buSzPts val="2400"/>
              <a:buNone/>
            </a:pPr>
            <a:r>
              <a:rPr lang="pl-PL" sz="2000" b="1" dirty="0"/>
              <a:t>Kroki do Wdrożenia</a:t>
            </a:r>
          </a:p>
          <a:p>
            <a:pPr lvl="0" indent="-457200" algn="just" rtl="0">
              <a:lnSpc>
                <a:spcPct val="103333"/>
              </a:lnSpc>
              <a:spcBef>
                <a:spcPts val="0"/>
              </a:spcBef>
              <a:spcAft>
                <a:spcPts val="0"/>
              </a:spcAft>
              <a:buClr>
                <a:srgbClr val="595959"/>
              </a:buClr>
              <a:buSzPts val="2400"/>
              <a:buAutoNum type="arabicPeriod"/>
            </a:pPr>
            <a:r>
              <a:rPr lang="pl-PL" sz="2000" dirty="0"/>
              <a:t>Ustalanie Celów: Pierwszym zadaniem było wyznaczenie jasnych, osiągalnych celów związanych ze zrównoważonym rozwojem, takich jak zmniejszenie zużycia papieru o 30%.</a:t>
            </a:r>
          </a:p>
          <a:p>
            <a:pPr lvl="0" indent="-457200" algn="just" rtl="0">
              <a:lnSpc>
                <a:spcPct val="103333"/>
              </a:lnSpc>
              <a:spcBef>
                <a:spcPts val="0"/>
              </a:spcBef>
              <a:spcAft>
                <a:spcPts val="0"/>
              </a:spcAft>
              <a:buClr>
                <a:srgbClr val="595959"/>
              </a:buClr>
              <a:buSzPts val="2400"/>
              <a:buAutoNum type="arabicPeriod"/>
            </a:pPr>
            <a:r>
              <a:rPr lang="pl-PL" sz="2000" dirty="0"/>
              <a:t>Tworzenie Projektów: Ustalili konkretne projekty w </a:t>
            </a:r>
            <a:r>
              <a:rPr lang="pl-PL" sz="2000" dirty="0" err="1"/>
              <a:t>Trello</a:t>
            </a:r>
            <a:r>
              <a:rPr lang="pl-PL" sz="2000" dirty="0"/>
              <a:t> dla każdej zielonej inicjatywy, takie jak "Oszczędzanie Energii" i "Redukcja Odpadów".</a:t>
            </a:r>
          </a:p>
          <a:p>
            <a:pPr lvl="0" indent="-457200" algn="just" rtl="0">
              <a:lnSpc>
                <a:spcPct val="103333"/>
              </a:lnSpc>
              <a:spcBef>
                <a:spcPts val="0"/>
              </a:spcBef>
              <a:spcAft>
                <a:spcPts val="0"/>
              </a:spcAft>
              <a:buClr>
                <a:srgbClr val="595959"/>
              </a:buClr>
              <a:buSzPts val="2400"/>
              <a:buAutoNum type="arabicPeriod"/>
            </a:pPr>
            <a:r>
              <a:rPr lang="pl-PL" sz="2000" dirty="0"/>
              <a:t>Przydzielanie Zadań: Zadania zostały przydzielone członkom zespołu z wyznaczonymi terminami oraz szczegółowymi opisami, aby zapewnić odpowiedzialność.</a:t>
            </a:r>
          </a:p>
          <a:p>
            <a:pPr lvl="0" indent="-457200" algn="just" rtl="0">
              <a:lnSpc>
                <a:spcPct val="103333"/>
              </a:lnSpc>
              <a:spcBef>
                <a:spcPts val="0"/>
              </a:spcBef>
              <a:spcAft>
                <a:spcPts val="0"/>
              </a:spcAft>
              <a:buClr>
                <a:srgbClr val="595959"/>
              </a:buClr>
              <a:buSzPts val="2400"/>
              <a:buAutoNum type="arabicPeriod"/>
            </a:pPr>
            <a:r>
              <a:rPr lang="pl-PL" sz="2000" dirty="0"/>
              <a:t>Monitorowanie Postępów: Regularne spotkania kontrolne i śledzenie postępów stały się rutyną, co zapewniło, że wszyscy pozostawali na właściwej drodze.</a:t>
            </a:r>
            <a:endParaRPr sz="2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0"/>
          <p:cNvSpPr txBox="1">
            <a:spLocks noGrp="1"/>
          </p:cNvSpPr>
          <p:nvPr>
            <p:ph type="body" idx="1"/>
          </p:nvPr>
        </p:nvSpPr>
        <p:spPr>
          <a:xfrm>
            <a:off x="4626731" y="835090"/>
            <a:ext cx="6341766" cy="5166427"/>
          </a:xfrm>
          <a:prstGeom prst="rect">
            <a:avLst/>
          </a:prstGeom>
          <a:noFill/>
          <a:ln>
            <a:noFill/>
          </a:ln>
        </p:spPr>
        <p:txBody>
          <a:bodyPr spcFirstLastPara="1" wrap="square" lIns="91425" tIns="45700" rIns="91425" bIns="45700" anchor="t" anchorCtr="0">
            <a:noAutofit/>
          </a:bodyPr>
          <a:lstStyle/>
          <a:p>
            <a:pPr algn="just"/>
            <a:r>
              <a:rPr lang="pl-PL" sz="2000" dirty="0"/>
              <a:t>	</a:t>
            </a:r>
            <a:r>
              <a:rPr lang="pl-PL" sz="2000" dirty="0" err="1"/>
              <a:t>EcoFresh</a:t>
            </a:r>
            <a:r>
              <a:rPr lang="pl-PL" sz="2000" dirty="0"/>
              <a:t> </a:t>
            </a:r>
            <a:r>
              <a:rPr lang="pl-PL" sz="2000" dirty="0" err="1"/>
              <a:t>Organics</a:t>
            </a:r>
            <a:r>
              <a:rPr lang="pl-PL" sz="2000" dirty="0"/>
              <a:t>, mikroprzedsiębiorstwo z siedzibą w Kopenhadze w Danii, specjalizujące się w dostarczaniu żywności organicznej. Z zespołem sześciu zaangażowanych pracowników, </a:t>
            </a:r>
            <a:r>
              <a:rPr lang="pl-PL" sz="2000" dirty="0" err="1"/>
              <a:t>EcoFresh</a:t>
            </a:r>
            <a:r>
              <a:rPr lang="pl-PL" sz="2000" dirty="0"/>
              <a:t> pasjonowało się zrównoważonym rozwojem, ale potrzebowało zwiększenia efektywności, aby jeszcze bardziej zredukować swój wpływ na środowisko.</a:t>
            </a:r>
          </a:p>
          <a:p>
            <a:pPr algn="just"/>
            <a:endParaRPr lang="pl-PL" sz="2000" dirty="0"/>
          </a:p>
          <a:p>
            <a:pPr algn="just"/>
            <a:r>
              <a:rPr lang="pl-PL" sz="2000" dirty="0"/>
              <a:t>	</a:t>
            </a:r>
            <a:r>
              <a:rPr lang="pl-PL" sz="2000" dirty="0" err="1"/>
              <a:t>EcoFresh</a:t>
            </a:r>
            <a:r>
              <a:rPr lang="pl-PL" sz="2000" dirty="0"/>
              <a:t> borykało się z wyzwaniami w zarządzaniu łańcuchem dostaw, redukcji marnotrawstwa żywności i optymalizacji tras dostaw. Wiedzieli, że aby osiągnąć swoje zielone cele, muszą przyjąć innowacyjne technologie.</a:t>
            </a:r>
          </a:p>
        </p:txBody>
      </p:sp>
      <p:sp>
        <p:nvSpPr>
          <p:cNvPr id="689" name="Google Shape;689;p6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dirty="0"/>
              <a:t>Zrównoważony Rozwój Napędzany Sztuczną Inteligencją: Przemiana </a:t>
            </a:r>
            <a:r>
              <a:rPr lang="pl-PL" dirty="0" err="1"/>
              <a:t>EcoFresh</a:t>
            </a:r>
            <a:r>
              <a:rPr lang="pl-PL" dirty="0"/>
              <a:t> </a:t>
            </a:r>
            <a:r>
              <a:rPr lang="pl-PL" dirty="0" err="1"/>
              <a:t>Organics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103"/>
          <p:cNvSpPr txBox="1">
            <a:spLocks noGrp="1"/>
          </p:cNvSpPr>
          <p:nvPr>
            <p:ph type="body" idx="2"/>
          </p:nvPr>
        </p:nvSpPr>
        <p:spPr>
          <a:xfrm>
            <a:off x="815956" y="698719"/>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12727"/>
              </a:lnSpc>
              <a:spcBef>
                <a:spcPts val="0"/>
              </a:spcBef>
              <a:spcAft>
                <a:spcPts val="0"/>
              </a:spcAft>
              <a:buClr>
                <a:srgbClr val="0D0D0D"/>
              </a:buClr>
              <a:buSzPts val="2200"/>
              <a:buNone/>
            </a:pPr>
            <a:r>
              <a:rPr lang="pl-PL" sz="2400" b="1" i="0" dirty="0">
                <a:solidFill>
                  <a:srgbClr val="0D0D0D"/>
                </a:solidFill>
                <a:highlight>
                  <a:srgbClr val="FFFFFF"/>
                </a:highlight>
              </a:rPr>
              <a:t>Wynik</a:t>
            </a:r>
          </a:p>
          <a:p>
            <a:pPr marL="0" lvl="0" indent="0" algn="just" rtl="0">
              <a:lnSpc>
                <a:spcPct val="112727"/>
              </a:lnSpc>
              <a:spcBef>
                <a:spcPts val="0"/>
              </a:spcBef>
              <a:spcAft>
                <a:spcPts val="0"/>
              </a:spcAft>
              <a:buClr>
                <a:srgbClr val="0D0D0D"/>
              </a:buClr>
              <a:buSzPts val="2200"/>
              <a:buNone/>
            </a:pPr>
            <a:endParaRPr lang="pl-PL" sz="2400" b="1" i="0" dirty="0">
              <a:solidFill>
                <a:srgbClr val="0D0D0D"/>
              </a:solidFill>
              <a:highlight>
                <a:srgbClr val="FFFFFF"/>
              </a:highlight>
            </a:endParaRPr>
          </a:p>
          <a:p>
            <a:pPr marL="0" lvl="0" indent="0" algn="just" rtl="0">
              <a:lnSpc>
                <a:spcPct val="112727"/>
              </a:lnSpc>
              <a:spcBef>
                <a:spcPts val="0"/>
              </a:spcBef>
              <a:spcAft>
                <a:spcPts val="0"/>
              </a:spcAft>
              <a:buClr>
                <a:srgbClr val="0D0D0D"/>
              </a:buClr>
              <a:buSzPts val="2200"/>
              <a:buNone/>
            </a:pPr>
            <a:r>
              <a:rPr lang="pl-PL" sz="2400" i="0" dirty="0">
                <a:solidFill>
                  <a:srgbClr val="0D0D0D"/>
                </a:solidFill>
                <a:highlight>
                  <a:srgbClr val="FFFFFF"/>
                </a:highlight>
              </a:rPr>
              <a:t>Inicjatywa energii słonecznej okazała się bardzo udana. IKEA znacząco obniżyła koszty energii i zmniejszyła emisję dwutlenku węgla, zbliżając się do celu, jakim jest uzyskanie pozytywnego wpływu netto na środowisko. Inicjatywa ta nie tylko poprawiła zrównoważony rozwój operacyjny IKEA, ale także wzmocniła jej reputację jako firmy odpowiedzialnej </a:t>
            </a:r>
            <a:r>
              <a:rPr lang="pl-PL" sz="2400" i="0" dirty="0" err="1">
                <a:solidFill>
                  <a:srgbClr val="0D0D0D"/>
                </a:solidFill>
                <a:highlight>
                  <a:srgbClr val="FFFFFF"/>
                </a:highlight>
              </a:rPr>
              <a:t>środowiskowo.Sukces</a:t>
            </a:r>
            <a:r>
              <a:rPr lang="pl-PL" sz="2400" i="0" dirty="0">
                <a:solidFill>
                  <a:srgbClr val="0D0D0D"/>
                </a:solidFill>
                <a:highlight>
                  <a:srgbClr val="FFFFFF"/>
                </a:highlight>
              </a:rPr>
              <a:t> tego projektu zachęcił IKEA do dalszego inwestowania w rozwiązania w zakresie energii odnawialnej i inne projekty związane ze zrównoważonym rozwojem, demonstrując swoje zaangażowanie w pozytywny wpływ na środowisko.</a:t>
            </a:r>
          </a:p>
          <a:p>
            <a:pPr marL="0" lvl="0" indent="0" algn="just" rtl="0">
              <a:lnSpc>
                <a:spcPct val="112727"/>
              </a:lnSpc>
              <a:spcBef>
                <a:spcPts val="0"/>
              </a:spcBef>
              <a:spcAft>
                <a:spcPts val="0"/>
              </a:spcAft>
              <a:buClr>
                <a:srgbClr val="0D0D0D"/>
              </a:buClr>
              <a:buSzPts val="2200"/>
              <a:buNone/>
            </a:pPr>
            <a:endParaRPr sz="2400" dirty="0">
              <a:solidFill>
                <a:srgbClr val="0D0D0D"/>
              </a:solidFill>
              <a:highlight>
                <a:srgbClr val="FFFFFF"/>
              </a:highlight>
            </a:endParaRPr>
          </a:p>
          <a:p>
            <a:pPr marL="0" lvl="0" indent="0" algn="just" rtl="0">
              <a:lnSpc>
                <a:spcPct val="112727"/>
              </a:lnSpc>
              <a:spcBef>
                <a:spcPts val="0"/>
              </a:spcBef>
              <a:spcAft>
                <a:spcPts val="0"/>
              </a:spcAft>
              <a:buClr>
                <a:srgbClr val="595959"/>
              </a:buClr>
              <a:buSzPts val="2200"/>
              <a:buNone/>
            </a:pPr>
            <a:r>
              <a:rPr lang="en-US" sz="2400" i="0" u="sng" dirty="0">
                <a:solidFill>
                  <a:schemeClr val="hlink"/>
                </a:solidFill>
                <a:highlight>
                  <a:srgbClr val="FFFFFF"/>
                </a:highlight>
                <a:hlinkClick r:id="rId3"/>
              </a:rPr>
              <a:t>Find out more by clicking on this link</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dirty="0" err="1"/>
              <a:t>Zmagania</a:t>
            </a:r>
            <a:r>
              <a:rPr lang="en-GB" dirty="0"/>
              <a:t> </a:t>
            </a:r>
            <a:r>
              <a:rPr lang="en-GB" dirty="0" err="1"/>
              <a:t>EcoFresh</a:t>
            </a:r>
            <a:r>
              <a:rPr lang="en-GB" dirty="0"/>
              <a:t> Organics</a:t>
            </a:r>
            <a:endParaRPr dirty="0"/>
          </a:p>
        </p:txBody>
      </p:sp>
      <p:pic>
        <p:nvPicPr>
          <p:cNvPr id="695" name="Google Shape;695;p61"/>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696" name="Google Shape;696;p61"/>
          <p:cNvSpPr txBox="1">
            <a:spLocks noGrp="1"/>
          </p:cNvSpPr>
          <p:nvPr>
            <p:ph type="body" idx="3"/>
          </p:nvPr>
        </p:nvSpPr>
        <p:spPr>
          <a:xfrm>
            <a:off x="6581720" y="267300"/>
            <a:ext cx="5224800" cy="6323400"/>
          </a:xfrm>
          <a:prstGeom prst="rect">
            <a:avLst/>
          </a:prstGeom>
          <a:noFill/>
          <a:ln>
            <a:noFill/>
          </a:ln>
        </p:spPr>
        <p:txBody>
          <a:bodyPr spcFirstLastPara="1" wrap="square" lIns="91425" tIns="45700" rIns="91425" bIns="45700" anchor="t" anchorCtr="0">
            <a:noAutofit/>
          </a:bodyPr>
          <a:lstStyle/>
          <a:p>
            <a:pPr marL="685800" indent="-457200">
              <a:buAutoNum type="arabicPeriod"/>
            </a:pPr>
            <a:r>
              <a:rPr lang="pl-PL" sz="2000" b="1" dirty="0"/>
              <a:t>Marnotrawstwo Żywności:</a:t>
            </a:r>
            <a:r>
              <a:rPr lang="pl-PL" sz="2000" dirty="0"/>
              <a:t> Nadmierne zapasy prowadziły do znacznych ilości zepsutych produktów.</a:t>
            </a:r>
          </a:p>
          <a:p>
            <a:pPr marL="685800" indent="-457200">
              <a:buAutoNum type="arabicPeriod"/>
            </a:pPr>
            <a:r>
              <a:rPr lang="pl-PL" sz="2000" b="1" dirty="0"/>
              <a:t>Nieskuteczne Trasy Dostaw:</a:t>
            </a:r>
            <a:r>
              <a:rPr lang="pl-PL" sz="2000" dirty="0"/>
              <a:t> Ciężarówki dostawcze często wybierały dłuższe trasy, co zwiększało zużycie paliwa.</a:t>
            </a:r>
          </a:p>
          <a:p>
            <a:pPr marL="685800" indent="-457200">
              <a:buAutoNum type="arabicPeriod"/>
            </a:pPr>
            <a:r>
              <a:rPr lang="pl-PL" sz="2000" b="1" dirty="0"/>
              <a:t>Łańcuchem Dostaw:</a:t>
            </a:r>
            <a:r>
              <a:rPr lang="pl-PL" sz="2000" dirty="0"/>
              <a:t> Trudności w przewidywaniu popytu prowadziły do niedoborów lub nadmiarów.</a:t>
            </a:r>
          </a:p>
          <a:p>
            <a:pPr marL="685800" indent="-457200">
              <a:buAutoNum type="arabicPeriod"/>
            </a:pPr>
            <a:r>
              <a:rPr lang="pl-PL" sz="2000" b="1" dirty="0"/>
              <a:t>Ręczne Procesy:</a:t>
            </a:r>
            <a:r>
              <a:rPr lang="pl-PL" sz="2000" dirty="0"/>
              <a:t> Wiele operacji było realizowanych ręcznie, co prowadziło do błędów i nieefektywności.</a:t>
            </a:r>
          </a:p>
          <a:p>
            <a:pPr marL="228600" indent="0"/>
            <a:endParaRPr lang="pl-PL" sz="2000" dirty="0"/>
          </a:p>
          <a:p>
            <a:pPr algn="just"/>
            <a:r>
              <a:rPr lang="pl-PL" sz="2000" dirty="0"/>
              <a:t>	Magazyn </a:t>
            </a:r>
            <a:r>
              <a:rPr lang="pl-PL" sz="2000" dirty="0" err="1"/>
              <a:t>EcoFresh</a:t>
            </a:r>
            <a:r>
              <a:rPr lang="pl-PL" sz="2000" dirty="0"/>
              <a:t> często był wypełniony niesprzedanymi produktami, a kierowcy dostawcy spędzali zbyt dużo czasu na drodze. Zespół spędzał godziny na ręcznym śledzeniu zapasów i zamówień, co prowadziło do błędów i marnotrawstwa.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2"/>
          <p:cNvSpPr txBox="1">
            <a:spLocks noGrp="1"/>
          </p:cNvSpPr>
          <p:nvPr>
            <p:ph type="body" idx="1"/>
          </p:nvPr>
        </p:nvSpPr>
        <p:spPr>
          <a:xfrm>
            <a:off x="620770" y="0"/>
            <a:ext cx="10052954" cy="803654"/>
          </a:xfrm>
          <a:prstGeom prst="rect">
            <a:avLst/>
          </a:prstGeom>
          <a:noFill/>
          <a:ln>
            <a:noFill/>
          </a:ln>
        </p:spPr>
        <p:txBody>
          <a:bodyPr spcFirstLastPara="1" wrap="square" lIns="91425" tIns="45700" rIns="91425" bIns="45700" anchor="t" anchorCtr="0">
            <a:noAutofit/>
          </a:bodyPr>
          <a:lstStyle/>
          <a:p>
            <a:endParaRPr lang="pl-PL" dirty="0"/>
          </a:p>
          <a:p>
            <a:r>
              <a:rPr lang="pl-PL" b="1" dirty="0"/>
              <a:t>Moment Przełomowy z Sztuczną Inteligencją</a:t>
            </a:r>
            <a:endParaRPr lang="pl-PL" dirty="0"/>
          </a:p>
        </p:txBody>
      </p:sp>
      <p:sp>
        <p:nvSpPr>
          <p:cNvPr id="702" name="Google Shape;702;p62"/>
          <p:cNvSpPr txBox="1">
            <a:spLocks noGrp="1"/>
          </p:cNvSpPr>
          <p:nvPr>
            <p:ph type="body" idx="2"/>
          </p:nvPr>
        </p:nvSpPr>
        <p:spPr>
          <a:xfrm>
            <a:off x="904856" y="1630539"/>
            <a:ext cx="10053000" cy="4250400"/>
          </a:xfrm>
          <a:prstGeom prst="rect">
            <a:avLst/>
          </a:prstGeom>
          <a:noFill/>
          <a:ln>
            <a:noFill/>
          </a:ln>
        </p:spPr>
        <p:txBody>
          <a:bodyPr spcFirstLastPara="1" wrap="square" lIns="91425" tIns="45700" rIns="91425" bIns="45700" anchor="t" anchorCtr="0">
            <a:noAutofit/>
          </a:bodyPr>
          <a:lstStyle/>
          <a:p>
            <a:r>
              <a:rPr lang="pl-PL" dirty="0"/>
              <a:t>	W poszukiwaniu rozwiązania </a:t>
            </a:r>
            <a:r>
              <a:rPr lang="pl-PL" dirty="0" err="1"/>
              <a:t>EcoFresh</a:t>
            </a:r>
            <a:r>
              <a:rPr lang="pl-PL" dirty="0"/>
              <a:t> zwrócił się ku sztucznej inteligencji, wdrażając system oparty na AI, aby uprościć swoje operacje.</a:t>
            </a:r>
          </a:p>
          <a:p>
            <a:r>
              <a:rPr lang="pl-PL" b="1" dirty="0"/>
              <a:t>Kroki do Wdrożenia:</a:t>
            </a:r>
          </a:p>
          <a:p>
            <a:pPr>
              <a:buFont typeface="+mj-lt"/>
              <a:buAutoNum type="arabicPeriod"/>
            </a:pPr>
            <a:r>
              <a:rPr lang="pl-PL" b="1" dirty="0"/>
              <a:t>Zarządzanie Zapotrzebowaniem Oparte na AI:</a:t>
            </a:r>
            <a:r>
              <a:rPr lang="pl-PL" dirty="0"/>
              <a:t> Algorytmy AI przewidywały popyt na podstawie danych historycznych i trendów, co zapewniało optymalne poziomy zapasów.</a:t>
            </a:r>
          </a:p>
          <a:p>
            <a:pPr>
              <a:buFont typeface="+mj-lt"/>
              <a:buAutoNum type="arabicPeriod"/>
            </a:pPr>
            <a:r>
              <a:rPr lang="pl-PL" b="1" dirty="0"/>
              <a:t>Optymalizacja Tras:</a:t>
            </a:r>
            <a:r>
              <a:rPr lang="pl-PL" dirty="0"/>
              <a:t> Oprogramowanie AI obliczało najwydajniejsze trasy dostaw, co pozwalało zaoszczędzić czas i paliwo.</a:t>
            </a:r>
          </a:p>
          <a:p>
            <a:pPr>
              <a:buFont typeface="+mj-lt"/>
              <a:buAutoNum type="arabicPeriod"/>
            </a:pPr>
            <a:r>
              <a:rPr lang="pl-PL" b="1" dirty="0"/>
              <a:t>Zautomatyzowany System Zamówień:</a:t>
            </a:r>
            <a:r>
              <a:rPr lang="pl-PL" dirty="0"/>
              <a:t> System AI automatycznie składał zamówienia u dostawców na podstawie przewidywanego popytu.</a:t>
            </a:r>
          </a:p>
          <a:p>
            <a:pPr>
              <a:buFont typeface="+mj-lt"/>
              <a:buAutoNum type="arabicPeriod"/>
            </a:pPr>
            <a:r>
              <a:rPr lang="pl-PL" b="1" dirty="0"/>
              <a:t>Monitorowanie w Czasie Rzeczywistym:</a:t>
            </a:r>
            <a:r>
              <a:rPr lang="pl-PL" dirty="0"/>
              <a:t> AI dostarczała informacji w czasie rzeczywistym na temat poziomów zapasów, statusów dostaw oraz ogólnych operacji.</a:t>
            </a:r>
          </a:p>
          <a:p>
            <a:pPr marL="457200" lvl="0" indent="-457200" algn="just" rtl="0">
              <a:lnSpc>
                <a:spcPct val="103333"/>
              </a:lnSpc>
              <a:spcBef>
                <a:spcPts val="0"/>
              </a:spcBef>
              <a:spcAft>
                <a:spcPts val="0"/>
              </a:spcAft>
              <a:buClr>
                <a:srgbClr val="595959"/>
              </a:buClr>
              <a:buSzPts val="2400"/>
              <a:buFont typeface="Calibri"/>
              <a:buAutoNum type="arabicPeriod"/>
            </a:pP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dirty="0"/>
              <a:t>Korzyści</a:t>
            </a:r>
            <a:endParaRPr dirty="0"/>
          </a:p>
        </p:txBody>
      </p:sp>
      <p:pic>
        <p:nvPicPr>
          <p:cNvPr id="708" name="Google Shape;708;p63"/>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709" name="Google Shape;709;p63"/>
          <p:cNvSpPr txBox="1">
            <a:spLocks noGrp="1"/>
          </p:cNvSpPr>
          <p:nvPr>
            <p:ph type="body" idx="3"/>
          </p:nvPr>
        </p:nvSpPr>
        <p:spPr>
          <a:xfrm>
            <a:off x="607555" y="1491019"/>
            <a:ext cx="6442800" cy="4102800"/>
          </a:xfrm>
          <a:prstGeom prst="rect">
            <a:avLst/>
          </a:prstGeom>
          <a:noFill/>
          <a:ln>
            <a:noFill/>
          </a:ln>
        </p:spPr>
        <p:txBody>
          <a:bodyPr spcFirstLastPara="1" wrap="square" lIns="91425" tIns="45700" rIns="91425" bIns="45700" anchor="t" anchorCtr="0">
            <a:noAutofit/>
          </a:bodyPr>
          <a:lstStyle/>
          <a:p>
            <a:endParaRPr lang="pl-PL" dirty="0"/>
          </a:p>
          <a:p>
            <a:pPr>
              <a:buFont typeface="Arial" panose="020B0604020202020204" pitchFamily="34" charset="0"/>
              <a:buChar char="•"/>
            </a:pPr>
            <a:r>
              <a:rPr lang="pl-PL" b="1" dirty="0"/>
              <a:t>Redukcja Marnotrawstwa Żywności:</a:t>
            </a:r>
            <a:r>
              <a:rPr lang="pl-PL" dirty="0"/>
              <a:t> Dokładne prognozowanie popytu zmniejszyło marnotrawstwo żywności o 50%.</a:t>
            </a:r>
          </a:p>
          <a:p>
            <a:pPr>
              <a:buFont typeface="Arial" panose="020B0604020202020204" pitchFamily="34" charset="0"/>
              <a:buChar char="•"/>
            </a:pPr>
            <a:r>
              <a:rPr lang="pl-PL" b="1" dirty="0"/>
              <a:t>Efektywność Paliwa:</a:t>
            </a:r>
            <a:r>
              <a:rPr lang="pl-PL" dirty="0"/>
              <a:t> Optymalizacja tras zredukowała zużycie paliwa o 30%.</a:t>
            </a:r>
          </a:p>
          <a:p>
            <a:pPr>
              <a:buFont typeface="Arial" panose="020B0604020202020204" pitchFamily="34" charset="0"/>
              <a:buChar char="•"/>
            </a:pPr>
            <a:r>
              <a:rPr lang="pl-PL" b="1" dirty="0"/>
              <a:t>Usprawnione Operacje:</a:t>
            </a:r>
            <a:r>
              <a:rPr lang="pl-PL" dirty="0"/>
              <a:t> Zautomatyzowane systemy zmniejszyły obciążenie pracą ręczną oraz liczbę błędów.</a:t>
            </a:r>
          </a:p>
          <a:p>
            <a:pPr>
              <a:buFont typeface="Arial" panose="020B0604020202020204" pitchFamily="34" charset="0"/>
              <a:buChar char="•"/>
            </a:pPr>
            <a:r>
              <a:rPr lang="pl-PL" b="1" dirty="0"/>
              <a:t>Zwiększona </a:t>
            </a:r>
            <a:r>
              <a:rPr lang="pl-PL" b="1" dirty="0" err="1"/>
              <a:t>Zrównoważoność</a:t>
            </a:r>
            <a:r>
              <a:rPr lang="pl-PL" b="1" dirty="0"/>
              <a:t>:</a:t>
            </a:r>
            <a:r>
              <a:rPr lang="pl-PL" dirty="0"/>
              <a:t> Ogólnie rzecz biorąc, ślad węglowy firmy został znacznie zredukowany.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4"/>
          <p:cNvSpPr txBox="1">
            <a:spLocks noGrp="1"/>
          </p:cNvSpPr>
          <p:nvPr>
            <p:ph type="body" idx="1"/>
          </p:nvPr>
        </p:nvSpPr>
        <p:spPr>
          <a:xfrm>
            <a:off x="309600" y="1388150"/>
            <a:ext cx="5430300" cy="3666600"/>
          </a:xfrm>
          <a:prstGeom prst="rect">
            <a:avLst/>
          </a:prstGeom>
          <a:noFill/>
          <a:ln>
            <a:noFill/>
          </a:ln>
        </p:spPr>
        <p:txBody>
          <a:bodyPr spcFirstLastPara="1" wrap="square" lIns="91425" tIns="45700" rIns="91425" bIns="45700" anchor="t" anchorCtr="0">
            <a:noAutofit/>
          </a:bodyPr>
          <a:lstStyle/>
          <a:p>
            <a:pPr marL="514350" indent="-285750">
              <a:buFont typeface="Arial" panose="020B0604020202020204" pitchFamily="34" charset="0"/>
              <a:buChar char="•"/>
            </a:pPr>
            <a:r>
              <a:rPr lang="pl-PL" sz="1800" b="1" dirty="0"/>
              <a:t>Oszczędności:</a:t>
            </a:r>
            <a:r>
              <a:rPr lang="pl-PL" sz="1800" dirty="0"/>
              <a:t> Firma </a:t>
            </a:r>
            <a:r>
              <a:rPr lang="pl-PL" sz="1800" dirty="0" err="1"/>
              <a:t>EcoFresh</a:t>
            </a:r>
            <a:r>
              <a:rPr lang="pl-PL" sz="1800" dirty="0"/>
              <a:t> zaoszczędziła około 2000 euro rocznie na paliwie i zredukowała koszty związane z odpadami.</a:t>
            </a:r>
            <a:br>
              <a:rPr lang="pl-PL" sz="1800" dirty="0"/>
            </a:br>
            <a:endParaRPr lang="pl-PL" sz="1800" dirty="0"/>
          </a:p>
          <a:p>
            <a:pPr marL="514350" indent="-285750">
              <a:buFont typeface="Arial" panose="020B0604020202020204" pitchFamily="34" charset="0"/>
              <a:buChar char="•"/>
            </a:pPr>
            <a:r>
              <a:rPr lang="pl-PL" sz="1800" b="1" dirty="0"/>
              <a:t>Wzrost</a:t>
            </a:r>
            <a:r>
              <a:rPr lang="pl-PL" sz="1800" dirty="0"/>
              <a:t> wydajności</a:t>
            </a:r>
            <a:r>
              <a:rPr lang="pl-PL" sz="1800" b="1" dirty="0"/>
              <a:t>:</a:t>
            </a:r>
            <a:r>
              <a:rPr lang="pl-PL" sz="1800" dirty="0"/>
              <a:t> Czas dostawy poprawił się o 25%, zwiększając zadowolenie klientów.</a:t>
            </a:r>
            <a:br>
              <a:rPr lang="pl-PL" sz="1800" dirty="0"/>
            </a:br>
            <a:endParaRPr lang="pl-PL" sz="1800" dirty="0"/>
          </a:p>
          <a:p>
            <a:pPr marL="514350" indent="-285750">
              <a:buFont typeface="Arial" panose="020B0604020202020204" pitchFamily="34" charset="0"/>
              <a:buChar char="•"/>
            </a:pPr>
            <a:r>
              <a:rPr lang="pl-PL" sz="1800" b="1" dirty="0"/>
              <a:t>Ślad węglowy:</a:t>
            </a:r>
            <a:r>
              <a:rPr lang="pl-PL" sz="1800" dirty="0"/>
              <a:t> Ślad węglowy został zmniejszony o 35% w ciągu sześciu miesięcy.</a:t>
            </a:r>
            <a:br>
              <a:rPr lang="pl-PL" sz="1800" dirty="0"/>
            </a:br>
            <a:endParaRPr lang="pl-PL" sz="1800" dirty="0"/>
          </a:p>
          <a:p>
            <a:r>
              <a:rPr lang="pl-PL" sz="1800" dirty="0"/>
              <a:t>	Integrując sztuczną inteligencję, firma </a:t>
            </a:r>
            <a:r>
              <a:rPr lang="pl-PL" sz="1800" dirty="0" err="1"/>
              <a:t>EcoFresh</a:t>
            </a:r>
            <a:r>
              <a:rPr lang="pl-PL" sz="1800" dirty="0"/>
              <a:t> </a:t>
            </a:r>
            <a:r>
              <a:rPr lang="pl-PL" sz="1800" dirty="0" err="1"/>
              <a:t>Organics</a:t>
            </a:r>
            <a:r>
              <a:rPr lang="pl-PL" sz="1800" dirty="0"/>
              <a:t> drastycznie poprawiła swoją wydajność i zrównoważony rozwój. Technologia nie tylko usprawniła operacje, ale także przyczyniła się do powstania bardziej ekologicznego modelu biznesowego</a:t>
            </a:r>
          </a:p>
        </p:txBody>
      </p:sp>
      <p:sp>
        <p:nvSpPr>
          <p:cNvPr id="715" name="Google Shape;715;p64"/>
          <p:cNvSpPr txBox="1">
            <a:spLocks noGrp="1"/>
          </p:cNvSpPr>
          <p:nvPr>
            <p:ph type="body" idx="2"/>
          </p:nvPr>
        </p:nvSpPr>
        <p:spPr>
          <a:xfrm>
            <a:off x="309600" y="0"/>
            <a:ext cx="4990998" cy="992652"/>
          </a:xfrm>
          <a:prstGeom prst="rect">
            <a:avLst/>
          </a:prstGeom>
          <a:noFill/>
          <a:ln>
            <a:noFill/>
          </a:ln>
        </p:spPr>
        <p:txBody>
          <a:bodyPr spcFirstLastPara="1" wrap="square" lIns="91425" tIns="45700" rIns="91425" bIns="45700" anchor="t" anchorCtr="0">
            <a:noAutofit/>
          </a:bodyPr>
          <a:lstStyle/>
          <a:p>
            <a:endParaRPr lang="pl-PL" dirty="0"/>
          </a:p>
          <a:p>
            <a:r>
              <a:rPr lang="pl-PL" b="1" dirty="0"/>
              <a:t>Mierzalne Wyniki</a:t>
            </a:r>
            <a:endParaRPr lang="pl-PL" dirty="0"/>
          </a:p>
        </p:txBody>
      </p:sp>
      <p:pic>
        <p:nvPicPr>
          <p:cNvPr id="716" name="Google Shape;716;p64"/>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3D8E0-F9B4-052A-4BA9-A323BBE449C0}"/>
              </a:ext>
            </a:extLst>
          </p:cNvPr>
          <p:cNvSpPr>
            <a:spLocks noGrp="1"/>
          </p:cNvSpPr>
          <p:nvPr>
            <p:ph type="body" idx="1"/>
          </p:nvPr>
        </p:nvSpPr>
        <p:spPr/>
        <p:txBody>
          <a:bodyPr/>
          <a:lstStyle/>
          <a:p>
            <a:r>
              <a:rPr lang="en-IN" dirty="0"/>
              <a:t>10</a:t>
            </a:r>
          </a:p>
        </p:txBody>
      </p:sp>
      <p:pic>
        <p:nvPicPr>
          <p:cNvPr id="4" name="Picture Placeholder 4">
            <a:extLst>
              <a:ext uri="{FF2B5EF4-FFF2-40B4-BE49-F238E27FC236}">
                <a16:creationId xmlns:a16="http://schemas.microsoft.com/office/drawing/2014/main" id="{6A813EE0-20C1-1847-00C1-8EFFCC21EAED}"/>
              </a:ext>
            </a:extLst>
          </p:cNvPr>
          <p:cNvPicPr>
            <a:picLocks noGrp="1" noChangeAspect="1"/>
          </p:cNvPicPr>
          <p:nvPr>
            <p:ph type="pic" idx="2"/>
          </p:nvPr>
        </p:nvPicPr>
        <p:blipFill>
          <a:blip r:embed="rId2"/>
          <a:srcRect t="16734" b="16734"/>
          <a:stretch>
            <a:fillRect/>
          </a:stretch>
        </p:blipFill>
        <p:spPr>
          <a:xfrm>
            <a:off x="238125" y="2627313"/>
            <a:ext cx="7708900" cy="3395662"/>
          </a:xfrm>
        </p:spPr>
      </p:pic>
      <p:sp>
        <p:nvSpPr>
          <p:cNvPr id="5" name="Google Shape;259;p4">
            <a:extLst>
              <a:ext uri="{FF2B5EF4-FFF2-40B4-BE49-F238E27FC236}">
                <a16:creationId xmlns:a16="http://schemas.microsoft.com/office/drawing/2014/main" id="{438DE7C8-7416-C0E6-A876-9E71497B29F9}"/>
              </a:ext>
            </a:extLst>
          </p:cNvPr>
          <p:cNvSpPr/>
          <p:nvPr/>
        </p:nvSpPr>
        <p:spPr>
          <a:xfrm>
            <a:off x="5937316" y="4305360"/>
            <a:ext cx="4933927" cy="1561717"/>
          </a:xfrm>
          <a:prstGeom prst="rect">
            <a:avLst/>
          </a:prstGeom>
          <a:solidFill>
            <a:schemeClr val="lt1"/>
          </a:solidFill>
          <a:ln>
            <a:noFill/>
          </a:ln>
        </p:spPr>
        <p:txBody>
          <a:bodyPr spcFirstLastPara="1" wrap="square" lIns="91425" tIns="45700" rIns="91425" bIns="45700" anchor="ctr" anchorCtr="0">
            <a:noAutofit/>
          </a:bodyPr>
          <a:lstStyle/>
          <a:p>
            <a:pPr>
              <a:buSzPts val="529"/>
            </a:pPr>
            <a:r>
              <a:rPr lang="en-US" sz="3600" b="1" i="0" u="none" strike="noStrike" cap="none" dirty="0">
                <a:solidFill>
                  <a:srgbClr val="73B64B"/>
                </a:solidFill>
                <a:latin typeface="Calibri" panose="020F0502020204030204" pitchFamily="34" charset="0"/>
                <a:ea typeface="Calibri" panose="020F0502020204030204" pitchFamily="34" charset="0"/>
                <a:cs typeface="Calibri" panose="020F0502020204030204" pitchFamily="34" charset="0"/>
                <a:sym typeface="Calibri"/>
              </a:rPr>
              <a:t>PUŁAPKI W ZRÓWNOWAŻONYCH PRZEDSIĘBIORSTWACH</a:t>
            </a:r>
            <a:r>
              <a:rPr lang="en-IN" sz="529" b="0" i="0" u="none" strike="noStrike" cap="none" dirty="0">
                <a:solidFill>
                  <a:schemeClr val="lt1"/>
                </a:solidFill>
                <a:latin typeface="Montserrat"/>
                <a:ea typeface="Montserrat"/>
                <a:cs typeface="Montserrat"/>
                <a:sym typeface="Montserrat"/>
              </a:rPr>
              <a:t>C</a:t>
            </a:r>
            <a:endParaRPr sz="529" b="0" i="0" u="none" strike="noStrike" cap="none"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120099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6"/>
          <p:cNvSpPr txBox="1">
            <a:spLocks noGrp="1"/>
          </p:cNvSpPr>
          <p:nvPr>
            <p:ph type="body" idx="1"/>
          </p:nvPr>
        </p:nvSpPr>
        <p:spPr>
          <a:xfrm>
            <a:off x="4841172" y="862957"/>
            <a:ext cx="6924107" cy="342756"/>
          </a:xfrm>
          <a:prstGeom prst="rect">
            <a:avLst/>
          </a:prstGeom>
          <a:noFill/>
          <a:ln>
            <a:noFill/>
          </a:ln>
        </p:spPr>
        <p:txBody>
          <a:bodyPr spcFirstLastPara="1" wrap="square" lIns="91425" tIns="45700" rIns="91425" bIns="45700" anchor="t" anchorCtr="0">
            <a:noAutofit/>
          </a:bodyPr>
          <a:lstStyle/>
          <a:p>
            <a:r>
              <a:rPr lang="en-US" dirty="0"/>
              <a:t>Case study 1: IKEA Case Study:</a:t>
            </a:r>
            <a:r>
              <a:rPr lang="pl-PL" dirty="0"/>
              <a:t> </a:t>
            </a:r>
            <a:r>
              <a:rPr lang="pl-PL" b="1" dirty="0"/>
              <a:t>Wdrażanie energii słonecznej</a:t>
            </a:r>
            <a:endParaRPr lang="pl-PL" dirty="0"/>
          </a:p>
          <a:p>
            <a:pPr marL="0" lvl="0" indent="0" algn="l" rtl="0">
              <a:lnSpc>
                <a:spcPct val="100000"/>
              </a:lnSpc>
              <a:spcBef>
                <a:spcPts val="0"/>
              </a:spcBef>
              <a:spcAft>
                <a:spcPts val="0"/>
              </a:spcAft>
              <a:buClr>
                <a:srgbClr val="73B64B"/>
              </a:buClr>
              <a:buSzPts val="2400"/>
              <a:buNone/>
            </a:pPr>
            <a:endParaRPr dirty="0"/>
          </a:p>
        </p:txBody>
      </p:sp>
      <p:sp>
        <p:nvSpPr>
          <p:cNvPr id="608" name="Google Shape;608;p4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609" name="Google Shape;609;p46"/>
          <p:cNvSpPr txBox="1">
            <a:spLocks noGrp="1"/>
          </p:cNvSpPr>
          <p:nvPr>
            <p:ph type="body" idx="4"/>
          </p:nvPr>
        </p:nvSpPr>
        <p:spPr>
          <a:xfrm>
            <a:off x="4912292" y="2831558"/>
            <a:ext cx="6995228" cy="277893"/>
          </a:xfrm>
          <a:prstGeom prst="rect">
            <a:avLst/>
          </a:prstGeom>
          <a:noFill/>
          <a:ln>
            <a:noFill/>
          </a:ln>
        </p:spPr>
        <p:txBody>
          <a:bodyPr spcFirstLastPara="1" wrap="square" lIns="91425" tIns="45700" rIns="91425" bIns="45700" anchor="t" anchorCtr="0">
            <a:noAutofit/>
          </a:bodyPr>
          <a:lstStyle/>
          <a:p>
            <a:pPr marL="0" indent="0"/>
            <a:r>
              <a:rPr lang="en-US" dirty="0"/>
              <a:t>Case study 2: All About Kombucha - </a:t>
            </a:r>
            <a:r>
              <a:rPr lang="pl-PL" b="1" dirty="0"/>
              <a:t>Zrównoważone innowacje w produkcji napojów</a:t>
            </a:r>
            <a:endParaRPr lang="pl-PL" dirty="0"/>
          </a:p>
          <a:p>
            <a:pPr marL="0" lvl="0" indent="0" algn="l" rtl="0">
              <a:lnSpc>
                <a:spcPct val="100000"/>
              </a:lnSpc>
              <a:spcBef>
                <a:spcPts val="0"/>
              </a:spcBef>
              <a:spcAft>
                <a:spcPts val="0"/>
              </a:spcAft>
              <a:buClr>
                <a:srgbClr val="73B64B"/>
              </a:buClr>
              <a:buSzPts val="2400"/>
              <a:buNone/>
            </a:pPr>
            <a:endParaRPr dirty="0"/>
          </a:p>
          <a:p>
            <a:pPr marL="0" lvl="0" indent="0" algn="l" rtl="0">
              <a:lnSpc>
                <a:spcPct val="100000"/>
              </a:lnSpc>
              <a:spcBef>
                <a:spcPts val="0"/>
              </a:spcBef>
              <a:spcAft>
                <a:spcPts val="0"/>
              </a:spcAft>
              <a:buClr>
                <a:srgbClr val="73B64B"/>
              </a:buClr>
              <a:buSzPts val="2400"/>
              <a:buNone/>
            </a:pPr>
            <a:endParaRPr dirty="0"/>
          </a:p>
        </p:txBody>
      </p:sp>
      <p:sp>
        <p:nvSpPr>
          <p:cNvPr id="610" name="Google Shape;610;p46"/>
          <p:cNvSpPr txBox="1">
            <a:spLocks noGrp="1"/>
          </p:cNvSpPr>
          <p:nvPr>
            <p:ph type="body" idx="6"/>
          </p:nvPr>
        </p:nvSpPr>
        <p:spPr>
          <a:xfrm>
            <a:off x="4927790" y="4633833"/>
            <a:ext cx="7162610" cy="374128"/>
          </a:xfrm>
          <a:prstGeom prst="rect">
            <a:avLst/>
          </a:prstGeom>
          <a:noFill/>
          <a:ln>
            <a:noFill/>
          </a:ln>
        </p:spPr>
        <p:txBody>
          <a:bodyPr spcFirstLastPara="1" wrap="square" lIns="91425" tIns="45700" rIns="91425" bIns="45700" anchor="t" anchorCtr="0">
            <a:noAutofit/>
          </a:bodyPr>
          <a:lstStyle/>
          <a:p>
            <a:pPr marL="0" indent="0"/>
            <a:r>
              <a:rPr lang="en-US" dirty="0"/>
              <a:t>Case study 3: </a:t>
            </a:r>
            <a:r>
              <a:rPr lang="en-US" dirty="0" err="1"/>
              <a:t>BiaSol</a:t>
            </a:r>
            <a:r>
              <a:rPr lang="en-US" dirty="0"/>
              <a:t> - </a:t>
            </a:r>
            <a:r>
              <a:rPr lang="pl-PL" b="1" dirty="0"/>
              <a:t>Rewolucja w zrównoważonym rozwoju żywności</a:t>
            </a:r>
            <a:endParaRPr lang="pl-PL" dirty="0"/>
          </a:p>
          <a:p>
            <a:pPr marL="0" lvl="0" indent="0" algn="l" rtl="0">
              <a:lnSpc>
                <a:spcPct val="100000"/>
              </a:lnSpc>
              <a:spcBef>
                <a:spcPts val="0"/>
              </a:spcBef>
              <a:spcAft>
                <a:spcPts val="0"/>
              </a:spcAft>
              <a:buClr>
                <a:srgbClr val="73B64B"/>
              </a:buClr>
              <a:buSzPts val="2400"/>
              <a:buNone/>
            </a:pPr>
            <a:endParaRPr dirty="0"/>
          </a:p>
        </p:txBody>
      </p:sp>
      <p:sp>
        <p:nvSpPr>
          <p:cNvPr id="611" name="Google Shape;611;p4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02</a:t>
            </a:r>
            <a:endParaRPr/>
          </a:p>
        </p:txBody>
      </p:sp>
      <p:sp>
        <p:nvSpPr>
          <p:cNvPr id="612" name="Google Shape;612;p4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613" name="Google Shape;613;p4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614" name="Google Shape;614;p4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615" name="Google Shape;615;p46"/>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7"/>
          <p:cNvSpPr txBox="1">
            <a:spLocks noGrp="1"/>
          </p:cNvSpPr>
          <p:nvPr>
            <p:ph type="body" idx="1"/>
          </p:nvPr>
        </p:nvSpPr>
        <p:spPr>
          <a:xfrm>
            <a:off x="4681215" y="616337"/>
            <a:ext cx="6341766" cy="5166427"/>
          </a:xfrm>
          <a:prstGeom prst="rect">
            <a:avLst/>
          </a:prstGeom>
          <a:noFill/>
          <a:ln>
            <a:noFill/>
          </a:ln>
        </p:spPr>
        <p:txBody>
          <a:bodyPr spcFirstLastPara="1" wrap="square" lIns="91425" tIns="45700" rIns="91425" bIns="45700" anchor="t" anchorCtr="0">
            <a:noAutofit/>
          </a:bodyPr>
          <a:lstStyle/>
          <a:p>
            <a:r>
              <a:rPr lang="pl-PL" sz="2000" b="1" dirty="0">
                <a:solidFill>
                  <a:schemeClr val="tx1">
                    <a:lumMod val="50000"/>
                  </a:schemeClr>
                </a:solidFill>
              </a:rPr>
              <a:t>Wprowadzenie</a:t>
            </a:r>
            <a:br>
              <a:rPr lang="pl-PL" sz="2000" dirty="0">
                <a:solidFill>
                  <a:schemeClr val="tx1">
                    <a:lumMod val="50000"/>
                  </a:schemeClr>
                </a:solidFill>
              </a:rPr>
            </a:br>
            <a:endParaRPr lang="pl-PL" sz="2000" dirty="0">
              <a:solidFill>
                <a:schemeClr val="tx1">
                  <a:lumMod val="50000"/>
                </a:schemeClr>
              </a:solidFill>
            </a:endParaRPr>
          </a:p>
          <a:p>
            <a:pPr algn="just"/>
            <a:r>
              <a:rPr lang="pl-PL" sz="2000" dirty="0">
                <a:solidFill>
                  <a:schemeClr val="tx1">
                    <a:lumMod val="50000"/>
                  </a:schemeClr>
                </a:solidFill>
              </a:rPr>
              <a:t>	Interface, globalny producent płytek dywanowych, służy jako przykład dobrej praktyki w zakresie wprowadzania zrównoważonego rozwoju do kultury organizacyjnej i przezwyciężania oporu wobec zmian. W 1994 roku firma Interface zainicjowała ambitną Misję Zero, której celem było wyeliminowanie negatywnego wpływu firmy na środowisko do 2020 roku.</a:t>
            </a:r>
            <a:br>
              <a:rPr lang="pl-PL" sz="2000" dirty="0">
                <a:solidFill>
                  <a:schemeClr val="tx1">
                    <a:lumMod val="50000"/>
                  </a:schemeClr>
                </a:solidFill>
              </a:rPr>
            </a:br>
            <a:endParaRPr lang="pl-PL" sz="2000" dirty="0">
              <a:solidFill>
                <a:schemeClr val="tx1">
                  <a:lumMod val="50000"/>
                </a:schemeClr>
              </a:solidFill>
            </a:endParaRPr>
          </a:p>
          <a:p>
            <a:pPr algn="just"/>
            <a:r>
              <a:rPr lang="pl-PL" sz="2000" dirty="0">
                <a:solidFill>
                  <a:schemeClr val="tx1">
                    <a:lumMod val="50000"/>
                  </a:schemeClr>
                </a:solidFill>
              </a:rPr>
              <a:t>	Inicjatywa ta wymagała kompleksowej transformacji działań i kultury firmy. Misja ta była napędzana przez założyciela Interface, Raya Andersona, który głęboko zdał sobie sprawę z wpływu swojej działalności na środowisko, często określanego jako „moment wbicia włóczni w klatkę piersiową”</a:t>
            </a:r>
          </a:p>
          <a:p>
            <a:pPr marL="0" lvl="0" indent="0" algn="just" rtl="0">
              <a:lnSpc>
                <a:spcPct val="112727"/>
              </a:lnSpc>
              <a:spcBef>
                <a:spcPts val="0"/>
              </a:spcBef>
              <a:spcAft>
                <a:spcPts val="0"/>
              </a:spcAft>
              <a:buClr>
                <a:srgbClr val="0D0D0D"/>
              </a:buClr>
              <a:buSzPts val="2200"/>
              <a:buNone/>
            </a:pPr>
            <a:r>
              <a:rPr lang="en-US" sz="2200" i="0" dirty="0">
                <a:solidFill>
                  <a:schemeClr val="tx1">
                    <a:lumMod val="50000"/>
                  </a:schemeClr>
                </a:solidFill>
                <a:highlight>
                  <a:srgbClr val="FFFFFF"/>
                </a:highlight>
              </a:rPr>
              <a:t>"​ </a:t>
            </a:r>
            <a:endParaRPr lang="en-US" dirty="0">
              <a:solidFill>
                <a:schemeClr val="tx1">
                  <a:lumMod val="50000"/>
                </a:schemeClr>
              </a:solidFill>
            </a:endParaRPr>
          </a:p>
        </p:txBody>
      </p:sp>
      <p:sp>
        <p:nvSpPr>
          <p:cNvPr id="621" name="Google Shape;621;p4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dirty="0"/>
              <a:t>Case Study 1</a:t>
            </a:r>
          </a:p>
          <a:p>
            <a:pPr marL="0" lvl="0" indent="0" algn="ctr" rtl="0">
              <a:lnSpc>
                <a:spcPct val="90000"/>
              </a:lnSpc>
              <a:spcBef>
                <a:spcPts val="1000"/>
              </a:spcBef>
              <a:spcAft>
                <a:spcPts val="0"/>
              </a:spcAft>
              <a:buClr>
                <a:schemeClr val="lt1"/>
              </a:buClr>
              <a:buSzPts val="3600"/>
              <a:buNone/>
            </a:pPr>
            <a:r>
              <a:rPr lang="en-US" dirty="0"/>
              <a:t>Interface Case Study-</a:t>
            </a:r>
          </a:p>
          <a:p>
            <a:pPr marL="0" lvl="0" indent="0" algn="ctr" rtl="0">
              <a:lnSpc>
                <a:spcPct val="90000"/>
              </a:lnSpc>
              <a:spcBef>
                <a:spcPts val="1000"/>
              </a:spcBef>
              <a:spcAft>
                <a:spcPts val="0"/>
              </a:spcAft>
              <a:buClr>
                <a:schemeClr val="lt1"/>
              </a:buClr>
              <a:buSzPts val="3600"/>
              <a:buNone/>
            </a:pPr>
            <a:r>
              <a:rPr lang="en-US" dirty="0"/>
              <a:t>Mission Zero and Beyond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8"/>
          <p:cNvSpPr txBox="1">
            <a:spLocks noGrp="1"/>
          </p:cNvSpPr>
          <p:nvPr>
            <p:ph type="body" idx="1"/>
          </p:nvPr>
        </p:nvSpPr>
        <p:spPr>
          <a:xfrm>
            <a:off x="4752335" y="606177"/>
            <a:ext cx="6341766" cy="5166427"/>
          </a:xfrm>
          <a:prstGeom prst="rect">
            <a:avLst/>
          </a:prstGeom>
          <a:noFill/>
          <a:ln>
            <a:noFill/>
          </a:ln>
        </p:spPr>
        <p:txBody>
          <a:bodyPr spcFirstLastPara="1" wrap="square" lIns="91425" tIns="45700" rIns="91425" bIns="45700" anchor="t" anchorCtr="0">
            <a:noAutofit/>
          </a:bodyPr>
          <a:lstStyle/>
          <a:p>
            <a:r>
              <a:rPr lang="pl-PL" sz="1800" b="1" dirty="0"/>
              <a:t>Wdrożenie</a:t>
            </a:r>
            <a:br>
              <a:rPr lang="pl-PL" sz="1800" dirty="0"/>
            </a:br>
            <a:endParaRPr lang="pl-PL" sz="1800" dirty="0">
              <a:solidFill>
                <a:schemeClr val="tx1">
                  <a:lumMod val="50000"/>
                </a:schemeClr>
              </a:solidFill>
            </a:endParaRPr>
          </a:p>
          <a:p>
            <a:r>
              <a:rPr lang="pl-PL" sz="1800" dirty="0">
                <a:solidFill>
                  <a:schemeClr val="tx1">
                    <a:lumMod val="50000"/>
                  </a:schemeClr>
                </a:solidFill>
              </a:rPr>
              <a:t>	Aby osiągnąć </a:t>
            </a:r>
            <a:r>
              <a:rPr lang="pl-PL" sz="1800" dirty="0" err="1">
                <a:solidFill>
                  <a:schemeClr val="tx1">
                    <a:lumMod val="50000"/>
                  </a:schemeClr>
                </a:solidFill>
              </a:rPr>
              <a:t>Mission</a:t>
            </a:r>
            <a:r>
              <a:rPr lang="pl-PL" sz="1800" dirty="0">
                <a:solidFill>
                  <a:schemeClr val="tx1">
                    <a:lumMod val="50000"/>
                  </a:schemeClr>
                </a:solidFill>
              </a:rPr>
              <a:t> Zero, Interface skupił się na kilku kluczowych obszarach: redukcji odpadów, obniżeniu zużycia energii i wody oraz przekształceniu łańcucha dostaw.</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Firma wdrożyła program rekultywacji i recyklingu </a:t>
            </a:r>
            <a:r>
              <a:rPr lang="pl-PL" sz="1800" dirty="0" err="1">
                <a:solidFill>
                  <a:schemeClr val="tx1">
                    <a:lumMod val="50000"/>
                  </a:schemeClr>
                </a:solidFill>
              </a:rPr>
              <a:t>ReEntry</a:t>
            </a:r>
            <a:r>
              <a:rPr lang="pl-PL" sz="1800" dirty="0">
                <a:solidFill>
                  <a:schemeClr val="tx1">
                    <a:lumMod val="50000"/>
                  </a:schemeClr>
                </a:solidFill>
              </a:rPr>
              <a:t>®, osiągając neutralność pod względem emisji dwutlenku węgla w całym cyklu życia produktu i opracowała pierwszą na świecie płytkę dywanową o ujemnej emisji dwutlenku węgla od kołyski do bramy.</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Do 2019 r. firma Interface ogłosiła, że osiągnęła swoje cele </a:t>
            </a:r>
            <a:r>
              <a:rPr lang="pl-PL" sz="1800" dirty="0" err="1">
                <a:solidFill>
                  <a:schemeClr val="tx1">
                    <a:lumMod val="50000"/>
                  </a:schemeClr>
                </a:solidFill>
              </a:rPr>
              <a:t>Mission</a:t>
            </a:r>
            <a:r>
              <a:rPr lang="pl-PL" sz="1800" dirty="0">
                <a:solidFill>
                  <a:schemeClr val="tx1">
                    <a:lumMod val="50000"/>
                  </a:schemeClr>
                </a:solidFill>
              </a:rPr>
              <a:t> Zero przed terminem, a następnie rozpoczęła nową misję, </a:t>
            </a:r>
            <a:r>
              <a:rPr lang="pl-PL" sz="1800" dirty="0" err="1">
                <a:solidFill>
                  <a:schemeClr val="tx1">
                    <a:lumMod val="50000"/>
                  </a:schemeClr>
                </a:solidFill>
              </a:rPr>
              <a:t>Climate</a:t>
            </a:r>
            <a:r>
              <a:rPr lang="pl-PL" sz="1800" dirty="0">
                <a:solidFill>
                  <a:schemeClr val="tx1">
                    <a:lumMod val="50000"/>
                  </a:schemeClr>
                </a:solidFill>
              </a:rPr>
              <a:t> Take </a:t>
            </a:r>
            <a:r>
              <a:rPr lang="pl-PL" sz="1800" dirty="0" err="1">
                <a:solidFill>
                  <a:schemeClr val="tx1">
                    <a:lumMod val="50000"/>
                  </a:schemeClr>
                </a:solidFill>
              </a:rPr>
              <a:t>Back</a:t>
            </a:r>
            <a:r>
              <a:rPr lang="pl-PL" sz="1800" dirty="0">
                <a:solidFill>
                  <a:schemeClr val="tx1">
                    <a:lumMod val="50000"/>
                  </a:schemeClr>
                </a:solidFill>
              </a:rPr>
              <a:t>, mającą na celu odwrócenie globalnego ocieplenia poprzez stanie się przedsiębiorstwem neutralnym pod względem emisji dwutlenku węgla do 2040 r.</a:t>
            </a:r>
          </a:p>
        </p:txBody>
      </p:sp>
      <p:sp>
        <p:nvSpPr>
          <p:cNvPr id="627" name="Google Shape;627;p4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9"/>
          <p:cNvSpPr txBox="1">
            <a:spLocks noGrp="1"/>
          </p:cNvSpPr>
          <p:nvPr>
            <p:ph type="body" idx="1"/>
          </p:nvPr>
        </p:nvSpPr>
        <p:spPr>
          <a:xfrm>
            <a:off x="4328160" y="936376"/>
            <a:ext cx="6948755" cy="5555863"/>
          </a:xfrm>
          <a:prstGeom prst="rect">
            <a:avLst/>
          </a:prstGeom>
          <a:noFill/>
          <a:ln>
            <a:noFill/>
          </a:ln>
        </p:spPr>
        <p:txBody>
          <a:bodyPr spcFirstLastPara="1" wrap="square" lIns="91425" tIns="45700" rIns="91425" bIns="45700" anchor="t" anchorCtr="0">
            <a:noAutofit/>
          </a:bodyPr>
          <a:lstStyle/>
          <a:p>
            <a:r>
              <a:rPr lang="pl-PL" sz="1600" b="1" dirty="0"/>
              <a:t>Wdrożenie</a:t>
            </a:r>
            <a:br>
              <a:rPr lang="pl-PL" sz="1600" dirty="0"/>
            </a:br>
            <a:endParaRPr lang="pl-PL" sz="1600" dirty="0"/>
          </a:p>
          <a:p>
            <a:r>
              <a:rPr lang="pl-PL" sz="1600" dirty="0"/>
              <a:t>	Kluczowym aspektem sukcesu firmy Interface była głęboka integracja zrównoważonego rozwoju z jej podstawowymi wartościami i kulturą organizacyjną. Zaangażowanie to znalazło odzwierciedlenie w przejrzystej komunikacji i szerokim zaangażowaniu pracowników.</a:t>
            </a:r>
            <a:br>
              <a:rPr lang="pl-PL" sz="1600" dirty="0"/>
            </a:br>
            <a:endParaRPr lang="pl-PL" sz="1600" dirty="0"/>
          </a:p>
          <a:p>
            <a:r>
              <a:rPr lang="pl-PL" sz="1600" dirty="0"/>
              <a:t>	Interface wzmocnił pozycję swoich pracowników poprzez ciągłą edukację i zaangażowanie w inicjatywy zrównoważonego rozwoju, wspierając kulturę innowacji i współpracy.</a:t>
            </a:r>
            <a:br>
              <a:rPr lang="pl-PL" sz="1600" dirty="0"/>
            </a:br>
            <a:endParaRPr lang="pl-PL" sz="1600" dirty="0"/>
          </a:p>
          <a:p>
            <a:r>
              <a:rPr lang="pl-PL" sz="1600" dirty="0"/>
              <a:t>	Poprzez uczynienie zrównoważonego rozwoju fundamentalną częścią swojej misji, Interface nie tylko poprawił swój wpływ na środowisko, ale także wzmocnił reputację marki i pozycję rynkową.</a:t>
            </a:r>
          </a:p>
        </p:txBody>
      </p:sp>
      <p:sp>
        <p:nvSpPr>
          <p:cNvPr id="633" name="Google Shape;633;p4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0"/>
          <p:cNvSpPr txBox="1">
            <a:spLocks noGrp="1"/>
          </p:cNvSpPr>
          <p:nvPr>
            <p:ph type="body" idx="1"/>
          </p:nvPr>
        </p:nvSpPr>
        <p:spPr>
          <a:xfrm>
            <a:off x="4462600" y="970569"/>
            <a:ext cx="6746100" cy="5166300"/>
          </a:xfrm>
          <a:prstGeom prst="rect">
            <a:avLst/>
          </a:prstGeom>
          <a:noFill/>
          <a:ln>
            <a:noFill/>
          </a:ln>
        </p:spPr>
        <p:txBody>
          <a:bodyPr spcFirstLastPara="1" wrap="square" lIns="91425" tIns="45700" rIns="91425" bIns="45700" anchor="t" anchorCtr="0">
            <a:noAutofit/>
          </a:bodyPr>
          <a:lstStyle/>
          <a:p>
            <a:r>
              <a:rPr lang="pl-PL" sz="1800" dirty="0">
                <a:solidFill>
                  <a:schemeClr val="tx1">
                    <a:lumMod val="50000"/>
                  </a:schemeClr>
                </a:solidFill>
              </a:rPr>
              <a:t>	Inicjatywy Interface </a:t>
            </a:r>
            <a:r>
              <a:rPr lang="pl-PL" sz="1800" dirty="0" err="1">
                <a:solidFill>
                  <a:schemeClr val="tx1">
                    <a:lumMod val="50000"/>
                  </a:schemeClr>
                </a:solidFill>
              </a:rPr>
              <a:t>Mission</a:t>
            </a:r>
            <a:r>
              <a:rPr lang="pl-PL" sz="1800" dirty="0">
                <a:solidFill>
                  <a:schemeClr val="tx1">
                    <a:lumMod val="50000"/>
                  </a:schemeClr>
                </a:solidFill>
              </a:rPr>
              <a:t> Zero i </a:t>
            </a:r>
            <a:r>
              <a:rPr lang="pl-PL" sz="1800" dirty="0" err="1">
                <a:solidFill>
                  <a:schemeClr val="tx1">
                    <a:lumMod val="50000"/>
                  </a:schemeClr>
                </a:solidFill>
              </a:rPr>
              <a:t>Climate</a:t>
            </a:r>
            <a:r>
              <a:rPr lang="pl-PL" sz="1800" dirty="0">
                <a:solidFill>
                  <a:schemeClr val="tx1">
                    <a:lumMod val="50000"/>
                  </a:schemeClr>
                </a:solidFill>
              </a:rPr>
              <a:t> Take </a:t>
            </a:r>
            <a:r>
              <a:rPr lang="pl-PL" sz="1800" dirty="0" err="1">
                <a:solidFill>
                  <a:schemeClr val="tx1">
                    <a:lumMod val="50000"/>
                  </a:schemeClr>
                </a:solidFill>
              </a:rPr>
              <a:t>Back</a:t>
            </a:r>
            <a:r>
              <a:rPr lang="pl-PL" sz="1800" dirty="0">
                <a:solidFill>
                  <a:schemeClr val="tx1">
                    <a:lumMod val="50000"/>
                  </a:schemeClr>
                </a:solidFill>
              </a:rPr>
              <a:t> oferują cenne lekcje dla innych firm, które chcą zintegrować zrównoważony rozwój ze swoimi działaniami. Widoczne wsparcie i aktywne zaangażowanie ze strony kierownictwa miały kluczowe znaczenie dla nadania tonu, inspirując pracowników do poważnego traktowania zrównoważonego rozwoju.</a:t>
            </a:r>
            <a:br>
              <a:rPr lang="pl-PL" sz="1800" dirty="0">
                <a:solidFill>
                  <a:schemeClr val="tx1">
                    <a:lumMod val="50000"/>
                  </a:schemeClr>
                </a:solidFill>
              </a:rPr>
            </a:br>
            <a:endParaRPr lang="pl-PL" sz="1800" dirty="0">
              <a:solidFill>
                <a:schemeClr val="tx1">
                  <a:lumMod val="50000"/>
                </a:schemeClr>
              </a:solidFill>
            </a:endParaRPr>
          </a:p>
          <a:p>
            <a:r>
              <a:rPr lang="pl-PL" sz="1800" dirty="0">
                <a:solidFill>
                  <a:schemeClr val="tx1">
                    <a:lumMod val="50000"/>
                  </a:schemeClr>
                </a:solidFill>
              </a:rPr>
              <a:t>	Zaangażowanie pracowników na wczesnym etapie procesu planowania sprzyjało poczuciu odpowiedzialności i zmniejszało opór wobec zmian. Ciągła edukacja informowała i motywowała pracowników, umożliwiając im skuteczne przyczynianie się do realizacji celów zrównoważonego rozwoju. Włączenie zrównoważonego rozwoju do podstawowych wartości firmy i procesu decyzyjnego zapewniło długoterminowe zaangażowanie, czyniąc zrównoważony rozwój kluczową częścią tożsamości firmy.</a:t>
            </a:r>
            <a:br>
              <a:rPr lang="pl-PL" sz="1800" dirty="0">
                <a:solidFill>
                  <a:schemeClr val="tx1">
                    <a:lumMod val="50000"/>
                  </a:schemeClr>
                </a:solidFill>
              </a:rPr>
            </a:br>
            <a:endParaRPr lang="pl-PL" sz="1800" dirty="0">
              <a:solidFill>
                <a:schemeClr val="tx1">
                  <a:lumMod val="50000"/>
                </a:schemeClr>
              </a:solidFill>
            </a:endParaRPr>
          </a:p>
          <a:p>
            <a:r>
              <a:rPr lang="pl-PL" sz="1800" u="sng" dirty="0">
                <a:solidFill>
                  <a:schemeClr val="tx1">
                    <a:lumMod val="50000"/>
                  </a:schemeClr>
                </a:solidFill>
                <a:hlinkClick r:id="rId3">
                  <a:extLst>
                    <a:ext uri="{A12FA001-AC4F-418D-AE19-62706E023703}">
                      <ahyp:hlinkClr xmlns:ahyp="http://schemas.microsoft.com/office/drawing/2018/hyperlinkcolor" val="tx"/>
                    </a:ext>
                  </a:extLst>
                </a:hlinkClick>
              </a:rPr>
              <a:t>Dowiedz się więcej o działaniach firmy Interface na rzecz zrównoważonego rozwoju, klikając tutaj</a:t>
            </a:r>
            <a:endParaRPr lang="pl-PL" sz="1800" dirty="0">
              <a:solidFill>
                <a:schemeClr val="tx1">
                  <a:lumMod val="50000"/>
                </a:schemeClr>
              </a:solidFill>
            </a:endParaRPr>
          </a:p>
        </p:txBody>
      </p:sp>
      <p:sp>
        <p:nvSpPr>
          <p:cNvPr id="639" name="Google Shape;639;p5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None/>
            </a:pPr>
            <a:r>
              <a:rPr lang="en-US"/>
              <a:t>Case Study 1</a:t>
            </a:r>
            <a:endParaRPr/>
          </a:p>
          <a:p>
            <a:pPr marL="0" lvl="0" indent="0" algn="ctr" rtl="0">
              <a:lnSpc>
                <a:spcPct val="90000"/>
              </a:lnSpc>
              <a:spcBef>
                <a:spcPts val="1000"/>
              </a:spcBef>
              <a:spcAft>
                <a:spcPts val="0"/>
              </a:spcAft>
              <a:buClr>
                <a:schemeClr val="lt1"/>
              </a:buClr>
              <a:buSzPts val="3600"/>
              <a:buNone/>
            </a:pPr>
            <a:r>
              <a:rPr lang="en-US"/>
              <a:t>Interface Case Study-</a:t>
            </a:r>
            <a:endParaRPr/>
          </a:p>
          <a:p>
            <a:pPr marL="0" lvl="0" indent="0" algn="ctr" rtl="0">
              <a:lnSpc>
                <a:spcPct val="90000"/>
              </a:lnSpc>
              <a:spcBef>
                <a:spcPts val="1000"/>
              </a:spcBef>
              <a:spcAft>
                <a:spcPts val="0"/>
              </a:spcAft>
              <a:buClr>
                <a:schemeClr val="lt1"/>
              </a:buClr>
              <a:buSzPts val="3600"/>
              <a:buNone/>
            </a:pPr>
            <a:r>
              <a:rPr lang="en-US"/>
              <a:t>Mission Zero and Beyond</a:t>
            </a:r>
            <a:endParaRPr/>
          </a:p>
        </p:txBody>
      </p:sp>
      <p:sp>
        <p:nvSpPr>
          <p:cNvPr id="640" name="Google Shape;640;p50"/>
          <p:cNvSpPr txBox="1"/>
          <p:nvPr/>
        </p:nvSpPr>
        <p:spPr>
          <a:xfrm>
            <a:off x="4724752" y="434980"/>
            <a:ext cx="7761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l-PL" sz="2000" b="1" i="0" u="none" strike="noStrike" cap="none" dirty="0">
                <a:solidFill>
                  <a:srgbClr val="0D0D0D"/>
                </a:solidFill>
                <a:highlight>
                  <a:srgbClr val="FFFFFF"/>
                </a:highlight>
                <a:latin typeface="Calibri"/>
                <a:ea typeface="Calibri"/>
                <a:cs typeface="Calibri"/>
                <a:sym typeface="Calibri"/>
              </a:rPr>
              <a:t>Wynik</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8926</Words>
  <Application>Microsoft Office PowerPoint</Application>
  <PresentationFormat>Panoramiczny</PresentationFormat>
  <Paragraphs>567</Paragraphs>
  <Slides>108</Slides>
  <Notes>97</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108</vt:i4>
      </vt:variant>
    </vt:vector>
  </HeadingPairs>
  <TitlesOfParts>
    <vt:vector size="114" baseType="lpstr">
      <vt:lpstr>Calibri</vt:lpstr>
      <vt:lpstr>Noto Sans Symbols</vt:lpstr>
      <vt:lpstr>Arial</vt:lpstr>
      <vt:lpstr>Montserrat Light</vt:lpstr>
      <vt:lpstr>Montserrat</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Klaudia Cichowska</cp:lastModifiedBy>
  <cp:revision>41</cp:revision>
  <dcterms:created xsi:type="dcterms:W3CDTF">2020-10-14T13:32:04Z</dcterms:created>
  <dcterms:modified xsi:type="dcterms:W3CDTF">2024-10-31T13:52:29Z</dcterms:modified>
</cp:coreProperties>
</file>