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347" r:id="rId5"/>
    <p:sldId id="316" r:id="rId6"/>
    <p:sldId id="317" r:id="rId7"/>
    <p:sldId id="359" r:id="rId8"/>
    <p:sldId id="360" r:id="rId9"/>
    <p:sldId id="361" r:id="rId10"/>
    <p:sldId id="367" r:id="rId11"/>
    <p:sldId id="337" r:id="rId12"/>
    <p:sldId id="355" r:id="rId13"/>
    <p:sldId id="356" r:id="rId14"/>
    <p:sldId id="357" r:id="rId15"/>
    <p:sldId id="358" r:id="rId16"/>
    <p:sldId id="368" r:id="rId17"/>
    <p:sldId id="338" r:id="rId18"/>
    <p:sldId id="362" r:id="rId19"/>
    <p:sldId id="363" r:id="rId20"/>
    <p:sldId id="364" r:id="rId21"/>
    <p:sldId id="365" r:id="rId22"/>
    <p:sldId id="366" r:id="rId23"/>
    <p:sldId id="369" r:id="rId24"/>
    <p:sldId id="339" r:id="rId25"/>
    <p:sldId id="318" r:id="rId26"/>
    <p:sldId id="319" r:id="rId27"/>
    <p:sldId id="320" r:id="rId28"/>
    <p:sldId id="352" r:id="rId29"/>
    <p:sldId id="353" r:id="rId30"/>
    <p:sldId id="354" r:id="rId31"/>
    <p:sldId id="370" r:id="rId32"/>
    <p:sldId id="340" r:id="rId33"/>
    <p:sldId id="290" r:id="rId34"/>
    <p:sldId id="291" r:id="rId35"/>
    <p:sldId id="292" r:id="rId36"/>
    <p:sldId id="293" r:id="rId37"/>
    <p:sldId id="371" r:id="rId38"/>
    <p:sldId id="341" r:id="rId39"/>
    <p:sldId id="350" r:id="rId40"/>
    <p:sldId id="351" r:id="rId41"/>
    <p:sldId id="298" r:id="rId42"/>
    <p:sldId id="299" r:id="rId43"/>
    <p:sldId id="300" r:id="rId44"/>
    <p:sldId id="372" r:id="rId45"/>
    <p:sldId id="342" r:id="rId46"/>
    <p:sldId id="294" r:id="rId47"/>
    <p:sldId id="295" r:id="rId48"/>
    <p:sldId id="307" r:id="rId49"/>
    <p:sldId id="296" r:id="rId50"/>
    <p:sldId id="297" r:id="rId51"/>
    <p:sldId id="373" r:id="rId52"/>
    <p:sldId id="343" r:id="rId53"/>
    <p:sldId id="282" r:id="rId54"/>
    <p:sldId id="283" r:id="rId55"/>
    <p:sldId id="284" r:id="rId56"/>
    <p:sldId id="285" r:id="rId57"/>
    <p:sldId id="286" r:id="rId58"/>
    <p:sldId id="287" r:id="rId59"/>
    <p:sldId id="374" r:id="rId60"/>
    <p:sldId id="344" r:id="rId61"/>
    <p:sldId id="349" r:id="rId62"/>
    <p:sldId id="326" r:id="rId63"/>
    <p:sldId id="327" r:id="rId64"/>
    <p:sldId id="328" r:id="rId65"/>
    <p:sldId id="329" r:id="rId66"/>
    <p:sldId id="375" r:id="rId67"/>
    <p:sldId id="345" r:id="rId68"/>
    <p:sldId id="321" r:id="rId69"/>
    <p:sldId id="322" r:id="rId70"/>
    <p:sldId id="323" r:id="rId71"/>
    <p:sldId id="324" r:id="rId72"/>
    <p:sldId id="325" r:id="rId73"/>
    <p:sldId id="376" r:id="rId74"/>
    <p:sldId id="335" r:id="rId75"/>
  </p:sldIdLst>
  <p:sldSz cx="12192000" cy="6858000"/>
  <p:notesSz cx="6858000" cy="9144000"/>
  <p:embeddedFontLst>
    <p:embeddedFont>
      <p:font typeface="Montserrat" panose="00000500000000000000" pitchFamily="2" charset="-18"/>
      <p:regular r:id="rId77"/>
      <p:bold r:id="rId78"/>
      <p:italic r:id="rId79"/>
      <p:boldItalic r:id="rId80"/>
    </p:embeddedFont>
    <p:embeddedFont>
      <p:font typeface="Montserrat Light" panose="00000400000000000000" pitchFamily="2" charset="-18"/>
      <p:regular r:id="rId81"/>
      <p:bold r:id="rId82"/>
      <p:italic r:id="rId83"/>
      <p:boldItalic r:id="rId84"/>
    </p:embeddedFont>
    <p:embeddedFont>
      <p:font typeface="Roboto" panose="02000000000000000000" pitchFamily="2" charset="0"/>
      <p:regular r:id="rId85"/>
      <p:bold r:id="rId86"/>
      <p:italic r:id="rId87"/>
      <p:boldItalic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5" roundtripDataSignature="AMtx7mh0AGOwbYUZJdQHWhvjMcHCQ6xN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00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616842-7AA2-404A-85E2-B0F07BD78197}">
  <a:tblStyle styleId="{BF616842-7AA2-404A-85E2-B0F07BD7819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84" Type="http://schemas.openxmlformats.org/officeDocument/2006/relationships/font" Target="fonts/font8.fntdata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87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6.fntdata"/><Relationship Id="rId95" Type="http://customschemas.google.com/relationships/presentationmetadata" Target="meta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75475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7012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134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538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263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693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9078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9" name="Google Shape;70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9880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0783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4574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7" name="Google Shape;727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5150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3" name="Google Shape;73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959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3376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1212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2356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127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075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3137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237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3770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6426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6304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71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828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7511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7930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4962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d080a7830e_0_5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1" name="Google Shape;671;g2d080a7830e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4688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d1fbf6497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7" name="Google Shape;677;g2d1fbf6497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736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d1fbf6497a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g2d1fbf649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77835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d1fbf6497a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9" name="Google Shape;689;g2d1fbf6497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83635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d1fbf6497a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5" name="Google Shape;695;g2d1fbf6497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9210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91090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154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6" name="Google Shape;65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40048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8657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4919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0475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66449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2022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0675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90524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9546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94325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7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2" name="Google Shape;66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6180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56024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9" name="Google Shape;72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16422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5" name="Google Shape;735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61708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66384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7" name="Google Shape;74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67281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3" name="Google Shape;75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71449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49308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9" name="Google Shape;70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56803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1403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890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8" name="Google Shape;66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36083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7" name="Google Shape;72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88525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3" name="Google Shape;73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38625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92070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2" name="Google Shape;802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3" name="Google Shape;803;p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49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4" name="Google Shape;67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001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29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966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 01">
  <p:cSld name="Cover Slide  0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6"/>
          <p:cNvSpPr/>
          <p:nvPr/>
        </p:nvSpPr>
        <p:spPr>
          <a:xfrm>
            <a:off x="-1218514" y="-6377384"/>
            <a:ext cx="16024759" cy="589558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76"/>
          <p:cNvSpPr/>
          <p:nvPr/>
        </p:nvSpPr>
        <p:spPr>
          <a:xfrm>
            <a:off x="0" y="3703066"/>
            <a:ext cx="4883406" cy="285691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76"/>
          <p:cNvSpPr>
            <a:spLocks noGrp="1"/>
          </p:cNvSpPr>
          <p:nvPr>
            <p:ph type="pic" idx="2"/>
          </p:nvPr>
        </p:nvSpPr>
        <p:spPr>
          <a:xfrm>
            <a:off x="0" y="2428827"/>
            <a:ext cx="12192000" cy="319203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grpSp>
        <p:nvGrpSpPr>
          <p:cNvPr id="16" name="Google Shape;16;p76"/>
          <p:cNvGrpSpPr/>
          <p:nvPr/>
        </p:nvGrpSpPr>
        <p:grpSpPr>
          <a:xfrm>
            <a:off x="-695010" y="4529052"/>
            <a:ext cx="2530502" cy="2045219"/>
            <a:chOff x="5816064" y="9435173"/>
            <a:chExt cx="798029" cy="644988"/>
          </a:xfrm>
        </p:grpSpPr>
        <p:sp>
          <p:nvSpPr>
            <p:cNvPr id="17" name="Google Shape;17;p76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76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76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76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76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76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76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76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76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76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76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76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76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76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76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76"/>
          <p:cNvSpPr/>
          <p:nvPr/>
        </p:nvSpPr>
        <p:spPr>
          <a:xfrm>
            <a:off x="-3327961" y="-261651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72522" y="5987656"/>
            <a:ext cx="2349914" cy="49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178" y="178763"/>
            <a:ext cx="4032784" cy="218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view/Intro ">
  <p:cSld name="Overview/Intro 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7"/>
          <p:cNvSpPr/>
          <p:nvPr/>
        </p:nvSpPr>
        <p:spPr>
          <a:xfrm>
            <a:off x="2167324" y="772371"/>
            <a:ext cx="9503744" cy="506316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77"/>
          <p:cNvSpPr>
            <a:spLocks noGrp="1"/>
          </p:cNvSpPr>
          <p:nvPr>
            <p:ph type="pic" idx="2"/>
          </p:nvPr>
        </p:nvSpPr>
        <p:spPr>
          <a:xfrm>
            <a:off x="388401" y="385460"/>
            <a:ext cx="4107750" cy="608707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8" name="Google Shape;38;p77"/>
          <p:cNvSpPr txBox="1">
            <a:spLocks noGrp="1"/>
          </p:cNvSpPr>
          <p:nvPr>
            <p:ph type="body" idx="1"/>
          </p:nvPr>
        </p:nvSpPr>
        <p:spPr>
          <a:xfrm>
            <a:off x="4940626" y="3429001"/>
            <a:ext cx="6414559" cy="212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1 ">
  <p:cSld name="Text Slide 01 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1"/>
          <p:cNvSpPr/>
          <p:nvPr/>
        </p:nvSpPr>
        <p:spPr>
          <a:xfrm rot="-5400000">
            <a:off x="2667000" y="-2667000"/>
            <a:ext cx="6858001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1"/>
          <p:cNvSpPr/>
          <p:nvPr/>
        </p:nvSpPr>
        <p:spPr>
          <a:xfrm rot="-5400000">
            <a:off x="2858269" y="-2026298"/>
            <a:ext cx="6141020" cy="10910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1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052954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B64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81"/>
          <p:cNvSpPr txBox="1">
            <a:spLocks noGrp="1"/>
          </p:cNvSpPr>
          <p:nvPr>
            <p:ph type="body" idx="2"/>
          </p:nvPr>
        </p:nvSpPr>
        <p:spPr>
          <a:xfrm>
            <a:off x="904856" y="1989039"/>
            <a:ext cx="10052954" cy="425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1"/>
          <p:cNvSpPr/>
          <p:nvPr/>
        </p:nvSpPr>
        <p:spPr>
          <a:xfrm rot="-5400000">
            <a:off x="9789093" y="4354638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81"/>
          <p:cNvCxnSpPr/>
          <p:nvPr/>
        </p:nvCxnSpPr>
        <p:spPr>
          <a:xfrm>
            <a:off x="11635259" y="6499510"/>
            <a:ext cx="324798" cy="0"/>
          </a:xfrm>
          <a:prstGeom prst="straightConnector1">
            <a:avLst/>
          </a:prstGeom>
          <a:noFill/>
          <a:ln w="12700" cap="flat" cmpd="sng">
            <a:solidFill>
              <a:srgbClr val="73B64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">
  <p:cSld name="Divider 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/>
          <p:nvPr/>
        </p:nvSpPr>
        <p:spPr>
          <a:xfrm>
            <a:off x="6982690" y="527858"/>
            <a:ext cx="4721156" cy="580228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>
            <a:off x="7630824" y="99092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1" name="Google Shape;81;p79"/>
          <p:cNvGrpSpPr/>
          <p:nvPr/>
        </p:nvGrpSpPr>
        <p:grpSpPr>
          <a:xfrm>
            <a:off x="6966447" y="3406884"/>
            <a:ext cx="3616885" cy="2923263"/>
            <a:chOff x="5816064" y="9435173"/>
            <a:chExt cx="798029" cy="644988"/>
          </a:xfrm>
        </p:grpSpPr>
        <p:sp>
          <p:nvSpPr>
            <p:cNvPr id="82" name="Google Shape;82;p79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79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79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79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79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79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9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9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9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9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79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79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79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79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79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79"/>
          <p:cNvSpPr>
            <a:spLocks noGrp="1"/>
          </p:cNvSpPr>
          <p:nvPr>
            <p:ph type="pic" idx="2"/>
          </p:nvPr>
        </p:nvSpPr>
        <p:spPr>
          <a:xfrm>
            <a:off x="238772" y="26268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8" name="Google Shape;98;p79"/>
          <p:cNvSpPr/>
          <p:nvPr/>
        </p:nvSpPr>
        <p:spPr>
          <a:xfrm rot="-5400000">
            <a:off x="9873336" y="4185270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2 ">
  <p:cSld name="Text Slide 02 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9"/>
          <p:cNvSpPr/>
          <p:nvPr/>
        </p:nvSpPr>
        <p:spPr>
          <a:xfrm rot="-5400000">
            <a:off x="5088466" y="-5088468"/>
            <a:ext cx="2015069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9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89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0"/>
          <p:cNvSpPr/>
          <p:nvPr/>
        </p:nvSpPr>
        <p:spPr>
          <a:xfrm rot="-5400000">
            <a:off x="4415285" y="-2002800"/>
            <a:ext cx="3419949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0"/>
          <p:cNvSpPr/>
          <p:nvPr/>
        </p:nvSpPr>
        <p:spPr>
          <a:xfrm>
            <a:off x="7600795" y="5425723"/>
            <a:ext cx="4381736" cy="697353"/>
          </a:xfrm>
          <a:prstGeom prst="rect">
            <a:avLst/>
          </a:prstGeom>
          <a:solidFill>
            <a:srgbClr val="73B6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0"/>
          <p:cNvSpPr txBox="1">
            <a:spLocks noGrp="1"/>
          </p:cNvSpPr>
          <p:nvPr>
            <p:ph type="body" idx="1"/>
          </p:nvPr>
        </p:nvSpPr>
        <p:spPr>
          <a:xfrm>
            <a:off x="7799501" y="5533317"/>
            <a:ext cx="3890325" cy="46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74" name="Google Shape;174;p90"/>
          <p:cNvGrpSpPr/>
          <p:nvPr/>
        </p:nvGrpSpPr>
        <p:grpSpPr>
          <a:xfrm>
            <a:off x="-1984680" y="2794849"/>
            <a:ext cx="3760285" cy="3039163"/>
            <a:chOff x="5816064" y="9435173"/>
            <a:chExt cx="798029" cy="644988"/>
          </a:xfrm>
        </p:grpSpPr>
        <p:sp>
          <p:nvSpPr>
            <p:cNvPr id="175" name="Google Shape;175;p90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90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0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90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0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0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90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90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0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0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90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90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90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90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90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0" name="Google Shape;190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7178" y="178763"/>
            <a:ext cx="4032784" cy="218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0"/>
          <p:cNvSpPr/>
          <p:nvPr/>
        </p:nvSpPr>
        <p:spPr>
          <a:xfrm>
            <a:off x="-3311027" y="-397118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648" y="6175677"/>
            <a:ext cx="2349914" cy="49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0"/>
          <p:cNvSpPr txBox="1">
            <a:spLocks noGrp="1"/>
          </p:cNvSpPr>
          <p:nvPr>
            <p:ph type="body" idx="2"/>
          </p:nvPr>
        </p:nvSpPr>
        <p:spPr>
          <a:xfrm>
            <a:off x="1199523" y="3374199"/>
            <a:ext cx="5881764" cy="79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90"/>
          <p:cNvSpPr txBox="1">
            <a:spLocks noGrp="1"/>
          </p:cNvSpPr>
          <p:nvPr>
            <p:ph type="body" idx="3"/>
          </p:nvPr>
        </p:nvSpPr>
        <p:spPr>
          <a:xfrm>
            <a:off x="1221181" y="2678292"/>
            <a:ext cx="5881764" cy="63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t Typecae &amp; Size">
  <p:cSld name="Font Typecae &amp; Siz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1"/>
          <p:cNvSpPr/>
          <p:nvPr/>
        </p:nvSpPr>
        <p:spPr>
          <a:xfrm>
            <a:off x="424669" y="528535"/>
            <a:ext cx="64986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 TYPEFACE &amp; SIZE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1"/>
          <p:cNvSpPr/>
          <p:nvPr/>
        </p:nvSpPr>
        <p:spPr>
          <a:xfrm>
            <a:off x="7347983" y="564843"/>
            <a:ext cx="4589207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ENSURE TO KEEP FONTS AS PER THE LAYOUT</a:t>
            </a: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48 point  -  Divider Slides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36 point  -  Title Heading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 point  -  Sub-Titles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      - Quotes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 point  -  Main Text Body </a:t>
            </a: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1"/>
          <p:cNvSpPr/>
          <p:nvPr/>
        </p:nvSpPr>
        <p:spPr>
          <a:xfrm>
            <a:off x="424669" y="2014904"/>
            <a:ext cx="584550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ensure to keep the font sizes set as per the slide layouts. The font used throughout the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PowerPoint is….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91"/>
          <p:cNvCxnSpPr/>
          <p:nvPr/>
        </p:nvCxnSpPr>
        <p:spPr>
          <a:xfrm>
            <a:off x="7098716" y="-1"/>
            <a:ext cx="0" cy="554040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91"/>
          <p:cNvCxnSpPr/>
          <p:nvPr/>
        </p:nvCxnSpPr>
        <p:spPr>
          <a:xfrm rot="10800000">
            <a:off x="1" y="1620217"/>
            <a:ext cx="709871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p91"/>
          <p:cNvSpPr/>
          <p:nvPr/>
        </p:nvSpPr>
        <p:spPr>
          <a:xfrm>
            <a:off x="0" y="596837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DELETE THIS INSTRUCTION SLIDE BEFORE PRESENTING FINAL PRESENTATION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91"/>
          <p:cNvCxnSpPr/>
          <p:nvPr/>
        </p:nvCxnSpPr>
        <p:spPr>
          <a:xfrm rot="10800000">
            <a:off x="2" y="5540407"/>
            <a:ext cx="1219199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Slide ">
  <p:cSld name="Phone Slide 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2"/>
          <p:cNvSpPr txBox="1">
            <a:spLocks noGrp="1"/>
          </p:cNvSpPr>
          <p:nvPr>
            <p:ph type="body" idx="1"/>
          </p:nvPr>
        </p:nvSpPr>
        <p:spPr>
          <a:xfrm>
            <a:off x="607555" y="587575"/>
            <a:ext cx="5881764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B64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92"/>
          <p:cNvSpPr/>
          <p:nvPr/>
        </p:nvSpPr>
        <p:spPr>
          <a:xfrm rot="10800000" flipH="1">
            <a:off x="11332565" y="0"/>
            <a:ext cx="853286" cy="6858002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92" descr="iPhone6_mockup_front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0581" y="354148"/>
            <a:ext cx="4094254" cy="640416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2"/>
          <p:cNvSpPr>
            <a:spLocks noGrp="1"/>
          </p:cNvSpPr>
          <p:nvPr>
            <p:ph type="pic" idx="2"/>
          </p:nvPr>
        </p:nvSpPr>
        <p:spPr>
          <a:xfrm>
            <a:off x="7735037" y="1373925"/>
            <a:ext cx="2444127" cy="43369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9" name="Google Shape;209;p92"/>
          <p:cNvSpPr txBox="1">
            <a:spLocks noGrp="1"/>
          </p:cNvSpPr>
          <p:nvPr>
            <p:ph type="body" idx="3"/>
          </p:nvPr>
        </p:nvSpPr>
        <p:spPr>
          <a:xfrm>
            <a:off x="607553" y="2016633"/>
            <a:ext cx="5881763" cy="410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92"/>
          <p:cNvSpPr/>
          <p:nvPr/>
        </p:nvSpPr>
        <p:spPr>
          <a:xfrm rot="-5400000">
            <a:off x="9716271" y="4364919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3 ">
  <p:cSld name="Text Slide 03 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5"/>
          <p:cNvSpPr/>
          <p:nvPr/>
        </p:nvSpPr>
        <p:spPr>
          <a:xfrm rot="-5400000">
            <a:off x="2667000" y="-2667000"/>
            <a:ext cx="6858001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5"/>
          <p:cNvSpPr/>
          <p:nvPr/>
        </p:nvSpPr>
        <p:spPr>
          <a:xfrm rot="-5400000">
            <a:off x="4865194" y="-19370"/>
            <a:ext cx="6141020" cy="68967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5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45"/>
          <p:cNvSpPr/>
          <p:nvPr/>
        </p:nvSpPr>
        <p:spPr>
          <a:xfrm rot="-5400000">
            <a:off x="9716271" y="4364919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45"/>
          <p:cNvGrpSpPr/>
          <p:nvPr/>
        </p:nvGrpSpPr>
        <p:grpSpPr>
          <a:xfrm>
            <a:off x="-848733" y="3847224"/>
            <a:ext cx="3746119" cy="3027714"/>
            <a:chOff x="5816064" y="9435173"/>
            <a:chExt cx="798029" cy="644988"/>
          </a:xfrm>
        </p:grpSpPr>
        <p:sp>
          <p:nvSpPr>
            <p:cNvPr id="117" name="Google Shape;117;p45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5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5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5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5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5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5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5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5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5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5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5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5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5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5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45"/>
          <p:cNvSpPr/>
          <p:nvPr/>
        </p:nvSpPr>
        <p:spPr>
          <a:xfrm>
            <a:off x="-3327961" y="-261651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33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5"/>
          <p:cNvSpPr/>
          <p:nvPr/>
        </p:nvSpPr>
        <p:spPr>
          <a:xfrm rot="-5400000">
            <a:off x="9855625" y="4403466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75"/>
          <p:cNvCxnSpPr/>
          <p:nvPr/>
        </p:nvCxnSpPr>
        <p:spPr>
          <a:xfrm>
            <a:off x="11701791" y="6548338"/>
            <a:ext cx="324798" cy="0"/>
          </a:xfrm>
          <a:prstGeom prst="straightConnector1">
            <a:avLst/>
          </a:prstGeom>
          <a:noFill/>
          <a:ln w="12700" cap="flat" cmpd="sng">
            <a:solidFill>
              <a:srgbClr val="73B64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6553" b="44632"/>
          <a:stretch/>
        </p:blipFill>
        <p:spPr>
          <a:xfrm>
            <a:off x="0" y="2180235"/>
            <a:ext cx="12192000" cy="3440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0E54DB89-6EE7-E8F6-3896-22C9ABC2BCA7}"/>
              </a:ext>
            </a:extLst>
          </p:cNvPr>
          <p:cNvSpPr txBox="1"/>
          <p:nvPr/>
        </p:nvSpPr>
        <p:spPr>
          <a:xfrm>
            <a:off x="226433" y="523776"/>
            <a:ext cx="6476785" cy="170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l-PL" sz="4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Start on </a:t>
            </a:r>
            <a:r>
              <a:rPr lang="pl-PL" sz="48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lang="pl-PL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l-PL" sz="4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Zestaw szkoleniowy</a:t>
            </a:r>
            <a:endParaRPr lang="pl-PL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17;p1">
            <a:extLst>
              <a:ext uri="{FF2B5EF4-FFF2-40B4-BE49-F238E27FC236}">
                <a16:creationId xmlns:a16="http://schemas.microsoft.com/office/drawing/2014/main" id="{61135456-EB4F-28EA-42F0-D7205DF98B77}"/>
              </a:ext>
            </a:extLst>
          </p:cNvPr>
          <p:cNvSpPr txBox="1"/>
          <p:nvPr/>
        </p:nvSpPr>
        <p:spPr>
          <a:xfrm>
            <a:off x="226433" y="4404029"/>
            <a:ext cx="12192000" cy="89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EWALUACJA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Answer Key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C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D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D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B</a:t>
            </a:r>
          </a:p>
        </p:txBody>
      </p:sp>
    </p:spTree>
    <p:extLst>
      <p:ext uri="{BB962C8B-B14F-4D97-AF65-F5344CB8AC3E}">
        <p14:creationId xmlns:p14="http://schemas.microsoft.com/office/powerpoint/2010/main" val="396617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B21FE6-8B44-2B5F-DE77-43C7D4F0A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02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B64A8F44-72B5-4285-EF74-1CE1FF01170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16734" b="16734"/>
          <a:stretch>
            <a:fillRect/>
          </a:stretch>
        </p:blipFill>
        <p:spPr>
          <a:xfrm>
            <a:off x="238125" y="2627313"/>
            <a:ext cx="7708900" cy="3395662"/>
          </a:xfrm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FD0A94B6-FBA2-EDEC-D7B8-60AE8874F450}"/>
              </a:ext>
            </a:extLst>
          </p:cNvPr>
          <p:cNvSpPr/>
          <p:nvPr/>
        </p:nvSpPr>
        <p:spPr>
          <a:xfrm>
            <a:off x="5924616" y="4325144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Calibri"/>
              </a:rPr>
              <a:t>ZRÓWNOWAŻONE MYŚLENIE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1EBC34C4-80FE-1323-301C-96E97A787D3D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EWALUACJA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03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7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pl-PL" b="1" dirty="0">
                <a:solidFill>
                  <a:srgbClr val="000000"/>
                </a:solidFill>
              </a:rPr>
              <a:t>Jakie są główne cele „zrównoważonego rozwoju” w biznesie?</a:t>
            </a:r>
          </a:p>
          <a:p>
            <a:pPr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Ekonomiczny</a:t>
            </a:r>
          </a:p>
          <a:p>
            <a:pPr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środowiskowy</a:t>
            </a:r>
          </a:p>
          <a:p>
            <a:pPr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Społeczny</a:t>
            </a:r>
          </a:p>
          <a:p>
            <a:pPr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Wszystkie</a:t>
            </a:r>
          </a:p>
          <a:p>
            <a:pPr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Żaden z nich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5" name="Google Shape;495;p67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l-PL"/>
              <a:t>Q1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8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pl-PL" b="1" dirty="0">
                <a:solidFill>
                  <a:srgbClr val="000000"/>
                </a:solidFill>
              </a:rPr>
              <a:t>W którym roku Organizacja Narodów Zjednoczonych po raz pierwszy zdefiniowała zrównoważony rozwój?</a:t>
            </a:r>
          </a:p>
          <a:p>
            <a:pPr lvl="0"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1948</a:t>
            </a:r>
            <a:endParaRPr lang="en-GB" dirty="0">
              <a:solidFill>
                <a:srgbClr val="000000"/>
              </a:solidFill>
            </a:endParaRPr>
          </a:p>
          <a:p>
            <a:pPr lvl="0"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1987</a:t>
            </a:r>
            <a:endParaRPr lang="en-GB" dirty="0">
              <a:solidFill>
                <a:srgbClr val="000000"/>
              </a:solidFill>
            </a:endParaRPr>
          </a:p>
          <a:p>
            <a:pPr lvl="0"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2000</a:t>
            </a:r>
            <a:endParaRPr lang="en-GB" dirty="0">
              <a:solidFill>
                <a:srgbClr val="000000"/>
              </a:solidFill>
            </a:endParaRPr>
          </a:p>
          <a:p>
            <a:pPr lvl="0"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01" name="Google Shape;501;p68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l-PL"/>
              <a:t>Q2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9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E75B0"/>
              </a:buClr>
              <a:buSzPts val="1200"/>
              <a:buNone/>
            </a:pPr>
            <a:r>
              <a:rPr lang="pl-PL" sz="2400" b="1" dirty="0">
                <a:solidFill>
                  <a:srgbClr val="000000"/>
                </a:solidFill>
                <a:highlight>
                  <a:srgbClr val="FFFFFF"/>
                </a:highlight>
              </a:rPr>
              <a:t>Wdrażanie zrównoważonego myślenia w firmie jest:</a:t>
            </a:r>
          </a:p>
          <a:p>
            <a:pPr lvl="0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E75B0"/>
              </a:buClr>
              <a:buSzPts val="12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Proces jednostopniowy</a:t>
            </a:r>
          </a:p>
          <a:p>
            <a:pPr lvl="0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E75B0"/>
              </a:buClr>
              <a:buSzPts val="12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Proces wieloetapowy</a:t>
            </a:r>
          </a:p>
          <a:p>
            <a:pPr lvl="0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E75B0"/>
              </a:buClr>
              <a:buSzPts val="12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Działanie ad hoc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07" name="Google Shape;507;p69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l-PL"/>
              <a:t>Q3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0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75B0"/>
              </a:buClr>
              <a:buSzPts val="1200"/>
              <a:buNone/>
            </a:pPr>
            <a:r>
              <a:rPr lang="pl-PL" sz="2400" b="1" dirty="0">
                <a:solidFill>
                  <a:srgbClr val="000000"/>
                </a:solidFill>
              </a:rPr>
              <a:t>Proszę rozwinąć akronim ESG: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75B0"/>
              </a:buClr>
              <a:buSzPts val="12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Cel wspierający środowisko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75B0"/>
              </a:buClr>
              <a:buSzPts val="12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Środowiskowy, społeczny, zarządzania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75B0"/>
              </a:buClr>
              <a:buSzPts val="12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C</a:t>
            </a:r>
            <a:r>
              <a:rPr lang="pl-PL" sz="2400" dirty="0">
                <a:solidFill>
                  <a:srgbClr val="000000"/>
                </a:solidFill>
              </a:rPr>
              <a:t>ele zrównoważonego rozwoju energetycznego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13" name="Google Shape;513;p70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l-PL"/>
              <a:t>Q4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Answer Key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D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B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B</a:t>
            </a:r>
          </a:p>
        </p:txBody>
      </p:sp>
    </p:spTree>
    <p:extLst>
      <p:ext uri="{BB962C8B-B14F-4D97-AF65-F5344CB8AC3E}">
        <p14:creationId xmlns:p14="http://schemas.microsoft.com/office/powerpoint/2010/main" val="272424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297AC0-86FC-6B68-AB7F-8B9C26EA7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7805C-8DBA-E63D-284F-A0F5D686E9B0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FE87CD6C-BDEB-1EC6-D12F-AE16A118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734" b="16734"/>
          <a:stretch>
            <a:fillRect/>
          </a:stretch>
        </p:blipFill>
        <p:spPr>
          <a:xfrm>
            <a:off x="238772" y="2626821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8F0AA941-6345-C983-E4BE-51F9B5302C13}"/>
              </a:ext>
            </a:extLst>
          </p:cNvPr>
          <p:cNvSpPr/>
          <p:nvPr/>
        </p:nvSpPr>
        <p:spPr>
          <a:xfrm>
            <a:off x="5758827" y="4325235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ANGAŻOWANIE PRACOWNIKÓW</a:t>
            </a:r>
            <a:endParaRPr lang="en-US" sz="3600" b="0" i="0" u="none" strike="noStrike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17;p1">
            <a:extLst>
              <a:ext uri="{FF2B5EF4-FFF2-40B4-BE49-F238E27FC236}">
                <a16:creationId xmlns:a16="http://schemas.microsoft.com/office/drawing/2014/main" id="{FA063B2B-38E9-015C-70D9-D08D7473C515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EWALUACJA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439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3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dirty="0" err="1"/>
              <a:t>Pytania</a:t>
            </a:r>
            <a:r>
              <a:rPr lang="en-GB" dirty="0"/>
              <a:t> </a:t>
            </a:r>
            <a:r>
              <a:rPr lang="en-GB" dirty="0" err="1"/>
              <a:t>wielokrotnego</a:t>
            </a:r>
            <a:r>
              <a:rPr lang="en-GB" dirty="0"/>
              <a:t> </a:t>
            </a:r>
            <a:r>
              <a:rPr lang="en-GB" dirty="0" err="1"/>
              <a:t>wyboru</a:t>
            </a:r>
            <a:endParaRPr dirty="0"/>
          </a:p>
        </p:txBody>
      </p:sp>
      <p:sp>
        <p:nvSpPr>
          <p:cNvPr id="712" name="Google Shape;712;p63"/>
          <p:cNvSpPr txBox="1">
            <a:spLocks noGrp="1"/>
          </p:cNvSpPr>
          <p:nvPr>
            <p:ph type="body" idx="2"/>
          </p:nvPr>
        </p:nvSpPr>
        <p:spPr>
          <a:xfrm>
            <a:off x="856391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	Jaka jest główna korzyść z zaangażowania pracowników w zrównoważony rozwój?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Wyższe ceny produktów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Zwiększona rotacja pracowników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Lepszy wizerunek marki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Mniejsze obciążenie pracą dla kierownictwa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4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dirty="0" err="1"/>
              <a:t>Pytania</a:t>
            </a:r>
            <a:r>
              <a:rPr lang="en-GB" dirty="0"/>
              <a:t> </a:t>
            </a:r>
            <a:r>
              <a:rPr lang="en-GB" dirty="0" err="1"/>
              <a:t>wielokrotnego</a:t>
            </a:r>
            <a:r>
              <a:rPr lang="en-GB" dirty="0"/>
              <a:t> </a:t>
            </a:r>
            <a:r>
              <a:rPr lang="en-GB" dirty="0" err="1"/>
              <a:t>wyboru</a:t>
            </a:r>
            <a:endParaRPr lang="en-GB" dirty="0"/>
          </a:p>
        </p:txBody>
      </p:sp>
      <p:sp>
        <p:nvSpPr>
          <p:cNvPr id="718" name="Google Shape;718;p64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Jaka jest kluczowa rola rzecznictwa w zrównoważonym rozwoju przedsiębiorstw?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Zwiększanie zysków firmy bez troski o wpływ na środowisko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Wspieranie polityki i praktyk na rzecz bardziej odpowiedzialnego przedsiębiorstwa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Eliminacja wszystkich programów szkoleniowych dla pracowników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Promowanie wyłącznie korzyści wewnątrz firmy bez wpływu z zewnątrz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508" r="27508"/>
          <a:stretch/>
        </p:blipFill>
        <p:spPr>
          <a:xfrm>
            <a:off x="388401" y="385460"/>
            <a:ext cx="4107750" cy="608707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226" name="Google Shape;226;p2"/>
          <p:cNvSpPr/>
          <p:nvPr/>
        </p:nvSpPr>
        <p:spPr>
          <a:xfrm>
            <a:off x="3926747" y="1252799"/>
            <a:ext cx="5192509" cy="698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"/>
          <p:cNvSpPr txBox="1"/>
          <p:nvPr/>
        </p:nvSpPr>
        <p:spPr>
          <a:xfrm>
            <a:off x="4110770" y="1305097"/>
            <a:ext cx="50084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i="0" u="none" strike="noStrike" cap="none" dirty="0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rPr>
              <a:t>O PROJEKCIE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63;p3">
            <a:extLst>
              <a:ext uri="{FF2B5EF4-FFF2-40B4-BE49-F238E27FC236}">
                <a16:creationId xmlns:a16="http://schemas.microsoft.com/office/drawing/2014/main" id="{BC8781B9-043D-8623-AE98-9C0882A59A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02263" y="2249691"/>
            <a:ext cx="6116841" cy="335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" lvl="0" indent="-158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sz="2400" dirty="0"/>
              <a:t>Wdrażając program „Start on </a:t>
            </a:r>
            <a:r>
              <a:rPr lang="pl-PL" sz="2400" dirty="0" err="1"/>
              <a:t>Sustainability</a:t>
            </a:r>
            <a:r>
              <a:rPr lang="pl-PL" sz="2400" dirty="0"/>
              <a:t>”, dążymy do wyposażenia mikroprzedsiębiorstw w niezbędne narzędzia i zasoby, aby mogły podjąć znaczące działania na rzecz zrównoważonego rozwoju, przyczyniając się tym samym do bardziej zrównoważonej i odpornej gospodarki UE.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5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dirty="0" err="1"/>
              <a:t>Pytania</a:t>
            </a:r>
            <a:r>
              <a:rPr lang="en-GB" dirty="0"/>
              <a:t> </a:t>
            </a:r>
            <a:r>
              <a:rPr lang="en-GB" dirty="0" err="1"/>
              <a:t>wielokrotnego</a:t>
            </a:r>
            <a:r>
              <a:rPr lang="en-GB" dirty="0"/>
              <a:t> </a:t>
            </a:r>
            <a:r>
              <a:rPr lang="en-GB" dirty="0" err="1"/>
              <a:t>wyboru</a:t>
            </a:r>
            <a:endParaRPr lang="en-GB" dirty="0"/>
          </a:p>
        </p:txBody>
      </p:sp>
      <p:sp>
        <p:nvSpPr>
          <p:cNvPr id="724" name="Google Shape;724;p65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Która z poniższych metod jest skuteczna w podnoszeniu kwalifikacji pracowników w zakresie zrównoważonego rozwoju?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Zmniejszenie liczby sesji szkoleniowych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Kursy online i wewnętrzne programy szkoleniowe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Ograniczenie dostępu pracowników do informacji na temat zrównoważonego rozwoju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Skupienie się wyłącznie na wiedzy teoretycznej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6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dirty="0" err="1"/>
              <a:t>Pytania</a:t>
            </a:r>
            <a:r>
              <a:rPr lang="en-GB" dirty="0"/>
              <a:t> </a:t>
            </a:r>
            <a:r>
              <a:rPr lang="en-GB" dirty="0" err="1"/>
              <a:t>wielokrotnego</a:t>
            </a:r>
            <a:r>
              <a:rPr lang="en-GB" dirty="0"/>
              <a:t> </a:t>
            </a:r>
            <a:r>
              <a:rPr lang="en-GB" dirty="0" err="1"/>
              <a:t>wyboru</a:t>
            </a:r>
            <a:endParaRPr lang="en-GB" dirty="0"/>
          </a:p>
        </p:txBody>
      </p:sp>
      <p:sp>
        <p:nvSpPr>
          <p:cNvPr id="730" name="Google Shape;730;p66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W jaki sposób mikroprzedsiębiorstwa mogą wspierać tworzenie zielonych miejsc pracy?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Ignorując przepisy dotyczące ochrony środowiska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Poprzez dywersyfikację w kierunku ekologicznych produktów i usług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Zmniejszając liczbę pracowników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Koncentrując się wyłącznie na krótkoterminowych zyskach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dirty="0" err="1"/>
              <a:t>Pytania</a:t>
            </a:r>
            <a:r>
              <a:rPr lang="en-GB" dirty="0"/>
              <a:t> </a:t>
            </a:r>
            <a:r>
              <a:rPr lang="en-GB" dirty="0" err="1"/>
              <a:t>wielokrotnego</a:t>
            </a:r>
            <a:r>
              <a:rPr lang="en-GB" dirty="0"/>
              <a:t> </a:t>
            </a:r>
            <a:r>
              <a:rPr lang="en-GB" dirty="0" err="1"/>
              <a:t>wyboru</a:t>
            </a:r>
            <a:endParaRPr lang="en-GB" dirty="0"/>
          </a:p>
        </p:txBody>
      </p:sp>
      <p:sp>
        <p:nvSpPr>
          <p:cNvPr id="736" name="Google Shape;736;p67"/>
          <p:cNvSpPr txBox="1">
            <a:spLocks noGrp="1"/>
          </p:cNvSpPr>
          <p:nvPr>
            <p:ph type="body" idx="2"/>
          </p:nvPr>
        </p:nvSpPr>
        <p:spPr>
          <a:xfrm>
            <a:off x="904856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	Dlaczego równość płci jest ważna w działaniach na rzecz zrównoważonego rozwoju?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Zmniejsza potrzebę podejmowania inicjatyw na rzecz zrównoważonego rozwoju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Prowadzi do bardziej innowacyjnych rozwiązań i polityki sprzyjającej włączeniu społecznemu.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Zwiększa obciążenie pracowników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Zmniejsza ogólną produktywność firmy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Odpowiedzi 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B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B</a:t>
            </a:r>
          </a:p>
        </p:txBody>
      </p:sp>
    </p:spTree>
    <p:extLst>
      <p:ext uri="{BB962C8B-B14F-4D97-AF65-F5344CB8AC3E}">
        <p14:creationId xmlns:p14="http://schemas.microsoft.com/office/powerpoint/2010/main" val="4126393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96EEC0-8E0B-A2C1-F544-3DFF9F0E4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04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7716E-0A9C-A9D9-25FA-DE514B1947BD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4CBDA263-E5F3-B43D-263A-2EBFE56941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734" b="16734"/>
          <a:stretch>
            <a:fillRect/>
          </a:stretch>
        </p:blipFill>
        <p:spPr>
          <a:xfrm>
            <a:off x="238771" y="26268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C3BEF656-C36E-5F18-28DD-CC24F032CFF5}"/>
              </a:ext>
            </a:extLst>
          </p:cNvPr>
          <p:cNvSpPr/>
          <p:nvPr/>
        </p:nvSpPr>
        <p:spPr>
          <a:xfrm>
            <a:off x="59119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en-US" sz="32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OBSŁUGA EKOLOGICZNYCH KONSUMENTÓW</a:t>
            </a:r>
            <a:r>
              <a:rPr lang="en-US" sz="4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</a:p>
        </p:txBody>
      </p:sp>
      <p:sp>
        <p:nvSpPr>
          <p:cNvPr id="6" name="Google Shape;217;p1">
            <a:extLst>
              <a:ext uri="{FF2B5EF4-FFF2-40B4-BE49-F238E27FC236}">
                <a16:creationId xmlns:a16="http://schemas.microsoft.com/office/drawing/2014/main" id="{9A8C6B1B-1420-891C-0B2F-1538646EF2A2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631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5"/>
          <p:cNvSpPr txBox="1">
            <a:spLocks noGrp="1"/>
          </p:cNvSpPr>
          <p:nvPr>
            <p:ph type="body" idx="1"/>
          </p:nvPr>
        </p:nvSpPr>
        <p:spPr>
          <a:xfrm>
            <a:off x="4825907" y="845786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Na czym przede wszystkim koncentruje się zielona konsumpcja?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pl-PL" b="1" dirty="0">
              <a:solidFill>
                <a:srgbClr val="000000"/>
              </a:solidFill>
            </a:endParaRP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Korzyści osobiste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Wpływ na środowisko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Status społeczny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Korzyści ekonomiczne</a:t>
            </a:r>
            <a:endParaRPr dirty="0"/>
          </a:p>
        </p:txBody>
      </p:sp>
      <p:sp>
        <p:nvSpPr>
          <p:cNvPr id="646" name="Google Shape;646;p15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Q1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8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Z czego znane są produkty ekologiczne?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Używanie materiałów nienadających się do recyklingu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Zwiększenie ilości odpadów i zużycia energii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Zmniejszenie ilości opakowań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Zawierające toksyczne składniki</a:t>
            </a:r>
            <a:endParaRPr dirty="0"/>
          </a:p>
        </p:txBody>
      </p:sp>
      <p:sp>
        <p:nvSpPr>
          <p:cNvPr id="652" name="Google Shape;652;p18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Q2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9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Co w znaczący sposób przyczyniło się do wzrostu ekologicznych </a:t>
            </a:r>
            <a:r>
              <a:rPr lang="pl-PL" b="1" dirty="0" err="1">
                <a:solidFill>
                  <a:srgbClr val="000000"/>
                </a:solidFill>
              </a:rPr>
              <a:t>zachowań</a:t>
            </a:r>
            <a:r>
              <a:rPr lang="pl-PL" b="1" dirty="0">
                <a:solidFill>
                  <a:srgbClr val="000000"/>
                </a:solidFill>
              </a:rPr>
              <a:t> konsumentów w ciągu ostatniej dekady?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Regulacje rządowe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Osobiste preferencje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Zobowiązania do ograniczenia zużycia energii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Brak świadomości na temat produktów przyjaznych dla środowiska</a:t>
            </a:r>
            <a:endParaRPr dirty="0"/>
          </a:p>
        </p:txBody>
      </p:sp>
      <p:sp>
        <p:nvSpPr>
          <p:cNvPr id="658" name="Google Shape;658;p19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Q3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Jak firmy mogą wykazać się prawdziwym zaangażowaniem w zrównoważony rozwój?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Zwiększenie ilości plastikowych opakowań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Używanie materiałów nienadających się do recyklingu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Oferowanie ekologicznych produktów i usług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Unikanie przejrzystości</a:t>
            </a:r>
            <a:endParaRPr dirty="0"/>
          </a:p>
        </p:txBody>
      </p:sp>
      <p:sp>
        <p:nvSpPr>
          <p:cNvPr id="664" name="Google Shape;664;p20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Q4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1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Co według podanych informacji odgrywa kluczową rolę w </a:t>
            </a:r>
            <a:r>
              <a:rPr lang="pl-PL" b="1" dirty="0" err="1">
                <a:solidFill>
                  <a:srgbClr val="000000"/>
                </a:solidFill>
              </a:rPr>
              <a:t>zachowaniach</a:t>
            </a:r>
            <a:r>
              <a:rPr lang="pl-PL" b="1" dirty="0">
                <a:solidFill>
                  <a:srgbClr val="000000"/>
                </a:solidFill>
              </a:rPr>
              <a:t> konsumentów?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Wpływ mediów społecznościowych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Postawy środowiskowe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Poparcie celebrytów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Trendy w modzie</a:t>
            </a:r>
            <a:endParaRPr dirty="0"/>
          </a:p>
        </p:txBody>
      </p:sp>
      <p:sp>
        <p:nvSpPr>
          <p:cNvPr id="670" name="Google Shape;670;p21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3"/>
          <p:cNvSpPr txBox="1">
            <a:spLocks noGrp="1"/>
          </p:cNvSpPr>
          <p:nvPr>
            <p:ph type="body" idx="1"/>
          </p:nvPr>
        </p:nvSpPr>
        <p:spPr>
          <a:xfrm>
            <a:off x="1218922" y="348055"/>
            <a:ext cx="10007112" cy="80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l-PL" dirty="0"/>
              <a:t>Spis treści Zestawu Startowego SOS</a:t>
            </a:r>
            <a:endParaRPr dirty="0"/>
          </a:p>
        </p:txBody>
      </p:sp>
      <p:graphicFrame>
        <p:nvGraphicFramePr>
          <p:cNvPr id="2" name="Google Shape;186;p9">
            <a:extLst>
              <a:ext uri="{FF2B5EF4-FFF2-40B4-BE49-F238E27FC236}">
                <a16:creationId xmlns:a16="http://schemas.microsoft.com/office/drawing/2014/main" id="{F62340B1-B4BF-8139-B0A8-1656DD96C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705594"/>
              </p:ext>
            </p:extLst>
          </p:nvPr>
        </p:nvGraphicFramePr>
        <p:xfrm>
          <a:off x="621784" y="1155060"/>
          <a:ext cx="10604250" cy="55464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30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3600" b="1" i="0" u="none" strike="noStrike" cap="none" noProof="0" dirty="0">
                          <a:solidFill>
                            <a:srgbClr val="73B64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NAZWA MODUŁU</a:t>
                      </a:r>
                      <a:endParaRPr lang="en-GB" sz="3600" b="1" i="0" u="none" strike="noStrike" cap="none" noProof="0" dirty="0">
                        <a:solidFill>
                          <a:srgbClr val="73B64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3600" b="1" i="0" u="none" strike="noStrike" cap="none" noProof="0" dirty="0">
                          <a:solidFill>
                            <a:srgbClr val="73B64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NAZWA MODUŁU</a:t>
                      </a:r>
                      <a:endParaRPr lang="en-GB" sz="3600" b="1" i="0" u="none" strike="noStrike" cap="none" noProof="0" dirty="0">
                        <a:solidFill>
                          <a:srgbClr val="73B64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Wprowadzenie do Zestawu Startowego SOS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 7 - Przejrzystość w łańcuchu dostaw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 1 - Zrównoważone operacje biznesowe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8 -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Praktyki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porównawcze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2 -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Zrównoważone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myślenie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9 -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Narzędzia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cyfrowe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4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3 -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Angażowanie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pracowników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 10 - Pułapki w zrównoważonym biznesie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 4 - Obsługa ekologicznych konsumentów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Podsumowanie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Zestawu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Startowego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SOS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5 -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Partnerstwa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społeczne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Kluczowe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pojęcia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definicje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 6 - Ocena i planowanie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BIBLIOGRAFIA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2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Jaka jest jedna z wymienionych strategii promowania ekologicznej konsumpcji?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Zwiększenie zużycia energii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Korzystanie z nieodnawialnych źródeł energii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Kupuj lokalnie uprawianą i ekologiczną żywność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Ignorowanie etykiet energetycznych</a:t>
            </a:r>
            <a:endParaRPr dirty="0"/>
          </a:p>
        </p:txBody>
      </p:sp>
      <p:sp>
        <p:nvSpPr>
          <p:cNvPr id="676" name="Google Shape;676;p22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Q6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Odpowiedzi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C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Q6: C</a:t>
            </a:r>
          </a:p>
        </p:txBody>
      </p:sp>
    </p:spTree>
    <p:extLst>
      <p:ext uri="{BB962C8B-B14F-4D97-AF65-F5344CB8AC3E}">
        <p14:creationId xmlns:p14="http://schemas.microsoft.com/office/powerpoint/2010/main" val="560574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161ED2-0F0C-0B0D-5BE3-D3B041512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05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33CF8-F342-610F-285C-80E772C8F747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241DEBC2-CFCE-949F-E462-FB6EF6A251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734" b="16734"/>
          <a:stretch>
            <a:fillRect/>
          </a:stretch>
        </p:blipFill>
        <p:spPr>
          <a:xfrm>
            <a:off x="238771" y="2626821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9E395334-9485-5C99-BCD4-51CC2F3A6418}"/>
              </a:ext>
            </a:extLst>
          </p:cNvPr>
          <p:cNvSpPr/>
          <p:nvPr/>
        </p:nvSpPr>
        <p:spPr>
          <a:xfrm>
            <a:off x="5950016" y="4213554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Calibri"/>
              </a:rPr>
              <a:t>PARTNERSTWA SPOŁECZNE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17;p1">
            <a:extLst>
              <a:ext uri="{FF2B5EF4-FFF2-40B4-BE49-F238E27FC236}">
                <a16:creationId xmlns:a16="http://schemas.microsoft.com/office/drawing/2014/main" id="{4F158FF6-8D77-0C6C-8FFA-6C9C691325A3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1148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4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Początki partnerstw społecznościowych są związane z pojawieniem się:</a:t>
            </a:r>
          </a:p>
          <a:p>
            <a:pPr marL="6858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Koncepcji CSR</a:t>
            </a:r>
          </a:p>
          <a:p>
            <a:pPr marL="6858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Koncepcji ESG</a:t>
            </a:r>
          </a:p>
          <a:p>
            <a:pPr marL="6858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Jest to stosunkowo nowa koncepcja i nie jest powiązana z żadną z powyższych.</a:t>
            </a:r>
            <a:endParaRPr dirty="0"/>
          </a:p>
        </p:txBody>
      </p:sp>
      <p:sp>
        <p:nvSpPr>
          <p:cNvPr id="496" name="Google Shape;496;p34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Q1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8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pl-PL" b="1" dirty="0">
                <a:solidFill>
                  <a:srgbClr val="000000"/>
                </a:solidFill>
              </a:rPr>
              <a:t>Kluczowymi elementami w budowaniu skutecznych partnerstw społecznych są:</a:t>
            </a:r>
          </a:p>
          <a:p>
            <a:pPr marL="6858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Podejście do partnerstwa jako „ekspert” od mieszkańców</a:t>
            </a:r>
          </a:p>
          <a:p>
            <a:pPr marL="6858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Zakładanie natychmiastowego partnerstwa</a:t>
            </a:r>
          </a:p>
          <a:p>
            <a:pPr marL="6858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Zrozumienie potrzeb i wyzwań lokalnej społeczności</a:t>
            </a:r>
            <a:endParaRPr lang="pl-PL" dirty="0"/>
          </a:p>
        </p:txBody>
      </p:sp>
      <p:sp>
        <p:nvSpPr>
          <p:cNvPr id="502" name="Google Shape;502;p58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Q2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9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lnSpc>
                <a:spcPct val="150000"/>
              </a:lnSpc>
            </a:pPr>
            <a:r>
              <a:rPr lang="pl-PL" b="1" dirty="0">
                <a:solidFill>
                  <a:srgbClr val="000000"/>
                </a:solidFill>
              </a:rPr>
              <a:t>Dlaczego partnerstwo społeczne w firmie jest ważne?</a:t>
            </a:r>
          </a:p>
          <a:p>
            <a:pPr marL="6858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Przynosi natychmiastowy zysk dla firmy</a:t>
            </a:r>
          </a:p>
          <a:p>
            <a:pPr marL="6858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Pomaga wzmocnić pozycję lidera w firmie</a:t>
            </a:r>
          </a:p>
          <a:p>
            <a:pPr marL="6858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Poprawia morale pracowników</a:t>
            </a:r>
            <a:endParaRPr sz="240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9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Q3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0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>
              <a:lnSpc>
                <a:spcPct val="150000"/>
              </a:lnSpc>
            </a:pPr>
            <a:r>
              <a:rPr lang="pl-PL" b="1" dirty="0">
                <a:solidFill>
                  <a:srgbClr val="000000"/>
                </a:solidFill>
              </a:rPr>
              <a:t>Przykładami grup aktywnych społecznie w firmie mogą być:</a:t>
            </a:r>
          </a:p>
          <a:p>
            <a:pPr marL="6858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Związki zawodowe</a:t>
            </a:r>
          </a:p>
          <a:p>
            <a:pPr marL="6858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Kluby kobiet</a:t>
            </a:r>
          </a:p>
          <a:p>
            <a:pPr marL="6858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Agencje rekrutacyjne</a:t>
            </a:r>
            <a:endParaRPr sz="240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0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Q4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Answer Key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A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C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B</a:t>
            </a:r>
          </a:p>
        </p:txBody>
      </p:sp>
    </p:spTree>
    <p:extLst>
      <p:ext uri="{BB962C8B-B14F-4D97-AF65-F5344CB8AC3E}">
        <p14:creationId xmlns:p14="http://schemas.microsoft.com/office/powerpoint/2010/main" val="1488139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76F751-BA27-1959-134E-4BB861738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06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D5FC9F-C3DD-6B82-D982-05210A8B7B0D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0FACF4D1-D1C0-DCEB-C807-CBF776AE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734" b="16734"/>
          <a:stretch>
            <a:fillRect/>
          </a:stretch>
        </p:blipFill>
        <p:spPr>
          <a:xfrm>
            <a:off x="238772" y="26268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22EE47CF-6AB4-CE5B-DAAB-A6CEF6C26DCC}"/>
              </a:ext>
            </a:extLst>
          </p:cNvPr>
          <p:cNvSpPr/>
          <p:nvPr/>
        </p:nvSpPr>
        <p:spPr>
          <a:xfrm>
            <a:off x="5899216" y="4325236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OCENA I PLANOWANIE</a:t>
            </a:r>
            <a:endParaRPr lang="en-US" sz="3600" b="0" i="0" u="none" strike="noStrike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17;p1">
            <a:extLst>
              <a:ext uri="{FF2B5EF4-FFF2-40B4-BE49-F238E27FC236}">
                <a16:creationId xmlns:a16="http://schemas.microsoft.com/office/drawing/2014/main" id="{5AFE6805-D47F-E1C4-260F-CE8FAF3E6386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778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d080a7830e_0_552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3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dirty="0"/>
              <a:t>Q1</a:t>
            </a:r>
            <a:endParaRPr dirty="0"/>
          </a:p>
        </p:txBody>
      </p:sp>
      <p:sp>
        <p:nvSpPr>
          <p:cNvPr id="674" name="Google Shape;674;g2d080a7830e_0_552"/>
          <p:cNvSpPr txBox="1">
            <a:spLocks noGrp="1"/>
          </p:cNvSpPr>
          <p:nvPr>
            <p:ph type="body" idx="2"/>
          </p:nvPr>
        </p:nvSpPr>
        <p:spPr>
          <a:xfrm>
            <a:off x="629920" y="2092471"/>
            <a:ext cx="10237766" cy="4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Plan zrównoważonego rozwoju: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Jest dokumentem polityki zrównoważonego rozwoju, który nie podlega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SDGs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2030, wystarczającym do spełnienia przepisów i wytycznych rządowych każdego kraju.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Jest to przewodnik zawierający jasne, mierzalne i realistyczne cele mające na celu poprawę zrównoważonego rozwoju organizacji zgodnie z SDG 2030.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Jest to dokument opracowany zgodnie z wytycznymi firmy, który nie jest zgodny z żadnymi przepisami europejskimi i krajowymi.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240501-28E1-C104-9437-F50F679E1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01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EE1388D-1CAB-D661-7714-033E4603FD6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16734" b="16734"/>
          <a:stretch>
            <a:fillRect/>
          </a:stretch>
        </p:blipFill>
        <p:spPr/>
      </p:pic>
      <p:sp>
        <p:nvSpPr>
          <p:cNvPr id="6" name="Google Shape;259;p4">
            <a:extLst>
              <a:ext uri="{FF2B5EF4-FFF2-40B4-BE49-F238E27FC236}">
                <a16:creationId xmlns:a16="http://schemas.microsoft.com/office/drawing/2014/main" id="{ABAE6EA0-9474-D05C-B922-A92929BAF6BF}"/>
              </a:ext>
            </a:extLst>
          </p:cNvPr>
          <p:cNvSpPr/>
          <p:nvPr/>
        </p:nvSpPr>
        <p:spPr>
          <a:xfrm>
            <a:off x="59246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en-US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ZRÓWNOWAŻONE OPERACJE BIZNESOWE</a:t>
            </a:r>
            <a:endParaRPr lang="en-US"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52206D49-7120-2C05-7CC6-9ED6DD7C854F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EWALUACJA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104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d1fbf6497a_0_22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3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Q2</a:t>
            </a:r>
            <a:endParaRPr dirty="0"/>
          </a:p>
        </p:txBody>
      </p:sp>
      <p:sp>
        <p:nvSpPr>
          <p:cNvPr id="680" name="Google Shape;680;g2d1fbf6497a_0_22"/>
          <p:cNvSpPr txBox="1">
            <a:spLocks noGrp="1"/>
          </p:cNvSpPr>
          <p:nvPr>
            <p:ph type="body" idx="2"/>
          </p:nvPr>
        </p:nvSpPr>
        <p:spPr>
          <a:xfrm>
            <a:off x="904850" y="2481250"/>
            <a:ext cx="10198200" cy="3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Plan Zrównoważonego Rozwoju powinien angażować: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Tylko zespół zarządzający.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Wszystkich pracowników, menedżerów, klientów, dostawców i inwestorów.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Tylko osoby (wewnętrzne i zewnętrzne) wyznaczone przez kierownictwo.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d1fbf6497a_0_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3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Q3</a:t>
            </a:r>
            <a:endParaRPr dirty="0"/>
          </a:p>
        </p:txBody>
      </p:sp>
      <p:sp>
        <p:nvSpPr>
          <p:cNvPr id="686" name="Google Shape;686;g2d1fbf6497a_0_7"/>
          <p:cNvSpPr txBox="1">
            <a:spLocks noGrp="1"/>
          </p:cNvSpPr>
          <p:nvPr>
            <p:ph type="body" idx="2"/>
          </p:nvPr>
        </p:nvSpPr>
        <p:spPr>
          <a:xfrm>
            <a:off x="904850" y="2411950"/>
            <a:ext cx="10198200" cy="3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	Kiedy raportowanie zrównoważonego rozwoju będzie obowiązkowe dla mikroprzedsiębiorstw?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Od 2027 r., ale do 1 stycznia 2028 r. mogą zrezygnować.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Od 1 stycznia 2025 r.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Nie ustalono jeszcze terminu wprowadzenia obowiązku.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d1fbf6497a_0_1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3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Q4</a:t>
            </a:r>
            <a:endParaRPr dirty="0"/>
          </a:p>
        </p:txBody>
      </p:sp>
      <p:sp>
        <p:nvSpPr>
          <p:cNvPr id="692" name="Google Shape;692;g2d1fbf6497a_0_17"/>
          <p:cNvSpPr txBox="1">
            <a:spLocks noGrp="1"/>
          </p:cNvSpPr>
          <p:nvPr>
            <p:ph type="body" idx="2"/>
          </p:nvPr>
        </p:nvSpPr>
        <p:spPr>
          <a:xfrm>
            <a:off x="904850" y="2463900"/>
            <a:ext cx="10198200" cy="4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Raport zrównoważonego rozwoju jest weryfikowany: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Przez zewnętrzną firmę audytorską bez stosowania standardowego szablonu.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Weryfikacja nie jest wymagana.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Przez zewnętrzną firmę audytorską i w standardowym formacie elektronicznym, który upraszcza jego włączenie do Jednolitego Europejskiego Punktu Dostępu.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2d1fbf6497a_0_42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3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Q5</a:t>
            </a:r>
            <a:endParaRPr dirty="0"/>
          </a:p>
        </p:txBody>
      </p:sp>
      <p:sp>
        <p:nvSpPr>
          <p:cNvPr id="698" name="Google Shape;698;g2d1fbf6497a_0_42"/>
          <p:cNvSpPr txBox="1">
            <a:spLocks noGrp="1"/>
          </p:cNvSpPr>
          <p:nvPr>
            <p:ph type="body" idx="2"/>
          </p:nvPr>
        </p:nvSpPr>
        <p:spPr>
          <a:xfrm>
            <a:off x="904850" y="2152150"/>
            <a:ext cx="10198200" cy="46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 celu monitorowania zgodności z Planem Zrównoważonego Rozwoju niezbędne jest: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Przeprowadzać okresową ocenę, monitorowanie i działania kontrolne.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Zaprojektować, wdrożyć i przeanalizować system wskaźników, który w ramach karty wyników dostarcza informacji na temat ewolucji według celów i odchyleń w odniesieniu do szacowanej wartości.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Wszystkie są poprawne.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Odpowiedzi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B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A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C</a:t>
            </a:r>
          </a:p>
        </p:txBody>
      </p:sp>
    </p:spTree>
    <p:extLst>
      <p:ext uri="{BB962C8B-B14F-4D97-AF65-F5344CB8AC3E}">
        <p14:creationId xmlns:p14="http://schemas.microsoft.com/office/powerpoint/2010/main" val="1707493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B81196-B852-B9D3-4502-DC4ED5DC9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07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95D34-CD38-E6BD-33A6-C74585CA3E87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27ABF7F0-496E-CF7B-30E3-C5F0B97D76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734" b="16734"/>
          <a:stretch>
            <a:fillRect/>
          </a:stretch>
        </p:blipFill>
        <p:spPr>
          <a:xfrm>
            <a:off x="238772" y="26522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01AE24A1-473C-73FC-10A8-A6C690FF7165}"/>
              </a:ext>
            </a:extLst>
          </p:cNvPr>
          <p:cNvSpPr/>
          <p:nvPr/>
        </p:nvSpPr>
        <p:spPr>
          <a:xfrm>
            <a:off x="59246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SzPts val="529"/>
              <a:buFont typeface="+mj-lt"/>
              <a:buAutoNum type="alphaUcPeriod"/>
            </a:pPr>
            <a:r>
              <a:rPr lang="en-US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PRZEJRZYSTOŚĆ W ŁAŃCUCHU DOSTAW</a:t>
            </a:r>
            <a:endParaRPr lang="en-US"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17;p1">
            <a:extLst>
              <a:ext uri="{FF2B5EF4-FFF2-40B4-BE49-F238E27FC236}">
                <a16:creationId xmlns:a16="http://schemas.microsoft.com/office/drawing/2014/main" id="{99304AFB-99A0-2C57-4C7E-F771F1BC1EAD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447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Jaka jest główna różnica między „łańcuchem dostaw” a „łańcuchem wartości”?</a:t>
            </a:r>
          </a:p>
          <a:p>
            <a:pPr lvl="0" indent="-45720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Łańcuch dostaw koncentruje się na przepływie produktów i materiałów, podczas gdy łańcuch wartości kładzie nacisk na tworzenie wartości na każdym etapie procesu.</a:t>
            </a:r>
          </a:p>
          <a:p>
            <a:pPr lvl="0" indent="-45720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Łańcuch dostaw dotyczy strategii marketingowych, podczas gdy łańcuch wartości dotyczy logistyki i dystrybucji.</a:t>
            </a:r>
          </a:p>
          <a:p>
            <a:pPr lvl="0" indent="-45720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Łańcuch dostaw obejmuje obsługę i wsparcie klienta, podczas gdy łańcuch wartości obejmuje jedynie procesy produkcyjne.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505" name="Google Shape;505;p3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S"/>
              <a:t>Q1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S"/>
              <a:t>Q2</a:t>
            </a:r>
            <a:endParaRPr/>
          </a:p>
        </p:txBody>
      </p:sp>
      <p:sp>
        <p:nvSpPr>
          <p:cNvPr id="511" name="Google Shape;511;p4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Jaki jest główny cel dyrektywy w sprawie sprawozdawczości przedsiębiorstw w zakresie zrównoważonego rozwoju (CSRD)?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Identyfikacja i łagodzenie rzeczywistych i potencjalnych negatywnych skutków w łańcuchu wartości.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Raportowanie działań mających wpływ na środowisko i społeczeństwo przy użyciu znormalizowanych ram.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Ustanowienie kodeksu postępowania dla działalności biznesowej.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04E75C-A254-4358-99FB-9332D439F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8225" y="513743"/>
            <a:ext cx="6341766" cy="5166427"/>
          </a:xfrm>
        </p:spPr>
        <p:txBody>
          <a:bodyPr/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W jaki sposób dyrektywa w sprawie należytej staranności w zakresie zrównoważonego rozwoju przedsiębiorstw (CS3D) różni się od CSRD pod względem jej głównego celu?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b="1" dirty="0">
              <a:solidFill>
                <a:srgbClr val="20212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pl-PL" sz="20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CS3D koncentruje się na akceptacji kodeksu postępowania i planów działania w celu zaradzenia negatywnym skutkom, podczas gdy CSRD koncentruje się na znormalizowanej sprawozdawczości danych dotyczących zrównoważonego rozwoju.</a:t>
            </a:r>
          </a:p>
          <a:p>
            <a:pPr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pl-PL" sz="20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CS3D wymaga raportowania działań mających wpływ na środowisko, podczas gdy CSRD nakazuje zachowanie należytej staranności w łańcuchu wartości.</a:t>
            </a:r>
          </a:p>
          <a:p>
            <a:pPr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pl-PL" sz="20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CS3D dotyczy ujawniania danych finansowych, podczas gdy CSRD odnosi się do wyników niefinansowych.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sym typeface="Robot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54731-E521-8591-398E-7FC50DA5B4A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IN" dirty="0"/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1316094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Która dyrektywa wymaga od firm z krajów trzecich oceny i łagodzenia negatywnego wpływu w łańcuchu wartości?</a:t>
            </a:r>
          </a:p>
          <a:p>
            <a:pPr lvl="0" indent="-4572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Dyrektywa w sprawie należytej staranności w zakresie zrównoważonego rozwoju przedsiębiorstw (CSDD)</a:t>
            </a:r>
          </a:p>
          <a:p>
            <a:pPr lvl="0" indent="-4572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Dyrektywa w sprawie sprawozdawczości dotyczącej zrównoważonego rozwoju przedsiębiorstw (CSRD)</a:t>
            </a:r>
          </a:p>
          <a:p>
            <a:pPr lvl="0" indent="-4572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Zarówno CSRD, jak i CSDD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517" name="Google Shape;517;p5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S"/>
              <a:t>Q4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3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Q1</a:t>
            </a:r>
            <a:endParaRPr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B017B3-6BA0-A939-DA23-1B343CFC277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84963" y="2397761"/>
            <a:ext cx="10622074" cy="3811134"/>
          </a:xfrm>
        </p:spPr>
        <p:txBody>
          <a:bodyPr/>
          <a:lstStyle/>
          <a:p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Jaki jest główny cel zrównoważonych praktyk biznesowych?</a:t>
            </a:r>
          </a:p>
          <a:p>
            <a:b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Maksymalizacja krótkoterminowych zysków za wszelką cenę</a:t>
            </a:r>
            <a:b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Obniżanie standardów etycznych w celu zwiększenia udziału w rynku</a:t>
            </a:r>
            <a:b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Równoważenie aspektów środowiskowych, społecznych i ekonomicznych</a:t>
            </a:r>
            <a:b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Skupienie się wyłącznie na interesach akcjonariuszy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"/>
          <p:cNvSpPr txBox="1">
            <a:spLocks noGrp="1"/>
          </p:cNvSpPr>
          <p:nvPr>
            <p:ph type="body" idx="1"/>
          </p:nvPr>
        </p:nvSpPr>
        <p:spPr>
          <a:xfrm>
            <a:off x="4854482" y="701740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000" b="1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Zgodnie z podanym tekstem, co jest prawdą na temat obowiązków mikroprzedsiębiorstw wynikających z dyrektyw CS3D i CSRD?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00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Mikroprzedsiębiorstwa mają bezpośrednie obowiązki wynikające z dyrektywy CS3D i muszą spełniać wszystkie wymogi dotyczące sprawozdawczości w zakresie zrównoważonego rozwoju.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00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Mikroprzedsiębiorstwa nie mają bezpośrednich obowiązków, ale mają obowiązki pośrednie, ponieważ są częścią łańcucha wartości lub łańcucha dostaw, takie jak dostarczanie danych i przyjmowanie kodeksów postępowania w zakresie zrównoważonego rozwoju.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00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Mikroprzedsiębiorstwa są zwolnione zarówno z bezpośrednich, jak i pośrednich obowiązków związanych ze zrównoważonym rozwojem i należytą starannością.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523" name="Google Shape;523;p6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S"/>
              <a:t>Q5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Odpowiedzi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A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B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A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A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A</a:t>
            </a:r>
          </a:p>
        </p:txBody>
      </p:sp>
    </p:spTree>
    <p:extLst>
      <p:ext uri="{BB962C8B-B14F-4D97-AF65-F5344CB8AC3E}">
        <p14:creationId xmlns:p14="http://schemas.microsoft.com/office/powerpoint/2010/main" val="3314795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51FBC3-3BC3-63B1-545B-049905030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08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2C1F0DE0-65F1-6257-9786-E74D59DC274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16734" b="16734"/>
          <a:stretch>
            <a:fillRect/>
          </a:stretch>
        </p:blipFill>
        <p:spPr>
          <a:xfrm>
            <a:off x="238125" y="2627313"/>
            <a:ext cx="7708900" cy="3395662"/>
          </a:xfrm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AA3482B5-1F92-097D-2206-FEC7E30CCA04}"/>
              </a:ext>
            </a:extLst>
          </p:cNvPr>
          <p:cNvSpPr/>
          <p:nvPr/>
        </p:nvSpPr>
        <p:spPr>
          <a:xfrm>
            <a:off x="59500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PRAKTYKI PORÓWNAWCZE</a:t>
            </a:r>
            <a:endParaRPr lang="en-US" sz="3600" b="0" i="0" u="none" strike="noStrike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C20619EB-6636-FDCE-632B-7CF63C2B7809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EWALUACJA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138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"/>
          <p:cNvSpPr txBox="1">
            <a:spLocks noGrp="1"/>
          </p:cNvSpPr>
          <p:nvPr>
            <p:ph type="body" idx="1"/>
          </p:nvPr>
        </p:nvSpPr>
        <p:spPr>
          <a:xfrm>
            <a:off x="4686300" y="826894"/>
            <a:ext cx="6481373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 b="1" dirty="0">
                <a:solidFill>
                  <a:srgbClr val="000000"/>
                </a:solidFill>
              </a:rPr>
              <a:t>Jaki jest cel </a:t>
            </a:r>
            <a:r>
              <a:rPr lang="pl-PL" sz="2400" b="1" dirty="0" err="1">
                <a:solidFill>
                  <a:srgbClr val="000000"/>
                </a:solidFill>
              </a:rPr>
              <a:t>benchmarkingu</a:t>
            </a:r>
            <a:r>
              <a:rPr lang="pl-PL" sz="2400" b="1" dirty="0">
                <a:solidFill>
                  <a:srgbClr val="000000"/>
                </a:solidFill>
              </a:rPr>
              <a:t> w kontekście zrównoważonego rozwoju?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Ukrywanie informacji przed interesariuszami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</a:t>
            </a:r>
            <a:r>
              <a:rPr lang="pl-PL" sz="2400" dirty="0">
                <a:solidFill>
                  <a:srgbClr val="000000"/>
                </a:solidFill>
              </a:rPr>
              <a:t>orównywanie wysiłków na rzecz zrównoważonego rozwoju podejmowanych przez różne podmioty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Tworzenie złożoności w praktykach zrównoważonego rozwoju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Zniechęcanie do przejrzystości w praktykach biznesowych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51" name="Google Shape;351;p13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Q1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"/>
          <p:cNvSpPr txBox="1">
            <a:spLocks noGrp="1"/>
          </p:cNvSpPr>
          <p:nvPr>
            <p:ph type="body" idx="1"/>
          </p:nvPr>
        </p:nvSpPr>
        <p:spPr>
          <a:xfrm>
            <a:off x="4676775" y="826894"/>
            <a:ext cx="6490898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 b="1" dirty="0">
                <a:solidFill>
                  <a:srgbClr val="000000"/>
                </a:solidFill>
              </a:rPr>
              <a:t>Która z poniższych NIE jest kluczową zasadą </a:t>
            </a:r>
            <a:r>
              <a:rPr lang="pl-PL" sz="2400" b="1" dirty="0" err="1">
                <a:solidFill>
                  <a:srgbClr val="000000"/>
                </a:solidFill>
              </a:rPr>
              <a:t>benchmarkingu</a:t>
            </a:r>
            <a:r>
              <a:rPr lang="pl-PL" sz="2400" b="1" dirty="0">
                <a:solidFill>
                  <a:srgbClr val="000000"/>
                </a:solidFill>
              </a:rPr>
              <a:t> w zrównoważonym rozwoju?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Przejrzystość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Rygorystyczność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Wyłączność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Zaangażowanie interesariuszy</a:t>
            </a:r>
            <a:endParaRPr dirty="0"/>
          </a:p>
        </p:txBody>
      </p:sp>
      <p:sp>
        <p:nvSpPr>
          <p:cNvPr id="357" name="Google Shape;357;p14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Q2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 txBox="1">
            <a:spLocks noGrp="1"/>
          </p:cNvSpPr>
          <p:nvPr>
            <p:ph type="body" idx="1"/>
          </p:nvPr>
        </p:nvSpPr>
        <p:spPr>
          <a:xfrm>
            <a:off x="4788329" y="501217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 b="1" dirty="0">
                <a:solidFill>
                  <a:srgbClr val="000000"/>
                </a:solidFill>
              </a:rPr>
              <a:t>Czym jest </a:t>
            </a:r>
            <a:r>
              <a:rPr lang="pl-PL" sz="2400" b="1" dirty="0" err="1">
                <a:solidFill>
                  <a:srgbClr val="000000"/>
                </a:solidFill>
              </a:rPr>
              <a:t>benchmarking</a:t>
            </a:r>
            <a:r>
              <a:rPr lang="pl-PL" sz="2400" b="1" dirty="0">
                <a:solidFill>
                  <a:srgbClr val="000000"/>
                </a:solidFill>
              </a:rPr>
              <a:t> w kontekście zrównoważonego rozwoju?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Jednorazowa ocena w odniesieniu do benchmarku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Ciągły program poprawy zrównoważonego rozwoju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Sposób na uniknięcie przejrzystości w praktykach biznesowych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Metoda ukrywania danych dotyczących zrównoważonego rozwoju przed interesariuszami</a:t>
            </a:r>
            <a:endParaRPr dirty="0"/>
          </a:p>
        </p:txBody>
      </p:sp>
      <p:sp>
        <p:nvSpPr>
          <p:cNvPr id="363" name="Google Shape;363;p15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Q3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 b="1" dirty="0">
                <a:solidFill>
                  <a:srgbClr val="000000"/>
                </a:solidFill>
              </a:rPr>
              <a:t>W jaki sposób </a:t>
            </a:r>
            <a:r>
              <a:rPr lang="pl-PL" sz="2400" b="1" dirty="0" err="1">
                <a:solidFill>
                  <a:srgbClr val="000000"/>
                </a:solidFill>
              </a:rPr>
              <a:t>benchmarking</a:t>
            </a:r>
            <a:r>
              <a:rPr lang="pl-PL" sz="2400" b="1" dirty="0">
                <a:solidFill>
                  <a:srgbClr val="000000"/>
                </a:solidFill>
              </a:rPr>
              <a:t> może pomóc w praktykach zrównoważonego rozwoju?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Zwiększając złożoność operacji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Nagradzając podmioty osiągające gorsze wyniki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Porównując wyniki i standardy w zakresie zrównoważonego rozwoju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Unikanie angażowania interesariuszy</a:t>
            </a:r>
            <a:endParaRPr dirty="0"/>
          </a:p>
        </p:txBody>
      </p:sp>
      <p:sp>
        <p:nvSpPr>
          <p:cNvPr id="369" name="Google Shape;369;p18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Q4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9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 b="1" dirty="0">
                <a:solidFill>
                  <a:srgbClr val="000000"/>
                </a:solidFill>
              </a:rPr>
              <a:t>Jaka jest rola koordynatora w </a:t>
            </a:r>
            <a:r>
              <a:rPr lang="pl-PL" sz="2400" b="1" dirty="0" err="1">
                <a:solidFill>
                  <a:srgbClr val="000000"/>
                </a:solidFill>
              </a:rPr>
              <a:t>benchmarkingu</a:t>
            </a:r>
            <a:r>
              <a:rPr lang="pl-PL" sz="2400" b="1" dirty="0">
                <a:solidFill>
                  <a:srgbClr val="000000"/>
                </a:solidFill>
              </a:rPr>
              <a:t>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Ukrywanie konfliktów interesów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Prowadzenie prac nad </a:t>
            </a:r>
            <a:r>
              <a:rPr lang="pl-PL" sz="2400" dirty="0" err="1">
                <a:solidFill>
                  <a:srgbClr val="000000"/>
                </a:solidFill>
              </a:rPr>
              <a:t>benchmarkingiem</a:t>
            </a:r>
            <a:endParaRPr lang="pl-PL" sz="2400" dirty="0">
              <a:solidFill>
                <a:srgbClr val="000000"/>
              </a:solidFill>
            </a:endParaRP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Zniechęcanie interesariuszy do angażowania się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Ograniczanie przejrzystości procesu </a:t>
            </a:r>
            <a:r>
              <a:rPr lang="pl-PL" sz="2400" dirty="0" err="1">
                <a:solidFill>
                  <a:srgbClr val="000000"/>
                </a:solidFill>
              </a:rPr>
              <a:t>benchmarkingu</a:t>
            </a:r>
            <a:endParaRPr dirty="0"/>
          </a:p>
        </p:txBody>
      </p:sp>
      <p:sp>
        <p:nvSpPr>
          <p:cNvPr id="375" name="Google Shape;375;p19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Q5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 b="1" dirty="0">
                <a:solidFill>
                  <a:srgbClr val="000000"/>
                </a:solidFill>
              </a:rPr>
              <a:t>Jaki jest cel rzecznictwa i aktywizmu w zaangażowaniu na rzecz zrównoważonego rozwoju?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Utrzymanie status quo niezrównoważonych praktyk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Zniechęcanie jednostek do przyjmowania zrównoważonych </a:t>
            </a:r>
            <a:r>
              <a:rPr lang="pl-PL" sz="2400" dirty="0" err="1">
                <a:solidFill>
                  <a:srgbClr val="000000"/>
                </a:solidFill>
              </a:rPr>
              <a:t>zachowań</a:t>
            </a:r>
            <a:endParaRPr lang="pl-PL" sz="2400" dirty="0">
              <a:solidFill>
                <a:srgbClr val="000000"/>
              </a:solidFill>
            </a:endParaRP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Podejmowanie działań promujących zrównoważony rozwój na szerszą skalę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Wspieranie zanieczyszczenia środowiska</a:t>
            </a:r>
            <a:endParaRPr dirty="0"/>
          </a:p>
        </p:txBody>
      </p:sp>
      <p:sp>
        <p:nvSpPr>
          <p:cNvPr id="381" name="Google Shape;381;p20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Q6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Odpowiedzi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C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A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Q6: C</a:t>
            </a:r>
          </a:p>
        </p:txBody>
      </p:sp>
    </p:spTree>
    <p:extLst>
      <p:ext uri="{BB962C8B-B14F-4D97-AF65-F5344CB8AC3E}">
        <p14:creationId xmlns:p14="http://schemas.microsoft.com/office/powerpoint/2010/main" val="308450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4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Q2</a:t>
            </a:r>
            <a:endParaRPr/>
          </a:p>
        </p:txBody>
      </p:sp>
      <p:sp>
        <p:nvSpPr>
          <p:cNvPr id="665" name="Google Shape;665;p54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Która strategia jest powszechnie stosowana przez firmy w celu zmniejszenia ich śladu węglowego?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A) Zwiększanie zależności od paliw kopalnych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B) Rozbudowa przestrzeni biurowych i infrastruktury fizycznej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C) Inwestowanie w odnawialne źródła energii, takie jak energia słoneczna i wiatrowa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D) Cięcie kosztów poprzez ograniczenie zarządzania odpadami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7CE045-19EF-D26B-AC45-1E0BA41EE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09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27CF0980-CD59-846E-391E-F04060B069B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16734" b="16734"/>
          <a:stretch>
            <a:fillRect/>
          </a:stretch>
        </p:blipFill>
        <p:spPr>
          <a:xfrm>
            <a:off x="238125" y="2627313"/>
            <a:ext cx="7708900" cy="3395662"/>
          </a:xfrm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39A89C4D-902D-4DE7-71E5-D5D49E2B61F8}"/>
              </a:ext>
            </a:extLst>
          </p:cNvPr>
          <p:cNvSpPr/>
          <p:nvPr/>
        </p:nvSpPr>
        <p:spPr>
          <a:xfrm>
            <a:off x="58865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NARZĘDZIA CYFROWE</a:t>
            </a:r>
            <a:endParaRPr lang="en-US" sz="3600" b="0" i="0" u="none" strike="noStrike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4B5C498A-C8D9-4A69-0DE9-0E12B0CE4F58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42382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6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Pytanie</a:t>
            </a:r>
            <a:r>
              <a:rPr lang="en-GB" dirty="0"/>
              <a:t> 1 </a:t>
            </a:r>
            <a:endParaRPr dirty="0"/>
          </a:p>
        </p:txBody>
      </p:sp>
      <p:sp>
        <p:nvSpPr>
          <p:cNvPr id="732" name="Google Shape;732;p66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Jaka jest główna korzyść z zastosowania technologii cyfrowych w praktykach zrównoważonego rozwoju dla mikroprzedsiębiorstw?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Zwiększenie obciążenia pracą ręczną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Zwiększenie wydajności operacyjnej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Zmniejszenie zaangażowania klientów Promowanie tradycyjnych modeli biznesowych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Pytanie</a:t>
            </a:r>
            <a:r>
              <a:rPr lang="en-GB" dirty="0"/>
              <a:t> 2 </a:t>
            </a:r>
            <a:endParaRPr dirty="0"/>
          </a:p>
        </p:txBody>
      </p:sp>
      <p:sp>
        <p:nvSpPr>
          <p:cNvPr id="738" name="Google Shape;738;p67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Na czym ramy </a:t>
            </a:r>
            <a:r>
              <a:rPr lang="pl-PL" b="1" dirty="0" err="1">
                <a:solidFill>
                  <a:srgbClr val="000000"/>
                </a:solidFill>
              </a:rPr>
              <a:t>Triple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Bottom</a:t>
            </a:r>
            <a:r>
              <a:rPr lang="pl-PL" b="1" dirty="0">
                <a:solidFill>
                  <a:srgbClr val="000000"/>
                </a:solidFill>
              </a:rPr>
              <a:t> Line zachęcają firmy do skupienia się?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Tylko wyniki finansowe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Tylko ochrona środowiska i zysk ekonomiczny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Sprawiedliwość społeczna, ochrona środowiska i zysk ekonomiczny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Tylko satysfakcja klienta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8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Pytanie</a:t>
            </a:r>
            <a:r>
              <a:rPr lang="en-GB" dirty="0"/>
              <a:t> 3 </a:t>
            </a:r>
            <a:endParaRPr dirty="0"/>
          </a:p>
        </p:txBody>
      </p:sp>
      <p:sp>
        <p:nvSpPr>
          <p:cNvPr id="744" name="Google Shape;744;p68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Które narzędzie cyfrowe może pomóc zmniejszyć ślad węglowy IT firmy poprzez wykorzystanie energooszczędnej globalnej infrastruktury?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Ręczne wprowadzanie danych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Przetwarzanie w chmurze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Papierowe systemy archiwizacji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Tradycyjne aplikacje desktopowe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9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Pytanie</a:t>
            </a:r>
            <a:r>
              <a:rPr lang="en-GB" dirty="0"/>
              <a:t> 4 </a:t>
            </a:r>
            <a:endParaRPr dirty="0"/>
          </a:p>
        </p:txBody>
      </p:sp>
      <p:sp>
        <p:nvSpPr>
          <p:cNvPr id="750" name="Google Shape;750;p69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Która platforma open-</a:t>
            </a:r>
            <a:r>
              <a:rPr lang="pl-PL" b="1" dirty="0" err="1">
                <a:solidFill>
                  <a:srgbClr val="000000"/>
                </a:solidFill>
              </a:rPr>
              <a:t>source</a:t>
            </a:r>
            <a:r>
              <a:rPr lang="pl-PL" b="1" dirty="0">
                <a:solidFill>
                  <a:srgbClr val="000000"/>
                </a:solidFill>
              </a:rPr>
              <a:t> jest wykorzystywana do analizy danych w celu podejmowania zrównoważonych decyzji biznesowych?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en-GB" dirty="0">
                <a:solidFill>
                  <a:srgbClr val="000000"/>
                </a:solidFill>
              </a:rPr>
              <a:t>Trello</a:t>
            </a:r>
            <a:endParaRPr dirty="0">
              <a:solidFill>
                <a:srgbClr val="000000"/>
              </a:solidFill>
            </a:endParaRP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en-GB" dirty="0">
                <a:solidFill>
                  <a:srgbClr val="000000"/>
                </a:solidFill>
              </a:rPr>
              <a:t>Odoo</a:t>
            </a:r>
            <a:endParaRPr dirty="0">
              <a:solidFill>
                <a:srgbClr val="000000"/>
              </a:solidFill>
            </a:endParaRP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en-GB" dirty="0" err="1">
                <a:solidFill>
                  <a:srgbClr val="000000"/>
                </a:solidFill>
              </a:rPr>
              <a:t>SuiteCRM</a:t>
            </a:r>
            <a:endParaRPr dirty="0">
              <a:solidFill>
                <a:srgbClr val="000000"/>
              </a:solidFill>
            </a:endParaRP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en-GB" dirty="0">
                <a:solidFill>
                  <a:srgbClr val="000000"/>
                </a:solidFill>
              </a:rPr>
              <a:t>KNIME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0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Pytanie</a:t>
            </a:r>
            <a:r>
              <a:rPr lang="en-GB" dirty="0"/>
              <a:t> 5 </a:t>
            </a:r>
            <a:endParaRPr dirty="0"/>
          </a:p>
        </p:txBody>
      </p:sp>
      <p:sp>
        <p:nvSpPr>
          <p:cNvPr id="756" name="Google Shape;756;p70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Jaki jest kluczowy pierwszy krok w tworzeniu Planu Zrównoważonego Rozwoju Cyfrowego?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Wdrożenie losowych narzędzi cyfrowych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Ocena bieżących praktyk cyfrowych i zrównoważonego rozwoju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Ignorowanie kwestii budżetowych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Unikanie wkładu interesariuszy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Odpowiedzi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C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D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B</a:t>
            </a:r>
          </a:p>
        </p:txBody>
      </p:sp>
    </p:spTree>
    <p:extLst>
      <p:ext uri="{BB962C8B-B14F-4D97-AF65-F5344CB8AC3E}">
        <p14:creationId xmlns:p14="http://schemas.microsoft.com/office/powerpoint/2010/main" val="36434299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73D8E0-F9B4-052A-4BA9-A323BBE44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10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6A813EE0-20C1-1847-00C1-8EFFCC21EAE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16734" b="16734"/>
          <a:stretch>
            <a:fillRect/>
          </a:stretch>
        </p:blipFill>
        <p:spPr>
          <a:xfrm>
            <a:off x="238125" y="2627313"/>
            <a:ext cx="7708900" cy="3395662"/>
          </a:xfrm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438DE7C8-7416-C0E6-A876-9E71497B29F9}"/>
              </a:ext>
            </a:extLst>
          </p:cNvPr>
          <p:cNvSpPr/>
          <p:nvPr/>
        </p:nvSpPr>
        <p:spPr>
          <a:xfrm>
            <a:off x="59373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SzPts val="529"/>
              <a:buFont typeface="+mj-lt"/>
              <a:buAutoNum type="alphaUcPeriod"/>
            </a:pPr>
            <a:r>
              <a:rPr lang="en-US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PUŁAPKI W ZRÓWNOWAŻONYM BIZNESIE</a:t>
            </a:r>
            <a:r>
              <a:rPr lang="en-US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</a:p>
        </p:txBody>
      </p:sp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88E0BEDB-3A55-0FA8-3954-8FA8F51C18A4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0997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1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Q1</a:t>
            </a:r>
            <a:endParaRPr/>
          </a:p>
        </p:txBody>
      </p:sp>
      <p:sp>
        <p:nvSpPr>
          <p:cNvPr id="712" name="Google Shape;712;p61"/>
          <p:cNvSpPr txBox="1">
            <a:spLocks noGrp="1"/>
          </p:cNvSpPr>
          <p:nvPr>
            <p:ph type="body" idx="2"/>
          </p:nvPr>
        </p:nvSpPr>
        <p:spPr>
          <a:xfrm>
            <a:off x="459250" y="2160125"/>
            <a:ext cx="10924800" cy="4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200" b="1" dirty="0">
                <a:solidFill>
                  <a:srgbClr val="000000"/>
                </a:solidFill>
              </a:rPr>
              <a:t>	Które z poniższych jest częstą pułapką dla firm próbujących wdrożyć zrównoważone praktyki?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Wyznaczanie jasnych i mierzalnych celów zrównoważonego rozwoju.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 err="1">
                <a:solidFill>
                  <a:srgbClr val="000000"/>
                </a:solidFill>
              </a:rPr>
              <a:t>Greenwashing</a:t>
            </a:r>
            <a:r>
              <a:rPr lang="pl-PL" sz="2200" dirty="0">
                <a:solidFill>
                  <a:srgbClr val="000000"/>
                </a:solidFill>
              </a:rPr>
              <a:t>, czyli wprowadzanie w błąd w kwestii zrównoważonego rozwoju.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Angażowanie się w przejrzystą komunikację z interesariuszami.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Inwestowanie w odnawialne źródła energii.</a:t>
            </a: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2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Q2</a:t>
            </a:r>
            <a:endParaRPr/>
          </a:p>
        </p:txBody>
      </p:sp>
      <p:sp>
        <p:nvSpPr>
          <p:cNvPr id="718" name="Google Shape;718;p62"/>
          <p:cNvSpPr txBox="1">
            <a:spLocks noGrp="1"/>
          </p:cNvSpPr>
          <p:nvPr>
            <p:ph type="body" idx="2"/>
          </p:nvPr>
        </p:nvSpPr>
        <p:spPr>
          <a:xfrm>
            <a:off x="527275" y="2160125"/>
            <a:ext cx="11191800" cy="4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200" b="1" dirty="0">
                <a:solidFill>
                  <a:srgbClr val="000000"/>
                </a:solidFill>
              </a:rPr>
              <a:t>	Dlaczego ważne jest, aby firmy zapewniały możliwość recyklingu opakowań swoich produktów?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Zawsze obniża to koszty produkcji.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Zwiększa trwałość produktu.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Zapewnia, że produkt może być sprzedawany jako przyjazny dla środowiska bez narażania się na sprzeciw.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Gwarantuje odporność prawną na wszystkie przepisy dotyczące ochrony środowiska.</a:t>
            </a: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5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Q3</a:t>
            </a: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1F8E1C-61BE-B06C-31C4-904DFC3F7CA2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 bwMode="auto">
          <a:xfrm>
            <a:off x="904856" y="2555875"/>
            <a:ext cx="1074866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Który z poniższych przykładów jest przykładem praktyki zrównoważonego pozyskiwania surowców?</a:t>
            </a:r>
            <a:b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Zakup materiałów bez uwzględnienia ich pochodzenia</a:t>
            </a:r>
            <a:b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Ignorowanie zasad sprawiedliwego handlu</a:t>
            </a:r>
            <a:b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Priorytetowe traktowanie dostawców o niskich kosztach, niezależnie od ich wpływu na środowisko</a:t>
            </a:r>
            <a:b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Wybieranie dostawców, którzy przestrzegają norm środowiskowych i społecznych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3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500"/>
              <a:t>Q3</a:t>
            </a:r>
            <a:endParaRPr sz="3500"/>
          </a:p>
        </p:txBody>
      </p:sp>
      <p:sp>
        <p:nvSpPr>
          <p:cNvPr id="724" name="Google Shape;724;p63"/>
          <p:cNvSpPr txBox="1">
            <a:spLocks noGrp="1"/>
          </p:cNvSpPr>
          <p:nvPr>
            <p:ph type="body" idx="2"/>
          </p:nvPr>
        </p:nvSpPr>
        <p:spPr>
          <a:xfrm>
            <a:off x="408225" y="2092100"/>
            <a:ext cx="10975800" cy="4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200" b="1" dirty="0">
                <a:solidFill>
                  <a:srgbClr val="000000"/>
                </a:solidFill>
              </a:rPr>
              <a:t>Jakie jest istotne ryzyko związane z nieprzeprowadzeniem dokładnych badań rynkowych przed wprowadzeniem na rynek zrównoważonego produktu?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Natychmiastowy wzrost sprzedaży z powodu nowości.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Wysoka lojalność klientów niezależnie od wydajności produktu.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Niezgodność z oczekiwaniami klientów i potencjalna reakcja.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Gwarantowane zatwierdzenie przez organy regulacyjne ds. ochrony środowiska.</a:t>
            </a: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4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Q4</a:t>
            </a:r>
            <a:endParaRPr/>
          </a:p>
        </p:txBody>
      </p:sp>
      <p:sp>
        <p:nvSpPr>
          <p:cNvPr id="730" name="Google Shape;730;p64"/>
          <p:cNvSpPr txBox="1">
            <a:spLocks noGrp="1"/>
          </p:cNvSpPr>
          <p:nvPr>
            <p:ph type="body" idx="2"/>
          </p:nvPr>
        </p:nvSpPr>
        <p:spPr>
          <a:xfrm>
            <a:off x="561300" y="2092100"/>
            <a:ext cx="11157900" cy="4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200" b="1" dirty="0">
                <a:solidFill>
                  <a:srgbClr val="000000"/>
                </a:solidFill>
              </a:rPr>
              <a:t>Jak firmy mogą uniknąć pułapki </a:t>
            </a:r>
            <a:r>
              <a:rPr lang="pl-PL" sz="2200" b="1" dirty="0" err="1">
                <a:solidFill>
                  <a:srgbClr val="000000"/>
                </a:solidFill>
              </a:rPr>
              <a:t>greenwashingu</a:t>
            </a:r>
            <a:r>
              <a:rPr lang="pl-PL" sz="2200" b="1" dirty="0">
                <a:solidFill>
                  <a:srgbClr val="000000"/>
                </a:solidFill>
              </a:rPr>
              <a:t>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Przedstawiając szerokie, nieweryfikowalne twierdzenia na temat swoich wysiłków na rzecz zrównoważonego rozwoju.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Skupiając się wyłącznie na możliwości recyklingu swoich produktów.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Popierając wszystkie twierdzenia dotyczące zrównoważonego rozwoju wiarygodnymi certyfikatami i danymi stron trzecich.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Przedkładając marketing nad rzeczywiste zrównoważone praktyki.</a:t>
            </a: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5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Q5</a:t>
            </a:r>
            <a:endParaRPr/>
          </a:p>
        </p:txBody>
      </p:sp>
      <p:sp>
        <p:nvSpPr>
          <p:cNvPr id="736" name="Google Shape;736;p65"/>
          <p:cNvSpPr txBox="1">
            <a:spLocks noGrp="1"/>
          </p:cNvSpPr>
          <p:nvPr>
            <p:ph type="body" idx="2"/>
          </p:nvPr>
        </p:nvSpPr>
        <p:spPr>
          <a:xfrm>
            <a:off x="904850" y="2126125"/>
            <a:ext cx="10479300" cy="4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200" b="1" dirty="0">
                <a:solidFill>
                  <a:srgbClr val="000000"/>
                </a:solidFill>
              </a:rPr>
              <a:t>Jak firmy mogą uniknąć pułapki </a:t>
            </a:r>
            <a:r>
              <a:rPr lang="pl-PL" sz="2200" b="1" dirty="0" err="1">
                <a:solidFill>
                  <a:srgbClr val="000000"/>
                </a:solidFill>
              </a:rPr>
              <a:t>greenwashingu</a:t>
            </a:r>
            <a:r>
              <a:rPr lang="pl-PL" sz="2200" b="1" dirty="0">
                <a:solidFill>
                  <a:srgbClr val="000000"/>
                </a:solidFill>
              </a:rPr>
              <a:t>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Przedstawiając szerokie, nieweryfikowalne twierdzenia na temat swoich wysiłków na rzecz zrównoważonego rozwoju.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Skupiając się wyłącznie na możliwości recyklingu swoich produktów.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Popierając wszystkie twierdzenia dotyczące zrównoważonego rozwoju wiarygodnymi certyfikatami i danymi stron trzecich.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Przedkładając marketing nad rzeczywiste zrównoważone praktyki.</a:t>
            </a: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Odpowiedzi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C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C</a:t>
            </a:r>
          </a:p>
        </p:txBody>
      </p:sp>
    </p:spTree>
    <p:extLst>
      <p:ext uri="{BB962C8B-B14F-4D97-AF65-F5344CB8AC3E}">
        <p14:creationId xmlns:p14="http://schemas.microsoft.com/office/powerpoint/2010/main" val="24272027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74"/>
          <p:cNvSpPr txBox="1">
            <a:spLocks noGrp="1"/>
          </p:cNvSpPr>
          <p:nvPr>
            <p:ph type="body" idx="1"/>
          </p:nvPr>
        </p:nvSpPr>
        <p:spPr>
          <a:xfrm>
            <a:off x="7799501" y="5533317"/>
            <a:ext cx="3890325" cy="46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www.</a:t>
            </a:r>
            <a:r>
              <a:rPr lang="en-US" b="1"/>
              <a:t>website</a:t>
            </a:r>
            <a:r>
              <a:rPr lang="en-US"/>
              <a:t>.eu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807" name="Google Shape;807;p74"/>
          <p:cNvSpPr txBox="1">
            <a:spLocks noGrp="1"/>
          </p:cNvSpPr>
          <p:nvPr>
            <p:ph type="body" idx="3"/>
          </p:nvPr>
        </p:nvSpPr>
        <p:spPr>
          <a:xfrm>
            <a:off x="1221181" y="2678292"/>
            <a:ext cx="5881764" cy="63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Dziękujemy</a:t>
            </a:r>
            <a:endParaRPr dirty="0"/>
          </a:p>
        </p:txBody>
      </p:sp>
      <p:grpSp>
        <p:nvGrpSpPr>
          <p:cNvPr id="808" name="Google Shape;808;p74"/>
          <p:cNvGrpSpPr/>
          <p:nvPr/>
        </p:nvGrpSpPr>
        <p:grpSpPr>
          <a:xfrm>
            <a:off x="8380634" y="2920943"/>
            <a:ext cx="3193903" cy="538831"/>
            <a:chOff x="5349868" y="8302092"/>
            <a:chExt cx="1664680" cy="280842"/>
          </a:xfrm>
        </p:grpSpPr>
        <p:grpSp>
          <p:nvGrpSpPr>
            <p:cNvPr id="809" name="Google Shape;809;p74"/>
            <p:cNvGrpSpPr/>
            <p:nvPr/>
          </p:nvGrpSpPr>
          <p:grpSpPr>
            <a:xfrm>
              <a:off x="6388006" y="8302092"/>
              <a:ext cx="280634" cy="280634"/>
              <a:chOff x="1950027" y="2499889"/>
              <a:chExt cx="850463" cy="850463"/>
            </a:xfrm>
          </p:grpSpPr>
          <p:sp>
            <p:nvSpPr>
              <p:cNvPr id="810" name="Google Shape;810;p74"/>
              <p:cNvSpPr/>
              <p:nvPr/>
            </p:nvSpPr>
            <p:spPr>
              <a:xfrm>
                <a:off x="1950027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4" y="425232"/>
                    </a:moveTo>
                    <a:cubicBezTo>
                      <a:pt x="850464" y="660081"/>
                      <a:pt x="660081" y="850464"/>
                      <a:pt x="425232" y="850464"/>
                    </a:cubicBezTo>
                    <a:cubicBezTo>
                      <a:pt x="190383" y="850464"/>
                      <a:pt x="0" y="660081"/>
                      <a:pt x="0" y="425232"/>
                    </a:cubicBezTo>
                    <a:cubicBezTo>
                      <a:pt x="0" y="190383"/>
                      <a:pt x="190383" y="0"/>
                      <a:pt x="425232" y="0"/>
                    </a:cubicBezTo>
                    <a:cubicBezTo>
                      <a:pt x="660081" y="0"/>
                      <a:pt x="850464" y="190383"/>
                      <a:pt x="850464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1" name="Google Shape;811;p74"/>
              <p:cNvGrpSpPr/>
              <p:nvPr/>
            </p:nvGrpSpPr>
            <p:grpSpPr>
              <a:xfrm>
                <a:off x="2107521" y="2657382"/>
                <a:ext cx="535476" cy="535477"/>
                <a:chOff x="2107521" y="2657382"/>
                <a:chExt cx="535476" cy="535477"/>
              </a:xfrm>
            </p:grpSpPr>
            <p:sp>
              <p:nvSpPr>
                <p:cNvPr id="812" name="Google Shape;812;p74"/>
                <p:cNvSpPr/>
                <p:nvPr/>
              </p:nvSpPr>
              <p:spPr>
                <a:xfrm>
                  <a:off x="2107521" y="2657382"/>
                  <a:ext cx="535476" cy="535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476" h="535477" extrusionOk="0">
                      <a:moveTo>
                        <a:pt x="267739" y="48508"/>
                      </a:moveTo>
                      <a:cubicBezTo>
                        <a:pt x="338925" y="48508"/>
                        <a:pt x="347745" y="48508"/>
                        <a:pt x="376094" y="49768"/>
                      </a:cubicBezTo>
                      <a:cubicBezTo>
                        <a:pt x="401923" y="51028"/>
                        <a:pt x="416412" y="55438"/>
                        <a:pt x="425862" y="59217"/>
                      </a:cubicBezTo>
                      <a:cubicBezTo>
                        <a:pt x="438461" y="64257"/>
                        <a:pt x="447281" y="69927"/>
                        <a:pt x="456730" y="79377"/>
                      </a:cubicBezTo>
                      <a:cubicBezTo>
                        <a:pt x="466180" y="88826"/>
                        <a:pt x="471849" y="97646"/>
                        <a:pt x="476890" y="110245"/>
                      </a:cubicBezTo>
                      <a:cubicBezTo>
                        <a:pt x="480669" y="119695"/>
                        <a:pt x="485079" y="133554"/>
                        <a:pt x="486339" y="160013"/>
                      </a:cubicBezTo>
                      <a:cubicBezTo>
                        <a:pt x="487599" y="188362"/>
                        <a:pt x="487599" y="196552"/>
                        <a:pt x="487599" y="268368"/>
                      </a:cubicBezTo>
                      <a:cubicBezTo>
                        <a:pt x="487599" y="340185"/>
                        <a:pt x="487599" y="348375"/>
                        <a:pt x="486339" y="376724"/>
                      </a:cubicBezTo>
                      <a:cubicBezTo>
                        <a:pt x="485079" y="402553"/>
                        <a:pt x="480669" y="417042"/>
                        <a:pt x="476890" y="426492"/>
                      </a:cubicBezTo>
                      <a:cubicBezTo>
                        <a:pt x="471849" y="439091"/>
                        <a:pt x="466180" y="447911"/>
                        <a:pt x="456730" y="457360"/>
                      </a:cubicBezTo>
                      <a:cubicBezTo>
                        <a:pt x="447281" y="466810"/>
                        <a:pt x="438461" y="472480"/>
                        <a:pt x="425862" y="477519"/>
                      </a:cubicBezTo>
                      <a:cubicBezTo>
                        <a:pt x="416412" y="481299"/>
                        <a:pt x="402552" y="485709"/>
                        <a:pt x="376094" y="486969"/>
                      </a:cubicBezTo>
                      <a:cubicBezTo>
                        <a:pt x="347745" y="488229"/>
                        <a:pt x="339555" y="488229"/>
                        <a:pt x="267739" y="488229"/>
                      </a:cubicBezTo>
                      <a:cubicBezTo>
                        <a:pt x="195921" y="488229"/>
                        <a:pt x="187732" y="488229"/>
                        <a:pt x="159383" y="486969"/>
                      </a:cubicBezTo>
                      <a:cubicBezTo>
                        <a:pt x="133554" y="485709"/>
                        <a:pt x="119065" y="481299"/>
                        <a:pt x="109615" y="477519"/>
                      </a:cubicBezTo>
                      <a:cubicBezTo>
                        <a:pt x="97016" y="472480"/>
                        <a:pt x="88196" y="466810"/>
                        <a:pt x="78747" y="457360"/>
                      </a:cubicBezTo>
                      <a:cubicBezTo>
                        <a:pt x="69297" y="447911"/>
                        <a:pt x="63627" y="439091"/>
                        <a:pt x="58587" y="426492"/>
                      </a:cubicBezTo>
                      <a:cubicBezTo>
                        <a:pt x="54808" y="417042"/>
                        <a:pt x="50398" y="403183"/>
                        <a:pt x="49138" y="376724"/>
                      </a:cubicBezTo>
                      <a:cubicBezTo>
                        <a:pt x="47878" y="348375"/>
                        <a:pt x="47878" y="340185"/>
                        <a:pt x="47878" y="268368"/>
                      </a:cubicBezTo>
                      <a:cubicBezTo>
                        <a:pt x="47878" y="196552"/>
                        <a:pt x="47878" y="188362"/>
                        <a:pt x="49138" y="160013"/>
                      </a:cubicBezTo>
                      <a:cubicBezTo>
                        <a:pt x="50398" y="134184"/>
                        <a:pt x="54808" y="119695"/>
                        <a:pt x="58587" y="110245"/>
                      </a:cubicBezTo>
                      <a:cubicBezTo>
                        <a:pt x="63627" y="97646"/>
                        <a:pt x="69297" y="88826"/>
                        <a:pt x="78747" y="79377"/>
                      </a:cubicBezTo>
                      <a:cubicBezTo>
                        <a:pt x="88196" y="69927"/>
                        <a:pt x="97016" y="64257"/>
                        <a:pt x="109615" y="59217"/>
                      </a:cubicBezTo>
                      <a:cubicBezTo>
                        <a:pt x="119065" y="55438"/>
                        <a:pt x="132924" y="51028"/>
                        <a:pt x="159383" y="49768"/>
                      </a:cubicBezTo>
                      <a:cubicBezTo>
                        <a:pt x="187732" y="48508"/>
                        <a:pt x="195921" y="48508"/>
                        <a:pt x="267739" y="48508"/>
                      </a:cubicBezTo>
                      <a:moveTo>
                        <a:pt x="267739" y="0"/>
                      </a:moveTo>
                      <a:cubicBezTo>
                        <a:pt x="195292" y="0"/>
                        <a:pt x="185842" y="0"/>
                        <a:pt x="157493" y="1890"/>
                      </a:cubicBezTo>
                      <a:cubicBezTo>
                        <a:pt x="129144" y="3150"/>
                        <a:pt x="109615" y="7560"/>
                        <a:pt x="92606" y="14489"/>
                      </a:cubicBezTo>
                      <a:cubicBezTo>
                        <a:pt x="74967" y="21419"/>
                        <a:pt x="59847" y="30239"/>
                        <a:pt x="45358" y="45358"/>
                      </a:cubicBezTo>
                      <a:cubicBezTo>
                        <a:pt x="30239" y="60477"/>
                        <a:pt x="21419" y="74967"/>
                        <a:pt x="14489" y="92606"/>
                      </a:cubicBezTo>
                      <a:cubicBezTo>
                        <a:pt x="7560" y="109615"/>
                        <a:pt x="3150" y="129144"/>
                        <a:pt x="1890" y="157493"/>
                      </a:cubicBezTo>
                      <a:cubicBezTo>
                        <a:pt x="630" y="185842"/>
                        <a:pt x="0" y="195292"/>
                        <a:pt x="0" y="267739"/>
                      </a:cubicBezTo>
                      <a:cubicBezTo>
                        <a:pt x="0" y="340185"/>
                        <a:pt x="0" y="349635"/>
                        <a:pt x="1890" y="377984"/>
                      </a:cubicBezTo>
                      <a:cubicBezTo>
                        <a:pt x="3150" y="406333"/>
                        <a:pt x="7560" y="425862"/>
                        <a:pt x="14489" y="442871"/>
                      </a:cubicBezTo>
                      <a:cubicBezTo>
                        <a:pt x="21419" y="460510"/>
                        <a:pt x="30239" y="475630"/>
                        <a:pt x="45358" y="490119"/>
                      </a:cubicBezTo>
                      <a:cubicBezTo>
                        <a:pt x="60477" y="505238"/>
                        <a:pt x="74967" y="514058"/>
                        <a:pt x="92606" y="520988"/>
                      </a:cubicBezTo>
                      <a:cubicBezTo>
                        <a:pt x="109615" y="527917"/>
                        <a:pt x="129144" y="532327"/>
                        <a:pt x="157493" y="533587"/>
                      </a:cubicBezTo>
                      <a:cubicBezTo>
                        <a:pt x="185842" y="534847"/>
                        <a:pt x="195292" y="535477"/>
                        <a:pt x="267739" y="535477"/>
                      </a:cubicBezTo>
                      <a:cubicBezTo>
                        <a:pt x="340185" y="535477"/>
                        <a:pt x="349635" y="535477"/>
                        <a:pt x="377984" y="533587"/>
                      </a:cubicBezTo>
                      <a:cubicBezTo>
                        <a:pt x="406333" y="532327"/>
                        <a:pt x="425862" y="527917"/>
                        <a:pt x="442871" y="520988"/>
                      </a:cubicBezTo>
                      <a:cubicBezTo>
                        <a:pt x="460510" y="514058"/>
                        <a:pt x="475630" y="505238"/>
                        <a:pt x="490119" y="490119"/>
                      </a:cubicBezTo>
                      <a:cubicBezTo>
                        <a:pt x="505238" y="475000"/>
                        <a:pt x="514058" y="460510"/>
                        <a:pt x="520988" y="442871"/>
                      </a:cubicBezTo>
                      <a:cubicBezTo>
                        <a:pt x="527917" y="425862"/>
                        <a:pt x="532327" y="406333"/>
                        <a:pt x="533587" y="377984"/>
                      </a:cubicBezTo>
                      <a:cubicBezTo>
                        <a:pt x="534847" y="349635"/>
                        <a:pt x="535477" y="340185"/>
                        <a:pt x="535477" y="267739"/>
                      </a:cubicBezTo>
                      <a:cubicBezTo>
                        <a:pt x="535477" y="195292"/>
                        <a:pt x="535477" y="185842"/>
                        <a:pt x="533587" y="157493"/>
                      </a:cubicBezTo>
                      <a:cubicBezTo>
                        <a:pt x="532327" y="129144"/>
                        <a:pt x="527917" y="109615"/>
                        <a:pt x="520988" y="92606"/>
                      </a:cubicBezTo>
                      <a:cubicBezTo>
                        <a:pt x="514058" y="74967"/>
                        <a:pt x="505238" y="59847"/>
                        <a:pt x="490119" y="45358"/>
                      </a:cubicBezTo>
                      <a:cubicBezTo>
                        <a:pt x="474999" y="30239"/>
                        <a:pt x="460510" y="21419"/>
                        <a:pt x="442871" y="14489"/>
                      </a:cubicBezTo>
                      <a:cubicBezTo>
                        <a:pt x="425862" y="7560"/>
                        <a:pt x="406333" y="3150"/>
                        <a:pt x="377984" y="1890"/>
                      </a:cubicBezTo>
                      <a:cubicBezTo>
                        <a:pt x="349635" y="630"/>
                        <a:pt x="340185" y="0"/>
                        <a:pt x="267739" y="0"/>
                      </a:cubicBezTo>
                      <a:lnTo>
                        <a:pt x="2677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Google Shape;813;p74"/>
                <p:cNvSpPr/>
                <p:nvPr/>
              </p:nvSpPr>
              <p:spPr>
                <a:xfrm>
                  <a:off x="2237925" y="2787786"/>
                  <a:ext cx="274668" cy="274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68" h="274668" extrusionOk="0">
                      <a:moveTo>
                        <a:pt x="137334" y="0"/>
                      </a:moveTo>
                      <a:cubicBezTo>
                        <a:pt x="61107" y="0"/>
                        <a:pt x="0" y="61737"/>
                        <a:pt x="0" y="137334"/>
                      </a:cubicBezTo>
                      <a:cubicBezTo>
                        <a:pt x="0" y="212931"/>
                        <a:pt x="61737" y="274668"/>
                        <a:pt x="137334" y="274668"/>
                      </a:cubicBezTo>
                      <a:cubicBezTo>
                        <a:pt x="212931" y="274668"/>
                        <a:pt x="274668" y="212931"/>
                        <a:pt x="274668" y="137334"/>
                      </a:cubicBezTo>
                      <a:cubicBezTo>
                        <a:pt x="274668" y="61737"/>
                        <a:pt x="212931" y="0"/>
                        <a:pt x="137334" y="0"/>
                      </a:cubicBezTo>
                      <a:close/>
                      <a:moveTo>
                        <a:pt x="137334" y="226790"/>
                      </a:moveTo>
                      <a:cubicBezTo>
                        <a:pt x="88196" y="226790"/>
                        <a:pt x="47878" y="187102"/>
                        <a:pt x="47878" y="137334"/>
                      </a:cubicBezTo>
                      <a:cubicBezTo>
                        <a:pt x="47878" y="87566"/>
                        <a:pt x="87566" y="47878"/>
                        <a:pt x="137334" y="47878"/>
                      </a:cubicBezTo>
                      <a:cubicBezTo>
                        <a:pt x="186472" y="47878"/>
                        <a:pt x="226790" y="87566"/>
                        <a:pt x="226790" y="137334"/>
                      </a:cubicBezTo>
                      <a:cubicBezTo>
                        <a:pt x="226790" y="187102"/>
                        <a:pt x="186472" y="226790"/>
                        <a:pt x="137334" y="22679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Google Shape;814;p74"/>
                <p:cNvSpPr/>
                <p:nvPr/>
              </p:nvSpPr>
              <p:spPr>
                <a:xfrm>
                  <a:off x="2486134" y="2749988"/>
                  <a:ext cx="64257" cy="64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7" h="64257" extrusionOk="0">
                      <a:moveTo>
                        <a:pt x="64257" y="32129"/>
                      </a:moveTo>
                      <a:cubicBezTo>
                        <a:pt x="64257" y="49873"/>
                        <a:pt x="49873" y="64257"/>
                        <a:pt x="32129" y="64257"/>
                      </a:cubicBezTo>
                      <a:cubicBezTo>
                        <a:pt x="14385" y="64257"/>
                        <a:pt x="0" y="49873"/>
                        <a:pt x="0" y="32129"/>
                      </a:cubicBezTo>
                      <a:cubicBezTo>
                        <a:pt x="0" y="14384"/>
                        <a:pt x="14385" y="0"/>
                        <a:pt x="32129" y="0"/>
                      </a:cubicBezTo>
                      <a:cubicBezTo>
                        <a:pt x="49873" y="0"/>
                        <a:pt x="64257" y="14384"/>
                        <a:pt x="64257" y="321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15" name="Google Shape;815;p74"/>
            <p:cNvGrpSpPr/>
            <p:nvPr/>
          </p:nvGrpSpPr>
          <p:grpSpPr>
            <a:xfrm>
              <a:off x="5695775" y="8302092"/>
              <a:ext cx="280634" cy="280634"/>
              <a:chOff x="-147782" y="2499889"/>
              <a:chExt cx="850463" cy="850463"/>
            </a:xfrm>
          </p:grpSpPr>
          <p:sp>
            <p:nvSpPr>
              <p:cNvPr id="816" name="Google Shape;816;p74"/>
              <p:cNvSpPr/>
              <p:nvPr/>
            </p:nvSpPr>
            <p:spPr>
              <a:xfrm>
                <a:off x="-147782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4" y="425232"/>
                    </a:moveTo>
                    <a:cubicBezTo>
                      <a:pt x="850464" y="660081"/>
                      <a:pt x="660081" y="850464"/>
                      <a:pt x="425232" y="850464"/>
                    </a:cubicBezTo>
                    <a:cubicBezTo>
                      <a:pt x="190383" y="850464"/>
                      <a:pt x="0" y="660081"/>
                      <a:pt x="0" y="425232"/>
                    </a:cubicBezTo>
                    <a:cubicBezTo>
                      <a:pt x="0" y="190383"/>
                      <a:pt x="190383" y="0"/>
                      <a:pt x="425232" y="0"/>
                    </a:cubicBezTo>
                    <a:cubicBezTo>
                      <a:pt x="660081" y="0"/>
                      <a:pt x="850464" y="190383"/>
                      <a:pt x="850464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74"/>
              <p:cNvSpPr/>
              <p:nvPr/>
            </p:nvSpPr>
            <p:spPr>
              <a:xfrm>
                <a:off x="18530" y="2722899"/>
                <a:ext cx="549966" cy="447280"/>
              </a:xfrm>
              <a:custGeom>
                <a:avLst/>
                <a:gdLst/>
                <a:ahLst/>
                <a:cxnLst/>
                <a:rect l="l" t="t" r="r" b="b"/>
                <a:pathLst>
                  <a:path w="549966" h="447280" extrusionOk="0">
                    <a:moveTo>
                      <a:pt x="173243" y="447281"/>
                    </a:moveTo>
                    <a:cubicBezTo>
                      <a:pt x="381134" y="447281"/>
                      <a:pt x="494529" y="275298"/>
                      <a:pt x="494529" y="125995"/>
                    </a:cubicBezTo>
                    <a:cubicBezTo>
                      <a:pt x="494529" y="120955"/>
                      <a:pt x="494529" y="116545"/>
                      <a:pt x="493899" y="111505"/>
                    </a:cubicBezTo>
                    <a:cubicBezTo>
                      <a:pt x="515948" y="95756"/>
                      <a:pt x="534847" y="75597"/>
                      <a:pt x="549966" y="52918"/>
                    </a:cubicBezTo>
                    <a:cubicBezTo>
                      <a:pt x="529807" y="61737"/>
                      <a:pt x="507758" y="68037"/>
                      <a:pt x="485079" y="70557"/>
                    </a:cubicBezTo>
                    <a:cubicBezTo>
                      <a:pt x="508388" y="56698"/>
                      <a:pt x="526027" y="34649"/>
                      <a:pt x="534847" y="8190"/>
                    </a:cubicBezTo>
                    <a:cubicBezTo>
                      <a:pt x="512798" y="21419"/>
                      <a:pt x="488859" y="30239"/>
                      <a:pt x="463030" y="35908"/>
                    </a:cubicBezTo>
                    <a:cubicBezTo>
                      <a:pt x="442241" y="13859"/>
                      <a:pt x="413262" y="0"/>
                      <a:pt x="380504" y="0"/>
                    </a:cubicBezTo>
                    <a:cubicBezTo>
                      <a:pt x="318136" y="0"/>
                      <a:pt x="267739" y="50398"/>
                      <a:pt x="267739" y="112765"/>
                    </a:cubicBezTo>
                    <a:cubicBezTo>
                      <a:pt x="267739" y="121585"/>
                      <a:pt x="268998" y="130404"/>
                      <a:pt x="270888" y="138594"/>
                    </a:cubicBezTo>
                    <a:cubicBezTo>
                      <a:pt x="177022" y="134184"/>
                      <a:pt x="93866" y="88826"/>
                      <a:pt x="38428" y="20789"/>
                    </a:cubicBezTo>
                    <a:cubicBezTo>
                      <a:pt x="28979" y="37168"/>
                      <a:pt x="23309" y="56698"/>
                      <a:pt x="23309" y="77487"/>
                    </a:cubicBezTo>
                    <a:cubicBezTo>
                      <a:pt x="23309" y="116545"/>
                      <a:pt x="43468" y="151194"/>
                      <a:pt x="73707" y="171353"/>
                    </a:cubicBezTo>
                    <a:cubicBezTo>
                      <a:pt x="55438" y="170723"/>
                      <a:pt x="37798" y="165683"/>
                      <a:pt x="22679" y="157493"/>
                    </a:cubicBezTo>
                    <a:cubicBezTo>
                      <a:pt x="22679" y="158123"/>
                      <a:pt x="22679" y="158123"/>
                      <a:pt x="22679" y="158753"/>
                    </a:cubicBezTo>
                    <a:cubicBezTo>
                      <a:pt x="22679" y="213561"/>
                      <a:pt x="61737" y="258919"/>
                      <a:pt x="113395" y="269628"/>
                    </a:cubicBezTo>
                    <a:cubicBezTo>
                      <a:pt x="103946" y="272148"/>
                      <a:pt x="93866" y="273408"/>
                      <a:pt x="83786" y="273408"/>
                    </a:cubicBezTo>
                    <a:cubicBezTo>
                      <a:pt x="76227" y="273408"/>
                      <a:pt x="69297" y="272778"/>
                      <a:pt x="62367" y="271518"/>
                    </a:cubicBezTo>
                    <a:cubicBezTo>
                      <a:pt x="76857" y="316246"/>
                      <a:pt x="118435" y="349005"/>
                      <a:pt x="167573" y="349635"/>
                    </a:cubicBezTo>
                    <a:cubicBezTo>
                      <a:pt x="129144" y="379874"/>
                      <a:pt x="80006" y="398143"/>
                      <a:pt x="27089" y="398143"/>
                    </a:cubicBezTo>
                    <a:cubicBezTo>
                      <a:pt x="18269" y="398143"/>
                      <a:pt x="8820" y="397513"/>
                      <a:pt x="0" y="396883"/>
                    </a:cubicBezTo>
                    <a:cubicBezTo>
                      <a:pt x="50398" y="428382"/>
                      <a:pt x="109615" y="447281"/>
                      <a:pt x="173243" y="4472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8" name="Google Shape;818;p74"/>
            <p:cNvGrpSpPr/>
            <p:nvPr/>
          </p:nvGrpSpPr>
          <p:grpSpPr>
            <a:xfrm>
              <a:off x="6733914" y="8302092"/>
              <a:ext cx="280634" cy="280634"/>
              <a:chOff x="2998302" y="2499889"/>
              <a:chExt cx="850463" cy="850463"/>
            </a:xfrm>
          </p:grpSpPr>
          <p:sp>
            <p:nvSpPr>
              <p:cNvPr id="819" name="Google Shape;819;p74"/>
              <p:cNvSpPr/>
              <p:nvPr/>
            </p:nvSpPr>
            <p:spPr>
              <a:xfrm>
                <a:off x="2998302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3" y="425232"/>
                    </a:moveTo>
                    <a:cubicBezTo>
                      <a:pt x="850463" y="660081"/>
                      <a:pt x="660081" y="850464"/>
                      <a:pt x="425232" y="850464"/>
                    </a:cubicBezTo>
                    <a:cubicBezTo>
                      <a:pt x="190382" y="850464"/>
                      <a:pt x="0" y="660081"/>
                      <a:pt x="0" y="425232"/>
                    </a:cubicBezTo>
                    <a:cubicBezTo>
                      <a:pt x="0" y="190383"/>
                      <a:pt x="190382" y="0"/>
                      <a:pt x="425232" y="0"/>
                    </a:cubicBezTo>
                    <a:cubicBezTo>
                      <a:pt x="660081" y="0"/>
                      <a:pt x="850463" y="190383"/>
                      <a:pt x="850463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74"/>
              <p:cNvSpPr/>
              <p:nvPr/>
            </p:nvSpPr>
            <p:spPr>
              <a:xfrm>
                <a:off x="3139416" y="2726679"/>
                <a:ext cx="568235" cy="398142"/>
              </a:xfrm>
              <a:custGeom>
                <a:avLst/>
                <a:gdLst/>
                <a:ahLst/>
                <a:cxnLst/>
                <a:rect l="l" t="t" r="r" b="b"/>
                <a:pathLst>
                  <a:path w="568235" h="398142" extrusionOk="0">
                    <a:moveTo>
                      <a:pt x="556266" y="62367"/>
                    </a:moveTo>
                    <a:cubicBezTo>
                      <a:pt x="549966" y="37798"/>
                      <a:pt x="530437" y="18899"/>
                      <a:pt x="505868" y="11969"/>
                    </a:cubicBezTo>
                    <a:cubicBezTo>
                      <a:pt x="461770" y="0"/>
                      <a:pt x="284118" y="0"/>
                      <a:pt x="284118" y="0"/>
                    </a:cubicBezTo>
                    <a:cubicBezTo>
                      <a:pt x="284118" y="0"/>
                      <a:pt x="107095" y="0"/>
                      <a:pt x="62367" y="11969"/>
                    </a:cubicBezTo>
                    <a:cubicBezTo>
                      <a:pt x="37798" y="18269"/>
                      <a:pt x="18899" y="37798"/>
                      <a:pt x="11970" y="62367"/>
                    </a:cubicBezTo>
                    <a:cubicBezTo>
                      <a:pt x="0" y="106465"/>
                      <a:pt x="0" y="199071"/>
                      <a:pt x="0" y="199071"/>
                    </a:cubicBezTo>
                    <a:cubicBezTo>
                      <a:pt x="0" y="199071"/>
                      <a:pt x="0" y="291048"/>
                      <a:pt x="11970" y="335776"/>
                    </a:cubicBezTo>
                    <a:cubicBezTo>
                      <a:pt x="18269" y="360345"/>
                      <a:pt x="37798" y="379244"/>
                      <a:pt x="62367" y="386173"/>
                    </a:cubicBezTo>
                    <a:cubicBezTo>
                      <a:pt x="106466" y="398143"/>
                      <a:pt x="284118" y="398143"/>
                      <a:pt x="284118" y="398143"/>
                    </a:cubicBezTo>
                    <a:cubicBezTo>
                      <a:pt x="284118" y="398143"/>
                      <a:pt x="461140" y="398143"/>
                      <a:pt x="505868" y="386173"/>
                    </a:cubicBezTo>
                    <a:cubicBezTo>
                      <a:pt x="530437" y="379874"/>
                      <a:pt x="549336" y="360345"/>
                      <a:pt x="556266" y="335776"/>
                    </a:cubicBezTo>
                    <a:cubicBezTo>
                      <a:pt x="568236" y="291677"/>
                      <a:pt x="568236" y="199071"/>
                      <a:pt x="568236" y="199071"/>
                    </a:cubicBezTo>
                    <a:cubicBezTo>
                      <a:pt x="568236" y="199071"/>
                      <a:pt x="567605" y="106465"/>
                      <a:pt x="556266" y="62367"/>
                    </a:cubicBezTo>
                    <a:close/>
                    <a:moveTo>
                      <a:pt x="227420" y="283488"/>
                    </a:moveTo>
                    <a:lnTo>
                      <a:pt x="227420" y="113395"/>
                    </a:lnTo>
                    <a:lnTo>
                      <a:pt x="374834" y="198441"/>
                    </a:lnTo>
                    <a:lnTo>
                      <a:pt x="227420" y="2834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1" name="Google Shape;821;p74"/>
            <p:cNvGrpSpPr/>
            <p:nvPr/>
          </p:nvGrpSpPr>
          <p:grpSpPr>
            <a:xfrm>
              <a:off x="5349868" y="8302092"/>
              <a:ext cx="280634" cy="280842"/>
              <a:chOff x="-1196056" y="2499889"/>
              <a:chExt cx="850463" cy="851092"/>
            </a:xfrm>
          </p:grpSpPr>
          <p:sp>
            <p:nvSpPr>
              <p:cNvPr id="822" name="Google Shape;822;p74"/>
              <p:cNvSpPr/>
              <p:nvPr/>
            </p:nvSpPr>
            <p:spPr>
              <a:xfrm>
                <a:off x="-1196056" y="2499889"/>
                <a:ext cx="850463" cy="84542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45423" extrusionOk="0">
                    <a:moveTo>
                      <a:pt x="850463" y="425232"/>
                    </a:moveTo>
                    <a:cubicBezTo>
                      <a:pt x="850463" y="190252"/>
                      <a:pt x="660212" y="0"/>
                      <a:pt x="425232" y="0"/>
                    </a:cubicBezTo>
                    <a:cubicBezTo>
                      <a:pt x="190252" y="0"/>
                      <a:pt x="0" y="190252"/>
                      <a:pt x="0" y="425232"/>
                    </a:cubicBezTo>
                    <a:cubicBezTo>
                      <a:pt x="0" y="637533"/>
                      <a:pt x="155603" y="813295"/>
                      <a:pt x="359085" y="845424"/>
                    </a:cubicBezTo>
                    <a:lnTo>
                      <a:pt x="359085" y="548076"/>
                    </a:lnTo>
                    <a:lnTo>
                      <a:pt x="251359" y="548076"/>
                    </a:lnTo>
                    <a:lnTo>
                      <a:pt x="251359" y="425232"/>
                    </a:lnTo>
                    <a:lnTo>
                      <a:pt x="359085" y="425232"/>
                    </a:lnTo>
                    <a:lnTo>
                      <a:pt x="359085" y="331996"/>
                    </a:lnTo>
                    <a:cubicBezTo>
                      <a:pt x="359085" y="225530"/>
                      <a:pt x="422712" y="166313"/>
                      <a:pt x="519728" y="166313"/>
                    </a:cubicBezTo>
                    <a:cubicBezTo>
                      <a:pt x="566346" y="166313"/>
                      <a:pt x="614854" y="174503"/>
                      <a:pt x="614854" y="174503"/>
                    </a:cubicBezTo>
                    <a:lnTo>
                      <a:pt x="614854" y="279078"/>
                    </a:lnTo>
                    <a:lnTo>
                      <a:pt x="561306" y="279078"/>
                    </a:lnTo>
                    <a:cubicBezTo>
                      <a:pt x="508388" y="279078"/>
                      <a:pt x="492009" y="311837"/>
                      <a:pt x="492009" y="345225"/>
                    </a:cubicBezTo>
                    <a:lnTo>
                      <a:pt x="492009" y="425232"/>
                    </a:lnTo>
                    <a:lnTo>
                      <a:pt x="609184" y="425232"/>
                    </a:lnTo>
                    <a:lnTo>
                      <a:pt x="590285" y="548076"/>
                    </a:lnTo>
                    <a:lnTo>
                      <a:pt x="491379" y="548076"/>
                    </a:lnTo>
                    <a:lnTo>
                      <a:pt x="491379" y="845424"/>
                    </a:lnTo>
                    <a:cubicBezTo>
                      <a:pt x="694860" y="813925"/>
                      <a:pt x="850463" y="637533"/>
                      <a:pt x="850463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4"/>
              <p:cNvSpPr/>
              <p:nvPr/>
            </p:nvSpPr>
            <p:spPr>
              <a:xfrm>
                <a:off x="-945327" y="2666201"/>
                <a:ext cx="363494" cy="684780"/>
              </a:xfrm>
              <a:custGeom>
                <a:avLst/>
                <a:gdLst/>
                <a:ahLst/>
                <a:cxnLst/>
                <a:rect l="l" t="t" r="r" b="b"/>
                <a:pathLst>
                  <a:path w="363494" h="684780" extrusionOk="0">
                    <a:moveTo>
                      <a:pt x="339555" y="381764"/>
                    </a:moveTo>
                    <a:lnTo>
                      <a:pt x="358455" y="258919"/>
                    </a:lnTo>
                    <a:lnTo>
                      <a:pt x="240650" y="258919"/>
                    </a:lnTo>
                    <a:lnTo>
                      <a:pt x="240650" y="179542"/>
                    </a:lnTo>
                    <a:cubicBezTo>
                      <a:pt x="240650" y="146154"/>
                      <a:pt x="257029" y="113395"/>
                      <a:pt x="309947" y="113395"/>
                    </a:cubicBezTo>
                    <a:lnTo>
                      <a:pt x="363494" y="113395"/>
                    </a:lnTo>
                    <a:lnTo>
                      <a:pt x="363494" y="8190"/>
                    </a:lnTo>
                    <a:cubicBezTo>
                      <a:pt x="363494" y="8190"/>
                      <a:pt x="314987" y="0"/>
                      <a:pt x="268368" y="0"/>
                    </a:cubicBezTo>
                    <a:cubicBezTo>
                      <a:pt x="171353" y="0"/>
                      <a:pt x="107725" y="58588"/>
                      <a:pt x="107725" y="165683"/>
                    </a:cubicBezTo>
                    <a:lnTo>
                      <a:pt x="107725" y="259549"/>
                    </a:lnTo>
                    <a:lnTo>
                      <a:pt x="0" y="259549"/>
                    </a:lnTo>
                    <a:lnTo>
                      <a:pt x="0" y="382394"/>
                    </a:lnTo>
                    <a:lnTo>
                      <a:pt x="107725" y="382394"/>
                    </a:lnTo>
                    <a:lnTo>
                      <a:pt x="107725" y="679741"/>
                    </a:lnTo>
                    <a:cubicBezTo>
                      <a:pt x="129144" y="682891"/>
                      <a:pt x="151823" y="684781"/>
                      <a:pt x="173873" y="684781"/>
                    </a:cubicBezTo>
                    <a:cubicBezTo>
                      <a:pt x="195922" y="684781"/>
                      <a:pt x="218601" y="682891"/>
                      <a:pt x="240020" y="679741"/>
                    </a:cubicBezTo>
                    <a:lnTo>
                      <a:pt x="240020" y="382394"/>
                    </a:lnTo>
                    <a:lnTo>
                      <a:pt x="339555" y="3823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4" name="Google Shape;824;p74"/>
            <p:cNvSpPr/>
            <p:nvPr/>
          </p:nvSpPr>
          <p:spPr>
            <a:xfrm>
              <a:off x="6041891" y="8302092"/>
              <a:ext cx="280634" cy="280634"/>
            </a:xfrm>
            <a:custGeom>
              <a:avLst/>
              <a:gdLst/>
              <a:ahLst/>
              <a:cxnLst/>
              <a:rect l="l" t="t" r="r" b="b"/>
              <a:pathLst>
                <a:path w="850463" h="850463" extrusionOk="0">
                  <a:moveTo>
                    <a:pt x="850464" y="425232"/>
                  </a:moveTo>
                  <a:cubicBezTo>
                    <a:pt x="850464" y="660081"/>
                    <a:pt x="660081" y="850464"/>
                    <a:pt x="425232" y="850464"/>
                  </a:cubicBezTo>
                  <a:cubicBezTo>
                    <a:pt x="190383" y="850464"/>
                    <a:pt x="0" y="660081"/>
                    <a:pt x="0" y="425232"/>
                  </a:cubicBezTo>
                  <a:cubicBezTo>
                    <a:pt x="0" y="190383"/>
                    <a:pt x="190383" y="0"/>
                    <a:pt x="425232" y="0"/>
                  </a:cubicBezTo>
                  <a:cubicBezTo>
                    <a:pt x="660081" y="0"/>
                    <a:pt x="850464" y="190383"/>
                    <a:pt x="850464" y="425232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25" name="Google Shape;825;p74" descr="World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59170" y="8319371"/>
              <a:ext cx="246077" cy="2460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6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Q4</a:t>
            </a:r>
            <a:endParaRPr/>
          </a:p>
        </p:txBody>
      </p:sp>
      <p:sp>
        <p:nvSpPr>
          <p:cNvPr id="677" name="Google Shape;677;p56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	Który z poniższych przykładów jest przykładem praktyki zrównoważonego pozyskiwania surowców?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A) Zakup materiałów bez uwzględnienia ich pochodzenia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B) Ignorowanie zasad sprawiedliwego handlu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C) Priorytetowe traktowanie dostawców o niskich kosztach, niezależnie od ich wpływu na środowisko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D) Wybieranie dostawców, którzy przestrzegają norm środowiskowych i społecznych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Q5</a:t>
            </a:r>
            <a:endParaRPr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Co oznacza certyfikacja LEED w kontekście budynku?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A) Budynek jest głównie zbudowany z materiałów nietworzywowych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B) Osiągnięto standardy efektywności energetycznej i zrównoważonego rozwoju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C) Wykorzystuje tylko tradycyjne systemy energetyczne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D) Jest wolny od jakiejkolwiek zgodności regulacyjnej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2299</Words>
  <Application>Microsoft Office PowerPoint</Application>
  <PresentationFormat>Panoramiczny</PresentationFormat>
  <Paragraphs>388</Paragraphs>
  <Slides>74</Slides>
  <Notes>63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74</vt:i4>
      </vt:variant>
    </vt:vector>
  </HeadingPairs>
  <TitlesOfParts>
    <vt:vector size="80" baseType="lpstr">
      <vt:lpstr>Montserrat Light</vt:lpstr>
      <vt:lpstr>Arial</vt:lpstr>
      <vt:lpstr>Roboto</vt:lpstr>
      <vt:lpstr>Montserrat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Klaudia Cichowska</cp:lastModifiedBy>
  <cp:revision>43</cp:revision>
  <dcterms:created xsi:type="dcterms:W3CDTF">2020-10-14T13:32:04Z</dcterms:created>
  <dcterms:modified xsi:type="dcterms:W3CDTF">2024-10-15T11:45:05Z</dcterms:modified>
</cp:coreProperties>
</file>