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347" r:id="rId5"/>
    <p:sldId id="322" r:id="rId6"/>
    <p:sldId id="323" r:id="rId7"/>
    <p:sldId id="324" r:id="rId8"/>
    <p:sldId id="325" r:id="rId9"/>
    <p:sldId id="353" r:id="rId10"/>
    <p:sldId id="354" r:id="rId11"/>
    <p:sldId id="355" r:id="rId12"/>
    <p:sldId id="337" r:id="rId13"/>
    <p:sldId id="299" r:id="rId14"/>
    <p:sldId id="350" r:id="rId15"/>
    <p:sldId id="351" r:id="rId16"/>
    <p:sldId id="352" r:id="rId17"/>
    <p:sldId id="338" r:id="rId18"/>
    <p:sldId id="356" r:id="rId19"/>
    <p:sldId id="357" r:id="rId20"/>
    <p:sldId id="358" r:id="rId21"/>
    <p:sldId id="359" r:id="rId22"/>
    <p:sldId id="339" r:id="rId23"/>
    <p:sldId id="326" r:id="rId24"/>
    <p:sldId id="340" r:id="rId25"/>
    <p:sldId id="295" r:id="rId26"/>
    <p:sldId id="341" r:id="rId27"/>
    <p:sldId id="308" r:id="rId28"/>
    <p:sldId id="309" r:id="rId29"/>
    <p:sldId id="310" r:id="rId30"/>
    <p:sldId id="342" r:id="rId31"/>
    <p:sldId id="300" r:id="rId32"/>
    <p:sldId id="301" r:id="rId33"/>
    <p:sldId id="302" r:id="rId34"/>
    <p:sldId id="343" r:id="rId35"/>
    <p:sldId id="289" r:id="rId36"/>
    <p:sldId id="344" r:id="rId37"/>
    <p:sldId id="349" r:id="rId38"/>
    <p:sldId id="332" r:id="rId39"/>
    <p:sldId id="333" r:id="rId40"/>
    <p:sldId id="345" r:id="rId41"/>
    <p:sldId id="327" r:id="rId42"/>
    <p:sldId id="328" r:id="rId43"/>
    <p:sldId id="329" r:id="rId44"/>
    <p:sldId id="330" r:id="rId45"/>
    <p:sldId id="331" r:id="rId46"/>
    <p:sldId id="335" r:id="rId47"/>
  </p:sldIdLst>
  <p:sldSz cx="12192000" cy="6858000"/>
  <p:notesSz cx="6858000" cy="9144000"/>
  <p:embeddedFontLst>
    <p:embeddedFont>
      <p:font typeface="Montserrat" panose="00000500000000000000" pitchFamily="2" charset="0"/>
      <p:regular r:id="rId49"/>
      <p:bold r:id="rId50"/>
      <p:italic r:id="rId51"/>
      <p:boldItalic r:id="rId52"/>
    </p:embeddedFont>
    <p:embeddedFont>
      <p:font typeface="Montserrat Light" panose="00000400000000000000" pitchFamily="2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5" roundtripDataSignature="AMtx7mh0AGOwbYUZJdQHWhvjMcHCQ6xN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00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616842-7AA2-404A-85E2-B0F07BD78197}">
  <a:tblStyle styleId="{BF616842-7AA2-404A-85E2-B0F07BD7819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4660"/>
  </p:normalViewPr>
  <p:slideViewPr>
    <p:cSldViewPr snapToGrid="0">
      <p:cViewPr varScale="1">
        <p:scale>
          <a:sx n="59" d="100"/>
          <a:sy n="59" d="100"/>
        </p:scale>
        <p:origin x="1224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" Type="http://schemas.openxmlformats.org/officeDocument/2006/relationships/slide" Target="slides/slide4.xml"/><Relationship Id="rId95" Type="http://customschemas.google.com/relationships/presentationmetadata" Target="meta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23244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4646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1" name="Google Shape;731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95341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6" name="Google Shape;53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5009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2" name="Google Shape;54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78503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8" name="Google Shape;54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07034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4" name="Google Shape;55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0423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4" name="Google Shape;764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2142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0" name="Google Shape;770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9752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6" name="Google Shape;776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515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089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5704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3149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6" name="Google Shape;52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89268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7" name="Google Shape;74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32332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2d29169d371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2" name="Google Shape;752;g2d29169d37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0962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2d080a7830e_0_6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7" name="Google Shape;757;g2d080a7830e_0_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65608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f0240af1f0_0_10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3" name="Google Shape;543;g2f0240af1f0_0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0293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f0240af1f0_0_10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8" name="Google Shape;548;g2f0240af1f0_0_1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43144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f0240af1f0_0_10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3" name="Google Shape;553;g2f0240af1f0_0_10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31104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89063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8" name="Google Shape;768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20343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3" name="Google Shape;773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2627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67283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8" name="Google Shape;778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2672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8" name="Google Shape;748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27367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4" name="Google Shape;754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43226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0" name="Google Shape;76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05473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6" name="Google Shape;766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4519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2f055413be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2" name="Google Shape;772;g2f055413be5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3" name="Google Shape;773;g2f055413be5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53371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2" name="Google Shape;802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3" name="Google Shape;803;p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8520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5" name="Google Shape;695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7822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1" name="Google Shape;70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0311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7" name="Google Shape;707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7865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3" name="Google Shape;713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6914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9" name="Google Shape;719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5637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5" name="Google Shape;72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724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 01">
  <p:cSld name="Cover Slide  0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6"/>
          <p:cNvSpPr/>
          <p:nvPr/>
        </p:nvSpPr>
        <p:spPr>
          <a:xfrm>
            <a:off x="-1218514" y="-6377384"/>
            <a:ext cx="16024759" cy="589558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76"/>
          <p:cNvSpPr/>
          <p:nvPr/>
        </p:nvSpPr>
        <p:spPr>
          <a:xfrm>
            <a:off x="0" y="3703066"/>
            <a:ext cx="4883406" cy="2856914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49325" tIns="24650" rIns="49325" bIns="24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76"/>
          <p:cNvSpPr>
            <a:spLocks noGrp="1"/>
          </p:cNvSpPr>
          <p:nvPr>
            <p:ph type="pic" idx="2"/>
          </p:nvPr>
        </p:nvSpPr>
        <p:spPr>
          <a:xfrm>
            <a:off x="0" y="2428827"/>
            <a:ext cx="12192000" cy="319203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16" name="Google Shape;16;p76"/>
          <p:cNvGrpSpPr/>
          <p:nvPr/>
        </p:nvGrpSpPr>
        <p:grpSpPr>
          <a:xfrm>
            <a:off x="-695010" y="4529052"/>
            <a:ext cx="2530502" cy="2045219"/>
            <a:chOff x="5816064" y="9435173"/>
            <a:chExt cx="798029" cy="644988"/>
          </a:xfrm>
        </p:grpSpPr>
        <p:sp>
          <p:nvSpPr>
            <p:cNvPr id="17" name="Google Shape;17;p76"/>
            <p:cNvSpPr/>
            <p:nvPr/>
          </p:nvSpPr>
          <p:spPr>
            <a:xfrm>
              <a:off x="6450882" y="9701314"/>
              <a:ext cx="163211" cy="376953"/>
            </a:xfrm>
            <a:custGeom>
              <a:avLst/>
              <a:gdLst/>
              <a:ahLst/>
              <a:cxnLst/>
              <a:rect l="l" t="t" r="r" b="b"/>
              <a:pathLst>
                <a:path w="163211" h="376953" extrusionOk="0">
                  <a:moveTo>
                    <a:pt x="58832" y="273717"/>
                  </a:moveTo>
                  <a:cubicBezTo>
                    <a:pt x="69270" y="240568"/>
                    <a:pt x="35109" y="122178"/>
                    <a:pt x="6642" y="78611"/>
                  </a:cubicBezTo>
                  <a:lnTo>
                    <a:pt x="13285" y="0"/>
                  </a:lnTo>
                  <a:lnTo>
                    <a:pt x="163212" y="27466"/>
                  </a:lnTo>
                  <a:lnTo>
                    <a:pt x="117664" y="376953"/>
                  </a:lnTo>
                  <a:lnTo>
                    <a:pt x="0" y="376953"/>
                  </a:lnTo>
                  <a:lnTo>
                    <a:pt x="0" y="339069"/>
                  </a:lnTo>
                  <a:cubicBezTo>
                    <a:pt x="10438" y="333386"/>
                    <a:pt x="48394" y="308761"/>
                    <a:pt x="58832" y="273717"/>
                  </a:cubicBezTo>
                  <a:close/>
                </a:path>
              </a:pathLst>
            </a:custGeom>
            <a:solidFill>
              <a:srgbClr val="DFE1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76"/>
            <p:cNvSpPr/>
            <p:nvPr/>
          </p:nvSpPr>
          <p:spPr>
            <a:xfrm>
              <a:off x="6308546" y="9545986"/>
              <a:ext cx="166058" cy="534174"/>
            </a:xfrm>
            <a:custGeom>
              <a:avLst/>
              <a:gdLst/>
              <a:ahLst/>
              <a:cxnLst/>
              <a:rect l="l" t="t" r="r" b="b"/>
              <a:pathLst>
                <a:path w="166058" h="534174" extrusionOk="0">
                  <a:moveTo>
                    <a:pt x="166058" y="48303"/>
                  </a:moveTo>
                  <a:lnTo>
                    <a:pt x="156569" y="156275"/>
                  </a:lnTo>
                  <a:lnTo>
                    <a:pt x="75912" y="141121"/>
                  </a:lnTo>
                  <a:lnTo>
                    <a:pt x="86350" y="293607"/>
                  </a:lnTo>
                  <a:cubicBezTo>
                    <a:pt x="68321" y="344751"/>
                    <a:pt x="55037" y="407261"/>
                    <a:pt x="61679" y="429992"/>
                  </a:cubicBezTo>
                  <a:cubicBezTo>
                    <a:pt x="68321" y="450828"/>
                    <a:pt x="84453" y="468824"/>
                    <a:pt x="98686" y="480189"/>
                  </a:cubicBezTo>
                  <a:lnTo>
                    <a:pt x="102482" y="534175"/>
                  </a:lnTo>
                  <a:lnTo>
                    <a:pt x="0" y="534175"/>
                  </a:lnTo>
                  <a:lnTo>
                    <a:pt x="35109" y="0"/>
                  </a:lnTo>
                  <a:lnTo>
                    <a:pt x="166058" y="48303"/>
                  </a:lnTo>
                  <a:close/>
                </a:path>
              </a:pathLst>
            </a:custGeom>
            <a:solidFill>
              <a:srgbClr val="AACB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76"/>
            <p:cNvSpPr/>
            <p:nvPr/>
          </p:nvSpPr>
          <p:spPr>
            <a:xfrm>
              <a:off x="6407232" y="10025228"/>
              <a:ext cx="21824" cy="53985"/>
            </a:xfrm>
            <a:custGeom>
              <a:avLst/>
              <a:gdLst/>
              <a:ahLst/>
              <a:cxnLst/>
              <a:rect l="l" t="t" r="r" b="b"/>
              <a:pathLst>
                <a:path w="21824" h="53985" extrusionOk="0">
                  <a:moveTo>
                    <a:pt x="21825" y="16101"/>
                  </a:moveTo>
                  <a:lnTo>
                    <a:pt x="21825" y="53986"/>
                  </a:lnTo>
                  <a:lnTo>
                    <a:pt x="3796" y="53986"/>
                  </a:lnTo>
                  <a:lnTo>
                    <a:pt x="0" y="0"/>
                  </a:lnTo>
                  <a:cubicBezTo>
                    <a:pt x="9489" y="8524"/>
                    <a:pt x="18029" y="13260"/>
                    <a:pt x="21825" y="16101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76"/>
            <p:cNvSpPr/>
            <p:nvPr/>
          </p:nvSpPr>
          <p:spPr>
            <a:xfrm>
              <a:off x="6384458" y="9687107"/>
              <a:ext cx="80656" cy="152486"/>
            </a:xfrm>
            <a:custGeom>
              <a:avLst/>
              <a:gdLst/>
              <a:ahLst/>
              <a:cxnLst/>
              <a:rect l="l" t="t" r="r" b="b"/>
              <a:pathLst>
                <a:path w="80656" h="152486" extrusionOk="0">
                  <a:moveTo>
                    <a:pt x="55985" y="77664"/>
                  </a:moveTo>
                  <a:cubicBezTo>
                    <a:pt x="42701" y="77664"/>
                    <a:pt x="25620" y="110813"/>
                    <a:pt x="10438" y="152486"/>
                  </a:cubicBezTo>
                  <a:lnTo>
                    <a:pt x="0" y="0"/>
                  </a:lnTo>
                  <a:lnTo>
                    <a:pt x="80657" y="15154"/>
                  </a:lnTo>
                  <a:lnTo>
                    <a:pt x="74015" y="93765"/>
                  </a:lnTo>
                  <a:cubicBezTo>
                    <a:pt x="67372" y="83346"/>
                    <a:pt x="60730" y="77664"/>
                    <a:pt x="55985" y="77664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76"/>
            <p:cNvSpPr/>
            <p:nvPr/>
          </p:nvSpPr>
          <p:spPr>
            <a:xfrm>
              <a:off x="6246867" y="9957036"/>
              <a:ext cx="2846" cy="7576"/>
            </a:xfrm>
            <a:custGeom>
              <a:avLst/>
              <a:gdLst/>
              <a:ahLst/>
              <a:cxnLst/>
              <a:rect l="l" t="t" r="r" b="b"/>
              <a:pathLst>
                <a:path w="2846" h="7576" extrusionOk="0">
                  <a:moveTo>
                    <a:pt x="0" y="2841"/>
                  </a:moveTo>
                  <a:cubicBezTo>
                    <a:pt x="949" y="1894"/>
                    <a:pt x="1898" y="947"/>
                    <a:pt x="2847" y="0"/>
                  </a:cubicBezTo>
                  <a:lnTo>
                    <a:pt x="2847" y="7577"/>
                  </a:lnTo>
                  <a:cubicBezTo>
                    <a:pt x="949" y="4736"/>
                    <a:pt x="0" y="2841"/>
                    <a:pt x="0" y="2841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76"/>
            <p:cNvSpPr/>
            <p:nvPr/>
          </p:nvSpPr>
          <p:spPr>
            <a:xfrm>
              <a:off x="6150079" y="10017651"/>
              <a:ext cx="45547" cy="62509"/>
            </a:xfrm>
            <a:custGeom>
              <a:avLst/>
              <a:gdLst/>
              <a:ahLst/>
              <a:cxnLst/>
              <a:rect l="l" t="t" r="r" b="b"/>
              <a:pathLst>
                <a:path w="45547" h="62509" extrusionOk="0">
                  <a:moveTo>
                    <a:pt x="45548" y="28414"/>
                  </a:moveTo>
                  <a:lnTo>
                    <a:pt x="45548" y="62510"/>
                  </a:lnTo>
                  <a:lnTo>
                    <a:pt x="0" y="62510"/>
                  </a:lnTo>
                  <a:lnTo>
                    <a:pt x="4745" y="0"/>
                  </a:lnTo>
                  <a:cubicBezTo>
                    <a:pt x="11387" y="9471"/>
                    <a:pt x="23723" y="19889"/>
                    <a:pt x="45548" y="28414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76"/>
            <p:cNvSpPr/>
            <p:nvPr/>
          </p:nvSpPr>
          <p:spPr>
            <a:xfrm>
              <a:off x="6077013" y="9435173"/>
              <a:ext cx="271386" cy="380741"/>
            </a:xfrm>
            <a:custGeom>
              <a:avLst/>
              <a:gdLst/>
              <a:ahLst/>
              <a:cxnLst/>
              <a:rect l="l" t="t" r="r" b="b"/>
              <a:pathLst>
                <a:path w="271386" h="380741" extrusionOk="0">
                  <a:moveTo>
                    <a:pt x="167007" y="380742"/>
                  </a:moveTo>
                  <a:cubicBezTo>
                    <a:pt x="161314" y="377900"/>
                    <a:pt x="156569" y="377900"/>
                    <a:pt x="156569" y="377900"/>
                  </a:cubicBezTo>
                  <a:cubicBezTo>
                    <a:pt x="156569" y="335280"/>
                    <a:pt x="125256" y="335280"/>
                    <a:pt x="125256" y="335280"/>
                  </a:cubicBezTo>
                  <a:cubicBezTo>
                    <a:pt x="125256" y="335280"/>
                    <a:pt x="99635" y="335280"/>
                    <a:pt x="94891" y="366535"/>
                  </a:cubicBezTo>
                  <a:lnTo>
                    <a:pt x="109124" y="192265"/>
                  </a:lnTo>
                  <a:lnTo>
                    <a:pt x="13285" y="211207"/>
                  </a:lnTo>
                  <a:lnTo>
                    <a:pt x="0" y="71034"/>
                  </a:lnTo>
                  <a:lnTo>
                    <a:pt x="124307" y="0"/>
                  </a:lnTo>
                  <a:lnTo>
                    <a:pt x="271387" y="50197"/>
                  </a:lnTo>
                  <a:lnTo>
                    <a:pt x="267591" y="109866"/>
                  </a:lnTo>
                  <a:lnTo>
                    <a:pt x="160365" y="151539"/>
                  </a:lnTo>
                  <a:lnTo>
                    <a:pt x="167007" y="380742"/>
                  </a:ln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76"/>
            <p:cNvSpPr/>
            <p:nvPr/>
          </p:nvSpPr>
          <p:spPr>
            <a:xfrm>
              <a:off x="6171904" y="9811179"/>
              <a:ext cx="9489" cy="947"/>
            </a:xfrm>
            <a:custGeom>
              <a:avLst/>
              <a:gdLst/>
              <a:ahLst/>
              <a:cxnLst/>
              <a:rect l="l" t="t" r="r" b="b"/>
              <a:pathLst>
                <a:path w="9489" h="947" extrusionOk="0">
                  <a:moveTo>
                    <a:pt x="0" y="947"/>
                  </a:moveTo>
                  <a:lnTo>
                    <a:pt x="0" y="0"/>
                  </a:lnTo>
                  <a:cubicBezTo>
                    <a:pt x="0" y="947"/>
                    <a:pt x="0" y="947"/>
                    <a:pt x="0" y="947"/>
                  </a:cubicBezTo>
                  <a:cubicBezTo>
                    <a:pt x="0" y="947"/>
                    <a:pt x="0" y="947"/>
                    <a:pt x="0" y="947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76"/>
            <p:cNvSpPr/>
            <p:nvPr/>
          </p:nvSpPr>
          <p:spPr>
            <a:xfrm>
              <a:off x="6209860" y="10016704"/>
              <a:ext cx="42700" cy="62509"/>
            </a:xfrm>
            <a:custGeom>
              <a:avLst/>
              <a:gdLst/>
              <a:ahLst/>
              <a:cxnLst/>
              <a:rect l="l" t="t" r="r" b="b"/>
              <a:pathLst>
                <a:path w="42700" h="62509" extrusionOk="0">
                  <a:moveTo>
                    <a:pt x="40803" y="0"/>
                  </a:moveTo>
                  <a:lnTo>
                    <a:pt x="42701" y="62510"/>
                  </a:lnTo>
                  <a:lnTo>
                    <a:pt x="0" y="62510"/>
                  </a:lnTo>
                  <a:lnTo>
                    <a:pt x="0" y="28414"/>
                  </a:lnTo>
                  <a:cubicBezTo>
                    <a:pt x="21825" y="20837"/>
                    <a:pt x="34161" y="10418"/>
                    <a:pt x="40803" y="0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76"/>
            <p:cNvSpPr/>
            <p:nvPr/>
          </p:nvSpPr>
          <p:spPr>
            <a:xfrm>
              <a:off x="6237378" y="9545039"/>
              <a:ext cx="107226" cy="534174"/>
            </a:xfrm>
            <a:custGeom>
              <a:avLst/>
              <a:gdLst/>
              <a:ahLst/>
              <a:cxnLst/>
              <a:rect l="l" t="t" r="r" b="b"/>
              <a:pathLst>
                <a:path w="107226" h="534174" extrusionOk="0">
                  <a:moveTo>
                    <a:pt x="12336" y="419574"/>
                  </a:moveTo>
                  <a:lnTo>
                    <a:pt x="12336" y="411997"/>
                  </a:lnTo>
                  <a:cubicBezTo>
                    <a:pt x="56934" y="359905"/>
                    <a:pt x="14234" y="332439"/>
                    <a:pt x="14234" y="332439"/>
                  </a:cubicBezTo>
                  <a:cubicBezTo>
                    <a:pt x="32263" y="290765"/>
                    <a:pt x="18978" y="275612"/>
                    <a:pt x="7591" y="269929"/>
                  </a:cubicBezTo>
                  <a:lnTo>
                    <a:pt x="0" y="41673"/>
                  </a:lnTo>
                  <a:lnTo>
                    <a:pt x="107226" y="0"/>
                  </a:lnTo>
                  <a:lnTo>
                    <a:pt x="72117" y="534175"/>
                  </a:lnTo>
                  <a:lnTo>
                    <a:pt x="16131" y="534175"/>
                  </a:lnTo>
                  <a:lnTo>
                    <a:pt x="14234" y="471665"/>
                  </a:lnTo>
                  <a:cubicBezTo>
                    <a:pt x="27518" y="449881"/>
                    <a:pt x="17080" y="428098"/>
                    <a:pt x="12336" y="419574"/>
                  </a:cubicBezTo>
                  <a:close/>
                </a:path>
              </a:pathLst>
            </a:custGeom>
            <a:solidFill>
              <a:srgbClr val="40A5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76"/>
            <p:cNvSpPr/>
            <p:nvPr/>
          </p:nvSpPr>
          <p:spPr>
            <a:xfrm>
              <a:off x="5947013" y="9646381"/>
              <a:ext cx="184087" cy="432833"/>
            </a:xfrm>
            <a:custGeom>
              <a:avLst/>
              <a:gdLst/>
              <a:ahLst/>
              <a:cxnLst/>
              <a:rect l="l" t="t" r="r" b="b"/>
              <a:pathLst>
                <a:path w="184087" h="432833" extrusionOk="0">
                  <a:moveTo>
                    <a:pt x="112920" y="326756"/>
                  </a:moveTo>
                  <a:cubicBezTo>
                    <a:pt x="130949" y="285083"/>
                    <a:pt x="108175" y="268982"/>
                    <a:pt x="96788" y="253828"/>
                  </a:cubicBezTo>
                  <a:cubicBezTo>
                    <a:pt x="92993" y="248145"/>
                    <a:pt x="90146" y="240568"/>
                    <a:pt x="97737" y="226361"/>
                  </a:cubicBezTo>
                  <a:cubicBezTo>
                    <a:pt x="103431" y="215943"/>
                    <a:pt x="95840" y="198895"/>
                    <a:pt x="83504" y="186582"/>
                  </a:cubicBezTo>
                  <a:lnTo>
                    <a:pt x="89197" y="124073"/>
                  </a:lnTo>
                  <a:lnTo>
                    <a:pt x="45548" y="132597"/>
                  </a:lnTo>
                  <a:cubicBezTo>
                    <a:pt x="38905" y="121231"/>
                    <a:pt x="29416" y="112707"/>
                    <a:pt x="13285" y="112707"/>
                  </a:cubicBezTo>
                  <a:cubicBezTo>
                    <a:pt x="10438" y="112707"/>
                    <a:pt x="7591" y="112707"/>
                    <a:pt x="4745" y="113654"/>
                  </a:cubicBezTo>
                  <a:lnTo>
                    <a:pt x="0" y="28414"/>
                  </a:lnTo>
                  <a:lnTo>
                    <a:pt x="142336" y="0"/>
                  </a:lnTo>
                  <a:lnTo>
                    <a:pt x="184088" y="432833"/>
                  </a:lnTo>
                  <a:lnTo>
                    <a:pt x="61679" y="432833"/>
                  </a:lnTo>
                  <a:lnTo>
                    <a:pt x="67372" y="373165"/>
                  </a:lnTo>
                  <a:cubicBezTo>
                    <a:pt x="86350" y="361799"/>
                    <a:pt x="105329" y="345698"/>
                    <a:pt x="112920" y="326756"/>
                  </a:cubicBezTo>
                  <a:close/>
                </a:path>
              </a:pathLst>
            </a:custGeom>
            <a:solidFill>
              <a:srgbClr val="1E9E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76"/>
            <p:cNvSpPr/>
            <p:nvPr/>
          </p:nvSpPr>
          <p:spPr>
            <a:xfrm>
              <a:off x="6090298" y="9627438"/>
              <a:ext cx="96788" cy="451775"/>
            </a:xfrm>
            <a:custGeom>
              <a:avLst/>
              <a:gdLst/>
              <a:ahLst/>
              <a:cxnLst/>
              <a:rect l="l" t="t" r="r" b="b"/>
              <a:pathLst>
                <a:path w="96788" h="451775" extrusionOk="0">
                  <a:moveTo>
                    <a:pt x="96788" y="0"/>
                  </a:moveTo>
                  <a:lnTo>
                    <a:pt x="82555" y="174270"/>
                  </a:lnTo>
                  <a:cubicBezTo>
                    <a:pt x="82555" y="177111"/>
                    <a:pt x="81606" y="179953"/>
                    <a:pt x="81606" y="183741"/>
                  </a:cubicBezTo>
                  <a:lnTo>
                    <a:pt x="81606" y="184688"/>
                  </a:lnTo>
                  <a:cubicBezTo>
                    <a:pt x="79708" y="184688"/>
                    <a:pt x="37956" y="188477"/>
                    <a:pt x="64526" y="250039"/>
                  </a:cubicBezTo>
                  <a:cubicBezTo>
                    <a:pt x="64526" y="250039"/>
                    <a:pt x="19927" y="277506"/>
                    <a:pt x="69270" y="332439"/>
                  </a:cubicBezTo>
                  <a:cubicBezTo>
                    <a:pt x="69270" y="332439"/>
                    <a:pt x="46496" y="361799"/>
                    <a:pt x="64526" y="389266"/>
                  </a:cubicBezTo>
                  <a:lnTo>
                    <a:pt x="59781" y="451776"/>
                  </a:lnTo>
                  <a:lnTo>
                    <a:pt x="42701" y="451776"/>
                  </a:lnTo>
                  <a:lnTo>
                    <a:pt x="0" y="18942"/>
                  </a:lnTo>
                  <a:lnTo>
                    <a:pt x="96788" y="0"/>
                  </a:lnTo>
                  <a:close/>
                </a:path>
              </a:pathLst>
            </a:custGeom>
            <a:solidFill>
              <a:srgbClr val="1C91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76"/>
            <p:cNvSpPr/>
            <p:nvPr/>
          </p:nvSpPr>
          <p:spPr>
            <a:xfrm>
              <a:off x="5816064" y="9792237"/>
              <a:ext cx="133795" cy="286976"/>
            </a:xfrm>
            <a:custGeom>
              <a:avLst/>
              <a:gdLst/>
              <a:ahLst/>
              <a:cxnLst/>
              <a:rect l="l" t="t" r="r" b="b"/>
              <a:pathLst>
                <a:path w="133795" h="286976" extrusionOk="0">
                  <a:moveTo>
                    <a:pt x="105328" y="0"/>
                  </a:moveTo>
                  <a:cubicBezTo>
                    <a:pt x="99635" y="14207"/>
                    <a:pt x="94891" y="28414"/>
                    <a:pt x="87299" y="32202"/>
                  </a:cubicBezTo>
                  <a:cubicBezTo>
                    <a:pt x="69270" y="40726"/>
                    <a:pt x="52190" y="66298"/>
                    <a:pt x="60730" y="80505"/>
                  </a:cubicBezTo>
                  <a:cubicBezTo>
                    <a:pt x="68321" y="94712"/>
                    <a:pt x="66423" y="102289"/>
                    <a:pt x="61679" y="107972"/>
                  </a:cubicBezTo>
                  <a:cubicBezTo>
                    <a:pt x="50292" y="123125"/>
                    <a:pt x="27518" y="139226"/>
                    <a:pt x="45547" y="180900"/>
                  </a:cubicBezTo>
                  <a:cubicBezTo>
                    <a:pt x="63577" y="222573"/>
                    <a:pt x="133796" y="250039"/>
                    <a:pt x="133796" y="250039"/>
                  </a:cubicBezTo>
                  <a:lnTo>
                    <a:pt x="133796" y="286977"/>
                  </a:lnTo>
                  <a:lnTo>
                    <a:pt x="34161" y="286977"/>
                  </a:lnTo>
                  <a:lnTo>
                    <a:pt x="0" y="19889"/>
                  </a:lnTo>
                  <a:lnTo>
                    <a:pt x="105328" y="0"/>
                  </a:lnTo>
                  <a:close/>
                </a:path>
              </a:pathLst>
            </a:custGeom>
            <a:solidFill>
              <a:srgbClr val="1E75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76"/>
            <p:cNvSpPr/>
            <p:nvPr/>
          </p:nvSpPr>
          <p:spPr>
            <a:xfrm>
              <a:off x="5993509" y="9770453"/>
              <a:ext cx="43649" cy="63456"/>
            </a:xfrm>
            <a:custGeom>
              <a:avLst/>
              <a:gdLst/>
              <a:ahLst/>
              <a:cxnLst/>
              <a:rect l="l" t="t" r="r" b="b"/>
              <a:pathLst>
                <a:path w="43649" h="63456" extrusionOk="0">
                  <a:moveTo>
                    <a:pt x="37956" y="63457"/>
                  </a:moveTo>
                  <a:cubicBezTo>
                    <a:pt x="34161" y="59668"/>
                    <a:pt x="29416" y="55880"/>
                    <a:pt x="24671" y="53986"/>
                  </a:cubicBezTo>
                  <a:cubicBezTo>
                    <a:pt x="14234" y="49250"/>
                    <a:pt x="10438" y="25572"/>
                    <a:pt x="0" y="8524"/>
                  </a:cubicBezTo>
                  <a:lnTo>
                    <a:pt x="43650" y="0"/>
                  </a:lnTo>
                  <a:lnTo>
                    <a:pt x="37956" y="63457"/>
                  </a:ln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76"/>
            <p:cNvSpPr/>
            <p:nvPr/>
          </p:nvSpPr>
          <p:spPr>
            <a:xfrm>
              <a:off x="5971684" y="10020493"/>
              <a:ext cx="43649" cy="59668"/>
            </a:xfrm>
            <a:custGeom>
              <a:avLst/>
              <a:gdLst/>
              <a:ahLst/>
              <a:cxnLst/>
              <a:rect l="l" t="t" r="r" b="b"/>
              <a:pathLst>
                <a:path w="43649" h="59668" extrusionOk="0">
                  <a:moveTo>
                    <a:pt x="43650" y="0"/>
                  </a:moveTo>
                  <a:lnTo>
                    <a:pt x="37956" y="59669"/>
                  </a:lnTo>
                  <a:lnTo>
                    <a:pt x="0" y="59669"/>
                  </a:lnTo>
                  <a:lnTo>
                    <a:pt x="0" y="21784"/>
                  </a:lnTo>
                  <a:cubicBezTo>
                    <a:pt x="0" y="21784"/>
                    <a:pt x="20876" y="14207"/>
                    <a:pt x="43650" y="0"/>
                  </a:cubicBez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32;p76"/>
          <p:cNvSpPr/>
          <p:nvPr/>
        </p:nvSpPr>
        <p:spPr>
          <a:xfrm>
            <a:off x="-3327961" y="-261651"/>
            <a:ext cx="3340287" cy="738130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49325" tIns="24650" rIns="49325" bIns="24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7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2522" y="5987656"/>
            <a:ext cx="2349914" cy="492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7178" y="178763"/>
            <a:ext cx="4032784" cy="218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view/Intro ">
  <p:cSld name="Overview/Intro 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7"/>
          <p:cNvSpPr/>
          <p:nvPr/>
        </p:nvSpPr>
        <p:spPr>
          <a:xfrm>
            <a:off x="2167324" y="772371"/>
            <a:ext cx="9503744" cy="5063164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77"/>
          <p:cNvSpPr>
            <a:spLocks noGrp="1"/>
          </p:cNvSpPr>
          <p:nvPr>
            <p:ph type="pic" idx="2"/>
          </p:nvPr>
        </p:nvSpPr>
        <p:spPr>
          <a:xfrm>
            <a:off x="388401" y="385460"/>
            <a:ext cx="4107750" cy="608707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8" name="Google Shape;38;p77"/>
          <p:cNvSpPr txBox="1">
            <a:spLocks noGrp="1"/>
          </p:cNvSpPr>
          <p:nvPr>
            <p:ph type="body" idx="1"/>
          </p:nvPr>
        </p:nvSpPr>
        <p:spPr>
          <a:xfrm>
            <a:off x="4940626" y="3429001"/>
            <a:ext cx="6414559" cy="2123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01 ">
  <p:cSld name="Text Slide 01 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1"/>
          <p:cNvSpPr/>
          <p:nvPr/>
        </p:nvSpPr>
        <p:spPr>
          <a:xfrm rot="-5400000">
            <a:off x="2667000" y="-2667000"/>
            <a:ext cx="6858001" cy="12191999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81"/>
          <p:cNvSpPr/>
          <p:nvPr/>
        </p:nvSpPr>
        <p:spPr>
          <a:xfrm rot="-5400000">
            <a:off x="2858269" y="-2026298"/>
            <a:ext cx="6141020" cy="109105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81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052954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B64B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73B6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81"/>
          <p:cNvSpPr txBox="1">
            <a:spLocks noGrp="1"/>
          </p:cNvSpPr>
          <p:nvPr>
            <p:ph type="body" idx="2"/>
          </p:nvPr>
        </p:nvSpPr>
        <p:spPr>
          <a:xfrm>
            <a:off x="904856" y="1989039"/>
            <a:ext cx="10052954" cy="425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81"/>
          <p:cNvSpPr/>
          <p:nvPr/>
        </p:nvSpPr>
        <p:spPr>
          <a:xfrm rot="-5400000">
            <a:off x="9789093" y="4354638"/>
            <a:ext cx="40742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ON SUSTAINABILITY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Google Shape;45;p81"/>
          <p:cNvCxnSpPr/>
          <p:nvPr/>
        </p:nvCxnSpPr>
        <p:spPr>
          <a:xfrm>
            <a:off x="11635259" y="6499510"/>
            <a:ext cx="324798" cy="0"/>
          </a:xfrm>
          <a:prstGeom prst="straightConnector1">
            <a:avLst/>
          </a:prstGeom>
          <a:noFill/>
          <a:ln w="12700" cap="flat" cmpd="sng">
            <a:solidFill>
              <a:srgbClr val="73B64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">
  <p:cSld name="Divider 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9"/>
          <p:cNvSpPr/>
          <p:nvPr/>
        </p:nvSpPr>
        <p:spPr>
          <a:xfrm>
            <a:off x="6982690" y="527858"/>
            <a:ext cx="4721156" cy="5802284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79"/>
          <p:cNvSpPr txBox="1">
            <a:spLocks noGrp="1"/>
          </p:cNvSpPr>
          <p:nvPr>
            <p:ph type="body" idx="1"/>
          </p:nvPr>
        </p:nvSpPr>
        <p:spPr>
          <a:xfrm>
            <a:off x="7630824" y="990923"/>
            <a:ext cx="2066906" cy="58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81" name="Google Shape;81;p79"/>
          <p:cNvGrpSpPr/>
          <p:nvPr/>
        </p:nvGrpSpPr>
        <p:grpSpPr>
          <a:xfrm>
            <a:off x="6966447" y="3406884"/>
            <a:ext cx="3616885" cy="2923263"/>
            <a:chOff x="5816064" y="9435173"/>
            <a:chExt cx="798029" cy="644988"/>
          </a:xfrm>
        </p:grpSpPr>
        <p:sp>
          <p:nvSpPr>
            <p:cNvPr id="82" name="Google Shape;82;p79"/>
            <p:cNvSpPr/>
            <p:nvPr/>
          </p:nvSpPr>
          <p:spPr>
            <a:xfrm>
              <a:off x="6450882" y="9701314"/>
              <a:ext cx="163211" cy="376953"/>
            </a:xfrm>
            <a:custGeom>
              <a:avLst/>
              <a:gdLst/>
              <a:ahLst/>
              <a:cxnLst/>
              <a:rect l="l" t="t" r="r" b="b"/>
              <a:pathLst>
                <a:path w="163211" h="376953" extrusionOk="0">
                  <a:moveTo>
                    <a:pt x="58832" y="273717"/>
                  </a:moveTo>
                  <a:cubicBezTo>
                    <a:pt x="69270" y="240568"/>
                    <a:pt x="35109" y="122178"/>
                    <a:pt x="6642" y="78611"/>
                  </a:cubicBezTo>
                  <a:lnTo>
                    <a:pt x="13285" y="0"/>
                  </a:lnTo>
                  <a:lnTo>
                    <a:pt x="163212" y="27466"/>
                  </a:lnTo>
                  <a:lnTo>
                    <a:pt x="117664" y="376953"/>
                  </a:lnTo>
                  <a:lnTo>
                    <a:pt x="0" y="376953"/>
                  </a:lnTo>
                  <a:lnTo>
                    <a:pt x="0" y="339069"/>
                  </a:lnTo>
                  <a:cubicBezTo>
                    <a:pt x="10438" y="333386"/>
                    <a:pt x="48394" y="308761"/>
                    <a:pt x="58832" y="273717"/>
                  </a:cubicBezTo>
                  <a:close/>
                </a:path>
              </a:pathLst>
            </a:custGeom>
            <a:solidFill>
              <a:srgbClr val="DFE1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79"/>
            <p:cNvSpPr/>
            <p:nvPr/>
          </p:nvSpPr>
          <p:spPr>
            <a:xfrm>
              <a:off x="6308546" y="9545986"/>
              <a:ext cx="166058" cy="534174"/>
            </a:xfrm>
            <a:custGeom>
              <a:avLst/>
              <a:gdLst/>
              <a:ahLst/>
              <a:cxnLst/>
              <a:rect l="l" t="t" r="r" b="b"/>
              <a:pathLst>
                <a:path w="166058" h="534174" extrusionOk="0">
                  <a:moveTo>
                    <a:pt x="166058" y="48303"/>
                  </a:moveTo>
                  <a:lnTo>
                    <a:pt x="156569" y="156275"/>
                  </a:lnTo>
                  <a:lnTo>
                    <a:pt x="75912" y="141121"/>
                  </a:lnTo>
                  <a:lnTo>
                    <a:pt x="86350" y="293607"/>
                  </a:lnTo>
                  <a:cubicBezTo>
                    <a:pt x="68321" y="344751"/>
                    <a:pt x="55037" y="407261"/>
                    <a:pt x="61679" y="429992"/>
                  </a:cubicBezTo>
                  <a:cubicBezTo>
                    <a:pt x="68321" y="450828"/>
                    <a:pt x="84453" y="468824"/>
                    <a:pt x="98686" y="480189"/>
                  </a:cubicBezTo>
                  <a:lnTo>
                    <a:pt x="102482" y="534175"/>
                  </a:lnTo>
                  <a:lnTo>
                    <a:pt x="0" y="534175"/>
                  </a:lnTo>
                  <a:lnTo>
                    <a:pt x="35109" y="0"/>
                  </a:lnTo>
                  <a:lnTo>
                    <a:pt x="166058" y="48303"/>
                  </a:lnTo>
                  <a:close/>
                </a:path>
              </a:pathLst>
            </a:custGeom>
            <a:solidFill>
              <a:srgbClr val="AACB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79"/>
            <p:cNvSpPr/>
            <p:nvPr/>
          </p:nvSpPr>
          <p:spPr>
            <a:xfrm>
              <a:off x="6407232" y="10025228"/>
              <a:ext cx="21824" cy="53985"/>
            </a:xfrm>
            <a:custGeom>
              <a:avLst/>
              <a:gdLst/>
              <a:ahLst/>
              <a:cxnLst/>
              <a:rect l="l" t="t" r="r" b="b"/>
              <a:pathLst>
                <a:path w="21824" h="53985" extrusionOk="0">
                  <a:moveTo>
                    <a:pt x="21825" y="16101"/>
                  </a:moveTo>
                  <a:lnTo>
                    <a:pt x="21825" y="53986"/>
                  </a:lnTo>
                  <a:lnTo>
                    <a:pt x="3796" y="53986"/>
                  </a:lnTo>
                  <a:lnTo>
                    <a:pt x="0" y="0"/>
                  </a:lnTo>
                  <a:cubicBezTo>
                    <a:pt x="9489" y="8524"/>
                    <a:pt x="18029" y="13260"/>
                    <a:pt x="21825" y="16101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79"/>
            <p:cNvSpPr/>
            <p:nvPr/>
          </p:nvSpPr>
          <p:spPr>
            <a:xfrm>
              <a:off x="6384458" y="9687107"/>
              <a:ext cx="80656" cy="152486"/>
            </a:xfrm>
            <a:custGeom>
              <a:avLst/>
              <a:gdLst/>
              <a:ahLst/>
              <a:cxnLst/>
              <a:rect l="l" t="t" r="r" b="b"/>
              <a:pathLst>
                <a:path w="80656" h="152486" extrusionOk="0">
                  <a:moveTo>
                    <a:pt x="55985" y="77664"/>
                  </a:moveTo>
                  <a:cubicBezTo>
                    <a:pt x="42701" y="77664"/>
                    <a:pt x="25620" y="110813"/>
                    <a:pt x="10438" y="152486"/>
                  </a:cubicBezTo>
                  <a:lnTo>
                    <a:pt x="0" y="0"/>
                  </a:lnTo>
                  <a:lnTo>
                    <a:pt x="80657" y="15154"/>
                  </a:lnTo>
                  <a:lnTo>
                    <a:pt x="74015" y="93765"/>
                  </a:lnTo>
                  <a:cubicBezTo>
                    <a:pt x="67372" y="83346"/>
                    <a:pt x="60730" y="77664"/>
                    <a:pt x="55985" y="77664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79"/>
            <p:cNvSpPr/>
            <p:nvPr/>
          </p:nvSpPr>
          <p:spPr>
            <a:xfrm>
              <a:off x="6246867" y="9957036"/>
              <a:ext cx="2846" cy="7576"/>
            </a:xfrm>
            <a:custGeom>
              <a:avLst/>
              <a:gdLst/>
              <a:ahLst/>
              <a:cxnLst/>
              <a:rect l="l" t="t" r="r" b="b"/>
              <a:pathLst>
                <a:path w="2846" h="7576" extrusionOk="0">
                  <a:moveTo>
                    <a:pt x="0" y="2841"/>
                  </a:moveTo>
                  <a:cubicBezTo>
                    <a:pt x="949" y="1894"/>
                    <a:pt x="1898" y="947"/>
                    <a:pt x="2847" y="0"/>
                  </a:cubicBezTo>
                  <a:lnTo>
                    <a:pt x="2847" y="7577"/>
                  </a:lnTo>
                  <a:cubicBezTo>
                    <a:pt x="949" y="4736"/>
                    <a:pt x="0" y="2841"/>
                    <a:pt x="0" y="2841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79"/>
            <p:cNvSpPr/>
            <p:nvPr/>
          </p:nvSpPr>
          <p:spPr>
            <a:xfrm>
              <a:off x="6150079" y="10017651"/>
              <a:ext cx="45547" cy="62509"/>
            </a:xfrm>
            <a:custGeom>
              <a:avLst/>
              <a:gdLst/>
              <a:ahLst/>
              <a:cxnLst/>
              <a:rect l="l" t="t" r="r" b="b"/>
              <a:pathLst>
                <a:path w="45547" h="62509" extrusionOk="0">
                  <a:moveTo>
                    <a:pt x="45548" y="28414"/>
                  </a:moveTo>
                  <a:lnTo>
                    <a:pt x="45548" y="62510"/>
                  </a:lnTo>
                  <a:lnTo>
                    <a:pt x="0" y="62510"/>
                  </a:lnTo>
                  <a:lnTo>
                    <a:pt x="4745" y="0"/>
                  </a:lnTo>
                  <a:cubicBezTo>
                    <a:pt x="11387" y="9471"/>
                    <a:pt x="23723" y="19889"/>
                    <a:pt x="45548" y="28414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79"/>
            <p:cNvSpPr/>
            <p:nvPr/>
          </p:nvSpPr>
          <p:spPr>
            <a:xfrm>
              <a:off x="6077013" y="9435173"/>
              <a:ext cx="271386" cy="380741"/>
            </a:xfrm>
            <a:custGeom>
              <a:avLst/>
              <a:gdLst/>
              <a:ahLst/>
              <a:cxnLst/>
              <a:rect l="l" t="t" r="r" b="b"/>
              <a:pathLst>
                <a:path w="271386" h="380741" extrusionOk="0">
                  <a:moveTo>
                    <a:pt x="167007" y="380742"/>
                  </a:moveTo>
                  <a:cubicBezTo>
                    <a:pt x="161314" y="377900"/>
                    <a:pt x="156569" y="377900"/>
                    <a:pt x="156569" y="377900"/>
                  </a:cubicBezTo>
                  <a:cubicBezTo>
                    <a:pt x="156569" y="335280"/>
                    <a:pt x="125256" y="335280"/>
                    <a:pt x="125256" y="335280"/>
                  </a:cubicBezTo>
                  <a:cubicBezTo>
                    <a:pt x="125256" y="335280"/>
                    <a:pt x="99635" y="335280"/>
                    <a:pt x="94891" y="366535"/>
                  </a:cubicBezTo>
                  <a:lnTo>
                    <a:pt x="109124" y="192265"/>
                  </a:lnTo>
                  <a:lnTo>
                    <a:pt x="13285" y="211207"/>
                  </a:lnTo>
                  <a:lnTo>
                    <a:pt x="0" y="71034"/>
                  </a:lnTo>
                  <a:lnTo>
                    <a:pt x="124307" y="0"/>
                  </a:lnTo>
                  <a:lnTo>
                    <a:pt x="271387" y="50197"/>
                  </a:lnTo>
                  <a:lnTo>
                    <a:pt x="267591" y="109866"/>
                  </a:lnTo>
                  <a:lnTo>
                    <a:pt x="160365" y="151539"/>
                  </a:lnTo>
                  <a:lnTo>
                    <a:pt x="167007" y="380742"/>
                  </a:ln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79"/>
            <p:cNvSpPr/>
            <p:nvPr/>
          </p:nvSpPr>
          <p:spPr>
            <a:xfrm>
              <a:off x="6171904" y="9811179"/>
              <a:ext cx="9489" cy="947"/>
            </a:xfrm>
            <a:custGeom>
              <a:avLst/>
              <a:gdLst/>
              <a:ahLst/>
              <a:cxnLst/>
              <a:rect l="l" t="t" r="r" b="b"/>
              <a:pathLst>
                <a:path w="9489" h="947" extrusionOk="0">
                  <a:moveTo>
                    <a:pt x="0" y="947"/>
                  </a:moveTo>
                  <a:lnTo>
                    <a:pt x="0" y="0"/>
                  </a:lnTo>
                  <a:cubicBezTo>
                    <a:pt x="0" y="947"/>
                    <a:pt x="0" y="947"/>
                    <a:pt x="0" y="947"/>
                  </a:cubicBezTo>
                  <a:cubicBezTo>
                    <a:pt x="0" y="947"/>
                    <a:pt x="0" y="947"/>
                    <a:pt x="0" y="947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79"/>
            <p:cNvSpPr/>
            <p:nvPr/>
          </p:nvSpPr>
          <p:spPr>
            <a:xfrm>
              <a:off x="6209860" y="10016704"/>
              <a:ext cx="42700" cy="62509"/>
            </a:xfrm>
            <a:custGeom>
              <a:avLst/>
              <a:gdLst/>
              <a:ahLst/>
              <a:cxnLst/>
              <a:rect l="l" t="t" r="r" b="b"/>
              <a:pathLst>
                <a:path w="42700" h="62509" extrusionOk="0">
                  <a:moveTo>
                    <a:pt x="40803" y="0"/>
                  </a:moveTo>
                  <a:lnTo>
                    <a:pt x="42701" y="62510"/>
                  </a:lnTo>
                  <a:lnTo>
                    <a:pt x="0" y="62510"/>
                  </a:lnTo>
                  <a:lnTo>
                    <a:pt x="0" y="28414"/>
                  </a:lnTo>
                  <a:cubicBezTo>
                    <a:pt x="21825" y="20837"/>
                    <a:pt x="34161" y="10418"/>
                    <a:pt x="40803" y="0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79"/>
            <p:cNvSpPr/>
            <p:nvPr/>
          </p:nvSpPr>
          <p:spPr>
            <a:xfrm>
              <a:off x="6237378" y="9545039"/>
              <a:ext cx="107226" cy="534174"/>
            </a:xfrm>
            <a:custGeom>
              <a:avLst/>
              <a:gdLst/>
              <a:ahLst/>
              <a:cxnLst/>
              <a:rect l="l" t="t" r="r" b="b"/>
              <a:pathLst>
                <a:path w="107226" h="534174" extrusionOk="0">
                  <a:moveTo>
                    <a:pt x="12336" y="419574"/>
                  </a:moveTo>
                  <a:lnTo>
                    <a:pt x="12336" y="411997"/>
                  </a:lnTo>
                  <a:cubicBezTo>
                    <a:pt x="56934" y="359905"/>
                    <a:pt x="14234" y="332439"/>
                    <a:pt x="14234" y="332439"/>
                  </a:cubicBezTo>
                  <a:cubicBezTo>
                    <a:pt x="32263" y="290765"/>
                    <a:pt x="18978" y="275612"/>
                    <a:pt x="7591" y="269929"/>
                  </a:cubicBezTo>
                  <a:lnTo>
                    <a:pt x="0" y="41673"/>
                  </a:lnTo>
                  <a:lnTo>
                    <a:pt x="107226" y="0"/>
                  </a:lnTo>
                  <a:lnTo>
                    <a:pt x="72117" y="534175"/>
                  </a:lnTo>
                  <a:lnTo>
                    <a:pt x="16131" y="534175"/>
                  </a:lnTo>
                  <a:lnTo>
                    <a:pt x="14234" y="471665"/>
                  </a:lnTo>
                  <a:cubicBezTo>
                    <a:pt x="27518" y="449881"/>
                    <a:pt x="17080" y="428098"/>
                    <a:pt x="12336" y="419574"/>
                  </a:cubicBezTo>
                  <a:close/>
                </a:path>
              </a:pathLst>
            </a:custGeom>
            <a:solidFill>
              <a:srgbClr val="40A5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79"/>
            <p:cNvSpPr/>
            <p:nvPr/>
          </p:nvSpPr>
          <p:spPr>
            <a:xfrm>
              <a:off x="5947013" y="9646381"/>
              <a:ext cx="184087" cy="432833"/>
            </a:xfrm>
            <a:custGeom>
              <a:avLst/>
              <a:gdLst/>
              <a:ahLst/>
              <a:cxnLst/>
              <a:rect l="l" t="t" r="r" b="b"/>
              <a:pathLst>
                <a:path w="184087" h="432833" extrusionOk="0">
                  <a:moveTo>
                    <a:pt x="112920" y="326756"/>
                  </a:moveTo>
                  <a:cubicBezTo>
                    <a:pt x="130949" y="285083"/>
                    <a:pt x="108175" y="268982"/>
                    <a:pt x="96788" y="253828"/>
                  </a:cubicBezTo>
                  <a:cubicBezTo>
                    <a:pt x="92993" y="248145"/>
                    <a:pt x="90146" y="240568"/>
                    <a:pt x="97737" y="226361"/>
                  </a:cubicBezTo>
                  <a:cubicBezTo>
                    <a:pt x="103431" y="215943"/>
                    <a:pt x="95840" y="198895"/>
                    <a:pt x="83504" y="186582"/>
                  </a:cubicBezTo>
                  <a:lnTo>
                    <a:pt x="89197" y="124073"/>
                  </a:lnTo>
                  <a:lnTo>
                    <a:pt x="45548" y="132597"/>
                  </a:lnTo>
                  <a:cubicBezTo>
                    <a:pt x="38905" y="121231"/>
                    <a:pt x="29416" y="112707"/>
                    <a:pt x="13285" y="112707"/>
                  </a:cubicBezTo>
                  <a:cubicBezTo>
                    <a:pt x="10438" y="112707"/>
                    <a:pt x="7591" y="112707"/>
                    <a:pt x="4745" y="113654"/>
                  </a:cubicBezTo>
                  <a:lnTo>
                    <a:pt x="0" y="28414"/>
                  </a:lnTo>
                  <a:lnTo>
                    <a:pt x="142336" y="0"/>
                  </a:lnTo>
                  <a:lnTo>
                    <a:pt x="184088" y="432833"/>
                  </a:lnTo>
                  <a:lnTo>
                    <a:pt x="61679" y="432833"/>
                  </a:lnTo>
                  <a:lnTo>
                    <a:pt x="67372" y="373165"/>
                  </a:lnTo>
                  <a:cubicBezTo>
                    <a:pt x="86350" y="361799"/>
                    <a:pt x="105329" y="345698"/>
                    <a:pt x="112920" y="326756"/>
                  </a:cubicBezTo>
                  <a:close/>
                </a:path>
              </a:pathLst>
            </a:custGeom>
            <a:solidFill>
              <a:srgbClr val="1E9E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79"/>
            <p:cNvSpPr/>
            <p:nvPr/>
          </p:nvSpPr>
          <p:spPr>
            <a:xfrm>
              <a:off x="6090298" y="9627438"/>
              <a:ext cx="96788" cy="451775"/>
            </a:xfrm>
            <a:custGeom>
              <a:avLst/>
              <a:gdLst/>
              <a:ahLst/>
              <a:cxnLst/>
              <a:rect l="l" t="t" r="r" b="b"/>
              <a:pathLst>
                <a:path w="96788" h="451775" extrusionOk="0">
                  <a:moveTo>
                    <a:pt x="96788" y="0"/>
                  </a:moveTo>
                  <a:lnTo>
                    <a:pt x="82555" y="174270"/>
                  </a:lnTo>
                  <a:cubicBezTo>
                    <a:pt x="82555" y="177111"/>
                    <a:pt x="81606" y="179953"/>
                    <a:pt x="81606" y="183741"/>
                  </a:cubicBezTo>
                  <a:lnTo>
                    <a:pt x="81606" y="184688"/>
                  </a:lnTo>
                  <a:cubicBezTo>
                    <a:pt x="79708" y="184688"/>
                    <a:pt x="37956" y="188477"/>
                    <a:pt x="64526" y="250039"/>
                  </a:cubicBezTo>
                  <a:cubicBezTo>
                    <a:pt x="64526" y="250039"/>
                    <a:pt x="19927" y="277506"/>
                    <a:pt x="69270" y="332439"/>
                  </a:cubicBezTo>
                  <a:cubicBezTo>
                    <a:pt x="69270" y="332439"/>
                    <a:pt x="46496" y="361799"/>
                    <a:pt x="64526" y="389266"/>
                  </a:cubicBezTo>
                  <a:lnTo>
                    <a:pt x="59781" y="451776"/>
                  </a:lnTo>
                  <a:lnTo>
                    <a:pt x="42701" y="451776"/>
                  </a:lnTo>
                  <a:lnTo>
                    <a:pt x="0" y="18942"/>
                  </a:lnTo>
                  <a:lnTo>
                    <a:pt x="96788" y="0"/>
                  </a:lnTo>
                  <a:close/>
                </a:path>
              </a:pathLst>
            </a:custGeom>
            <a:solidFill>
              <a:srgbClr val="1C91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79"/>
            <p:cNvSpPr/>
            <p:nvPr/>
          </p:nvSpPr>
          <p:spPr>
            <a:xfrm>
              <a:off x="5816064" y="9792237"/>
              <a:ext cx="133795" cy="286976"/>
            </a:xfrm>
            <a:custGeom>
              <a:avLst/>
              <a:gdLst/>
              <a:ahLst/>
              <a:cxnLst/>
              <a:rect l="l" t="t" r="r" b="b"/>
              <a:pathLst>
                <a:path w="133795" h="286976" extrusionOk="0">
                  <a:moveTo>
                    <a:pt x="105328" y="0"/>
                  </a:moveTo>
                  <a:cubicBezTo>
                    <a:pt x="99635" y="14207"/>
                    <a:pt x="94891" y="28414"/>
                    <a:pt x="87299" y="32202"/>
                  </a:cubicBezTo>
                  <a:cubicBezTo>
                    <a:pt x="69270" y="40726"/>
                    <a:pt x="52190" y="66298"/>
                    <a:pt x="60730" y="80505"/>
                  </a:cubicBezTo>
                  <a:cubicBezTo>
                    <a:pt x="68321" y="94712"/>
                    <a:pt x="66423" y="102289"/>
                    <a:pt x="61679" y="107972"/>
                  </a:cubicBezTo>
                  <a:cubicBezTo>
                    <a:pt x="50292" y="123125"/>
                    <a:pt x="27518" y="139226"/>
                    <a:pt x="45547" y="180900"/>
                  </a:cubicBezTo>
                  <a:cubicBezTo>
                    <a:pt x="63577" y="222573"/>
                    <a:pt x="133796" y="250039"/>
                    <a:pt x="133796" y="250039"/>
                  </a:cubicBezTo>
                  <a:lnTo>
                    <a:pt x="133796" y="286977"/>
                  </a:lnTo>
                  <a:lnTo>
                    <a:pt x="34161" y="286977"/>
                  </a:lnTo>
                  <a:lnTo>
                    <a:pt x="0" y="19889"/>
                  </a:lnTo>
                  <a:lnTo>
                    <a:pt x="105328" y="0"/>
                  </a:lnTo>
                  <a:close/>
                </a:path>
              </a:pathLst>
            </a:custGeom>
            <a:solidFill>
              <a:srgbClr val="1E75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79"/>
            <p:cNvSpPr/>
            <p:nvPr/>
          </p:nvSpPr>
          <p:spPr>
            <a:xfrm>
              <a:off x="5993509" y="9770453"/>
              <a:ext cx="43649" cy="63456"/>
            </a:xfrm>
            <a:custGeom>
              <a:avLst/>
              <a:gdLst/>
              <a:ahLst/>
              <a:cxnLst/>
              <a:rect l="l" t="t" r="r" b="b"/>
              <a:pathLst>
                <a:path w="43649" h="63456" extrusionOk="0">
                  <a:moveTo>
                    <a:pt x="37956" y="63457"/>
                  </a:moveTo>
                  <a:cubicBezTo>
                    <a:pt x="34161" y="59668"/>
                    <a:pt x="29416" y="55880"/>
                    <a:pt x="24671" y="53986"/>
                  </a:cubicBezTo>
                  <a:cubicBezTo>
                    <a:pt x="14234" y="49250"/>
                    <a:pt x="10438" y="25572"/>
                    <a:pt x="0" y="8524"/>
                  </a:cubicBezTo>
                  <a:lnTo>
                    <a:pt x="43650" y="0"/>
                  </a:lnTo>
                  <a:lnTo>
                    <a:pt x="37956" y="63457"/>
                  </a:ln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79"/>
            <p:cNvSpPr/>
            <p:nvPr/>
          </p:nvSpPr>
          <p:spPr>
            <a:xfrm>
              <a:off x="5971684" y="10020493"/>
              <a:ext cx="43649" cy="59668"/>
            </a:xfrm>
            <a:custGeom>
              <a:avLst/>
              <a:gdLst/>
              <a:ahLst/>
              <a:cxnLst/>
              <a:rect l="l" t="t" r="r" b="b"/>
              <a:pathLst>
                <a:path w="43649" h="59668" extrusionOk="0">
                  <a:moveTo>
                    <a:pt x="43650" y="0"/>
                  </a:moveTo>
                  <a:lnTo>
                    <a:pt x="37956" y="59669"/>
                  </a:lnTo>
                  <a:lnTo>
                    <a:pt x="0" y="59669"/>
                  </a:lnTo>
                  <a:lnTo>
                    <a:pt x="0" y="21784"/>
                  </a:lnTo>
                  <a:cubicBezTo>
                    <a:pt x="0" y="21784"/>
                    <a:pt x="20876" y="14207"/>
                    <a:pt x="43650" y="0"/>
                  </a:cubicBez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79"/>
          <p:cNvSpPr>
            <a:spLocks noGrp="1"/>
          </p:cNvSpPr>
          <p:nvPr>
            <p:ph type="pic" idx="2"/>
          </p:nvPr>
        </p:nvSpPr>
        <p:spPr>
          <a:xfrm>
            <a:off x="238772" y="2626822"/>
            <a:ext cx="7708195" cy="339682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98" name="Google Shape;98;p79"/>
          <p:cNvSpPr/>
          <p:nvPr/>
        </p:nvSpPr>
        <p:spPr>
          <a:xfrm rot="-5400000">
            <a:off x="9873336" y="4185270"/>
            <a:ext cx="40742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START ON SUSTAINABILITY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02 ">
  <p:cSld name="Text Slide 02 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9"/>
          <p:cNvSpPr/>
          <p:nvPr/>
        </p:nvSpPr>
        <p:spPr>
          <a:xfrm rot="-5400000">
            <a:off x="5088466" y="-5088468"/>
            <a:ext cx="2015069" cy="12191999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89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89"/>
          <p:cNvSpPr txBox="1">
            <a:spLocks noGrp="1"/>
          </p:cNvSpPr>
          <p:nvPr>
            <p:ph type="body" idx="2"/>
          </p:nvPr>
        </p:nvSpPr>
        <p:spPr>
          <a:xfrm>
            <a:off x="904856" y="2457445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">
  <p:cSld name="Final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0"/>
          <p:cNvSpPr/>
          <p:nvPr/>
        </p:nvSpPr>
        <p:spPr>
          <a:xfrm rot="-5400000">
            <a:off x="4415285" y="-2002800"/>
            <a:ext cx="3419949" cy="12191999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0"/>
          <p:cNvSpPr/>
          <p:nvPr/>
        </p:nvSpPr>
        <p:spPr>
          <a:xfrm>
            <a:off x="7600795" y="5425723"/>
            <a:ext cx="4381736" cy="697353"/>
          </a:xfrm>
          <a:prstGeom prst="rect">
            <a:avLst/>
          </a:prstGeom>
          <a:solidFill>
            <a:srgbClr val="73B6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90"/>
          <p:cNvSpPr txBox="1">
            <a:spLocks noGrp="1"/>
          </p:cNvSpPr>
          <p:nvPr>
            <p:ph type="body" idx="1"/>
          </p:nvPr>
        </p:nvSpPr>
        <p:spPr>
          <a:xfrm>
            <a:off x="7799501" y="5533317"/>
            <a:ext cx="3890325" cy="466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74" name="Google Shape;174;p90"/>
          <p:cNvGrpSpPr/>
          <p:nvPr/>
        </p:nvGrpSpPr>
        <p:grpSpPr>
          <a:xfrm>
            <a:off x="-1984680" y="2794849"/>
            <a:ext cx="3760285" cy="3039163"/>
            <a:chOff x="5816064" y="9435173"/>
            <a:chExt cx="798029" cy="644988"/>
          </a:xfrm>
        </p:grpSpPr>
        <p:sp>
          <p:nvSpPr>
            <p:cNvPr id="175" name="Google Shape;175;p90"/>
            <p:cNvSpPr/>
            <p:nvPr/>
          </p:nvSpPr>
          <p:spPr>
            <a:xfrm>
              <a:off x="6450882" y="9701314"/>
              <a:ext cx="163211" cy="376953"/>
            </a:xfrm>
            <a:custGeom>
              <a:avLst/>
              <a:gdLst/>
              <a:ahLst/>
              <a:cxnLst/>
              <a:rect l="l" t="t" r="r" b="b"/>
              <a:pathLst>
                <a:path w="163211" h="376953" extrusionOk="0">
                  <a:moveTo>
                    <a:pt x="58832" y="273717"/>
                  </a:moveTo>
                  <a:cubicBezTo>
                    <a:pt x="69270" y="240568"/>
                    <a:pt x="35109" y="122178"/>
                    <a:pt x="6642" y="78611"/>
                  </a:cubicBezTo>
                  <a:lnTo>
                    <a:pt x="13285" y="0"/>
                  </a:lnTo>
                  <a:lnTo>
                    <a:pt x="163212" y="27466"/>
                  </a:lnTo>
                  <a:lnTo>
                    <a:pt x="117664" y="376953"/>
                  </a:lnTo>
                  <a:lnTo>
                    <a:pt x="0" y="376953"/>
                  </a:lnTo>
                  <a:lnTo>
                    <a:pt x="0" y="339069"/>
                  </a:lnTo>
                  <a:cubicBezTo>
                    <a:pt x="10438" y="333386"/>
                    <a:pt x="48394" y="308761"/>
                    <a:pt x="58832" y="273717"/>
                  </a:cubicBezTo>
                  <a:close/>
                </a:path>
              </a:pathLst>
            </a:custGeom>
            <a:solidFill>
              <a:srgbClr val="DFE1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90"/>
            <p:cNvSpPr/>
            <p:nvPr/>
          </p:nvSpPr>
          <p:spPr>
            <a:xfrm>
              <a:off x="6308546" y="9545986"/>
              <a:ext cx="166058" cy="534174"/>
            </a:xfrm>
            <a:custGeom>
              <a:avLst/>
              <a:gdLst/>
              <a:ahLst/>
              <a:cxnLst/>
              <a:rect l="l" t="t" r="r" b="b"/>
              <a:pathLst>
                <a:path w="166058" h="534174" extrusionOk="0">
                  <a:moveTo>
                    <a:pt x="166058" y="48303"/>
                  </a:moveTo>
                  <a:lnTo>
                    <a:pt x="156569" y="156275"/>
                  </a:lnTo>
                  <a:lnTo>
                    <a:pt x="75912" y="141121"/>
                  </a:lnTo>
                  <a:lnTo>
                    <a:pt x="86350" y="293607"/>
                  </a:lnTo>
                  <a:cubicBezTo>
                    <a:pt x="68321" y="344751"/>
                    <a:pt x="55037" y="407261"/>
                    <a:pt x="61679" y="429992"/>
                  </a:cubicBezTo>
                  <a:cubicBezTo>
                    <a:pt x="68321" y="450828"/>
                    <a:pt x="84453" y="468824"/>
                    <a:pt x="98686" y="480189"/>
                  </a:cubicBezTo>
                  <a:lnTo>
                    <a:pt x="102482" y="534175"/>
                  </a:lnTo>
                  <a:lnTo>
                    <a:pt x="0" y="534175"/>
                  </a:lnTo>
                  <a:lnTo>
                    <a:pt x="35109" y="0"/>
                  </a:lnTo>
                  <a:lnTo>
                    <a:pt x="166058" y="48303"/>
                  </a:lnTo>
                  <a:close/>
                </a:path>
              </a:pathLst>
            </a:custGeom>
            <a:solidFill>
              <a:srgbClr val="AACB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90"/>
            <p:cNvSpPr/>
            <p:nvPr/>
          </p:nvSpPr>
          <p:spPr>
            <a:xfrm>
              <a:off x="6407232" y="10025228"/>
              <a:ext cx="21824" cy="53985"/>
            </a:xfrm>
            <a:custGeom>
              <a:avLst/>
              <a:gdLst/>
              <a:ahLst/>
              <a:cxnLst/>
              <a:rect l="l" t="t" r="r" b="b"/>
              <a:pathLst>
                <a:path w="21824" h="53985" extrusionOk="0">
                  <a:moveTo>
                    <a:pt x="21825" y="16101"/>
                  </a:moveTo>
                  <a:lnTo>
                    <a:pt x="21825" y="53986"/>
                  </a:lnTo>
                  <a:lnTo>
                    <a:pt x="3796" y="53986"/>
                  </a:lnTo>
                  <a:lnTo>
                    <a:pt x="0" y="0"/>
                  </a:lnTo>
                  <a:cubicBezTo>
                    <a:pt x="9489" y="8524"/>
                    <a:pt x="18029" y="13260"/>
                    <a:pt x="21825" y="16101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90"/>
            <p:cNvSpPr/>
            <p:nvPr/>
          </p:nvSpPr>
          <p:spPr>
            <a:xfrm>
              <a:off x="6384458" y="9687107"/>
              <a:ext cx="80656" cy="152486"/>
            </a:xfrm>
            <a:custGeom>
              <a:avLst/>
              <a:gdLst/>
              <a:ahLst/>
              <a:cxnLst/>
              <a:rect l="l" t="t" r="r" b="b"/>
              <a:pathLst>
                <a:path w="80656" h="152486" extrusionOk="0">
                  <a:moveTo>
                    <a:pt x="55985" y="77664"/>
                  </a:moveTo>
                  <a:cubicBezTo>
                    <a:pt x="42701" y="77664"/>
                    <a:pt x="25620" y="110813"/>
                    <a:pt x="10438" y="152486"/>
                  </a:cubicBezTo>
                  <a:lnTo>
                    <a:pt x="0" y="0"/>
                  </a:lnTo>
                  <a:lnTo>
                    <a:pt x="80657" y="15154"/>
                  </a:lnTo>
                  <a:lnTo>
                    <a:pt x="74015" y="93765"/>
                  </a:lnTo>
                  <a:cubicBezTo>
                    <a:pt x="67372" y="83346"/>
                    <a:pt x="60730" y="77664"/>
                    <a:pt x="55985" y="77664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90"/>
            <p:cNvSpPr/>
            <p:nvPr/>
          </p:nvSpPr>
          <p:spPr>
            <a:xfrm>
              <a:off x="6246867" y="9957036"/>
              <a:ext cx="2846" cy="7576"/>
            </a:xfrm>
            <a:custGeom>
              <a:avLst/>
              <a:gdLst/>
              <a:ahLst/>
              <a:cxnLst/>
              <a:rect l="l" t="t" r="r" b="b"/>
              <a:pathLst>
                <a:path w="2846" h="7576" extrusionOk="0">
                  <a:moveTo>
                    <a:pt x="0" y="2841"/>
                  </a:moveTo>
                  <a:cubicBezTo>
                    <a:pt x="949" y="1894"/>
                    <a:pt x="1898" y="947"/>
                    <a:pt x="2847" y="0"/>
                  </a:cubicBezTo>
                  <a:lnTo>
                    <a:pt x="2847" y="7577"/>
                  </a:lnTo>
                  <a:cubicBezTo>
                    <a:pt x="949" y="4736"/>
                    <a:pt x="0" y="2841"/>
                    <a:pt x="0" y="2841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90"/>
            <p:cNvSpPr/>
            <p:nvPr/>
          </p:nvSpPr>
          <p:spPr>
            <a:xfrm>
              <a:off x="6150079" y="10017651"/>
              <a:ext cx="45547" cy="62509"/>
            </a:xfrm>
            <a:custGeom>
              <a:avLst/>
              <a:gdLst/>
              <a:ahLst/>
              <a:cxnLst/>
              <a:rect l="l" t="t" r="r" b="b"/>
              <a:pathLst>
                <a:path w="45547" h="62509" extrusionOk="0">
                  <a:moveTo>
                    <a:pt x="45548" y="28414"/>
                  </a:moveTo>
                  <a:lnTo>
                    <a:pt x="45548" y="62510"/>
                  </a:lnTo>
                  <a:lnTo>
                    <a:pt x="0" y="62510"/>
                  </a:lnTo>
                  <a:lnTo>
                    <a:pt x="4745" y="0"/>
                  </a:lnTo>
                  <a:cubicBezTo>
                    <a:pt x="11387" y="9471"/>
                    <a:pt x="23723" y="19889"/>
                    <a:pt x="45548" y="28414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90"/>
            <p:cNvSpPr/>
            <p:nvPr/>
          </p:nvSpPr>
          <p:spPr>
            <a:xfrm>
              <a:off x="6077013" y="9435173"/>
              <a:ext cx="271386" cy="380741"/>
            </a:xfrm>
            <a:custGeom>
              <a:avLst/>
              <a:gdLst/>
              <a:ahLst/>
              <a:cxnLst/>
              <a:rect l="l" t="t" r="r" b="b"/>
              <a:pathLst>
                <a:path w="271386" h="380741" extrusionOk="0">
                  <a:moveTo>
                    <a:pt x="167007" y="380742"/>
                  </a:moveTo>
                  <a:cubicBezTo>
                    <a:pt x="161314" y="377900"/>
                    <a:pt x="156569" y="377900"/>
                    <a:pt x="156569" y="377900"/>
                  </a:cubicBezTo>
                  <a:cubicBezTo>
                    <a:pt x="156569" y="335280"/>
                    <a:pt x="125256" y="335280"/>
                    <a:pt x="125256" y="335280"/>
                  </a:cubicBezTo>
                  <a:cubicBezTo>
                    <a:pt x="125256" y="335280"/>
                    <a:pt x="99635" y="335280"/>
                    <a:pt x="94891" y="366535"/>
                  </a:cubicBezTo>
                  <a:lnTo>
                    <a:pt x="109124" y="192265"/>
                  </a:lnTo>
                  <a:lnTo>
                    <a:pt x="13285" y="211207"/>
                  </a:lnTo>
                  <a:lnTo>
                    <a:pt x="0" y="71034"/>
                  </a:lnTo>
                  <a:lnTo>
                    <a:pt x="124307" y="0"/>
                  </a:lnTo>
                  <a:lnTo>
                    <a:pt x="271387" y="50197"/>
                  </a:lnTo>
                  <a:lnTo>
                    <a:pt x="267591" y="109866"/>
                  </a:lnTo>
                  <a:lnTo>
                    <a:pt x="160365" y="151539"/>
                  </a:lnTo>
                  <a:lnTo>
                    <a:pt x="167007" y="380742"/>
                  </a:ln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90"/>
            <p:cNvSpPr/>
            <p:nvPr/>
          </p:nvSpPr>
          <p:spPr>
            <a:xfrm>
              <a:off x="6171904" y="9811179"/>
              <a:ext cx="9489" cy="947"/>
            </a:xfrm>
            <a:custGeom>
              <a:avLst/>
              <a:gdLst/>
              <a:ahLst/>
              <a:cxnLst/>
              <a:rect l="l" t="t" r="r" b="b"/>
              <a:pathLst>
                <a:path w="9489" h="947" extrusionOk="0">
                  <a:moveTo>
                    <a:pt x="0" y="947"/>
                  </a:moveTo>
                  <a:lnTo>
                    <a:pt x="0" y="0"/>
                  </a:lnTo>
                  <a:cubicBezTo>
                    <a:pt x="0" y="947"/>
                    <a:pt x="0" y="947"/>
                    <a:pt x="0" y="947"/>
                  </a:cubicBezTo>
                  <a:cubicBezTo>
                    <a:pt x="0" y="947"/>
                    <a:pt x="0" y="947"/>
                    <a:pt x="0" y="947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90"/>
            <p:cNvSpPr/>
            <p:nvPr/>
          </p:nvSpPr>
          <p:spPr>
            <a:xfrm>
              <a:off x="6209860" y="10016704"/>
              <a:ext cx="42700" cy="62509"/>
            </a:xfrm>
            <a:custGeom>
              <a:avLst/>
              <a:gdLst/>
              <a:ahLst/>
              <a:cxnLst/>
              <a:rect l="l" t="t" r="r" b="b"/>
              <a:pathLst>
                <a:path w="42700" h="62509" extrusionOk="0">
                  <a:moveTo>
                    <a:pt x="40803" y="0"/>
                  </a:moveTo>
                  <a:lnTo>
                    <a:pt x="42701" y="62510"/>
                  </a:lnTo>
                  <a:lnTo>
                    <a:pt x="0" y="62510"/>
                  </a:lnTo>
                  <a:lnTo>
                    <a:pt x="0" y="28414"/>
                  </a:lnTo>
                  <a:cubicBezTo>
                    <a:pt x="21825" y="20837"/>
                    <a:pt x="34161" y="10418"/>
                    <a:pt x="40803" y="0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90"/>
            <p:cNvSpPr/>
            <p:nvPr/>
          </p:nvSpPr>
          <p:spPr>
            <a:xfrm>
              <a:off x="6237378" y="9545039"/>
              <a:ext cx="107226" cy="534174"/>
            </a:xfrm>
            <a:custGeom>
              <a:avLst/>
              <a:gdLst/>
              <a:ahLst/>
              <a:cxnLst/>
              <a:rect l="l" t="t" r="r" b="b"/>
              <a:pathLst>
                <a:path w="107226" h="534174" extrusionOk="0">
                  <a:moveTo>
                    <a:pt x="12336" y="419574"/>
                  </a:moveTo>
                  <a:lnTo>
                    <a:pt x="12336" y="411997"/>
                  </a:lnTo>
                  <a:cubicBezTo>
                    <a:pt x="56934" y="359905"/>
                    <a:pt x="14234" y="332439"/>
                    <a:pt x="14234" y="332439"/>
                  </a:cubicBezTo>
                  <a:cubicBezTo>
                    <a:pt x="32263" y="290765"/>
                    <a:pt x="18978" y="275612"/>
                    <a:pt x="7591" y="269929"/>
                  </a:cubicBezTo>
                  <a:lnTo>
                    <a:pt x="0" y="41673"/>
                  </a:lnTo>
                  <a:lnTo>
                    <a:pt x="107226" y="0"/>
                  </a:lnTo>
                  <a:lnTo>
                    <a:pt x="72117" y="534175"/>
                  </a:lnTo>
                  <a:lnTo>
                    <a:pt x="16131" y="534175"/>
                  </a:lnTo>
                  <a:lnTo>
                    <a:pt x="14234" y="471665"/>
                  </a:lnTo>
                  <a:cubicBezTo>
                    <a:pt x="27518" y="449881"/>
                    <a:pt x="17080" y="428098"/>
                    <a:pt x="12336" y="419574"/>
                  </a:cubicBezTo>
                  <a:close/>
                </a:path>
              </a:pathLst>
            </a:custGeom>
            <a:solidFill>
              <a:srgbClr val="40A5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90"/>
            <p:cNvSpPr/>
            <p:nvPr/>
          </p:nvSpPr>
          <p:spPr>
            <a:xfrm>
              <a:off x="5947013" y="9646381"/>
              <a:ext cx="184087" cy="432833"/>
            </a:xfrm>
            <a:custGeom>
              <a:avLst/>
              <a:gdLst/>
              <a:ahLst/>
              <a:cxnLst/>
              <a:rect l="l" t="t" r="r" b="b"/>
              <a:pathLst>
                <a:path w="184087" h="432833" extrusionOk="0">
                  <a:moveTo>
                    <a:pt x="112920" y="326756"/>
                  </a:moveTo>
                  <a:cubicBezTo>
                    <a:pt x="130949" y="285083"/>
                    <a:pt x="108175" y="268982"/>
                    <a:pt x="96788" y="253828"/>
                  </a:cubicBezTo>
                  <a:cubicBezTo>
                    <a:pt x="92993" y="248145"/>
                    <a:pt x="90146" y="240568"/>
                    <a:pt x="97737" y="226361"/>
                  </a:cubicBezTo>
                  <a:cubicBezTo>
                    <a:pt x="103431" y="215943"/>
                    <a:pt x="95840" y="198895"/>
                    <a:pt x="83504" y="186582"/>
                  </a:cubicBezTo>
                  <a:lnTo>
                    <a:pt x="89197" y="124073"/>
                  </a:lnTo>
                  <a:lnTo>
                    <a:pt x="45548" y="132597"/>
                  </a:lnTo>
                  <a:cubicBezTo>
                    <a:pt x="38905" y="121231"/>
                    <a:pt x="29416" y="112707"/>
                    <a:pt x="13285" y="112707"/>
                  </a:cubicBezTo>
                  <a:cubicBezTo>
                    <a:pt x="10438" y="112707"/>
                    <a:pt x="7591" y="112707"/>
                    <a:pt x="4745" y="113654"/>
                  </a:cubicBezTo>
                  <a:lnTo>
                    <a:pt x="0" y="28414"/>
                  </a:lnTo>
                  <a:lnTo>
                    <a:pt x="142336" y="0"/>
                  </a:lnTo>
                  <a:lnTo>
                    <a:pt x="184088" y="432833"/>
                  </a:lnTo>
                  <a:lnTo>
                    <a:pt x="61679" y="432833"/>
                  </a:lnTo>
                  <a:lnTo>
                    <a:pt x="67372" y="373165"/>
                  </a:lnTo>
                  <a:cubicBezTo>
                    <a:pt x="86350" y="361799"/>
                    <a:pt x="105329" y="345698"/>
                    <a:pt x="112920" y="326756"/>
                  </a:cubicBezTo>
                  <a:close/>
                </a:path>
              </a:pathLst>
            </a:custGeom>
            <a:solidFill>
              <a:srgbClr val="1E9E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90"/>
            <p:cNvSpPr/>
            <p:nvPr/>
          </p:nvSpPr>
          <p:spPr>
            <a:xfrm>
              <a:off x="6090298" y="9627438"/>
              <a:ext cx="96788" cy="451775"/>
            </a:xfrm>
            <a:custGeom>
              <a:avLst/>
              <a:gdLst/>
              <a:ahLst/>
              <a:cxnLst/>
              <a:rect l="l" t="t" r="r" b="b"/>
              <a:pathLst>
                <a:path w="96788" h="451775" extrusionOk="0">
                  <a:moveTo>
                    <a:pt x="96788" y="0"/>
                  </a:moveTo>
                  <a:lnTo>
                    <a:pt x="82555" y="174270"/>
                  </a:lnTo>
                  <a:cubicBezTo>
                    <a:pt x="82555" y="177111"/>
                    <a:pt x="81606" y="179953"/>
                    <a:pt x="81606" y="183741"/>
                  </a:cubicBezTo>
                  <a:lnTo>
                    <a:pt x="81606" y="184688"/>
                  </a:lnTo>
                  <a:cubicBezTo>
                    <a:pt x="79708" y="184688"/>
                    <a:pt x="37956" y="188477"/>
                    <a:pt x="64526" y="250039"/>
                  </a:cubicBezTo>
                  <a:cubicBezTo>
                    <a:pt x="64526" y="250039"/>
                    <a:pt x="19927" y="277506"/>
                    <a:pt x="69270" y="332439"/>
                  </a:cubicBezTo>
                  <a:cubicBezTo>
                    <a:pt x="69270" y="332439"/>
                    <a:pt x="46496" y="361799"/>
                    <a:pt x="64526" y="389266"/>
                  </a:cubicBezTo>
                  <a:lnTo>
                    <a:pt x="59781" y="451776"/>
                  </a:lnTo>
                  <a:lnTo>
                    <a:pt x="42701" y="451776"/>
                  </a:lnTo>
                  <a:lnTo>
                    <a:pt x="0" y="18942"/>
                  </a:lnTo>
                  <a:lnTo>
                    <a:pt x="96788" y="0"/>
                  </a:lnTo>
                  <a:close/>
                </a:path>
              </a:pathLst>
            </a:custGeom>
            <a:solidFill>
              <a:srgbClr val="1C91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90"/>
            <p:cNvSpPr/>
            <p:nvPr/>
          </p:nvSpPr>
          <p:spPr>
            <a:xfrm>
              <a:off x="5816064" y="9792237"/>
              <a:ext cx="133795" cy="286976"/>
            </a:xfrm>
            <a:custGeom>
              <a:avLst/>
              <a:gdLst/>
              <a:ahLst/>
              <a:cxnLst/>
              <a:rect l="l" t="t" r="r" b="b"/>
              <a:pathLst>
                <a:path w="133795" h="286976" extrusionOk="0">
                  <a:moveTo>
                    <a:pt x="105328" y="0"/>
                  </a:moveTo>
                  <a:cubicBezTo>
                    <a:pt x="99635" y="14207"/>
                    <a:pt x="94891" y="28414"/>
                    <a:pt x="87299" y="32202"/>
                  </a:cubicBezTo>
                  <a:cubicBezTo>
                    <a:pt x="69270" y="40726"/>
                    <a:pt x="52190" y="66298"/>
                    <a:pt x="60730" y="80505"/>
                  </a:cubicBezTo>
                  <a:cubicBezTo>
                    <a:pt x="68321" y="94712"/>
                    <a:pt x="66423" y="102289"/>
                    <a:pt x="61679" y="107972"/>
                  </a:cubicBezTo>
                  <a:cubicBezTo>
                    <a:pt x="50292" y="123125"/>
                    <a:pt x="27518" y="139226"/>
                    <a:pt x="45547" y="180900"/>
                  </a:cubicBezTo>
                  <a:cubicBezTo>
                    <a:pt x="63577" y="222573"/>
                    <a:pt x="133796" y="250039"/>
                    <a:pt x="133796" y="250039"/>
                  </a:cubicBezTo>
                  <a:lnTo>
                    <a:pt x="133796" y="286977"/>
                  </a:lnTo>
                  <a:lnTo>
                    <a:pt x="34161" y="286977"/>
                  </a:lnTo>
                  <a:lnTo>
                    <a:pt x="0" y="19889"/>
                  </a:lnTo>
                  <a:lnTo>
                    <a:pt x="105328" y="0"/>
                  </a:lnTo>
                  <a:close/>
                </a:path>
              </a:pathLst>
            </a:custGeom>
            <a:solidFill>
              <a:srgbClr val="1E75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90"/>
            <p:cNvSpPr/>
            <p:nvPr/>
          </p:nvSpPr>
          <p:spPr>
            <a:xfrm>
              <a:off x="5993509" y="9770453"/>
              <a:ext cx="43649" cy="63456"/>
            </a:xfrm>
            <a:custGeom>
              <a:avLst/>
              <a:gdLst/>
              <a:ahLst/>
              <a:cxnLst/>
              <a:rect l="l" t="t" r="r" b="b"/>
              <a:pathLst>
                <a:path w="43649" h="63456" extrusionOk="0">
                  <a:moveTo>
                    <a:pt x="37956" y="63457"/>
                  </a:moveTo>
                  <a:cubicBezTo>
                    <a:pt x="34161" y="59668"/>
                    <a:pt x="29416" y="55880"/>
                    <a:pt x="24671" y="53986"/>
                  </a:cubicBezTo>
                  <a:cubicBezTo>
                    <a:pt x="14234" y="49250"/>
                    <a:pt x="10438" y="25572"/>
                    <a:pt x="0" y="8524"/>
                  </a:cubicBezTo>
                  <a:lnTo>
                    <a:pt x="43650" y="0"/>
                  </a:lnTo>
                  <a:lnTo>
                    <a:pt x="37956" y="63457"/>
                  </a:ln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90"/>
            <p:cNvSpPr/>
            <p:nvPr/>
          </p:nvSpPr>
          <p:spPr>
            <a:xfrm>
              <a:off x="5971684" y="10020493"/>
              <a:ext cx="43649" cy="59668"/>
            </a:xfrm>
            <a:custGeom>
              <a:avLst/>
              <a:gdLst/>
              <a:ahLst/>
              <a:cxnLst/>
              <a:rect l="l" t="t" r="r" b="b"/>
              <a:pathLst>
                <a:path w="43649" h="59668" extrusionOk="0">
                  <a:moveTo>
                    <a:pt x="43650" y="0"/>
                  </a:moveTo>
                  <a:lnTo>
                    <a:pt x="37956" y="59669"/>
                  </a:lnTo>
                  <a:lnTo>
                    <a:pt x="0" y="59669"/>
                  </a:lnTo>
                  <a:lnTo>
                    <a:pt x="0" y="21784"/>
                  </a:lnTo>
                  <a:cubicBezTo>
                    <a:pt x="0" y="21784"/>
                    <a:pt x="20876" y="14207"/>
                    <a:pt x="43650" y="0"/>
                  </a:cubicBez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0" name="Google Shape;190;p9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7178" y="178763"/>
            <a:ext cx="4032784" cy="218442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90"/>
          <p:cNvSpPr/>
          <p:nvPr/>
        </p:nvSpPr>
        <p:spPr>
          <a:xfrm>
            <a:off x="-3311027" y="-397118"/>
            <a:ext cx="3340287" cy="738130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49325" tIns="24650" rIns="49325" bIns="24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9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648" y="6175677"/>
            <a:ext cx="2349914" cy="49201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90"/>
          <p:cNvSpPr txBox="1">
            <a:spLocks noGrp="1"/>
          </p:cNvSpPr>
          <p:nvPr>
            <p:ph type="body" idx="2"/>
          </p:nvPr>
        </p:nvSpPr>
        <p:spPr>
          <a:xfrm>
            <a:off x="1199523" y="3374199"/>
            <a:ext cx="5881764" cy="79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90"/>
          <p:cNvSpPr txBox="1">
            <a:spLocks noGrp="1"/>
          </p:cNvSpPr>
          <p:nvPr>
            <p:ph type="body" idx="3"/>
          </p:nvPr>
        </p:nvSpPr>
        <p:spPr>
          <a:xfrm>
            <a:off x="1221181" y="2678292"/>
            <a:ext cx="5881764" cy="63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nt Typecae &amp; Size">
  <p:cSld name="Font Typecae &amp; Size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1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1"/>
          <p:cNvSpPr/>
          <p:nvPr/>
        </p:nvSpPr>
        <p:spPr>
          <a:xfrm>
            <a:off x="424669" y="528535"/>
            <a:ext cx="649864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FONT TYPEFACE &amp; SIZE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91"/>
          <p:cNvSpPr/>
          <p:nvPr/>
        </p:nvSpPr>
        <p:spPr>
          <a:xfrm>
            <a:off x="7347983" y="564843"/>
            <a:ext cx="4589207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ENSURE TO KEEP FONTS AS PER THE LAYOUT</a:t>
            </a: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48 point  -  Divider Slides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36 point  -  Title Heading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 point  -  Sub-Titles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       - Quotes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 point  -  Main Text Body </a:t>
            </a: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1"/>
          <p:cNvSpPr/>
          <p:nvPr/>
        </p:nvSpPr>
        <p:spPr>
          <a:xfrm>
            <a:off x="424669" y="2014904"/>
            <a:ext cx="5845501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ensure to keep the font sizes set as per the slide layouts. The font used throughout the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on Sustainability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PowerPoint is….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Calibri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0" name="Google Shape;200;p91"/>
          <p:cNvCxnSpPr/>
          <p:nvPr/>
        </p:nvCxnSpPr>
        <p:spPr>
          <a:xfrm>
            <a:off x="7098716" y="-1"/>
            <a:ext cx="0" cy="554040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" name="Google Shape;201;p91"/>
          <p:cNvCxnSpPr/>
          <p:nvPr/>
        </p:nvCxnSpPr>
        <p:spPr>
          <a:xfrm rot="10800000">
            <a:off x="1" y="1620217"/>
            <a:ext cx="709871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2" name="Google Shape;202;p91"/>
          <p:cNvSpPr/>
          <p:nvPr/>
        </p:nvSpPr>
        <p:spPr>
          <a:xfrm>
            <a:off x="0" y="596837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***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DELETE THIS INSTRUCTION SLIDE BEFORE PRESENTING FINAL PRESENTATION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*** 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3" name="Google Shape;203;p91"/>
          <p:cNvCxnSpPr/>
          <p:nvPr/>
        </p:nvCxnSpPr>
        <p:spPr>
          <a:xfrm rot="10800000">
            <a:off x="2" y="5540407"/>
            <a:ext cx="12191998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ne Slide ">
  <p:cSld name="Phone Slide 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2"/>
          <p:cNvSpPr txBox="1">
            <a:spLocks noGrp="1"/>
          </p:cNvSpPr>
          <p:nvPr>
            <p:ph type="body" idx="1"/>
          </p:nvPr>
        </p:nvSpPr>
        <p:spPr>
          <a:xfrm>
            <a:off x="607555" y="587575"/>
            <a:ext cx="5881764" cy="99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B64B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73B6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92"/>
          <p:cNvSpPr/>
          <p:nvPr/>
        </p:nvSpPr>
        <p:spPr>
          <a:xfrm rot="10800000" flipH="1">
            <a:off x="11332565" y="0"/>
            <a:ext cx="853286" cy="6858002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92" descr="iPhone6_mockup_front_white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0581" y="354148"/>
            <a:ext cx="4094254" cy="640416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92"/>
          <p:cNvSpPr>
            <a:spLocks noGrp="1"/>
          </p:cNvSpPr>
          <p:nvPr>
            <p:ph type="pic" idx="2"/>
          </p:nvPr>
        </p:nvSpPr>
        <p:spPr>
          <a:xfrm>
            <a:off x="7735037" y="1373925"/>
            <a:ext cx="2444127" cy="433698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9" name="Google Shape;209;p92"/>
          <p:cNvSpPr txBox="1">
            <a:spLocks noGrp="1"/>
          </p:cNvSpPr>
          <p:nvPr>
            <p:ph type="body" idx="3"/>
          </p:nvPr>
        </p:nvSpPr>
        <p:spPr>
          <a:xfrm>
            <a:off x="607553" y="2016633"/>
            <a:ext cx="5881763" cy="410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92"/>
          <p:cNvSpPr/>
          <p:nvPr/>
        </p:nvSpPr>
        <p:spPr>
          <a:xfrm rot="-5400000">
            <a:off x="9716271" y="4364919"/>
            <a:ext cx="40742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ON SUSTAINABILITY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03 ">
  <p:cSld name="Text Slide 03 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8"/>
          <p:cNvSpPr/>
          <p:nvPr/>
        </p:nvSpPr>
        <p:spPr>
          <a:xfrm rot="-5400000">
            <a:off x="2667000" y="-2667000"/>
            <a:ext cx="6858001" cy="12191999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8"/>
          <p:cNvSpPr/>
          <p:nvPr/>
        </p:nvSpPr>
        <p:spPr>
          <a:xfrm rot="-5400000">
            <a:off x="4865194" y="-19370"/>
            <a:ext cx="6141020" cy="68967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8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58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58"/>
          <p:cNvSpPr/>
          <p:nvPr/>
        </p:nvSpPr>
        <p:spPr>
          <a:xfrm rot="-5400000">
            <a:off x="9716271" y="4364919"/>
            <a:ext cx="40742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E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ON SUSTAINABILITY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" name="Google Shape;141;p58"/>
          <p:cNvGrpSpPr/>
          <p:nvPr/>
        </p:nvGrpSpPr>
        <p:grpSpPr>
          <a:xfrm>
            <a:off x="-848733" y="3847224"/>
            <a:ext cx="3746119" cy="3027714"/>
            <a:chOff x="5816064" y="9435173"/>
            <a:chExt cx="798029" cy="644988"/>
          </a:xfrm>
        </p:grpSpPr>
        <p:sp>
          <p:nvSpPr>
            <p:cNvPr id="142" name="Google Shape;142;p58"/>
            <p:cNvSpPr/>
            <p:nvPr/>
          </p:nvSpPr>
          <p:spPr>
            <a:xfrm>
              <a:off x="6450882" y="9701314"/>
              <a:ext cx="163211" cy="376953"/>
            </a:xfrm>
            <a:custGeom>
              <a:avLst/>
              <a:gdLst/>
              <a:ahLst/>
              <a:cxnLst/>
              <a:rect l="l" t="t" r="r" b="b"/>
              <a:pathLst>
                <a:path w="163211" h="376953" extrusionOk="0">
                  <a:moveTo>
                    <a:pt x="58832" y="273717"/>
                  </a:moveTo>
                  <a:cubicBezTo>
                    <a:pt x="69270" y="240568"/>
                    <a:pt x="35109" y="122178"/>
                    <a:pt x="6642" y="78611"/>
                  </a:cubicBezTo>
                  <a:lnTo>
                    <a:pt x="13285" y="0"/>
                  </a:lnTo>
                  <a:lnTo>
                    <a:pt x="163212" y="27466"/>
                  </a:lnTo>
                  <a:lnTo>
                    <a:pt x="117664" y="376953"/>
                  </a:lnTo>
                  <a:lnTo>
                    <a:pt x="0" y="376953"/>
                  </a:lnTo>
                  <a:lnTo>
                    <a:pt x="0" y="339069"/>
                  </a:lnTo>
                  <a:cubicBezTo>
                    <a:pt x="10438" y="333386"/>
                    <a:pt x="48394" y="308761"/>
                    <a:pt x="58832" y="273717"/>
                  </a:cubicBezTo>
                  <a:close/>
                </a:path>
              </a:pathLst>
            </a:custGeom>
            <a:solidFill>
              <a:srgbClr val="DFE1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8"/>
            <p:cNvSpPr/>
            <p:nvPr/>
          </p:nvSpPr>
          <p:spPr>
            <a:xfrm>
              <a:off x="6308546" y="9545986"/>
              <a:ext cx="166058" cy="534174"/>
            </a:xfrm>
            <a:custGeom>
              <a:avLst/>
              <a:gdLst/>
              <a:ahLst/>
              <a:cxnLst/>
              <a:rect l="l" t="t" r="r" b="b"/>
              <a:pathLst>
                <a:path w="166058" h="534174" extrusionOk="0">
                  <a:moveTo>
                    <a:pt x="166058" y="48303"/>
                  </a:moveTo>
                  <a:lnTo>
                    <a:pt x="156569" y="156275"/>
                  </a:lnTo>
                  <a:lnTo>
                    <a:pt x="75912" y="141121"/>
                  </a:lnTo>
                  <a:lnTo>
                    <a:pt x="86350" y="293607"/>
                  </a:lnTo>
                  <a:cubicBezTo>
                    <a:pt x="68321" y="344751"/>
                    <a:pt x="55037" y="407261"/>
                    <a:pt x="61679" y="429992"/>
                  </a:cubicBezTo>
                  <a:cubicBezTo>
                    <a:pt x="68321" y="450828"/>
                    <a:pt x="84453" y="468824"/>
                    <a:pt x="98686" y="480189"/>
                  </a:cubicBezTo>
                  <a:lnTo>
                    <a:pt x="102482" y="534175"/>
                  </a:lnTo>
                  <a:lnTo>
                    <a:pt x="0" y="534175"/>
                  </a:lnTo>
                  <a:lnTo>
                    <a:pt x="35109" y="0"/>
                  </a:lnTo>
                  <a:lnTo>
                    <a:pt x="166058" y="48303"/>
                  </a:lnTo>
                  <a:close/>
                </a:path>
              </a:pathLst>
            </a:custGeom>
            <a:solidFill>
              <a:srgbClr val="AACB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8"/>
            <p:cNvSpPr/>
            <p:nvPr/>
          </p:nvSpPr>
          <p:spPr>
            <a:xfrm>
              <a:off x="6407232" y="10025228"/>
              <a:ext cx="21824" cy="53985"/>
            </a:xfrm>
            <a:custGeom>
              <a:avLst/>
              <a:gdLst/>
              <a:ahLst/>
              <a:cxnLst/>
              <a:rect l="l" t="t" r="r" b="b"/>
              <a:pathLst>
                <a:path w="21824" h="53985" extrusionOk="0">
                  <a:moveTo>
                    <a:pt x="21825" y="16101"/>
                  </a:moveTo>
                  <a:lnTo>
                    <a:pt x="21825" y="53986"/>
                  </a:lnTo>
                  <a:lnTo>
                    <a:pt x="3796" y="53986"/>
                  </a:lnTo>
                  <a:lnTo>
                    <a:pt x="0" y="0"/>
                  </a:lnTo>
                  <a:cubicBezTo>
                    <a:pt x="9489" y="8524"/>
                    <a:pt x="18029" y="13260"/>
                    <a:pt x="21825" y="16101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8"/>
            <p:cNvSpPr/>
            <p:nvPr/>
          </p:nvSpPr>
          <p:spPr>
            <a:xfrm>
              <a:off x="6384458" y="9687107"/>
              <a:ext cx="80656" cy="152486"/>
            </a:xfrm>
            <a:custGeom>
              <a:avLst/>
              <a:gdLst/>
              <a:ahLst/>
              <a:cxnLst/>
              <a:rect l="l" t="t" r="r" b="b"/>
              <a:pathLst>
                <a:path w="80656" h="152486" extrusionOk="0">
                  <a:moveTo>
                    <a:pt x="55985" y="77664"/>
                  </a:moveTo>
                  <a:cubicBezTo>
                    <a:pt x="42701" y="77664"/>
                    <a:pt x="25620" y="110813"/>
                    <a:pt x="10438" y="152486"/>
                  </a:cubicBezTo>
                  <a:lnTo>
                    <a:pt x="0" y="0"/>
                  </a:lnTo>
                  <a:lnTo>
                    <a:pt x="80657" y="15154"/>
                  </a:lnTo>
                  <a:lnTo>
                    <a:pt x="74015" y="93765"/>
                  </a:lnTo>
                  <a:cubicBezTo>
                    <a:pt x="67372" y="83346"/>
                    <a:pt x="60730" y="77664"/>
                    <a:pt x="55985" y="77664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8"/>
            <p:cNvSpPr/>
            <p:nvPr/>
          </p:nvSpPr>
          <p:spPr>
            <a:xfrm>
              <a:off x="6246867" y="9957036"/>
              <a:ext cx="2846" cy="7576"/>
            </a:xfrm>
            <a:custGeom>
              <a:avLst/>
              <a:gdLst/>
              <a:ahLst/>
              <a:cxnLst/>
              <a:rect l="l" t="t" r="r" b="b"/>
              <a:pathLst>
                <a:path w="2846" h="7576" extrusionOk="0">
                  <a:moveTo>
                    <a:pt x="0" y="2841"/>
                  </a:moveTo>
                  <a:cubicBezTo>
                    <a:pt x="949" y="1894"/>
                    <a:pt x="1898" y="947"/>
                    <a:pt x="2847" y="0"/>
                  </a:cubicBezTo>
                  <a:lnTo>
                    <a:pt x="2847" y="7577"/>
                  </a:lnTo>
                  <a:cubicBezTo>
                    <a:pt x="949" y="4736"/>
                    <a:pt x="0" y="2841"/>
                    <a:pt x="0" y="2841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8"/>
            <p:cNvSpPr/>
            <p:nvPr/>
          </p:nvSpPr>
          <p:spPr>
            <a:xfrm>
              <a:off x="6150079" y="10017651"/>
              <a:ext cx="45547" cy="62509"/>
            </a:xfrm>
            <a:custGeom>
              <a:avLst/>
              <a:gdLst/>
              <a:ahLst/>
              <a:cxnLst/>
              <a:rect l="l" t="t" r="r" b="b"/>
              <a:pathLst>
                <a:path w="45547" h="62509" extrusionOk="0">
                  <a:moveTo>
                    <a:pt x="45548" y="28414"/>
                  </a:moveTo>
                  <a:lnTo>
                    <a:pt x="45548" y="62510"/>
                  </a:lnTo>
                  <a:lnTo>
                    <a:pt x="0" y="62510"/>
                  </a:lnTo>
                  <a:lnTo>
                    <a:pt x="4745" y="0"/>
                  </a:lnTo>
                  <a:cubicBezTo>
                    <a:pt x="11387" y="9471"/>
                    <a:pt x="23723" y="19889"/>
                    <a:pt x="45548" y="28414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58"/>
            <p:cNvSpPr/>
            <p:nvPr/>
          </p:nvSpPr>
          <p:spPr>
            <a:xfrm>
              <a:off x="6077013" y="9435173"/>
              <a:ext cx="271386" cy="380741"/>
            </a:xfrm>
            <a:custGeom>
              <a:avLst/>
              <a:gdLst/>
              <a:ahLst/>
              <a:cxnLst/>
              <a:rect l="l" t="t" r="r" b="b"/>
              <a:pathLst>
                <a:path w="271386" h="380741" extrusionOk="0">
                  <a:moveTo>
                    <a:pt x="167007" y="380742"/>
                  </a:moveTo>
                  <a:cubicBezTo>
                    <a:pt x="161314" y="377900"/>
                    <a:pt x="156569" y="377900"/>
                    <a:pt x="156569" y="377900"/>
                  </a:cubicBezTo>
                  <a:cubicBezTo>
                    <a:pt x="156569" y="335280"/>
                    <a:pt x="125256" y="335280"/>
                    <a:pt x="125256" y="335280"/>
                  </a:cubicBezTo>
                  <a:cubicBezTo>
                    <a:pt x="125256" y="335280"/>
                    <a:pt x="99635" y="335280"/>
                    <a:pt x="94891" y="366535"/>
                  </a:cubicBezTo>
                  <a:lnTo>
                    <a:pt x="109124" y="192265"/>
                  </a:lnTo>
                  <a:lnTo>
                    <a:pt x="13285" y="211207"/>
                  </a:lnTo>
                  <a:lnTo>
                    <a:pt x="0" y="71034"/>
                  </a:lnTo>
                  <a:lnTo>
                    <a:pt x="124307" y="0"/>
                  </a:lnTo>
                  <a:lnTo>
                    <a:pt x="271387" y="50197"/>
                  </a:lnTo>
                  <a:lnTo>
                    <a:pt x="267591" y="109866"/>
                  </a:lnTo>
                  <a:lnTo>
                    <a:pt x="160365" y="151539"/>
                  </a:lnTo>
                  <a:lnTo>
                    <a:pt x="167007" y="380742"/>
                  </a:ln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58"/>
            <p:cNvSpPr/>
            <p:nvPr/>
          </p:nvSpPr>
          <p:spPr>
            <a:xfrm>
              <a:off x="6171904" y="9811179"/>
              <a:ext cx="9489" cy="947"/>
            </a:xfrm>
            <a:custGeom>
              <a:avLst/>
              <a:gdLst/>
              <a:ahLst/>
              <a:cxnLst/>
              <a:rect l="l" t="t" r="r" b="b"/>
              <a:pathLst>
                <a:path w="9489" h="947" extrusionOk="0">
                  <a:moveTo>
                    <a:pt x="0" y="947"/>
                  </a:moveTo>
                  <a:lnTo>
                    <a:pt x="0" y="0"/>
                  </a:lnTo>
                  <a:cubicBezTo>
                    <a:pt x="0" y="947"/>
                    <a:pt x="0" y="947"/>
                    <a:pt x="0" y="947"/>
                  </a:cubicBezTo>
                  <a:cubicBezTo>
                    <a:pt x="0" y="947"/>
                    <a:pt x="0" y="947"/>
                    <a:pt x="0" y="947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58"/>
            <p:cNvSpPr/>
            <p:nvPr/>
          </p:nvSpPr>
          <p:spPr>
            <a:xfrm>
              <a:off x="6209860" y="10016704"/>
              <a:ext cx="42700" cy="62509"/>
            </a:xfrm>
            <a:custGeom>
              <a:avLst/>
              <a:gdLst/>
              <a:ahLst/>
              <a:cxnLst/>
              <a:rect l="l" t="t" r="r" b="b"/>
              <a:pathLst>
                <a:path w="42700" h="62509" extrusionOk="0">
                  <a:moveTo>
                    <a:pt x="40803" y="0"/>
                  </a:moveTo>
                  <a:lnTo>
                    <a:pt x="42701" y="62510"/>
                  </a:lnTo>
                  <a:lnTo>
                    <a:pt x="0" y="62510"/>
                  </a:lnTo>
                  <a:lnTo>
                    <a:pt x="0" y="28414"/>
                  </a:lnTo>
                  <a:cubicBezTo>
                    <a:pt x="21825" y="20837"/>
                    <a:pt x="34161" y="10418"/>
                    <a:pt x="40803" y="0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58"/>
            <p:cNvSpPr/>
            <p:nvPr/>
          </p:nvSpPr>
          <p:spPr>
            <a:xfrm>
              <a:off x="6237378" y="9545039"/>
              <a:ext cx="107226" cy="534174"/>
            </a:xfrm>
            <a:custGeom>
              <a:avLst/>
              <a:gdLst/>
              <a:ahLst/>
              <a:cxnLst/>
              <a:rect l="l" t="t" r="r" b="b"/>
              <a:pathLst>
                <a:path w="107226" h="534174" extrusionOk="0">
                  <a:moveTo>
                    <a:pt x="12336" y="419574"/>
                  </a:moveTo>
                  <a:lnTo>
                    <a:pt x="12336" y="411997"/>
                  </a:lnTo>
                  <a:cubicBezTo>
                    <a:pt x="56934" y="359905"/>
                    <a:pt x="14234" y="332439"/>
                    <a:pt x="14234" y="332439"/>
                  </a:cubicBezTo>
                  <a:cubicBezTo>
                    <a:pt x="32263" y="290765"/>
                    <a:pt x="18978" y="275612"/>
                    <a:pt x="7591" y="269929"/>
                  </a:cubicBezTo>
                  <a:lnTo>
                    <a:pt x="0" y="41673"/>
                  </a:lnTo>
                  <a:lnTo>
                    <a:pt x="107226" y="0"/>
                  </a:lnTo>
                  <a:lnTo>
                    <a:pt x="72117" y="534175"/>
                  </a:lnTo>
                  <a:lnTo>
                    <a:pt x="16131" y="534175"/>
                  </a:lnTo>
                  <a:lnTo>
                    <a:pt x="14234" y="471665"/>
                  </a:lnTo>
                  <a:cubicBezTo>
                    <a:pt x="27518" y="449881"/>
                    <a:pt x="17080" y="428098"/>
                    <a:pt x="12336" y="419574"/>
                  </a:cubicBezTo>
                  <a:close/>
                </a:path>
              </a:pathLst>
            </a:custGeom>
            <a:solidFill>
              <a:srgbClr val="40A5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58"/>
            <p:cNvSpPr/>
            <p:nvPr/>
          </p:nvSpPr>
          <p:spPr>
            <a:xfrm>
              <a:off x="5947013" y="9646381"/>
              <a:ext cx="184087" cy="432833"/>
            </a:xfrm>
            <a:custGeom>
              <a:avLst/>
              <a:gdLst/>
              <a:ahLst/>
              <a:cxnLst/>
              <a:rect l="l" t="t" r="r" b="b"/>
              <a:pathLst>
                <a:path w="184087" h="432833" extrusionOk="0">
                  <a:moveTo>
                    <a:pt x="112920" y="326756"/>
                  </a:moveTo>
                  <a:cubicBezTo>
                    <a:pt x="130949" y="285083"/>
                    <a:pt x="108175" y="268982"/>
                    <a:pt x="96788" y="253828"/>
                  </a:cubicBezTo>
                  <a:cubicBezTo>
                    <a:pt x="92993" y="248145"/>
                    <a:pt x="90146" y="240568"/>
                    <a:pt x="97737" y="226361"/>
                  </a:cubicBezTo>
                  <a:cubicBezTo>
                    <a:pt x="103431" y="215943"/>
                    <a:pt x="95840" y="198895"/>
                    <a:pt x="83504" y="186582"/>
                  </a:cubicBezTo>
                  <a:lnTo>
                    <a:pt x="89197" y="124073"/>
                  </a:lnTo>
                  <a:lnTo>
                    <a:pt x="45548" y="132597"/>
                  </a:lnTo>
                  <a:cubicBezTo>
                    <a:pt x="38905" y="121231"/>
                    <a:pt x="29416" y="112707"/>
                    <a:pt x="13285" y="112707"/>
                  </a:cubicBezTo>
                  <a:cubicBezTo>
                    <a:pt x="10438" y="112707"/>
                    <a:pt x="7591" y="112707"/>
                    <a:pt x="4745" y="113654"/>
                  </a:cubicBezTo>
                  <a:lnTo>
                    <a:pt x="0" y="28414"/>
                  </a:lnTo>
                  <a:lnTo>
                    <a:pt x="142336" y="0"/>
                  </a:lnTo>
                  <a:lnTo>
                    <a:pt x="184088" y="432833"/>
                  </a:lnTo>
                  <a:lnTo>
                    <a:pt x="61679" y="432833"/>
                  </a:lnTo>
                  <a:lnTo>
                    <a:pt x="67372" y="373165"/>
                  </a:lnTo>
                  <a:cubicBezTo>
                    <a:pt x="86350" y="361799"/>
                    <a:pt x="105329" y="345698"/>
                    <a:pt x="112920" y="326756"/>
                  </a:cubicBezTo>
                  <a:close/>
                </a:path>
              </a:pathLst>
            </a:custGeom>
            <a:solidFill>
              <a:srgbClr val="1E9E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58"/>
            <p:cNvSpPr/>
            <p:nvPr/>
          </p:nvSpPr>
          <p:spPr>
            <a:xfrm>
              <a:off x="6090298" y="9627438"/>
              <a:ext cx="96788" cy="451775"/>
            </a:xfrm>
            <a:custGeom>
              <a:avLst/>
              <a:gdLst/>
              <a:ahLst/>
              <a:cxnLst/>
              <a:rect l="l" t="t" r="r" b="b"/>
              <a:pathLst>
                <a:path w="96788" h="451775" extrusionOk="0">
                  <a:moveTo>
                    <a:pt x="96788" y="0"/>
                  </a:moveTo>
                  <a:lnTo>
                    <a:pt x="82555" y="174270"/>
                  </a:lnTo>
                  <a:cubicBezTo>
                    <a:pt x="82555" y="177111"/>
                    <a:pt x="81606" y="179953"/>
                    <a:pt x="81606" y="183741"/>
                  </a:cubicBezTo>
                  <a:lnTo>
                    <a:pt x="81606" y="184688"/>
                  </a:lnTo>
                  <a:cubicBezTo>
                    <a:pt x="79708" y="184688"/>
                    <a:pt x="37956" y="188477"/>
                    <a:pt x="64526" y="250039"/>
                  </a:cubicBezTo>
                  <a:cubicBezTo>
                    <a:pt x="64526" y="250039"/>
                    <a:pt x="19927" y="277506"/>
                    <a:pt x="69270" y="332439"/>
                  </a:cubicBezTo>
                  <a:cubicBezTo>
                    <a:pt x="69270" y="332439"/>
                    <a:pt x="46496" y="361799"/>
                    <a:pt x="64526" y="389266"/>
                  </a:cubicBezTo>
                  <a:lnTo>
                    <a:pt x="59781" y="451776"/>
                  </a:lnTo>
                  <a:lnTo>
                    <a:pt x="42701" y="451776"/>
                  </a:lnTo>
                  <a:lnTo>
                    <a:pt x="0" y="18942"/>
                  </a:lnTo>
                  <a:lnTo>
                    <a:pt x="96788" y="0"/>
                  </a:lnTo>
                  <a:close/>
                </a:path>
              </a:pathLst>
            </a:custGeom>
            <a:solidFill>
              <a:srgbClr val="1C91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8"/>
            <p:cNvSpPr/>
            <p:nvPr/>
          </p:nvSpPr>
          <p:spPr>
            <a:xfrm>
              <a:off x="5816064" y="9792237"/>
              <a:ext cx="133795" cy="286976"/>
            </a:xfrm>
            <a:custGeom>
              <a:avLst/>
              <a:gdLst/>
              <a:ahLst/>
              <a:cxnLst/>
              <a:rect l="l" t="t" r="r" b="b"/>
              <a:pathLst>
                <a:path w="133795" h="286976" extrusionOk="0">
                  <a:moveTo>
                    <a:pt x="105328" y="0"/>
                  </a:moveTo>
                  <a:cubicBezTo>
                    <a:pt x="99635" y="14207"/>
                    <a:pt x="94891" y="28414"/>
                    <a:pt x="87299" y="32202"/>
                  </a:cubicBezTo>
                  <a:cubicBezTo>
                    <a:pt x="69270" y="40726"/>
                    <a:pt x="52190" y="66298"/>
                    <a:pt x="60730" y="80505"/>
                  </a:cubicBezTo>
                  <a:cubicBezTo>
                    <a:pt x="68321" y="94712"/>
                    <a:pt x="66423" y="102289"/>
                    <a:pt x="61679" y="107972"/>
                  </a:cubicBezTo>
                  <a:cubicBezTo>
                    <a:pt x="50292" y="123125"/>
                    <a:pt x="27518" y="139226"/>
                    <a:pt x="45547" y="180900"/>
                  </a:cubicBezTo>
                  <a:cubicBezTo>
                    <a:pt x="63577" y="222573"/>
                    <a:pt x="133796" y="250039"/>
                    <a:pt x="133796" y="250039"/>
                  </a:cubicBezTo>
                  <a:lnTo>
                    <a:pt x="133796" y="286977"/>
                  </a:lnTo>
                  <a:lnTo>
                    <a:pt x="34161" y="286977"/>
                  </a:lnTo>
                  <a:lnTo>
                    <a:pt x="0" y="19889"/>
                  </a:lnTo>
                  <a:lnTo>
                    <a:pt x="105328" y="0"/>
                  </a:lnTo>
                  <a:close/>
                </a:path>
              </a:pathLst>
            </a:custGeom>
            <a:solidFill>
              <a:srgbClr val="1E75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58"/>
            <p:cNvSpPr/>
            <p:nvPr/>
          </p:nvSpPr>
          <p:spPr>
            <a:xfrm>
              <a:off x="5993509" y="9770453"/>
              <a:ext cx="43649" cy="63456"/>
            </a:xfrm>
            <a:custGeom>
              <a:avLst/>
              <a:gdLst/>
              <a:ahLst/>
              <a:cxnLst/>
              <a:rect l="l" t="t" r="r" b="b"/>
              <a:pathLst>
                <a:path w="43649" h="63456" extrusionOk="0">
                  <a:moveTo>
                    <a:pt x="37956" y="63457"/>
                  </a:moveTo>
                  <a:cubicBezTo>
                    <a:pt x="34161" y="59668"/>
                    <a:pt x="29416" y="55880"/>
                    <a:pt x="24671" y="53986"/>
                  </a:cubicBezTo>
                  <a:cubicBezTo>
                    <a:pt x="14234" y="49250"/>
                    <a:pt x="10438" y="25572"/>
                    <a:pt x="0" y="8524"/>
                  </a:cubicBezTo>
                  <a:lnTo>
                    <a:pt x="43650" y="0"/>
                  </a:lnTo>
                  <a:lnTo>
                    <a:pt x="37956" y="63457"/>
                  </a:ln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58"/>
            <p:cNvSpPr/>
            <p:nvPr/>
          </p:nvSpPr>
          <p:spPr>
            <a:xfrm>
              <a:off x="5971684" y="10020493"/>
              <a:ext cx="43649" cy="59668"/>
            </a:xfrm>
            <a:custGeom>
              <a:avLst/>
              <a:gdLst/>
              <a:ahLst/>
              <a:cxnLst/>
              <a:rect l="l" t="t" r="r" b="b"/>
              <a:pathLst>
                <a:path w="43649" h="59668" extrusionOk="0">
                  <a:moveTo>
                    <a:pt x="43650" y="0"/>
                  </a:moveTo>
                  <a:lnTo>
                    <a:pt x="37956" y="59669"/>
                  </a:lnTo>
                  <a:lnTo>
                    <a:pt x="0" y="59669"/>
                  </a:lnTo>
                  <a:lnTo>
                    <a:pt x="0" y="21784"/>
                  </a:lnTo>
                  <a:cubicBezTo>
                    <a:pt x="0" y="21784"/>
                    <a:pt x="20876" y="14207"/>
                    <a:pt x="43650" y="0"/>
                  </a:cubicBez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p58"/>
          <p:cNvSpPr/>
          <p:nvPr/>
        </p:nvSpPr>
        <p:spPr>
          <a:xfrm>
            <a:off x="-3327961" y="-261651"/>
            <a:ext cx="3340287" cy="738130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49325" tIns="24650" rIns="49325" bIns="24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27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5"/>
          <p:cNvSpPr/>
          <p:nvPr/>
        </p:nvSpPr>
        <p:spPr>
          <a:xfrm rot="-5400000">
            <a:off x="9855625" y="4403466"/>
            <a:ext cx="40742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START ON SUSTAINABILITY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p75"/>
          <p:cNvCxnSpPr/>
          <p:nvPr/>
        </p:nvCxnSpPr>
        <p:spPr>
          <a:xfrm>
            <a:off x="11701791" y="6548338"/>
            <a:ext cx="324798" cy="0"/>
          </a:xfrm>
          <a:prstGeom prst="straightConnector1">
            <a:avLst/>
          </a:prstGeom>
          <a:noFill/>
          <a:ln w="12700" cap="flat" cmpd="sng">
            <a:solidFill>
              <a:srgbClr val="73B64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80235"/>
            <a:ext cx="12192000" cy="3440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17;p1">
            <a:extLst>
              <a:ext uri="{FF2B5EF4-FFF2-40B4-BE49-F238E27FC236}">
                <a16:creationId xmlns:a16="http://schemas.microsoft.com/office/drawing/2014/main" id="{1B487241-78C1-60EB-37C2-E94D2EB5458B}"/>
              </a:ext>
            </a:extLst>
          </p:cNvPr>
          <p:cNvSpPr txBox="1"/>
          <p:nvPr/>
        </p:nvSpPr>
        <p:spPr>
          <a:xfrm>
            <a:off x="226433" y="523776"/>
            <a:ext cx="6476785" cy="170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l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Start on Sustainability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pl-PL" sz="4800" b="1" dirty="0">
                <a:latin typeface="Calibri"/>
                <a:cs typeface="Calibri"/>
                <a:sym typeface="Calibri"/>
              </a:rPr>
              <a:t>Zestaw szkoleniowy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17;p1">
            <a:extLst>
              <a:ext uri="{FF2B5EF4-FFF2-40B4-BE49-F238E27FC236}">
                <a16:creationId xmlns:a16="http://schemas.microsoft.com/office/drawing/2014/main" id="{36C20912-0B0A-03DB-E4F9-1FE361BE3B08}"/>
              </a:ext>
            </a:extLst>
          </p:cNvPr>
          <p:cNvSpPr txBox="1"/>
          <p:nvPr/>
        </p:nvSpPr>
        <p:spPr>
          <a:xfrm>
            <a:off x="226433" y="4365929"/>
            <a:ext cx="12192000" cy="897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>
              <a:lnSpc>
                <a:spcPct val="109130"/>
              </a:lnSpc>
              <a:buClr>
                <a:schemeClr val="lt1"/>
              </a:buClr>
              <a:buSzPts val="4800"/>
            </a:pPr>
            <a:r>
              <a:rPr lang="en-GB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KLUCZOWE </a:t>
            </a:r>
            <a:r>
              <a:rPr lang="pl-PL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POJĘCIA</a:t>
            </a:r>
            <a:r>
              <a:rPr lang="en-GB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 DEFINICJE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A grey and black sign with a person in a circle&#10;&#10;AI-generated content may be incorrect.">
            <a:extLst>
              <a:ext uri="{FF2B5EF4-FFF2-40B4-BE49-F238E27FC236}">
                <a16:creationId xmlns:a16="http://schemas.microsoft.com/office/drawing/2014/main" id="{8FEF5C2A-3F49-EA4F-DCD0-43C5B5076E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872" y="5852765"/>
            <a:ext cx="1064955" cy="3726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FB988C-38FE-5149-CA83-F3C4E6630AA2}"/>
              </a:ext>
            </a:extLst>
          </p:cNvPr>
          <p:cNvSpPr txBox="1"/>
          <p:nvPr/>
        </p:nvSpPr>
        <p:spPr>
          <a:xfrm>
            <a:off x="1870543" y="5758455"/>
            <a:ext cx="19213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Start on Sustainability Erasmus+ VET Project © 2024 is licensed under CC BY 4.0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6" name="Google Shape;214;p1">
            <a:extLst>
              <a:ext uri="{FF2B5EF4-FFF2-40B4-BE49-F238E27FC236}">
                <a16:creationId xmlns:a16="http://schemas.microsoft.com/office/drawing/2014/main" id="{E28275DA-58D7-1880-6E84-91EDB1AE6068}"/>
              </a:ext>
            </a:extLst>
          </p:cNvPr>
          <p:cNvSpPr txBox="1"/>
          <p:nvPr/>
        </p:nvSpPr>
        <p:spPr>
          <a:xfrm>
            <a:off x="4844404" y="5641745"/>
            <a:ext cx="4702718" cy="90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fontAlgn="base"/>
            <a:r>
              <a:rPr lang="pl-PL" sz="1050" dirty="0"/>
              <a:t>Sfinansowane ze środków UE. Wyrażone poglądy i opinie są jedynie opiniami autora lub autorów i niekoniecznie odzwierciedlają poglądy i opinie Unii Europejskiej lub Europejskiej Agencji Wykonawczej ds. Edukacji i Kultury (EACEA). Unia Europejska ani EACEA nie ponoszą za nie odpowiedzialności.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62"/>
          <p:cNvSpPr txBox="1">
            <a:spLocks noGrp="1"/>
          </p:cNvSpPr>
          <p:nvPr>
            <p:ph type="body" idx="1"/>
          </p:nvPr>
        </p:nvSpPr>
        <p:spPr>
          <a:xfrm>
            <a:off x="256032" y="1005602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KLUCZOWE </a:t>
            </a:r>
            <a:r>
              <a:rPr lang="pl-PL" dirty="0"/>
              <a:t>POJĘCIA</a:t>
            </a:r>
            <a:r>
              <a:rPr lang="en-US" dirty="0"/>
              <a:t> I DEFINICJE</a:t>
            </a:r>
          </a:p>
        </p:txBody>
      </p:sp>
      <p:sp>
        <p:nvSpPr>
          <p:cNvPr id="728" name="Google Shape;728;p62"/>
          <p:cNvSpPr txBox="1">
            <a:spLocks noGrp="1"/>
          </p:cNvSpPr>
          <p:nvPr>
            <p:ph type="body" idx="2"/>
          </p:nvPr>
        </p:nvSpPr>
        <p:spPr>
          <a:xfrm>
            <a:off x="255016" y="1876164"/>
            <a:ext cx="11681968" cy="397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lnSpc>
                <a:spcPct val="124000"/>
              </a:lnSpc>
              <a:buSzPts val="2000"/>
              <a:buFont typeface="Arial"/>
              <a:buChar char="•"/>
            </a:pPr>
            <a:r>
              <a:rPr lang="pl-PL" sz="2200" b="1" dirty="0"/>
              <a:t>Recykling: </a:t>
            </a:r>
            <a:r>
              <a:rPr lang="pl-PL" sz="2200" dirty="0"/>
              <a:t>Proces przekształcania materiałów odpadowych w nowe materiały i przedmioty, zapobiegający marnowaniu potencjalnie użytecznych materiałów, zmniejszający zużycie świeżych surowców i zmniejszający zużycie energii.</a:t>
            </a:r>
            <a:endParaRPr sz="2200" dirty="0"/>
          </a:p>
          <a:p>
            <a:pPr marL="342900" indent="-342900" algn="just">
              <a:lnSpc>
                <a:spcPct val="124000"/>
              </a:lnSpc>
              <a:buSzPts val="2000"/>
              <a:buFont typeface="Arial"/>
              <a:buChar char="•"/>
            </a:pPr>
            <a:r>
              <a:rPr lang="pl-PL" sz="2200" b="1" dirty="0"/>
              <a:t>Projektowanie regeneracyjne: </a:t>
            </a:r>
            <a:r>
              <a:rPr lang="pl-PL" sz="2200" dirty="0"/>
              <a:t>Zorientowane na proces podejście do projektowania, które przywraca, odnawia lub rewitalizuje źródła energii i materiałów.</a:t>
            </a:r>
            <a:endParaRPr sz="2200" dirty="0"/>
          </a:p>
          <a:p>
            <a:pPr marL="342900" indent="-342900" algn="just">
              <a:lnSpc>
                <a:spcPct val="124000"/>
              </a:lnSpc>
              <a:buSzPts val="2000"/>
              <a:buFont typeface="Arial"/>
              <a:buChar char="•"/>
            </a:pPr>
            <a:r>
              <a:rPr lang="pl-PL" sz="2200" b="1" dirty="0"/>
              <a:t>Kryteria środowiskowe, społeczne i zarządcze (ESG): </a:t>
            </a:r>
            <a:r>
              <a:rPr lang="pl-PL" sz="2200" dirty="0"/>
              <a:t>Kryteria środowiskowe to zestaw standardów dotyczących działalności firmy, które świadomi społecznie inwestorzy wykorzystują w procesie potencjalnych decyzji inwestycyjnych. Kryteria środowiskowe określają sposób działania firmy w zgodzie z ochroną przyrody. Z kolei kryteria społeczne sprawdzają, w jaki sposób spółka zarządza relacjami z pracownikami, dostawcami, klientami i społecznościami, w których prowadzi działalność. Zarządzanie dotyczy przywództwa spółki, wynagrodzeń kadry kierowniczej, audytów, kontroli wewnętrznych i praw akcjonariuszy</a:t>
            </a:r>
            <a:endParaRPr lang="en-AU" sz="2200" dirty="0"/>
          </a:p>
          <a:p>
            <a:pPr marL="342900" lvl="0" indent="-342900" algn="just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endParaRPr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63"/>
          <p:cNvSpPr txBox="1">
            <a:spLocks noGrp="1"/>
          </p:cNvSpPr>
          <p:nvPr>
            <p:ph type="body" idx="1"/>
          </p:nvPr>
        </p:nvSpPr>
        <p:spPr>
          <a:xfrm>
            <a:off x="219456" y="95683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FFFFFF"/>
              </a:buClr>
            </a:pPr>
            <a:r>
              <a:rPr lang="en-US" dirty="0">
                <a:solidFill>
                  <a:srgbClr val="FFFFFF"/>
                </a:solidFill>
              </a:rPr>
              <a:t>KLUCZOWE TERMINY I DEFINICJE</a:t>
            </a:r>
          </a:p>
        </p:txBody>
      </p:sp>
      <p:sp>
        <p:nvSpPr>
          <p:cNvPr id="734" name="Google Shape;734;p63"/>
          <p:cNvSpPr txBox="1">
            <a:spLocks noGrp="1"/>
          </p:cNvSpPr>
          <p:nvPr>
            <p:ph type="body" idx="2"/>
          </p:nvPr>
        </p:nvSpPr>
        <p:spPr>
          <a:xfrm>
            <a:off x="219456" y="2011549"/>
            <a:ext cx="11718600" cy="42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lnSpc>
                <a:spcPct val="124000"/>
              </a:lnSpc>
              <a:buSzPts val="2000"/>
              <a:buFont typeface="Arial"/>
              <a:buChar char="•"/>
            </a:pPr>
            <a:r>
              <a:rPr lang="pl-PL" sz="2200" b="1" dirty="0" err="1"/>
              <a:t>Impact</a:t>
            </a:r>
            <a:r>
              <a:rPr lang="pl-PL" sz="2200" b="1" dirty="0"/>
              <a:t> </a:t>
            </a:r>
            <a:r>
              <a:rPr lang="pl-PL" sz="2200" b="1" dirty="0" err="1"/>
              <a:t>Investing</a:t>
            </a:r>
            <a:r>
              <a:rPr lang="pl-PL" sz="2200" b="1" dirty="0"/>
              <a:t> (pol.: inwestowanie społeczne): </a:t>
            </a:r>
            <a:r>
              <a:rPr lang="pl-PL" sz="2200" dirty="0"/>
              <a:t>Inwestycje dokonywane w spółki, organizacje i fundusze z zamiarem wygenerowania wymiernego, korzystnego wpływu społecznego lub środowiskowego obok zwrotu finansowego. Celem tych inwestycji jest zapewnienie kapitału na rozwiązywanie kwestii społecznych i/lub środowiskowych.</a:t>
            </a:r>
            <a:endParaRPr lang="en-AU" sz="2200" dirty="0"/>
          </a:p>
          <a:p>
            <a:pPr marL="342900" lvl="0" indent="-342900" algn="just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endParaRPr sz="2200" dirty="0"/>
          </a:p>
          <a:p>
            <a:pPr marL="342900" indent="-342900" algn="just">
              <a:lnSpc>
                <a:spcPct val="124000"/>
              </a:lnSpc>
              <a:buSzPts val="2000"/>
              <a:buFont typeface="Arial"/>
              <a:buChar char="•"/>
            </a:pPr>
            <a:r>
              <a:rPr lang="pl-PL" sz="2200" b="1" dirty="0"/>
              <a:t>Cele Zrównoważonego Rozwoju (</a:t>
            </a:r>
            <a:r>
              <a:rPr lang="pl-PL" sz="2200" b="1" dirty="0" err="1"/>
              <a:t>SDGs</a:t>
            </a:r>
            <a:r>
              <a:rPr lang="pl-PL" sz="2200" b="1" dirty="0"/>
              <a:t>): </a:t>
            </a:r>
            <a:r>
              <a:rPr lang="pl-PL" sz="2200" dirty="0"/>
              <a:t>Zbiór 17 globalnych celów wyznaczonych przez Zgromadzenie Ogólne ONZ w 2015 r. na rok 2030. Cele te są szerokie i współzależne, ale każdy z nich ma oddzielną listę elementów do osiągnięcia. Biorąc pod uwagę kwestie rozwoju społecznego i gospodarczego, cele te obejmują ubóstwo, głód, zdrowie, edukację, zmiany klimatu, równość płci, wodę, warunki sanitarne, energię, urbanizację, środowisko i sprawiedliwość społeczną.</a:t>
            </a:r>
            <a:endParaRPr lang="en-AU" sz="2200" dirty="0"/>
          </a:p>
          <a:p>
            <a:pPr marL="342900" lvl="0" indent="-342900" algn="just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B21FE6-8B44-2B5F-DE77-43C7D4F0A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02</a:t>
            </a:r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B64A8F44-72B5-4285-EF74-1CE1FF01170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5" y="2627313"/>
            <a:ext cx="7708900" cy="3395662"/>
          </a:xfrm>
        </p:spPr>
      </p:pic>
      <p:sp>
        <p:nvSpPr>
          <p:cNvPr id="5" name="Google Shape;259;p4">
            <a:extLst>
              <a:ext uri="{FF2B5EF4-FFF2-40B4-BE49-F238E27FC236}">
                <a16:creationId xmlns:a16="http://schemas.microsoft.com/office/drawing/2014/main" id="{FD0A94B6-FBA2-EDEC-D7B8-60AE8874F450}"/>
              </a:ext>
            </a:extLst>
          </p:cNvPr>
          <p:cNvSpPr/>
          <p:nvPr/>
        </p:nvSpPr>
        <p:spPr>
          <a:xfrm>
            <a:off x="5924616" y="4325144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529"/>
            </a:pPr>
            <a:r>
              <a:rPr lang="pl-PL" sz="3600" b="1" dirty="0">
                <a:solidFill>
                  <a:srgbClr val="73B6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ZRÓWNOWAŻONE MYŚLENIE</a:t>
            </a:r>
            <a:r>
              <a:rPr lang="en-US" sz="3600" b="1" i="0" u="none" strike="noStrike" cap="none" dirty="0">
                <a:solidFill>
                  <a:srgbClr val="73B6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IN" sz="529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529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34031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6"/>
          <p:cNvSpPr txBox="1">
            <a:spLocks noGrp="1"/>
          </p:cNvSpPr>
          <p:nvPr>
            <p:ph type="body" idx="1"/>
          </p:nvPr>
        </p:nvSpPr>
        <p:spPr>
          <a:xfrm>
            <a:off x="4629752" y="317634"/>
            <a:ext cx="6368079" cy="537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lnSpc>
                <a:spcPct val="150000"/>
              </a:lnSpc>
              <a:buClr>
                <a:srgbClr val="0D0D0D"/>
              </a:buClr>
              <a:buAutoNum type="arabicPeriod"/>
            </a:pPr>
            <a:r>
              <a:rPr lang="pl-PL" sz="2200" b="1" dirty="0">
                <a:solidFill>
                  <a:srgbClr val="0D0D0D"/>
                </a:solidFill>
                <a:highlight>
                  <a:srgbClr val="FFFFFF"/>
                </a:highlight>
              </a:rPr>
              <a:t>Zrównoważony rozwój</a:t>
            </a:r>
            <a:endParaRPr sz="2200" dirty="0"/>
          </a:p>
          <a:p>
            <a:pPr lvl="0" indent="-457200">
              <a:lnSpc>
                <a:spcPct val="150000"/>
              </a:lnSpc>
              <a:buClr>
                <a:srgbClr val="0D0D0D"/>
              </a:buClr>
              <a:buAutoNum type="arabicPeriod"/>
            </a:pPr>
            <a:r>
              <a:rPr lang="pl-PL" sz="2200" b="1" dirty="0">
                <a:solidFill>
                  <a:srgbClr val="0D0D0D"/>
                </a:solidFill>
                <a:highlight>
                  <a:srgbClr val="FFFFFF"/>
                </a:highlight>
              </a:rPr>
              <a:t>Zielone technologie</a:t>
            </a:r>
            <a:endParaRPr sz="2200" b="1" dirty="0">
              <a:solidFill>
                <a:srgbClr val="0D0D0D"/>
              </a:solidFill>
              <a:highlight>
                <a:srgbClr val="FFFFFF"/>
              </a:highlight>
            </a:endParaRPr>
          </a:p>
          <a:p>
            <a:pPr lvl="0" indent="-457200">
              <a:lnSpc>
                <a:spcPct val="150000"/>
              </a:lnSpc>
              <a:buClr>
                <a:srgbClr val="0D0D0D"/>
              </a:buClr>
              <a:buAutoNum type="arabicPeriod"/>
            </a:pPr>
            <a:r>
              <a:rPr lang="en-AU" sz="2200" b="1" dirty="0" err="1">
                <a:solidFill>
                  <a:srgbClr val="0D0D0D"/>
                </a:solidFill>
                <a:highlight>
                  <a:srgbClr val="FFFFFF"/>
                </a:highlight>
              </a:rPr>
              <a:t>Emisje</a:t>
            </a:r>
            <a:r>
              <a:rPr lang="en-AU" sz="2200" b="1" dirty="0">
                <a:solidFill>
                  <a:srgbClr val="0D0D0D"/>
                </a:solidFill>
                <a:highlight>
                  <a:srgbClr val="FFFFFF"/>
                </a:highlight>
              </a:rPr>
              <a:t> </a:t>
            </a:r>
            <a:r>
              <a:rPr lang="en-AU" sz="2200" b="1" dirty="0" err="1">
                <a:solidFill>
                  <a:srgbClr val="0D0D0D"/>
                </a:solidFill>
                <a:highlight>
                  <a:srgbClr val="FFFFFF"/>
                </a:highlight>
              </a:rPr>
              <a:t>gazów</a:t>
            </a:r>
            <a:r>
              <a:rPr lang="en-AU" sz="2200" b="1" dirty="0">
                <a:solidFill>
                  <a:srgbClr val="0D0D0D"/>
                </a:solidFill>
                <a:highlight>
                  <a:srgbClr val="FFFFFF"/>
                </a:highlight>
              </a:rPr>
              <a:t> </a:t>
            </a:r>
            <a:r>
              <a:rPr lang="en-AU" sz="2200" b="1" dirty="0" err="1">
                <a:solidFill>
                  <a:srgbClr val="0D0D0D"/>
                </a:solidFill>
                <a:highlight>
                  <a:srgbClr val="FFFFFF"/>
                </a:highlight>
              </a:rPr>
              <a:t>cieplarnianych</a:t>
            </a:r>
            <a:endParaRPr sz="2200" b="1" i="0" dirty="0">
              <a:solidFill>
                <a:srgbClr val="0D0D0D"/>
              </a:solidFill>
              <a:highlight>
                <a:srgbClr val="FFFFFF"/>
              </a:highlight>
            </a:endParaRPr>
          </a:p>
          <a:p>
            <a:pPr lvl="0" indent="-457200">
              <a:lnSpc>
                <a:spcPct val="150000"/>
              </a:lnSpc>
              <a:buClr>
                <a:srgbClr val="0D0D0D"/>
              </a:buClr>
              <a:buAutoNum type="arabicPeriod"/>
            </a:pPr>
            <a:r>
              <a:rPr lang="pl-PL" sz="2200" b="1" dirty="0">
                <a:solidFill>
                  <a:srgbClr val="0D0D0D"/>
                </a:solidFill>
                <a:highlight>
                  <a:srgbClr val="FFFFFF"/>
                </a:highlight>
              </a:rPr>
              <a:t>Społeczna odpowiedzialność biznesu (CSR)</a:t>
            </a:r>
          </a:p>
          <a:p>
            <a:pPr lvl="0" indent="-457200">
              <a:lnSpc>
                <a:spcPct val="150000"/>
              </a:lnSpc>
              <a:buClr>
                <a:srgbClr val="0D0D0D"/>
              </a:buClr>
              <a:buAutoNum type="arabicPeriod"/>
            </a:pPr>
            <a:r>
              <a:rPr lang="pl-PL" sz="2200" b="1" dirty="0">
                <a:solidFill>
                  <a:srgbClr val="0D0D0D"/>
                </a:solidFill>
                <a:highlight>
                  <a:srgbClr val="FFFFFF"/>
                </a:highlight>
              </a:rPr>
              <a:t>Bioróżnorodność</a:t>
            </a:r>
            <a:endParaRPr sz="2200" b="1" i="0" dirty="0">
              <a:solidFill>
                <a:srgbClr val="0D0D0D"/>
              </a:solidFill>
              <a:highlight>
                <a:srgbClr val="FFFFFF"/>
              </a:highlight>
            </a:endParaRPr>
          </a:p>
          <a:p>
            <a:pPr lvl="0" indent="-457200">
              <a:lnSpc>
                <a:spcPct val="150000"/>
              </a:lnSpc>
              <a:buClr>
                <a:srgbClr val="0D0D0D"/>
              </a:buClr>
              <a:buAutoNum type="arabicPeriod"/>
            </a:pPr>
            <a:r>
              <a:rPr lang="pl-PL" sz="2200" b="1" dirty="0">
                <a:solidFill>
                  <a:srgbClr val="0D0D0D"/>
                </a:solidFill>
                <a:highlight>
                  <a:srgbClr val="FFFFFF"/>
                </a:highlight>
              </a:rPr>
              <a:t>Zero odpadów</a:t>
            </a:r>
            <a:endParaRPr sz="2200" b="1" dirty="0">
              <a:solidFill>
                <a:srgbClr val="0D0D0D"/>
              </a:solidFill>
              <a:highlight>
                <a:srgbClr val="FFFFFF"/>
              </a:highlight>
            </a:endParaRPr>
          </a:p>
          <a:p>
            <a:pPr lvl="0" indent="-457200">
              <a:lnSpc>
                <a:spcPct val="150000"/>
              </a:lnSpc>
              <a:buClr>
                <a:srgbClr val="0D0D0D"/>
              </a:buClr>
              <a:buAutoNum type="arabicPeriod"/>
            </a:pPr>
            <a:r>
              <a:rPr lang="pl-PL" sz="2200" b="1" dirty="0">
                <a:solidFill>
                  <a:srgbClr val="0D0D0D"/>
                </a:solidFill>
                <a:highlight>
                  <a:srgbClr val="FFFFFF"/>
                </a:highlight>
              </a:rPr>
              <a:t>Zasoby odnawialne i nieodnawialne</a:t>
            </a:r>
          </a:p>
          <a:p>
            <a:pPr lvl="0" indent="-457200">
              <a:lnSpc>
                <a:spcPct val="150000"/>
              </a:lnSpc>
              <a:buClr>
                <a:srgbClr val="0D0D0D"/>
              </a:buClr>
              <a:buAutoNum type="arabicPeriod"/>
            </a:pPr>
            <a:r>
              <a:rPr lang="pl-PL" sz="2200" b="1" dirty="0">
                <a:solidFill>
                  <a:srgbClr val="0D0D0D"/>
                </a:solidFill>
                <a:highlight>
                  <a:srgbClr val="FFFFFF"/>
                </a:highlight>
              </a:rPr>
              <a:t>Odpowiedzialna konsumpcja</a:t>
            </a:r>
            <a:endParaRPr sz="2200" b="1" dirty="0">
              <a:solidFill>
                <a:srgbClr val="0D0D0D"/>
              </a:solidFill>
              <a:highlight>
                <a:srgbClr val="FFFFFF"/>
              </a:highlight>
            </a:endParaRPr>
          </a:p>
          <a:p>
            <a:pPr lvl="0" indent="-457200">
              <a:lnSpc>
                <a:spcPct val="150000"/>
              </a:lnSpc>
              <a:buClr>
                <a:srgbClr val="0D0D0D"/>
              </a:buClr>
              <a:buAutoNum type="arabicPeriod"/>
            </a:pPr>
            <a:r>
              <a:rPr lang="pl-PL" sz="2200" b="1" dirty="0">
                <a:solidFill>
                  <a:srgbClr val="0D0D0D"/>
                </a:solidFill>
                <a:highlight>
                  <a:srgbClr val="FFFFFF"/>
                </a:highlight>
              </a:rPr>
              <a:t>Gospodarka o obiegu zamkniętym</a:t>
            </a:r>
          </a:p>
          <a:p>
            <a:pPr lvl="0" indent="-457200">
              <a:lnSpc>
                <a:spcPct val="150000"/>
              </a:lnSpc>
              <a:buClr>
                <a:srgbClr val="0D0D0D"/>
              </a:buClr>
              <a:buAutoNum type="arabicPeriod"/>
            </a:pPr>
            <a:r>
              <a:rPr lang="pl-PL" sz="2200" b="1" dirty="0">
                <a:solidFill>
                  <a:srgbClr val="0D0D0D"/>
                </a:solidFill>
                <a:highlight>
                  <a:srgbClr val="FFFFFF"/>
                </a:highlight>
              </a:rPr>
              <a:t>Raportowanie zrównoważonego rozwoju</a:t>
            </a:r>
          </a:p>
          <a:p>
            <a:pPr lvl="0" indent="-457200">
              <a:lnSpc>
                <a:spcPct val="150000"/>
              </a:lnSpc>
              <a:buClr>
                <a:srgbClr val="0D0D0D"/>
              </a:buClr>
              <a:buAutoNum type="arabicPeriod"/>
            </a:pPr>
            <a:r>
              <a:rPr lang="en-AU" sz="2200" b="1" dirty="0" err="1">
                <a:solidFill>
                  <a:srgbClr val="000000"/>
                </a:solidFill>
              </a:rPr>
              <a:t>Energia</a:t>
            </a:r>
            <a:r>
              <a:rPr lang="en-AU" sz="2200" b="1" dirty="0">
                <a:solidFill>
                  <a:srgbClr val="000000"/>
                </a:solidFill>
              </a:rPr>
              <a:t> </a:t>
            </a:r>
            <a:r>
              <a:rPr lang="en-AU" sz="2200" b="1" dirty="0" err="1">
                <a:solidFill>
                  <a:srgbClr val="000000"/>
                </a:solidFill>
              </a:rPr>
              <a:t>odnawialna</a:t>
            </a:r>
            <a:endParaRPr sz="2200" b="1" dirty="0">
              <a:solidFill>
                <a:srgbClr val="000000"/>
              </a:solidFill>
            </a:endParaRPr>
          </a:p>
        </p:txBody>
      </p:sp>
      <p:sp>
        <p:nvSpPr>
          <p:cNvPr id="539" name="Google Shape;539;p36"/>
          <p:cNvSpPr txBox="1">
            <a:spLocks noGrp="1"/>
          </p:cNvSpPr>
          <p:nvPr>
            <p:ph type="body" idx="2"/>
          </p:nvPr>
        </p:nvSpPr>
        <p:spPr>
          <a:xfrm>
            <a:off x="512508" y="5302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2400"/>
            </a:pPr>
            <a:r>
              <a:rPr lang="pl-PL" sz="2400" dirty="0"/>
              <a:t>Zrozumienie tych kluczowych pojęć i definicji pozwala lepiej zrozumieć i zaangażować się w zrównoważony rozwój, zarówno na poziomie indywidualnym, organizacyjnym, jak i społecznym.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7"/>
          <p:cNvSpPr txBox="1">
            <a:spLocks noGrp="1"/>
          </p:cNvSpPr>
          <p:nvPr>
            <p:ph type="body" idx="1"/>
          </p:nvPr>
        </p:nvSpPr>
        <p:spPr>
          <a:xfrm>
            <a:off x="4688255" y="885236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endParaRPr lang="pl-PL" dirty="0">
              <a:solidFill>
                <a:srgbClr val="000000"/>
              </a:solidFill>
            </a:endParaRPr>
          </a:p>
          <a:p>
            <a:pPr marL="0" indent="0" algn="just"/>
            <a:r>
              <a:rPr lang="pl-PL" dirty="0">
                <a:solidFill>
                  <a:srgbClr val="000000"/>
                </a:solidFill>
              </a:rPr>
              <a:t>Raportowanie zrównoważonego rozwoju, zwane również raportowaniem ESG (</a:t>
            </a:r>
            <a:r>
              <a:rPr lang="pl-PL" dirty="0" err="1">
                <a:solidFill>
                  <a:srgbClr val="000000"/>
                </a:solidFill>
              </a:rPr>
              <a:t>Environmental</a:t>
            </a:r>
            <a:r>
              <a:rPr lang="pl-PL" dirty="0">
                <a:solidFill>
                  <a:srgbClr val="000000"/>
                </a:solidFill>
              </a:rPr>
              <a:t>, </a:t>
            </a:r>
            <a:r>
              <a:rPr lang="pl-PL" dirty="0" err="1">
                <a:solidFill>
                  <a:srgbClr val="000000"/>
                </a:solidFill>
              </a:rPr>
              <a:t>Social</a:t>
            </a:r>
            <a:r>
              <a:rPr lang="pl-PL" dirty="0">
                <a:solidFill>
                  <a:srgbClr val="000000"/>
                </a:solidFill>
              </a:rPr>
              <a:t>, </a:t>
            </a:r>
            <a:r>
              <a:rPr lang="pl-PL" dirty="0" err="1">
                <a:solidFill>
                  <a:srgbClr val="000000"/>
                </a:solidFill>
              </a:rPr>
              <a:t>Governance</a:t>
            </a:r>
            <a:r>
              <a:rPr lang="pl-PL" dirty="0">
                <a:solidFill>
                  <a:srgbClr val="000000"/>
                </a:solidFill>
              </a:rPr>
              <a:t>), odnosi się do praktyki publicznego raportowania wyników organizacji w zakresie aspektów środowiskowych, społecznych i ładu korporacyjnego. Jest to kluczowy element strategii zrównoważonego rozwoju, który umożliwia firmom, instytucjom finansowym, inwestorom i innym interesariuszom monitorowanie, ocenę i porównywanie wyników w zakresie zrównoważonego rozwoju.</a:t>
            </a:r>
            <a:endParaRPr lang="en-AU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545" name="Google Shape;545;p37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Raportowanie   ESG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8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pl-PL" sz="2200" dirty="0" err="1">
                <a:solidFill>
                  <a:srgbClr val="000000"/>
                </a:solidFill>
              </a:rPr>
              <a:t>Corporate</a:t>
            </a:r>
            <a:r>
              <a:rPr lang="pl-PL" sz="2200" dirty="0">
                <a:solidFill>
                  <a:srgbClr val="000000"/>
                </a:solidFill>
              </a:rPr>
              <a:t> </a:t>
            </a:r>
            <a:r>
              <a:rPr lang="pl-PL" sz="2200" dirty="0" err="1">
                <a:solidFill>
                  <a:srgbClr val="000000"/>
                </a:solidFill>
              </a:rPr>
              <a:t>Social</a:t>
            </a:r>
            <a:r>
              <a:rPr lang="pl-PL" sz="2200" dirty="0">
                <a:solidFill>
                  <a:srgbClr val="000000"/>
                </a:solidFill>
              </a:rPr>
              <a:t> </a:t>
            </a:r>
            <a:r>
              <a:rPr lang="pl-PL" sz="2200" dirty="0" err="1">
                <a:solidFill>
                  <a:srgbClr val="000000"/>
                </a:solidFill>
              </a:rPr>
              <a:t>Responsibility</a:t>
            </a:r>
            <a:r>
              <a:rPr lang="pl-PL" sz="2200" dirty="0">
                <a:solidFill>
                  <a:srgbClr val="000000"/>
                </a:solidFill>
              </a:rPr>
              <a:t> (CSR), czyli po polsku Społeczna Odpowiedzialność Biznesu, to koncepcja odnosząca się do odpowiedzialnego prowadzenia działalności gospodarczej przez firmy. Jest to podejście, w którym firmy biorą pod uwagę wpływ swojej działalności na społeczeństwo, środowisko naturalne i interesy wszystkich zainteresowanych</a:t>
            </a:r>
          </a:p>
          <a:p>
            <a:pPr marL="0" lvl="0" indent="0" algn="just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pl-PL" sz="2200" dirty="0">
                <a:solidFill>
                  <a:srgbClr val="000000"/>
                </a:solidFill>
              </a:rPr>
              <a:t> stron (interesariuszy), a nie tylko zyski.</a:t>
            </a:r>
          </a:p>
          <a:p>
            <a:pPr marL="0" lvl="0" indent="0" algn="just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lang="en-AU" dirty="0"/>
          </a:p>
        </p:txBody>
      </p:sp>
      <p:sp>
        <p:nvSpPr>
          <p:cNvPr id="551" name="Google Shape;551;p38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/>
              <a:t>CSR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9"/>
          <p:cNvSpPr txBox="1">
            <a:spLocks noGrp="1"/>
          </p:cNvSpPr>
          <p:nvPr>
            <p:ph type="body" idx="1"/>
          </p:nvPr>
        </p:nvSpPr>
        <p:spPr>
          <a:xfrm>
            <a:off x="4542503" y="385790"/>
            <a:ext cx="6566985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pl-PL" dirty="0">
                <a:solidFill>
                  <a:srgbClr val="000000"/>
                </a:solidFill>
              </a:rPr>
              <a:t>Emisja gazów cieplarnianych ma miejsce, gdy uwalniane  do powietrza gazy ocieplają planetę zmieniając globalnie klimat. Gazy te zatrzymują ciepło słoneczne w naszej atmosferze, przez co planeta staje się ogólnie cieplejsza. Główne gazy cieplarniane to dwutlenek węgla (CO2), metan (CH4), podtlenek azotu (N2O), niektóre gazy wytwarzane przez człowieka i para wodna.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57" name="Google Shape;557;p39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Emisja gazów cieplarnianych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297AC0-86FC-6B68-AB7F-8B9C26EA7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03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A7805C-8DBA-E63D-284F-A0F5D686E9B0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FE87CD6C-BDEB-1EC6-D12F-AE16A1183E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772" y="2626821"/>
            <a:ext cx="7708195" cy="339682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5" name="Google Shape;259;p4">
            <a:extLst>
              <a:ext uri="{FF2B5EF4-FFF2-40B4-BE49-F238E27FC236}">
                <a16:creationId xmlns:a16="http://schemas.microsoft.com/office/drawing/2014/main" id="{8F0AA941-6345-C983-E4BE-51F9B5302C13}"/>
              </a:ext>
            </a:extLst>
          </p:cNvPr>
          <p:cNvSpPr/>
          <p:nvPr/>
        </p:nvSpPr>
        <p:spPr>
          <a:xfrm>
            <a:off x="5911916" y="4325235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529"/>
            </a:pPr>
            <a:r>
              <a:rPr lang="pl-PL" sz="3600" b="1" dirty="0">
                <a:solidFill>
                  <a:srgbClr val="73B6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ZAANGAŻOWANIE PERSONELU</a:t>
            </a:r>
            <a:endParaRPr lang="en-US" sz="3600" b="0" i="0" u="none" strike="noStrike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r>
              <a:rPr lang="en-IN" sz="529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529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34396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71"/>
          <p:cNvSpPr txBox="1">
            <a:spLocks noGrp="1"/>
          </p:cNvSpPr>
          <p:nvPr>
            <p:ph type="body" idx="1"/>
          </p:nvPr>
        </p:nvSpPr>
        <p:spPr>
          <a:xfrm>
            <a:off x="438912" y="646482"/>
            <a:ext cx="10052954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KLUCZOWE </a:t>
            </a:r>
            <a:r>
              <a:rPr lang="pl-PL" dirty="0"/>
              <a:t>POJĘCIA</a:t>
            </a:r>
            <a:r>
              <a:rPr lang="en-US" dirty="0"/>
              <a:t> I DEFINICJE</a:t>
            </a:r>
          </a:p>
        </p:txBody>
      </p:sp>
      <p:sp>
        <p:nvSpPr>
          <p:cNvPr id="767" name="Google Shape;767;p71"/>
          <p:cNvSpPr txBox="1">
            <a:spLocks noGrp="1"/>
          </p:cNvSpPr>
          <p:nvPr>
            <p:ph type="body" idx="2"/>
          </p:nvPr>
        </p:nvSpPr>
        <p:spPr>
          <a:xfrm>
            <a:off x="524256" y="1450136"/>
            <a:ext cx="10689736" cy="425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pl-PL" b="1" dirty="0"/>
              <a:t>Zaangażowanie pracowników w zrównoważony rozwój</a:t>
            </a:r>
            <a:r>
              <a:rPr lang="pl-PL" dirty="0"/>
              <a:t>: zaangażowanie i motywacja pracowników do udziału w realizacji celów firmy w zakresie zrównoważonego rozwoju.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pl-PL" b="1" dirty="0"/>
              <a:t>Wspieranie: </a:t>
            </a:r>
            <a:r>
              <a:rPr lang="pl-PL" dirty="0"/>
              <a:t>Aktywne wspieranie polityk i praktyk promujących odpowiedzialność środowiskową i społeczną w firmie i poza nią.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pl-PL" b="1" dirty="0"/>
              <a:t>Podnoszenie kwalifikacji: </a:t>
            </a:r>
            <a:r>
              <a:rPr lang="pl-PL" dirty="0"/>
              <a:t>Ciągłe uczenie się i rozwój umiejętności w celu dotrzymania kroku zmieniającym się standardom i praktykom środowiskowym.</a:t>
            </a:r>
            <a:endParaRPr lang="en-AU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pl-PL" b="1" dirty="0"/>
              <a:t> Zielone miejsca pracy: </a:t>
            </a:r>
            <a:r>
              <a:rPr lang="pl-PL" dirty="0"/>
              <a:t>Stanowiska, które w znacznym stopniu przyczyniają się do zachowania lub przywrócenia jakości.</a:t>
            </a:r>
            <a:endParaRPr lang="en-A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72"/>
          <p:cNvSpPr txBox="1">
            <a:spLocks noGrp="1"/>
          </p:cNvSpPr>
          <p:nvPr>
            <p:ph type="body" idx="1"/>
          </p:nvPr>
        </p:nvSpPr>
        <p:spPr>
          <a:xfrm>
            <a:off x="465944" y="644014"/>
            <a:ext cx="10052954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KLUCZOWE </a:t>
            </a:r>
            <a:r>
              <a:rPr lang="pl-PL" dirty="0"/>
              <a:t>POJĘCIA</a:t>
            </a:r>
            <a:r>
              <a:rPr lang="en-US" dirty="0"/>
              <a:t> I DEFINICJE</a:t>
            </a:r>
          </a:p>
          <a:p>
            <a:pPr marL="0" indent="0">
              <a:spcBef>
                <a:spcPts val="0"/>
              </a:spcBef>
            </a:pPr>
            <a:endParaRPr lang="en-US" dirty="0"/>
          </a:p>
        </p:txBody>
      </p:sp>
      <p:sp>
        <p:nvSpPr>
          <p:cNvPr id="773" name="Google Shape;773;p72"/>
          <p:cNvSpPr txBox="1">
            <a:spLocks noGrp="1"/>
          </p:cNvSpPr>
          <p:nvPr>
            <p:ph type="body" idx="2"/>
          </p:nvPr>
        </p:nvSpPr>
        <p:spPr>
          <a:xfrm>
            <a:off x="551288" y="1420104"/>
            <a:ext cx="10052954" cy="425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/>
            <a:r>
              <a:rPr lang="pl-PL" b="1" dirty="0"/>
              <a:t>Zielony Ład UE: </a:t>
            </a:r>
            <a:r>
              <a:rPr lang="pl-PL" dirty="0"/>
              <a:t>zestaw inicjatyw politycznych Komisji Europejskiej, których nadrzędnym celem jest uczynienie Europy neutralną dla klimatu do 2050 r.</a:t>
            </a:r>
            <a:endParaRPr dirty="0"/>
          </a:p>
          <a:p>
            <a:pPr marL="0" indent="0" algn="just"/>
            <a:r>
              <a:rPr lang="pl-PL" b="1" dirty="0"/>
              <a:t>Rozporządzenie w sprawie ujawniania informacji na temat zrównoważonego finansowania </a:t>
            </a:r>
            <a:r>
              <a:rPr lang="pl-PL" dirty="0"/>
              <a:t>(ang.: </a:t>
            </a:r>
            <a:r>
              <a:rPr lang="pl-PL" dirty="0" err="1"/>
              <a:t>Sustainable</a:t>
            </a:r>
            <a:r>
              <a:rPr lang="pl-PL" dirty="0"/>
              <a:t> Finance </a:t>
            </a:r>
            <a:r>
              <a:rPr lang="pl-PL" dirty="0" err="1"/>
              <a:t>Disclosure</a:t>
            </a:r>
            <a:r>
              <a:rPr lang="pl-PL" dirty="0"/>
              <a:t> </a:t>
            </a:r>
            <a:r>
              <a:rPr lang="pl-PL" dirty="0" err="1"/>
              <a:t>Regulation</a:t>
            </a:r>
            <a:r>
              <a:rPr lang="pl-PL" dirty="0"/>
              <a:t> (SFDR): Przepisy UE promujące przejrzystość w zakresie sposobu, w jaki zrównoważony rozwój jest uwzględniany w procesie podejmowania decyzji finansowych.</a:t>
            </a:r>
            <a:endParaRPr lang="en-AU" dirty="0"/>
          </a:p>
          <a:p>
            <a:pPr marL="0" indent="0" algn="just"/>
            <a:r>
              <a:rPr lang="pl-PL" b="1" dirty="0"/>
              <a:t>Taksonomia UE: </a:t>
            </a:r>
            <a:r>
              <a:rPr lang="pl-PL" dirty="0"/>
              <a:t>System klasyfikacji ustanawiający listę zrównoważonych środowiskowo działań gospodarczych.</a:t>
            </a:r>
            <a:endParaRPr lang="en-AU" dirty="0"/>
          </a:p>
          <a:p>
            <a:pPr marL="0" indent="0" algn="just"/>
            <a:r>
              <a:rPr lang="pl-PL" b="1" dirty="0"/>
              <a:t>Kontakt osobisty</a:t>
            </a:r>
            <a:r>
              <a:rPr lang="pl-PL" dirty="0"/>
              <a:t>: Dostosowanie formalnych, psychologicznych i społecznych wymiarów wartości pracowników do wartości korporacyjnych w celu skutecznej integracji zrównoważonego rozwoju w firmie.</a:t>
            </a:r>
            <a:endParaRPr lang="en-AU" dirty="0"/>
          </a:p>
          <a:p>
            <a:pPr marL="0" lvl="0" indent="0" algn="just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401" y="385460"/>
            <a:ext cx="4107750" cy="608707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226" name="Google Shape;226;p2"/>
          <p:cNvSpPr/>
          <p:nvPr/>
        </p:nvSpPr>
        <p:spPr>
          <a:xfrm>
            <a:off x="3926747" y="1252799"/>
            <a:ext cx="5192509" cy="6986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2"/>
          <p:cNvSpPr txBox="1"/>
          <p:nvPr/>
        </p:nvSpPr>
        <p:spPr>
          <a:xfrm>
            <a:off x="4110770" y="1305097"/>
            <a:ext cx="50084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3600" b="1" dirty="0">
                <a:solidFill>
                  <a:srgbClr val="73B64B"/>
                </a:solidFill>
                <a:latin typeface="Calibri"/>
                <a:cs typeface="Calibri"/>
                <a:sym typeface="Calibri"/>
              </a:rPr>
              <a:t>O PROJEKCIE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63;p3">
            <a:extLst>
              <a:ext uri="{FF2B5EF4-FFF2-40B4-BE49-F238E27FC236}">
                <a16:creationId xmlns:a16="http://schemas.microsoft.com/office/drawing/2014/main" id="{87BAFB36-069B-2CF8-0FD3-A6EF1081E4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02263" y="2441787"/>
            <a:ext cx="6116841" cy="3355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" lvl="0" indent="-15875" algn="just"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Wdrażając projekt Start on Sustainability, chcemy wyposażyć mikroprzedsiębiorstwa w niezbędne narzędzia i zasoby, aby mogły podejmować właściwe decyzje i działania na rzecz zrównoważonego rozwoju, przyczyniając się tym samym do bardziej zrównoważonej i odpornej gospodarki UE. 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73"/>
          <p:cNvSpPr txBox="1">
            <a:spLocks noGrp="1"/>
          </p:cNvSpPr>
          <p:nvPr>
            <p:ph type="body" idx="1"/>
          </p:nvPr>
        </p:nvSpPr>
        <p:spPr>
          <a:xfrm>
            <a:off x="429368" y="546478"/>
            <a:ext cx="10052954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KLUCZOWE </a:t>
            </a:r>
            <a:r>
              <a:rPr lang="pl-PL" dirty="0"/>
              <a:t>POJĘCIA</a:t>
            </a:r>
            <a:r>
              <a:rPr lang="en-US" dirty="0"/>
              <a:t> I DEFINICJE</a:t>
            </a:r>
          </a:p>
        </p:txBody>
      </p:sp>
      <p:sp>
        <p:nvSpPr>
          <p:cNvPr id="779" name="Google Shape;779;p73"/>
          <p:cNvSpPr txBox="1">
            <a:spLocks noGrp="1"/>
          </p:cNvSpPr>
          <p:nvPr>
            <p:ph type="body" idx="2"/>
          </p:nvPr>
        </p:nvSpPr>
        <p:spPr>
          <a:xfrm>
            <a:off x="429368" y="1350132"/>
            <a:ext cx="10052954" cy="5217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/>
            <a:r>
              <a:rPr lang="pl-PL" b="1" dirty="0"/>
              <a:t>Mikroprzedsiębiorstwo</a:t>
            </a:r>
            <a:r>
              <a:rPr lang="pl-PL" dirty="0"/>
              <a:t>: Mała firma zatrudniająca zazwyczaj mniej niż 10 osób.</a:t>
            </a:r>
            <a:endParaRPr lang="en-AU" dirty="0"/>
          </a:p>
          <a:p>
            <a:pPr marL="0" indent="0" algn="just"/>
            <a:endParaRPr lang="pl-PL" dirty="0"/>
          </a:p>
          <a:p>
            <a:pPr marL="0" indent="0" algn="just"/>
            <a:r>
              <a:rPr lang="pl-PL" b="1" dirty="0"/>
              <a:t>Równość płci: </a:t>
            </a:r>
            <a:r>
              <a:rPr lang="pl-PL" dirty="0"/>
              <a:t>Stan równego dostępu do zasobów i możliwości bez względu na płeć, w tym udział w życiu gospodarczym i podejmowanie decyzji.</a:t>
            </a:r>
            <a:endParaRPr lang="en-AU" dirty="0"/>
          </a:p>
          <a:p>
            <a:pPr marL="0" indent="0" algn="just"/>
            <a:endParaRPr lang="pl-PL" b="1" dirty="0"/>
          </a:p>
          <a:p>
            <a:pPr marL="0" indent="0" algn="just"/>
            <a:r>
              <a:rPr lang="pl-PL" b="1" dirty="0"/>
              <a:t>Ochrona socjalna: </a:t>
            </a:r>
            <a:r>
              <a:rPr lang="pl-PL" dirty="0"/>
              <a:t>Środki takie jak opieka zdrowotna, zasiłki dla bezrobotnych i emerytury, które zapewniają zaspokojenie podstawowych potrzeb jednostek, umożliwiając im udział w zrównoważonym rozwoju.</a:t>
            </a:r>
            <a:endParaRPr lang="en-AU" dirty="0"/>
          </a:p>
          <a:p>
            <a:pPr marL="0" lvl="0" indent="0" algn="just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endParaRPr dirty="0"/>
          </a:p>
          <a:p>
            <a:pPr marL="0" indent="0" algn="just"/>
            <a:r>
              <a:rPr lang="pl-PL" b="1" dirty="0"/>
              <a:t>Wizja zrównoważonego rozwoju </a:t>
            </a:r>
            <a:r>
              <a:rPr lang="pl-PL" dirty="0"/>
              <a:t>(ang. Sustainability </a:t>
            </a:r>
            <a:r>
              <a:rPr lang="pl-PL" dirty="0" err="1"/>
              <a:t>Vision</a:t>
            </a:r>
            <a:r>
              <a:rPr lang="pl-PL" dirty="0"/>
              <a:t>)</a:t>
            </a:r>
            <a:r>
              <a:rPr lang="pl-PL" b="1" dirty="0"/>
              <a:t>: </a:t>
            </a:r>
            <a:r>
              <a:rPr lang="pl-PL" dirty="0"/>
              <a:t>Atrakcyjny, możliwy do osiągnięcia stan w przyszłości, który harmonizuje cele biznesowe z kwestiami ekologicznymi i społecznymi, służąc jako mapa drogowa działań.</a:t>
            </a:r>
            <a:endParaRPr lang="en-AU" dirty="0"/>
          </a:p>
          <a:p>
            <a:pPr marL="0" lvl="0" indent="0" algn="just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99"/>
          <p:cNvSpPr txBox="1">
            <a:spLocks noGrp="1"/>
          </p:cNvSpPr>
          <p:nvPr>
            <p:ph type="body" idx="1"/>
          </p:nvPr>
        </p:nvSpPr>
        <p:spPr>
          <a:xfrm>
            <a:off x="222104" y="704974"/>
            <a:ext cx="10052954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KLUCZOWE </a:t>
            </a:r>
            <a:r>
              <a:rPr lang="pl-PL" dirty="0"/>
              <a:t>POJĘCIA</a:t>
            </a:r>
            <a:r>
              <a:rPr lang="en-US" dirty="0"/>
              <a:t> I DEFINICJE</a:t>
            </a:r>
          </a:p>
          <a:p>
            <a:endParaRPr lang="en-US" dirty="0"/>
          </a:p>
        </p:txBody>
      </p:sp>
      <p:sp>
        <p:nvSpPr>
          <p:cNvPr id="785" name="Google Shape;785;p99"/>
          <p:cNvSpPr txBox="1">
            <a:spLocks noGrp="1"/>
          </p:cNvSpPr>
          <p:nvPr>
            <p:ph type="body" idx="2"/>
          </p:nvPr>
        </p:nvSpPr>
        <p:spPr>
          <a:xfrm>
            <a:off x="628596" y="1400843"/>
            <a:ext cx="10309200" cy="42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/>
            <a:r>
              <a:rPr lang="pl-PL" b="1" dirty="0"/>
              <a:t>Gospodarka o obiegu zamkniętym: </a:t>
            </a:r>
            <a:r>
              <a:rPr lang="pl-PL" dirty="0"/>
              <a:t>System gospodarczy mający na celu eliminację odpadów i ciągłe wykorzystywanie zasobów poprzez zasady ponownego użycia, naprawy, odnawiania i recyklingu.</a:t>
            </a:r>
          </a:p>
          <a:p>
            <a:pPr marL="0" indent="0" algn="just"/>
            <a:endParaRPr lang="en-AU" dirty="0"/>
          </a:p>
          <a:p>
            <a:pPr marL="0" indent="0" algn="just"/>
            <a:r>
              <a:rPr lang="pl-PL" b="1" dirty="0"/>
              <a:t>Interaktywna burza mózgów: </a:t>
            </a:r>
            <a:r>
              <a:rPr lang="pl-PL" dirty="0"/>
              <a:t>Technika współpracy wykorzystywana do generowania dużej liczby pomysłów w celu sprostania konkretnym wyzwaniom związanym ze zrównoważonym rozwojem w określonych ramach czasowych.</a:t>
            </a:r>
            <a:endParaRPr lang="en-AU" dirty="0"/>
          </a:p>
          <a:p>
            <a:pPr marL="0" marR="0" lvl="0" indent="0" algn="just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endParaRPr lang="pl-PL" dirty="0"/>
          </a:p>
          <a:p>
            <a:pPr marL="0" indent="0" algn="just"/>
            <a:r>
              <a:rPr lang="pl-PL" b="1" dirty="0"/>
              <a:t>Model produkcji bez odpadów </a:t>
            </a:r>
            <a:r>
              <a:rPr lang="pl-PL" dirty="0"/>
              <a:t>(ang.: zero waste): System, w którym wszystkie materiały są ponownie wykorzystywane, poddawane recyklingowi lub kompostowane, co skutkuje brakiem odpadów wysyłanych na wysypiska lub do spalarni.</a:t>
            </a:r>
            <a:endParaRPr lang="en-AU" dirty="0"/>
          </a:p>
          <a:p>
            <a:pPr marL="0" marR="0" lvl="0" indent="0" algn="just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96EEC0-8E0B-A2C1-F544-3DFF9F0E4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04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C7716E-0A9C-A9D9-25FA-DE514B1947BD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4CBDA263-E5F3-B43D-263A-2EBFE56941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771" y="2626822"/>
            <a:ext cx="7708195" cy="339682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5" name="Google Shape;259;p4">
            <a:extLst>
              <a:ext uri="{FF2B5EF4-FFF2-40B4-BE49-F238E27FC236}">
                <a16:creationId xmlns:a16="http://schemas.microsoft.com/office/drawing/2014/main" id="{C3BEF656-C36E-5F18-28DD-CC24F032CFF5}"/>
              </a:ext>
            </a:extLst>
          </p:cNvPr>
          <p:cNvSpPr/>
          <p:nvPr/>
        </p:nvSpPr>
        <p:spPr>
          <a:xfrm>
            <a:off x="5911916" y="4305360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529"/>
            </a:pPr>
            <a:r>
              <a:rPr lang="pl-PL" sz="3600" b="1" dirty="0">
                <a:solidFill>
                  <a:srgbClr val="73B6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W SŁUŻBIE EKO-KONSUMENTÓW</a:t>
            </a:r>
            <a:endParaRPr lang="en-US" sz="3600" b="0" i="0" u="none" strike="noStrike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r>
              <a:rPr lang="en-IN" sz="529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529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13631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24"/>
          <p:cNvSpPr txBox="1">
            <a:spLocks noGrp="1"/>
          </p:cNvSpPr>
          <p:nvPr>
            <p:ph type="body" idx="2"/>
          </p:nvPr>
        </p:nvSpPr>
        <p:spPr>
          <a:xfrm>
            <a:off x="816366" y="2191974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pl-PL" b="1" dirty="0"/>
              <a:t>Ekologiczne zachowania konsumpcyjne </a:t>
            </a:r>
            <a:r>
              <a:rPr lang="pl-PL" dirty="0"/>
              <a:t>- korzystanie ze zrównoważonych, przyjaznych dla środowiska produktów.</a:t>
            </a:r>
            <a:endParaRPr lang="en-AU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pl-PL" b="1" dirty="0"/>
              <a:t>Zielone produkty </a:t>
            </a:r>
            <a:r>
              <a:rPr lang="pl-PL" dirty="0"/>
              <a:t>- produkty przyjazne dla środowiska, które wykorzystują materiały nadające się do recyklingu.</a:t>
            </a:r>
            <a:endParaRPr lang="en-AU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pl-PL" b="1" dirty="0"/>
              <a:t>Ekologiczny konsumpcjonizm </a:t>
            </a:r>
            <a:r>
              <a:rPr lang="pl-PL" dirty="0"/>
              <a:t>- klienci korzystający z produktów przyjaznych dla środowiska o zróżnicowanym przeznaczeniu.</a:t>
            </a:r>
            <a:endParaRPr lang="en-AU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pl-PL" b="1" dirty="0"/>
              <a:t>Zielony marketing </a:t>
            </a:r>
            <a:r>
              <a:rPr lang="pl-PL" dirty="0"/>
              <a:t>- praktyka biznesowa promująca produkty i usługi oparte na inicjatywach środowiskowych.</a:t>
            </a:r>
            <a:endParaRPr lang="en-AU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pl-PL" b="1" dirty="0"/>
              <a:t>Zielone praktyki marketingowe</a:t>
            </a:r>
            <a:r>
              <a:rPr lang="pl-PL" dirty="0"/>
              <a:t>.</a:t>
            </a:r>
            <a:endParaRPr lang="en-AU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pl-PL" b="1" dirty="0"/>
              <a:t>Zrównoważony marketing </a:t>
            </a:r>
            <a:r>
              <a:rPr lang="pl-PL" dirty="0"/>
              <a:t>– aktywne działania mające na celu dotarcie do świadomych konsumentów.</a:t>
            </a:r>
            <a:endParaRPr lang="en-AU" dirty="0"/>
          </a:p>
        </p:txBody>
      </p:sp>
      <p:sp>
        <p:nvSpPr>
          <p:cNvPr id="2" name="Google Shape;733;p63">
            <a:extLst>
              <a:ext uri="{FF2B5EF4-FFF2-40B4-BE49-F238E27FC236}">
                <a16:creationId xmlns:a16="http://schemas.microsoft.com/office/drawing/2014/main" id="{FA56E772-C2DD-E36C-3E4B-109741488E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1356" y="95683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KLUCZOWE </a:t>
            </a:r>
            <a:r>
              <a:rPr lang="pl-PL" dirty="0"/>
              <a:t>POJĘCIA</a:t>
            </a:r>
            <a:r>
              <a:rPr lang="en-US" dirty="0"/>
              <a:t> I DEFINICJE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161ED2-0F0C-0B0D-5BE3-D3B041512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05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133CF8-F342-610F-285C-80E772C8F747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241DEBC2-CFCE-949F-E462-FB6EF6A251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771" y="2626821"/>
            <a:ext cx="7708195" cy="339682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5" name="Google Shape;259;p4">
            <a:extLst>
              <a:ext uri="{FF2B5EF4-FFF2-40B4-BE49-F238E27FC236}">
                <a16:creationId xmlns:a16="http://schemas.microsoft.com/office/drawing/2014/main" id="{9E395334-9485-5C99-BCD4-51CC2F3A6418}"/>
              </a:ext>
            </a:extLst>
          </p:cNvPr>
          <p:cNvSpPr/>
          <p:nvPr/>
        </p:nvSpPr>
        <p:spPr>
          <a:xfrm>
            <a:off x="5950016" y="4213554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529"/>
            </a:pPr>
            <a:r>
              <a:rPr lang="pl-PL" sz="3600" b="1" dirty="0">
                <a:solidFill>
                  <a:srgbClr val="73B6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PARTNERSTWA SPOŁECZNE</a:t>
            </a:r>
            <a:r>
              <a:rPr lang="en-US" sz="3600" b="1" i="0" u="none" strike="noStrike" cap="none" dirty="0">
                <a:solidFill>
                  <a:srgbClr val="73B6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IN" sz="529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529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31148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7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400"/>
              <a:buAutoNum type="arabi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</a:rPr>
              <a:t>Ocena wpływu społecznego</a:t>
            </a:r>
            <a:endParaRPr i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0" indent="-457200">
              <a:buClr>
                <a:srgbClr val="0D0D0D"/>
              </a:buClr>
              <a:buAutoNum type="arabicPeriod"/>
            </a:pPr>
            <a:r>
              <a:rPr lang="en-AU" dirty="0" err="1">
                <a:solidFill>
                  <a:srgbClr val="000000"/>
                </a:solidFill>
              </a:rPr>
              <a:t>Wolontariat</a:t>
            </a:r>
            <a:r>
              <a:rPr lang="en-AU" dirty="0">
                <a:solidFill>
                  <a:srgbClr val="000000"/>
                </a:solidFill>
              </a:rPr>
              <a:t> </a:t>
            </a:r>
            <a:endParaRPr dirty="0">
              <a:solidFill>
                <a:srgbClr val="000000"/>
              </a:solidFill>
            </a:endParaRPr>
          </a:p>
          <a:p>
            <a:pPr lvl="0" indent="-457200">
              <a:buClr>
                <a:srgbClr val="0D0D0D"/>
              </a:buClr>
              <a:buAutoNum type="arabicPeriod"/>
            </a:pP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Współtworzenie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wartości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0" indent="-457200">
              <a:buClr>
                <a:srgbClr val="0D0D0D"/>
              </a:buClr>
              <a:buAutoNum type="arabi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</a:rPr>
              <a:t>Partnerstwa Społeczne</a:t>
            </a:r>
            <a:endParaRPr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0" indent="-457200">
              <a:buClr>
                <a:srgbClr val="0D0D0D"/>
              </a:buClr>
              <a:buAutoNum type="arabicPeriod"/>
            </a:pPr>
            <a:r>
              <a:rPr lang="en-AU" dirty="0">
                <a:solidFill>
                  <a:srgbClr val="000000"/>
                </a:solidFill>
              </a:rPr>
              <a:t>Marketing </a:t>
            </a:r>
            <a:r>
              <a:rPr lang="en-AU" dirty="0" err="1">
                <a:solidFill>
                  <a:srgbClr val="000000"/>
                </a:solidFill>
              </a:rPr>
              <a:t>społeczny</a:t>
            </a:r>
            <a:endParaRPr dirty="0">
              <a:solidFill>
                <a:srgbClr val="000000"/>
              </a:solidFill>
            </a:endParaRPr>
          </a:p>
          <a:p>
            <a:pPr lvl="0" indent="-457200">
              <a:buClr>
                <a:srgbClr val="0D0D0D"/>
              </a:buClr>
              <a:buAutoNum type="arabicPeriod"/>
            </a:pP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Przedsiębiorstwo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społeczne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" name="Google Shape;733;p63">
            <a:extLst>
              <a:ext uri="{FF2B5EF4-FFF2-40B4-BE49-F238E27FC236}">
                <a16:creationId xmlns:a16="http://schemas.microsoft.com/office/drawing/2014/main" id="{5FDC2E2D-27DB-AB24-CDD4-80FB60468B60}"/>
              </a:ext>
            </a:extLst>
          </p:cNvPr>
          <p:cNvSpPr txBox="1">
            <a:spLocks/>
          </p:cNvSpPr>
          <p:nvPr/>
        </p:nvSpPr>
        <p:spPr>
          <a:xfrm>
            <a:off x="869613" y="826894"/>
            <a:ext cx="3561969" cy="1995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3600" b="1" dirty="0">
                <a:solidFill>
                  <a:schemeClr val="bg2"/>
                </a:solidFill>
              </a:rPr>
              <a:t>KLUCZOWE </a:t>
            </a:r>
            <a:r>
              <a:rPr lang="pl-PL" sz="3600" b="1" dirty="0">
                <a:solidFill>
                  <a:schemeClr val="bg2"/>
                </a:solidFill>
              </a:rPr>
              <a:t>POJĘCIA</a:t>
            </a:r>
            <a:r>
              <a:rPr lang="en-US" sz="3600" b="1" dirty="0">
                <a:solidFill>
                  <a:schemeClr val="bg2"/>
                </a:solidFill>
              </a:rPr>
              <a:t> I DEFINICJE</a:t>
            </a:r>
          </a:p>
          <a:p>
            <a:pPr marL="0" indent="0">
              <a:lnSpc>
                <a:spcPct val="150000"/>
              </a:lnSpc>
              <a:buClr>
                <a:schemeClr val="lt1"/>
              </a:buClr>
              <a:buSzPts val="3600"/>
            </a:pP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76F751-BA27-1959-134E-4BB8617380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06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D5FC9F-C3DD-6B82-D982-05210A8B7B0D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0FACF4D1-D1C0-DCEB-C807-CBF776AE4C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772" y="2626822"/>
            <a:ext cx="7708195" cy="339682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5" name="Google Shape;259;p4">
            <a:extLst>
              <a:ext uri="{FF2B5EF4-FFF2-40B4-BE49-F238E27FC236}">
                <a16:creationId xmlns:a16="http://schemas.microsoft.com/office/drawing/2014/main" id="{22EE47CF-6AB4-CE5B-DAAB-A6CEF6C26DCC}"/>
              </a:ext>
            </a:extLst>
          </p:cNvPr>
          <p:cNvSpPr/>
          <p:nvPr/>
        </p:nvSpPr>
        <p:spPr>
          <a:xfrm>
            <a:off x="5899216" y="4325236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529"/>
            </a:pPr>
            <a:r>
              <a:rPr lang="pl-PL" sz="3600" b="1" dirty="0">
                <a:solidFill>
                  <a:srgbClr val="73B64B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Calibri"/>
              </a:rPr>
              <a:t>OCENA I PLANOWANIE</a:t>
            </a:r>
            <a:r>
              <a:rPr lang="en-IN" sz="529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529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79778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26"/>
          <p:cNvSpPr txBox="1">
            <a:spLocks noGrp="1"/>
          </p:cNvSpPr>
          <p:nvPr>
            <p:ph type="body" idx="1"/>
          </p:nvPr>
        </p:nvSpPr>
        <p:spPr>
          <a:xfrm>
            <a:off x="4634275" y="497850"/>
            <a:ext cx="6665700" cy="58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 algn="just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Font typeface="Calibri"/>
              <a:buChar char="➢"/>
            </a:pPr>
            <a:r>
              <a:rPr lang="pl-PL" b="1" dirty="0">
                <a:solidFill>
                  <a:srgbClr val="000000"/>
                </a:solidFill>
              </a:rPr>
              <a:t>Społeczna odpowiedzialność biznesu </a:t>
            </a:r>
            <a:r>
              <a:rPr lang="pl-PL" dirty="0">
                <a:solidFill>
                  <a:srgbClr val="000000"/>
                </a:solidFill>
              </a:rPr>
              <a:t>(CSR): zasada biznesowa, która dąży do zrównoważenia celów biznesowych, takich jak wydajność i rentowność, nie zapominając o zasadach etycznych i prawnych.</a:t>
            </a:r>
            <a:endParaRPr dirty="0">
              <a:solidFill>
                <a:srgbClr val="000000"/>
              </a:solidFill>
            </a:endParaRPr>
          </a:p>
          <a:p>
            <a:pPr lvl="0" indent="-38100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Font typeface="Calibri"/>
              <a:buChar char="➢"/>
            </a:pPr>
            <a:r>
              <a:rPr lang="pl-PL" b="1" dirty="0">
                <a:solidFill>
                  <a:srgbClr val="000000"/>
                </a:solidFill>
              </a:rPr>
              <a:t>Kryteria ESG:  </a:t>
            </a:r>
            <a:r>
              <a:rPr lang="pl-PL" dirty="0">
                <a:solidFill>
                  <a:srgbClr val="000000"/>
                </a:solidFill>
              </a:rPr>
              <a:t>Odnoszą się do czynników środowiskowych, społecznych i związanych z zarządzaniem, które są brane pod uwagę przy inwestowaniu w spółkę. ESG to skrót od „</a:t>
            </a:r>
            <a:r>
              <a:rPr lang="pl-PL" dirty="0" err="1">
                <a:solidFill>
                  <a:srgbClr val="000000"/>
                </a:solidFill>
              </a:rPr>
              <a:t>environmental</a:t>
            </a:r>
            <a:r>
              <a:rPr lang="pl-PL" dirty="0">
                <a:solidFill>
                  <a:srgbClr val="000000"/>
                </a:solidFill>
              </a:rPr>
              <a:t>, </a:t>
            </a:r>
            <a:r>
              <a:rPr lang="pl-PL" dirty="0" err="1">
                <a:solidFill>
                  <a:srgbClr val="000000"/>
                </a:solidFill>
              </a:rPr>
              <a:t>social</a:t>
            </a:r>
            <a:r>
              <a:rPr lang="pl-PL" dirty="0">
                <a:solidFill>
                  <a:srgbClr val="000000"/>
                </a:solidFill>
              </a:rPr>
              <a:t> and </a:t>
            </a:r>
            <a:r>
              <a:rPr lang="pl-PL" dirty="0" err="1">
                <a:solidFill>
                  <a:srgbClr val="000000"/>
                </a:solidFill>
              </a:rPr>
              <a:t>governance</a:t>
            </a:r>
            <a:r>
              <a:rPr lang="pl-PL" dirty="0">
                <a:solidFill>
                  <a:srgbClr val="000000"/>
                </a:solidFill>
              </a:rPr>
              <a:t>”.</a:t>
            </a:r>
            <a:endParaRPr dirty="0"/>
          </a:p>
        </p:txBody>
      </p:sp>
      <p:sp>
        <p:nvSpPr>
          <p:cNvPr id="2" name="Google Shape;733;p63">
            <a:extLst>
              <a:ext uri="{FF2B5EF4-FFF2-40B4-BE49-F238E27FC236}">
                <a16:creationId xmlns:a16="http://schemas.microsoft.com/office/drawing/2014/main" id="{1803BD5F-0077-FA1C-6F20-CEE54370A3CF}"/>
              </a:ext>
            </a:extLst>
          </p:cNvPr>
          <p:cNvSpPr txBox="1">
            <a:spLocks/>
          </p:cNvSpPr>
          <p:nvPr/>
        </p:nvSpPr>
        <p:spPr>
          <a:xfrm>
            <a:off x="938439" y="652034"/>
            <a:ext cx="3561969" cy="1995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3600" b="1" dirty="0">
                <a:solidFill>
                  <a:schemeClr val="bg2"/>
                </a:solidFill>
              </a:rPr>
              <a:t>KLUCZOWE </a:t>
            </a:r>
            <a:r>
              <a:rPr lang="pl-PL" sz="3600" b="1" dirty="0">
                <a:solidFill>
                  <a:schemeClr val="bg2"/>
                </a:solidFill>
              </a:rPr>
              <a:t>POJECIĄ</a:t>
            </a:r>
            <a:r>
              <a:rPr lang="en-US" sz="3600" b="1" dirty="0">
                <a:solidFill>
                  <a:schemeClr val="bg2"/>
                </a:solidFill>
              </a:rPr>
              <a:t> I DEFINICJE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2d29169d371_0_15"/>
          <p:cNvSpPr txBox="1">
            <a:spLocks noGrp="1"/>
          </p:cNvSpPr>
          <p:nvPr>
            <p:ph type="body" idx="1"/>
          </p:nvPr>
        </p:nvSpPr>
        <p:spPr>
          <a:xfrm>
            <a:off x="4618900" y="497850"/>
            <a:ext cx="6548700" cy="58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 algn="just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Font typeface="Calibri"/>
              <a:buChar char="➢"/>
            </a:pPr>
            <a:r>
              <a:rPr lang="pl-PL" b="1" dirty="0">
                <a:solidFill>
                  <a:srgbClr val="000000"/>
                </a:solidFill>
              </a:rPr>
              <a:t>Ślad środowiskowy: </a:t>
            </a:r>
            <a:r>
              <a:rPr lang="pl-PL" dirty="0">
                <a:solidFill>
                  <a:srgbClr val="000000"/>
                </a:solidFill>
              </a:rPr>
              <a:t>Ślad środowiskowy ocenia wpływ produktu lub usługi na środowisko w oparciu o ocenę cyklu życia (LCA), która jest przeprowadzana zgodnie z międzynarodowymi normami ISO (ISO 14040 i ISO 14044).</a:t>
            </a:r>
            <a:endParaRPr i="1" dirty="0">
              <a:solidFill>
                <a:srgbClr val="000000"/>
              </a:solidFill>
            </a:endParaRPr>
          </a:p>
          <a:p>
            <a:pPr lvl="0" indent="-381000" algn="just"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Font typeface="Calibri"/>
              <a:buChar char="➢"/>
            </a:pPr>
            <a:r>
              <a:rPr lang="pl-PL" b="1" dirty="0">
                <a:solidFill>
                  <a:srgbClr val="000000"/>
                </a:solidFill>
              </a:rPr>
              <a:t>Raport zrównoważonego rozwoju: </a:t>
            </a:r>
            <a:r>
              <a:rPr lang="pl-PL" dirty="0">
                <a:solidFill>
                  <a:srgbClr val="000000"/>
                </a:solidFill>
              </a:rPr>
              <a:t>Raport z zarządzania mikroprzedsiębiorstwem dostarczający informacji na temat kwestii środowiskowych, personalnych, praw człowieka, należytej staranności i zrównoważonego rozwoju</a:t>
            </a:r>
            <a:endParaRPr dirty="0">
              <a:solidFill>
                <a:srgbClr val="000000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 b="1" i="1" dirty="0">
              <a:solidFill>
                <a:srgbClr val="000000"/>
              </a:solidFill>
            </a:endParaRPr>
          </a:p>
        </p:txBody>
      </p:sp>
      <p:sp>
        <p:nvSpPr>
          <p:cNvPr id="2" name="Google Shape;733;p63">
            <a:extLst>
              <a:ext uri="{FF2B5EF4-FFF2-40B4-BE49-F238E27FC236}">
                <a16:creationId xmlns:a16="http://schemas.microsoft.com/office/drawing/2014/main" id="{2420B9C9-B1F4-B22C-1EC8-CBE0084FE04A}"/>
              </a:ext>
            </a:extLst>
          </p:cNvPr>
          <p:cNvSpPr txBox="1">
            <a:spLocks/>
          </p:cNvSpPr>
          <p:nvPr/>
        </p:nvSpPr>
        <p:spPr>
          <a:xfrm>
            <a:off x="938439" y="917505"/>
            <a:ext cx="3561969" cy="1995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3600" b="1" dirty="0">
                <a:solidFill>
                  <a:schemeClr val="bg2"/>
                </a:solidFill>
              </a:rPr>
              <a:t>KLUCZOWE </a:t>
            </a:r>
            <a:r>
              <a:rPr lang="pl-PL" sz="3600" b="1" dirty="0">
                <a:solidFill>
                  <a:schemeClr val="bg2"/>
                </a:solidFill>
              </a:rPr>
              <a:t>POJĘCIA</a:t>
            </a:r>
            <a:r>
              <a:rPr lang="en-US" sz="3600" b="1" dirty="0">
                <a:solidFill>
                  <a:schemeClr val="bg2"/>
                </a:solidFill>
              </a:rPr>
              <a:t> I DEFINICJE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2d080a7830e_0_677"/>
          <p:cNvSpPr txBox="1">
            <a:spLocks noGrp="1"/>
          </p:cNvSpPr>
          <p:nvPr>
            <p:ph type="body" idx="1"/>
          </p:nvPr>
        </p:nvSpPr>
        <p:spPr>
          <a:xfrm>
            <a:off x="4825900" y="636150"/>
            <a:ext cx="6341700" cy="58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 algn="just"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Font typeface="Calibri"/>
              <a:buChar char="➢"/>
            </a:pPr>
            <a:r>
              <a:rPr lang="pl-PL" b="1" dirty="0">
                <a:solidFill>
                  <a:srgbClr val="000000"/>
                </a:solidFill>
                <a:highlight>
                  <a:schemeClr val="lt1"/>
                </a:highlight>
              </a:rPr>
              <a:t>Europejskie oznakowanie ekologiczne (EEE):  </a:t>
            </a:r>
            <a:r>
              <a:rPr lang="pl-PL" dirty="0">
                <a:solidFill>
                  <a:srgbClr val="000000"/>
                </a:solidFill>
                <a:highlight>
                  <a:schemeClr val="lt1"/>
                </a:highlight>
              </a:rPr>
              <a:t>Program certyfikacji zarządzany przez EU </a:t>
            </a:r>
            <a:r>
              <a:rPr lang="pl-PL" dirty="0" err="1">
                <a:solidFill>
                  <a:srgbClr val="000000"/>
                </a:solidFill>
                <a:highlight>
                  <a:schemeClr val="lt1"/>
                </a:highlight>
              </a:rPr>
              <a:t>Ecolabel</a:t>
            </a:r>
            <a:r>
              <a:rPr lang="pl-PL" dirty="0">
                <a:solidFill>
                  <a:srgbClr val="000000"/>
                </a:solidFill>
                <a:highlight>
                  <a:schemeClr val="lt1"/>
                </a:highlight>
              </a:rPr>
              <a:t> </a:t>
            </a:r>
            <a:r>
              <a:rPr lang="pl-PL" dirty="0" err="1">
                <a:solidFill>
                  <a:srgbClr val="000000"/>
                </a:solidFill>
                <a:highlight>
                  <a:schemeClr val="lt1"/>
                </a:highlight>
              </a:rPr>
              <a:t>Committee</a:t>
            </a:r>
            <a:r>
              <a:rPr lang="pl-PL" dirty="0">
                <a:solidFill>
                  <a:srgbClr val="000000"/>
                </a:solidFill>
                <a:highlight>
                  <a:schemeClr val="lt1"/>
                </a:highlight>
              </a:rPr>
              <a:t>. Jest przyznawany, gdy produkty spełniają kryteria ekologiczne i wydajnościowe.</a:t>
            </a:r>
            <a:endParaRPr dirty="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lvl="0" indent="-381000" algn="just"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Font typeface="Calibri"/>
              <a:buChar char="➢"/>
            </a:pPr>
            <a:r>
              <a:rPr lang="pl-PL" b="1" dirty="0">
                <a:solidFill>
                  <a:srgbClr val="000000"/>
                </a:solidFill>
                <a:highlight>
                  <a:schemeClr val="lt1"/>
                </a:highlight>
              </a:rPr>
              <a:t>Gospodarka o obiegu zamkniętym:  </a:t>
            </a:r>
            <a:r>
              <a:rPr lang="pl-PL" dirty="0">
                <a:solidFill>
                  <a:srgbClr val="000000"/>
                </a:solidFill>
                <a:highlight>
                  <a:schemeClr val="lt1"/>
                </a:highlight>
              </a:rPr>
              <a:t>Model produkcji i konsumpcji, który zakłada ograniczenie marnotrawstwa zasobów. Wydłuża cykl życia produktów.</a:t>
            </a:r>
            <a:endParaRPr dirty="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lvl="0" indent="-381000" algn="just"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Font typeface="Calibri"/>
              <a:buChar char="➢"/>
            </a:pPr>
            <a:r>
              <a:rPr lang="pl-PL" b="1" dirty="0">
                <a:solidFill>
                  <a:srgbClr val="000000"/>
                </a:solidFill>
                <a:highlight>
                  <a:schemeClr val="lt1"/>
                </a:highlight>
              </a:rPr>
              <a:t>Neutralność klimatyczna:  </a:t>
            </a:r>
            <a:r>
              <a:rPr lang="pl-PL" dirty="0">
                <a:solidFill>
                  <a:srgbClr val="000000"/>
                </a:solidFill>
                <a:highlight>
                  <a:schemeClr val="lt1"/>
                </a:highlight>
              </a:rPr>
              <a:t>Polega na równoważeniu emisji gazów cieplarnianych procesami, które wiążą węgiel w atmosferze</a:t>
            </a:r>
            <a:endParaRPr dirty="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b="1" i="1" dirty="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700" dirty="0">
              <a:solidFill>
                <a:srgbClr val="000000"/>
              </a:solidFill>
            </a:endParaRPr>
          </a:p>
        </p:txBody>
      </p:sp>
      <p:sp>
        <p:nvSpPr>
          <p:cNvPr id="2" name="Google Shape;733;p63">
            <a:extLst>
              <a:ext uri="{FF2B5EF4-FFF2-40B4-BE49-F238E27FC236}">
                <a16:creationId xmlns:a16="http://schemas.microsoft.com/office/drawing/2014/main" id="{35B207E3-50D8-74CF-4A12-D375B52D027E}"/>
              </a:ext>
            </a:extLst>
          </p:cNvPr>
          <p:cNvSpPr txBox="1">
            <a:spLocks/>
          </p:cNvSpPr>
          <p:nvPr/>
        </p:nvSpPr>
        <p:spPr>
          <a:xfrm>
            <a:off x="1095755" y="917505"/>
            <a:ext cx="3561969" cy="1995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3600" b="1" dirty="0">
                <a:solidFill>
                  <a:schemeClr val="bg2"/>
                </a:solidFill>
              </a:rPr>
              <a:t>KLUCZOWE </a:t>
            </a:r>
            <a:r>
              <a:rPr lang="pl-PL" sz="3600" b="1" dirty="0">
                <a:solidFill>
                  <a:schemeClr val="bg2"/>
                </a:solidFill>
              </a:rPr>
              <a:t>POJĘCIA</a:t>
            </a:r>
            <a:r>
              <a:rPr lang="en-US" sz="3600" b="1" dirty="0">
                <a:solidFill>
                  <a:schemeClr val="bg2"/>
                </a:solidFill>
              </a:rPr>
              <a:t> I DEFINICJE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3"/>
          <p:cNvSpPr txBox="1">
            <a:spLocks noGrp="1"/>
          </p:cNvSpPr>
          <p:nvPr>
            <p:ph type="body" idx="1"/>
          </p:nvPr>
        </p:nvSpPr>
        <p:spPr>
          <a:xfrm>
            <a:off x="1218922" y="348055"/>
            <a:ext cx="10007112" cy="807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pl-PL" dirty="0">
                <a:solidFill>
                  <a:srgbClr val="595959"/>
                </a:solidFill>
              </a:rPr>
              <a:t>Zestaw Szkoleniowy </a:t>
            </a:r>
            <a:r>
              <a:rPr lang="en-US" dirty="0">
                <a:solidFill>
                  <a:srgbClr val="595959"/>
                </a:solidFill>
              </a:rPr>
              <a:t>SOS </a:t>
            </a:r>
            <a:r>
              <a:rPr lang="pl-PL" dirty="0">
                <a:solidFill>
                  <a:srgbClr val="595959"/>
                </a:solidFill>
              </a:rPr>
              <a:t>Spis treści</a:t>
            </a:r>
            <a:r>
              <a:rPr lang="en-US" dirty="0">
                <a:solidFill>
                  <a:srgbClr val="595959"/>
                </a:solidFill>
              </a:rPr>
              <a:t> </a:t>
            </a:r>
            <a:endParaRPr dirty="0"/>
          </a:p>
        </p:txBody>
      </p:sp>
      <p:graphicFrame>
        <p:nvGraphicFramePr>
          <p:cNvPr id="2" name="Google Shape;186;p9">
            <a:extLst>
              <a:ext uri="{FF2B5EF4-FFF2-40B4-BE49-F238E27FC236}">
                <a16:creationId xmlns:a16="http://schemas.microsoft.com/office/drawing/2014/main" id="{37B0222E-267B-77FB-12EC-A31378764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5562906"/>
              </p:ext>
            </p:extLst>
          </p:nvPr>
        </p:nvGraphicFramePr>
        <p:xfrm>
          <a:off x="673768" y="1155061"/>
          <a:ext cx="10552274" cy="542632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276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6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51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3600" b="1" i="0" u="none" strike="noStrike" cap="none" dirty="0">
                          <a:solidFill>
                            <a:srgbClr val="73B64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NAZWA</a:t>
                      </a:r>
                      <a:r>
                        <a:rPr lang="pl-PL" sz="3600" b="1" i="0" u="none" strike="noStrike" cap="none" baseline="0" dirty="0">
                          <a:solidFill>
                            <a:srgbClr val="73B64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MODUŁU</a:t>
                      </a:r>
                      <a:endParaRPr sz="3600" b="1" i="0" u="none" strike="noStrike" cap="none" dirty="0">
                        <a:solidFill>
                          <a:srgbClr val="73B64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3600" b="1" i="0" u="none" strike="noStrike" cap="none" dirty="0">
                          <a:solidFill>
                            <a:srgbClr val="73B64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NAZWA</a:t>
                      </a:r>
                      <a:r>
                        <a:rPr lang="pl-PL" sz="3600" b="1" i="0" u="none" strike="noStrike" cap="none" baseline="0" dirty="0">
                          <a:solidFill>
                            <a:srgbClr val="73B64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MODUŁU</a:t>
                      </a:r>
                      <a:endParaRPr lang="pl-PL" sz="3600" b="1" i="0" u="none" strike="noStrike" cap="none" dirty="0">
                        <a:solidFill>
                          <a:srgbClr val="73B64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4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Wprowadzenie do Zestawu Szkoleniowego 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SOS Starter Kit</a:t>
                      </a:r>
                      <a:endParaRPr sz="2400" u="none" strike="noStrike" cap="none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7- </a:t>
                      </a:r>
                      <a:r>
                        <a:rPr lang="en-US" sz="2400" u="none" strike="noStrike" cap="none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Przejrzystość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u="none" strike="noStrike" cap="none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łańcucha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u="none" strike="noStrike" cap="none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dostaw</a:t>
                      </a:r>
                      <a:endParaRPr sz="2400" u="none" strike="noStrike" cap="none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4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1- </a:t>
                      </a: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Zrównoważone</a:t>
                      </a:r>
                      <a:r>
                        <a:rPr lang="pl-PL" sz="2400" u="none" strike="noStrike" cap="none" baseline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działania biznesowe</a:t>
                      </a:r>
                      <a:endParaRPr sz="2400" u="none" strike="noStrike" cap="none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8- </a:t>
                      </a: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Praktyki</a:t>
                      </a:r>
                      <a:r>
                        <a:rPr lang="pl-PL" sz="2400" u="none" strike="noStrike" cap="none" baseline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porównawcze</a:t>
                      </a:r>
                      <a:endParaRPr sz="2400" u="none" strike="noStrike" cap="none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8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2- </a:t>
                      </a: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Zrównoważone</a:t>
                      </a:r>
                      <a:r>
                        <a:rPr lang="pl-PL" sz="2400" u="none" strike="noStrike" cap="none" baseline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myślenie</a:t>
                      </a:r>
                      <a:endParaRPr sz="2400" u="none" strike="noStrike" cap="none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9- </a:t>
                      </a:r>
                      <a:r>
                        <a:rPr lang="en-US" sz="2400" u="none" strike="noStrike" cap="none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Narzędzia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u="none" strike="noStrike" cap="none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cyfrowe</a:t>
                      </a:r>
                      <a:endParaRPr sz="2400" u="none" strike="noStrike" cap="none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4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3- </a:t>
                      </a: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Zaangażowanie</a:t>
                      </a:r>
                      <a:r>
                        <a:rPr lang="pl-PL" sz="2400" u="none" strike="noStrike" cap="none" baseline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personelu</a:t>
                      </a:r>
                      <a:endParaRPr sz="2400" u="none" strike="noStrike" cap="none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10- </a:t>
                      </a: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Pułapki w funkcjonowaniu zrównoważonych przedsiębiorstw</a:t>
                      </a:r>
                      <a:endParaRPr sz="2400" u="none" strike="noStrike" cap="none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8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4- </a:t>
                      </a: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r>
                        <a:rPr lang="pl-PL" sz="2400" u="none" strike="noStrike" cap="none" baseline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służbie </a:t>
                      </a:r>
                      <a:r>
                        <a:rPr lang="pl-PL" sz="2400" u="none" strike="noStrike" cap="none" baseline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eko</a:t>
                      </a:r>
                      <a:r>
                        <a:rPr lang="pl-PL" sz="2400" u="none" strike="noStrike" cap="none" baseline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-konsumentom</a:t>
                      </a:r>
                      <a:endParaRPr sz="2400" u="none" strike="noStrike" cap="none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Podsumowanie Zestawu</a:t>
                      </a:r>
                      <a:r>
                        <a:rPr lang="pl-PL" sz="2400" u="none" strike="noStrike" cap="none" baseline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Narzędziowego</a:t>
                      </a:r>
                      <a:endParaRPr sz="2400" u="none" strike="noStrike" cap="none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8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5- </a:t>
                      </a: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Partnerstwa</a:t>
                      </a:r>
                      <a:r>
                        <a:rPr lang="pl-PL" sz="2400" u="none" strike="noStrike" cap="none" baseline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społeczne</a:t>
                      </a:r>
                      <a:endParaRPr sz="2400" u="none" strike="noStrike" cap="none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Partnerstwa społeczne</a:t>
                      </a:r>
                      <a:endParaRPr sz="2400" u="none" strike="noStrike" cap="none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8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6- </a:t>
                      </a: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Ocena</a:t>
                      </a:r>
                      <a:r>
                        <a:rPr lang="pl-PL" sz="2400" u="none" strike="noStrike" cap="none" baseline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 planowanie</a:t>
                      </a:r>
                      <a:endParaRPr sz="2400" u="none" strike="noStrike" cap="none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Źródła</a:t>
                      </a:r>
                      <a:endParaRPr sz="2400" u="none" strike="noStrike" cap="none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B81196-B852-B9D3-4502-DC4ED5DC9C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07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595D34-CD38-E6BD-33A6-C74585CA3E87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27ABF7F0-496E-CF7B-30E3-C5F0B97D76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772" y="2652222"/>
            <a:ext cx="7708195" cy="339682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5" name="Google Shape;259;p4">
            <a:extLst>
              <a:ext uri="{FF2B5EF4-FFF2-40B4-BE49-F238E27FC236}">
                <a16:creationId xmlns:a16="http://schemas.microsoft.com/office/drawing/2014/main" id="{01AE24A1-473C-73FC-10A8-A6C690FF7165}"/>
              </a:ext>
            </a:extLst>
          </p:cNvPr>
          <p:cNvSpPr/>
          <p:nvPr/>
        </p:nvSpPr>
        <p:spPr>
          <a:xfrm>
            <a:off x="5924616" y="4305360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529"/>
            </a:pPr>
            <a:r>
              <a:rPr lang="pl-PL" sz="3600" b="1" dirty="0">
                <a:solidFill>
                  <a:srgbClr val="73B6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PRZEJRZYSTOŚĆ ŁAŃCUCHA DOSTAW</a:t>
            </a:r>
            <a:r>
              <a:rPr lang="en-US" sz="3600" b="1" i="0" u="none" strike="noStrike" cap="none" dirty="0">
                <a:solidFill>
                  <a:srgbClr val="73B6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endParaRPr lang="en-US" sz="3600" b="0" i="0" u="none" strike="noStrike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94447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f0240af1f0_0_1001"/>
          <p:cNvSpPr txBox="1">
            <a:spLocks noGrp="1"/>
          </p:cNvSpPr>
          <p:nvPr>
            <p:ph type="body" idx="1"/>
          </p:nvPr>
        </p:nvSpPr>
        <p:spPr>
          <a:xfrm>
            <a:off x="4634275" y="497850"/>
            <a:ext cx="6665700" cy="58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81000" algn="just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Calibri"/>
              <a:buChar char="●"/>
            </a:pPr>
            <a:r>
              <a:rPr lang="pl-PL" sz="2000" b="1" dirty="0">
                <a:solidFill>
                  <a:srgbClr val="000000"/>
                </a:solidFill>
              </a:rPr>
              <a:t>Łańcuchy dostaw </a:t>
            </a:r>
            <a:r>
              <a:rPr lang="pl-PL" sz="2000" dirty="0">
                <a:solidFill>
                  <a:srgbClr val="000000"/>
                </a:solidFill>
              </a:rPr>
              <a:t>są związane głównie z produktami: obejmują przepływ komponentów i gotowych produktów od dostawców do producentów, dystrybutorów, sprzedawców detalicznych i ostatecznie do użytkowników końcowych.  </a:t>
            </a:r>
            <a:endParaRPr dirty="0"/>
          </a:p>
          <a:p>
            <a:pPr indent="-381000" algn="just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Calibri"/>
              <a:buChar char="●"/>
            </a:pPr>
            <a:r>
              <a:rPr lang="pl-PL" sz="2000" dirty="0">
                <a:solidFill>
                  <a:srgbClr val="000000"/>
                </a:solidFill>
              </a:rPr>
              <a:t>Podczas gdy definicja </a:t>
            </a:r>
            <a:r>
              <a:rPr lang="pl-PL" sz="2000" b="1" dirty="0">
                <a:solidFill>
                  <a:srgbClr val="000000"/>
                </a:solidFill>
              </a:rPr>
              <a:t>łańcuchów wartości </a:t>
            </a:r>
            <a:r>
              <a:rPr lang="pl-PL" sz="2000" dirty="0">
                <a:solidFill>
                  <a:srgbClr val="000000"/>
                </a:solidFill>
              </a:rPr>
              <a:t>ma szerszy zakres: nie tylko ogranicza się do produkcji i dystrybucji towarów, ale także do świadczenia usług i </a:t>
            </a:r>
            <a:r>
              <a:rPr lang="pl-PL" sz="2000" u="sng" dirty="0">
                <a:solidFill>
                  <a:srgbClr val="000000"/>
                </a:solidFill>
              </a:rPr>
              <a:t>wszystkich powiązanych działań każdego partnera zaangażowanego w ich relacje biznesowe na wyższym i niższym szczeblu (wykonawcy, podwykonawcy, inne podmioty prawne i zatrudnienie ich wszystkich).</a:t>
            </a:r>
            <a:endParaRPr dirty="0"/>
          </a:p>
          <a:p>
            <a:pPr lvl="0" indent="-381000" algn="just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Calibri"/>
              <a:buChar char="●"/>
            </a:pPr>
            <a:r>
              <a:rPr lang="pl-PL" sz="2000" b="1" dirty="0">
                <a:solidFill>
                  <a:srgbClr val="000000"/>
                </a:solidFill>
              </a:rPr>
              <a:t>MŚP oznacza mikro, małe lub średnie przedsiębiorstwo</a:t>
            </a:r>
            <a:r>
              <a:rPr lang="pl-PL" sz="2000" dirty="0">
                <a:solidFill>
                  <a:srgbClr val="000000"/>
                </a:solidFill>
              </a:rPr>
              <a:t>, niezależnie od jego formy prawnej, które zatrudnia mniej niż 250 pracowników. </a:t>
            </a:r>
            <a:endParaRPr dirty="0"/>
          </a:p>
          <a:p>
            <a:pPr lvl="0" indent="-381000" algn="just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Calibri"/>
              <a:buChar char="●"/>
            </a:pPr>
            <a:r>
              <a:rPr lang="pl-PL" sz="2000" b="1" dirty="0">
                <a:solidFill>
                  <a:srgbClr val="000000"/>
                </a:solidFill>
              </a:rPr>
              <a:t>Mikroprzedsiębiorstwa: </a:t>
            </a:r>
            <a:r>
              <a:rPr lang="pl-PL" sz="2000" dirty="0">
                <a:solidFill>
                  <a:srgbClr val="000000"/>
                </a:solidFill>
              </a:rPr>
              <a:t>przedsiębiorstwa zatrudniające mniej niż 10 pracowników.</a:t>
            </a:r>
            <a:endParaRPr dirty="0"/>
          </a:p>
        </p:txBody>
      </p:sp>
      <p:sp>
        <p:nvSpPr>
          <p:cNvPr id="2" name="Google Shape;733;p63">
            <a:extLst>
              <a:ext uri="{FF2B5EF4-FFF2-40B4-BE49-F238E27FC236}">
                <a16:creationId xmlns:a16="http://schemas.microsoft.com/office/drawing/2014/main" id="{5321BB07-9619-CDE7-4D4A-71D7219330FB}"/>
              </a:ext>
            </a:extLst>
          </p:cNvPr>
          <p:cNvSpPr txBox="1">
            <a:spLocks/>
          </p:cNvSpPr>
          <p:nvPr/>
        </p:nvSpPr>
        <p:spPr>
          <a:xfrm>
            <a:off x="1072306" y="789685"/>
            <a:ext cx="3561969" cy="1995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3600" b="1" dirty="0">
                <a:solidFill>
                  <a:schemeClr val="bg2"/>
                </a:solidFill>
              </a:rPr>
              <a:t>KLUCZOWE </a:t>
            </a:r>
            <a:r>
              <a:rPr lang="pl-PL" sz="3600" b="1" dirty="0">
                <a:solidFill>
                  <a:schemeClr val="bg2"/>
                </a:solidFill>
              </a:rPr>
              <a:t>POJĘCIA</a:t>
            </a:r>
            <a:r>
              <a:rPr lang="en-US" sz="3600" b="1" dirty="0">
                <a:solidFill>
                  <a:schemeClr val="bg2"/>
                </a:solidFill>
              </a:rPr>
              <a:t> I DEFINICJE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f0240af1f0_0_1005"/>
          <p:cNvSpPr txBox="1">
            <a:spLocks noGrp="1"/>
          </p:cNvSpPr>
          <p:nvPr>
            <p:ph type="body" idx="1"/>
          </p:nvPr>
        </p:nvSpPr>
        <p:spPr>
          <a:xfrm>
            <a:off x="4350650" y="337100"/>
            <a:ext cx="7086000" cy="61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3429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sz="2000" b="1" dirty="0">
                <a:solidFill>
                  <a:srgbClr val="000000"/>
                </a:solidFill>
              </a:rPr>
              <a:t>Niekorzystny wpływ na środowisko:</a:t>
            </a:r>
            <a:r>
              <a:rPr lang="pl-PL" sz="2000" dirty="0">
                <a:solidFill>
                  <a:srgbClr val="000000"/>
                </a:solidFill>
              </a:rPr>
              <a:t> oznacza niekorzystny wpływ na środowisko wynikający z naruszenia jednego z zakazów i zobowiązań wynikających z międzynarodowych konwencji dotyczących ochrony środowiska.</a:t>
            </a:r>
          </a:p>
          <a:p>
            <a:pPr marL="22860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sz="2200" dirty="0">
              <a:solidFill>
                <a:srgbClr val="000000"/>
              </a:solidFill>
            </a:endParaRPr>
          </a:p>
          <a:p>
            <a:pPr marL="571500" indent="-342900">
              <a:buFont typeface="Arial"/>
              <a:buChar char="•"/>
            </a:pPr>
            <a:r>
              <a:rPr lang="pl-PL" sz="2000" b="1" dirty="0">
                <a:solidFill>
                  <a:srgbClr val="000000"/>
                </a:solidFill>
              </a:rPr>
              <a:t>Niekorzystny wpływ na prawa człowieka: </a:t>
            </a:r>
            <a:r>
              <a:rPr lang="pl-PL" sz="2000" dirty="0">
                <a:solidFill>
                  <a:srgbClr val="000000"/>
                </a:solidFill>
              </a:rPr>
              <a:t>oznacza niekorzystny wpływ na osoby chronione wynikający z naruszenia jednego z praw lub zakazów zawartych w międzynarodowych konwencjach i deklaracjach. </a:t>
            </a:r>
            <a:endParaRPr lang="en-AU" sz="2000" dirty="0">
              <a:solidFill>
                <a:srgbClr val="000000"/>
              </a:solidFill>
            </a:endParaRPr>
          </a:p>
          <a:p>
            <a:pPr marL="22860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sz="2200" dirty="0">
              <a:solidFill>
                <a:srgbClr val="000000"/>
              </a:solidFill>
            </a:endParaRPr>
          </a:p>
          <a:p>
            <a:pPr marL="571500" lvl="0" indent="-3429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sz="2000" b="1" dirty="0">
                <a:solidFill>
                  <a:srgbClr val="000000"/>
                </a:solidFill>
              </a:rPr>
              <a:t>Relacje biznesowe </a:t>
            </a:r>
            <a:r>
              <a:rPr lang="pl-PL" sz="2000" dirty="0">
                <a:solidFill>
                  <a:srgbClr val="000000"/>
                </a:solidFill>
              </a:rPr>
              <a:t>oznaczają relacje z wykonawcą, podwykonawcą lub innymi podmiotami prawnymi (partnerami): </a:t>
            </a:r>
            <a:endParaRPr lang="en-AU" sz="2000" dirty="0">
              <a:solidFill>
                <a:srgbClr val="000000"/>
              </a:solidFill>
            </a:endParaRPr>
          </a:p>
          <a:p>
            <a:r>
              <a:rPr lang="pl-PL" sz="2000" dirty="0">
                <a:solidFill>
                  <a:srgbClr val="000000"/>
                </a:solidFill>
              </a:rPr>
              <a:t>      - z którymi spółka ma umowę handlową lub którym spółka</a:t>
            </a:r>
          </a:p>
          <a:p>
            <a:r>
              <a:rPr lang="pl-PL" sz="2000" dirty="0">
                <a:solidFill>
                  <a:srgbClr val="000000"/>
                </a:solidFill>
              </a:rPr>
              <a:t>        zapewnia finansowanie, ubezpieczenie lub reasekurację, lub</a:t>
            </a:r>
            <a:endParaRPr lang="en-AU" sz="2000" dirty="0">
              <a:solidFill>
                <a:srgbClr val="000000"/>
              </a:solidFill>
            </a:endParaRPr>
          </a:p>
          <a:p>
            <a:r>
              <a:rPr lang="pl-PL" sz="2000" dirty="0">
                <a:solidFill>
                  <a:srgbClr val="000000"/>
                </a:solidFill>
              </a:rPr>
              <a:t>      - które wykonują operacje biznesowe związane z produktami</a:t>
            </a:r>
          </a:p>
          <a:p>
            <a:r>
              <a:rPr lang="pl-PL" sz="2000" dirty="0">
                <a:solidFill>
                  <a:srgbClr val="000000"/>
                </a:solidFill>
              </a:rPr>
              <a:t>         lub usługami spółki w imieniu spółki</a:t>
            </a:r>
            <a:endParaRPr lang="en-AU" sz="2000" dirty="0">
              <a:solidFill>
                <a:srgbClr val="000000"/>
              </a:solidFill>
            </a:endParaRPr>
          </a:p>
          <a:p>
            <a:pPr marL="22860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 dirty="0"/>
          </a:p>
        </p:txBody>
      </p:sp>
      <p:sp>
        <p:nvSpPr>
          <p:cNvPr id="2" name="Google Shape;733;p63">
            <a:extLst>
              <a:ext uri="{FF2B5EF4-FFF2-40B4-BE49-F238E27FC236}">
                <a16:creationId xmlns:a16="http://schemas.microsoft.com/office/drawing/2014/main" id="{C52C470D-E8DA-484D-7B4E-0FA480AA9179}"/>
              </a:ext>
            </a:extLst>
          </p:cNvPr>
          <p:cNvSpPr txBox="1">
            <a:spLocks/>
          </p:cNvSpPr>
          <p:nvPr/>
        </p:nvSpPr>
        <p:spPr>
          <a:xfrm>
            <a:off x="869613" y="809350"/>
            <a:ext cx="3561969" cy="1995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3600" b="1" dirty="0">
                <a:solidFill>
                  <a:schemeClr val="bg2"/>
                </a:solidFill>
              </a:rPr>
              <a:t>KLUCZOWE </a:t>
            </a:r>
            <a:r>
              <a:rPr lang="pl-PL" sz="3600" b="1" dirty="0">
                <a:solidFill>
                  <a:schemeClr val="bg2"/>
                </a:solidFill>
              </a:rPr>
              <a:t>POJĘCIA</a:t>
            </a:r>
            <a:r>
              <a:rPr lang="en-US" sz="3600" b="1" dirty="0">
                <a:solidFill>
                  <a:schemeClr val="bg2"/>
                </a:solidFill>
              </a:rPr>
              <a:t> I DEFINICJE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f0240af1f0_0_1009"/>
          <p:cNvSpPr txBox="1">
            <a:spLocks noGrp="1"/>
          </p:cNvSpPr>
          <p:nvPr>
            <p:ph type="body" idx="1"/>
          </p:nvPr>
        </p:nvSpPr>
        <p:spPr>
          <a:xfrm>
            <a:off x="4117216" y="94728"/>
            <a:ext cx="6952200" cy="58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0" indent="-342900" algn="just">
              <a:lnSpc>
                <a:spcPct val="115000"/>
              </a:lnSpc>
              <a:spcBef>
                <a:spcPts val="1000"/>
              </a:spcBef>
              <a:buFont typeface="Arial"/>
              <a:buChar char="•"/>
            </a:pPr>
            <a:r>
              <a:rPr lang="pl-PL" sz="2200" b="1" dirty="0">
                <a:solidFill>
                  <a:srgbClr val="000000"/>
                </a:solidFill>
              </a:rPr>
              <a:t>Ugruntowana relacja biznesowa </a:t>
            </a:r>
            <a:r>
              <a:rPr lang="pl-PL" sz="2200" dirty="0">
                <a:solidFill>
                  <a:srgbClr val="000000"/>
                </a:solidFill>
              </a:rPr>
              <a:t>oznacza relację biznesową, bezpośrednią lub pośrednią, co do której oczekuje się, że będzie trwała ze względu na jej intensywność lub czas trwania i która nie jest jedynie nieistotną lub pomocniczą częścią łańcucha wartości.</a:t>
            </a:r>
            <a:endParaRPr sz="2200" dirty="0"/>
          </a:p>
          <a:p>
            <a:pPr marL="800100" lvl="0" indent="-342900" algn="just">
              <a:lnSpc>
                <a:spcPct val="115000"/>
              </a:lnSpc>
              <a:spcBef>
                <a:spcPts val="2000"/>
              </a:spcBef>
              <a:buFont typeface="Arial"/>
              <a:buChar char="•"/>
            </a:pPr>
            <a:r>
              <a:rPr lang="pl-PL" sz="2200" b="1" dirty="0">
                <a:solidFill>
                  <a:srgbClr val="000000"/>
                </a:solidFill>
              </a:rPr>
              <a:t>Jednostka zależna: </a:t>
            </a:r>
            <a:r>
              <a:rPr lang="pl-PL" sz="2200" dirty="0">
                <a:solidFill>
                  <a:srgbClr val="000000"/>
                </a:solidFill>
              </a:rPr>
              <a:t>oznacza osobę prawną, za pośrednictwem której prowadzona jest działalność kontrolowanego przedsiębiorstwa. </a:t>
            </a:r>
            <a:endParaRPr sz="2200" dirty="0"/>
          </a:p>
          <a:p>
            <a:pPr marL="800100" lvl="0" indent="-342900" algn="just">
              <a:lnSpc>
                <a:spcPct val="115000"/>
              </a:lnSpc>
              <a:spcBef>
                <a:spcPts val="2000"/>
              </a:spcBef>
              <a:buFont typeface="Arial"/>
              <a:buChar char="•"/>
            </a:pPr>
            <a:r>
              <a:rPr lang="pl-PL" sz="2200" b="1" dirty="0">
                <a:solidFill>
                  <a:srgbClr val="000000"/>
                </a:solidFill>
              </a:rPr>
              <a:t>Interesariusze: </a:t>
            </a:r>
            <a:r>
              <a:rPr lang="pl-PL" sz="2200" dirty="0">
                <a:solidFill>
                  <a:srgbClr val="000000"/>
                </a:solidFill>
              </a:rPr>
              <a:t>oznaczają pracowników spółki, pracowników jej spółek zależnych oraz inne osoby, grupy, społeczności lub podmioty, których prawa lub interesy są lub mogą być definiowane przez produkty, usługi i działania tej spółki, jej spółek zależnych i jej relacji biznesowych. </a:t>
            </a: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2" name="Google Shape;733;p63">
            <a:extLst>
              <a:ext uri="{FF2B5EF4-FFF2-40B4-BE49-F238E27FC236}">
                <a16:creationId xmlns:a16="http://schemas.microsoft.com/office/drawing/2014/main" id="{E64EDE9C-7593-CCCC-0EA5-3174D7E33F92}"/>
              </a:ext>
            </a:extLst>
          </p:cNvPr>
          <p:cNvSpPr txBox="1">
            <a:spLocks/>
          </p:cNvSpPr>
          <p:nvPr/>
        </p:nvSpPr>
        <p:spPr>
          <a:xfrm>
            <a:off x="1076090" y="868344"/>
            <a:ext cx="3561969" cy="1995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3600" b="1" dirty="0">
                <a:solidFill>
                  <a:schemeClr val="bg2"/>
                </a:solidFill>
              </a:rPr>
              <a:t>KLUCZOWE </a:t>
            </a:r>
            <a:r>
              <a:rPr lang="pl-PL" sz="3600" b="1" dirty="0">
                <a:solidFill>
                  <a:schemeClr val="bg2"/>
                </a:solidFill>
              </a:rPr>
              <a:t>POJĘCIA</a:t>
            </a:r>
            <a:r>
              <a:rPr lang="en-US" sz="3600" b="1" dirty="0">
                <a:solidFill>
                  <a:schemeClr val="bg2"/>
                </a:solidFill>
              </a:rPr>
              <a:t> I DEFINICJE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51FBC3-3BC3-63B1-545B-049905030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08</a:t>
            </a:r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2C1F0DE0-65F1-6257-9786-E74D59DC274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5" y="2627313"/>
            <a:ext cx="7708900" cy="3395662"/>
          </a:xfrm>
        </p:spPr>
      </p:pic>
      <p:sp>
        <p:nvSpPr>
          <p:cNvPr id="5" name="Google Shape;259;p4">
            <a:extLst>
              <a:ext uri="{FF2B5EF4-FFF2-40B4-BE49-F238E27FC236}">
                <a16:creationId xmlns:a16="http://schemas.microsoft.com/office/drawing/2014/main" id="{AA3482B5-1F92-097D-2206-FEC7E30CCA04}"/>
              </a:ext>
            </a:extLst>
          </p:cNvPr>
          <p:cNvSpPr/>
          <p:nvPr/>
        </p:nvSpPr>
        <p:spPr>
          <a:xfrm>
            <a:off x="5950016" y="4305360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529"/>
            </a:pPr>
            <a:r>
              <a:rPr lang="pl-PL" sz="3600" b="1" i="0" u="none" strike="noStrike" cap="none" dirty="0">
                <a:solidFill>
                  <a:srgbClr val="73B6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PRAKTYKI </a:t>
            </a:r>
            <a:r>
              <a:rPr lang="en-US" sz="3600" b="1" i="0" u="none" strike="noStrike" cap="none" dirty="0">
                <a:solidFill>
                  <a:srgbClr val="73B6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BENCHMARK</a:t>
            </a:r>
            <a:r>
              <a:rPr lang="pl-PL" sz="3600" b="1" i="0" u="none" strike="noStrike" cap="none" dirty="0">
                <a:solidFill>
                  <a:srgbClr val="73B6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INGU</a:t>
            </a:r>
            <a:endParaRPr lang="en-US" sz="3600" b="0" i="0" u="none" strike="noStrike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r>
              <a:rPr lang="en-IN" sz="529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529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3341386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3"/>
          <p:cNvSpPr txBox="1">
            <a:spLocks noGrp="1"/>
          </p:cNvSpPr>
          <p:nvPr>
            <p:ph type="body" idx="2"/>
          </p:nvPr>
        </p:nvSpPr>
        <p:spPr>
          <a:xfrm>
            <a:off x="917048" y="1172175"/>
            <a:ext cx="10052954" cy="425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pl-PL" dirty="0">
                <a:solidFill>
                  <a:srgbClr val="222222"/>
                </a:solidFill>
              </a:rPr>
              <a:t>Benchmark to standard wykorzystywany do oceny</a:t>
            </a:r>
            <a:endParaRPr dirty="0"/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pl-PL" dirty="0">
                <a:solidFill>
                  <a:srgbClr val="222222"/>
                </a:solidFill>
              </a:rPr>
              <a:t>Benchmarki zrównoważonego rozwoju są wykorzystywane do oceny wyników firm w zakresie zrównoważonego rozwoju oraz jakości standardów i certyfikatów zrównoważonego rozwoju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b="1" dirty="0">
                <a:solidFill>
                  <a:srgbClr val="222222"/>
                </a:solidFill>
              </a:rPr>
              <a:t>Benchmark: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pl-PL" dirty="0">
                <a:solidFill>
                  <a:srgbClr val="222222"/>
                </a:solidFill>
              </a:rPr>
              <a:t> Punkt odniesienia, względem którego coś jest oceniane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pl-PL" dirty="0">
                <a:solidFill>
                  <a:srgbClr val="222222"/>
                </a:solidFill>
              </a:rPr>
              <a:t>Standardy branżowe i najlepsze praktyki.</a:t>
            </a:r>
            <a:endParaRPr dirty="0">
              <a:solidFill>
                <a:srgbClr val="222222"/>
              </a:solidFill>
            </a:endParaRPr>
          </a:p>
          <a:p>
            <a: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2" name="Google Shape;778;p73">
            <a:extLst>
              <a:ext uri="{FF2B5EF4-FFF2-40B4-BE49-F238E27FC236}">
                <a16:creationId xmlns:a16="http://schemas.microsoft.com/office/drawing/2014/main" id="{06DBB610-8E8F-3459-8066-E998E4A78E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29368" y="546478"/>
            <a:ext cx="10052954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K</a:t>
            </a:r>
            <a:r>
              <a:rPr lang="pl-PL" dirty="0">
                <a:solidFill>
                  <a:srgbClr val="009900"/>
                </a:solidFill>
              </a:rPr>
              <a:t>LUCZOWE POJĘCIA I DEFINICJE</a:t>
            </a:r>
            <a:endParaRPr lang="en-US" dirty="0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7CE045-19EF-D26B-AC45-1E0BA41EEA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09</a:t>
            </a:r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27CF0980-CD59-846E-391E-F04060B069B2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5" y="2627313"/>
            <a:ext cx="7708900" cy="3395662"/>
          </a:xfrm>
        </p:spPr>
      </p:pic>
      <p:sp>
        <p:nvSpPr>
          <p:cNvPr id="5" name="Google Shape;259;p4">
            <a:extLst>
              <a:ext uri="{FF2B5EF4-FFF2-40B4-BE49-F238E27FC236}">
                <a16:creationId xmlns:a16="http://schemas.microsoft.com/office/drawing/2014/main" id="{39A89C4D-902D-4DE7-71E5-D5D49E2B61F8}"/>
              </a:ext>
            </a:extLst>
          </p:cNvPr>
          <p:cNvSpPr/>
          <p:nvPr/>
        </p:nvSpPr>
        <p:spPr>
          <a:xfrm>
            <a:off x="5886516" y="4305360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529"/>
            </a:pPr>
            <a:r>
              <a:rPr lang="pl-PL" sz="3600" b="1" dirty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NARZĘDZIA CYFROWE</a:t>
            </a:r>
            <a:endParaRPr lang="en-US" sz="3600" b="0" i="0" u="none" strike="noStrike" cap="none" dirty="0">
              <a:solidFill>
                <a:srgbClr val="0099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r>
              <a:rPr lang="en-IN" sz="529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529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14238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73"/>
          <p:cNvSpPr txBox="1">
            <a:spLocks noGrp="1"/>
          </p:cNvSpPr>
          <p:nvPr>
            <p:ph type="body" idx="2"/>
          </p:nvPr>
        </p:nvSpPr>
        <p:spPr>
          <a:xfrm>
            <a:off x="914000" y="1350132"/>
            <a:ext cx="10053000" cy="48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buClr>
                <a:srgbClr val="73B64B"/>
              </a:buClr>
            </a:pPr>
            <a:r>
              <a:rPr lang="en-GB" b="1" dirty="0" err="1">
                <a:solidFill>
                  <a:srgbClr val="009900"/>
                </a:solidFill>
              </a:rPr>
              <a:t>Technologia</a:t>
            </a:r>
            <a:r>
              <a:rPr lang="en-GB" b="1" dirty="0">
                <a:solidFill>
                  <a:srgbClr val="009900"/>
                </a:solidFill>
              </a:rPr>
              <a:t> </a:t>
            </a:r>
            <a:r>
              <a:rPr lang="en-GB" b="1" dirty="0" err="1">
                <a:solidFill>
                  <a:srgbClr val="009900"/>
                </a:solidFill>
              </a:rPr>
              <a:t>cyfrowa</a:t>
            </a:r>
            <a:r>
              <a:rPr lang="en-GB" b="1" dirty="0">
                <a:solidFill>
                  <a:srgbClr val="009900"/>
                </a:solidFill>
              </a:rPr>
              <a:t>: </a:t>
            </a:r>
            <a:r>
              <a:rPr lang="pl-PL" dirty="0"/>
              <a:t>Zróżnicowany wachlarz możliwości cyfrowych - narzędzi, systemów i urządzeń - zdolnych do generowania, przechowywania i przetwarzania danych.</a:t>
            </a:r>
            <a:endParaRPr dirty="0"/>
          </a:p>
          <a:p>
            <a:pPr marL="0" lvl="0" indent="0" algn="just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73B64B"/>
              </a:buClr>
              <a:buSzPts val="2400"/>
              <a:buNone/>
            </a:pPr>
            <a:r>
              <a:rPr lang="pl-PL" b="1" dirty="0">
                <a:solidFill>
                  <a:srgbClr val="009900"/>
                </a:solidFill>
              </a:rPr>
              <a:t>Innowacje cyfrowe</a:t>
            </a:r>
            <a:r>
              <a:rPr lang="en-GB" b="1" dirty="0">
                <a:solidFill>
                  <a:srgbClr val="009900"/>
                </a:solidFill>
              </a:rPr>
              <a:t>: </a:t>
            </a:r>
            <a:r>
              <a:rPr lang="pl-PL" dirty="0">
                <a:solidFill>
                  <a:srgbClr val="000000"/>
                </a:solidFill>
              </a:rPr>
              <a:t>Zastosowanie</a:t>
            </a:r>
            <a:r>
              <a:rPr lang="pl-PL" dirty="0"/>
              <a:t> technologii cyfrowych w celu znaczącej zmiany praktyk biznesowych, modeli i produktów.</a:t>
            </a:r>
          </a:p>
          <a:p>
            <a:pPr marL="0" indent="0" algn="just">
              <a:buClr>
                <a:srgbClr val="73B64B"/>
              </a:buClr>
            </a:pPr>
            <a:r>
              <a:rPr lang="pl-PL" b="1" dirty="0">
                <a:solidFill>
                  <a:srgbClr val="009900"/>
                </a:solidFill>
              </a:rPr>
              <a:t>Zrównoważony rozwój:</a:t>
            </a:r>
            <a:r>
              <a:rPr lang="pl-PL" dirty="0">
                <a:solidFill>
                  <a:srgbClr val="009900"/>
                </a:solidFill>
              </a:rPr>
              <a:t> </a:t>
            </a:r>
            <a:r>
              <a:rPr lang="pl-PL" dirty="0"/>
              <a:t>Rozwijanie praktyk, które przynoszą długoterminowe korzyści środowiskowe, społeczne i ekonomiczne.</a:t>
            </a:r>
            <a:endParaRPr dirty="0"/>
          </a:p>
          <a:p>
            <a:pPr marL="0" indent="0" algn="just">
              <a:buClr>
                <a:srgbClr val="73B64B"/>
              </a:buClr>
            </a:pPr>
            <a:r>
              <a:rPr lang="pl-PL" b="1" dirty="0">
                <a:solidFill>
                  <a:srgbClr val="009900"/>
                </a:solidFill>
              </a:rPr>
              <a:t>Potrójna Linia Graniczna (</a:t>
            </a:r>
            <a:r>
              <a:rPr lang="pl-PL" b="1" dirty="0" err="1">
                <a:solidFill>
                  <a:srgbClr val="009900"/>
                </a:solidFill>
              </a:rPr>
              <a:t>ang.Triple</a:t>
            </a:r>
            <a:r>
              <a:rPr lang="pl-PL" b="1" dirty="0">
                <a:solidFill>
                  <a:srgbClr val="009900"/>
                </a:solidFill>
              </a:rPr>
              <a:t> </a:t>
            </a:r>
            <a:r>
              <a:rPr lang="pl-PL" b="1" dirty="0" err="1">
                <a:solidFill>
                  <a:srgbClr val="009900"/>
                </a:solidFill>
              </a:rPr>
              <a:t>Bottom</a:t>
            </a:r>
            <a:r>
              <a:rPr lang="pl-PL" b="1" dirty="0">
                <a:solidFill>
                  <a:srgbClr val="009900"/>
                </a:solidFill>
              </a:rPr>
              <a:t> </a:t>
            </a:r>
            <a:r>
              <a:rPr lang="pl-PL" b="1" dirty="0" err="1">
                <a:solidFill>
                  <a:srgbClr val="009900"/>
                </a:solidFill>
              </a:rPr>
              <a:t>Line,TBL</a:t>
            </a:r>
            <a:r>
              <a:rPr lang="pl-PL" b="1" dirty="0">
                <a:solidFill>
                  <a:srgbClr val="009900"/>
                </a:solidFill>
              </a:rPr>
              <a:t>):</a:t>
            </a:r>
            <a:r>
              <a:rPr lang="pl-PL" dirty="0">
                <a:solidFill>
                  <a:srgbClr val="009900"/>
                </a:solidFill>
              </a:rPr>
              <a:t> </a:t>
            </a:r>
            <a:r>
              <a:rPr lang="pl-PL" dirty="0"/>
              <a:t>Ramy zrównoważonego rozwoju koncentrujące się w równym stopniu na sprawiedliwości społecznej (Ludzie), ochronie środowiska (Planeta) i zysku ekonomicznym (Zysk).</a:t>
            </a:r>
            <a:endParaRPr dirty="0"/>
          </a:p>
          <a:p>
            <a:pPr marL="0" indent="0" algn="just">
              <a:buClr>
                <a:srgbClr val="73B64B"/>
              </a:buClr>
            </a:pPr>
            <a:r>
              <a:rPr lang="en-AU" b="1" dirty="0" err="1">
                <a:solidFill>
                  <a:srgbClr val="009900"/>
                </a:solidFill>
              </a:rPr>
              <a:t>Gospodarka</a:t>
            </a:r>
            <a:r>
              <a:rPr lang="en-AU" b="1" dirty="0">
                <a:solidFill>
                  <a:srgbClr val="009900"/>
                </a:solidFill>
              </a:rPr>
              <a:t> o </a:t>
            </a:r>
            <a:r>
              <a:rPr lang="en-AU" b="1" dirty="0" err="1">
                <a:solidFill>
                  <a:srgbClr val="009900"/>
                </a:solidFill>
              </a:rPr>
              <a:t>obiegu</a:t>
            </a:r>
            <a:r>
              <a:rPr lang="en-AU" b="1" dirty="0">
                <a:solidFill>
                  <a:srgbClr val="009900"/>
                </a:solidFill>
              </a:rPr>
              <a:t> </a:t>
            </a:r>
            <a:r>
              <a:rPr lang="en-AU" b="1" dirty="0" err="1">
                <a:solidFill>
                  <a:srgbClr val="009900"/>
                </a:solidFill>
              </a:rPr>
              <a:t>zamkniętym</a:t>
            </a:r>
            <a:r>
              <a:rPr lang="en-AU" b="1" dirty="0">
                <a:solidFill>
                  <a:srgbClr val="009900"/>
                </a:solidFill>
              </a:rPr>
              <a:t>:</a:t>
            </a:r>
            <a:r>
              <a:rPr lang="pl-PL" dirty="0">
                <a:solidFill>
                  <a:srgbClr val="009900"/>
                </a:solidFill>
              </a:rPr>
              <a:t> </a:t>
            </a:r>
            <a:r>
              <a:rPr lang="pl-PL" dirty="0"/>
              <a:t>System gospodarczy mający na celu wyeliminowanie odpadów poprzez ponowne wykorzystanie istniejących zasobów w obiegu gospodarczym.</a:t>
            </a:r>
          </a:p>
        </p:txBody>
      </p:sp>
      <p:sp>
        <p:nvSpPr>
          <p:cNvPr id="2" name="Google Shape;778;p73">
            <a:extLst>
              <a:ext uri="{FF2B5EF4-FFF2-40B4-BE49-F238E27FC236}">
                <a16:creationId xmlns:a16="http://schemas.microsoft.com/office/drawing/2014/main" id="{D5365297-4F06-FAD1-381F-DF37AE769A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5672" y="464182"/>
            <a:ext cx="10052954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>
                <a:solidFill>
                  <a:srgbClr val="009900"/>
                </a:solidFill>
              </a:rPr>
              <a:t>K</a:t>
            </a:r>
            <a:r>
              <a:rPr lang="pl-PL" dirty="0">
                <a:solidFill>
                  <a:srgbClr val="009900"/>
                </a:solidFill>
              </a:rPr>
              <a:t>LUCZOWE POJĘCIA I DEFINICJE</a:t>
            </a:r>
            <a:endParaRPr lang="en-US" dirty="0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74"/>
          <p:cNvSpPr txBox="1">
            <a:spLocks noGrp="1"/>
          </p:cNvSpPr>
          <p:nvPr>
            <p:ph type="body" idx="2"/>
          </p:nvPr>
        </p:nvSpPr>
        <p:spPr>
          <a:xfrm>
            <a:off x="914688" y="1011637"/>
            <a:ext cx="10052954" cy="481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50000"/>
              </a:lnSpc>
              <a:buClr>
                <a:srgbClr val="73B64B"/>
              </a:buClr>
            </a:pPr>
            <a:r>
              <a:rPr lang="en-GB" b="1" dirty="0">
                <a:solidFill>
                  <a:srgbClr val="009900"/>
                </a:solidFill>
              </a:rPr>
              <a:t>Cloud Computing: </a:t>
            </a:r>
            <a:r>
              <a:rPr lang="pl-PL" dirty="0"/>
              <a:t>Korzystanie z sieciowych zasobów online zamiast fizycznego sprzętu i lokalnych serwerów.</a:t>
            </a:r>
            <a:endParaRPr dirty="0"/>
          </a:p>
          <a:p>
            <a:pPr marL="0" indent="0">
              <a:lnSpc>
                <a:spcPct val="150000"/>
              </a:lnSpc>
              <a:buClr>
                <a:srgbClr val="73B64B"/>
              </a:buClr>
            </a:pPr>
            <a:r>
              <a:rPr lang="en-GB" b="1" dirty="0">
                <a:solidFill>
                  <a:srgbClr val="009900"/>
                </a:solidFill>
              </a:rPr>
              <a:t>Internet </a:t>
            </a:r>
            <a:r>
              <a:rPr lang="pl-PL" b="1" dirty="0">
                <a:solidFill>
                  <a:srgbClr val="009900"/>
                </a:solidFill>
              </a:rPr>
              <a:t>rzeczy</a:t>
            </a:r>
            <a:r>
              <a:rPr lang="en-GB" b="1" dirty="0">
                <a:solidFill>
                  <a:srgbClr val="009900"/>
                </a:solidFill>
              </a:rPr>
              <a:t> </a:t>
            </a:r>
            <a:r>
              <a:rPr lang="en-AU" b="1" dirty="0">
                <a:solidFill>
                  <a:srgbClr val="009900"/>
                </a:solidFill>
              </a:rPr>
              <a:t>(</a:t>
            </a:r>
            <a:r>
              <a:rPr lang="en-AU" b="1" dirty="0" err="1">
                <a:solidFill>
                  <a:srgbClr val="009900"/>
                </a:solidFill>
              </a:rPr>
              <a:t>ang.</a:t>
            </a:r>
            <a:r>
              <a:rPr lang="en-AU" b="1" dirty="0">
                <a:solidFill>
                  <a:srgbClr val="009900"/>
                </a:solidFill>
              </a:rPr>
              <a:t> </a:t>
            </a:r>
            <a:r>
              <a:rPr lang="pl-PL" b="1" dirty="0">
                <a:solidFill>
                  <a:srgbClr val="009900"/>
                </a:solidFill>
              </a:rPr>
              <a:t>I</a:t>
            </a:r>
            <a:r>
              <a:rPr lang="en-AU" b="1" dirty="0" err="1">
                <a:solidFill>
                  <a:srgbClr val="009900"/>
                </a:solidFill>
              </a:rPr>
              <a:t>nternet</a:t>
            </a:r>
            <a:r>
              <a:rPr lang="en-AU" b="1" dirty="0">
                <a:solidFill>
                  <a:srgbClr val="009900"/>
                </a:solidFill>
              </a:rPr>
              <a:t> of </a:t>
            </a:r>
            <a:r>
              <a:rPr lang="pl-PL" b="1" dirty="0">
                <a:solidFill>
                  <a:srgbClr val="009900"/>
                </a:solidFill>
              </a:rPr>
              <a:t>T</a:t>
            </a:r>
            <a:r>
              <a:rPr lang="en-AU" b="1" dirty="0" err="1">
                <a:solidFill>
                  <a:srgbClr val="009900"/>
                </a:solidFill>
              </a:rPr>
              <a:t>hings</a:t>
            </a:r>
            <a:r>
              <a:rPr lang="en-AU" b="1" dirty="0">
                <a:solidFill>
                  <a:srgbClr val="009900"/>
                </a:solidFill>
              </a:rPr>
              <a:t>, </a:t>
            </a:r>
            <a:r>
              <a:rPr lang="en-AU" b="1" dirty="0" err="1">
                <a:solidFill>
                  <a:srgbClr val="009900"/>
                </a:solidFill>
              </a:rPr>
              <a:t>IoT</a:t>
            </a:r>
            <a:r>
              <a:rPr lang="en-AU" dirty="0">
                <a:solidFill>
                  <a:srgbClr val="009900"/>
                </a:solidFill>
              </a:rPr>
              <a:t>)</a:t>
            </a:r>
            <a:r>
              <a:rPr lang="pl-PL" dirty="0">
                <a:solidFill>
                  <a:srgbClr val="009900"/>
                </a:solidFill>
              </a:rPr>
              <a:t>:</a:t>
            </a:r>
            <a:r>
              <a:rPr lang="en-AU" dirty="0">
                <a:solidFill>
                  <a:srgbClr val="009900"/>
                </a:solidFill>
              </a:rPr>
              <a:t> </a:t>
            </a:r>
            <a:r>
              <a:rPr lang="pl-PL" dirty="0"/>
              <a:t>Łączenie urządzeń fizycznych przez Internet w celu gromadzenia i wymiany danych.</a:t>
            </a:r>
            <a:endParaRPr dirty="0"/>
          </a:p>
          <a:p>
            <a:pPr marL="0" indent="0">
              <a:lnSpc>
                <a:spcPct val="150000"/>
              </a:lnSpc>
              <a:buClr>
                <a:srgbClr val="73B64B"/>
              </a:buClr>
            </a:pPr>
            <a:r>
              <a:rPr lang="pl-PL" b="1" dirty="0">
                <a:solidFill>
                  <a:srgbClr val="009900"/>
                </a:solidFill>
              </a:rPr>
              <a:t>Sztuczna Inteligencja (ang. A</a:t>
            </a:r>
            <a:r>
              <a:rPr lang="en-GB" b="1" dirty="0" err="1">
                <a:solidFill>
                  <a:srgbClr val="009900"/>
                </a:solidFill>
              </a:rPr>
              <a:t>rtificial</a:t>
            </a:r>
            <a:r>
              <a:rPr lang="en-GB" b="1" dirty="0">
                <a:solidFill>
                  <a:srgbClr val="009900"/>
                </a:solidFill>
              </a:rPr>
              <a:t> Intelligence</a:t>
            </a:r>
            <a:r>
              <a:rPr lang="pl-PL" b="1" dirty="0">
                <a:solidFill>
                  <a:srgbClr val="009900"/>
                </a:solidFill>
              </a:rPr>
              <a:t>, </a:t>
            </a:r>
            <a:r>
              <a:rPr lang="en-GB" b="1" dirty="0">
                <a:solidFill>
                  <a:srgbClr val="009900"/>
                </a:solidFill>
              </a:rPr>
              <a:t>AI</a:t>
            </a:r>
            <a:r>
              <a:rPr lang="pl-PL" b="1" dirty="0">
                <a:solidFill>
                  <a:srgbClr val="009900"/>
                </a:solidFill>
              </a:rPr>
              <a:t>):  </a:t>
            </a:r>
            <a:r>
              <a:rPr lang="pl-PL" dirty="0"/>
              <a:t>Wykorzystanie algorytmów i uczenia maszynowego do analizowania informacji, podejmowania decyzji i wydajniejszego wykonywania zadań.</a:t>
            </a:r>
            <a:endParaRPr dirty="0"/>
          </a:p>
          <a:p>
            <a:pPr marL="0" indent="0">
              <a:lnSpc>
                <a:spcPct val="150000"/>
              </a:lnSpc>
              <a:buClr>
                <a:srgbClr val="73B64B"/>
              </a:buClr>
            </a:pPr>
            <a:r>
              <a:rPr lang="en-AU" b="1" dirty="0" err="1">
                <a:solidFill>
                  <a:srgbClr val="009900"/>
                </a:solidFill>
              </a:rPr>
              <a:t>Zarządzanie</a:t>
            </a:r>
            <a:r>
              <a:rPr lang="en-AU" b="1" dirty="0">
                <a:solidFill>
                  <a:srgbClr val="009900"/>
                </a:solidFill>
              </a:rPr>
              <a:t> </a:t>
            </a:r>
            <a:r>
              <a:rPr lang="en-AU" b="1" dirty="0" err="1">
                <a:solidFill>
                  <a:srgbClr val="009900"/>
                </a:solidFill>
              </a:rPr>
              <a:t>relacjami</a:t>
            </a:r>
            <a:r>
              <a:rPr lang="en-AU" b="1" dirty="0">
                <a:solidFill>
                  <a:srgbClr val="009900"/>
                </a:solidFill>
              </a:rPr>
              <a:t> z </a:t>
            </a:r>
            <a:r>
              <a:rPr lang="en-AU" b="1" dirty="0" err="1">
                <a:solidFill>
                  <a:srgbClr val="009900"/>
                </a:solidFill>
              </a:rPr>
              <a:t>klientami</a:t>
            </a:r>
            <a:r>
              <a:rPr lang="pl-PL" b="1" dirty="0">
                <a:solidFill>
                  <a:srgbClr val="009900"/>
                </a:solidFill>
              </a:rPr>
              <a:t> </a:t>
            </a:r>
            <a:r>
              <a:rPr lang="en-GB" b="1" dirty="0">
                <a:solidFill>
                  <a:srgbClr val="009900"/>
                </a:solidFill>
              </a:rPr>
              <a:t>(CRM):</a:t>
            </a:r>
            <a:r>
              <a:rPr lang="en-AU" b="1" dirty="0">
                <a:solidFill>
                  <a:srgbClr val="009900"/>
                </a:solidFill>
              </a:rPr>
              <a:t> </a:t>
            </a:r>
            <a:r>
              <a:rPr lang="pl-PL" dirty="0"/>
              <a:t>Systemy wykorzystywane do zarządzania interakcjami firmy z obecnymi i potencjalnymi klientami.</a:t>
            </a:r>
          </a:p>
        </p:txBody>
      </p:sp>
      <p:sp>
        <p:nvSpPr>
          <p:cNvPr id="2" name="Google Shape;778;p73">
            <a:extLst>
              <a:ext uri="{FF2B5EF4-FFF2-40B4-BE49-F238E27FC236}">
                <a16:creationId xmlns:a16="http://schemas.microsoft.com/office/drawing/2014/main" id="{E38A62DE-0203-E439-E910-9D74ED1C1E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8240" y="428167"/>
            <a:ext cx="10052954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>
                <a:solidFill>
                  <a:srgbClr val="009900"/>
                </a:solidFill>
              </a:rPr>
              <a:t>K</a:t>
            </a:r>
            <a:r>
              <a:rPr lang="pl-PL" dirty="0">
                <a:solidFill>
                  <a:srgbClr val="009900"/>
                </a:solidFill>
              </a:rPr>
              <a:t>LUCZOWE POJĘCIA I DEFINICJE</a:t>
            </a:r>
            <a:endParaRPr lang="en-US" dirty="0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75"/>
          <p:cNvSpPr txBox="1">
            <a:spLocks noGrp="1"/>
          </p:cNvSpPr>
          <p:nvPr>
            <p:ph type="body" idx="2"/>
          </p:nvPr>
        </p:nvSpPr>
        <p:spPr>
          <a:xfrm>
            <a:off x="783097" y="985456"/>
            <a:ext cx="10052954" cy="367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50000"/>
              </a:lnSpc>
              <a:buClr>
                <a:srgbClr val="73B64B"/>
              </a:buClr>
            </a:pPr>
            <a:r>
              <a:rPr lang="pl-PL" b="1" dirty="0">
                <a:solidFill>
                  <a:srgbClr val="009900"/>
                </a:solidFill>
              </a:rPr>
              <a:t>Planowanie zasobów przedsiębiorstwa (ang.</a:t>
            </a:r>
            <a:r>
              <a:rPr lang="en-GB" b="1" dirty="0">
                <a:solidFill>
                  <a:srgbClr val="009900"/>
                </a:solidFill>
              </a:rPr>
              <a:t> Enterprise Resource Planning</a:t>
            </a:r>
            <a:r>
              <a:rPr lang="pl-PL" b="1" dirty="0">
                <a:solidFill>
                  <a:srgbClr val="009900"/>
                </a:solidFill>
              </a:rPr>
              <a:t>, ERP): </a:t>
            </a:r>
            <a:r>
              <a:rPr lang="pl-PL" dirty="0"/>
              <a:t>rodzaj oprogramowania wykorzystywanego przez organizacje do zarządzania działalnością biznesową.</a:t>
            </a:r>
            <a:endParaRPr dirty="0"/>
          </a:p>
          <a:p>
            <a:pPr marL="0" indent="0">
              <a:lnSpc>
                <a:spcPct val="150000"/>
              </a:lnSpc>
              <a:buClr>
                <a:srgbClr val="73B64B"/>
              </a:buClr>
            </a:pPr>
            <a:r>
              <a:rPr lang="pl-PL" b="1" dirty="0">
                <a:solidFill>
                  <a:srgbClr val="009900"/>
                </a:solidFill>
              </a:rPr>
              <a:t>Rozporządzenie w sprawie ujawniania informacji na temat zrównoważonego finansowania (ang. </a:t>
            </a:r>
            <a:r>
              <a:rPr lang="en-GB" b="1" dirty="0">
                <a:solidFill>
                  <a:srgbClr val="009900"/>
                </a:solidFill>
              </a:rPr>
              <a:t>Sustainable Finance Disclosure Regulation</a:t>
            </a:r>
            <a:r>
              <a:rPr lang="pl-PL" b="1" dirty="0">
                <a:solidFill>
                  <a:srgbClr val="009900"/>
                </a:solidFill>
              </a:rPr>
              <a:t>,</a:t>
            </a:r>
            <a:r>
              <a:rPr lang="en-GB" b="1" dirty="0">
                <a:solidFill>
                  <a:srgbClr val="009900"/>
                </a:solidFill>
              </a:rPr>
              <a:t> </a:t>
            </a:r>
            <a:r>
              <a:rPr lang="pl-PL" b="1" dirty="0">
                <a:solidFill>
                  <a:srgbClr val="009900"/>
                </a:solidFill>
              </a:rPr>
              <a:t>SFDR):</a:t>
            </a:r>
            <a:r>
              <a:rPr lang="pl-PL" dirty="0">
                <a:solidFill>
                  <a:srgbClr val="009900"/>
                </a:solidFill>
              </a:rPr>
              <a:t> </a:t>
            </a:r>
            <a:r>
              <a:rPr lang="pl-PL" dirty="0"/>
              <a:t>Rozporządzenie UE zobowiązujące firmy do ujawniania, w jaki sposób ich praktyki są zgodne ze zrównoważonymi inwestycjami.</a:t>
            </a:r>
          </a:p>
          <a:p>
            <a:pPr marL="0" indent="0">
              <a:lnSpc>
                <a:spcPct val="150000"/>
              </a:lnSpc>
              <a:buClr>
                <a:srgbClr val="73B64B"/>
              </a:buClr>
            </a:pPr>
            <a:r>
              <a:rPr lang="pl-PL" b="1" dirty="0">
                <a:solidFill>
                  <a:srgbClr val="009900"/>
                </a:solidFill>
              </a:rPr>
              <a:t>Strategiczna Karta Wyników (ang. </a:t>
            </a:r>
            <a:r>
              <a:rPr lang="en-GB" b="1" dirty="0">
                <a:solidFill>
                  <a:srgbClr val="009900"/>
                </a:solidFill>
              </a:rPr>
              <a:t>Sustainability Balanced Scorecard</a:t>
            </a:r>
            <a:r>
              <a:rPr lang="pl-PL" b="1" dirty="0">
                <a:solidFill>
                  <a:srgbClr val="009900"/>
                </a:solidFill>
              </a:rPr>
              <a:t>, </a:t>
            </a:r>
            <a:r>
              <a:rPr lang="en-GB" b="1" dirty="0">
                <a:solidFill>
                  <a:srgbClr val="009900"/>
                </a:solidFill>
              </a:rPr>
              <a:t>SBSC):</a:t>
            </a:r>
            <a:r>
              <a:rPr lang="pl-PL" b="1" dirty="0">
                <a:solidFill>
                  <a:srgbClr val="009900"/>
                </a:solidFill>
              </a:rPr>
              <a:t> </a:t>
            </a:r>
            <a:r>
              <a:rPr lang="pl-PL" dirty="0"/>
              <a:t>Cyfrowe narzędzie zaprojektowane w celu dostosowania celów zrównoważonego rozwoju do strategii biznesowej.</a:t>
            </a:r>
          </a:p>
        </p:txBody>
      </p:sp>
      <p:sp>
        <p:nvSpPr>
          <p:cNvPr id="2" name="Google Shape;778;p73">
            <a:extLst>
              <a:ext uri="{FF2B5EF4-FFF2-40B4-BE49-F238E27FC236}">
                <a16:creationId xmlns:a16="http://schemas.microsoft.com/office/drawing/2014/main" id="{90E28960-A813-F85B-5ED1-229FD2C0CD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8240" y="428167"/>
            <a:ext cx="10052954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K</a:t>
            </a:r>
            <a:r>
              <a:rPr lang="pl-PL" dirty="0"/>
              <a:t>LUCZOWE POJĘCIA I DEFINICJE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240501-28E1-C104-9437-F50F679E1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01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EE1388D-1CAB-D661-7714-033E4603FD62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Google Shape;259;p4">
            <a:extLst>
              <a:ext uri="{FF2B5EF4-FFF2-40B4-BE49-F238E27FC236}">
                <a16:creationId xmlns:a16="http://schemas.microsoft.com/office/drawing/2014/main" id="{ABAE6EA0-9474-D05C-B922-A92929BAF6BF}"/>
              </a:ext>
            </a:extLst>
          </p:cNvPr>
          <p:cNvSpPr/>
          <p:nvPr/>
        </p:nvSpPr>
        <p:spPr>
          <a:xfrm>
            <a:off x="5924616" y="4305360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529"/>
            </a:pPr>
            <a:r>
              <a:rPr lang="pl-PL" sz="3600" b="1" dirty="0">
                <a:solidFill>
                  <a:srgbClr val="73B64B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Calibri"/>
              </a:rPr>
              <a:t>ZRÓWNOWAŻONE DZIAŁANIA BIZNESOWE</a:t>
            </a:r>
            <a:endParaRPr sz="529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01104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73D8E0-F9B4-052A-4BA9-A323BBE449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10</a:t>
            </a:r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6A813EE0-20C1-1847-00C1-8EFFCC21EAE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5" y="2627313"/>
            <a:ext cx="7708900" cy="3395662"/>
          </a:xfrm>
        </p:spPr>
      </p:pic>
      <p:sp>
        <p:nvSpPr>
          <p:cNvPr id="5" name="Google Shape;259;p4">
            <a:extLst>
              <a:ext uri="{FF2B5EF4-FFF2-40B4-BE49-F238E27FC236}">
                <a16:creationId xmlns:a16="http://schemas.microsoft.com/office/drawing/2014/main" id="{438DE7C8-7416-C0E6-A876-9E71497B29F9}"/>
              </a:ext>
            </a:extLst>
          </p:cNvPr>
          <p:cNvSpPr/>
          <p:nvPr/>
        </p:nvSpPr>
        <p:spPr>
          <a:xfrm>
            <a:off x="5937316" y="4305360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529"/>
            </a:pPr>
            <a:r>
              <a:rPr lang="pl-PL" sz="3600" b="1" i="0" u="none" strike="noStrike" cap="none" dirty="0">
                <a:solidFill>
                  <a:srgbClr val="73B6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ZAGADNIENIA BIZNESÓW ZRÓWNOWAŻONYCH</a:t>
            </a:r>
            <a:r>
              <a:rPr lang="en-IN" sz="529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529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1200997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6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K</a:t>
            </a:r>
            <a:r>
              <a:rPr lang="pl-PL" dirty="0"/>
              <a:t>LUCZOWE POJĘCIA I DEFINICJE</a:t>
            </a: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dirty="0"/>
          </a:p>
        </p:txBody>
      </p:sp>
      <p:sp>
        <p:nvSpPr>
          <p:cNvPr id="751" name="Google Shape;751;p67"/>
          <p:cNvSpPr txBox="1">
            <a:spLocks noGrp="1"/>
          </p:cNvSpPr>
          <p:nvPr>
            <p:ph type="body" idx="2"/>
          </p:nvPr>
        </p:nvSpPr>
        <p:spPr>
          <a:xfrm>
            <a:off x="904856" y="2401380"/>
            <a:ext cx="10804544" cy="3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>
              <a:lnSpc>
                <a:spcPct val="100000"/>
              </a:lnSpc>
              <a:buSzPts val="2000"/>
              <a:buFont typeface="Arial"/>
              <a:buChar char="•"/>
            </a:pPr>
            <a:r>
              <a:rPr lang="en-US" sz="2000" b="1" dirty="0">
                <a:solidFill>
                  <a:srgbClr val="009900"/>
                </a:solidFill>
              </a:rPr>
              <a:t>Greenwashing: </a:t>
            </a:r>
            <a:r>
              <a:rPr lang="pl-PL" sz="2000" dirty="0"/>
              <a:t>Praktyka polegająca na składaniu wprowadzających w błąd lub fałszywych oświadczeń dotyczących korzyści dla środowiska płynących z produktu, usługi lub praktyk firmy, aby wydawały się bardziej przyjazne dla środowiska niż są w rzeczywistości.</a:t>
            </a:r>
          </a:p>
          <a:p>
            <a:pPr marL="0" lvl="0" indent="0" algn="just">
              <a:lnSpc>
                <a:spcPct val="100000"/>
              </a:lnSpc>
              <a:buSzPts val="2000"/>
            </a:pPr>
            <a:endParaRPr sz="2000" dirty="0"/>
          </a:p>
          <a:p>
            <a:pPr marL="342900" lvl="0" indent="-342900" algn="just">
              <a:lnSpc>
                <a:spcPct val="100000"/>
              </a:lnSpc>
              <a:buSzPts val="2000"/>
              <a:buFont typeface="Arial"/>
              <a:buChar char="•"/>
            </a:pPr>
            <a:r>
              <a:rPr lang="en-US" sz="2000" b="1" dirty="0" err="1">
                <a:solidFill>
                  <a:srgbClr val="009900"/>
                </a:solidFill>
              </a:rPr>
              <a:t>Transpare</a:t>
            </a:r>
            <a:r>
              <a:rPr lang="pl-PL" sz="2000" b="1" dirty="0" err="1">
                <a:solidFill>
                  <a:srgbClr val="009900"/>
                </a:solidFill>
              </a:rPr>
              <a:t>ntność</a:t>
            </a:r>
            <a:r>
              <a:rPr lang="en-US" sz="2000" b="1" dirty="0">
                <a:solidFill>
                  <a:srgbClr val="009900"/>
                </a:solidFill>
              </a:rPr>
              <a:t>: </a:t>
            </a:r>
            <a:r>
              <a:rPr lang="pl-PL" sz="2000" dirty="0"/>
              <a:t>Otwartość w komunikacji na temat praktyk firmy w zakresie zrównoważonego rozwoju, w tym sukcesów i obszarów wymagających poprawy.</a:t>
            </a:r>
          </a:p>
          <a:p>
            <a:pPr marL="0" lvl="0" indent="0" algn="just">
              <a:lnSpc>
                <a:spcPct val="100000"/>
              </a:lnSpc>
              <a:buSzPts val="2000"/>
            </a:pPr>
            <a:endParaRPr lang="pl-PL" sz="2000" dirty="0"/>
          </a:p>
          <a:p>
            <a:pPr marL="342900" lvl="0" indent="-342900" algn="just">
              <a:lnSpc>
                <a:spcPct val="100000"/>
              </a:lnSpc>
              <a:buSzPts val="2000"/>
              <a:buFont typeface="Arial"/>
              <a:buChar char="•"/>
            </a:pPr>
            <a:r>
              <a:rPr lang="pl-PL" sz="2000" b="1" dirty="0">
                <a:solidFill>
                  <a:srgbClr val="009900"/>
                </a:solidFill>
              </a:rPr>
              <a:t>Analiza cyklu życia </a:t>
            </a:r>
            <a:r>
              <a:rPr lang="en-US" sz="2000" b="1" dirty="0">
                <a:solidFill>
                  <a:srgbClr val="009900"/>
                </a:solidFill>
              </a:rPr>
              <a:t>(Lifecycle Analysis</a:t>
            </a:r>
            <a:r>
              <a:rPr lang="pl-PL" sz="2000" b="1" dirty="0">
                <a:solidFill>
                  <a:srgbClr val="009900"/>
                </a:solidFill>
              </a:rPr>
              <a:t>,</a:t>
            </a:r>
            <a:r>
              <a:rPr lang="en-US" sz="2000" b="1" dirty="0">
                <a:solidFill>
                  <a:srgbClr val="009900"/>
                </a:solidFill>
              </a:rPr>
              <a:t> LCA): </a:t>
            </a:r>
            <a:r>
              <a:rPr lang="pl-PL" sz="2000" dirty="0"/>
              <a:t>Metoda oceny wpływu produktu na środowisko w całym jego cyklu życia, od wydobycia surowców po utylizację.</a:t>
            </a:r>
          </a:p>
          <a:p>
            <a:pPr marL="0" lvl="0" indent="0" algn="just">
              <a:lnSpc>
                <a:spcPct val="100000"/>
              </a:lnSpc>
              <a:buSzPts val="2000"/>
            </a:pPr>
            <a:endParaRPr sz="2000" dirty="0"/>
          </a:p>
          <a:p>
            <a:pPr marL="342900" lvl="0" indent="-342900" algn="just">
              <a:lnSpc>
                <a:spcPct val="100000"/>
              </a:lnSpc>
              <a:buSzPts val="2000"/>
              <a:buFont typeface="Arial"/>
              <a:buChar char="•"/>
            </a:pPr>
            <a:r>
              <a:rPr lang="en-US" sz="2000" b="1" dirty="0">
                <a:solidFill>
                  <a:srgbClr val="009900"/>
                </a:solidFill>
              </a:rPr>
              <a:t>Sustainability Metrics: </a:t>
            </a:r>
            <a:r>
              <a:rPr lang="pl-PL" sz="2000" dirty="0"/>
              <a:t>Wymierne miary wykorzystywane do śledzenia i raportowania wyników inicjatyw na rzecz zrównoważonego rozwoju. </a:t>
            </a:r>
            <a:endParaRPr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8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K</a:t>
            </a:r>
            <a:r>
              <a:rPr lang="pl-PL" dirty="0"/>
              <a:t>LUCZOWE POJĘCIA I DEFINICJE</a:t>
            </a:r>
            <a:endParaRPr lang="en-US" dirty="0"/>
          </a:p>
        </p:txBody>
      </p:sp>
      <p:sp>
        <p:nvSpPr>
          <p:cNvPr id="757" name="Google Shape;757;p68"/>
          <p:cNvSpPr txBox="1">
            <a:spLocks noGrp="1"/>
          </p:cNvSpPr>
          <p:nvPr>
            <p:ph type="body" idx="2"/>
          </p:nvPr>
        </p:nvSpPr>
        <p:spPr>
          <a:xfrm>
            <a:off x="917556" y="2041030"/>
            <a:ext cx="10702944" cy="3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lnSpc>
                <a:spcPct val="100000"/>
              </a:lnSpc>
              <a:buSzPts val="2000"/>
              <a:buFont typeface="Arial"/>
              <a:buChar char="•"/>
            </a:pPr>
            <a:r>
              <a:rPr lang="pl-PL" sz="2000" b="1" dirty="0">
                <a:solidFill>
                  <a:srgbClr val="009900"/>
                </a:solidFill>
              </a:rPr>
              <a:t>Bioróżnorodność: </a:t>
            </a:r>
            <a:r>
              <a:rPr lang="pl-PL" sz="2000" dirty="0"/>
              <a:t>Różnorodność roślin i zwierząt w danym siedlisku, często uważana za kluczową dla utrzymania równowagi ekologicznej.</a:t>
            </a:r>
          </a:p>
          <a:p>
            <a:pPr marL="342900" lvl="0" indent="-215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endParaRPr sz="2000" dirty="0"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pl-PL" sz="2000" b="1" dirty="0">
                <a:solidFill>
                  <a:srgbClr val="009900"/>
                </a:solidFill>
              </a:rPr>
              <a:t>Ślad środowiskowy</a:t>
            </a:r>
            <a:r>
              <a:rPr lang="en-US" sz="2000" b="1" dirty="0">
                <a:solidFill>
                  <a:srgbClr val="009900"/>
                </a:solidFill>
              </a:rPr>
              <a:t>:</a:t>
            </a:r>
            <a:r>
              <a:rPr lang="pl-PL" sz="2000" dirty="0"/>
              <a:t>Wpływ osoby, firmy lub działalności na środowisko, mierzony ilością wytwarzanych gazów cieplarnianych, zwykle w jednostkach dwutlenku węgla.</a:t>
            </a:r>
          </a:p>
          <a:p>
            <a:pPr marL="342900" lvl="0" indent="-215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endParaRPr sz="2000" dirty="0"/>
          </a:p>
          <a:p>
            <a:pPr marL="342900" indent="-342900" algn="just">
              <a:lnSpc>
                <a:spcPct val="100000"/>
              </a:lnSpc>
              <a:buSzPts val="2000"/>
              <a:buFont typeface="Arial"/>
              <a:buChar char="•"/>
            </a:pPr>
            <a:r>
              <a:rPr lang="pl-PL" sz="2000" b="1" dirty="0">
                <a:solidFill>
                  <a:srgbClr val="009900"/>
                </a:solidFill>
              </a:rPr>
              <a:t>Uczciwe praktyki przyrodnicze</a:t>
            </a:r>
            <a:r>
              <a:rPr lang="en-US" sz="2000" b="1" dirty="0">
                <a:solidFill>
                  <a:srgbClr val="009900"/>
                </a:solidFill>
              </a:rPr>
              <a:t>:</a:t>
            </a:r>
            <a:r>
              <a:rPr lang="pl-PL" sz="2000" b="1" dirty="0">
                <a:solidFill>
                  <a:srgbClr val="009900"/>
                </a:solidFill>
              </a:rPr>
              <a:t> </a:t>
            </a:r>
            <a:r>
              <a:rPr lang="pl-PL" sz="2000" dirty="0"/>
              <a:t>Zasady i praktyki zapewniające sprawiedliwe traktowanie pracowników, w tym godziwe wynagrodzenie, bezpieczne warunki pracy i prawo do zrzeszania się.</a:t>
            </a:r>
          </a:p>
          <a:p>
            <a:pPr marL="342900" lvl="0" indent="-215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endParaRPr sz="2000" dirty="0"/>
          </a:p>
          <a:p>
            <a:pPr marL="342900" indent="-342900" algn="just">
              <a:lnSpc>
                <a:spcPct val="100000"/>
              </a:lnSpc>
              <a:buSzPts val="2000"/>
              <a:buFont typeface="Arial"/>
              <a:buChar char="•"/>
            </a:pPr>
            <a:r>
              <a:rPr lang="pl-PL" sz="2000" b="1" dirty="0">
                <a:solidFill>
                  <a:srgbClr val="009900"/>
                </a:solidFill>
              </a:rPr>
              <a:t>Zrównoważone pozyskiwanie (ang. </a:t>
            </a:r>
            <a:r>
              <a:rPr lang="pl-PL" sz="2000" b="1" dirty="0" err="1">
                <a:solidFill>
                  <a:srgbClr val="009900"/>
                </a:solidFill>
              </a:rPr>
              <a:t>Sustainable</a:t>
            </a:r>
            <a:r>
              <a:rPr lang="pl-PL" sz="2000" b="1" dirty="0">
                <a:solidFill>
                  <a:srgbClr val="009900"/>
                </a:solidFill>
              </a:rPr>
              <a:t> </a:t>
            </a:r>
            <a:r>
              <a:rPr lang="pl-PL" sz="2000" b="1" dirty="0" err="1">
                <a:solidFill>
                  <a:srgbClr val="009900"/>
                </a:solidFill>
              </a:rPr>
              <a:t>Sourcing</a:t>
            </a:r>
            <a:r>
              <a:rPr lang="pl-PL" sz="2000" b="1" dirty="0">
                <a:solidFill>
                  <a:srgbClr val="009900"/>
                </a:solidFill>
              </a:rPr>
              <a:t>)</a:t>
            </a:r>
            <a:r>
              <a:rPr lang="en-US" sz="2000" b="1" dirty="0">
                <a:solidFill>
                  <a:srgbClr val="009900"/>
                </a:solidFill>
              </a:rPr>
              <a:t>: </a:t>
            </a:r>
            <a:r>
              <a:rPr lang="pl-PL" sz="2000" dirty="0"/>
              <a:t>Pozyskiwanie produktów i materiałów w sposób, który ma minimalny negatywny wpływ na środowisko i społeczeństwo, często obejmujący sprawiedliwy handel i praktyki przyjazne dla środowiska.</a:t>
            </a: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69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K</a:t>
            </a:r>
            <a:r>
              <a:rPr lang="pl-PL" dirty="0"/>
              <a:t>LUCZOWE POJĘCIA I DEFINICJE</a:t>
            </a:r>
            <a:endParaRPr lang="en-US" dirty="0"/>
          </a:p>
        </p:txBody>
      </p:sp>
      <p:sp>
        <p:nvSpPr>
          <p:cNvPr id="763" name="Google Shape;763;p69"/>
          <p:cNvSpPr txBox="1">
            <a:spLocks noGrp="1"/>
          </p:cNvSpPr>
          <p:nvPr>
            <p:ph type="body" idx="2"/>
          </p:nvPr>
        </p:nvSpPr>
        <p:spPr>
          <a:xfrm>
            <a:off x="904856" y="2160406"/>
            <a:ext cx="10766444" cy="3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pl-PL" sz="2000" b="1" dirty="0">
                <a:solidFill>
                  <a:srgbClr val="009900"/>
                </a:solidFill>
              </a:rPr>
              <a:t>Efektywność energetyczna: </a:t>
            </a:r>
            <a:r>
              <a:rPr lang="pl-PL" sz="2000" dirty="0"/>
              <a:t>Zużycie mniejszej ilości energii do wykonania tego samego zadania, co eliminuje marnotrawstwo energii.</a:t>
            </a: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endParaRPr sz="2000" dirty="0"/>
          </a:p>
          <a:p>
            <a:pPr marL="342900" lvl="0" indent="-342900" algn="just">
              <a:lnSpc>
                <a:spcPct val="100000"/>
              </a:lnSpc>
              <a:buSzPts val="2000"/>
              <a:buFont typeface="Arial"/>
              <a:buChar char="•"/>
            </a:pPr>
            <a:r>
              <a:rPr lang="pl-PL" sz="2000" b="1" dirty="0">
                <a:solidFill>
                  <a:srgbClr val="009900"/>
                </a:solidFill>
              </a:rPr>
              <a:t>Oznakowanie ekologiczne: </a:t>
            </a:r>
            <a:r>
              <a:rPr lang="pl-PL" sz="2000" dirty="0"/>
              <a:t>Etykietowanie produktów w celu poinformowania konsumentów, że zostały one wyprodukowane w sposób przyjazny dla środowiska.</a:t>
            </a:r>
            <a:endParaRPr sz="2000" dirty="0"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pl-PL" sz="2000" b="1" dirty="0">
                <a:solidFill>
                  <a:srgbClr val="009900"/>
                </a:solidFill>
              </a:rPr>
              <a:t>Oszczędzanie wody: </a:t>
            </a:r>
            <a:r>
              <a:rPr lang="pl-PL" sz="2000" dirty="0"/>
              <a:t>Praktyka efektywnego korzystania z wody w celu ograniczenia jej niepotrzebnego zużycia.</a:t>
            </a: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endParaRPr sz="2000" dirty="0"/>
          </a:p>
          <a:p>
            <a:pPr marL="342900" lvl="0" indent="-342900" algn="just">
              <a:lnSpc>
                <a:spcPct val="100000"/>
              </a:lnSpc>
              <a:buSzPts val="2000"/>
              <a:buFont typeface="Arial"/>
              <a:buChar char="•"/>
            </a:pPr>
            <a:r>
              <a:rPr lang="pl-PL" sz="2000" b="1" dirty="0">
                <a:solidFill>
                  <a:srgbClr val="009900"/>
                </a:solidFill>
              </a:rPr>
              <a:t>Redukcja odpadów: </a:t>
            </a:r>
            <a:r>
              <a:rPr lang="pl-PL" sz="2000" dirty="0"/>
              <a:t>Praktyki mające na celu zmniejszenie ilości odpadów generowanych przez proces lub działanie.</a:t>
            </a:r>
          </a:p>
          <a:p>
            <a:pPr marL="342900" lvl="0" indent="-342900" algn="just">
              <a:lnSpc>
                <a:spcPct val="100000"/>
              </a:lnSpc>
              <a:buSzPts val="2000"/>
              <a:buFont typeface="Arial"/>
              <a:buChar char="•"/>
            </a:pPr>
            <a:endParaRPr sz="2000" dirty="0"/>
          </a:p>
          <a:p>
            <a:pPr marL="342900" lvl="0" indent="-342900" algn="just">
              <a:lnSpc>
                <a:spcPct val="100000"/>
              </a:lnSpc>
              <a:buSzPts val="2000"/>
              <a:buFont typeface="Arial"/>
              <a:buChar char="•"/>
            </a:pPr>
            <a:r>
              <a:rPr lang="pl-PL" sz="2000" b="1" dirty="0">
                <a:solidFill>
                  <a:srgbClr val="009900"/>
                </a:solidFill>
              </a:rPr>
              <a:t>Zielone zamówienia: </a:t>
            </a:r>
            <a:r>
              <a:rPr lang="pl-PL" sz="2000" dirty="0"/>
              <a:t>Nabywanie produktów i usług, które mają ograniczony wpływ na zdrowie ludzkie i środowisko.</a:t>
            </a:r>
            <a:endParaRPr sz="2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70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K</a:t>
            </a:r>
            <a:r>
              <a:rPr lang="pl-PL" dirty="0"/>
              <a:t>LUCZOWE POJĘCIA I DEFINICJE</a:t>
            </a:r>
            <a:endParaRPr lang="en-US" dirty="0"/>
          </a:p>
        </p:txBody>
      </p:sp>
      <p:sp>
        <p:nvSpPr>
          <p:cNvPr id="769" name="Google Shape;769;p70"/>
          <p:cNvSpPr txBox="1">
            <a:spLocks noGrp="1"/>
          </p:cNvSpPr>
          <p:nvPr>
            <p:ph type="body" idx="2"/>
          </p:nvPr>
        </p:nvSpPr>
        <p:spPr>
          <a:xfrm>
            <a:off x="904856" y="2061205"/>
            <a:ext cx="10779144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>
              <a:lnSpc>
                <a:spcPct val="100000"/>
              </a:lnSpc>
              <a:buSzPts val="2000"/>
              <a:buFont typeface="Arial"/>
              <a:buChar char="•"/>
            </a:pPr>
            <a:r>
              <a:rPr lang="pl-PL" sz="2000" b="1" dirty="0">
                <a:solidFill>
                  <a:srgbClr val="009900"/>
                </a:solidFill>
              </a:rPr>
              <a:t>Potrójna Linia Graniczna </a:t>
            </a:r>
            <a:r>
              <a:rPr lang="pl-PL" sz="2000" dirty="0"/>
              <a:t>(</a:t>
            </a:r>
            <a:r>
              <a:rPr lang="pl-PL" sz="2000" b="1" dirty="0">
                <a:solidFill>
                  <a:srgbClr val="009900"/>
                </a:solidFill>
              </a:rPr>
              <a:t>ang. </a:t>
            </a:r>
            <a:r>
              <a:rPr lang="en-US" sz="2000" b="1" dirty="0">
                <a:solidFill>
                  <a:srgbClr val="009900"/>
                </a:solidFill>
              </a:rPr>
              <a:t>Triple Bottom Line</a:t>
            </a:r>
            <a:r>
              <a:rPr lang="pl-PL" sz="2000" b="1" dirty="0">
                <a:solidFill>
                  <a:srgbClr val="009900"/>
                </a:solidFill>
              </a:rPr>
              <a:t>, TBL) </a:t>
            </a:r>
            <a:r>
              <a:rPr lang="pl-PL" sz="2000" dirty="0">
                <a:solidFill>
                  <a:srgbClr val="000000"/>
                </a:solidFill>
              </a:rPr>
              <a:t>Podejście biznesowe, które obejmuje wskaźniki społeczne, środowiskowe i finansowe.</a:t>
            </a:r>
            <a:endParaRPr sz="2000" dirty="0">
              <a:solidFill>
                <a:srgbClr val="000000"/>
              </a:solidFill>
            </a:endParaRPr>
          </a:p>
          <a:p>
            <a:pPr marL="342900" lvl="0" indent="-215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endParaRPr sz="2000" dirty="0"/>
          </a:p>
          <a:p>
            <a:pPr marL="342900" lvl="0" indent="-342900" algn="just">
              <a:lnSpc>
                <a:spcPct val="100000"/>
              </a:lnSpc>
              <a:buSzPts val="2000"/>
              <a:buFont typeface="Arial"/>
              <a:buChar char="•"/>
            </a:pPr>
            <a:r>
              <a:rPr lang="pl-PL" sz="2000" b="1" dirty="0">
                <a:solidFill>
                  <a:srgbClr val="009900"/>
                </a:solidFill>
              </a:rPr>
              <a:t>Zrównoważone innowacje: </a:t>
            </a:r>
            <a:r>
              <a:rPr lang="pl-PL" sz="2000" dirty="0"/>
              <a:t>Opracowywanie nowych produktów, usług lub procesów, które przynoszą korzyści środowiskowe i społeczne, a także zyski ekonomiczne.</a:t>
            </a:r>
            <a:endParaRPr dirty="0"/>
          </a:p>
          <a:p>
            <a:pPr marL="342900" lvl="0" indent="-215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endParaRPr sz="2000" dirty="0"/>
          </a:p>
          <a:p>
            <a:pPr marL="342900" lvl="0" indent="-342900" algn="just">
              <a:lnSpc>
                <a:spcPct val="100000"/>
              </a:lnSpc>
              <a:buSzPts val="2000"/>
              <a:buFont typeface="Arial"/>
              <a:buChar char="•"/>
            </a:pPr>
            <a:r>
              <a:rPr lang="pl-PL" sz="2000" b="1" dirty="0">
                <a:solidFill>
                  <a:srgbClr val="009900"/>
                </a:solidFill>
              </a:rPr>
              <a:t>Łagodzenie zmian klimatycznych: </a:t>
            </a:r>
            <a:r>
              <a:rPr lang="pl-PL" sz="2000" dirty="0"/>
              <a:t>Wysiłki mające na celu ograniczenie lub zapobieganie emisji gazów cieplarnianych.</a:t>
            </a:r>
            <a:endParaRPr dirty="0"/>
          </a:p>
          <a:p>
            <a:pPr marL="342900" lvl="0" indent="-215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endParaRPr sz="2000" dirty="0"/>
          </a:p>
          <a:p>
            <a:pPr marL="342900" lvl="0" indent="-342900" algn="just">
              <a:lnSpc>
                <a:spcPct val="100000"/>
              </a:lnSpc>
              <a:buSzPts val="2000"/>
              <a:buFont typeface="Arial"/>
              <a:buChar char="•"/>
            </a:pPr>
            <a:r>
              <a:rPr lang="pl-PL" sz="2000" b="1" dirty="0">
                <a:solidFill>
                  <a:srgbClr val="009900"/>
                </a:solidFill>
              </a:rPr>
              <a:t>Zielona technologia: </a:t>
            </a:r>
            <a:r>
              <a:rPr lang="pl-PL" sz="2000" dirty="0"/>
              <a:t>Technologia, której zastosowanie ma na celu złagodzenie lub odwrócenie wpływu działalności człowieka na środowisko.</a:t>
            </a:r>
            <a:endParaRPr dirty="0"/>
          </a:p>
          <a:p>
            <a:pPr marL="342900" lvl="0" indent="-215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endParaRPr sz="2000" dirty="0"/>
          </a:p>
          <a:p>
            <a:pPr marL="342900" lvl="0" indent="-342900" algn="just">
              <a:lnSpc>
                <a:spcPct val="100000"/>
              </a:lnSpc>
              <a:buSzPts val="2000"/>
              <a:buFont typeface="Arial"/>
              <a:buChar char="•"/>
            </a:pPr>
            <a:r>
              <a:rPr lang="pl-PL" sz="2000" b="1" dirty="0">
                <a:solidFill>
                  <a:srgbClr val="009900"/>
                </a:solidFill>
              </a:rPr>
              <a:t>Okrężny łańcuch dostaw (ang.: </a:t>
            </a:r>
            <a:r>
              <a:rPr lang="en-US" sz="2000" b="1" dirty="0">
                <a:solidFill>
                  <a:srgbClr val="009900"/>
                </a:solidFill>
              </a:rPr>
              <a:t>Circular Supply Chain</a:t>
            </a:r>
            <a:r>
              <a:rPr lang="pl-PL" sz="2000" b="1" dirty="0">
                <a:solidFill>
                  <a:srgbClr val="009900"/>
                </a:solidFill>
              </a:rPr>
              <a:t>) </a:t>
            </a:r>
            <a:r>
              <a:rPr lang="pl-PL" sz="2000" dirty="0"/>
              <a:t>Łańcuch dostaw, który kładzie nacisk na ponowne wykorzystanie, recykling i odnawianie materiałów i produktów w celu stworzenia systemu o obiegu zamkniętym.</a:t>
            </a:r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2f055413be5_0_6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3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K</a:t>
            </a:r>
            <a:r>
              <a:rPr lang="pl-PL" dirty="0"/>
              <a:t>LUCZOWE POJĘCIA I DEFINICJE</a:t>
            </a:r>
            <a:endParaRPr lang="en-US" dirty="0"/>
          </a:p>
        </p:txBody>
      </p:sp>
      <p:sp>
        <p:nvSpPr>
          <p:cNvPr id="776" name="Google Shape;776;g2f055413be5_0_6"/>
          <p:cNvSpPr txBox="1">
            <a:spLocks noGrp="1"/>
          </p:cNvSpPr>
          <p:nvPr>
            <p:ph type="body" idx="2"/>
          </p:nvPr>
        </p:nvSpPr>
        <p:spPr>
          <a:xfrm>
            <a:off x="904856" y="1902750"/>
            <a:ext cx="10664844" cy="3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/>
          </a:p>
          <a:p>
            <a:pPr marL="342900" lvl="0" indent="-342900" algn="just">
              <a:lnSpc>
                <a:spcPct val="100000"/>
              </a:lnSpc>
              <a:buSzPts val="2000"/>
              <a:buFont typeface="Arial"/>
              <a:buChar char="•"/>
            </a:pPr>
            <a:r>
              <a:rPr lang="pl-PL" sz="2000" b="1" dirty="0">
                <a:solidFill>
                  <a:srgbClr val="009900"/>
                </a:solidFill>
              </a:rPr>
              <a:t>Zrównoważony rozwój społeczny: </a:t>
            </a:r>
            <a:r>
              <a:rPr lang="pl-PL" sz="2000" dirty="0"/>
              <a:t>Tworzenie sprawiedliwego społeczeństwa, które zaspokaja potrzeby wszystkich obywateli i może być utrzymywane w nieskończoność.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342900" lvl="0" indent="-342900" algn="just">
              <a:lnSpc>
                <a:spcPct val="100000"/>
              </a:lnSpc>
              <a:buSzPts val="2000"/>
              <a:buFont typeface="Arial"/>
              <a:buChar char="•"/>
            </a:pPr>
            <a:r>
              <a:rPr lang="pl-PL" sz="2000" b="1" dirty="0">
                <a:solidFill>
                  <a:srgbClr val="009900"/>
                </a:solidFill>
              </a:rPr>
              <a:t>Zasoby odnawialne: </a:t>
            </a:r>
            <a:r>
              <a:rPr lang="pl-PL" sz="2000" dirty="0"/>
              <a:t>Zasoby naturalne, które mogą być naturalnie uzupełniane wraz z upływem czasu, takie jak energia słoneczna, energia wiatrowa i biomasa.</a:t>
            </a:r>
          </a:p>
          <a:p>
            <a:pPr marL="342900" lvl="0" indent="-342900" algn="just">
              <a:lnSpc>
                <a:spcPct val="100000"/>
              </a:lnSpc>
              <a:buSzPts val="2000"/>
              <a:buFont typeface="Arial"/>
              <a:buChar char="•"/>
            </a:pPr>
            <a:endParaRPr sz="2000" dirty="0"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pl-PL" sz="2000" b="1" dirty="0">
                <a:solidFill>
                  <a:srgbClr val="009900"/>
                </a:solidFill>
              </a:rPr>
              <a:t>Ład korporacyjny: </a:t>
            </a:r>
            <a:r>
              <a:rPr lang="pl-PL" sz="2000" dirty="0"/>
              <a:t>System zasad, praktyk i procesów, za pomocą których firma jest kierowana i kontrolowana, z naciskiem na zrównoważony rozwój i praktyki etyczne.</a:t>
            </a: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endParaRPr sz="2000" b="1" dirty="0">
              <a:solidFill>
                <a:srgbClr val="009900"/>
              </a:solidFill>
            </a:endParaRPr>
          </a:p>
          <a:p>
            <a:pPr marL="342900" lvl="0" indent="-342900" algn="just">
              <a:lnSpc>
                <a:spcPct val="100000"/>
              </a:lnSpc>
              <a:buSzPts val="2000"/>
              <a:buFont typeface="Arial"/>
              <a:buChar char="•"/>
            </a:pPr>
            <a:r>
              <a:rPr lang="pl-PL" sz="2000" b="1" dirty="0">
                <a:solidFill>
                  <a:srgbClr val="009900"/>
                </a:solidFill>
              </a:rPr>
              <a:t>Rachunek kosztów cyklu życia: </a:t>
            </a:r>
            <a:r>
              <a:rPr lang="pl-PL" sz="2000" dirty="0"/>
              <a:t>Metoda rachunkowości, która uwzględnia wszystkie koszty związane z cyklem życia produktu, w tym koszty początkowe, koszty utrzymania i utylizacji, w celu oceny całkowitego kosztu posiadania.</a:t>
            </a:r>
            <a:endParaRPr sz="2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74"/>
          <p:cNvSpPr txBox="1">
            <a:spLocks noGrp="1"/>
          </p:cNvSpPr>
          <p:nvPr>
            <p:ph type="body" idx="1"/>
          </p:nvPr>
        </p:nvSpPr>
        <p:spPr>
          <a:xfrm>
            <a:off x="7799501" y="5533317"/>
            <a:ext cx="3890325" cy="466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www.</a:t>
            </a:r>
            <a:r>
              <a:rPr lang="en-US" b="1"/>
              <a:t>website</a:t>
            </a:r>
            <a:r>
              <a:rPr lang="en-US"/>
              <a:t>.eu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806" name="Google Shape;806;p74"/>
          <p:cNvSpPr txBox="1">
            <a:spLocks noGrp="1"/>
          </p:cNvSpPr>
          <p:nvPr>
            <p:ph type="body" idx="2"/>
          </p:nvPr>
        </p:nvSpPr>
        <p:spPr>
          <a:xfrm>
            <a:off x="1283799" y="3277107"/>
            <a:ext cx="5881764" cy="79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l-PL" dirty="0"/>
              <a:t>Jakieś pytania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807" name="Google Shape;807;p74"/>
          <p:cNvSpPr txBox="1">
            <a:spLocks noGrp="1"/>
          </p:cNvSpPr>
          <p:nvPr>
            <p:ph type="body" idx="3"/>
          </p:nvPr>
        </p:nvSpPr>
        <p:spPr>
          <a:xfrm>
            <a:off x="1221181" y="2678292"/>
            <a:ext cx="5881764" cy="63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Dziękuję</a:t>
            </a:r>
            <a:endParaRPr dirty="0"/>
          </a:p>
        </p:txBody>
      </p:sp>
      <p:grpSp>
        <p:nvGrpSpPr>
          <p:cNvPr id="808" name="Google Shape;808;p74"/>
          <p:cNvGrpSpPr/>
          <p:nvPr/>
        </p:nvGrpSpPr>
        <p:grpSpPr>
          <a:xfrm>
            <a:off x="8380634" y="2920943"/>
            <a:ext cx="3193903" cy="538831"/>
            <a:chOff x="5349868" y="8302092"/>
            <a:chExt cx="1664680" cy="280842"/>
          </a:xfrm>
        </p:grpSpPr>
        <p:grpSp>
          <p:nvGrpSpPr>
            <p:cNvPr id="809" name="Google Shape;809;p74"/>
            <p:cNvGrpSpPr/>
            <p:nvPr/>
          </p:nvGrpSpPr>
          <p:grpSpPr>
            <a:xfrm>
              <a:off x="6388006" y="8302092"/>
              <a:ext cx="280634" cy="280634"/>
              <a:chOff x="1950027" y="2499889"/>
              <a:chExt cx="850463" cy="850463"/>
            </a:xfrm>
          </p:grpSpPr>
          <p:sp>
            <p:nvSpPr>
              <p:cNvPr id="810" name="Google Shape;810;p74"/>
              <p:cNvSpPr/>
              <p:nvPr/>
            </p:nvSpPr>
            <p:spPr>
              <a:xfrm>
                <a:off x="1950027" y="2499889"/>
                <a:ext cx="850463" cy="850463"/>
              </a:xfrm>
              <a:custGeom>
                <a:avLst/>
                <a:gdLst/>
                <a:ahLst/>
                <a:cxnLst/>
                <a:rect l="l" t="t" r="r" b="b"/>
                <a:pathLst>
                  <a:path w="850463" h="850463" extrusionOk="0">
                    <a:moveTo>
                      <a:pt x="850464" y="425232"/>
                    </a:moveTo>
                    <a:cubicBezTo>
                      <a:pt x="850464" y="660081"/>
                      <a:pt x="660081" y="850464"/>
                      <a:pt x="425232" y="850464"/>
                    </a:cubicBezTo>
                    <a:cubicBezTo>
                      <a:pt x="190383" y="850464"/>
                      <a:pt x="0" y="660081"/>
                      <a:pt x="0" y="425232"/>
                    </a:cubicBezTo>
                    <a:cubicBezTo>
                      <a:pt x="0" y="190383"/>
                      <a:pt x="190383" y="0"/>
                      <a:pt x="425232" y="0"/>
                    </a:cubicBezTo>
                    <a:cubicBezTo>
                      <a:pt x="660081" y="0"/>
                      <a:pt x="850464" y="190383"/>
                      <a:pt x="850464" y="425232"/>
                    </a:cubicBezTo>
                    <a:close/>
                  </a:path>
                </a:pathLst>
              </a:custGeom>
              <a:solidFill>
                <a:srgbClr val="73B6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11" name="Google Shape;811;p74"/>
              <p:cNvGrpSpPr/>
              <p:nvPr/>
            </p:nvGrpSpPr>
            <p:grpSpPr>
              <a:xfrm>
                <a:off x="2107521" y="2657382"/>
                <a:ext cx="535476" cy="535477"/>
                <a:chOff x="2107521" y="2657382"/>
                <a:chExt cx="535476" cy="535477"/>
              </a:xfrm>
            </p:grpSpPr>
            <p:sp>
              <p:nvSpPr>
                <p:cNvPr id="812" name="Google Shape;812;p74"/>
                <p:cNvSpPr/>
                <p:nvPr/>
              </p:nvSpPr>
              <p:spPr>
                <a:xfrm>
                  <a:off x="2107521" y="2657382"/>
                  <a:ext cx="535476" cy="535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476" h="535477" extrusionOk="0">
                      <a:moveTo>
                        <a:pt x="267739" y="48508"/>
                      </a:moveTo>
                      <a:cubicBezTo>
                        <a:pt x="338925" y="48508"/>
                        <a:pt x="347745" y="48508"/>
                        <a:pt x="376094" y="49768"/>
                      </a:cubicBezTo>
                      <a:cubicBezTo>
                        <a:pt x="401923" y="51028"/>
                        <a:pt x="416412" y="55438"/>
                        <a:pt x="425862" y="59217"/>
                      </a:cubicBezTo>
                      <a:cubicBezTo>
                        <a:pt x="438461" y="64257"/>
                        <a:pt x="447281" y="69927"/>
                        <a:pt x="456730" y="79377"/>
                      </a:cubicBezTo>
                      <a:cubicBezTo>
                        <a:pt x="466180" y="88826"/>
                        <a:pt x="471849" y="97646"/>
                        <a:pt x="476890" y="110245"/>
                      </a:cubicBezTo>
                      <a:cubicBezTo>
                        <a:pt x="480669" y="119695"/>
                        <a:pt x="485079" y="133554"/>
                        <a:pt x="486339" y="160013"/>
                      </a:cubicBezTo>
                      <a:cubicBezTo>
                        <a:pt x="487599" y="188362"/>
                        <a:pt x="487599" y="196552"/>
                        <a:pt x="487599" y="268368"/>
                      </a:cubicBezTo>
                      <a:cubicBezTo>
                        <a:pt x="487599" y="340185"/>
                        <a:pt x="487599" y="348375"/>
                        <a:pt x="486339" y="376724"/>
                      </a:cubicBezTo>
                      <a:cubicBezTo>
                        <a:pt x="485079" y="402553"/>
                        <a:pt x="480669" y="417042"/>
                        <a:pt x="476890" y="426492"/>
                      </a:cubicBezTo>
                      <a:cubicBezTo>
                        <a:pt x="471849" y="439091"/>
                        <a:pt x="466180" y="447911"/>
                        <a:pt x="456730" y="457360"/>
                      </a:cubicBezTo>
                      <a:cubicBezTo>
                        <a:pt x="447281" y="466810"/>
                        <a:pt x="438461" y="472480"/>
                        <a:pt x="425862" y="477519"/>
                      </a:cubicBezTo>
                      <a:cubicBezTo>
                        <a:pt x="416412" y="481299"/>
                        <a:pt x="402552" y="485709"/>
                        <a:pt x="376094" y="486969"/>
                      </a:cubicBezTo>
                      <a:cubicBezTo>
                        <a:pt x="347745" y="488229"/>
                        <a:pt x="339555" y="488229"/>
                        <a:pt x="267739" y="488229"/>
                      </a:cubicBezTo>
                      <a:cubicBezTo>
                        <a:pt x="195921" y="488229"/>
                        <a:pt x="187732" y="488229"/>
                        <a:pt x="159383" y="486969"/>
                      </a:cubicBezTo>
                      <a:cubicBezTo>
                        <a:pt x="133554" y="485709"/>
                        <a:pt x="119065" y="481299"/>
                        <a:pt x="109615" y="477519"/>
                      </a:cubicBezTo>
                      <a:cubicBezTo>
                        <a:pt x="97016" y="472480"/>
                        <a:pt x="88196" y="466810"/>
                        <a:pt x="78747" y="457360"/>
                      </a:cubicBezTo>
                      <a:cubicBezTo>
                        <a:pt x="69297" y="447911"/>
                        <a:pt x="63627" y="439091"/>
                        <a:pt x="58587" y="426492"/>
                      </a:cubicBezTo>
                      <a:cubicBezTo>
                        <a:pt x="54808" y="417042"/>
                        <a:pt x="50398" y="403183"/>
                        <a:pt x="49138" y="376724"/>
                      </a:cubicBezTo>
                      <a:cubicBezTo>
                        <a:pt x="47878" y="348375"/>
                        <a:pt x="47878" y="340185"/>
                        <a:pt x="47878" y="268368"/>
                      </a:cubicBezTo>
                      <a:cubicBezTo>
                        <a:pt x="47878" y="196552"/>
                        <a:pt x="47878" y="188362"/>
                        <a:pt x="49138" y="160013"/>
                      </a:cubicBezTo>
                      <a:cubicBezTo>
                        <a:pt x="50398" y="134184"/>
                        <a:pt x="54808" y="119695"/>
                        <a:pt x="58587" y="110245"/>
                      </a:cubicBezTo>
                      <a:cubicBezTo>
                        <a:pt x="63627" y="97646"/>
                        <a:pt x="69297" y="88826"/>
                        <a:pt x="78747" y="79377"/>
                      </a:cubicBezTo>
                      <a:cubicBezTo>
                        <a:pt x="88196" y="69927"/>
                        <a:pt x="97016" y="64257"/>
                        <a:pt x="109615" y="59217"/>
                      </a:cubicBezTo>
                      <a:cubicBezTo>
                        <a:pt x="119065" y="55438"/>
                        <a:pt x="132924" y="51028"/>
                        <a:pt x="159383" y="49768"/>
                      </a:cubicBezTo>
                      <a:cubicBezTo>
                        <a:pt x="187732" y="48508"/>
                        <a:pt x="195921" y="48508"/>
                        <a:pt x="267739" y="48508"/>
                      </a:cubicBezTo>
                      <a:moveTo>
                        <a:pt x="267739" y="0"/>
                      </a:moveTo>
                      <a:cubicBezTo>
                        <a:pt x="195292" y="0"/>
                        <a:pt x="185842" y="0"/>
                        <a:pt x="157493" y="1890"/>
                      </a:cubicBezTo>
                      <a:cubicBezTo>
                        <a:pt x="129144" y="3150"/>
                        <a:pt x="109615" y="7560"/>
                        <a:pt x="92606" y="14489"/>
                      </a:cubicBezTo>
                      <a:cubicBezTo>
                        <a:pt x="74967" y="21419"/>
                        <a:pt x="59847" y="30239"/>
                        <a:pt x="45358" y="45358"/>
                      </a:cubicBezTo>
                      <a:cubicBezTo>
                        <a:pt x="30239" y="60477"/>
                        <a:pt x="21419" y="74967"/>
                        <a:pt x="14489" y="92606"/>
                      </a:cubicBezTo>
                      <a:cubicBezTo>
                        <a:pt x="7560" y="109615"/>
                        <a:pt x="3150" y="129144"/>
                        <a:pt x="1890" y="157493"/>
                      </a:cubicBezTo>
                      <a:cubicBezTo>
                        <a:pt x="630" y="185842"/>
                        <a:pt x="0" y="195292"/>
                        <a:pt x="0" y="267739"/>
                      </a:cubicBezTo>
                      <a:cubicBezTo>
                        <a:pt x="0" y="340185"/>
                        <a:pt x="0" y="349635"/>
                        <a:pt x="1890" y="377984"/>
                      </a:cubicBezTo>
                      <a:cubicBezTo>
                        <a:pt x="3150" y="406333"/>
                        <a:pt x="7560" y="425862"/>
                        <a:pt x="14489" y="442871"/>
                      </a:cubicBezTo>
                      <a:cubicBezTo>
                        <a:pt x="21419" y="460510"/>
                        <a:pt x="30239" y="475630"/>
                        <a:pt x="45358" y="490119"/>
                      </a:cubicBezTo>
                      <a:cubicBezTo>
                        <a:pt x="60477" y="505238"/>
                        <a:pt x="74967" y="514058"/>
                        <a:pt x="92606" y="520988"/>
                      </a:cubicBezTo>
                      <a:cubicBezTo>
                        <a:pt x="109615" y="527917"/>
                        <a:pt x="129144" y="532327"/>
                        <a:pt x="157493" y="533587"/>
                      </a:cubicBezTo>
                      <a:cubicBezTo>
                        <a:pt x="185842" y="534847"/>
                        <a:pt x="195292" y="535477"/>
                        <a:pt x="267739" y="535477"/>
                      </a:cubicBezTo>
                      <a:cubicBezTo>
                        <a:pt x="340185" y="535477"/>
                        <a:pt x="349635" y="535477"/>
                        <a:pt x="377984" y="533587"/>
                      </a:cubicBezTo>
                      <a:cubicBezTo>
                        <a:pt x="406333" y="532327"/>
                        <a:pt x="425862" y="527917"/>
                        <a:pt x="442871" y="520988"/>
                      </a:cubicBezTo>
                      <a:cubicBezTo>
                        <a:pt x="460510" y="514058"/>
                        <a:pt x="475630" y="505238"/>
                        <a:pt x="490119" y="490119"/>
                      </a:cubicBezTo>
                      <a:cubicBezTo>
                        <a:pt x="505238" y="475000"/>
                        <a:pt x="514058" y="460510"/>
                        <a:pt x="520988" y="442871"/>
                      </a:cubicBezTo>
                      <a:cubicBezTo>
                        <a:pt x="527917" y="425862"/>
                        <a:pt x="532327" y="406333"/>
                        <a:pt x="533587" y="377984"/>
                      </a:cubicBezTo>
                      <a:cubicBezTo>
                        <a:pt x="534847" y="349635"/>
                        <a:pt x="535477" y="340185"/>
                        <a:pt x="535477" y="267739"/>
                      </a:cubicBezTo>
                      <a:cubicBezTo>
                        <a:pt x="535477" y="195292"/>
                        <a:pt x="535477" y="185842"/>
                        <a:pt x="533587" y="157493"/>
                      </a:cubicBezTo>
                      <a:cubicBezTo>
                        <a:pt x="532327" y="129144"/>
                        <a:pt x="527917" y="109615"/>
                        <a:pt x="520988" y="92606"/>
                      </a:cubicBezTo>
                      <a:cubicBezTo>
                        <a:pt x="514058" y="74967"/>
                        <a:pt x="505238" y="59847"/>
                        <a:pt x="490119" y="45358"/>
                      </a:cubicBezTo>
                      <a:cubicBezTo>
                        <a:pt x="474999" y="30239"/>
                        <a:pt x="460510" y="21419"/>
                        <a:pt x="442871" y="14489"/>
                      </a:cubicBezTo>
                      <a:cubicBezTo>
                        <a:pt x="425862" y="7560"/>
                        <a:pt x="406333" y="3150"/>
                        <a:pt x="377984" y="1890"/>
                      </a:cubicBezTo>
                      <a:cubicBezTo>
                        <a:pt x="349635" y="630"/>
                        <a:pt x="340185" y="0"/>
                        <a:pt x="267739" y="0"/>
                      </a:cubicBezTo>
                      <a:lnTo>
                        <a:pt x="2677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3" name="Google Shape;813;p74"/>
                <p:cNvSpPr/>
                <p:nvPr/>
              </p:nvSpPr>
              <p:spPr>
                <a:xfrm>
                  <a:off x="2237925" y="2787786"/>
                  <a:ext cx="274668" cy="274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668" h="274668" extrusionOk="0">
                      <a:moveTo>
                        <a:pt x="137334" y="0"/>
                      </a:moveTo>
                      <a:cubicBezTo>
                        <a:pt x="61107" y="0"/>
                        <a:pt x="0" y="61737"/>
                        <a:pt x="0" y="137334"/>
                      </a:cubicBezTo>
                      <a:cubicBezTo>
                        <a:pt x="0" y="212931"/>
                        <a:pt x="61737" y="274668"/>
                        <a:pt x="137334" y="274668"/>
                      </a:cubicBezTo>
                      <a:cubicBezTo>
                        <a:pt x="212931" y="274668"/>
                        <a:pt x="274668" y="212931"/>
                        <a:pt x="274668" y="137334"/>
                      </a:cubicBezTo>
                      <a:cubicBezTo>
                        <a:pt x="274668" y="61737"/>
                        <a:pt x="212931" y="0"/>
                        <a:pt x="137334" y="0"/>
                      </a:cubicBezTo>
                      <a:close/>
                      <a:moveTo>
                        <a:pt x="137334" y="226790"/>
                      </a:moveTo>
                      <a:cubicBezTo>
                        <a:pt x="88196" y="226790"/>
                        <a:pt x="47878" y="187102"/>
                        <a:pt x="47878" y="137334"/>
                      </a:cubicBezTo>
                      <a:cubicBezTo>
                        <a:pt x="47878" y="87566"/>
                        <a:pt x="87566" y="47878"/>
                        <a:pt x="137334" y="47878"/>
                      </a:cubicBezTo>
                      <a:cubicBezTo>
                        <a:pt x="186472" y="47878"/>
                        <a:pt x="226790" y="87566"/>
                        <a:pt x="226790" y="137334"/>
                      </a:cubicBezTo>
                      <a:cubicBezTo>
                        <a:pt x="226790" y="187102"/>
                        <a:pt x="186472" y="226790"/>
                        <a:pt x="137334" y="22679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4" name="Google Shape;814;p74"/>
                <p:cNvSpPr/>
                <p:nvPr/>
              </p:nvSpPr>
              <p:spPr>
                <a:xfrm>
                  <a:off x="2486134" y="2749988"/>
                  <a:ext cx="64257" cy="64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57" h="64257" extrusionOk="0">
                      <a:moveTo>
                        <a:pt x="64257" y="32129"/>
                      </a:moveTo>
                      <a:cubicBezTo>
                        <a:pt x="64257" y="49873"/>
                        <a:pt x="49873" y="64257"/>
                        <a:pt x="32129" y="64257"/>
                      </a:cubicBezTo>
                      <a:cubicBezTo>
                        <a:pt x="14385" y="64257"/>
                        <a:pt x="0" y="49873"/>
                        <a:pt x="0" y="32129"/>
                      </a:cubicBezTo>
                      <a:cubicBezTo>
                        <a:pt x="0" y="14384"/>
                        <a:pt x="14385" y="0"/>
                        <a:pt x="32129" y="0"/>
                      </a:cubicBezTo>
                      <a:cubicBezTo>
                        <a:pt x="49873" y="0"/>
                        <a:pt x="64257" y="14384"/>
                        <a:pt x="64257" y="321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15" name="Google Shape;815;p74"/>
            <p:cNvGrpSpPr/>
            <p:nvPr/>
          </p:nvGrpSpPr>
          <p:grpSpPr>
            <a:xfrm>
              <a:off x="5695775" y="8302092"/>
              <a:ext cx="280634" cy="280634"/>
              <a:chOff x="-147782" y="2499889"/>
              <a:chExt cx="850463" cy="850463"/>
            </a:xfrm>
          </p:grpSpPr>
          <p:sp>
            <p:nvSpPr>
              <p:cNvPr id="816" name="Google Shape;816;p74"/>
              <p:cNvSpPr/>
              <p:nvPr/>
            </p:nvSpPr>
            <p:spPr>
              <a:xfrm>
                <a:off x="-147782" y="2499889"/>
                <a:ext cx="850463" cy="850463"/>
              </a:xfrm>
              <a:custGeom>
                <a:avLst/>
                <a:gdLst/>
                <a:ahLst/>
                <a:cxnLst/>
                <a:rect l="l" t="t" r="r" b="b"/>
                <a:pathLst>
                  <a:path w="850463" h="850463" extrusionOk="0">
                    <a:moveTo>
                      <a:pt x="850464" y="425232"/>
                    </a:moveTo>
                    <a:cubicBezTo>
                      <a:pt x="850464" y="660081"/>
                      <a:pt x="660081" y="850464"/>
                      <a:pt x="425232" y="850464"/>
                    </a:cubicBezTo>
                    <a:cubicBezTo>
                      <a:pt x="190383" y="850464"/>
                      <a:pt x="0" y="660081"/>
                      <a:pt x="0" y="425232"/>
                    </a:cubicBezTo>
                    <a:cubicBezTo>
                      <a:pt x="0" y="190383"/>
                      <a:pt x="190383" y="0"/>
                      <a:pt x="425232" y="0"/>
                    </a:cubicBezTo>
                    <a:cubicBezTo>
                      <a:pt x="660081" y="0"/>
                      <a:pt x="850464" y="190383"/>
                      <a:pt x="850464" y="425232"/>
                    </a:cubicBezTo>
                    <a:close/>
                  </a:path>
                </a:pathLst>
              </a:custGeom>
              <a:solidFill>
                <a:srgbClr val="73B6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74"/>
              <p:cNvSpPr/>
              <p:nvPr/>
            </p:nvSpPr>
            <p:spPr>
              <a:xfrm>
                <a:off x="18530" y="2722899"/>
                <a:ext cx="549966" cy="447280"/>
              </a:xfrm>
              <a:custGeom>
                <a:avLst/>
                <a:gdLst/>
                <a:ahLst/>
                <a:cxnLst/>
                <a:rect l="l" t="t" r="r" b="b"/>
                <a:pathLst>
                  <a:path w="549966" h="447280" extrusionOk="0">
                    <a:moveTo>
                      <a:pt x="173243" y="447281"/>
                    </a:moveTo>
                    <a:cubicBezTo>
                      <a:pt x="381134" y="447281"/>
                      <a:pt x="494529" y="275298"/>
                      <a:pt x="494529" y="125995"/>
                    </a:cubicBezTo>
                    <a:cubicBezTo>
                      <a:pt x="494529" y="120955"/>
                      <a:pt x="494529" y="116545"/>
                      <a:pt x="493899" y="111505"/>
                    </a:cubicBezTo>
                    <a:cubicBezTo>
                      <a:pt x="515948" y="95756"/>
                      <a:pt x="534847" y="75597"/>
                      <a:pt x="549966" y="52918"/>
                    </a:cubicBezTo>
                    <a:cubicBezTo>
                      <a:pt x="529807" y="61737"/>
                      <a:pt x="507758" y="68037"/>
                      <a:pt x="485079" y="70557"/>
                    </a:cubicBezTo>
                    <a:cubicBezTo>
                      <a:pt x="508388" y="56698"/>
                      <a:pt x="526027" y="34649"/>
                      <a:pt x="534847" y="8190"/>
                    </a:cubicBezTo>
                    <a:cubicBezTo>
                      <a:pt x="512798" y="21419"/>
                      <a:pt x="488859" y="30239"/>
                      <a:pt x="463030" y="35908"/>
                    </a:cubicBezTo>
                    <a:cubicBezTo>
                      <a:pt x="442241" y="13859"/>
                      <a:pt x="413262" y="0"/>
                      <a:pt x="380504" y="0"/>
                    </a:cubicBezTo>
                    <a:cubicBezTo>
                      <a:pt x="318136" y="0"/>
                      <a:pt x="267739" y="50398"/>
                      <a:pt x="267739" y="112765"/>
                    </a:cubicBezTo>
                    <a:cubicBezTo>
                      <a:pt x="267739" y="121585"/>
                      <a:pt x="268998" y="130404"/>
                      <a:pt x="270888" y="138594"/>
                    </a:cubicBezTo>
                    <a:cubicBezTo>
                      <a:pt x="177022" y="134184"/>
                      <a:pt x="93866" y="88826"/>
                      <a:pt x="38428" y="20789"/>
                    </a:cubicBezTo>
                    <a:cubicBezTo>
                      <a:pt x="28979" y="37168"/>
                      <a:pt x="23309" y="56698"/>
                      <a:pt x="23309" y="77487"/>
                    </a:cubicBezTo>
                    <a:cubicBezTo>
                      <a:pt x="23309" y="116545"/>
                      <a:pt x="43468" y="151194"/>
                      <a:pt x="73707" y="171353"/>
                    </a:cubicBezTo>
                    <a:cubicBezTo>
                      <a:pt x="55438" y="170723"/>
                      <a:pt x="37798" y="165683"/>
                      <a:pt x="22679" y="157493"/>
                    </a:cubicBezTo>
                    <a:cubicBezTo>
                      <a:pt x="22679" y="158123"/>
                      <a:pt x="22679" y="158123"/>
                      <a:pt x="22679" y="158753"/>
                    </a:cubicBezTo>
                    <a:cubicBezTo>
                      <a:pt x="22679" y="213561"/>
                      <a:pt x="61737" y="258919"/>
                      <a:pt x="113395" y="269628"/>
                    </a:cubicBezTo>
                    <a:cubicBezTo>
                      <a:pt x="103946" y="272148"/>
                      <a:pt x="93866" y="273408"/>
                      <a:pt x="83786" y="273408"/>
                    </a:cubicBezTo>
                    <a:cubicBezTo>
                      <a:pt x="76227" y="273408"/>
                      <a:pt x="69297" y="272778"/>
                      <a:pt x="62367" y="271518"/>
                    </a:cubicBezTo>
                    <a:cubicBezTo>
                      <a:pt x="76857" y="316246"/>
                      <a:pt x="118435" y="349005"/>
                      <a:pt x="167573" y="349635"/>
                    </a:cubicBezTo>
                    <a:cubicBezTo>
                      <a:pt x="129144" y="379874"/>
                      <a:pt x="80006" y="398143"/>
                      <a:pt x="27089" y="398143"/>
                    </a:cubicBezTo>
                    <a:cubicBezTo>
                      <a:pt x="18269" y="398143"/>
                      <a:pt x="8820" y="397513"/>
                      <a:pt x="0" y="396883"/>
                    </a:cubicBezTo>
                    <a:cubicBezTo>
                      <a:pt x="50398" y="428382"/>
                      <a:pt x="109615" y="447281"/>
                      <a:pt x="173243" y="44728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8" name="Google Shape;818;p74"/>
            <p:cNvGrpSpPr/>
            <p:nvPr/>
          </p:nvGrpSpPr>
          <p:grpSpPr>
            <a:xfrm>
              <a:off x="6733914" y="8302092"/>
              <a:ext cx="280634" cy="280634"/>
              <a:chOff x="2998302" y="2499889"/>
              <a:chExt cx="850463" cy="850463"/>
            </a:xfrm>
          </p:grpSpPr>
          <p:sp>
            <p:nvSpPr>
              <p:cNvPr id="819" name="Google Shape;819;p74"/>
              <p:cNvSpPr/>
              <p:nvPr/>
            </p:nvSpPr>
            <p:spPr>
              <a:xfrm>
                <a:off x="2998302" y="2499889"/>
                <a:ext cx="850463" cy="850463"/>
              </a:xfrm>
              <a:custGeom>
                <a:avLst/>
                <a:gdLst/>
                <a:ahLst/>
                <a:cxnLst/>
                <a:rect l="l" t="t" r="r" b="b"/>
                <a:pathLst>
                  <a:path w="850463" h="850463" extrusionOk="0">
                    <a:moveTo>
                      <a:pt x="850463" y="425232"/>
                    </a:moveTo>
                    <a:cubicBezTo>
                      <a:pt x="850463" y="660081"/>
                      <a:pt x="660081" y="850464"/>
                      <a:pt x="425232" y="850464"/>
                    </a:cubicBezTo>
                    <a:cubicBezTo>
                      <a:pt x="190382" y="850464"/>
                      <a:pt x="0" y="660081"/>
                      <a:pt x="0" y="425232"/>
                    </a:cubicBezTo>
                    <a:cubicBezTo>
                      <a:pt x="0" y="190383"/>
                      <a:pt x="190382" y="0"/>
                      <a:pt x="425232" y="0"/>
                    </a:cubicBezTo>
                    <a:cubicBezTo>
                      <a:pt x="660081" y="0"/>
                      <a:pt x="850463" y="190383"/>
                      <a:pt x="850463" y="425232"/>
                    </a:cubicBezTo>
                    <a:close/>
                  </a:path>
                </a:pathLst>
              </a:custGeom>
              <a:solidFill>
                <a:srgbClr val="73B6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74"/>
              <p:cNvSpPr/>
              <p:nvPr/>
            </p:nvSpPr>
            <p:spPr>
              <a:xfrm>
                <a:off x="3139416" y="2726679"/>
                <a:ext cx="568235" cy="398142"/>
              </a:xfrm>
              <a:custGeom>
                <a:avLst/>
                <a:gdLst/>
                <a:ahLst/>
                <a:cxnLst/>
                <a:rect l="l" t="t" r="r" b="b"/>
                <a:pathLst>
                  <a:path w="568235" h="398142" extrusionOk="0">
                    <a:moveTo>
                      <a:pt x="556266" y="62367"/>
                    </a:moveTo>
                    <a:cubicBezTo>
                      <a:pt x="549966" y="37798"/>
                      <a:pt x="530437" y="18899"/>
                      <a:pt x="505868" y="11969"/>
                    </a:cubicBezTo>
                    <a:cubicBezTo>
                      <a:pt x="461770" y="0"/>
                      <a:pt x="284118" y="0"/>
                      <a:pt x="284118" y="0"/>
                    </a:cubicBezTo>
                    <a:cubicBezTo>
                      <a:pt x="284118" y="0"/>
                      <a:pt x="107095" y="0"/>
                      <a:pt x="62367" y="11969"/>
                    </a:cubicBezTo>
                    <a:cubicBezTo>
                      <a:pt x="37798" y="18269"/>
                      <a:pt x="18899" y="37798"/>
                      <a:pt x="11970" y="62367"/>
                    </a:cubicBezTo>
                    <a:cubicBezTo>
                      <a:pt x="0" y="106465"/>
                      <a:pt x="0" y="199071"/>
                      <a:pt x="0" y="199071"/>
                    </a:cubicBezTo>
                    <a:cubicBezTo>
                      <a:pt x="0" y="199071"/>
                      <a:pt x="0" y="291048"/>
                      <a:pt x="11970" y="335776"/>
                    </a:cubicBezTo>
                    <a:cubicBezTo>
                      <a:pt x="18269" y="360345"/>
                      <a:pt x="37798" y="379244"/>
                      <a:pt x="62367" y="386173"/>
                    </a:cubicBezTo>
                    <a:cubicBezTo>
                      <a:pt x="106466" y="398143"/>
                      <a:pt x="284118" y="398143"/>
                      <a:pt x="284118" y="398143"/>
                    </a:cubicBezTo>
                    <a:cubicBezTo>
                      <a:pt x="284118" y="398143"/>
                      <a:pt x="461140" y="398143"/>
                      <a:pt x="505868" y="386173"/>
                    </a:cubicBezTo>
                    <a:cubicBezTo>
                      <a:pt x="530437" y="379874"/>
                      <a:pt x="549336" y="360345"/>
                      <a:pt x="556266" y="335776"/>
                    </a:cubicBezTo>
                    <a:cubicBezTo>
                      <a:pt x="568236" y="291677"/>
                      <a:pt x="568236" y="199071"/>
                      <a:pt x="568236" y="199071"/>
                    </a:cubicBezTo>
                    <a:cubicBezTo>
                      <a:pt x="568236" y="199071"/>
                      <a:pt x="567605" y="106465"/>
                      <a:pt x="556266" y="62367"/>
                    </a:cubicBezTo>
                    <a:close/>
                    <a:moveTo>
                      <a:pt x="227420" y="283488"/>
                    </a:moveTo>
                    <a:lnTo>
                      <a:pt x="227420" y="113395"/>
                    </a:lnTo>
                    <a:lnTo>
                      <a:pt x="374834" y="198441"/>
                    </a:lnTo>
                    <a:lnTo>
                      <a:pt x="227420" y="2834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1" name="Google Shape;821;p74"/>
            <p:cNvGrpSpPr/>
            <p:nvPr/>
          </p:nvGrpSpPr>
          <p:grpSpPr>
            <a:xfrm>
              <a:off x="5349868" y="8302092"/>
              <a:ext cx="280634" cy="280842"/>
              <a:chOff x="-1196056" y="2499889"/>
              <a:chExt cx="850463" cy="851092"/>
            </a:xfrm>
          </p:grpSpPr>
          <p:sp>
            <p:nvSpPr>
              <p:cNvPr id="822" name="Google Shape;822;p74"/>
              <p:cNvSpPr/>
              <p:nvPr/>
            </p:nvSpPr>
            <p:spPr>
              <a:xfrm>
                <a:off x="-1196056" y="2499889"/>
                <a:ext cx="850463" cy="845423"/>
              </a:xfrm>
              <a:custGeom>
                <a:avLst/>
                <a:gdLst/>
                <a:ahLst/>
                <a:cxnLst/>
                <a:rect l="l" t="t" r="r" b="b"/>
                <a:pathLst>
                  <a:path w="850463" h="845423" extrusionOk="0">
                    <a:moveTo>
                      <a:pt x="850463" y="425232"/>
                    </a:moveTo>
                    <a:cubicBezTo>
                      <a:pt x="850463" y="190252"/>
                      <a:pt x="660212" y="0"/>
                      <a:pt x="425232" y="0"/>
                    </a:cubicBezTo>
                    <a:cubicBezTo>
                      <a:pt x="190252" y="0"/>
                      <a:pt x="0" y="190252"/>
                      <a:pt x="0" y="425232"/>
                    </a:cubicBezTo>
                    <a:cubicBezTo>
                      <a:pt x="0" y="637533"/>
                      <a:pt x="155603" y="813295"/>
                      <a:pt x="359085" y="845424"/>
                    </a:cubicBezTo>
                    <a:lnTo>
                      <a:pt x="359085" y="548076"/>
                    </a:lnTo>
                    <a:lnTo>
                      <a:pt x="251359" y="548076"/>
                    </a:lnTo>
                    <a:lnTo>
                      <a:pt x="251359" y="425232"/>
                    </a:lnTo>
                    <a:lnTo>
                      <a:pt x="359085" y="425232"/>
                    </a:lnTo>
                    <a:lnTo>
                      <a:pt x="359085" y="331996"/>
                    </a:lnTo>
                    <a:cubicBezTo>
                      <a:pt x="359085" y="225530"/>
                      <a:pt x="422712" y="166313"/>
                      <a:pt x="519728" y="166313"/>
                    </a:cubicBezTo>
                    <a:cubicBezTo>
                      <a:pt x="566346" y="166313"/>
                      <a:pt x="614854" y="174503"/>
                      <a:pt x="614854" y="174503"/>
                    </a:cubicBezTo>
                    <a:lnTo>
                      <a:pt x="614854" y="279078"/>
                    </a:lnTo>
                    <a:lnTo>
                      <a:pt x="561306" y="279078"/>
                    </a:lnTo>
                    <a:cubicBezTo>
                      <a:pt x="508388" y="279078"/>
                      <a:pt x="492009" y="311837"/>
                      <a:pt x="492009" y="345225"/>
                    </a:cubicBezTo>
                    <a:lnTo>
                      <a:pt x="492009" y="425232"/>
                    </a:lnTo>
                    <a:lnTo>
                      <a:pt x="609184" y="425232"/>
                    </a:lnTo>
                    <a:lnTo>
                      <a:pt x="590285" y="548076"/>
                    </a:lnTo>
                    <a:lnTo>
                      <a:pt x="491379" y="548076"/>
                    </a:lnTo>
                    <a:lnTo>
                      <a:pt x="491379" y="845424"/>
                    </a:lnTo>
                    <a:cubicBezTo>
                      <a:pt x="694860" y="813925"/>
                      <a:pt x="850463" y="637533"/>
                      <a:pt x="850463" y="425232"/>
                    </a:cubicBezTo>
                    <a:close/>
                  </a:path>
                </a:pathLst>
              </a:custGeom>
              <a:solidFill>
                <a:srgbClr val="73B6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74"/>
              <p:cNvSpPr/>
              <p:nvPr/>
            </p:nvSpPr>
            <p:spPr>
              <a:xfrm>
                <a:off x="-945327" y="2666201"/>
                <a:ext cx="363494" cy="684780"/>
              </a:xfrm>
              <a:custGeom>
                <a:avLst/>
                <a:gdLst/>
                <a:ahLst/>
                <a:cxnLst/>
                <a:rect l="l" t="t" r="r" b="b"/>
                <a:pathLst>
                  <a:path w="363494" h="684780" extrusionOk="0">
                    <a:moveTo>
                      <a:pt x="339555" y="381764"/>
                    </a:moveTo>
                    <a:lnTo>
                      <a:pt x="358455" y="258919"/>
                    </a:lnTo>
                    <a:lnTo>
                      <a:pt x="240650" y="258919"/>
                    </a:lnTo>
                    <a:lnTo>
                      <a:pt x="240650" y="179542"/>
                    </a:lnTo>
                    <a:cubicBezTo>
                      <a:pt x="240650" y="146154"/>
                      <a:pt x="257029" y="113395"/>
                      <a:pt x="309947" y="113395"/>
                    </a:cubicBezTo>
                    <a:lnTo>
                      <a:pt x="363494" y="113395"/>
                    </a:lnTo>
                    <a:lnTo>
                      <a:pt x="363494" y="8190"/>
                    </a:lnTo>
                    <a:cubicBezTo>
                      <a:pt x="363494" y="8190"/>
                      <a:pt x="314987" y="0"/>
                      <a:pt x="268368" y="0"/>
                    </a:cubicBezTo>
                    <a:cubicBezTo>
                      <a:pt x="171353" y="0"/>
                      <a:pt x="107725" y="58588"/>
                      <a:pt x="107725" y="165683"/>
                    </a:cubicBezTo>
                    <a:lnTo>
                      <a:pt x="107725" y="259549"/>
                    </a:lnTo>
                    <a:lnTo>
                      <a:pt x="0" y="259549"/>
                    </a:lnTo>
                    <a:lnTo>
                      <a:pt x="0" y="382394"/>
                    </a:lnTo>
                    <a:lnTo>
                      <a:pt x="107725" y="382394"/>
                    </a:lnTo>
                    <a:lnTo>
                      <a:pt x="107725" y="679741"/>
                    </a:lnTo>
                    <a:cubicBezTo>
                      <a:pt x="129144" y="682891"/>
                      <a:pt x="151823" y="684781"/>
                      <a:pt x="173873" y="684781"/>
                    </a:cubicBezTo>
                    <a:cubicBezTo>
                      <a:pt x="195922" y="684781"/>
                      <a:pt x="218601" y="682891"/>
                      <a:pt x="240020" y="679741"/>
                    </a:cubicBezTo>
                    <a:lnTo>
                      <a:pt x="240020" y="382394"/>
                    </a:lnTo>
                    <a:lnTo>
                      <a:pt x="339555" y="3823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4" name="Google Shape;824;p74"/>
            <p:cNvSpPr/>
            <p:nvPr/>
          </p:nvSpPr>
          <p:spPr>
            <a:xfrm>
              <a:off x="6041891" y="8302092"/>
              <a:ext cx="280634" cy="280634"/>
            </a:xfrm>
            <a:custGeom>
              <a:avLst/>
              <a:gdLst/>
              <a:ahLst/>
              <a:cxnLst/>
              <a:rect l="l" t="t" r="r" b="b"/>
              <a:pathLst>
                <a:path w="850463" h="850463" extrusionOk="0">
                  <a:moveTo>
                    <a:pt x="850464" y="425232"/>
                  </a:moveTo>
                  <a:cubicBezTo>
                    <a:pt x="850464" y="660081"/>
                    <a:pt x="660081" y="850464"/>
                    <a:pt x="425232" y="850464"/>
                  </a:cubicBezTo>
                  <a:cubicBezTo>
                    <a:pt x="190383" y="850464"/>
                    <a:pt x="0" y="660081"/>
                    <a:pt x="0" y="425232"/>
                  </a:cubicBezTo>
                  <a:cubicBezTo>
                    <a:pt x="0" y="190383"/>
                    <a:pt x="190383" y="0"/>
                    <a:pt x="425232" y="0"/>
                  </a:cubicBezTo>
                  <a:cubicBezTo>
                    <a:pt x="660081" y="0"/>
                    <a:pt x="850464" y="190383"/>
                    <a:pt x="850464" y="425232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25" name="Google Shape;825;p74" descr="World with solid fill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59170" y="8319371"/>
              <a:ext cx="246077" cy="2460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59"/>
          <p:cNvSpPr txBox="1">
            <a:spLocks noGrp="1"/>
          </p:cNvSpPr>
          <p:nvPr>
            <p:ph type="body" idx="1"/>
          </p:nvPr>
        </p:nvSpPr>
        <p:spPr>
          <a:xfrm>
            <a:off x="47813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KLUCZOWE TERMINY I DEFINICJE</a:t>
            </a:r>
            <a:endParaRPr dirty="0"/>
          </a:p>
        </p:txBody>
      </p:sp>
      <p:sp>
        <p:nvSpPr>
          <p:cNvPr id="698" name="Google Shape;698;p59"/>
          <p:cNvSpPr txBox="1">
            <a:spLocks noGrp="1"/>
          </p:cNvSpPr>
          <p:nvPr>
            <p:ph type="body" idx="2"/>
          </p:nvPr>
        </p:nvSpPr>
        <p:spPr>
          <a:xfrm>
            <a:off x="478136" y="2085589"/>
            <a:ext cx="1118960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lnSpc>
                <a:spcPct val="124000"/>
              </a:lnSpc>
              <a:buSzPts val="2000"/>
              <a:buFont typeface="Arial"/>
              <a:buChar char="•"/>
            </a:pPr>
            <a:r>
              <a:rPr lang="pl-PL" sz="2200" b="1" dirty="0"/>
              <a:t>Zrównoważony rozwój: </a:t>
            </a:r>
            <a:r>
              <a:rPr lang="pl-PL" sz="2200" dirty="0"/>
              <a:t>Zdolność do utrzymania lub poprawy standardów życia bez niszczenia lub wyczerpywania zasobów naturalnych w przyszłości.</a:t>
            </a:r>
          </a:p>
          <a:p>
            <a:pPr marL="342900" indent="-342900" algn="just">
              <a:lnSpc>
                <a:spcPct val="124000"/>
              </a:lnSpc>
              <a:buSzPts val="2000"/>
              <a:buFont typeface="Arial"/>
              <a:buChar char="•"/>
            </a:pPr>
            <a:r>
              <a:rPr lang="pl-PL" sz="2200" b="1" dirty="0"/>
              <a:t>Społeczna odpowiedzialność biznesu (CSR): </a:t>
            </a:r>
            <a:r>
              <a:rPr lang="pl-PL" sz="2200" dirty="0"/>
              <a:t>Model biznesowy, który pomaga firmie być społecznie odpowiedzialną wobec siebie, swoich interesariuszy i społeczeństwa. Praktykując społeczną odpowiedzialność biznesu, firmy mają świadomość wpływu, jaki wywierają na wszystkie aspekty społeczeństwa, w tym gospodarcze, społeczne i środowiskowe.</a:t>
            </a:r>
          </a:p>
          <a:p>
            <a:pPr marL="342900" indent="-342900" algn="just">
              <a:lnSpc>
                <a:spcPct val="124000"/>
              </a:lnSpc>
              <a:buSzPts val="2000"/>
              <a:buFont typeface="Arial"/>
              <a:buChar char="•"/>
            </a:pPr>
            <a:r>
              <a:rPr lang="pl-PL" sz="2200" b="1" dirty="0"/>
              <a:t>Koncepcja </a:t>
            </a:r>
            <a:r>
              <a:rPr lang="pl-PL" sz="2200" b="1" dirty="0" err="1"/>
              <a:t>Triple</a:t>
            </a:r>
            <a:r>
              <a:rPr lang="pl-PL" sz="2200" b="1" dirty="0"/>
              <a:t> </a:t>
            </a:r>
            <a:r>
              <a:rPr lang="pl-PL" sz="2200" b="1" dirty="0" err="1"/>
              <a:t>Bottom</a:t>
            </a:r>
            <a:r>
              <a:rPr lang="pl-PL" sz="2200" b="1" dirty="0"/>
              <a:t> Line: </a:t>
            </a:r>
            <a:r>
              <a:rPr lang="pl-PL" sz="2200" dirty="0"/>
              <a:t>Ramy lub teoria, która zaleca, aby firmy koncentrowały się na kwestiach społecznych i środowiskowych tak samo, jak na zyskach. Potrójna linia przewodnia obejmuje sprawiedliwość społeczną, ochronę środowiska i rentowność ekonomiczną - trzy P (ang.-</a:t>
            </a:r>
            <a:r>
              <a:rPr lang="pl-PL" sz="2200" dirty="0" err="1"/>
              <a:t>people</a:t>
            </a:r>
            <a:r>
              <a:rPr lang="pl-PL" sz="2200" dirty="0"/>
              <a:t>, planet, and profit): ludzie, planeta i zysk.</a:t>
            </a:r>
            <a:endParaRPr lang="en-AU" sz="2200" dirty="0"/>
          </a:p>
          <a:p>
            <a:pPr marL="342900" indent="-342900" algn="just">
              <a:lnSpc>
                <a:spcPct val="124000"/>
              </a:lnSpc>
              <a:buSzPts val="2000"/>
              <a:buFont typeface="Arial"/>
              <a:buChar char="•"/>
            </a:pP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08"/>
          <p:cNvSpPr txBox="1">
            <a:spLocks noGrp="1"/>
          </p:cNvSpPr>
          <p:nvPr>
            <p:ph type="body" idx="1"/>
          </p:nvPr>
        </p:nvSpPr>
        <p:spPr>
          <a:xfrm>
            <a:off x="498045" y="936622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KLUCZOWE TERMINY I DEFINICJE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dirty="0"/>
          </a:p>
        </p:txBody>
      </p:sp>
      <p:sp>
        <p:nvSpPr>
          <p:cNvPr id="704" name="Google Shape;704;p108"/>
          <p:cNvSpPr txBox="1">
            <a:spLocks noGrp="1"/>
          </p:cNvSpPr>
          <p:nvPr>
            <p:ph type="body" idx="2"/>
          </p:nvPr>
        </p:nvSpPr>
        <p:spPr>
          <a:xfrm>
            <a:off x="392167" y="1832215"/>
            <a:ext cx="11195909" cy="4304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b="1" dirty="0"/>
              <a:t>Ślad węglowy: </a:t>
            </a:r>
            <a:r>
              <a:rPr lang="pl-PL" sz="2200" dirty="0"/>
              <a:t>Całkowita ilość gazów cieplarnianych (w tym dwutlenku węgla i metanu) generowanych przez nasze działania. Obniżenie śladu węglowego oznacza oszczędność wydatków, a także pomoc w walce ze zmianami klimatu i ich skutkami.</a:t>
            </a:r>
            <a:endParaRPr lang="en-AU" sz="2200" dirty="0"/>
          </a:p>
          <a:p>
            <a:pPr marL="571500" lvl="0" indent="-342900" algn="just">
              <a:lnSpc>
                <a:spcPct val="150000"/>
              </a:lnSpc>
              <a:buFont typeface="Arial"/>
              <a:buChar char="•"/>
            </a:pPr>
            <a:r>
              <a:rPr lang="en-US" sz="2200" b="1" dirty="0"/>
              <a:t>Greenwashing</a:t>
            </a:r>
            <a:r>
              <a:rPr lang="pl-PL" sz="2200" b="1" dirty="0"/>
              <a:t> (</a:t>
            </a:r>
            <a:r>
              <a:rPr lang="pl-PL" sz="2200" b="1" dirty="0" err="1"/>
              <a:t>pol</a:t>
            </a:r>
            <a:r>
              <a:rPr lang="pl-PL" sz="2200" b="1" dirty="0"/>
              <a:t>.:</a:t>
            </a:r>
            <a:r>
              <a:rPr lang="pl-PL" sz="2200" b="1" dirty="0" err="1"/>
              <a:t>ekościema</a:t>
            </a:r>
            <a:r>
              <a:rPr lang="pl-PL" sz="2200" b="1" dirty="0"/>
              <a:t>): </a:t>
            </a:r>
            <a:r>
              <a:rPr lang="pl-PL" sz="2200" dirty="0"/>
              <a:t>Dezinformacja rozpowszechniana przez organizację w celu zaprezentowania odpowiedzialnego środowiskowo wizerunku publicznego, podczas gdy jej praktyki biznesowe mogą nie być zrównoważone środowiskowo.</a:t>
            </a:r>
          </a:p>
          <a:p>
            <a:pPr marL="571500" indent="-342900" algn="just">
              <a:lnSpc>
                <a:spcPct val="150000"/>
              </a:lnSpc>
              <a:buFont typeface="Arial"/>
              <a:buChar char="•"/>
            </a:pPr>
            <a:r>
              <a:rPr lang="pl-PL" sz="2200" b="1" dirty="0"/>
              <a:t>Gospodarka o obiegu zamkniętym: </a:t>
            </a:r>
            <a:r>
              <a:rPr lang="pl-PL" sz="2200" dirty="0"/>
              <a:t>Podejście regeneracyjne w przeciwieństwie do tradycyjnej gospodarki liniowej (wyprodukuj, użyj, pozbądź się), mające na celu utrzymanie zasobów w użyciu tak długo, jak to możliwe, wydobycie z nich maksymalnej wartości, a następnie odzyskanie i regenerację materiałów pod koniec każdego okresu użytkowania.</a:t>
            </a:r>
            <a:endParaRPr lang="en-AU" sz="2200" dirty="0"/>
          </a:p>
          <a:p>
            <a:pPr marL="228600" lvl="0" indent="0" algn="just"/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60"/>
          <p:cNvSpPr txBox="1">
            <a:spLocks noGrp="1"/>
          </p:cNvSpPr>
          <p:nvPr>
            <p:ph type="body" idx="1"/>
          </p:nvPr>
        </p:nvSpPr>
        <p:spPr>
          <a:xfrm>
            <a:off x="697592" y="94464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KLUCZOWE TERMINY I DEFINICJE</a:t>
            </a:r>
          </a:p>
        </p:txBody>
      </p:sp>
      <p:sp>
        <p:nvSpPr>
          <p:cNvPr id="710" name="Google Shape;710;p60"/>
          <p:cNvSpPr txBox="1">
            <a:spLocks noGrp="1"/>
          </p:cNvSpPr>
          <p:nvPr>
            <p:ph type="body" idx="2"/>
          </p:nvPr>
        </p:nvSpPr>
        <p:spPr>
          <a:xfrm>
            <a:off x="697592" y="2061205"/>
            <a:ext cx="1094576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lnSpc>
                <a:spcPct val="124000"/>
              </a:lnSpc>
              <a:buSzPts val="2000"/>
              <a:buFont typeface="Arial"/>
              <a:buChar char="•"/>
            </a:pPr>
            <a:r>
              <a:rPr lang="pl-PL" b="1" dirty="0"/>
              <a:t>Energia odnawialna: </a:t>
            </a:r>
            <a:r>
              <a:rPr lang="pl-PL" dirty="0"/>
              <a:t>Energia pochodząca ze źródła, które nie wyczerpuje się po wykorzystaniu, np. energia wiatrowa lub słoneczna.</a:t>
            </a:r>
            <a:endParaRPr lang="en-AU" dirty="0"/>
          </a:p>
          <a:p>
            <a:pPr marL="342900" indent="-342900" algn="just">
              <a:lnSpc>
                <a:spcPct val="124000"/>
              </a:lnSpc>
              <a:buSzPts val="2000"/>
              <a:buFont typeface="Arial"/>
              <a:buChar char="•"/>
            </a:pPr>
            <a:r>
              <a:rPr lang="pl-PL" b="1" dirty="0" err="1"/>
              <a:t>Ekoefektywność</a:t>
            </a:r>
            <a:r>
              <a:rPr lang="pl-PL" b="1" dirty="0"/>
              <a:t>: </a:t>
            </a:r>
            <a:r>
              <a:rPr lang="pl-PL" dirty="0"/>
              <a:t>Praktyki biznesowe mające na celu zmniejszenie szkód ekologicznych przy jednoczesnej maksymalizacji wydajności zasobów.</a:t>
            </a:r>
            <a:endParaRPr dirty="0"/>
          </a:p>
          <a:p>
            <a:pPr marL="342900" indent="-342900" algn="just">
              <a:lnSpc>
                <a:spcPct val="124000"/>
              </a:lnSpc>
              <a:buSzPts val="2000"/>
              <a:buFont typeface="Arial"/>
              <a:buChar char="•"/>
            </a:pPr>
            <a:r>
              <a:rPr lang="pl-PL" b="1" dirty="0"/>
              <a:t>Ocena cyklu życia (ang.: Life </a:t>
            </a:r>
            <a:r>
              <a:rPr lang="pl-PL" b="1" dirty="0" err="1"/>
              <a:t>Cycle</a:t>
            </a:r>
            <a:r>
              <a:rPr lang="pl-PL" b="1" dirty="0"/>
              <a:t> </a:t>
            </a:r>
            <a:r>
              <a:rPr lang="pl-PL" b="1" dirty="0" err="1"/>
              <a:t>Assessment</a:t>
            </a:r>
            <a:r>
              <a:rPr lang="pl-PL" b="1" dirty="0"/>
              <a:t>- LCA): </a:t>
            </a:r>
            <a:r>
              <a:rPr lang="pl-PL" dirty="0"/>
              <a:t>Ocena wpływu na środowisko związanego ze wszystkimi etapami życia produktu, począwszy od wydobycia surowców, poprzez przetwarzanie materiałów, produkcję, dystrybucję, użytkowanie, naprawę i konserwację, a skończywszy na utylizacji lub recyklingu.</a:t>
            </a:r>
            <a:endParaRPr dirty="0"/>
          </a:p>
          <a:p>
            <a:pPr marL="342900" indent="-342900" algn="just">
              <a:lnSpc>
                <a:spcPct val="124000"/>
              </a:lnSpc>
              <a:buSzPts val="2000"/>
              <a:buFont typeface="Arial"/>
              <a:buChar char="•"/>
            </a:pPr>
            <a:r>
              <a:rPr lang="pl-PL" b="1" dirty="0"/>
              <a:t>Zrównoważony łańcuch dostaw: </a:t>
            </a:r>
            <a:r>
              <a:rPr lang="pl-PL" dirty="0"/>
              <a:t>Zarządzanie łańcuchami dostaw w sposób przyjazny dla środowiska, odpowiedzialny społecznie i opłacalny ekonomicznie.</a:t>
            </a:r>
            <a:endParaRPr lang="en-AU" dirty="0"/>
          </a:p>
          <a:p>
            <a:pPr marL="342900" lvl="0" indent="-342900" algn="just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61"/>
          <p:cNvSpPr txBox="1">
            <a:spLocks noGrp="1"/>
          </p:cNvSpPr>
          <p:nvPr>
            <p:ph type="body" idx="1"/>
          </p:nvPr>
        </p:nvSpPr>
        <p:spPr>
          <a:xfrm>
            <a:off x="451104" y="885316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KLUCZOWE TERMINY I DEFINICJE</a:t>
            </a:r>
          </a:p>
        </p:txBody>
      </p:sp>
      <p:sp>
        <p:nvSpPr>
          <p:cNvPr id="716" name="Google Shape;716;p61"/>
          <p:cNvSpPr txBox="1">
            <a:spLocks noGrp="1"/>
          </p:cNvSpPr>
          <p:nvPr>
            <p:ph type="body" idx="2"/>
          </p:nvPr>
        </p:nvSpPr>
        <p:spPr>
          <a:xfrm>
            <a:off x="258599" y="2279319"/>
            <a:ext cx="11387400" cy="3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lnSpc>
                <a:spcPct val="124000"/>
              </a:lnSpc>
              <a:buSzPts val="2000"/>
              <a:buFont typeface="Arial"/>
              <a:buChar char="•"/>
            </a:pPr>
            <a:r>
              <a:rPr lang="pl-PL" sz="2200" b="1" dirty="0"/>
              <a:t>Etyczne zaopatrzenie: </a:t>
            </a:r>
            <a:r>
              <a:rPr lang="pl-PL" sz="2200" dirty="0"/>
              <a:t>Pozyskiwanie dostaw w sposób, który szanuje środowisko i zapewnia, że pracownicy zaangażowani w ich produkcję mają zapewnione odpowiednie warunki BHP i są traktowani sprawiedliwie.</a:t>
            </a:r>
            <a:endParaRPr sz="2200" dirty="0"/>
          </a:p>
          <a:p>
            <a:pPr marL="342900" indent="-342900" algn="just">
              <a:lnSpc>
                <a:spcPct val="124000"/>
              </a:lnSpc>
              <a:buSzPts val="2000"/>
              <a:buFont typeface="Arial"/>
              <a:buChar char="•"/>
            </a:pPr>
            <a:r>
              <a:rPr lang="pl-PL" sz="2200" b="1" dirty="0"/>
              <a:t>Zielone budownictwo: </a:t>
            </a:r>
            <a:r>
              <a:rPr lang="pl-PL" sz="2200" dirty="0"/>
              <a:t>Projekty budowlane, które zazwyczaj wykorzystują zrównoważone materiały i wdrażają zasady zrównoważonej architektury, które obejmują efektywność energetyczną, oszczędność wody i wykorzystanie odnawialnych źródeł energii.</a:t>
            </a:r>
            <a:endParaRPr lang="en-AU" sz="2200" dirty="0"/>
          </a:p>
          <a:p>
            <a:pPr marL="342900" indent="-342900" algn="just">
              <a:lnSpc>
                <a:spcPct val="124000"/>
              </a:lnSpc>
              <a:buSzPts val="2000"/>
              <a:buFont typeface="Arial"/>
              <a:buChar char="•"/>
            </a:pPr>
            <a:r>
              <a:rPr lang="pl-PL" sz="2200" dirty="0"/>
              <a:t>Bioróżnorodność: Różnorodność życia roślin i zwierząt na świecie lub w określonym siedlisku, której wysoki poziom jest zwykle uważany za ważny i pożądany.</a:t>
            </a:r>
            <a:endParaRPr sz="2200" dirty="0"/>
          </a:p>
          <a:p>
            <a:pPr marL="342900" indent="-342900" algn="just">
              <a:lnSpc>
                <a:spcPct val="124000"/>
              </a:lnSpc>
              <a:buSzPts val="2000"/>
              <a:buFont typeface="Arial"/>
              <a:buChar char="•"/>
            </a:pPr>
            <a:r>
              <a:rPr lang="pl-PL" sz="2200" b="1" dirty="0"/>
              <a:t>Oszczędność energii: </a:t>
            </a:r>
            <a:r>
              <a:rPr lang="pl-PL" sz="2200" dirty="0"/>
              <a:t>Wysiłek podjęty w celu zmniejszenia zużycia energii poprzez korzystanie z mniejszej ilości usług energetycznych.</a:t>
            </a:r>
            <a:endParaRPr lang="en-AU" sz="2200" dirty="0"/>
          </a:p>
          <a:p>
            <a:pPr marL="342900" lvl="0" indent="-342900" algn="just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9"/>
          <p:cNvSpPr txBox="1">
            <a:spLocks noGrp="1"/>
          </p:cNvSpPr>
          <p:nvPr>
            <p:ph type="body" idx="1"/>
          </p:nvPr>
        </p:nvSpPr>
        <p:spPr>
          <a:xfrm>
            <a:off x="126492" y="912238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KLUCZOWE TERMINY I DEFINICJE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dirty="0"/>
          </a:p>
        </p:txBody>
      </p:sp>
      <p:sp>
        <p:nvSpPr>
          <p:cNvPr id="722" name="Google Shape;722;p109"/>
          <p:cNvSpPr txBox="1">
            <a:spLocks noGrp="1"/>
          </p:cNvSpPr>
          <p:nvPr>
            <p:ph type="body" idx="2"/>
          </p:nvPr>
        </p:nvSpPr>
        <p:spPr>
          <a:xfrm>
            <a:off x="361348" y="2213925"/>
            <a:ext cx="10964974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lnSpc>
                <a:spcPct val="124000"/>
              </a:lnSpc>
              <a:buSzPts val="2000"/>
              <a:buFont typeface="Arial"/>
              <a:buChar char="•"/>
            </a:pPr>
            <a:r>
              <a:rPr lang="pl-PL" sz="2200" b="1" dirty="0"/>
              <a:t>Certyfikacja LEED</a:t>
            </a:r>
            <a:r>
              <a:rPr lang="pl-PL" sz="2200" dirty="0"/>
              <a:t>: </a:t>
            </a:r>
            <a:r>
              <a:rPr lang="pl-PL" sz="2200" dirty="0" err="1"/>
              <a:t>Leadership</a:t>
            </a:r>
            <a:r>
              <a:rPr lang="pl-PL" sz="2200" dirty="0"/>
              <a:t> in Energy and </a:t>
            </a:r>
            <a:r>
              <a:rPr lang="pl-PL" sz="2200" dirty="0" err="1"/>
              <a:t>Environmental</a:t>
            </a:r>
            <a:r>
              <a:rPr lang="pl-PL" sz="2200" dirty="0"/>
              <a:t> Design (pl. :Przywództwo w projektowaniu energetycznym i środowiskowym); popularny system certyfikacji zielonych budynków, który zapewnia ramy dla budowania wysoce wydajnych i oszczędnych zielonych budynków.</a:t>
            </a:r>
            <a:endParaRPr sz="2200" dirty="0"/>
          </a:p>
          <a:p>
            <a:pPr marL="342900" indent="-342900" algn="just">
              <a:lnSpc>
                <a:spcPct val="124000"/>
              </a:lnSpc>
              <a:buSzPts val="2000"/>
              <a:buFont typeface="Arial"/>
              <a:buChar char="•"/>
            </a:pPr>
            <a:r>
              <a:rPr lang="pl-PL" sz="2200" b="1" dirty="0"/>
              <a:t>Zaangażowanie interesariuszy</a:t>
            </a:r>
            <a:r>
              <a:rPr lang="pl-PL" sz="2200" dirty="0"/>
              <a:t>: Zaangażowanie interesariuszy w proces planowania, rozwoju, wdrażania i ciągłego doskonalenia projektu lub firmy.</a:t>
            </a:r>
            <a:endParaRPr sz="2200" dirty="0"/>
          </a:p>
          <a:p>
            <a:pPr marL="342900" indent="-342900" algn="just">
              <a:lnSpc>
                <a:spcPct val="124000"/>
              </a:lnSpc>
              <a:buSzPts val="2000"/>
              <a:buFont typeface="Arial"/>
              <a:buChar char="•"/>
            </a:pPr>
            <a:r>
              <a:rPr lang="pl-PL" sz="2200" b="1" dirty="0"/>
              <a:t>Ład korporacyjny</a:t>
            </a:r>
            <a:r>
              <a:rPr lang="pl-PL" sz="2200" dirty="0"/>
              <a:t>: System zasad, praktyk i procesów, za pomocą których firma jest kierowana i kontrolowana. Ład korporacyjny zasadniczo obejmuje równoważenie interesów wielu interesariuszy spółki.</a:t>
            </a:r>
            <a:endParaRPr lang="en-AU" sz="2200" dirty="0"/>
          </a:p>
          <a:p>
            <a:pPr marL="342900" lvl="0" indent="-342900" algn="just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endParaRPr dirty="0"/>
          </a:p>
          <a:p>
            <a:pPr marL="457200" marR="0" lvl="0" indent="-228600" algn="just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a Innovation Campus - Colours">
      <a:dk1>
        <a:srgbClr val="086D6E"/>
      </a:dk1>
      <a:lt1>
        <a:srgbClr val="FFFFFF"/>
      </a:lt1>
      <a:dk2>
        <a:srgbClr val="FFFFFF"/>
      </a:dk2>
      <a:lt2>
        <a:srgbClr val="FFFFFF"/>
      </a:lt2>
      <a:accent1>
        <a:srgbClr val="086D6E"/>
      </a:accent1>
      <a:accent2>
        <a:srgbClr val="0D9390"/>
      </a:accent2>
      <a:accent3>
        <a:srgbClr val="87A66E"/>
      </a:accent3>
      <a:accent4>
        <a:srgbClr val="ACC199"/>
      </a:accent4>
      <a:accent5>
        <a:srgbClr val="F0C049"/>
      </a:accent5>
      <a:accent6>
        <a:srgbClr val="EEE387"/>
      </a:accent6>
      <a:hlink>
        <a:srgbClr val="87A66E"/>
      </a:hlink>
      <a:folHlink>
        <a:srgbClr val="87A6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3205</Words>
  <Application>Microsoft Office PowerPoint</Application>
  <PresentationFormat>Widescreen</PresentationFormat>
  <Paragraphs>236</Paragraphs>
  <Slides>46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Calibri</vt:lpstr>
      <vt:lpstr>Arial</vt:lpstr>
      <vt:lpstr>Aptos</vt:lpstr>
      <vt:lpstr>Montserrat</vt:lpstr>
      <vt:lpstr>Montserrat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Keane</dc:creator>
  <cp:lastModifiedBy>GV Vadivan</cp:lastModifiedBy>
  <cp:revision>107</cp:revision>
  <dcterms:created xsi:type="dcterms:W3CDTF">2020-10-14T13:32:04Z</dcterms:created>
  <dcterms:modified xsi:type="dcterms:W3CDTF">2025-11-17T11:40:25Z</dcterms:modified>
</cp:coreProperties>
</file>