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8"/>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20" r:id="rId63"/>
    <p:sldId id="336" r:id="rId64"/>
    <p:sldId id="337" r:id="rId65"/>
    <p:sldId id="338" r:id="rId66"/>
    <p:sldId id="339" r:id="rId67"/>
    <p:sldId id="340" r:id="rId68"/>
    <p:sldId id="376" r:id="rId69"/>
    <p:sldId id="327" r:id="rId70"/>
    <p:sldId id="328" r:id="rId71"/>
    <p:sldId id="329" r:id="rId72"/>
    <p:sldId id="330" r:id="rId73"/>
    <p:sldId id="331" r:id="rId74"/>
    <p:sldId id="333" r:id="rId75"/>
    <p:sldId id="334" r:id="rId76"/>
    <p:sldId id="335" r:id="rId77"/>
  </p:sldIdLst>
  <p:sldSz cx="12192000" cy="6858000"/>
  <p:notesSz cx="6858000" cy="9144000"/>
  <p:embeddedFontLst>
    <p:embeddedFont>
      <p:font typeface="Montserrat" panose="00000500000000000000" pitchFamily="2" charset="0"/>
      <p:regular r:id="rId79"/>
      <p:bold r:id="rId80"/>
      <p:italic r:id="rId81"/>
      <p:boldItalic r:id="rId82"/>
    </p:embeddedFont>
    <p:embeddedFont>
      <p:font typeface="Montserrat Light" panose="00000400000000000000" pitchFamily="2"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5" roundtripDataSignature="AMtx7mh0AGOwbYUZJdQHWhvjMcHCQ6xN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E58CFA-0760-476D-91CA-AEA839917C7C}" v="1" dt="2025-11-17T12:24:32.755"/>
  </p1510:revLst>
</p1510:revInfo>
</file>

<file path=ppt/tableStyles.xml><?xml version="1.0" encoding="utf-8"?>
<a:tblStyleLst xmlns:a="http://schemas.openxmlformats.org/drawingml/2006/main" def="{649F9BE3-637C-4AF7-8580-3534D416ADBB}">
  <a:tblStyle styleId="{649F9BE3-637C-4AF7-8580-3534D416ADBB}"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316"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1.fntdata"/><Relationship Id="rId5" Type="http://schemas.openxmlformats.org/officeDocument/2006/relationships/slide" Target="slides/slide4.xml"/><Relationship Id="rId95" Type="http://customschemas.google.com/relationships/presentationmetadata" Target="meta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9" Type="http://schemas.openxmlformats.org/officeDocument/2006/relationships/tableStyles" Target="tableStyles.xml"/><Relationship Id="rId10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V Vadivan" userId="7c1f3fdc556de7c5" providerId="LiveId" clId="{8D0BCD1F-A3D6-4EA0-BA6B-124C712E6D9B}"/>
    <pc:docChg chg="custSel delSld modSld">
      <pc:chgData name="GV Vadivan" userId="7c1f3fdc556de7c5" providerId="LiveId" clId="{8D0BCD1F-A3D6-4EA0-BA6B-124C712E6D9B}" dt="2025-11-17T12:24:58.518" v="90" actId="478"/>
      <pc:docMkLst>
        <pc:docMk/>
      </pc:docMkLst>
      <pc:sldChg chg="addSp delSp modSp mod">
        <pc:chgData name="GV Vadivan" userId="7c1f3fdc556de7c5" providerId="LiveId" clId="{8D0BCD1F-A3D6-4EA0-BA6B-124C712E6D9B}" dt="2025-11-17T12:21:17.760" v="1" actId="478"/>
        <pc:sldMkLst>
          <pc:docMk/>
          <pc:sldMk cId="0" sldId="257"/>
        </pc:sldMkLst>
        <pc:spChg chg="add del mod">
          <ac:chgData name="GV Vadivan" userId="7c1f3fdc556de7c5" providerId="LiveId" clId="{8D0BCD1F-A3D6-4EA0-BA6B-124C712E6D9B}" dt="2025-11-17T12:21:17.760" v="1" actId="478"/>
          <ac:spMkLst>
            <pc:docMk/>
            <pc:sldMk cId="0" sldId="257"/>
            <ac:spMk id="3" creationId="{D98EED9B-FE05-9FFE-D33B-FBB34B82472D}"/>
          </ac:spMkLst>
        </pc:spChg>
        <pc:picChg chg="del">
          <ac:chgData name="GV Vadivan" userId="7c1f3fdc556de7c5" providerId="LiveId" clId="{8D0BCD1F-A3D6-4EA0-BA6B-124C712E6D9B}" dt="2025-11-17T12:21:17.111" v="0" actId="478"/>
          <ac:picMkLst>
            <pc:docMk/>
            <pc:sldMk cId="0" sldId="257"/>
            <ac:picMk id="224" creationId="{00000000-0000-0000-0000-000000000000}"/>
          </ac:picMkLst>
        </pc:picChg>
      </pc:sldChg>
      <pc:sldChg chg="addSp delSp modSp mod">
        <pc:chgData name="GV Vadivan" userId="7c1f3fdc556de7c5" providerId="LiveId" clId="{8D0BCD1F-A3D6-4EA0-BA6B-124C712E6D9B}" dt="2025-11-17T12:21:22.326" v="3" actId="478"/>
        <pc:sldMkLst>
          <pc:docMk/>
          <pc:sldMk cId="0" sldId="260"/>
        </pc:sldMkLst>
        <pc:spChg chg="add del mod">
          <ac:chgData name="GV Vadivan" userId="7c1f3fdc556de7c5" providerId="LiveId" clId="{8D0BCD1F-A3D6-4EA0-BA6B-124C712E6D9B}" dt="2025-11-17T12:21:22.326" v="3" actId="478"/>
          <ac:spMkLst>
            <pc:docMk/>
            <pc:sldMk cId="0" sldId="260"/>
            <ac:spMk id="3" creationId="{886CDD2C-7BA1-FF64-8E76-369FB8B2E41E}"/>
          </ac:spMkLst>
        </pc:spChg>
        <pc:picChg chg="del">
          <ac:chgData name="GV Vadivan" userId="7c1f3fdc556de7c5" providerId="LiveId" clId="{8D0BCD1F-A3D6-4EA0-BA6B-124C712E6D9B}" dt="2025-11-17T12:21:21.763" v="2" actId="478"/>
          <ac:picMkLst>
            <pc:docMk/>
            <pc:sldMk cId="0" sldId="260"/>
            <ac:picMk id="257" creationId="{00000000-0000-0000-0000-000000000000}"/>
          </ac:picMkLst>
        </pc:picChg>
      </pc:sldChg>
      <pc:sldChg chg="addSp delSp modSp mod">
        <pc:chgData name="GV Vadivan" userId="7c1f3fdc556de7c5" providerId="LiveId" clId="{8D0BCD1F-A3D6-4EA0-BA6B-124C712E6D9B}" dt="2025-11-17T12:21:27.168" v="5" actId="478"/>
        <pc:sldMkLst>
          <pc:docMk/>
          <pc:sldMk cId="0" sldId="261"/>
        </pc:sldMkLst>
        <pc:spChg chg="add del mod">
          <ac:chgData name="GV Vadivan" userId="7c1f3fdc556de7c5" providerId="LiveId" clId="{8D0BCD1F-A3D6-4EA0-BA6B-124C712E6D9B}" dt="2025-11-17T12:21:27.168" v="5" actId="478"/>
          <ac:spMkLst>
            <pc:docMk/>
            <pc:sldMk cId="0" sldId="261"/>
            <ac:spMk id="3" creationId="{472D6774-24B4-B086-39E2-2A0F5B754048}"/>
          </ac:spMkLst>
        </pc:spChg>
        <pc:picChg chg="del">
          <ac:chgData name="GV Vadivan" userId="7c1f3fdc556de7c5" providerId="LiveId" clId="{8D0BCD1F-A3D6-4EA0-BA6B-124C712E6D9B}" dt="2025-11-17T12:21:26.453" v="4" actId="478"/>
          <ac:picMkLst>
            <pc:docMk/>
            <pc:sldMk cId="0" sldId="261"/>
            <ac:picMk id="273" creationId="{00000000-0000-0000-0000-000000000000}"/>
          </ac:picMkLst>
        </pc:picChg>
      </pc:sldChg>
      <pc:sldChg chg="del">
        <pc:chgData name="GV Vadivan" userId="7c1f3fdc556de7c5" providerId="LiveId" clId="{8D0BCD1F-A3D6-4EA0-BA6B-124C712E6D9B}" dt="2025-11-17T12:21:31.947" v="6" actId="47"/>
        <pc:sldMkLst>
          <pc:docMk/>
          <pc:sldMk cId="0" sldId="267"/>
        </pc:sldMkLst>
      </pc:sldChg>
      <pc:sldChg chg="addSp delSp modSp mod">
        <pc:chgData name="GV Vadivan" userId="7c1f3fdc556de7c5" providerId="LiveId" clId="{8D0BCD1F-A3D6-4EA0-BA6B-124C712E6D9B}" dt="2025-11-17T12:21:34.224" v="9" actId="478"/>
        <pc:sldMkLst>
          <pc:docMk/>
          <pc:sldMk cId="0" sldId="268"/>
        </pc:sldMkLst>
        <pc:spChg chg="add del mod">
          <ac:chgData name="GV Vadivan" userId="7c1f3fdc556de7c5" providerId="LiveId" clId="{8D0BCD1F-A3D6-4EA0-BA6B-124C712E6D9B}" dt="2025-11-17T12:21:34.224" v="9" actId="478"/>
          <ac:spMkLst>
            <pc:docMk/>
            <pc:sldMk cId="0" sldId="268"/>
            <ac:spMk id="3" creationId="{E470C047-ED36-EC31-A7B5-4C36DBF79518}"/>
          </ac:spMkLst>
        </pc:spChg>
        <pc:picChg chg="del mod">
          <ac:chgData name="GV Vadivan" userId="7c1f3fdc556de7c5" providerId="LiveId" clId="{8D0BCD1F-A3D6-4EA0-BA6B-124C712E6D9B}" dt="2025-11-17T12:21:33.626" v="8" actId="478"/>
          <ac:picMkLst>
            <pc:docMk/>
            <pc:sldMk cId="0" sldId="268"/>
            <ac:picMk id="317" creationId="{00000000-0000-0000-0000-000000000000}"/>
          </ac:picMkLst>
        </pc:picChg>
      </pc:sldChg>
      <pc:sldChg chg="addSp delSp modSp mod">
        <pc:chgData name="GV Vadivan" userId="7c1f3fdc556de7c5" providerId="LiveId" clId="{8D0BCD1F-A3D6-4EA0-BA6B-124C712E6D9B}" dt="2025-11-17T12:21:36.366" v="11" actId="478"/>
        <pc:sldMkLst>
          <pc:docMk/>
          <pc:sldMk cId="0" sldId="269"/>
        </pc:sldMkLst>
        <pc:spChg chg="add del mod">
          <ac:chgData name="GV Vadivan" userId="7c1f3fdc556de7c5" providerId="LiveId" clId="{8D0BCD1F-A3D6-4EA0-BA6B-124C712E6D9B}" dt="2025-11-17T12:21:36.366" v="11" actId="478"/>
          <ac:spMkLst>
            <pc:docMk/>
            <pc:sldMk cId="0" sldId="269"/>
            <ac:spMk id="3" creationId="{4B16A5E9-3744-5DB0-EDC5-B23418CD424A}"/>
          </ac:spMkLst>
        </pc:spChg>
        <pc:picChg chg="del">
          <ac:chgData name="GV Vadivan" userId="7c1f3fdc556de7c5" providerId="LiveId" clId="{8D0BCD1F-A3D6-4EA0-BA6B-124C712E6D9B}" dt="2025-11-17T12:21:35.618" v="10" actId="478"/>
          <ac:picMkLst>
            <pc:docMk/>
            <pc:sldMk cId="0" sldId="269"/>
            <ac:picMk id="333" creationId="{00000000-0000-0000-0000-000000000000}"/>
          </ac:picMkLst>
        </pc:picChg>
      </pc:sldChg>
      <pc:sldChg chg="addSp delSp modSp mod">
        <pc:chgData name="GV Vadivan" userId="7c1f3fdc556de7c5" providerId="LiveId" clId="{8D0BCD1F-A3D6-4EA0-BA6B-124C712E6D9B}" dt="2025-11-17T12:21:38.456" v="13" actId="478"/>
        <pc:sldMkLst>
          <pc:docMk/>
          <pc:sldMk cId="0" sldId="270"/>
        </pc:sldMkLst>
        <pc:spChg chg="add del mod">
          <ac:chgData name="GV Vadivan" userId="7c1f3fdc556de7c5" providerId="LiveId" clId="{8D0BCD1F-A3D6-4EA0-BA6B-124C712E6D9B}" dt="2025-11-17T12:21:38.456" v="13" actId="478"/>
          <ac:spMkLst>
            <pc:docMk/>
            <pc:sldMk cId="0" sldId="270"/>
            <ac:spMk id="3" creationId="{B5684A36-CA5E-6AFD-78A8-AD84E3FBBCA1}"/>
          </ac:spMkLst>
        </pc:spChg>
        <pc:picChg chg="del">
          <ac:chgData name="GV Vadivan" userId="7c1f3fdc556de7c5" providerId="LiveId" clId="{8D0BCD1F-A3D6-4EA0-BA6B-124C712E6D9B}" dt="2025-11-17T12:21:37.805" v="12" actId="478"/>
          <ac:picMkLst>
            <pc:docMk/>
            <pc:sldMk cId="0" sldId="270"/>
            <ac:picMk id="343" creationId="{00000000-0000-0000-0000-000000000000}"/>
          </ac:picMkLst>
        </pc:picChg>
      </pc:sldChg>
      <pc:sldChg chg="addSp delSp modSp mod">
        <pc:chgData name="GV Vadivan" userId="7c1f3fdc556de7c5" providerId="LiveId" clId="{8D0BCD1F-A3D6-4EA0-BA6B-124C712E6D9B}" dt="2025-11-17T12:21:41.356" v="15" actId="478"/>
        <pc:sldMkLst>
          <pc:docMk/>
          <pc:sldMk cId="0" sldId="271"/>
        </pc:sldMkLst>
        <pc:spChg chg="add del mod">
          <ac:chgData name="GV Vadivan" userId="7c1f3fdc556de7c5" providerId="LiveId" clId="{8D0BCD1F-A3D6-4EA0-BA6B-124C712E6D9B}" dt="2025-11-17T12:21:41.356" v="15" actId="478"/>
          <ac:spMkLst>
            <pc:docMk/>
            <pc:sldMk cId="0" sldId="271"/>
            <ac:spMk id="3" creationId="{3A1188A0-0383-5E88-414A-7B32E502A1D4}"/>
          </ac:spMkLst>
        </pc:spChg>
        <pc:picChg chg="del">
          <ac:chgData name="GV Vadivan" userId="7c1f3fdc556de7c5" providerId="LiveId" clId="{8D0BCD1F-A3D6-4EA0-BA6B-124C712E6D9B}" dt="2025-11-17T12:21:40.700" v="14" actId="478"/>
          <ac:picMkLst>
            <pc:docMk/>
            <pc:sldMk cId="0" sldId="271"/>
            <ac:picMk id="353" creationId="{00000000-0000-0000-0000-000000000000}"/>
          </ac:picMkLst>
        </pc:picChg>
      </pc:sldChg>
      <pc:sldChg chg="addSp delSp modSp mod">
        <pc:chgData name="GV Vadivan" userId="7c1f3fdc556de7c5" providerId="LiveId" clId="{8D0BCD1F-A3D6-4EA0-BA6B-124C712E6D9B}" dt="2025-11-17T12:21:43.486" v="17" actId="478"/>
        <pc:sldMkLst>
          <pc:docMk/>
          <pc:sldMk cId="0" sldId="272"/>
        </pc:sldMkLst>
        <pc:spChg chg="add del mod">
          <ac:chgData name="GV Vadivan" userId="7c1f3fdc556de7c5" providerId="LiveId" clId="{8D0BCD1F-A3D6-4EA0-BA6B-124C712E6D9B}" dt="2025-11-17T12:21:43.486" v="17" actId="478"/>
          <ac:spMkLst>
            <pc:docMk/>
            <pc:sldMk cId="0" sldId="272"/>
            <ac:spMk id="3" creationId="{8237D206-9674-402C-E0D9-1FCD2C7D1375}"/>
          </ac:spMkLst>
        </pc:spChg>
        <pc:picChg chg="del">
          <ac:chgData name="GV Vadivan" userId="7c1f3fdc556de7c5" providerId="LiveId" clId="{8D0BCD1F-A3D6-4EA0-BA6B-124C712E6D9B}" dt="2025-11-17T12:21:42.746" v="16" actId="478"/>
          <ac:picMkLst>
            <pc:docMk/>
            <pc:sldMk cId="0" sldId="272"/>
            <ac:picMk id="9" creationId="{64CAFC5D-F4D4-7F95-577A-8D6B26E622CF}"/>
          </ac:picMkLst>
        </pc:picChg>
      </pc:sldChg>
      <pc:sldChg chg="addSp delSp modSp mod">
        <pc:chgData name="GV Vadivan" userId="7c1f3fdc556de7c5" providerId="LiveId" clId="{8D0BCD1F-A3D6-4EA0-BA6B-124C712E6D9B}" dt="2025-11-17T12:22:03.406" v="19" actId="478"/>
        <pc:sldMkLst>
          <pc:docMk/>
          <pc:sldMk cId="0" sldId="273"/>
        </pc:sldMkLst>
        <pc:spChg chg="add del mod">
          <ac:chgData name="GV Vadivan" userId="7c1f3fdc556de7c5" providerId="LiveId" clId="{8D0BCD1F-A3D6-4EA0-BA6B-124C712E6D9B}" dt="2025-11-17T12:22:03.406" v="19" actId="478"/>
          <ac:spMkLst>
            <pc:docMk/>
            <pc:sldMk cId="0" sldId="273"/>
            <ac:spMk id="3" creationId="{9814AAE9-56B5-446E-328B-41BACCF14585}"/>
          </ac:spMkLst>
        </pc:spChg>
        <pc:picChg chg="del">
          <ac:chgData name="GV Vadivan" userId="7c1f3fdc556de7c5" providerId="LiveId" clId="{8D0BCD1F-A3D6-4EA0-BA6B-124C712E6D9B}" dt="2025-11-17T12:22:02.182" v="18" actId="478"/>
          <ac:picMkLst>
            <pc:docMk/>
            <pc:sldMk cId="0" sldId="273"/>
            <ac:picMk id="366" creationId="{00000000-0000-0000-0000-000000000000}"/>
          </ac:picMkLst>
        </pc:picChg>
      </pc:sldChg>
      <pc:sldChg chg="addSp delSp modSp mod">
        <pc:chgData name="GV Vadivan" userId="7c1f3fdc556de7c5" providerId="LiveId" clId="{8D0BCD1F-A3D6-4EA0-BA6B-124C712E6D9B}" dt="2025-11-17T12:22:06.189" v="21" actId="478"/>
        <pc:sldMkLst>
          <pc:docMk/>
          <pc:sldMk cId="0" sldId="274"/>
        </pc:sldMkLst>
        <pc:spChg chg="add del mod">
          <ac:chgData name="GV Vadivan" userId="7c1f3fdc556de7c5" providerId="LiveId" clId="{8D0BCD1F-A3D6-4EA0-BA6B-124C712E6D9B}" dt="2025-11-17T12:22:06.189" v="21" actId="478"/>
          <ac:spMkLst>
            <pc:docMk/>
            <pc:sldMk cId="0" sldId="274"/>
            <ac:spMk id="3" creationId="{5ABCC00C-1B23-4A9B-3806-FB2D7EE1A8F6}"/>
          </ac:spMkLst>
        </pc:spChg>
        <pc:picChg chg="del">
          <ac:chgData name="GV Vadivan" userId="7c1f3fdc556de7c5" providerId="LiveId" clId="{8D0BCD1F-A3D6-4EA0-BA6B-124C712E6D9B}" dt="2025-11-17T12:22:05.021" v="20" actId="478"/>
          <ac:picMkLst>
            <pc:docMk/>
            <pc:sldMk cId="0" sldId="274"/>
            <ac:picMk id="373" creationId="{00000000-0000-0000-0000-000000000000}"/>
          </ac:picMkLst>
        </pc:picChg>
      </pc:sldChg>
      <pc:sldChg chg="delSp modSp mod modClrScheme delAnim chgLayout">
        <pc:chgData name="GV Vadivan" userId="7c1f3fdc556de7c5" providerId="LiveId" clId="{8D0BCD1F-A3D6-4EA0-BA6B-124C712E6D9B}" dt="2025-11-17T12:22:10.428" v="23" actId="478"/>
        <pc:sldMkLst>
          <pc:docMk/>
          <pc:sldMk cId="0" sldId="275"/>
        </pc:sldMkLst>
        <pc:spChg chg="mod ord">
          <ac:chgData name="GV Vadivan" userId="7c1f3fdc556de7c5" providerId="LiveId" clId="{8D0BCD1F-A3D6-4EA0-BA6B-124C712E6D9B}" dt="2025-11-17T12:22:09.491" v="22" actId="700"/>
          <ac:spMkLst>
            <pc:docMk/>
            <pc:sldMk cId="0" sldId="275"/>
            <ac:spMk id="378" creationId="{00000000-0000-0000-0000-000000000000}"/>
          </ac:spMkLst>
        </pc:spChg>
        <pc:spChg chg="mod ord">
          <ac:chgData name="GV Vadivan" userId="7c1f3fdc556de7c5" providerId="LiveId" clId="{8D0BCD1F-A3D6-4EA0-BA6B-124C712E6D9B}" dt="2025-11-17T12:22:09.491" v="22" actId="700"/>
          <ac:spMkLst>
            <pc:docMk/>
            <pc:sldMk cId="0" sldId="275"/>
            <ac:spMk id="379" creationId="{00000000-0000-0000-0000-000000000000}"/>
          </ac:spMkLst>
        </pc:spChg>
        <pc:spChg chg="del">
          <ac:chgData name="GV Vadivan" userId="7c1f3fdc556de7c5" providerId="LiveId" clId="{8D0BCD1F-A3D6-4EA0-BA6B-124C712E6D9B}" dt="2025-11-17T12:22:09.491" v="22" actId="700"/>
          <ac:spMkLst>
            <pc:docMk/>
            <pc:sldMk cId="0" sldId="275"/>
            <ac:spMk id="381" creationId="{00000000-0000-0000-0000-000000000000}"/>
          </ac:spMkLst>
        </pc:spChg>
        <pc:picChg chg="del">
          <ac:chgData name="GV Vadivan" userId="7c1f3fdc556de7c5" providerId="LiveId" clId="{8D0BCD1F-A3D6-4EA0-BA6B-124C712E6D9B}" dt="2025-11-17T12:22:10.428" v="23" actId="478"/>
          <ac:picMkLst>
            <pc:docMk/>
            <pc:sldMk cId="0" sldId="275"/>
            <ac:picMk id="382" creationId="{00000000-0000-0000-0000-000000000000}"/>
          </ac:picMkLst>
        </pc:picChg>
      </pc:sldChg>
      <pc:sldChg chg="addSp delSp modSp mod">
        <pc:chgData name="GV Vadivan" userId="7c1f3fdc556de7c5" providerId="LiveId" clId="{8D0BCD1F-A3D6-4EA0-BA6B-124C712E6D9B}" dt="2025-11-17T12:22:13.686" v="25" actId="478"/>
        <pc:sldMkLst>
          <pc:docMk/>
          <pc:sldMk cId="0" sldId="276"/>
        </pc:sldMkLst>
        <pc:spChg chg="add del mod">
          <ac:chgData name="GV Vadivan" userId="7c1f3fdc556de7c5" providerId="LiveId" clId="{8D0BCD1F-A3D6-4EA0-BA6B-124C712E6D9B}" dt="2025-11-17T12:22:13.686" v="25" actId="478"/>
          <ac:spMkLst>
            <pc:docMk/>
            <pc:sldMk cId="0" sldId="276"/>
            <ac:spMk id="3" creationId="{BE7678A6-A4CF-A030-7497-A669089C1956}"/>
          </ac:spMkLst>
        </pc:spChg>
        <pc:picChg chg="del">
          <ac:chgData name="GV Vadivan" userId="7c1f3fdc556de7c5" providerId="LiveId" clId="{8D0BCD1F-A3D6-4EA0-BA6B-124C712E6D9B}" dt="2025-11-17T12:22:13.153" v="24" actId="478"/>
          <ac:picMkLst>
            <pc:docMk/>
            <pc:sldMk cId="0" sldId="276"/>
            <ac:picMk id="389" creationId="{00000000-0000-0000-0000-000000000000}"/>
          </ac:picMkLst>
        </pc:picChg>
      </pc:sldChg>
      <pc:sldChg chg="addSp delSp modSp mod">
        <pc:chgData name="GV Vadivan" userId="7c1f3fdc556de7c5" providerId="LiveId" clId="{8D0BCD1F-A3D6-4EA0-BA6B-124C712E6D9B}" dt="2025-11-17T12:22:16.214" v="27" actId="478"/>
        <pc:sldMkLst>
          <pc:docMk/>
          <pc:sldMk cId="0" sldId="278"/>
        </pc:sldMkLst>
        <pc:spChg chg="add del mod">
          <ac:chgData name="GV Vadivan" userId="7c1f3fdc556de7c5" providerId="LiveId" clId="{8D0BCD1F-A3D6-4EA0-BA6B-124C712E6D9B}" dt="2025-11-17T12:22:16.214" v="27" actId="478"/>
          <ac:spMkLst>
            <pc:docMk/>
            <pc:sldMk cId="0" sldId="278"/>
            <ac:spMk id="3" creationId="{0F951E8F-496F-CF0F-637F-8A0BA34CDCA2}"/>
          </ac:spMkLst>
        </pc:spChg>
        <pc:picChg chg="del">
          <ac:chgData name="GV Vadivan" userId="7c1f3fdc556de7c5" providerId="LiveId" clId="{8D0BCD1F-A3D6-4EA0-BA6B-124C712E6D9B}" dt="2025-11-17T12:22:15.656" v="26" actId="478"/>
          <ac:picMkLst>
            <pc:docMk/>
            <pc:sldMk cId="0" sldId="278"/>
            <ac:picMk id="401" creationId="{00000000-0000-0000-0000-000000000000}"/>
          </ac:picMkLst>
        </pc:picChg>
      </pc:sldChg>
      <pc:sldChg chg="del">
        <pc:chgData name="GV Vadivan" userId="7c1f3fdc556de7c5" providerId="LiveId" clId="{8D0BCD1F-A3D6-4EA0-BA6B-124C712E6D9B}" dt="2025-11-17T12:22:18.668" v="28" actId="47"/>
        <pc:sldMkLst>
          <pc:docMk/>
          <pc:sldMk cId="0" sldId="279"/>
        </pc:sldMkLst>
      </pc:sldChg>
      <pc:sldChg chg="addSp delSp modSp mod">
        <pc:chgData name="GV Vadivan" userId="7c1f3fdc556de7c5" providerId="LiveId" clId="{8D0BCD1F-A3D6-4EA0-BA6B-124C712E6D9B}" dt="2025-11-17T12:22:21.316" v="30" actId="478"/>
        <pc:sldMkLst>
          <pc:docMk/>
          <pc:sldMk cId="0" sldId="280"/>
        </pc:sldMkLst>
        <pc:spChg chg="add del mod">
          <ac:chgData name="GV Vadivan" userId="7c1f3fdc556de7c5" providerId="LiveId" clId="{8D0BCD1F-A3D6-4EA0-BA6B-124C712E6D9B}" dt="2025-11-17T12:22:21.316" v="30" actId="478"/>
          <ac:spMkLst>
            <pc:docMk/>
            <pc:sldMk cId="0" sldId="280"/>
            <ac:spMk id="3" creationId="{92F852D1-9768-2DF3-5FEA-4B4BF1945957}"/>
          </ac:spMkLst>
        </pc:spChg>
        <pc:picChg chg="del">
          <ac:chgData name="GV Vadivan" userId="7c1f3fdc556de7c5" providerId="LiveId" clId="{8D0BCD1F-A3D6-4EA0-BA6B-124C712E6D9B}" dt="2025-11-17T12:22:20.786" v="29" actId="478"/>
          <ac:picMkLst>
            <pc:docMk/>
            <pc:sldMk cId="0" sldId="280"/>
            <ac:picMk id="422" creationId="{00000000-0000-0000-0000-000000000000}"/>
          </ac:picMkLst>
        </pc:picChg>
      </pc:sldChg>
      <pc:sldChg chg="addSp delSp modSp mod">
        <pc:chgData name="GV Vadivan" userId="7c1f3fdc556de7c5" providerId="LiveId" clId="{8D0BCD1F-A3D6-4EA0-BA6B-124C712E6D9B}" dt="2025-11-17T12:22:23.940" v="32" actId="478"/>
        <pc:sldMkLst>
          <pc:docMk/>
          <pc:sldMk cId="0" sldId="281"/>
        </pc:sldMkLst>
        <pc:spChg chg="add del mod">
          <ac:chgData name="GV Vadivan" userId="7c1f3fdc556de7c5" providerId="LiveId" clId="{8D0BCD1F-A3D6-4EA0-BA6B-124C712E6D9B}" dt="2025-11-17T12:22:23.940" v="32" actId="478"/>
          <ac:spMkLst>
            <pc:docMk/>
            <pc:sldMk cId="0" sldId="281"/>
            <ac:spMk id="3" creationId="{7EEF545C-A584-5E21-C83B-BB226C5CDA38}"/>
          </ac:spMkLst>
        </pc:spChg>
        <pc:picChg chg="del">
          <ac:chgData name="GV Vadivan" userId="7c1f3fdc556de7c5" providerId="LiveId" clId="{8D0BCD1F-A3D6-4EA0-BA6B-124C712E6D9B}" dt="2025-11-17T12:22:23.242" v="31" actId="478"/>
          <ac:picMkLst>
            <pc:docMk/>
            <pc:sldMk cId="0" sldId="281"/>
            <ac:picMk id="429" creationId="{00000000-0000-0000-0000-000000000000}"/>
          </ac:picMkLst>
        </pc:picChg>
      </pc:sldChg>
      <pc:sldChg chg="addSp delSp modSp mod">
        <pc:chgData name="GV Vadivan" userId="7c1f3fdc556de7c5" providerId="LiveId" clId="{8D0BCD1F-A3D6-4EA0-BA6B-124C712E6D9B}" dt="2025-11-17T12:22:27.130" v="34" actId="478"/>
        <pc:sldMkLst>
          <pc:docMk/>
          <pc:sldMk cId="0" sldId="282"/>
        </pc:sldMkLst>
        <pc:spChg chg="add del mod">
          <ac:chgData name="GV Vadivan" userId="7c1f3fdc556de7c5" providerId="LiveId" clId="{8D0BCD1F-A3D6-4EA0-BA6B-124C712E6D9B}" dt="2025-11-17T12:22:27.130" v="34" actId="478"/>
          <ac:spMkLst>
            <pc:docMk/>
            <pc:sldMk cId="0" sldId="282"/>
            <ac:spMk id="3" creationId="{7D92D3E1-FADD-6BF8-F001-F60423711CDD}"/>
          </ac:spMkLst>
        </pc:spChg>
        <pc:picChg chg="del">
          <ac:chgData name="GV Vadivan" userId="7c1f3fdc556de7c5" providerId="LiveId" clId="{8D0BCD1F-A3D6-4EA0-BA6B-124C712E6D9B}" dt="2025-11-17T12:22:26.526" v="33" actId="478"/>
          <ac:picMkLst>
            <pc:docMk/>
            <pc:sldMk cId="0" sldId="282"/>
            <ac:picMk id="436" creationId="{00000000-0000-0000-0000-000000000000}"/>
          </ac:picMkLst>
        </pc:picChg>
      </pc:sldChg>
      <pc:sldChg chg="addSp delSp modSp mod">
        <pc:chgData name="GV Vadivan" userId="7c1f3fdc556de7c5" providerId="LiveId" clId="{8D0BCD1F-A3D6-4EA0-BA6B-124C712E6D9B}" dt="2025-11-17T12:22:29.926" v="36" actId="478"/>
        <pc:sldMkLst>
          <pc:docMk/>
          <pc:sldMk cId="0" sldId="283"/>
        </pc:sldMkLst>
        <pc:spChg chg="add del mod">
          <ac:chgData name="GV Vadivan" userId="7c1f3fdc556de7c5" providerId="LiveId" clId="{8D0BCD1F-A3D6-4EA0-BA6B-124C712E6D9B}" dt="2025-11-17T12:22:29.926" v="36" actId="478"/>
          <ac:spMkLst>
            <pc:docMk/>
            <pc:sldMk cId="0" sldId="283"/>
            <ac:spMk id="3" creationId="{0EF49285-4007-A912-82B6-DC64F3579836}"/>
          </ac:spMkLst>
        </pc:spChg>
        <pc:picChg chg="del">
          <ac:chgData name="GV Vadivan" userId="7c1f3fdc556de7c5" providerId="LiveId" clId="{8D0BCD1F-A3D6-4EA0-BA6B-124C712E6D9B}" dt="2025-11-17T12:22:29.156" v="35" actId="478"/>
          <ac:picMkLst>
            <pc:docMk/>
            <pc:sldMk cId="0" sldId="283"/>
            <ac:picMk id="443" creationId="{00000000-0000-0000-0000-000000000000}"/>
          </ac:picMkLst>
        </pc:picChg>
      </pc:sldChg>
      <pc:sldChg chg="addSp delSp modSp mod">
        <pc:chgData name="GV Vadivan" userId="7c1f3fdc556de7c5" providerId="LiveId" clId="{8D0BCD1F-A3D6-4EA0-BA6B-124C712E6D9B}" dt="2025-11-17T12:22:32.806" v="38" actId="478"/>
        <pc:sldMkLst>
          <pc:docMk/>
          <pc:sldMk cId="0" sldId="286"/>
        </pc:sldMkLst>
        <pc:spChg chg="add del mod">
          <ac:chgData name="GV Vadivan" userId="7c1f3fdc556de7c5" providerId="LiveId" clId="{8D0BCD1F-A3D6-4EA0-BA6B-124C712E6D9B}" dt="2025-11-17T12:22:32.806" v="38" actId="478"/>
          <ac:spMkLst>
            <pc:docMk/>
            <pc:sldMk cId="0" sldId="286"/>
            <ac:spMk id="3" creationId="{C71B282F-6825-4E0D-CE39-617B94C8922C}"/>
          </ac:spMkLst>
        </pc:spChg>
        <pc:picChg chg="del">
          <ac:chgData name="GV Vadivan" userId="7c1f3fdc556de7c5" providerId="LiveId" clId="{8D0BCD1F-A3D6-4EA0-BA6B-124C712E6D9B}" dt="2025-11-17T12:22:32.231" v="37" actId="478"/>
          <ac:picMkLst>
            <pc:docMk/>
            <pc:sldMk cId="0" sldId="286"/>
            <ac:picMk id="461" creationId="{00000000-0000-0000-0000-000000000000}"/>
          </ac:picMkLst>
        </pc:picChg>
      </pc:sldChg>
      <pc:sldChg chg="addSp delSp modSp mod">
        <pc:chgData name="GV Vadivan" userId="7c1f3fdc556de7c5" providerId="LiveId" clId="{8D0BCD1F-A3D6-4EA0-BA6B-124C712E6D9B}" dt="2025-11-17T12:22:35.116" v="40" actId="478"/>
        <pc:sldMkLst>
          <pc:docMk/>
          <pc:sldMk cId="0" sldId="287"/>
        </pc:sldMkLst>
        <pc:spChg chg="add del mod">
          <ac:chgData name="GV Vadivan" userId="7c1f3fdc556de7c5" providerId="LiveId" clId="{8D0BCD1F-A3D6-4EA0-BA6B-124C712E6D9B}" dt="2025-11-17T12:22:35.116" v="40" actId="478"/>
          <ac:spMkLst>
            <pc:docMk/>
            <pc:sldMk cId="0" sldId="287"/>
            <ac:spMk id="3" creationId="{5C4C9CD0-1069-FEFD-5688-85E01BC9744A}"/>
          </ac:spMkLst>
        </pc:spChg>
        <pc:picChg chg="del">
          <ac:chgData name="GV Vadivan" userId="7c1f3fdc556de7c5" providerId="LiveId" clId="{8D0BCD1F-A3D6-4EA0-BA6B-124C712E6D9B}" dt="2025-11-17T12:22:34.526" v="39" actId="478"/>
          <ac:picMkLst>
            <pc:docMk/>
            <pc:sldMk cId="0" sldId="287"/>
            <ac:picMk id="471" creationId="{00000000-0000-0000-0000-000000000000}"/>
          </ac:picMkLst>
        </pc:picChg>
      </pc:sldChg>
      <pc:sldChg chg="addSp delSp modSp mod">
        <pc:chgData name="GV Vadivan" userId="7c1f3fdc556de7c5" providerId="LiveId" clId="{8D0BCD1F-A3D6-4EA0-BA6B-124C712E6D9B}" dt="2025-11-17T12:22:37.348" v="42" actId="478"/>
        <pc:sldMkLst>
          <pc:docMk/>
          <pc:sldMk cId="0" sldId="288"/>
        </pc:sldMkLst>
        <pc:spChg chg="add del mod">
          <ac:chgData name="GV Vadivan" userId="7c1f3fdc556de7c5" providerId="LiveId" clId="{8D0BCD1F-A3D6-4EA0-BA6B-124C712E6D9B}" dt="2025-11-17T12:22:37.348" v="42" actId="478"/>
          <ac:spMkLst>
            <pc:docMk/>
            <pc:sldMk cId="0" sldId="288"/>
            <ac:spMk id="3" creationId="{82A30E78-C4C1-A928-53C2-8A8331BEEDC0}"/>
          </ac:spMkLst>
        </pc:spChg>
        <pc:picChg chg="del">
          <ac:chgData name="GV Vadivan" userId="7c1f3fdc556de7c5" providerId="LiveId" clId="{8D0BCD1F-A3D6-4EA0-BA6B-124C712E6D9B}" dt="2025-11-17T12:22:36.853" v="41" actId="478"/>
          <ac:picMkLst>
            <pc:docMk/>
            <pc:sldMk cId="0" sldId="288"/>
            <ac:picMk id="478" creationId="{00000000-0000-0000-0000-000000000000}"/>
          </ac:picMkLst>
        </pc:picChg>
      </pc:sldChg>
      <pc:sldChg chg="addSp delSp modSp mod">
        <pc:chgData name="GV Vadivan" userId="7c1f3fdc556de7c5" providerId="LiveId" clId="{8D0BCD1F-A3D6-4EA0-BA6B-124C712E6D9B}" dt="2025-11-17T12:22:43.406" v="44" actId="478"/>
        <pc:sldMkLst>
          <pc:docMk/>
          <pc:sldMk cId="0" sldId="289"/>
        </pc:sldMkLst>
        <pc:spChg chg="add del mod">
          <ac:chgData name="GV Vadivan" userId="7c1f3fdc556de7c5" providerId="LiveId" clId="{8D0BCD1F-A3D6-4EA0-BA6B-124C712E6D9B}" dt="2025-11-17T12:22:43.406" v="44" actId="478"/>
          <ac:spMkLst>
            <pc:docMk/>
            <pc:sldMk cId="0" sldId="289"/>
            <ac:spMk id="3" creationId="{C165C9F8-70BD-53A0-FCE1-0EA47BF4C44C}"/>
          </ac:spMkLst>
        </pc:spChg>
        <pc:picChg chg="del">
          <ac:chgData name="GV Vadivan" userId="7c1f3fdc556de7c5" providerId="LiveId" clId="{8D0BCD1F-A3D6-4EA0-BA6B-124C712E6D9B}" dt="2025-11-17T12:22:38.806" v="43" actId="478"/>
          <ac:picMkLst>
            <pc:docMk/>
            <pc:sldMk cId="0" sldId="289"/>
            <ac:picMk id="485" creationId="{00000000-0000-0000-0000-000000000000}"/>
          </ac:picMkLst>
        </pc:picChg>
      </pc:sldChg>
      <pc:sldChg chg="addSp delSp modSp mod">
        <pc:chgData name="GV Vadivan" userId="7c1f3fdc556de7c5" providerId="LiveId" clId="{8D0BCD1F-A3D6-4EA0-BA6B-124C712E6D9B}" dt="2025-11-17T12:22:45.996" v="46" actId="478"/>
        <pc:sldMkLst>
          <pc:docMk/>
          <pc:sldMk cId="0" sldId="290"/>
        </pc:sldMkLst>
        <pc:spChg chg="add del mod">
          <ac:chgData name="GV Vadivan" userId="7c1f3fdc556de7c5" providerId="LiveId" clId="{8D0BCD1F-A3D6-4EA0-BA6B-124C712E6D9B}" dt="2025-11-17T12:22:45.996" v="46" actId="478"/>
          <ac:spMkLst>
            <pc:docMk/>
            <pc:sldMk cId="0" sldId="290"/>
            <ac:spMk id="3" creationId="{A9988D7A-FE2F-DC50-E4E6-966F92A46670}"/>
          </ac:spMkLst>
        </pc:spChg>
        <pc:picChg chg="del">
          <ac:chgData name="GV Vadivan" userId="7c1f3fdc556de7c5" providerId="LiveId" clId="{8D0BCD1F-A3D6-4EA0-BA6B-124C712E6D9B}" dt="2025-11-17T12:22:45.426" v="45" actId="478"/>
          <ac:picMkLst>
            <pc:docMk/>
            <pc:sldMk cId="0" sldId="290"/>
            <ac:picMk id="492" creationId="{00000000-0000-0000-0000-000000000000}"/>
          </ac:picMkLst>
        </pc:picChg>
      </pc:sldChg>
      <pc:sldChg chg="addSp delSp modSp mod">
        <pc:chgData name="GV Vadivan" userId="7c1f3fdc556de7c5" providerId="LiveId" clId="{8D0BCD1F-A3D6-4EA0-BA6B-124C712E6D9B}" dt="2025-11-17T12:22:49.456" v="48" actId="478"/>
        <pc:sldMkLst>
          <pc:docMk/>
          <pc:sldMk cId="0" sldId="291"/>
        </pc:sldMkLst>
        <pc:spChg chg="add del mod">
          <ac:chgData name="GV Vadivan" userId="7c1f3fdc556de7c5" providerId="LiveId" clId="{8D0BCD1F-A3D6-4EA0-BA6B-124C712E6D9B}" dt="2025-11-17T12:22:49.456" v="48" actId="478"/>
          <ac:spMkLst>
            <pc:docMk/>
            <pc:sldMk cId="0" sldId="291"/>
            <ac:spMk id="3" creationId="{35956C36-B185-5916-C1E0-D0027E67D72E}"/>
          </ac:spMkLst>
        </pc:spChg>
        <pc:picChg chg="del">
          <ac:chgData name="GV Vadivan" userId="7c1f3fdc556de7c5" providerId="LiveId" clId="{8D0BCD1F-A3D6-4EA0-BA6B-124C712E6D9B}" dt="2025-11-17T12:22:48.041" v="47" actId="478"/>
          <ac:picMkLst>
            <pc:docMk/>
            <pc:sldMk cId="0" sldId="291"/>
            <ac:picMk id="9" creationId="{0FFFDE51-A7E6-144F-9577-CAD92C9A14F9}"/>
          </ac:picMkLst>
        </pc:picChg>
      </pc:sldChg>
      <pc:sldChg chg="addSp delSp modSp mod">
        <pc:chgData name="GV Vadivan" userId="7c1f3fdc556de7c5" providerId="LiveId" clId="{8D0BCD1F-A3D6-4EA0-BA6B-124C712E6D9B}" dt="2025-11-17T12:22:52.286" v="51" actId="478"/>
        <pc:sldMkLst>
          <pc:docMk/>
          <pc:sldMk cId="0" sldId="292"/>
        </pc:sldMkLst>
        <pc:spChg chg="add del mod">
          <ac:chgData name="GV Vadivan" userId="7c1f3fdc556de7c5" providerId="LiveId" clId="{8D0BCD1F-A3D6-4EA0-BA6B-124C712E6D9B}" dt="2025-11-17T12:22:52.286" v="51" actId="478"/>
          <ac:spMkLst>
            <pc:docMk/>
            <pc:sldMk cId="0" sldId="292"/>
            <ac:spMk id="3" creationId="{1C8A4F41-F843-8515-A708-168CC6F1B3D3}"/>
          </ac:spMkLst>
        </pc:spChg>
        <pc:picChg chg="del mod">
          <ac:chgData name="GV Vadivan" userId="7c1f3fdc556de7c5" providerId="LiveId" clId="{8D0BCD1F-A3D6-4EA0-BA6B-124C712E6D9B}" dt="2025-11-17T12:22:51.807" v="50" actId="478"/>
          <ac:picMkLst>
            <pc:docMk/>
            <pc:sldMk cId="0" sldId="292"/>
            <ac:picMk id="506" creationId="{00000000-0000-0000-0000-000000000000}"/>
          </ac:picMkLst>
        </pc:picChg>
      </pc:sldChg>
      <pc:sldChg chg="addSp delSp modSp mod">
        <pc:chgData name="GV Vadivan" userId="7c1f3fdc556de7c5" providerId="LiveId" clId="{8D0BCD1F-A3D6-4EA0-BA6B-124C712E6D9B}" dt="2025-11-17T12:22:54.666" v="53" actId="478"/>
        <pc:sldMkLst>
          <pc:docMk/>
          <pc:sldMk cId="0" sldId="293"/>
        </pc:sldMkLst>
        <pc:spChg chg="add del mod">
          <ac:chgData name="GV Vadivan" userId="7c1f3fdc556de7c5" providerId="LiveId" clId="{8D0BCD1F-A3D6-4EA0-BA6B-124C712E6D9B}" dt="2025-11-17T12:22:54.666" v="53" actId="478"/>
          <ac:spMkLst>
            <pc:docMk/>
            <pc:sldMk cId="0" sldId="293"/>
            <ac:spMk id="3" creationId="{D0030CE0-24BA-2964-D605-BF0FB2A11BC5}"/>
          </ac:spMkLst>
        </pc:spChg>
        <pc:picChg chg="del">
          <ac:chgData name="GV Vadivan" userId="7c1f3fdc556de7c5" providerId="LiveId" clId="{8D0BCD1F-A3D6-4EA0-BA6B-124C712E6D9B}" dt="2025-11-17T12:22:54.026" v="52" actId="478"/>
          <ac:picMkLst>
            <pc:docMk/>
            <pc:sldMk cId="0" sldId="293"/>
            <ac:picMk id="513" creationId="{00000000-0000-0000-0000-000000000000}"/>
          </ac:picMkLst>
        </pc:picChg>
      </pc:sldChg>
      <pc:sldChg chg="addSp delSp modSp mod">
        <pc:chgData name="GV Vadivan" userId="7c1f3fdc556de7c5" providerId="LiveId" clId="{8D0BCD1F-A3D6-4EA0-BA6B-124C712E6D9B}" dt="2025-11-17T12:22:57.816" v="55" actId="478"/>
        <pc:sldMkLst>
          <pc:docMk/>
          <pc:sldMk cId="0" sldId="294"/>
        </pc:sldMkLst>
        <pc:spChg chg="add del mod">
          <ac:chgData name="GV Vadivan" userId="7c1f3fdc556de7c5" providerId="LiveId" clId="{8D0BCD1F-A3D6-4EA0-BA6B-124C712E6D9B}" dt="2025-11-17T12:22:57.816" v="55" actId="478"/>
          <ac:spMkLst>
            <pc:docMk/>
            <pc:sldMk cId="0" sldId="294"/>
            <ac:spMk id="3" creationId="{D4B09D7B-1ABD-8555-B080-ADCE9B6C065E}"/>
          </ac:spMkLst>
        </pc:spChg>
        <pc:picChg chg="del">
          <ac:chgData name="GV Vadivan" userId="7c1f3fdc556de7c5" providerId="LiveId" clId="{8D0BCD1F-A3D6-4EA0-BA6B-124C712E6D9B}" dt="2025-11-17T12:22:57.125" v="54" actId="478"/>
          <ac:picMkLst>
            <pc:docMk/>
            <pc:sldMk cId="0" sldId="294"/>
            <ac:picMk id="520" creationId="{00000000-0000-0000-0000-000000000000}"/>
          </ac:picMkLst>
        </pc:picChg>
      </pc:sldChg>
      <pc:sldChg chg="addSp delSp modSp mod">
        <pc:chgData name="GV Vadivan" userId="7c1f3fdc556de7c5" providerId="LiveId" clId="{8D0BCD1F-A3D6-4EA0-BA6B-124C712E6D9B}" dt="2025-11-17T12:23:00.756" v="57" actId="478"/>
        <pc:sldMkLst>
          <pc:docMk/>
          <pc:sldMk cId="0" sldId="295"/>
        </pc:sldMkLst>
        <pc:spChg chg="add del mod">
          <ac:chgData name="GV Vadivan" userId="7c1f3fdc556de7c5" providerId="LiveId" clId="{8D0BCD1F-A3D6-4EA0-BA6B-124C712E6D9B}" dt="2025-11-17T12:23:00.756" v="57" actId="478"/>
          <ac:spMkLst>
            <pc:docMk/>
            <pc:sldMk cId="0" sldId="295"/>
            <ac:spMk id="3" creationId="{1EABB951-8EDB-4417-4E4A-F34E8EF9E425}"/>
          </ac:spMkLst>
        </pc:spChg>
        <pc:picChg chg="del">
          <ac:chgData name="GV Vadivan" userId="7c1f3fdc556de7c5" providerId="LiveId" clId="{8D0BCD1F-A3D6-4EA0-BA6B-124C712E6D9B}" dt="2025-11-17T12:22:59.890" v="56" actId="478"/>
          <ac:picMkLst>
            <pc:docMk/>
            <pc:sldMk cId="0" sldId="295"/>
            <ac:picMk id="528" creationId="{00000000-0000-0000-0000-000000000000}"/>
          </ac:picMkLst>
        </pc:picChg>
      </pc:sldChg>
      <pc:sldChg chg="addSp delSp modSp mod">
        <pc:chgData name="GV Vadivan" userId="7c1f3fdc556de7c5" providerId="LiveId" clId="{8D0BCD1F-A3D6-4EA0-BA6B-124C712E6D9B}" dt="2025-11-17T12:23:06.016" v="59" actId="478"/>
        <pc:sldMkLst>
          <pc:docMk/>
          <pc:sldMk cId="0" sldId="296"/>
        </pc:sldMkLst>
        <pc:spChg chg="add del mod">
          <ac:chgData name="GV Vadivan" userId="7c1f3fdc556de7c5" providerId="LiveId" clId="{8D0BCD1F-A3D6-4EA0-BA6B-124C712E6D9B}" dt="2025-11-17T12:23:06.016" v="59" actId="478"/>
          <ac:spMkLst>
            <pc:docMk/>
            <pc:sldMk cId="0" sldId="296"/>
            <ac:spMk id="3" creationId="{96FCE41D-43C2-674C-AD5E-32BE67B0BF98}"/>
          </ac:spMkLst>
        </pc:spChg>
        <pc:picChg chg="del">
          <ac:chgData name="GV Vadivan" userId="7c1f3fdc556de7c5" providerId="LiveId" clId="{8D0BCD1F-A3D6-4EA0-BA6B-124C712E6D9B}" dt="2025-11-17T12:23:03.166" v="58" actId="478"/>
          <ac:picMkLst>
            <pc:docMk/>
            <pc:sldMk cId="0" sldId="296"/>
            <ac:picMk id="535" creationId="{00000000-0000-0000-0000-000000000000}"/>
          </ac:picMkLst>
        </pc:picChg>
      </pc:sldChg>
      <pc:sldChg chg="addSp delSp modSp mod">
        <pc:chgData name="GV Vadivan" userId="7c1f3fdc556de7c5" providerId="LiveId" clId="{8D0BCD1F-A3D6-4EA0-BA6B-124C712E6D9B}" dt="2025-11-17T12:23:09.412" v="61" actId="478"/>
        <pc:sldMkLst>
          <pc:docMk/>
          <pc:sldMk cId="0" sldId="297"/>
        </pc:sldMkLst>
        <pc:spChg chg="add del mod">
          <ac:chgData name="GV Vadivan" userId="7c1f3fdc556de7c5" providerId="LiveId" clId="{8D0BCD1F-A3D6-4EA0-BA6B-124C712E6D9B}" dt="2025-11-17T12:23:09.412" v="61" actId="478"/>
          <ac:spMkLst>
            <pc:docMk/>
            <pc:sldMk cId="0" sldId="297"/>
            <ac:spMk id="3" creationId="{89D87688-3DF2-1EA7-C1B6-B2829381D56A}"/>
          </ac:spMkLst>
        </pc:spChg>
        <pc:picChg chg="del">
          <ac:chgData name="GV Vadivan" userId="7c1f3fdc556de7c5" providerId="LiveId" clId="{8D0BCD1F-A3D6-4EA0-BA6B-124C712E6D9B}" dt="2025-11-17T12:23:08.638" v="60" actId="478"/>
          <ac:picMkLst>
            <pc:docMk/>
            <pc:sldMk cId="0" sldId="297"/>
            <ac:picMk id="542" creationId="{00000000-0000-0000-0000-000000000000}"/>
          </ac:picMkLst>
        </pc:picChg>
      </pc:sldChg>
      <pc:sldChg chg="addSp delSp modSp mod">
        <pc:chgData name="GV Vadivan" userId="7c1f3fdc556de7c5" providerId="LiveId" clId="{8D0BCD1F-A3D6-4EA0-BA6B-124C712E6D9B}" dt="2025-11-17T12:23:11.718" v="64" actId="478"/>
        <pc:sldMkLst>
          <pc:docMk/>
          <pc:sldMk cId="0" sldId="298"/>
        </pc:sldMkLst>
        <pc:spChg chg="add del mod">
          <ac:chgData name="GV Vadivan" userId="7c1f3fdc556de7c5" providerId="LiveId" clId="{8D0BCD1F-A3D6-4EA0-BA6B-124C712E6D9B}" dt="2025-11-17T12:23:11.718" v="64" actId="478"/>
          <ac:spMkLst>
            <pc:docMk/>
            <pc:sldMk cId="0" sldId="298"/>
            <ac:spMk id="3" creationId="{40CB4746-C96C-F8F6-0AB9-E87A3D579EF8}"/>
          </ac:spMkLst>
        </pc:spChg>
        <pc:picChg chg="del">
          <ac:chgData name="GV Vadivan" userId="7c1f3fdc556de7c5" providerId="LiveId" clId="{8D0BCD1F-A3D6-4EA0-BA6B-124C712E6D9B}" dt="2025-11-17T12:23:11.126" v="62" actId="478"/>
          <ac:picMkLst>
            <pc:docMk/>
            <pc:sldMk cId="0" sldId="298"/>
            <ac:picMk id="548" creationId="{00000000-0000-0000-0000-000000000000}"/>
          </ac:picMkLst>
        </pc:picChg>
      </pc:sldChg>
      <pc:sldChg chg="addSp delSp modSp mod">
        <pc:chgData name="GV Vadivan" userId="7c1f3fdc556de7c5" providerId="LiveId" clId="{8D0BCD1F-A3D6-4EA0-BA6B-124C712E6D9B}" dt="2025-11-17T12:23:57.216" v="66" actId="478"/>
        <pc:sldMkLst>
          <pc:docMk/>
          <pc:sldMk cId="0" sldId="299"/>
        </pc:sldMkLst>
        <pc:spChg chg="add del mod">
          <ac:chgData name="GV Vadivan" userId="7c1f3fdc556de7c5" providerId="LiveId" clId="{8D0BCD1F-A3D6-4EA0-BA6B-124C712E6D9B}" dt="2025-11-17T12:23:57.216" v="66" actId="478"/>
          <ac:spMkLst>
            <pc:docMk/>
            <pc:sldMk cId="0" sldId="299"/>
            <ac:spMk id="3" creationId="{0DE93932-C04D-F60D-9482-E34E5A921AD1}"/>
          </ac:spMkLst>
        </pc:spChg>
        <pc:picChg chg="del">
          <ac:chgData name="GV Vadivan" userId="7c1f3fdc556de7c5" providerId="LiveId" clId="{8D0BCD1F-A3D6-4EA0-BA6B-124C712E6D9B}" dt="2025-11-17T12:23:56.810" v="65" actId="478"/>
          <ac:picMkLst>
            <pc:docMk/>
            <pc:sldMk cId="0" sldId="299"/>
            <ac:picMk id="558" creationId="{00000000-0000-0000-0000-000000000000}"/>
          </ac:picMkLst>
        </pc:picChg>
      </pc:sldChg>
      <pc:sldChg chg="addSp delSp modSp mod">
        <pc:chgData name="GV Vadivan" userId="7c1f3fdc556de7c5" providerId="LiveId" clId="{8D0BCD1F-A3D6-4EA0-BA6B-124C712E6D9B}" dt="2025-11-17T12:24:00.210" v="68" actId="478"/>
        <pc:sldMkLst>
          <pc:docMk/>
          <pc:sldMk cId="0" sldId="300"/>
        </pc:sldMkLst>
        <pc:spChg chg="add del mod">
          <ac:chgData name="GV Vadivan" userId="7c1f3fdc556de7c5" providerId="LiveId" clId="{8D0BCD1F-A3D6-4EA0-BA6B-124C712E6D9B}" dt="2025-11-17T12:24:00.210" v="68" actId="478"/>
          <ac:spMkLst>
            <pc:docMk/>
            <pc:sldMk cId="0" sldId="300"/>
            <ac:spMk id="3" creationId="{485BB2ED-6A6A-C5F2-13A5-C671FBD37830}"/>
          </ac:spMkLst>
        </pc:spChg>
        <pc:picChg chg="del">
          <ac:chgData name="GV Vadivan" userId="7c1f3fdc556de7c5" providerId="LiveId" clId="{8D0BCD1F-A3D6-4EA0-BA6B-124C712E6D9B}" dt="2025-11-17T12:23:59.007" v="67" actId="478"/>
          <ac:picMkLst>
            <pc:docMk/>
            <pc:sldMk cId="0" sldId="300"/>
            <ac:picMk id="565" creationId="{00000000-0000-0000-0000-000000000000}"/>
          </ac:picMkLst>
        </pc:picChg>
      </pc:sldChg>
      <pc:sldChg chg="addSp delSp modSp mod">
        <pc:chgData name="GV Vadivan" userId="7c1f3fdc556de7c5" providerId="LiveId" clId="{8D0BCD1F-A3D6-4EA0-BA6B-124C712E6D9B}" dt="2025-11-17T12:24:03.196" v="70" actId="478"/>
        <pc:sldMkLst>
          <pc:docMk/>
          <pc:sldMk cId="0" sldId="301"/>
        </pc:sldMkLst>
        <pc:spChg chg="add del mod">
          <ac:chgData name="GV Vadivan" userId="7c1f3fdc556de7c5" providerId="LiveId" clId="{8D0BCD1F-A3D6-4EA0-BA6B-124C712E6D9B}" dt="2025-11-17T12:24:03.196" v="70" actId="478"/>
          <ac:spMkLst>
            <pc:docMk/>
            <pc:sldMk cId="0" sldId="301"/>
            <ac:spMk id="3" creationId="{BD4A2987-ECFD-8E7C-DAFD-913F5BC7257E}"/>
          </ac:spMkLst>
        </pc:spChg>
        <pc:picChg chg="del">
          <ac:chgData name="GV Vadivan" userId="7c1f3fdc556de7c5" providerId="LiveId" clId="{8D0BCD1F-A3D6-4EA0-BA6B-124C712E6D9B}" dt="2025-11-17T12:24:02.606" v="69" actId="478"/>
          <ac:picMkLst>
            <pc:docMk/>
            <pc:sldMk cId="0" sldId="301"/>
            <ac:picMk id="572" creationId="{00000000-0000-0000-0000-000000000000}"/>
          </ac:picMkLst>
        </pc:picChg>
      </pc:sldChg>
      <pc:sldChg chg="addSp delSp modSp mod">
        <pc:chgData name="GV Vadivan" userId="7c1f3fdc556de7c5" providerId="LiveId" clId="{8D0BCD1F-A3D6-4EA0-BA6B-124C712E6D9B}" dt="2025-11-17T12:24:05.462" v="72" actId="478"/>
        <pc:sldMkLst>
          <pc:docMk/>
          <pc:sldMk cId="0" sldId="302"/>
        </pc:sldMkLst>
        <pc:spChg chg="add del mod">
          <ac:chgData name="GV Vadivan" userId="7c1f3fdc556de7c5" providerId="LiveId" clId="{8D0BCD1F-A3D6-4EA0-BA6B-124C712E6D9B}" dt="2025-11-17T12:24:05.462" v="72" actId="478"/>
          <ac:spMkLst>
            <pc:docMk/>
            <pc:sldMk cId="0" sldId="302"/>
            <ac:spMk id="3" creationId="{9C713BD5-CA62-C086-2159-8C9B2788F98C}"/>
          </ac:spMkLst>
        </pc:spChg>
        <pc:picChg chg="del">
          <ac:chgData name="GV Vadivan" userId="7c1f3fdc556de7c5" providerId="LiveId" clId="{8D0BCD1F-A3D6-4EA0-BA6B-124C712E6D9B}" dt="2025-11-17T12:24:04.783" v="71" actId="478"/>
          <ac:picMkLst>
            <pc:docMk/>
            <pc:sldMk cId="0" sldId="302"/>
            <ac:picMk id="579" creationId="{00000000-0000-0000-0000-000000000000}"/>
          </ac:picMkLst>
        </pc:picChg>
      </pc:sldChg>
      <pc:sldChg chg="addSp delSp modSp mod">
        <pc:chgData name="GV Vadivan" userId="7c1f3fdc556de7c5" providerId="LiveId" clId="{8D0BCD1F-A3D6-4EA0-BA6B-124C712E6D9B}" dt="2025-11-17T12:24:08.216" v="74" actId="478"/>
        <pc:sldMkLst>
          <pc:docMk/>
          <pc:sldMk cId="0" sldId="303"/>
        </pc:sldMkLst>
        <pc:spChg chg="add del mod">
          <ac:chgData name="GV Vadivan" userId="7c1f3fdc556de7c5" providerId="LiveId" clId="{8D0BCD1F-A3D6-4EA0-BA6B-124C712E6D9B}" dt="2025-11-17T12:24:08.216" v="74" actId="478"/>
          <ac:spMkLst>
            <pc:docMk/>
            <pc:sldMk cId="0" sldId="303"/>
            <ac:spMk id="3" creationId="{D52CEEE8-DBA9-3437-B55D-8FE6D2FE95AC}"/>
          </ac:spMkLst>
        </pc:spChg>
        <pc:picChg chg="del">
          <ac:chgData name="GV Vadivan" userId="7c1f3fdc556de7c5" providerId="LiveId" clId="{8D0BCD1F-A3D6-4EA0-BA6B-124C712E6D9B}" dt="2025-11-17T12:24:07.140" v="73" actId="478"/>
          <ac:picMkLst>
            <pc:docMk/>
            <pc:sldMk cId="0" sldId="303"/>
            <ac:picMk id="586" creationId="{00000000-0000-0000-0000-000000000000}"/>
          </ac:picMkLst>
        </pc:picChg>
      </pc:sldChg>
      <pc:sldChg chg="addSp delSp modSp mod">
        <pc:chgData name="GV Vadivan" userId="7c1f3fdc556de7c5" providerId="LiveId" clId="{8D0BCD1F-A3D6-4EA0-BA6B-124C712E6D9B}" dt="2025-11-17T12:24:10.645" v="77" actId="478"/>
        <pc:sldMkLst>
          <pc:docMk/>
          <pc:sldMk cId="0" sldId="304"/>
        </pc:sldMkLst>
        <pc:spChg chg="add del mod">
          <ac:chgData name="GV Vadivan" userId="7c1f3fdc556de7c5" providerId="LiveId" clId="{8D0BCD1F-A3D6-4EA0-BA6B-124C712E6D9B}" dt="2025-11-17T12:24:10.645" v="77" actId="478"/>
          <ac:spMkLst>
            <pc:docMk/>
            <pc:sldMk cId="0" sldId="304"/>
            <ac:spMk id="3" creationId="{DCDC167F-38BA-E918-CAA3-B8B624BF4224}"/>
          </ac:spMkLst>
        </pc:spChg>
        <pc:picChg chg="del mod">
          <ac:chgData name="GV Vadivan" userId="7c1f3fdc556de7c5" providerId="LiveId" clId="{8D0BCD1F-A3D6-4EA0-BA6B-124C712E6D9B}" dt="2025-11-17T12:24:10.209" v="76" actId="478"/>
          <ac:picMkLst>
            <pc:docMk/>
            <pc:sldMk cId="0" sldId="304"/>
            <ac:picMk id="593" creationId="{00000000-0000-0000-0000-000000000000}"/>
          </ac:picMkLst>
        </pc:picChg>
      </pc:sldChg>
      <pc:sldChg chg="addSp delSp modSp mod">
        <pc:chgData name="GV Vadivan" userId="7c1f3fdc556de7c5" providerId="LiveId" clId="{8D0BCD1F-A3D6-4EA0-BA6B-124C712E6D9B}" dt="2025-11-17T12:24:12.462" v="79" actId="478"/>
        <pc:sldMkLst>
          <pc:docMk/>
          <pc:sldMk cId="0" sldId="305"/>
        </pc:sldMkLst>
        <pc:spChg chg="add del mod">
          <ac:chgData name="GV Vadivan" userId="7c1f3fdc556de7c5" providerId="LiveId" clId="{8D0BCD1F-A3D6-4EA0-BA6B-124C712E6D9B}" dt="2025-11-17T12:24:12.462" v="79" actId="478"/>
          <ac:spMkLst>
            <pc:docMk/>
            <pc:sldMk cId="0" sldId="305"/>
            <ac:spMk id="3" creationId="{CC52082B-0E54-2FED-0CF0-D1BF930FF268}"/>
          </ac:spMkLst>
        </pc:spChg>
        <pc:picChg chg="del">
          <ac:chgData name="GV Vadivan" userId="7c1f3fdc556de7c5" providerId="LiveId" clId="{8D0BCD1F-A3D6-4EA0-BA6B-124C712E6D9B}" dt="2025-11-17T12:24:11.946" v="78" actId="478"/>
          <ac:picMkLst>
            <pc:docMk/>
            <pc:sldMk cId="0" sldId="305"/>
            <ac:picMk id="599" creationId="{00000000-0000-0000-0000-000000000000}"/>
          </ac:picMkLst>
        </pc:picChg>
      </pc:sldChg>
      <pc:sldChg chg="addSp delSp modSp mod">
        <pc:chgData name="GV Vadivan" userId="7c1f3fdc556de7c5" providerId="LiveId" clId="{8D0BCD1F-A3D6-4EA0-BA6B-124C712E6D9B}" dt="2025-11-17T12:24:15.680" v="81" actId="478"/>
        <pc:sldMkLst>
          <pc:docMk/>
          <pc:sldMk cId="0" sldId="306"/>
        </pc:sldMkLst>
        <pc:spChg chg="add del mod">
          <ac:chgData name="GV Vadivan" userId="7c1f3fdc556de7c5" providerId="LiveId" clId="{8D0BCD1F-A3D6-4EA0-BA6B-124C712E6D9B}" dt="2025-11-17T12:24:15.680" v="81" actId="478"/>
          <ac:spMkLst>
            <pc:docMk/>
            <pc:sldMk cId="0" sldId="306"/>
            <ac:spMk id="3" creationId="{5D454866-5665-ED62-A666-BDD255BC138C}"/>
          </ac:spMkLst>
        </pc:spChg>
        <pc:picChg chg="del">
          <ac:chgData name="GV Vadivan" userId="7c1f3fdc556de7c5" providerId="LiveId" clId="{8D0BCD1F-A3D6-4EA0-BA6B-124C712E6D9B}" dt="2025-11-17T12:24:13.952" v="80" actId="478"/>
          <ac:picMkLst>
            <pc:docMk/>
            <pc:sldMk cId="0" sldId="306"/>
            <ac:picMk id="615" creationId="{00000000-0000-0000-0000-000000000000}"/>
          </ac:picMkLst>
        </pc:picChg>
      </pc:sldChg>
      <pc:sldChg chg="delSp modSp mod modClrScheme modAnim chgLayout">
        <pc:chgData name="GV Vadivan" userId="7c1f3fdc556de7c5" providerId="LiveId" clId="{8D0BCD1F-A3D6-4EA0-BA6B-124C712E6D9B}" dt="2025-11-17T12:24:39.947" v="84" actId="478"/>
        <pc:sldMkLst>
          <pc:docMk/>
          <pc:sldMk cId="0" sldId="311"/>
        </pc:sldMkLst>
        <pc:spChg chg="mod ord">
          <ac:chgData name="GV Vadivan" userId="7c1f3fdc556de7c5" providerId="LiveId" clId="{8D0BCD1F-A3D6-4EA0-BA6B-124C712E6D9B}" dt="2025-11-17T12:24:38.852" v="83" actId="700"/>
          <ac:spMkLst>
            <pc:docMk/>
            <pc:sldMk cId="0" sldId="311"/>
            <ac:spMk id="645" creationId="{00000000-0000-0000-0000-000000000000}"/>
          </ac:spMkLst>
        </pc:spChg>
        <pc:spChg chg="del">
          <ac:chgData name="GV Vadivan" userId="7c1f3fdc556de7c5" providerId="LiveId" clId="{8D0BCD1F-A3D6-4EA0-BA6B-124C712E6D9B}" dt="2025-11-17T12:24:38.852" v="83" actId="700"/>
          <ac:spMkLst>
            <pc:docMk/>
            <pc:sldMk cId="0" sldId="311"/>
            <ac:spMk id="646" creationId="{00000000-0000-0000-0000-000000000000}"/>
          </ac:spMkLst>
        </pc:spChg>
        <pc:spChg chg="mod ord">
          <ac:chgData name="GV Vadivan" userId="7c1f3fdc556de7c5" providerId="LiveId" clId="{8D0BCD1F-A3D6-4EA0-BA6B-124C712E6D9B}" dt="2025-11-17T12:24:38.852" v="83" actId="700"/>
          <ac:spMkLst>
            <pc:docMk/>
            <pc:sldMk cId="0" sldId="311"/>
            <ac:spMk id="647" creationId="{00000000-0000-0000-0000-000000000000}"/>
          </ac:spMkLst>
        </pc:spChg>
        <pc:picChg chg="del">
          <ac:chgData name="GV Vadivan" userId="7c1f3fdc556de7c5" providerId="LiveId" clId="{8D0BCD1F-A3D6-4EA0-BA6B-124C712E6D9B}" dt="2025-11-17T12:24:39.947" v="84" actId="478"/>
          <ac:picMkLst>
            <pc:docMk/>
            <pc:sldMk cId="0" sldId="311"/>
            <ac:picMk id="648" creationId="{00000000-0000-0000-0000-000000000000}"/>
          </ac:picMkLst>
        </pc:picChg>
      </pc:sldChg>
      <pc:sldChg chg="del">
        <pc:chgData name="GV Vadivan" userId="7c1f3fdc556de7c5" providerId="LiveId" clId="{8D0BCD1F-A3D6-4EA0-BA6B-124C712E6D9B}" dt="2025-11-17T12:24:47.092" v="85" actId="47"/>
        <pc:sldMkLst>
          <pc:docMk/>
          <pc:sldMk cId="0" sldId="319"/>
        </pc:sldMkLst>
      </pc:sldChg>
      <pc:sldChg chg="addSp delSp modSp mod">
        <pc:chgData name="GV Vadivan" userId="7c1f3fdc556de7c5" providerId="LiveId" clId="{8D0BCD1F-A3D6-4EA0-BA6B-124C712E6D9B}" dt="2025-11-17T12:24:49.286" v="87" actId="478"/>
        <pc:sldMkLst>
          <pc:docMk/>
          <pc:sldMk cId="0" sldId="320"/>
        </pc:sldMkLst>
        <pc:spChg chg="add del mod">
          <ac:chgData name="GV Vadivan" userId="7c1f3fdc556de7c5" providerId="LiveId" clId="{8D0BCD1F-A3D6-4EA0-BA6B-124C712E6D9B}" dt="2025-11-17T12:24:49.286" v="87" actId="478"/>
          <ac:spMkLst>
            <pc:docMk/>
            <pc:sldMk cId="0" sldId="320"/>
            <ac:spMk id="3" creationId="{382C8AC2-6069-D42E-C66A-DD19B77D040C}"/>
          </ac:spMkLst>
        </pc:spChg>
        <pc:picChg chg="del">
          <ac:chgData name="GV Vadivan" userId="7c1f3fdc556de7c5" providerId="LiveId" clId="{8D0BCD1F-A3D6-4EA0-BA6B-124C712E6D9B}" dt="2025-11-17T12:24:48.086" v="86" actId="478"/>
          <ac:picMkLst>
            <pc:docMk/>
            <pc:sldMk cId="0" sldId="320"/>
            <ac:picMk id="703" creationId="{00000000-0000-0000-0000-000000000000}"/>
          </ac:picMkLst>
        </pc:picChg>
      </pc:sldChg>
      <pc:sldChg chg="del">
        <pc:chgData name="GV Vadivan" userId="7c1f3fdc556de7c5" providerId="LiveId" clId="{8D0BCD1F-A3D6-4EA0-BA6B-124C712E6D9B}" dt="2025-11-17T12:24:56.350" v="88" actId="47"/>
        <pc:sldMkLst>
          <pc:docMk/>
          <pc:sldMk cId="0" sldId="332"/>
        </pc:sldMkLst>
      </pc:sldChg>
      <pc:sldChg chg="addSp delSp modSp mod">
        <pc:chgData name="GV Vadivan" userId="7c1f3fdc556de7c5" providerId="LiveId" clId="{8D0BCD1F-A3D6-4EA0-BA6B-124C712E6D9B}" dt="2025-11-17T12:24:58.518" v="90" actId="478"/>
        <pc:sldMkLst>
          <pc:docMk/>
          <pc:sldMk cId="0" sldId="333"/>
        </pc:sldMkLst>
        <pc:spChg chg="add del mod">
          <ac:chgData name="GV Vadivan" userId="7c1f3fdc556de7c5" providerId="LiveId" clId="{8D0BCD1F-A3D6-4EA0-BA6B-124C712E6D9B}" dt="2025-11-17T12:24:58.518" v="90" actId="478"/>
          <ac:spMkLst>
            <pc:docMk/>
            <pc:sldMk cId="0" sldId="333"/>
            <ac:spMk id="3" creationId="{E640B490-7C44-39FA-6CF2-20D816A1628F}"/>
          </ac:spMkLst>
        </pc:spChg>
        <pc:picChg chg="del">
          <ac:chgData name="GV Vadivan" userId="7c1f3fdc556de7c5" providerId="LiveId" clId="{8D0BCD1F-A3D6-4EA0-BA6B-124C712E6D9B}" dt="2025-11-17T12:24:57.306" v="89" actId="478"/>
          <ac:picMkLst>
            <pc:docMk/>
            <pc:sldMk cId="0" sldId="333"/>
            <ac:picMk id="790" creationId="{00000000-0000-0000-0000-000000000000}"/>
          </ac:picMkLst>
        </pc:picChg>
      </pc:sldChg>
      <pc:sldMasterChg chg="delSldLayout">
        <pc:chgData name="GV Vadivan" userId="7c1f3fdc556de7c5" providerId="LiveId" clId="{8D0BCD1F-A3D6-4EA0-BA6B-124C712E6D9B}" dt="2025-11-17T12:24:56.350" v="88" actId="47"/>
        <pc:sldMasterMkLst>
          <pc:docMk/>
          <pc:sldMasterMk cId="0" sldId="2147483648"/>
        </pc:sldMasterMkLst>
        <pc:sldLayoutChg chg="del">
          <pc:chgData name="GV Vadivan" userId="7c1f3fdc556de7c5" providerId="LiveId" clId="{8D0BCD1F-A3D6-4EA0-BA6B-124C712E6D9B}" dt="2025-11-17T12:21:31.947" v="6" actId="47"/>
          <pc:sldLayoutMkLst>
            <pc:docMk/>
            <pc:sldMasterMk cId="0" sldId="2147483648"/>
            <pc:sldLayoutMk cId="0" sldId="2147483656"/>
          </pc:sldLayoutMkLst>
        </pc:sldLayoutChg>
        <pc:sldLayoutChg chg="del">
          <pc:chgData name="GV Vadivan" userId="7c1f3fdc556de7c5" providerId="LiveId" clId="{8D0BCD1F-A3D6-4EA0-BA6B-124C712E6D9B}" dt="2025-11-17T12:22:18.668" v="28" actId="47"/>
          <pc:sldLayoutMkLst>
            <pc:docMk/>
            <pc:sldMasterMk cId="0" sldId="2147483648"/>
            <pc:sldLayoutMk cId="0" sldId="2147483660"/>
          </pc:sldLayoutMkLst>
        </pc:sldLayoutChg>
        <pc:sldLayoutChg chg="del">
          <pc:chgData name="GV Vadivan" userId="7c1f3fdc556de7c5" providerId="LiveId" clId="{8D0BCD1F-A3D6-4EA0-BA6B-124C712E6D9B}" dt="2025-11-17T12:24:56.350" v="88" actId="47"/>
          <pc:sldLayoutMkLst>
            <pc:docMk/>
            <pc:sldMasterMk cId="0" sldId="2147483648"/>
            <pc:sldLayoutMk cId="0"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49560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2525531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012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2460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1209754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4380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405883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1720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9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9175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1501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2735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575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553526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623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8186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extLst>
      <p:ext uri="{BB962C8B-B14F-4D97-AF65-F5344CB8AC3E}">
        <p14:creationId xmlns:p14="http://schemas.microsoft.com/office/powerpoint/2010/main" val="2164005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9782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3632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7106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0170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6" name="Google Shape;44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5931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f055413be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2f055413be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g2f055413be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extLst>
      <p:ext uri="{BB962C8B-B14F-4D97-AF65-F5344CB8AC3E}">
        <p14:creationId xmlns:p14="http://schemas.microsoft.com/office/powerpoint/2010/main" val="1771858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extLst>
      <p:ext uri="{BB962C8B-B14F-4D97-AF65-F5344CB8AC3E}">
        <p14:creationId xmlns:p14="http://schemas.microsoft.com/office/powerpoint/2010/main" val="1445670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9941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1100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1926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2717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1647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796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52972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6139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65061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677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697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9552049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8233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extLst>
      <p:ext uri="{BB962C8B-B14F-4D97-AF65-F5344CB8AC3E}">
        <p14:creationId xmlns:p14="http://schemas.microsoft.com/office/powerpoint/2010/main" val="32837804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564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19989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5716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5" name="Google Shape;57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99668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80623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9" name="Google Shape;58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65198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extLst>
      <p:ext uri="{BB962C8B-B14F-4D97-AF65-F5344CB8AC3E}">
        <p14:creationId xmlns:p14="http://schemas.microsoft.com/office/powerpoint/2010/main" val="14342556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5" name="Google Shape;60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655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8208262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8" name="Google Shape;61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26754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4" name="Google Shape;62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70106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91081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00578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3" name="Google Shape;64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34234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1" name="Google Shape;65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39468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7" name="Google Shape;65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7198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3" name="Google Shape;66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40657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9" name="Google Shape;66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7782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674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31653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1" name="Google Shape;681;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55907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7" name="Google Shape;687;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96432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extLst>
      <p:ext uri="{BB962C8B-B14F-4D97-AF65-F5344CB8AC3E}">
        <p14:creationId xmlns:p14="http://schemas.microsoft.com/office/powerpoint/2010/main" val="6118867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15749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1186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1" name="Google Shape;721;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29054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7" name="Google Shape;727;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76969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78423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92070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8" name="Google Shape;74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739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09894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4" name="Google Shape;754;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69389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0" name="Google Shape;760;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62123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6" name="Google Shape;766;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74656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f055413be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g2f055413be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3" name="Google Shape;773;g2f055413be5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73</a:t>
            </a:fld>
            <a:endParaRPr/>
          </a:p>
        </p:txBody>
      </p:sp>
    </p:spTree>
    <p:extLst>
      <p:ext uri="{BB962C8B-B14F-4D97-AF65-F5344CB8AC3E}">
        <p14:creationId xmlns:p14="http://schemas.microsoft.com/office/powerpoint/2010/main" val="2282437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7" name="Google Shape;787;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8" name="Google Shape;788;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extLst>
      <p:ext uri="{BB962C8B-B14F-4D97-AF65-F5344CB8AC3E}">
        <p14:creationId xmlns:p14="http://schemas.microsoft.com/office/powerpoint/2010/main" val="15380538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6" name="Google Shape;796;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07798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3" name="Google Shape;803;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76</a:t>
            </a:fld>
            <a:endParaRPr/>
          </a:p>
        </p:txBody>
      </p:sp>
    </p:spTree>
    <p:extLst>
      <p:ext uri="{BB962C8B-B14F-4D97-AF65-F5344CB8AC3E}">
        <p14:creationId xmlns:p14="http://schemas.microsoft.com/office/powerpoint/2010/main" val="3309499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711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2221717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76"/>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76"/>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76"/>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76"/>
          <p:cNvGrpSpPr/>
          <p:nvPr/>
        </p:nvGrpSpPr>
        <p:grpSpPr>
          <a:xfrm>
            <a:off x="-695010" y="4529052"/>
            <a:ext cx="2530502" cy="2045219"/>
            <a:chOff x="5816064" y="9435173"/>
            <a:chExt cx="798029" cy="644988"/>
          </a:xfrm>
        </p:grpSpPr>
        <p:sp>
          <p:nvSpPr>
            <p:cNvPr id="17" name="Google Shape;17;p7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7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7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7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7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7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7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7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7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7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7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7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7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7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7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7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7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7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49"/>
        <p:cNvGrpSpPr/>
        <p:nvPr/>
      </p:nvGrpSpPr>
      <p:grpSpPr>
        <a:xfrm>
          <a:off x="0" y="0"/>
          <a:ext cx="0" cy="0"/>
          <a:chOff x="0" y="0"/>
          <a:chExt cx="0" cy="0"/>
        </a:xfrm>
      </p:grpSpPr>
      <p:sp>
        <p:nvSpPr>
          <p:cNvPr id="150" name="Google Shape;150;p86"/>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86"/>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2" name="Google Shape;152;p86"/>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53" name="Google Shape;153;p86"/>
          <p:cNvSpPr>
            <a:spLocks noGrp="1"/>
          </p:cNvSpPr>
          <p:nvPr>
            <p:ph type="pic" idx="2"/>
          </p:nvPr>
        </p:nvSpPr>
        <p:spPr>
          <a:xfrm>
            <a:off x="635271" y="2095585"/>
            <a:ext cx="5130800" cy="3913188"/>
          </a:xfrm>
          <a:prstGeom prst="rect">
            <a:avLst/>
          </a:prstGeom>
          <a:solidFill>
            <a:srgbClr val="D8D8D8"/>
          </a:solidFill>
          <a:ln>
            <a:noFill/>
          </a:ln>
        </p:spPr>
      </p:sp>
      <p:sp>
        <p:nvSpPr>
          <p:cNvPr id="154" name="Google Shape;154;p86"/>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 name="Google Shape;155;p86"/>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66"/>
        <p:cNvGrpSpPr/>
        <p:nvPr/>
      </p:nvGrpSpPr>
      <p:grpSpPr>
        <a:xfrm>
          <a:off x="0" y="0"/>
          <a:ext cx="0" cy="0"/>
          <a:chOff x="0" y="0"/>
          <a:chExt cx="0" cy="0"/>
        </a:xfrm>
      </p:grpSpPr>
      <p:sp>
        <p:nvSpPr>
          <p:cNvPr id="167" name="Google Shape;167;p89"/>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8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 name="Google Shape;169;p89"/>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70"/>
        <p:cNvGrpSpPr/>
        <p:nvPr/>
      </p:nvGrpSpPr>
      <p:grpSpPr>
        <a:xfrm>
          <a:off x="0" y="0"/>
          <a:ext cx="0" cy="0"/>
          <a:chOff x="0" y="0"/>
          <a:chExt cx="0" cy="0"/>
        </a:xfrm>
      </p:grpSpPr>
      <p:sp>
        <p:nvSpPr>
          <p:cNvPr id="171" name="Google Shape;171;p90"/>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90"/>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90"/>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4" name="Google Shape;174;p90"/>
          <p:cNvGrpSpPr/>
          <p:nvPr/>
        </p:nvGrpSpPr>
        <p:grpSpPr>
          <a:xfrm>
            <a:off x="-1984680" y="2794849"/>
            <a:ext cx="3760285" cy="3039163"/>
            <a:chOff x="5816064" y="9435173"/>
            <a:chExt cx="798029" cy="644988"/>
          </a:xfrm>
        </p:grpSpPr>
        <p:sp>
          <p:nvSpPr>
            <p:cNvPr id="175" name="Google Shape;175;p90"/>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90"/>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90"/>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90"/>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90"/>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90"/>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90"/>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90"/>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90"/>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90"/>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90"/>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90"/>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90"/>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90"/>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90"/>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90" name="Google Shape;190;p9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
        <p:nvSpPr>
          <p:cNvPr id="191" name="Google Shape;191;p90"/>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92" name="Google Shape;192;p9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0648" y="6175677"/>
            <a:ext cx="2349914" cy="492013"/>
          </a:xfrm>
          <a:prstGeom prst="rect">
            <a:avLst/>
          </a:prstGeom>
          <a:noFill/>
          <a:ln>
            <a:noFill/>
          </a:ln>
        </p:spPr>
      </p:pic>
      <p:sp>
        <p:nvSpPr>
          <p:cNvPr id="193" name="Google Shape;193;p90"/>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4" name="Google Shape;194;p90"/>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5"/>
        <p:cNvGrpSpPr/>
        <p:nvPr/>
      </p:nvGrpSpPr>
      <p:grpSpPr>
        <a:xfrm>
          <a:off x="0" y="0"/>
          <a:ext cx="0" cy="0"/>
          <a:chOff x="0" y="0"/>
          <a:chExt cx="0" cy="0"/>
        </a:xfrm>
      </p:grpSpPr>
      <p:sp>
        <p:nvSpPr>
          <p:cNvPr id="196" name="Google Shape;196;p91"/>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91"/>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98" name="Google Shape;198;p91"/>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99" name="Google Shape;199;p91"/>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Start on Sustainability </a:t>
            </a:r>
            <a:r>
              <a:rPr lang="en-US"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200" name="Google Shape;200;p91"/>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01" name="Google Shape;201;p91"/>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02" name="Google Shape;202;p91"/>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203" name="Google Shape;203;p9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204"/>
        <p:cNvGrpSpPr/>
        <p:nvPr/>
      </p:nvGrpSpPr>
      <p:grpSpPr>
        <a:xfrm>
          <a:off x="0" y="0"/>
          <a:ext cx="0" cy="0"/>
          <a:chOff x="0" y="0"/>
          <a:chExt cx="0" cy="0"/>
        </a:xfrm>
      </p:grpSpPr>
      <p:sp>
        <p:nvSpPr>
          <p:cNvPr id="205" name="Google Shape;205;p92"/>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p92"/>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7" name="Google Shape;207;p92"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208" name="Google Shape;208;p92"/>
          <p:cNvSpPr>
            <a:spLocks noGrp="1"/>
          </p:cNvSpPr>
          <p:nvPr>
            <p:ph type="pic" idx="2"/>
          </p:nvPr>
        </p:nvSpPr>
        <p:spPr>
          <a:xfrm>
            <a:off x="7735037" y="1373925"/>
            <a:ext cx="2444127" cy="4336988"/>
          </a:xfrm>
          <a:prstGeom prst="rect">
            <a:avLst/>
          </a:prstGeom>
          <a:solidFill>
            <a:srgbClr val="D8D8D8"/>
          </a:solidFill>
          <a:ln>
            <a:noFill/>
          </a:ln>
        </p:spPr>
      </p:sp>
      <p:sp>
        <p:nvSpPr>
          <p:cNvPr id="209" name="Google Shape;209;p92"/>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9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77"/>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77"/>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77"/>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1"/>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1"/>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1"/>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1"/>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1"/>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1"/>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78"/>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78"/>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78"/>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78"/>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78"/>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78"/>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78"/>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78"/>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78"/>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78"/>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78"/>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78"/>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US"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78"/>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78"/>
          <p:cNvGrpSpPr/>
          <p:nvPr/>
        </p:nvGrpSpPr>
        <p:grpSpPr>
          <a:xfrm>
            <a:off x="-692770" y="4423334"/>
            <a:ext cx="3029570" cy="2448579"/>
            <a:chOff x="5816064" y="9435173"/>
            <a:chExt cx="798029" cy="644988"/>
          </a:xfrm>
        </p:grpSpPr>
        <p:sp>
          <p:nvSpPr>
            <p:cNvPr id="61" name="Google Shape;61;p78"/>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78"/>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78"/>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78"/>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78"/>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78"/>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78"/>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78"/>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78"/>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78"/>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78"/>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78"/>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78"/>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78"/>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78"/>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78"/>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7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79"/>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7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79"/>
          <p:cNvGrpSpPr/>
          <p:nvPr/>
        </p:nvGrpSpPr>
        <p:grpSpPr>
          <a:xfrm>
            <a:off x="6966447" y="3406884"/>
            <a:ext cx="3616885" cy="2923263"/>
            <a:chOff x="5816064" y="9435173"/>
            <a:chExt cx="798029" cy="644988"/>
          </a:xfrm>
        </p:grpSpPr>
        <p:sp>
          <p:nvSpPr>
            <p:cNvPr id="82" name="Google Shape;82;p79"/>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79"/>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79"/>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79"/>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79"/>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79"/>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79"/>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79"/>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79"/>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79"/>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79"/>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79"/>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79"/>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79"/>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79"/>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79"/>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79"/>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80"/>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80"/>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80"/>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80"/>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80"/>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80"/>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80"/>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80"/>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80"/>
          <p:cNvSpPr>
            <a:spLocks noGrp="1"/>
          </p:cNvSpPr>
          <p:nvPr>
            <p:ph type="pic" idx="8"/>
          </p:nvPr>
        </p:nvSpPr>
        <p:spPr>
          <a:xfrm>
            <a:off x="-48344" y="0"/>
            <a:ext cx="3570477" cy="6858000"/>
          </a:xfrm>
          <a:prstGeom prst="rect">
            <a:avLst/>
          </a:prstGeom>
          <a:solidFill>
            <a:srgbClr val="D8D8D8"/>
          </a:solidFill>
          <a:ln>
            <a:noFill/>
          </a:ln>
        </p:spPr>
      </p:sp>
      <p:sp>
        <p:nvSpPr>
          <p:cNvPr id="109" name="Google Shape;109;p80"/>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80"/>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11"/>
        <p:cNvGrpSpPr/>
        <p:nvPr/>
      </p:nvGrpSpPr>
      <p:grpSpPr>
        <a:xfrm>
          <a:off x="0" y="0"/>
          <a:ext cx="0" cy="0"/>
          <a:chOff x="0" y="0"/>
          <a:chExt cx="0" cy="0"/>
        </a:xfrm>
      </p:grpSpPr>
      <p:sp>
        <p:nvSpPr>
          <p:cNvPr id="112" name="Google Shape;112;p82"/>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82"/>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14" name="Google Shape;114;p8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8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8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17" name="Google Shape;117;p82"/>
          <p:cNvGrpSpPr/>
          <p:nvPr/>
        </p:nvGrpSpPr>
        <p:grpSpPr>
          <a:xfrm>
            <a:off x="-848733" y="3847224"/>
            <a:ext cx="3746119" cy="3027714"/>
            <a:chOff x="5816064" y="9435173"/>
            <a:chExt cx="798029" cy="644988"/>
          </a:xfrm>
        </p:grpSpPr>
        <p:sp>
          <p:nvSpPr>
            <p:cNvPr id="118" name="Google Shape;118;p82"/>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82"/>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82"/>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82"/>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82"/>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82"/>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82"/>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82"/>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82"/>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82"/>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82"/>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82"/>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82"/>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82"/>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82"/>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3" name="Google Shape;133;p82"/>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39"/>
        <p:cNvGrpSpPr/>
        <p:nvPr/>
      </p:nvGrpSpPr>
      <p:grpSpPr>
        <a:xfrm>
          <a:off x="0" y="0"/>
          <a:ext cx="0" cy="0"/>
          <a:chOff x="0" y="0"/>
          <a:chExt cx="0" cy="0"/>
        </a:xfrm>
      </p:grpSpPr>
      <p:sp>
        <p:nvSpPr>
          <p:cNvPr id="140" name="Google Shape;140;p84"/>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84"/>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84"/>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84"/>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Photo/Text Slide reversed">
  <p:cSld name="1_Photo/Text Slide reversed">
    <p:spTree>
      <p:nvGrpSpPr>
        <p:cNvPr id="1" name="Shape 144"/>
        <p:cNvGrpSpPr/>
        <p:nvPr/>
      </p:nvGrpSpPr>
      <p:grpSpPr>
        <a:xfrm>
          <a:off x="0" y="0"/>
          <a:ext cx="0" cy="0"/>
          <a:chOff x="0" y="0"/>
          <a:chExt cx="0" cy="0"/>
        </a:xfrm>
      </p:grpSpPr>
      <p:sp>
        <p:nvSpPr>
          <p:cNvPr id="145" name="Google Shape;145;p85"/>
          <p:cNvSpPr/>
          <p:nvPr/>
        </p:nvSpPr>
        <p:spPr>
          <a:xfrm>
            <a:off x="5361066" y="-13974"/>
            <a:ext cx="6096000" cy="6858000"/>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85"/>
          <p:cNvSpPr txBox="1">
            <a:spLocks noGrp="1"/>
          </p:cNvSpPr>
          <p:nvPr>
            <p:ph type="body" idx="1"/>
          </p:nvPr>
        </p:nvSpPr>
        <p:spPr>
          <a:xfrm>
            <a:off x="6096000" y="2662811"/>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85"/>
          <p:cNvSpPr txBox="1">
            <a:spLocks noGrp="1"/>
          </p:cNvSpPr>
          <p:nvPr>
            <p:ph type="body" idx="2"/>
          </p:nvPr>
        </p:nvSpPr>
        <p:spPr>
          <a:xfrm>
            <a:off x="6096000" y="4219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85"/>
          <p:cNvSpPr>
            <a:spLocks noGrp="1"/>
          </p:cNvSpPr>
          <p:nvPr>
            <p:ph type="pic" idx="3"/>
          </p:nvPr>
        </p:nvSpPr>
        <p:spPr>
          <a:xfrm>
            <a:off x="0" y="13974"/>
            <a:ext cx="5361066" cy="6858000"/>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5"/>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75"/>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2" r:id="rId11"/>
    <p:sldLayoutId id="2147483663" r:id="rId12"/>
    <p:sldLayoutId id="2147483664" r:id="rId13"/>
    <p:sldLayoutId id="214748366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isdTMuN4D-k?si=3V89M6P5eu0WToPD"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s://www.kotterinc.com/methodology/8-steps/"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hatfix.com/blog/lewins-change-model/" TargetMode="External"/><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s://www.constellation.com/solutions/for-your-small-business/goals/developing-a-small-businesss-sustainability-plan.html"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www.interface.com/US/en-US/sustainability/our-mission.html"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spWuVxu16bM"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www.askattest.com/blog/articles/sustainability-fails"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thesustainableagency.com/blog/greenwashing-examples/#hefty"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4"/>
          </a:xfrm>
          <a:prstGeom prst="rect">
            <a:avLst/>
          </a:prstGeom>
          <a:noFill/>
          <a:ln>
            <a:noFill/>
          </a:ln>
        </p:spPr>
      </p:pic>
      <p:sp>
        <p:nvSpPr>
          <p:cNvPr id="2" name="Google Shape;217;p1">
            <a:extLst>
              <a:ext uri="{FF2B5EF4-FFF2-40B4-BE49-F238E27FC236}">
                <a16:creationId xmlns:a16="http://schemas.microsoft.com/office/drawing/2014/main" id="{FBD765E7-0507-247B-83C0-B9E9805938C6}"/>
              </a:ext>
            </a:extLst>
          </p:cNvPr>
          <p:cNvSpPr txBox="1"/>
          <p:nvPr/>
        </p:nvSpPr>
        <p:spPr>
          <a:xfrm>
            <a:off x="226433" y="523776"/>
            <a:ext cx="6476785"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latin typeface="Calibri"/>
                <a:ea typeface="Calibri"/>
                <a:cs typeface="Calibri"/>
                <a:sym typeface="Calibri"/>
              </a:rPr>
              <a:t>Start on Sustainability</a:t>
            </a:r>
            <a:endParaRPr sz="1400" b="0" i="0" u="none" strike="noStrike" cap="none" dirty="0">
              <a:latin typeface="Arial"/>
              <a:ea typeface="Arial"/>
              <a:cs typeface="Arial"/>
              <a:sym typeface="Arial"/>
            </a:endParaRPr>
          </a:p>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latin typeface="Calibri"/>
                <a:ea typeface="Calibri"/>
                <a:cs typeface="Calibri"/>
                <a:sym typeface="Calibri"/>
              </a:rPr>
              <a:t>Starter Kit</a:t>
            </a:r>
            <a:endParaRPr sz="1400" b="0" i="0" u="none" strike="noStrike" cap="none" dirty="0">
              <a:latin typeface="Arial"/>
              <a:ea typeface="Arial"/>
              <a:cs typeface="Arial"/>
              <a:sym typeface="Arial"/>
            </a:endParaRPr>
          </a:p>
        </p:txBody>
      </p:sp>
      <p:sp>
        <p:nvSpPr>
          <p:cNvPr id="3" name="Google Shape;217;p1">
            <a:extLst>
              <a:ext uri="{FF2B5EF4-FFF2-40B4-BE49-F238E27FC236}">
                <a16:creationId xmlns:a16="http://schemas.microsoft.com/office/drawing/2014/main" id="{D0EFA053-B172-F9D0-9F6F-332A2E034892}"/>
              </a:ext>
            </a:extLst>
          </p:cNvPr>
          <p:cNvSpPr txBox="1"/>
          <p:nvPr/>
        </p:nvSpPr>
        <p:spPr>
          <a:xfrm>
            <a:off x="226433" y="44040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dirty="0">
                <a:solidFill>
                  <a:schemeClr val="lt1"/>
                </a:solidFill>
                <a:latin typeface="Calibri"/>
                <a:ea typeface="Calibri"/>
                <a:cs typeface="Calibri"/>
                <a:sym typeface="Calibri"/>
              </a:rPr>
              <a:t>10.</a:t>
            </a:r>
            <a:r>
              <a:rPr lang="en-GB" sz="4800" b="1" i="0" u="none" strike="noStrike" cap="none" dirty="0">
                <a:solidFill>
                  <a:schemeClr val="lt1"/>
                </a:solidFill>
                <a:latin typeface="Calibri"/>
                <a:ea typeface="Calibri"/>
                <a:cs typeface="Calibri"/>
                <a:sym typeface="Calibri"/>
              </a:rPr>
              <a:t> PITFALLS IN SUSTAINABLE BUSINESSES</a:t>
            </a:r>
            <a:endParaRPr lang="en-GB" sz="1400" b="0" i="0" u="none" strike="noStrike" cap="none" dirty="0">
              <a:solidFill>
                <a:srgbClr val="000000"/>
              </a:solidFill>
              <a:latin typeface="Arial"/>
              <a:ea typeface="Arial"/>
              <a:cs typeface="Arial"/>
              <a:sym typeface="Arial"/>
            </a:endParaRPr>
          </a:p>
        </p:txBody>
      </p:sp>
      <p:pic>
        <p:nvPicPr>
          <p:cNvPr id="4" name="Picture 3" descr="A grey and black sign with a person in a circle&#10;&#10;AI-generated content may be incorrect.">
            <a:extLst>
              <a:ext uri="{FF2B5EF4-FFF2-40B4-BE49-F238E27FC236}">
                <a16:creationId xmlns:a16="http://schemas.microsoft.com/office/drawing/2014/main" id="{661EE1E5-BC68-49BD-2851-B8466955A0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1872" y="5852765"/>
            <a:ext cx="1064955" cy="372602"/>
          </a:xfrm>
          <a:prstGeom prst="rect">
            <a:avLst/>
          </a:prstGeom>
        </p:spPr>
      </p:pic>
      <p:sp>
        <p:nvSpPr>
          <p:cNvPr id="5" name="TextBox 4">
            <a:extLst>
              <a:ext uri="{FF2B5EF4-FFF2-40B4-BE49-F238E27FC236}">
                <a16:creationId xmlns:a16="http://schemas.microsoft.com/office/drawing/2014/main" id="{89D3BF35-B18F-7CB4-AF07-1409550E5FC7}"/>
              </a:ext>
            </a:extLst>
          </p:cNvPr>
          <p:cNvSpPr txBox="1"/>
          <p:nvPr/>
        </p:nvSpPr>
        <p:spPr>
          <a:xfrm>
            <a:off x="1870543" y="5758455"/>
            <a:ext cx="1921329"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
        <p:nvSpPr>
          <p:cNvPr id="6" name="Google Shape;214;p1">
            <a:extLst>
              <a:ext uri="{FF2B5EF4-FFF2-40B4-BE49-F238E27FC236}">
                <a16:creationId xmlns:a16="http://schemas.microsoft.com/office/drawing/2014/main" id="{904DD198-52C7-47CD-59F7-7053186A60C9}"/>
              </a:ext>
            </a:extLst>
          </p:cNvPr>
          <p:cNvSpPr txBox="1"/>
          <p:nvPr/>
        </p:nvSpPr>
        <p:spPr>
          <a:xfrm>
            <a:off x="4844404" y="5641745"/>
            <a:ext cx="4702718" cy="900206"/>
          </a:xfrm>
          <a:prstGeom prst="rect">
            <a:avLst/>
          </a:prstGeom>
          <a:noFill/>
          <a:ln>
            <a:noFill/>
          </a:ln>
        </p:spPr>
        <p:txBody>
          <a:bodyPr spcFirstLastPara="1" wrap="square" lIns="91425" tIns="45700" rIns="91425" bIns="45700" anchor="t" anchorCtr="0">
            <a:spAutoFit/>
          </a:bodyPr>
          <a:lstStyle/>
          <a:p>
            <a:pPr algn="just" fontAlgn="base"/>
            <a:r>
              <a:rPr lang="pl-PL" sz="1050" dirty="0"/>
              <a:t>Sfinansowane ze środków UE. Wyrażone poglądy i opinie są jedynie opiniami autora lub autorów i niekoniecznie odzwierciedlają poglądy i opinie Unii Europejskiej lub Europejskiej Agencji Wykonawczej ds. Edukacji i Kultury (EACEA). Unia Europejska ani EACEA nie ponoszą za nie odpowiedzialności.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95"/>
          <p:cNvSpPr txBox="1">
            <a:spLocks noGrp="1"/>
          </p:cNvSpPr>
          <p:nvPr>
            <p:ph type="body" idx="1"/>
          </p:nvPr>
        </p:nvSpPr>
        <p:spPr>
          <a:xfrm>
            <a:off x="4718825" y="826900"/>
            <a:ext cx="6448800" cy="51663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None/>
            </a:pPr>
            <a:r>
              <a:rPr lang="en-US" dirty="0">
                <a:solidFill>
                  <a:srgbClr val="000000"/>
                </a:solidFill>
              </a:rPr>
              <a:t>Learn to use tools and metrics for measuring sustainability performance, evaluate business operations, and understand how integrating sustainability can enhance long-term business competitiveness and market position.</a:t>
            </a:r>
            <a:endParaRPr dirty="0">
              <a:solidFill>
                <a:srgbClr val="000000"/>
              </a:solidFill>
            </a:endParaRPr>
          </a:p>
          <a:p>
            <a:pPr marL="457200" marR="0" lvl="0" indent="-228600" algn="just" rtl="0">
              <a:lnSpc>
                <a:spcPct val="103333"/>
              </a:lnSpc>
              <a:spcBef>
                <a:spcPts val="0"/>
              </a:spcBef>
              <a:spcAft>
                <a:spcPts val="0"/>
              </a:spcAft>
              <a:buClr>
                <a:srgbClr val="595959"/>
              </a:buClr>
              <a:buSzPts val="2400"/>
              <a:buFont typeface="Arial"/>
              <a:buNone/>
            </a:pPr>
            <a:endParaRPr dirty="0"/>
          </a:p>
        </p:txBody>
      </p:sp>
      <p:sp>
        <p:nvSpPr>
          <p:cNvPr id="298" name="Google Shape;298;p9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dirty="0"/>
              <a:t>CELE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EFEKTY UCZENIA SIĘ</a:t>
            </a:r>
            <a:endParaRPr dirty="0"/>
          </a:p>
        </p:txBody>
      </p:sp>
      <p:sp>
        <p:nvSpPr>
          <p:cNvPr id="304" name="Google Shape;304;p8"/>
          <p:cNvSpPr txBox="1">
            <a:spLocks noGrp="1"/>
          </p:cNvSpPr>
          <p:nvPr>
            <p:ph type="body" idx="2"/>
          </p:nvPr>
        </p:nvSpPr>
        <p:spPr>
          <a:xfrm>
            <a:off x="904856" y="1425171"/>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b="0" i="0" dirty="0">
                <a:solidFill>
                  <a:srgbClr val="000000"/>
                </a:solidFill>
                <a:highlight>
                  <a:srgbClr val="FFFFFF"/>
                </a:highlight>
              </a:rPr>
              <a:t>W tym module poznasz podstawy zrównoważonego rozwoju w biznesie. Obejmuje to informacje takie jak sposób definiowania i równoważenia aspektów środowiskowych, społecznych i ekonomicznych. Zdobędziesz również umiejętności wdrażania praktyk takich jak redukcja odpadów, efektywność energetyczna i zrównoważone pozyskiwanie oraz opracujesz plan zrównoważonego rozwoju dostosowany do Twojej firmy.</a:t>
            </a:r>
          </a:p>
          <a:p>
            <a:pPr marL="0" lvl="0" indent="0" algn="just" rtl="0">
              <a:lnSpc>
                <a:spcPct val="103333"/>
              </a:lnSpc>
              <a:spcBef>
                <a:spcPts val="0"/>
              </a:spcBef>
              <a:spcAft>
                <a:spcPts val="0"/>
              </a:spcAft>
              <a:buClr>
                <a:srgbClr val="595959"/>
              </a:buClr>
              <a:buSzPts val="2400"/>
              <a:buNone/>
            </a:pPr>
            <a:endParaRPr lang="pl-PL" dirty="0">
              <a:solidFill>
                <a:srgbClr val="000000"/>
              </a:solidFill>
              <a:highlight>
                <a:srgbClr val="FFFFFF"/>
              </a:highlight>
            </a:endParaRPr>
          </a:p>
          <a:p>
            <a:pPr marL="0" lvl="0" indent="0" algn="just" rtl="0">
              <a:lnSpc>
                <a:spcPct val="103333"/>
              </a:lnSpc>
              <a:spcBef>
                <a:spcPts val="0"/>
              </a:spcBef>
              <a:spcAft>
                <a:spcPts val="0"/>
              </a:spcAft>
              <a:buClr>
                <a:srgbClr val="595959"/>
              </a:buClr>
              <a:buSzPts val="2400"/>
              <a:buNone/>
            </a:pPr>
            <a:r>
              <a:rPr lang="pl-PL" b="0" i="0" dirty="0">
                <a:solidFill>
                  <a:srgbClr val="000000"/>
                </a:solidFill>
                <a:highlight>
                  <a:srgbClr val="FFFFFF"/>
                </a:highlight>
              </a:rPr>
              <a:t>Zdobędziesz również wiedzę na temat zrozumienia, jak poruszać się po wymogach regulacyjnych i wykorzystywać zachęty w celu wspierania zrównoważonych operacji. Dowiesz się również, jak komunikować swoje wysiłki na rzecz zrównoważonego rozwoju interesariuszom, wykorzystując wskaźniki do pomiaru i oceny wyników zrównoważonego rozwoju Twojej firmy, pomagając zwiększyć jej długoterminową konkurencyjność i pozycję rynkową.</a:t>
            </a:r>
            <a:endParaRPr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8" name="Google Shape;318;p1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a:t>
            </a:r>
            <a:endParaRPr/>
          </a:p>
        </p:txBody>
      </p:sp>
      <p:sp>
        <p:nvSpPr>
          <p:cNvPr id="319" name="Google Shape;319;p10"/>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20" name="Google Shape;320;p10"/>
          <p:cNvSpPr txBox="1"/>
          <p:nvPr/>
        </p:nvSpPr>
        <p:spPr>
          <a:xfrm>
            <a:off x="5906320" y="4514232"/>
            <a:ext cx="560874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err="1">
                <a:solidFill>
                  <a:srgbClr val="73B64B"/>
                </a:solidFill>
                <a:latin typeface="Calibri"/>
                <a:ea typeface="Calibri"/>
                <a:cs typeface="Calibri"/>
                <a:sym typeface="Calibri"/>
              </a:rPr>
              <a:t>Pułapki</a:t>
            </a:r>
            <a:r>
              <a:rPr lang="en-US" sz="3600" b="1" i="0" u="none" strike="noStrike" cap="none" dirty="0">
                <a:solidFill>
                  <a:srgbClr val="73B64B"/>
                </a:solidFill>
                <a:latin typeface="Calibri"/>
                <a:ea typeface="Calibri"/>
                <a:cs typeface="Calibri"/>
                <a:sym typeface="Calibri"/>
              </a:rPr>
              <a:t> w </a:t>
            </a:r>
            <a:r>
              <a:rPr lang="en-US" sz="3600" b="1" i="0" u="none" strike="noStrike" cap="none" dirty="0" err="1">
                <a:solidFill>
                  <a:srgbClr val="73B64B"/>
                </a:solidFill>
                <a:latin typeface="Calibri"/>
                <a:ea typeface="Calibri"/>
                <a:cs typeface="Calibri"/>
                <a:sym typeface="Calibri"/>
              </a:rPr>
              <a:t>zrównoważonych</a:t>
            </a:r>
            <a:r>
              <a:rPr lang="en-US" sz="3600" b="1" i="0" u="none" strike="noStrike" cap="none" dirty="0">
                <a:solidFill>
                  <a:srgbClr val="73B64B"/>
                </a:solidFill>
                <a:latin typeface="Calibri"/>
                <a:ea typeface="Calibri"/>
                <a:cs typeface="Calibri"/>
                <a:sym typeface="Calibri"/>
              </a:rPr>
              <a:t> </a:t>
            </a:r>
            <a:r>
              <a:rPr lang="en-US" sz="3600" b="1" i="0" u="none" strike="noStrike" cap="none" dirty="0" err="1">
                <a:solidFill>
                  <a:srgbClr val="73B64B"/>
                </a:solidFill>
                <a:latin typeface="Calibri"/>
                <a:ea typeface="Calibri"/>
                <a:cs typeface="Calibri"/>
                <a:sym typeface="Calibri"/>
              </a:rPr>
              <a:t>biznesach</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1"/>
          <p:cNvSpPr txBox="1">
            <a:spLocks noGrp="1"/>
          </p:cNvSpPr>
          <p:nvPr>
            <p:ph type="body" idx="1"/>
          </p:nvPr>
        </p:nvSpPr>
        <p:spPr>
          <a:xfrm>
            <a:off x="4950809" y="1174795"/>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sz="2400" b="1" dirty="0"/>
              <a:t>Temat 1: Typowe pułapki w zrównoważonym rozwoju biznesu</a:t>
            </a:r>
            <a:endParaRPr dirty="0"/>
          </a:p>
        </p:txBody>
      </p:sp>
      <p:sp>
        <p:nvSpPr>
          <p:cNvPr id="326" name="Google Shape;326;p11"/>
          <p:cNvSpPr txBox="1">
            <a:spLocks noGrp="1"/>
          </p:cNvSpPr>
          <p:nvPr>
            <p:ph type="body" idx="3"/>
          </p:nvPr>
        </p:nvSpPr>
        <p:spPr>
          <a:xfrm>
            <a:off x="3918849" y="1134385"/>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327" name="Google Shape;327;p11"/>
          <p:cNvSpPr txBox="1">
            <a:spLocks noGrp="1"/>
          </p:cNvSpPr>
          <p:nvPr>
            <p:ph type="body" idx="4"/>
          </p:nvPr>
        </p:nvSpPr>
        <p:spPr>
          <a:xfrm>
            <a:off x="4950810" y="2130420"/>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sz="2400" b="1" dirty="0"/>
              <a:t>Temat 2: Wyzwania finansowe i inwestycyjne</a:t>
            </a:r>
            <a:endParaRPr dirty="0"/>
          </a:p>
        </p:txBody>
      </p:sp>
      <p:sp>
        <p:nvSpPr>
          <p:cNvPr id="328" name="Google Shape;328;p11"/>
          <p:cNvSpPr txBox="1">
            <a:spLocks noGrp="1"/>
          </p:cNvSpPr>
          <p:nvPr>
            <p:ph type="body" idx="6"/>
          </p:nvPr>
        </p:nvSpPr>
        <p:spPr>
          <a:xfrm>
            <a:off x="4966308" y="3069182"/>
            <a:ext cx="6981852" cy="4110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sz="2400" b="1" dirty="0"/>
              <a:t>Temat 3: Opór wobec zmian i kultura organizacyjna</a:t>
            </a:r>
            <a:endParaRPr dirty="0"/>
          </a:p>
        </p:txBody>
      </p:sp>
      <p:sp>
        <p:nvSpPr>
          <p:cNvPr id="329" name="Google Shape;329;p11"/>
          <p:cNvSpPr txBox="1">
            <a:spLocks noGrp="1"/>
          </p:cNvSpPr>
          <p:nvPr>
            <p:ph type="body" idx="9"/>
          </p:nvPr>
        </p:nvSpPr>
        <p:spPr>
          <a:xfrm>
            <a:off x="3957367" y="191910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330" name="Google Shape;330;p11"/>
          <p:cNvSpPr txBox="1">
            <a:spLocks noGrp="1"/>
          </p:cNvSpPr>
          <p:nvPr>
            <p:ph type="body" idx="13"/>
          </p:nvPr>
        </p:nvSpPr>
        <p:spPr>
          <a:xfrm>
            <a:off x="3957367" y="284632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331" name="Google Shape;331;p11"/>
          <p:cNvSpPr/>
          <p:nvPr/>
        </p:nvSpPr>
        <p:spPr>
          <a:xfrm>
            <a:off x="3918849" y="1974197"/>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32" name="Google Shape;332;p11"/>
          <p:cNvSpPr/>
          <p:nvPr/>
        </p:nvSpPr>
        <p:spPr>
          <a:xfrm>
            <a:off x="3918849" y="295569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34" name="Google Shape;334;p11"/>
          <p:cNvSpPr/>
          <p:nvPr/>
        </p:nvSpPr>
        <p:spPr>
          <a:xfrm>
            <a:off x="3918849" y="3898300"/>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35" name="Google Shape;335;p11"/>
          <p:cNvSpPr txBox="1"/>
          <p:nvPr/>
        </p:nvSpPr>
        <p:spPr>
          <a:xfrm>
            <a:off x="4950811" y="3986466"/>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pl-PL" sz="2400" b="1" i="0" u="none" strike="noStrike" cap="none" dirty="0">
                <a:solidFill>
                  <a:srgbClr val="73B64B"/>
                </a:solidFill>
                <a:latin typeface="Calibri"/>
                <a:ea typeface="Calibri"/>
                <a:cs typeface="Calibri"/>
                <a:sym typeface="Calibri"/>
              </a:rPr>
              <a:t>Temat 4: Brak dostępu do zrównoważonych technologii i praktyk</a:t>
            </a:r>
            <a:endParaRPr sz="1400" b="0" i="0" u="none" strike="noStrike" cap="none" dirty="0">
              <a:solidFill>
                <a:srgbClr val="000000"/>
              </a:solidFill>
              <a:latin typeface="Arial"/>
              <a:ea typeface="Arial"/>
              <a:cs typeface="Arial"/>
              <a:sym typeface="Arial"/>
            </a:endParaRPr>
          </a:p>
        </p:txBody>
      </p:sp>
      <p:sp>
        <p:nvSpPr>
          <p:cNvPr id="336" name="Google Shape;336;p11"/>
          <p:cNvSpPr txBox="1"/>
          <p:nvPr/>
        </p:nvSpPr>
        <p:spPr>
          <a:xfrm>
            <a:off x="3918849" y="3753959"/>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US"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37" name="Google Shape;337;p11"/>
          <p:cNvSpPr/>
          <p:nvPr/>
        </p:nvSpPr>
        <p:spPr>
          <a:xfrm>
            <a:off x="3918849" y="478236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4" name="Google Shape;344;p12"/>
          <p:cNvSpPr txBox="1">
            <a:spLocks noGrp="1"/>
          </p:cNvSpPr>
          <p:nvPr>
            <p:ph type="body" idx="1"/>
          </p:nvPr>
        </p:nvSpPr>
        <p:spPr>
          <a:xfrm>
            <a:off x="7630824" y="990923"/>
            <a:ext cx="271205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2.1</a:t>
            </a:r>
            <a:endParaRPr/>
          </a:p>
        </p:txBody>
      </p:sp>
      <p:sp>
        <p:nvSpPr>
          <p:cNvPr id="345" name="Google Shape;345;p12"/>
          <p:cNvSpPr/>
          <p:nvPr/>
        </p:nvSpPr>
        <p:spPr>
          <a:xfrm>
            <a:off x="5722296" y="4461934"/>
            <a:ext cx="5792763"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46" name="Google Shape;346;p12"/>
          <p:cNvSpPr txBox="1"/>
          <p:nvPr/>
        </p:nvSpPr>
        <p:spPr>
          <a:xfrm>
            <a:off x="5906320" y="4514232"/>
            <a:ext cx="560874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pl-PL" sz="2800" b="1" i="0" u="none" strike="noStrike" cap="none" dirty="0">
                <a:solidFill>
                  <a:srgbClr val="73B64B"/>
                </a:solidFill>
                <a:latin typeface="Calibri"/>
                <a:ea typeface="Calibri"/>
                <a:cs typeface="Calibri"/>
                <a:sym typeface="Calibri"/>
              </a:rPr>
              <a:t>Temat 1: Typowe pułapki w zrównoważonym rozwoju biznesu</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3"/>
          <p:cNvSpPr txBox="1">
            <a:spLocks noGrp="1"/>
          </p:cNvSpPr>
          <p:nvPr>
            <p:ph type="body" idx="1"/>
          </p:nvPr>
        </p:nvSpPr>
        <p:spPr>
          <a:xfrm>
            <a:off x="317875" y="1254725"/>
            <a:ext cx="5506853" cy="53109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dirty="0"/>
              <a:t>Kiedy mikroprzedsiębiorstwa źle rozumieją prawdziwy zakres zrównoważonego rozwoju, często popełniają błędy, które mogą podważyć ich wysiłki. Jednym ze sposobów, w jaki przedsiębiorstwa mogą to zrobić, jest skupianie zbyt wielu wysiłków na rzecz zrównoważonego rozwoju na czynnikach środowiskowych. </a:t>
            </a:r>
          </a:p>
          <a:p>
            <a:pPr marL="0" lvl="0" indent="0" algn="just" rtl="0">
              <a:lnSpc>
                <a:spcPct val="90000"/>
              </a:lnSpc>
              <a:spcBef>
                <a:spcPts val="0"/>
              </a:spcBef>
              <a:spcAft>
                <a:spcPts val="0"/>
              </a:spcAft>
              <a:buClr>
                <a:schemeClr val="lt1"/>
              </a:buClr>
              <a:buSzPts val="2200"/>
              <a:buNone/>
            </a:pPr>
            <a:endParaRPr lang="pl-PL" dirty="0"/>
          </a:p>
          <a:p>
            <a:pPr marL="0" lvl="0" indent="0" algn="just" rtl="0">
              <a:lnSpc>
                <a:spcPct val="90000"/>
              </a:lnSpc>
              <a:spcBef>
                <a:spcPts val="0"/>
              </a:spcBef>
              <a:spcAft>
                <a:spcPts val="0"/>
              </a:spcAft>
              <a:buClr>
                <a:schemeClr val="lt1"/>
              </a:buClr>
              <a:buSzPts val="2200"/>
              <a:buNone/>
            </a:pPr>
            <a:r>
              <a:rPr lang="pl-PL" dirty="0"/>
              <a:t>Zrównoważony rozwój nie polega tylko na byciu </a:t>
            </a:r>
            <a:r>
              <a:rPr lang="pl-PL" dirty="0" err="1"/>
              <a:t>eko</a:t>
            </a:r>
            <a:r>
              <a:rPr lang="pl-PL" dirty="0"/>
              <a:t>; chodzi o budowanie biznesu, który może prosperować w dłuższej perspektywie, równoważąc zysk z celem. Zrównoważony rozwój gospodarczy zapewnia, że ​​biznes może generować zyski i wspierać źródła utrzymania.</a:t>
            </a:r>
            <a:endParaRPr dirty="0"/>
          </a:p>
        </p:txBody>
      </p:sp>
      <p:sp>
        <p:nvSpPr>
          <p:cNvPr id="352" name="Google Shape;352;p13"/>
          <p:cNvSpPr txBox="1">
            <a:spLocks noGrp="1"/>
          </p:cNvSpPr>
          <p:nvPr>
            <p:ph type="body" idx="2"/>
          </p:nvPr>
        </p:nvSpPr>
        <p:spPr>
          <a:xfrm>
            <a:off x="317876" y="262591"/>
            <a:ext cx="5765800" cy="61644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pl-PL" sz="3000" dirty="0"/>
              <a:t>Skupienie się wyłącznie na czynnikach środowiskowych</a:t>
            </a:r>
            <a:endParaRPr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96"/>
          <p:cNvSpPr txBox="1">
            <a:spLocks noGrp="1"/>
          </p:cNvSpPr>
          <p:nvPr>
            <p:ph type="body" idx="1"/>
          </p:nvPr>
        </p:nvSpPr>
        <p:spPr>
          <a:xfrm>
            <a:off x="568961" y="1240112"/>
            <a:ext cx="4902666" cy="379924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lt1"/>
              </a:buClr>
              <a:buSzPts val="2200"/>
              <a:buNone/>
            </a:pPr>
            <a:r>
              <a:rPr lang="pl-PL" dirty="0"/>
              <a:t>Zrównoważony rozwój środowiska obejmuje minimalizowanie negatywnego wpływu na planetę, takiego jak redukcja odpadów i emisji. </a:t>
            </a:r>
          </a:p>
          <a:p>
            <a:pPr marL="0" lvl="0" indent="0" algn="just" rtl="0">
              <a:lnSpc>
                <a:spcPct val="90000"/>
              </a:lnSpc>
              <a:spcBef>
                <a:spcPts val="1000"/>
              </a:spcBef>
              <a:spcAft>
                <a:spcPts val="0"/>
              </a:spcAft>
              <a:buClr>
                <a:schemeClr val="lt1"/>
              </a:buClr>
              <a:buSzPts val="2200"/>
              <a:buNone/>
            </a:pPr>
            <a:endParaRPr lang="pl-PL" dirty="0"/>
          </a:p>
          <a:p>
            <a:pPr marL="0" lvl="0" indent="0" algn="just" rtl="0">
              <a:lnSpc>
                <a:spcPct val="90000"/>
              </a:lnSpc>
              <a:spcBef>
                <a:spcPts val="1000"/>
              </a:spcBef>
              <a:spcAft>
                <a:spcPts val="0"/>
              </a:spcAft>
              <a:buClr>
                <a:schemeClr val="lt1"/>
              </a:buClr>
              <a:buSzPts val="2200"/>
              <a:buNone/>
            </a:pPr>
            <a:r>
              <a:rPr lang="pl-PL" dirty="0"/>
              <a:t>Zrównoważony rozwój społeczny koncentruje się na dobrostanie pracowników, klientów i społeczności, zapewniając uczciwe praktyki i przyczyniając się pozytywnie do społeczeństwa.</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4"/>
          <p:cNvSpPr txBox="1">
            <a:spLocks noGrp="1"/>
          </p:cNvSpPr>
          <p:nvPr>
            <p:ph type="body" idx="1"/>
          </p:nvPr>
        </p:nvSpPr>
        <p:spPr>
          <a:xfrm>
            <a:off x="5486400" y="1078637"/>
            <a:ext cx="5913120"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000" dirty="0"/>
              <a:t>Jednym z najpoważniejszych błędów, jakie popełniają firmy w kwestii zrównoważonego rozwoju, jest przekonanie, że nie ma to dla nich znaczenia. To błędne przekonanie nie mogłoby być dalsze od prawdy. Zrównoważony rozwój ma kluczowe znaczenie w każdej branży ze względu na znaczne ryzyko związane z ignorowaniem zrównoważonych praktyk. Ryzyko to obejmuje poważne szkody dla marki i reputacji publicznej, ponieważ media społecznościowe mogą szybko rozpowszechniać negatywne informacje, kierując klientów do bardziej zrównoważonych konkurentów.</a:t>
            </a:r>
          </a:p>
          <a:p>
            <a:pPr marL="0" lvl="0" indent="0" algn="just" rtl="0">
              <a:lnSpc>
                <a:spcPct val="90000"/>
              </a:lnSpc>
              <a:spcBef>
                <a:spcPts val="0"/>
              </a:spcBef>
              <a:spcAft>
                <a:spcPts val="0"/>
              </a:spcAft>
              <a:buClr>
                <a:schemeClr val="lt1"/>
              </a:buClr>
              <a:buSzPts val="2200"/>
              <a:buNone/>
            </a:pPr>
            <a:r>
              <a:rPr lang="pl-PL" sz="2000" dirty="0"/>
              <a:t>Niezrównoważone praktyki, takie jak nieefektywne wykorzystanie zasobów i złe zarządzanie odpadami, mogą prowadzić do wzrostu kosztów. Zaniedbanie zrównoważonego rozwoju naraża również firmy na finansowe i społeczne reperkusje braku zgodności, w tym wysokie grzywny, wyzwania prawne i kryzysy public relations.</a:t>
            </a:r>
            <a:endParaRPr sz="2000" dirty="0"/>
          </a:p>
        </p:txBody>
      </p:sp>
      <p:sp>
        <p:nvSpPr>
          <p:cNvPr id="365" name="Google Shape;365;p14"/>
          <p:cNvSpPr txBox="1">
            <a:spLocks noGrp="1"/>
          </p:cNvSpPr>
          <p:nvPr>
            <p:ph type="body" idx="2"/>
          </p:nvPr>
        </p:nvSpPr>
        <p:spPr>
          <a:xfrm>
            <a:off x="5872480" y="95254"/>
            <a:ext cx="4990998" cy="99265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pl-PL" sz="2800" dirty="0"/>
              <a:t>Zrównoważony rozwój nie ma znaczenia dla mojej firmy</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5"/>
          <p:cNvSpPr txBox="1">
            <a:spLocks noGrp="1"/>
          </p:cNvSpPr>
          <p:nvPr>
            <p:ph type="body" idx="1"/>
          </p:nvPr>
        </p:nvSpPr>
        <p:spPr>
          <a:xfrm>
            <a:off x="152495" y="894482"/>
            <a:ext cx="5772817" cy="3666574"/>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chemeClr val="lt1"/>
              </a:buClr>
              <a:buSzPts val="2200"/>
              <a:buFont typeface="Arial" panose="020B0604020202020204" pitchFamily="34" charset="0"/>
              <a:buChar char="•"/>
            </a:pPr>
            <a:r>
              <a:rPr lang="pl-PL" sz="2200" dirty="0"/>
              <a:t>Podczas gdy wiele firm dostrzega znaczenie zrównoważonego rozwoju, pojawiło się niefortunne zjawisko znane jako „</a:t>
            </a:r>
            <a:r>
              <a:rPr lang="pl-PL" sz="2200" dirty="0" err="1"/>
              <a:t>greenwashing</a:t>
            </a:r>
            <a:r>
              <a:rPr lang="pl-PL" sz="2200" dirty="0"/>
              <a:t>”. </a:t>
            </a:r>
            <a:r>
              <a:rPr lang="pl-PL" sz="2200" dirty="0" err="1"/>
              <a:t>Greenwashing</a:t>
            </a:r>
            <a:r>
              <a:rPr lang="pl-PL" sz="2200" dirty="0"/>
              <a:t> ma miejsce, gdy firmy wprowadzają w błąd lub kłamią, że ich produkty lub usługi są przyjazne dla środowiska. Postrzegane korzyści z </a:t>
            </a:r>
            <a:r>
              <a:rPr lang="pl-PL" sz="2200" dirty="0" err="1"/>
              <a:t>greenwashingu</a:t>
            </a:r>
            <a:r>
              <a:rPr lang="pl-PL" sz="2200" dirty="0"/>
              <a:t> obejmują uzyskanie pozytywnego PR i reputacji ekologicznej bez konieczności inwestycji lub wysiłku.</a:t>
            </a:r>
          </a:p>
          <a:p>
            <a:pPr marL="342900" lvl="0" indent="-342900" algn="just" rtl="0">
              <a:lnSpc>
                <a:spcPct val="90000"/>
              </a:lnSpc>
              <a:spcBef>
                <a:spcPts val="0"/>
              </a:spcBef>
              <a:spcAft>
                <a:spcPts val="0"/>
              </a:spcAft>
              <a:buClr>
                <a:schemeClr val="lt1"/>
              </a:buClr>
              <a:buSzPts val="2200"/>
              <a:buFont typeface="Arial" panose="020B0604020202020204" pitchFamily="34" charset="0"/>
              <a:buChar char="•"/>
            </a:pPr>
            <a:r>
              <a:rPr lang="pl-PL" sz="2200" dirty="0"/>
              <a:t>Jednak takie podejście wiąże się ze znacznym ryzykiem. Gdy klienci i opinia publiczna odkryją, że zostali wprowadzeni w błąd w tak ważnej kwestii, może to skutkować poważną utratą zaufania i biznesu. Dlatego ważne jest, aby firmy promowały ekologiczne aspekty swoich produktów lub usług w sposób uczciwy i przejrzysty.</a:t>
            </a:r>
            <a:endParaRPr dirty="0"/>
          </a:p>
        </p:txBody>
      </p:sp>
      <p:sp>
        <p:nvSpPr>
          <p:cNvPr id="372" name="Google Shape;372;p15"/>
          <p:cNvSpPr txBox="1">
            <a:spLocks noGrp="1"/>
          </p:cNvSpPr>
          <p:nvPr>
            <p:ph type="body" idx="2"/>
          </p:nvPr>
        </p:nvSpPr>
        <p:spPr>
          <a:xfrm>
            <a:off x="1119861" y="139017"/>
            <a:ext cx="6095905" cy="61644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en-US" sz="2800" dirty="0" err="1"/>
              <a:t>Uważaj</a:t>
            </a:r>
            <a:r>
              <a:rPr lang="en-US" sz="2800" dirty="0"/>
              <a:t> </a:t>
            </a:r>
            <a:r>
              <a:rPr lang="en-US" sz="2800" dirty="0" err="1"/>
              <a:t>na</a:t>
            </a:r>
            <a:r>
              <a:rPr lang="en-US" sz="2800" dirty="0"/>
              <a:t> greenwashing</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2800"/>
              <a:buNone/>
            </a:pPr>
            <a:r>
              <a:rPr lang="en-US" sz="2800" dirty="0"/>
              <a:t>Jak </a:t>
            </a:r>
            <a:r>
              <a:rPr lang="en-US" sz="2800" dirty="0" err="1"/>
              <a:t>rozpoznać</a:t>
            </a:r>
            <a:r>
              <a:rPr lang="en-US" sz="2800" dirty="0"/>
              <a:t> greenwashing</a:t>
            </a:r>
            <a:endParaRPr dirty="0"/>
          </a:p>
        </p:txBody>
      </p:sp>
      <p:sp>
        <p:nvSpPr>
          <p:cNvPr id="379" name="Google Shape;379;p16"/>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595959"/>
              </a:buClr>
              <a:buSzPts val="2200"/>
              <a:buNone/>
            </a:pPr>
            <a:r>
              <a:rPr lang="pl-PL" sz="2200" dirty="0"/>
              <a:t>Kliknij poniższy link lub obejrzyj film po lewej stronie, aby dowiedzieć się więcej na temat </a:t>
            </a:r>
            <a:r>
              <a:rPr lang="pl-PL" sz="2200" dirty="0" err="1"/>
              <a:t>greenwashingu</a:t>
            </a:r>
            <a:r>
              <a:rPr lang="pl-PL" sz="2200" dirty="0"/>
              <a:t> i jak rozpoznawać firmy, które go stosują, jednocześnie unikając jego stosowania w swojej firmie.</a:t>
            </a:r>
          </a:p>
          <a:p>
            <a:pPr marL="0" lvl="0" indent="0" algn="just" rtl="0">
              <a:lnSpc>
                <a:spcPct val="112727"/>
              </a:lnSpc>
              <a:spcBef>
                <a:spcPts val="0"/>
              </a:spcBef>
              <a:spcAft>
                <a:spcPts val="0"/>
              </a:spcAft>
              <a:buClr>
                <a:srgbClr val="595959"/>
              </a:buClr>
              <a:buSzPts val="2200"/>
              <a:buNone/>
            </a:pPr>
            <a:endParaRPr sz="2200" dirty="0"/>
          </a:p>
          <a:p>
            <a:pPr marL="0" lvl="0" indent="0" algn="just" rtl="0">
              <a:lnSpc>
                <a:spcPct val="112727"/>
              </a:lnSpc>
              <a:spcBef>
                <a:spcPts val="0"/>
              </a:spcBef>
              <a:spcAft>
                <a:spcPts val="0"/>
              </a:spcAft>
              <a:buClr>
                <a:srgbClr val="595959"/>
              </a:buClr>
              <a:buSzPts val="2200"/>
              <a:buNone/>
            </a:pPr>
            <a:r>
              <a:rPr lang="en-US" sz="2200" dirty="0">
                <a:hlinkClick r:id="rId3"/>
              </a:rPr>
              <a:t>https://youtu.be/isdTMuN4D-k?si=3V89M6P5eu0WToPD</a:t>
            </a:r>
            <a:endParaRPr sz="2200" dirty="0"/>
          </a:p>
        </p:txBody>
      </p:sp>
      <p:sp>
        <p:nvSpPr>
          <p:cNvPr id="380" name="Google Shape;380;p16"/>
          <p:cNvSpPr txBox="1"/>
          <p:nvPr/>
        </p:nvSpPr>
        <p:spPr>
          <a:xfrm>
            <a:off x="1650729" y="399312"/>
            <a:ext cx="357632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WATCH &amp; LEARN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6" name="Google Shape;226;p2"/>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27" name="Google Shape;227;p2"/>
          <p:cNvSpPr txBox="1"/>
          <p:nvPr/>
        </p:nvSpPr>
        <p:spPr>
          <a:xfrm>
            <a:off x="4110770" y="1305097"/>
            <a:ext cx="500848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ABOUT OUR PROJECT</a:t>
            </a:r>
            <a:endParaRPr sz="1400" b="0" i="0" u="none" strike="noStrike" cap="none">
              <a:solidFill>
                <a:srgbClr val="000000"/>
              </a:solidFill>
              <a:latin typeface="Arial"/>
              <a:ea typeface="Arial"/>
              <a:cs typeface="Arial"/>
              <a:sym typeface="Arial"/>
            </a:endParaRPr>
          </a:p>
        </p:txBody>
      </p:sp>
      <p:sp>
        <p:nvSpPr>
          <p:cNvPr id="4" name="Google Shape;163;p3">
            <a:extLst>
              <a:ext uri="{FF2B5EF4-FFF2-40B4-BE49-F238E27FC236}">
                <a16:creationId xmlns:a16="http://schemas.microsoft.com/office/drawing/2014/main" id="{6D99CDC1-399B-CF7F-90D6-9D0B48687FA1}"/>
              </a:ext>
            </a:extLst>
          </p:cNvPr>
          <p:cNvSpPr txBox="1">
            <a:spLocks noGrp="1"/>
          </p:cNvSpPr>
          <p:nvPr>
            <p:ph type="body" idx="1"/>
          </p:nvPr>
        </p:nvSpPr>
        <p:spPr>
          <a:xfrm>
            <a:off x="4889249" y="1907537"/>
            <a:ext cx="6391777" cy="3969282"/>
          </a:xfrm>
          <a:prstGeom prst="rect">
            <a:avLst/>
          </a:prstGeom>
          <a:noFill/>
          <a:ln>
            <a:noFill/>
          </a:ln>
        </p:spPr>
        <p:txBody>
          <a:bodyPr spcFirstLastPara="1" wrap="square" lIns="91425" tIns="45700" rIns="91425" bIns="45700" anchor="t" anchorCtr="0">
            <a:noAutofit/>
          </a:bodyPr>
          <a:lstStyle/>
          <a:p>
            <a:pPr marL="15875" lvl="0" indent="-15875" algn="just">
              <a:lnSpc>
                <a:spcPct val="150000"/>
              </a:lnSpc>
              <a:spcBef>
                <a:spcPts val="0"/>
              </a:spcBef>
            </a:pPr>
            <a:r>
              <a:rPr lang="pl-PL" dirty="0"/>
              <a:t>Wdrażając program „Start on Sustainability”, chcemy wyposażyć mikroprzedsiębiorstwa w niezbędne narzędzia i zasoby, aby mogły podjąć znaczące działania na rzecz zrównoważonego rozwoju, przyczyniając się w ten sposób do bardziej zrównoważonej i odpornej gospodarki UE.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7"/>
          <p:cNvSpPr txBox="1">
            <a:spLocks noGrp="1"/>
          </p:cNvSpPr>
          <p:nvPr>
            <p:ph type="body" idx="1"/>
          </p:nvPr>
        </p:nvSpPr>
        <p:spPr>
          <a:xfrm>
            <a:off x="5400040" y="1220090"/>
            <a:ext cx="5913000" cy="5520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200" dirty="0"/>
              <a:t>Często firmy próbują zaszczepić praktyki zrównoważonego rozwoju w swoich istniejących operacjach. Jednak te wysiłki są zazwyczaj o wiele skuteczniejsze i postrzegane jako bardziej autentyczne przez opinię publiczną, gdy zrównoważony rozwój jest zakorzeniony w podstawowych wartościach firmy.</a:t>
            </a:r>
          </a:p>
          <a:p>
            <a:pPr marL="0" lvl="0" indent="0" algn="just" rtl="0">
              <a:lnSpc>
                <a:spcPct val="90000"/>
              </a:lnSpc>
              <a:spcBef>
                <a:spcPts val="0"/>
              </a:spcBef>
              <a:spcAft>
                <a:spcPts val="0"/>
              </a:spcAft>
              <a:buClr>
                <a:schemeClr val="lt1"/>
              </a:buClr>
              <a:buSzPts val="2200"/>
              <a:buNone/>
            </a:pPr>
            <a:r>
              <a:rPr lang="pl-PL" sz="2200" dirty="0"/>
              <a:t>Podejmując publiczne zobowiązanie do zrównoważonego rozwoju, firmy mogą stworzyć solidne podstawy, na których takie praktyki są brane pod uwagę przy każdej decyzji i przez każdą osobę w organizacji. Zintegrowanie zrównoważonego rozwoju z rdzeniem operacji firmy zapewnia, że ​​stanie się on integralną częścią codziennych działań biznesowych, dzięki czemu nie można go przeoczyć. Więcej informacji na temat wpływu pracowników i kultury firmy na organizację można znaleźć w Temacie 3.</a:t>
            </a:r>
            <a:endParaRPr dirty="0"/>
          </a:p>
        </p:txBody>
      </p:sp>
      <p:sp>
        <p:nvSpPr>
          <p:cNvPr id="388" name="Google Shape;388;p17"/>
          <p:cNvSpPr txBox="1">
            <a:spLocks noGrp="1"/>
          </p:cNvSpPr>
          <p:nvPr>
            <p:ph type="body" idx="2"/>
          </p:nvPr>
        </p:nvSpPr>
        <p:spPr>
          <a:xfrm>
            <a:off x="5445760" y="117190"/>
            <a:ext cx="6096000" cy="99265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en-US" sz="3200"/>
              <a:t>Sustainable Practices Not In Your Company Values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8"/>
          <p:cNvSpPr txBox="1">
            <a:spLocks noGrp="1"/>
          </p:cNvSpPr>
          <p:nvPr>
            <p:ph type="body" idx="1"/>
          </p:nvPr>
        </p:nvSpPr>
        <p:spPr>
          <a:xfrm>
            <a:off x="726725" y="354726"/>
            <a:ext cx="10231200" cy="1275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2800"/>
              <a:buNone/>
            </a:pPr>
            <a:r>
              <a:rPr lang="en-US" sz="2800" dirty="0" err="1"/>
              <a:t>Słabe</a:t>
            </a:r>
            <a:r>
              <a:rPr lang="en-US" sz="2800" dirty="0"/>
              <a:t> </a:t>
            </a:r>
            <a:r>
              <a:rPr lang="en-US" sz="2800" dirty="0" err="1"/>
              <a:t>zarządzanie</a:t>
            </a:r>
            <a:r>
              <a:rPr lang="en-US" sz="2800" dirty="0"/>
              <a:t> </a:t>
            </a:r>
            <a:r>
              <a:rPr lang="en-US" sz="2800" dirty="0" err="1"/>
              <a:t>zrównoważonym</a:t>
            </a:r>
            <a:r>
              <a:rPr lang="en-US" sz="2800" dirty="0"/>
              <a:t> </a:t>
            </a:r>
            <a:r>
              <a:rPr lang="en-US" sz="2800" dirty="0" err="1"/>
              <a:t>rozwojem</a:t>
            </a:r>
            <a:endParaRPr dirty="0"/>
          </a:p>
        </p:txBody>
      </p:sp>
      <p:sp>
        <p:nvSpPr>
          <p:cNvPr id="395" name="Google Shape;395;p18"/>
          <p:cNvSpPr txBox="1">
            <a:spLocks noGrp="1"/>
          </p:cNvSpPr>
          <p:nvPr>
            <p:ph type="body" idx="2"/>
          </p:nvPr>
        </p:nvSpPr>
        <p:spPr>
          <a:xfrm>
            <a:off x="726725" y="827700"/>
            <a:ext cx="10322700" cy="54348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595959"/>
              </a:buClr>
              <a:buSzPts val="2200"/>
              <a:buNone/>
            </a:pPr>
            <a:r>
              <a:rPr lang="pl-PL" sz="2200" dirty="0">
                <a:solidFill>
                  <a:srgbClr val="000000"/>
                </a:solidFill>
              </a:rPr>
              <a:t>Innym problemem, którego firmy i organizacje muszą być świadome, jeśli chodzi o zrównoważony rozwój, jest słabe zarządzanie. Najlepiej jest mieć dedykowany zespół ds. zrównoważonego rozwoju, zamiast dodawać go do obciążenia pracą obecnych pracowników. Zespół ten może poświęcić niezbędny czas i energię na bycie na bieżąco z obowiązującymi przepisami i najnowszymi trendami w celu poprawy zrównoważonego rozwoju. Jednak kluczowe jest, aby zespół ds. zrównoważonego rozwoju integrował się i ściśle współpracował z innymi menedżerami i obszarami firmy.</a:t>
            </a:r>
          </a:p>
          <a:p>
            <a:pPr marL="0" lvl="0" indent="0" algn="just" rtl="0">
              <a:lnSpc>
                <a:spcPct val="112727"/>
              </a:lnSpc>
              <a:spcBef>
                <a:spcPts val="0"/>
              </a:spcBef>
              <a:spcAft>
                <a:spcPts val="0"/>
              </a:spcAft>
              <a:buClr>
                <a:srgbClr val="595959"/>
              </a:buClr>
              <a:buSzPts val="2200"/>
              <a:buNone/>
            </a:pPr>
            <a:r>
              <a:rPr lang="pl-PL" sz="2200" dirty="0">
                <a:solidFill>
                  <a:srgbClr val="000000"/>
                </a:solidFill>
              </a:rPr>
              <a:t>Powinni rozumieć wyzwania i problemy każdego obszaru i zespołu, opracowując rozwiązania, które są wspólne i wspierające. Ponadto, posiadanie istotnej części organizacji zależnej od jednej osoby stanowi znaczne ryzyko. Jeśli ta osoba stałaby się niedostępna z powodu choroby, opuszczenia firmy, a nawet śmierci, firma może ucierpieć. Zapewnienie silnego zespołu ds. zrównoważonego rozwoju ze wspólnymi obowiązkami, w którym każdy członek może zastąpić innego, jest niezbędne dla długoterminowej </a:t>
            </a:r>
            <a:r>
              <a:rPr lang="pl-PL" sz="2200" dirty="0" err="1">
                <a:solidFill>
                  <a:srgbClr val="000000"/>
                </a:solidFill>
              </a:rPr>
              <a:t>zrównoważoności</a:t>
            </a:r>
            <a:r>
              <a:rPr lang="pl-PL" sz="2200" dirty="0">
                <a:solidFill>
                  <a:srgbClr val="000000"/>
                </a:solidFill>
              </a:rPr>
              <a:t>.</a:t>
            </a:r>
            <a:endParaRPr sz="2200" dirty="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2" name="Google Shape;402;p19"/>
          <p:cNvSpPr txBox="1">
            <a:spLocks noGrp="1"/>
          </p:cNvSpPr>
          <p:nvPr>
            <p:ph type="body" idx="1"/>
          </p:nvPr>
        </p:nvSpPr>
        <p:spPr>
          <a:xfrm>
            <a:off x="7630824" y="990923"/>
            <a:ext cx="271205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02.2</a:t>
            </a:r>
            <a:endParaRPr/>
          </a:p>
        </p:txBody>
      </p:sp>
      <p:sp>
        <p:nvSpPr>
          <p:cNvPr id="403" name="Google Shape;403;p19"/>
          <p:cNvSpPr/>
          <p:nvPr/>
        </p:nvSpPr>
        <p:spPr>
          <a:xfrm>
            <a:off x="5722297" y="4461934"/>
            <a:ext cx="5529904"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404" name="Google Shape;404;p19"/>
          <p:cNvSpPr txBox="1"/>
          <p:nvPr/>
        </p:nvSpPr>
        <p:spPr>
          <a:xfrm>
            <a:off x="6096000" y="4612870"/>
            <a:ext cx="5529904"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pl-PL" sz="3200" b="1" i="0" u="none" strike="noStrike" cap="none" dirty="0">
                <a:solidFill>
                  <a:srgbClr val="73B64B"/>
                </a:solidFill>
                <a:latin typeface="Calibri"/>
                <a:ea typeface="Calibri"/>
                <a:cs typeface="Calibri"/>
                <a:sym typeface="Calibri"/>
              </a:rPr>
              <a:t>Temat 2: Wyzwania finansowe i inwestycyjne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1"/>
          <p:cNvSpPr txBox="1">
            <a:spLocks noGrp="1"/>
          </p:cNvSpPr>
          <p:nvPr>
            <p:ph type="body" idx="1"/>
          </p:nvPr>
        </p:nvSpPr>
        <p:spPr>
          <a:xfrm>
            <a:off x="148263" y="1153361"/>
            <a:ext cx="5754697"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200" dirty="0"/>
              <a:t>Jedną z najpoważniejszych pułapek, z którymi mierzą się mikroprzedsiębiorstwa dążące do zrównoważonego rozwoju, są wyzwania związane z aspektem finansowym i inwestycyjnym Twojej firmy. Często panuje przekonanie, że przyjęcie zrównoważonych praktyk wymaga znacznych początkowych inwestycji, co może być zniechęcające dla małych przedsiębiorstw działających przy ograniczonych budżetach. Ta bariera finansowa może zniechęcić firmy do podejmowania inicjatyw na rzecz zrównoważonego rozwoju, obawiając się, że koszty przewyższą korzyści. Jednak to przekonanie nie jest do końca prawdziwe, ponieważ wiele zrównoważonych praktyk może prowadzić do oszczędności kosztów, a nawet otwierać nowe strumienie przychodów z czasem.</a:t>
            </a:r>
            <a:endParaRPr sz="2200" dirty="0"/>
          </a:p>
        </p:txBody>
      </p:sp>
      <p:sp>
        <p:nvSpPr>
          <p:cNvPr id="421" name="Google Shape;421;p21"/>
          <p:cNvSpPr txBox="1">
            <a:spLocks noGrp="1"/>
          </p:cNvSpPr>
          <p:nvPr>
            <p:ph type="body" idx="2"/>
          </p:nvPr>
        </p:nvSpPr>
        <p:spPr>
          <a:xfrm>
            <a:off x="148262" y="343589"/>
            <a:ext cx="60959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pl-PL" sz="3200" dirty="0"/>
              <a:t>Wyzwania finansowe</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2"/>
          <p:cNvSpPr txBox="1">
            <a:spLocks noGrp="1"/>
          </p:cNvSpPr>
          <p:nvPr>
            <p:ph type="body" idx="1"/>
          </p:nvPr>
        </p:nvSpPr>
        <p:spPr>
          <a:xfrm>
            <a:off x="5638790" y="772160"/>
            <a:ext cx="5361066" cy="332797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000" dirty="0"/>
              <a:t>Dostęp do kapitału na finansowanie zrównoważonych projektów jest poważnym wyzwaniem. Mikroprzedsiębiorstwa często mają ograniczony dostęp do tradycyjnych opcji finansowania, takich jak kredyty bankowe lub kapitał inwestycyjny, zwłaszcza jeśli nie mają udokumentowanej historii lub zabezpieczenia.</a:t>
            </a:r>
          </a:p>
          <a:p>
            <a:pPr marL="0" lvl="0" indent="0" algn="just" rtl="0">
              <a:lnSpc>
                <a:spcPct val="90000"/>
              </a:lnSpc>
              <a:spcBef>
                <a:spcPts val="0"/>
              </a:spcBef>
              <a:spcAft>
                <a:spcPts val="0"/>
              </a:spcAft>
              <a:buClr>
                <a:schemeClr val="lt1"/>
              </a:buClr>
              <a:buSzPts val="2200"/>
              <a:buNone/>
            </a:pPr>
            <a:r>
              <a:rPr lang="pl-PL" sz="2000" dirty="0"/>
              <a:t>Jednak coraz częściej dostępne są alternatywne opcje finansowania, specjalnie zaprojektowane dla inicjatyw na rzecz zrównoważonego </a:t>
            </a:r>
            <a:r>
              <a:rPr lang="pl-PL" sz="2000" dirty="0" err="1"/>
              <a:t>rozwoju.Na</a:t>
            </a:r>
            <a:r>
              <a:rPr lang="pl-PL" sz="2000" dirty="0"/>
              <a:t> przykład zielone pożyczki i dotacje udzielane przez rządy i organizacje non-profit mogą pomóc pokryć początkowe koszty wdrażania zrównoważonych technologii. Według raportu Międzynarodowej Korporacji Finansowej (IFC) zielone obligacje i mechanizmy zrównoważonego finansowania odnotowały znaczny wzrost w Europie, oferując mikroprzedsiębiorstwom innowacyjne sposoby finansowania ich wysiłków na rzecz zrównoważonego rozwoju.</a:t>
            </a:r>
            <a:endParaRPr sz="2000" dirty="0"/>
          </a:p>
        </p:txBody>
      </p:sp>
      <p:sp>
        <p:nvSpPr>
          <p:cNvPr id="428" name="Google Shape;428;p22"/>
          <p:cNvSpPr txBox="1">
            <a:spLocks noGrp="1"/>
          </p:cNvSpPr>
          <p:nvPr>
            <p:ph type="body" idx="2"/>
          </p:nvPr>
        </p:nvSpPr>
        <p:spPr>
          <a:xfrm>
            <a:off x="5389419" y="98451"/>
            <a:ext cx="63453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dirty="0" err="1"/>
              <a:t>Dostęp</a:t>
            </a:r>
            <a:r>
              <a:rPr lang="en-US" sz="3200" dirty="0"/>
              <a:t> do </a:t>
            </a:r>
            <a:r>
              <a:rPr lang="en-US" sz="3200" dirty="0" err="1"/>
              <a:t>kapitału</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3"/>
          <p:cNvSpPr txBox="1">
            <a:spLocks noGrp="1"/>
          </p:cNvSpPr>
          <p:nvPr>
            <p:ph type="body" idx="1"/>
          </p:nvPr>
        </p:nvSpPr>
        <p:spPr>
          <a:xfrm>
            <a:off x="72062" y="1336241"/>
            <a:ext cx="5943600" cy="3666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200" dirty="0"/>
              <a:t>Innym wyzwaniem finansowym jest długi okres zwrotu niektórych zrównoważonych inwestycji. Energooszczędny sprzęt, instalacje energii odnawialnej i systemy redukcji odpadów często wiążą się z wysokimi kosztami początkowymi i stopniowym zwrotem z inwestycji (ROI).Na przykład instalacja paneli słonecznych może być znacznym wydatkiem, ale oszczędności na rachunkach za energię w czasie mogą zrównoważyć początkowy wydatek. W Europie przedsiębiorstwa mogą korzystać z różnych dotacji i subsydiów UE mających na celu promowanie rozwiązań w zakresie energii odnawialnej, co może pomóc złagodzić obciążenie finansowe. Ponadto Europejski Zielony Ład i inne polityki UE zapewniają wsparcie dla przedsiębiorstw przechodzących na zrównoważone praktyki.</a:t>
            </a:r>
            <a:endParaRPr dirty="0"/>
          </a:p>
        </p:txBody>
      </p:sp>
      <p:sp>
        <p:nvSpPr>
          <p:cNvPr id="435" name="Google Shape;435;p23"/>
          <p:cNvSpPr txBox="1">
            <a:spLocks noGrp="1"/>
          </p:cNvSpPr>
          <p:nvPr>
            <p:ph type="body" idx="2"/>
          </p:nvPr>
        </p:nvSpPr>
        <p:spPr>
          <a:xfrm>
            <a:off x="148262" y="319457"/>
            <a:ext cx="60959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pl-PL" sz="3200" dirty="0"/>
              <a:t>Zwrot z inwestycji</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4"/>
          <p:cNvSpPr txBox="1">
            <a:spLocks noGrp="1"/>
          </p:cNvSpPr>
          <p:nvPr>
            <p:ph type="body" idx="1"/>
          </p:nvPr>
        </p:nvSpPr>
        <p:spPr>
          <a:xfrm>
            <a:off x="5537200" y="816054"/>
            <a:ext cx="5567680"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200" dirty="0"/>
              <a:t>Mikroprzedsiębiorstwa muszą również poruszać się po zawiłościach obliczania i wykazywania zwrotu z inwestycji w projekty zrównoważonego rozwoju. Wiąże się to ze zrozumieniem bezpośrednich oszczędności finansowych i rozważeniem pośrednich korzyści, takich jak lepsza reputacja marki, lojalność klientów i zgodność z przepisami. Badanie przeprowadzone przez Nielsena wykazało, że znaczny odsetek europejskich konsumentów jest skłonny zapłacić więcej za produkty firm zaangażowanych w pozytywny wpływ społeczny i środowiskowy. Ta preferencja konsumentów wskazuje, że zrównoważone praktyki mogą prowadzić do zwiększenia sprzedaży i utrzymania klientów, co ostatecznie korzystnie wpływa na wynik finansowy.</a:t>
            </a:r>
            <a:endParaRPr dirty="0"/>
          </a:p>
        </p:txBody>
      </p:sp>
      <p:sp>
        <p:nvSpPr>
          <p:cNvPr id="442" name="Google Shape;442;p24"/>
          <p:cNvSpPr txBox="1">
            <a:spLocks noGrp="1"/>
          </p:cNvSpPr>
          <p:nvPr>
            <p:ph type="body" idx="2"/>
          </p:nvPr>
        </p:nvSpPr>
        <p:spPr>
          <a:xfrm>
            <a:off x="5537200" y="119592"/>
            <a:ext cx="6096000"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pl-PL" sz="3200" dirty="0"/>
              <a:t>Zwrot z inwestycji</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5"/>
          <p:cNvSpPr txBox="1">
            <a:spLocks noGrp="1"/>
          </p:cNvSpPr>
          <p:nvPr>
            <p:ph type="body" idx="1"/>
          </p:nvPr>
        </p:nvSpPr>
        <p:spPr>
          <a:xfrm>
            <a:off x="3109576" y="347692"/>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200"/>
              <a:buNone/>
            </a:pPr>
            <a:endParaRPr sz="3200" dirty="0"/>
          </a:p>
          <a:p>
            <a:pPr marL="0" lvl="0" indent="0" algn="l" rtl="0">
              <a:lnSpc>
                <a:spcPct val="90000"/>
              </a:lnSpc>
              <a:spcBef>
                <a:spcPts val="0"/>
              </a:spcBef>
              <a:spcAft>
                <a:spcPts val="0"/>
              </a:spcAft>
              <a:buClr>
                <a:srgbClr val="73B64B"/>
              </a:buClr>
              <a:buSzPts val="3200"/>
              <a:buNone/>
            </a:pPr>
            <a:r>
              <a:rPr lang="en-US" sz="3200" dirty="0" err="1"/>
              <a:t>Znajdowanie</a:t>
            </a:r>
            <a:r>
              <a:rPr lang="en-US" sz="3200" dirty="0"/>
              <a:t> </a:t>
            </a:r>
            <a:r>
              <a:rPr lang="en-US" sz="3200" dirty="0" err="1"/>
              <a:t>źródeł</a:t>
            </a:r>
            <a:r>
              <a:rPr lang="en-US" sz="3200" dirty="0"/>
              <a:t> </a:t>
            </a:r>
            <a:r>
              <a:rPr lang="en-US" sz="3200" dirty="0" err="1"/>
              <a:t>finansowania</a:t>
            </a:r>
            <a:endParaRPr dirty="0"/>
          </a:p>
        </p:txBody>
      </p:sp>
      <p:sp>
        <p:nvSpPr>
          <p:cNvPr id="449" name="Google Shape;449;p25"/>
          <p:cNvSpPr txBox="1">
            <a:spLocks noGrp="1"/>
          </p:cNvSpPr>
          <p:nvPr>
            <p:ph type="body" idx="2"/>
          </p:nvPr>
        </p:nvSpPr>
        <p:spPr>
          <a:xfrm>
            <a:off x="584504" y="1563864"/>
            <a:ext cx="11022900" cy="59628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595959"/>
              </a:buClr>
              <a:buSzPts val="2200"/>
              <a:buNone/>
            </a:pPr>
            <a:r>
              <a:rPr lang="pl-PL" sz="2200" dirty="0"/>
              <a:t>Europejskie mikroprzedsiębiorstwo powinno zbadać różne źródła finansowania dostosowane do inicjatyw na rzecz zrównoważonego rozwoju. Istnieje wiele sposobów, aby to zrobić. Zacznij od zbadania dotacji i subsydiów UE dostępnych w ramach programów takich jak Horizon Europe, które wspierają projekty badawcze i innowacyjne, w tym te ukierunkowane na zrównoważony rozwój.</a:t>
            </a:r>
          </a:p>
          <a:p>
            <a:pPr marL="0" lvl="0" indent="0" algn="just" rtl="0">
              <a:lnSpc>
                <a:spcPct val="112727"/>
              </a:lnSpc>
              <a:spcBef>
                <a:spcPts val="0"/>
              </a:spcBef>
              <a:spcAft>
                <a:spcPts val="0"/>
              </a:spcAft>
              <a:buClr>
                <a:srgbClr val="595959"/>
              </a:buClr>
              <a:buSzPts val="2200"/>
              <a:buNone/>
            </a:pPr>
            <a:endParaRPr lang="pl-PL" sz="2200" dirty="0"/>
          </a:p>
          <a:p>
            <a:pPr marL="0" lvl="0" indent="0" algn="just" rtl="0">
              <a:lnSpc>
                <a:spcPct val="112727"/>
              </a:lnSpc>
              <a:spcBef>
                <a:spcPts val="0"/>
              </a:spcBef>
              <a:spcAft>
                <a:spcPts val="0"/>
              </a:spcAft>
              <a:buClr>
                <a:srgbClr val="595959"/>
              </a:buClr>
              <a:buSzPts val="2200"/>
              <a:buNone/>
            </a:pPr>
            <a:r>
              <a:rPr lang="pl-PL" sz="2200" dirty="0"/>
              <a:t>Ponadto rozważ ubieganie się o dotacje krajowe specyficzne dla Twojego kraju; wiele rządów europejskich oferuje zachęty finansowe dla zielonych projektów. Przyjrzyj się zielonym obligacjom i mechanizmom zrównoważonego finansowania, które są coraz bardziej dostępne i mogą zapewnić niezbędny kapitał dla zrównoważonych projektów.</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2f055413be5_0_0"/>
          <p:cNvSpPr txBox="1">
            <a:spLocks noGrp="1"/>
          </p:cNvSpPr>
          <p:nvPr>
            <p:ph type="body" idx="2"/>
          </p:nvPr>
        </p:nvSpPr>
        <p:spPr>
          <a:xfrm>
            <a:off x="921756" y="620839"/>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595959"/>
              </a:buClr>
              <a:buSzPts val="2200"/>
              <a:buFont typeface="Arial"/>
              <a:buNone/>
            </a:pPr>
            <a:r>
              <a:rPr lang="pl-PL" sz="2200" dirty="0"/>
              <a:t>Współpracuj z instytucjami finansowymi specjalizującymi się w zielonych finansach, takimi jak Europejski Bank Inwestycyjny (EBI), który oferuje pożyczki i pomoc techniczną dla zrównoważonych projektów. Korzystanie z platform, takich jak Portal Funduszy i Przetargów Komisji Europejskiej, może również pomóc w identyfikacji odpowiednich możliwości.</a:t>
            </a:r>
          </a:p>
          <a:p>
            <a:pPr marL="0" lvl="0" indent="0" algn="just" rtl="0">
              <a:lnSpc>
                <a:spcPct val="112727"/>
              </a:lnSpc>
              <a:spcBef>
                <a:spcPts val="0"/>
              </a:spcBef>
              <a:spcAft>
                <a:spcPts val="0"/>
              </a:spcAft>
              <a:buClr>
                <a:srgbClr val="595959"/>
              </a:buClr>
              <a:buSzPts val="2200"/>
              <a:buFont typeface="Arial"/>
              <a:buNone/>
            </a:pPr>
            <a:endParaRPr lang="pl-PL" sz="2200" dirty="0"/>
          </a:p>
          <a:p>
            <a:pPr marL="0" lvl="0" indent="0" algn="just" rtl="0">
              <a:lnSpc>
                <a:spcPct val="112727"/>
              </a:lnSpc>
              <a:spcBef>
                <a:spcPts val="0"/>
              </a:spcBef>
              <a:spcAft>
                <a:spcPts val="0"/>
              </a:spcAft>
              <a:buClr>
                <a:srgbClr val="595959"/>
              </a:buClr>
              <a:buSzPts val="2200"/>
              <a:buFont typeface="Arial"/>
              <a:buNone/>
            </a:pPr>
            <a:r>
              <a:rPr lang="pl-PL" sz="2200" dirty="0"/>
              <a:t>Nawiązywanie kontaktów z innymi firmami i organizacjami zajmującymi się zrównoważonym rozwojem może zapewnić wgląd i połączenia potencjalnym inwestorom, którzy priorytetowo traktują kryteria środowiskowe, społeczne i ładu korporacyjnego (ESG).</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2" name="Google Shape;462;p26"/>
          <p:cNvSpPr txBox="1">
            <a:spLocks noGrp="1"/>
          </p:cNvSpPr>
          <p:nvPr>
            <p:ph type="body" idx="1"/>
          </p:nvPr>
        </p:nvSpPr>
        <p:spPr>
          <a:xfrm>
            <a:off x="7630824" y="990923"/>
            <a:ext cx="271205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02.3</a:t>
            </a:r>
            <a:endParaRPr/>
          </a:p>
        </p:txBody>
      </p:sp>
      <p:sp>
        <p:nvSpPr>
          <p:cNvPr id="463" name="Google Shape;463;p26"/>
          <p:cNvSpPr/>
          <p:nvPr/>
        </p:nvSpPr>
        <p:spPr>
          <a:xfrm>
            <a:off x="5722297" y="4461934"/>
            <a:ext cx="5529904"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464" name="Google Shape;464;p26"/>
          <p:cNvSpPr txBox="1"/>
          <p:nvPr/>
        </p:nvSpPr>
        <p:spPr>
          <a:xfrm>
            <a:off x="5925496" y="4461934"/>
            <a:ext cx="5529904"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pl-PL" sz="3200" b="1" i="0" u="none" strike="noStrike" cap="none" dirty="0">
                <a:solidFill>
                  <a:srgbClr val="73B64B"/>
                </a:solidFill>
                <a:latin typeface="Calibri"/>
                <a:ea typeface="Calibri"/>
                <a:cs typeface="Calibri"/>
                <a:sym typeface="Calibri"/>
              </a:rPr>
              <a:t>Temat 3: Opór wobec zmian i kultura organizacyjna</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93"/>
          <p:cNvSpPr txBox="1">
            <a:spLocks noGrp="1"/>
          </p:cNvSpPr>
          <p:nvPr>
            <p:ph type="body" idx="1"/>
          </p:nvPr>
        </p:nvSpPr>
        <p:spPr>
          <a:xfrm>
            <a:off x="900257" y="368375"/>
            <a:ext cx="10007112" cy="807005"/>
          </a:xfrm>
          <a:prstGeom prst="rect">
            <a:avLst/>
          </a:prstGeom>
          <a:noFill/>
          <a:ln>
            <a:noFill/>
          </a:ln>
        </p:spPr>
        <p:txBody>
          <a:bodyPr spcFirstLastPara="1" wrap="square" lIns="91425" tIns="45700" rIns="91425" bIns="45700" anchor="t" anchorCtr="0">
            <a:noAutofit/>
          </a:bodyPr>
          <a:lstStyle/>
          <a:p>
            <a:pPr algn="ctr"/>
            <a:r>
              <a:rPr lang="pl-PL" b="1" dirty="0"/>
              <a:t>Spis treści Zestawu Startowego SOS</a:t>
            </a:r>
            <a:endParaRPr lang="pl-PL" dirty="0"/>
          </a:p>
        </p:txBody>
      </p:sp>
      <p:pic>
        <p:nvPicPr>
          <p:cNvPr id="3" name="Obraz 2">
            <a:extLst>
              <a:ext uri="{FF2B5EF4-FFF2-40B4-BE49-F238E27FC236}">
                <a16:creationId xmlns:a16="http://schemas.microsoft.com/office/drawing/2014/main" id="{508C05CE-AC65-5F58-F7B9-0CC403E3E6ED}"/>
              </a:ext>
            </a:extLst>
          </p:cNvPr>
          <p:cNvPicPr>
            <a:picLocks noChangeAspect="1"/>
          </p:cNvPicPr>
          <p:nvPr/>
        </p:nvPicPr>
        <p:blipFill>
          <a:blip r:embed="rId3"/>
          <a:stretch>
            <a:fillRect/>
          </a:stretch>
        </p:blipFill>
        <p:spPr>
          <a:xfrm>
            <a:off x="834550" y="1136873"/>
            <a:ext cx="10138527" cy="535275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27"/>
          <p:cNvSpPr txBox="1">
            <a:spLocks noGrp="1"/>
          </p:cNvSpPr>
          <p:nvPr>
            <p:ph type="body" idx="1"/>
          </p:nvPr>
        </p:nvSpPr>
        <p:spPr>
          <a:xfrm>
            <a:off x="140076" y="1257300"/>
            <a:ext cx="5943600" cy="3666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200" dirty="0"/>
              <a:t>Opór przed zmianami to powszechne wyzwanie, z którym wiele mikro i małych firm mierzy się podczas wdrażania zrównoważonych praktyk. Opór ten może wynikać z różnych czynników, w tym strachu przed nieznanym, postrzeganych zagrożeń dla bezpieczeństwa pracy i braku zrozumienia korzyści płynących ze zrównoważonego rozwoju.</a:t>
            </a:r>
          </a:p>
          <a:p>
            <a:pPr marL="0" lvl="0" indent="0" algn="just" rtl="0">
              <a:lnSpc>
                <a:spcPct val="90000"/>
              </a:lnSpc>
              <a:spcBef>
                <a:spcPts val="0"/>
              </a:spcBef>
              <a:spcAft>
                <a:spcPts val="0"/>
              </a:spcAft>
              <a:buClr>
                <a:schemeClr val="lt1"/>
              </a:buClr>
              <a:buSzPts val="2200"/>
              <a:buNone/>
            </a:pPr>
            <a:r>
              <a:rPr lang="pl-PL" sz="2200" dirty="0"/>
              <a:t>Pracownicy mogą czuć się przytłoczeni perspektywą zmiany ustalonych rutyn i przepływów pracy, co prowadzi do obaw i oporu. Według badania przeprowadzonego przez Harvard Business </a:t>
            </a:r>
            <a:r>
              <a:rPr lang="pl-PL" sz="2200" dirty="0" err="1"/>
              <a:t>Review</a:t>
            </a:r>
            <a:r>
              <a:rPr lang="pl-PL" sz="2200" dirty="0"/>
              <a:t>, około 70% inicjatyw dotyczących zmian kończy się niepowodzeniem, często z powodu oporu pracowników i braku wsparcia ze strony kierownictwa.</a:t>
            </a:r>
            <a:endParaRPr dirty="0"/>
          </a:p>
        </p:txBody>
      </p:sp>
      <p:sp>
        <p:nvSpPr>
          <p:cNvPr id="470" name="Google Shape;470;p27"/>
          <p:cNvSpPr txBox="1">
            <a:spLocks noGrp="1"/>
          </p:cNvSpPr>
          <p:nvPr>
            <p:ph type="body" idx="2"/>
          </p:nvPr>
        </p:nvSpPr>
        <p:spPr>
          <a:xfrm>
            <a:off x="140171" y="132324"/>
            <a:ext cx="60959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dirty="0" err="1"/>
              <a:t>Zrozumienie</a:t>
            </a:r>
            <a:r>
              <a:rPr lang="en-US" sz="3200" dirty="0"/>
              <a:t> </a:t>
            </a:r>
            <a:r>
              <a:rPr lang="en-US" sz="3200" dirty="0" err="1"/>
              <a:t>oporu</a:t>
            </a:r>
            <a:r>
              <a:rPr lang="en-US" sz="3200" dirty="0"/>
              <a:t> </a:t>
            </a:r>
            <a:r>
              <a:rPr lang="en-US" sz="3200" dirty="0" err="1"/>
              <a:t>wobec</a:t>
            </a:r>
            <a:r>
              <a:rPr lang="en-US" sz="3200" dirty="0"/>
              <a:t> </a:t>
            </a:r>
            <a:r>
              <a:rPr lang="en-US" sz="3200" dirty="0" err="1"/>
              <a:t>zmian</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8"/>
          <p:cNvSpPr txBox="1">
            <a:spLocks noGrp="1"/>
          </p:cNvSpPr>
          <p:nvPr>
            <p:ph type="body" idx="1"/>
          </p:nvPr>
        </p:nvSpPr>
        <p:spPr>
          <a:xfrm>
            <a:off x="5461827" y="993530"/>
            <a:ext cx="5913120" cy="530961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200" dirty="0"/>
              <a:t>Aby skutecznie zarządzać oporem, kluczowe jest zajęcie się obawami i lękami pracowników. Kluczowa jest otwarta komunikacja; zaangażuj pracowników w proces planowania, wyjaśniając powody zmiany i sposób, w jaki jest ona zgodna z długoterminowymi celami firmy.</a:t>
            </a:r>
          </a:p>
          <a:p>
            <a:pPr marL="0" lvl="0" indent="0" algn="just" rtl="0">
              <a:lnSpc>
                <a:spcPct val="90000"/>
              </a:lnSpc>
              <a:spcBef>
                <a:spcPts val="0"/>
              </a:spcBef>
              <a:spcAft>
                <a:spcPts val="0"/>
              </a:spcAft>
              <a:buClr>
                <a:schemeClr val="lt1"/>
              </a:buClr>
              <a:buSzPts val="2200"/>
              <a:buNone/>
            </a:pPr>
            <a:r>
              <a:rPr lang="pl-PL" sz="2200" dirty="0"/>
              <a:t>Zapewnienie edukacji i szkoleń może również pomóc złagodzić obawy, wyposażając pracowników w wiedzę i umiejętności potrzebne do dostosowania się do nowych zrównoważonych praktyk.</a:t>
            </a:r>
          </a:p>
          <a:p>
            <a:pPr marL="0" lvl="0" indent="0" algn="just" rtl="0">
              <a:lnSpc>
                <a:spcPct val="90000"/>
              </a:lnSpc>
              <a:spcBef>
                <a:spcPts val="0"/>
              </a:spcBef>
              <a:spcAft>
                <a:spcPts val="0"/>
              </a:spcAft>
              <a:buClr>
                <a:schemeClr val="lt1"/>
              </a:buClr>
              <a:buSzPts val="2200"/>
              <a:buNone/>
            </a:pPr>
            <a:r>
              <a:rPr lang="pl-PL" sz="2200" dirty="0"/>
              <a:t>Na przykład mikroprzedsiębiorstwo może zorganizować warsztaty lub seminaria, które pokażą praktyczne korzyści zrównoważonego rozwoju, takie jak oszczędności kosztów dzięki efektywności energetycznej lub poprawa zdrowia i bezpieczeństwa dzięki redukcji toksycznych materiałów.</a:t>
            </a:r>
            <a:endParaRPr dirty="0"/>
          </a:p>
        </p:txBody>
      </p:sp>
      <p:sp>
        <p:nvSpPr>
          <p:cNvPr id="477" name="Google Shape;477;p28"/>
          <p:cNvSpPr txBox="1">
            <a:spLocks noGrp="1"/>
          </p:cNvSpPr>
          <p:nvPr>
            <p:ph type="body" idx="2"/>
          </p:nvPr>
        </p:nvSpPr>
        <p:spPr>
          <a:xfrm>
            <a:off x="5461827" y="13974"/>
            <a:ext cx="6544458" cy="5709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dirty="0" err="1"/>
              <a:t>Rozwiązywanie</a:t>
            </a:r>
            <a:r>
              <a:rPr lang="en-US" sz="3200" dirty="0"/>
              <a:t> </a:t>
            </a:r>
            <a:r>
              <a:rPr lang="en-US" sz="3200" dirty="0" err="1"/>
              <a:t>problemów</a:t>
            </a:r>
            <a:r>
              <a:rPr lang="en-US" sz="3200" dirty="0"/>
              <a:t> </a:t>
            </a:r>
            <a:r>
              <a:rPr lang="en-US" sz="3200" dirty="0" err="1"/>
              <a:t>pracowników</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9"/>
          <p:cNvSpPr txBox="1">
            <a:spLocks noGrp="1"/>
          </p:cNvSpPr>
          <p:nvPr>
            <p:ph type="body" idx="1"/>
          </p:nvPr>
        </p:nvSpPr>
        <p:spPr>
          <a:xfrm>
            <a:off x="77241" y="1345118"/>
            <a:ext cx="5943505"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000" dirty="0"/>
              <a:t>Ustanowienie kultury ciągłego doskonalenia, w której zachęca się do informacji zwrotnych i ceni je, może pomóc stworzyć środowisko, w którym pracownicy czują się upoważnieni do proponowania i wdrażania zrównoważonych praktyk.</a:t>
            </a:r>
          </a:p>
          <a:p>
            <a:pPr marL="0" lvl="0" indent="0" algn="just" rtl="0">
              <a:lnSpc>
                <a:spcPct val="90000"/>
              </a:lnSpc>
              <a:spcBef>
                <a:spcPts val="0"/>
              </a:spcBef>
              <a:spcAft>
                <a:spcPts val="0"/>
              </a:spcAft>
              <a:buClr>
                <a:schemeClr val="lt1"/>
              </a:buClr>
              <a:buSzPts val="2200"/>
              <a:buNone/>
            </a:pPr>
            <a:endParaRPr lang="pl-PL" sz="2000" dirty="0"/>
          </a:p>
          <a:p>
            <a:pPr marL="0" lvl="0" indent="0" algn="just" rtl="0">
              <a:lnSpc>
                <a:spcPct val="90000"/>
              </a:lnSpc>
              <a:spcBef>
                <a:spcPts val="0"/>
              </a:spcBef>
              <a:spcAft>
                <a:spcPts val="0"/>
              </a:spcAft>
              <a:buClr>
                <a:schemeClr val="lt1"/>
              </a:buClr>
              <a:buSzPts val="2200"/>
              <a:buNone/>
            </a:pPr>
            <a:r>
              <a:rPr lang="pl-PL" sz="2000" dirty="0"/>
              <a:t>Według badań </a:t>
            </a:r>
            <a:r>
              <a:rPr lang="pl-PL" sz="2000" dirty="0" err="1"/>
              <a:t>McKinsey</a:t>
            </a:r>
            <a:r>
              <a:rPr lang="pl-PL" sz="2000" dirty="0"/>
              <a:t> &amp; Company, firmy o silnej kulturze zaangażowania mają większe szanse na skuteczne wdrażanie zmian i osiąganie lepszych wyników.</a:t>
            </a:r>
          </a:p>
          <a:p>
            <a:pPr marL="0" lvl="0" indent="0" algn="just" rtl="0">
              <a:lnSpc>
                <a:spcPct val="90000"/>
              </a:lnSpc>
              <a:spcBef>
                <a:spcPts val="0"/>
              </a:spcBef>
              <a:spcAft>
                <a:spcPts val="0"/>
              </a:spcAft>
              <a:buClr>
                <a:schemeClr val="lt1"/>
              </a:buClr>
              <a:buSzPts val="2200"/>
              <a:buNone/>
            </a:pPr>
            <a:endParaRPr lang="pl-PL" sz="2000" dirty="0"/>
          </a:p>
          <a:p>
            <a:pPr marL="0" lvl="0" indent="0" algn="just" rtl="0">
              <a:lnSpc>
                <a:spcPct val="90000"/>
              </a:lnSpc>
              <a:spcBef>
                <a:spcPts val="0"/>
              </a:spcBef>
              <a:spcAft>
                <a:spcPts val="0"/>
              </a:spcAft>
              <a:buClr>
                <a:schemeClr val="lt1"/>
              </a:buClr>
              <a:buSzPts val="2200"/>
              <a:buNone/>
            </a:pPr>
            <a:r>
              <a:rPr lang="pl-PL" sz="2000" dirty="0"/>
              <a:t>Budowanie wspierającej kultury organizacyjnej, która obejmuje zmiany, jest niezbędne do skutecznego wdrażania inicjatyw zrównoważonego rozwoju.</a:t>
            </a:r>
          </a:p>
          <a:p>
            <a:pPr marL="0" lvl="0" indent="0" algn="just" rtl="0">
              <a:lnSpc>
                <a:spcPct val="90000"/>
              </a:lnSpc>
              <a:spcBef>
                <a:spcPts val="0"/>
              </a:spcBef>
              <a:spcAft>
                <a:spcPts val="0"/>
              </a:spcAft>
              <a:buClr>
                <a:schemeClr val="lt1"/>
              </a:buClr>
              <a:buSzPts val="2200"/>
              <a:buNone/>
            </a:pPr>
            <a:r>
              <a:rPr lang="pl-PL" sz="2000" dirty="0"/>
              <a:t>Liderzy odgrywają kluczową rolę w tym procesie, modelując zrównoważone zachowania i demonstrując swoje zaangażowanie w zrównoważony rozwój.</a:t>
            </a:r>
            <a:endParaRPr sz="2000" dirty="0"/>
          </a:p>
        </p:txBody>
      </p:sp>
      <p:sp>
        <p:nvSpPr>
          <p:cNvPr id="484" name="Google Shape;484;p29"/>
          <p:cNvSpPr txBox="1">
            <a:spLocks noGrp="1"/>
          </p:cNvSpPr>
          <p:nvPr>
            <p:ph type="body" idx="2"/>
          </p:nvPr>
        </p:nvSpPr>
        <p:spPr>
          <a:xfrm>
            <a:off x="140171" y="263376"/>
            <a:ext cx="60959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dirty="0" err="1"/>
              <a:t>Tworzenie</a:t>
            </a:r>
            <a:r>
              <a:rPr lang="en-US" sz="3200" dirty="0"/>
              <a:t> </a:t>
            </a:r>
            <a:r>
              <a:rPr lang="en-US" sz="3200" dirty="0" err="1"/>
              <a:t>wspierającej</a:t>
            </a:r>
            <a:r>
              <a:rPr lang="en-US" sz="3200" dirty="0"/>
              <a:t> </a:t>
            </a:r>
            <a:r>
              <a:rPr lang="en-US" sz="3200" dirty="0" err="1"/>
              <a:t>kultury</a:t>
            </a:r>
            <a:r>
              <a:rPr lang="en-US" sz="3200" dirty="0"/>
              <a:t> </a:t>
            </a:r>
            <a:r>
              <a:rPr lang="en-US" sz="3200" dirty="0" err="1"/>
              <a:t>organizacyjnej</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30"/>
          <p:cNvSpPr txBox="1">
            <a:spLocks noGrp="1"/>
          </p:cNvSpPr>
          <p:nvPr>
            <p:ph type="body" idx="1"/>
          </p:nvPr>
        </p:nvSpPr>
        <p:spPr>
          <a:xfrm>
            <a:off x="5454638" y="943816"/>
            <a:ext cx="5901944" cy="556442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200" dirty="0"/>
              <a:t>Aby działania na rzecz zrównoważonego rozwoju były naprawdę skuteczne, muszą zostać zintegrowane z podstawowymi wartościami i misją firmy. Podstawowe wartości to fundamentalne przekonania i zasady przewodnie, które kierują </a:t>
            </a:r>
            <a:r>
              <a:rPr lang="pl-PL" sz="2200" dirty="0" err="1"/>
              <a:t>zachowaniami</a:t>
            </a:r>
            <a:r>
              <a:rPr lang="pl-PL" sz="2200" dirty="0"/>
              <a:t> organizacji i procesami podejmowania decyzji.</a:t>
            </a:r>
          </a:p>
          <a:p>
            <a:pPr marL="0" lvl="0" indent="0" algn="just" rtl="0">
              <a:lnSpc>
                <a:spcPct val="90000"/>
              </a:lnSpc>
              <a:spcBef>
                <a:spcPts val="0"/>
              </a:spcBef>
              <a:spcAft>
                <a:spcPts val="0"/>
              </a:spcAft>
              <a:buClr>
                <a:schemeClr val="lt1"/>
              </a:buClr>
              <a:buSzPts val="2200"/>
              <a:buNone/>
            </a:pPr>
            <a:r>
              <a:rPr lang="pl-PL" sz="2200" dirty="0"/>
              <a:t>Ta integracja zapewnia, że ​​zrównoważony rozwój nie jest postrzegany jako tymczasowa lub peryferyjna inicjatywa, ale jako fundamentalny aspekt strategii biznesowej.</a:t>
            </a:r>
          </a:p>
          <a:p>
            <a:pPr marL="0" lvl="0" indent="0" algn="just" rtl="0">
              <a:lnSpc>
                <a:spcPct val="90000"/>
              </a:lnSpc>
              <a:spcBef>
                <a:spcPts val="0"/>
              </a:spcBef>
              <a:spcAft>
                <a:spcPts val="0"/>
              </a:spcAft>
              <a:buClr>
                <a:schemeClr val="lt1"/>
              </a:buClr>
              <a:buSzPts val="2200"/>
              <a:buNone/>
            </a:pPr>
            <a:r>
              <a:rPr lang="pl-PL" sz="2200" dirty="0"/>
              <a:t>Na przykład mała europejska firma produkcyjna mogłaby przyjąć kartę zrównoważonego rozwoju, która określa jej zaangażowanie w redukcję emisji dwutlenku węgla, odpowiedzialne pozyskiwanie materiałów i promowanie uczciwych praktyk pracy. Poprzez osadzenie zrównoważonego rozwoju w wartościach firmy staje się on zasadą przewodnią dla podejmowania decyzji i operacji.</a:t>
            </a:r>
            <a:endParaRPr sz="2200" dirty="0"/>
          </a:p>
        </p:txBody>
      </p:sp>
      <p:sp>
        <p:nvSpPr>
          <p:cNvPr id="491" name="Google Shape;491;p30"/>
          <p:cNvSpPr txBox="1">
            <a:spLocks noGrp="1"/>
          </p:cNvSpPr>
          <p:nvPr>
            <p:ph type="body" idx="2"/>
          </p:nvPr>
        </p:nvSpPr>
        <p:spPr>
          <a:xfrm>
            <a:off x="5361066" y="74016"/>
            <a:ext cx="6345381" cy="50606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pl-PL" sz="2800" dirty="0"/>
              <a:t>Integracja zrównoważonego rozwoju z podstawowymi wartościami</a:t>
            </a:r>
            <a:endParaRPr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31"/>
          <p:cNvSpPr txBox="1">
            <a:spLocks noGrp="1"/>
          </p:cNvSpPr>
          <p:nvPr>
            <p:ph type="body" idx="1"/>
          </p:nvPr>
        </p:nvSpPr>
        <p:spPr>
          <a:xfrm>
            <a:off x="-4138" y="485866"/>
            <a:ext cx="6087814" cy="612919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000" dirty="0"/>
              <a:t>Chcesz rozwinąć kulturę pracy wspierającą zrównoważony rozwój? Wypróbuj następujące kroki:</a:t>
            </a:r>
          </a:p>
          <a:p>
            <a:pPr marL="0" lvl="0" indent="0" algn="just" rtl="0">
              <a:lnSpc>
                <a:spcPct val="90000"/>
              </a:lnSpc>
              <a:spcBef>
                <a:spcPts val="0"/>
              </a:spcBef>
              <a:spcAft>
                <a:spcPts val="0"/>
              </a:spcAft>
              <a:buClr>
                <a:schemeClr val="lt1"/>
              </a:buClr>
              <a:buSzPts val="2200"/>
              <a:buNone/>
            </a:pPr>
            <a:endParaRPr lang="pl-PL" sz="2000" dirty="0"/>
          </a:p>
          <a:p>
            <a:pPr marL="0" lvl="0" indent="0" algn="just" rtl="0">
              <a:lnSpc>
                <a:spcPct val="90000"/>
              </a:lnSpc>
              <a:spcBef>
                <a:spcPts val="0"/>
              </a:spcBef>
              <a:spcAft>
                <a:spcPts val="0"/>
              </a:spcAft>
              <a:buClr>
                <a:schemeClr val="lt1"/>
              </a:buClr>
              <a:buSzPts val="2200"/>
              <a:buNone/>
            </a:pPr>
            <a:r>
              <a:rPr lang="pl-PL" sz="2000" b="1" dirty="0"/>
              <a:t>Zaangażowanie kierownictwa: </a:t>
            </a:r>
            <a:r>
              <a:rPr lang="pl-PL" sz="2000" dirty="0"/>
              <a:t>Upewnij się, że liderzy na wszystkich szczeblach wykazują zaangażowanie w zrównoważony rozwój poprzez swoje działania i decyzje.</a:t>
            </a:r>
          </a:p>
          <a:p>
            <a:pPr marL="0" lvl="0" indent="0" algn="just" rtl="0">
              <a:lnSpc>
                <a:spcPct val="90000"/>
              </a:lnSpc>
              <a:spcBef>
                <a:spcPts val="0"/>
              </a:spcBef>
              <a:spcAft>
                <a:spcPts val="0"/>
              </a:spcAft>
              <a:buClr>
                <a:schemeClr val="lt1"/>
              </a:buClr>
              <a:buSzPts val="2200"/>
              <a:buNone/>
            </a:pPr>
            <a:endParaRPr lang="pl-PL" sz="2000" dirty="0"/>
          </a:p>
          <a:p>
            <a:pPr marL="0" lvl="0" indent="0" algn="just" rtl="0">
              <a:lnSpc>
                <a:spcPct val="90000"/>
              </a:lnSpc>
              <a:spcBef>
                <a:spcPts val="0"/>
              </a:spcBef>
              <a:spcAft>
                <a:spcPts val="0"/>
              </a:spcAft>
              <a:buClr>
                <a:schemeClr val="lt1"/>
              </a:buClr>
              <a:buSzPts val="2200"/>
              <a:buNone/>
            </a:pPr>
            <a:r>
              <a:rPr lang="pl-PL" sz="2000" b="1" dirty="0"/>
              <a:t>Zaangażowanie pracowników: </a:t>
            </a:r>
            <a:r>
              <a:rPr lang="pl-PL" sz="2000" dirty="0"/>
              <a:t>Zaangażuj pracowników w planowanie i wdrażanie inicjatyw zrównoważonego rozwoju, aby wspierać poczucie własności i poparcie.</a:t>
            </a:r>
          </a:p>
          <a:p>
            <a:pPr marL="0" lvl="0" indent="0" algn="just" rtl="0">
              <a:lnSpc>
                <a:spcPct val="90000"/>
              </a:lnSpc>
              <a:spcBef>
                <a:spcPts val="0"/>
              </a:spcBef>
              <a:spcAft>
                <a:spcPts val="0"/>
              </a:spcAft>
              <a:buClr>
                <a:schemeClr val="lt1"/>
              </a:buClr>
              <a:buSzPts val="2200"/>
              <a:buNone/>
            </a:pPr>
            <a:endParaRPr lang="pl-PL" sz="2000" dirty="0"/>
          </a:p>
          <a:p>
            <a:pPr marL="0" lvl="0" indent="0" algn="just" rtl="0">
              <a:lnSpc>
                <a:spcPct val="90000"/>
              </a:lnSpc>
              <a:spcBef>
                <a:spcPts val="0"/>
              </a:spcBef>
              <a:spcAft>
                <a:spcPts val="0"/>
              </a:spcAft>
              <a:buClr>
                <a:schemeClr val="lt1"/>
              </a:buClr>
              <a:buSzPts val="2200"/>
              <a:buNone/>
            </a:pPr>
            <a:r>
              <a:rPr lang="pl-PL" sz="2000" b="1" dirty="0"/>
              <a:t>Edukacja ciągła: </a:t>
            </a:r>
            <a:r>
              <a:rPr lang="pl-PL" sz="2000" dirty="0"/>
              <a:t>Zapewnij ciągłą edukację i szkolenia na temat praktyk zrównoważonego rozwoju i ich korzyści.</a:t>
            </a:r>
          </a:p>
          <a:p>
            <a:pPr marL="0" lvl="0" indent="0" algn="just" rtl="0">
              <a:lnSpc>
                <a:spcPct val="90000"/>
              </a:lnSpc>
              <a:spcBef>
                <a:spcPts val="0"/>
              </a:spcBef>
              <a:spcAft>
                <a:spcPts val="0"/>
              </a:spcAft>
              <a:buClr>
                <a:schemeClr val="lt1"/>
              </a:buClr>
              <a:buSzPts val="2200"/>
              <a:buNone/>
            </a:pPr>
            <a:endParaRPr lang="pl-PL" sz="2000" dirty="0"/>
          </a:p>
          <a:p>
            <a:pPr marL="0" lvl="0" indent="0" algn="just" rtl="0">
              <a:lnSpc>
                <a:spcPct val="90000"/>
              </a:lnSpc>
              <a:spcBef>
                <a:spcPts val="0"/>
              </a:spcBef>
              <a:spcAft>
                <a:spcPts val="0"/>
              </a:spcAft>
              <a:buClr>
                <a:schemeClr val="lt1"/>
              </a:buClr>
              <a:buSzPts val="2200"/>
              <a:buNone/>
            </a:pPr>
            <a:r>
              <a:rPr lang="pl-PL" sz="2000" b="1" dirty="0"/>
              <a:t>Uznanie i nagrody: </a:t>
            </a:r>
            <a:r>
              <a:rPr lang="pl-PL" sz="2000" dirty="0"/>
              <a:t>Doceniaj i nagradzaj pracowników, którzy przyczyniają się do realizacji celów zrównoważonego rozwoju, tworząc pozytywne wzmocnienie zrównoważonych </a:t>
            </a:r>
            <a:r>
              <a:rPr lang="pl-PL" sz="2000" dirty="0" err="1"/>
              <a:t>zachowań</a:t>
            </a:r>
            <a:r>
              <a:rPr lang="pl-PL" sz="2000" dirty="0"/>
              <a:t>.</a:t>
            </a:r>
          </a:p>
          <a:p>
            <a:pPr marL="0" lvl="0" indent="0" algn="just" rtl="0">
              <a:lnSpc>
                <a:spcPct val="90000"/>
              </a:lnSpc>
              <a:spcBef>
                <a:spcPts val="0"/>
              </a:spcBef>
              <a:spcAft>
                <a:spcPts val="0"/>
              </a:spcAft>
              <a:buClr>
                <a:schemeClr val="lt1"/>
              </a:buClr>
              <a:buSzPts val="2200"/>
              <a:buNone/>
            </a:pPr>
            <a:endParaRPr lang="pl-PL" sz="2000" dirty="0"/>
          </a:p>
          <a:p>
            <a:pPr marL="0" lvl="0" indent="0" algn="just" rtl="0">
              <a:lnSpc>
                <a:spcPct val="90000"/>
              </a:lnSpc>
              <a:spcBef>
                <a:spcPts val="0"/>
              </a:spcBef>
              <a:spcAft>
                <a:spcPts val="0"/>
              </a:spcAft>
              <a:buClr>
                <a:schemeClr val="lt1"/>
              </a:buClr>
              <a:buSzPts val="2200"/>
              <a:buNone/>
            </a:pPr>
            <a:r>
              <a:rPr lang="pl-PL" sz="2000" b="1" dirty="0"/>
              <a:t>Mechanizmy informacji zwrotnej: </a:t>
            </a:r>
            <a:r>
              <a:rPr lang="pl-PL" sz="2000" dirty="0"/>
              <a:t>Ustanów mechanizmy, dzięki którym pracownicy będą mogli przekazywać informacje zwrotne i sugerować ulepszenia praktyk zrównoważonego rozwoju.</a:t>
            </a:r>
            <a:endParaRPr sz="2000" dirty="0"/>
          </a:p>
        </p:txBody>
      </p:sp>
      <p:sp>
        <p:nvSpPr>
          <p:cNvPr id="498" name="Google Shape;498;p31"/>
          <p:cNvSpPr txBox="1">
            <a:spLocks noGrp="1"/>
          </p:cNvSpPr>
          <p:nvPr>
            <p:ph type="body" idx="2"/>
          </p:nvPr>
        </p:nvSpPr>
        <p:spPr>
          <a:xfrm>
            <a:off x="234856" y="0"/>
            <a:ext cx="60959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pl-PL" sz="2800" dirty="0"/>
              <a:t>Praktyczne kroki, które możesz podjąć</a:t>
            </a:r>
            <a:endParaRPr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32"/>
          <p:cNvSpPr txBox="1">
            <a:spLocks noGrp="1"/>
          </p:cNvSpPr>
          <p:nvPr>
            <p:ph type="body" idx="1"/>
          </p:nvPr>
        </p:nvSpPr>
        <p:spPr>
          <a:xfrm>
            <a:off x="5456511" y="630431"/>
            <a:ext cx="5913120" cy="617273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1900" dirty="0"/>
              <a:t>Zrozumienie zmian organizacyjnych jest ważne dla mikroprzedsiębiorstw, ponieważ umożliwia im dostosowanie się do zmieniających się warunków rynkowych, wspieranie innowacji i utrzymanie konkurencyjności. </a:t>
            </a:r>
          </a:p>
          <a:p>
            <a:pPr marL="0" lvl="0" indent="0" algn="just" rtl="0">
              <a:lnSpc>
                <a:spcPct val="90000"/>
              </a:lnSpc>
              <a:spcBef>
                <a:spcPts val="0"/>
              </a:spcBef>
              <a:spcAft>
                <a:spcPts val="0"/>
              </a:spcAft>
              <a:buClr>
                <a:schemeClr val="lt1"/>
              </a:buClr>
              <a:buSzPts val="2200"/>
              <a:buNone/>
            </a:pPr>
            <a:endParaRPr lang="pl-PL" sz="1900" dirty="0"/>
          </a:p>
          <a:p>
            <a:pPr marL="0" lvl="0" indent="0" algn="just" rtl="0">
              <a:lnSpc>
                <a:spcPct val="90000"/>
              </a:lnSpc>
              <a:spcBef>
                <a:spcPts val="0"/>
              </a:spcBef>
              <a:spcAft>
                <a:spcPts val="0"/>
              </a:spcAft>
              <a:buClr>
                <a:schemeClr val="lt1"/>
              </a:buClr>
              <a:buSzPts val="2200"/>
              <a:buNone/>
            </a:pPr>
            <a:r>
              <a:rPr lang="pl-PL" sz="1900" dirty="0"/>
              <a:t>Skuteczne zarządzanie zmianami zwiększa zaangażowanie i retencję pracowników poprzez angażowanie personelu w proces i demonstrowanie pozytywnych skutków dla firmy.</a:t>
            </a:r>
          </a:p>
          <a:p>
            <a:pPr marL="0" lvl="0" indent="0" algn="just" rtl="0">
              <a:lnSpc>
                <a:spcPct val="90000"/>
              </a:lnSpc>
              <a:spcBef>
                <a:spcPts val="0"/>
              </a:spcBef>
              <a:spcAft>
                <a:spcPts val="0"/>
              </a:spcAft>
              <a:buClr>
                <a:schemeClr val="lt1"/>
              </a:buClr>
              <a:buSzPts val="2200"/>
              <a:buNone/>
            </a:pPr>
            <a:endParaRPr lang="pl-PL" sz="1900" dirty="0"/>
          </a:p>
          <a:p>
            <a:pPr marL="0" lvl="0" indent="0" algn="just" rtl="0">
              <a:lnSpc>
                <a:spcPct val="90000"/>
              </a:lnSpc>
              <a:spcBef>
                <a:spcPts val="0"/>
              </a:spcBef>
              <a:spcAft>
                <a:spcPts val="0"/>
              </a:spcAft>
              <a:buClr>
                <a:schemeClr val="lt1"/>
              </a:buClr>
              <a:buSzPts val="2200"/>
              <a:buNone/>
            </a:pPr>
            <a:r>
              <a:rPr lang="pl-PL" sz="1900" dirty="0"/>
              <a:t>Może również zwiększyć zadowolenie klientów poprzez ulepszone usługi i zapewnia przewagę konkurencyjną, umożliwiając firmom szybką reakcję na dynamikę rynku.</a:t>
            </a:r>
          </a:p>
          <a:p>
            <a:pPr marL="0" lvl="0" indent="0" algn="just" rtl="0">
              <a:lnSpc>
                <a:spcPct val="90000"/>
              </a:lnSpc>
              <a:spcBef>
                <a:spcPts val="0"/>
              </a:spcBef>
              <a:spcAft>
                <a:spcPts val="0"/>
              </a:spcAft>
              <a:buClr>
                <a:schemeClr val="lt1"/>
              </a:buClr>
              <a:buSzPts val="2200"/>
              <a:buNone/>
            </a:pPr>
            <a:endParaRPr lang="pl-PL" sz="1900" dirty="0"/>
          </a:p>
          <a:p>
            <a:pPr marL="0" lvl="0" indent="0" algn="just" rtl="0">
              <a:lnSpc>
                <a:spcPct val="90000"/>
              </a:lnSpc>
              <a:spcBef>
                <a:spcPts val="0"/>
              </a:spcBef>
              <a:spcAft>
                <a:spcPts val="0"/>
              </a:spcAft>
              <a:buClr>
                <a:schemeClr val="lt1"/>
              </a:buClr>
              <a:buSzPts val="2200"/>
              <a:buNone/>
            </a:pPr>
            <a:r>
              <a:rPr lang="pl-PL" sz="1900" dirty="0"/>
              <a:t>Zmiany organizacyjne mogą być obszernym tematem do omówienia, jednak istnieje kilka modeli zmian organizacyjnych, które mogą pomóc Tobie i Twojej firmie dostosować się do zmian.</a:t>
            </a:r>
          </a:p>
          <a:p>
            <a:pPr marL="0" lvl="0" indent="0" algn="just" rtl="0">
              <a:lnSpc>
                <a:spcPct val="90000"/>
              </a:lnSpc>
              <a:spcBef>
                <a:spcPts val="0"/>
              </a:spcBef>
              <a:spcAft>
                <a:spcPts val="0"/>
              </a:spcAft>
              <a:buClr>
                <a:schemeClr val="lt1"/>
              </a:buClr>
              <a:buSzPts val="2200"/>
              <a:buNone/>
            </a:pPr>
            <a:r>
              <a:rPr lang="pl-PL" sz="1900" dirty="0"/>
              <a:t>W ciągu kilku następnych slajdów przyjrzymy się bliżej 8-etapowemu modelowi zmian organizacyjnych </a:t>
            </a:r>
            <a:r>
              <a:rPr lang="pl-PL" sz="1900" dirty="0" err="1"/>
              <a:t>Kottera</a:t>
            </a:r>
            <a:r>
              <a:rPr lang="pl-PL" sz="1900" dirty="0"/>
              <a:t> i modelowi zarządzania zmianami Lewina.</a:t>
            </a:r>
            <a:endParaRPr sz="1900" dirty="0"/>
          </a:p>
        </p:txBody>
      </p:sp>
      <p:sp>
        <p:nvSpPr>
          <p:cNvPr id="505" name="Google Shape;505;p32"/>
          <p:cNvSpPr txBox="1">
            <a:spLocks noGrp="1"/>
          </p:cNvSpPr>
          <p:nvPr>
            <p:ph type="body" idx="2"/>
          </p:nvPr>
        </p:nvSpPr>
        <p:spPr>
          <a:xfrm>
            <a:off x="4954773" y="13974"/>
            <a:ext cx="6916597" cy="6164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en-US" sz="2800" dirty="0" err="1"/>
              <a:t>Inne</a:t>
            </a:r>
            <a:r>
              <a:rPr lang="en-US" sz="2800" dirty="0"/>
              <a:t> </a:t>
            </a:r>
            <a:r>
              <a:rPr lang="en-US" sz="2800" dirty="0" err="1"/>
              <a:t>modele</a:t>
            </a:r>
            <a:r>
              <a:rPr lang="en-US" sz="2800" dirty="0"/>
              <a:t> </a:t>
            </a:r>
            <a:r>
              <a:rPr lang="en-US" sz="2800" dirty="0" err="1"/>
              <a:t>zmian</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3"/>
          <p:cNvSpPr txBox="1">
            <a:spLocks noGrp="1"/>
          </p:cNvSpPr>
          <p:nvPr>
            <p:ph type="body" idx="1"/>
          </p:nvPr>
        </p:nvSpPr>
        <p:spPr>
          <a:xfrm>
            <a:off x="69150" y="795150"/>
            <a:ext cx="5943505"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000" dirty="0"/>
              <a:t>8-etapowy model zmiany </a:t>
            </a:r>
            <a:r>
              <a:rPr lang="pl-PL" sz="2000" dirty="0" err="1"/>
              <a:t>Kottera</a:t>
            </a:r>
            <a:r>
              <a:rPr lang="pl-PL" sz="2000" dirty="0"/>
              <a:t>, opracowany przez dr Johna </a:t>
            </a:r>
            <a:r>
              <a:rPr lang="pl-PL" sz="2000" dirty="0" err="1"/>
              <a:t>Kottera</a:t>
            </a:r>
            <a:r>
              <a:rPr lang="pl-PL" sz="2000" dirty="0"/>
              <a:t>, profesora Harvard Business School, jest powszechnie uznawanym </a:t>
            </a:r>
            <a:r>
              <a:rPr lang="pl-PL" sz="2000" dirty="0" err="1"/>
              <a:t>frameworkiem</a:t>
            </a:r>
            <a:r>
              <a:rPr lang="pl-PL" sz="2000" dirty="0"/>
              <a:t> dla przewodzenia zmianom organizacyjnym.</a:t>
            </a:r>
          </a:p>
          <a:p>
            <a:pPr marL="0" lvl="0" indent="0" algn="just" rtl="0">
              <a:lnSpc>
                <a:spcPct val="90000"/>
              </a:lnSpc>
              <a:spcBef>
                <a:spcPts val="0"/>
              </a:spcBef>
              <a:spcAft>
                <a:spcPts val="0"/>
              </a:spcAft>
              <a:buClr>
                <a:schemeClr val="lt1"/>
              </a:buClr>
              <a:buSzPts val="2200"/>
              <a:buNone/>
            </a:pPr>
            <a:endParaRPr lang="pl-PL" sz="2000" dirty="0"/>
          </a:p>
          <a:p>
            <a:pPr marL="0" lvl="0" indent="0" algn="just" rtl="0">
              <a:lnSpc>
                <a:spcPct val="90000"/>
              </a:lnSpc>
              <a:spcBef>
                <a:spcPts val="0"/>
              </a:spcBef>
              <a:spcAft>
                <a:spcPts val="0"/>
              </a:spcAft>
              <a:buClr>
                <a:schemeClr val="lt1"/>
              </a:buClr>
              <a:buSzPts val="2200"/>
              <a:buNone/>
            </a:pPr>
            <a:r>
              <a:rPr lang="pl-PL" sz="2000" dirty="0"/>
              <a:t>Wprowadzony w jego książce z 1996 r. „</a:t>
            </a:r>
            <a:r>
              <a:rPr lang="pl-PL" sz="2000" dirty="0" err="1"/>
              <a:t>Leading</a:t>
            </a:r>
            <a:r>
              <a:rPr lang="pl-PL" sz="2000" dirty="0"/>
              <a:t> </a:t>
            </a:r>
            <a:r>
              <a:rPr lang="pl-PL" sz="2000" dirty="0" err="1"/>
              <a:t>Change</a:t>
            </a:r>
            <a:r>
              <a:rPr lang="pl-PL" sz="2000" dirty="0"/>
              <a:t>”, model ten przedstawia krok po kroku podejście do transformacji organizacji i zapewniania, że ​​inicjatywy zmianowe są udane i zrównoważone.</a:t>
            </a:r>
          </a:p>
          <a:p>
            <a:pPr marL="0" lvl="0" indent="0" algn="just" rtl="0">
              <a:lnSpc>
                <a:spcPct val="90000"/>
              </a:lnSpc>
              <a:spcBef>
                <a:spcPts val="0"/>
              </a:spcBef>
              <a:spcAft>
                <a:spcPts val="0"/>
              </a:spcAft>
              <a:buClr>
                <a:schemeClr val="lt1"/>
              </a:buClr>
              <a:buSzPts val="2200"/>
              <a:buNone/>
            </a:pPr>
            <a:r>
              <a:rPr lang="pl-PL" sz="2000" dirty="0"/>
              <a:t>Model opiera się na zrozumieniu, że zmiana jest złożonym procesem, który wymaga ustrukturyzowanego i systematycznego podejścia. Framework </a:t>
            </a:r>
            <a:r>
              <a:rPr lang="pl-PL" sz="2000" dirty="0" err="1"/>
              <a:t>Kottera</a:t>
            </a:r>
            <a:r>
              <a:rPr lang="pl-PL" sz="2000" dirty="0"/>
              <a:t> podkreśla znaczenie tworzenia poczucia pilności, budowania przewodniej koalicji i komunikowania jasnej wizji zmian.</a:t>
            </a:r>
          </a:p>
          <a:p>
            <a:pPr marL="0" lvl="0" indent="0" algn="just" rtl="0">
              <a:lnSpc>
                <a:spcPct val="90000"/>
              </a:lnSpc>
              <a:spcBef>
                <a:spcPts val="0"/>
              </a:spcBef>
              <a:spcAft>
                <a:spcPts val="0"/>
              </a:spcAft>
              <a:buClr>
                <a:schemeClr val="lt1"/>
              </a:buClr>
              <a:buSzPts val="2200"/>
              <a:buNone/>
            </a:pPr>
            <a:endParaRPr lang="pl-PL" sz="2000" dirty="0"/>
          </a:p>
          <a:p>
            <a:pPr marL="0" lvl="0" indent="0" algn="just" rtl="0">
              <a:lnSpc>
                <a:spcPct val="90000"/>
              </a:lnSpc>
              <a:spcBef>
                <a:spcPts val="0"/>
              </a:spcBef>
              <a:spcAft>
                <a:spcPts val="0"/>
              </a:spcAft>
              <a:buClr>
                <a:schemeClr val="lt1"/>
              </a:buClr>
              <a:buSzPts val="2200"/>
              <a:buNone/>
            </a:pPr>
            <a:r>
              <a:rPr lang="pl-PL" sz="2000" dirty="0"/>
              <a:t>Podkreśla również potrzebę usuwania przeszkód, generowania krótkoterminowych wygranych i zakotwiczania nowych podejść w kulturze organizacji.</a:t>
            </a:r>
          </a:p>
          <a:p>
            <a:pPr marL="0" lvl="0" indent="0" algn="just" rtl="0">
              <a:lnSpc>
                <a:spcPct val="90000"/>
              </a:lnSpc>
              <a:spcBef>
                <a:spcPts val="0"/>
              </a:spcBef>
              <a:spcAft>
                <a:spcPts val="0"/>
              </a:spcAft>
              <a:buClr>
                <a:schemeClr val="lt1"/>
              </a:buClr>
              <a:buSzPts val="2200"/>
              <a:buNone/>
            </a:pPr>
            <a:r>
              <a:rPr lang="en-US" sz="2200" u="sng" dirty="0">
                <a:solidFill>
                  <a:schemeClr val="hlink"/>
                </a:solidFill>
                <a:hlinkClick r:id="rId3"/>
              </a:rPr>
              <a:t>Find out more by clicking on this link.</a:t>
            </a:r>
            <a:endParaRPr sz="2200" b="1" dirty="0"/>
          </a:p>
        </p:txBody>
      </p:sp>
      <p:sp>
        <p:nvSpPr>
          <p:cNvPr id="512" name="Google Shape;512;p33"/>
          <p:cNvSpPr txBox="1">
            <a:spLocks noGrp="1"/>
          </p:cNvSpPr>
          <p:nvPr>
            <p:ph type="body" idx="2"/>
          </p:nvPr>
        </p:nvSpPr>
        <p:spPr>
          <a:xfrm>
            <a:off x="140171" y="132324"/>
            <a:ext cx="60959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dirty="0"/>
              <a:t>8-stopniowy model </a:t>
            </a:r>
            <a:r>
              <a:rPr lang="en-US" sz="3200" dirty="0" err="1"/>
              <a:t>Kottera</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4"/>
          <p:cNvSpPr txBox="1">
            <a:spLocks noGrp="1"/>
          </p:cNvSpPr>
          <p:nvPr>
            <p:ph type="body" idx="1"/>
          </p:nvPr>
        </p:nvSpPr>
        <p:spPr>
          <a:xfrm>
            <a:off x="5638276" y="816450"/>
            <a:ext cx="5549590" cy="3666574"/>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lt1"/>
              </a:buClr>
              <a:buSzPts val="2200"/>
              <a:buFont typeface="Calibri"/>
              <a:buAutoNum type="arabicPeriod"/>
            </a:pPr>
            <a:r>
              <a:rPr lang="pl-PL" sz="2000" b="1" dirty="0"/>
              <a:t>Stwórz poczucie pilności: </a:t>
            </a:r>
            <a:r>
              <a:rPr lang="pl-PL" sz="2000" dirty="0"/>
              <a:t>Podkreśl znaczenie i konieczność zmiany, aby zmotywować ludzi do natychmiastowego działania. Wymaga to zidentyfikowania potencjalnych zagrożeń i możliwości.</a:t>
            </a:r>
          </a:p>
          <a:p>
            <a:pPr marL="228600" lvl="0" indent="-228600" algn="just" rtl="0">
              <a:lnSpc>
                <a:spcPct val="90000"/>
              </a:lnSpc>
              <a:spcBef>
                <a:spcPts val="0"/>
              </a:spcBef>
              <a:spcAft>
                <a:spcPts val="0"/>
              </a:spcAft>
              <a:buClr>
                <a:schemeClr val="lt1"/>
              </a:buClr>
              <a:buSzPts val="2200"/>
              <a:buFont typeface="Calibri"/>
              <a:buAutoNum type="arabicPeriod"/>
            </a:pPr>
            <a:r>
              <a:rPr lang="pl-PL" sz="2000" b="1" dirty="0"/>
              <a:t>Utwórz silną koalicję: </a:t>
            </a:r>
            <a:r>
              <a:rPr lang="pl-PL" sz="2000" dirty="0"/>
              <a:t>Zgromadź grupę wpływowych osób w organizacji, które będą przewodzić i wspierać wysiłek na rzecz zmiany. Koalicja ta powinna obejmować osoby o zróżnicowanych umiejętnościach, doświadczeniach i perspektywach.</a:t>
            </a:r>
          </a:p>
          <a:p>
            <a:pPr marL="228600" lvl="0" indent="-228600" algn="just" rtl="0">
              <a:lnSpc>
                <a:spcPct val="90000"/>
              </a:lnSpc>
              <a:spcBef>
                <a:spcPts val="0"/>
              </a:spcBef>
              <a:spcAft>
                <a:spcPts val="0"/>
              </a:spcAft>
              <a:buClr>
                <a:schemeClr val="lt1"/>
              </a:buClr>
              <a:buSzPts val="2200"/>
              <a:buFont typeface="Calibri"/>
              <a:buAutoNum type="arabicPeriod"/>
            </a:pPr>
            <a:r>
              <a:rPr lang="pl-PL" sz="2000" b="1" dirty="0"/>
              <a:t>Opracuj wizję i strategię: </a:t>
            </a:r>
            <a:r>
              <a:rPr lang="pl-PL" sz="2000" dirty="0"/>
              <a:t>Stwórz jasną wizję przyszłości, która jest zgodna z pożądaną zmianą. Opracuj strategiczne inicjatywy, które pozwolą osiągnąć tę wizję i ukierunkują działania.</a:t>
            </a:r>
          </a:p>
          <a:p>
            <a:pPr marL="228600" lvl="0" indent="-228600" algn="just" rtl="0">
              <a:lnSpc>
                <a:spcPct val="90000"/>
              </a:lnSpc>
              <a:spcBef>
                <a:spcPts val="0"/>
              </a:spcBef>
              <a:spcAft>
                <a:spcPts val="0"/>
              </a:spcAft>
              <a:buClr>
                <a:schemeClr val="lt1"/>
              </a:buClr>
              <a:buSzPts val="2200"/>
              <a:buFont typeface="Calibri"/>
              <a:buAutoNum type="arabicPeriod"/>
            </a:pPr>
            <a:r>
              <a:rPr lang="pl-PL" sz="2000" b="1" dirty="0"/>
              <a:t>Komunikuj wizję: </a:t>
            </a:r>
            <a:r>
              <a:rPr lang="pl-PL" sz="2000" dirty="0"/>
              <a:t>Podziel się wizją i strategią z całą organizacją, korzystając z różnych kanałów komunikacji. Upewnij się, że przekaz jest jasny, spójny i łatwy do zrozumienia przez wszystkich pracowników.</a:t>
            </a:r>
            <a:endParaRPr lang="en-US" sz="2000" dirty="0"/>
          </a:p>
        </p:txBody>
      </p:sp>
      <p:sp>
        <p:nvSpPr>
          <p:cNvPr id="519" name="Google Shape;519;p34"/>
          <p:cNvSpPr txBox="1">
            <a:spLocks noGrp="1"/>
          </p:cNvSpPr>
          <p:nvPr>
            <p:ph type="body" idx="2"/>
          </p:nvPr>
        </p:nvSpPr>
        <p:spPr>
          <a:xfrm>
            <a:off x="4954773" y="13974"/>
            <a:ext cx="6916597" cy="6164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pl-PL" sz="2800" dirty="0"/>
              <a:t>8 kroków</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5"/>
          <p:cNvSpPr/>
          <p:nvPr/>
        </p:nvSpPr>
        <p:spPr>
          <a:xfrm>
            <a:off x="6004560" y="0"/>
            <a:ext cx="711200" cy="6858000"/>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6" name="Google Shape;526;p35"/>
          <p:cNvSpPr txBox="1">
            <a:spLocks noGrp="1"/>
          </p:cNvSpPr>
          <p:nvPr>
            <p:ph type="body" idx="1"/>
          </p:nvPr>
        </p:nvSpPr>
        <p:spPr>
          <a:xfrm>
            <a:off x="86455" y="777010"/>
            <a:ext cx="6095905" cy="366660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lt1"/>
              </a:buClr>
              <a:buSzPts val="2200"/>
              <a:buFont typeface="Calibri"/>
              <a:buAutoNum type="arabicPeriod" startAt="5"/>
            </a:pPr>
            <a:r>
              <a:rPr lang="pl-PL" sz="2000" b="1" dirty="0"/>
              <a:t>Usuń przeszkody: </a:t>
            </a:r>
            <a:r>
              <a:rPr lang="pl-PL" sz="2000" dirty="0"/>
              <a:t>Zidentyfikuj i wyeliminuj bariery, które mogą utrudniać proces zmiany. Może to wymagać zmiany systemów, struktur lub </a:t>
            </a:r>
            <a:r>
              <a:rPr lang="pl-PL" sz="2000" dirty="0" err="1"/>
              <a:t>zachowań</a:t>
            </a:r>
            <a:r>
              <a:rPr lang="pl-PL" sz="2000" dirty="0"/>
              <a:t>, które podważają wizję.</a:t>
            </a:r>
          </a:p>
          <a:p>
            <a:pPr marL="228600" lvl="0" indent="-228600" algn="just" rtl="0">
              <a:lnSpc>
                <a:spcPct val="90000"/>
              </a:lnSpc>
              <a:spcBef>
                <a:spcPts val="0"/>
              </a:spcBef>
              <a:spcAft>
                <a:spcPts val="0"/>
              </a:spcAft>
              <a:buClr>
                <a:schemeClr val="lt1"/>
              </a:buClr>
              <a:buSzPts val="2200"/>
              <a:buFont typeface="Calibri"/>
              <a:buAutoNum type="arabicPeriod" startAt="5"/>
            </a:pPr>
            <a:r>
              <a:rPr lang="pl-PL" sz="2000" b="1" dirty="0"/>
              <a:t>Generuj krótkoterminowe zwycięstwa: </a:t>
            </a:r>
            <a:r>
              <a:rPr lang="pl-PL" sz="2000" dirty="0"/>
              <a:t>Twórz i celebruj widoczne, krótkoterminowe sukcesy, aby budować impet i ukazywać korzyści wynikające ze zmiany. Takie zwycięstwa motywują pracowników i pokazują, że postępy są osiągane.</a:t>
            </a:r>
          </a:p>
          <a:p>
            <a:pPr marL="228600" lvl="0" indent="-228600" algn="just" rtl="0">
              <a:lnSpc>
                <a:spcPct val="90000"/>
              </a:lnSpc>
              <a:spcBef>
                <a:spcPts val="0"/>
              </a:spcBef>
              <a:spcAft>
                <a:spcPts val="0"/>
              </a:spcAft>
              <a:buClr>
                <a:schemeClr val="lt1"/>
              </a:buClr>
              <a:buSzPts val="2200"/>
              <a:buFont typeface="Calibri"/>
              <a:buAutoNum type="arabicPeriod" startAt="5"/>
            </a:pPr>
            <a:r>
              <a:rPr lang="pl-PL" sz="2000" b="1" dirty="0"/>
              <a:t>Utrwalaj osiągnięcia i wprowadzaj kolejne zmiany: </a:t>
            </a:r>
            <a:r>
              <a:rPr lang="pl-PL" sz="2000" dirty="0"/>
              <a:t>Wykorzystaj wiarygodność wynikającą z krótkoterminowych sukcesów, aby podjąć dodatkowe i większe inicjatywy zmiany. Kontynuuj wdrażanie zmiany głębiej w organizacji poprzez udoskonalanie i poprawianie procesów.</a:t>
            </a:r>
          </a:p>
          <a:p>
            <a:pPr marL="228600" lvl="0" indent="-228600" algn="just" rtl="0">
              <a:lnSpc>
                <a:spcPct val="90000"/>
              </a:lnSpc>
              <a:spcBef>
                <a:spcPts val="0"/>
              </a:spcBef>
              <a:spcAft>
                <a:spcPts val="0"/>
              </a:spcAft>
              <a:buClr>
                <a:schemeClr val="lt1"/>
              </a:buClr>
              <a:buSzPts val="2200"/>
              <a:buFont typeface="Calibri"/>
              <a:buAutoNum type="arabicPeriod" startAt="5"/>
            </a:pPr>
            <a:r>
              <a:rPr lang="pl-PL" sz="2000" b="1" dirty="0"/>
              <a:t>Zakotwicz zmiany w kulturze korporacyjnej: </a:t>
            </a:r>
            <a:r>
              <a:rPr lang="pl-PL" sz="2000" dirty="0"/>
              <a:t>Upewnij się, że nowe zachowania i zmiany są zakorzenione w kulturze organizacyjnej. Wymaga to stałych wysiłków na rzecz utrzymania zmiany i włączenia jej do codziennych praktyk biznesowych.</a:t>
            </a:r>
            <a:endParaRPr sz="2000" dirty="0"/>
          </a:p>
        </p:txBody>
      </p:sp>
      <p:sp>
        <p:nvSpPr>
          <p:cNvPr id="527" name="Google Shape;527;p35"/>
          <p:cNvSpPr txBox="1">
            <a:spLocks noGrp="1"/>
          </p:cNvSpPr>
          <p:nvPr>
            <p:ph type="body" idx="2"/>
          </p:nvPr>
        </p:nvSpPr>
        <p:spPr>
          <a:xfrm>
            <a:off x="86455" y="132314"/>
            <a:ext cx="6095905" cy="4874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pl-PL" sz="3200" dirty="0"/>
              <a:t>8 kroków</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6"/>
          <p:cNvSpPr txBox="1">
            <a:spLocks noGrp="1"/>
          </p:cNvSpPr>
          <p:nvPr>
            <p:ph type="body" idx="1"/>
          </p:nvPr>
        </p:nvSpPr>
        <p:spPr>
          <a:xfrm>
            <a:off x="140171" y="750762"/>
            <a:ext cx="5943505"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200" dirty="0"/>
              <a:t>Oto tłumaczenie na język polski:</a:t>
            </a:r>
          </a:p>
          <a:p>
            <a:pPr marL="0" lvl="0" indent="0" algn="just" rtl="0">
              <a:lnSpc>
                <a:spcPct val="90000"/>
              </a:lnSpc>
              <a:spcBef>
                <a:spcPts val="0"/>
              </a:spcBef>
              <a:spcAft>
                <a:spcPts val="0"/>
              </a:spcAft>
              <a:buClr>
                <a:schemeClr val="lt1"/>
              </a:buClr>
              <a:buSzPts val="2200"/>
              <a:buNone/>
            </a:pPr>
            <a:endParaRPr lang="pl-PL" sz="2200" dirty="0"/>
          </a:p>
          <a:p>
            <a:pPr marL="0" lvl="0" indent="0" algn="just" rtl="0">
              <a:lnSpc>
                <a:spcPct val="90000"/>
              </a:lnSpc>
              <a:spcBef>
                <a:spcPts val="0"/>
              </a:spcBef>
              <a:spcAft>
                <a:spcPts val="0"/>
              </a:spcAft>
              <a:buClr>
                <a:schemeClr val="lt1"/>
              </a:buClr>
              <a:buSzPts val="2200"/>
              <a:buNone/>
            </a:pPr>
            <a:r>
              <a:rPr lang="pl-PL" sz="2200" dirty="0"/>
              <a:t>Model opracowany przez psychologa społecznego Kurta Lewina w połowie XX wieku przedstawia uporządkowane podejście do wdrażania zmian w organizacjach. Składa się z trzech odrębnych etapów: Rozmrożenie, Zmiana i Zamrożenie.</a:t>
            </a:r>
          </a:p>
          <a:p>
            <a:pPr marL="0" lvl="0" indent="0" algn="just" rtl="0">
              <a:lnSpc>
                <a:spcPct val="90000"/>
              </a:lnSpc>
              <a:spcBef>
                <a:spcPts val="0"/>
              </a:spcBef>
              <a:spcAft>
                <a:spcPts val="0"/>
              </a:spcAft>
              <a:buClr>
                <a:schemeClr val="lt1"/>
              </a:buClr>
              <a:buSzPts val="2200"/>
              <a:buNone/>
            </a:pPr>
            <a:endParaRPr lang="pl-PL" sz="2200" dirty="0"/>
          </a:p>
          <a:p>
            <a:pPr marL="0" lvl="0" indent="0" algn="just" rtl="0">
              <a:lnSpc>
                <a:spcPct val="90000"/>
              </a:lnSpc>
              <a:spcBef>
                <a:spcPts val="0"/>
              </a:spcBef>
              <a:spcAft>
                <a:spcPts val="0"/>
              </a:spcAft>
              <a:buClr>
                <a:schemeClr val="lt1"/>
              </a:buClr>
              <a:buSzPts val="2200"/>
              <a:buNone/>
            </a:pPr>
            <a:r>
              <a:rPr lang="pl-PL" sz="2200" dirty="0"/>
              <a:t>Model podkreśla znaczenie przygotowania organizacji do zmiany poprzez przełamanie istniejących norm i </a:t>
            </a:r>
            <a:r>
              <a:rPr lang="pl-PL" sz="2200" dirty="0" err="1"/>
              <a:t>zachowań</a:t>
            </a:r>
            <a:r>
              <a:rPr lang="pl-PL" sz="2200" dirty="0"/>
              <a:t> (Rozmrożenie), przeprowadzenie transformacji dzięki skutecznej komunikacji i wsparciu (Zmiana) oraz utrwalenie nowych praktyk, aby stały się integralną częścią kultury organizacyjnej (Zamrożenie).</a:t>
            </a:r>
          </a:p>
          <a:p>
            <a:pPr marL="0" lvl="0" indent="0" algn="just" rtl="0">
              <a:lnSpc>
                <a:spcPct val="90000"/>
              </a:lnSpc>
              <a:spcBef>
                <a:spcPts val="0"/>
              </a:spcBef>
              <a:spcAft>
                <a:spcPts val="0"/>
              </a:spcAft>
              <a:buClr>
                <a:schemeClr val="lt1"/>
              </a:buClr>
              <a:buSzPts val="2200"/>
              <a:buNone/>
            </a:pPr>
            <a:endParaRPr lang="pl-PL" sz="2200" dirty="0"/>
          </a:p>
          <a:p>
            <a:pPr marL="0" lvl="0" indent="0" algn="just" rtl="0">
              <a:lnSpc>
                <a:spcPct val="90000"/>
              </a:lnSpc>
              <a:spcBef>
                <a:spcPts val="0"/>
              </a:spcBef>
              <a:spcAft>
                <a:spcPts val="0"/>
              </a:spcAft>
              <a:buClr>
                <a:schemeClr val="lt1"/>
              </a:buClr>
              <a:buSzPts val="2200"/>
              <a:buNone/>
            </a:pPr>
            <a:r>
              <a:rPr lang="pl-PL" sz="2200" dirty="0"/>
              <a:t>Przyjrzyjmy się bliżej każdemu z etapów.</a:t>
            </a:r>
            <a:endParaRPr dirty="0"/>
          </a:p>
        </p:txBody>
      </p:sp>
      <p:sp>
        <p:nvSpPr>
          <p:cNvPr id="534" name="Google Shape;534;p36"/>
          <p:cNvSpPr txBox="1">
            <a:spLocks noGrp="1"/>
          </p:cNvSpPr>
          <p:nvPr>
            <p:ph type="body" idx="2"/>
          </p:nvPr>
        </p:nvSpPr>
        <p:spPr>
          <a:xfrm>
            <a:off x="140171" y="132324"/>
            <a:ext cx="6095905" cy="4874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pl-PL" sz="3200" dirty="0"/>
              <a:t>Model zmiany Kurta Lewina</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Wstęp do modułu</a:t>
            </a:r>
            <a:endParaRPr dirty="0"/>
          </a:p>
        </p:txBody>
      </p:sp>
      <p:sp>
        <p:nvSpPr>
          <p:cNvPr id="240" name="Google Shape;240;p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Pułapki</a:t>
            </a:r>
            <a:r>
              <a:rPr lang="en-US" sz="2400" dirty="0"/>
              <a:t> w </a:t>
            </a:r>
            <a:r>
              <a:rPr lang="en-US" sz="2400" dirty="0" err="1"/>
              <a:t>zrównoważonym</a:t>
            </a:r>
            <a:r>
              <a:rPr lang="en-US" sz="2400" dirty="0"/>
              <a:t> </a:t>
            </a:r>
            <a:r>
              <a:rPr lang="en-US" sz="2400" dirty="0" err="1"/>
              <a:t>biznesie</a:t>
            </a:r>
            <a:endParaRPr lang="en-US" dirty="0"/>
          </a:p>
        </p:txBody>
      </p:sp>
      <p:sp>
        <p:nvSpPr>
          <p:cNvPr id="241" name="Google Shape;241;p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Case Studies</a:t>
            </a:r>
            <a:endParaRPr/>
          </a:p>
        </p:txBody>
      </p:sp>
      <p:sp>
        <p:nvSpPr>
          <p:cNvPr id="242" name="Google Shape;242;p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Ocena</a:t>
            </a:r>
            <a:endParaRPr dirty="0"/>
          </a:p>
        </p:txBody>
      </p:sp>
      <p:sp>
        <p:nvSpPr>
          <p:cNvPr id="243" name="Google Shape;243;p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Pułapki w zrównoważonym biznesie</a:t>
            </a:r>
            <a:endParaRPr sz="2400" dirty="0"/>
          </a:p>
        </p:txBody>
      </p:sp>
      <p:sp>
        <p:nvSpPr>
          <p:cNvPr id="244" name="Google Shape;244;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TABLE OF CONTENTS</a:t>
            </a:r>
            <a:endParaRPr/>
          </a:p>
        </p:txBody>
      </p:sp>
      <p:sp>
        <p:nvSpPr>
          <p:cNvPr id="245" name="Google Shape;245;p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01</a:t>
            </a:r>
            <a:endParaRPr/>
          </a:p>
        </p:txBody>
      </p:sp>
      <p:sp>
        <p:nvSpPr>
          <p:cNvPr id="246" name="Google Shape;246;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02</a:t>
            </a:r>
            <a:endParaRPr/>
          </a:p>
        </p:txBody>
      </p:sp>
      <p:sp>
        <p:nvSpPr>
          <p:cNvPr id="247" name="Google Shape;247;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03</a:t>
            </a:r>
            <a:endParaRPr/>
          </a:p>
        </p:txBody>
      </p:sp>
      <p:sp>
        <p:nvSpPr>
          <p:cNvPr id="248" name="Google Shape;248;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04</a:t>
            </a:r>
            <a:endParaRPr/>
          </a:p>
        </p:txBody>
      </p:sp>
      <p:sp>
        <p:nvSpPr>
          <p:cNvPr id="249" name="Google Shape;249;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05</a:t>
            </a:r>
            <a:endParaRPr/>
          </a:p>
        </p:txBody>
      </p:sp>
      <p:sp>
        <p:nvSpPr>
          <p:cNvPr id="250" name="Google Shape;250;p3"/>
          <p:cNvSpPr txBox="1"/>
          <p:nvPr/>
        </p:nvSpPr>
        <p:spPr>
          <a:xfrm>
            <a:off x="5363579" y="4657693"/>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pl-PL" sz="2400" b="0" i="0" u="none" strike="noStrike" cap="none" dirty="0">
                <a:solidFill>
                  <a:srgbClr val="595959"/>
                </a:solidFill>
                <a:latin typeface="Calibri"/>
                <a:ea typeface="Calibri"/>
                <a:cs typeface="Calibri"/>
                <a:sym typeface="Calibri"/>
              </a:rPr>
              <a:t>Bibliografia</a:t>
            </a:r>
          </a:p>
          <a:p>
            <a:pPr marL="0" marR="0" lvl="0" indent="0" algn="l" rtl="0">
              <a:lnSpc>
                <a:spcPct val="100000"/>
              </a:lnSpc>
              <a:spcBef>
                <a:spcPts val="0"/>
              </a:spcBef>
              <a:spcAft>
                <a:spcPts val="0"/>
              </a:spcAft>
              <a:buClr>
                <a:srgbClr val="595959"/>
              </a:buClr>
              <a:buSzPts val="2400"/>
              <a:buFont typeface="Arial"/>
              <a:buNone/>
            </a:pPr>
            <a:endParaRPr sz="1400" b="0" i="0" u="none" strike="noStrike" cap="none" dirty="0">
              <a:solidFill>
                <a:srgbClr val="000000"/>
              </a:solidFill>
              <a:latin typeface="Arial"/>
              <a:ea typeface="Arial"/>
              <a:cs typeface="Arial"/>
              <a:sym typeface="Arial"/>
            </a:endParaRPr>
          </a:p>
        </p:txBody>
      </p:sp>
      <p:sp>
        <p:nvSpPr>
          <p:cNvPr id="251" name="Google Shape;251;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US"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37"/>
          <p:cNvSpPr txBox="1">
            <a:spLocks noGrp="1"/>
          </p:cNvSpPr>
          <p:nvPr>
            <p:ph type="body" idx="1"/>
          </p:nvPr>
        </p:nvSpPr>
        <p:spPr>
          <a:xfrm>
            <a:off x="5361066" y="630431"/>
            <a:ext cx="6038454"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200" b="1" dirty="0"/>
              <a:t>Oto tłumaczenie na język polski:</a:t>
            </a:r>
          </a:p>
          <a:p>
            <a:pPr marL="0" lvl="0" indent="0" algn="just" rtl="0">
              <a:lnSpc>
                <a:spcPct val="90000"/>
              </a:lnSpc>
              <a:spcBef>
                <a:spcPts val="0"/>
              </a:spcBef>
              <a:spcAft>
                <a:spcPts val="0"/>
              </a:spcAft>
              <a:buClr>
                <a:schemeClr val="lt1"/>
              </a:buClr>
              <a:buSzPts val="2200"/>
              <a:buNone/>
            </a:pPr>
            <a:endParaRPr lang="pl-PL" sz="2200" b="1" dirty="0"/>
          </a:p>
          <a:p>
            <a:pPr marL="0" lvl="0" indent="0" algn="just" rtl="0">
              <a:lnSpc>
                <a:spcPct val="90000"/>
              </a:lnSpc>
              <a:spcBef>
                <a:spcPts val="0"/>
              </a:spcBef>
              <a:spcAft>
                <a:spcPts val="0"/>
              </a:spcAft>
              <a:buClr>
                <a:schemeClr val="lt1"/>
              </a:buClr>
              <a:buSzPts val="2200"/>
              <a:buNone/>
            </a:pPr>
            <a:r>
              <a:rPr lang="pl-PL" sz="1800" b="1" dirty="0"/>
              <a:t>Rozmrożenie</a:t>
            </a:r>
            <a:r>
              <a:rPr lang="pl-PL" sz="1800" dirty="0"/>
              <a:t>: Na tym etapie kwestionuje się obecne przekonania, wartości, postawy i zachowania, które definiują organizację. Chodzi o budowanie świadomości potrzeby zmiany, często poprzez przedstawienie danych i dowodów wskazujących na problemy z obecnym stanem oraz korzyści wynikające z proponowanych zmian.</a:t>
            </a:r>
          </a:p>
          <a:p>
            <a:pPr marL="0" lvl="0" indent="0" algn="just" rtl="0">
              <a:lnSpc>
                <a:spcPct val="90000"/>
              </a:lnSpc>
              <a:spcBef>
                <a:spcPts val="0"/>
              </a:spcBef>
              <a:spcAft>
                <a:spcPts val="0"/>
              </a:spcAft>
              <a:buClr>
                <a:schemeClr val="lt1"/>
              </a:buClr>
              <a:buSzPts val="2200"/>
              <a:buNone/>
            </a:pPr>
            <a:endParaRPr lang="pl-PL" sz="1800" b="1" dirty="0"/>
          </a:p>
          <a:p>
            <a:pPr marL="0" lvl="0" indent="0" algn="just" rtl="0">
              <a:lnSpc>
                <a:spcPct val="90000"/>
              </a:lnSpc>
              <a:spcBef>
                <a:spcPts val="0"/>
              </a:spcBef>
              <a:spcAft>
                <a:spcPts val="0"/>
              </a:spcAft>
              <a:buClr>
                <a:schemeClr val="lt1"/>
              </a:buClr>
              <a:buSzPts val="2200"/>
              <a:buNone/>
            </a:pPr>
            <a:r>
              <a:rPr lang="pl-PL" sz="1800" b="1" dirty="0"/>
              <a:t>Zmiana: </a:t>
            </a:r>
            <a:r>
              <a:rPr lang="pl-PL" sz="1800" dirty="0"/>
              <a:t>W tym etapie ludzie zaczynają rozwiązywać swoją niepewność i szukać nowych sposobów działania. Proces ten obejmuje przekształcanie myśli, uczuć i </a:t>
            </a:r>
            <a:r>
              <a:rPr lang="pl-PL" sz="1800" dirty="0" err="1"/>
              <a:t>zachowań</a:t>
            </a:r>
            <a:r>
              <a:rPr lang="pl-PL" sz="1800" dirty="0"/>
              <a:t>, aby dostosować je do nowego kierunku. Może to obejmować nowe struktury organizacyjne, procesy, systemy i praktyki.</a:t>
            </a:r>
          </a:p>
          <a:p>
            <a:pPr marL="0" lvl="0" indent="0" algn="just" rtl="0">
              <a:lnSpc>
                <a:spcPct val="90000"/>
              </a:lnSpc>
              <a:spcBef>
                <a:spcPts val="0"/>
              </a:spcBef>
              <a:spcAft>
                <a:spcPts val="0"/>
              </a:spcAft>
              <a:buClr>
                <a:schemeClr val="lt1"/>
              </a:buClr>
              <a:buSzPts val="2200"/>
              <a:buNone/>
            </a:pPr>
            <a:endParaRPr lang="pl-PL" sz="1800" dirty="0"/>
          </a:p>
          <a:p>
            <a:pPr marL="0" lvl="0" indent="0" algn="just" rtl="0">
              <a:lnSpc>
                <a:spcPct val="90000"/>
              </a:lnSpc>
              <a:spcBef>
                <a:spcPts val="0"/>
              </a:spcBef>
              <a:spcAft>
                <a:spcPts val="0"/>
              </a:spcAft>
              <a:buClr>
                <a:schemeClr val="lt1"/>
              </a:buClr>
              <a:buSzPts val="2200"/>
              <a:buNone/>
            </a:pPr>
            <a:r>
              <a:rPr lang="pl-PL" sz="1800" b="1" dirty="0"/>
              <a:t>Zamrożenie: </a:t>
            </a:r>
            <a:r>
              <a:rPr lang="pl-PL" sz="1800" dirty="0"/>
              <a:t>Ten etap polega na wzmocnieniu, stabilizacji i osadzeniu zmian w kulturze i praktykach organizacji. Kluczowe jest ustanowienie nowych norm, polityk i praktyk, aby zapewnić utrzymanie zmian na dłuższą metę.</a:t>
            </a:r>
          </a:p>
          <a:p>
            <a:pPr marL="0" lvl="0" indent="0" algn="just" rtl="0">
              <a:lnSpc>
                <a:spcPct val="90000"/>
              </a:lnSpc>
              <a:spcBef>
                <a:spcPts val="0"/>
              </a:spcBef>
              <a:spcAft>
                <a:spcPts val="0"/>
              </a:spcAft>
              <a:buClr>
                <a:schemeClr val="lt1"/>
              </a:buClr>
              <a:buSzPts val="2200"/>
              <a:buNone/>
            </a:pPr>
            <a:endParaRPr lang="pl-PL" sz="1800" u="sng" dirty="0">
              <a:solidFill>
                <a:schemeClr val="hlink"/>
              </a:solidFill>
              <a:hlinkClick r:id="rId3"/>
            </a:endParaRPr>
          </a:p>
          <a:p>
            <a:pPr marL="0" lvl="0" indent="0" algn="just" rtl="0">
              <a:lnSpc>
                <a:spcPct val="90000"/>
              </a:lnSpc>
              <a:spcBef>
                <a:spcPts val="0"/>
              </a:spcBef>
              <a:spcAft>
                <a:spcPts val="0"/>
              </a:spcAft>
              <a:buClr>
                <a:schemeClr val="lt1"/>
              </a:buClr>
              <a:buSzPts val="2200"/>
              <a:buNone/>
            </a:pPr>
            <a:r>
              <a:rPr lang="en-US" sz="1800" u="sng" dirty="0">
                <a:solidFill>
                  <a:schemeClr val="hlink"/>
                </a:solidFill>
                <a:hlinkClick r:id="rId3"/>
              </a:rPr>
              <a:t>Find out more by clicking on this link</a:t>
            </a:r>
            <a:endParaRPr sz="1800" dirty="0"/>
          </a:p>
        </p:txBody>
      </p:sp>
      <p:sp>
        <p:nvSpPr>
          <p:cNvPr id="541" name="Google Shape;541;p37"/>
          <p:cNvSpPr txBox="1">
            <a:spLocks noGrp="1"/>
          </p:cNvSpPr>
          <p:nvPr>
            <p:ph type="body" idx="2"/>
          </p:nvPr>
        </p:nvSpPr>
        <p:spPr>
          <a:xfrm>
            <a:off x="4954773" y="13974"/>
            <a:ext cx="6916597" cy="6164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pl-PL" sz="2800" dirty="0"/>
              <a:t>Model zmiany Kurta Lewina</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9" name="Google Shape;549;p38"/>
          <p:cNvSpPr txBox="1">
            <a:spLocks noGrp="1"/>
          </p:cNvSpPr>
          <p:nvPr>
            <p:ph type="body" idx="1"/>
          </p:nvPr>
        </p:nvSpPr>
        <p:spPr>
          <a:xfrm>
            <a:off x="7630824" y="990923"/>
            <a:ext cx="271205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02.4</a:t>
            </a:r>
            <a:endParaRPr/>
          </a:p>
        </p:txBody>
      </p:sp>
      <p:sp>
        <p:nvSpPr>
          <p:cNvPr id="550" name="Google Shape;550;p38"/>
          <p:cNvSpPr/>
          <p:nvPr/>
        </p:nvSpPr>
        <p:spPr>
          <a:xfrm>
            <a:off x="5722297" y="4461934"/>
            <a:ext cx="5529904"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51" name="Google Shape;551;p38"/>
          <p:cNvSpPr txBox="1"/>
          <p:nvPr/>
        </p:nvSpPr>
        <p:spPr>
          <a:xfrm>
            <a:off x="5925496" y="4461934"/>
            <a:ext cx="5529904"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pl-PL" sz="3200" b="1" i="0" u="none" strike="noStrike" cap="none" dirty="0">
                <a:solidFill>
                  <a:srgbClr val="73B64B"/>
                </a:solidFill>
                <a:latin typeface="Calibri"/>
                <a:ea typeface="Calibri"/>
                <a:cs typeface="Calibri"/>
                <a:sym typeface="Calibri"/>
              </a:rPr>
              <a:t>Temat 4: Postrzeganie Klienta i Trendy Rynkowe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9"/>
          <p:cNvSpPr txBox="1">
            <a:spLocks noGrp="1"/>
          </p:cNvSpPr>
          <p:nvPr>
            <p:ph type="body" idx="1"/>
          </p:nvPr>
        </p:nvSpPr>
        <p:spPr>
          <a:xfrm>
            <a:off x="152495" y="768348"/>
            <a:ext cx="5855113"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000" dirty="0"/>
              <a:t>Postrzeganie klientów jest kluczowym czynnikiem w osiągnięciu sukcesu przez zrównoważone przedsiębiorstwa. Klienci są coraz bardziej lojalni wobec marek, które postrzegają jako zrównoważone, co daje takim firmom przewagę nad konkurencją.  </a:t>
            </a:r>
          </a:p>
          <a:p>
            <a:pPr marL="0" lvl="0" indent="0" algn="just" rtl="0">
              <a:lnSpc>
                <a:spcPct val="90000"/>
              </a:lnSpc>
              <a:spcBef>
                <a:spcPts val="0"/>
              </a:spcBef>
              <a:spcAft>
                <a:spcPts val="0"/>
              </a:spcAft>
              <a:buClr>
                <a:schemeClr val="lt1"/>
              </a:buClr>
              <a:buSzPts val="2200"/>
              <a:buNone/>
            </a:pPr>
            <a:endParaRPr lang="pl-PL" sz="2000" dirty="0"/>
          </a:p>
          <a:p>
            <a:pPr marL="0" lvl="0" indent="0" algn="just" rtl="0">
              <a:lnSpc>
                <a:spcPct val="90000"/>
              </a:lnSpc>
              <a:spcBef>
                <a:spcPts val="0"/>
              </a:spcBef>
              <a:spcAft>
                <a:spcPts val="0"/>
              </a:spcAft>
              <a:buClr>
                <a:schemeClr val="lt1"/>
              </a:buClr>
              <a:buSzPts val="2200"/>
              <a:buNone/>
            </a:pPr>
            <a:r>
              <a:rPr lang="pl-PL" sz="2000" dirty="0"/>
              <a:t>Podczas podejmowania decyzji zakupowych wielu klientów uwzględnia obecnie kwestie związane ze zrównoważonym rozwojem. Aby sprostać tym oczekiwaniom, mikroprzedsiębiorstwa muszą zrozumieć, co zrównoważony rozwój oznacza dla ich klientów.  </a:t>
            </a:r>
          </a:p>
          <a:p>
            <a:pPr marL="0" lvl="0" indent="0" algn="just" rtl="0">
              <a:lnSpc>
                <a:spcPct val="90000"/>
              </a:lnSpc>
              <a:spcBef>
                <a:spcPts val="0"/>
              </a:spcBef>
              <a:spcAft>
                <a:spcPts val="0"/>
              </a:spcAft>
              <a:buClr>
                <a:schemeClr val="lt1"/>
              </a:buClr>
              <a:buSzPts val="2200"/>
              <a:buNone/>
            </a:pPr>
            <a:endParaRPr lang="pl-PL" sz="2000" dirty="0"/>
          </a:p>
          <a:p>
            <a:pPr marL="0" lvl="0" indent="0" algn="just" rtl="0">
              <a:lnSpc>
                <a:spcPct val="90000"/>
              </a:lnSpc>
              <a:spcBef>
                <a:spcPts val="0"/>
              </a:spcBef>
              <a:spcAft>
                <a:spcPts val="0"/>
              </a:spcAft>
              <a:buClr>
                <a:schemeClr val="lt1"/>
              </a:buClr>
              <a:buSzPts val="2200"/>
              <a:buNone/>
            </a:pPr>
            <a:r>
              <a:rPr lang="pl-PL" sz="2000" dirty="0"/>
              <a:t>Istnieje wiele sposobów na zdobycie tej wiedzy, takich jak badania rynku, w tym ankiety, grupy fokusowe i opinie klientów. Monitorowanie mediów społecznościowych pod kątem dyskusji na temat zrównoważonego rozwoju oraz analiza działań konkurencji i reakcji klientów również mogą dostarczyć cennych informacji.</a:t>
            </a:r>
            <a:endParaRPr sz="2000" dirty="0"/>
          </a:p>
        </p:txBody>
      </p:sp>
      <p:sp>
        <p:nvSpPr>
          <p:cNvPr id="557" name="Google Shape;557;p39"/>
          <p:cNvSpPr txBox="1">
            <a:spLocks noGrp="1"/>
          </p:cNvSpPr>
          <p:nvPr>
            <p:ph type="body" idx="2"/>
          </p:nvPr>
        </p:nvSpPr>
        <p:spPr>
          <a:xfrm>
            <a:off x="140171" y="29696"/>
            <a:ext cx="6095905" cy="83390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pl-PL" sz="2400" dirty="0"/>
              <a:t>Oczekiwania Klientów i Zrównoważony Rozwój</a:t>
            </a:r>
            <a:endParaRPr sz="3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40"/>
          <p:cNvSpPr txBox="1">
            <a:spLocks noGrp="1"/>
          </p:cNvSpPr>
          <p:nvPr>
            <p:ph type="body" idx="1"/>
          </p:nvPr>
        </p:nvSpPr>
        <p:spPr>
          <a:xfrm>
            <a:off x="5361066" y="468324"/>
            <a:ext cx="6040844" cy="59493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000" dirty="0"/>
              <a:t>Podobnie ważne jest to, jak firma komunikuje się z otoczeniem. Przejrzystość jest kluczowa – przedsiębiorstwa powinny otwarcie dzielić się swoimi praktykami, celami i postępami, uwzględniając zarówno sukcesy, jak i obszary wymagające poprawy.  </a:t>
            </a:r>
          </a:p>
          <a:p>
            <a:pPr marL="0" lvl="0" indent="0" algn="just" rtl="0">
              <a:lnSpc>
                <a:spcPct val="90000"/>
              </a:lnSpc>
              <a:spcBef>
                <a:spcPts val="0"/>
              </a:spcBef>
              <a:spcAft>
                <a:spcPts val="0"/>
              </a:spcAft>
              <a:buClr>
                <a:schemeClr val="lt1"/>
              </a:buClr>
              <a:buSzPts val="2200"/>
              <a:buNone/>
            </a:pPr>
            <a:endParaRPr lang="pl-PL" sz="2000" dirty="0"/>
          </a:p>
          <a:p>
            <a:pPr marL="0" lvl="0" indent="0" algn="just" rtl="0">
              <a:lnSpc>
                <a:spcPct val="90000"/>
              </a:lnSpc>
              <a:spcBef>
                <a:spcPts val="0"/>
              </a:spcBef>
              <a:spcAft>
                <a:spcPts val="0"/>
              </a:spcAft>
              <a:buClr>
                <a:schemeClr val="lt1"/>
              </a:buClr>
              <a:buSzPts val="2200"/>
              <a:buNone/>
            </a:pPr>
            <a:r>
              <a:rPr lang="pl-PL" sz="2000" dirty="0"/>
              <a:t>Wykorzystanie </a:t>
            </a:r>
            <a:r>
              <a:rPr lang="pl-PL" sz="2000" dirty="0" err="1"/>
              <a:t>storytellingu</a:t>
            </a:r>
            <a:r>
              <a:rPr lang="pl-PL" sz="2000" dirty="0"/>
              <a:t> może uczynić podróż w kierunku zrównoważonego rozwoju bardziej zrozumiałą i angażującą, poprzez podkreślanie konkretnych inicjatyw i ich wpływu. Dodatkowo, uzyskanie i prezentowanie uznanych certyfikatów związanych ze zrównoważonym rozwojem, takich jak Fair Trade, </a:t>
            </a:r>
            <a:r>
              <a:rPr lang="pl-PL" sz="2000" dirty="0" err="1"/>
              <a:t>Organic</a:t>
            </a:r>
            <a:r>
              <a:rPr lang="pl-PL" sz="2000" dirty="0"/>
              <a:t> czy B </a:t>
            </a:r>
            <a:r>
              <a:rPr lang="pl-PL" sz="2000" dirty="0" err="1"/>
              <a:t>Corp</a:t>
            </a:r>
            <a:r>
              <a:rPr lang="pl-PL" sz="2000" dirty="0"/>
              <a:t>, może zwiększyć wiarygodność i zaufanie klientów.  </a:t>
            </a:r>
          </a:p>
          <a:p>
            <a:pPr marL="0" lvl="0" indent="0" algn="just" rtl="0">
              <a:lnSpc>
                <a:spcPct val="90000"/>
              </a:lnSpc>
              <a:spcBef>
                <a:spcPts val="0"/>
              </a:spcBef>
              <a:spcAft>
                <a:spcPts val="0"/>
              </a:spcAft>
              <a:buClr>
                <a:schemeClr val="lt1"/>
              </a:buClr>
              <a:buSzPts val="2200"/>
              <a:buNone/>
            </a:pPr>
            <a:endParaRPr lang="pl-PL" sz="2000" dirty="0"/>
          </a:p>
          <a:p>
            <a:pPr marL="0" lvl="0" indent="0" algn="just" rtl="0">
              <a:lnSpc>
                <a:spcPct val="90000"/>
              </a:lnSpc>
              <a:spcBef>
                <a:spcPts val="0"/>
              </a:spcBef>
              <a:spcAft>
                <a:spcPts val="0"/>
              </a:spcAft>
              <a:buClr>
                <a:schemeClr val="lt1"/>
              </a:buClr>
              <a:buSzPts val="2200"/>
              <a:buNone/>
            </a:pPr>
            <a:r>
              <a:rPr lang="pl-PL" sz="2000" dirty="0"/>
              <a:t>Przejrzystość jest również kluczowa podczas wprowadzania zmian w firmie. Na przykład, jeśli przedsiębiorstwo wdraża nowe praktyki zrównoważonego rozwoju, przechodzi na ekologiczne materiały lub modyfikuje procesy produkcyjne w celu zmniejszenia wpływu na środowisko, jasne komunikowanie tych zmian może wzmocnić zaangażowanie firmy w zrównoważony rozwój.</a:t>
            </a:r>
            <a:endParaRPr sz="2000" b="1" dirty="0"/>
          </a:p>
        </p:txBody>
      </p:sp>
      <p:sp>
        <p:nvSpPr>
          <p:cNvPr id="564" name="Google Shape;564;p40"/>
          <p:cNvSpPr txBox="1">
            <a:spLocks noGrp="1"/>
          </p:cNvSpPr>
          <p:nvPr>
            <p:ph type="body" idx="2"/>
          </p:nvPr>
        </p:nvSpPr>
        <p:spPr>
          <a:xfrm>
            <a:off x="5361066" y="-3315"/>
            <a:ext cx="6973174" cy="59750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pl-PL" sz="2400" dirty="0"/>
              <a:t>Oczekiwania Klientów i Zrównoważony Rozwój</a:t>
            </a:r>
            <a:endParaRPr sz="3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1"/>
          <p:cNvSpPr txBox="1">
            <a:spLocks noGrp="1"/>
          </p:cNvSpPr>
          <p:nvPr>
            <p:ph type="body" idx="1"/>
          </p:nvPr>
        </p:nvSpPr>
        <p:spPr>
          <a:xfrm>
            <a:off x="101673" y="1100005"/>
            <a:ext cx="5869626" cy="41094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200" dirty="0"/>
              <a:t>Świadomość najnowszych trendów rynkowych może pomóc Twojej firmie zdobyć przewagę konkurencyjną. Trendy, takie jak gospodarka obiegu zamkniętego, koncentrująca się na ograniczaniu odpadów poprzez ponowne wykorzystanie, recykling i przekształcanie materiałów, oraz działania na rzecz klimatu, z naciskiem na redukcję śladu węglowego, zyskują coraz większą popularność. </a:t>
            </a:r>
          </a:p>
          <a:p>
            <a:pPr marL="0" lvl="0" indent="0" algn="just" rtl="0">
              <a:lnSpc>
                <a:spcPct val="90000"/>
              </a:lnSpc>
              <a:spcBef>
                <a:spcPts val="0"/>
              </a:spcBef>
              <a:spcAft>
                <a:spcPts val="0"/>
              </a:spcAft>
              <a:buClr>
                <a:schemeClr val="lt1"/>
              </a:buClr>
              <a:buSzPts val="2200"/>
              <a:buNone/>
            </a:pPr>
            <a:endParaRPr lang="pl-PL" sz="2200" dirty="0"/>
          </a:p>
          <a:p>
            <a:pPr marL="0" lvl="0" indent="0" algn="just" rtl="0">
              <a:lnSpc>
                <a:spcPct val="90000"/>
              </a:lnSpc>
              <a:spcBef>
                <a:spcPts val="0"/>
              </a:spcBef>
              <a:spcAft>
                <a:spcPts val="0"/>
              </a:spcAft>
              <a:buClr>
                <a:schemeClr val="lt1"/>
              </a:buClr>
              <a:buSzPts val="2200"/>
              <a:buNone/>
            </a:pPr>
            <a:r>
              <a:rPr lang="pl-PL" sz="2200" dirty="0"/>
              <a:t>Coraz większe znaczenie dla konsumentów ma również etyczne pozyskiwanie surowców, które polega na zapewnieniu, że produkty są pozyskiwane w sposób odpowiedzialny i wytwarzane w warunkach sprawiedliwego zatrudnienia.</a:t>
            </a:r>
            <a:endParaRPr sz="2200" dirty="0"/>
          </a:p>
        </p:txBody>
      </p:sp>
      <p:sp>
        <p:nvSpPr>
          <p:cNvPr id="571" name="Google Shape;571;p41"/>
          <p:cNvSpPr txBox="1">
            <a:spLocks noGrp="1"/>
          </p:cNvSpPr>
          <p:nvPr>
            <p:ph type="body" idx="2"/>
          </p:nvPr>
        </p:nvSpPr>
        <p:spPr>
          <a:xfrm>
            <a:off x="225231" y="56511"/>
            <a:ext cx="6095905" cy="48196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pl-PL" sz="2800" dirty="0"/>
              <a:t>Dostosowanie się do zmieniających się trendów rynkowych</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42"/>
          <p:cNvSpPr txBox="1">
            <a:spLocks noGrp="1"/>
          </p:cNvSpPr>
          <p:nvPr>
            <p:ph type="body" idx="1"/>
          </p:nvPr>
        </p:nvSpPr>
        <p:spPr>
          <a:xfrm>
            <a:off x="5469322" y="681029"/>
            <a:ext cx="5876341" cy="56088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000" dirty="0"/>
              <a:t>Aby nadążyć za trendami, firmy powinny regularnie przeglądać raporty branżowe od analityków i ekspertów ds. zrównoważonego rozwoju. Uczestniczenie w targach, konferencjach i wydarzeniach branżowych może dostarczyć informacji na temat najnowszych trendów i innowacji.  </a:t>
            </a:r>
          </a:p>
          <a:p>
            <a:pPr marL="0" lvl="0" indent="0" algn="just" rtl="0">
              <a:lnSpc>
                <a:spcPct val="90000"/>
              </a:lnSpc>
              <a:spcBef>
                <a:spcPts val="0"/>
              </a:spcBef>
              <a:spcAft>
                <a:spcPts val="0"/>
              </a:spcAft>
              <a:buClr>
                <a:schemeClr val="lt1"/>
              </a:buClr>
              <a:buSzPts val="2200"/>
              <a:buNone/>
            </a:pPr>
            <a:r>
              <a:rPr lang="pl-PL" sz="2000" dirty="0"/>
              <a:t>Sieciowanie w ramach stowarzyszeń i sieci skupiających się na zrównoważonym rozwoju umożliwia wymianę wiedzy i najlepszych praktyk. Reagowanie na te trendy może wiązać się z innowacjami produktowymi, takimi jak opracowywanie nowych produktów z materiałów zrównoważonych lub modyfikowanie istniejących, aby były bardziej ekologiczne.  </a:t>
            </a:r>
          </a:p>
          <a:p>
            <a:pPr marL="0" lvl="0" indent="0" algn="just" rtl="0">
              <a:lnSpc>
                <a:spcPct val="90000"/>
              </a:lnSpc>
              <a:spcBef>
                <a:spcPts val="0"/>
              </a:spcBef>
              <a:spcAft>
                <a:spcPts val="0"/>
              </a:spcAft>
              <a:buClr>
                <a:schemeClr val="lt1"/>
              </a:buClr>
              <a:buSzPts val="2200"/>
              <a:buNone/>
            </a:pPr>
            <a:r>
              <a:rPr lang="pl-PL" sz="2000" dirty="0"/>
              <a:t>Tworzenie zrównoważonych partnerstw z firmami o podobnej filozofii może pomóc w amplifikacji wysiłków. Edukowanie klientów na temat korzyści płynących ze zrównoważonych praktyk poprzez transparentną komunikację może również zwiększyć lojalność i zaufanie klientów.</a:t>
            </a:r>
            <a:endParaRPr sz="2000" b="1" dirty="0"/>
          </a:p>
        </p:txBody>
      </p:sp>
      <p:sp>
        <p:nvSpPr>
          <p:cNvPr id="578" name="Google Shape;578;p42"/>
          <p:cNvSpPr txBox="1">
            <a:spLocks noGrp="1"/>
          </p:cNvSpPr>
          <p:nvPr>
            <p:ph type="body" idx="2"/>
          </p:nvPr>
        </p:nvSpPr>
        <p:spPr>
          <a:xfrm>
            <a:off x="5398300" y="83520"/>
            <a:ext cx="6973174" cy="59750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pl-PL" sz="2400" dirty="0"/>
              <a:t>Oczekiwania klientów i zrównoważony rozwój</a:t>
            </a:r>
            <a:endParaRPr sz="3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3"/>
          <p:cNvSpPr txBox="1">
            <a:spLocks noGrp="1"/>
          </p:cNvSpPr>
          <p:nvPr>
            <p:ph type="body" idx="1"/>
          </p:nvPr>
        </p:nvSpPr>
        <p:spPr>
          <a:xfrm>
            <a:off x="57762" y="545612"/>
            <a:ext cx="6025914" cy="6858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000" dirty="0"/>
              <a:t>Angażowanie klientów poprzez zrównoważony rozwój może znacznie zwiększyć lojalność. Interaktywne kampanie, takie jak programy recyklingowe czy wyzwania związane ze zrównoważonym rozwojem, zachęcają do aktywnego udziału i pokazują zaangażowanie firmy w zrównoważony rozwój.  </a:t>
            </a:r>
          </a:p>
          <a:p>
            <a:pPr marL="0" lvl="0" indent="0" algn="just" rtl="0">
              <a:lnSpc>
                <a:spcPct val="90000"/>
              </a:lnSpc>
              <a:spcBef>
                <a:spcPts val="0"/>
              </a:spcBef>
              <a:spcAft>
                <a:spcPts val="0"/>
              </a:spcAft>
              <a:buClr>
                <a:schemeClr val="lt1"/>
              </a:buClr>
              <a:buSzPts val="2200"/>
              <a:buNone/>
            </a:pPr>
            <a:r>
              <a:rPr lang="pl-PL" sz="2000" dirty="0"/>
              <a:t>Umożliwienie klientom przekazywania opinii na temat działań związanych ze zrównoważonym rozwojem oraz uwzględnianie ich sugestii może wzmocnić relację między klientem a firmą. Programy lojalnościowe, które nagradzają zrównoważone zachowania, takie jak rabaty za zwracanie opakowań, dodatkowo zmotywują klientów do zaangażowania.  </a:t>
            </a:r>
          </a:p>
          <a:p>
            <a:pPr marL="0" lvl="0" indent="0" algn="just" rtl="0">
              <a:lnSpc>
                <a:spcPct val="90000"/>
              </a:lnSpc>
              <a:spcBef>
                <a:spcPts val="0"/>
              </a:spcBef>
              <a:spcAft>
                <a:spcPts val="0"/>
              </a:spcAft>
              <a:buClr>
                <a:schemeClr val="lt1"/>
              </a:buClr>
              <a:buSzPts val="2200"/>
              <a:buNone/>
            </a:pPr>
            <a:r>
              <a:rPr lang="pl-PL" sz="2000" dirty="0"/>
              <a:t>Regularne ankiety i sondy mogą mierzyć satysfakcję klientów, podczas gdy wskaźnik Net </a:t>
            </a:r>
            <a:r>
              <a:rPr lang="pl-PL" sz="2000" dirty="0" err="1"/>
              <a:t>Promoter</a:t>
            </a:r>
            <a:r>
              <a:rPr lang="pl-PL" sz="2000" dirty="0"/>
              <a:t> </a:t>
            </a:r>
            <a:r>
              <a:rPr lang="pl-PL" sz="2000" dirty="0" err="1"/>
              <a:t>Score</a:t>
            </a:r>
            <a:r>
              <a:rPr lang="pl-PL" sz="2000" dirty="0"/>
              <a:t> (NPS) pomoże ocenić ogólną lojalność i zadowolenie związane z działaniami na rzecz zrównoważonego rozwoju. Metryki mediów społecznościowych, takie jak zaangażowanie i analiza nastrojów, dostarczają dodatkowych informacji na temat tego, jak klienci postrzegają komunikację dotyczącą zrównoważonego rozwoju.</a:t>
            </a:r>
            <a:endParaRPr sz="2000" dirty="0"/>
          </a:p>
        </p:txBody>
      </p:sp>
      <p:sp>
        <p:nvSpPr>
          <p:cNvPr id="585" name="Google Shape;585;p43"/>
          <p:cNvSpPr txBox="1">
            <a:spLocks noGrp="1"/>
          </p:cNvSpPr>
          <p:nvPr>
            <p:ph type="body" idx="2"/>
          </p:nvPr>
        </p:nvSpPr>
        <p:spPr>
          <a:xfrm>
            <a:off x="-217076" y="96252"/>
            <a:ext cx="6575589" cy="54561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en-US" sz="2800" dirty="0" err="1"/>
              <a:t>Lojalność</a:t>
            </a:r>
            <a:r>
              <a:rPr lang="en-US" sz="2800" dirty="0"/>
              <a:t> </a:t>
            </a:r>
            <a:r>
              <a:rPr lang="en-US" sz="2800" dirty="0" err="1"/>
              <a:t>poprzez</a:t>
            </a:r>
            <a:r>
              <a:rPr lang="en-US" sz="2800" dirty="0"/>
              <a:t> </a:t>
            </a:r>
            <a:r>
              <a:rPr lang="en-US" sz="2800" dirty="0" err="1"/>
              <a:t>zrównoważony</a:t>
            </a:r>
            <a:r>
              <a:rPr lang="en-US" sz="2800" dirty="0"/>
              <a:t> </a:t>
            </a:r>
            <a:r>
              <a:rPr lang="en-US" sz="2800" dirty="0" err="1"/>
              <a:t>rozwój</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4"/>
          <p:cNvSpPr txBox="1">
            <a:spLocks noGrp="1"/>
          </p:cNvSpPr>
          <p:nvPr>
            <p:ph type="body" idx="1"/>
          </p:nvPr>
        </p:nvSpPr>
        <p:spPr>
          <a:xfrm>
            <a:off x="5472826" y="592928"/>
            <a:ext cx="5775182"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pl-PL" sz="2200" dirty="0"/>
              <a:t>Aby zrównoważony rozwój skutecznie poprawiał konkurencyjność firmy, musi być zintegrowany z podstawową strategią biznesową. Wymaga to długoterminowego podejścia, które łączy cele związane ze zrównoważonym rozwojem z celami biznesowymi, zapewniając, że praktyki zrównoważonego rozwoju są utrzymywane, mierzone i ulepszane w miarę upływu czasu.</a:t>
            </a:r>
          </a:p>
          <a:p>
            <a:pPr marL="0" lvl="0" indent="0" algn="just" rtl="0">
              <a:lnSpc>
                <a:spcPct val="90000"/>
              </a:lnSpc>
              <a:spcBef>
                <a:spcPts val="0"/>
              </a:spcBef>
              <a:spcAft>
                <a:spcPts val="0"/>
              </a:spcAft>
              <a:buClr>
                <a:schemeClr val="lt1"/>
              </a:buClr>
              <a:buSzPts val="2200"/>
              <a:buNone/>
            </a:pPr>
            <a:endParaRPr lang="pl-PL" sz="2200" dirty="0"/>
          </a:p>
          <a:p>
            <a:pPr marL="0" lvl="0" indent="0" algn="just" rtl="0">
              <a:lnSpc>
                <a:spcPct val="90000"/>
              </a:lnSpc>
              <a:spcBef>
                <a:spcPts val="0"/>
              </a:spcBef>
              <a:spcAft>
                <a:spcPts val="0"/>
              </a:spcAft>
              <a:buClr>
                <a:schemeClr val="lt1"/>
              </a:buClr>
              <a:buSzPts val="2200"/>
              <a:buNone/>
            </a:pPr>
            <a:r>
              <a:rPr lang="pl-PL" sz="2200" b="1" dirty="0"/>
              <a:t>Opracowanie planu wdrożenia</a:t>
            </a:r>
          </a:p>
          <a:p>
            <a:pPr marL="0" lvl="0" indent="0" algn="just" rtl="0">
              <a:lnSpc>
                <a:spcPct val="90000"/>
              </a:lnSpc>
              <a:spcBef>
                <a:spcPts val="0"/>
              </a:spcBef>
              <a:spcAft>
                <a:spcPts val="0"/>
              </a:spcAft>
              <a:buClr>
                <a:schemeClr val="lt1"/>
              </a:buClr>
              <a:buSzPts val="2200"/>
              <a:buNone/>
            </a:pPr>
            <a:r>
              <a:rPr lang="pl-PL" sz="2200" dirty="0"/>
              <a:t>Ustalanie realistycznych celów: Na podstawie oceny obecnych wskaźników zrównoważonego rozwoju, należy ustawić cele, które są osiągalne, ale jednocześnie ambitne, aby firma mogła dążyć do większej </a:t>
            </a:r>
            <a:r>
              <a:rPr lang="pl-PL" sz="2200" dirty="0" err="1"/>
              <a:t>zrównoważoności</a:t>
            </a:r>
            <a:r>
              <a:rPr lang="pl-PL" sz="2200" dirty="0"/>
              <a:t>.  </a:t>
            </a:r>
          </a:p>
          <a:p>
            <a:pPr marL="0" lvl="0" indent="0" algn="just" rtl="0">
              <a:lnSpc>
                <a:spcPct val="90000"/>
              </a:lnSpc>
              <a:spcBef>
                <a:spcPts val="0"/>
              </a:spcBef>
              <a:spcAft>
                <a:spcPts val="0"/>
              </a:spcAft>
              <a:buClr>
                <a:schemeClr val="lt1"/>
              </a:buClr>
              <a:buSzPts val="2200"/>
              <a:buNone/>
            </a:pPr>
            <a:r>
              <a:rPr lang="pl-PL" sz="2200" dirty="0"/>
              <a:t>Ciągłe doskonalenie: Wdrażanie cyklu monitorowania, raportowania i dostosowywania praktyk zrównoważonego rozwoju, aby reagować na zmiany w otoczeniu biznesowym i regulacyjnym. </a:t>
            </a:r>
            <a:r>
              <a:rPr lang="en-US" sz="2200" u="sng" dirty="0">
                <a:solidFill>
                  <a:schemeClr val="hlink"/>
                </a:solidFill>
                <a:hlinkClick r:id="rId3"/>
              </a:rPr>
              <a:t>Click here to find out more</a:t>
            </a:r>
            <a:endParaRPr sz="2200" dirty="0"/>
          </a:p>
        </p:txBody>
      </p:sp>
      <p:sp>
        <p:nvSpPr>
          <p:cNvPr id="592" name="Google Shape;592;p44"/>
          <p:cNvSpPr txBox="1">
            <a:spLocks noGrp="1"/>
          </p:cNvSpPr>
          <p:nvPr>
            <p:ph type="body" idx="2"/>
          </p:nvPr>
        </p:nvSpPr>
        <p:spPr>
          <a:xfrm>
            <a:off x="5543946" y="-3315"/>
            <a:ext cx="6345381" cy="59750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dirty="0" err="1"/>
              <a:t>Planowanie</a:t>
            </a:r>
            <a:r>
              <a:rPr lang="en-US" sz="3200" dirty="0"/>
              <a:t> </a:t>
            </a:r>
            <a:r>
              <a:rPr lang="en-US" sz="3200" dirty="0" err="1"/>
              <a:t>na</a:t>
            </a:r>
            <a:r>
              <a:rPr lang="en-US" sz="3200" dirty="0"/>
              <a:t> </a:t>
            </a:r>
            <a:r>
              <a:rPr lang="en-US" sz="3200" dirty="0" err="1"/>
              <a:t>przyszłość</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600" name="Google Shape;600;p4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03</a:t>
            </a:r>
            <a:endParaRPr/>
          </a:p>
        </p:txBody>
      </p:sp>
      <p:sp>
        <p:nvSpPr>
          <p:cNvPr id="601" name="Google Shape;601;p45"/>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02" name="Google Shape;602;p45"/>
          <p:cNvSpPr txBox="1"/>
          <p:nvPr/>
        </p:nvSpPr>
        <p:spPr>
          <a:xfrm>
            <a:off x="6025679" y="4642627"/>
            <a:ext cx="463054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CASE STUDIES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46"/>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lt1"/>
              </a:buClr>
              <a:buSzPts val="3600"/>
              <a:buNone/>
            </a:pPr>
            <a:r>
              <a:rPr lang="pl-PL" dirty="0"/>
              <a:t>Studium przypadku 1  </a:t>
            </a:r>
          </a:p>
          <a:p>
            <a:pPr marL="0" lvl="0" indent="0" rtl="0">
              <a:lnSpc>
                <a:spcPct val="90000"/>
              </a:lnSpc>
              <a:spcBef>
                <a:spcPts val="0"/>
              </a:spcBef>
              <a:spcAft>
                <a:spcPts val="0"/>
              </a:spcAft>
              <a:buClr>
                <a:schemeClr val="lt1"/>
              </a:buClr>
              <a:buSzPts val="3600"/>
              <a:buNone/>
            </a:pPr>
            <a:r>
              <a:rPr lang="pl-PL" dirty="0"/>
              <a:t>Interface - Misja Zero i Beyond</a:t>
            </a:r>
          </a:p>
        </p:txBody>
      </p:sp>
      <p:sp>
        <p:nvSpPr>
          <p:cNvPr id="608" name="Google Shape;608;p46"/>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609" name="Google Shape;609;p46"/>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lt1"/>
              </a:buClr>
              <a:buSzPts val="3600"/>
              <a:buNone/>
            </a:pPr>
            <a:r>
              <a:rPr lang="pl-PL" dirty="0"/>
              <a:t>Studium przypadku 2</a:t>
            </a:r>
          </a:p>
          <a:p>
            <a:pPr marL="0" lvl="0" indent="0" rtl="0">
              <a:lnSpc>
                <a:spcPct val="90000"/>
              </a:lnSpc>
              <a:spcBef>
                <a:spcPts val="0"/>
              </a:spcBef>
              <a:spcAft>
                <a:spcPts val="0"/>
              </a:spcAft>
              <a:buClr>
                <a:schemeClr val="lt1"/>
              </a:buClr>
              <a:buSzPts val="3600"/>
              <a:buNone/>
            </a:pPr>
            <a:r>
              <a:rPr lang="pl-PL" dirty="0" err="1"/>
              <a:t>McDonald’s</a:t>
            </a:r>
            <a:r>
              <a:rPr lang="pl-PL" dirty="0"/>
              <a:t> — adaptacja do słomek papierowych</a:t>
            </a:r>
          </a:p>
        </p:txBody>
      </p:sp>
      <p:sp>
        <p:nvSpPr>
          <p:cNvPr id="610" name="Google Shape;610;p46"/>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3: </a:t>
            </a:r>
            <a:r>
              <a:rPr lang="pl-PL" dirty="0" err="1"/>
              <a:t>BiaSol</a:t>
            </a:r>
            <a:r>
              <a:rPr lang="pl-PL" dirty="0"/>
              <a:t> - Rewolucjonizowanie zrównoważonego rozwoju w przemyśle spożywczym</a:t>
            </a:r>
            <a:endParaRPr dirty="0"/>
          </a:p>
        </p:txBody>
      </p:sp>
      <p:sp>
        <p:nvSpPr>
          <p:cNvPr id="611" name="Google Shape;611;p46"/>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dirty="0"/>
              <a:t>02</a:t>
            </a:r>
            <a:endParaRPr dirty="0"/>
          </a:p>
        </p:txBody>
      </p:sp>
      <p:sp>
        <p:nvSpPr>
          <p:cNvPr id="612" name="Google Shape;612;p46"/>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613" name="Google Shape;613;p46"/>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614" name="Google Shape;614;p46"/>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Google Shape;258;p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01</a:t>
            </a:r>
            <a:endParaRPr/>
          </a:p>
        </p:txBody>
      </p:sp>
      <p:sp>
        <p:nvSpPr>
          <p:cNvPr id="259" name="Google Shape;259;p4"/>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60" name="Google Shape;260;p4"/>
          <p:cNvSpPr txBox="1"/>
          <p:nvPr/>
        </p:nvSpPr>
        <p:spPr>
          <a:xfrm>
            <a:off x="6163904" y="4770223"/>
            <a:ext cx="452182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WSTĘP DO MODUŁU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7"/>
          <p:cNvSpPr txBox="1">
            <a:spLocks noGrp="1"/>
          </p:cNvSpPr>
          <p:nvPr>
            <p:ph type="body" idx="1"/>
          </p:nvPr>
        </p:nvSpPr>
        <p:spPr>
          <a:xfrm>
            <a:off x="4752335" y="606177"/>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sz="2200" b="1" i="0" dirty="0">
                <a:solidFill>
                  <a:srgbClr val="0D0D0D"/>
                </a:solidFill>
                <a:highlight>
                  <a:srgbClr val="FFFFFF"/>
                </a:highlight>
              </a:rPr>
              <a:t>Wstęp</a:t>
            </a:r>
          </a:p>
          <a:p>
            <a:pPr marL="0" lvl="0" indent="0" algn="just" rtl="0">
              <a:lnSpc>
                <a:spcPct val="112727"/>
              </a:lnSpc>
              <a:spcBef>
                <a:spcPts val="0"/>
              </a:spcBef>
              <a:spcAft>
                <a:spcPts val="0"/>
              </a:spcAft>
              <a:buClr>
                <a:srgbClr val="0D0D0D"/>
              </a:buClr>
              <a:buSzPts val="2200"/>
              <a:buNone/>
            </a:pPr>
            <a:r>
              <a:rPr lang="pl-PL" sz="2000" i="0" dirty="0">
                <a:solidFill>
                  <a:srgbClr val="0D0D0D"/>
                </a:solidFill>
                <a:highlight>
                  <a:srgbClr val="FFFFFF"/>
                </a:highlight>
              </a:rPr>
              <a:t>Interface, globalny producent płytek wykładzinowych, stanowi dobry przykład wdrażania zrównoważonego rozwoju w kulturę organizacyjną oraz pokonywania oporu wobec zmian. W 1994 roku Interface zainicjował swoją ambitną misję </a:t>
            </a:r>
            <a:r>
              <a:rPr lang="pl-PL" sz="2000" i="0" dirty="0" err="1">
                <a:solidFill>
                  <a:srgbClr val="0D0D0D"/>
                </a:solidFill>
                <a:highlight>
                  <a:srgbClr val="FFFFFF"/>
                </a:highlight>
              </a:rPr>
              <a:t>Mission</a:t>
            </a:r>
            <a:r>
              <a:rPr lang="pl-PL" sz="2000" i="0" dirty="0">
                <a:solidFill>
                  <a:srgbClr val="0D0D0D"/>
                </a:solidFill>
                <a:highlight>
                  <a:srgbClr val="FFFFFF"/>
                </a:highlight>
              </a:rPr>
              <a:t> Zero, mającą na celu wyeliminowanie wszelkiego negatywnego wpływu firmy na środowisko do 2020 roku.  </a:t>
            </a:r>
          </a:p>
          <a:p>
            <a:pPr marL="0" lvl="0" indent="0" algn="just" rtl="0">
              <a:lnSpc>
                <a:spcPct val="112727"/>
              </a:lnSpc>
              <a:spcBef>
                <a:spcPts val="0"/>
              </a:spcBef>
              <a:spcAft>
                <a:spcPts val="0"/>
              </a:spcAft>
              <a:buClr>
                <a:srgbClr val="0D0D0D"/>
              </a:buClr>
              <a:buSzPts val="2200"/>
              <a:buNone/>
            </a:pPr>
            <a:endParaRPr lang="pl-PL" sz="2000"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000" i="0" dirty="0">
                <a:solidFill>
                  <a:srgbClr val="0D0D0D"/>
                </a:solidFill>
                <a:highlight>
                  <a:srgbClr val="FFFFFF"/>
                </a:highlight>
              </a:rPr>
              <a:t>Inicjatywa ta wymagała kompleksowej transformacji operacji i kultury firmy. Misja była napędzana przez założyciela Interface, Raya Andersona, który przeżył głębokie uświadomienie sobie wpływu środowiskowego swojego biznesu, często określane jako jego „moment z włócznią w klatce piersiowej”.</a:t>
            </a:r>
            <a:endParaRPr sz="2000" dirty="0"/>
          </a:p>
        </p:txBody>
      </p:sp>
      <p:sp>
        <p:nvSpPr>
          <p:cNvPr id="621" name="Google Shape;621;p4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pl-PL" dirty="0"/>
              <a:t>Studium przypadku 1  </a:t>
            </a:r>
          </a:p>
          <a:p>
            <a:pPr marL="0" lvl="0" indent="0" algn="ctr" rtl="0">
              <a:lnSpc>
                <a:spcPct val="90000"/>
              </a:lnSpc>
              <a:spcBef>
                <a:spcPts val="0"/>
              </a:spcBef>
              <a:spcAft>
                <a:spcPts val="0"/>
              </a:spcAft>
              <a:buClr>
                <a:schemeClr val="lt1"/>
              </a:buClr>
              <a:buSzPts val="3600"/>
              <a:buNone/>
            </a:pPr>
            <a:r>
              <a:rPr lang="pl-PL" dirty="0"/>
              <a:t>Interface - Misja Zero i Beyond</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48"/>
          <p:cNvSpPr txBox="1">
            <a:spLocks noGrp="1"/>
          </p:cNvSpPr>
          <p:nvPr>
            <p:ph type="body" idx="1"/>
          </p:nvPr>
        </p:nvSpPr>
        <p:spPr>
          <a:xfrm>
            <a:off x="4679907" y="488482"/>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sz="2200" b="1" i="0" dirty="0">
                <a:solidFill>
                  <a:srgbClr val="0D0D0D"/>
                </a:solidFill>
                <a:highlight>
                  <a:srgbClr val="FFFFFF"/>
                </a:highlight>
              </a:rPr>
              <a:t>Wdrażanie</a:t>
            </a:r>
          </a:p>
          <a:p>
            <a:pPr marL="0" lvl="0" indent="0" algn="just" rtl="0">
              <a:lnSpc>
                <a:spcPct val="112727"/>
              </a:lnSpc>
              <a:spcBef>
                <a:spcPts val="0"/>
              </a:spcBef>
              <a:spcAft>
                <a:spcPts val="0"/>
              </a:spcAft>
              <a:buClr>
                <a:srgbClr val="0D0D0D"/>
              </a:buClr>
              <a:buSzPts val="2200"/>
              <a:buNone/>
            </a:pPr>
            <a:r>
              <a:rPr lang="pl-PL" sz="2000" i="0" dirty="0">
                <a:solidFill>
                  <a:srgbClr val="0D0D0D"/>
                </a:solidFill>
                <a:highlight>
                  <a:srgbClr val="FFFFFF"/>
                </a:highlight>
              </a:rPr>
              <a:t>Aby osiągnąć cel </a:t>
            </a:r>
            <a:r>
              <a:rPr lang="pl-PL" sz="2000" i="0" dirty="0" err="1">
                <a:solidFill>
                  <a:srgbClr val="0D0D0D"/>
                </a:solidFill>
                <a:highlight>
                  <a:srgbClr val="FFFFFF"/>
                </a:highlight>
              </a:rPr>
              <a:t>Mission</a:t>
            </a:r>
            <a:r>
              <a:rPr lang="pl-PL" sz="2000" i="0" dirty="0">
                <a:solidFill>
                  <a:srgbClr val="0D0D0D"/>
                </a:solidFill>
                <a:highlight>
                  <a:srgbClr val="FFFFFF"/>
                </a:highlight>
              </a:rPr>
              <a:t> Zero, Interface skoncentrował się na kilku kluczowych obszarach: redukcji odpadów, zmniejszeniu zużycia energii i wody oraz transformacji łańcucha dostaw.  </a:t>
            </a:r>
          </a:p>
          <a:p>
            <a:pPr marL="0" lvl="0" indent="0" algn="just" rtl="0">
              <a:lnSpc>
                <a:spcPct val="112727"/>
              </a:lnSpc>
              <a:spcBef>
                <a:spcPts val="0"/>
              </a:spcBef>
              <a:spcAft>
                <a:spcPts val="0"/>
              </a:spcAft>
              <a:buClr>
                <a:srgbClr val="0D0D0D"/>
              </a:buClr>
              <a:buSzPts val="2200"/>
              <a:buNone/>
            </a:pPr>
            <a:endParaRPr lang="pl-PL" sz="2000"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000" i="0" dirty="0">
                <a:solidFill>
                  <a:srgbClr val="0D0D0D"/>
                </a:solidFill>
                <a:highlight>
                  <a:srgbClr val="FFFFFF"/>
                </a:highlight>
              </a:rPr>
              <a:t>Firma wdrożyła program </a:t>
            </a:r>
            <a:r>
              <a:rPr lang="pl-PL" sz="2000" i="0" dirty="0" err="1">
                <a:solidFill>
                  <a:srgbClr val="0D0D0D"/>
                </a:solidFill>
                <a:highlight>
                  <a:srgbClr val="FFFFFF"/>
                </a:highlight>
              </a:rPr>
              <a:t>ReEntry</a:t>
            </a:r>
            <a:r>
              <a:rPr lang="pl-PL" sz="2000" i="0" dirty="0">
                <a:solidFill>
                  <a:srgbClr val="0D0D0D"/>
                </a:solidFill>
                <a:highlight>
                  <a:srgbClr val="FFFFFF"/>
                </a:highlight>
              </a:rPr>
              <a:t>® </a:t>
            </a:r>
            <a:r>
              <a:rPr lang="pl-PL" sz="2000" i="0" dirty="0" err="1">
                <a:solidFill>
                  <a:srgbClr val="0D0D0D"/>
                </a:solidFill>
                <a:highlight>
                  <a:srgbClr val="FFFFFF"/>
                </a:highlight>
              </a:rPr>
              <a:t>Reclamation</a:t>
            </a:r>
            <a:r>
              <a:rPr lang="pl-PL" sz="2000" i="0" dirty="0">
                <a:solidFill>
                  <a:srgbClr val="0D0D0D"/>
                </a:solidFill>
                <a:highlight>
                  <a:srgbClr val="FFFFFF"/>
                </a:highlight>
              </a:rPr>
              <a:t> and Recycling, osiągając neutralność węglową przez cały cykl życia swoich produktów, oraz opracowała pierwszą na świecie wykładzinę z płytkami o ujemnym bilansie węgla, od kolebki do bramy.  </a:t>
            </a:r>
          </a:p>
          <a:p>
            <a:pPr marL="0" lvl="0" indent="0" algn="just" rtl="0">
              <a:lnSpc>
                <a:spcPct val="112727"/>
              </a:lnSpc>
              <a:spcBef>
                <a:spcPts val="0"/>
              </a:spcBef>
              <a:spcAft>
                <a:spcPts val="0"/>
              </a:spcAft>
              <a:buClr>
                <a:srgbClr val="0D0D0D"/>
              </a:buClr>
              <a:buSzPts val="2200"/>
              <a:buNone/>
            </a:pPr>
            <a:endParaRPr lang="pl-PL" sz="2000"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000" i="0" dirty="0">
                <a:solidFill>
                  <a:srgbClr val="0D0D0D"/>
                </a:solidFill>
                <a:highlight>
                  <a:srgbClr val="FFFFFF"/>
                </a:highlight>
              </a:rPr>
              <a:t>Do 2019 roku Interface ogłosił, że osiągnął cele </a:t>
            </a:r>
            <a:r>
              <a:rPr lang="pl-PL" sz="2000" i="0" dirty="0" err="1">
                <a:solidFill>
                  <a:srgbClr val="0D0D0D"/>
                </a:solidFill>
                <a:highlight>
                  <a:srgbClr val="FFFFFF"/>
                </a:highlight>
              </a:rPr>
              <a:t>Mission</a:t>
            </a:r>
            <a:r>
              <a:rPr lang="pl-PL" sz="2000" i="0" dirty="0">
                <a:solidFill>
                  <a:srgbClr val="0D0D0D"/>
                </a:solidFill>
                <a:highlight>
                  <a:srgbClr val="FFFFFF"/>
                </a:highlight>
              </a:rPr>
              <a:t> Zero przed terminem, a następnie uruchomił nową misję, </a:t>
            </a:r>
            <a:r>
              <a:rPr lang="pl-PL" sz="2000" i="0" dirty="0" err="1">
                <a:solidFill>
                  <a:srgbClr val="0D0D0D"/>
                </a:solidFill>
                <a:highlight>
                  <a:srgbClr val="FFFFFF"/>
                </a:highlight>
              </a:rPr>
              <a:t>Climate</a:t>
            </a:r>
            <a:r>
              <a:rPr lang="pl-PL" sz="2000" i="0" dirty="0">
                <a:solidFill>
                  <a:srgbClr val="0D0D0D"/>
                </a:solidFill>
                <a:highlight>
                  <a:srgbClr val="FFFFFF"/>
                </a:highlight>
              </a:rPr>
              <a:t> Take </a:t>
            </a:r>
            <a:r>
              <a:rPr lang="pl-PL" sz="2000" i="0" dirty="0" err="1">
                <a:solidFill>
                  <a:srgbClr val="0D0D0D"/>
                </a:solidFill>
                <a:highlight>
                  <a:srgbClr val="FFFFFF"/>
                </a:highlight>
              </a:rPr>
              <a:t>Back</a:t>
            </a:r>
            <a:r>
              <a:rPr lang="pl-PL" sz="2000" i="0" dirty="0">
                <a:solidFill>
                  <a:srgbClr val="0D0D0D"/>
                </a:solidFill>
                <a:highlight>
                  <a:srgbClr val="FFFFFF"/>
                </a:highlight>
              </a:rPr>
              <a:t>, mającą na celu odwrócenie globalnego ocieplenia poprzez stanie się przedsiębiorstwem o ujemnym bilansie węgla do 2040 roku.</a:t>
            </a:r>
            <a:endParaRPr sz="2000" dirty="0"/>
          </a:p>
        </p:txBody>
      </p:sp>
      <p:sp>
        <p:nvSpPr>
          <p:cNvPr id="627" name="Google Shape;627;p4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pl-PL" dirty="0"/>
              <a:t>Studium przypadku 1  </a:t>
            </a:r>
          </a:p>
          <a:p>
            <a:pPr marL="0" lvl="0" indent="0" algn="ctr" rtl="0">
              <a:lnSpc>
                <a:spcPct val="90000"/>
              </a:lnSpc>
              <a:spcBef>
                <a:spcPts val="0"/>
              </a:spcBef>
              <a:spcAft>
                <a:spcPts val="0"/>
              </a:spcAft>
              <a:buClr>
                <a:schemeClr val="lt1"/>
              </a:buClr>
              <a:buSzPts val="3600"/>
              <a:buNone/>
            </a:pPr>
            <a:r>
              <a:rPr lang="pl-PL" dirty="0"/>
              <a:t>Interface - Misja Zero i Beyond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49"/>
          <p:cNvSpPr txBox="1">
            <a:spLocks noGrp="1"/>
          </p:cNvSpPr>
          <p:nvPr>
            <p:ph type="body" idx="1"/>
          </p:nvPr>
        </p:nvSpPr>
        <p:spPr>
          <a:xfrm>
            <a:off x="4752335" y="377577"/>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sz="2200" b="1" i="0" dirty="0">
                <a:solidFill>
                  <a:srgbClr val="0D0D0D"/>
                </a:solidFill>
                <a:highlight>
                  <a:srgbClr val="FFFFFF"/>
                </a:highlight>
              </a:rPr>
              <a:t>Wdrażanie</a:t>
            </a:r>
          </a:p>
          <a:p>
            <a:pPr marL="0" lvl="0" indent="0" algn="just" rtl="0">
              <a:lnSpc>
                <a:spcPct val="112727"/>
              </a:lnSpc>
              <a:spcBef>
                <a:spcPts val="0"/>
              </a:spcBef>
              <a:spcAft>
                <a:spcPts val="0"/>
              </a:spcAft>
              <a:buClr>
                <a:srgbClr val="0D0D0D"/>
              </a:buClr>
              <a:buSzPts val="2200"/>
              <a:buNone/>
            </a:pPr>
            <a:r>
              <a:rPr lang="pl-PL" sz="2000" i="0" dirty="0">
                <a:solidFill>
                  <a:srgbClr val="0D0D0D"/>
                </a:solidFill>
                <a:highlight>
                  <a:srgbClr val="FFFFFF"/>
                </a:highlight>
              </a:rPr>
              <a:t>Kluczowym aspektem sukcesu Interface była głęboka integracja zrównoważonego rozwoju z podstawowymi wartościami i kulturą organizacyjną firmy. To zaangażowanie było odzwierciedlone w transparentnej komunikacji i szerokim zaangażowaniu pracowników.  </a:t>
            </a:r>
          </a:p>
          <a:p>
            <a:pPr marL="0" lvl="0" indent="0" algn="just" rtl="0">
              <a:lnSpc>
                <a:spcPct val="112727"/>
              </a:lnSpc>
              <a:spcBef>
                <a:spcPts val="0"/>
              </a:spcBef>
              <a:spcAft>
                <a:spcPts val="0"/>
              </a:spcAft>
              <a:buClr>
                <a:srgbClr val="0D0D0D"/>
              </a:buClr>
              <a:buSzPts val="2200"/>
              <a:buNone/>
            </a:pPr>
            <a:endParaRPr lang="pl-PL" sz="2000"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000" i="0" dirty="0">
                <a:solidFill>
                  <a:srgbClr val="0D0D0D"/>
                </a:solidFill>
                <a:highlight>
                  <a:srgbClr val="FFFFFF"/>
                </a:highlight>
              </a:rPr>
              <a:t>Interface umożliwił swoim pracownikom rozwój poprzez ciągłe kształcenie i udział w inicjatywach związanych ze zrównoważonym rozwojem, wspierając kulturę innowacji i współpracy.  </a:t>
            </a:r>
          </a:p>
          <a:p>
            <a:pPr marL="0" lvl="0" indent="0" algn="just" rtl="0">
              <a:lnSpc>
                <a:spcPct val="112727"/>
              </a:lnSpc>
              <a:spcBef>
                <a:spcPts val="0"/>
              </a:spcBef>
              <a:spcAft>
                <a:spcPts val="0"/>
              </a:spcAft>
              <a:buClr>
                <a:srgbClr val="0D0D0D"/>
              </a:buClr>
              <a:buSzPts val="2200"/>
              <a:buNone/>
            </a:pPr>
            <a:endParaRPr lang="pl-PL" sz="2000"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000" i="0" dirty="0">
                <a:solidFill>
                  <a:srgbClr val="0D0D0D"/>
                </a:solidFill>
                <a:highlight>
                  <a:srgbClr val="FFFFFF"/>
                </a:highlight>
              </a:rPr>
              <a:t>Uczynienie zrównoważonego rozwoju fundamentem swojej misji pozwoliło Interface nie tylko na poprawę wpływu na środowisko, ale także na wzmocnienie reputacji marki i pozycji rynkowej.</a:t>
            </a:r>
            <a:endParaRPr sz="2000" dirty="0"/>
          </a:p>
        </p:txBody>
      </p:sp>
      <p:sp>
        <p:nvSpPr>
          <p:cNvPr id="633" name="Google Shape;633;p4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pl-PL" dirty="0"/>
              <a:t>Studium przypadku 1  </a:t>
            </a:r>
          </a:p>
          <a:p>
            <a:pPr marL="0" lvl="0" indent="0" algn="ctr" rtl="0">
              <a:lnSpc>
                <a:spcPct val="90000"/>
              </a:lnSpc>
              <a:spcBef>
                <a:spcPts val="0"/>
              </a:spcBef>
              <a:spcAft>
                <a:spcPts val="0"/>
              </a:spcAft>
              <a:buClr>
                <a:schemeClr val="lt1"/>
              </a:buClr>
              <a:buSzPts val="3600"/>
              <a:buNone/>
            </a:pPr>
            <a:r>
              <a:rPr lang="pl-PL" dirty="0"/>
              <a:t>Interface - Misja Zero i Beyond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50"/>
          <p:cNvSpPr txBox="1">
            <a:spLocks noGrp="1"/>
          </p:cNvSpPr>
          <p:nvPr>
            <p:ph type="body" idx="1"/>
          </p:nvPr>
        </p:nvSpPr>
        <p:spPr>
          <a:xfrm>
            <a:off x="4594680" y="696249"/>
            <a:ext cx="6746100" cy="51663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sz="1800" i="0" dirty="0">
                <a:solidFill>
                  <a:srgbClr val="0D0D0D"/>
                </a:solidFill>
                <a:highlight>
                  <a:srgbClr val="FFFFFF"/>
                </a:highlight>
              </a:rPr>
              <a:t>Inicjatywy </a:t>
            </a:r>
            <a:r>
              <a:rPr lang="pl-PL" sz="1800" i="0" dirty="0" err="1">
                <a:solidFill>
                  <a:srgbClr val="0D0D0D"/>
                </a:solidFill>
                <a:highlight>
                  <a:srgbClr val="FFFFFF"/>
                </a:highlight>
              </a:rPr>
              <a:t>Mission</a:t>
            </a:r>
            <a:r>
              <a:rPr lang="pl-PL" sz="1800" i="0" dirty="0">
                <a:solidFill>
                  <a:srgbClr val="0D0D0D"/>
                </a:solidFill>
                <a:highlight>
                  <a:srgbClr val="FFFFFF"/>
                </a:highlight>
              </a:rPr>
              <a:t> Zero i </a:t>
            </a:r>
            <a:r>
              <a:rPr lang="pl-PL" sz="1800" i="0" dirty="0" err="1">
                <a:solidFill>
                  <a:srgbClr val="0D0D0D"/>
                </a:solidFill>
                <a:highlight>
                  <a:srgbClr val="FFFFFF"/>
                </a:highlight>
              </a:rPr>
              <a:t>Climate</a:t>
            </a:r>
            <a:r>
              <a:rPr lang="pl-PL" sz="1800" i="0" dirty="0">
                <a:solidFill>
                  <a:srgbClr val="0D0D0D"/>
                </a:solidFill>
                <a:highlight>
                  <a:srgbClr val="FFFFFF"/>
                </a:highlight>
              </a:rPr>
              <a:t> Take </a:t>
            </a:r>
            <a:r>
              <a:rPr lang="pl-PL" sz="1800" i="0" dirty="0" err="1">
                <a:solidFill>
                  <a:srgbClr val="0D0D0D"/>
                </a:solidFill>
                <a:highlight>
                  <a:srgbClr val="FFFFFF"/>
                </a:highlight>
              </a:rPr>
              <a:t>Back</a:t>
            </a:r>
            <a:r>
              <a:rPr lang="pl-PL" sz="1800" i="0" dirty="0">
                <a:solidFill>
                  <a:srgbClr val="0D0D0D"/>
                </a:solidFill>
                <a:highlight>
                  <a:srgbClr val="FFFFFF"/>
                </a:highlight>
              </a:rPr>
              <a:t> firmy Interface oferują cenne lekcje dla innych firm, które chcą zintegrować zrównoważony rozwój ze swoją działalnością. Widoczne wsparcie i aktywne zaangażowanie liderów miały kluczowe znaczenie w nadaniu tonu, inspirując pracowników do traktowania zrównoważonego rozwoju poważnie.  </a:t>
            </a:r>
          </a:p>
          <a:p>
            <a:pPr marL="0" lvl="0" indent="0" algn="just" rtl="0">
              <a:lnSpc>
                <a:spcPct val="112727"/>
              </a:lnSpc>
              <a:spcBef>
                <a:spcPts val="0"/>
              </a:spcBef>
              <a:spcAft>
                <a:spcPts val="0"/>
              </a:spcAft>
              <a:buClr>
                <a:srgbClr val="0D0D0D"/>
              </a:buClr>
              <a:buSzPts val="2200"/>
              <a:buNone/>
            </a:pPr>
            <a:endParaRPr lang="pl-PL" sz="1800"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1800" i="0" dirty="0">
                <a:solidFill>
                  <a:srgbClr val="0D0D0D"/>
                </a:solidFill>
                <a:highlight>
                  <a:srgbClr val="FFFFFF"/>
                </a:highlight>
              </a:rPr>
              <a:t>Zaangażowanie pracowników na wczesnym etapie procesu planowania sprzyjało poczuciu odpowiedzialności i zmniejszało opór wobec zmian. Ciągłe kształcenie utrzymywało pracowników na bieżąco i motywowało ich, umożliwiając efektywny wkład w realizację celów zrównoważonego rozwoju. Wplecenie zrównoważonego rozwoju w podstawowe wartości firmy i procesy podejmowania decyzji zapewniło długoterminowe zaangażowanie, czyniąc zrównoważony rozwój kluczowym elementem tożsamości firmy.  </a:t>
            </a:r>
          </a:p>
          <a:p>
            <a:pPr marL="0" lvl="0" indent="0" algn="just" rtl="0">
              <a:lnSpc>
                <a:spcPct val="112727"/>
              </a:lnSpc>
              <a:spcBef>
                <a:spcPts val="0"/>
              </a:spcBef>
              <a:spcAft>
                <a:spcPts val="0"/>
              </a:spcAft>
              <a:buClr>
                <a:srgbClr val="0D0D0D"/>
              </a:buClr>
              <a:buSzPts val="2200"/>
              <a:buNone/>
            </a:pPr>
            <a:endParaRPr lang="pl-PL" sz="1800"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1800" i="0" u="sng" dirty="0">
                <a:solidFill>
                  <a:srgbClr val="080808"/>
                </a:solidFill>
                <a:highlight>
                  <a:srgbClr val="FFFFFF"/>
                </a:highlight>
                <a:hlinkClick r:id="rId3">
                  <a:extLst>
                    <a:ext uri="{A12FA001-AC4F-418D-AE19-62706E023703}">
                      <ahyp:hlinkClr xmlns:ahyp="http://schemas.microsoft.com/office/drawing/2018/hyperlinkcolor" val="tx"/>
                    </a:ext>
                  </a:extLst>
                </a:hlinkClick>
              </a:rPr>
              <a:t>Find out more about Interface’s sustainability efforts by clicking here</a:t>
            </a:r>
            <a:endParaRPr lang="en-US" sz="1800" i="0" dirty="0">
              <a:solidFill>
                <a:srgbClr val="080808"/>
              </a:solidFill>
              <a:highlight>
                <a:srgbClr val="FFFFFF"/>
              </a:highlight>
            </a:endParaRPr>
          </a:p>
        </p:txBody>
      </p:sp>
      <p:sp>
        <p:nvSpPr>
          <p:cNvPr id="639" name="Google Shape;639;p5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pl-PL" dirty="0"/>
              <a:t>Studium przypadku 1  </a:t>
            </a:r>
          </a:p>
          <a:p>
            <a:pPr marL="0" lvl="0" indent="0" algn="ctr" rtl="0">
              <a:lnSpc>
                <a:spcPct val="90000"/>
              </a:lnSpc>
              <a:spcBef>
                <a:spcPts val="0"/>
              </a:spcBef>
              <a:spcAft>
                <a:spcPts val="0"/>
              </a:spcAft>
              <a:buClr>
                <a:schemeClr val="lt1"/>
              </a:buClr>
              <a:buSzPts val="3600"/>
              <a:buNone/>
            </a:pPr>
            <a:r>
              <a:rPr lang="pl-PL" dirty="0"/>
              <a:t>Interface - Misja Zero i Beyond</a:t>
            </a:r>
          </a:p>
        </p:txBody>
      </p:sp>
      <p:sp>
        <p:nvSpPr>
          <p:cNvPr id="640" name="Google Shape;640;p50"/>
          <p:cNvSpPr txBox="1"/>
          <p:nvPr/>
        </p:nvSpPr>
        <p:spPr>
          <a:xfrm>
            <a:off x="4594680" y="398807"/>
            <a:ext cx="77618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l-PL" sz="2000" b="1" i="0" u="none" strike="noStrike" cap="none" dirty="0">
                <a:solidFill>
                  <a:srgbClr val="0D0D0D"/>
                </a:solidFill>
                <a:highlight>
                  <a:srgbClr val="FFFFFF"/>
                </a:highlight>
                <a:latin typeface="Calibri"/>
                <a:ea typeface="Calibri"/>
                <a:cs typeface="Calibri"/>
                <a:sym typeface="Calibri"/>
              </a:rPr>
              <a:t>Wyniki</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5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OBEJRZYJ</a:t>
            </a:r>
            <a:r>
              <a:rPr lang="en-US" dirty="0"/>
              <a:t>- I AM MISSION ZERO</a:t>
            </a:r>
            <a:endParaRPr dirty="0"/>
          </a:p>
        </p:txBody>
      </p:sp>
      <p:sp>
        <p:nvSpPr>
          <p:cNvPr id="647" name="Google Shape;647;p51"/>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Obejrzyj poniższy film, w którym pokazano zaangażowanie pracowników i sposób, w jaki Interface przystąpiło do </a:t>
            </a:r>
            <a:r>
              <a:rPr lang="pl-PL" dirty="0" err="1"/>
              <a:t>Mission</a:t>
            </a:r>
            <a:r>
              <a:rPr lang="pl-PL" dirty="0"/>
              <a:t> Zero </a:t>
            </a:r>
            <a:r>
              <a:rPr lang="pl-PL" dirty="0" err="1"/>
              <a:t>Goal</a:t>
            </a:r>
            <a:r>
              <a:rPr lang="pl-PL" dirty="0"/>
              <a:t>. Kliknij poniższy link, aby odtworzyć film.</a:t>
            </a:r>
            <a:endParaRPr lang="en-IN" dirty="0"/>
          </a:p>
          <a:p>
            <a:pPr marL="0" lvl="0" indent="0" algn="just" rtl="0">
              <a:lnSpc>
                <a:spcPct val="103333"/>
              </a:lnSpc>
              <a:spcBef>
                <a:spcPts val="0"/>
              </a:spcBef>
              <a:spcAft>
                <a:spcPts val="0"/>
              </a:spcAft>
              <a:buClr>
                <a:srgbClr val="595959"/>
              </a:buClr>
              <a:buSzPts val="2400"/>
              <a:buNone/>
            </a:pPr>
            <a:r>
              <a:rPr lang="en-IN" dirty="0">
                <a:hlinkClick r:id="rId3"/>
              </a:rPr>
              <a:t>https://www.youtube.com/watch?v=spWuVxu16bM</a:t>
            </a:r>
            <a:endParaRPr lang="en-IN" dirty="0"/>
          </a:p>
          <a:p>
            <a:pPr marL="0" lvl="0" indent="0" algn="just" rtl="0">
              <a:lnSpc>
                <a:spcPct val="103333"/>
              </a:lnSpc>
              <a:spcBef>
                <a:spcPts val="0"/>
              </a:spcBef>
              <a:spcAft>
                <a:spcPts val="0"/>
              </a:spcAft>
              <a:buClr>
                <a:srgbClr val="595959"/>
              </a:buClr>
              <a:buSzPts val="2400"/>
              <a:buNone/>
            </a:pPr>
            <a:endParaRPr lang="en-IN" dirty="0"/>
          </a:p>
          <a:p>
            <a:pPr marL="0" lvl="0" indent="0" algn="just" rtl="0">
              <a:lnSpc>
                <a:spcPct val="103333"/>
              </a:lnSpc>
              <a:spcBef>
                <a:spcPts val="0"/>
              </a:spcBef>
              <a:spcAft>
                <a:spcPts val="0"/>
              </a:spcAft>
              <a:buClr>
                <a:srgbClr val="595959"/>
              </a:buClr>
              <a:buSzPts val="2400"/>
              <a:buNone/>
            </a:pP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52"/>
          <p:cNvSpPr txBox="1">
            <a:spLocks noGrp="1"/>
          </p:cNvSpPr>
          <p:nvPr>
            <p:ph type="body" idx="1"/>
          </p:nvPr>
        </p:nvSpPr>
        <p:spPr>
          <a:xfrm>
            <a:off x="4752335" y="606177"/>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sz="1800" b="1" i="0" dirty="0">
                <a:solidFill>
                  <a:srgbClr val="0D0D0D"/>
                </a:solidFill>
                <a:highlight>
                  <a:srgbClr val="FFFFFF"/>
                </a:highlight>
              </a:rPr>
              <a:t>Wprowadzenie</a:t>
            </a:r>
          </a:p>
          <a:p>
            <a:pPr marL="0" lvl="0" indent="0" algn="just" rtl="0">
              <a:lnSpc>
                <a:spcPct val="112727"/>
              </a:lnSpc>
              <a:spcBef>
                <a:spcPts val="0"/>
              </a:spcBef>
              <a:spcAft>
                <a:spcPts val="0"/>
              </a:spcAft>
              <a:buClr>
                <a:srgbClr val="0D0D0D"/>
              </a:buClr>
              <a:buSzPts val="2200"/>
              <a:buNone/>
            </a:pPr>
            <a:r>
              <a:rPr lang="pl-PL" sz="1800" i="0" dirty="0">
                <a:solidFill>
                  <a:srgbClr val="0D0D0D"/>
                </a:solidFill>
                <a:highlight>
                  <a:srgbClr val="FFFFFF"/>
                </a:highlight>
              </a:rPr>
              <a:t>W celu zmniejszenia ilości odpadów z tworzyw sztucznych </a:t>
            </a:r>
            <a:r>
              <a:rPr lang="pl-PL" sz="1800" i="0" dirty="0" err="1">
                <a:solidFill>
                  <a:srgbClr val="0D0D0D"/>
                </a:solidFill>
                <a:highlight>
                  <a:srgbClr val="FFFFFF"/>
                </a:highlight>
              </a:rPr>
              <a:t>McDonald's</a:t>
            </a:r>
            <a:r>
              <a:rPr lang="pl-PL" sz="1800" i="0" dirty="0">
                <a:solidFill>
                  <a:srgbClr val="0D0D0D"/>
                </a:solidFill>
                <a:highlight>
                  <a:srgbClr val="FFFFFF"/>
                </a:highlight>
              </a:rPr>
              <a:t> zdecydował się zastąpić plastikowe słomki papierowymi we wszystkich swoich lokalizacjach w Wielkiej Brytanii i Irlandii w 2018 r. Inicjatywa ta była częścią szerszego ruchu mającego na celu rozwiązanie problemu wpływu tworzyw sztucznych jednorazowego użytku na środowisko, zgodnego z rosnącym zapotrzebowaniem konsumentów na bardziej zrównoważone praktyki.</a:t>
            </a:r>
          </a:p>
          <a:p>
            <a:pPr marL="0" lvl="0" indent="0" algn="just" rtl="0">
              <a:lnSpc>
                <a:spcPct val="112727"/>
              </a:lnSpc>
              <a:spcBef>
                <a:spcPts val="0"/>
              </a:spcBef>
              <a:spcAft>
                <a:spcPts val="0"/>
              </a:spcAft>
              <a:buClr>
                <a:srgbClr val="0D0D0D"/>
              </a:buClr>
              <a:buSzPts val="2200"/>
              <a:buNone/>
            </a:pPr>
            <a:endParaRPr lang="pl-PL" sz="1800"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1800" i="0" dirty="0">
                <a:solidFill>
                  <a:srgbClr val="0D0D0D"/>
                </a:solidFill>
                <a:highlight>
                  <a:srgbClr val="FFFFFF"/>
                </a:highlight>
              </a:rPr>
              <a:t>Jednakże wymiana słomek papierowych spotkała się z kilkoma problemami od samego początku, co podkreśla znaczenie przeprowadzenia pełnej analizy alternatywnych materiałów. Główne problemy związane z nowymi słomkami dotyczyły negatywnej reakcji klientów, materiałów niepodlegających recyklingowi i problemów z trwałością.</a:t>
            </a:r>
            <a:endParaRPr sz="1800" dirty="0"/>
          </a:p>
        </p:txBody>
      </p:sp>
      <p:sp>
        <p:nvSpPr>
          <p:cNvPr id="654" name="Google Shape;654;p52"/>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pl-PL" dirty="0"/>
              <a:t>Studium przypadku 2</a:t>
            </a:r>
          </a:p>
          <a:p>
            <a:pPr marL="0" lvl="0" indent="0" algn="ctr" rtl="0">
              <a:lnSpc>
                <a:spcPct val="90000"/>
              </a:lnSpc>
              <a:spcBef>
                <a:spcPts val="0"/>
              </a:spcBef>
              <a:spcAft>
                <a:spcPts val="0"/>
              </a:spcAft>
              <a:buClr>
                <a:schemeClr val="lt1"/>
              </a:buClr>
              <a:buSzPts val="3600"/>
              <a:buNone/>
            </a:pPr>
            <a:r>
              <a:rPr lang="pl-PL" dirty="0" err="1"/>
              <a:t>McDonald’s</a:t>
            </a:r>
            <a:r>
              <a:rPr lang="pl-PL" dirty="0"/>
              <a:t> — adaptacja do słomek papierowych</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53"/>
          <p:cNvSpPr txBox="1">
            <a:spLocks noGrp="1"/>
          </p:cNvSpPr>
          <p:nvPr>
            <p:ph type="body" idx="1"/>
          </p:nvPr>
        </p:nvSpPr>
        <p:spPr>
          <a:xfrm>
            <a:off x="4797593" y="402961"/>
            <a:ext cx="6341700" cy="53334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sz="1800" b="1" i="0" dirty="0">
                <a:solidFill>
                  <a:srgbClr val="0D0D0D"/>
                </a:solidFill>
                <a:highlight>
                  <a:srgbClr val="FFFFFF"/>
                </a:highlight>
              </a:rPr>
              <a:t>Wyzwania i problemy</a:t>
            </a:r>
          </a:p>
          <a:p>
            <a:pPr marL="0" lvl="0" indent="0" algn="just" rtl="0">
              <a:lnSpc>
                <a:spcPct val="112727"/>
              </a:lnSpc>
              <a:spcBef>
                <a:spcPts val="0"/>
              </a:spcBef>
              <a:spcAft>
                <a:spcPts val="0"/>
              </a:spcAft>
              <a:buClr>
                <a:srgbClr val="0D0D0D"/>
              </a:buClr>
              <a:buSzPts val="2200"/>
              <a:buNone/>
            </a:pPr>
            <a:endParaRPr lang="pl-PL" sz="1800"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1800" i="0" dirty="0">
                <a:solidFill>
                  <a:srgbClr val="0D0D0D"/>
                </a:solidFill>
                <a:highlight>
                  <a:srgbClr val="FFFFFF"/>
                </a:highlight>
              </a:rPr>
              <a:t>Pomimo reklamowania ich jako bardziej przyjaznej dla środowiska alternatywy, papierowe słomki wprowadzone przez </a:t>
            </a:r>
            <a:r>
              <a:rPr lang="pl-PL" sz="1800" i="0" dirty="0" err="1">
                <a:solidFill>
                  <a:srgbClr val="0D0D0D"/>
                </a:solidFill>
                <a:highlight>
                  <a:srgbClr val="FFFFFF"/>
                </a:highlight>
              </a:rPr>
              <a:t>McDonald's</a:t>
            </a:r>
            <a:r>
              <a:rPr lang="pl-PL" sz="1800" i="0" dirty="0">
                <a:solidFill>
                  <a:srgbClr val="0D0D0D"/>
                </a:solidFill>
                <a:highlight>
                  <a:srgbClr val="FFFFFF"/>
                </a:highlight>
              </a:rPr>
              <a:t> okazały się niepodlegające recyklingowi. Papier użyty w słomkach był zbyt gruby, aby mógł zostać przetworzony w standardowych zakładach recyklingu, w przeciwieństwie do plastikowych słomek, które zastąpiły te słomki i które nadawały się do recyklingu.</a:t>
            </a:r>
          </a:p>
          <a:p>
            <a:pPr marL="0" lvl="0" indent="0" algn="just" rtl="0">
              <a:lnSpc>
                <a:spcPct val="112727"/>
              </a:lnSpc>
              <a:spcBef>
                <a:spcPts val="0"/>
              </a:spcBef>
              <a:spcAft>
                <a:spcPts val="0"/>
              </a:spcAft>
              <a:buClr>
                <a:srgbClr val="0D0D0D"/>
              </a:buClr>
              <a:buSzPts val="2200"/>
              <a:buNone/>
            </a:pPr>
            <a:r>
              <a:rPr lang="pl-PL" sz="1800" i="0" dirty="0">
                <a:solidFill>
                  <a:srgbClr val="0D0D0D"/>
                </a:solidFill>
                <a:highlight>
                  <a:srgbClr val="FFFFFF"/>
                </a:highlight>
              </a:rPr>
              <a:t>To odkrycie doprowadziło do znacznej krytyki ze strony opinii publicznej. Klienci zostali poinstruowani, aby wyrzucać papierowe słomki do ogólnych pojemników na śmieci, co przeczyło pierwotnemu celowi zrównoważonego rozwoju, jakim była redukcja odpadów. Zgłoszono, że papierowe słomki nie sprawdzają się, stając się rozmiękłe i szybko rozpadając się po użyciu z napojami. Miało to negatywny wpływ na doświadczenia klientów i jeszcze bardziej podsyciło sprzeciw wobec inicjatywy.</a:t>
            </a:r>
            <a:endParaRPr sz="1800" dirty="0"/>
          </a:p>
        </p:txBody>
      </p:sp>
      <p:sp>
        <p:nvSpPr>
          <p:cNvPr id="660" name="Google Shape;660;p53"/>
          <p:cNvSpPr txBox="1">
            <a:spLocks noGrp="1"/>
          </p:cNvSpPr>
          <p:nvPr>
            <p:ph type="body" idx="2"/>
          </p:nvPr>
        </p:nvSpPr>
        <p:spPr>
          <a:xfrm>
            <a:off x="0" y="858189"/>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pl-PL" dirty="0"/>
              <a:t>Studium przypadku 2</a:t>
            </a:r>
          </a:p>
          <a:p>
            <a:pPr marL="0" lvl="0" indent="0" algn="ctr" rtl="0">
              <a:lnSpc>
                <a:spcPct val="90000"/>
              </a:lnSpc>
              <a:spcBef>
                <a:spcPts val="0"/>
              </a:spcBef>
              <a:spcAft>
                <a:spcPts val="0"/>
              </a:spcAft>
              <a:buClr>
                <a:schemeClr val="lt1"/>
              </a:buClr>
              <a:buSzPts val="3600"/>
              <a:buNone/>
            </a:pPr>
            <a:r>
              <a:rPr lang="pl-PL" dirty="0" err="1"/>
              <a:t>McDonald’s</a:t>
            </a:r>
            <a:r>
              <a:rPr lang="pl-PL" dirty="0"/>
              <a:t> — adaptacja do słomek papierowych</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54"/>
          <p:cNvSpPr txBox="1">
            <a:spLocks noGrp="1"/>
          </p:cNvSpPr>
          <p:nvPr>
            <p:ph type="body" idx="1"/>
          </p:nvPr>
        </p:nvSpPr>
        <p:spPr>
          <a:xfrm>
            <a:off x="4615700" y="459032"/>
            <a:ext cx="6567306"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sz="2200" b="1" i="0" dirty="0">
                <a:solidFill>
                  <a:srgbClr val="0D0D0D"/>
                </a:solidFill>
                <a:highlight>
                  <a:srgbClr val="FFFFFF"/>
                </a:highlight>
              </a:rPr>
              <a:t>Rozwiązanie</a:t>
            </a:r>
          </a:p>
          <a:p>
            <a:pPr marL="0" lvl="0" indent="0" algn="just" rtl="0">
              <a:lnSpc>
                <a:spcPct val="112727"/>
              </a:lnSpc>
              <a:spcBef>
                <a:spcPts val="0"/>
              </a:spcBef>
              <a:spcAft>
                <a:spcPts val="0"/>
              </a:spcAft>
              <a:buClr>
                <a:srgbClr val="0D0D0D"/>
              </a:buClr>
              <a:buSzPts val="2200"/>
              <a:buNone/>
            </a:pPr>
            <a:endParaRPr lang="pl-PL" sz="2200" b="1"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1800" i="0" dirty="0">
                <a:solidFill>
                  <a:srgbClr val="0D0D0D"/>
                </a:solidFill>
                <a:highlight>
                  <a:srgbClr val="FFFFFF"/>
                </a:highlight>
              </a:rPr>
              <a:t>Przypadek </a:t>
            </a:r>
            <a:r>
              <a:rPr lang="pl-PL" sz="1800" i="0" dirty="0" err="1">
                <a:solidFill>
                  <a:srgbClr val="0D0D0D"/>
                </a:solidFill>
                <a:highlight>
                  <a:srgbClr val="FFFFFF"/>
                </a:highlight>
              </a:rPr>
              <a:t>McDonald's</a:t>
            </a:r>
            <a:r>
              <a:rPr lang="pl-PL" sz="1800" i="0" dirty="0">
                <a:solidFill>
                  <a:srgbClr val="0D0D0D"/>
                </a:solidFill>
                <a:highlight>
                  <a:srgbClr val="FFFFFF"/>
                </a:highlight>
              </a:rPr>
              <a:t> podkreśla znaczenie dokładnej oceny całego cyklu życia i możliwości recyklingu alternatywnych materiałów przed wdrożeniem. Zrównoważone rozwiązanie powinno skupiać się nie tylko na zmianie materiału, ale także na jego przetwarzaniu pod koniec cyklu życia.</a:t>
            </a:r>
          </a:p>
          <a:p>
            <a:pPr marL="0" lvl="0" indent="0" algn="just" rtl="0">
              <a:lnSpc>
                <a:spcPct val="112727"/>
              </a:lnSpc>
              <a:spcBef>
                <a:spcPts val="0"/>
              </a:spcBef>
              <a:spcAft>
                <a:spcPts val="0"/>
              </a:spcAft>
              <a:buClr>
                <a:srgbClr val="0D0D0D"/>
              </a:buClr>
              <a:buSzPts val="2200"/>
              <a:buNone/>
            </a:pPr>
            <a:endParaRPr lang="pl-PL" sz="1800"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1800" i="0" dirty="0">
                <a:solidFill>
                  <a:srgbClr val="0D0D0D"/>
                </a:solidFill>
                <a:highlight>
                  <a:srgbClr val="FFFFFF"/>
                </a:highlight>
              </a:rPr>
              <a:t>Podobnie, skuteczne inicjatywy na rzecz zrównoważonego rozwoju muszą równoważyć korzyści dla środowiska z utrzymaniem lub poprawą doświadczeń użytkownika. Problemy z wydajnością papierowych słomek odciągały uwagę od pozytywnego wpływu redukcji odpadów z tworzyw sztucznych.</a:t>
            </a:r>
          </a:p>
          <a:p>
            <a:pPr marL="0" lvl="0" indent="0" algn="just" rtl="0">
              <a:lnSpc>
                <a:spcPct val="112727"/>
              </a:lnSpc>
              <a:spcBef>
                <a:spcPts val="0"/>
              </a:spcBef>
              <a:spcAft>
                <a:spcPts val="0"/>
              </a:spcAft>
              <a:buClr>
                <a:srgbClr val="0D0D0D"/>
              </a:buClr>
              <a:buSzPts val="2200"/>
              <a:buNone/>
            </a:pPr>
            <a:r>
              <a:rPr lang="pl-PL" sz="1800" i="0" dirty="0">
                <a:solidFill>
                  <a:srgbClr val="0D0D0D"/>
                </a:solidFill>
                <a:highlight>
                  <a:srgbClr val="FFFFFF"/>
                </a:highlight>
              </a:rPr>
              <a:t>Jasna i szczera komunikacja z konsumentami na temat ograniczeń i zalet nowych zrównoważonych praktyk ma kluczowe znaczenie, ponieważ zapewnia, że ​​konsumenci nie zostaną wprowadzeni w błąd i będą mogli w pełni poprzeć inicjatywy.</a:t>
            </a:r>
            <a:endParaRPr sz="1800" dirty="0"/>
          </a:p>
        </p:txBody>
      </p:sp>
      <p:sp>
        <p:nvSpPr>
          <p:cNvPr id="666" name="Google Shape;666;p54"/>
          <p:cNvSpPr txBox="1">
            <a:spLocks noGrp="1"/>
          </p:cNvSpPr>
          <p:nvPr>
            <p:ph type="body" idx="2"/>
          </p:nvPr>
        </p:nvSpPr>
        <p:spPr>
          <a:xfrm>
            <a:off x="0" y="858189"/>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pl-PL" dirty="0"/>
              <a:t>Studium przypadku 2</a:t>
            </a:r>
          </a:p>
          <a:p>
            <a:pPr marL="0" lvl="0" indent="0" algn="ctr" rtl="0">
              <a:lnSpc>
                <a:spcPct val="90000"/>
              </a:lnSpc>
              <a:spcBef>
                <a:spcPts val="0"/>
              </a:spcBef>
              <a:spcAft>
                <a:spcPts val="0"/>
              </a:spcAft>
              <a:buClr>
                <a:schemeClr val="lt1"/>
              </a:buClr>
              <a:buSzPts val="3600"/>
              <a:buNone/>
            </a:pPr>
            <a:r>
              <a:rPr lang="pl-PL" dirty="0" err="1"/>
              <a:t>McDonald’s</a:t>
            </a:r>
            <a:r>
              <a:rPr lang="pl-PL" dirty="0"/>
              <a:t> — adaptacja do słomek papierowych</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55"/>
          <p:cNvSpPr txBox="1">
            <a:spLocks noGrp="1"/>
          </p:cNvSpPr>
          <p:nvPr>
            <p:ph type="body" idx="1"/>
          </p:nvPr>
        </p:nvSpPr>
        <p:spPr>
          <a:xfrm>
            <a:off x="4752335" y="368052"/>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sz="2200" b="1" i="0" dirty="0">
                <a:solidFill>
                  <a:srgbClr val="0D0D0D"/>
                </a:solidFill>
                <a:highlight>
                  <a:srgbClr val="FFFFFF"/>
                </a:highlight>
              </a:rPr>
              <a:t>Wynik</a:t>
            </a:r>
          </a:p>
          <a:p>
            <a:pPr marL="0" lvl="0" indent="0" algn="just" rtl="0">
              <a:lnSpc>
                <a:spcPct val="112727"/>
              </a:lnSpc>
              <a:spcBef>
                <a:spcPts val="0"/>
              </a:spcBef>
              <a:spcAft>
                <a:spcPts val="0"/>
              </a:spcAft>
              <a:buClr>
                <a:srgbClr val="0D0D0D"/>
              </a:buClr>
              <a:buSzPts val="2200"/>
              <a:buNone/>
            </a:pPr>
            <a:endParaRPr lang="pl-PL" sz="2200" b="1"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000" i="0" dirty="0">
                <a:solidFill>
                  <a:srgbClr val="0D0D0D"/>
                </a:solidFill>
                <a:highlight>
                  <a:srgbClr val="FFFFFF"/>
                </a:highlight>
              </a:rPr>
              <a:t>Pomimo niepowodzeń </a:t>
            </a:r>
            <a:r>
              <a:rPr lang="pl-PL" sz="2000" i="0" dirty="0" err="1">
                <a:solidFill>
                  <a:srgbClr val="0D0D0D"/>
                </a:solidFill>
                <a:highlight>
                  <a:srgbClr val="FFFFFF"/>
                </a:highlight>
              </a:rPr>
              <a:t>McDonald's</a:t>
            </a:r>
            <a:r>
              <a:rPr lang="pl-PL" sz="2000" i="0" dirty="0">
                <a:solidFill>
                  <a:srgbClr val="0D0D0D"/>
                </a:solidFill>
                <a:highlight>
                  <a:srgbClr val="FFFFFF"/>
                </a:highlight>
              </a:rPr>
              <a:t> nadal poszukuje zrównoważonych alternatyw i ulepsza swoje praktyki. Firma nadal dąży do zmniejszenia swojego śladu środowiskowego i wyciąga wnioski z tych wyzwań, aby w przyszłości opracować lepsze rozwiązania.</a:t>
            </a:r>
          </a:p>
          <a:p>
            <a:pPr marL="0" lvl="0" indent="0" algn="just" rtl="0">
              <a:lnSpc>
                <a:spcPct val="112727"/>
              </a:lnSpc>
              <a:spcBef>
                <a:spcPts val="0"/>
              </a:spcBef>
              <a:spcAft>
                <a:spcPts val="0"/>
              </a:spcAft>
              <a:buClr>
                <a:srgbClr val="0D0D0D"/>
              </a:buClr>
              <a:buSzPts val="2200"/>
              <a:buNone/>
            </a:pPr>
            <a:endParaRPr lang="pl-PL" sz="2000"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000" i="0" dirty="0">
                <a:solidFill>
                  <a:srgbClr val="0D0D0D"/>
                </a:solidFill>
                <a:highlight>
                  <a:srgbClr val="FFFFFF"/>
                </a:highlight>
              </a:rPr>
              <a:t>Zapewniając, że alternatywne materiały są rzeczywiście bardziej zrównoważone i utrzymując wysoki standard wydajności produktu, firmy mogą lepiej osiągać swoje cele środowiskowe bez uszczerbku dla satysfakcji klienta.</a:t>
            </a:r>
          </a:p>
          <a:p>
            <a:pPr marL="0" lvl="0" indent="0" algn="just" rtl="0">
              <a:lnSpc>
                <a:spcPct val="112727"/>
              </a:lnSpc>
              <a:spcBef>
                <a:spcPts val="0"/>
              </a:spcBef>
              <a:spcAft>
                <a:spcPts val="0"/>
              </a:spcAft>
              <a:buClr>
                <a:srgbClr val="0D0D0D"/>
              </a:buClr>
              <a:buSzPts val="2200"/>
              <a:buNone/>
            </a:pPr>
            <a:r>
              <a:rPr lang="pl-PL" sz="2000" i="0" dirty="0">
                <a:solidFill>
                  <a:srgbClr val="0D0D0D"/>
                </a:solidFill>
                <a:highlight>
                  <a:srgbClr val="FFFFFF"/>
                </a:highlight>
              </a:rPr>
              <a:t>Chociaż ta sprawa dotyczy korporacji, przesłanie edukacyjne jest powiązane z mikroprzedsiębiorstwami.</a:t>
            </a:r>
          </a:p>
          <a:p>
            <a:pPr marL="0" lvl="0" indent="0" algn="just" rtl="0">
              <a:lnSpc>
                <a:spcPct val="112727"/>
              </a:lnSpc>
              <a:spcBef>
                <a:spcPts val="0"/>
              </a:spcBef>
              <a:spcAft>
                <a:spcPts val="0"/>
              </a:spcAft>
              <a:buClr>
                <a:srgbClr val="0D0D0D"/>
              </a:buClr>
              <a:buSzPts val="2200"/>
              <a:buNone/>
            </a:pPr>
            <a:r>
              <a:rPr lang="pl-PL" sz="2000" i="0" dirty="0">
                <a:solidFill>
                  <a:srgbClr val="0D0D0D"/>
                </a:solidFill>
                <a:highlight>
                  <a:srgbClr val="FFFFFF"/>
                </a:highlight>
              </a:rPr>
              <a:t>Dowiedz się więcej o tej sprawie, klikając tutaj</a:t>
            </a:r>
            <a:r>
              <a:rPr lang="pl-PL" sz="2200" b="1" i="0" dirty="0">
                <a:solidFill>
                  <a:srgbClr val="0D0D0D"/>
                </a:solidFill>
                <a:highlight>
                  <a:srgbClr val="FFFFFF"/>
                </a:highlight>
              </a:rPr>
              <a:t>.</a:t>
            </a:r>
          </a:p>
          <a:p>
            <a:pPr marL="0" lvl="0" indent="0" algn="just" rtl="0">
              <a:lnSpc>
                <a:spcPct val="112727"/>
              </a:lnSpc>
              <a:spcBef>
                <a:spcPts val="0"/>
              </a:spcBef>
              <a:spcAft>
                <a:spcPts val="0"/>
              </a:spcAft>
              <a:buClr>
                <a:srgbClr val="0D0D0D"/>
              </a:buClr>
              <a:buSzPts val="2200"/>
              <a:buNone/>
            </a:pPr>
            <a:r>
              <a:rPr lang="en-US" sz="2200" u="sng" dirty="0">
                <a:solidFill>
                  <a:srgbClr val="080808"/>
                </a:solidFill>
                <a:highlight>
                  <a:srgbClr val="FFFFFF"/>
                </a:highlight>
                <a:hlinkClick r:id="rId3">
                  <a:extLst>
                    <a:ext uri="{A12FA001-AC4F-418D-AE19-62706E023703}">
                      <ahyp:hlinkClr xmlns:ahyp="http://schemas.microsoft.com/office/drawing/2018/hyperlinkcolor" val="tx"/>
                    </a:ext>
                  </a:extLst>
                </a:hlinkClick>
              </a:rPr>
              <a:t>Find out more about this case by clicking here.</a:t>
            </a:r>
            <a:endParaRPr lang="en-US" sz="2200" dirty="0">
              <a:solidFill>
                <a:srgbClr val="080808"/>
              </a:solidFill>
              <a:highlight>
                <a:srgbClr val="FFFFFF"/>
              </a:highlight>
            </a:endParaRPr>
          </a:p>
        </p:txBody>
      </p:sp>
      <p:sp>
        <p:nvSpPr>
          <p:cNvPr id="672" name="Google Shape;672;p55"/>
          <p:cNvSpPr txBox="1">
            <a:spLocks noGrp="1"/>
          </p:cNvSpPr>
          <p:nvPr>
            <p:ph type="body" idx="2"/>
          </p:nvPr>
        </p:nvSpPr>
        <p:spPr>
          <a:xfrm>
            <a:off x="0" y="858189"/>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pl-PL" dirty="0"/>
              <a:t>Studium przypadku 2</a:t>
            </a:r>
          </a:p>
          <a:p>
            <a:pPr marL="0" lvl="0" indent="0" algn="ctr" rtl="0">
              <a:lnSpc>
                <a:spcPct val="90000"/>
              </a:lnSpc>
              <a:spcBef>
                <a:spcPts val="0"/>
              </a:spcBef>
              <a:spcAft>
                <a:spcPts val="0"/>
              </a:spcAft>
              <a:buClr>
                <a:schemeClr val="lt1"/>
              </a:buClr>
              <a:buSzPts val="3600"/>
              <a:buNone/>
            </a:pPr>
            <a:r>
              <a:rPr lang="pl-PL" dirty="0" err="1"/>
              <a:t>McDonald’s</a:t>
            </a:r>
            <a:r>
              <a:rPr lang="pl-PL" dirty="0"/>
              <a:t> — adaptacja do słomek papierowych</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6"/>
          <p:cNvSpPr txBox="1">
            <a:spLocks noGrp="1"/>
          </p:cNvSpPr>
          <p:nvPr>
            <p:ph type="body" idx="1"/>
          </p:nvPr>
        </p:nvSpPr>
        <p:spPr>
          <a:xfrm>
            <a:off x="4699775" y="405400"/>
            <a:ext cx="6630300" cy="53883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sz="1800" b="1" i="0" dirty="0">
                <a:solidFill>
                  <a:srgbClr val="0D0D0D"/>
                </a:solidFill>
                <a:highlight>
                  <a:srgbClr val="FFFFFF"/>
                </a:highlight>
              </a:rPr>
              <a:t>Problem:</a:t>
            </a:r>
          </a:p>
          <a:p>
            <a:pPr marL="0" lvl="0" indent="0" algn="just" rtl="0">
              <a:lnSpc>
                <a:spcPct val="112727"/>
              </a:lnSpc>
              <a:spcBef>
                <a:spcPts val="0"/>
              </a:spcBef>
              <a:spcAft>
                <a:spcPts val="0"/>
              </a:spcAft>
              <a:buClr>
                <a:srgbClr val="0D0D0D"/>
              </a:buClr>
              <a:buSzPts val="2200"/>
              <a:buNone/>
            </a:pPr>
            <a:r>
              <a:rPr lang="pl-PL" sz="1800" i="0" dirty="0">
                <a:solidFill>
                  <a:srgbClr val="0D0D0D"/>
                </a:solidFill>
                <a:highlight>
                  <a:srgbClr val="FFFFFF"/>
                </a:highlight>
              </a:rPr>
              <a:t>W maju 2021 r. </a:t>
            </a:r>
            <a:r>
              <a:rPr lang="pl-PL" sz="1800" i="0" dirty="0" err="1">
                <a:solidFill>
                  <a:srgbClr val="0D0D0D"/>
                </a:solidFill>
                <a:highlight>
                  <a:srgbClr val="FFFFFF"/>
                </a:highlight>
              </a:rPr>
              <a:t>Hefty</a:t>
            </a:r>
            <a:r>
              <a:rPr lang="pl-PL" sz="1800" i="0" dirty="0">
                <a:solidFill>
                  <a:srgbClr val="0D0D0D"/>
                </a:solidFill>
                <a:highlight>
                  <a:srgbClr val="FFFFFF"/>
                </a:highlight>
              </a:rPr>
              <a:t>, marka należąca do Reynolds Consumer Products, stanęła w obliczu pozwu zbiorowego za wprowadzanie konsumentów w błąd co do możliwości recyklingu swoich toreb </a:t>
            </a:r>
            <a:r>
              <a:rPr lang="pl-PL" sz="1800" i="0" dirty="0" err="1">
                <a:solidFill>
                  <a:srgbClr val="0D0D0D"/>
                </a:solidFill>
                <a:highlight>
                  <a:srgbClr val="FFFFFF"/>
                </a:highlight>
              </a:rPr>
              <a:t>Hefty</a:t>
            </a:r>
            <a:r>
              <a:rPr lang="pl-PL" sz="1800" i="0" dirty="0">
                <a:solidFill>
                  <a:srgbClr val="0D0D0D"/>
                </a:solidFill>
                <a:highlight>
                  <a:srgbClr val="FFFFFF"/>
                </a:highlight>
              </a:rPr>
              <a:t> Recycling </a:t>
            </a:r>
            <a:r>
              <a:rPr lang="pl-PL" sz="1800" i="0" dirty="0" err="1">
                <a:solidFill>
                  <a:srgbClr val="0D0D0D"/>
                </a:solidFill>
                <a:highlight>
                  <a:srgbClr val="FFFFFF"/>
                </a:highlight>
              </a:rPr>
              <a:t>Bags</a:t>
            </a:r>
            <a:r>
              <a:rPr lang="pl-PL" sz="1800" i="0" dirty="0">
                <a:solidFill>
                  <a:srgbClr val="0D0D0D"/>
                </a:solidFill>
                <a:highlight>
                  <a:srgbClr val="FFFFFF"/>
                </a:highlight>
              </a:rPr>
              <a:t>. Torby reklamowane jako „przeznaczone do obsługi wszystkich rodzajów materiałów nadających się do recyklingu” miały być atrakcyjne dla świadomych ekologicznie konsumentów, którzy szukali sposobów na zmniejszenie swojego wpływu na środowisko. Jednak wkrótce te twierdzenia zostały zakwestionowane.</a:t>
            </a:r>
          </a:p>
          <a:p>
            <a:pPr marL="0" lvl="0" indent="0" algn="just" rtl="0">
              <a:lnSpc>
                <a:spcPct val="112727"/>
              </a:lnSpc>
              <a:spcBef>
                <a:spcPts val="0"/>
              </a:spcBef>
              <a:spcAft>
                <a:spcPts val="0"/>
              </a:spcAft>
              <a:buClr>
                <a:srgbClr val="0D0D0D"/>
              </a:buClr>
              <a:buSzPts val="2200"/>
              <a:buNone/>
            </a:pPr>
            <a:endParaRPr lang="pl-PL" sz="1800"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1800" i="0" dirty="0">
                <a:solidFill>
                  <a:srgbClr val="0D0D0D"/>
                </a:solidFill>
                <a:highlight>
                  <a:srgbClr val="FFFFFF"/>
                </a:highlight>
              </a:rPr>
              <a:t>Okazuje się, że chociaż torby były reklamowane jako przeznaczone do wszystkich rodzajów materiałów nadających się do recyklingu, same w sobie nie nadawały się do recyklingu, a zatem zanieczyszczały wszelkie ładunki do recyklingu, które je zawierały.</a:t>
            </a:r>
          </a:p>
          <a:p>
            <a:pPr marL="0" lvl="0" indent="0" algn="just" rtl="0">
              <a:lnSpc>
                <a:spcPct val="112727"/>
              </a:lnSpc>
              <a:spcBef>
                <a:spcPts val="0"/>
              </a:spcBef>
              <a:spcAft>
                <a:spcPts val="0"/>
              </a:spcAft>
              <a:buClr>
                <a:srgbClr val="0D0D0D"/>
              </a:buClr>
              <a:buSzPts val="2200"/>
              <a:buNone/>
            </a:pPr>
            <a:r>
              <a:rPr lang="pl-PL" sz="1800" i="0" dirty="0">
                <a:solidFill>
                  <a:srgbClr val="0D0D0D"/>
                </a:solidFill>
                <a:highlight>
                  <a:srgbClr val="FFFFFF"/>
                </a:highlight>
              </a:rPr>
              <a:t>Innym poważnym problemem było oszukiwanie konsumentów, ponieważ w pozwie twierdzono, że konsumentów wprowadzono w błąd, sugerując, że podejmują decyzje świadome ekologicznie.</a:t>
            </a:r>
            <a:endParaRPr sz="1800" i="0" dirty="0">
              <a:highlight>
                <a:srgbClr val="FFFFFF"/>
              </a:highlight>
            </a:endParaRPr>
          </a:p>
        </p:txBody>
      </p:sp>
      <p:sp>
        <p:nvSpPr>
          <p:cNvPr id="678" name="Google Shape;678;p56"/>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pl-PL" dirty="0"/>
              <a:t>Studium przypadku 3:</a:t>
            </a:r>
          </a:p>
          <a:p>
            <a:pPr marL="0" lvl="0" indent="0" algn="ctr" rtl="0">
              <a:lnSpc>
                <a:spcPct val="90000"/>
              </a:lnSpc>
              <a:spcBef>
                <a:spcPts val="0"/>
              </a:spcBef>
              <a:spcAft>
                <a:spcPts val="0"/>
              </a:spcAft>
              <a:buClr>
                <a:schemeClr val="lt1"/>
              </a:buClr>
              <a:buSzPts val="3600"/>
              <a:buNone/>
            </a:pPr>
            <a:r>
              <a:rPr lang="pl-PL" dirty="0"/>
              <a:t>Ciężkie torby do recyklingu</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PRZEGLĄD TEMATU</a:t>
            </a:r>
            <a:endParaRPr dirty="0"/>
          </a:p>
        </p:txBody>
      </p:sp>
      <p:sp>
        <p:nvSpPr>
          <p:cNvPr id="266" name="Google Shape;266;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01</a:t>
            </a:r>
            <a:endParaRPr/>
          </a:p>
        </p:txBody>
      </p:sp>
      <p:sp>
        <p:nvSpPr>
          <p:cNvPr id="267" name="Google Shape;267;p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CELE</a:t>
            </a:r>
            <a:endParaRPr dirty="0"/>
          </a:p>
          <a:p>
            <a:pPr marL="0" lvl="0" indent="0" algn="l" rtl="0">
              <a:lnSpc>
                <a:spcPct val="100000"/>
              </a:lnSpc>
              <a:spcBef>
                <a:spcPts val="0"/>
              </a:spcBef>
              <a:spcAft>
                <a:spcPts val="0"/>
              </a:spcAft>
              <a:buClr>
                <a:srgbClr val="73B64B"/>
              </a:buClr>
              <a:buSzPts val="2400"/>
              <a:buNone/>
            </a:pPr>
            <a:endParaRPr dirty="0"/>
          </a:p>
        </p:txBody>
      </p:sp>
      <p:sp>
        <p:nvSpPr>
          <p:cNvPr id="268" name="Google Shape;268;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OCZEKIWANE WYNIKI KSZTAŁCENIA</a:t>
            </a:r>
          </a:p>
        </p:txBody>
      </p:sp>
      <p:sp>
        <p:nvSpPr>
          <p:cNvPr id="269" name="Google Shape;269;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02</a:t>
            </a:r>
            <a:endParaRPr/>
          </a:p>
        </p:txBody>
      </p:sp>
      <p:sp>
        <p:nvSpPr>
          <p:cNvPr id="270" name="Google Shape;270;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03</a:t>
            </a:r>
            <a:endParaRPr/>
          </a:p>
        </p:txBody>
      </p:sp>
      <p:sp>
        <p:nvSpPr>
          <p:cNvPr id="271" name="Google Shape;271;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72" name="Google Shape;272;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57"/>
          <p:cNvSpPr txBox="1">
            <a:spLocks noGrp="1"/>
          </p:cNvSpPr>
          <p:nvPr>
            <p:ph type="body" idx="1"/>
          </p:nvPr>
        </p:nvSpPr>
        <p:spPr>
          <a:xfrm>
            <a:off x="4699775" y="425225"/>
            <a:ext cx="6630300" cy="53685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i="0" dirty="0" err="1">
                <a:solidFill>
                  <a:srgbClr val="0D0D0D"/>
                </a:solidFill>
                <a:highlight>
                  <a:srgbClr val="FFFFFF"/>
                </a:highlight>
              </a:rPr>
              <a:t>Zarzuty</a:t>
            </a:r>
            <a:r>
              <a:rPr lang="en-US" sz="2200" b="1" i="0" dirty="0">
                <a:solidFill>
                  <a:srgbClr val="0D0D0D"/>
                </a:solidFill>
                <a:highlight>
                  <a:srgbClr val="FFFFFF"/>
                </a:highlight>
              </a:rPr>
              <a:t> </a:t>
            </a:r>
            <a:r>
              <a:rPr lang="en-US" sz="2200" b="1" i="0" dirty="0" err="1">
                <a:solidFill>
                  <a:srgbClr val="0D0D0D"/>
                </a:solidFill>
                <a:highlight>
                  <a:srgbClr val="FFFFFF"/>
                </a:highlight>
              </a:rPr>
              <a:t>pozwu</a:t>
            </a:r>
            <a:r>
              <a:rPr lang="en-US" sz="2200" b="1" i="0" dirty="0">
                <a:solidFill>
                  <a:srgbClr val="0D0D0D"/>
                </a:solidFill>
                <a:highlight>
                  <a:srgbClr val="FFFFFF"/>
                </a:highlight>
              </a:rPr>
              <a:t>:</a:t>
            </a:r>
            <a:endParaRPr lang="pl-PL" sz="2200" b="1"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000" i="0" dirty="0">
                <a:solidFill>
                  <a:srgbClr val="0D0D0D"/>
                </a:solidFill>
                <a:highlight>
                  <a:srgbClr val="FFFFFF"/>
                </a:highlight>
              </a:rPr>
              <a:t>W pozwie zarzucono, że torby </a:t>
            </a:r>
            <a:r>
              <a:rPr lang="pl-PL" sz="2000" i="0" dirty="0" err="1">
                <a:solidFill>
                  <a:srgbClr val="0D0D0D"/>
                </a:solidFill>
                <a:highlight>
                  <a:srgbClr val="FFFFFF"/>
                </a:highlight>
              </a:rPr>
              <a:t>Hefty</a:t>
            </a:r>
            <a:r>
              <a:rPr lang="pl-PL" sz="2000" i="0" dirty="0">
                <a:solidFill>
                  <a:srgbClr val="0D0D0D"/>
                </a:solidFill>
                <a:highlight>
                  <a:srgbClr val="FFFFFF"/>
                </a:highlight>
              </a:rPr>
              <a:t> Recycling </a:t>
            </a:r>
            <a:r>
              <a:rPr lang="pl-PL" sz="2000" i="0" dirty="0" err="1">
                <a:solidFill>
                  <a:srgbClr val="0D0D0D"/>
                </a:solidFill>
                <a:highlight>
                  <a:srgbClr val="FFFFFF"/>
                </a:highlight>
              </a:rPr>
              <a:t>Bags</a:t>
            </a:r>
            <a:r>
              <a:rPr lang="pl-PL" sz="2000" i="0" dirty="0">
                <a:solidFill>
                  <a:srgbClr val="0D0D0D"/>
                </a:solidFill>
                <a:highlight>
                  <a:srgbClr val="FFFFFF"/>
                </a:highlight>
              </a:rPr>
              <a:t> nie nadają się do recyklingu. Pomimo marketingu torby były wykonane z materiałów plastikowych, których nie można było przetworzyć w standardowych zakładach recyklingu. Oznaczało to, że torby, po zmieszaniu z innymi materiałami nadającymi się do recyklingu, często zanieczyszczały całą partię, co prowadziło do wysyłania większej ilości odpadów na wysypiska. Zamiast ułatwiać recykling, torby </a:t>
            </a:r>
            <a:r>
              <a:rPr lang="pl-PL" sz="2000" i="0" dirty="0" err="1">
                <a:solidFill>
                  <a:srgbClr val="0D0D0D"/>
                </a:solidFill>
                <a:highlight>
                  <a:srgbClr val="FFFFFF"/>
                </a:highlight>
              </a:rPr>
              <a:t>Hefty</a:t>
            </a:r>
            <a:r>
              <a:rPr lang="pl-PL" sz="2000" i="0" dirty="0">
                <a:solidFill>
                  <a:srgbClr val="0D0D0D"/>
                </a:solidFill>
                <a:highlight>
                  <a:srgbClr val="FFFFFF"/>
                </a:highlight>
              </a:rPr>
              <a:t> Recycling </a:t>
            </a:r>
            <a:r>
              <a:rPr lang="pl-PL" sz="2000" i="0" dirty="0" err="1">
                <a:solidFill>
                  <a:srgbClr val="0D0D0D"/>
                </a:solidFill>
                <a:highlight>
                  <a:srgbClr val="FFFFFF"/>
                </a:highlight>
              </a:rPr>
              <a:t>Bags</a:t>
            </a:r>
            <a:r>
              <a:rPr lang="pl-PL" sz="2000" i="0" dirty="0">
                <a:solidFill>
                  <a:srgbClr val="0D0D0D"/>
                </a:solidFill>
                <a:highlight>
                  <a:srgbClr val="FFFFFF"/>
                </a:highlight>
              </a:rPr>
              <a:t> utrudniały ten proces.</a:t>
            </a:r>
          </a:p>
          <a:p>
            <a:pPr marL="0" lvl="0" indent="0" algn="just" rtl="0">
              <a:lnSpc>
                <a:spcPct val="112727"/>
              </a:lnSpc>
              <a:spcBef>
                <a:spcPts val="0"/>
              </a:spcBef>
              <a:spcAft>
                <a:spcPts val="0"/>
              </a:spcAft>
              <a:buClr>
                <a:srgbClr val="0D0D0D"/>
              </a:buClr>
              <a:buSzPts val="2200"/>
              <a:buNone/>
            </a:pPr>
            <a:r>
              <a:rPr lang="pl-PL" sz="2000" i="0" dirty="0">
                <a:solidFill>
                  <a:srgbClr val="0D0D0D"/>
                </a:solidFill>
                <a:highlight>
                  <a:srgbClr val="FFFFFF"/>
                </a:highlight>
              </a:rPr>
              <a:t>Innym zasadniczym problemem w pozwie były oszukańcze praktyki marketingowe, które wprowadzały konsumentów w błąd, sprawiając, że wierzyli, że podejmują przyjazne dla środowiska wybory. W pozwie zarzucono, że materiały reklamowe i promocyjne naruszały kalifornijskie przepisy anty-</a:t>
            </a:r>
            <a:r>
              <a:rPr lang="pl-PL" sz="2000" i="0" dirty="0" err="1">
                <a:solidFill>
                  <a:srgbClr val="0D0D0D"/>
                </a:solidFill>
                <a:highlight>
                  <a:srgbClr val="FFFFFF"/>
                </a:highlight>
              </a:rPr>
              <a:t>greenwashingowe</a:t>
            </a:r>
            <a:r>
              <a:rPr lang="pl-PL" sz="2000" i="0" dirty="0">
                <a:solidFill>
                  <a:srgbClr val="0D0D0D"/>
                </a:solidFill>
                <a:highlight>
                  <a:srgbClr val="FFFFFF"/>
                </a:highlight>
              </a:rPr>
              <a:t>, fałszywie przedstawiając korzyści dla środowiska płynące z produktu.</a:t>
            </a:r>
            <a:endParaRPr sz="2000" dirty="0"/>
          </a:p>
        </p:txBody>
      </p:sp>
      <p:sp>
        <p:nvSpPr>
          <p:cNvPr id="684" name="Google Shape;684;p57"/>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pl-PL" dirty="0"/>
              <a:t>Studium przypadku 3:</a:t>
            </a:r>
          </a:p>
          <a:p>
            <a:pPr marL="0" lvl="0" indent="0" algn="ctr" rtl="0">
              <a:lnSpc>
                <a:spcPct val="90000"/>
              </a:lnSpc>
              <a:spcBef>
                <a:spcPts val="0"/>
              </a:spcBef>
              <a:spcAft>
                <a:spcPts val="0"/>
              </a:spcAft>
              <a:buClr>
                <a:schemeClr val="lt1"/>
              </a:buClr>
              <a:buSzPts val="3600"/>
              <a:buNone/>
            </a:pPr>
            <a:r>
              <a:rPr lang="pl-PL" dirty="0"/>
              <a:t>Ciężkie torby do recyklingu</a:t>
            </a: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58"/>
          <p:cNvSpPr txBox="1">
            <a:spLocks noGrp="1"/>
          </p:cNvSpPr>
          <p:nvPr>
            <p:ph type="body" idx="1"/>
          </p:nvPr>
        </p:nvSpPr>
        <p:spPr>
          <a:xfrm>
            <a:off x="4508499" y="391591"/>
            <a:ext cx="6747642"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sz="2200" b="1" i="0" dirty="0">
                <a:solidFill>
                  <a:srgbClr val="0D0D0D"/>
                </a:solidFill>
                <a:highlight>
                  <a:srgbClr val="FFFFFF"/>
                </a:highlight>
              </a:rPr>
              <a:t>Wpływ na markę:</a:t>
            </a:r>
          </a:p>
          <a:p>
            <a:pPr marL="0" lvl="0" indent="0" algn="just" rtl="0">
              <a:lnSpc>
                <a:spcPct val="112727"/>
              </a:lnSpc>
              <a:spcBef>
                <a:spcPts val="0"/>
              </a:spcBef>
              <a:spcAft>
                <a:spcPts val="0"/>
              </a:spcAft>
              <a:buClr>
                <a:srgbClr val="0D0D0D"/>
              </a:buClr>
              <a:buSzPts val="2200"/>
              <a:buNone/>
            </a:pPr>
            <a:r>
              <a:rPr lang="pl-PL" sz="2000" i="0" dirty="0">
                <a:solidFill>
                  <a:srgbClr val="0D0D0D"/>
                </a:solidFill>
                <a:highlight>
                  <a:srgbClr val="FFFFFF"/>
                </a:highlight>
              </a:rPr>
              <a:t>Pozew zbiorowy nie tylko zaszkodził reputacji </a:t>
            </a:r>
            <a:r>
              <a:rPr lang="pl-PL" sz="2000" i="0" dirty="0" err="1">
                <a:solidFill>
                  <a:srgbClr val="0D0D0D"/>
                </a:solidFill>
                <a:highlight>
                  <a:srgbClr val="FFFFFF"/>
                </a:highlight>
              </a:rPr>
              <a:t>Hefty</a:t>
            </a:r>
            <a:r>
              <a:rPr lang="pl-PL" sz="2000" i="0" dirty="0">
                <a:solidFill>
                  <a:srgbClr val="0D0D0D"/>
                </a:solidFill>
                <a:highlight>
                  <a:srgbClr val="FFFFFF"/>
                </a:highlight>
              </a:rPr>
              <a:t>, ale także uwypuklił potencjalne ryzyko prawne związane z bezpodstawnymi roszczeniami dotyczącymi środowiska. Powodowie domagali się odszkodowania za wprowadzającą w błąd reklamę, co mogłoby mieć poważne konsekwencje finansowe dla firmy, gdyby zostali uznani za odpowiedzialnych. Ujawnienie, że torby recyklingowe </a:t>
            </a:r>
            <a:r>
              <a:rPr lang="pl-PL" sz="2000" i="0" dirty="0" err="1">
                <a:solidFill>
                  <a:srgbClr val="0D0D0D"/>
                </a:solidFill>
                <a:highlight>
                  <a:srgbClr val="FFFFFF"/>
                </a:highlight>
              </a:rPr>
              <a:t>Hefty</a:t>
            </a:r>
            <a:r>
              <a:rPr lang="pl-PL" sz="2000" i="0" dirty="0">
                <a:solidFill>
                  <a:srgbClr val="0D0D0D"/>
                </a:solidFill>
                <a:highlight>
                  <a:srgbClr val="FFFFFF"/>
                </a:highlight>
              </a:rPr>
              <a:t> nie są tak przyjazne dla środowiska, jak reklamowano, podważyło zaufanie konsumentów. Świadomi ekologicznie konsumenci, którzy często są skłonni zapłacić więcej za produkty, które uważają za zrównoważone, poczuli się oszukani. Tego rodzaju naruszenie zaufania może prowadzić do długoterminowych szkód dla wizerunku marki i lojalności klientów. Ta sprawa uwypukla, w jaki sposób </a:t>
            </a:r>
            <a:r>
              <a:rPr lang="pl-PL" sz="2000" i="0" dirty="0" err="1">
                <a:solidFill>
                  <a:srgbClr val="0D0D0D"/>
                </a:solidFill>
                <a:highlight>
                  <a:srgbClr val="FFFFFF"/>
                </a:highlight>
              </a:rPr>
              <a:t>greenwashing</a:t>
            </a:r>
            <a:r>
              <a:rPr lang="pl-PL" sz="2000" i="0" dirty="0">
                <a:solidFill>
                  <a:srgbClr val="0D0D0D"/>
                </a:solidFill>
                <a:highlight>
                  <a:srgbClr val="FFFFFF"/>
                </a:highlight>
              </a:rPr>
              <a:t> może poważnie zaszkodzić reputacji marki i lojalności klientów, jeśli nie zostanie potraktowany z uczciwością i rzetelnością. </a:t>
            </a:r>
            <a:r>
              <a:rPr lang="en-US" sz="2200" u="sng" dirty="0">
                <a:solidFill>
                  <a:srgbClr val="080808"/>
                </a:solidFill>
                <a:highlight>
                  <a:srgbClr val="FFFFFF"/>
                </a:highlight>
                <a:hlinkClick r:id="rId3">
                  <a:extLst>
                    <a:ext uri="{A12FA001-AC4F-418D-AE19-62706E023703}">
                      <ahyp:hlinkClr xmlns:ahyp="http://schemas.microsoft.com/office/drawing/2018/hyperlinkcolor" val="tx"/>
                    </a:ext>
                  </a:extLst>
                </a:hlinkClick>
              </a:rPr>
              <a:t>Click here to find out more</a:t>
            </a:r>
            <a:endParaRPr sz="2200" i="0" dirty="0">
              <a:solidFill>
                <a:srgbClr val="080808"/>
              </a:solidFill>
              <a:highlight>
                <a:srgbClr val="FFFFFF"/>
              </a:highlight>
            </a:endParaRPr>
          </a:p>
        </p:txBody>
      </p:sp>
      <p:sp>
        <p:nvSpPr>
          <p:cNvPr id="690" name="Google Shape;690;p58"/>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pl-PL" dirty="0"/>
              <a:t>Studium przypadku 3:</a:t>
            </a:r>
          </a:p>
          <a:p>
            <a:pPr marL="0" lvl="0" indent="0" algn="ctr" rtl="0">
              <a:lnSpc>
                <a:spcPct val="90000"/>
              </a:lnSpc>
              <a:spcBef>
                <a:spcPts val="0"/>
              </a:spcBef>
              <a:spcAft>
                <a:spcPts val="0"/>
              </a:spcAft>
              <a:buClr>
                <a:schemeClr val="lt1"/>
              </a:buClr>
              <a:buSzPts val="3600"/>
              <a:buNone/>
            </a:pPr>
            <a:r>
              <a:rPr lang="pl-PL" dirty="0"/>
              <a:t>Ciężkie torby do recyklingu</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4" name="Google Shape;704;p6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705" name="Google Shape;705;p60"/>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06" name="Google Shape;706;p60"/>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OCENA</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6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PYTANIE </a:t>
            </a:r>
            <a:r>
              <a:rPr lang="en-US" dirty="0"/>
              <a:t>1</a:t>
            </a:r>
            <a:endParaRPr dirty="0"/>
          </a:p>
        </p:txBody>
      </p:sp>
      <p:sp>
        <p:nvSpPr>
          <p:cNvPr id="712" name="Google Shape;712;p61"/>
          <p:cNvSpPr txBox="1">
            <a:spLocks noGrp="1"/>
          </p:cNvSpPr>
          <p:nvPr>
            <p:ph type="body" idx="2"/>
          </p:nvPr>
        </p:nvSpPr>
        <p:spPr>
          <a:xfrm>
            <a:off x="459250" y="2160125"/>
            <a:ext cx="10924800" cy="40794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pl-PL" sz="2200" b="1" dirty="0">
                <a:solidFill>
                  <a:srgbClr val="000000"/>
                </a:solidFill>
              </a:rPr>
              <a:t>	Która z poniższych sytuacji jest powszechną pułapką dla firm próbujących wdrożyć zrównoważone praktyki?</a:t>
            </a:r>
          </a:p>
          <a:p>
            <a:pPr marL="228600" lvl="0" indent="-228600" algn="just" rtl="0">
              <a:lnSpc>
                <a:spcPct val="150000"/>
              </a:lnSpc>
              <a:spcBef>
                <a:spcPts val="0"/>
              </a:spcBef>
              <a:spcAft>
                <a:spcPts val="0"/>
              </a:spcAft>
              <a:buClr>
                <a:srgbClr val="595959"/>
              </a:buClr>
              <a:buSzPts val="2400"/>
              <a:buNone/>
            </a:pPr>
            <a:r>
              <a:rPr lang="pl-PL" sz="2200" dirty="0">
                <a:solidFill>
                  <a:srgbClr val="000000"/>
                </a:solidFill>
              </a:rPr>
              <a:t>A. Wyznaczanie jasnych i mierzalnych celów zrównoważonego rozwoju.</a:t>
            </a:r>
          </a:p>
          <a:p>
            <a:pPr marL="228600" lvl="0" indent="-228600" algn="just" rtl="0">
              <a:lnSpc>
                <a:spcPct val="150000"/>
              </a:lnSpc>
              <a:spcBef>
                <a:spcPts val="0"/>
              </a:spcBef>
              <a:spcAft>
                <a:spcPts val="0"/>
              </a:spcAft>
              <a:buClr>
                <a:srgbClr val="595959"/>
              </a:buClr>
              <a:buSzPts val="2400"/>
              <a:buNone/>
            </a:pPr>
            <a:r>
              <a:rPr lang="pl-PL" sz="2200" dirty="0">
                <a:solidFill>
                  <a:srgbClr val="000000"/>
                </a:solidFill>
              </a:rPr>
              <a:t>B. </a:t>
            </a:r>
            <a:r>
              <a:rPr lang="pl-PL" sz="2200" dirty="0" err="1">
                <a:solidFill>
                  <a:srgbClr val="000000"/>
                </a:solidFill>
              </a:rPr>
              <a:t>Greenwashing</a:t>
            </a:r>
            <a:r>
              <a:rPr lang="pl-PL" sz="2200" dirty="0">
                <a:solidFill>
                  <a:srgbClr val="000000"/>
                </a:solidFill>
              </a:rPr>
              <a:t>, czyli wprowadzanie w błąd w kwestii zrównoważonego rozwoju.</a:t>
            </a:r>
          </a:p>
          <a:p>
            <a:pPr marL="228600" lvl="0" indent="-228600" algn="just" rtl="0">
              <a:lnSpc>
                <a:spcPct val="150000"/>
              </a:lnSpc>
              <a:spcBef>
                <a:spcPts val="0"/>
              </a:spcBef>
              <a:spcAft>
                <a:spcPts val="0"/>
              </a:spcAft>
              <a:buClr>
                <a:srgbClr val="595959"/>
              </a:buClr>
              <a:buSzPts val="2400"/>
              <a:buNone/>
            </a:pPr>
            <a:r>
              <a:rPr lang="pl-PL" sz="2200" dirty="0">
                <a:solidFill>
                  <a:srgbClr val="000000"/>
                </a:solidFill>
              </a:rPr>
              <a:t>C. Angażowanie się w przejrzystą komunikację z interesariuszami.</a:t>
            </a:r>
          </a:p>
          <a:p>
            <a:pPr marL="228600" lvl="0" indent="-228600" algn="just" rtl="0">
              <a:lnSpc>
                <a:spcPct val="150000"/>
              </a:lnSpc>
              <a:spcBef>
                <a:spcPts val="0"/>
              </a:spcBef>
              <a:spcAft>
                <a:spcPts val="0"/>
              </a:spcAft>
              <a:buClr>
                <a:srgbClr val="595959"/>
              </a:buClr>
              <a:buSzPts val="2400"/>
              <a:buNone/>
            </a:pPr>
            <a:r>
              <a:rPr lang="pl-PL" sz="2200" dirty="0">
                <a:solidFill>
                  <a:srgbClr val="000000"/>
                </a:solidFill>
              </a:rPr>
              <a:t>D. Inwestowanie w odnawialne źródła energii.</a:t>
            </a:r>
            <a:endParaRPr sz="2200" dirty="0">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6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PYTANIE </a:t>
            </a:r>
            <a:r>
              <a:rPr lang="en-US" dirty="0"/>
              <a:t>2</a:t>
            </a:r>
            <a:endParaRPr dirty="0"/>
          </a:p>
        </p:txBody>
      </p:sp>
      <p:sp>
        <p:nvSpPr>
          <p:cNvPr id="718" name="Google Shape;718;p62"/>
          <p:cNvSpPr txBox="1">
            <a:spLocks noGrp="1"/>
          </p:cNvSpPr>
          <p:nvPr>
            <p:ph type="body" idx="2"/>
          </p:nvPr>
        </p:nvSpPr>
        <p:spPr>
          <a:xfrm>
            <a:off x="527275" y="2160125"/>
            <a:ext cx="11191800" cy="40794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pl-PL" sz="2200" b="1" dirty="0">
                <a:solidFill>
                  <a:srgbClr val="000000"/>
                </a:solidFill>
              </a:rPr>
              <a:t>	Dlaczego dla przedsiębiorstw ważne jest zapewnienie możliwości recyklingu opakowań ich produktów?</a:t>
            </a:r>
          </a:p>
          <a:p>
            <a:pPr marL="228600" lvl="0" indent="-228600" algn="just" rtl="0">
              <a:lnSpc>
                <a:spcPct val="150000"/>
              </a:lnSpc>
              <a:spcBef>
                <a:spcPts val="0"/>
              </a:spcBef>
              <a:spcAft>
                <a:spcPts val="0"/>
              </a:spcAft>
              <a:buClr>
                <a:srgbClr val="595959"/>
              </a:buClr>
              <a:buSzPts val="2400"/>
              <a:buNone/>
            </a:pPr>
            <a:r>
              <a:rPr lang="pl-PL" sz="2200" dirty="0">
                <a:solidFill>
                  <a:srgbClr val="000000"/>
                </a:solidFill>
              </a:rPr>
              <a:t>A. Zawsze obniża to koszty produkcji.</a:t>
            </a:r>
          </a:p>
          <a:p>
            <a:pPr marL="228600" lvl="0" indent="-228600" algn="just" rtl="0">
              <a:lnSpc>
                <a:spcPct val="150000"/>
              </a:lnSpc>
              <a:spcBef>
                <a:spcPts val="0"/>
              </a:spcBef>
              <a:spcAft>
                <a:spcPts val="0"/>
              </a:spcAft>
              <a:buClr>
                <a:srgbClr val="595959"/>
              </a:buClr>
              <a:buSzPts val="2400"/>
              <a:buNone/>
            </a:pPr>
            <a:r>
              <a:rPr lang="pl-PL" sz="2200" dirty="0">
                <a:solidFill>
                  <a:srgbClr val="000000"/>
                </a:solidFill>
              </a:rPr>
              <a:t>B. Zwiększa trwałość produktu.</a:t>
            </a:r>
          </a:p>
          <a:p>
            <a:pPr marL="228600" lvl="0" indent="-228600" algn="just" rtl="0">
              <a:lnSpc>
                <a:spcPct val="150000"/>
              </a:lnSpc>
              <a:spcBef>
                <a:spcPts val="0"/>
              </a:spcBef>
              <a:spcAft>
                <a:spcPts val="0"/>
              </a:spcAft>
              <a:buClr>
                <a:srgbClr val="595959"/>
              </a:buClr>
              <a:buSzPts val="2400"/>
              <a:buNone/>
            </a:pPr>
            <a:r>
              <a:rPr lang="pl-PL" sz="2200" dirty="0">
                <a:solidFill>
                  <a:srgbClr val="000000"/>
                </a:solidFill>
              </a:rPr>
              <a:t>C. Zapewnia, że ​​produkt może być sprzedawany jako przyjazny dla środowiska bez narażania się na negatywne reakcje.</a:t>
            </a:r>
          </a:p>
          <a:p>
            <a:pPr marL="228600" lvl="0" indent="-228600" algn="just" rtl="0">
              <a:lnSpc>
                <a:spcPct val="150000"/>
              </a:lnSpc>
              <a:spcBef>
                <a:spcPts val="0"/>
              </a:spcBef>
              <a:spcAft>
                <a:spcPts val="0"/>
              </a:spcAft>
              <a:buClr>
                <a:srgbClr val="595959"/>
              </a:buClr>
              <a:buSzPts val="2400"/>
              <a:buNone/>
            </a:pPr>
            <a:r>
              <a:rPr lang="pl-PL" sz="2200" dirty="0">
                <a:solidFill>
                  <a:srgbClr val="000000"/>
                </a:solidFill>
              </a:rPr>
              <a:t>D. Gwarantuje prawną odporność na wszelkie przepisy dotyczące ochrony środowiska.</a:t>
            </a:r>
            <a:endParaRPr lang="en-US" sz="2200" dirty="0">
              <a:solidFill>
                <a:srgbClr val="00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6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sz="3500" dirty="0"/>
              <a:t>PYTANIE </a:t>
            </a:r>
            <a:r>
              <a:rPr lang="en-US" sz="3500" dirty="0"/>
              <a:t>3</a:t>
            </a:r>
            <a:endParaRPr sz="3500" dirty="0"/>
          </a:p>
        </p:txBody>
      </p:sp>
      <p:sp>
        <p:nvSpPr>
          <p:cNvPr id="724" name="Google Shape;724;p63"/>
          <p:cNvSpPr txBox="1">
            <a:spLocks noGrp="1"/>
          </p:cNvSpPr>
          <p:nvPr>
            <p:ph type="body" idx="2"/>
          </p:nvPr>
        </p:nvSpPr>
        <p:spPr>
          <a:xfrm>
            <a:off x="319448" y="2234143"/>
            <a:ext cx="10975800" cy="41472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sz="2200" b="1" dirty="0">
                <a:solidFill>
                  <a:srgbClr val="000000"/>
                </a:solidFill>
              </a:rPr>
              <a:t>Jakie jest istotne ryzyko nieprzeprowadzenia dokładnego badania rynku przed wprowadzeniem na rynek zrównoważonego produktu?</a:t>
            </a:r>
          </a:p>
          <a:p>
            <a:pPr marL="0" lvl="0" indent="0" algn="just" rtl="0">
              <a:lnSpc>
                <a:spcPct val="150000"/>
              </a:lnSpc>
              <a:spcBef>
                <a:spcPts val="0"/>
              </a:spcBef>
              <a:spcAft>
                <a:spcPts val="0"/>
              </a:spcAft>
              <a:buClr>
                <a:srgbClr val="595959"/>
              </a:buClr>
              <a:buSzPts val="2400"/>
              <a:buNone/>
            </a:pPr>
            <a:r>
              <a:rPr lang="pl-PL" sz="2200" dirty="0">
                <a:solidFill>
                  <a:srgbClr val="000000"/>
                </a:solidFill>
              </a:rPr>
              <a:t>A. Natychmiastowy wzrost sprzedaży ze względu na nowość.</a:t>
            </a:r>
          </a:p>
          <a:p>
            <a:pPr marL="0" lvl="0" indent="0" algn="just" rtl="0">
              <a:lnSpc>
                <a:spcPct val="150000"/>
              </a:lnSpc>
              <a:spcBef>
                <a:spcPts val="0"/>
              </a:spcBef>
              <a:spcAft>
                <a:spcPts val="0"/>
              </a:spcAft>
              <a:buClr>
                <a:srgbClr val="595959"/>
              </a:buClr>
              <a:buSzPts val="2400"/>
              <a:buNone/>
            </a:pPr>
            <a:r>
              <a:rPr lang="pl-PL" sz="2200" dirty="0">
                <a:solidFill>
                  <a:srgbClr val="000000"/>
                </a:solidFill>
              </a:rPr>
              <a:t>B. Wysoka lojalność klientów niezależnie od wydajności produktu.</a:t>
            </a:r>
          </a:p>
          <a:p>
            <a:pPr marL="0" lvl="0" indent="0" algn="just" rtl="0">
              <a:lnSpc>
                <a:spcPct val="150000"/>
              </a:lnSpc>
              <a:spcBef>
                <a:spcPts val="0"/>
              </a:spcBef>
              <a:spcAft>
                <a:spcPts val="0"/>
              </a:spcAft>
              <a:buClr>
                <a:srgbClr val="595959"/>
              </a:buClr>
              <a:buSzPts val="2400"/>
              <a:buNone/>
            </a:pPr>
            <a:r>
              <a:rPr lang="pl-PL" sz="2200" dirty="0">
                <a:solidFill>
                  <a:srgbClr val="000000"/>
                </a:solidFill>
              </a:rPr>
              <a:t>C. Niezgodność z oczekiwaniami klientów i potencjalna reakcja.</a:t>
            </a:r>
          </a:p>
          <a:p>
            <a:pPr marL="0" lvl="0" indent="0" algn="just" rtl="0">
              <a:lnSpc>
                <a:spcPct val="150000"/>
              </a:lnSpc>
              <a:spcBef>
                <a:spcPts val="0"/>
              </a:spcBef>
              <a:spcAft>
                <a:spcPts val="0"/>
              </a:spcAft>
              <a:buClr>
                <a:srgbClr val="595959"/>
              </a:buClr>
              <a:buSzPts val="2400"/>
              <a:buNone/>
            </a:pPr>
            <a:r>
              <a:rPr lang="pl-PL" sz="2200" dirty="0">
                <a:solidFill>
                  <a:srgbClr val="000000"/>
                </a:solidFill>
              </a:rPr>
              <a:t>D. Gwarantowana zgoda organów regulacyjnych ds. środowiska.</a:t>
            </a:r>
            <a:endParaRPr sz="2200" dirty="0">
              <a:solidFill>
                <a:srgbClr val="00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6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PYTANIE </a:t>
            </a:r>
            <a:r>
              <a:rPr lang="en-US" dirty="0"/>
              <a:t>4</a:t>
            </a:r>
            <a:endParaRPr dirty="0"/>
          </a:p>
        </p:txBody>
      </p:sp>
      <p:sp>
        <p:nvSpPr>
          <p:cNvPr id="730" name="Google Shape;730;p64"/>
          <p:cNvSpPr txBox="1">
            <a:spLocks noGrp="1"/>
          </p:cNvSpPr>
          <p:nvPr>
            <p:ph type="body" idx="2"/>
          </p:nvPr>
        </p:nvSpPr>
        <p:spPr>
          <a:xfrm>
            <a:off x="561300" y="2092100"/>
            <a:ext cx="11157900" cy="41472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pl-PL" sz="2200" b="1" dirty="0">
                <a:solidFill>
                  <a:srgbClr val="000000"/>
                </a:solidFill>
              </a:rPr>
              <a:t>Jak firmy mogą uniknąć pułapki </a:t>
            </a:r>
            <a:r>
              <a:rPr lang="pl-PL" sz="2200" b="1" dirty="0" err="1">
                <a:solidFill>
                  <a:srgbClr val="000000"/>
                </a:solidFill>
              </a:rPr>
              <a:t>greenwashingu</a:t>
            </a:r>
            <a:r>
              <a:rPr lang="pl-PL" sz="2200" b="1" dirty="0">
                <a:solidFill>
                  <a:srgbClr val="000000"/>
                </a:solidFill>
              </a:rPr>
              <a:t>?</a:t>
            </a:r>
          </a:p>
          <a:p>
            <a:pPr marL="228600" lvl="0" indent="-228600" algn="just" rtl="0">
              <a:lnSpc>
                <a:spcPct val="150000"/>
              </a:lnSpc>
              <a:spcBef>
                <a:spcPts val="0"/>
              </a:spcBef>
              <a:spcAft>
                <a:spcPts val="0"/>
              </a:spcAft>
              <a:buClr>
                <a:srgbClr val="595959"/>
              </a:buClr>
              <a:buSzPts val="2400"/>
              <a:buNone/>
            </a:pPr>
            <a:r>
              <a:rPr lang="pl-PL" sz="2200" dirty="0">
                <a:solidFill>
                  <a:srgbClr val="000000"/>
                </a:solidFill>
              </a:rPr>
              <a:t>A. Poprzez formułowanie szerokich, nieweryfikowalnych twierdzeń na temat swoich wysiłków na rzecz zrównoważonego rozwoju.</a:t>
            </a:r>
          </a:p>
          <a:p>
            <a:pPr marL="228600" lvl="0" indent="-228600" algn="just" rtl="0">
              <a:lnSpc>
                <a:spcPct val="150000"/>
              </a:lnSpc>
              <a:spcBef>
                <a:spcPts val="0"/>
              </a:spcBef>
              <a:spcAft>
                <a:spcPts val="0"/>
              </a:spcAft>
              <a:buClr>
                <a:srgbClr val="595959"/>
              </a:buClr>
              <a:buSzPts val="2400"/>
              <a:buNone/>
            </a:pPr>
            <a:r>
              <a:rPr lang="pl-PL" sz="2200" dirty="0">
                <a:solidFill>
                  <a:srgbClr val="000000"/>
                </a:solidFill>
              </a:rPr>
              <a:t>B. Skupiając się wyłącznie na możliwości recyklingu swoich produktów.</a:t>
            </a:r>
          </a:p>
          <a:p>
            <a:pPr marL="228600" lvl="0" indent="-228600" algn="just" rtl="0">
              <a:lnSpc>
                <a:spcPct val="150000"/>
              </a:lnSpc>
              <a:spcBef>
                <a:spcPts val="0"/>
              </a:spcBef>
              <a:spcAft>
                <a:spcPts val="0"/>
              </a:spcAft>
              <a:buClr>
                <a:srgbClr val="595959"/>
              </a:buClr>
              <a:buSzPts val="2400"/>
              <a:buNone/>
            </a:pPr>
            <a:r>
              <a:rPr lang="pl-PL" sz="2200" dirty="0">
                <a:solidFill>
                  <a:srgbClr val="000000"/>
                </a:solidFill>
              </a:rPr>
              <a:t>C. Poprzez popieranie wszystkich twierdzeń dotyczących zrównoważonego rozwoju wiarygodnymi certyfikatami i danymi stron trzecich.</a:t>
            </a:r>
          </a:p>
          <a:p>
            <a:pPr marL="228600" lvl="0" indent="-228600" algn="just" rtl="0">
              <a:lnSpc>
                <a:spcPct val="150000"/>
              </a:lnSpc>
              <a:spcBef>
                <a:spcPts val="0"/>
              </a:spcBef>
              <a:spcAft>
                <a:spcPts val="0"/>
              </a:spcAft>
              <a:buClr>
                <a:srgbClr val="595959"/>
              </a:buClr>
              <a:buSzPts val="2400"/>
              <a:buNone/>
            </a:pPr>
            <a:r>
              <a:rPr lang="pl-PL" sz="2200" dirty="0">
                <a:solidFill>
                  <a:srgbClr val="000000"/>
                </a:solidFill>
              </a:rPr>
              <a:t>D. Poprzez priorytetowe traktowanie marketingu nad rzeczywistymi praktykami zrównoważonego rozwoju.</a:t>
            </a:r>
            <a:endParaRPr sz="2200" dirty="0">
              <a:solidFill>
                <a:srgbClr val="0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6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PYTANIE </a:t>
            </a:r>
            <a:r>
              <a:rPr lang="en-US" dirty="0"/>
              <a:t>5</a:t>
            </a:r>
            <a:endParaRPr dirty="0"/>
          </a:p>
        </p:txBody>
      </p:sp>
      <p:sp>
        <p:nvSpPr>
          <p:cNvPr id="736" name="Google Shape;736;p65"/>
          <p:cNvSpPr txBox="1">
            <a:spLocks noGrp="1"/>
          </p:cNvSpPr>
          <p:nvPr>
            <p:ph type="body" idx="2"/>
          </p:nvPr>
        </p:nvSpPr>
        <p:spPr>
          <a:xfrm>
            <a:off x="674030" y="2259290"/>
            <a:ext cx="10479300" cy="41133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sz="2200" b="1" dirty="0">
                <a:solidFill>
                  <a:srgbClr val="000000"/>
                </a:solidFill>
              </a:rPr>
              <a:t>Jakie są potencjalne konsekwencje braku transparentności firm w zakresie praktyk zrównoważonego rozwoju?</a:t>
            </a:r>
          </a:p>
          <a:p>
            <a:pPr marL="0" lvl="0" indent="0" algn="just" rtl="0">
              <a:lnSpc>
                <a:spcPct val="150000"/>
              </a:lnSpc>
              <a:spcBef>
                <a:spcPts val="0"/>
              </a:spcBef>
              <a:spcAft>
                <a:spcPts val="0"/>
              </a:spcAft>
              <a:buClr>
                <a:srgbClr val="595959"/>
              </a:buClr>
              <a:buSzPts val="2400"/>
              <a:buNone/>
            </a:pPr>
            <a:r>
              <a:rPr lang="pl-PL" sz="2200" dirty="0">
                <a:solidFill>
                  <a:srgbClr val="000000"/>
                </a:solidFill>
              </a:rPr>
              <a:t>A. Lepsza reputacja marki.</a:t>
            </a:r>
          </a:p>
          <a:p>
            <a:pPr marL="0" lvl="0" indent="0" algn="just" rtl="0">
              <a:lnSpc>
                <a:spcPct val="150000"/>
              </a:lnSpc>
              <a:spcBef>
                <a:spcPts val="0"/>
              </a:spcBef>
              <a:spcAft>
                <a:spcPts val="0"/>
              </a:spcAft>
              <a:buClr>
                <a:srgbClr val="595959"/>
              </a:buClr>
              <a:buSzPts val="2400"/>
              <a:buNone/>
            </a:pPr>
            <a:r>
              <a:rPr lang="pl-PL" sz="2200" dirty="0">
                <a:solidFill>
                  <a:srgbClr val="000000"/>
                </a:solidFill>
              </a:rPr>
              <a:t>B. Większe zaufanie i lojalność konsumentów.</a:t>
            </a:r>
          </a:p>
          <a:p>
            <a:pPr marL="0" lvl="0" indent="0" algn="just" rtl="0">
              <a:lnSpc>
                <a:spcPct val="150000"/>
              </a:lnSpc>
              <a:spcBef>
                <a:spcPts val="0"/>
              </a:spcBef>
              <a:spcAft>
                <a:spcPts val="0"/>
              </a:spcAft>
              <a:buClr>
                <a:srgbClr val="595959"/>
              </a:buClr>
              <a:buSzPts val="2400"/>
              <a:buNone/>
            </a:pPr>
            <a:r>
              <a:rPr lang="pl-PL" sz="2200" dirty="0">
                <a:solidFill>
                  <a:srgbClr val="000000"/>
                </a:solidFill>
              </a:rPr>
              <a:t>C. Potencjalne działania prawne i utrata zaufania konsumentów.</a:t>
            </a:r>
          </a:p>
          <a:p>
            <a:pPr marL="0" lvl="0" indent="0" algn="just" rtl="0">
              <a:lnSpc>
                <a:spcPct val="150000"/>
              </a:lnSpc>
              <a:spcBef>
                <a:spcPts val="0"/>
              </a:spcBef>
              <a:spcAft>
                <a:spcPts val="0"/>
              </a:spcAft>
              <a:buClr>
                <a:srgbClr val="595959"/>
              </a:buClr>
              <a:buSzPts val="2400"/>
              <a:buNone/>
            </a:pPr>
            <a:r>
              <a:rPr lang="pl-PL" sz="2200" dirty="0">
                <a:solidFill>
                  <a:srgbClr val="000000"/>
                </a:solidFill>
              </a:rPr>
              <a:t>D. Nieprzerwana działalność biznesowa niezależnie od trendów rynkowych.</a:t>
            </a:r>
            <a:endParaRPr sz="2200" dirty="0">
              <a:solidFill>
                <a:srgbClr val="00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Odpowiedzi</a:t>
            </a:r>
            <a:endParaRPr dirty="0"/>
          </a:p>
        </p:txBody>
      </p:sp>
      <p:sp>
        <p:nvSpPr>
          <p:cNvPr id="683" name="Google Shape;683;p57"/>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pl-PL" dirty="0">
                <a:solidFill>
                  <a:srgbClr val="000000"/>
                </a:solidFill>
              </a:rPr>
              <a:t>P</a:t>
            </a:r>
            <a:r>
              <a:rPr lang="en-US" dirty="0">
                <a:solidFill>
                  <a:srgbClr val="000000"/>
                </a:solidFill>
              </a:rPr>
              <a:t>1: B</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a:t>
            </a:r>
            <a:r>
              <a:rPr lang="en-US" dirty="0">
                <a:solidFill>
                  <a:srgbClr val="000000"/>
                </a:solidFill>
              </a:rPr>
              <a:t>2: C </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a:t>
            </a:r>
            <a:r>
              <a:rPr lang="en-US" dirty="0">
                <a:solidFill>
                  <a:srgbClr val="000000"/>
                </a:solidFill>
              </a:rPr>
              <a:t>3: C</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a:t>
            </a:r>
            <a:r>
              <a:rPr lang="en-US" dirty="0">
                <a:solidFill>
                  <a:srgbClr val="000000"/>
                </a:solidFill>
              </a:rPr>
              <a:t>4: C</a:t>
            </a:r>
          </a:p>
          <a:p>
            <a:pPr marL="228600" lvl="0" indent="-228600" algn="just" rtl="0">
              <a:lnSpc>
                <a:spcPct val="150000"/>
              </a:lnSpc>
              <a:spcBef>
                <a:spcPts val="0"/>
              </a:spcBef>
              <a:spcAft>
                <a:spcPts val="0"/>
              </a:spcAft>
              <a:buClr>
                <a:srgbClr val="595959"/>
              </a:buClr>
              <a:buSzPts val="2400"/>
              <a:buNone/>
            </a:pPr>
            <a:r>
              <a:rPr lang="pl-PL" dirty="0">
                <a:solidFill>
                  <a:srgbClr val="000000"/>
                </a:solidFill>
              </a:rPr>
              <a:t>P</a:t>
            </a:r>
            <a:r>
              <a:rPr lang="en-US" dirty="0">
                <a:solidFill>
                  <a:srgbClr val="000000"/>
                </a:solidFill>
              </a:rPr>
              <a:t>5: C</a:t>
            </a:r>
          </a:p>
        </p:txBody>
      </p:sp>
    </p:spTree>
    <p:extLst>
      <p:ext uri="{BB962C8B-B14F-4D97-AF65-F5344CB8AC3E}">
        <p14:creationId xmlns:p14="http://schemas.microsoft.com/office/powerpoint/2010/main" val="24272027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6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err="1"/>
              <a:t>Kluczowe</a:t>
            </a:r>
            <a:r>
              <a:rPr lang="en-US" dirty="0"/>
              <a:t> </a:t>
            </a:r>
            <a:r>
              <a:rPr lang="en-US" dirty="0" err="1"/>
              <a:t>terminy</a:t>
            </a:r>
            <a:r>
              <a:rPr lang="en-US" dirty="0"/>
              <a:t> i </a:t>
            </a:r>
            <a:r>
              <a:rPr lang="en-US" dirty="0" err="1"/>
              <a:t>definicje</a:t>
            </a:r>
            <a:endParaRPr dirty="0"/>
          </a:p>
        </p:txBody>
      </p:sp>
      <p:sp>
        <p:nvSpPr>
          <p:cNvPr id="751" name="Google Shape;751;p67"/>
          <p:cNvSpPr txBox="1">
            <a:spLocks noGrp="1"/>
          </p:cNvSpPr>
          <p:nvPr>
            <p:ph type="body" idx="2"/>
          </p:nvPr>
        </p:nvSpPr>
        <p:spPr>
          <a:xfrm>
            <a:off x="693728" y="2410257"/>
            <a:ext cx="10804544" cy="3781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595959"/>
              </a:buClr>
              <a:buSzPts val="2000"/>
              <a:buFont typeface="Arial"/>
              <a:buChar char="•"/>
            </a:pPr>
            <a:r>
              <a:rPr lang="pl-PL" sz="2000" dirty="0" err="1">
                <a:solidFill>
                  <a:srgbClr val="000000"/>
                </a:solidFill>
              </a:rPr>
              <a:t>Greenwashing</a:t>
            </a:r>
            <a:r>
              <a:rPr lang="pl-PL" sz="2000" dirty="0">
                <a:solidFill>
                  <a:srgbClr val="000000"/>
                </a:solidFill>
              </a:rPr>
              <a:t>: Praktyka polegająca na wprowadzaniu w błąd lub fałszywych twierdzeń na temat korzyści środowiskowych produktu, usługi lub praktyk firmy, aby sprawiać wrażenie bardziej przyjaznych dla środowiska niż są w rzeczywistości.</a:t>
            </a:r>
          </a:p>
          <a:p>
            <a:pPr marL="342900" lvl="0" indent="-342900" algn="just" rtl="0">
              <a:lnSpc>
                <a:spcPct val="100000"/>
              </a:lnSpc>
              <a:spcBef>
                <a:spcPts val="0"/>
              </a:spcBef>
              <a:spcAft>
                <a:spcPts val="0"/>
              </a:spcAft>
              <a:buClr>
                <a:srgbClr val="595959"/>
              </a:buClr>
              <a:buSzPts val="2000"/>
              <a:buFont typeface="Arial"/>
              <a:buChar char="•"/>
            </a:pPr>
            <a:endParaRPr lang="pl-PL" sz="2000" dirty="0">
              <a:solidFill>
                <a:srgbClr val="000000"/>
              </a:solidFill>
            </a:endParaRPr>
          </a:p>
          <a:p>
            <a:pPr marL="342900" lvl="0" indent="-342900" algn="just" rtl="0">
              <a:lnSpc>
                <a:spcPct val="100000"/>
              </a:lnSpc>
              <a:spcBef>
                <a:spcPts val="0"/>
              </a:spcBef>
              <a:spcAft>
                <a:spcPts val="0"/>
              </a:spcAft>
              <a:buClr>
                <a:srgbClr val="595959"/>
              </a:buClr>
              <a:buSzPts val="2000"/>
              <a:buFont typeface="Arial"/>
              <a:buChar char="•"/>
            </a:pPr>
            <a:r>
              <a:rPr lang="pl-PL" sz="2000" dirty="0">
                <a:solidFill>
                  <a:srgbClr val="000000"/>
                </a:solidFill>
              </a:rPr>
              <a:t>Przejrzystość: Otwartość w komunikacji na temat praktyk zrównoważonego rozwoju firmy, w tym sukcesów i obszarów wymagających poprawy.</a:t>
            </a:r>
          </a:p>
          <a:p>
            <a:pPr marL="342900" lvl="0" indent="-342900" algn="just" rtl="0">
              <a:lnSpc>
                <a:spcPct val="100000"/>
              </a:lnSpc>
              <a:spcBef>
                <a:spcPts val="0"/>
              </a:spcBef>
              <a:spcAft>
                <a:spcPts val="0"/>
              </a:spcAft>
              <a:buClr>
                <a:srgbClr val="595959"/>
              </a:buClr>
              <a:buSzPts val="2000"/>
              <a:buFont typeface="Arial"/>
              <a:buChar char="•"/>
            </a:pPr>
            <a:endParaRPr lang="pl-PL" sz="2000" dirty="0">
              <a:solidFill>
                <a:srgbClr val="000000"/>
              </a:solidFill>
            </a:endParaRPr>
          </a:p>
          <a:p>
            <a:pPr marL="342900" lvl="0" indent="-342900" algn="just" rtl="0">
              <a:lnSpc>
                <a:spcPct val="100000"/>
              </a:lnSpc>
              <a:spcBef>
                <a:spcPts val="0"/>
              </a:spcBef>
              <a:spcAft>
                <a:spcPts val="0"/>
              </a:spcAft>
              <a:buClr>
                <a:srgbClr val="595959"/>
              </a:buClr>
              <a:buSzPts val="2000"/>
              <a:buFont typeface="Arial"/>
              <a:buChar char="•"/>
            </a:pPr>
            <a:r>
              <a:rPr lang="pl-PL" sz="2000" dirty="0">
                <a:solidFill>
                  <a:srgbClr val="000000"/>
                </a:solidFill>
              </a:rPr>
              <a:t>Analiza cyklu życia (LCA): Metoda oceny wpływu produktu na środowisko w całym cyklu życia, od wydobycia surowców do utylizacji.</a:t>
            </a:r>
          </a:p>
          <a:p>
            <a:pPr marL="342900" lvl="0" indent="-342900" algn="just" rtl="0">
              <a:lnSpc>
                <a:spcPct val="100000"/>
              </a:lnSpc>
              <a:spcBef>
                <a:spcPts val="0"/>
              </a:spcBef>
              <a:spcAft>
                <a:spcPts val="0"/>
              </a:spcAft>
              <a:buClr>
                <a:srgbClr val="595959"/>
              </a:buClr>
              <a:buSzPts val="2000"/>
              <a:buFont typeface="Arial"/>
              <a:buChar char="•"/>
            </a:pPr>
            <a:endParaRPr lang="pl-PL" sz="2000" dirty="0">
              <a:solidFill>
                <a:srgbClr val="000000"/>
              </a:solidFill>
            </a:endParaRPr>
          </a:p>
          <a:p>
            <a:pPr marL="342900" lvl="0" indent="-342900" algn="just" rtl="0">
              <a:lnSpc>
                <a:spcPct val="100000"/>
              </a:lnSpc>
              <a:spcBef>
                <a:spcPts val="0"/>
              </a:spcBef>
              <a:spcAft>
                <a:spcPts val="0"/>
              </a:spcAft>
              <a:buClr>
                <a:srgbClr val="595959"/>
              </a:buClr>
              <a:buSzPts val="2000"/>
              <a:buFont typeface="Arial"/>
              <a:buChar char="•"/>
            </a:pPr>
            <a:r>
              <a:rPr lang="pl-PL" sz="2000" dirty="0">
                <a:solidFill>
                  <a:srgbClr val="000000"/>
                </a:solidFill>
              </a:rPr>
              <a:t>Wskaźniki zrównoważonego rozwoju: Wymierne miary wykorzystywane do śledzenia i raportowania wyników inicjatyw zrównoważonego rozwoju.</a:t>
            </a:r>
            <a:endParaRPr lang="en-US" sz="20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6"/>
          <p:cNvSpPr txBox="1">
            <a:spLocks noGrp="1"/>
          </p:cNvSpPr>
          <p:nvPr>
            <p:ph type="body" idx="1"/>
          </p:nvPr>
        </p:nvSpPr>
        <p:spPr>
          <a:xfrm>
            <a:off x="904856" y="575290"/>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PRZEGLĄD </a:t>
            </a:r>
            <a:endParaRPr dirty="0"/>
          </a:p>
        </p:txBody>
      </p:sp>
      <p:sp>
        <p:nvSpPr>
          <p:cNvPr id="279" name="Google Shape;279;p6"/>
          <p:cNvSpPr txBox="1">
            <a:spLocks noGrp="1"/>
          </p:cNvSpPr>
          <p:nvPr>
            <p:ph type="body" idx="2"/>
          </p:nvPr>
        </p:nvSpPr>
        <p:spPr>
          <a:xfrm>
            <a:off x="782628" y="1688692"/>
            <a:ext cx="10626744" cy="4250335"/>
          </a:xfrm>
          <a:prstGeom prst="rect">
            <a:avLst/>
          </a:prstGeom>
          <a:noFill/>
          <a:ln>
            <a:noFill/>
          </a:ln>
        </p:spPr>
        <p:txBody>
          <a:bodyPr spcFirstLastPara="1" wrap="square" lIns="91425" tIns="45700" rIns="91425" bIns="45700" anchor="t" anchorCtr="0">
            <a:noAutofit/>
          </a:bodyPr>
          <a:lstStyle/>
          <a:p>
            <a:r>
              <a:rPr lang="pl-PL" dirty="0">
                <a:solidFill>
                  <a:srgbClr val="000000"/>
                </a:solidFill>
              </a:rPr>
              <a:t>	</a:t>
            </a:r>
            <a:r>
              <a:rPr lang="pl-PL" b="1" dirty="0">
                <a:solidFill>
                  <a:srgbClr val="000000"/>
                </a:solidFill>
              </a:rPr>
              <a:t>Temat 1: Zrozumienie zrównoważonego rozwoju</a:t>
            </a:r>
            <a:br>
              <a:rPr lang="pl-PL" dirty="0">
                <a:solidFill>
                  <a:srgbClr val="000000"/>
                </a:solidFill>
              </a:rPr>
            </a:br>
            <a:r>
              <a:rPr lang="pl-PL" dirty="0">
                <a:solidFill>
                  <a:srgbClr val="000000"/>
                </a:solidFill>
              </a:rPr>
              <a:t>Uczestnicy kursu zapoznają się z zasadami zrównoważonego rozwoju w biznesie, ucząc się, jak integrować i równoważyć czynniki środowiskowe, społeczne i ekonomiczne w swojej </a:t>
            </a:r>
            <a:r>
              <a:rPr lang="pl-PL" dirty="0" err="1">
                <a:solidFill>
                  <a:srgbClr val="000000"/>
                </a:solidFill>
              </a:rPr>
              <a:t>mikrofirmie</a:t>
            </a:r>
            <a:r>
              <a:rPr lang="pl-PL" dirty="0">
                <a:solidFill>
                  <a:srgbClr val="000000"/>
                </a:solidFill>
              </a:rPr>
              <a:t>.</a:t>
            </a:r>
          </a:p>
          <a:p>
            <a:endParaRPr lang="pl-PL" dirty="0">
              <a:solidFill>
                <a:srgbClr val="000000"/>
              </a:solidFill>
            </a:endParaRPr>
          </a:p>
          <a:p>
            <a:r>
              <a:rPr lang="pl-PL" dirty="0">
                <a:solidFill>
                  <a:srgbClr val="000000"/>
                </a:solidFill>
              </a:rPr>
              <a:t>	</a:t>
            </a:r>
            <a:r>
              <a:rPr lang="pl-PL" b="1" dirty="0">
                <a:solidFill>
                  <a:srgbClr val="000000"/>
                </a:solidFill>
              </a:rPr>
              <a:t>Temat 2: Praktyczne zastosowanie praktyk zrównoważonego rozwoju</a:t>
            </a:r>
            <a:br>
              <a:rPr lang="pl-PL" dirty="0">
                <a:solidFill>
                  <a:srgbClr val="000000"/>
                </a:solidFill>
              </a:rPr>
            </a:br>
            <a:r>
              <a:rPr lang="pl-PL" dirty="0">
                <a:solidFill>
                  <a:srgbClr val="000000"/>
                </a:solidFill>
              </a:rPr>
              <a:t>Uczestnicy kursu zdobędą umiejętności wdrażania kluczowych praktyk zrównoważonego rozwoju, takich jak redukcja odpadów, efektywność energetyczna i zrównoważone pozyskiwanie surowców w ramach działalności biznesowej.</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6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err="1"/>
              <a:t>Kluczowe</a:t>
            </a:r>
            <a:r>
              <a:rPr lang="en-US" dirty="0"/>
              <a:t> </a:t>
            </a:r>
            <a:r>
              <a:rPr lang="en-US" dirty="0" err="1"/>
              <a:t>terminy</a:t>
            </a:r>
            <a:r>
              <a:rPr lang="en-US" dirty="0"/>
              <a:t> i </a:t>
            </a:r>
            <a:r>
              <a:rPr lang="en-US" dirty="0" err="1"/>
              <a:t>definicje</a:t>
            </a:r>
            <a:endParaRPr lang="en-US" dirty="0"/>
          </a:p>
        </p:txBody>
      </p:sp>
      <p:sp>
        <p:nvSpPr>
          <p:cNvPr id="757" name="Google Shape;757;p68"/>
          <p:cNvSpPr txBox="1">
            <a:spLocks noGrp="1"/>
          </p:cNvSpPr>
          <p:nvPr>
            <p:ph type="body" idx="2"/>
          </p:nvPr>
        </p:nvSpPr>
        <p:spPr>
          <a:xfrm>
            <a:off x="792993" y="2249306"/>
            <a:ext cx="10702944" cy="3781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595959"/>
              </a:buClr>
              <a:buSzPts val="2000"/>
              <a:buFont typeface="Arial"/>
              <a:buChar char="•"/>
            </a:pPr>
            <a:r>
              <a:rPr lang="pl-PL" sz="2000" dirty="0">
                <a:solidFill>
                  <a:srgbClr val="000000"/>
                </a:solidFill>
              </a:rPr>
              <a:t>Różnorodność biologiczna: Różnorodność roślin i zwierząt w danym siedlisku, często uważana za kluczową dla utrzymania równowagi ekologicznej.</a:t>
            </a:r>
          </a:p>
          <a:p>
            <a:pPr marL="342900" lvl="0" indent="-342900" algn="just" rtl="0">
              <a:lnSpc>
                <a:spcPct val="100000"/>
              </a:lnSpc>
              <a:spcBef>
                <a:spcPts val="0"/>
              </a:spcBef>
              <a:spcAft>
                <a:spcPts val="0"/>
              </a:spcAft>
              <a:buClr>
                <a:srgbClr val="595959"/>
              </a:buClr>
              <a:buSzPts val="2000"/>
              <a:buFont typeface="Arial"/>
              <a:buChar char="•"/>
            </a:pPr>
            <a:endParaRPr lang="pl-PL" sz="2000" dirty="0">
              <a:solidFill>
                <a:srgbClr val="000000"/>
              </a:solidFill>
            </a:endParaRPr>
          </a:p>
          <a:p>
            <a:pPr marL="342900" lvl="0" indent="-342900" algn="just" rtl="0">
              <a:lnSpc>
                <a:spcPct val="100000"/>
              </a:lnSpc>
              <a:spcBef>
                <a:spcPts val="0"/>
              </a:spcBef>
              <a:spcAft>
                <a:spcPts val="0"/>
              </a:spcAft>
              <a:buClr>
                <a:srgbClr val="595959"/>
              </a:buClr>
              <a:buSzPts val="2000"/>
              <a:buFont typeface="Arial"/>
              <a:buChar char="•"/>
            </a:pPr>
            <a:r>
              <a:rPr lang="pl-PL" sz="2000" dirty="0">
                <a:solidFill>
                  <a:srgbClr val="000000"/>
                </a:solidFill>
              </a:rPr>
              <a:t>Ślad środowiskowy: Wpływ osoby, firmy lub działalności na środowisko, mierzony ilością wytworzonych gazów cieplarnianych, zwykle w jednostkach dwutlenku węgla.</a:t>
            </a:r>
          </a:p>
          <a:p>
            <a:pPr marL="342900" lvl="0" indent="-342900" algn="just" rtl="0">
              <a:lnSpc>
                <a:spcPct val="100000"/>
              </a:lnSpc>
              <a:spcBef>
                <a:spcPts val="0"/>
              </a:spcBef>
              <a:spcAft>
                <a:spcPts val="0"/>
              </a:spcAft>
              <a:buClr>
                <a:srgbClr val="595959"/>
              </a:buClr>
              <a:buSzPts val="2000"/>
              <a:buFont typeface="Arial"/>
              <a:buChar char="•"/>
            </a:pPr>
            <a:endParaRPr lang="pl-PL" sz="2000" dirty="0">
              <a:solidFill>
                <a:srgbClr val="000000"/>
              </a:solidFill>
            </a:endParaRPr>
          </a:p>
          <a:p>
            <a:pPr marL="342900" lvl="0" indent="-342900" algn="just" rtl="0">
              <a:lnSpc>
                <a:spcPct val="100000"/>
              </a:lnSpc>
              <a:spcBef>
                <a:spcPts val="0"/>
              </a:spcBef>
              <a:spcAft>
                <a:spcPts val="0"/>
              </a:spcAft>
              <a:buClr>
                <a:srgbClr val="595959"/>
              </a:buClr>
              <a:buSzPts val="2000"/>
              <a:buFont typeface="Arial"/>
              <a:buChar char="•"/>
            </a:pPr>
            <a:r>
              <a:rPr lang="pl-PL" sz="2000" dirty="0">
                <a:solidFill>
                  <a:srgbClr val="000000"/>
                </a:solidFill>
              </a:rPr>
              <a:t>Uczciwe praktyki pracy: Zasady i praktyki zapewniające uczciwe traktowanie pracowników, w tym uczciwe wynagrodzenie, bezpieczne warunki pracy i prawo do organizowania się.</a:t>
            </a:r>
          </a:p>
          <a:p>
            <a:pPr marL="342900" lvl="0" indent="-342900" algn="just" rtl="0">
              <a:lnSpc>
                <a:spcPct val="100000"/>
              </a:lnSpc>
              <a:spcBef>
                <a:spcPts val="0"/>
              </a:spcBef>
              <a:spcAft>
                <a:spcPts val="0"/>
              </a:spcAft>
              <a:buClr>
                <a:srgbClr val="595959"/>
              </a:buClr>
              <a:buSzPts val="2000"/>
              <a:buFont typeface="Arial"/>
              <a:buChar char="•"/>
            </a:pPr>
            <a:endParaRPr lang="pl-PL" sz="2000" dirty="0">
              <a:solidFill>
                <a:srgbClr val="000000"/>
              </a:solidFill>
            </a:endParaRPr>
          </a:p>
          <a:p>
            <a:pPr marL="342900" lvl="0" indent="-342900" algn="just" rtl="0">
              <a:lnSpc>
                <a:spcPct val="100000"/>
              </a:lnSpc>
              <a:spcBef>
                <a:spcPts val="0"/>
              </a:spcBef>
              <a:spcAft>
                <a:spcPts val="0"/>
              </a:spcAft>
              <a:buClr>
                <a:srgbClr val="595959"/>
              </a:buClr>
              <a:buSzPts val="2000"/>
              <a:buFont typeface="Arial"/>
              <a:buChar char="•"/>
            </a:pPr>
            <a:r>
              <a:rPr lang="pl-PL" sz="2000" dirty="0">
                <a:solidFill>
                  <a:srgbClr val="000000"/>
                </a:solidFill>
              </a:rPr>
              <a:t>Zrównoważone zaopatrzenie: Zaopatrywanie się w produkty i materiały w sposób, który ma minimalny negatywny wpływ na środowisko i społeczeństwo, często obejmujący uczciwy handel i przyjazne dla środowiska praktyki.</a:t>
            </a:r>
            <a:endParaRPr dirty="0">
              <a:solidFill>
                <a:srgbClr val="00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6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err="1"/>
              <a:t>Kluczowe</a:t>
            </a:r>
            <a:r>
              <a:rPr lang="en-US" dirty="0"/>
              <a:t> </a:t>
            </a:r>
            <a:r>
              <a:rPr lang="en-US" dirty="0" err="1"/>
              <a:t>terminy</a:t>
            </a:r>
            <a:r>
              <a:rPr lang="en-US" dirty="0"/>
              <a:t> i </a:t>
            </a:r>
            <a:r>
              <a:rPr lang="en-US" dirty="0" err="1"/>
              <a:t>definicje</a:t>
            </a:r>
            <a:endParaRPr lang="en-US" dirty="0"/>
          </a:p>
        </p:txBody>
      </p:sp>
      <p:sp>
        <p:nvSpPr>
          <p:cNvPr id="763" name="Google Shape;763;p69"/>
          <p:cNvSpPr txBox="1">
            <a:spLocks noGrp="1"/>
          </p:cNvSpPr>
          <p:nvPr>
            <p:ph type="body" idx="2"/>
          </p:nvPr>
        </p:nvSpPr>
        <p:spPr>
          <a:xfrm>
            <a:off x="761243" y="2178162"/>
            <a:ext cx="10766444" cy="3781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595959"/>
              </a:buClr>
              <a:buSzPts val="2000"/>
              <a:buFont typeface="Arial"/>
              <a:buChar char="•"/>
            </a:pPr>
            <a:r>
              <a:rPr lang="pl-PL" sz="2000" dirty="0">
                <a:solidFill>
                  <a:srgbClr val="000000"/>
                </a:solidFill>
              </a:rPr>
              <a:t>Efektywność energetyczna: Zużycie mniejszej ilości energii do wykonania tego samego zadania, co eliminuje marnotrawstwo energii.</a:t>
            </a:r>
          </a:p>
          <a:p>
            <a:pPr marL="342900" lvl="0" indent="-342900" algn="just" rtl="0">
              <a:lnSpc>
                <a:spcPct val="100000"/>
              </a:lnSpc>
              <a:spcBef>
                <a:spcPts val="0"/>
              </a:spcBef>
              <a:spcAft>
                <a:spcPts val="0"/>
              </a:spcAft>
              <a:buClr>
                <a:srgbClr val="595959"/>
              </a:buClr>
              <a:buSzPts val="2000"/>
              <a:buFont typeface="Arial"/>
              <a:buChar char="•"/>
            </a:pPr>
            <a:endParaRPr lang="pl-PL" sz="2000" dirty="0">
              <a:solidFill>
                <a:srgbClr val="000000"/>
              </a:solidFill>
            </a:endParaRPr>
          </a:p>
          <a:p>
            <a:pPr marL="342900" lvl="0" indent="-342900" algn="just" rtl="0">
              <a:lnSpc>
                <a:spcPct val="100000"/>
              </a:lnSpc>
              <a:spcBef>
                <a:spcPts val="0"/>
              </a:spcBef>
              <a:spcAft>
                <a:spcPts val="0"/>
              </a:spcAft>
              <a:buClr>
                <a:srgbClr val="595959"/>
              </a:buClr>
              <a:buSzPts val="2000"/>
              <a:buFont typeface="Arial"/>
              <a:buChar char="•"/>
            </a:pPr>
            <a:r>
              <a:rPr lang="pl-PL" sz="2000" dirty="0">
                <a:solidFill>
                  <a:srgbClr val="000000"/>
                </a:solidFill>
              </a:rPr>
              <a:t>Eko-etykietowanie: Etykietowanie produktów w celu poinformowania konsumentów, że są one wytwarzane w sposób przyjazny dla środowiska.</a:t>
            </a:r>
          </a:p>
          <a:p>
            <a:pPr marL="342900" lvl="0" indent="-342900" algn="just" rtl="0">
              <a:lnSpc>
                <a:spcPct val="100000"/>
              </a:lnSpc>
              <a:spcBef>
                <a:spcPts val="0"/>
              </a:spcBef>
              <a:spcAft>
                <a:spcPts val="0"/>
              </a:spcAft>
              <a:buClr>
                <a:srgbClr val="595959"/>
              </a:buClr>
              <a:buSzPts val="2000"/>
              <a:buFont typeface="Arial"/>
              <a:buChar char="•"/>
            </a:pPr>
            <a:endParaRPr lang="pl-PL" sz="2000" dirty="0">
              <a:solidFill>
                <a:srgbClr val="000000"/>
              </a:solidFill>
            </a:endParaRPr>
          </a:p>
          <a:p>
            <a:pPr marL="342900" lvl="0" indent="-342900" algn="just" rtl="0">
              <a:lnSpc>
                <a:spcPct val="100000"/>
              </a:lnSpc>
              <a:spcBef>
                <a:spcPts val="0"/>
              </a:spcBef>
              <a:spcAft>
                <a:spcPts val="0"/>
              </a:spcAft>
              <a:buClr>
                <a:srgbClr val="595959"/>
              </a:buClr>
              <a:buSzPts val="2000"/>
              <a:buFont typeface="Arial"/>
              <a:buChar char="•"/>
            </a:pPr>
            <a:r>
              <a:rPr lang="pl-PL" sz="2000" dirty="0">
                <a:solidFill>
                  <a:srgbClr val="000000"/>
                </a:solidFill>
              </a:rPr>
              <a:t>Oszczędzanie wody: Praktyka efektywnego wykorzystania wody w celu zmniejszenia zbędnego zużycia wody.</a:t>
            </a:r>
          </a:p>
          <a:p>
            <a:pPr marL="342900" lvl="0" indent="-342900" algn="just" rtl="0">
              <a:lnSpc>
                <a:spcPct val="100000"/>
              </a:lnSpc>
              <a:spcBef>
                <a:spcPts val="0"/>
              </a:spcBef>
              <a:spcAft>
                <a:spcPts val="0"/>
              </a:spcAft>
              <a:buClr>
                <a:srgbClr val="595959"/>
              </a:buClr>
              <a:buSzPts val="2000"/>
              <a:buFont typeface="Arial"/>
              <a:buChar char="•"/>
            </a:pPr>
            <a:endParaRPr lang="pl-PL" sz="2000" dirty="0">
              <a:solidFill>
                <a:srgbClr val="000000"/>
              </a:solidFill>
            </a:endParaRPr>
          </a:p>
          <a:p>
            <a:pPr marL="342900" lvl="0" indent="-342900" algn="just" rtl="0">
              <a:lnSpc>
                <a:spcPct val="100000"/>
              </a:lnSpc>
              <a:spcBef>
                <a:spcPts val="0"/>
              </a:spcBef>
              <a:spcAft>
                <a:spcPts val="0"/>
              </a:spcAft>
              <a:buClr>
                <a:srgbClr val="595959"/>
              </a:buClr>
              <a:buSzPts val="2000"/>
              <a:buFont typeface="Arial"/>
              <a:buChar char="•"/>
            </a:pPr>
            <a:r>
              <a:rPr lang="pl-PL" sz="2000" dirty="0">
                <a:solidFill>
                  <a:srgbClr val="000000"/>
                </a:solidFill>
              </a:rPr>
              <a:t>Ograniczanie odpadów: Praktyki mające na celu zmniejszenie ilości odpadów generowanych przez proces lub działanie.</a:t>
            </a:r>
          </a:p>
          <a:p>
            <a:pPr marL="342900" lvl="0" indent="-342900" algn="just" rtl="0">
              <a:lnSpc>
                <a:spcPct val="100000"/>
              </a:lnSpc>
              <a:spcBef>
                <a:spcPts val="0"/>
              </a:spcBef>
              <a:spcAft>
                <a:spcPts val="0"/>
              </a:spcAft>
              <a:buClr>
                <a:srgbClr val="595959"/>
              </a:buClr>
              <a:buSzPts val="2000"/>
              <a:buFont typeface="Arial"/>
              <a:buChar char="•"/>
            </a:pPr>
            <a:endParaRPr lang="pl-PL" sz="2000" dirty="0">
              <a:solidFill>
                <a:srgbClr val="000000"/>
              </a:solidFill>
            </a:endParaRPr>
          </a:p>
          <a:p>
            <a:pPr marL="342900" lvl="0" indent="-342900" algn="just" rtl="0">
              <a:lnSpc>
                <a:spcPct val="100000"/>
              </a:lnSpc>
              <a:spcBef>
                <a:spcPts val="0"/>
              </a:spcBef>
              <a:spcAft>
                <a:spcPts val="0"/>
              </a:spcAft>
              <a:buClr>
                <a:srgbClr val="595959"/>
              </a:buClr>
              <a:buSzPts val="2000"/>
              <a:buFont typeface="Arial"/>
              <a:buChar char="•"/>
            </a:pPr>
            <a:r>
              <a:rPr lang="pl-PL" sz="2000" dirty="0">
                <a:solidFill>
                  <a:srgbClr val="000000"/>
                </a:solidFill>
              </a:rPr>
              <a:t>Zielone zamówienia: Nabywanie produktów i usług, które mają zmniejszony wpływ na zdrowie ludzi i środowisko.</a:t>
            </a:r>
            <a:endParaRPr sz="2000" dirty="0">
              <a:solidFill>
                <a:srgbClr val="00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7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err="1"/>
              <a:t>Kluczowe</a:t>
            </a:r>
            <a:r>
              <a:rPr lang="en-US" dirty="0"/>
              <a:t> </a:t>
            </a:r>
            <a:r>
              <a:rPr lang="en-US" dirty="0" err="1"/>
              <a:t>terminy</a:t>
            </a:r>
            <a:r>
              <a:rPr lang="en-US" dirty="0"/>
              <a:t> i </a:t>
            </a:r>
            <a:r>
              <a:rPr lang="en-US" dirty="0" err="1"/>
              <a:t>definicje</a:t>
            </a:r>
            <a:endParaRPr lang="en-US" dirty="0"/>
          </a:p>
        </p:txBody>
      </p:sp>
      <p:sp>
        <p:nvSpPr>
          <p:cNvPr id="769" name="Google Shape;769;p70"/>
          <p:cNvSpPr txBox="1">
            <a:spLocks noGrp="1"/>
          </p:cNvSpPr>
          <p:nvPr>
            <p:ph type="body" idx="2"/>
          </p:nvPr>
        </p:nvSpPr>
        <p:spPr>
          <a:xfrm>
            <a:off x="604930" y="2087838"/>
            <a:ext cx="10779144" cy="3781929"/>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595959"/>
              </a:buClr>
              <a:buSzPts val="2000"/>
              <a:buFont typeface="Arial"/>
              <a:buChar char="•"/>
            </a:pPr>
            <a:r>
              <a:rPr lang="pl-PL" sz="2000" dirty="0" err="1">
                <a:solidFill>
                  <a:srgbClr val="000000"/>
                </a:solidFill>
              </a:rPr>
              <a:t>Triple</a:t>
            </a:r>
            <a:r>
              <a:rPr lang="pl-PL" sz="2000" dirty="0">
                <a:solidFill>
                  <a:srgbClr val="000000"/>
                </a:solidFill>
              </a:rPr>
              <a:t> </a:t>
            </a:r>
            <a:r>
              <a:rPr lang="pl-PL" sz="2000" dirty="0" err="1">
                <a:solidFill>
                  <a:srgbClr val="000000"/>
                </a:solidFill>
              </a:rPr>
              <a:t>Bottom</a:t>
            </a:r>
            <a:r>
              <a:rPr lang="pl-PL" sz="2000" dirty="0">
                <a:solidFill>
                  <a:srgbClr val="000000"/>
                </a:solidFill>
              </a:rPr>
              <a:t> Line: podejście biznesowe obejmujące wskaźniki społeczne, środowiskowe i finansowe.</a:t>
            </a:r>
          </a:p>
          <a:p>
            <a:pPr marL="342900" lvl="0" indent="-342900" algn="just" rtl="0">
              <a:lnSpc>
                <a:spcPct val="100000"/>
              </a:lnSpc>
              <a:spcBef>
                <a:spcPts val="0"/>
              </a:spcBef>
              <a:spcAft>
                <a:spcPts val="0"/>
              </a:spcAft>
              <a:buClr>
                <a:srgbClr val="595959"/>
              </a:buClr>
              <a:buSzPts val="2000"/>
              <a:buFont typeface="Arial"/>
              <a:buChar char="•"/>
            </a:pPr>
            <a:endParaRPr lang="pl-PL" sz="2000" dirty="0">
              <a:solidFill>
                <a:srgbClr val="000000"/>
              </a:solidFill>
            </a:endParaRPr>
          </a:p>
          <a:p>
            <a:pPr marL="342900" lvl="0" indent="-342900" algn="just" rtl="0">
              <a:lnSpc>
                <a:spcPct val="100000"/>
              </a:lnSpc>
              <a:spcBef>
                <a:spcPts val="0"/>
              </a:spcBef>
              <a:spcAft>
                <a:spcPts val="0"/>
              </a:spcAft>
              <a:buClr>
                <a:srgbClr val="595959"/>
              </a:buClr>
              <a:buSzPts val="2000"/>
              <a:buFont typeface="Arial"/>
              <a:buChar char="•"/>
            </a:pPr>
            <a:r>
              <a:rPr lang="pl-PL" sz="2000" dirty="0">
                <a:solidFill>
                  <a:srgbClr val="000000"/>
                </a:solidFill>
              </a:rPr>
              <a:t>Zrównoważona innowacja: opracowywanie nowych produktów, usług lub procesów, które przynoszą korzyści środowiskowe i społeczne, a także zwroty ekonomiczne.</a:t>
            </a:r>
          </a:p>
          <a:p>
            <a:pPr marL="342900" lvl="0" indent="-342900" algn="just" rtl="0">
              <a:lnSpc>
                <a:spcPct val="100000"/>
              </a:lnSpc>
              <a:spcBef>
                <a:spcPts val="0"/>
              </a:spcBef>
              <a:spcAft>
                <a:spcPts val="0"/>
              </a:spcAft>
              <a:buClr>
                <a:srgbClr val="595959"/>
              </a:buClr>
              <a:buSzPts val="2000"/>
              <a:buFont typeface="Arial"/>
              <a:buChar char="•"/>
            </a:pPr>
            <a:endParaRPr lang="pl-PL" sz="2000" dirty="0">
              <a:solidFill>
                <a:srgbClr val="000000"/>
              </a:solidFill>
            </a:endParaRPr>
          </a:p>
          <a:p>
            <a:pPr marL="342900" lvl="0" indent="-342900" algn="just" rtl="0">
              <a:lnSpc>
                <a:spcPct val="100000"/>
              </a:lnSpc>
              <a:spcBef>
                <a:spcPts val="0"/>
              </a:spcBef>
              <a:spcAft>
                <a:spcPts val="0"/>
              </a:spcAft>
              <a:buClr>
                <a:srgbClr val="595959"/>
              </a:buClr>
              <a:buSzPts val="2000"/>
              <a:buFont typeface="Arial"/>
              <a:buChar char="•"/>
            </a:pPr>
            <a:r>
              <a:rPr lang="pl-PL" sz="2000" dirty="0">
                <a:solidFill>
                  <a:srgbClr val="000000"/>
                </a:solidFill>
              </a:rPr>
              <a:t>Łagodzenie zmian klimatu: działania mające na celu zmniejszenie lub zapobieganie emisji gazów cieplarnianych.</a:t>
            </a:r>
          </a:p>
          <a:p>
            <a:pPr marL="342900" lvl="0" indent="-342900" algn="just" rtl="0">
              <a:lnSpc>
                <a:spcPct val="100000"/>
              </a:lnSpc>
              <a:spcBef>
                <a:spcPts val="0"/>
              </a:spcBef>
              <a:spcAft>
                <a:spcPts val="0"/>
              </a:spcAft>
              <a:buClr>
                <a:srgbClr val="595959"/>
              </a:buClr>
              <a:buSzPts val="2000"/>
              <a:buFont typeface="Arial"/>
              <a:buChar char="•"/>
            </a:pPr>
            <a:endParaRPr lang="pl-PL" sz="2000" dirty="0">
              <a:solidFill>
                <a:srgbClr val="000000"/>
              </a:solidFill>
            </a:endParaRPr>
          </a:p>
          <a:p>
            <a:pPr marL="342900" lvl="0" indent="-342900" algn="just" rtl="0">
              <a:lnSpc>
                <a:spcPct val="100000"/>
              </a:lnSpc>
              <a:spcBef>
                <a:spcPts val="0"/>
              </a:spcBef>
              <a:spcAft>
                <a:spcPts val="0"/>
              </a:spcAft>
              <a:buClr>
                <a:srgbClr val="595959"/>
              </a:buClr>
              <a:buSzPts val="2000"/>
              <a:buFont typeface="Arial"/>
              <a:buChar char="•"/>
            </a:pPr>
            <a:r>
              <a:rPr lang="pl-PL" sz="2000" dirty="0">
                <a:solidFill>
                  <a:srgbClr val="000000"/>
                </a:solidFill>
              </a:rPr>
              <a:t>Zielona technologia: technologia, której wykorzystanie ma na celu złagodzenie lub odwrócenie skutków działalności człowieka na środowisko.</a:t>
            </a:r>
          </a:p>
          <a:p>
            <a:pPr marL="342900" lvl="0" indent="-342900" algn="just" rtl="0">
              <a:lnSpc>
                <a:spcPct val="100000"/>
              </a:lnSpc>
              <a:spcBef>
                <a:spcPts val="0"/>
              </a:spcBef>
              <a:spcAft>
                <a:spcPts val="0"/>
              </a:spcAft>
              <a:buClr>
                <a:srgbClr val="595959"/>
              </a:buClr>
              <a:buSzPts val="2000"/>
              <a:buFont typeface="Arial"/>
              <a:buChar char="•"/>
            </a:pPr>
            <a:endParaRPr lang="pl-PL" sz="2000" dirty="0">
              <a:solidFill>
                <a:srgbClr val="000000"/>
              </a:solidFill>
            </a:endParaRPr>
          </a:p>
          <a:p>
            <a:pPr marL="342900" lvl="0" indent="-342900" algn="just" rtl="0">
              <a:lnSpc>
                <a:spcPct val="100000"/>
              </a:lnSpc>
              <a:spcBef>
                <a:spcPts val="0"/>
              </a:spcBef>
              <a:spcAft>
                <a:spcPts val="0"/>
              </a:spcAft>
              <a:buClr>
                <a:srgbClr val="595959"/>
              </a:buClr>
              <a:buSzPts val="2000"/>
              <a:buFont typeface="Arial"/>
              <a:buChar char="•"/>
            </a:pPr>
            <a:r>
              <a:rPr lang="pl-PL" sz="2000" dirty="0">
                <a:solidFill>
                  <a:srgbClr val="000000"/>
                </a:solidFill>
              </a:rPr>
              <a:t>Łańcuch dostaw o obiegu zamkniętym: łańcuch dostaw, który kładzie nacisk na ponowne wykorzystanie, recykling i odnawianie materiałów i produktów w celu stworzenia systemu zamkniętego.</a:t>
            </a:r>
            <a:endParaRPr dirty="0">
              <a:solidFill>
                <a:srgbClr val="00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g2f055413be5_0_6"/>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en-US" dirty="0" err="1"/>
              <a:t>Kluczowe</a:t>
            </a:r>
            <a:r>
              <a:rPr lang="en-US" dirty="0"/>
              <a:t> </a:t>
            </a:r>
            <a:r>
              <a:rPr lang="en-US" dirty="0" err="1"/>
              <a:t>terminy</a:t>
            </a:r>
            <a:r>
              <a:rPr lang="en-US" dirty="0"/>
              <a:t> i </a:t>
            </a:r>
            <a:r>
              <a:rPr lang="en-US" dirty="0" err="1"/>
              <a:t>definicje</a:t>
            </a:r>
            <a:endParaRPr dirty="0"/>
          </a:p>
        </p:txBody>
      </p:sp>
      <p:sp>
        <p:nvSpPr>
          <p:cNvPr id="776" name="Google Shape;776;g2f055413be5_0_6"/>
          <p:cNvSpPr txBox="1">
            <a:spLocks noGrp="1"/>
          </p:cNvSpPr>
          <p:nvPr>
            <p:ph type="body" idx="2"/>
          </p:nvPr>
        </p:nvSpPr>
        <p:spPr>
          <a:xfrm>
            <a:off x="709768" y="2133570"/>
            <a:ext cx="10664844" cy="3781800"/>
          </a:xfrm>
          <a:prstGeom prst="rect">
            <a:avLst/>
          </a:prstGeom>
          <a:noFill/>
          <a:ln>
            <a:noFill/>
          </a:ln>
        </p:spPr>
        <p:txBody>
          <a:bodyPr spcFirstLastPara="1" wrap="square" lIns="91425" tIns="45700" rIns="91425" bIns="45700" anchor="t" anchorCtr="0">
            <a:noAutofit/>
          </a:bodyPr>
          <a:lstStyle/>
          <a:p>
            <a:pPr marL="0" lvl="0" indent="0" algn="just" rtl="0">
              <a:lnSpc>
                <a:spcPct val="124000"/>
              </a:lnSpc>
              <a:spcBef>
                <a:spcPts val="0"/>
              </a:spcBef>
              <a:spcAft>
                <a:spcPts val="0"/>
              </a:spcAft>
              <a:buSzPts val="2400"/>
              <a:buNone/>
            </a:pPr>
            <a:endParaRPr sz="2000" dirty="0">
              <a:solidFill>
                <a:srgbClr val="000000"/>
              </a:solidFill>
            </a:endParaRPr>
          </a:p>
          <a:p>
            <a:pPr marL="342900" lvl="0" indent="-342900" algn="just" rtl="0">
              <a:lnSpc>
                <a:spcPct val="100000"/>
              </a:lnSpc>
              <a:spcBef>
                <a:spcPts val="0"/>
              </a:spcBef>
              <a:spcAft>
                <a:spcPts val="0"/>
              </a:spcAft>
              <a:buSzPts val="2000"/>
              <a:buFont typeface="Arial"/>
              <a:buChar char="•"/>
            </a:pPr>
            <a:r>
              <a:rPr lang="pl-PL" sz="2000" dirty="0">
                <a:solidFill>
                  <a:srgbClr val="000000"/>
                </a:solidFill>
              </a:rPr>
              <a:t>Zrównoważony rozwój społeczny: Tworzenie sprawiedliwego społeczeństwa, które zaspokaja potrzeby wszystkich obywateli i może być utrzymywane w nieskończoność.</a:t>
            </a:r>
          </a:p>
          <a:p>
            <a:pPr marL="342900" lvl="0" indent="-342900" algn="just" rtl="0">
              <a:lnSpc>
                <a:spcPct val="100000"/>
              </a:lnSpc>
              <a:spcBef>
                <a:spcPts val="0"/>
              </a:spcBef>
              <a:spcAft>
                <a:spcPts val="0"/>
              </a:spcAft>
              <a:buSzPts val="2000"/>
              <a:buFont typeface="Arial"/>
              <a:buChar char="•"/>
            </a:pPr>
            <a:endParaRPr lang="pl-PL" sz="2000" dirty="0">
              <a:solidFill>
                <a:srgbClr val="000000"/>
              </a:solidFill>
            </a:endParaRPr>
          </a:p>
          <a:p>
            <a:pPr marL="342900" lvl="0" indent="-342900" algn="just" rtl="0">
              <a:lnSpc>
                <a:spcPct val="100000"/>
              </a:lnSpc>
              <a:spcBef>
                <a:spcPts val="0"/>
              </a:spcBef>
              <a:spcAft>
                <a:spcPts val="0"/>
              </a:spcAft>
              <a:buSzPts val="2000"/>
              <a:buFont typeface="Arial"/>
              <a:buChar char="•"/>
            </a:pPr>
            <a:r>
              <a:rPr lang="pl-PL" sz="2000" dirty="0">
                <a:solidFill>
                  <a:srgbClr val="000000"/>
                </a:solidFill>
              </a:rPr>
              <a:t>Zasoby odnawialne: Zasoby naturalne, które mogą być uzupełniane naturalnie z upływem czasu, takie jak energia słoneczna, energia wiatrowa i biomasa.</a:t>
            </a:r>
          </a:p>
          <a:p>
            <a:pPr marL="342900" lvl="0" indent="-342900" algn="just" rtl="0">
              <a:lnSpc>
                <a:spcPct val="100000"/>
              </a:lnSpc>
              <a:spcBef>
                <a:spcPts val="0"/>
              </a:spcBef>
              <a:spcAft>
                <a:spcPts val="0"/>
              </a:spcAft>
              <a:buSzPts val="2000"/>
              <a:buFont typeface="Arial"/>
              <a:buChar char="•"/>
            </a:pPr>
            <a:endParaRPr lang="pl-PL" sz="2000" dirty="0">
              <a:solidFill>
                <a:srgbClr val="000000"/>
              </a:solidFill>
            </a:endParaRPr>
          </a:p>
          <a:p>
            <a:pPr marL="342900" lvl="0" indent="-342900" algn="just" rtl="0">
              <a:lnSpc>
                <a:spcPct val="100000"/>
              </a:lnSpc>
              <a:spcBef>
                <a:spcPts val="0"/>
              </a:spcBef>
              <a:spcAft>
                <a:spcPts val="0"/>
              </a:spcAft>
              <a:buSzPts val="2000"/>
              <a:buFont typeface="Arial"/>
              <a:buChar char="•"/>
            </a:pPr>
            <a:r>
              <a:rPr lang="pl-PL" sz="2000" dirty="0">
                <a:solidFill>
                  <a:srgbClr val="000000"/>
                </a:solidFill>
              </a:rPr>
              <a:t>Ład korporacyjny: System zasad, praktyk i procesów, za pomocą których firma jest kierowana i kontrolowana, ze szczególnym uwzględnieniem zrównoważonego rozwoju i praktyk etycznych.</a:t>
            </a:r>
          </a:p>
          <a:p>
            <a:pPr marL="342900" lvl="0" indent="-342900" algn="just" rtl="0">
              <a:lnSpc>
                <a:spcPct val="100000"/>
              </a:lnSpc>
              <a:spcBef>
                <a:spcPts val="0"/>
              </a:spcBef>
              <a:spcAft>
                <a:spcPts val="0"/>
              </a:spcAft>
              <a:buSzPts val="2000"/>
              <a:buFont typeface="Arial"/>
              <a:buChar char="•"/>
            </a:pPr>
            <a:endParaRPr lang="pl-PL" sz="2000" dirty="0">
              <a:solidFill>
                <a:srgbClr val="000000"/>
              </a:solidFill>
            </a:endParaRPr>
          </a:p>
          <a:p>
            <a:pPr marL="342900" lvl="0" indent="-342900" algn="just" rtl="0">
              <a:lnSpc>
                <a:spcPct val="100000"/>
              </a:lnSpc>
              <a:spcBef>
                <a:spcPts val="0"/>
              </a:spcBef>
              <a:spcAft>
                <a:spcPts val="0"/>
              </a:spcAft>
              <a:buSzPts val="2000"/>
              <a:buFont typeface="Arial"/>
              <a:buChar char="•"/>
            </a:pPr>
            <a:r>
              <a:rPr lang="pl-PL" sz="2000" dirty="0">
                <a:solidFill>
                  <a:srgbClr val="000000"/>
                </a:solidFill>
              </a:rPr>
              <a:t>Koszt cyklu życia: Metoda księgowa, która bierze pod uwagę wszystkie koszty związane z cyklem życia produktu, w tym koszty początkowe, koszty konserwacji i koszty utylizacji, w celu oszacowania całkowitego kosztu posiadania.</a:t>
            </a:r>
            <a:endParaRPr sz="2000" dirty="0">
              <a:solidFill>
                <a:srgbClr val="0000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1" name="Google Shape;791;p7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06</a:t>
            </a:r>
            <a:endParaRPr/>
          </a:p>
        </p:txBody>
      </p:sp>
      <p:sp>
        <p:nvSpPr>
          <p:cNvPr id="792" name="Google Shape;792;p7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93" name="Google Shape;793;p72"/>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BIBLIOGRAFIA</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73"/>
          <p:cNvSpPr txBox="1">
            <a:spLocks noGrp="1"/>
          </p:cNvSpPr>
          <p:nvPr>
            <p:ph type="body" idx="1"/>
          </p:nvPr>
        </p:nvSpPr>
        <p:spPr>
          <a:xfrm>
            <a:off x="253500" y="841050"/>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Bibliografia</a:t>
            </a:r>
            <a:endParaRPr dirty="0"/>
          </a:p>
        </p:txBody>
      </p:sp>
      <p:sp>
        <p:nvSpPr>
          <p:cNvPr id="799" name="Google Shape;799;p73"/>
          <p:cNvSpPr txBox="1">
            <a:spLocks noGrp="1"/>
          </p:cNvSpPr>
          <p:nvPr>
            <p:ph type="body" idx="2"/>
          </p:nvPr>
        </p:nvSpPr>
        <p:spPr>
          <a:xfrm>
            <a:off x="253500" y="1939475"/>
            <a:ext cx="11685000" cy="3990000"/>
          </a:xfrm>
          <a:prstGeom prst="rect">
            <a:avLst/>
          </a:prstGeom>
          <a:noFill/>
          <a:ln>
            <a:noFill/>
          </a:ln>
        </p:spPr>
        <p:txBody>
          <a:bodyPr spcFirstLastPara="1" wrap="square" lIns="91425" tIns="45700" rIns="91425" bIns="45700" anchor="t" anchorCtr="0">
            <a:noAutofit/>
          </a:bodyPr>
          <a:lstStyle/>
          <a:p>
            <a:pPr marL="228600" lvl="0" indent="-228600" algn="l" rtl="0">
              <a:lnSpc>
                <a:spcPct val="137777"/>
              </a:lnSpc>
              <a:spcBef>
                <a:spcPts val="0"/>
              </a:spcBef>
              <a:spcAft>
                <a:spcPts val="0"/>
              </a:spcAft>
              <a:buClr>
                <a:srgbClr val="033637"/>
              </a:buClr>
              <a:buSzPts val="1800"/>
              <a:buNone/>
            </a:pPr>
            <a:r>
              <a:rPr lang="en-US" sz="1800" dirty="0" err="1">
                <a:solidFill>
                  <a:srgbClr val="033637"/>
                </a:solidFill>
                <a:latin typeface="Arial"/>
                <a:ea typeface="Arial"/>
                <a:cs typeface="Arial"/>
                <a:sym typeface="Arial"/>
              </a:rPr>
              <a:t>Kopnina</a:t>
            </a:r>
            <a:r>
              <a:rPr lang="en-US" sz="1800" dirty="0">
                <a:solidFill>
                  <a:srgbClr val="033637"/>
                </a:solidFill>
                <a:latin typeface="Arial"/>
                <a:ea typeface="Arial"/>
                <a:cs typeface="Arial"/>
                <a:sym typeface="Arial"/>
              </a:rPr>
              <a:t>, H. (2017). Sustainability: new strategic thinking for business. </a:t>
            </a:r>
            <a:r>
              <a:rPr lang="en-US" sz="1800" i="1" dirty="0">
                <a:solidFill>
                  <a:srgbClr val="033637"/>
                </a:solidFill>
                <a:latin typeface="Arial"/>
                <a:ea typeface="Arial"/>
                <a:cs typeface="Arial"/>
                <a:sym typeface="Arial"/>
              </a:rPr>
              <a:t>Environment, Development and Sustainability</a:t>
            </a:r>
            <a:r>
              <a:rPr lang="en-US" sz="1800" dirty="0">
                <a:solidFill>
                  <a:srgbClr val="033637"/>
                </a:solidFill>
                <a:latin typeface="Arial"/>
                <a:ea typeface="Arial"/>
                <a:cs typeface="Arial"/>
                <a:sym typeface="Arial"/>
              </a:rPr>
              <a:t>, 19, 27-43.</a:t>
            </a:r>
            <a:endParaRPr dirty="0"/>
          </a:p>
          <a:p>
            <a:pPr marL="228600" lvl="0" indent="-228600" algn="l" rtl="0">
              <a:lnSpc>
                <a:spcPct val="137777"/>
              </a:lnSpc>
              <a:spcBef>
                <a:spcPts val="0"/>
              </a:spcBef>
              <a:spcAft>
                <a:spcPts val="0"/>
              </a:spcAft>
              <a:buClr>
                <a:srgbClr val="033637"/>
              </a:buClr>
              <a:buSzPts val="1800"/>
              <a:buNone/>
            </a:pPr>
            <a:r>
              <a:rPr lang="en-US" sz="1800" dirty="0">
                <a:solidFill>
                  <a:srgbClr val="033637"/>
                </a:solidFill>
                <a:latin typeface="Arial"/>
                <a:ea typeface="Arial"/>
                <a:cs typeface="Arial"/>
                <a:sym typeface="Arial"/>
              </a:rPr>
              <a:t>Comin, L. C., Aguiar, C., </a:t>
            </a:r>
            <a:r>
              <a:rPr lang="en-US" sz="1800" dirty="0" err="1">
                <a:solidFill>
                  <a:srgbClr val="033637"/>
                </a:solidFill>
                <a:latin typeface="Arial"/>
                <a:ea typeface="Arial"/>
                <a:cs typeface="Arial"/>
                <a:sym typeface="Arial"/>
              </a:rPr>
              <a:t>Sehnem</a:t>
            </a:r>
            <a:r>
              <a:rPr lang="en-US" sz="1800" dirty="0">
                <a:solidFill>
                  <a:srgbClr val="033637"/>
                </a:solidFill>
                <a:latin typeface="Arial"/>
                <a:ea typeface="Arial"/>
                <a:cs typeface="Arial"/>
                <a:sym typeface="Arial"/>
              </a:rPr>
              <a:t>, S., </a:t>
            </a:r>
            <a:r>
              <a:rPr lang="en-US" sz="1800" dirty="0" err="1">
                <a:solidFill>
                  <a:srgbClr val="033637"/>
                </a:solidFill>
                <a:latin typeface="Arial"/>
                <a:ea typeface="Arial"/>
                <a:cs typeface="Arial"/>
                <a:sym typeface="Arial"/>
              </a:rPr>
              <a:t>Yusliza</a:t>
            </a:r>
            <a:r>
              <a:rPr lang="en-US" sz="1800" dirty="0">
                <a:solidFill>
                  <a:srgbClr val="033637"/>
                </a:solidFill>
                <a:latin typeface="Arial"/>
                <a:ea typeface="Arial"/>
                <a:cs typeface="Arial"/>
                <a:sym typeface="Arial"/>
              </a:rPr>
              <a:t>, M., </a:t>
            </a:r>
            <a:r>
              <a:rPr lang="en-US" sz="1800" dirty="0" err="1">
                <a:solidFill>
                  <a:srgbClr val="033637"/>
                </a:solidFill>
                <a:latin typeface="Arial"/>
                <a:ea typeface="Arial"/>
                <a:cs typeface="Arial"/>
                <a:sym typeface="Arial"/>
              </a:rPr>
              <a:t>Cazella</a:t>
            </a:r>
            <a:r>
              <a:rPr lang="en-US" sz="1800" dirty="0">
                <a:solidFill>
                  <a:srgbClr val="033637"/>
                </a:solidFill>
                <a:latin typeface="Arial"/>
                <a:ea typeface="Arial"/>
                <a:cs typeface="Arial"/>
                <a:sym typeface="Arial"/>
              </a:rPr>
              <a:t>, C., &amp; </a:t>
            </a:r>
            <a:r>
              <a:rPr lang="en-US" sz="1800" dirty="0" err="1">
                <a:solidFill>
                  <a:srgbClr val="033637"/>
                </a:solidFill>
                <a:latin typeface="Arial"/>
                <a:ea typeface="Arial"/>
                <a:cs typeface="Arial"/>
                <a:sym typeface="Arial"/>
              </a:rPr>
              <a:t>Julkovski</a:t>
            </a:r>
            <a:r>
              <a:rPr lang="en-US" sz="1800" dirty="0">
                <a:solidFill>
                  <a:srgbClr val="033637"/>
                </a:solidFill>
                <a:latin typeface="Arial"/>
                <a:ea typeface="Arial"/>
                <a:cs typeface="Arial"/>
                <a:sym typeface="Arial"/>
              </a:rPr>
              <a:t>, D. J. (2019). Sustainable business models: a literature review. </a:t>
            </a:r>
            <a:r>
              <a:rPr lang="en-US" sz="1800" i="1" dirty="0">
                <a:solidFill>
                  <a:srgbClr val="033637"/>
                </a:solidFill>
                <a:latin typeface="Arial"/>
                <a:ea typeface="Arial"/>
                <a:cs typeface="Arial"/>
                <a:sym typeface="Arial"/>
              </a:rPr>
              <a:t>Benchmarking: An International Journal</a:t>
            </a:r>
            <a:r>
              <a:rPr lang="en-US" sz="1800" dirty="0">
                <a:solidFill>
                  <a:srgbClr val="033637"/>
                </a:solidFill>
                <a:latin typeface="Arial"/>
                <a:ea typeface="Arial"/>
                <a:cs typeface="Arial"/>
                <a:sym typeface="Arial"/>
              </a:rPr>
              <a:t>.</a:t>
            </a:r>
            <a:endParaRPr dirty="0"/>
          </a:p>
          <a:p>
            <a:pPr marL="228600" lvl="0" indent="-228600" algn="l" rtl="0">
              <a:lnSpc>
                <a:spcPct val="137777"/>
              </a:lnSpc>
              <a:spcBef>
                <a:spcPts val="0"/>
              </a:spcBef>
              <a:spcAft>
                <a:spcPts val="0"/>
              </a:spcAft>
              <a:buClr>
                <a:srgbClr val="033637"/>
              </a:buClr>
              <a:buSzPts val="1800"/>
              <a:buNone/>
            </a:pPr>
            <a:r>
              <a:rPr lang="en-US" sz="1800" dirty="0">
                <a:solidFill>
                  <a:srgbClr val="033637"/>
                </a:solidFill>
                <a:latin typeface="Arial"/>
                <a:ea typeface="Arial"/>
                <a:cs typeface="Arial"/>
                <a:sym typeface="Arial"/>
              </a:rPr>
              <a:t>Tur-</a:t>
            </a:r>
            <a:r>
              <a:rPr lang="en-US" sz="1800" dirty="0" err="1">
                <a:solidFill>
                  <a:srgbClr val="033637"/>
                </a:solidFill>
                <a:latin typeface="Arial"/>
                <a:ea typeface="Arial"/>
                <a:cs typeface="Arial"/>
                <a:sym typeface="Arial"/>
              </a:rPr>
              <a:t>Porcar</a:t>
            </a:r>
            <a:r>
              <a:rPr lang="en-US" sz="1800" dirty="0">
                <a:solidFill>
                  <a:srgbClr val="033637"/>
                </a:solidFill>
                <a:latin typeface="Arial"/>
                <a:ea typeface="Arial"/>
                <a:cs typeface="Arial"/>
                <a:sym typeface="Arial"/>
              </a:rPr>
              <a:t>, A. M., </a:t>
            </a:r>
            <a:r>
              <a:rPr lang="en-US" sz="1800" dirty="0" err="1">
                <a:solidFill>
                  <a:srgbClr val="033637"/>
                </a:solidFill>
                <a:latin typeface="Arial"/>
                <a:ea typeface="Arial"/>
                <a:cs typeface="Arial"/>
                <a:sym typeface="Arial"/>
              </a:rPr>
              <a:t>Roig-Tierno</a:t>
            </a:r>
            <a:r>
              <a:rPr lang="en-US" sz="1800" dirty="0">
                <a:solidFill>
                  <a:srgbClr val="033637"/>
                </a:solidFill>
                <a:latin typeface="Arial"/>
                <a:ea typeface="Arial"/>
                <a:cs typeface="Arial"/>
                <a:sym typeface="Arial"/>
              </a:rPr>
              <a:t>, N., &amp; Mestre, A. L. (2018). Factors affecting entrepreneurship and business sustainability. </a:t>
            </a:r>
            <a:r>
              <a:rPr lang="en-US" sz="1800" i="1" dirty="0">
                <a:solidFill>
                  <a:srgbClr val="033637"/>
                </a:solidFill>
                <a:latin typeface="Arial"/>
                <a:ea typeface="Arial"/>
                <a:cs typeface="Arial"/>
                <a:sym typeface="Arial"/>
              </a:rPr>
              <a:t>Sustainability</a:t>
            </a:r>
            <a:r>
              <a:rPr lang="en-US" sz="1800" dirty="0">
                <a:solidFill>
                  <a:srgbClr val="033637"/>
                </a:solidFill>
                <a:latin typeface="Arial"/>
                <a:ea typeface="Arial"/>
                <a:cs typeface="Arial"/>
                <a:sym typeface="Arial"/>
              </a:rPr>
              <a:t>, 10, 1-12.</a:t>
            </a:r>
            <a:endParaRPr dirty="0"/>
          </a:p>
          <a:p>
            <a:pPr marL="228600" lvl="0" indent="-228600" algn="l" rtl="0">
              <a:lnSpc>
                <a:spcPct val="137777"/>
              </a:lnSpc>
              <a:spcBef>
                <a:spcPts val="0"/>
              </a:spcBef>
              <a:spcAft>
                <a:spcPts val="0"/>
              </a:spcAft>
              <a:buClr>
                <a:srgbClr val="033637"/>
              </a:buClr>
              <a:buSzPts val="1800"/>
              <a:buNone/>
            </a:pPr>
            <a:r>
              <a:rPr lang="en-US" sz="1800" dirty="0">
                <a:solidFill>
                  <a:srgbClr val="033637"/>
                </a:solidFill>
                <a:latin typeface="Arial"/>
                <a:ea typeface="Arial"/>
                <a:cs typeface="Arial"/>
                <a:sym typeface="Arial"/>
              </a:rPr>
              <a:t>Caldera, H., Desha, C., &amp; Dawes, L. (2018). Exploring the characteristics of sustainable business practice in small and medium-sized enterprises: Experiences from the Australian manufacturing industry. </a:t>
            </a:r>
            <a:r>
              <a:rPr lang="en-US" sz="1800" i="1" dirty="0">
                <a:solidFill>
                  <a:srgbClr val="033637"/>
                </a:solidFill>
                <a:latin typeface="Arial"/>
                <a:ea typeface="Arial"/>
                <a:cs typeface="Arial"/>
                <a:sym typeface="Arial"/>
              </a:rPr>
              <a:t>Journal of Cleaner Production</a:t>
            </a:r>
            <a:r>
              <a:rPr lang="en-US" sz="1800" dirty="0">
                <a:solidFill>
                  <a:srgbClr val="033637"/>
                </a:solidFill>
                <a:latin typeface="Arial"/>
                <a:ea typeface="Arial"/>
                <a:cs typeface="Arial"/>
                <a:sym typeface="Arial"/>
              </a:rPr>
              <a:t>, 177, 338-349.</a:t>
            </a:r>
            <a:endParaRPr dirty="0"/>
          </a:p>
          <a:p>
            <a:pPr marL="228600" lvl="0" indent="-228600" algn="l" rtl="0">
              <a:lnSpc>
                <a:spcPct val="137777"/>
              </a:lnSpc>
              <a:spcBef>
                <a:spcPts val="0"/>
              </a:spcBef>
              <a:spcAft>
                <a:spcPts val="0"/>
              </a:spcAft>
              <a:buClr>
                <a:srgbClr val="033637"/>
              </a:buClr>
              <a:buSzPts val="1800"/>
              <a:buNone/>
            </a:pPr>
            <a:r>
              <a:rPr lang="en-US" sz="1800" dirty="0">
                <a:solidFill>
                  <a:srgbClr val="033637"/>
                </a:solidFill>
                <a:latin typeface="Arial"/>
                <a:ea typeface="Arial"/>
                <a:cs typeface="Arial"/>
                <a:sym typeface="Arial"/>
              </a:rPr>
              <a:t>Schulte, J., &amp; </a:t>
            </a:r>
            <a:r>
              <a:rPr lang="en-US" sz="1800" dirty="0" err="1">
                <a:solidFill>
                  <a:srgbClr val="033637"/>
                </a:solidFill>
                <a:latin typeface="Arial"/>
                <a:ea typeface="Arial"/>
                <a:cs typeface="Arial"/>
                <a:sym typeface="Arial"/>
              </a:rPr>
              <a:t>Hallstedt</a:t>
            </a:r>
            <a:r>
              <a:rPr lang="en-US" sz="1800" dirty="0">
                <a:solidFill>
                  <a:srgbClr val="033637"/>
                </a:solidFill>
                <a:latin typeface="Arial"/>
                <a:ea typeface="Arial"/>
                <a:cs typeface="Arial"/>
                <a:sym typeface="Arial"/>
              </a:rPr>
              <a:t>, S. (2018). Company risk management in light of the sustainability transition. </a:t>
            </a:r>
            <a:r>
              <a:rPr lang="en-US" sz="1800" i="1" dirty="0">
                <a:solidFill>
                  <a:srgbClr val="033637"/>
                </a:solidFill>
                <a:latin typeface="Arial"/>
                <a:ea typeface="Arial"/>
                <a:cs typeface="Arial"/>
                <a:sym typeface="Arial"/>
              </a:rPr>
              <a:t>Sustainability</a:t>
            </a:r>
            <a:r>
              <a:rPr lang="en-US" sz="1800" dirty="0">
                <a:solidFill>
                  <a:srgbClr val="033637"/>
                </a:solidFill>
                <a:latin typeface="Arial"/>
                <a:ea typeface="Arial"/>
                <a:cs typeface="Arial"/>
                <a:sym typeface="Arial"/>
              </a:rPr>
              <a:t>, 10.</a:t>
            </a:r>
            <a:endParaRPr dirty="0"/>
          </a:p>
          <a:p>
            <a:pPr marL="228600" lvl="0" indent="-228600" algn="l" rtl="0">
              <a:lnSpc>
                <a:spcPct val="137777"/>
              </a:lnSpc>
              <a:spcBef>
                <a:spcPts val="0"/>
              </a:spcBef>
              <a:spcAft>
                <a:spcPts val="0"/>
              </a:spcAft>
              <a:buClr>
                <a:srgbClr val="033637"/>
              </a:buClr>
              <a:buSzPts val="1800"/>
              <a:buNone/>
            </a:pPr>
            <a:r>
              <a:rPr lang="en-US" sz="1800" dirty="0" err="1">
                <a:solidFill>
                  <a:srgbClr val="033637"/>
                </a:solidFill>
                <a:latin typeface="Arial"/>
                <a:ea typeface="Arial"/>
                <a:cs typeface="Arial"/>
                <a:sym typeface="Arial"/>
              </a:rPr>
              <a:t>Saiu</a:t>
            </a:r>
            <a:r>
              <a:rPr lang="en-US" sz="1800" dirty="0">
                <a:solidFill>
                  <a:srgbClr val="033637"/>
                </a:solidFill>
                <a:latin typeface="Arial"/>
                <a:ea typeface="Arial"/>
                <a:cs typeface="Arial"/>
                <a:sym typeface="Arial"/>
              </a:rPr>
              <a:t>, V. (2017). The three pitfalls of sustainable city: A conceptual framework for evaluating the theory-practice gap. </a:t>
            </a:r>
            <a:r>
              <a:rPr lang="en-US" sz="1800" i="1" dirty="0">
                <a:solidFill>
                  <a:srgbClr val="033637"/>
                </a:solidFill>
                <a:latin typeface="Arial"/>
                <a:ea typeface="Arial"/>
                <a:cs typeface="Arial"/>
                <a:sym typeface="Arial"/>
              </a:rPr>
              <a:t>Sustainability</a:t>
            </a:r>
            <a:r>
              <a:rPr lang="en-US" sz="1800" dirty="0">
                <a:solidFill>
                  <a:srgbClr val="033637"/>
                </a:solidFill>
                <a:latin typeface="Arial"/>
                <a:ea typeface="Arial"/>
                <a:cs typeface="Arial"/>
                <a:sym typeface="Arial"/>
              </a:rPr>
              <a:t>, 9, 2311.</a:t>
            </a:r>
            <a:endParaRPr sz="1800" i="1" dirty="0">
              <a:solidFill>
                <a:srgbClr val="033637"/>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74"/>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US"/>
              <a:t>www.</a:t>
            </a:r>
            <a:r>
              <a:rPr lang="en-US" b="1"/>
              <a:t>website</a:t>
            </a:r>
            <a:r>
              <a:rPr lang="en-US"/>
              <a:t>.eu</a:t>
            </a:r>
            <a:endParaRPr/>
          </a:p>
          <a:p>
            <a:pPr marL="0" lvl="0" indent="0" algn="ctr" rtl="0">
              <a:lnSpc>
                <a:spcPct val="100000"/>
              </a:lnSpc>
              <a:spcBef>
                <a:spcPts val="0"/>
              </a:spcBef>
              <a:spcAft>
                <a:spcPts val="0"/>
              </a:spcAft>
              <a:buClr>
                <a:schemeClr val="lt1"/>
              </a:buClr>
              <a:buSzPts val="2400"/>
              <a:buNone/>
            </a:pPr>
            <a:endParaRPr/>
          </a:p>
        </p:txBody>
      </p:sp>
      <p:sp>
        <p:nvSpPr>
          <p:cNvPr id="806" name="Google Shape;806;p74"/>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n-US"/>
              <a:t>Any questions?</a:t>
            </a:r>
            <a:endParaRPr/>
          </a:p>
        </p:txBody>
      </p:sp>
      <p:sp>
        <p:nvSpPr>
          <p:cNvPr id="807" name="Google Shape;807;p74"/>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a:t>Thank You</a:t>
            </a:r>
            <a:endParaRPr/>
          </a:p>
        </p:txBody>
      </p:sp>
      <p:grpSp>
        <p:nvGrpSpPr>
          <p:cNvPr id="808" name="Google Shape;808;p74"/>
          <p:cNvGrpSpPr/>
          <p:nvPr/>
        </p:nvGrpSpPr>
        <p:grpSpPr>
          <a:xfrm>
            <a:off x="8380634" y="2920943"/>
            <a:ext cx="3193903" cy="538831"/>
            <a:chOff x="5349868" y="8302092"/>
            <a:chExt cx="1664680" cy="280842"/>
          </a:xfrm>
        </p:grpSpPr>
        <p:grpSp>
          <p:nvGrpSpPr>
            <p:cNvPr id="809" name="Google Shape;809;p74"/>
            <p:cNvGrpSpPr/>
            <p:nvPr/>
          </p:nvGrpSpPr>
          <p:grpSpPr>
            <a:xfrm>
              <a:off x="6388006" y="8302092"/>
              <a:ext cx="280634" cy="280634"/>
              <a:chOff x="1950027" y="2499889"/>
              <a:chExt cx="850463" cy="850463"/>
            </a:xfrm>
          </p:grpSpPr>
          <p:sp>
            <p:nvSpPr>
              <p:cNvPr id="810" name="Google Shape;810;p74"/>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11" name="Google Shape;811;p74"/>
              <p:cNvGrpSpPr/>
              <p:nvPr/>
            </p:nvGrpSpPr>
            <p:grpSpPr>
              <a:xfrm>
                <a:off x="2107521" y="2657382"/>
                <a:ext cx="535476" cy="535477"/>
                <a:chOff x="2107521" y="2657382"/>
                <a:chExt cx="535476" cy="535477"/>
              </a:xfrm>
            </p:grpSpPr>
            <p:sp>
              <p:nvSpPr>
                <p:cNvPr id="812" name="Google Shape;812;p74"/>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3" name="Google Shape;813;p74"/>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4" name="Google Shape;814;p74"/>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815" name="Google Shape;815;p74"/>
            <p:cNvGrpSpPr/>
            <p:nvPr/>
          </p:nvGrpSpPr>
          <p:grpSpPr>
            <a:xfrm>
              <a:off x="5695775" y="8302092"/>
              <a:ext cx="280634" cy="280634"/>
              <a:chOff x="-147782" y="2499889"/>
              <a:chExt cx="850463" cy="850463"/>
            </a:xfrm>
          </p:grpSpPr>
          <p:sp>
            <p:nvSpPr>
              <p:cNvPr id="816" name="Google Shape;816;p74"/>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7" name="Google Shape;817;p74"/>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18" name="Google Shape;818;p74"/>
            <p:cNvGrpSpPr/>
            <p:nvPr/>
          </p:nvGrpSpPr>
          <p:grpSpPr>
            <a:xfrm>
              <a:off x="6733914" y="8302092"/>
              <a:ext cx="280634" cy="280634"/>
              <a:chOff x="2998302" y="2499889"/>
              <a:chExt cx="850463" cy="850463"/>
            </a:xfrm>
          </p:grpSpPr>
          <p:sp>
            <p:nvSpPr>
              <p:cNvPr id="819" name="Google Shape;819;p74"/>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0" name="Google Shape;820;p74"/>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21" name="Google Shape;821;p74"/>
            <p:cNvGrpSpPr/>
            <p:nvPr/>
          </p:nvGrpSpPr>
          <p:grpSpPr>
            <a:xfrm>
              <a:off x="5349868" y="8302092"/>
              <a:ext cx="280634" cy="280842"/>
              <a:chOff x="-1196056" y="2499889"/>
              <a:chExt cx="850463" cy="851092"/>
            </a:xfrm>
          </p:grpSpPr>
          <p:sp>
            <p:nvSpPr>
              <p:cNvPr id="822" name="Google Shape;822;p74"/>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3" name="Google Shape;823;p74"/>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24" name="Google Shape;824;p74"/>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25" name="Google Shape;825;p74" descr="World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59170" y="8319371"/>
              <a:ext cx="246077" cy="246077"/>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94"/>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73B64B"/>
              </a:buClr>
              <a:buSzPts val="3600"/>
              <a:buFont typeface="Arial"/>
              <a:buNone/>
            </a:pPr>
            <a:r>
              <a:rPr lang="pl-PL" dirty="0"/>
              <a:t>PRZEGLĄD</a:t>
            </a:r>
            <a:endParaRPr dirty="0"/>
          </a:p>
          <a:p>
            <a:pPr marL="457200" marR="0" lvl="0" indent="-228600" algn="l" rtl="0">
              <a:lnSpc>
                <a:spcPct val="90000"/>
              </a:lnSpc>
              <a:spcBef>
                <a:spcPts val="1000"/>
              </a:spcBef>
              <a:spcAft>
                <a:spcPts val="0"/>
              </a:spcAft>
              <a:buClr>
                <a:srgbClr val="73B64B"/>
              </a:buClr>
              <a:buSzPts val="3600"/>
              <a:buFont typeface="Arial"/>
              <a:buNone/>
            </a:pPr>
            <a:endParaRPr dirty="0"/>
          </a:p>
        </p:txBody>
      </p:sp>
      <p:sp>
        <p:nvSpPr>
          <p:cNvPr id="285" name="Google Shape;285;p94"/>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r>
              <a:rPr lang="pl-PL" dirty="0"/>
              <a:t>	</a:t>
            </a:r>
            <a:r>
              <a:rPr lang="pl-PL" b="1" dirty="0">
                <a:solidFill>
                  <a:srgbClr val="000000"/>
                </a:solidFill>
              </a:rPr>
              <a:t>Temat 3: Wgląd w regulacje i zaangażowanie interesariuszy</a:t>
            </a:r>
            <a:br>
              <a:rPr lang="pl-PL" dirty="0">
                <a:solidFill>
                  <a:srgbClr val="000000"/>
                </a:solidFill>
              </a:rPr>
            </a:br>
            <a:r>
              <a:rPr lang="pl-PL" dirty="0">
                <a:solidFill>
                  <a:srgbClr val="000000"/>
                </a:solidFill>
              </a:rPr>
              <a:t>Uczestnicy kursu zrozumieją i nauczą się poruszać w regulacyjnym krajobrazie wpływającym na ich biznes oraz dowiedzą się, jak skutecznie angażować interesariuszy w celu komunikowania działań na rzecz zrównoważonego rozwoju.</a:t>
            </a:r>
          </a:p>
          <a:p>
            <a:endParaRPr lang="pl-PL" b="1" dirty="0">
              <a:solidFill>
                <a:srgbClr val="000000"/>
              </a:solidFill>
            </a:endParaRPr>
          </a:p>
          <a:p>
            <a:r>
              <a:rPr lang="pl-PL" b="1" dirty="0">
                <a:solidFill>
                  <a:srgbClr val="000000"/>
                </a:solidFill>
              </a:rPr>
              <a:t>	Temat 4: Pomiar wyników i konkurencyjność biznesu</a:t>
            </a:r>
            <a:br>
              <a:rPr lang="pl-PL" dirty="0">
                <a:solidFill>
                  <a:srgbClr val="000000"/>
                </a:solidFill>
              </a:rPr>
            </a:br>
            <a:r>
              <a:rPr lang="pl-PL" dirty="0">
                <a:solidFill>
                  <a:srgbClr val="000000"/>
                </a:solidFill>
              </a:rPr>
              <a:t>Uczestnicy kursu będą w stanie wykorzystać różne narzędzia i wskaźniki do pomiaru wyników zrównoważonego rozwoju oraz wykorzystać te dane do zwiększenia długoterminowej konkurencyjności swojego biznesu i pozycji rynkowej.</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7"/>
          <p:cNvSpPr txBox="1">
            <a:spLocks noGrp="1"/>
          </p:cNvSpPr>
          <p:nvPr>
            <p:ph type="body" idx="1"/>
          </p:nvPr>
        </p:nvSpPr>
        <p:spPr>
          <a:xfrm>
            <a:off x="4412325" y="835090"/>
            <a:ext cx="6909300" cy="6332100"/>
          </a:xfrm>
          <a:prstGeom prst="rect">
            <a:avLst/>
          </a:prstGeom>
          <a:noFill/>
          <a:ln>
            <a:noFill/>
          </a:ln>
        </p:spPr>
        <p:txBody>
          <a:bodyPr spcFirstLastPara="1" wrap="square" lIns="91425" tIns="45700" rIns="91425" bIns="45700" anchor="t" anchorCtr="0">
            <a:noAutofit/>
          </a:bodyPr>
          <a:lstStyle/>
          <a:p>
            <a:pPr marL="114300" lvl="0" indent="-127000" algn="just" rtl="0">
              <a:lnSpc>
                <a:spcPct val="100000"/>
              </a:lnSpc>
              <a:spcBef>
                <a:spcPts val="0"/>
              </a:spcBef>
              <a:spcAft>
                <a:spcPts val="0"/>
              </a:spcAft>
              <a:buClr>
                <a:srgbClr val="595959"/>
              </a:buClr>
              <a:buSzPts val="2000"/>
              <a:buFont typeface="Arial"/>
              <a:buChar char="•"/>
            </a:pPr>
            <a:r>
              <a:rPr lang="pl-PL" sz="2000" dirty="0">
                <a:solidFill>
                  <a:srgbClr val="000000"/>
                </a:solidFill>
              </a:rPr>
              <a:t>Zdobądź solidne zrozumienie zrównoważonego rozwoju w kontekście biznesowym, w tym definiowanie zrównoważonego rozwoju, rozpoznawanie zrównoważonych modeli biznesowych, takich jak gospodarka o obiegu zamkniętym i wartość dzielona, ​​oraz równoważenie czynników środowiskowych, społecznych i ekonomicznych. Zdobądź wiedzę i umiejętności, aby stosować praktyki </a:t>
            </a:r>
            <a:r>
              <a:rPr lang="pl-PL" sz="2000" dirty="0" err="1">
                <a:solidFill>
                  <a:srgbClr val="000000"/>
                </a:solidFill>
              </a:rPr>
              <a:t>eko</a:t>
            </a:r>
            <a:r>
              <a:rPr lang="pl-PL" sz="2000" dirty="0">
                <a:solidFill>
                  <a:srgbClr val="000000"/>
                </a:solidFill>
              </a:rPr>
              <a:t>-efektywne, takie jak redukcja odpadów, efektywność energetyczna i zrównoważone pozyskiwanie, a także opracuj i wdróż dostosowany plan zrównoważonego rozwoju w celu poprawy działalności.</a:t>
            </a:r>
          </a:p>
          <a:p>
            <a:pPr marL="114300" lvl="0" indent="-127000" algn="just" rtl="0">
              <a:lnSpc>
                <a:spcPct val="100000"/>
              </a:lnSpc>
              <a:spcBef>
                <a:spcPts val="0"/>
              </a:spcBef>
              <a:spcAft>
                <a:spcPts val="0"/>
              </a:spcAft>
              <a:buClr>
                <a:srgbClr val="595959"/>
              </a:buClr>
              <a:buSzPts val="2000"/>
              <a:buFont typeface="Arial"/>
              <a:buChar char="•"/>
            </a:pPr>
            <a:endParaRPr lang="pl-PL" sz="2000" dirty="0">
              <a:solidFill>
                <a:srgbClr val="000000"/>
              </a:solidFill>
            </a:endParaRPr>
          </a:p>
          <a:p>
            <a:pPr marL="114300" lvl="0" indent="-127000" algn="just" rtl="0">
              <a:lnSpc>
                <a:spcPct val="100000"/>
              </a:lnSpc>
              <a:spcBef>
                <a:spcPts val="0"/>
              </a:spcBef>
              <a:spcAft>
                <a:spcPts val="0"/>
              </a:spcAft>
              <a:buClr>
                <a:srgbClr val="595959"/>
              </a:buClr>
              <a:buSzPts val="2000"/>
              <a:buFont typeface="Arial"/>
              <a:buChar char="•"/>
            </a:pPr>
            <a:r>
              <a:rPr lang="pl-PL" sz="2000" dirty="0">
                <a:solidFill>
                  <a:srgbClr val="000000"/>
                </a:solidFill>
              </a:rPr>
              <a:t>Zrozum i poruszaj się po krajobrazie regulacyjnym, wykorzystuj dostępne zachęty oraz skutecznie komunikuj i raportuj działania na rzecz zrównoważonego rozwoju interesariuszom w celu zwiększenia zaangażowania i przejrzystości.</a:t>
            </a:r>
            <a:endParaRPr sz="1800" dirty="0">
              <a:solidFill>
                <a:srgbClr val="000000"/>
              </a:solidFill>
            </a:endParaRPr>
          </a:p>
        </p:txBody>
      </p:sp>
      <p:sp>
        <p:nvSpPr>
          <p:cNvPr id="292" name="Google Shape;292;p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CELE</a:t>
            </a:r>
            <a:endParaRPr dirty="0"/>
          </a:p>
          <a:p>
            <a:pPr marL="0" lvl="0" indent="0" algn="l" rtl="0">
              <a:lnSpc>
                <a:spcPct val="90000"/>
              </a:lnSpc>
              <a:spcBef>
                <a:spcPts val="1000"/>
              </a:spcBef>
              <a:spcAft>
                <a:spcPts val="0"/>
              </a:spcAft>
              <a:buClr>
                <a:schemeClr val="lt1"/>
              </a:buClr>
              <a:buSzPts val="3600"/>
              <a:buNone/>
            </a:pPr>
            <a:endParaRPr dirty="0"/>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6446</Words>
  <Application>Microsoft Office PowerPoint</Application>
  <PresentationFormat>Widescreen</PresentationFormat>
  <Paragraphs>411</Paragraphs>
  <Slides>76</Slides>
  <Notes>76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Calibri</vt:lpstr>
      <vt:lpstr>Arial</vt:lpstr>
      <vt:lpstr>Aptos</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GV Vadivan</cp:lastModifiedBy>
  <cp:revision>30</cp:revision>
  <dcterms:created xsi:type="dcterms:W3CDTF">2020-10-14T13:32:04Z</dcterms:created>
  <dcterms:modified xsi:type="dcterms:W3CDTF">2025-11-17T12:25:03Z</dcterms:modified>
</cp:coreProperties>
</file>