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49" r:id="rId71"/>
    <p:sldId id="350" r:id="rId72"/>
    <p:sldId id="351" r:id="rId73"/>
    <p:sldId id="352" r:id="rId74"/>
    <p:sldId id="353" r:id="rId75"/>
    <p:sldId id="375" r:id="rId76"/>
    <p:sldId id="330" r:id="rId77"/>
    <p:sldId id="331" r:id="rId78"/>
    <p:sldId id="332" r:id="rId79"/>
    <p:sldId id="333" r:id="rId80"/>
    <p:sldId id="334" r:id="rId81"/>
    <p:sldId id="335" r:id="rId82"/>
    <p:sldId id="336" r:id="rId83"/>
    <p:sldId id="337" r:id="rId84"/>
    <p:sldId id="338" r:id="rId85"/>
    <p:sldId id="339" r:id="rId86"/>
  </p:sldIdLst>
  <p:sldSz cx="12192000" cy="6858000"/>
  <p:notesSz cx="6858000" cy="9144000"/>
  <p:embeddedFontLst>
    <p:embeddedFont>
      <p:font typeface="IBM Plex Sans" panose="020B0503050203000203" pitchFamily="34" charset="0"/>
      <p:regular r:id="rId88"/>
      <p:bold r:id="rId89"/>
      <p:italic r:id="rId90"/>
      <p:boldItalic r:id="rId91"/>
    </p:embeddedFont>
    <p:embeddedFont>
      <p:font typeface="Montserrat" panose="00000500000000000000" pitchFamily="2" charset="-18"/>
      <p:regular r:id="rId92"/>
      <p:bold r:id="rId93"/>
      <p:italic r:id="rId94"/>
      <p:boldItalic r:id="rId95"/>
    </p:embeddedFont>
    <p:embeddedFont>
      <p:font typeface="Montserrat Light" panose="00000400000000000000" pitchFamily="2" charset="-18"/>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i73rtW7C3o2adEALiTibMX3vBH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388B43-A335-4986-B297-2121074925E9}">
  <a:tblStyle styleId="{88388B43-A335-4986-B297-2121074925E9}"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15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0.fntdata"/><Relationship Id="rId10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4434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461847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431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112475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950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9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3" name="Google Shape;3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35012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1" name="Google Shape;34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4868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IBM “What is sustainability in business?” https://www.ibm.com/topics/business-sustainability#:~:text=Sustainability%20in%20business%20refers%20to,and%20governance%20(ESG)%20metrics.</a:t>
            </a:r>
            <a:endParaRPr/>
          </a:p>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Tech Target, Ben Lutkevich, ESG vs. CSR vs. sustainability: What's the difference? https://www.techtarget.com/whatis/feature/ESG-vs-CSR-vs-sustainability-Whats-the-difference.</a:t>
            </a:r>
            <a:endParaRPr/>
          </a:p>
        </p:txBody>
      </p:sp>
      <p:sp>
        <p:nvSpPr>
          <p:cNvPr id="348" name="Google Shape;3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316952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7" name="Google Shape;3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163065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5" name="Google Shape;3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extLst>
      <p:ext uri="{BB962C8B-B14F-4D97-AF65-F5344CB8AC3E}">
        <p14:creationId xmlns:p14="http://schemas.microsoft.com/office/powerpoint/2010/main" val="54123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extLst>
      <p:ext uri="{BB962C8B-B14F-4D97-AF65-F5344CB8AC3E}">
        <p14:creationId xmlns:p14="http://schemas.microsoft.com/office/powerpoint/2010/main" val="259052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96538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335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Harvard Business School Online, Kelsey Miller (Dec 2020) The triple bottom line: what it is &amp; why it’s important: https://online.hbs.edu/blog/post/what-is-the-triple-bottom-line</a:t>
            </a:r>
            <a:endParaRPr/>
          </a:p>
        </p:txBody>
      </p:sp>
      <p:sp>
        <p:nvSpPr>
          <p:cNvPr id="386" name="Google Shape;38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2749420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European Parliament, Circular economy: definition, importance and benefits: https://www.europarl.europa.eu/topics/en/article/20151201STO05603/circular-economy-definition-importance-and-benefits#:~:text=The%20circular%20economy%20is%20a,reducing%20waste%20to%20a%20minimum.</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Steven Kane Curtis, Oksana Mont, Sharing economy business models for sustainability, Journal of Cleaner Production, Volume 266, 2020,</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121519, ISSN 0959-6526, https://doi.org/10.1016/j.jclepro.2020.121519.</a:t>
            </a:r>
            <a:endParaRPr/>
          </a:p>
          <a:p>
            <a:pPr marL="0" marR="0" lvl="0" indent="0" algn="l" rtl="0">
              <a:lnSpc>
                <a:spcPct val="100000"/>
              </a:lnSpc>
              <a:spcBef>
                <a:spcPts val="0"/>
              </a:spcBef>
              <a:spcAft>
                <a:spcPts val="0"/>
              </a:spcAft>
              <a:buClr>
                <a:schemeClr val="dk1"/>
              </a:buClr>
              <a:buSzPts val="1200"/>
              <a:buFont typeface="Calibri"/>
              <a:buNone/>
            </a:pPr>
            <a:r>
              <a:rPr lang="en-GB"/>
              <a:t>What is Product-as-a-Service (PaaS)? https://www.firmhouse.com/blog/what-is-product-as-a-service-paas </a:t>
            </a:r>
            <a:endParaRPr/>
          </a:p>
        </p:txBody>
      </p:sp>
      <p:sp>
        <p:nvSpPr>
          <p:cNvPr id="393" name="Google Shape;3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extLst>
      <p:ext uri="{BB962C8B-B14F-4D97-AF65-F5344CB8AC3E}">
        <p14:creationId xmlns:p14="http://schemas.microsoft.com/office/powerpoint/2010/main" val="226588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4242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058fc6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f058fc65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f058fc65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24</a:t>
            </a:fld>
            <a:endParaRPr/>
          </a:p>
        </p:txBody>
      </p:sp>
    </p:spTree>
    <p:extLst>
      <p:ext uri="{BB962C8B-B14F-4D97-AF65-F5344CB8AC3E}">
        <p14:creationId xmlns:p14="http://schemas.microsoft.com/office/powerpoint/2010/main" val="3439102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12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f058fc65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f058fc65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g2f058fc65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extLst>
      <p:ext uri="{BB962C8B-B14F-4D97-AF65-F5344CB8AC3E}">
        <p14:creationId xmlns:p14="http://schemas.microsoft.com/office/powerpoint/2010/main" val="2978588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2726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Yenugula, M., Sahoo, S &amp; Goswami, S. (2024). Cloud computing for sustainable development: An analysis of environmental, economic and social benefits.Journal of Future Sustainability, 4(1), 59-66.</a:t>
            </a:r>
            <a:endParaRPr/>
          </a:p>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Earth 5R, Cloud Computing : Environmental Impacts And Sustainability: https://earth5r.org/environmental-benefits-cloud-computing/</a:t>
            </a:r>
            <a:endParaRPr/>
          </a:p>
          <a:p>
            <a:pPr marL="0" lvl="0" indent="0" algn="l" rtl="0">
              <a:lnSpc>
                <a:spcPct val="100000"/>
              </a:lnSpc>
              <a:spcBef>
                <a:spcPts val="0"/>
              </a:spcBef>
              <a:spcAft>
                <a:spcPts val="0"/>
              </a:spcAft>
              <a:buSzPts val="1400"/>
              <a:buNone/>
            </a:pPr>
            <a:endParaRPr/>
          </a:p>
        </p:txBody>
      </p:sp>
      <p:sp>
        <p:nvSpPr>
          <p:cNvPr id="433" name="Google Shape;43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extLst>
      <p:ext uri="{BB962C8B-B14F-4D97-AF65-F5344CB8AC3E}">
        <p14:creationId xmlns:p14="http://schemas.microsoft.com/office/powerpoint/2010/main" val="2224431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935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053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656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McKinsey and Company, May 2024, What is the Internet of Things (IoT)? https://www.mckinsey.com/featured-insights/mckinsey-explainers/what-is-the-internet-of-things</a:t>
            </a:r>
            <a:endParaRPr/>
          </a:p>
          <a:p>
            <a:pPr marL="0" lvl="0" indent="0" algn="l" rtl="0">
              <a:lnSpc>
                <a:spcPct val="100000"/>
              </a:lnSpc>
              <a:spcBef>
                <a:spcPts val="0"/>
              </a:spcBef>
              <a:spcAft>
                <a:spcPts val="0"/>
              </a:spcAft>
              <a:buSzPts val="1400"/>
              <a:buNone/>
            </a:pPr>
            <a:r>
              <a:rPr lang="en-GB"/>
              <a:t>Kelsie Anderson, (Jan 2024)IoT for Sustainability — How IoT is changing the world: https://telnyx.com/resources/iot-sustainability-solutions</a:t>
            </a:r>
            <a:endParaRPr/>
          </a:p>
        </p:txBody>
      </p:sp>
      <p:sp>
        <p:nvSpPr>
          <p:cNvPr id="455" name="Google Shape;45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extLst>
      <p:ext uri="{BB962C8B-B14F-4D97-AF65-F5344CB8AC3E}">
        <p14:creationId xmlns:p14="http://schemas.microsoft.com/office/powerpoint/2010/main" val="3517620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6611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7044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Forbes, Jia Rizvi, 4 Ways Artificial Intelligence Is Making Companies More Efficient: https://www.forbes.com/sites/jiawertz/2024/01/16/4-ways-artificial-intelligence-is-making-companies-more-efficient/?sh=af8fc3e545ad</a:t>
            </a:r>
            <a:endParaRPr/>
          </a:p>
          <a:p>
            <a:pPr marL="0" lvl="0" indent="0" algn="l" rtl="0">
              <a:lnSpc>
                <a:spcPct val="100000"/>
              </a:lnSpc>
              <a:spcBef>
                <a:spcPts val="0"/>
              </a:spcBef>
              <a:spcAft>
                <a:spcPts val="0"/>
              </a:spcAft>
              <a:buSzPts val="1400"/>
              <a:buNone/>
            </a:pPr>
            <a:r>
              <a:rPr lang="en-GB"/>
              <a:t>Sener, How can artificial intelligence help us to improve energy efficiency? https://www.group.sener/en/insights/how-can-artificial-intelligence-help-us-to-improve-energy-efficiency/</a:t>
            </a:r>
            <a:endParaRPr/>
          </a:p>
        </p:txBody>
      </p:sp>
      <p:sp>
        <p:nvSpPr>
          <p:cNvPr id="477" name="Google Shape;47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extLst>
      <p:ext uri="{BB962C8B-B14F-4D97-AF65-F5344CB8AC3E}">
        <p14:creationId xmlns:p14="http://schemas.microsoft.com/office/powerpoint/2010/main" val="143904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8278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839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0876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f058fc65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2f058fc658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2f058fc658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38</a:t>
            </a:fld>
            <a:endParaRPr/>
          </a:p>
        </p:txBody>
      </p:sp>
    </p:spTree>
    <p:extLst>
      <p:ext uri="{BB962C8B-B14F-4D97-AF65-F5344CB8AC3E}">
        <p14:creationId xmlns:p14="http://schemas.microsoft.com/office/powerpoint/2010/main" val="605741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360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1190563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4270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4990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8275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89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8" name="Google Shape;5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5822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7732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7512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6208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0135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p:txBody>
      </p:sp>
      <p:sp>
        <p:nvSpPr>
          <p:cNvPr id="581" name="Google Shape;58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extLst>
      <p:ext uri="{BB962C8B-B14F-4D97-AF65-F5344CB8AC3E}">
        <p14:creationId xmlns:p14="http://schemas.microsoft.com/office/powerpoint/2010/main" val="160640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565473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88" name="Google Shape;58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extLst>
      <p:ext uri="{BB962C8B-B14F-4D97-AF65-F5344CB8AC3E}">
        <p14:creationId xmlns:p14="http://schemas.microsoft.com/office/powerpoint/2010/main" val="1529725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6" name="Google Shape;59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extLst>
      <p:ext uri="{BB962C8B-B14F-4D97-AF65-F5344CB8AC3E}">
        <p14:creationId xmlns:p14="http://schemas.microsoft.com/office/powerpoint/2010/main" val="3973172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9915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6928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5156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extLst>
      <p:ext uri="{BB962C8B-B14F-4D97-AF65-F5344CB8AC3E}">
        <p14:creationId xmlns:p14="http://schemas.microsoft.com/office/powerpoint/2010/main" val="3113742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4497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extLst>
      <p:ext uri="{BB962C8B-B14F-4D97-AF65-F5344CB8AC3E}">
        <p14:creationId xmlns:p14="http://schemas.microsoft.com/office/powerpoint/2010/main" val="4050811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936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522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50534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45739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654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11329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1154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969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897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491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26833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53541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69</a:t>
            </a:fld>
            <a:endParaRPr/>
          </a:p>
        </p:txBody>
      </p:sp>
    </p:spTree>
    <p:extLst>
      <p:ext uri="{BB962C8B-B14F-4D97-AF65-F5344CB8AC3E}">
        <p14:creationId xmlns:p14="http://schemas.microsoft.com/office/powerpoint/2010/main" val="336121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23761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9" name="Google Shape;72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43781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53909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1" name="Google Shape;74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50376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1828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95090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49308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76</a:t>
            </a:fld>
            <a:endParaRPr/>
          </a:p>
        </p:txBody>
      </p:sp>
    </p:spTree>
    <p:extLst>
      <p:ext uri="{BB962C8B-B14F-4D97-AF65-F5344CB8AC3E}">
        <p14:creationId xmlns:p14="http://schemas.microsoft.com/office/powerpoint/2010/main" val="31357716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29739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2885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602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3642634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80</a:t>
            </a:fld>
            <a:endParaRPr/>
          </a:p>
        </p:txBody>
      </p:sp>
    </p:spTree>
    <p:extLst>
      <p:ext uri="{BB962C8B-B14F-4D97-AF65-F5344CB8AC3E}">
        <p14:creationId xmlns:p14="http://schemas.microsoft.com/office/powerpoint/2010/main" val="36353520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74143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9392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2" name="Google Shape;802;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78975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f058fc658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2f058fc658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g2f058fc658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84</a:t>
            </a:fld>
            <a:endParaRPr/>
          </a:p>
        </p:txBody>
      </p:sp>
    </p:spTree>
    <p:extLst>
      <p:ext uri="{BB962C8B-B14F-4D97-AF65-F5344CB8AC3E}">
        <p14:creationId xmlns:p14="http://schemas.microsoft.com/office/powerpoint/2010/main" val="14451369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85</a:t>
            </a:fld>
            <a:endParaRPr/>
          </a:p>
        </p:txBody>
      </p:sp>
    </p:spTree>
    <p:extLst>
      <p:ext uri="{BB962C8B-B14F-4D97-AF65-F5344CB8AC3E}">
        <p14:creationId xmlns:p14="http://schemas.microsoft.com/office/powerpoint/2010/main" val="348165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488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4"/>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4"/>
          <p:cNvGrpSpPr/>
          <p:nvPr/>
        </p:nvGrpSpPr>
        <p:grpSpPr>
          <a:xfrm>
            <a:off x="-695010" y="4529052"/>
            <a:ext cx="2530502" cy="2045219"/>
            <a:chOff x="5816064" y="9435173"/>
            <a:chExt cx="798029" cy="644988"/>
          </a:xfrm>
        </p:grpSpPr>
        <p:sp>
          <p:nvSpPr>
            <p:cNvPr id="17" name="Google Shape;17;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4"/>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8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4"/>
          <p:cNvGrpSpPr/>
          <p:nvPr/>
        </p:nvGrpSpPr>
        <p:grpSpPr>
          <a:xfrm>
            <a:off x="-848733" y="3847224"/>
            <a:ext cx="3746119" cy="3027714"/>
            <a:chOff x="5816064" y="9435173"/>
            <a:chExt cx="798029" cy="644988"/>
          </a:xfrm>
        </p:grpSpPr>
        <p:sp>
          <p:nvSpPr>
            <p:cNvPr id="139" name="Google Shape;139;p9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5"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5"/>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62"/>
        <p:cNvGrpSpPr/>
        <p:nvPr/>
      </p:nvGrpSpPr>
      <p:grpSpPr>
        <a:xfrm>
          <a:off x="0" y="0"/>
          <a:ext cx="0" cy="0"/>
          <a:chOff x="0" y="0"/>
          <a:chExt cx="0" cy="0"/>
        </a:xfrm>
      </p:grpSpPr>
      <p:sp>
        <p:nvSpPr>
          <p:cNvPr id="163" name="Google Shape;163;p96"/>
          <p:cNvSpPr>
            <a:spLocks noGrp="1"/>
          </p:cNvSpPr>
          <p:nvPr>
            <p:ph type="pic" idx="2"/>
          </p:nvPr>
        </p:nvSpPr>
        <p:spPr>
          <a:xfrm>
            <a:off x="0" y="-12469"/>
            <a:ext cx="12192000" cy="6870469"/>
          </a:xfrm>
          <a:prstGeom prst="rect">
            <a:avLst/>
          </a:prstGeom>
          <a:solidFill>
            <a:srgbClr val="BFBFBF"/>
          </a:solidFill>
          <a:ln>
            <a:noFill/>
          </a:ln>
        </p:spPr>
      </p:sp>
      <p:sp>
        <p:nvSpPr>
          <p:cNvPr id="164" name="Google Shape;164;p96"/>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96"/>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66"/>
        <p:cNvGrpSpPr/>
        <p:nvPr/>
      </p:nvGrpSpPr>
      <p:grpSpPr>
        <a:xfrm>
          <a:off x="0" y="0"/>
          <a:ext cx="0" cy="0"/>
          <a:chOff x="0" y="0"/>
          <a:chExt cx="0" cy="0"/>
        </a:xfrm>
      </p:grpSpPr>
      <p:sp>
        <p:nvSpPr>
          <p:cNvPr id="167" name="Google Shape;167;p9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7"/>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69" name="Google Shape;169;p97"/>
          <p:cNvSpPr>
            <a:spLocks noGrp="1"/>
          </p:cNvSpPr>
          <p:nvPr>
            <p:ph type="pic" idx="2"/>
          </p:nvPr>
        </p:nvSpPr>
        <p:spPr>
          <a:xfrm>
            <a:off x="799128" y="746272"/>
            <a:ext cx="10203652" cy="5365455"/>
          </a:xfrm>
          <a:prstGeom prst="rect">
            <a:avLst/>
          </a:prstGeom>
          <a:solidFill>
            <a:srgbClr val="BFBFBF"/>
          </a:solidFill>
          <a:ln>
            <a:noFill/>
          </a:ln>
        </p:spPr>
      </p:sp>
      <p:sp>
        <p:nvSpPr>
          <p:cNvPr id="170" name="Google Shape;170;p97"/>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71" name="Google Shape;171;p97"/>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2"/>
        <p:cNvGrpSpPr/>
        <p:nvPr/>
      </p:nvGrpSpPr>
      <p:grpSpPr>
        <a:xfrm>
          <a:off x="0" y="0"/>
          <a:ext cx="0" cy="0"/>
          <a:chOff x="0" y="0"/>
          <a:chExt cx="0" cy="0"/>
        </a:xfrm>
      </p:grpSpPr>
      <p:sp>
        <p:nvSpPr>
          <p:cNvPr id="173" name="Google Shape;173;p98"/>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8"/>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9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6" name="Google Shape;176;p98"/>
          <p:cNvGrpSpPr/>
          <p:nvPr/>
        </p:nvGrpSpPr>
        <p:grpSpPr>
          <a:xfrm>
            <a:off x="-1984680" y="2794849"/>
            <a:ext cx="3760285" cy="3039163"/>
            <a:chOff x="5816064" y="9435173"/>
            <a:chExt cx="798029" cy="644988"/>
          </a:xfrm>
        </p:grpSpPr>
        <p:sp>
          <p:nvSpPr>
            <p:cNvPr id="177" name="Google Shape;177;p9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9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2" name="Google Shape;192;p98"/>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93" name="Google Shape;193;p98"/>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4" name="Google Shape;194;p98"/>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95" name="Google Shape;195;p98"/>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9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9"/>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6"/>
          <p:cNvGrpSpPr/>
          <p:nvPr/>
        </p:nvGrpSpPr>
        <p:grpSpPr>
          <a:xfrm>
            <a:off x="-692770" y="4423334"/>
            <a:ext cx="3029570" cy="2448579"/>
            <a:chOff x="5816064" y="9435173"/>
            <a:chExt cx="798029" cy="644988"/>
          </a:xfrm>
        </p:grpSpPr>
        <p:sp>
          <p:nvSpPr>
            <p:cNvPr id="61" name="Google Shape;61;p8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6"/>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7"/>
          <p:cNvGrpSpPr/>
          <p:nvPr/>
        </p:nvGrpSpPr>
        <p:grpSpPr>
          <a:xfrm>
            <a:off x="6966447" y="3406884"/>
            <a:ext cx="3616885" cy="2923263"/>
            <a:chOff x="5816064" y="9435173"/>
            <a:chExt cx="798029" cy="644988"/>
          </a:xfrm>
        </p:grpSpPr>
        <p:sp>
          <p:nvSpPr>
            <p:cNvPr id="82" name="Google Shape;82;p8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8"/>
          <p:cNvSpPr>
            <a:spLocks noGrp="1"/>
          </p:cNvSpPr>
          <p:nvPr>
            <p:ph type="pic" idx="8"/>
          </p:nvPr>
        </p:nvSpPr>
        <p:spPr>
          <a:xfrm>
            <a:off x="-48344" y="0"/>
            <a:ext cx="3570477" cy="6858000"/>
          </a:xfrm>
          <a:prstGeom prst="rect">
            <a:avLst/>
          </a:prstGeom>
          <a:solidFill>
            <a:srgbClr val="D8D8D8"/>
          </a:solidFill>
          <a:ln>
            <a:noFill/>
          </a:ln>
        </p:spPr>
      </p:sp>
      <p:sp>
        <p:nvSpPr>
          <p:cNvPr id="109" name="Google Shape;109;p8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9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9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90"/>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9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9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18"/>
        <p:cNvGrpSpPr/>
        <p:nvPr/>
      </p:nvGrpSpPr>
      <p:grpSpPr>
        <a:xfrm>
          <a:off x="0" y="0"/>
          <a:ext cx="0" cy="0"/>
          <a:chOff x="0" y="0"/>
          <a:chExt cx="0" cy="0"/>
        </a:xfrm>
      </p:grpSpPr>
      <p:sp>
        <p:nvSpPr>
          <p:cNvPr id="119" name="Google Shape;119;p91"/>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91"/>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91"/>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91"/>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s://youtu.be/kzKFuHk8ovk?si=x8QejSM-v32yKxa_"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oPSHs71mTVU?si=4PV9Rd515Otxe8B_"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youtu.be/Jh3u4GKNWXQ?si=QFDzIIkFtnN2bAEQ"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youtube.com/watch?v=42S86f5cWk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www.youtube.com/watch?v=9NsfX9W80rw"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hGb9UZ8DyDc?si=7S53yKO3R2f8kCZI"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suitecrm.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youtu.be/hxOlsEtbdm4?si=82p61HuT3HLq0dq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odoo.com/"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27.jpg"/><Relationship Id="rId5" Type="http://schemas.openxmlformats.org/officeDocument/2006/relationships/image" Target="../media/image25.png"/><Relationship Id="rId4" Type="http://schemas.openxmlformats.org/officeDocument/2006/relationships/hyperlink" Target="https://youtu.be/y7TlnAv6cto?si=-dIOLdl3trrMORn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5.png"/><Relationship Id="rId4" Type="http://schemas.openxmlformats.org/officeDocument/2006/relationships/hyperlink" Target="https://youtu.be/6drUzoeHZkg?si=zniVUPUwX3Y6dcgo"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knime.com/knime-home"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hyperlink" Target="https://youtu.be/Pom9AuI9yg4?si=NtE8aLSERjtbhic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hyperlink" Target="https://purplegriffon.com/blog/what-is-digital-sustainability" TargetMode="External"/><Relationship Id="rId7" Type="http://schemas.openxmlformats.org/officeDocument/2006/relationships/hyperlink" Target="https://www.techtarget.com/whatis/feature/ESG-vs-CSR-vs-sustainability-Whats-the-difference"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hyperlink" Target="https://www.ibm.com/topics/business-sustainability#:~:text=Sustainability%20in%20business%20refers%20to,and%20governance%20(ESG)%20metrics" TargetMode="External"/><Relationship Id="rId5" Type="http://schemas.openxmlformats.org/officeDocument/2006/relationships/hyperlink" Target="https://digital-strategy.ec.europa.eu/en/activities/digital-programme" TargetMode="External"/><Relationship Id="rId4" Type="http://schemas.openxmlformats.org/officeDocument/2006/relationships/hyperlink" Target="https://www.culturehive.co.uk/digital-heritage-hub/resource/planning/how-can-digital-help-us-become-more-environmentally-sustainable/"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online.hbs.edu/blog/post/what-is-the-triple-bottom-line"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hyperlink" Target="https://www.firmhouse.com/blog/what-is-product-as-a-service-paas" TargetMode="External"/><Relationship Id="rId4" Type="http://schemas.openxmlformats.org/officeDocument/2006/relationships/hyperlink" Target="https://www.europarl.europa.eu/topics/en/article/20151201STO05603/circular-economy-definition-importance-and-benefits#:~:text=The%20circular%20economy%20is%20a,reducing%20waste%20to%20a%20minimum"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earth5r.org/environmental-benefits-cloud-computing/" TargetMode="External"/><Relationship Id="rId7" Type="http://schemas.openxmlformats.org/officeDocument/2006/relationships/hyperlink" Target="https://www.mightybytes.com/blog/digital-sustainability/"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hyperlink" Target="https://www.group.sener/en/insights/how-can-artificial-intelligence-help-us-to-improve-energy-efficiency/" TargetMode="External"/><Relationship Id="rId5" Type="http://schemas.openxmlformats.org/officeDocument/2006/relationships/hyperlink" Target="https://www.forbes.com/sites/jiawertz/2024/01/16/4-ways-artificial-intelligence-is-making-companies-more-efficient/?sh=af8fc3e545ad" TargetMode="External"/><Relationship Id="rId4" Type="http://schemas.openxmlformats.org/officeDocument/2006/relationships/hyperlink" Target="https://www.mckinsey.com/featured-insights/mckinsey-explainers/what-is-the-internet-of-things"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linkedin.com/pulse/intersection-digital-transformation-sustainability-9wsze/"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hyperlink" Target="https://www.bain.com/insights/a-three-part-game-plan-for-delivering-sustainability-digitally/"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671C6E3B-1C30-AD2D-1A21-4295F3C5AB15}"/>
              </a:ext>
            </a:extLst>
          </p:cNvPr>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on Sustainability</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 Kit</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9435DB8A-0022-E4CD-A625-33CCDCFA1C6A}"/>
              </a:ext>
            </a:extLst>
          </p:cNvPr>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9.</a:t>
            </a:r>
            <a:r>
              <a:rPr lang="en-GB" sz="4800" b="1" i="0" u="none" strike="noStrike" cap="none" dirty="0">
                <a:solidFill>
                  <a:schemeClr val="lt1"/>
                </a:solidFill>
                <a:latin typeface="Calibri"/>
                <a:ea typeface="Calibri"/>
                <a:cs typeface="Calibri"/>
                <a:sym typeface="Calibri"/>
              </a:rPr>
              <a:t> </a:t>
            </a:r>
            <a:r>
              <a:rPr lang="pl-PL" sz="4800" b="1" i="0" u="none" strike="noStrike" cap="none" dirty="0">
                <a:solidFill>
                  <a:schemeClr val="lt1"/>
                </a:solidFill>
                <a:latin typeface="Calibri"/>
                <a:ea typeface="Calibri"/>
                <a:cs typeface="Calibri"/>
                <a:sym typeface="Calibri"/>
              </a:rPr>
              <a:t>NARZĘDZIA CYFROWE</a:t>
            </a:r>
            <a:endParaRPr lang="en-GB"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293" name="Google Shape;293;p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3000"/>
              <a:buNone/>
            </a:pPr>
            <a:r>
              <a:rPr lang="en-GB" sz="3000" b="1">
                <a:solidFill>
                  <a:schemeClr val="lt1"/>
                </a:solidFill>
                <a:latin typeface="Calibri"/>
                <a:ea typeface="Calibri"/>
                <a:cs typeface="Calibri"/>
                <a:sym typeface="Calibri"/>
              </a:rPr>
              <a:t>There is a path to sustainability.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It is a path that could lead to a better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future for all life on Earth</a:t>
            </a:r>
            <a:endParaRPr/>
          </a:p>
        </p:txBody>
      </p:sp>
      <p:pic>
        <p:nvPicPr>
          <p:cNvPr id="294" name="Google Shape;294;p9"/>
          <p:cNvPicPr preferRelativeResize="0">
            <a:picLocks noGrp="1"/>
          </p:cNvPicPr>
          <p:nvPr>
            <p:ph type="pic" idx="3"/>
          </p:nvPr>
        </p:nvPicPr>
        <p:blipFill rotWithShape="1">
          <a:blip r:embed="rId3">
            <a:alphaModFix/>
          </a:blip>
          <a:srcRect t="7768" b="7768"/>
          <a:stretch/>
        </p:blipFill>
        <p:spPr>
          <a:xfrm>
            <a:off x="-2" y="-7299"/>
            <a:ext cx="12192002" cy="6865298"/>
          </a:xfrm>
          <a:prstGeom prst="rect">
            <a:avLst/>
          </a:prstGeom>
          <a:solidFill>
            <a:srgbClr val="BFBFBF"/>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1" name="Google Shape;301;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2" name="Google Shape;302;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3" name="Google Shape;303;p10"/>
          <p:cNvSpPr txBox="1"/>
          <p:nvPr/>
        </p:nvSpPr>
        <p:spPr>
          <a:xfrm>
            <a:off x="5844230" y="4514232"/>
            <a:ext cx="560874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Narzędzia cyfrowe dla zrównoważonego rozwoju</a:t>
            </a:r>
            <a:endParaRPr lang="en-GB"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body" idx="1"/>
          </p:nvPr>
        </p:nvSpPr>
        <p:spPr>
          <a:xfrm>
            <a:off x="4912291" y="127866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Wprowadzenie do innowacji cyfrowych i zrównoważonego rozwoju</a:t>
            </a:r>
            <a:endParaRPr dirty="0"/>
          </a:p>
        </p:txBody>
      </p:sp>
      <p:sp>
        <p:nvSpPr>
          <p:cNvPr id="309" name="Google Shape;309;p11"/>
          <p:cNvSpPr txBox="1">
            <a:spLocks noGrp="1"/>
          </p:cNvSpPr>
          <p:nvPr>
            <p:ph type="body" idx="3"/>
          </p:nvPr>
        </p:nvSpPr>
        <p:spPr>
          <a:xfrm>
            <a:off x="3880331" y="1061613"/>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01</a:t>
            </a:r>
            <a:endParaRPr dirty="0"/>
          </a:p>
        </p:txBody>
      </p:sp>
      <p:sp>
        <p:nvSpPr>
          <p:cNvPr id="310" name="Google Shape;310;p11"/>
          <p:cNvSpPr txBox="1">
            <a:spLocks noGrp="1"/>
          </p:cNvSpPr>
          <p:nvPr>
            <p:ph type="body" idx="4"/>
          </p:nvPr>
        </p:nvSpPr>
        <p:spPr>
          <a:xfrm>
            <a:off x="4912292" y="243627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err="1"/>
              <a:t>Teoretyczne</a:t>
            </a:r>
            <a:r>
              <a:rPr lang="en-GB" dirty="0"/>
              <a:t> </a:t>
            </a:r>
            <a:r>
              <a:rPr lang="en-GB" dirty="0" err="1"/>
              <a:t>podstawy</a:t>
            </a:r>
            <a:r>
              <a:rPr lang="en-GB" dirty="0"/>
              <a:t> </a:t>
            </a:r>
            <a:r>
              <a:rPr lang="en-GB" dirty="0" err="1"/>
              <a:t>zrównoważonego</a:t>
            </a:r>
            <a:r>
              <a:rPr lang="en-GB" dirty="0"/>
              <a:t> </a:t>
            </a:r>
            <a:r>
              <a:rPr lang="en-GB" dirty="0" err="1"/>
              <a:t>rozwoju</a:t>
            </a:r>
            <a:endParaRPr dirty="0"/>
          </a:p>
        </p:txBody>
      </p:sp>
      <p:sp>
        <p:nvSpPr>
          <p:cNvPr id="311" name="Google Shape;311;p11"/>
          <p:cNvSpPr txBox="1">
            <a:spLocks noGrp="1"/>
          </p:cNvSpPr>
          <p:nvPr>
            <p:ph type="body" idx="6"/>
          </p:nvPr>
        </p:nvSpPr>
        <p:spPr>
          <a:xfrm>
            <a:off x="4912293" y="351324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err="1"/>
              <a:t>Narzędzia</a:t>
            </a:r>
            <a:r>
              <a:rPr lang="en-GB" dirty="0"/>
              <a:t> </a:t>
            </a:r>
            <a:r>
              <a:rPr lang="en-GB" dirty="0" err="1"/>
              <a:t>cyfrowe</a:t>
            </a:r>
            <a:r>
              <a:rPr lang="en-GB" dirty="0"/>
              <a:t> i </a:t>
            </a:r>
            <a:r>
              <a:rPr lang="en-GB" dirty="0" err="1"/>
              <a:t>technologie</a:t>
            </a:r>
            <a:endParaRPr dirty="0"/>
          </a:p>
        </p:txBody>
      </p:sp>
      <p:sp>
        <p:nvSpPr>
          <p:cNvPr id="312" name="Google Shape;312;p11"/>
          <p:cNvSpPr txBox="1">
            <a:spLocks noGrp="1"/>
          </p:cNvSpPr>
          <p:nvPr>
            <p:ph type="body" idx="9"/>
          </p:nvPr>
        </p:nvSpPr>
        <p:spPr>
          <a:xfrm>
            <a:off x="3918849" y="2168414"/>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3" name="Google Shape;313;p11"/>
          <p:cNvSpPr txBox="1">
            <a:spLocks noGrp="1"/>
          </p:cNvSpPr>
          <p:nvPr>
            <p:ph type="body" idx="13"/>
          </p:nvPr>
        </p:nvSpPr>
        <p:spPr>
          <a:xfrm>
            <a:off x="3918849" y="320817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4" name="Google Shape;314;p11"/>
          <p:cNvSpPr/>
          <p:nvPr/>
        </p:nvSpPr>
        <p:spPr>
          <a:xfrm>
            <a:off x="3880331" y="218902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5" name="Google Shape;315;p11"/>
          <p:cNvSpPr/>
          <p:nvPr/>
        </p:nvSpPr>
        <p:spPr>
          <a:xfrm>
            <a:off x="3880331" y="325219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16" name="Google Shape;316;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17" name="Google Shape;317;p11"/>
          <p:cNvSpPr/>
          <p:nvPr/>
        </p:nvSpPr>
        <p:spPr>
          <a:xfrm>
            <a:off x="3880331" y="42609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8" name="Google Shape;318;p11"/>
          <p:cNvSpPr txBox="1"/>
          <p:nvPr/>
        </p:nvSpPr>
        <p:spPr>
          <a:xfrm>
            <a:off x="4958705" y="436319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Oprogramowanie open-</a:t>
            </a:r>
            <a:r>
              <a:rPr lang="pl-PL" sz="2400" b="1" i="0" u="none" strike="noStrike" cap="none" dirty="0" err="1">
                <a:solidFill>
                  <a:srgbClr val="73B64B"/>
                </a:solidFill>
                <a:latin typeface="Calibri"/>
                <a:ea typeface="Calibri"/>
                <a:cs typeface="Calibri"/>
                <a:sym typeface="Calibri"/>
              </a:rPr>
              <a:t>source</a:t>
            </a:r>
            <a:r>
              <a:rPr lang="pl-PL" sz="2400" b="1" i="0" u="none" strike="noStrike" cap="none" dirty="0">
                <a:solidFill>
                  <a:srgbClr val="73B64B"/>
                </a:solidFill>
                <a:latin typeface="Calibri"/>
                <a:ea typeface="Calibri"/>
                <a:cs typeface="Calibri"/>
                <a:sym typeface="Calibri"/>
              </a:rPr>
              <a:t> lub </a:t>
            </a:r>
            <a:r>
              <a:rPr lang="pl-PL" sz="2400" b="1" i="0" u="none" strike="noStrike" cap="none" dirty="0" err="1">
                <a:solidFill>
                  <a:srgbClr val="73B64B"/>
                </a:solidFill>
                <a:latin typeface="Calibri"/>
                <a:ea typeface="Calibri"/>
                <a:cs typeface="Calibri"/>
                <a:sym typeface="Calibri"/>
              </a:rPr>
              <a:t>niskokosztowe</a:t>
            </a:r>
            <a:r>
              <a:rPr lang="pl-PL" sz="2400" b="1" i="0" u="none" strike="noStrike" cap="none" dirty="0">
                <a:solidFill>
                  <a:srgbClr val="73B64B"/>
                </a:solidFill>
                <a:latin typeface="Calibri"/>
                <a:ea typeface="Calibri"/>
                <a:cs typeface="Calibri"/>
                <a:sym typeface="Calibri"/>
              </a:rPr>
              <a:t> rozwiązania software'owe</a:t>
            </a:r>
            <a:endParaRPr sz="2400" b="1" i="0" u="none" strike="noStrike" cap="none" dirty="0">
              <a:solidFill>
                <a:srgbClr val="73B64B"/>
              </a:solidFill>
              <a:latin typeface="Calibri"/>
              <a:ea typeface="Calibri"/>
              <a:cs typeface="Calibri"/>
              <a:sym typeface="Calibri"/>
            </a:endParaRPr>
          </a:p>
        </p:txBody>
      </p:sp>
      <p:sp>
        <p:nvSpPr>
          <p:cNvPr id="319" name="Google Shape;319;p11"/>
          <p:cNvSpPr txBox="1"/>
          <p:nvPr/>
        </p:nvSpPr>
        <p:spPr>
          <a:xfrm>
            <a:off x="3914990" y="414803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0" name="Google Shape;320;p11"/>
          <p:cNvSpPr txBox="1"/>
          <p:nvPr/>
        </p:nvSpPr>
        <p:spPr>
          <a:xfrm>
            <a:off x="4927790" y="548837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Opracowywanie cyfrowego planu zrównoważonego rozwoju</a:t>
            </a:r>
            <a:endParaRPr sz="2400" b="1" i="0" u="none" strike="noStrike" cap="none" dirty="0">
              <a:solidFill>
                <a:srgbClr val="73B64B"/>
              </a:solidFill>
              <a:latin typeface="Calibri"/>
              <a:ea typeface="Calibri"/>
              <a:cs typeface="Calibri"/>
              <a:sym typeface="Calibri"/>
            </a:endParaRPr>
          </a:p>
        </p:txBody>
      </p:sp>
      <p:sp>
        <p:nvSpPr>
          <p:cNvPr id="321" name="Google Shape;321;p11"/>
          <p:cNvSpPr txBox="1"/>
          <p:nvPr/>
        </p:nvSpPr>
        <p:spPr>
          <a:xfrm>
            <a:off x="3918849" y="516634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2" name="Google Shape;322;p11"/>
          <p:cNvSpPr/>
          <p:nvPr/>
        </p:nvSpPr>
        <p:spPr>
          <a:xfrm>
            <a:off x="3880331" y="52713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3" name="Google Shape;323;p11"/>
          <p:cNvSpPr/>
          <p:nvPr/>
        </p:nvSpPr>
        <p:spPr>
          <a:xfrm>
            <a:off x="3880331" y="6179782"/>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9.1 </a:t>
            </a:r>
            <a:r>
              <a:rPr lang="pl-PL" dirty="0"/>
              <a:t>WPROWADZENIE DO INNOWACJI CYFROWYCH I ZRÓWNOWAŻONEGO ROZWOJU</a:t>
            </a:r>
            <a:endParaRPr dirty="0"/>
          </a:p>
        </p:txBody>
      </p:sp>
      <p:pic>
        <p:nvPicPr>
          <p:cNvPr id="329" name="Google Shape;329;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Wprowadzenie do innowacji cyfrowych i zrównoważonego rozwoju</a:t>
            </a:r>
            <a:endParaRPr dirty="0"/>
          </a:p>
        </p:txBody>
      </p:sp>
      <p:sp>
        <p:nvSpPr>
          <p:cNvPr id="336" name="Google Shape;336;p13"/>
          <p:cNvSpPr txBox="1">
            <a:spLocks noGrp="1"/>
          </p:cNvSpPr>
          <p:nvPr>
            <p:ph type="body" idx="2"/>
          </p:nvPr>
        </p:nvSpPr>
        <p:spPr>
          <a:xfrm>
            <a:off x="542257" y="2249306"/>
            <a:ext cx="51426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pl-PL" sz="2200" b="1" dirty="0">
                <a:solidFill>
                  <a:srgbClr val="C00000"/>
                </a:solidFill>
              </a:rPr>
              <a:t>Czym jest technologia cyfrowa?</a:t>
            </a:r>
            <a:br>
              <a:rPr lang="pl-PL" sz="2200" dirty="0"/>
            </a:br>
            <a:r>
              <a:rPr lang="pl-PL" sz="2200" dirty="0">
                <a:solidFill>
                  <a:srgbClr val="000000"/>
                </a:solidFill>
              </a:rPr>
              <a:t>Technologia cyfrowa to zbiór różnorodnych zdolności elektronicznych — narzędzi, systemów i urządzeń — które umożliwiają generowanie, przechowywanie i przetwarzanie danych. Technologie te odgrywają kluczową rolę w rozwoju zrównoważonego rozwoju, oferując inteligentne rozwiązania dla skomplikowanych problemów środowiskowych.</a:t>
            </a:r>
            <a:endParaRPr sz="2200" dirty="0">
              <a:solidFill>
                <a:srgbClr val="000000"/>
              </a:solidFill>
            </a:endParaRPr>
          </a:p>
        </p:txBody>
      </p:sp>
      <p:sp>
        <p:nvSpPr>
          <p:cNvPr id="337" name="Google Shape;337;p13"/>
          <p:cNvSpPr txBox="1"/>
          <p:nvPr/>
        </p:nvSpPr>
        <p:spPr>
          <a:xfrm>
            <a:off x="5956858" y="2249306"/>
            <a:ext cx="5428500" cy="37818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EB7339"/>
              </a:buClr>
              <a:buSzPts val="2400"/>
              <a:buFont typeface="Arial"/>
              <a:buNone/>
            </a:pPr>
            <a:r>
              <a:rPr lang="pl-PL" sz="2200" b="1" i="0" u="none" strike="noStrike" cap="none" dirty="0">
                <a:solidFill>
                  <a:srgbClr val="C00000"/>
                </a:solidFill>
                <a:latin typeface="Calibri"/>
                <a:ea typeface="Calibri"/>
                <a:cs typeface="Calibri"/>
                <a:sym typeface="Calibri"/>
              </a:rPr>
              <a:t>Czym jest innowacja cyfrowa?  </a:t>
            </a:r>
          </a:p>
          <a:p>
            <a:pPr marL="0" marR="0" lvl="0" indent="0" algn="just" rtl="0">
              <a:lnSpc>
                <a:spcPct val="103333"/>
              </a:lnSpc>
              <a:spcBef>
                <a:spcPts val="0"/>
              </a:spcBef>
              <a:spcAft>
                <a:spcPts val="0"/>
              </a:spcAft>
              <a:buClr>
                <a:srgbClr val="EB7339"/>
              </a:buClr>
              <a:buSzPts val="2400"/>
              <a:buFont typeface="Arial"/>
              <a:buNone/>
            </a:pPr>
            <a:r>
              <a:rPr lang="pl-PL" sz="2200" i="0" u="none" strike="noStrike" cap="none" dirty="0">
                <a:latin typeface="Calibri"/>
                <a:ea typeface="Calibri"/>
                <a:cs typeface="Calibri"/>
                <a:sym typeface="Calibri"/>
              </a:rPr>
              <a:t>Innowacja cyfrowa to zastosowanie technologii cyfrowych w celu istotnej zmiany praktyk biznesowych, modeli i produktów. Może pomóc mikroprzedsiębiorstwom zwiększyć efektywność operacyjną, poprawić zaangażowanie klientów i ostatecznie przyczynić się do wzrostu. Zgodnie z programem Digital Europe, przyjęcie narzędzi cyfrowych jest kluczowe dla firm, które chcą utrzymać konkurencyjność w rozwijającej się cyfrowej gospodarce.</a:t>
            </a:r>
            <a:endParaRPr sz="2200" i="0" u="none" strike="noStrike" cap="none"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txBox="1">
            <a:spLocks noGrp="1"/>
          </p:cNvSpPr>
          <p:nvPr>
            <p:ph type="body" idx="1"/>
          </p:nvPr>
        </p:nvSpPr>
        <p:spPr>
          <a:xfrm>
            <a:off x="904855" y="604952"/>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Wprowadzenie do innowacji cyfrowych i zrównoważonego rozwoju</a:t>
            </a:r>
            <a:endParaRPr dirty="0"/>
          </a:p>
        </p:txBody>
      </p:sp>
      <p:sp>
        <p:nvSpPr>
          <p:cNvPr id="344" name="Google Shape;344;p14"/>
          <p:cNvSpPr txBox="1">
            <a:spLocks noGrp="1"/>
          </p:cNvSpPr>
          <p:nvPr>
            <p:ph type="body" idx="2"/>
          </p:nvPr>
        </p:nvSpPr>
        <p:spPr>
          <a:xfrm>
            <a:off x="904855" y="2356546"/>
            <a:ext cx="10777072"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None/>
            </a:pPr>
            <a:r>
              <a:rPr lang="en-GB" b="1" dirty="0" err="1">
                <a:solidFill>
                  <a:srgbClr val="1E75B0"/>
                </a:solidFill>
              </a:rPr>
              <a:t>Przykłady</a:t>
            </a:r>
            <a:r>
              <a:rPr lang="en-GB" b="1" dirty="0">
                <a:solidFill>
                  <a:srgbClr val="1E75B0"/>
                </a:solidFill>
              </a:rPr>
              <a:t> </a:t>
            </a:r>
            <a:r>
              <a:rPr lang="en-GB" b="1" dirty="0" err="1">
                <a:solidFill>
                  <a:srgbClr val="1E75B0"/>
                </a:solidFill>
              </a:rPr>
              <a:t>praktyczne</a:t>
            </a:r>
            <a:endParaRPr lang="pl-PL" b="1" dirty="0">
              <a:solidFill>
                <a:srgbClr val="1E75B0"/>
              </a:solidFill>
            </a:endParaRPr>
          </a:p>
          <a:p>
            <a:pPr marL="0" lvl="0" indent="0" algn="l" rtl="0">
              <a:lnSpc>
                <a:spcPct val="103333"/>
              </a:lnSpc>
              <a:spcBef>
                <a:spcPts val="0"/>
              </a:spcBef>
              <a:spcAft>
                <a:spcPts val="0"/>
              </a:spcAft>
              <a:buClr>
                <a:srgbClr val="1E75B0"/>
              </a:buClr>
              <a:buSzPts val="2400"/>
              <a:buNone/>
            </a:pPr>
            <a:endParaRPr b="1" dirty="0"/>
          </a:p>
          <a:p>
            <a:pPr marL="342900" lvl="0" indent="-342900" algn="l" rtl="0">
              <a:lnSpc>
                <a:spcPct val="103333"/>
              </a:lnSpc>
              <a:spcBef>
                <a:spcPts val="0"/>
              </a:spcBef>
              <a:spcAft>
                <a:spcPts val="0"/>
              </a:spcAft>
              <a:buClr>
                <a:srgbClr val="595959"/>
              </a:buClr>
              <a:buSzPts val="2400"/>
              <a:buFont typeface="Noto Sans Symbols"/>
              <a:buChar char="❖"/>
            </a:pPr>
            <a:r>
              <a:rPr lang="pl-PL" dirty="0"/>
              <a:t>Integracja rozwiązań e-commerce w celu dostępu do szerszych rynków.  </a:t>
            </a:r>
          </a:p>
          <a:p>
            <a:pPr marL="342900" lvl="0" indent="-342900" algn="l" rtl="0">
              <a:lnSpc>
                <a:spcPct val="103333"/>
              </a:lnSpc>
              <a:spcBef>
                <a:spcPts val="0"/>
              </a:spcBef>
              <a:spcAft>
                <a:spcPts val="0"/>
              </a:spcAft>
              <a:buClr>
                <a:srgbClr val="595959"/>
              </a:buClr>
              <a:buSzPts val="2400"/>
              <a:buFont typeface="Noto Sans Symbols"/>
              <a:buChar char="❖"/>
            </a:pPr>
            <a:r>
              <a:rPr lang="pl-PL" dirty="0"/>
              <a:t>Wykorzystanie big data i analiz w celu optymalizacji łańcuchów dostaw i przewidywania trendów rynkowych.  </a:t>
            </a:r>
          </a:p>
          <a:p>
            <a:pPr marL="342900" lvl="0" indent="-342900" algn="l" rtl="0">
              <a:lnSpc>
                <a:spcPct val="103333"/>
              </a:lnSpc>
              <a:spcBef>
                <a:spcPts val="0"/>
              </a:spcBef>
              <a:spcAft>
                <a:spcPts val="0"/>
              </a:spcAft>
              <a:buClr>
                <a:srgbClr val="595959"/>
              </a:buClr>
              <a:buSzPts val="2400"/>
              <a:buFont typeface="Noto Sans Symbols"/>
              <a:buChar char="❖"/>
            </a:pPr>
            <a:r>
              <a:rPr lang="pl-PL" dirty="0"/>
              <a:t>Przyjmowanie energooszczędnych technologii cyfrowych, które redukują ślad węglowy operacji.</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a:spLocks noGrp="1"/>
          </p:cNvSpPr>
          <p:nvPr>
            <p:ph type="body" idx="1"/>
          </p:nvPr>
        </p:nvSpPr>
        <p:spPr>
          <a:xfrm>
            <a:off x="889304" y="66827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Zrozumienie zrównoważonego rozwoju w biznesie</a:t>
            </a:r>
            <a:endParaRPr dirty="0"/>
          </a:p>
        </p:txBody>
      </p:sp>
      <p:sp>
        <p:nvSpPr>
          <p:cNvPr id="351" name="Google Shape;351;p15"/>
          <p:cNvSpPr txBox="1">
            <a:spLocks noGrp="1"/>
          </p:cNvSpPr>
          <p:nvPr>
            <p:ph type="body" idx="2"/>
          </p:nvPr>
        </p:nvSpPr>
        <p:spPr>
          <a:xfrm>
            <a:off x="889279" y="118560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dirty="0"/>
              <a:t>Zrównoważony rozwój w kontekście biznesowym polega na opracowywaniu praktyk, które przynoszą długoterminowe korzyści środowiskowe, społeczne i ekonomiczne. Europejski Zielony Ład podkreśla znaczenie zrównoważonego rozwoju, dążąc do osiągnięcia neutralności klimatycznej w Europie do 2050 roku, wspierając wzrost gospodarczy, który daje więcej planecie, niż jej odbiera.</a:t>
            </a:r>
            <a:endParaRPr dirty="0"/>
          </a:p>
          <a:p>
            <a:pPr marL="0" lvl="0" indent="0" algn="l" rtl="0">
              <a:lnSpc>
                <a:spcPct val="103333"/>
              </a:lnSpc>
              <a:spcBef>
                <a:spcPts val="0"/>
              </a:spcBef>
              <a:spcAft>
                <a:spcPts val="0"/>
              </a:spcAft>
              <a:buClr>
                <a:srgbClr val="595959"/>
              </a:buClr>
              <a:buSzPts val="2400"/>
              <a:buNone/>
            </a:pPr>
            <a:endParaRPr dirty="0"/>
          </a:p>
        </p:txBody>
      </p:sp>
      <p:sp>
        <p:nvSpPr>
          <p:cNvPr id="352" name="Google Shape;352;p15"/>
          <p:cNvSpPr txBox="1"/>
          <p:nvPr/>
        </p:nvSpPr>
        <p:spPr>
          <a:xfrm>
            <a:off x="749889" y="3265328"/>
            <a:ext cx="5664000" cy="2924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EB7339"/>
              </a:buClr>
              <a:buSzPts val="2400"/>
              <a:buFont typeface="Arial"/>
              <a:buNone/>
            </a:pPr>
            <a:r>
              <a:rPr lang="en-GB" sz="2000" b="1" i="0" u="none" strike="noStrike" cap="none" dirty="0" err="1">
                <a:solidFill>
                  <a:srgbClr val="EB7339"/>
                </a:solidFill>
                <a:latin typeface="Calibri"/>
                <a:ea typeface="Calibri"/>
                <a:cs typeface="Calibri"/>
                <a:sym typeface="Calibri"/>
              </a:rPr>
              <a:t>Trzy</a:t>
            </a:r>
            <a:r>
              <a:rPr lang="en-GB" sz="2000" b="1" i="0" u="none" strike="noStrike" cap="none" dirty="0">
                <a:solidFill>
                  <a:srgbClr val="EB7339"/>
                </a:solidFill>
                <a:latin typeface="Calibri"/>
                <a:ea typeface="Calibri"/>
                <a:cs typeface="Calibri"/>
                <a:sym typeface="Calibri"/>
              </a:rPr>
              <a:t> </a:t>
            </a:r>
            <a:r>
              <a:rPr lang="en-GB" sz="2000" b="1" i="0" u="none" strike="noStrike" cap="none" dirty="0" err="1">
                <a:solidFill>
                  <a:srgbClr val="EB7339"/>
                </a:solidFill>
                <a:latin typeface="Calibri"/>
                <a:ea typeface="Calibri"/>
                <a:cs typeface="Calibri"/>
                <a:sym typeface="Calibri"/>
              </a:rPr>
              <a:t>filary</a:t>
            </a:r>
            <a:r>
              <a:rPr lang="en-GB" sz="2000" b="1" i="0" u="none" strike="noStrike" cap="none" dirty="0">
                <a:solidFill>
                  <a:srgbClr val="EB7339"/>
                </a:solidFill>
                <a:latin typeface="Calibri"/>
                <a:ea typeface="Calibri"/>
                <a:cs typeface="Calibri"/>
                <a:sym typeface="Calibri"/>
              </a:rPr>
              <a:t> </a:t>
            </a:r>
            <a:r>
              <a:rPr lang="en-GB" sz="2000" b="1" i="0" u="none" strike="noStrike" cap="none" dirty="0" err="1">
                <a:solidFill>
                  <a:srgbClr val="EB7339"/>
                </a:solidFill>
                <a:latin typeface="Calibri"/>
                <a:ea typeface="Calibri"/>
                <a:cs typeface="Calibri"/>
                <a:sym typeface="Calibri"/>
              </a:rPr>
              <a:t>zrównoważonego</a:t>
            </a:r>
            <a:r>
              <a:rPr lang="en-GB" sz="2000" b="1" i="0" u="none" strike="noStrike" cap="none" dirty="0">
                <a:solidFill>
                  <a:srgbClr val="EB7339"/>
                </a:solidFill>
                <a:latin typeface="Calibri"/>
                <a:ea typeface="Calibri"/>
                <a:cs typeface="Calibri"/>
                <a:sym typeface="Calibri"/>
              </a:rPr>
              <a:t> </a:t>
            </a:r>
            <a:r>
              <a:rPr lang="en-GB" sz="2000" b="1" i="0" u="none" strike="noStrike" cap="none" dirty="0" err="1">
                <a:solidFill>
                  <a:srgbClr val="EB7339"/>
                </a:solidFill>
                <a:latin typeface="Calibri"/>
                <a:ea typeface="Calibri"/>
                <a:cs typeface="Calibri"/>
                <a:sym typeface="Calibri"/>
              </a:rPr>
              <a:t>rozwoju</a:t>
            </a:r>
            <a:endParaRPr lang="pl-PL" sz="2000" b="1" i="0" u="none" strike="noStrike" cap="none" dirty="0">
              <a:solidFill>
                <a:srgbClr val="EB7339"/>
              </a:solidFill>
              <a:latin typeface="Calibri"/>
              <a:ea typeface="Calibri"/>
              <a:cs typeface="Calibri"/>
              <a:sym typeface="Calibri"/>
            </a:endParaRPr>
          </a:p>
          <a:p>
            <a:pPr marL="0" marR="0" lvl="0" indent="0" algn="l" rtl="0">
              <a:lnSpc>
                <a:spcPct val="103333"/>
              </a:lnSpc>
              <a:spcBef>
                <a:spcPts val="0"/>
              </a:spcBef>
              <a:spcAft>
                <a:spcPts val="0"/>
              </a:spcAft>
              <a:buClr>
                <a:srgbClr val="EB7339"/>
              </a:buClr>
              <a:buSzPts val="2400"/>
              <a:buFont typeface="Arial"/>
              <a:buNone/>
            </a:pPr>
            <a:r>
              <a:rPr lang="pl-PL" sz="2000" i="0" u="none" strike="noStrike" cap="none" dirty="0">
                <a:solidFill>
                  <a:srgbClr val="595959"/>
                </a:solidFill>
                <a:latin typeface="Calibri"/>
                <a:ea typeface="Calibri"/>
                <a:cs typeface="Calibri"/>
                <a:sym typeface="Calibri"/>
              </a:rPr>
              <a:t>1. </a:t>
            </a:r>
            <a:r>
              <a:rPr lang="pl-PL" sz="2000" b="1" i="0" u="none" strike="noStrike" cap="none" dirty="0">
                <a:solidFill>
                  <a:srgbClr val="595959"/>
                </a:solidFill>
                <a:latin typeface="Calibri"/>
                <a:ea typeface="Calibri"/>
                <a:cs typeface="Calibri"/>
                <a:sym typeface="Calibri"/>
              </a:rPr>
              <a:t>Środowiskowy</a:t>
            </a:r>
            <a:r>
              <a:rPr lang="pl-PL" sz="2000" i="0" u="none" strike="noStrike" cap="none" dirty="0">
                <a:solidFill>
                  <a:srgbClr val="595959"/>
                </a:solidFill>
                <a:latin typeface="Calibri"/>
                <a:ea typeface="Calibri"/>
                <a:cs typeface="Calibri"/>
                <a:sym typeface="Calibri"/>
              </a:rPr>
              <a:t> – Inicjatywy takie jak redukcja odpadów za pomocą systemów cyfrowego śledzenia.  </a:t>
            </a:r>
          </a:p>
          <a:p>
            <a:pPr marL="0" marR="0" lvl="0" indent="0" algn="l" rtl="0">
              <a:lnSpc>
                <a:spcPct val="103333"/>
              </a:lnSpc>
              <a:spcBef>
                <a:spcPts val="0"/>
              </a:spcBef>
              <a:spcAft>
                <a:spcPts val="0"/>
              </a:spcAft>
              <a:buClr>
                <a:srgbClr val="EB7339"/>
              </a:buClr>
              <a:buSzPts val="2400"/>
              <a:buFont typeface="Arial"/>
              <a:buNone/>
            </a:pPr>
            <a:r>
              <a:rPr lang="pl-PL" sz="2000" i="0" u="none" strike="noStrike" cap="none" dirty="0">
                <a:solidFill>
                  <a:srgbClr val="595959"/>
                </a:solidFill>
                <a:latin typeface="Calibri"/>
                <a:ea typeface="Calibri"/>
                <a:cs typeface="Calibri"/>
                <a:sym typeface="Calibri"/>
              </a:rPr>
              <a:t>2. </a:t>
            </a:r>
            <a:r>
              <a:rPr lang="pl-PL" sz="2000" b="1" i="0" u="none" strike="noStrike" cap="none" dirty="0">
                <a:solidFill>
                  <a:srgbClr val="595959"/>
                </a:solidFill>
                <a:latin typeface="Calibri"/>
                <a:ea typeface="Calibri"/>
                <a:cs typeface="Calibri"/>
                <a:sym typeface="Calibri"/>
              </a:rPr>
              <a:t>Społeczny</a:t>
            </a:r>
            <a:r>
              <a:rPr lang="pl-PL" sz="2000" i="0" u="none" strike="noStrike" cap="none" dirty="0">
                <a:solidFill>
                  <a:srgbClr val="595959"/>
                </a:solidFill>
                <a:latin typeface="Calibri"/>
                <a:ea typeface="Calibri"/>
                <a:cs typeface="Calibri"/>
                <a:sym typeface="Calibri"/>
              </a:rPr>
              <a:t> – Poprawa warunków pracy i zaangażowanie w społeczności lokalne.  </a:t>
            </a:r>
          </a:p>
          <a:p>
            <a:pPr marL="0" marR="0" lvl="0" indent="0" algn="l" rtl="0">
              <a:lnSpc>
                <a:spcPct val="103333"/>
              </a:lnSpc>
              <a:spcBef>
                <a:spcPts val="0"/>
              </a:spcBef>
              <a:spcAft>
                <a:spcPts val="0"/>
              </a:spcAft>
              <a:buClr>
                <a:srgbClr val="EB7339"/>
              </a:buClr>
              <a:buSzPts val="2400"/>
              <a:buFont typeface="Arial"/>
              <a:buNone/>
            </a:pPr>
            <a:r>
              <a:rPr lang="pl-PL" sz="2000" i="0" u="none" strike="noStrike" cap="none" dirty="0">
                <a:solidFill>
                  <a:srgbClr val="595959"/>
                </a:solidFill>
                <a:latin typeface="Calibri"/>
                <a:ea typeface="Calibri"/>
                <a:cs typeface="Calibri"/>
                <a:sym typeface="Calibri"/>
              </a:rPr>
              <a:t>3. </a:t>
            </a:r>
            <a:r>
              <a:rPr lang="pl-PL" sz="2000" b="1" i="0" u="none" strike="noStrike" cap="none" dirty="0">
                <a:solidFill>
                  <a:srgbClr val="595959"/>
                </a:solidFill>
                <a:latin typeface="Calibri"/>
                <a:ea typeface="Calibri"/>
                <a:cs typeface="Calibri"/>
                <a:sym typeface="Calibri"/>
              </a:rPr>
              <a:t>Ekonomiczny</a:t>
            </a:r>
            <a:r>
              <a:rPr lang="pl-PL" sz="2000" i="0" u="none" strike="noStrike" cap="none" dirty="0">
                <a:solidFill>
                  <a:srgbClr val="595959"/>
                </a:solidFill>
                <a:latin typeface="Calibri"/>
                <a:ea typeface="Calibri"/>
                <a:cs typeface="Calibri"/>
                <a:sym typeface="Calibri"/>
              </a:rPr>
              <a:t> – Zapewnienie, że praktyki biznesowe są zarówno opłacalne, jak i świadome ekologicznie.</a:t>
            </a:r>
            <a:endParaRPr sz="1200" i="0" u="none" strike="noStrike" cap="none" dirty="0">
              <a:solidFill>
                <a:srgbClr val="000000"/>
              </a:solidFill>
              <a:latin typeface="Arial"/>
              <a:ea typeface="Arial"/>
              <a:cs typeface="Arial"/>
              <a:sym typeface="Arial"/>
            </a:endParaRPr>
          </a:p>
        </p:txBody>
      </p:sp>
      <p:sp>
        <p:nvSpPr>
          <p:cNvPr id="353" name="Google Shape;353;p15"/>
          <p:cNvSpPr txBox="1"/>
          <p:nvPr/>
        </p:nvSpPr>
        <p:spPr>
          <a:xfrm>
            <a:off x="6225911" y="3265328"/>
            <a:ext cx="5216200" cy="2924492"/>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1E75B0"/>
              </a:buClr>
              <a:buSzPts val="2400"/>
              <a:buFont typeface="Arial"/>
              <a:buNone/>
            </a:pPr>
            <a:r>
              <a:rPr lang="pl-PL" sz="2000" b="1" i="0" u="none" strike="noStrike" cap="none" dirty="0">
                <a:solidFill>
                  <a:srgbClr val="1E75B0"/>
                </a:solidFill>
                <a:latin typeface="Calibri"/>
                <a:ea typeface="Calibri"/>
                <a:cs typeface="Calibri"/>
                <a:sym typeface="Calibri"/>
              </a:rPr>
              <a:t>Korzyści z praktyk zrównoważonego rozwoju</a:t>
            </a:r>
          </a:p>
          <a:p>
            <a:pPr marL="0" marR="0" lvl="0" indent="0" algn="l" rtl="0">
              <a:lnSpc>
                <a:spcPct val="103333"/>
              </a:lnSpc>
              <a:spcBef>
                <a:spcPts val="0"/>
              </a:spcBef>
              <a:spcAft>
                <a:spcPts val="0"/>
              </a:spcAft>
              <a:buClr>
                <a:srgbClr val="1E75B0"/>
              </a:buClr>
              <a:buSzPts val="2400"/>
              <a:buFont typeface="Arial"/>
              <a:buNone/>
            </a:pPr>
            <a:r>
              <a:rPr lang="pl-PL" sz="2000" b="0" i="0" u="none" strike="noStrike" cap="none" dirty="0">
                <a:solidFill>
                  <a:srgbClr val="595959"/>
                </a:solidFill>
                <a:latin typeface="Calibri"/>
                <a:ea typeface="Calibri"/>
                <a:cs typeface="Calibri"/>
                <a:sym typeface="Calibri"/>
              </a:rPr>
              <a:t>1. Zmniejszenie kosztów operacyjnych dzięki oszczędnościom energii.  </a:t>
            </a:r>
          </a:p>
          <a:p>
            <a:pPr marL="0" marR="0" lvl="0" indent="0" algn="l" rtl="0">
              <a:lnSpc>
                <a:spcPct val="103333"/>
              </a:lnSpc>
              <a:spcBef>
                <a:spcPts val="0"/>
              </a:spcBef>
              <a:spcAft>
                <a:spcPts val="0"/>
              </a:spcAft>
              <a:buClr>
                <a:srgbClr val="1E75B0"/>
              </a:buClr>
              <a:buSzPts val="2400"/>
              <a:buFont typeface="Arial"/>
              <a:buNone/>
            </a:pPr>
            <a:r>
              <a:rPr lang="pl-PL" sz="2000" b="0" i="0" u="none" strike="noStrike" cap="none" dirty="0">
                <a:solidFill>
                  <a:srgbClr val="595959"/>
                </a:solidFill>
                <a:latin typeface="Calibri"/>
                <a:ea typeface="Calibri"/>
                <a:cs typeface="Calibri"/>
                <a:sym typeface="Calibri"/>
              </a:rPr>
              <a:t>2. Lepsza pozycja na rynku poprzez zaspokajanie potrzeb ekologicznie świadomych konsumentów.  </a:t>
            </a:r>
          </a:p>
          <a:p>
            <a:pPr marL="0" marR="0" lvl="0" indent="0" algn="l" rtl="0">
              <a:lnSpc>
                <a:spcPct val="103333"/>
              </a:lnSpc>
              <a:spcBef>
                <a:spcPts val="0"/>
              </a:spcBef>
              <a:spcAft>
                <a:spcPts val="0"/>
              </a:spcAft>
              <a:buClr>
                <a:srgbClr val="1E75B0"/>
              </a:buClr>
              <a:buSzPts val="2400"/>
              <a:buFont typeface="Arial"/>
              <a:buNone/>
            </a:pPr>
            <a:r>
              <a:rPr lang="pl-PL" sz="2000" b="0" i="0" u="none" strike="noStrike" cap="none" dirty="0">
                <a:solidFill>
                  <a:srgbClr val="595959"/>
                </a:solidFill>
                <a:latin typeface="Calibri"/>
                <a:ea typeface="Calibri"/>
                <a:cs typeface="Calibri"/>
                <a:sym typeface="Calibri"/>
              </a:rPr>
              <a:t>3. Zgodność z regulacjami środowiskowymi UE, co może zapobiec potencjalnym karom i sankcjom.</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6"/>
          <p:cNvSpPr txBox="1">
            <a:spLocks noGrp="1"/>
          </p:cNvSpPr>
          <p:nvPr>
            <p:ph type="body" idx="1"/>
          </p:nvPr>
        </p:nvSpPr>
        <p:spPr>
          <a:xfrm>
            <a:off x="1138775" y="593866"/>
            <a:ext cx="1093459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Skrzyżowanie innowacji cyfrowych i zrównoważonego rozwoju</a:t>
            </a:r>
            <a:endParaRPr dirty="0"/>
          </a:p>
        </p:txBody>
      </p:sp>
      <p:pic>
        <p:nvPicPr>
          <p:cNvPr id="360" name="Google Shape;360;p16"/>
          <p:cNvPicPr preferRelativeResize="0">
            <a:picLocks noGrp="1"/>
          </p:cNvPicPr>
          <p:nvPr>
            <p:ph type="pic" idx="2"/>
          </p:nvPr>
        </p:nvPicPr>
        <p:blipFill rotWithShape="1">
          <a:blip r:embed="rId3">
            <a:alphaModFix/>
          </a:blip>
          <a:srcRect l="13124" r="13124"/>
          <a:stretch/>
        </p:blipFill>
        <p:spPr>
          <a:xfrm>
            <a:off x="635271" y="2095585"/>
            <a:ext cx="5130800" cy="3913188"/>
          </a:xfrm>
          <a:prstGeom prst="rect">
            <a:avLst/>
          </a:prstGeom>
          <a:solidFill>
            <a:srgbClr val="D8D8D8"/>
          </a:solidFill>
          <a:ln>
            <a:noFill/>
          </a:ln>
        </p:spPr>
      </p:pic>
      <p:sp>
        <p:nvSpPr>
          <p:cNvPr id="361" name="Google Shape;361;p16"/>
          <p:cNvSpPr txBox="1">
            <a:spLocks noGrp="1"/>
          </p:cNvSpPr>
          <p:nvPr>
            <p:ph type="body" idx="3"/>
          </p:nvPr>
        </p:nvSpPr>
        <p:spPr>
          <a:xfrm>
            <a:off x="6360617" y="2095585"/>
            <a:ext cx="5585925" cy="4102937"/>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dirty="0"/>
              <a:t>1. </a:t>
            </a:r>
            <a:r>
              <a:rPr lang="pl-PL" b="1" dirty="0"/>
              <a:t>Korzyści synergiczne  </a:t>
            </a:r>
          </a:p>
          <a:p>
            <a:pPr marL="228600" lvl="0" indent="-228600" algn="just" rtl="0">
              <a:lnSpc>
                <a:spcPct val="103333"/>
              </a:lnSpc>
              <a:spcBef>
                <a:spcPts val="0"/>
              </a:spcBef>
              <a:spcAft>
                <a:spcPts val="0"/>
              </a:spcAft>
              <a:buClr>
                <a:srgbClr val="595959"/>
              </a:buClr>
              <a:buSzPts val="2400"/>
              <a:buNone/>
            </a:pPr>
            <a:r>
              <a:rPr lang="pl-PL" b="1" dirty="0"/>
              <a:t>	</a:t>
            </a:r>
            <a:r>
              <a:rPr lang="pl-PL" dirty="0"/>
              <a:t>Narzędzia cyfrowe mogą usprawniać procesy i redukować zużycie zasobów, bezpośrednio wspierając cele zrównoważonego rozwoju środowiskowego. Na przykład, chmura obliczeniowa może zmniejszyć potrzebę posiadania fizycznej infrastruktury, co prowadzi do mniejszego zużycia energii i przestrzeni biurowej.</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a:spLocks noGrp="1"/>
          </p:cNvSpPr>
          <p:nvPr>
            <p:ph type="body" idx="1"/>
          </p:nvPr>
        </p:nvSpPr>
        <p:spPr>
          <a:xfrm>
            <a:off x="1138775" y="160115"/>
            <a:ext cx="1093459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Skrzyżowanie innowacji cyfrowych i zrównoważonego rozwoju</a:t>
            </a:r>
            <a:endParaRPr dirty="0"/>
          </a:p>
        </p:txBody>
      </p:sp>
      <p:pic>
        <p:nvPicPr>
          <p:cNvPr id="368" name="Google Shape;368;p17"/>
          <p:cNvPicPr preferRelativeResize="0">
            <a:picLocks noGrp="1"/>
          </p:cNvPicPr>
          <p:nvPr>
            <p:ph type="pic" idx="2"/>
          </p:nvPr>
        </p:nvPicPr>
        <p:blipFill rotWithShape="1">
          <a:blip r:embed="rId3">
            <a:alphaModFix/>
          </a:blip>
          <a:srcRect l="6273" r="6273"/>
          <a:stretch/>
        </p:blipFill>
        <p:spPr>
          <a:xfrm>
            <a:off x="635271" y="2095585"/>
            <a:ext cx="5130800" cy="3913188"/>
          </a:xfrm>
          <a:prstGeom prst="rect">
            <a:avLst/>
          </a:prstGeom>
          <a:solidFill>
            <a:srgbClr val="D8D8D8"/>
          </a:solidFill>
          <a:ln>
            <a:noFill/>
          </a:ln>
        </p:spPr>
      </p:pic>
      <p:sp>
        <p:nvSpPr>
          <p:cNvPr id="369" name="Google Shape;369;p17"/>
          <p:cNvSpPr txBox="1">
            <a:spLocks noGrp="1"/>
          </p:cNvSpPr>
          <p:nvPr>
            <p:ph type="body" idx="3"/>
          </p:nvPr>
        </p:nvSpPr>
        <p:spPr>
          <a:xfrm>
            <a:off x="6284400" y="758550"/>
            <a:ext cx="5652300" cy="5340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b="1" dirty="0"/>
              <a:t>2. Wyzwania do rozważenia  </a:t>
            </a:r>
          </a:p>
          <a:p>
            <a:pPr marL="0" lvl="0" indent="0" algn="just" rtl="0">
              <a:lnSpc>
                <a:spcPct val="103333"/>
              </a:lnSpc>
              <a:spcBef>
                <a:spcPts val="0"/>
              </a:spcBef>
              <a:spcAft>
                <a:spcPts val="0"/>
              </a:spcAft>
              <a:buClr>
                <a:srgbClr val="595959"/>
              </a:buClr>
              <a:buSzPts val="2400"/>
              <a:buNone/>
            </a:pPr>
            <a:r>
              <a:rPr lang="pl-PL" sz="2000" dirty="0"/>
              <a:t>Chociaż początkowa inwestycja w technologie cyfrowe może być wysoka, szczególnie dla mikroprzedsiębiorstw, oszczędności i zyski z efektywności w długim okresie są znaczne. Szkolenie pracowników jest również niezbędne, aby w pełni wykorzystać korzyści płynące z narzędzi cyfrowych.</a:t>
            </a:r>
          </a:p>
          <a:p>
            <a:pPr marL="0" lvl="0" indent="0" algn="just" rtl="0">
              <a:lnSpc>
                <a:spcPct val="103333"/>
              </a:lnSpc>
              <a:spcBef>
                <a:spcPts val="0"/>
              </a:spcBef>
              <a:spcAft>
                <a:spcPts val="0"/>
              </a:spcAft>
              <a:buClr>
                <a:srgbClr val="595959"/>
              </a:buClr>
              <a:buSzPts val="2400"/>
              <a:buNone/>
            </a:pPr>
            <a:endParaRPr lang="pl-PL" sz="2000" b="1" dirty="0"/>
          </a:p>
          <a:p>
            <a:pPr marL="0" lvl="0" indent="0" algn="just" rtl="0">
              <a:lnSpc>
                <a:spcPct val="103333"/>
              </a:lnSpc>
              <a:spcBef>
                <a:spcPts val="0"/>
              </a:spcBef>
              <a:spcAft>
                <a:spcPts val="0"/>
              </a:spcAft>
              <a:buClr>
                <a:srgbClr val="595959"/>
              </a:buClr>
              <a:buSzPts val="2400"/>
              <a:buNone/>
            </a:pPr>
            <a:r>
              <a:rPr lang="pl-PL" sz="2000" b="1" dirty="0"/>
              <a:t>3. Ramy regulacyjne  </a:t>
            </a:r>
          </a:p>
          <a:p>
            <a:pPr marL="0" lvl="0" indent="0" algn="just" rtl="0">
              <a:lnSpc>
                <a:spcPct val="103333"/>
              </a:lnSpc>
              <a:spcBef>
                <a:spcPts val="0"/>
              </a:spcBef>
              <a:spcAft>
                <a:spcPts val="0"/>
              </a:spcAft>
              <a:buClr>
                <a:srgbClr val="595959"/>
              </a:buClr>
              <a:buSzPts val="2400"/>
              <a:buNone/>
            </a:pPr>
            <a:r>
              <a:rPr lang="pl-PL" sz="2000" dirty="0"/>
              <a:t>Przestrzeganie regulacji dotyczących ujawniania informacji o finansowaniu zrównoważonym (SFDR) jest kluczowe dla mikroprzedsiębiorstw szukających inwestycji. Nakłada ona na firmy obowiązek ujawnienia, w jaki sposób ich praktyki są zgodne z zrównoważonymi inwestycjami, aby przyciągnąć finansowanie zgodne z unijnymi kryteriami zrównoważonego rozwoju.</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a:spLocks noGrp="1"/>
          </p:cNvSpPr>
          <p:nvPr>
            <p:ph type="body" idx="1"/>
          </p:nvPr>
        </p:nvSpPr>
        <p:spPr>
          <a:xfrm>
            <a:off x="4567623" y="251326"/>
            <a:ext cx="6829200" cy="516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pl-PL" sz="2100" b="1" dirty="0"/>
              <a:t>Zgodnie z Programem Digital Europe, jaki jest cel innowacji cyfrowych w biznesie?  </a:t>
            </a:r>
          </a:p>
          <a:p>
            <a:pPr marL="0" lvl="0" indent="0" algn="just" rtl="0">
              <a:lnSpc>
                <a:spcPct val="100000"/>
              </a:lnSpc>
              <a:spcBef>
                <a:spcPts val="0"/>
              </a:spcBef>
              <a:spcAft>
                <a:spcPts val="0"/>
              </a:spcAft>
              <a:buClr>
                <a:srgbClr val="595959"/>
              </a:buClr>
              <a:buSzPts val="2400"/>
              <a:buNone/>
            </a:pPr>
            <a:r>
              <a:rPr lang="pl-PL" sz="2100" dirty="0"/>
              <a:t>A. Tylko automatyzacja istniejących procesów  </a:t>
            </a:r>
          </a:p>
          <a:p>
            <a:pPr marL="0" lvl="0" indent="0" algn="just" rtl="0">
              <a:lnSpc>
                <a:spcPct val="100000"/>
              </a:lnSpc>
              <a:spcBef>
                <a:spcPts val="0"/>
              </a:spcBef>
              <a:spcAft>
                <a:spcPts val="0"/>
              </a:spcAft>
              <a:buClr>
                <a:srgbClr val="595959"/>
              </a:buClr>
              <a:buSzPts val="2400"/>
              <a:buNone/>
            </a:pPr>
            <a:r>
              <a:rPr lang="pl-PL" sz="2100" dirty="0">
                <a:solidFill>
                  <a:srgbClr val="00B050"/>
                </a:solidFill>
              </a:rPr>
              <a:t>B. Przekształcanie modeli i praktyk biznesowych przy użyciu technologii cyfrowych  </a:t>
            </a:r>
          </a:p>
          <a:p>
            <a:pPr marL="0" lvl="0" indent="0" algn="just" rtl="0">
              <a:lnSpc>
                <a:spcPct val="100000"/>
              </a:lnSpc>
              <a:spcBef>
                <a:spcPts val="0"/>
              </a:spcBef>
              <a:spcAft>
                <a:spcPts val="0"/>
              </a:spcAft>
              <a:buClr>
                <a:srgbClr val="595959"/>
              </a:buClr>
              <a:buSzPts val="2400"/>
              <a:buNone/>
            </a:pPr>
            <a:r>
              <a:rPr lang="pl-PL" sz="2100" dirty="0"/>
              <a:t>C. Wyłącznie redukcja kosztów zatrudnienia  </a:t>
            </a:r>
          </a:p>
          <a:p>
            <a:pPr marL="0" lvl="0" indent="0" algn="just" rtl="0">
              <a:lnSpc>
                <a:spcPct val="100000"/>
              </a:lnSpc>
              <a:spcBef>
                <a:spcPts val="0"/>
              </a:spcBef>
              <a:spcAft>
                <a:spcPts val="0"/>
              </a:spcAft>
              <a:buClr>
                <a:srgbClr val="595959"/>
              </a:buClr>
              <a:buSzPts val="2400"/>
              <a:buNone/>
            </a:pPr>
            <a:endParaRPr lang="pl-PL" sz="2100" b="1" dirty="0"/>
          </a:p>
          <a:p>
            <a:pPr marL="0" lvl="0" indent="0" algn="just" rtl="0">
              <a:lnSpc>
                <a:spcPct val="100000"/>
              </a:lnSpc>
              <a:spcBef>
                <a:spcPts val="0"/>
              </a:spcBef>
              <a:spcAft>
                <a:spcPts val="0"/>
              </a:spcAft>
              <a:buClr>
                <a:srgbClr val="595959"/>
              </a:buClr>
              <a:buSzPts val="2400"/>
              <a:buNone/>
            </a:pPr>
            <a:r>
              <a:rPr lang="pl-PL" sz="2100" b="1" dirty="0"/>
              <a:t>Jaki jest główny cel Europejskiego Zielonego Ładu?  </a:t>
            </a:r>
          </a:p>
          <a:p>
            <a:pPr marL="0" lvl="0" indent="0" algn="just" rtl="0">
              <a:lnSpc>
                <a:spcPct val="100000"/>
              </a:lnSpc>
              <a:spcBef>
                <a:spcPts val="0"/>
              </a:spcBef>
              <a:spcAft>
                <a:spcPts val="0"/>
              </a:spcAft>
              <a:buClr>
                <a:srgbClr val="595959"/>
              </a:buClr>
              <a:buSzPts val="2400"/>
              <a:buNone/>
            </a:pPr>
            <a:r>
              <a:rPr lang="pl-PL" sz="2100" dirty="0"/>
              <a:t>A. Zwiększenie zależności UE od paliw kopalnych  </a:t>
            </a:r>
          </a:p>
          <a:p>
            <a:pPr marL="0" lvl="0" indent="0" algn="just" rtl="0">
              <a:lnSpc>
                <a:spcPct val="100000"/>
              </a:lnSpc>
              <a:spcBef>
                <a:spcPts val="0"/>
              </a:spcBef>
              <a:spcAft>
                <a:spcPts val="0"/>
              </a:spcAft>
              <a:buClr>
                <a:srgbClr val="595959"/>
              </a:buClr>
              <a:buSzPts val="2400"/>
              <a:buNone/>
            </a:pPr>
            <a:r>
              <a:rPr lang="pl-PL" sz="2100" dirty="0">
                <a:solidFill>
                  <a:srgbClr val="00B050"/>
                </a:solidFill>
              </a:rPr>
              <a:t>B. Osiągnięcie neutralności klimatycznej w Europie do 2050 roku  </a:t>
            </a:r>
          </a:p>
          <a:p>
            <a:pPr marL="0" lvl="0" indent="0" algn="just" rtl="0">
              <a:lnSpc>
                <a:spcPct val="100000"/>
              </a:lnSpc>
              <a:spcBef>
                <a:spcPts val="0"/>
              </a:spcBef>
              <a:spcAft>
                <a:spcPts val="0"/>
              </a:spcAft>
              <a:buClr>
                <a:srgbClr val="595959"/>
              </a:buClr>
              <a:buSzPts val="2400"/>
              <a:buNone/>
            </a:pPr>
            <a:r>
              <a:rPr lang="pl-PL" sz="2100" dirty="0"/>
              <a:t>C. Eliminacja technologii cyfrowych w biznesie  </a:t>
            </a:r>
          </a:p>
          <a:p>
            <a:pPr marL="0" lvl="0" indent="0" algn="just" rtl="0">
              <a:lnSpc>
                <a:spcPct val="100000"/>
              </a:lnSpc>
              <a:spcBef>
                <a:spcPts val="0"/>
              </a:spcBef>
              <a:spcAft>
                <a:spcPts val="0"/>
              </a:spcAft>
              <a:buClr>
                <a:srgbClr val="595959"/>
              </a:buClr>
              <a:buSzPts val="2400"/>
              <a:buNone/>
            </a:pPr>
            <a:endParaRPr lang="pl-PL" sz="2100" b="1" dirty="0"/>
          </a:p>
          <a:p>
            <a:pPr marL="0" lvl="0" indent="0" algn="just" rtl="0">
              <a:lnSpc>
                <a:spcPct val="100000"/>
              </a:lnSpc>
              <a:spcBef>
                <a:spcPts val="0"/>
              </a:spcBef>
              <a:spcAft>
                <a:spcPts val="0"/>
              </a:spcAft>
              <a:buClr>
                <a:srgbClr val="595959"/>
              </a:buClr>
              <a:buSzPts val="2400"/>
              <a:buNone/>
            </a:pPr>
            <a:r>
              <a:rPr lang="pl-PL" sz="2100" b="1" dirty="0"/>
              <a:t>Jak przyjęcie narzędzi cyfrowych może pomóc mikroprzedsiębiorstwu stać się bardziej zrównoważonym?  </a:t>
            </a:r>
          </a:p>
          <a:p>
            <a:pPr marL="0" lvl="0" indent="0" algn="just" rtl="0">
              <a:lnSpc>
                <a:spcPct val="100000"/>
              </a:lnSpc>
              <a:spcBef>
                <a:spcPts val="0"/>
              </a:spcBef>
              <a:spcAft>
                <a:spcPts val="0"/>
              </a:spcAft>
              <a:buClr>
                <a:srgbClr val="595959"/>
              </a:buClr>
              <a:buSzPts val="2400"/>
              <a:buNone/>
            </a:pPr>
            <a:r>
              <a:rPr lang="pl-PL" sz="2100" dirty="0"/>
              <a:t>A. Skupiając się wyłącznie na zwiększeniu sprzedaży online  </a:t>
            </a:r>
          </a:p>
          <a:p>
            <a:pPr marL="0" lvl="0" indent="0" algn="just" rtl="0">
              <a:lnSpc>
                <a:spcPct val="100000"/>
              </a:lnSpc>
              <a:spcBef>
                <a:spcPts val="0"/>
              </a:spcBef>
              <a:spcAft>
                <a:spcPts val="0"/>
              </a:spcAft>
              <a:buClr>
                <a:srgbClr val="595959"/>
              </a:buClr>
              <a:buSzPts val="2400"/>
              <a:buNone/>
            </a:pPr>
            <a:r>
              <a:rPr lang="pl-PL" sz="2100" dirty="0">
                <a:solidFill>
                  <a:srgbClr val="00B050"/>
                </a:solidFill>
              </a:rPr>
              <a:t>B. Umożliwiając bardziej efektywne wykorzystanie zasobów i redukcję odpadów  </a:t>
            </a:r>
          </a:p>
          <a:p>
            <a:pPr marL="0" lvl="0" indent="0" algn="just" rtl="0">
              <a:lnSpc>
                <a:spcPct val="100000"/>
              </a:lnSpc>
              <a:spcBef>
                <a:spcPts val="0"/>
              </a:spcBef>
              <a:spcAft>
                <a:spcPts val="0"/>
              </a:spcAft>
              <a:buClr>
                <a:srgbClr val="595959"/>
              </a:buClr>
              <a:buSzPts val="2400"/>
              <a:buNone/>
            </a:pPr>
            <a:r>
              <a:rPr lang="pl-PL" sz="2100" dirty="0"/>
              <a:t>C. Ograniczając użycie urządzeń cyfrowych w miejscu pracy</a:t>
            </a:r>
            <a:endParaRPr sz="2100" dirty="0"/>
          </a:p>
        </p:txBody>
      </p:sp>
      <p:sp>
        <p:nvSpPr>
          <p:cNvPr id="376" name="Google Shape;376;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Krótki quiz w celu oceny początkowego poziomu zrozumienia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 PROJEKCIE</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BAB3AB62-81F3-ABCE-1736-E8A40C5F6E54}"/>
              </a:ext>
            </a:extLst>
          </p:cNvPr>
          <p:cNvSpPr txBox="1">
            <a:spLocks noGrp="1"/>
          </p:cNvSpPr>
          <p:nvPr>
            <p:ph type="body" idx="1"/>
          </p:nvPr>
        </p:nvSpPr>
        <p:spPr>
          <a:xfrm>
            <a:off x="5124183" y="1951428"/>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dirty="0"/>
              <a:t>Wdrażając program Start on </a:t>
            </a:r>
            <a:r>
              <a:rPr lang="pl-PL" dirty="0" err="1"/>
              <a:t>Sustainability</a:t>
            </a:r>
            <a:r>
              <a:rPr lang="pl-PL" dirty="0"/>
              <a:t>, dążymy do wyposażenia mikroprzedsiębiorstw w niezbędne narzędzia i zasoby, które umożliwią im podjęcie znaczących działań na rzecz zrównoważonego rozwoju, przyczyniając się tym samym do bardziej zrównoważonej i odpornej gospodarki UE.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9"/>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9.2 TEORETYCZNE PODSTAWY ZRÓWNOWAŻONEGO ROZWOJU</a:t>
            </a:r>
            <a:endParaRPr dirty="0"/>
          </a:p>
        </p:txBody>
      </p:sp>
      <p:pic>
        <p:nvPicPr>
          <p:cNvPr id="382" name="Google Shape;382;p19"/>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Wprowadzenie do Trójstronnej Linii Wyników (Ludzie, Planeta, Zysk)</a:t>
            </a:r>
            <a:endParaRPr dirty="0"/>
          </a:p>
        </p:txBody>
      </p:sp>
      <p:sp>
        <p:nvSpPr>
          <p:cNvPr id="389" name="Google Shape;389;p2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b="1" dirty="0">
                <a:solidFill>
                  <a:srgbClr val="C00000"/>
                </a:solidFill>
              </a:rPr>
              <a:t>Trójstronna Linia Wyników (TBL) </a:t>
            </a:r>
            <a:r>
              <a:rPr lang="pl-PL" sz="2000" dirty="0"/>
              <a:t>to ramy zrównoważonego rozwoju, które zachęcają przedsiębiorstwa do równoczesnego uwzględniania trzech istotnych aspektów: sprawiedliwości społecznej </a:t>
            </a:r>
            <a:r>
              <a:rPr lang="pl-PL" sz="2000" dirty="0">
                <a:solidFill>
                  <a:srgbClr val="00B050"/>
                </a:solidFill>
              </a:rPr>
              <a:t>(Ludzie), </a:t>
            </a:r>
            <a:r>
              <a:rPr lang="pl-PL" sz="2000" dirty="0"/>
              <a:t>ochrony środowiska </a:t>
            </a:r>
            <a:r>
              <a:rPr lang="pl-PL" sz="2000" dirty="0">
                <a:solidFill>
                  <a:srgbClr val="00B050"/>
                </a:solidFill>
              </a:rPr>
              <a:t>(Planeta) </a:t>
            </a:r>
            <a:r>
              <a:rPr lang="pl-PL" sz="2000" dirty="0"/>
              <a:t>oraz zysku ekonomicznego </a:t>
            </a:r>
            <a:r>
              <a:rPr lang="pl-PL" sz="2000" dirty="0">
                <a:solidFill>
                  <a:srgbClr val="00B050"/>
                </a:solidFill>
              </a:rPr>
              <a:t>(Zysk). </a:t>
            </a:r>
            <a:r>
              <a:rPr lang="pl-PL" sz="2000" dirty="0"/>
              <a:t>Koncepcja ta jest kluczowa dla mikroprzedsiębiorstw, ponieważ pomaga im w równoważeniu tych aspektów w celu osiągnięcia zrównoważonego sukcesu. Książka Johna </a:t>
            </a:r>
            <a:r>
              <a:rPr lang="pl-PL" sz="2000" dirty="0" err="1"/>
              <a:t>Elkingtona</a:t>
            </a:r>
            <a:r>
              <a:rPr lang="pl-PL" sz="2000" dirty="0"/>
              <a:t> z 1994 roku, która wprowadziła pojęcie TBL, jest szeroko wykorzystywana jako fundament w dyskusjach o zrównoważonym rozwoju.</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i="1" dirty="0">
                <a:solidFill>
                  <a:srgbClr val="0070C0"/>
                </a:solidFill>
              </a:rPr>
              <a:t>Zastosowanie w innowacji cyfrowej – Narzędzia cyfrowe mogą być wykorzystywane do poprawy efektywności (zysk), zmniejszenia śladu węglowego (planeta) oraz zwiększenia satysfakcji pracowników i zaangażowania klientów (ludzie).</a:t>
            </a:r>
            <a:endParaRPr sz="2000" i="1"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Przegląd</a:t>
            </a:r>
            <a:r>
              <a:rPr lang="en-GB" dirty="0"/>
              <a:t> </a:t>
            </a:r>
            <a:r>
              <a:rPr lang="en-GB" dirty="0" err="1"/>
              <a:t>zrównoważonych</a:t>
            </a:r>
            <a:r>
              <a:rPr lang="en-GB" dirty="0"/>
              <a:t> </a:t>
            </a:r>
            <a:r>
              <a:rPr lang="en-GB" dirty="0" err="1"/>
              <a:t>modeli</a:t>
            </a:r>
            <a:r>
              <a:rPr lang="en-GB" dirty="0"/>
              <a:t> </a:t>
            </a:r>
            <a:r>
              <a:rPr lang="en-GB" dirty="0" err="1"/>
              <a:t>biznesowych</a:t>
            </a:r>
            <a:endParaRPr dirty="0"/>
          </a:p>
        </p:txBody>
      </p:sp>
      <p:sp>
        <p:nvSpPr>
          <p:cNvPr id="396" name="Google Shape;396;p21"/>
          <p:cNvSpPr txBox="1">
            <a:spLocks noGrp="1"/>
          </p:cNvSpPr>
          <p:nvPr>
            <p:ph type="body" idx="2"/>
          </p:nvPr>
        </p:nvSpPr>
        <p:spPr>
          <a:xfrm>
            <a:off x="904810" y="1303800"/>
            <a:ext cx="10053000" cy="4250400"/>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EB7339"/>
              </a:buClr>
              <a:buSzPts val="2400"/>
              <a:buFont typeface="Calibri"/>
              <a:buAutoNum type="arabicPeriod"/>
            </a:pPr>
            <a:r>
              <a:rPr lang="pl-PL" b="1" dirty="0">
                <a:solidFill>
                  <a:srgbClr val="EB7339"/>
                </a:solidFill>
              </a:rPr>
              <a:t>Gospodarka cyrkularna - </a:t>
            </a:r>
            <a:r>
              <a:rPr lang="pl-PL" dirty="0">
                <a:solidFill>
                  <a:srgbClr val="000000"/>
                </a:solidFill>
              </a:rPr>
              <a:t>Przeprojektowanie operacji w celu ponownego wykorzystywania zasobów, minimalizowanie odpadów.</a:t>
            </a:r>
          </a:p>
          <a:p>
            <a:pPr marL="457200" lvl="0" indent="-457200" algn="just" rtl="0">
              <a:lnSpc>
                <a:spcPct val="103333"/>
              </a:lnSpc>
              <a:spcBef>
                <a:spcPts val="0"/>
              </a:spcBef>
              <a:spcAft>
                <a:spcPts val="0"/>
              </a:spcAft>
              <a:buClr>
                <a:srgbClr val="EB7339"/>
              </a:buClr>
              <a:buSzPts val="2400"/>
              <a:buFont typeface="Calibri"/>
              <a:buAutoNum type="arabicPeriod"/>
            </a:pPr>
            <a:r>
              <a:rPr lang="pl-PL" b="1" dirty="0">
                <a:solidFill>
                  <a:srgbClr val="EB7339"/>
                </a:solidFill>
              </a:rPr>
              <a:t>Gospodarka usługowa i współdzielenia - </a:t>
            </a:r>
            <a:r>
              <a:rPr lang="pl-PL" dirty="0">
                <a:solidFill>
                  <a:srgbClr val="000000"/>
                </a:solidFill>
              </a:rPr>
              <a:t>Skupienie się na usługach zamiast na dobrach, zachęcanie do wspólnego użytkowania zasobów.</a:t>
            </a:r>
          </a:p>
          <a:p>
            <a:pPr marL="457200" lvl="0" indent="-457200" algn="just" rtl="0">
              <a:lnSpc>
                <a:spcPct val="103333"/>
              </a:lnSpc>
              <a:spcBef>
                <a:spcPts val="0"/>
              </a:spcBef>
              <a:spcAft>
                <a:spcPts val="0"/>
              </a:spcAft>
              <a:buClr>
                <a:srgbClr val="EB7339"/>
              </a:buClr>
              <a:buSzPts val="2400"/>
              <a:buFont typeface="Calibri"/>
              <a:buAutoNum type="arabicPeriod"/>
            </a:pPr>
            <a:r>
              <a:rPr lang="pl-PL" b="1" dirty="0">
                <a:solidFill>
                  <a:srgbClr val="EB7339"/>
                </a:solidFill>
              </a:rPr>
              <a:t>Produkt jako usługa (PaaS) - </a:t>
            </a:r>
            <a:r>
              <a:rPr lang="pl-PL" dirty="0">
                <a:solidFill>
                  <a:srgbClr val="000000"/>
                </a:solidFill>
              </a:rPr>
              <a:t>Oferowanie produktów w formie leasingu lub licencjonowania, co zmniejsza potrzebę ciągłych zakupów przez konsumentów.</a:t>
            </a:r>
            <a:endParaRPr dirty="0">
              <a:solidFill>
                <a:srgbClr val="000000"/>
              </a:solidFill>
            </a:endParaRPr>
          </a:p>
          <a:p>
            <a:pPr marL="228600" lvl="0" indent="-228600" algn="just" rtl="0">
              <a:lnSpc>
                <a:spcPct val="103333"/>
              </a:lnSpc>
              <a:spcBef>
                <a:spcPts val="0"/>
              </a:spcBef>
              <a:spcAft>
                <a:spcPts val="0"/>
              </a:spcAft>
              <a:buClr>
                <a:srgbClr val="595959"/>
              </a:buClr>
              <a:buSzPts val="2400"/>
              <a:buNone/>
            </a:pPr>
            <a:r>
              <a:rPr lang="pl-PL" b="1" dirty="0">
                <a:solidFill>
                  <a:srgbClr val="000000"/>
                </a:solidFill>
              </a:rPr>
              <a:t>Rola narzędzi cyfrowych  </a:t>
            </a:r>
          </a:p>
          <a:p>
            <a:pPr marL="228600" lvl="0" indent="-228600" algn="just" rtl="0">
              <a:lnSpc>
                <a:spcPct val="103333"/>
              </a:lnSpc>
              <a:spcBef>
                <a:spcPts val="0"/>
              </a:spcBef>
              <a:spcAft>
                <a:spcPts val="0"/>
              </a:spcAft>
              <a:buClr>
                <a:srgbClr val="595959"/>
              </a:buClr>
              <a:buSzPts val="2400"/>
              <a:buNone/>
            </a:pPr>
            <a:r>
              <a:rPr lang="pl-PL" dirty="0">
                <a:solidFill>
                  <a:srgbClr val="000000"/>
                </a:solidFill>
              </a:rPr>
              <a:t>	Technologie takie jak </a:t>
            </a:r>
            <a:r>
              <a:rPr lang="pl-PL" dirty="0" err="1">
                <a:solidFill>
                  <a:srgbClr val="000000"/>
                </a:solidFill>
              </a:rPr>
              <a:t>blockchain</a:t>
            </a:r>
            <a:r>
              <a:rPr lang="pl-PL" dirty="0">
                <a:solidFill>
                  <a:srgbClr val="000000"/>
                </a:solidFill>
              </a:rPr>
              <a:t> mogą zapewnić przejrzystość w łańcuchu dostaw, </a:t>
            </a:r>
            <a:r>
              <a:rPr lang="pl-PL" dirty="0" err="1">
                <a:solidFill>
                  <a:srgbClr val="000000"/>
                </a:solidFill>
              </a:rPr>
              <a:t>IoT</a:t>
            </a:r>
            <a:r>
              <a:rPr lang="pl-PL" dirty="0">
                <a:solidFill>
                  <a:srgbClr val="000000"/>
                </a:solidFill>
              </a:rPr>
              <a:t> do efektywnego zarządzania zasobami, a platformy cyfrowe do ułatwiania gospodarki współdzielenia.  </a:t>
            </a:r>
          </a:p>
          <a:p>
            <a:pPr marL="228600" lvl="0" indent="-228600" algn="just" rtl="0">
              <a:lnSpc>
                <a:spcPct val="103333"/>
              </a:lnSpc>
              <a:spcBef>
                <a:spcPts val="0"/>
              </a:spcBef>
              <a:spcAft>
                <a:spcPts val="0"/>
              </a:spcAft>
              <a:buClr>
                <a:srgbClr val="595959"/>
              </a:buClr>
              <a:buSzPts val="2400"/>
              <a:buNone/>
            </a:pPr>
            <a:r>
              <a:rPr lang="pl-PL" b="1" u="sng" dirty="0">
                <a:solidFill>
                  <a:srgbClr val="0070C0"/>
                </a:solidFill>
              </a:rPr>
              <a:t>Europejska Platforma Interesariuszy Gospodarki Cyklicznej (ECESP) </a:t>
            </a:r>
            <a:r>
              <a:rPr lang="pl-PL" dirty="0">
                <a:solidFill>
                  <a:srgbClr val="000000"/>
                </a:solidFill>
              </a:rPr>
              <a:t>dostarcza wytyczne i sieci wspierające takie modele biznesowe.</a:t>
            </a:r>
            <a:endParaRPr lang="en-US"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body" idx="1"/>
          </p:nvPr>
        </p:nvSpPr>
        <p:spPr>
          <a:xfrm>
            <a:off x="545189" y="692575"/>
            <a:ext cx="67368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Jak narzędzia cyfrowe mogą wspierać zrównoważony rozwój</a:t>
            </a:r>
            <a:endParaRPr dirty="0"/>
          </a:p>
        </p:txBody>
      </p:sp>
      <p:pic>
        <p:nvPicPr>
          <p:cNvPr id="402" name="Google Shape;402;p22"/>
          <p:cNvPicPr preferRelativeResize="0">
            <a:picLocks noGrp="1"/>
          </p:cNvPicPr>
          <p:nvPr>
            <p:ph type="pic" idx="2"/>
          </p:nvPr>
        </p:nvPicPr>
        <p:blipFill rotWithShape="1">
          <a:blip r:embed="rId3">
            <a:alphaModFix/>
          </a:blip>
          <a:srcRect l="7745" r="7745"/>
          <a:stretch/>
        </p:blipFill>
        <p:spPr>
          <a:xfrm>
            <a:off x="7735037" y="1373925"/>
            <a:ext cx="2444127" cy="4336988"/>
          </a:xfrm>
          <a:prstGeom prst="rect">
            <a:avLst/>
          </a:prstGeom>
          <a:solidFill>
            <a:srgbClr val="D8D8D8"/>
          </a:solidFill>
          <a:ln>
            <a:noFill/>
          </a:ln>
        </p:spPr>
      </p:pic>
      <p:sp>
        <p:nvSpPr>
          <p:cNvPr id="403" name="Google Shape;403;p22"/>
          <p:cNvSpPr txBox="1">
            <a:spLocks noGrp="1"/>
          </p:cNvSpPr>
          <p:nvPr>
            <p:ph type="body" idx="3"/>
          </p:nvPr>
        </p:nvSpPr>
        <p:spPr>
          <a:xfrm>
            <a:off x="558737" y="1986476"/>
            <a:ext cx="7176300" cy="5444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Np. systemy zarządzania energią, które wykorzystują sztuczną inteligencję do redukcji zużycia energii.  </a:t>
            </a:r>
          </a:p>
          <a:p>
            <a:pPr marL="342900" lvl="0" indent="-342900" algn="just" rtl="0">
              <a:lnSpc>
                <a:spcPct val="103333"/>
              </a:lnSpc>
              <a:spcBef>
                <a:spcPts val="0"/>
              </a:spcBef>
              <a:spcAft>
                <a:spcPts val="0"/>
              </a:spcAft>
              <a:buClr>
                <a:srgbClr val="595959"/>
              </a:buClr>
              <a:buSzPts val="2400"/>
              <a:buFont typeface="Arial"/>
              <a:buChar char="•"/>
            </a:pPr>
            <a:r>
              <a:rPr lang="pl-PL" dirty="0"/>
              <a:t>Np. systemy zarządzania relacjami z klientami (CRM), które poprawiają relacje z klientami, jednocześnie promując zrównoważone praktyki, takie jak komunikacja bez użycia papieru.</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f058fc6587_0_0"/>
          <p:cNvSpPr>
            <a:spLocks noGrp="1"/>
          </p:cNvSpPr>
          <p:nvPr>
            <p:ph type="pic" idx="2"/>
          </p:nvPr>
        </p:nvSpPr>
        <p:spPr>
          <a:xfrm>
            <a:off x="7735037" y="1373925"/>
            <a:ext cx="2444100" cy="4337100"/>
          </a:xfrm>
          <a:prstGeom prst="rect">
            <a:avLst/>
          </a:prstGeom>
          <a:solidFill>
            <a:srgbClr val="D8D8D8"/>
          </a:solidFill>
          <a:ln>
            <a:noFill/>
          </a:ln>
        </p:spPr>
        <p:txBody>
          <a:bodyPr/>
          <a:lstStyle/>
          <a:p>
            <a:endParaRPr lang="en-GB"/>
          </a:p>
        </p:txBody>
      </p:sp>
      <p:sp>
        <p:nvSpPr>
          <p:cNvPr id="410" name="Google Shape;410;g2f058fc6587_0_0"/>
          <p:cNvSpPr txBox="1">
            <a:spLocks noGrp="1"/>
          </p:cNvSpPr>
          <p:nvPr>
            <p:ph type="body" idx="3"/>
          </p:nvPr>
        </p:nvSpPr>
        <p:spPr>
          <a:xfrm>
            <a:off x="692000" y="1003125"/>
            <a:ext cx="6222000" cy="4102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Font typeface="Arial"/>
              <a:buNone/>
            </a:pPr>
            <a:r>
              <a:rPr lang="pl-PL" b="1" dirty="0">
                <a:solidFill>
                  <a:srgbClr val="73B64B"/>
                </a:solidFill>
              </a:rPr>
              <a:t>Korzyści</a:t>
            </a:r>
            <a:endParaRPr dirty="0"/>
          </a:p>
          <a:p>
            <a:pPr marL="457200" lvl="0" indent="-457200" algn="just" rtl="0">
              <a:lnSpc>
                <a:spcPct val="103333"/>
              </a:lnSpc>
              <a:spcBef>
                <a:spcPts val="0"/>
              </a:spcBef>
              <a:spcAft>
                <a:spcPts val="0"/>
              </a:spcAft>
              <a:buSzPts val="2400"/>
              <a:buFont typeface="Calibri"/>
              <a:buAutoNum type="arabicPeriod"/>
            </a:pPr>
            <a:r>
              <a:rPr lang="pl-PL" dirty="0"/>
              <a:t>Zmniejszenie kosztów operacyjnych dzięki poprawie efektywności.  </a:t>
            </a:r>
          </a:p>
          <a:p>
            <a:pPr marL="457200" lvl="0" indent="-457200" algn="just" rtl="0">
              <a:lnSpc>
                <a:spcPct val="103333"/>
              </a:lnSpc>
              <a:spcBef>
                <a:spcPts val="0"/>
              </a:spcBef>
              <a:spcAft>
                <a:spcPts val="0"/>
              </a:spcAft>
              <a:buSzPts val="2400"/>
              <a:buFont typeface="Calibri"/>
              <a:buAutoNum type="arabicPeriod"/>
            </a:pPr>
            <a:r>
              <a:rPr lang="pl-PL" dirty="0"/>
              <a:t>Zwiększona zgodność z regulacjami i standardami zrównoważonego rozwoju.  </a:t>
            </a:r>
          </a:p>
          <a:p>
            <a:pPr marL="457200" lvl="0" indent="-457200" algn="just" rtl="0">
              <a:lnSpc>
                <a:spcPct val="103333"/>
              </a:lnSpc>
              <a:spcBef>
                <a:spcPts val="0"/>
              </a:spcBef>
              <a:spcAft>
                <a:spcPts val="0"/>
              </a:spcAft>
              <a:buSzPts val="2400"/>
              <a:buFont typeface="Calibri"/>
              <a:buAutoNum type="arabicPeriod"/>
            </a:pPr>
            <a:r>
              <a:rPr lang="pl-PL" dirty="0"/>
              <a:t>Lepsze dopasowanie do oczekiwań konsumentów dotyczących etycznych i zrównoważonych praktyk biznesowych.</a:t>
            </a:r>
          </a:p>
          <a:p>
            <a:pPr marL="0" lvl="0" indent="0" algn="just" rtl="0">
              <a:lnSpc>
                <a:spcPct val="103333"/>
              </a:lnSpc>
              <a:spcBef>
                <a:spcPts val="0"/>
              </a:spcBef>
              <a:spcAft>
                <a:spcPts val="0"/>
              </a:spcAft>
              <a:buSzPts val="2400"/>
            </a:pPr>
            <a:r>
              <a:rPr lang="pl-PL" b="1" dirty="0">
                <a:solidFill>
                  <a:srgbClr val="F26650"/>
                </a:solidFill>
              </a:rPr>
              <a:t>Wyzwania</a:t>
            </a:r>
            <a:endParaRPr dirty="0"/>
          </a:p>
          <a:p>
            <a:pPr marL="457200" lvl="0" indent="-457200" algn="just" rtl="0">
              <a:lnSpc>
                <a:spcPct val="103333"/>
              </a:lnSpc>
              <a:spcBef>
                <a:spcPts val="0"/>
              </a:spcBef>
              <a:spcAft>
                <a:spcPts val="0"/>
              </a:spcAft>
              <a:buSzPts val="2400"/>
              <a:buFont typeface="Calibri"/>
              <a:buAutoNum type="arabicPeriod"/>
            </a:pPr>
            <a:r>
              <a:rPr lang="pl-PL" dirty="0"/>
              <a:t>Zrozumienie początkowych kosztów w porównaniu do oszczędności długoterminowych.  </a:t>
            </a:r>
          </a:p>
          <a:p>
            <a:pPr marL="457200" lvl="0" indent="-457200" algn="just" rtl="0">
              <a:lnSpc>
                <a:spcPct val="103333"/>
              </a:lnSpc>
              <a:spcBef>
                <a:spcPts val="0"/>
              </a:spcBef>
              <a:spcAft>
                <a:spcPts val="0"/>
              </a:spcAft>
              <a:buSzPts val="2400"/>
              <a:buFont typeface="Calibri"/>
              <a:buAutoNum type="arabicPeriod"/>
            </a:pPr>
            <a:r>
              <a:rPr lang="pl-PL" dirty="0"/>
              <a:t>Zapewnienie prywatności danych i bezpieczeństwa w implementacjach cyfrowych.</a:t>
            </a:r>
            <a:endParaRPr dirty="0"/>
          </a:p>
        </p:txBody>
      </p:sp>
      <p:pic>
        <p:nvPicPr>
          <p:cNvPr id="411" name="Google Shape;411;g2f058fc6587_0_0"/>
          <p:cNvPicPr preferRelativeResize="0">
            <a:picLocks noGrp="1"/>
          </p:cNvPicPr>
          <p:nvPr>
            <p:ph type="pic" idx="2"/>
          </p:nvPr>
        </p:nvPicPr>
        <p:blipFill rotWithShape="1">
          <a:blip r:embed="rId3">
            <a:alphaModFix/>
          </a:blip>
          <a:srcRect l="7741" r="7748"/>
          <a:stretch/>
        </p:blipFill>
        <p:spPr>
          <a:xfrm>
            <a:off x="7735037" y="1373925"/>
            <a:ext cx="2444126" cy="4336988"/>
          </a:xfrm>
          <a:prstGeom prst="rect">
            <a:avLst/>
          </a:prstGeom>
          <a:solidFill>
            <a:srgbClr val="D8D8D8"/>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3"/>
          <p:cNvSpPr txBox="1">
            <a:spLocks noGrp="1"/>
          </p:cNvSpPr>
          <p:nvPr>
            <p:ph type="body" idx="1"/>
          </p:nvPr>
        </p:nvSpPr>
        <p:spPr>
          <a:xfrm>
            <a:off x="4556400" y="326375"/>
            <a:ext cx="6748200" cy="6087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pl-PL" dirty="0">
                <a:solidFill>
                  <a:srgbClr val="EB7339"/>
                </a:solidFill>
              </a:rPr>
              <a:t>Aby wspierać głębsze zrozumienie poprzez interaktywne uczenie się, uczestnicy będą dyskutować, jak mogą zastosować Trójstronną Bilans (</a:t>
            </a:r>
            <a:r>
              <a:rPr lang="pl-PL" dirty="0" err="1">
                <a:solidFill>
                  <a:srgbClr val="EB7339"/>
                </a:solidFill>
              </a:rPr>
              <a:t>Triple</a:t>
            </a:r>
            <a:r>
              <a:rPr lang="pl-PL" dirty="0">
                <a:solidFill>
                  <a:srgbClr val="EB7339"/>
                </a:solidFill>
              </a:rPr>
              <a:t> </a:t>
            </a:r>
            <a:r>
              <a:rPr lang="pl-PL" dirty="0" err="1">
                <a:solidFill>
                  <a:srgbClr val="EB7339"/>
                </a:solidFill>
              </a:rPr>
              <a:t>Bottom</a:t>
            </a:r>
            <a:r>
              <a:rPr lang="pl-PL" dirty="0">
                <a:solidFill>
                  <a:srgbClr val="EB7339"/>
                </a:solidFill>
              </a:rPr>
              <a:t> Line) i inne zrównoważone modele biznesowe w kontekście swoich własnych firm, wykorzystując narzędzia cyfrowe.</a:t>
            </a:r>
          </a:p>
          <a:p>
            <a:pPr marL="0" lvl="0" indent="0" algn="just" rtl="0">
              <a:lnSpc>
                <a:spcPct val="103333"/>
              </a:lnSpc>
              <a:spcBef>
                <a:spcPts val="0"/>
              </a:spcBef>
              <a:spcAft>
                <a:spcPts val="0"/>
              </a:spcAft>
              <a:buClr>
                <a:srgbClr val="EB7339"/>
              </a:buClr>
              <a:buSzPts val="2400"/>
              <a:buNone/>
            </a:pPr>
            <a:endParaRPr b="1" dirty="0">
              <a:solidFill>
                <a:srgbClr val="73B64B"/>
              </a:solidFill>
            </a:endParaRPr>
          </a:p>
          <a:p>
            <a:pPr marL="0" lvl="0" indent="0" algn="just" rtl="0">
              <a:lnSpc>
                <a:spcPct val="103333"/>
              </a:lnSpc>
              <a:spcBef>
                <a:spcPts val="0"/>
              </a:spcBef>
              <a:spcAft>
                <a:spcPts val="0"/>
              </a:spcAft>
              <a:buClr>
                <a:srgbClr val="73B64B"/>
              </a:buClr>
              <a:buSzPts val="2400"/>
              <a:buNone/>
            </a:pPr>
            <a:r>
              <a:rPr lang="pl-PL" b="1" dirty="0">
                <a:solidFill>
                  <a:srgbClr val="73B64B"/>
                </a:solidFill>
              </a:rPr>
              <a:t>INSTRUKCJE  </a:t>
            </a:r>
          </a:p>
          <a:p>
            <a:pPr marL="0" lvl="0" indent="0" algn="just" rtl="0">
              <a:lnSpc>
                <a:spcPct val="103333"/>
              </a:lnSpc>
              <a:spcBef>
                <a:spcPts val="0"/>
              </a:spcBef>
              <a:spcAft>
                <a:spcPts val="0"/>
              </a:spcAft>
              <a:buClr>
                <a:srgbClr val="73B64B"/>
              </a:buClr>
              <a:buSzPts val="2400"/>
              <a:buNone/>
            </a:pPr>
            <a:r>
              <a:rPr lang="pl-PL" dirty="0">
                <a:solidFill>
                  <a:srgbClr val="000000"/>
                </a:solidFill>
              </a:rPr>
              <a:t>Podzielcie się na małe grupy, z których każda skupi się na jednym aspekcie Trójstronnej Bilansu.  </a:t>
            </a:r>
          </a:p>
          <a:p>
            <a:pPr marL="0" lvl="0" indent="0" algn="just" rtl="0">
              <a:lnSpc>
                <a:spcPct val="103333"/>
              </a:lnSpc>
              <a:spcBef>
                <a:spcPts val="0"/>
              </a:spcBef>
              <a:spcAft>
                <a:spcPts val="0"/>
              </a:spcAft>
              <a:buClr>
                <a:srgbClr val="73B64B"/>
              </a:buClr>
              <a:buSzPts val="2400"/>
              <a:buNone/>
            </a:pPr>
            <a:r>
              <a:rPr lang="pl-PL" dirty="0">
                <a:solidFill>
                  <a:srgbClr val="000000"/>
                </a:solidFill>
              </a:rPr>
              <a:t>Omówcie konkretne narzędzia cyfrowe, które mogą wspierać te aspekty w waszym biznesie.  </a:t>
            </a:r>
          </a:p>
          <a:p>
            <a:pPr marL="0" lvl="0" indent="0" algn="just" rtl="0">
              <a:lnSpc>
                <a:spcPct val="103333"/>
              </a:lnSpc>
              <a:spcBef>
                <a:spcPts val="0"/>
              </a:spcBef>
              <a:spcAft>
                <a:spcPts val="0"/>
              </a:spcAft>
              <a:buClr>
                <a:srgbClr val="73B64B"/>
              </a:buClr>
              <a:buSzPts val="2400"/>
              <a:buNone/>
            </a:pPr>
            <a:r>
              <a:rPr lang="pl-PL" dirty="0">
                <a:solidFill>
                  <a:srgbClr val="000000"/>
                </a:solidFill>
              </a:rPr>
              <a:t>Każda grupa przedstawi swoje wnioski i sugestie większej grupie w celu uzyskania opinii.</a:t>
            </a:r>
            <a:endParaRPr dirty="0">
              <a:solidFill>
                <a:srgbClr val="000000"/>
              </a:solidFill>
            </a:endParaRPr>
          </a:p>
        </p:txBody>
      </p:sp>
      <p:sp>
        <p:nvSpPr>
          <p:cNvPr id="417" name="Google Shape;417;p23"/>
          <p:cNvSpPr txBox="1">
            <a:spLocks noGrp="1"/>
          </p:cNvSpPr>
          <p:nvPr>
            <p:ph type="body" idx="2"/>
          </p:nvPr>
        </p:nvSpPr>
        <p:spPr>
          <a:xfrm>
            <a:off x="455225" y="1113386"/>
            <a:ext cx="357343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Dyskusja grupowa na temat zastosowania teorii - Cel</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f058fc6587_0_8"/>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Font typeface="Arial"/>
              <a:buNone/>
            </a:pPr>
            <a:r>
              <a:rPr lang="pl-PL" b="1" dirty="0">
                <a:solidFill>
                  <a:srgbClr val="1E75B0"/>
                </a:solidFill>
              </a:rPr>
              <a:t>PYTANIA DO DYSKUSJI</a:t>
            </a:r>
            <a:endParaRPr dirty="0"/>
          </a:p>
          <a:p>
            <a:pPr marL="457200" lvl="0" indent="-381000" algn="l" rtl="0">
              <a:lnSpc>
                <a:spcPct val="103333"/>
              </a:lnSpc>
              <a:spcBef>
                <a:spcPts val="0"/>
              </a:spcBef>
              <a:spcAft>
                <a:spcPts val="0"/>
              </a:spcAft>
              <a:buSzPts val="2400"/>
              <a:buChar char="●"/>
            </a:pPr>
            <a:r>
              <a:rPr lang="pl-PL" i="1" dirty="0"/>
              <a:t>Jak narzędzia cyfrowe mogą pomóc Twojej firmie w redukcji wpływu na środowisko?  </a:t>
            </a:r>
          </a:p>
          <a:p>
            <a:pPr marL="457200" lvl="0" indent="-381000" algn="l" rtl="0">
              <a:lnSpc>
                <a:spcPct val="103333"/>
              </a:lnSpc>
              <a:spcBef>
                <a:spcPts val="0"/>
              </a:spcBef>
              <a:spcAft>
                <a:spcPts val="0"/>
              </a:spcAft>
              <a:buSzPts val="2400"/>
              <a:buChar char="●"/>
            </a:pPr>
            <a:endParaRPr lang="pl-PL" i="1" dirty="0"/>
          </a:p>
          <a:p>
            <a:pPr marL="457200" lvl="0" indent="-381000" algn="l" rtl="0">
              <a:lnSpc>
                <a:spcPct val="103333"/>
              </a:lnSpc>
              <a:spcBef>
                <a:spcPts val="0"/>
              </a:spcBef>
              <a:spcAft>
                <a:spcPts val="0"/>
              </a:spcAft>
              <a:buSzPts val="2400"/>
              <a:buChar char="●"/>
            </a:pPr>
            <a:r>
              <a:rPr lang="pl-PL" i="1" dirty="0"/>
              <a:t>W jaki sposób technologia może poprawić równość społeczną w Twojej firmie i społeczności?  </a:t>
            </a:r>
          </a:p>
          <a:p>
            <a:pPr marL="457200" lvl="0" indent="-381000" algn="l" rtl="0">
              <a:lnSpc>
                <a:spcPct val="103333"/>
              </a:lnSpc>
              <a:spcBef>
                <a:spcPts val="0"/>
              </a:spcBef>
              <a:spcAft>
                <a:spcPts val="0"/>
              </a:spcAft>
              <a:buSzPts val="2400"/>
              <a:buChar char="●"/>
            </a:pPr>
            <a:endParaRPr lang="pl-PL" i="1" dirty="0"/>
          </a:p>
          <a:p>
            <a:pPr marL="457200" lvl="0" indent="-381000" algn="l" rtl="0">
              <a:lnSpc>
                <a:spcPct val="103333"/>
              </a:lnSpc>
              <a:spcBef>
                <a:spcPts val="0"/>
              </a:spcBef>
              <a:spcAft>
                <a:spcPts val="0"/>
              </a:spcAft>
              <a:buSzPts val="2400"/>
              <a:buChar char="●"/>
            </a:pPr>
            <a:r>
              <a:rPr lang="pl-PL" i="1" dirty="0"/>
              <a:t>Jakie strategie cyfrowe można zastosować, aby zwiększyć zyski, zachowując jednocześnie etyczne praktyki?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9.3 NARZĘDZIA I TECHNOLOGIE CYFROWE</a:t>
            </a:r>
            <a:endParaRPr dirty="0"/>
          </a:p>
        </p:txBody>
      </p:sp>
      <p:pic>
        <p:nvPicPr>
          <p:cNvPr id="429" name="Google Shape;429;p24"/>
          <p:cNvPicPr preferRelativeResize="0">
            <a:picLocks noGrp="1"/>
          </p:cNvPicPr>
          <p:nvPr>
            <p:ph type="pic" idx="3"/>
          </p:nvPr>
        </p:nvPicPr>
        <p:blipFill rotWithShape="1">
          <a:blip r:embed="rId3">
            <a:alphaModFix/>
          </a:blip>
          <a:srcRect l="24088" r="24089"/>
          <a:stretch/>
        </p:blipFill>
        <p:spPr>
          <a:xfrm>
            <a:off x="6083676" y="0"/>
            <a:ext cx="5361066" cy="6858000"/>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5"/>
          <p:cNvSpPr txBox="1">
            <a:spLocks noGrp="1"/>
          </p:cNvSpPr>
          <p:nvPr>
            <p:ph type="body" idx="1"/>
          </p:nvPr>
        </p:nvSpPr>
        <p:spPr>
          <a:xfrm>
            <a:off x="629539" y="3545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dirty="0">
                <a:solidFill>
                  <a:srgbClr val="EB7339"/>
                </a:solidFill>
              </a:rPr>
              <a:t>Chmura </a:t>
            </a:r>
            <a:r>
              <a:rPr lang="en-GB" dirty="0" err="1">
                <a:solidFill>
                  <a:srgbClr val="EB7339"/>
                </a:solidFill>
              </a:rPr>
              <a:t>obliczeniowa</a:t>
            </a:r>
            <a:endParaRPr dirty="0"/>
          </a:p>
        </p:txBody>
      </p:sp>
      <p:sp>
        <p:nvSpPr>
          <p:cNvPr id="436" name="Google Shape;436;p25"/>
          <p:cNvSpPr txBox="1">
            <a:spLocks noGrp="1"/>
          </p:cNvSpPr>
          <p:nvPr>
            <p:ph type="body" idx="2"/>
          </p:nvPr>
        </p:nvSpPr>
        <p:spPr>
          <a:xfrm>
            <a:off x="616150" y="780175"/>
            <a:ext cx="61788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sz="2100" dirty="0"/>
              <a:t>Chmura obliczeniowa polega na korzystaniu z zasobów sieciowych online zamiast fizycznego sprzętu i lokalnych serwerów. Umożliwia firmom redukcję kosztów poprzez outsourcing infrastruktury, platform lub oprogramowania. Popularne platformy: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100" b="1" dirty="0">
                <a:solidFill>
                  <a:srgbClr val="00B050"/>
                </a:solidFill>
              </a:rPr>
              <a:t>Google </a:t>
            </a:r>
            <a:r>
              <a:rPr lang="pl-PL" sz="2100" b="1" dirty="0" err="1">
                <a:solidFill>
                  <a:srgbClr val="00B050"/>
                </a:solidFill>
              </a:rPr>
              <a:t>Cloud</a:t>
            </a:r>
            <a:r>
              <a:rPr lang="pl-PL" sz="2100" b="1" dirty="0">
                <a:solidFill>
                  <a:srgbClr val="00B050"/>
                </a:solidFill>
              </a:rPr>
              <a:t> Platform (Google </a:t>
            </a:r>
            <a:r>
              <a:rPr lang="pl-PL" sz="2100" b="1" dirty="0" err="1">
                <a:solidFill>
                  <a:srgbClr val="00B050"/>
                </a:solidFill>
              </a:rPr>
              <a:t>Cloud</a:t>
            </a:r>
            <a:r>
              <a:rPr lang="pl-PL" sz="2100" b="1" dirty="0">
                <a:solidFill>
                  <a:srgbClr val="00B050"/>
                </a:solidFill>
              </a:rPr>
              <a:t>): </a:t>
            </a:r>
            <a:r>
              <a:rPr lang="pl-PL" sz="2100" dirty="0"/>
              <a:t>Oferuje solidne funkcje zrównoważonego rozwoju, takie jak obszary chmurowe neutralne pod względem emisji dwutlenku węgla.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100" b="1" dirty="0">
                <a:solidFill>
                  <a:srgbClr val="00B050"/>
                </a:solidFill>
              </a:rPr>
              <a:t>Microsoft </a:t>
            </a:r>
            <a:r>
              <a:rPr lang="pl-PL" sz="2100" b="1" dirty="0" err="1">
                <a:solidFill>
                  <a:srgbClr val="00B050"/>
                </a:solidFill>
              </a:rPr>
              <a:t>Azure</a:t>
            </a:r>
            <a:r>
              <a:rPr lang="pl-PL" sz="2100" b="1" dirty="0">
                <a:solidFill>
                  <a:srgbClr val="00B050"/>
                </a:solidFill>
              </a:rPr>
              <a:t> (</a:t>
            </a:r>
            <a:r>
              <a:rPr lang="pl-PL" sz="2100" b="1" dirty="0" err="1">
                <a:solidFill>
                  <a:srgbClr val="00B050"/>
                </a:solidFill>
              </a:rPr>
              <a:t>Azure</a:t>
            </a:r>
            <a:r>
              <a:rPr lang="pl-PL" sz="2100" b="1" dirty="0">
                <a:solidFill>
                  <a:srgbClr val="00B050"/>
                </a:solidFill>
              </a:rPr>
              <a:t>): </a:t>
            </a:r>
            <a:r>
              <a:rPr lang="pl-PL" sz="2100" dirty="0"/>
              <a:t>Dostarcza narzędzia do przetwarzania dużych danych, sztucznej inteligencji i integracji </a:t>
            </a:r>
            <a:r>
              <a:rPr lang="pl-PL" sz="2100" dirty="0" err="1"/>
              <a:t>IoT</a:t>
            </a:r>
            <a:r>
              <a:rPr lang="pl-PL" sz="2100" dirty="0"/>
              <a:t>, wszystko w globalnej sieci zaprojektowanej z myślą o zrównoważonym przetwarzaniu.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100" b="1" dirty="0">
                <a:solidFill>
                  <a:srgbClr val="00B050"/>
                </a:solidFill>
              </a:rPr>
              <a:t>Amazon Web Services (AWS): </a:t>
            </a:r>
            <a:r>
              <a:rPr lang="pl-PL" sz="2100" dirty="0"/>
              <a:t>Znane z szerokiej gamy usług, w tym przechowywania danych, uczenia maszynowego i mocy obliczeniowej.</a:t>
            </a:r>
            <a:endParaRPr sz="2100" dirty="0"/>
          </a:p>
        </p:txBody>
      </p:sp>
      <p:sp>
        <p:nvSpPr>
          <p:cNvPr id="437" name="Google Shape;437;p25"/>
          <p:cNvSpPr txBox="1"/>
          <p:nvPr/>
        </p:nvSpPr>
        <p:spPr>
          <a:xfrm>
            <a:off x="6976537" y="354564"/>
            <a:ext cx="4433524" cy="6158204"/>
          </a:xfrm>
          <a:prstGeom prst="rect">
            <a:avLst/>
          </a:prstGeom>
          <a:solidFill>
            <a:srgbClr val="EB7339"/>
          </a:solid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pl-PL" sz="2200" b="1" i="1" u="none" strike="noStrike" cap="none" dirty="0">
                <a:solidFill>
                  <a:schemeClr val="lt1"/>
                </a:solidFill>
                <a:latin typeface="Calibri"/>
                <a:ea typeface="Calibri"/>
                <a:cs typeface="Calibri"/>
                <a:sym typeface="Calibri"/>
              </a:rPr>
              <a:t>Korzyści ze zrównoważonego rozwoju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Znacząco redukuje ślad węglowy IT, korzystając z energooszczędnej infrastruktury globalnej.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Pomaga optymalizować zużycie energii w operacjach IT, co może prowadzić do mniejszego wpływu na środowisko.</a:t>
            </a:r>
          </a:p>
          <a:p>
            <a:pPr marL="0" marR="0" lvl="0" indent="0" algn="l" rtl="0">
              <a:lnSpc>
                <a:spcPct val="103333"/>
              </a:lnSpc>
              <a:spcBef>
                <a:spcPts val="0"/>
              </a:spcBef>
              <a:spcAft>
                <a:spcPts val="0"/>
              </a:spcAft>
              <a:buClr>
                <a:schemeClr val="lt1"/>
              </a:buClr>
              <a:buSzPts val="2400"/>
              <a:buFont typeface="Arial"/>
              <a:buNone/>
            </a:pPr>
            <a:endParaRPr lang="pl-PL" sz="2200" i="1" u="none" strike="noStrike" cap="none" dirty="0">
              <a:solidFill>
                <a:schemeClr val="lt1"/>
              </a:solidFill>
              <a:latin typeface="Calibri"/>
              <a:ea typeface="Calibri"/>
              <a:cs typeface="Calibri"/>
              <a:sym typeface="Calibri"/>
            </a:endParaRPr>
          </a:p>
          <a:p>
            <a:pPr marL="0" marR="0" lvl="0" indent="0" algn="l" rtl="0">
              <a:lnSpc>
                <a:spcPct val="103333"/>
              </a:lnSpc>
              <a:spcBef>
                <a:spcPts val="0"/>
              </a:spcBef>
              <a:spcAft>
                <a:spcPts val="0"/>
              </a:spcAft>
              <a:buClr>
                <a:schemeClr val="lt1"/>
              </a:buClr>
              <a:buSzPts val="2400"/>
              <a:buFont typeface="Arial"/>
              <a:buNone/>
            </a:pPr>
            <a:r>
              <a:rPr lang="pl-PL" sz="2200" b="1" i="1" u="none" strike="noStrike" cap="none" dirty="0">
                <a:solidFill>
                  <a:schemeClr val="lt1"/>
                </a:solidFill>
                <a:latin typeface="Calibri"/>
                <a:ea typeface="Calibri"/>
                <a:cs typeface="Calibri"/>
                <a:sym typeface="Calibri"/>
              </a:rPr>
              <a:t>Przykład przypadku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Mały detalista internetowy korzystający z AWS, aby zmniejszyć koszty serwerów i zużycie energii o 30% dzięki skalowalnym zasobom obliczeniowym.</a:t>
            </a:r>
            <a:endParaRPr sz="2200" i="1" u="none" strike="noStrike" cap="none" dirty="0">
              <a:solidFill>
                <a:srgbClr val="595959"/>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6"/>
          <p:cNvSpPr txBox="1">
            <a:spLocks noGrp="1"/>
          </p:cNvSpPr>
          <p:nvPr>
            <p:ph type="body" idx="1"/>
          </p:nvPr>
        </p:nvSpPr>
        <p:spPr>
          <a:xfrm>
            <a:off x="6622357" y="2085846"/>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pl-PL" dirty="0">
                <a:solidFill>
                  <a:srgbClr val="EB7339"/>
                </a:solidFill>
              </a:rPr>
              <a:t>ZOBACZ: Czym jest Google </a:t>
            </a:r>
            <a:r>
              <a:rPr lang="pl-PL" dirty="0" err="1">
                <a:solidFill>
                  <a:srgbClr val="EB7339"/>
                </a:solidFill>
              </a:rPr>
              <a:t>Cloud</a:t>
            </a:r>
            <a:r>
              <a:rPr lang="pl-PL" dirty="0">
                <a:solidFill>
                  <a:srgbClr val="EB7339"/>
                </a:solidFill>
              </a:rPr>
              <a:t>?</a:t>
            </a:r>
            <a:endParaRPr dirty="0"/>
          </a:p>
        </p:txBody>
      </p:sp>
      <p:sp>
        <p:nvSpPr>
          <p:cNvPr id="443" name="Google Shape;443;p26"/>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228600" lvl="0" indent="-228600" algn="l" rtl="0">
              <a:lnSpc>
                <a:spcPct val="103333"/>
              </a:lnSpc>
              <a:spcBef>
                <a:spcPts val="0"/>
              </a:spcBef>
              <a:spcAft>
                <a:spcPts val="0"/>
              </a:spcAft>
              <a:buClr>
                <a:srgbClr val="595959"/>
              </a:buClr>
              <a:buSzPts val="2400"/>
              <a:buNone/>
            </a:pPr>
            <a:endParaRPr u="sng" dirty="0">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4"/>
              </a:rPr>
              <a:t>https://youtu.be/kzKFuHk8ovk?si=x8QejSM-v32yKxa_</a:t>
            </a:r>
            <a:r>
              <a:rPr lang="en-GB" dirty="0"/>
              <a:t> </a:t>
            </a:r>
            <a:endParaRPr dirty="0"/>
          </a:p>
        </p:txBody>
      </p:sp>
      <p:pic>
        <p:nvPicPr>
          <p:cNvPr id="444" name="Google Shape;444;p26"/>
          <p:cNvPicPr preferRelativeResize="0">
            <a:picLocks noGrp="1"/>
          </p:cNvPicPr>
          <p:nvPr>
            <p:ph type="pic" idx="2"/>
          </p:nvPr>
        </p:nvPicPr>
        <p:blipFill rotWithShape="1">
          <a:blip r:embed="rId5">
            <a:alphaModFix/>
          </a:blip>
          <a:srcRect l="8461" r="8459"/>
          <a:stretch/>
        </p:blipFill>
        <p:spPr>
          <a:xfrm>
            <a:off x="635271" y="2095585"/>
            <a:ext cx="5130800" cy="3913188"/>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0"/>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algn="ctr"/>
            <a:r>
              <a:rPr lang="pl-PL" b="1" dirty="0"/>
              <a:t>Spis treści Zestawu Startowego SOS</a:t>
            </a:r>
            <a:endParaRPr lang="pl-PL" dirty="0"/>
          </a:p>
        </p:txBody>
      </p:sp>
      <p:pic>
        <p:nvPicPr>
          <p:cNvPr id="3" name="Obraz 2">
            <a:extLst>
              <a:ext uri="{FF2B5EF4-FFF2-40B4-BE49-F238E27FC236}">
                <a16:creationId xmlns:a16="http://schemas.microsoft.com/office/drawing/2014/main" id="{762CFDFB-8D8A-D7A5-1A50-8DB97048E529}"/>
              </a:ext>
            </a:extLst>
          </p:cNvPr>
          <p:cNvPicPr>
            <a:picLocks noChangeAspect="1"/>
          </p:cNvPicPr>
          <p:nvPr/>
        </p:nvPicPr>
        <p:blipFill>
          <a:blip r:embed="rId3"/>
          <a:stretch>
            <a:fillRect/>
          </a:stretch>
        </p:blipFill>
        <p:spPr>
          <a:xfrm>
            <a:off x="965966" y="944885"/>
            <a:ext cx="10138527" cy="53588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7"/>
          <p:cNvSpPr txBox="1">
            <a:spLocks noGrp="1"/>
          </p:cNvSpPr>
          <p:nvPr>
            <p:ph type="body" idx="1"/>
          </p:nvPr>
        </p:nvSpPr>
        <p:spPr>
          <a:xfrm>
            <a:off x="607555" y="2005557"/>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dirty="0" err="1">
                <a:solidFill>
                  <a:srgbClr val="EB7339"/>
                </a:solidFill>
              </a:rPr>
              <a:t>ZOBACZ:Przegląd</a:t>
            </a:r>
            <a:r>
              <a:rPr lang="en-GB" dirty="0">
                <a:solidFill>
                  <a:srgbClr val="EB7339"/>
                </a:solidFill>
              </a:rPr>
              <a:t> Microsoft Azure</a:t>
            </a:r>
            <a:endParaRPr dirty="0"/>
          </a:p>
        </p:txBody>
      </p:sp>
      <p:sp>
        <p:nvSpPr>
          <p:cNvPr id="450" name="Google Shape;450;p27"/>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3"/>
              </a:rPr>
              <a:t>https://youtu.be/oPSHs71mTVU?si=4PV9Rd515Otxe8B_</a:t>
            </a:r>
            <a:r>
              <a:rPr lang="en-GB" dirty="0"/>
              <a:t> </a:t>
            </a:r>
            <a:endParaRPr dirty="0"/>
          </a:p>
        </p:txBody>
      </p:sp>
      <p:pic>
        <p:nvPicPr>
          <p:cNvPr id="451" name="Google Shape;451;p27"/>
          <p:cNvPicPr preferRelativeResize="0">
            <a:picLocks noGrp="1"/>
          </p:cNvPicPr>
          <p:nvPr>
            <p:ph type="pic" idx="2"/>
          </p:nvPr>
        </p:nvPicPr>
        <p:blipFill rotWithShape="1">
          <a:blip r:embed="rId4">
            <a:alphaModFix/>
          </a:blip>
          <a:srcRect l="19822" r="41285"/>
          <a:stretch/>
        </p:blipFill>
        <p:spPr>
          <a:xfrm>
            <a:off x="7735037" y="1373925"/>
            <a:ext cx="2444127" cy="4336988"/>
          </a:xfrm>
          <a:prstGeom prst="rect">
            <a:avLst/>
          </a:prstGeom>
          <a:solidFill>
            <a:srgbClr val="D8D8D8"/>
          </a:solid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body" idx="1"/>
          </p:nvPr>
        </p:nvSpPr>
        <p:spPr>
          <a:xfrm>
            <a:off x="798839" y="306746"/>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Internet </a:t>
            </a:r>
            <a:r>
              <a:rPr lang="en-GB" dirty="0" err="1"/>
              <a:t>rzeczy</a:t>
            </a:r>
            <a:r>
              <a:rPr lang="en-GB" dirty="0"/>
              <a:t> (IoT)</a:t>
            </a:r>
            <a:endParaRPr dirty="0"/>
          </a:p>
        </p:txBody>
      </p:sp>
      <p:sp>
        <p:nvSpPr>
          <p:cNvPr id="458" name="Google Shape;458;p28"/>
          <p:cNvSpPr txBox="1">
            <a:spLocks noGrp="1"/>
          </p:cNvSpPr>
          <p:nvPr>
            <p:ph type="body" idx="2"/>
          </p:nvPr>
        </p:nvSpPr>
        <p:spPr>
          <a:xfrm>
            <a:off x="798850" y="897673"/>
            <a:ext cx="5883900" cy="54255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sz="2000" dirty="0" err="1"/>
              <a:t>IoT</a:t>
            </a:r>
            <a:r>
              <a:rPr lang="pl-PL" sz="2000" dirty="0"/>
              <a:t> łączy fizyczne urządzenia przez </a:t>
            </a:r>
            <a:r>
              <a:rPr lang="pl-PL" sz="2000" dirty="0" err="1"/>
              <a:t>internet</a:t>
            </a:r>
            <a:r>
              <a:rPr lang="pl-PL" sz="2000" dirty="0"/>
              <a:t>, aby zbierać i wymieniać dane. Ta technologia umożliwia mikroprzedsiębiorstwom automatyzację procesów i monitorowanie środowisk w czasie rzeczywistym.</a:t>
            </a:r>
          </a:p>
          <a:p>
            <a:pPr marL="0" lvl="0" indent="0" algn="l" rtl="0">
              <a:lnSpc>
                <a:spcPct val="103333"/>
              </a:lnSpc>
              <a:spcBef>
                <a:spcPts val="0"/>
              </a:spcBef>
              <a:spcAft>
                <a:spcPts val="0"/>
              </a:spcAft>
              <a:buClr>
                <a:srgbClr val="595959"/>
              </a:buClr>
              <a:buSzPts val="2400"/>
              <a:buNone/>
            </a:pPr>
            <a:endParaRPr lang="pl-PL" sz="2000" dirty="0"/>
          </a:p>
          <a:p>
            <a:pPr marL="0" lvl="0" indent="0" algn="l" rtl="0">
              <a:lnSpc>
                <a:spcPct val="103333"/>
              </a:lnSpc>
              <a:spcBef>
                <a:spcPts val="0"/>
              </a:spcBef>
              <a:spcAft>
                <a:spcPts val="0"/>
              </a:spcAft>
              <a:buClr>
                <a:srgbClr val="595959"/>
              </a:buClr>
              <a:buSzPts val="2400"/>
              <a:buNone/>
            </a:pPr>
            <a:r>
              <a:rPr lang="pl-PL" sz="2000" b="1" dirty="0"/>
              <a:t>Popularne platformy: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000" dirty="0"/>
              <a:t>IBM Watson </a:t>
            </a:r>
            <a:r>
              <a:rPr lang="pl-PL" sz="2000" dirty="0" err="1"/>
              <a:t>IoT</a:t>
            </a:r>
            <a:r>
              <a:rPr lang="pl-PL" sz="2000" dirty="0"/>
              <a:t> (IBM Watson): Oferuje zaawansowane analizy danych i możliwości integracji.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000" dirty="0"/>
              <a:t>Cisco </a:t>
            </a:r>
            <a:r>
              <a:rPr lang="pl-PL" sz="2000" dirty="0" err="1"/>
              <a:t>IoT</a:t>
            </a:r>
            <a:r>
              <a:rPr lang="pl-PL" sz="2000" dirty="0"/>
              <a:t> (Cisco): Zapewnia rozwiązania do bezpiecznego łączenia urządzeń z monitorowaniem danych w czasie rzeczywistym.  </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000" dirty="0"/>
              <a:t>Siemens </a:t>
            </a:r>
            <a:r>
              <a:rPr lang="pl-PL" sz="2000" dirty="0" err="1"/>
              <a:t>IoT</a:t>
            </a:r>
            <a:r>
              <a:rPr lang="pl-PL" sz="2000" dirty="0"/>
              <a:t> Services (Siemens): Specjalizuje się w usługach </a:t>
            </a:r>
            <a:r>
              <a:rPr lang="pl-PL" sz="2000" dirty="0" err="1"/>
              <a:t>IoT</a:t>
            </a:r>
            <a:r>
              <a:rPr lang="pl-PL" sz="2000" dirty="0"/>
              <a:t> dla przemysłu, optymalizujących operacje.</a:t>
            </a:r>
            <a:endParaRPr sz="2000" dirty="0"/>
          </a:p>
        </p:txBody>
      </p:sp>
      <p:sp>
        <p:nvSpPr>
          <p:cNvPr id="459" name="Google Shape;459;p28"/>
          <p:cNvSpPr txBox="1"/>
          <p:nvPr/>
        </p:nvSpPr>
        <p:spPr>
          <a:xfrm>
            <a:off x="6596728" y="353568"/>
            <a:ext cx="4796423" cy="6121932"/>
          </a:xfrm>
          <a:prstGeom prst="rect">
            <a:avLst/>
          </a:prstGeom>
          <a:solidFill>
            <a:srgbClr val="73B64B"/>
          </a:solidFill>
          <a:ln w="9525" cap="flat" cmpd="sng">
            <a:solidFill>
              <a:srgbClr val="73B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pl-PL" sz="2200" b="1" i="0" u="none" strike="noStrike" cap="none" dirty="0">
                <a:solidFill>
                  <a:schemeClr val="lt1"/>
                </a:solidFill>
                <a:latin typeface="Calibri"/>
                <a:ea typeface="Calibri"/>
                <a:cs typeface="Calibri"/>
                <a:sym typeface="Calibri"/>
              </a:rPr>
              <a:t>Korzyści zrównoważonego rozwoju  </a:t>
            </a:r>
          </a:p>
          <a:p>
            <a:pPr marL="342900" marR="0" lvl="0" indent="-342900" algn="l" rtl="0">
              <a:lnSpc>
                <a:spcPct val="103333"/>
              </a:lnSpc>
              <a:spcBef>
                <a:spcPts val="0"/>
              </a:spcBef>
              <a:spcAft>
                <a:spcPts val="0"/>
              </a:spcAft>
              <a:buClr>
                <a:schemeClr val="lt1"/>
              </a:buClr>
              <a:buSzPts val="2400"/>
              <a:buFont typeface="Arial" panose="020B0604020202020204" pitchFamily="34" charset="0"/>
              <a:buChar char="•"/>
            </a:pPr>
            <a:r>
              <a:rPr lang="pl-PL" sz="2200" i="0" u="none" strike="noStrike" cap="none" dirty="0">
                <a:solidFill>
                  <a:schemeClr val="lt1"/>
                </a:solidFill>
                <a:latin typeface="Calibri"/>
                <a:ea typeface="Calibri"/>
                <a:cs typeface="Calibri"/>
                <a:sym typeface="Calibri"/>
              </a:rPr>
              <a:t>Umożliwia precyzyjną kontrolę i monitorowanie zużycia zasobów, takich jak energia i woda, co prowadzi do znacznego zmniejszenia odpadów i kosztów.  </a:t>
            </a:r>
          </a:p>
          <a:p>
            <a:pPr marL="342900" marR="0" lvl="0" indent="-342900" algn="l" rtl="0">
              <a:lnSpc>
                <a:spcPct val="103333"/>
              </a:lnSpc>
              <a:spcBef>
                <a:spcPts val="0"/>
              </a:spcBef>
              <a:spcAft>
                <a:spcPts val="0"/>
              </a:spcAft>
              <a:buClr>
                <a:schemeClr val="lt1"/>
              </a:buClr>
              <a:buSzPts val="2400"/>
              <a:buFont typeface="Arial" panose="020B0604020202020204" pitchFamily="34" charset="0"/>
              <a:buChar char="•"/>
            </a:pPr>
            <a:r>
              <a:rPr lang="pl-PL" sz="2200" i="0" u="none" strike="noStrike" cap="none" dirty="0">
                <a:solidFill>
                  <a:schemeClr val="lt1"/>
                </a:solidFill>
                <a:latin typeface="Calibri"/>
                <a:ea typeface="Calibri"/>
                <a:cs typeface="Calibri"/>
                <a:sym typeface="Calibri"/>
              </a:rPr>
              <a:t>Poprawia zarządzanie zasobami poprzez predykcyjne utrzymanie, co wydłuża żywotność sprzętu i redukuje odpady elektroniczne.  </a:t>
            </a:r>
          </a:p>
          <a:p>
            <a:pPr marL="0" marR="0" lvl="0" indent="0" algn="l" rtl="0">
              <a:lnSpc>
                <a:spcPct val="103333"/>
              </a:lnSpc>
              <a:spcBef>
                <a:spcPts val="0"/>
              </a:spcBef>
              <a:spcAft>
                <a:spcPts val="0"/>
              </a:spcAft>
              <a:buClr>
                <a:schemeClr val="lt1"/>
              </a:buClr>
              <a:buSzPts val="2400"/>
              <a:buFont typeface="Arial"/>
              <a:buNone/>
            </a:pPr>
            <a:endParaRPr lang="pl-PL" sz="2200" b="1" i="0" u="none" strike="noStrike" cap="none" dirty="0">
              <a:solidFill>
                <a:schemeClr val="lt1"/>
              </a:solidFill>
              <a:latin typeface="Calibri"/>
              <a:ea typeface="Calibri"/>
              <a:cs typeface="Calibri"/>
              <a:sym typeface="Calibri"/>
            </a:endParaRPr>
          </a:p>
          <a:p>
            <a:pPr marL="0" marR="0" lvl="0" indent="0" algn="l" rtl="0">
              <a:lnSpc>
                <a:spcPct val="103333"/>
              </a:lnSpc>
              <a:spcBef>
                <a:spcPts val="0"/>
              </a:spcBef>
              <a:spcAft>
                <a:spcPts val="0"/>
              </a:spcAft>
              <a:buClr>
                <a:schemeClr val="lt1"/>
              </a:buClr>
              <a:buSzPts val="2400"/>
              <a:buFont typeface="Arial"/>
              <a:buNone/>
            </a:pPr>
            <a:r>
              <a:rPr lang="pl-PL" sz="2200" b="1" i="0" u="none" strike="noStrike" cap="none" dirty="0">
                <a:solidFill>
                  <a:schemeClr val="lt1"/>
                </a:solidFill>
                <a:latin typeface="Calibri"/>
                <a:ea typeface="Calibri"/>
                <a:cs typeface="Calibri"/>
                <a:sym typeface="Calibri"/>
              </a:rPr>
              <a:t>Studium przypadku  </a:t>
            </a:r>
          </a:p>
          <a:p>
            <a:pPr marL="0" marR="0" lvl="0" indent="0" algn="l" rtl="0">
              <a:lnSpc>
                <a:spcPct val="103333"/>
              </a:lnSpc>
              <a:spcBef>
                <a:spcPts val="0"/>
              </a:spcBef>
              <a:spcAft>
                <a:spcPts val="0"/>
              </a:spcAft>
              <a:buClr>
                <a:schemeClr val="lt1"/>
              </a:buClr>
              <a:buSzPts val="2400"/>
              <a:buFont typeface="Arial"/>
              <a:buNone/>
            </a:pPr>
            <a:r>
              <a:rPr lang="pl-PL" sz="2200" i="1" u="none" strike="noStrike" cap="none" dirty="0">
                <a:solidFill>
                  <a:schemeClr val="lt1"/>
                </a:solidFill>
                <a:latin typeface="Calibri"/>
                <a:ea typeface="Calibri"/>
                <a:cs typeface="Calibri"/>
                <a:sym typeface="Calibri"/>
              </a:rPr>
              <a:t>Mała firma produkcyjna wykorzystująca czujniki </a:t>
            </a:r>
            <a:r>
              <a:rPr lang="pl-PL" sz="2200" i="1" u="none" strike="noStrike" cap="none" dirty="0" err="1">
                <a:solidFill>
                  <a:schemeClr val="lt1"/>
                </a:solidFill>
                <a:latin typeface="Calibri"/>
                <a:ea typeface="Calibri"/>
                <a:cs typeface="Calibri"/>
                <a:sym typeface="Calibri"/>
              </a:rPr>
              <a:t>IoT</a:t>
            </a:r>
            <a:r>
              <a:rPr lang="pl-PL" sz="2200" i="1" u="none" strike="noStrike" cap="none" dirty="0">
                <a:solidFill>
                  <a:schemeClr val="lt1"/>
                </a:solidFill>
                <a:latin typeface="Calibri"/>
                <a:ea typeface="Calibri"/>
                <a:cs typeface="Calibri"/>
                <a:sym typeface="Calibri"/>
              </a:rPr>
              <a:t> firmy Siemens do optymalizacji zużycia energii i harmonogramów konserwacji maszyn, co zmniejszyło czas przestoju o 25%.</a:t>
            </a:r>
            <a:endParaRPr sz="2200" i="1" u="none" strike="noStrike" cap="none" dirty="0">
              <a:solidFill>
                <a:srgbClr val="59595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9"/>
          <p:cNvSpPr txBox="1">
            <a:spLocks noGrp="1"/>
          </p:cNvSpPr>
          <p:nvPr>
            <p:ph type="body" idx="1"/>
          </p:nvPr>
        </p:nvSpPr>
        <p:spPr>
          <a:xfrm>
            <a:off x="6622357" y="1422757"/>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Oglądaj: </a:t>
            </a:r>
            <a:r>
              <a:rPr lang="pl-PL" dirty="0" err="1"/>
              <a:t>IoT</a:t>
            </a:r>
            <a:r>
              <a:rPr lang="pl-PL" dirty="0"/>
              <a:t> w prostych słowach z platformą IBM Watson </a:t>
            </a:r>
            <a:r>
              <a:rPr lang="pl-PL" dirty="0" err="1"/>
              <a:t>IoT</a:t>
            </a:r>
            <a:r>
              <a:rPr lang="pl-PL" dirty="0"/>
              <a:t>.</a:t>
            </a:r>
            <a:endParaRPr dirty="0"/>
          </a:p>
        </p:txBody>
      </p:sp>
      <p:pic>
        <p:nvPicPr>
          <p:cNvPr id="465" name="Google Shape;465;p29"/>
          <p:cNvPicPr preferRelativeResize="0">
            <a:picLocks noGrp="1"/>
          </p:cNvPicPr>
          <p:nvPr>
            <p:ph type="pic" idx="2"/>
          </p:nvPr>
        </p:nvPicPr>
        <p:blipFill rotWithShape="1">
          <a:blip r:embed="rId3">
            <a:alphaModFix/>
          </a:blip>
          <a:srcRect l="5576" r="5576"/>
          <a:stretch/>
        </p:blipFill>
        <p:spPr>
          <a:xfrm>
            <a:off x="635271" y="2095585"/>
            <a:ext cx="5130800" cy="3913188"/>
          </a:xfrm>
          <a:prstGeom prst="rect">
            <a:avLst/>
          </a:prstGeom>
          <a:solidFill>
            <a:srgbClr val="D8D8D8"/>
          </a:solidFill>
          <a:ln>
            <a:noFill/>
          </a:ln>
        </p:spPr>
      </p:pic>
      <p:sp>
        <p:nvSpPr>
          <p:cNvPr id="466" name="Google Shape;466;p29"/>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228600" lvl="0" indent="-228600" algn="l" rtl="0">
              <a:lnSpc>
                <a:spcPct val="103333"/>
              </a:lnSpc>
              <a:spcBef>
                <a:spcPts val="0"/>
              </a:spcBef>
              <a:spcAft>
                <a:spcPts val="0"/>
              </a:spcAft>
              <a:buClr>
                <a:srgbClr val="595959"/>
              </a:buClr>
              <a:buSzPts val="2400"/>
              <a:buNone/>
            </a:pPr>
            <a:endParaRPr u="sng" dirty="0">
              <a:solidFill>
                <a:schemeClr val="hlink"/>
              </a:solidFill>
              <a:hlinkClick r:id="rId4"/>
            </a:endParaRPr>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4"/>
              </a:rPr>
              <a:t>https://youtu.be/Jh3u4GKNWXQ?si=QFDzIIkFtnN2bAEQ</a:t>
            </a:r>
            <a:r>
              <a:rPr lang="en-GB" dirty="0"/>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0"/>
          <p:cNvSpPr txBox="1">
            <a:spLocks noGrp="1"/>
          </p:cNvSpPr>
          <p:nvPr>
            <p:ph type="body" idx="1"/>
          </p:nvPr>
        </p:nvSpPr>
        <p:spPr>
          <a:xfrm>
            <a:off x="128160" y="1221857"/>
            <a:ext cx="5881764" cy="992652"/>
          </a:xfrm>
          <a:prstGeom prst="rect">
            <a:avLst/>
          </a:prstGeom>
          <a:noFill/>
          <a:ln>
            <a:noFill/>
          </a:ln>
        </p:spPr>
        <p:txBody>
          <a:bodyPr spcFirstLastPara="1" wrap="square" lIns="91425" tIns="45700" rIns="91425" bIns="45700" anchor="t" anchorCtr="0">
            <a:noAutofit/>
          </a:bodyPr>
          <a:lstStyle/>
          <a:p>
            <a:endParaRPr lang="pl-PL" dirty="0"/>
          </a:p>
          <a:p>
            <a:r>
              <a:rPr lang="pl-PL" dirty="0"/>
              <a:t>	Obejrzyj: Pierwsze spojrzenie na bramki </a:t>
            </a:r>
            <a:r>
              <a:rPr lang="pl-PL" dirty="0" err="1"/>
              <a:t>IoT</a:t>
            </a:r>
            <a:r>
              <a:rPr lang="pl-PL" dirty="0"/>
              <a:t> firmy Cisco.</a:t>
            </a:r>
          </a:p>
        </p:txBody>
      </p:sp>
      <p:pic>
        <p:nvPicPr>
          <p:cNvPr id="472" name="Google Shape;472;p30"/>
          <p:cNvPicPr preferRelativeResize="0">
            <a:picLocks noGrp="1"/>
          </p:cNvPicPr>
          <p:nvPr>
            <p:ph type="pic" idx="2"/>
          </p:nvPr>
        </p:nvPicPr>
        <p:blipFill rotWithShape="1">
          <a:blip r:embed="rId3">
            <a:alphaModFix/>
          </a:blip>
          <a:srcRect l="11294" r="50000"/>
          <a:stretch/>
        </p:blipFill>
        <p:spPr>
          <a:xfrm>
            <a:off x="7735037" y="1373925"/>
            <a:ext cx="2444127" cy="4336988"/>
          </a:xfrm>
          <a:prstGeom prst="rect">
            <a:avLst/>
          </a:prstGeom>
          <a:solidFill>
            <a:srgbClr val="D8D8D8"/>
          </a:solidFill>
          <a:ln>
            <a:noFill/>
          </a:ln>
        </p:spPr>
      </p:pic>
      <p:sp>
        <p:nvSpPr>
          <p:cNvPr id="473" name="Google Shape;473;p30"/>
          <p:cNvSpPr txBox="1">
            <a:spLocks noGrp="1"/>
          </p:cNvSpPr>
          <p:nvPr>
            <p:ph type="body" idx="3"/>
          </p:nvPr>
        </p:nvSpPr>
        <p:spPr>
          <a:xfrm>
            <a:off x="607555" y="3859792"/>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4"/>
              </a:rPr>
              <a:t>https://www.youtube.com/watch?v=42S86f5cWkE</a:t>
            </a:r>
            <a:r>
              <a:rPr lang="en-GB" dirty="0"/>
              <a:t>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1"/>
          <p:cNvSpPr txBox="1">
            <a:spLocks noGrp="1"/>
          </p:cNvSpPr>
          <p:nvPr>
            <p:ph type="body" idx="1"/>
          </p:nvPr>
        </p:nvSpPr>
        <p:spPr>
          <a:xfrm>
            <a:off x="798839" y="535346"/>
            <a:ext cx="584050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pl-PL" dirty="0">
                <a:solidFill>
                  <a:srgbClr val="F26650"/>
                </a:solidFill>
              </a:rPr>
              <a:t>Sztuczna inteligencja (AI) dla wydajności</a:t>
            </a:r>
            <a:endParaRPr dirty="0"/>
          </a:p>
        </p:txBody>
      </p:sp>
      <p:sp>
        <p:nvSpPr>
          <p:cNvPr id="480" name="Google Shape;480;p31"/>
          <p:cNvSpPr txBox="1">
            <a:spLocks noGrp="1"/>
          </p:cNvSpPr>
          <p:nvPr>
            <p:ph type="body" idx="2"/>
          </p:nvPr>
        </p:nvSpPr>
        <p:spPr>
          <a:xfrm>
            <a:off x="717472" y="1727901"/>
            <a:ext cx="6027885"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a:t>Sztuczna inteligencja (AI) wykorzystuje algorytmy i uczenie maszynowe do analizy informacji, podejmowania decyzji i wykonywania zadań w sposób bardziej wydajny niż tradycyjne metody. Popularne platformy: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err="1"/>
              <a:t>TensorFlow</a:t>
            </a:r>
            <a:r>
              <a:rPr lang="pl-PL" sz="2000" dirty="0"/>
              <a:t> (</a:t>
            </a:r>
            <a:r>
              <a:rPr lang="pl-PL" sz="2000" dirty="0" err="1"/>
              <a:t>TensorFlow</a:t>
            </a:r>
            <a:r>
              <a:rPr lang="pl-PL" sz="2000" dirty="0"/>
              <a:t>): </a:t>
            </a:r>
            <a:r>
              <a:rPr lang="pl-PL" sz="2000" dirty="0" err="1"/>
              <a:t>Otwartoźródłowa</a:t>
            </a:r>
            <a:r>
              <a:rPr lang="pl-PL" sz="2000" dirty="0"/>
              <a:t> platforma do uczenia maszynowego.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Microsoft AI (Microsoft AI): Narzędzia do tworzenia rozwiązań AI, które mogą automatyzować i optymalizować procesy biznesowe.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IBM Watson AI (IBM Watson AI): Znana z zaawansowanych aplikacji AI w analizie danych i obliczeniach kognitywnych. </a:t>
            </a:r>
            <a:endParaRPr sz="2000" dirty="0"/>
          </a:p>
        </p:txBody>
      </p:sp>
      <p:sp>
        <p:nvSpPr>
          <p:cNvPr id="481" name="Google Shape;481;p31"/>
          <p:cNvSpPr txBox="1"/>
          <p:nvPr/>
        </p:nvSpPr>
        <p:spPr>
          <a:xfrm>
            <a:off x="7033196" y="345234"/>
            <a:ext cx="4359965" cy="6186196"/>
          </a:xfrm>
          <a:prstGeom prst="rect">
            <a:avLst/>
          </a:prstGeom>
          <a:solidFill>
            <a:srgbClr val="F26650"/>
          </a:solid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Sustainability Benefits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Enhances decision-making and efficiency in processes like logistics, thus reducing fuel usage and emissions.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Automates energy use in buildings and operations, significantly lowering carbon footprints.</a:t>
            </a:r>
            <a:endParaRPr sz="2400" b="0" i="0" u="none" strike="noStrike" cap="none">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A logistics company using Microsoft AI to optimise delivery routes, resulting in a 20% reduction in fuel consumption and improved delivery times.</a:t>
            </a:r>
            <a:endParaRPr sz="1400" b="0" i="0" u="none" strike="noStrike" cap="none">
              <a:solidFill>
                <a:srgbClr val="000000"/>
              </a:solidFill>
              <a:latin typeface="Arial"/>
              <a:ea typeface="Arial"/>
              <a:cs typeface="Arial"/>
              <a:sym typeface="Arial"/>
            </a:endParaRPr>
          </a:p>
          <a:p>
            <a:pPr marL="228600" marR="0" lvl="0" indent="-228600" algn="just" rtl="0">
              <a:lnSpc>
                <a:spcPct val="103333"/>
              </a:lnSpc>
              <a:spcBef>
                <a:spcPts val="0"/>
              </a:spcBef>
              <a:spcAft>
                <a:spcPts val="0"/>
              </a:spcAft>
              <a:buClr>
                <a:srgbClr val="595959"/>
              </a:buClr>
              <a:buSzPts val="2400"/>
              <a:buFont typeface="Arial"/>
              <a:buNone/>
            </a:pP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2"/>
          <p:cNvSpPr txBox="1">
            <a:spLocks noGrp="1"/>
          </p:cNvSpPr>
          <p:nvPr>
            <p:ph type="body" idx="1"/>
          </p:nvPr>
        </p:nvSpPr>
        <p:spPr>
          <a:xfrm>
            <a:off x="6622357" y="1998739"/>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pl-PL" dirty="0">
                <a:solidFill>
                  <a:srgbClr val="F26650"/>
                </a:solidFill>
              </a:rPr>
              <a:t>Obejrzyj: Co to jest </a:t>
            </a:r>
            <a:r>
              <a:rPr lang="pl-PL" dirty="0" err="1">
                <a:solidFill>
                  <a:srgbClr val="F26650"/>
                </a:solidFill>
              </a:rPr>
              <a:t>TensorFlow</a:t>
            </a:r>
            <a:r>
              <a:rPr lang="pl-PL" dirty="0">
                <a:solidFill>
                  <a:srgbClr val="F26650"/>
                </a:solidFill>
              </a:rPr>
              <a:t> | </a:t>
            </a:r>
            <a:r>
              <a:rPr lang="pl-PL" dirty="0" err="1">
                <a:solidFill>
                  <a:srgbClr val="F26650"/>
                </a:solidFill>
              </a:rPr>
              <a:t>TensorFlow</a:t>
            </a:r>
            <a:r>
              <a:rPr lang="pl-PL" dirty="0">
                <a:solidFill>
                  <a:srgbClr val="F26650"/>
                </a:solidFill>
              </a:rPr>
              <a:t> wyjaśnione w 3 minuty</a:t>
            </a:r>
            <a:endParaRPr dirty="0"/>
          </a:p>
        </p:txBody>
      </p:sp>
      <p:sp>
        <p:nvSpPr>
          <p:cNvPr id="487" name="Google Shape;487;p32"/>
          <p:cNvSpPr txBox="1">
            <a:spLocks noGrp="1"/>
          </p:cNvSpPr>
          <p:nvPr>
            <p:ph type="body" idx="3"/>
          </p:nvPr>
        </p:nvSpPr>
        <p:spPr>
          <a:xfrm>
            <a:off x="6724645" y="3896627"/>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228600" lvl="0" indent="-228600" algn="l" rtl="0">
              <a:lnSpc>
                <a:spcPct val="103333"/>
              </a:lnSpc>
              <a:spcBef>
                <a:spcPts val="0"/>
              </a:spcBef>
              <a:spcAft>
                <a:spcPts val="0"/>
              </a:spcAft>
              <a:buClr>
                <a:srgbClr val="595959"/>
              </a:buClr>
              <a:buSzPts val="2400"/>
              <a:buNone/>
            </a:pPr>
            <a:endParaRPr u="sng" dirty="0">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4"/>
              </a:rPr>
              <a:t>https://www.youtube.com/watch?v=9NsfX9W80rw</a:t>
            </a:r>
            <a:r>
              <a:rPr lang="en-GB" dirty="0"/>
              <a:t> </a:t>
            </a:r>
            <a:endParaRPr dirty="0"/>
          </a:p>
        </p:txBody>
      </p:sp>
      <p:pic>
        <p:nvPicPr>
          <p:cNvPr id="488" name="Google Shape;488;p32"/>
          <p:cNvPicPr preferRelativeResize="0">
            <a:picLocks noGrp="1"/>
          </p:cNvPicPr>
          <p:nvPr>
            <p:ph type="pic" idx="2"/>
          </p:nvPr>
        </p:nvPicPr>
        <p:blipFill rotWithShape="1">
          <a:blip r:embed="rId5">
            <a:alphaModFix/>
          </a:blip>
          <a:srcRect l="5058" r="5058"/>
          <a:stretch/>
        </p:blipFill>
        <p:spPr>
          <a:xfrm>
            <a:off x="635271" y="2095585"/>
            <a:ext cx="5130800" cy="3913188"/>
          </a:xfrm>
          <a:prstGeom prst="rect">
            <a:avLst/>
          </a:prstGeom>
          <a:solidFill>
            <a:srgbClr val="D8D8D8"/>
          </a:solid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body" idx="1"/>
          </p:nvPr>
        </p:nvSpPr>
        <p:spPr>
          <a:xfrm>
            <a:off x="607554" y="1647749"/>
            <a:ext cx="5951301" cy="13100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pl-PL" dirty="0">
                <a:solidFill>
                  <a:srgbClr val="F26650"/>
                </a:solidFill>
              </a:rPr>
              <a:t>Obejrzyj: Wydarzenie Microsoft 365 </a:t>
            </a:r>
            <a:r>
              <a:rPr lang="pl-PL" dirty="0" err="1">
                <a:solidFill>
                  <a:srgbClr val="F26650"/>
                </a:solidFill>
              </a:rPr>
              <a:t>Copilot</a:t>
            </a:r>
            <a:r>
              <a:rPr lang="pl-PL" dirty="0">
                <a:solidFill>
                  <a:srgbClr val="F26650"/>
                </a:solidFill>
              </a:rPr>
              <a:t> AI w mniej niż 3 minuty</a:t>
            </a:r>
            <a:endParaRPr dirty="0"/>
          </a:p>
        </p:txBody>
      </p:sp>
      <p:sp>
        <p:nvSpPr>
          <p:cNvPr id="494" name="Google Shape;494;p33"/>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pl-PL" dirty="0"/>
              <a:t>Link:</a:t>
            </a:r>
            <a:endParaRPr dirty="0"/>
          </a:p>
          <a:p>
            <a:pPr marL="0" lvl="0" indent="0" algn="l" rtl="0">
              <a:lnSpc>
                <a:spcPct val="103333"/>
              </a:lnSpc>
              <a:spcBef>
                <a:spcPts val="0"/>
              </a:spcBef>
              <a:spcAft>
                <a:spcPts val="0"/>
              </a:spcAft>
              <a:buClr>
                <a:srgbClr val="595959"/>
              </a:buClr>
              <a:buSzPts val="2400"/>
              <a:buNone/>
            </a:pPr>
            <a:r>
              <a:rPr lang="en-GB" u="sng" dirty="0">
                <a:solidFill>
                  <a:schemeClr val="hlink"/>
                </a:solidFill>
                <a:hlinkClick r:id="rId3"/>
              </a:rPr>
              <a:t>https://youtu.be/hGb9UZ8DyDc?si=7S53yKO3R2f8kCZI</a:t>
            </a:r>
            <a:r>
              <a:rPr lang="en-GB" dirty="0"/>
              <a:t> </a:t>
            </a:r>
            <a:endParaRPr dirty="0"/>
          </a:p>
        </p:txBody>
      </p:sp>
      <p:pic>
        <p:nvPicPr>
          <p:cNvPr id="495" name="Google Shape;495;p33"/>
          <p:cNvPicPr preferRelativeResize="0">
            <a:picLocks noGrp="1"/>
          </p:cNvPicPr>
          <p:nvPr>
            <p:ph type="pic" idx="2"/>
          </p:nvPr>
        </p:nvPicPr>
        <p:blipFill rotWithShape="1">
          <a:blip r:embed="rId4">
            <a:alphaModFix/>
          </a:blip>
          <a:srcRect l="4185" t="-1011" r="58129" b="1011"/>
          <a:stretch/>
        </p:blipFill>
        <p:spPr>
          <a:xfrm>
            <a:off x="7735037" y="1373925"/>
            <a:ext cx="2444127" cy="4336988"/>
          </a:xfrm>
          <a:prstGeom prst="rect">
            <a:avLst/>
          </a:prstGeom>
          <a:solidFill>
            <a:srgbClr val="D8D8D8"/>
          </a:solid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4"/>
          <p:cNvSpPr txBox="1">
            <a:spLocks noGrp="1"/>
          </p:cNvSpPr>
          <p:nvPr>
            <p:ph type="body" idx="1"/>
          </p:nvPr>
        </p:nvSpPr>
        <p:spPr>
          <a:xfrm>
            <a:off x="4676486" y="584478"/>
            <a:ext cx="65841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pl-PL" b="1" dirty="0">
                <a:solidFill>
                  <a:srgbClr val="73B64B"/>
                </a:solidFill>
              </a:rPr>
              <a:t>INSTRUKCJE</a:t>
            </a:r>
          </a:p>
          <a:p>
            <a:pPr marL="0" lvl="0" indent="0" algn="just" rtl="0">
              <a:lnSpc>
                <a:spcPct val="103333"/>
              </a:lnSpc>
              <a:spcBef>
                <a:spcPts val="0"/>
              </a:spcBef>
              <a:spcAft>
                <a:spcPts val="0"/>
              </a:spcAft>
              <a:buClr>
                <a:srgbClr val="73B64B"/>
              </a:buClr>
              <a:buSzPts val="2400"/>
              <a:buNone/>
            </a:pPr>
            <a:endParaRPr lang="pl-PL" dirty="0">
              <a:solidFill>
                <a:srgbClr val="000000"/>
              </a:solidFill>
            </a:endParaRPr>
          </a:p>
          <a:p>
            <a:pPr lvl="0" indent="-457200" algn="just" rtl="0">
              <a:lnSpc>
                <a:spcPct val="103333"/>
              </a:lnSpc>
              <a:spcBef>
                <a:spcPts val="0"/>
              </a:spcBef>
              <a:spcAft>
                <a:spcPts val="0"/>
              </a:spcAft>
              <a:buClr>
                <a:srgbClr val="73B64B"/>
              </a:buClr>
              <a:buSzPts val="2400"/>
              <a:buAutoNum type="arabicPeriod"/>
            </a:pPr>
            <a:r>
              <a:rPr lang="pl-PL" dirty="0">
                <a:solidFill>
                  <a:srgbClr val="000000"/>
                </a:solidFill>
              </a:rPr>
              <a:t>Ustaw stanowiska interaktywne, gdzie uczestnicy będą mogli zapoznać się z każdym rodzajem technologii.</a:t>
            </a:r>
          </a:p>
          <a:p>
            <a:pPr lvl="0" indent="-457200" algn="just" rtl="0">
              <a:lnSpc>
                <a:spcPct val="103333"/>
              </a:lnSpc>
              <a:spcBef>
                <a:spcPts val="0"/>
              </a:spcBef>
              <a:spcAft>
                <a:spcPts val="0"/>
              </a:spcAft>
              <a:buClr>
                <a:srgbClr val="73B64B"/>
              </a:buClr>
              <a:buSzPts val="2400"/>
              <a:buAutoNum type="arabicPeriod"/>
            </a:pPr>
            <a:r>
              <a:rPr lang="pl-PL" dirty="0">
                <a:solidFill>
                  <a:srgbClr val="000000"/>
                </a:solidFill>
              </a:rPr>
              <a:t>Prowadzący będą prezentować scenariusze z rzeczywistego świata dla każdego narzędzia, prowadząc uczestników przez symulacje lub pokazy na żywo, jak zastosować te technologie w ich firmach.</a:t>
            </a:r>
            <a:endParaRPr dirty="0">
              <a:solidFill>
                <a:srgbClr val="000000"/>
              </a:solidFill>
            </a:endParaRPr>
          </a:p>
        </p:txBody>
      </p:sp>
      <p:sp>
        <p:nvSpPr>
          <p:cNvPr id="501" name="Google Shape;501;p34"/>
          <p:cNvSpPr txBox="1">
            <a:spLocks noGrp="1"/>
          </p:cNvSpPr>
          <p:nvPr>
            <p:ph type="body" idx="2"/>
          </p:nvPr>
        </p:nvSpPr>
        <p:spPr>
          <a:xfrm>
            <a:off x="600999" y="835090"/>
            <a:ext cx="354237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Interaktywne pokazy wybranych narzędzi cyfrowych</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2f058fc6587_0_20"/>
          <p:cNvSpPr txBox="1">
            <a:spLocks noGrp="1"/>
          </p:cNvSpPr>
          <p:nvPr>
            <p:ph type="body" idx="1"/>
          </p:nvPr>
        </p:nvSpPr>
        <p:spPr>
          <a:xfrm>
            <a:off x="4825907" y="750694"/>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Font typeface="Arial"/>
              <a:buNone/>
            </a:pPr>
            <a:r>
              <a:rPr lang="pl-PL" b="1" dirty="0">
                <a:solidFill>
                  <a:srgbClr val="1E75B0"/>
                </a:solidFill>
              </a:rPr>
              <a:t>PRZYKŁADY PRAKTYCZNE</a:t>
            </a:r>
          </a:p>
          <a:p>
            <a:pPr marL="0" lvl="0" indent="0" algn="just" rtl="0">
              <a:lnSpc>
                <a:spcPct val="103333"/>
              </a:lnSpc>
              <a:spcBef>
                <a:spcPts val="0"/>
              </a:spcBef>
              <a:spcAft>
                <a:spcPts val="0"/>
              </a:spcAft>
              <a:buClr>
                <a:srgbClr val="1E75B0"/>
              </a:buClr>
              <a:buSzPts val="2400"/>
              <a:buFont typeface="Arial"/>
              <a:buNone/>
            </a:pPr>
            <a:endParaRPr lang="pl-PL" b="1" dirty="0">
              <a:solidFill>
                <a:srgbClr val="1E75B0"/>
              </a:solidFill>
            </a:endParaRPr>
          </a:p>
          <a:p>
            <a:pPr marL="0" lvl="0" indent="0" algn="just" rtl="0">
              <a:lnSpc>
                <a:spcPct val="103333"/>
              </a:lnSpc>
              <a:spcBef>
                <a:spcPts val="0"/>
              </a:spcBef>
              <a:spcAft>
                <a:spcPts val="0"/>
              </a:spcAft>
              <a:buClr>
                <a:srgbClr val="1E75B0"/>
              </a:buClr>
              <a:buSzPts val="2400"/>
              <a:buFont typeface="Arial"/>
              <a:buNone/>
            </a:pPr>
            <a:r>
              <a:rPr lang="pl-PL" sz="2000" b="1" dirty="0">
                <a:solidFill>
                  <a:srgbClr val="1E75B0"/>
                </a:solidFill>
              </a:rPr>
              <a:t>1. Stacja </a:t>
            </a:r>
            <a:r>
              <a:rPr lang="pl-PL" sz="2000" b="1" dirty="0" err="1">
                <a:solidFill>
                  <a:srgbClr val="1E75B0"/>
                </a:solidFill>
              </a:rPr>
              <a:t>Cloud</a:t>
            </a:r>
            <a:r>
              <a:rPr lang="pl-PL" sz="2000" b="1" dirty="0">
                <a:solidFill>
                  <a:srgbClr val="1E75B0"/>
                </a:solidFill>
              </a:rPr>
              <a:t> Computing: </a:t>
            </a:r>
            <a:r>
              <a:rPr lang="pl-PL" sz="2000" dirty="0">
                <a:solidFill>
                  <a:srgbClr val="000000"/>
                </a:solidFill>
              </a:rPr>
              <a:t>Uczestnicy będą symulować tworzenie wirtualnego biura na platformie Google </a:t>
            </a:r>
            <a:r>
              <a:rPr lang="pl-PL" sz="2000" dirty="0" err="1">
                <a:solidFill>
                  <a:srgbClr val="000000"/>
                </a:solidFill>
              </a:rPr>
              <a:t>Cloud</a:t>
            </a:r>
            <a:r>
              <a:rPr lang="pl-PL" sz="2000" dirty="0">
                <a:solidFill>
                  <a:srgbClr val="000000"/>
                </a:solidFill>
              </a:rPr>
              <a:t>, koncentrując się na bezpieczeństwie danych i efektywności energetycznej.</a:t>
            </a:r>
          </a:p>
          <a:p>
            <a:pPr marL="0" lvl="0" indent="0" algn="just" rtl="0">
              <a:lnSpc>
                <a:spcPct val="103333"/>
              </a:lnSpc>
              <a:spcBef>
                <a:spcPts val="0"/>
              </a:spcBef>
              <a:spcAft>
                <a:spcPts val="0"/>
              </a:spcAft>
              <a:buClr>
                <a:srgbClr val="1E75B0"/>
              </a:buClr>
              <a:buSzPts val="2400"/>
              <a:buFont typeface="Arial"/>
              <a:buNone/>
            </a:pPr>
            <a:r>
              <a:rPr lang="pl-PL" sz="2000" b="1" dirty="0">
                <a:solidFill>
                  <a:srgbClr val="1E75B0"/>
                </a:solidFill>
              </a:rPr>
              <a:t>2. Stacja </a:t>
            </a:r>
            <a:r>
              <a:rPr lang="pl-PL" sz="2000" b="1" dirty="0" err="1">
                <a:solidFill>
                  <a:srgbClr val="1E75B0"/>
                </a:solidFill>
              </a:rPr>
              <a:t>IoT</a:t>
            </a:r>
            <a:r>
              <a:rPr lang="pl-PL" sz="2000" b="1" dirty="0">
                <a:solidFill>
                  <a:srgbClr val="1E75B0"/>
                </a:solidFill>
              </a:rPr>
              <a:t>: </a:t>
            </a:r>
            <a:r>
              <a:rPr lang="pl-PL" sz="2000" dirty="0">
                <a:solidFill>
                  <a:srgbClr val="000000"/>
                </a:solidFill>
              </a:rPr>
              <a:t>Użycie wirtualnego modelu inteligentnego budynku wyposażonego w rozwiązania Cisco </a:t>
            </a:r>
            <a:r>
              <a:rPr lang="pl-PL" sz="2000" dirty="0" err="1">
                <a:solidFill>
                  <a:srgbClr val="000000"/>
                </a:solidFill>
              </a:rPr>
              <a:t>IoT</a:t>
            </a:r>
            <a:r>
              <a:rPr lang="pl-PL" sz="2000" dirty="0">
                <a:solidFill>
                  <a:srgbClr val="000000"/>
                </a:solidFill>
              </a:rPr>
              <a:t> do zarządzania i redukcji zużycia energii.</a:t>
            </a:r>
          </a:p>
          <a:p>
            <a:pPr marL="0" lvl="0" indent="0" algn="just" rtl="0">
              <a:lnSpc>
                <a:spcPct val="103333"/>
              </a:lnSpc>
              <a:spcBef>
                <a:spcPts val="0"/>
              </a:spcBef>
              <a:spcAft>
                <a:spcPts val="0"/>
              </a:spcAft>
              <a:buClr>
                <a:srgbClr val="1E75B0"/>
              </a:buClr>
              <a:buSzPts val="2400"/>
              <a:buFont typeface="Arial"/>
              <a:buNone/>
            </a:pPr>
            <a:r>
              <a:rPr lang="pl-PL" sz="2000" b="1" dirty="0">
                <a:solidFill>
                  <a:srgbClr val="1E75B0"/>
                </a:solidFill>
              </a:rPr>
              <a:t>3. Stacja AI: </a:t>
            </a:r>
            <a:r>
              <a:rPr lang="pl-PL" sz="2000" dirty="0">
                <a:solidFill>
                  <a:srgbClr val="000000"/>
                </a:solidFill>
              </a:rPr>
              <a:t>Uczestnicy będą korzystać z </a:t>
            </a:r>
            <a:r>
              <a:rPr lang="pl-PL" sz="2000" dirty="0" err="1">
                <a:solidFill>
                  <a:srgbClr val="000000"/>
                </a:solidFill>
              </a:rPr>
              <a:t>TensorFlow</a:t>
            </a:r>
            <a:r>
              <a:rPr lang="pl-PL" sz="2000" dirty="0">
                <a:solidFill>
                  <a:srgbClr val="000000"/>
                </a:solidFill>
              </a:rPr>
              <a:t>, aby analizować dane klientów z symulowanego środowiska detalicznego, przewidywać trendy zakupowe i zarządzać zapasami w sposób zrównoważony.</a:t>
            </a:r>
            <a:endParaRPr sz="2000"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5"/>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9.4 OTWARTOŹRÓDŁOWE LUB NISKOKOSZTOWE ROZWIĄZANIA PROGRAMOWE</a:t>
            </a:r>
            <a:endParaRPr dirty="0"/>
          </a:p>
        </p:txBody>
      </p:sp>
      <p:pic>
        <p:nvPicPr>
          <p:cNvPr id="513" name="Google Shape;513;p35"/>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Wstęp do modułu</a:t>
            </a:r>
            <a:endParaRPr dirty="0"/>
          </a:p>
        </p:txBody>
      </p:sp>
      <p:sp>
        <p:nvSpPr>
          <p:cNvPr id="234" name="Google Shape;234;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Narzędzia cyfrowe</a:t>
            </a:r>
            <a:endParaRPr dirty="0"/>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Case Studies</a:t>
            </a:r>
            <a:endParaRPr/>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Ocena</a:t>
            </a:r>
            <a:endParaRPr dirty="0"/>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Kluczowe</a:t>
            </a:r>
            <a:r>
              <a:rPr lang="en-GB" sz="2400" dirty="0"/>
              <a:t> </a:t>
            </a:r>
            <a:r>
              <a:rPr lang="en-GB" sz="2400" dirty="0" err="1"/>
              <a:t>terminy</a:t>
            </a:r>
            <a:r>
              <a:rPr lang="en-GB" sz="2400" dirty="0"/>
              <a:t> i </a:t>
            </a:r>
            <a:r>
              <a:rPr lang="en-GB" sz="2400" dirty="0" err="1"/>
              <a:t>definicje</a:t>
            </a:r>
            <a:endParaRPr dirty="0"/>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TABLE OF CONTENTS</a:t>
            </a:r>
            <a:endParaRP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dirty="0">
                <a:solidFill>
                  <a:srgbClr val="595959"/>
                </a:solidFill>
                <a:latin typeface="Calibri"/>
                <a:ea typeface="Calibri"/>
                <a:cs typeface="Calibri"/>
                <a:sym typeface="Calibri"/>
              </a:rPr>
              <a:t>Bibliografia</a:t>
            </a:r>
          </a:p>
          <a:p>
            <a:pPr marL="0" marR="0" lvl="0" indent="0" algn="l" rtl="0">
              <a:lnSpc>
                <a:spcPct val="100000"/>
              </a:lnSpc>
              <a:spcBef>
                <a:spcPts val="0"/>
              </a:spcBef>
              <a:spcAft>
                <a:spcPts val="0"/>
              </a:spcAft>
              <a:buClr>
                <a:srgbClr val="595959"/>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6"/>
          <p:cNvSpPr txBox="1">
            <a:spLocks noGrp="1"/>
          </p:cNvSpPr>
          <p:nvPr>
            <p:ph type="body" idx="1"/>
          </p:nvPr>
        </p:nvSpPr>
        <p:spPr>
          <a:xfrm>
            <a:off x="782936" y="826894"/>
            <a:ext cx="10052954" cy="803654"/>
          </a:xfrm>
          <a:prstGeom prst="rect">
            <a:avLst/>
          </a:prstGeom>
          <a:noFill/>
          <a:ln>
            <a:noFill/>
          </a:ln>
        </p:spPr>
        <p:txBody>
          <a:bodyPr spcFirstLastPara="1" wrap="square" lIns="91425" tIns="45700" rIns="91425" bIns="45700" anchor="t" anchorCtr="0">
            <a:noAutofit/>
          </a:bodyPr>
          <a:lstStyle/>
          <a:p>
            <a:r>
              <a:rPr lang="pl-PL" dirty="0"/>
              <a:t>Zarządzanie relacjami z klientem (CRM)</a:t>
            </a:r>
          </a:p>
        </p:txBody>
      </p:sp>
      <p:sp>
        <p:nvSpPr>
          <p:cNvPr id="519" name="Google Shape;519;p36"/>
          <p:cNvSpPr txBox="1">
            <a:spLocks noGrp="1"/>
          </p:cNvSpPr>
          <p:nvPr>
            <p:ph type="body" idx="2"/>
          </p:nvPr>
        </p:nvSpPr>
        <p:spPr>
          <a:xfrm>
            <a:off x="782936" y="1930994"/>
            <a:ext cx="4674309"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err="1"/>
              <a:t>SuiteCRM</a:t>
            </a:r>
            <a:r>
              <a:rPr lang="pl-PL" dirty="0"/>
              <a:t> to rozwiązanie CRM typu open-</a:t>
            </a:r>
            <a:r>
              <a:rPr lang="pl-PL" dirty="0" err="1"/>
              <a:t>source</a:t>
            </a:r>
            <a:r>
              <a:rPr lang="pl-PL" dirty="0"/>
              <a:t>, które umożliwia firmom zarządzanie wsparciem klienta, interakcjami i relacjami, poprawiając obsługę klienta oraz zrównoważony rozwój komunikacji.</a:t>
            </a:r>
          </a:p>
          <a:p>
            <a:pPr marL="0" lvl="0" indent="0" algn="just" rtl="0">
              <a:lnSpc>
                <a:spcPct val="103333"/>
              </a:lnSpc>
              <a:spcBef>
                <a:spcPts val="0"/>
              </a:spcBef>
              <a:spcAft>
                <a:spcPts val="0"/>
              </a:spcAft>
              <a:buClr>
                <a:srgbClr val="595959"/>
              </a:buClr>
              <a:buSzPts val="2400"/>
              <a:buNone/>
            </a:pPr>
            <a:endParaRPr lang="pl-PL" b="1" dirty="0"/>
          </a:p>
          <a:p>
            <a:pPr marL="0" lvl="0" indent="0" algn="just" rtl="0">
              <a:lnSpc>
                <a:spcPct val="103333"/>
              </a:lnSpc>
              <a:spcBef>
                <a:spcPts val="0"/>
              </a:spcBef>
              <a:spcAft>
                <a:spcPts val="0"/>
              </a:spcAft>
              <a:buClr>
                <a:srgbClr val="595959"/>
              </a:buClr>
              <a:buSzPts val="2400"/>
              <a:buNone/>
            </a:pPr>
            <a:r>
              <a:rPr lang="pl-PL" b="1" dirty="0"/>
              <a:t>Odwiedź</a:t>
            </a:r>
            <a:r>
              <a:rPr lang="en-GB" b="1" dirty="0"/>
              <a:t> &gt; </a:t>
            </a:r>
            <a:r>
              <a:rPr lang="en-GB" b="1" u="sng" dirty="0" err="1">
                <a:solidFill>
                  <a:schemeClr val="hlink"/>
                </a:solidFill>
                <a:hlinkClick r:id="rId3"/>
              </a:rPr>
              <a:t>SuiteCRM</a:t>
            </a:r>
            <a:r>
              <a:rPr lang="en-GB" b="1" dirty="0"/>
              <a:t> </a:t>
            </a:r>
            <a:r>
              <a:rPr lang="en-GB" dirty="0"/>
              <a:t>Website</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b="1" dirty="0"/>
              <a:t>Obejrzyj</a:t>
            </a:r>
            <a:r>
              <a:rPr lang="en-GB" b="1" dirty="0"/>
              <a:t> &gt; </a:t>
            </a:r>
            <a:r>
              <a:rPr lang="en-GB" b="1" u="sng" dirty="0">
                <a:solidFill>
                  <a:schemeClr val="hlink"/>
                </a:solidFill>
                <a:hlinkClick r:id="rId4"/>
              </a:rPr>
              <a:t>Introduction to </a:t>
            </a:r>
            <a:r>
              <a:rPr lang="en-GB" b="1" u="sng" dirty="0" err="1">
                <a:solidFill>
                  <a:schemeClr val="hlink"/>
                </a:solidFill>
                <a:hlinkClick r:id="rId4"/>
              </a:rPr>
              <a:t>SuiteCRM</a:t>
            </a:r>
            <a:endParaRPr dirty="0"/>
          </a:p>
        </p:txBody>
      </p:sp>
      <p:pic>
        <p:nvPicPr>
          <p:cNvPr id="520" name="Google Shape;520;p36"/>
          <p:cNvPicPr preferRelativeResize="0"/>
          <p:nvPr/>
        </p:nvPicPr>
        <p:blipFill rotWithShape="1">
          <a:blip r:embed="rId5">
            <a:alphaModFix/>
          </a:blip>
          <a:srcRect l="8385" t="10823" r="9307" b="5572"/>
          <a:stretch/>
        </p:blipFill>
        <p:spPr>
          <a:xfrm>
            <a:off x="4959598" y="1780771"/>
            <a:ext cx="6973850" cy="4250335"/>
          </a:xfrm>
          <a:prstGeom prst="rect">
            <a:avLst/>
          </a:prstGeom>
          <a:noFill/>
          <a:ln>
            <a:noFill/>
          </a:ln>
        </p:spPr>
      </p:pic>
      <p:pic>
        <p:nvPicPr>
          <p:cNvPr id="521" name="Google Shape;521;p36"/>
          <p:cNvPicPr preferRelativeResize="0"/>
          <p:nvPr/>
        </p:nvPicPr>
        <p:blipFill rotWithShape="1">
          <a:blip r:embed="rId6">
            <a:alphaModFix/>
          </a:blip>
          <a:srcRect/>
          <a:stretch/>
        </p:blipFill>
        <p:spPr>
          <a:xfrm>
            <a:off x="5935236" y="2093843"/>
            <a:ext cx="5022574" cy="316727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7"/>
          <p:cNvSpPr txBox="1">
            <a:spLocks noGrp="1"/>
          </p:cNvSpPr>
          <p:nvPr>
            <p:ph type="body" idx="1"/>
          </p:nvPr>
        </p:nvSpPr>
        <p:spPr>
          <a:xfrm>
            <a:off x="755374" y="85880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Enterprise Resource Planning (ERP)</a:t>
            </a:r>
            <a:endParaRPr dirty="0"/>
          </a:p>
        </p:txBody>
      </p:sp>
      <p:sp>
        <p:nvSpPr>
          <p:cNvPr id="527" name="Google Shape;527;p37"/>
          <p:cNvSpPr txBox="1">
            <a:spLocks noGrp="1"/>
          </p:cNvSpPr>
          <p:nvPr>
            <p:ph type="body" idx="2"/>
          </p:nvPr>
        </p:nvSpPr>
        <p:spPr>
          <a:xfrm>
            <a:off x="755374" y="2117270"/>
            <a:ext cx="48768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err="1"/>
              <a:t>Odoo</a:t>
            </a:r>
            <a:r>
              <a:rPr lang="pl-PL" dirty="0"/>
              <a:t> to kompleksowy zestaw aplikacji biznesowych, w tym funkcje ERP i CRM, z naciskiem na modułowość i personalizację, odpowiedni do zarządzania różnymi operacjami biznesowymi w sposób zrównoważony.</a:t>
            </a:r>
            <a:endParaRPr dirty="0"/>
          </a:p>
          <a:p>
            <a:pPr marL="0" lvl="0" indent="0" algn="just" rtl="0">
              <a:lnSpc>
                <a:spcPct val="103333"/>
              </a:lnSpc>
              <a:spcBef>
                <a:spcPts val="0"/>
              </a:spcBef>
              <a:spcAft>
                <a:spcPts val="0"/>
              </a:spcAft>
              <a:buClr>
                <a:srgbClr val="595959"/>
              </a:buClr>
              <a:buSzPts val="2400"/>
              <a:buNone/>
            </a:pPr>
            <a:r>
              <a:rPr lang="en-GB" b="1" dirty="0"/>
              <a:t>Visit &gt; </a:t>
            </a:r>
            <a:r>
              <a:rPr lang="en-GB" u="sng" dirty="0">
                <a:solidFill>
                  <a:schemeClr val="hlink"/>
                </a:solidFill>
                <a:hlinkClick r:id="rId3"/>
              </a:rPr>
              <a:t>Odoo Website</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Watch &gt; </a:t>
            </a:r>
            <a:r>
              <a:rPr lang="en-GB" u="sng" dirty="0">
                <a:solidFill>
                  <a:schemeClr val="hlink"/>
                </a:solidFill>
                <a:hlinkClick r:id="rId4"/>
              </a:rPr>
              <a:t>What is Odoo? 95 seconds overview</a:t>
            </a:r>
            <a:endParaRPr dirty="0"/>
          </a:p>
        </p:txBody>
      </p:sp>
      <p:pic>
        <p:nvPicPr>
          <p:cNvPr id="528" name="Google Shape;528;p37"/>
          <p:cNvPicPr preferRelativeResize="0"/>
          <p:nvPr/>
        </p:nvPicPr>
        <p:blipFill rotWithShape="1">
          <a:blip r:embed="rId5">
            <a:alphaModFix/>
          </a:blip>
          <a:srcRect l="8385" t="10823" r="9307" b="5572"/>
          <a:stretch/>
        </p:blipFill>
        <p:spPr>
          <a:xfrm>
            <a:off x="5632174" y="2223241"/>
            <a:ext cx="6785113" cy="4250335"/>
          </a:xfrm>
          <a:prstGeom prst="rect">
            <a:avLst/>
          </a:prstGeom>
          <a:noFill/>
          <a:ln>
            <a:noFill/>
          </a:ln>
        </p:spPr>
      </p:pic>
      <p:pic>
        <p:nvPicPr>
          <p:cNvPr id="529" name="Google Shape;529;p37"/>
          <p:cNvPicPr preferRelativeResize="0"/>
          <p:nvPr/>
        </p:nvPicPr>
        <p:blipFill rotWithShape="1">
          <a:blip r:embed="rId6">
            <a:alphaModFix/>
          </a:blip>
          <a:srcRect/>
          <a:stretch/>
        </p:blipFill>
        <p:spPr>
          <a:xfrm>
            <a:off x="6668560" y="2584173"/>
            <a:ext cx="4768066" cy="31026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Zarządzanie projektem</a:t>
            </a:r>
            <a:endParaRPr dirty="0"/>
          </a:p>
        </p:txBody>
      </p:sp>
      <p:sp>
        <p:nvSpPr>
          <p:cNvPr id="535" name="Google Shape;535;p38"/>
          <p:cNvSpPr txBox="1">
            <a:spLocks noGrp="1"/>
          </p:cNvSpPr>
          <p:nvPr>
            <p:ph type="body" idx="2"/>
          </p:nvPr>
        </p:nvSpPr>
        <p:spPr>
          <a:xfrm>
            <a:off x="904856" y="1989039"/>
            <a:ext cx="4674309"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err="1"/>
              <a:t>Trello</a:t>
            </a:r>
            <a:r>
              <a:rPr lang="pl-PL" dirty="0"/>
              <a:t> to elastyczne, </a:t>
            </a:r>
            <a:r>
              <a:rPr lang="pl-PL" dirty="0" err="1"/>
              <a:t>niskokosztowe</a:t>
            </a:r>
            <a:r>
              <a:rPr lang="pl-PL" dirty="0"/>
              <a:t> narzędzie do zarządzania projektami i przepływem pracy, oparte na tablicach i kartach, które sprzyjają organizacji i efektywności w zespołach.</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b="1" dirty="0"/>
              <a:t>Odwiedź</a:t>
            </a:r>
            <a:r>
              <a:rPr lang="en-GB" b="1" dirty="0"/>
              <a:t> &gt; </a:t>
            </a:r>
            <a:r>
              <a:rPr lang="en-GB" b="1" u="sng" dirty="0">
                <a:solidFill>
                  <a:schemeClr val="hlink"/>
                </a:solidFill>
                <a:hlinkClick r:id="rId3"/>
              </a:rPr>
              <a:t>Trello Website</a:t>
            </a:r>
            <a:endParaRPr b="1"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pl-PL" b="1" dirty="0"/>
              <a:t>Obejrzyj</a:t>
            </a:r>
            <a:r>
              <a:rPr lang="en-GB" b="1" dirty="0"/>
              <a:t> &gt; </a:t>
            </a:r>
            <a:r>
              <a:rPr lang="en-GB" b="1" u="sng" dirty="0">
                <a:solidFill>
                  <a:schemeClr val="hlink"/>
                </a:solidFill>
                <a:hlinkClick r:id="rId4"/>
              </a:rPr>
              <a:t>How To Use TRELLO for Beginners + Workflow Examples</a:t>
            </a:r>
            <a:endParaRPr dirty="0"/>
          </a:p>
        </p:txBody>
      </p:sp>
      <p:pic>
        <p:nvPicPr>
          <p:cNvPr id="536" name="Google Shape;536;p38"/>
          <p:cNvPicPr preferRelativeResize="0"/>
          <p:nvPr/>
        </p:nvPicPr>
        <p:blipFill rotWithShape="1">
          <a:blip r:embed="rId5">
            <a:alphaModFix/>
          </a:blip>
          <a:srcRect l="8385" t="10823" r="9307" b="5572"/>
          <a:stretch/>
        </p:blipFill>
        <p:spPr>
          <a:xfrm>
            <a:off x="4883875" y="1780771"/>
            <a:ext cx="6973850" cy="4250335"/>
          </a:xfrm>
          <a:prstGeom prst="rect">
            <a:avLst/>
          </a:prstGeom>
          <a:noFill/>
          <a:ln>
            <a:noFill/>
          </a:ln>
        </p:spPr>
      </p:pic>
      <p:pic>
        <p:nvPicPr>
          <p:cNvPr id="537" name="Google Shape;537;p38"/>
          <p:cNvPicPr preferRelativeResize="0"/>
          <p:nvPr/>
        </p:nvPicPr>
        <p:blipFill rotWithShape="1">
          <a:blip r:embed="rId6">
            <a:alphaModFix/>
          </a:blip>
          <a:srcRect/>
          <a:stretch/>
        </p:blipFill>
        <p:spPr>
          <a:xfrm>
            <a:off x="5931332" y="2120346"/>
            <a:ext cx="4922197" cy="306953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Analiza danych</a:t>
            </a:r>
            <a:endParaRPr dirty="0"/>
          </a:p>
        </p:txBody>
      </p:sp>
      <p:sp>
        <p:nvSpPr>
          <p:cNvPr id="543" name="Google Shape;543;p39"/>
          <p:cNvSpPr txBox="1">
            <a:spLocks noGrp="1"/>
          </p:cNvSpPr>
          <p:nvPr>
            <p:ph type="body" idx="2"/>
          </p:nvPr>
        </p:nvSpPr>
        <p:spPr>
          <a:xfrm>
            <a:off x="755374" y="2457445"/>
            <a:ext cx="4876800"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KNIME to open-</a:t>
            </a:r>
            <a:r>
              <a:rPr lang="pl-PL" dirty="0" err="1"/>
              <a:t>source</a:t>
            </a:r>
            <a:r>
              <a:rPr lang="pl-PL" dirty="0"/>
              <a:t> platforma do analizy danych, raportowania i integracji, która umożliwia firmom wykorzystywanie danych do podejmowania zrównoważonych decyzji.</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Odwiedź</a:t>
            </a:r>
            <a:r>
              <a:rPr lang="en-GB" dirty="0"/>
              <a:t> &gt; </a:t>
            </a:r>
            <a:r>
              <a:rPr lang="en-GB" u="sng" dirty="0">
                <a:solidFill>
                  <a:schemeClr val="hlink"/>
                </a:solidFill>
                <a:hlinkClick r:id="rId3"/>
              </a:rPr>
              <a:t>KNIME Website</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Obejrzyj</a:t>
            </a:r>
            <a:r>
              <a:rPr lang="en-GB" dirty="0"/>
              <a:t>&gt; </a:t>
            </a:r>
            <a:r>
              <a:rPr lang="en-GB" u="sng" dirty="0">
                <a:solidFill>
                  <a:schemeClr val="hlink"/>
                </a:solidFill>
                <a:hlinkClick r:id="rId4"/>
              </a:rPr>
              <a:t>What Is KNIME?</a:t>
            </a:r>
            <a:endParaRPr dirty="0"/>
          </a:p>
        </p:txBody>
      </p:sp>
      <p:pic>
        <p:nvPicPr>
          <p:cNvPr id="544" name="Google Shape;544;p39"/>
          <p:cNvPicPr preferRelativeResize="0"/>
          <p:nvPr/>
        </p:nvPicPr>
        <p:blipFill rotWithShape="1">
          <a:blip r:embed="rId5">
            <a:alphaModFix/>
          </a:blip>
          <a:srcRect l="8385" t="10823" r="9307" b="5572"/>
          <a:stretch/>
        </p:blipFill>
        <p:spPr>
          <a:xfrm>
            <a:off x="5632174" y="2223241"/>
            <a:ext cx="6785113" cy="4250335"/>
          </a:xfrm>
          <a:prstGeom prst="rect">
            <a:avLst/>
          </a:prstGeom>
          <a:noFill/>
          <a:ln>
            <a:noFill/>
          </a:ln>
        </p:spPr>
      </p:pic>
      <p:pic>
        <p:nvPicPr>
          <p:cNvPr id="545" name="Google Shape;545;p39"/>
          <p:cNvPicPr preferRelativeResize="0"/>
          <p:nvPr/>
        </p:nvPicPr>
        <p:blipFill rotWithShape="1">
          <a:blip r:embed="rId6">
            <a:alphaModFix/>
          </a:blip>
          <a:srcRect/>
          <a:stretch/>
        </p:blipFill>
        <p:spPr>
          <a:xfrm>
            <a:off x="6703840" y="2610679"/>
            <a:ext cx="4732786" cy="303474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0"/>
          <p:cNvSpPr txBox="1">
            <a:spLocks noGrp="1"/>
          </p:cNvSpPr>
          <p:nvPr>
            <p:ph type="body" idx="1"/>
          </p:nvPr>
        </p:nvSpPr>
        <p:spPr>
          <a:xfrm>
            <a:off x="402961" y="1613183"/>
            <a:ext cx="5394865" cy="474176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Odwiedź oficjalną stronę oprogramowania.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Zarejestruj się lub zarejestruj konto na wersję darmową, jeśli jest dostępna, lub skorzystaj z okresu próbnego, aby uzyskać dostęp do funkcji </a:t>
            </a:r>
            <a:r>
              <a:rPr lang="pl-PL" sz="2000" dirty="0" err="1"/>
              <a:t>premium</a:t>
            </a:r>
            <a:r>
              <a:rPr lang="pl-PL" sz="2000" dirty="0"/>
              <a:t>.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Pobierz niezbędne oprogramowanie lub uzyskaj dostęp do platformy online.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Zaznajom się z podręcznikami użytkownika lub przewodnikami po szybkim rozpoczęciu, które zazwyczaj są dostępne na stronie pomocy oprogramowania.  </a:t>
            </a:r>
          </a:p>
          <a:p>
            <a:pPr marL="457200" lvl="0" indent="-457200" algn="just" rtl="0">
              <a:lnSpc>
                <a:spcPct val="90000"/>
              </a:lnSpc>
              <a:spcBef>
                <a:spcPts val="0"/>
              </a:spcBef>
              <a:spcAft>
                <a:spcPts val="0"/>
              </a:spcAft>
              <a:buClr>
                <a:schemeClr val="lt1"/>
              </a:buClr>
              <a:buSzPts val="2400"/>
              <a:buFont typeface="Calibri"/>
              <a:buAutoNum type="arabicPeriod"/>
            </a:pPr>
            <a:r>
              <a:rPr lang="pl-PL" sz="2000" dirty="0"/>
              <a:t>Zbadaj podstawowe funkcje za pomocą wideo wprowadzających lub interaktywnych przewodników dostępnych w samym oprogramowaniu lub na forach społecznościowych. </a:t>
            </a:r>
            <a:endParaRPr sz="2000" dirty="0"/>
          </a:p>
        </p:txBody>
      </p:sp>
      <p:sp>
        <p:nvSpPr>
          <p:cNvPr id="551" name="Google Shape;551;p40"/>
          <p:cNvSpPr txBox="1">
            <a:spLocks noGrp="1"/>
          </p:cNvSpPr>
          <p:nvPr>
            <p:ph type="body" idx="2"/>
          </p:nvPr>
        </p:nvSpPr>
        <p:spPr>
          <a:xfrm>
            <a:off x="330075" y="277766"/>
            <a:ext cx="554063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Instrukcje dostępu i korzystania z tych narzędzi</a:t>
            </a:r>
            <a:endParaRPr dirty="0"/>
          </a:p>
        </p:txBody>
      </p:sp>
      <p:pic>
        <p:nvPicPr>
          <p:cNvPr id="552" name="Google Shape;552;p40"/>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1"/>
          <p:cNvSpPr txBox="1">
            <a:spLocks noGrp="1"/>
          </p:cNvSpPr>
          <p:nvPr>
            <p:ph type="body" idx="1"/>
          </p:nvPr>
        </p:nvSpPr>
        <p:spPr>
          <a:xfrm>
            <a:off x="189998" y="1480660"/>
            <a:ext cx="5893678" cy="5099574"/>
          </a:xfrm>
          <a:prstGeom prst="rect">
            <a:avLst/>
          </a:prstGeom>
          <a:noFill/>
          <a:ln>
            <a:noFill/>
          </a:ln>
        </p:spPr>
        <p:txBody>
          <a:bodyPr spcFirstLastPara="1" wrap="square" lIns="91425" tIns="45700" rIns="91425" bIns="45700" anchor="t" anchorCtr="0">
            <a:noAutofit/>
          </a:bodyPr>
          <a:lstStyle/>
          <a:p>
            <a:pPr marL="571500" indent="-342900">
              <a:buFont typeface="+mj-lt"/>
              <a:buAutoNum type="arabicPeriod"/>
            </a:pPr>
            <a:r>
              <a:rPr lang="pl-PL" sz="1800" b="1" dirty="0"/>
              <a:t>CRM (</a:t>
            </a:r>
            <a:r>
              <a:rPr lang="pl-PL" sz="1800" b="1" dirty="0" err="1"/>
              <a:t>SuiteCRM</a:t>
            </a:r>
            <a:r>
              <a:rPr lang="pl-PL" sz="1800" b="1" dirty="0"/>
              <a:t>)</a:t>
            </a:r>
            <a:br>
              <a:rPr lang="pl-PL" sz="1800" dirty="0"/>
            </a:br>
            <a:r>
              <a:rPr lang="pl-PL" sz="1800" dirty="0"/>
              <a:t>Wykorzystaj dane o klientach do śledzenia i analizowania trendów zakupowych związanych z produktami lub usługami zrównoważonymi.</a:t>
            </a:r>
          </a:p>
          <a:p>
            <a:pPr marL="571500" indent="-342900">
              <a:buFont typeface="+mj-lt"/>
              <a:buAutoNum type="arabicPeriod"/>
            </a:pPr>
            <a:r>
              <a:rPr lang="pl-PL" sz="1800" b="1" dirty="0"/>
              <a:t>ERP (</a:t>
            </a:r>
            <a:r>
              <a:rPr lang="pl-PL" sz="1800" b="1" dirty="0" err="1"/>
              <a:t>Odoo</a:t>
            </a:r>
            <a:r>
              <a:rPr lang="pl-PL" sz="1800" b="1" dirty="0"/>
              <a:t>)</a:t>
            </a:r>
            <a:br>
              <a:rPr lang="pl-PL" sz="1800" dirty="0"/>
            </a:br>
            <a:r>
              <a:rPr lang="pl-PL" sz="1800" dirty="0"/>
              <a:t>Zastosuj moduły zarządzania zapasami i łańcuchem dostaw w celu optymalizacji wykorzystania zasobów i minimalizowania odpadów.</a:t>
            </a:r>
          </a:p>
          <a:p>
            <a:pPr marL="571500" indent="-342900">
              <a:buFont typeface="+mj-lt"/>
              <a:buAutoNum type="arabicPeriod"/>
            </a:pPr>
            <a:r>
              <a:rPr lang="pl-PL" sz="1800" b="1" dirty="0"/>
              <a:t>Zarządzanie Projektami (</a:t>
            </a:r>
            <a:r>
              <a:rPr lang="pl-PL" sz="1800" b="1" dirty="0" err="1"/>
              <a:t>Trello</a:t>
            </a:r>
            <a:r>
              <a:rPr lang="pl-PL" sz="1800" b="1" dirty="0"/>
              <a:t>)</a:t>
            </a:r>
            <a:br>
              <a:rPr lang="pl-PL" sz="1800" dirty="0"/>
            </a:br>
            <a:r>
              <a:rPr lang="pl-PL" sz="1800" dirty="0"/>
              <a:t>Utwórz tablice do monitorowania celów i projektów związanych ze zrównoważonym rozwojem, takich jak inicjatywy zmniejszania odpadów czy kampanie marketingowe na rzecz ekologii.</a:t>
            </a:r>
          </a:p>
          <a:p>
            <a:pPr marL="571500" indent="-342900">
              <a:buFont typeface="+mj-lt"/>
              <a:buAutoNum type="arabicPeriod"/>
            </a:pPr>
            <a:r>
              <a:rPr lang="pl-PL" sz="1800" b="1" dirty="0"/>
              <a:t>Analiza Danych (KNIME)</a:t>
            </a:r>
            <a:br>
              <a:rPr lang="pl-PL" sz="1800" dirty="0"/>
            </a:br>
            <a:r>
              <a:rPr lang="pl-PL" sz="1800" dirty="0"/>
              <a:t>Używaj narzędzi analitycznych do oceny wpływu na środowisko i wskaźników wydajności w zakresie zrównoważonego rozwoju.</a:t>
            </a:r>
          </a:p>
        </p:txBody>
      </p:sp>
      <p:sp>
        <p:nvSpPr>
          <p:cNvPr id="558" name="Google Shape;558;p41"/>
          <p:cNvSpPr txBox="1">
            <a:spLocks noGrp="1"/>
          </p:cNvSpPr>
          <p:nvPr>
            <p:ph type="body" idx="2"/>
          </p:nvPr>
        </p:nvSpPr>
        <p:spPr>
          <a:xfrm>
            <a:off x="330075" y="277766"/>
            <a:ext cx="589367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sz="2800" dirty="0"/>
              <a:t>Specyficzne instrukcje użytkowania dla </a:t>
            </a:r>
            <a:r>
              <a:rPr lang="pl-PL" sz="2800" dirty="0">
                <a:solidFill>
                  <a:srgbClr val="00B050"/>
                </a:solidFill>
              </a:rPr>
              <a:t>ZRÓWNOWAŻONEGO ROZWOJU</a:t>
            </a:r>
            <a:endParaRPr sz="2800" dirty="0">
              <a:solidFill>
                <a:srgbClr val="00B050"/>
              </a:solidFill>
            </a:endParaRPr>
          </a:p>
        </p:txBody>
      </p:sp>
      <p:pic>
        <p:nvPicPr>
          <p:cNvPr id="559" name="Google Shape;559;p41"/>
          <p:cNvPicPr preferRelativeResize="0">
            <a:picLocks noGrp="1"/>
          </p:cNvPicPr>
          <p:nvPr>
            <p:ph type="pic" idx="3"/>
          </p:nvPr>
        </p:nvPicPr>
        <p:blipFill rotWithShape="1">
          <a:blip r:embed="rId3">
            <a:alphaModFix/>
          </a:blip>
          <a:srcRect l="23929" r="23929"/>
          <a:stretch/>
        </p:blipFill>
        <p:spPr>
          <a:xfrm>
            <a:off x="6083676" y="0"/>
            <a:ext cx="5361066" cy="6858000"/>
          </a:xfrm>
          <a:prstGeom prst="rect">
            <a:avLst/>
          </a:prstGeom>
          <a:solidFill>
            <a:srgbClr val="D8D8D8"/>
          </a:solid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2"/>
          <p:cNvSpPr txBox="1">
            <a:spLocks noGrp="1"/>
          </p:cNvSpPr>
          <p:nvPr>
            <p:ph type="body" idx="1"/>
          </p:nvPr>
        </p:nvSpPr>
        <p:spPr>
          <a:xfrm>
            <a:off x="4757857" y="397769"/>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a:t>Umożliwianie praktycznej nauki i stosowania narzędzi cyfrowych, które mogą pomóc w doskonaleniu praktyk zrównoważonego rozwoju w mikroprzedsiębiorstwach</a:t>
            </a:r>
            <a:r>
              <a:rPr lang="pl-PL" dirty="0"/>
              <a:t>.</a:t>
            </a:r>
          </a:p>
          <a:p>
            <a:pPr marL="0" lvl="0" indent="0" algn="just" rtl="0">
              <a:lnSpc>
                <a:spcPct val="103333"/>
              </a:lnSpc>
              <a:spcBef>
                <a:spcPts val="0"/>
              </a:spcBef>
              <a:spcAft>
                <a:spcPts val="0"/>
              </a:spcAft>
              <a:buClr>
                <a:srgbClr val="595959"/>
              </a:buClr>
              <a:buSzPts val="2400"/>
              <a:buNone/>
            </a:pPr>
            <a:endParaRPr lang="pl-PL" b="1" dirty="0">
              <a:solidFill>
                <a:srgbClr val="1E75B0"/>
              </a:solidFill>
            </a:endParaRPr>
          </a:p>
          <a:p>
            <a:pPr marL="0" lvl="0" indent="0" algn="just" rtl="0">
              <a:lnSpc>
                <a:spcPct val="103333"/>
              </a:lnSpc>
              <a:spcBef>
                <a:spcPts val="0"/>
              </a:spcBef>
              <a:spcAft>
                <a:spcPts val="0"/>
              </a:spcAft>
              <a:buClr>
                <a:srgbClr val="595959"/>
              </a:buClr>
              <a:buSzPts val="2400"/>
              <a:buNone/>
            </a:pPr>
            <a:r>
              <a:rPr lang="en-GB" b="1" dirty="0" err="1">
                <a:solidFill>
                  <a:srgbClr val="1E75B0"/>
                </a:solidFill>
              </a:rPr>
              <a:t>Pokazy</a:t>
            </a:r>
            <a:r>
              <a:rPr lang="en-GB" b="1" dirty="0">
                <a:solidFill>
                  <a:srgbClr val="1E75B0"/>
                </a:solidFill>
              </a:rPr>
              <a:t> </a:t>
            </a:r>
            <a:r>
              <a:rPr lang="en-GB" b="1" dirty="0" err="1">
                <a:solidFill>
                  <a:srgbClr val="1E75B0"/>
                </a:solidFill>
              </a:rPr>
              <a:t>na</a:t>
            </a:r>
            <a:r>
              <a:rPr lang="en-GB" b="1" dirty="0">
                <a:solidFill>
                  <a:srgbClr val="1E75B0"/>
                </a:solidFill>
              </a:rPr>
              <a:t> </a:t>
            </a:r>
            <a:r>
              <a:rPr lang="en-GB" b="1" dirty="0" err="1">
                <a:solidFill>
                  <a:srgbClr val="1E75B0"/>
                </a:solidFill>
              </a:rPr>
              <a:t>żywo</a:t>
            </a:r>
            <a:endParaRPr lang="pl-PL" b="1" dirty="0">
              <a:solidFill>
                <a:srgbClr val="1E75B0"/>
              </a:solidFill>
            </a:endParaRPr>
          </a:p>
          <a:p>
            <a:pPr marL="0" lvl="0" indent="0" algn="just" rtl="0">
              <a:lnSpc>
                <a:spcPct val="103333"/>
              </a:lnSpc>
              <a:spcBef>
                <a:spcPts val="0"/>
              </a:spcBef>
              <a:spcAft>
                <a:spcPts val="0"/>
              </a:spcAft>
              <a:buClr>
                <a:srgbClr val="595959"/>
              </a:buClr>
              <a:buSzPts val="2400"/>
              <a:buNone/>
            </a:pPr>
            <a:r>
              <a:rPr lang="pl-PL" sz="2000" dirty="0"/>
              <a:t>Zaplanowane webinaria, na których eksperci demonstrują wykorzystanie konkretnych rozwiązań programowych. Sesje te obejmują przykłady w czasie rzeczywistym, skupiające się na funkcjach wspomagających zrównoważony rozwój.</a:t>
            </a:r>
          </a:p>
          <a:p>
            <a:pPr marL="0" lvl="0" indent="0" algn="just" rtl="0">
              <a:lnSpc>
                <a:spcPct val="103333"/>
              </a:lnSpc>
              <a:spcBef>
                <a:spcPts val="0"/>
              </a:spcBef>
              <a:spcAft>
                <a:spcPts val="0"/>
              </a:spcAft>
              <a:buClr>
                <a:srgbClr val="595959"/>
              </a:buClr>
              <a:buSzPts val="2400"/>
              <a:buNone/>
            </a:pPr>
            <a:endParaRPr sz="2000" dirty="0"/>
          </a:p>
          <a:p>
            <a:pPr marL="0" lvl="0" indent="0" algn="just" rtl="0">
              <a:lnSpc>
                <a:spcPct val="103333"/>
              </a:lnSpc>
              <a:spcBef>
                <a:spcPts val="0"/>
              </a:spcBef>
              <a:spcAft>
                <a:spcPts val="0"/>
              </a:spcAft>
              <a:buClr>
                <a:srgbClr val="1E75B0"/>
              </a:buClr>
              <a:buSzPts val="2400"/>
              <a:buNone/>
            </a:pPr>
            <a:r>
              <a:rPr lang="en-GB" b="1" dirty="0" err="1">
                <a:solidFill>
                  <a:srgbClr val="1E75B0"/>
                </a:solidFill>
              </a:rPr>
              <a:t>Interaktywne</a:t>
            </a:r>
            <a:r>
              <a:rPr lang="en-GB" b="1" dirty="0">
                <a:solidFill>
                  <a:srgbClr val="1E75B0"/>
                </a:solidFill>
              </a:rPr>
              <a:t> </a:t>
            </a:r>
            <a:r>
              <a:rPr lang="pl-PL" b="1" dirty="0" err="1">
                <a:solidFill>
                  <a:srgbClr val="1E75B0"/>
                </a:solidFill>
              </a:rPr>
              <a:t>tutoriale</a:t>
            </a:r>
            <a:endParaRPr lang="pl-PL" b="1" dirty="0">
              <a:solidFill>
                <a:srgbClr val="1E75B0"/>
              </a:solidFill>
            </a:endParaRPr>
          </a:p>
          <a:p>
            <a:pPr marL="0" lvl="0" indent="0" algn="just" rtl="0">
              <a:lnSpc>
                <a:spcPct val="103333"/>
              </a:lnSpc>
              <a:spcBef>
                <a:spcPts val="0"/>
              </a:spcBef>
              <a:spcAft>
                <a:spcPts val="0"/>
              </a:spcAft>
              <a:buClr>
                <a:srgbClr val="1E75B0"/>
              </a:buClr>
              <a:buSzPts val="2400"/>
              <a:buNone/>
            </a:pPr>
            <a:r>
              <a:rPr lang="pl-PL" sz="2000" dirty="0"/>
              <a:t>Samouczki krok po kroku dotyczące konfigurowania i używania oprogramowania do procesów ukierunkowanych na zrównoważony rozwój.</a:t>
            </a:r>
          </a:p>
          <a:p>
            <a:pPr marL="0" lvl="0" indent="0" algn="just" rtl="0">
              <a:lnSpc>
                <a:spcPct val="103333"/>
              </a:lnSpc>
              <a:spcBef>
                <a:spcPts val="0"/>
              </a:spcBef>
              <a:spcAft>
                <a:spcPts val="0"/>
              </a:spcAft>
              <a:buClr>
                <a:srgbClr val="1E75B0"/>
              </a:buClr>
              <a:buSzPts val="2400"/>
              <a:buNone/>
            </a:pPr>
            <a:r>
              <a:rPr lang="pl-PL" sz="2000" dirty="0"/>
              <a:t>Uczestnicy mogą śledzić proces, korzystając z własnych urządzeń, i zadawać pytania w czasie rzeczywistym.</a:t>
            </a:r>
            <a:endParaRPr lang="en-US" sz="2000" dirty="0"/>
          </a:p>
        </p:txBody>
      </p:sp>
      <p:sp>
        <p:nvSpPr>
          <p:cNvPr id="565" name="Google Shape;565;p42"/>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sesje na żywo lub </a:t>
            </a:r>
            <a:r>
              <a:rPr lang="pl-PL" dirty="0" err="1"/>
              <a:t>tutoriale</a:t>
            </a:r>
            <a:r>
              <a:rPr lang="pl-PL" dirty="0"/>
              <a:t> dotyczące korzystania z określonego oprogramowania</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b="1" dirty="0"/>
              <a:t>SZCZEGÓŁY SESJI</a:t>
            </a:r>
          </a:p>
          <a:p>
            <a:pPr marL="0" lvl="0" indent="0" algn="just" rtl="0">
              <a:lnSpc>
                <a:spcPct val="103333"/>
              </a:lnSpc>
              <a:spcBef>
                <a:spcPts val="0"/>
              </a:spcBef>
              <a:spcAft>
                <a:spcPts val="0"/>
              </a:spcAft>
              <a:buClr>
                <a:srgbClr val="595959"/>
              </a:buClr>
              <a:buSzPts val="2400"/>
              <a:buNone/>
            </a:pPr>
            <a:endParaRPr lang="pl-PL" b="1" dirty="0"/>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err="1"/>
              <a:t>SuiteCRM</a:t>
            </a:r>
            <a:r>
              <a:rPr lang="pl-PL" sz="2000" b="1" dirty="0"/>
              <a:t>: </a:t>
            </a:r>
            <a:r>
              <a:rPr lang="pl-PL" sz="2000" dirty="0"/>
              <a:t>Zarządzanie zrównoważonymi relacjami z klientami i integrowanie ekologicznych inicjatyw z kampaniami marketingowymi.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err="1"/>
              <a:t>Odoo</a:t>
            </a:r>
            <a:r>
              <a:rPr lang="pl-PL" sz="2000" b="1" dirty="0"/>
              <a:t>: </a:t>
            </a:r>
            <a:r>
              <a:rPr lang="pl-PL" sz="2000" dirty="0"/>
              <a:t>Usprawnianie operacji w celu zmniejszenia ilości odpadów i poprawy efektywności energetycznej w modułach ERP.</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err="1"/>
              <a:t>Trello</a:t>
            </a:r>
            <a:r>
              <a:rPr lang="pl-PL" sz="2000" b="1" dirty="0"/>
              <a:t>: </a:t>
            </a:r>
            <a:r>
              <a:rPr lang="pl-PL" sz="2000" dirty="0"/>
              <a:t>Organizowanie projektów zrównoważonego rozwoju, śledzenie postępów i współpraca między zespołami.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KNIME: </a:t>
            </a:r>
            <a:r>
              <a:rPr lang="pl-PL" sz="2000" dirty="0"/>
              <a:t>Analizowanie danych w celu wspierania zrównoważonego rozwoju w decyzjach biznesowych i raportowanie wskaźników wpływu na środowisko.</a:t>
            </a:r>
            <a:endParaRPr sz="2000" dirty="0"/>
          </a:p>
        </p:txBody>
      </p:sp>
      <p:sp>
        <p:nvSpPr>
          <p:cNvPr id="571" name="Google Shape;571;p43"/>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sesje na żywo lub </a:t>
            </a:r>
            <a:r>
              <a:rPr lang="pl-PL" dirty="0" err="1"/>
              <a:t>tutoriale</a:t>
            </a:r>
            <a:r>
              <a:rPr lang="pl-PL" dirty="0"/>
              <a:t> dotyczące korzystania z określonego oprogramowania</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9.5 ROZWÓJ PLANU ZRÓWNOWAŻONEGO ROZWOJU CYFROWEGO</a:t>
            </a:r>
            <a:endParaRPr dirty="0"/>
          </a:p>
        </p:txBody>
      </p:sp>
      <p:pic>
        <p:nvPicPr>
          <p:cNvPr id="577" name="Google Shape;577;p44"/>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Szablon planu zrównoważonego rozwoju cyfrowego</a:t>
            </a:r>
            <a:endParaRPr dirty="0"/>
          </a:p>
        </p:txBody>
      </p:sp>
      <p:sp>
        <p:nvSpPr>
          <p:cNvPr id="584" name="Google Shape;584;p45"/>
          <p:cNvSpPr txBox="1">
            <a:spLocks noGrp="1"/>
          </p:cNvSpPr>
          <p:nvPr>
            <p:ph type="body" idx="2"/>
          </p:nvPr>
        </p:nvSpPr>
        <p:spPr>
          <a:xfrm>
            <a:off x="762814" y="1545156"/>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pl-PL" b="1" dirty="0"/>
              <a:t>Wprowadzenie: </a:t>
            </a:r>
            <a:r>
              <a:rPr lang="pl-PL" dirty="0"/>
              <a:t>Przegląd celów biznesowych związanych ze zrównoważonym rozwojem.</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Analiza stanu obecnego: </a:t>
            </a:r>
            <a:r>
              <a:rPr lang="pl-PL" dirty="0"/>
              <a:t>Ocena obecnych praktyk cyfrowych i zrównoważonego rozwoju.</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Cele: </a:t>
            </a:r>
            <a:r>
              <a:rPr lang="pl-PL" dirty="0"/>
              <a:t>Konkretne cele zrównoważonego rozwoju, które mają zostać osiągnięte dzięki rozwiązaniom cyfrowym.</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Strategia i działania: </a:t>
            </a:r>
            <a:r>
              <a:rPr lang="pl-PL" dirty="0"/>
              <a:t>Szczegółowe działania mające na celu osiągnięcie każdego celu, określające narzędzia i praktyki cyfrowe, które mają zostać wykorzystane.</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Metryki i monitorowanie: </a:t>
            </a:r>
            <a:r>
              <a:rPr lang="pl-PL" dirty="0"/>
              <a:t>KPI do śledzenia postępów i narzędzia do monitorowania tych metryk.</a:t>
            </a:r>
          </a:p>
          <a:p>
            <a:pPr marL="457200" lvl="0" indent="-457200" algn="just" rtl="0">
              <a:lnSpc>
                <a:spcPct val="103333"/>
              </a:lnSpc>
              <a:spcBef>
                <a:spcPts val="0"/>
              </a:spcBef>
              <a:spcAft>
                <a:spcPts val="0"/>
              </a:spcAft>
              <a:buClr>
                <a:srgbClr val="595959"/>
              </a:buClr>
              <a:buSzPts val="2400"/>
              <a:buFont typeface="Calibri"/>
              <a:buAutoNum type="arabicPeriod"/>
            </a:pPr>
            <a:r>
              <a:rPr lang="pl-PL" b="1" dirty="0"/>
              <a:t>Przegląd i adaptacja: </a:t>
            </a:r>
            <a:r>
              <a:rPr lang="pl-PL" dirty="0"/>
              <a:t>Kroki regularnych przeglądów i adaptacji w oparciu o metryki wydajności.</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82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WSTĘP DO MODUŁU</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6"/>
          <p:cNvSpPr txBox="1">
            <a:spLocks noGrp="1"/>
          </p:cNvSpPr>
          <p:nvPr>
            <p:ph type="body" idx="1"/>
          </p:nvPr>
        </p:nvSpPr>
        <p:spPr>
          <a:xfrm>
            <a:off x="766194" y="168676"/>
            <a:ext cx="550645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Wytyczne dotyczące tworzenia Planu Zrównoważonego Rozwoju Cyfrowego</a:t>
            </a:r>
            <a:endParaRPr sz="3200" dirty="0"/>
          </a:p>
        </p:txBody>
      </p:sp>
      <p:pic>
        <p:nvPicPr>
          <p:cNvPr id="591" name="Google Shape;591;p4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592" name="Google Shape;592;p46"/>
          <p:cNvSpPr txBox="1">
            <a:spLocks noGrp="1"/>
          </p:cNvSpPr>
          <p:nvPr>
            <p:ph type="body" idx="3"/>
          </p:nvPr>
        </p:nvSpPr>
        <p:spPr>
          <a:xfrm>
            <a:off x="6544095" y="150921"/>
            <a:ext cx="5321700" cy="60087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EB7339"/>
                </a:solidFill>
              </a:rPr>
              <a:t>Oceń potrzeby i możliwości: </a:t>
            </a:r>
            <a:r>
              <a:rPr lang="pl-PL" sz="2000" dirty="0">
                <a:solidFill>
                  <a:srgbClr val="000000"/>
                </a:solidFill>
              </a:rPr>
              <a:t>Zacznij od zrozumienia, gdzie narzędzia cyfrowe mogą najskuteczniej zwiększyć zrównoważony rozwój (np. zarządzanie energią, efektywność wykorzystania zasobów, zaangażowanie klientów).</a:t>
            </a:r>
          </a:p>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00B050"/>
                </a:solidFill>
              </a:rPr>
              <a:t>Ustal realistyczne cele: </a:t>
            </a:r>
            <a:r>
              <a:rPr lang="pl-PL" sz="2000" dirty="0">
                <a:solidFill>
                  <a:srgbClr val="000000"/>
                </a:solidFill>
              </a:rPr>
              <a:t>Na podstawie możliwości firmy i potrzeb w zakresie zrównoważonego rozwoju, ustal osiągalne i mierzalne cele.</a:t>
            </a:r>
          </a:p>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FF0000"/>
                </a:solidFill>
              </a:rPr>
              <a:t>Zaplanuj integrację: </a:t>
            </a:r>
            <a:r>
              <a:rPr lang="pl-PL" sz="2000" dirty="0">
                <a:solidFill>
                  <a:srgbClr val="000000"/>
                </a:solidFill>
              </a:rPr>
              <a:t>Opisz, w jaki sposób narzędzia cyfrowe zostaną zintegrowane z istniejącymi procesami biznesowymi lub jakie nowe procesy będą wymagane.</a:t>
            </a:r>
          </a:p>
          <a:p>
            <a:pPr marL="342900" lvl="0" indent="-342900" algn="just" rtl="0">
              <a:lnSpc>
                <a:spcPct val="103333"/>
              </a:lnSpc>
              <a:spcBef>
                <a:spcPts val="0"/>
              </a:spcBef>
              <a:spcAft>
                <a:spcPts val="0"/>
              </a:spcAft>
              <a:buClr>
                <a:srgbClr val="EB7339"/>
              </a:buClr>
              <a:buSzPts val="2400"/>
              <a:buFont typeface="Arial"/>
              <a:buChar char="•"/>
            </a:pPr>
            <a:r>
              <a:rPr lang="pl-PL" sz="2000" b="1" dirty="0">
                <a:solidFill>
                  <a:srgbClr val="0070C0"/>
                </a:solidFill>
              </a:rPr>
              <a:t>Zdefiniuj sukces: </a:t>
            </a:r>
            <a:r>
              <a:rPr lang="pl-PL" sz="2000" dirty="0">
                <a:solidFill>
                  <a:srgbClr val="000000"/>
                </a:solidFill>
              </a:rPr>
              <a:t>Ustal jasne metryki lub wskaźniki KPI, aby zmierzyć sukces wdrożonych strategii cyfrowych pod kątem zrównoważonego rozwoju.</a:t>
            </a:r>
            <a:endParaRPr sz="2000" dirty="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7"/>
          <p:cNvSpPr txBox="1">
            <a:spLocks noGrp="1"/>
          </p:cNvSpPr>
          <p:nvPr>
            <p:ph type="body" idx="1"/>
          </p:nvPr>
        </p:nvSpPr>
        <p:spPr>
          <a:xfrm>
            <a:off x="691792" y="43188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Kluczowe zagadnienia przy opracowywaniu planu zrównoważonego rozwoju cyfrowego</a:t>
            </a:r>
            <a:endParaRPr dirty="0"/>
          </a:p>
        </p:txBody>
      </p:sp>
      <p:sp>
        <p:nvSpPr>
          <p:cNvPr id="599" name="Google Shape;599;p47"/>
          <p:cNvSpPr/>
          <p:nvPr/>
        </p:nvSpPr>
        <p:spPr>
          <a:xfrm>
            <a:off x="39759" y="2213115"/>
            <a:ext cx="4015408" cy="4293704"/>
          </a:xfrm>
          <a:prstGeom prst="roundRect">
            <a:avLst>
              <a:gd name="adj" fmla="val 16667"/>
            </a:avLst>
          </a:prstGeom>
          <a:solidFill>
            <a:srgbClr val="EB7339"/>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p47"/>
          <p:cNvSpPr/>
          <p:nvPr/>
        </p:nvSpPr>
        <p:spPr>
          <a:xfrm>
            <a:off x="4081672" y="2213115"/>
            <a:ext cx="4015408" cy="4293704"/>
          </a:xfrm>
          <a:prstGeom prst="roundRect">
            <a:avLst>
              <a:gd name="adj" fmla="val 16667"/>
            </a:avLst>
          </a:prstGeom>
          <a:solidFill>
            <a:srgbClr val="1E75B0"/>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1" name="Google Shape;601;p47"/>
          <p:cNvSpPr/>
          <p:nvPr/>
        </p:nvSpPr>
        <p:spPr>
          <a:xfrm>
            <a:off x="8123585" y="2226369"/>
            <a:ext cx="4015408" cy="4293704"/>
          </a:xfrm>
          <a:prstGeom prst="roundRect">
            <a:avLst>
              <a:gd name="adj" fmla="val 16667"/>
            </a:avLst>
          </a:prstGeom>
          <a:solidFill>
            <a:srgbClr val="73B64B"/>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47"/>
          <p:cNvSpPr txBox="1"/>
          <p:nvPr/>
        </p:nvSpPr>
        <p:spPr>
          <a:xfrm>
            <a:off x="351185" y="2545785"/>
            <a:ext cx="3392700" cy="344705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1800" b="1" i="0" u="none" strike="noStrike" cap="none" dirty="0">
                <a:solidFill>
                  <a:schemeClr val="lt1"/>
                </a:solidFill>
                <a:latin typeface="Calibri"/>
                <a:ea typeface="Calibri"/>
                <a:cs typeface="Calibri"/>
                <a:sym typeface="Calibri"/>
              </a:rPr>
              <a:t>BUDŻET</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Zaplanuj początkowe koszty i bieżące wydatki na adopcję narzędzi cyfrowych, w tym subskrypcje oprogramowania, inwestycje w sprzęt i szkolenia.</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Rozważ potencjalne oszczędności i zwroty z inicjatyw na rzecz zwiększonej wydajności i zrównoważonego rozwoju</a:t>
            </a:r>
            <a:r>
              <a:rPr lang="pl-PL" sz="2000" b="1" i="0" u="none" strike="noStrike" cap="none" dirty="0">
                <a:solidFill>
                  <a:schemeClr val="lt1"/>
                </a:solidFill>
                <a:latin typeface="Calibri"/>
                <a:ea typeface="Calibri"/>
                <a:cs typeface="Calibri"/>
                <a:sym typeface="Calibri"/>
              </a:rPr>
              <a:t>.</a:t>
            </a:r>
            <a:endParaRPr sz="1400" i="0" u="none" strike="noStrike" cap="none" dirty="0">
              <a:solidFill>
                <a:srgbClr val="000000"/>
              </a:solidFill>
            </a:endParaRPr>
          </a:p>
        </p:txBody>
      </p:sp>
      <p:sp>
        <p:nvSpPr>
          <p:cNvPr id="603" name="Google Shape;603;p47"/>
          <p:cNvSpPr txBox="1"/>
          <p:nvPr/>
        </p:nvSpPr>
        <p:spPr>
          <a:xfrm>
            <a:off x="4366593" y="2532532"/>
            <a:ext cx="3392700" cy="36932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1800" b="1" i="0" u="none" strike="noStrike" cap="none" dirty="0">
                <a:solidFill>
                  <a:schemeClr val="lt1"/>
                </a:solidFill>
                <a:latin typeface="Calibri"/>
                <a:ea typeface="Calibri"/>
                <a:cs typeface="Calibri"/>
                <a:sym typeface="Calibri"/>
              </a:rPr>
              <a:t>BIZNES I ZAKRES</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Dostosuj wykorzystanie narzędzi cyfrowych do rozmiaru i zakresu działalności; mniejsze firmy mogą wymagać bardziej skalowalnych i elastycznych rozwiązań.</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Rozważ wpływ implementacji cyfrowych na wszystkich interesariuszy, w tym pracowników, klientów i dostawców.</a:t>
            </a:r>
            <a:endParaRPr sz="1200" i="0" u="none" strike="noStrike" cap="none" dirty="0">
              <a:solidFill>
                <a:srgbClr val="000000"/>
              </a:solidFill>
            </a:endParaRPr>
          </a:p>
        </p:txBody>
      </p:sp>
      <p:sp>
        <p:nvSpPr>
          <p:cNvPr id="604" name="Google Shape;604;p47"/>
          <p:cNvSpPr txBox="1"/>
          <p:nvPr/>
        </p:nvSpPr>
        <p:spPr>
          <a:xfrm>
            <a:off x="8382001" y="2530063"/>
            <a:ext cx="3392700"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1800" b="1" i="0" u="none" strike="noStrike" cap="none" dirty="0">
                <a:solidFill>
                  <a:schemeClr val="lt1"/>
                </a:solidFill>
                <a:latin typeface="Calibri"/>
                <a:ea typeface="Calibri"/>
                <a:cs typeface="Calibri"/>
                <a:sym typeface="Calibri"/>
              </a:rPr>
              <a:t>SPECYFIKA BRANŻOWA</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Zastanów się nad przepisami i normami branżowymi dotyczącymi zrównoważonego rozwoju i wykorzystania danych cyfrowych.</a:t>
            </a:r>
          </a:p>
          <a:p>
            <a:pPr marL="285750" marR="0" lvl="0" indent="-285750" algn="just" rtl="0">
              <a:lnSpc>
                <a:spcPct val="100000"/>
              </a:lnSpc>
              <a:spcBef>
                <a:spcPts val="0"/>
              </a:spcBef>
              <a:spcAft>
                <a:spcPts val="0"/>
              </a:spcAft>
              <a:buClr>
                <a:srgbClr val="000000"/>
              </a:buClr>
              <a:buSzPts val="2000"/>
              <a:buFont typeface="Arial" panose="020B0604020202020204" pitchFamily="34" charset="0"/>
              <a:buChar char="•"/>
            </a:pPr>
            <a:r>
              <a:rPr lang="pl-PL" sz="1800" b="1" i="0" u="none" strike="noStrike" cap="none" dirty="0">
                <a:solidFill>
                  <a:schemeClr val="lt1"/>
                </a:solidFill>
                <a:latin typeface="Calibri"/>
                <a:ea typeface="Calibri"/>
                <a:cs typeface="Calibri"/>
                <a:sym typeface="Calibri"/>
              </a:rPr>
              <a:t>Zidentyfikuj narzędzia cyfrowe branżowe, które mogłyby zwiększyć zrównoważony rozwój (np. technologie rolnictwa precyzyjnego dla przedsiębiorstw rolniczych).</a:t>
            </a:r>
            <a:endParaRPr sz="1200" i="0" u="none" strike="noStrike" cap="none"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a:t>Celem AIM jest ułatwienie praktycznego zastosowania treści modułu poprzez umożliwienie uczestnikom opracowania własnych planów cyfrowej </a:t>
            </a:r>
            <a:r>
              <a:rPr lang="pl-PL" sz="2000" dirty="0" err="1"/>
              <a:t>zrównoważoności</a:t>
            </a:r>
            <a:r>
              <a:rPr lang="pl-PL" sz="2000" dirty="0"/>
              <a:t>, a następnie udoskonalenie tych planów na podstawie spostrzeżeń rówieśników.</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b="1" dirty="0">
                <a:solidFill>
                  <a:srgbClr val="00B050"/>
                </a:solidFill>
              </a:rPr>
              <a:t>Sesja redakcyjna</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Uczestnicy korzystają z dostarczonego szablonu, aby opracować swój plan cyfrowej </a:t>
            </a:r>
            <a:r>
              <a:rPr lang="pl-PL" sz="2000" dirty="0" err="1"/>
              <a:t>zrównoważoności</a:t>
            </a:r>
            <a:r>
              <a:rPr lang="pl-PL" sz="2000" dirty="0"/>
              <a:t>, biorąc pod uwagę ich konkretny kontekst biznesowy.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dirty="0"/>
              <a:t>Prowadzący zapewniają wsparcie i zasoby, takie jak przykłady udanych inicjatyw cyfrowej </a:t>
            </a:r>
            <a:r>
              <a:rPr lang="pl-PL" sz="2000" dirty="0" err="1"/>
              <a:t>zrównoważoności</a:t>
            </a:r>
            <a:r>
              <a:rPr lang="pl-PL" sz="2000" dirty="0"/>
              <a:t> i dostęp do oprogramowania do planowania.</a:t>
            </a:r>
            <a:endParaRPr sz="2000" dirty="0"/>
          </a:p>
        </p:txBody>
      </p:sp>
      <p:sp>
        <p:nvSpPr>
          <p:cNvPr id="610" name="Google Shape;610;p48"/>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Opracowanie planu zrównoważonego rozwoju cyfrowego z recenzją i opinią ekspertów</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9"/>
          <p:cNvSpPr txBox="1">
            <a:spLocks noGrp="1"/>
          </p:cNvSpPr>
          <p:nvPr>
            <p:ph type="body" idx="1"/>
          </p:nvPr>
        </p:nvSpPr>
        <p:spPr>
          <a:xfrm>
            <a:off x="4740668" y="582450"/>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None/>
            </a:pPr>
            <a:r>
              <a:rPr lang="pl-PL" b="1" dirty="0">
                <a:solidFill>
                  <a:srgbClr val="1E75B0"/>
                </a:solidFill>
              </a:rPr>
              <a:t>Sesja recenzji koleżeńskiej</a:t>
            </a:r>
          </a:p>
          <a:p>
            <a:pPr marL="0" lvl="0" indent="0" algn="just" rtl="0">
              <a:lnSpc>
                <a:spcPct val="103333"/>
              </a:lnSpc>
              <a:spcBef>
                <a:spcPts val="0"/>
              </a:spcBef>
              <a:spcAft>
                <a:spcPts val="0"/>
              </a:spcAft>
              <a:buClr>
                <a:srgbClr val="1E75B0"/>
              </a:buClr>
              <a:buSzPts val="2400"/>
              <a:buNone/>
            </a:pPr>
            <a:r>
              <a:rPr lang="pl-PL" dirty="0">
                <a:solidFill>
                  <a:srgbClr val="000000"/>
                </a:solidFill>
              </a:rPr>
              <a:t>Uczestnicy wymieniają się swoimi szkicami planów z kolegą w celu recenzji. Koledzy udzielają konstruktywnych informacji zwrotnych, skupiając się na wykonalności, kompletności i integracji narzędzi cyfrowych.</a:t>
            </a:r>
          </a:p>
          <a:p>
            <a:pPr marL="0" lvl="0" indent="0" algn="just" rtl="0">
              <a:lnSpc>
                <a:spcPct val="103333"/>
              </a:lnSpc>
              <a:spcBef>
                <a:spcPts val="0"/>
              </a:spcBef>
              <a:spcAft>
                <a:spcPts val="0"/>
              </a:spcAft>
              <a:buClr>
                <a:srgbClr val="1E75B0"/>
              </a:buClr>
              <a:buSzPts val="2400"/>
              <a:buNone/>
            </a:pPr>
            <a:r>
              <a:rPr lang="pl-PL" dirty="0">
                <a:solidFill>
                  <a:srgbClr val="000000"/>
                </a:solidFill>
              </a:rPr>
              <a:t>Moderatorzy nadzorują wymianę, aby zapewnić konstruktywne i przydatne informacje zwrotne.</a:t>
            </a:r>
          </a:p>
          <a:p>
            <a:pPr marL="0" lvl="0" indent="0" algn="just" rtl="0">
              <a:lnSpc>
                <a:spcPct val="103333"/>
              </a:lnSpc>
              <a:spcBef>
                <a:spcPts val="0"/>
              </a:spcBef>
              <a:spcAft>
                <a:spcPts val="0"/>
              </a:spcAft>
              <a:buClr>
                <a:srgbClr val="1E75B0"/>
              </a:buClr>
              <a:buSzPts val="2400"/>
              <a:buNone/>
            </a:pPr>
            <a:endParaRPr lang="pl-PL" b="1" dirty="0">
              <a:solidFill>
                <a:srgbClr val="1E75B0"/>
              </a:solidFill>
            </a:endParaRPr>
          </a:p>
          <a:p>
            <a:pPr marL="0" lvl="0" indent="0" algn="just" rtl="0">
              <a:lnSpc>
                <a:spcPct val="103333"/>
              </a:lnSpc>
              <a:spcBef>
                <a:spcPts val="0"/>
              </a:spcBef>
              <a:spcAft>
                <a:spcPts val="0"/>
              </a:spcAft>
              <a:buClr>
                <a:srgbClr val="1E75B0"/>
              </a:buClr>
              <a:buSzPts val="2400"/>
              <a:buNone/>
            </a:pPr>
            <a:r>
              <a:rPr lang="pl-PL" b="1" dirty="0">
                <a:solidFill>
                  <a:srgbClr val="1E75B0"/>
                </a:solidFill>
              </a:rPr>
              <a:t>Poprawka i finalizacja</a:t>
            </a:r>
          </a:p>
          <a:p>
            <a:pPr marL="0" lvl="0" indent="0" algn="just" rtl="0">
              <a:lnSpc>
                <a:spcPct val="103333"/>
              </a:lnSpc>
              <a:spcBef>
                <a:spcPts val="0"/>
              </a:spcBef>
              <a:spcAft>
                <a:spcPts val="0"/>
              </a:spcAft>
              <a:buClr>
                <a:srgbClr val="1E75B0"/>
              </a:buClr>
              <a:buSzPts val="2400"/>
              <a:buNone/>
            </a:pPr>
            <a:r>
              <a:rPr lang="pl-PL" dirty="0">
                <a:solidFill>
                  <a:srgbClr val="000000"/>
                </a:solidFill>
              </a:rPr>
              <a:t>Uczestnicy poprawiają swoje plany na podstawie otrzymanej informacji zwrotnej.</a:t>
            </a:r>
          </a:p>
          <a:p>
            <a:pPr marL="0" lvl="0" indent="0" algn="just" rtl="0">
              <a:lnSpc>
                <a:spcPct val="103333"/>
              </a:lnSpc>
              <a:spcBef>
                <a:spcPts val="0"/>
              </a:spcBef>
              <a:spcAft>
                <a:spcPts val="0"/>
              </a:spcAft>
              <a:buClr>
                <a:srgbClr val="1E75B0"/>
              </a:buClr>
              <a:buSzPts val="2400"/>
              <a:buNone/>
            </a:pPr>
            <a:r>
              <a:rPr lang="pl-PL" dirty="0">
                <a:solidFill>
                  <a:srgbClr val="000000"/>
                </a:solidFill>
              </a:rPr>
              <a:t>Przedstawiają ostateczne plany grupie w celu uzyskania otwartej informacji zwrotnej i dalszych sugestii dotyczących udoskonalenia.</a:t>
            </a:r>
            <a:endParaRPr dirty="0">
              <a:solidFill>
                <a:srgbClr val="000000"/>
              </a:solidFill>
            </a:endParaRPr>
          </a:p>
        </p:txBody>
      </p:sp>
      <p:sp>
        <p:nvSpPr>
          <p:cNvPr id="616" name="Google Shape;616;p49"/>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Aktywność: Opracowanie planu zrównoważonego rozwoju cyfrowego z recenzją i opinią ekspertów</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50"/>
          <p:cNvPicPr preferRelativeResize="0">
            <a:picLocks noGrp="1"/>
          </p:cNvPicPr>
          <p:nvPr>
            <p:ph type="pic" idx="2"/>
          </p:nvPr>
        </p:nvPicPr>
        <p:blipFill rotWithShape="1">
          <a:blip r:embed="rId3">
            <a:alphaModFix/>
          </a:blip>
          <a:srcRect t="7740" b="7739"/>
          <a:stretch/>
        </p:blipFill>
        <p:spPr>
          <a:xfrm>
            <a:off x="0" y="-12469"/>
            <a:ext cx="12192000" cy="6870469"/>
          </a:xfrm>
          <a:prstGeom prst="rect">
            <a:avLst/>
          </a:prstGeom>
          <a:solidFill>
            <a:srgbClr val="BFBFBF"/>
          </a:solidFill>
          <a:ln>
            <a:noFill/>
          </a:ln>
        </p:spPr>
      </p:pic>
      <p:sp>
        <p:nvSpPr>
          <p:cNvPr id="622" name="Google Shape;622;p50"/>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623" name="Google Shape;623;p50"/>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There is a path to sustainability. </a:t>
            </a:r>
            <a:endParaRPr>
              <a:solidFill>
                <a:schemeClr val="lt1"/>
              </a:solidFill>
              <a:highlight>
                <a:srgbClr val="161616"/>
              </a:highlight>
            </a:endParaRPr>
          </a:p>
          <a:p>
            <a:pPr marL="228600" lvl="0" indent="-228600" algn="ctr" rtl="0">
              <a:lnSpc>
                <a:spcPct val="90000"/>
              </a:lnSpc>
              <a:spcBef>
                <a:spcPts val="100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It is a path that could lead to a better </a:t>
            </a:r>
            <a:endParaRPr>
              <a:solidFill>
                <a:schemeClr val="lt1"/>
              </a:solidFill>
              <a:highlight>
                <a:srgbClr val="161616"/>
              </a:highlight>
            </a:endParaRPr>
          </a:p>
          <a:p>
            <a:pPr marL="228600" lvl="0" indent="-228600" algn="ctr" rtl="0">
              <a:lnSpc>
                <a:spcPct val="90000"/>
              </a:lnSpc>
              <a:spcBef>
                <a:spcPts val="1000"/>
              </a:spcBef>
              <a:spcAft>
                <a:spcPts val="0"/>
              </a:spcAft>
              <a:buClr>
                <a:srgbClr val="595959"/>
              </a:buClr>
              <a:buSzPts val="3000"/>
              <a:buNone/>
            </a:pPr>
            <a:r>
              <a:rPr lang="en-GB" sz="3000" b="1">
                <a:solidFill>
                  <a:schemeClr val="lt1"/>
                </a:solidFill>
                <a:highlight>
                  <a:srgbClr val="161616"/>
                </a:highlight>
                <a:latin typeface="Calibri"/>
                <a:ea typeface="Calibri"/>
                <a:cs typeface="Calibri"/>
                <a:sym typeface="Calibri"/>
              </a:rPr>
              <a:t>future for all life on Earth</a:t>
            </a:r>
            <a:endParaRPr>
              <a:solidFill>
                <a:schemeClr val="lt1"/>
              </a:solidFill>
              <a:highlight>
                <a:srgbClr val="161616"/>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51"/>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30" name="Google Shape;630;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631" name="Google Shape;631;p5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32" name="Google Shape;632;p51"/>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2"/>
          <p:cNvSpPr txBox="1">
            <a:spLocks noGrp="1"/>
          </p:cNvSpPr>
          <p:nvPr>
            <p:ph type="body" idx="1"/>
          </p:nvPr>
        </p:nvSpPr>
        <p:spPr>
          <a:xfrm>
            <a:off x="4671998" y="682039"/>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Kiedyś tradycyjny rodzinny browar położony w sercu Austrii, </a:t>
            </a:r>
            <a:r>
              <a:rPr lang="pl-PL" dirty="0" err="1"/>
              <a:t>Austrian</a:t>
            </a:r>
            <a:r>
              <a:rPr lang="pl-PL" dirty="0"/>
              <a:t> Brewery zmagał się z rosnącą presją ze strony przepisów dotyczących ochrony środowiska i świadomych ekologicznie konsumentów.</a:t>
            </a:r>
          </a:p>
          <a:p>
            <a:pPr marL="342900" lvl="0" indent="-342900" algn="just" rtl="0">
              <a:lnSpc>
                <a:spcPct val="103333"/>
              </a:lnSpc>
              <a:spcBef>
                <a:spcPts val="0"/>
              </a:spcBef>
              <a:spcAft>
                <a:spcPts val="0"/>
              </a:spcAft>
              <a:buClr>
                <a:srgbClr val="595959"/>
              </a:buClr>
              <a:buSzPts val="2400"/>
              <a:buFont typeface="Arial"/>
              <a:buChar char="•"/>
            </a:pPr>
            <a:r>
              <a:rPr lang="pl-PL" dirty="0"/>
              <a:t>Zarząd wiedział, że nadszedł czas na zmianę i rozpoczął podróż, aby zintegrować zrównoważony rozwój z działalnością biznesową.</a:t>
            </a:r>
          </a:p>
          <a:p>
            <a:pPr marL="342900" lvl="0" indent="-342900" algn="just" rtl="0">
              <a:lnSpc>
                <a:spcPct val="103333"/>
              </a:lnSpc>
              <a:spcBef>
                <a:spcPts val="0"/>
              </a:spcBef>
              <a:spcAft>
                <a:spcPts val="0"/>
              </a:spcAft>
              <a:buClr>
                <a:srgbClr val="595959"/>
              </a:buClr>
              <a:buSzPts val="2400"/>
              <a:buFont typeface="Arial"/>
              <a:buChar char="•"/>
            </a:pPr>
            <a:r>
              <a:rPr lang="pl-PL" dirty="0"/>
              <a:t>Wybranym przez nich narzędziem do tej transformacji była karta wyników zrównoważonego rozwoju (SBSC), cyfrowe rozwiązanie zaprojektowane w celu dostosowania celów zrównoważonego rozwoju do strategii biznesowej.</a:t>
            </a:r>
            <a:endParaRPr dirty="0"/>
          </a:p>
        </p:txBody>
      </p:sp>
      <p:sp>
        <p:nvSpPr>
          <p:cNvPr id="638" name="Google Shape;638;p52"/>
          <p:cNvSpPr txBox="1">
            <a:spLocks noGrp="1"/>
          </p:cNvSpPr>
          <p:nvPr>
            <p:ph type="body" idx="2"/>
          </p:nvPr>
        </p:nvSpPr>
        <p:spPr>
          <a:xfrm>
            <a:off x="600998" y="835090"/>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Zwiększanie zrównoważonego rozwoju za pomocą narzędzi cyfrowych: studium przypadku austriackiego browaru</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3"/>
          <p:cNvSpPr txBox="1">
            <a:spLocks noGrp="1"/>
          </p:cNvSpPr>
          <p:nvPr>
            <p:ph type="body" idx="1"/>
          </p:nvPr>
        </p:nvSpPr>
        <p:spPr>
          <a:xfrm>
            <a:off x="1042858"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Wyzwanie</a:t>
            </a:r>
            <a:r>
              <a:rPr lang="en-GB" dirty="0"/>
              <a:t> </a:t>
            </a:r>
            <a:r>
              <a:rPr lang="en-GB" dirty="0" err="1"/>
              <a:t>zrównoważonego</a:t>
            </a:r>
            <a:r>
              <a:rPr lang="en-GB" dirty="0"/>
              <a:t> </a:t>
            </a:r>
            <a:r>
              <a:rPr lang="en-GB" dirty="0" err="1"/>
              <a:t>rozwoju</a:t>
            </a:r>
            <a:endParaRPr dirty="0"/>
          </a:p>
        </p:txBody>
      </p:sp>
      <p:sp>
        <p:nvSpPr>
          <p:cNvPr id="645" name="Google Shape;645;p53"/>
          <p:cNvSpPr txBox="1">
            <a:spLocks noGrp="1"/>
          </p:cNvSpPr>
          <p:nvPr>
            <p:ph type="body" idx="3"/>
          </p:nvPr>
        </p:nvSpPr>
        <p:spPr>
          <a:xfrm>
            <a:off x="6505072" y="352901"/>
            <a:ext cx="5473800" cy="58425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000" dirty="0"/>
              <a:t>Browar działał w coraz bardziej uregulowanym środowisku, w którym konsumenci domagali się bardziej zrównoważonych produktów.</a:t>
            </a:r>
          </a:p>
          <a:p>
            <a:pPr marL="342900" lvl="0" indent="-342900" algn="just" rtl="0">
              <a:lnSpc>
                <a:spcPct val="103333"/>
              </a:lnSpc>
              <a:spcBef>
                <a:spcPts val="0"/>
              </a:spcBef>
              <a:spcAft>
                <a:spcPts val="0"/>
              </a:spcAft>
              <a:buClr>
                <a:srgbClr val="595959"/>
              </a:buClr>
              <a:buSzPts val="2400"/>
              <a:buFont typeface="Arial"/>
              <a:buChar char="•"/>
            </a:pPr>
            <a:r>
              <a:rPr lang="pl-PL" sz="2000" dirty="0"/>
              <a:t>Tradycyjne metody zarządzania zrównoważonym rozwojem okazały się niewystarczające, a browar zmagał się z kilkoma kluczowymi problemami.</a:t>
            </a:r>
          </a:p>
          <a:p>
            <a:pPr marL="0" lvl="0" indent="0" algn="just" rtl="0">
              <a:lnSpc>
                <a:spcPct val="103333"/>
              </a:lnSpc>
              <a:spcBef>
                <a:spcPts val="0"/>
              </a:spcBef>
              <a:spcAft>
                <a:spcPts val="0"/>
              </a:spcAft>
              <a:buClr>
                <a:srgbClr val="595959"/>
              </a:buClr>
              <a:buSzPts val="2400"/>
            </a:pPr>
            <a:r>
              <a:rPr lang="pl-PL" sz="2000" dirty="0"/>
              <a:t>Kluczowe problemy:</a:t>
            </a:r>
          </a:p>
          <a:p>
            <a:pPr marL="342900" lvl="0" indent="-342900" algn="just" rtl="0">
              <a:lnSpc>
                <a:spcPct val="103333"/>
              </a:lnSpc>
              <a:spcBef>
                <a:spcPts val="0"/>
              </a:spcBef>
              <a:spcAft>
                <a:spcPts val="0"/>
              </a:spcAft>
              <a:buClr>
                <a:srgbClr val="595959"/>
              </a:buClr>
              <a:buSzPts val="2400"/>
              <a:buFont typeface="Arial"/>
              <a:buChar char="•"/>
            </a:pPr>
            <a:r>
              <a:rPr lang="pl-PL" sz="2000" dirty="0"/>
              <a:t>Brak danych w czasie rzeczywistym na temat wyników środowiskowych utrudniał mierzenie i zarządzanie wpływem.</a:t>
            </a:r>
          </a:p>
          <a:p>
            <a:pPr marL="342900" lvl="0" indent="-342900" algn="just" rtl="0">
              <a:lnSpc>
                <a:spcPct val="103333"/>
              </a:lnSpc>
              <a:spcBef>
                <a:spcPts val="0"/>
              </a:spcBef>
              <a:spcAft>
                <a:spcPts val="0"/>
              </a:spcAft>
              <a:buClr>
                <a:srgbClr val="595959"/>
              </a:buClr>
              <a:buSzPts val="2400"/>
              <a:buFont typeface="Arial"/>
              <a:buChar char="•"/>
            </a:pPr>
            <a:r>
              <a:rPr lang="pl-PL" sz="2000" dirty="0"/>
              <a:t>Integracja celów zrównoważonego rozwoju z ogólną strategią biznesową była wyzwaniem</a:t>
            </a:r>
          </a:p>
          <a:p>
            <a:pPr marL="342900" lvl="0" indent="-342900" algn="just" rtl="0">
              <a:lnSpc>
                <a:spcPct val="103333"/>
              </a:lnSpc>
              <a:spcBef>
                <a:spcPts val="0"/>
              </a:spcBef>
              <a:spcAft>
                <a:spcPts val="0"/>
              </a:spcAft>
              <a:buClr>
                <a:srgbClr val="595959"/>
              </a:buClr>
              <a:buSzPts val="2400"/>
              <a:buFont typeface="Arial"/>
              <a:buChar char="•"/>
            </a:pPr>
            <a:r>
              <a:rPr lang="pl-PL" sz="2000" dirty="0"/>
              <a:t>Ograniczone zasoby i wiedza specjalistyczna w zakresie kompleksowych inicjatyw zrównoważonego rozwoju.</a:t>
            </a:r>
            <a:endParaRPr lang="en-US" sz="2000" dirty="0"/>
          </a:p>
        </p:txBody>
      </p:sp>
      <p:pic>
        <p:nvPicPr>
          <p:cNvPr id="646" name="Google Shape;646;p53"/>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4"/>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Wdrożenie zrównoważonej karty wyników zrównoważonego rozwoju (SBSC)</a:t>
            </a:r>
            <a:endParaRPr dirty="0"/>
          </a:p>
        </p:txBody>
      </p:sp>
      <p:sp>
        <p:nvSpPr>
          <p:cNvPr id="652" name="Google Shape;652;p54"/>
          <p:cNvSpPr txBox="1">
            <a:spLocks noGrp="1"/>
          </p:cNvSpPr>
          <p:nvPr>
            <p:ph type="body" idx="2"/>
          </p:nvPr>
        </p:nvSpPr>
        <p:spPr>
          <a:xfrm>
            <a:off x="904856" y="1491621"/>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dirty="0"/>
              <a:t>Punkt zwrotny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Browar zdecydował się przyjąć SBSC, aby zarządzać i mierzyć swoje wysiłki na rzecz zrównoważonego rozwoju.</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To cyfrowe narzędzie pozwoliło im zintegrować wskaźniki efektywności środowiskowej, społecznej i ekonomicznej ze swoimi działaniami.</a:t>
            </a:r>
            <a:endParaRPr dirty="0"/>
          </a:p>
          <a:p>
            <a:pPr marL="0" lvl="0" indent="0" algn="just" rtl="0">
              <a:lnSpc>
                <a:spcPct val="103333"/>
              </a:lnSpc>
              <a:spcBef>
                <a:spcPts val="0"/>
              </a:spcBef>
              <a:spcAft>
                <a:spcPts val="0"/>
              </a:spcAft>
              <a:buClr>
                <a:srgbClr val="595959"/>
              </a:buClr>
              <a:buSzPts val="2400"/>
              <a:buNone/>
            </a:pPr>
            <a:r>
              <a:rPr lang="pl-PL" b="1" dirty="0"/>
              <a:t>Kluczowe komponenty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Ustalono wskaźniki zużycia energii, redukcji odpadów i śladu węglowego.</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Ustalono cele wydajnościowe i punkty odniesienia, aby pokierować ich podróżą w kierunku zrównoważonego rozwoju.</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Regularne monitorowanie i raportowanie ułatwiono za pomocą cyfrowych pulpitów nawigacyjnych, dostarczających dane i spostrzeżenia w czasie rzeczywistym.</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Proces wdrażania i narzędzia cyfrowe</a:t>
            </a:r>
            <a:endParaRPr dirty="0"/>
          </a:p>
        </p:txBody>
      </p:sp>
      <p:sp>
        <p:nvSpPr>
          <p:cNvPr id="658" name="Google Shape;658;p55"/>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solidFill>
                  <a:srgbClr val="000000"/>
                </a:solidFill>
              </a:rPr>
              <a:t>SBSC zintegrowano z istniejącymi systemami informatycznymi browaru, umożliwiając zbieranie i analizę danych w czasie rzeczywistym. Analiza danych została wykorzystana do śledzenia i analizowania wskaźników zrównoważonego rozwoju, co pomogło zidentyfikować obszary wymagające poprawy. Pracownicy byli zaangażowani w proces poprzez programy szkoleniowe, promując kulturę zrównoważonego rozwoju.</a:t>
            </a:r>
            <a:endParaRPr dirty="0">
              <a:solidFill>
                <a:srgbClr val="000000"/>
              </a:solidFill>
            </a:endParaRPr>
          </a:p>
          <a:p>
            <a:pPr marL="0" lvl="0" indent="0" algn="just" rtl="0">
              <a:lnSpc>
                <a:spcPct val="103333"/>
              </a:lnSpc>
              <a:spcBef>
                <a:spcPts val="0"/>
              </a:spcBef>
              <a:spcAft>
                <a:spcPts val="0"/>
              </a:spcAft>
              <a:buClr>
                <a:srgbClr val="EB7339"/>
              </a:buClr>
              <a:buSzPts val="2400"/>
              <a:buNone/>
            </a:pPr>
            <a:r>
              <a:rPr lang="pl-PL" b="1" dirty="0">
                <a:solidFill>
                  <a:srgbClr val="EB7339"/>
                </a:solidFill>
              </a:rPr>
              <a:t>Przykłady przypadków</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Wdrożono energooszczędne procesy warzenia, co zmniejszyło ogólne zużycie energii.</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Wprowadzono programy redukcji odpadów, zwiększając wysiłki w zakresie recyklingu i minimalizując odpady.</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Przeprowadzono kompleksową analizę śladu węglowego, co doprowadziło do ukierunkowanych strategii redukcji.</a:t>
            </a:r>
            <a:endParaRPr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PRZEGLĄD TEMATU	</a:t>
            </a:r>
            <a:endParaRPr dirty="0"/>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CELE</a:t>
            </a:r>
            <a:endParaRPr dirty="0"/>
          </a:p>
          <a:p>
            <a:pPr marL="0" lvl="0" indent="0" algn="l" rtl="0">
              <a:lnSpc>
                <a:spcPct val="100000"/>
              </a:lnSpc>
              <a:spcBef>
                <a:spcPts val="0"/>
              </a:spcBef>
              <a:spcAft>
                <a:spcPts val="0"/>
              </a:spcAft>
              <a:buClr>
                <a:srgbClr val="73B64B"/>
              </a:buClr>
              <a:buSzPts val="2400"/>
              <a:buNone/>
            </a:pPr>
            <a:endParaRPr dirty="0"/>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EFEKTY KSZTAŁCENIA</a:t>
            </a:r>
            <a:endParaRPr dirty="0"/>
          </a:p>
          <a:p>
            <a:pPr marL="0" lvl="0" indent="0" algn="l" rtl="0">
              <a:lnSpc>
                <a:spcPct val="100000"/>
              </a:lnSpc>
              <a:spcBef>
                <a:spcPts val="0"/>
              </a:spcBef>
              <a:spcAft>
                <a:spcPts val="0"/>
              </a:spcAft>
              <a:buClr>
                <a:srgbClr val="73B64B"/>
              </a:buClr>
              <a:buSzPts val="2400"/>
              <a:buNone/>
            </a:pPr>
            <a:endParaRPr dirty="0"/>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7" name="Google Shape;267;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Wyniki i wpływ na zrównoważony rozwój</a:t>
            </a:r>
            <a:endParaRPr dirty="0"/>
          </a:p>
        </p:txBody>
      </p:sp>
      <p:sp>
        <p:nvSpPr>
          <p:cNvPr id="664" name="Google Shape;664;p56"/>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pl-PL" b="1" dirty="0">
                <a:solidFill>
                  <a:srgbClr val="EB7339"/>
                </a:solidFill>
              </a:rPr>
              <a:t>Świętowanie sukcesu</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Browar odnotował znaczną poprawę w śledzeniu i zarządzaniu swoim wpływem na środowisko.</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Zauważalnie zmniejszono zużycie energii i produkcję odpadów.</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Poprawiono zgodność z przepisami dotyczącymi ochrony środowiska, co wzmocniło pozycję rynkową.</a:t>
            </a:r>
          </a:p>
          <a:p>
            <a:pPr marL="228600" lvl="0" indent="-228600" algn="just" rtl="0">
              <a:lnSpc>
                <a:spcPct val="103333"/>
              </a:lnSpc>
              <a:spcBef>
                <a:spcPts val="0"/>
              </a:spcBef>
              <a:spcAft>
                <a:spcPts val="0"/>
              </a:spcAft>
              <a:buClr>
                <a:srgbClr val="EB7339"/>
              </a:buClr>
              <a:buSzPts val="2400"/>
              <a:buNone/>
            </a:pPr>
            <a:r>
              <a:rPr lang="pl-PL" b="1" dirty="0">
                <a:solidFill>
                  <a:srgbClr val="EB7339"/>
                </a:solidFill>
              </a:rPr>
              <a:t>Perspektywy na przyszłość</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Browar nadal udoskonala swoje podejście, wprowadzając iteracyjne aktualizacje do SBSC.</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Długoterminowe korzyści zintegrowanego zarządzania zrównoważonym rozwojem są jasne, a także ciągłe usprawnienia w zakresie wydajności i zrównoważonego rozwoju.</a:t>
            </a:r>
          </a:p>
          <a:p>
            <a:pPr marL="342900" lvl="0" indent="-342900" algn="just" rtl="0">
              <a:lnSpc>
                <a:spcPct val="103333"/>
              </a:lnSpc>
              <a:spcBef>
                <a:spcPts val="0"/>
              </a:spcBef>
              <a:spcAft>
                <a:spcPts val="0"/>
              </a:spcAft>
              <a:buClr>
                <a:srgbClr val="EB7339"/>
              </a:buClr>
              <a:buSzPts val="2400"/>
              <a:buFont typeface="Arial" panose="020B0604020202020204" pitchFamily="34" charset="0"/>
              <a:buChar char="•"/>
            </a:pPr>
            <a:r>
              <a:rPr lang="pl-PL" dirty="0">
                <a:solidFill>
                  <a:srgbClr val="000000"/>
                </a:solidFill>
              </a:rPr>
              <a:t>Historia browaru stanowi wzór dla innych MŚP, pokazując potencjał narzędzi cyfrowych w napędzaniu zrównoważonego wzrostu.</a:t>
            </a:r>
            <a:endParaRPr dirty="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7"/>
          <p:cNvSpPr txBox="1">
            <a:spLocks noGrp="1"/>
          </p:cNvSpPr>
          <p:nvPr>
            <p:ph type="body" idx="1"/>
          </p:nvPr>
        </p:nvSpPr>
        <p:spPr>
          <a:xfrm>
            <a:off x="4744426" y="56434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Poznaj </a:t>
            </a:r>
            <a:r>
              <a:rPr lang="pl-PL" dirty="0" err="1"/>
              <a:t>WebWorks</a:t>
            </a:r>
            <a:r>
              <a:rPr lang="pl-PL" dirty="0"/>
              <a:t>, małą firmę zajmującą się projektowaniem stron internetowych, która mieści się w sercu Belfastu w Irlandii Północnej. Mając zaledwie pięciu pełnych pasji pracowników, ta </a:t>
            </a:r>
            <a:r>
              <a:rPr lang="pl-PL" dirty="0" err="1"/>
              <a:t>mikrofirma</a:t>
            </a:r>
            <a:r>
              <a:rPr lang="pl-PL" dirty="0"/>
              <a:t> chciała zminimalizować swój ślad środowiskowy, ale zmagała się z nieefektywnością i marnotrawstwem.</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Pomimo wszelkich starań, </a:t>
            </a:r>
            <a:r>
              <a:rPr lang="pl-PL" dirty="0" err="1"/>
              <a:t>WebWorks</a:t>
            </a:r>
            <a:r>
              <a:rPr lang="pl-PL" dirty="0"/>
              <a:t> miało trudności ze śledzeniem swoich inicjatyw na rzecz zrównoważonego rozwoju. Wysokie zużycie energii, niewłaściwe zarządzanie zasobami i brak koordynacji między członkami zespołu stanowiły znaczące przeszkody.</a:t>
            </a:r>
            <a:endParaRPr dirty="0"/>
          </a:p>
        </p:txBody>
      </p:sp>
      <p:sp>
        <p:nvSpPr>
          <p:cNvPr id="670" name="Google Shape;670;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err="1"/>
              <a:t>WebWorks</a:t>
            </a:r>
            <a:r>
              <a:rPr lang="pl-PL" dirty="0"/>
              <a:t>, Belfast, Irlandia Północna: Jak oprogramowanie do zarządzania projektami poprawiło zrównoważony rozwój</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8"/>
          <p:cNvSpPr txBox="1">
            <a:spLocks noGrp="1"/>
          </p:cNvSpPr>
          <p:nvPr>
            <p:ph type="body" idx="1"/>
          </p:nvPr>
        </p:nvSpPr>
        <p:spPr>
          <a:xfrm>
            <a:off x="895702" y="514947"/>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Zmagania</a:t>
            </a:r>
            <a:r>
              <a:rPr lang="en-GB" dirty="0"/>
              <a:t> </a:t>
            </a:r>
            <a:r>
              <a:rPr lang="en-GB" dirty="0" err="1"/>
              <a:t>WebWorks</a:t>
            </a:r>
            <a:endParaRPr dirty="0"/>
          </a:p>
        </p:txBody>
      </p:sp>
      <p:pic>
        <p:nvPicPr>
          <p:cNvPr id="676" name="Google Shape;676;p58"/>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677" name="Google Shape;677;p58"/>
          <p:cNvSpPr txBox="1">
            <a:spLocks noGrp="1"/>
          </p:cNvSpPr>
          <p:nvPr>
            <p:ph type="body" idx="3"/>
          </p:nvPr>
        </p:nvSpPr>
        <p:spPr>
          <a:xfrm>
            <a:off x="6425930" y="406205"/>
            <a:ext cx="5600165" cy="619136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Marnowanie zasobów: </a:t>
            </a:r>
            <a:r>
              <a:rPr lang="pl-PL" sz="2000" dirty="0"/>
              <a:t>Nadmierne zużycie energii elektrycznej i materiałów biurowych.</a:t>
            </a:r>
          </a:p>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Nieefektywne wykorzystanie energii: </a:t>
            </a:r>
            <a:r>
              <a:rPr lang="pl-PL" sz="2000" dirty="0"/>
              <a:t>Urządzenia pozostawione włączone, niepotrzebnie zużywające energię.</a:t>
            </a:r>
          </a:p>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Problemy z koordynacją: </a:t>
            </a:r>
            <a:r>
              <a:rPr lang="pl-PL" sz="2000" dirty="0"/>
              <a:t>Rozłączone działania w projektach zrównoważonego rozwoju.</a:t>
            </a:r>
          </a:p>
          <a:p>
            <a:pPr marL="457200" lvl="0" indent="-457200" algn="just" rtl="0">
              <a:lnSpc>
                <a:spcPct val="103333"/>
              </a:lnSpc>
              <a:spcBef>
                <a:spcPts val="0"/>
              </a:spcBef>
              <a:spcAft>
                <a:spcPts val="0"/>
              </a:spcAft>
              <a:buClr>
                <a:srgbClr val="595959"/>
              </a:buClr>
              <a:buSzPts val="2400"/>
              <a:buFont typeface="Calibri"/>
              <a:buAutoNum type="arabicPeriod"/>
            </a:pPr>
            <a:r>
              <a:rPr lang="pl-PL" sz="2000" b="1" dirty="0"/>
              <a:t>Brak jasnych celów: </a:t>
            </a:r>
            <a:r>
              <a:rPr lang="pl-PL" sz="2000" dirty="0"/>
              <a:t>Brak konkretnych celów w zakresie ograniczania wpływu na środowisko.</a:t>
            </a:r>
          </a:p>
          <a:p>
            <a:pPr marL="457200" lvl="0" indent="-457200" algn="just" rtl="0">
              <a:lnSpc>
                <a:spcPct val="103333"/>
              </a:lnSpc>
              <a:spcBef>
                <a:spcPts val="0"/>
              </a:spcBef>
              <a:spcAft>
                <a:spcPts val="0"/>
              </a:spcAft>
              <a:buClr>
                <a:srgbClr val="595959"/>
              </a:buClr>
              <a:buSzPts val="2400"/>
              <a:buFont typeface="Calibri"/>
              <a:buAutoNum type="arabicPeriod"/>
            </a:pPr>
            <a:endParaRPr lang="pl-PL" sz="2000" b="1" dirty="0"/>
          </a:p>
          <a:p>
            <a:pPr marL="0" lvl="0" indent="0" algn="just" rtl="0">
              <a:lnSpc>
                <a:spcPct val="103333"/>
              </a:lnSpc>
              <a:spcBef>
                <a:spcPts val="0"/>
              </a:spcBef>
              <a:spcAft>
                <a:spcPts val="0"/>
              </a:spcAft>
              <a:buClr>
                <a:srgbClr val="595959"/>
              </a:buClr>
              <a:buSzPts val="2400"/>
            </a:pPr>
            <a:r>
              <a:rPr lang="pl-PL" sz="2000" b="1" dirty="0">
                <a:solidFill>
                  <a:srgbClr val="C00000"/>
                </a:solidFill>
              </a:rPr>
              <a:t>Problemy dnia codziennego</a:t>
            </a:r>
          </a:p>
          <a:p>
            <a:pPr marL="0" lvl="0" indent="0" algn="just" rtl="0">
              <a:lnSpc>
                <a:spcPct val="103333"/>
              </a:lnSpc>
              <a:spcBef>
                <a:spcPts val="0"/>
              </a:spcBef>
              <a:spcAft>
                <a:spcPts val="0"/>
              </a:spcAft>
              <a:buClr>
                <a:srgbClr val="595959"/>
              </a:buClr>
              <a:buSzPts val="2400"/>
            </a:pPr>
            <a:r>
              <a:rPr lang="pl-PL" sz="2000" dirty="0"/>
              <a:t>Zespół często znajdował się pod stertami zmarnowanego papieru, a światła w biurze były często pozostawione włączone na całą noc. Brak ujednoliconego podejścia oznaczał, że ich zielone inicjatywy były rozproszone i mniej skuteczne.</a:t>
            </a:r>
            <a:endParaRPr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9"/>
          <p:cNvSpPr txBox="1">
            <a:spLocks noGrp="1"/>
          </p:cNvSpPr>
          <p:nvPr>
            <p:ph type="body" idx="1"/>
          </p:nvPr>
        </p:nvSpPr>
        <p:spPr>
          <a:xfrm>
            <a:off x="904856" y="507299"/>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Punkt zwrotny w oprogramowaniu do zarządzania projektami</a:t>
            </a:r>
            <a:endParaRPr dirty="0"/>
          </a:p>
        </p:txBody>
      </p:sp>
      <p:sp>
        <p:nvSpPr>
          <p:cNvPr id="683" name="Google Shape;683;p59"/>
          <p:cNvSpPr txBox="1">
            <a:spLocks noGrp="1"/>
          </p:cNvSpPr>
          <p:nvPr>
            <p:ph type="body" idx="2"/>
          </p:nvPr>
        </p:nvSpPr>
        <p:spPr>
          <a:xfrm>
            <a:off x="904856" y="149409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Frustracja i chęć znalezienia rozwiązania sprawiły, że zespół odkrył </a:t>
            </a:r>
            <a:r>
              <a:rPr lang="pl-PL" dirty="0" err="1"/>
              <a:t>Trello</a:t>
            </a:r>
            <a:r>
              <a:rPr lang="pl-PL" dirty="0"/>
              <a:t>, narzędzie do zarządzania projektami znane ze swojej prostoty i skuteczności.</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b="1" dirty="0"/>
              <a:t>Kroki wdrażania</a:t>
            </a:r>
          </a:p>
          <a:p>
            <a:pPr lvl="0" indent="-457200" algn="just" rtl="0">
              <a:lnSpc>
                <a:spcPct val="103333"/>
              </a:lnSpc>
              <a:spcBef>
                <a:spcPts val="0"/>
              </a:spcBef>
              <a:spcAft>
                <a:spcPts val="0"/>
              </a:spcAft>
              <a:buClr>
                <a:srgbClr val="595959"/>
              </a:buClr>
              <a:buSzPts val="2400"/>
              <a:buFont typeface="+mj-lt"/>
              <a:buAutoNum type="arabicPeriod"/>
            </a:pPr>
            <a:r>
              <a:rPr lang="pl-PL" dirty="0"/>
              <a:t>Ustalanie celów: Pierwszym zadaniem było ustalenie jasnych, osiągalnych celów zrównoważonego rozwoju, takich jak zmniejszenie zużycia papieru o 30%.</a:t>
            </a:r>
          </a:p>
          <a:p>
            <a:pPr lvl="0" indent="-457200" algn="just" rtl="0">
              <a:lnSpc>
                <a:spcPct val="103333"/>
              </a:lnSpc>
              <a:spcBef>
                <a:spcPts val="0"/>
              </a:spcBef>
              <a:spcAft>
                <a:spcPts val="0"/>
              </a:spcAft>
              <a:buClr>
                <a:srgbClr val="595959"/>
              </a:buClr>
              <a:buSzPts val="2400"/>
              <a:buFont typeface="+mj-lt"/>
              <a:buAutoNum type="arabicPeriod"/>
            </a:pPr>
            <a:r>
              <a:rPr lang="pl-PL" dirty="0"/>
              <a:t>Tworzenie projektów: Ustanowili konkretne projekty w </a:t>
            </a:r>
            <a:r>
              <a:rPr lang="pl-PL" dirty="0" err="1"/>
              <a:t>Trello</a:t>
            </a:r>
            <a:r>
              <a:rPr lang="pl-PL" dirty="0"/>
              <a:t> dla każdej zielonej inicjatywy, takiej jak „Oszczędzanie energii” i „Redukcja odpadów”.</a:t>
            </a:r>
          </a:p>
          <a:p>
            <a:pPr lvl="0" indent="-457200" algn="just" rtl="0">
              <a:lnSpc>
                <a:spcPct val="103333"/>
              </a:lnSpc>
              <a:spcBef>
                <a:spcPts val="0"/>
              </a:spcBef>
              <a:spcAft>
                <a:spcPts val="0"/>
              </a:spcAft>
              <a:buClr>
                <a:srgbClr val="595959"/>
              </a:buClr>
              <a:buSzPts val="2400"/>
              <a:buFont typeface="+mj-lt"/>
              <a:buAutoNum type="arabicPeriod"/>
            </a:pPr>
            <a:r>
              <a:rPr lang="pl-PL" dirty="0"/>
              <a:t>Przydzielanie zadań: Zadania zostały przydzielone członkom zespołu, z terminami i szczegółowymi opisami, aby zapewnić rozliczalność.</a:t>
            </a:r>
          </a:p>
          <a:p>
            <a:pPr lvl="0" indent="-457200" algn="just" rtl="0">
              <a:lnSpc>
                <a:spcPct val="103333"/>
              </a:lnSpc>
              <a:spcBef>
                <a:spcPts val="0"/>
              </a:spcBef>
              <a:spcAft>
                <a:spcPts val="0"/>
              </a:spcAft>
              <a:buClr>
                <a:srgbClr val="595959"/>
              </a:buClr>
              <a:buSzPts val="2400"/>
              <a:buFont typeface="+mj-lt"/>
              <a:buAutoNum type="arabicPeriod"/>
            </a:pPr>
            <a:r>
              <a:rPr lang="pl-PL" dirty="0"/>
              <a:t>Monitorowanie postępów: Regularne odprawy i śledzenie postępów stały się rutyną, zapewniając, że wszyscy trzymają się kursu.</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body" idx="1"/>
          </p:nvPr>
        </p:nvSpPr>
        <p:spPr>
          <a:xfrm>
            <a:off x="4744627" y="61353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err="1"/>
              <a:t>EcoFresh</a:t>
            </a:r>
            <a:r>
              <a:rPr lang="pl-PL" dirty="0"/>
              <a:t> </a:t>
            </a:r>
            <a:r>
              <a:rPr lang="pl-PL" dirty="0" err="1"/>
              <a:t>Organics</a:t>
            </a:r>
            <a:r>
              <a:rPr lang="pl-PL" dirty="0"/>
              <a:t>, mikroprzedsiębiorstwo z siedzibą w Kopenhadze w Danii, specjalizujące się w dostawach żywności ekologicznej. Mając zespół sześciu oddanych pracowników, </a:t>
            </a:r>
            <a:r>
              <a:rPr lang="pl-PL" dirty="0" err="1"/>
              <a:t>EcoFresh</a:t>
            </a:r>
            <a:r>
              <a:rPr lang="pl-PL" dirty="0"/>
              <a:t> pasjonowało się zrównoważonym rozwojem, ale potrzebowało zwiększenia wydajności, aby jeszcze bardziej zmniejszyć swój ślad środowiskowy.</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err="1"/>
              <a:t>EcoFresh</a:t>
            </a:r>
            <a:r>
              <a:rPr lang="pl-PL" dirty="0"/>
              <a:t> stanęło przed wyzwaniami w zakresie zarządzania łańcuchem dostaw, ograniczania marnowania żywności i optymalizacji tras dostaw. Wiedzieli, że aby osiągnąć swoje ekologiczne cele, muszą przyjąć innowacyjną technologię.</a:t>
            </a:r>
            <a:endParaRPr dirty="0"/>
          </a:p>
        </p:txBody>
      </p:sp>
      <p:sp>
        <p:nvSpPr>
          <p:cNvPr id="689" name="Google Shape;689;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Zrównoważony rozwój wspomagany sztuczną inteligencją: transformacja </a:t>
            </a:r>
            <a:r>
              <a:rPr lang="pl-PL" dirty="0" err="1"/>
              <a:t>EcoFresh</a:t>
            </a:r>
            <a:r>
              <a:rPr lang="pl-PL" dirty="0"/>
              <a:t> </a:t>
            </a:r>
            <a:r>
              <a:rPr lang="pl-PL" dirty="0" err="1"/>
              <a:t>Organics</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1"/>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Zmagania</a:t>
            </a:r>
            <a:r>
              <a:rPr lang="en-GB" dirty="0"/>
              <a:t> </a:t>
            </a:r>
            <a:r>
              <a:rPr lang="en-GB" dirty="0" err="1"/>
              <a:t>EcoFresh</a:t>
            </a:r>
            <a:r>
              <a:rPr lang="en-GB" dirty="0"/>
              <a:t> Organics</a:t>
            </a:r>
            <a:endParaRPr dirty="0"/>
          </a:p>
        </p:txBody>
      </p:sp>
      <p:pic>
        <p:nvPicPr>
          <p:cNvPr id="695" name="Google Shape;695;p61"/>
          <p:cNvPicPr preferRelativeResize="0">
            <a:picLocks noGrp="1"/>
          </p:cNvPicPr>
          <p:nvPr>
            <p:ph type="pic" idx="2"/>
          </p:nvPr>
        </p:nvPicPr>
        <p:blipFill rotWithShape="1">
          <a:blip r:embed="rId3">
            <a:alphaModFix/>
          </a:blip>
          <a:srcRect t="34271" b="5032"/>
          <a:stretch/>
        </p:blipFill>
        <p:spPr>
          <a:xfrm>
            <a:off x="635271" y="2095585"/>
            <a:ext cx="5130800" cy="3913188"/>
          </a:xfrm>
          <a:prstGeom prst="rect">
            <a:avLst/>
          </a:prstGeom>
          <a:solidFill>
            <a:srgbClr val="D8D8D8"/>
          </a:solidFill>
          <a:ln>
            <a:noFill/>
          </a:ln>
        </p:spPr>
      </p:pic>
      <p:sp>
        <p:nvSpPr>
          <p:cNvPr id="696" name="Google Shape;696;p61"/>
          <p:cNvSpPr txBox="1">
            <a:spLocks noGrp="1"/>
          </p:cNvSpPr>
          <p:nvPr>
            <p:ph type="body" idx="3"/>
          </p:nvPr>
        </p:nvSpPr>
        <p:spPr>
          <a:xfrm>
            <a:off x="6563964" y="115410"/>
            <a:ext cx="5224800" cy="6323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000" b="1" dirty="0"/>
              <a:t>Marnowanie żywności: </a:t>
            </a:r>
            <a:r>
              <a:rPr lang="pl-PL" sz="2000" dirty="0"/>
              <a:t>Nadmierne zapasy doprowadziły do ​​znacznej ilości zepsutych produktów.</a:t>
            </a:r>
          </a:p>
          <a:p>
            <a:pPr marL="342900" lvl="0" indent="-342900" algn="just" rtl="0">
              <a:lnSpc>
                <a:spcPct val="103333"/>
              </a:lnSpc>
              <a:spcBef>
                <a:spcPts val="0"/>
              </a:spcBef>
              <a:spcAft>
                <a:spcPts val="0"/>
              </a:spcAft>
              <a:buClr>
                <a:srgbClr val="595959"/>
              </a:buClr>
              <a:buSzPts val="2400"/>
              <a:buFont typeface="Arial"/>
              <a:buChar char="•"/>
            </a:pPr>
            <a:r>
              <a:rPr lang="pl-PL" sz="2000" b="1" dirty="0"/>
              <a:t>Nieefektywne trasy dostaw: </a:t>
            </a:r>
            <a:r>
              <a:rPr lang="pl-PL" sz="2000" dirty="0"/>
              <a:t>Ciężarówki dostawcze często pokonywały dłuższe trasy, co zwiększało zużycie paliwa.</a:t>
            </a:r>
          </a:p>
          <a:p>
            <a:pPr marL="342900" lvl="0" indent="-342900" algn="just" rtl="0">
              <a:lnSpc>
                <a:spcPct val="103333"/>
              </a:lnSpc>
              <a:spcBef>
                <a:spcPts val="0"/>
              </a:spcBef>
              <a:spcAft>
                <a:spcPts val="0"/>
              </a:spcAft>
              <a:buClr>
                <a:srgbClr val="595959"/>
              </a:buClr>
              <a:buSzPts val="2400"/>
              <a:buFont typeface="Arial"/>
              <a:buChar char="•"/>
            </a:pPr>
            <a:r>
              <a:rPr lang="pl-PL" sz="2000" dirty="0"/>
              <a:t>Zarządzanie łańcuchem dostaw: Trudności w przewidywaniu popytu prowadziły do ​​niedoborów lub nadwyżek.</a:t>
            </a:r>
          </a:p>
          <a:p>
            <a:pPr marL="342900" lvl="0" indent="-342900" algn="just" rtl="0">
              <a:lnSpc>
                <a:spcPct val="103333"/>
              </a:lnSpc>
              <a:spcBef>
                <a:spcPts val="0"/>
              </a:spcBef>
              <a:spcAft>
                <a:spcPts val="0"/>
              </a:spcAft>
              <a:buClr>
                <a:srgbClr val="595959"/>
              </a:buClr>
              <a:buSzPts val="2400"/>
              <a:buFont typeface="Arial"/>
              <a:buChar char="•"/>
            </a:pPr>
            <a:r>
              <a:rPr lang="pl-PL" sz="2000" b="1" dirty="0"/>
              <a:t>Procesy ręczne</a:t>
            </a:r>
            <a:r>
              <a:rPr lang="pl-PL" sz="2000" dirty="0"/>
              <a:t>: Wiele operacji było obsługiwanych ręcznie, co prowadziło do błędów i nieefektywności.</a:t>
            </a:r>
          </a:p>
          <a:p>
            <a:pPr marL="342900" lvl="0" indent="-342900" algn="just" rtl="0">
              <a:lnSpc>
                <a:spcPct val="103333"/>
              </a:lnSpc>
              <a:spcBef>
                <a:spcPts val="0"/>
              </a:spcBef>
              <a:spcAft>
                <a:spcPts val="0"/>
              </a:spcAft>
              <a:buClr>
                <a:srgbClr val="595959"/>
              </a:buClr>
              <a:buSzPts val="2400"/>
              <a:buFont typeface="Arial"/>
              <a:buChar char="•"/>
            </a:pPr>
            <a:endParaRPr lang="pl-PL" sz="2000" dirty="0"/>
          </a:p>
          <a:p>
            <a:pPr marL="0" lvl="0" indent="0" algn="just" rtl="0">
              <a:lnSpc>
                <a:spcPct val="103333"/>
              </a:lnSpc>
              <a:spcBef>
                <a:spcPts val="0"/>
              </a:spcBef>
              <a:spcAft>
                <a:spcPts val="0"/>
              </a:spcAft>
              <a:buClr>
                <a:srgbClr val="595959"/>
              </a:buClr>
              <a:buSzPts val="2400"/>
            </a:pPr>
            <a:r>
              <a:rPr lang="pl-PL" sz="2000" dirty="0"/>
              <a:t>Magazyn </a:t>
            </a:r>
            <a:r>
              <a:rPr lang="pl-PL" sz="2000" dirty="0" err="1"/>
              <a:t>EcoFresh</a:t>
            </a:r>
            <a:r>
              <a:rPr lang="pl-PL" sz="2000" dirty="0"/>
              <a:t> był często wypełniony niesprzedanymi produktami, a kierowcy dostaw spędzali zbyt dużo czasu w drodze. Zespół spędzał godziny na ręcznym śledzeniu zapasów i zamówień, co skutkowało błędami i marnotrawstwem.</a:t>
            </a:r>
            <a:endParaRPr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2"/>
          <p:cNvSpPr txBox="1">
            <a:spLocks noGrp="1"/>
          </p:cNvSpPr>
          <p:nvPr>
            <p:ph type="body" idx="1"/>
          </p:nvPr>
        </p:nvSpPr>
        <p:spPr>
          <a:xfrm>
            <a:off x="904856" y="72036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Punkt zwrotny w dziedzinie sztucznej inteligencji</a:t>
            </a:r>
            <a:endParaRPr dirty="0"/>
          </a:p>
        </p:txBody>
      </p:sp>
      <p:sp>
        <p:nvSpPr>
          <p:cNvPr id="702" name="Google Shape;702;p62"/>
          <p:cNvSpPr txBox="1">
            <a:spLocks noGrp="1"/>
          </p:cNvSpPr>
          <p:nvPr>
            <p:ph type="body" idx="2"/>
          </p:nvPr>
        </p:nvSpPr>
        <p:spPr>
          <a:xfrm>
            <a:off x="762813" y="130380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W poszukiwaniu rozwiązania </a:t>
            </a:r>
            <a:r>
              <a:rPr lang="pl-PL" dirty="0" err="1"/>
              <a:t>EcoFresh</a:t>
            </a:r>
            <a:r>
              <a:rPr lang="pl-PL" dirty="0"/>
              <a:t> zwrócił się ku sztucznej inteligencji, wdrażając system oparty na AI, aby usprawnić swoje działania.</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Kroki wdrożenia:</a:t>
            </a:r>
          </a:p>
          <a:p>
            <a:pPr marL="0" lvl="0" indent="0" algn="just" rtl="0">
              <a:lnSpc>
                <a:spcPct val="103333"/>
              </a:lnSpc>
              <a:spcBef>
                <a:spcPts val="0"/>
              </a:spcBef>
              <a:spcAft>
                <a:spcPts val="0"/>
              </a:spcAft>
              <a:buClr>
                <a:srgbClr val="595959"/>
              </a:buClr>
              <a:buSzPts val="2400"/>
              <a:buNone/>
            </a:pPr>
            <a:r>
              <a:rPr lang="pl-PL" b="1" dirty="0"/>
              <a:t>Zarządzanie zapasami wspomagane AI: </a:t>
            </a:r>
            <a:r>
              <a:rPr lang="pl-PL" dirty="0"/>
              <a:t>Algorytmy AI przewidywały popyt na podstawie danych historycznych i trendów, zapewniając optymalne poziomy zapasów.</a:t>
            </a:r>
          </a:p>
          <a:p>
            <a:pPr marL="0" lvl="0" indent="0" algn="just" rtl="0">
              <a:lnSpc>
                <a:spcPct val="103333"/>
              </a:lnSpc>
              <a:spcBef>
                <a:spcPts val="0"/>
              </a:spcBef>
              <a:spcAft>
                <a:spcPts val="0"/>
              </a:spcAft>
              <a:buClr>
                <a:srgbClr val="595959"/>
              </a:buClr>
              <a:buSzPts val="2400"/>
              <a:buNone/>
            </a:pPr>
            <a:r>
              <a:rPr lang="pl-PL" b="1" dirty="0"/>
              <a:t>Optymalizacja tras: </a:t>
            </a:r>
            <a:r>
              <a:rPr lang="pl-PL" dirty="0"/>
              <a:t>Oprogramowanie AI obliczało najbardziej efektywne trasy dostaw, oszczędzając czas i paliwo.</a:t>
            </a:r>
          </a:p>
          <a:p>
            <a:pPr marL="0" lvl="0" indent="0" algn="just" rtl="0">
              <a:lnSpc>
                <a:spcPct val="103333"/>
              </a:lnSpc>
              <a:spcBef>
                <a:spcPts val="0"/>
              </a:spcBef>
              <a:spcAft>
                <a:spcPts val="0"/>
              </a:spcAft>
              <a:buClr>
                <a:srgbClr val="595959"/>
              </a:buClr>
              <a:buSzPts val="2400"/>
              <a:buNone/>
            </a:pPr>
            <a:r>
              <a:rPr lang="pl-PL" b="1" dirty="0"/>
              <a:t>Zautomatyzowany system zamawiania: </a:t>
            </a:r>
            <a:r>
              <a:rPr lang="pl-PL" dirty="0"/>
              <a:t>System AI automatycznie składał zamówienia u dostawców na podstawie przewidywanego popytu.</a:t>
            </a:r>
          </a:p>
          <a:p>
            <a:pPr marL="0" lvl="0" indent="0" algn="just" rtl="0">
              <a:lnSpc>
                <a:spcPct val="103333"/>
              </a:lnSpc>
              <a:spcBef>
                <a:spcPts val="0"/>
              </a:spcBef>
              <a:spcAft>
                <a:spcPts val="0"/>
              </a:spcAft>
              <a:buClr>
                <a:srgbClr val="595959"/>
              </a:buClr>
              <a:buSzPts val="2400"/>
              <a:buNone/>
            </a:pPr>
            <a:r>
              <a:rPr lang="pl-PL" b="1" dirty="0"/>
              <a:t>Monitorowanie w czasie rzeczywistym: </a:t>
            </a:r>
            <a:r>
              <a:rPr lang="pl-PL" dirty="0"/>
              <a:t>AI zapewniała wgląd w czasie rzeczywistym w poziomy zapasów, statusy dostaw i ogólne operacje.</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Natychmiastowe</a:t>
            </a:r>
            <a:r>
              <a:rPr lang="en-GB" dirty="0"/>
              <a:t> </a:t>
            </a:r>
            <a:r>
              <a:rPr lang="en-GB" dirty="0" err="1"/>
              <a:t>korzyści</a:t>
            </a:r>
            <a:endParaRPr dirty="0"/>
          </a:p>
        </p:txBody>
      </p:sp>
      <p:pic>
        <p:nvPicPr>
          <p:cNvPr id="708" name="Google Shape;708;p63"/>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709" name="Google Shape;709;p63"/>
          <p:cNvSpPr txBox="1">
            <a:spLocks noGrp="1"/>
          </p:cNvSpPr>
          <p:nvPr>
            <p:ph type="body" idx="3"/>
          </p:nvPr>
        </p:nvSpPr>
        <p:spPr>
          <a:xfrm>
            <a:off x="607555" y="1847949"/>
            <a:ext cx="6442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b="1" dirty="0"/>
              <a:t>Zmniejszone marnotrawstwo żywności: </a:t>
            </a:r>
            <a:r>
              <a:rPr lang="pl-PL" dirty="0"/>
              <a:t>Dokładne prognozowanie popytu zmniejszyło marnotrawstwo żywności o 50%.</a:t>
            </a:r>
          </a:p>
          <a:p>
            <a:pPr marL="342900" lvl="0" indent="-342900" algn="just" rtl="0">
              <a:lnSpc>
                <a:spcPct val="103333"/>
              </a:lnSpc>
              <a:spcBef>
                <a:spcPts val="0"/>
              </a:spcBef>
              <a:spcAft>
                <a:spcPts val="0"/>
              </a:spcAft>
              <a:buClr>
                <a:srgbClr val="595959"/>
              </a:buClr>
              <a:buSzPts val="2400"/>
              <a:buFont typeface="Arial"/>
              <a:buChar char="•"/>
            </a:pPr>
            <a:r>
              <a:rPr lang="pl-PL" b="1" dirty="0"/>
              <a:t>Efektywność paliwowa: </a:t>
            </a:r>
            <a:r>
              <a:rPr lang="pl-PL" dirty="0"/>
              <a:t>Zoptymalizowane trasy zmniejszyły zużycie paliwa o 30%.</a:t>
            </a:r>
          </a:p>
          <a:p>
            <a:pPr marL="342900" lvl="0" indent="-342900" algn="just" rtl="0">
              <a:lnSpc>
                <a:spcPct val="103333"/>
              </a:lnSpc>
              <a:spcBef>
                <a:spcPts val="0"/>
              </a:spcBef>
              <a:spcAft>
                <a:spcPts val="0"/>
              </a:spcAft>
              <a:buClr>
                <a:srgbClr val="595959"/>
              </a:buClr>
              <a:buSzPts val="2400"/>
              <a:buFont typeface="Arial"/>
              <a:buChar char="•"/>
            </a:pPr>
            <a:r>
              <a:rPr lang="pl-PL" b="1" dirty="0"/>
              <a:t>Usprawnione operacje: </a:t>
            </a:r>
            <a:r>
              <a:rPr lang="pl-PL" dirty="0"/>
              <a:t>Zautomatyzowane systemy zmniejszyły ręczne obciążenie pracą i błędy.</a:t>
            </a:r>
          </a:p>
          <a:p>
            <a:pPr marL="342900" lvl="0" indent="-342900" algn="just" rtl="0">
              <a:lnSpc>
                <a:spcPct val="103333"/>
              </a:lnSpc>
              <a:spcBef>
                <a:spcPts val="0"/>
              </a:spcBef>
              <a:spcAft>
                <a:spcPts val="0"/>
              </a:spcAft>
              <a:buClr>
                <a:srgbClr val="595959"/>
              </a:buClr>
              <a:buSzPts val="2400"/>
              <a:buFont typeface="Arial"/>
              <a:buChar char="•"/>
            </a:pPr>
            <a:r>
              <a:rPr lang="pl-PL" b="1" dirty="0"/>
              <a:t>Zwiększona </a:t>
            </a:r>
            <a:r>
              <a:rPr lang="pl-PL" b="1" dirty="0" err="1"/>
              <a:t>zrównoważoność</a:t>
            </a:r>
            <a:r>
              <a:rPr lang="pl-PL" b="1" dirty="0"/>
              <a:t>: </a:t>
            </a:r>
            <a:r>
              <a:rPr lang="pl-PL" dirty="0"/>
              <a:t>Ogólnie rzecz biorąc, ślad węglowy firmy został znacznie zmniejszony.</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4"/>
          <p:cNvSpPr txBox="1">
            <a:spLocks noGrp="1"/>
          </p:cNvSpPr>
          <p:nvPr>
            <p:ph type="body" idx="1"/>
          </p:nvPr>
        </p:nvSpPr>
        <p:spPr>
          <a:xfrm>
            <a:off x="254718" y="1139576"/>
            <a:ext cx="5430300" cy="36666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1"/>
              </a:buClr>
              <a:buSzPts val="2400"/>
              <a:buFont typeface="Arial"/>
              <a:buChar char="•"/>
            </a:pPr>
            <a:r>
              <a:rPr lang="pl-PL" b="1" dirty="0"/>
              <a:t>Oszczędności kosztów: </a:t>
            </a:r>
            <a:r>
              <a:rPr lang="pl-PL" dirty="0" err="1"/>
              <a:t>EcoFresh</a:t>
            </a:r>
            <a:r>
              <a:rPr lang="pl-PL" dirty="0"/>
              <a:t> zaoszczędził około 2000 euro rocznie na paliwie i obniżył koszty związane z odpadami.</a:t>
            </a:r>
          </a:p>
          <a:p>
            <a:pPr marL="342900" lvl="0" indent="-342900" algn="just" rtl="0">
              <a:lnSpc>
                <a:spcPct val="90000"/>
              </a:lnSpc>
              <a:spcBef>
                <a:spcPts val="0"/>
              </a:spcBef>
              <a:spcAft>
                <a:spcPts val="0"/>
              </a:spcAft>
              <a:buClr>
                <a:schemeClr val="lt1"/>
              </a:buClr>
              <a:buSzPts val="2400"/>
              <a:buFont typeface="Arial"/>
              <a:buChar char="•"/>
            </a:pPr>
            <a:r>
              <a:rPr lang="pl-PL" b="1" dirty="0"/>
              <a:t>Wzrost wydajności: </a:t>
            </a:r>
            <a:r>
              <a:rPr lang="pl-PL" dirty="0"/>
              <a:t>Czas dostawy skrócił się o 25%, co zwiększyło zadowolenie klientów.</a:t>
            </a:r>
          </a:p>
          <a:p>
            <a:pPr marL="342900" lvl="0" indent="-342900" algn="just" rtl="0">
              <a:lnSpc>
                <a:spcPct val="90000"/>
              </a:lnSpc>
              <a:spcBef>
                <a:spcPts val="0"/>
              </a:spcBef>
              <a:spcAft>
                <a:spcPts val="0"/>
              </a:spcAft>
              <a:buClr>
                <a:schemeClr val="lt1"/>
              </a:buClr>
              <a:buSzPts val="2400"/>
              <a:buFont typeface="Arial"/>
              <a:buChar char="•"/>
            </a:pPr>
            <a:r>
              <a:rPr lang="pl-PL" b="1" dirty="0"/>
              <a:t>Ślad węglowy: </a:t>
            </a:r>
            <a:r>
              <a:rPr lang="pl-PL" dirty="0"/>
              <a:t>Ślad węglowy został zmniejszony o 35% w ciągu sześciu miesięcy.</a:t>
            </a:r>
          </a:p>
          <a:p>
            <a:pPr marL="0" lvl="0" indent="0" algn="just" rtl="0">
              <a:lnSpc>
                <a:spcPct val="90000"/>
              </a:lnSpc>
              <a:spcBef>
                <a:spcPts val="0"/>
              </a:spcBef>
              <a:spcAft>
                <a:spcPts val="0"/>
              </a:spcAft>
              <a:buClr>
                <a:schemeClr val="lt1"/>
              </a:buClr>
              <a:buSzPts val="2400"/>
            </a:pPr>
            <a:r>
              <a:rPr lang="pl-PL" dirty="0"/>
              <a:t>Dzięki integracji AI </a:t>
            </a:r>
            <a:r>
              <a:rPr lang="pl-PL" dirty="0" err="1"/>
              <a:t>EcoFresh</a:t>
            </a:r>
            <a:r>
              <a:rPr lang="pl-PL" dirty="0"/>
              <a:t> </a:t>
            </a:r>
            <a:r>
              <a:rPr lang="pl-PL" dirty="0" err="1"/>
              <a:t>Organics</a:t>
            </a:r>
            <a:r>
              <a:rPr lang="pl-PL" dirty="0"/>
              <a:t> drastycznie poprawiło swoją wydajność i zrównoważony rozwój. Technologia ta nie tylko usprawniła operacje, ale także wsparła bardziej przyjazny dla środowiska model biznesowy.</a:t>
            </a:r>
          </a:p>
        </p:txBody>
      </p:sp>
      <p:sp>
        <p:nvSpPr>
          <p:cNvPr id="715" name="Google Shape;715;p64"/>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Wyniki</a:t>
            </a:r>
            <a:r>
              <a:rPr lang="en-GB" dirty="0"/>
              <a:t> </a:t>
            </a:r>
            <a:r>
              <a:rPr lang="en-GB" dirty="0" err="1"/>
              <a:t>mierzalne</a:t>
            </a:r>
            <a:endParaRPr dirty="0"/>
          </a:p>
        </p:txBody>
      </p:sp>
      <p:pic>
        <p:nvPicPr>
          <p:cNvPr id="716" name="Google Shape;716;p64"/>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65"/>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23" name="Google Shape;723;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24" name="Google Shape;724;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25" name="Google Shape;725;p65"/>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
        <p:nvSpPr>
          <p:cNvPr id="726" name="Google Shape;726;p65"/>
          <p:cNvSpPr/>
          <p:nvPr/>
        </p:nvSpPr>
        <p:spPr>
          <a:xfrm>
            <a:off x="3023674" y="6023651"/>
            <a:ext cx="3409024" cy="83434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PRZEGLĄD</a:t>
            </a:r>
            <a:endParaRPr dirty="0"/>
          </a:p>
        </p:txBody>
      </p:sp>
      <p:sp>
        <p:nvSpPr>
          <p:cNvPr id="273" name="Google Shape;273;p6"/>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Ten moduł bada, w jaki sposób narzędzia cyfrowe mogą usprawnić praktyki zrównoważonego rozwoju w mikroprzedsiębiorstwach. Obejmuje on przecięcie się innowacji cyfrowych i zrównoważonego rozwoju, ilustrując, w jaki sposób technologia może napędzać wydajne, przyjazne dla środowiska operacje biznesowe. Kluczowe tematy obejmują rolę technologii cyfrowej w ograniczaniu wpływu na środowisko, poprawianiu równości społecznej i zwiększaniu rentowności gospodarczej. Praktyczne przykłady i studia przypadków zapewniają jasne zrozumienie wdrażania rozwiązań cyfrowych na rzecz zrównoważonego rozwoju.</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1</a:t>
            </a:r>
            <a:endParaRPr dirty="0"/>
          </a:p>
        </p:txBody>
      </p:sp>
      <p:sp>
        <p:nvSpPr>
          <p:cNvPr id="732" name="Google Shape;732;p6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Jaka jest główna korzyść z przyjęcia technologii cyfrowych w praktykach zrównoważonego rozwoju dla mikroprzedsiębiorstw?</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zwiększyć obciążenie pracą ręczną</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zwiększyć wydajność operacyjną</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zmniejszyć zaangażowanie klientów</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Aby promować tradycyjne modele biznesowe</a:t>
            </a:r>
            <a:endParaRPr dirty="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2</a:t>
            </a:r>
            <a:endParaRPr dirty="0"/>
          </a:p>
        </p:txBody>
      </p:sp>
      <p:sp>
        <p:nvSpPr>
          <p:cNvPr id="738" name="Google Shape;738;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Na czym zachęca firmy do skupienia się w ramach </a:t>
            </a:r>
            <a:r>
              <a:rPr lang="pl-PL" b="1" dirty="0" err="1">
                <a:solidFill>
                  <a:srgbClr val="000000"/>
                </a:solidFill>
              </a:rPr>
              <a:t>Triple</a:t>
            </a:r>
            <a:r>
              <a:rPr lang="pl-PL" b="1" dirty="0">
                <a:solidFill>
                  <a:srgbClr val="000000"/>
                </a:solidFill>
              </a:rPr>
              <a:t> </a:t>
            </a:r>
            <a:r>
              <a:rPr lang="pl-PL" b="1" dirty="0" err="1">
                <a:solidFill>
                  <a:srgbClr val="000000"/>
                </a:solidFill>
              </a:rPr>
              <a:t>Bottom</a:t>
            </a:r>
            <a:r>
              <a:rPr lang="pl-PL" b="1" dirty="0">
                <a:solidFill>
                  <a:srgbClr val="000000"/>
                </a:solidFill>
              </a:rPr>
              <a:t> Line?</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wyniki finansowe</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ochrona środowiska i zysk ekonomiczny</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równość społeczna, ochrona środowiska i zysk ekonomiczny</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Tylko satysfakcja klienta</a:t>
            </a:r>
            <a:endParaRPr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a:t>
            </a:r>
            <a:r>
              <a:rPr lang="en-GB" dirty="0"/>
              <a:t> 3 </a:t>
            </a:r>
            <a:endParaRPr dirty="0"/>
          </a:p>
        </p:txBody>
      </p:sp>
      <p:sp>
        <p:nvSpPr>
          <p:cNvPr id="744" name="Google Shape;744;p6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Które narzędzie cyfrowe może pomóc zmniejszyć ślad węglowy IT firmy poprzez wykorzystanie energooszczędnej globalnej infrastruktury?</a:t>
            </a:r>
          </a:p>
          <a:p>
            <a:pPr marL="0" lvl="0" indent="0" algn="just" rtl="0">
              <a:lnSpc>
                <a:spcPct val="150000"/>
              </a:lnSpc>
              <a:spcBef>
                <a:spcPts val="0"/>
              </a:spcBef>
              <a:spcAft>
                <a:spcPts val="0"/>
              </a:spcAft>
              <a:buClr>
                <a:srgbClr val="595959"/>
              </a:buClr>
              <a:buSzPts val="2400"/>
              <a:buNone/>
            </a:pPr>
            <a:r>
              <a:rPr lang="pl-PL" b="1" dirty="0">
                <a:solidFill>
                  <a:srgbClr val="000000"/>
                </a:solidFill>
              </a:rPr>
              <a:t>Ręczne wprowadzanie danych</a:t>
            </a: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Cloud</a:t>
            </a:r>
            <a:r>
              <a:rPr lang="pl-PL" dirty="0">
                <a:solidFill>
                  <a:srgbClr val="000000"/>
                </a:solidFill>
              </a:rPr>
              <a:t> Computing</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Systemy składania dokumentów na papierze</a:t>
            </a: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Tradycyjne aplikacje desktopowe</a:t>
            </a:r>
            <a:endParaRPr dirty="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spcBef>
                <a:spcPts val="0"/>
              </a:spcBef>
            </a:pPr>
            <a:r>
              <a:rPr lang="pl-PL" dirty="0"/>
              <a:t>Pytanie</a:t>
            </a:r>
            <a:r>
              <a:rPr lang="en-GB" dirty="0"/>
              <a:t> 4 </a:t>
            </a:r>
            <a:endParaRPr dirty="0"/>
          </a:p>
        </p:txBody>
      </p:sp>
      <p:sp>
        <p:nvSpPr>
          <p:cNvPr id="750" name="Google Shape;750;p69"/>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Która platforma open-</a:t>
            </a:r>
            <a:r>
              <a:rPr lang="pl-PL" b="1" dirty="0" err="1">
                <a:solidFill>
                  <a:srgbClr val="000000"/>
                </a:solidFill>
              </a:rPr>
              <a:t>source</a:t>
            </a:r>
            <a:r>
              <a:rPr lang="pl-PL" b="1" dirty="0">
                <a:solidFill>
                  <a:srgbClr val="000000"/>
                </a:solidFill>
              </a:rPr>
              <a:t> jest używana do analizy danych w celu podejmowania zrównoważonych decyzji biznesowych?</a:t>
            </a: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Trello</a:t>
            </a:r>
            <a:endParaRPr lang="pl-PL" dirty="0">
              <a:solidFill>
                <a:srgbClr val="000000"/>
              </a:solidFill>
            </a:endParaRP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Odoo</a:t>
            </a:r>
            <a:endParaRPr lang="pl-PL" dirty="0">
              <a:solidFill>
                <a:srgbClr val="000000"/>
              </a:solidFill>
            </a:endParaRPr>
          </a:p>
          <a:p>
            <a:pPr lvl="0" indent="-457200" algn="just" rtl="0">
              <a:lnSpc>
                <a:spcPct val="150000"/>
              </a:lnSpc>
              <a:spcBef>
                <a:spcPts val="0"/>
              </a:spcBef>
              <a:spcAft>
                <a:spcPts val="0"/>
              </a:spcAft>
              <a:buClr>
                <a:srgbClr val="595959"/>
              </a:buClr>
              <a:buSzPts val="2400"/>
              <a:buFont typeface="+mj-lt"/>
              <a:buAutoNum type="alphaUcPeriod"/>
            </a:pPr>
            <a:r>
              <a:rPr lang="pl-PL" dirty="0" err="1">
                <a:solidFill>
                  <a:srgbClr val="000000"/>
                </a:solidFill>
              </a:rPr>
              <a:t>SuiteCRM</a:t>
            </a:r>
            <a:endParaRPr lang="pl-PL" dirty="0">
              <a:solidFill>
                <a:srgbClr val="000000"/>
              </a:solidFill>
            </a:endParaRPr>
          </a:p>
          <a:p>
            <a:pPr lvl="0" indent="-457200" algn="just" rtl="0">
              <a:lnSpc>
                <a:spcPct val="150000"/>
              </a:lnSpc>
              <a:spcBef>
                <a:spcPts val="0"/>
              </a:spcBef>
              <a:spcAft>
                <a:spcPts val="0"/>
              </a:spcAft>
              <a:buClr>
                <a:srgbClr val="595959"/>
              </a:buClr>
              <a:buSzPts val="2400"/>
              <a:buFont typeface="+mj-lt"/>
              <a:buAutoNum type="alphaUcPeriod"/>
            </a:pPr>
            <a:r>
              <a:rPr lang="pl-PL" dirty="0">
                <a:solidFill>
                  <a:srgbClr val="000000"/>
                </a:solidFill>
              </a:rPr>
              <a:t>KNIME</a:t>
            </a:r>
            <a:endParaRPr dirty="0">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a:t>
            </a:r>
            <a:r>
              <a:rPr lang="en-GB" dirty="0"/>
              <a:t> 5 </a:t>
            </a:r>
            <a:endParaRPr dirty="0"/>
          </a:p>
        </p:txBody>
      </p:sp>
      <p:sp>
        <p:nvSpPr>
          <p:cNvPr id="756" name="Google Shape;756;p7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95959"/>
              </a:buClr>
              <a:buSzPts val="2400"/>
              <a:buNone/>
            </a:pPr>
            <a:r>
              <a:rPr lang="pl-PL" b="1" dirty="0">
                <a:solidFill>
                  <a:srgbClr val="000000"/>
                </a:solidFill>
              </a:rPr>
              <a:t>Jaki jest kluczowy pierwszy krok w tworzeniu Planu Zrównoważonego Rozwoju Cyfrowego?</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Wdrażanie losowych narzędzi cyfrowych</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Ocena bieżących praktyk cyfrowych i zrównoważonego rozwoju</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Ignorowanie kwestii budżetowych</a:t>
            </a:r>
          </a:p>
          <a:p>
            <a:pPr lvl="0" indent="-457200" algn="l" rtl="0">
              <a:lnSpc>
                <a:spcPct val="150000"/>
              </a:lnSpc>
              <a:spcBef>
                <a:spcPts val="0"/>
              </a:spcBef>
              <a:spcAft>
                <a:spcPts val="0"/>
              </a:spcAft>
              <a:buClr>
                <a:srgbClr val="595959"/>
              </a:buClr>
              <a:buSzPts val="2400"/>
              <a:buFont typeface="+mj-lt"/>
              <a:buAutoNum type="alphaUcPeriod"/>
            </a:pPr>
            <a:r>
              <a:rPr lang="pl-PL" dirty="0">
                <a:solidFill>
                  <a:srgbClr val="000000"/>
                </a:solidFill>
              </a:rPr>
              <a:t>Unikanie udziału interesariuszy</a:t>
            </a:r>
            <a:endParaRPr dirty="0">
              <a:solidFill>
                <a:srgbClr val="0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Odpowiedzi</a:t>
            </a:r>
            <a:r>
              <a:rPr lang="en-US" dirty="0"/>
              <a:t> Key</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1: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2: C </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3: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4: D</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Pytanie </a:t>
            </a:r>
            <a:r>
              <a:rPr lang="en-US" dirty="0">
                <a:solidFill>
                  <a:srgbClr val="000000"/>
                </a:solidFill>
              </a:rPr>
              <a:t>5: B</a:t>
            </a:r>
          </a:p>
        </p:txBody>
      </p:sp>
    </p:spTree>
    <p:extLst>
      <p:ext uri="{BB962C8B-B14F-4D97-AF65-F5344CB8AC3E}">
        <p14:creationId xmlns:p14="http://schemas.microsoft.com/office/powerpoint/2010/main" val="3643429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72"/>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63" name="Google Shape;763;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64" name="Google Shape;764;p7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65" name="Google Shape;765;p72"/>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lvl="0">
              <a:buSzPts val="3600"/>
            </a:pPr>
            <a:r>
              <a:rPr lang="en-GB" sz="3600" b="1" i="0" u="none" strike="noStrike" cap="none" dirty="0" err="1">
                <a:solidFill>
                  <a:srgbClr val="73B64B"/>
                </a:solidFill>
                <a:latin typeface="Calibri"/>
                <a:ea typeface="Calibri"/>
                <a:cs typeface="Calibri"/>
                <a:sym typeface="Calibri"/>
              </a:rPr>
              <a:t>Kluczowe</a:t>
            </a:r>
            <a:r>
              <a:rPr lang="en-GB" sz="3600" b="1" i="0" u="none" strike="noStrike" cap="none" dirty="0">
                <a:solidFill>
                  <a:srgbClr val="73B64B"/>
                </a:solidFill>
                <a:latin typeface="Calibri"/>
                <a:ea typeface="Calibri"/>
                <a:cs typeface="Calibri"/>
                <a:sym typeface="Calibri"/>
              </a:rPr>
              <a:t> </a:t>
            </a:r>
            <a:r>
              <a:rPr lang="en-GB" sz="3600" b="1" i="0" u="none" strike="noStrike" cap="none" dirty="0" err="1">
                <a:solidFill>
                  <a:srgbClr val="73B64B"/>
                </a:solidFill>
                <a:latin typeface="Calibri"/>
                <a:ea typeface="Calibri"/>
                <a:cs typeface="Calibri"/>
                <a:sym typeface="Calibri"/>
              </a:rPr>
              <a:t>terminy</a:t>
            </a:r>
            <a:r>
              <a:rPr lang="en-GB" sz="3600" b="1" i="0" u="none" strike="noStrike" cap="none" dirty="0">
                <a:solidFill>
                  <a:srgbClr val="73B64B"/>
                </a:solidFill>
                <a:latin typeface="Calibri"/>
                <a:ea typeface="Calibri"/>
                <a:cs typeface="Calibri"/>
                <a:sym typeface="Calibri"/>
              </a:rPr>
              <a:t> i </a:t>
            </a:r>
            <a:r>
              <a:rPr lang="en-GB" sz="3600" b="1" i="0" u="none" strike="noStrike" cap="none" dirty="0" err="1">
                <a:solidFill>
                  <a:srgbClr val="73B64B"/>
                </a:solidFill>
                <a:latin typeface="Calibri"/>
                <a:ea typeface="Calibri"/>
                <a:cs typeface="Calibri"/>
                <a:sym typeface="Calibri"/>
              </a:rPr>
              <a:t>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3"/>
          <p:cNvSpPr txBox="1">
            <a:spLocks noGrp="1"/>
          </p:cNvSpPr>
          <p:nvPr>
            <p:ph type="body" idx="2"/>
          </p:nvPr>
        </p:nvSpPr>
        <p:spPr>
          <a:xfrm>
            <a:off x="789447" y="421359"/>
            <a:ext cx="10053000" cy="48198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pl-PL" sz="2200" b="1" dirty="0">
                <a:solidFill>
                  <a:srgbClr val="73B64B"/>
                </a:solidFill>
              </a:rPr>
              <a:t>Technologia cyfrowa: </a:t>
            </a:r>
            <a:r>
              <a:rPr lang="pl-PL" sz="2200" dirty="0">
                <a:solidFill>
                  <a:srgbClr val="000000"/>
                </a:solidFill>
              </a:rPr>
              <a:t>Różnorodny wachlarz możliwości elektronicznych — narzędzi, systemów i urządzeń — zdolnych do generowania, przechowywania i przetwarzania danych.</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Innowacja cyfrowa: </a:t>
            </a:r>
            <a:r>
              <a:rPr lang="pl-PL" sz="2200" dirty="0">
                <a:solidFill>
                  <a:srgbClr val="000000"/>
                </a:solidFill>
              </a:rPr>
              <a:t>Zastosowanie technologii cyfrowych w celu znaczącej zmiany praktyk biznesowych, modeli i produktów.</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Zrównoważony rozwój: </a:t>
            </a:r>
            <a:r>
              <a:rPr lang="pl-PL" sz="2200" dirty="0">
                <a:solidFill>
                  <a:srgbClr val="000000"/>
                </a:solidFill>
              </a:rPr>
              <a:t>Opracowywanie praktyk, które mają długoterminowe korzyści środowiskowe, społeczne i ekonomiczne.</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Potrójny wynik końcowy (TBL): </a:t>
            </a:r>
            <a:r>
              <a:rPr lang="pl-PL" sz="2200" dirty="0">
                <a:solidFill>
                  <a:srgbClr val="000000"/>
                </a:solidFill>
              </a:rPr>
              <a:t>Ramy zrównoważonego rozwoju skupiające się w równym stopniu na równości społecznej (ludzie), ochronie środowiska (planeta) i zysku ekonomicznym (zyski).</a:t>
            </a:r>
          </a:p>
          <a:p>
            <a:pPr marL="0" lvl="0" indent="0" algn="l" rtl="0">
              <a:lnSpc>
                <a:spcPct val="103333"/>
              </a:lnSpc>
              <a:spcBef>
                <a:spcPts val="0"/>
              </a:spcBef>
              <a:spcAft>
                <a:spcPts val="0"/>
              </a:spcAft>
              <a:buClr>
                <a:srgbClr val="73B64B"/>
              </a:buClr>
              <a:buSzPts val="2400"/>
              <a:buNone/>
            </a:pPr>
            <a:endParaRPr lang="pl-PL" sz="2200" b="1" dirty="0">
              <a:solidFill>
                <a:srgbClr val="73B64B"/>
              </a:solidFill>
            </a:endParaRPr>
          </a:p>
          <a:p>
            <a:pPr marL="0" lvl="0" indent="0" algn="l" rtl="0">
              <a:lnSpc>
                <a:spcPct val="103333"/>
              </a:lnSpc>
              <a:spcBef>
                <a:spcPts val="0"/>
              </a:spcBef>
              <a:spcAft>
                <a:spcPts val="0"/>
              </a:spcAft>
              <a:buClr>
                <a:srgbClr val="73B64B"/>
              </a:buClr>
              <a:buSzPts val="2400"/>
              <a:buNone/>
            </a:pPr>
            <a:r>
              <a:rPr lang="pl-PL" sz="2200" b="1" dirty="0">
                <a:solidFill>
                  <a:srgbClr val="73B64B"/>
                </a:solidFill>
              </a:rPr>
              <a:t>Gospodarka o obiegu zamkniętym: </a:t>
            </a:r>
            <a:r>
              <a:rPr lang="pl-PL" sz="2200" dirty="0">
                <a:solidFill>
                  <a:srgbClr val="000000"/>
                </a:solidFill>
              </a:rPr>
              <a:t>System ekonomiczny mający na celu eliminację odpadów i ciągłe wykorzystywanie zasobów poprzez przeprojektowanie operacji w celu ponownego wykorzystania zasobów</a:t>
            </a:r>
            <a:endParaRPr sz="2200" dirty="0">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4"/>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pl-PL" b="1" dirty="0" err="1">
                <a:solidFill>
                  <a:srgbClr val="73B64B"/>
                </a:solidFill>
              </a:rPr>
              <a:t>Cloud</a:t>
            </a:r>
            <a:r>
              <a:rPr lang="pl-PL" b="1" dirty="0">
                <a:solidFill>
                  <a:srgbClr val="73B64B"/>
                </a:solidFill>
              </a:rPr>
              <a:t> Computing: </a:t>
            </a:r>
            <a:r>
              <a:rPr lang="pl-PL" dirty="0">
                <a:solidFill>
                  <a:srgbClr val="000000"/>
                </a:solidFill>
              </a:rPr>
              <a:t>Korzystanie z zasobów sieciowych online zamiast fizycznego sprzętu i lokalnych serwerów.</a:t>
            </a:r>
          </a:p>
          <a:p>
            <a:pPr marL="0" lvl="0" indent="0" algn="l" rtl="0">
              <a:lnSpc>
                <a:spcPct val="103333"/>
              </a:lnSpc>
              <a:spcBef>
                <a:spcPts val="0"/>
              </a:spcBef>
              <a:spcAft>
                <a:spcPts val="0"/>
              </a:spcAft>
              <a:buClr>
                <a:srgbClr val="73B64B"/>
              </a:buClr>
              <a:buSzPts val="2400"/>
              <a:buNone/>
            </a:pPr>
            <a:endParaRPr lang="pl-PL" dirty="0">
              <a:solidFill>
                <a:srgbClr val="000000"/>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Internet rzeczy (</a:t>
            </a:r>
            <a:r>
              <a:rPr lang="pl-PL" b="1" dirty="0" err="1">
                <a:solidFill>
                  <a:srgbClr val="73B64B"/>
                </a:solidFill>
              </a:rPr>
              <a:t>IoT</a:t>
            </a:r>
            <a:r>
              <a:rPr lang="pl-PL" b="1" dirty="0">
                <a:solidFill>
                  <a:srgbClr val="73B64B"/>
                </a:solidFill>
              </a:rPr>
              <a:t>): </a:t>
            </a:r>
            <a:r>
              <a:rPr lang="pl-PL" dirty="0">
                <a:solidFill>
                  <a:srgbClr val="000000"/>
                </a:solidFill>
              </a:rPr>
              <a:t>Łączenie urządzeń fizycznych przez </a:t>
            </a:r>
            <a:r>
              <a:rPr lang="pl-PL" dirty="0" err="1">
                <a:solidFill>
                  <a:srgbClr val="000000"/>
                </a:solidFill>
              </a:rPr>
              <a:t>internet</a:t>
            </a:r>
            <a:r>
              <a:rPr lang="pl-PL" dirty="0">
                <a:solidFill>
                  <a:srgbClr val="000000"/>
                </a:solidFill>
              </a:rPr>
              <a:t> w celu zbierania i wymiany danych.</a:t>
            </a:r>
          </a:p>
          <a:p>
            <a:pPr marL="0" lvl="0" indent="0" algn="l" rtl="0">
              <a:lnSpc>
                <a:spcPct val="103333"/>
              </a:lnSpc>
              <a:spcBef>
                <a:spcPts val="0"/>
              </a:spcBef>
              <a:spcAft>
                <a:spcPts val="0"/>
              </a:spcAft>
              <a:buClr>
                <a:srgbClr val="73B64B"/>
              </a:buClr>
              <a:buSzPts val="2400"/>
              <a:buNone/>
            </a:pPr>
            <a:endParaRPr lang="pl-PL" b="1" dirty="0">
              <a:solidFill>
                <a:srgbClr val="73B64B"/>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Sztuczna inteligencja (AI): </a:t>
            </a:r>
            <a:r>
              <a:rPr lang="pl-PL" dirty="0">
                <a:solidFill>
                  <a:srgbClr val="000000"/>
                </a:solidFill>
              </a:rPr>
              <a:t>Wykorzystuje algorytmy i uczenie maszynowe do analizowania informacji, podejmowania decyzji i wykonywania zadań bardziej efektywnie.</a:t>
            </a:r>
          </a:p>
          <a:p>
            <a:pPr marL="0" lvl="0" indent="0" algn="l" rtl="0">
              <a:lnSpc>
                <a:spcPct val="103333"/>
              </a:lnSpc>
              <a:spcBef>
                <a:spcPts val="0"/>
              </a:spcBef>
              <a:spcAft>
                <a:spcPts val="0"/>
              </a:spcAft>
              <a:buClr>
                <a:srgbClr val="73B64B"/>
              </a:buClr>
              <a:buSzPts val="2400"/>
              <a:buNone/>
            </a:pPr>
            <a:endParaRPr lang="pl-PL" b="1" dirty="0">
              <a:solidFill>
                <a:srgbClr val="73B64B"/>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Zarządzanie relacjami z klientami (CRM): </a:t>
            </a:r>
            <a:r>
              <a:rPr lang="pl-PL" dirty="0">
                <a:solidFill>
                  <a:srgbClr val="000000"/>
                </a:solidFill>
              </a:rPr>
              <a:t>Systemy wykorzystywane do zarządzania interakcjami firmy z obecnymi i potencjalnymi klientami.</a:t>
            </a:r>
            <a:endParaRPr dirty="0">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5"/>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pl-PL" b="1" dirty="0">
                <a:solidFill>
                  <a:srgbClr val="73B64B"/>
                </a:solidFill>
              </a:rPr>
              <a:t>Enterprise Resource Planning (ERP): </a:t>
            </a:r>
            <a:r>
              <a:rPr lang="pl-PL" dirty="0">
                <a:solidFill>
                  <a:srgbClr val="000000"/>
                </a:solidFill>
              </a:rPr>
              <a:t>rodzaj oprogramowania używanego przez organizacje do zarządzania działalnością biznesową.</a:t>
            </a:r>
          </a:p>
          <a:p>
            <a:pPr marL="0" lvl="0" indent="0" algn="l" rtl="0">
              <a:lnSpc>
                <a:spcPct val="103333"/>
              </a:lnSpc>
              <a:spcBef>
                <a:spcPts val="0"/>
              </a:spcBef>
              <a:spcAft>
                <a:spcPts val="0"/>
              </a:spcAft>
              <a:buClr>
                <a:srgbClr val="73B64B"/>
              </a:buClr>
              <a:buSzPts val="2400"/>
              <a:buNone/>
            </a:pPr>
            <a:endParaRPr lang="pl-PL" dirty="0">
              <a:solidFill>
                <a:srgbClr val="000000"/>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Rozporządzenie w sprawie ujawniania informacji o zrównoważonych finansach (SFDR): </a:t>
            </a:r>
            <a:r>
              <a:rPr lang="pl-PL" dirty="0">
                <a:solidFill>
                  <a:srgbClr val="000000"/>
                </a:solidFill>
              </a:rPr>
              <a:t>rozporządzenie UE nakazujące przedsiębiorstwom ujawnianie, w jaki sposób ich praktyki są zgodne ze zrównoważonymi inwestycjami.</a:t>
            </a:r>
          </a:p>
          <a:p>
            <a:pPr marL="0" lvl="0" indent="0" algn="l" rtl="0">
              <a:lnSpc>
                <a:spcPct val="103333"/>
              </a:lnSpc>
              <a:spcBef>
                <a:spcPts val="0"/>
              </a:spcBef>
              <a:spcAft>
                <a:spcPts val="0"/>
              </a:spcAft>
              <a:buClr>
                <a:srgbClr val="73B64B"/>
              </a:buClr>
              <a:buSzPts val="2400"/>
              <a:buNone/>
            </a:pPr>
            <a:endParaRPr lang="pl-PL" b="1" dirty="0">
              <a:solidFill>
                <a:srgbClr val="73B64B"/>
              </a:solidFill>
            </a:endParaRPr>
          </a:p>
          <a:p>
            <a:pPr marL="0" lvl="0" indent="0" algn="l" rtl="0">
              <a:lnSpc>
                <a:spcPct val="103333"/>
              </a:lnSpc>
              <a:spcBef>
                <a:spcPts val="0"/>
              </a:spcBef>
              <a:spcAft>
                <a:spcPts val="0"/>
              </a:spcAft>
              <a:buClr>
                <a:srgbClr val="73B64B"/>
              </a:buClr>
              <a:buSzPts val="2400"/>
              <a:buNone/>
            </a:pPr>
            <a:r>
              <a:rPr lang="pl-PL" b="1" dirty="0">
                <a:solidFill>
                  <a:srgbClr val="73B64B"/>
                </a:solidFill>
              </a:rPr>
              <a:t>Zrównoważona karta wyników zrównoważonego rozwoju (SBSC): </a:t>
            </a:r>
            <a:r>
              <a:rPr lang="pl-PL" dirty="0">
                <a:solidFill>
                  <a:srgbClr val="000000"/>
                </a:solidFill>
              </a:rPr>
              <a:t>cyfrowe narzędzie zaprojektowane w celu dostosowania celów zrównoważonego rozwoju do strategii biznesowej.</a:t>
            </a: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xfrm>
            <a:off x="775073" y="76659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CELE</a:t>
            </a:r>
            <a:endParaRPr dirty="0"/>
          </a:p>
          <a:p>
            <a:pPr marL="0" lvl="0" indent="0" algn="l" rtl="0">
              <a:lnSpc>
                <a:spcPct val="90000"/>
              </a:lnSpc>
              <a:spcBef>
                <a:spcPts val="1000"/>
              </a:spcBef>
              <a:spcAft>
                <a:spcPts val="0"/>
              </a:spcAft>
              <a:buClr>
                <a:srgbClr val="73B64B"/>
              </a:buClr>
              <a:buSzPts val="3600"/>
              <a:buNone/>
            </a:pPr>
            <a:endParaRPr dirty="0"/>
          </a:p>
        </p:txBody>
      </p:sp>
      <p:sp>
        <p:nvSpPr>
          <p:cNvPr id="280" name="Google Shape;280;p7"/>
          <p:cNvSpPr txBox="1">
            <a:spLocks noGrp="1"/>
          </p:cNvSpPr>
          <p:nvPr>
            <p:ph type="body" idx="3"/>
          </p:nvPr>
        </p:nvSpPr>
        <p:spPr>
          <a:xfrm>
            <a:off x="6267400" y="0"/>
            <a:ext cx="5802600" cy="6041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000" b="1" dirty="0"/>
              <a:t>Zrozumieć technologię cyfrową: </a:t>
            </a:r>
            <a:r>
              <a:rPr lang="pl-PL" sz="2000" dirty="0"/>
              <a:t>Zdobyć wszechstronną wiedzę na temat różnych technologii cyfrowych i ich zastosowań w obszarze zrównoważonego rozwoju.</a:t>
            </a:r>
          </a:p>
          <a:p>
            <a:pPr marL="342900" lvl="0" indent="-342900" algn="just" rtl="0">
              <a:lnSpc>
                <a:spcPct val="103333"/>
              </a:lnSpc>
              <a:spcBef>
                <a:spcPts val="0"/>
              </a:spcBef>
              <a:spcAft>
                <a:spcPts val="0"/>
              </a:spcAft>
              <a:buClr>
                <a:srgbClr val="595959"/>
              </a:buClr>
              <a:buSzPts val="2400"/>
              <a:buFont typeface="Arial"/>
              <a:buChar char="•"/>
            </a:pPr>
            <a:r>
              <a:rPr lang="pl-PL" sz="2000" b="1" dirty="0"/>
              <a:t>Poznać innowacje cyfrowe: </a:t>
            </a:r>
            <a:r>
              <a:rPr lang="pl-PL" sz="2000" dirty="0"/>
              <a:t>Dowiedzieć się, jak innowacje cyfrowe mogą przekształcać modele biznesowe, zwiększać efektywność oraz wspierać zrównoważone praktyki.</a:t>
            </a:r>
          </a:p>
          <a:p>
            <a:pPr marL="342900" lvl="0" indent="-342900" algn="just" rtl="0">
              <a:lnSpc>
                <a:spcPct val="103333"/>
              </a:lnSpc>
              <a:spcBef>
                <a:spcPts val="0"/>
              </a:spcBef>
              <a:spcAft>
                <a:spcPts val="0"/>
              </a:spcAft>
              <a:buClr>
                <a:srgbClr val="595959"/>
              </a:buClr>
              <a:buSzPts val="2400"/>
              <a:buFont typeface="Arial"/>
              <a:buChar char="•"/>
            </a:pPr>
            <a:r>
              <a:rPr lang="pl-PL" sz="2000" b="1" dirty="0"/>
              <a:t>Wdrażać narzędzia cyfrowe: </a:t>
            </a:r>
            <a:r>
              <a:rPr lang="pl-PL" sz="2000" dirty="0"/>
              <a:t>Identyfikować i wykorzystywać narzędzia cyfrowe wspierające zrównoważone działania biznesowe.</a:t>
            </a:r>
          </a:p>
          <a:p>
            <a:pPr marL="342900" lvl="0" indent="-342900" algn="just" rtl="0">
              <a:lnSpc>
                <a:spcPct val="103333"/>
              </a:lnSpc>
              <a:spcBef>
                <a:spcPts val="0"/>
              </a:spcBef>
              <a:spcAft>
                <a:spcPts val="0"/>
              </a:spcAft>
              <a:buClr>
                <a:srgbClr val="595959"/>
              </a:buClr>
              <a:buSzPts val="2400"/>
              <a:buFont typeface="Arial"/>
              <a:buChar char="•"/>
            </a:pPr>
            <a:r>
              <a:rPr lang="pl-PL" sz="2000" b="1" dirty="0"/>
              <a:t>Analiza studiów przypadków: </a:t>
            </a:r>
            <a:r>
              <a:rPr lang="pl-PL" sz="2000" dirty="0"/>
              <a:t>Analizować przykłady rzeczywistych firm, które z powodzeniem integrują narzędzia cyfrowe dla zrównoważonego rozwoju.</a:t>
            </a:r>
          </a:p>
          <a:p>
            <a:pPr marL="342900" lvl="0" indent="-342900" algn="just" rtl="0">
              <a:lnSpc>
                <a:spcPct val="103333"/>
              </a:lnSpc>
              <a:spcBef>
                <a:spcPts val="0"/>
              </a:spcBef>
              <a:spcAft>
                <a:spcPts val="0"/>
              </a:spcAft>
              <a:buClr>
                <a:srgbClr val="595959"/>
              </a:buClr>
              <a:buSzPts val="2400"/>
              <a:buFont typeface="Arial"/>
              <a:buChar char="•"/>
            </a:pPr>
            <a:r>
              <a:rPr lang="pl-PL" sz="2000" b="1" dirty="0"/>
              <a:t>Opracować plany zrównoważonego rozwoju: </a:t>
            </a:r>
            <a:r>
              <a:rPr lang="pl-PL" sz="2000" dirty="0"/>
              <a:t>Tworzyć wykonalne plany zrównoważonego rozwoju oparte na technologii cyfrowej, dostosowane do potrzeb mikroprzedsiębiorstw.</a:t>
            </a:r>
            <a:endParaRPr sz="2000" dirty="0"/>
          </a:p>
        </p:txBody>
      </p:sp>
      <p:pic>
        <p:nvPicPr>
          <p:cNvPr id="281" name="Google Shape;281;p7"/>
          <p:cNvPicPr preferRelativeResize="0">
            <a:picLocks noGrp="1"/>
          </p:cNvPicPr>
          <p:nvPr>
            <p:ph type="pic" idx="2"/>
          </p:nvPr>
        </p:nvPicPr>
        <p:blipFill rotWithShape="1">
          <a:blip r:embed="rId3">
            <a:alphaModFix/>
          </a:blip>
          <a:srcRect l="6295" r="6295"/>
          <a:stretch/>
        </p:blipFill>
        <p:spPr>
          <a:xfrm>
            <a:off x="635271" y="2146955"/>
            <a:ext cx="5130800" cy="3913188"/>
          </a:xfrm>
          <a:prstGeom prst="rect">
            <a:avLst/>
          </a:prstGeom>
          <a:solidFill>
            <a:srgbClr val="D8D8D8"/>
          </a:solid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77"/>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87" name="Google Shape;787;p7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88" name="Google Shape;788;p77"/>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89" name="Google Shape;789;p77"/>
          <p:cNvSpPr txBox="1"/>
          <p:nvPr/>
        </p:nvSpPr>
        <p:spPr>
          <a:xfrm>
            <a:off x="5906320" y="4514232"/>
            <a:ext cx="5608740"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BIBLIOGRAFIA</a:t>
            </a:r>
          </a:p>
          <a:p>
            <a:pPr marL="0" marR="0" lvl="0" indent="0" algn="l"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8"/>
          <p:cNvSpPr txBox="1">
            <a:spLocks noGrp="1"/>
          </p:cNvSpPr>
          <p:nvPr>
            <p:ph type="body" idx="2"/>
          </p:nvPr>
        </p:nvSpPr>
        <p:spPr>
          <a:xfrm>
            <a:off x="707907" y="783437"/>
            <a:ext cx="10293000" cy="5889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James Lawless (Feb 2024) What Is Digital Sustainability? </a:t>
            </a:r>
            <a:r>
              <a:rPr lang="en-GB" u="sng">
                <a:solidFill>
                  <a:schemeClr val="hlink"/>
                </a:solidFill>
                <a:hlinkClick r:id="rId3"/>
              </a:rPr>
              <a:t>https://purplegriffon.com/blog/what-is-digital-sustainability</a:t>
            </a:r>
            <a:r>
              <a:rPr lang="en-GB"/>
              <a:t>  </a:t>
            </a:r>
            <a:endParaRPr/>
          </a:p>
          <a:p>
            <a:pPr marL="0" lvl="0" indent="0" algn="l" rtl="0">
              <a:lnSpc>
                <a:spcPct val="103333"/>
              </a:lnSpc>
              <a:spcBef>
                <a:spcPts val="0"/>
              </a:spcBef>
              <a:spcAft>
                <a:spcPts val="0"/>
              </a:spcAft>
              <a:buClr>
                <a:srgbClr val="595959"/>
              </a:buClr>
              <a:buSzPts val="2400"/>
              <a:buNone/>
            </a:pPr>
            <a:r>
              <a:rPr lang="en-GB"/>
              <a:t>Dr Ruth Daly, How can digital help us become more environmentally sustainable? </a:t>
            </a:r>
            <a:r>
              <a:rPr lang="en-GB" u="sng">
                <a:solidFill>
                  <a:schemeClr val="hlink"/>
                </a:solidFill>
                <a:hlinkClick r:id="rId4"/>
              </a:rPr>
              <a:t>https://www.culturehive.co.uk/digital-heritage-hub/resource/planning/how-can-digital-help-us-become-more-environmentally-sustainable/</a:t>
            </a:r>
            <a:r>
              <a:rPr lang="en-GB"/>
              <a:t> </a:t>
            </a:r>
            <a:endParaRPr/>
          </a:p>
          <a:p>
            <a:pPr marL="0" lvl="0" indent="0" algn="l" rtl="0">
              <a:lnSpc>
                <a:spcPct val="103333"/>
              </a:lnSpc>
              <a:spcBef>
                <a:spcPts val="0"/>
              </a:spcBef>
              <a:spcAft>
                <a:spcPts val="0"/>
              </a:spcAft>
              <a:buClr>
                <a:srgbClr val="595959"/>
              </a:buClr>
              <a:buSzPts val="2400"/>
              <a:buNone/>
            </a:pPr>
            <a:r>
              <a:rPr lang="en-GB"/>
              <a:t>The Digital Europe Programme: </a:t>
            </a:r>
            <a:r>
              <a:rPr lang="en-GB" u="sng">
                <a:solidFill>
                  <a:schemeClr val="hlink"/>
                </a:solidFill>
                <a:hlinkClick r:id="rId5"/>
              </a:rPr>
              <a:t>https://digital-strategy.ec.europa.eu/en/activities/digital-programme</a:t>
            </a:r>
            <a:r>
              <a:rPr lang="en-GB"/>
              <a:t> </a:t>
            </a:r>
            <a:endParaRPr/>
          </a:p>
          <a:p>
            <a:pPr marL="0" lvl="0" indent="0" algn="l" rtl="0">
              <a:lnSpc>
                <a:spcPct val="103333"/>
              </a:lnSpc>
              <a:spcBef>
                <a:spcPts val="0"/>
              </a:spcBef>
              <a:spcAft>
                <a:spcPts val="0"/>
              </a:spcAft>
              <a:buClr>
                <a:srgbClr val="595959"/>
              </a:buClr>
              <a:buSzPts val="2400"/>
              <a:buNone/>
            </a:pPr>
            <a:r>
              <a:rPr lang="en-GB"/>
              <a:t>IBM “What is sustainability in business?” </a:t>
            </a:r>
            <a:r>
              <a:rPr lang="en-GB" u="sng">
                <a:solidFill>
                  <a:schemeClr val="hlink"/>
                </a:solidFill>
                <a:hlinkClick r:id="rId6"/>
              </a:rPr>
              <a:t>https://www.ibm.com/topics/business-sustainability#:~:text=Sustainability%20in%20business%20refers%20to,and%20governance%20(ESG)%20metrics</a:t>
            </a:r>
            <a:r>
              <a:rPr lang="en-GB"/>
              <a:t>. </a:t>
            </a:r>
            <a:endParaRPr/>
          </a:p>
          <a:p>
            <a:pPr marL="0" lvl="0" indent="0" algn="l" rtl="0">
              <a:lnSpc>
                <a:spcPct val="103333"/>
              </a:lnSpc>
              <a:spcBef>
                <a:spcPts val="0"/>
              </a:spcBef>
              <a:spcAft>
                <a:spcPts val="0"/>
              </a:spcAft>
              <a:buClr>
                <a:srgbClr val="595959"/>
              </a:buClr>
              <a:buSzPts val="2400"/>
              <a:buNone/>
            </a:pPr>
            <a:r>
              <a:rPr lang="en-GB"/>
              <a:t>Tech Target, Ben Lutkevich, ESG vs. CSR vs. sustainability: What's the difference? </a:t>
            </a:r>
            <a:r>
              <a:rPr lang="en-GB" u="sng">
                <a:solidFill>
                  <a:schemeClr val="hlink"/>
                </a:solidFill>
                <a:hlinkClick r:id="rId7"/>
              </a:rPr>
              <a:t>https://www.techtarget.com/whatis/feature/ESG-vs-CSR-vs-sustainability-Whats-the-difference</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9"/>
          <p:cNvSpPr txBox="1">
            <a:spLocks noGrp="1"/>
          </p:cNvSpPr>
          <p:nvPr>
            <p:ph type="body" idx="2"/>
          </p:nvPr>
        </p:nvSpPr>
        <p:spPr>
          <a:xfrm>
            <a:off x="707907" y="364689"/>
            <a:ext cx="10293027"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Harvard Business School Online, Kelsey Miller (Dec 2020) The triple bottom line: what it is &amp; why it’s important: </a:t>
            </a:r>
            <a:r>
              <a:rPr lang="en-GB" u="sng">
                <a:solidFill>
                  <a:schemeClr val="hlink"/>
                </a:solidFill>
                <a:hlinkClick r:id="rId3"/>
              </a:rPr>
              <a:t>https://online.hbs.edu/blog/post/what-is-the-triple-bottom-line</a:t>
            </a:r>
            <a:r>
              <a:rPr lang="en-GB"/>
              <a:t> </a:t>
            </a:r>
            <a:endParaRPr/>
          </a:p>
          <a:p>
            <a:pPr marL="0" lvl="0" indent="0" algn="l" rtl="0">
              <a:lnSpc>
                <a:spcPct val="103333"/>
              </a:lnSpc>
              <a:spcBef>
                <a:spcPts val="0"/>
              </a:spcBef>
              <a:spcAft>
                <a:spcPts val="0"/>
              </a:spcAft>
              <a:buClr>
                <a:srgbClr val="595959"/>
              </a:buClr>
              <a:buSzPts val="2400"/>
              <a:buNone/>
            </a:pPr>
            <a:r>
              <a:rPr lang="en-GB"/>
              <a:t>European Parliament, Circular economy: definition, importance and benefits: </a:t>
            </a:r>
            <a:r>
              <a:rPr lang="en-GB" u="sng">
                <a:solidFill>
                  <a:schemeClr val="hlink"/>
                </a:solidFill>
                <a:hlinkClick r:id="rId4"/>
              </a:rPr>
              <a:t>https://www.europarl.europa.eu/topics/en/article/20151201STO05603/circular-economy-definition-importance-and-benefits#:~:text=The%20circular%20economy%20is%20a,reducing%20waste%20to%20a%20minimum</a:t>
            </a:r>
            <a:r>
              <a:rPr lang="en-GB"/>
              <a:t>. </a:t>
            </a:r>
            <a:endParaRPr/>
          </a:p>
          <a:p>
            <a:pPr marL="0" lvl="0" indent="0" algn="l" rtl="0">
              <a:lnSpc>
                <a:spcPct val="103333"/>
              </a:lnSpc>
              <a:spcBef>
                <a:spcPts val="0"/>
              </a:spcBef>
              <a:spcAft>
                <a:spcPts val="0"/>
              </a:spcAft>
              <a:buClr>
                <a:srgbClr val="595959"/>
              </a:buClr>
              <a:buSzPts val="2400"/>
              <a:buNone/>
            </a:pPr>
            <a:r>
              <a:rPr lang="en-GB"/>
              <a:t>Steven Kane Curtis, Oksana Mont, Sharing economy business models for sustainability, Journal of Cleaner Production, Volume 266, 2020,</a:t>
            </a:r>
            <a:endParaRPr/>
          </a:p>
          <a:p>
            <a:pPr marL="0" lvl="0" indent="0" algn="l" rtl="0">
              <a:lnSpc>
                <a:spcPct val="103333"/>
              </a:lnSpc>
              <a:spcBef>
                <a:spcPts val="0"/>
              </a:spcBef>
              <a:spcAft>
                <a:spcPts val="0"/>
              </a:spcAft>
              <a:buClr>
                <a:srgbClr val="595959"/>
              </a:buClr>
              <a:buSzPts val="2400"/>
              <a:buNone/>
            </a:pPr>
            <a:r>
              <a:rPr lang="en-GB"/>
              <a:t>121519, ISSN 0959-6526, https://doi.org/10.1016/j.jclepro.2020.121519.</a:t>
            </a:r>
            <a:endParaRPr/>
          </a:p>
          <a:p>
            <a:pPr marL="0" lvl="0" indent="0" algn="l" rtl="0">
              <a:lnSpc>
                <a:spcPct val="103333"/>
              </a:lnSpc>
              <a:spcBef>
                <a:spcPts val="0"/>
              </a:spcBef>
              <a:spcAft>
                <a:spcPts val="0"/>
              </a:spcAft>
              <a:buClr>
                <a:srgbClr val="595959"/>
              </a:buClr>
              <a:buSzPts val="2400"/>
              <a:buNone/>
            </a:pPr>
            <a:r>
              <a:rPr lang="en-GB"/>
              <a:t>What is Product-as-a-Service (PaaS)? </a:t>
            </a:r>
            <a:r>
              <a:rPr lang="en-GB" u="sng">
                <a:solidFill>
                  <a:schemeClr val="hlink"/>
                </a:solidFill>
                <a:hlinkClick r:id="rId5"/>
              </a:rPr>
              <a:t>https://www.firmhouse.com/blog/what-is-product-as-a-service-paas</a:t>
            </a:r>
            <a:r>
              <a:rPr lang="en-GB"/>
              <a:t>  </a:t>
            </a:r>
            <a:endParaRPr/>
          </a:p>
          <a:p>
            <a:pPr marL="0" lvl="0" indent="0" algn="l" rtl="0">
              <a:lnSpc>
                <a:spcPct val="103333"/>
              </a:lnSpc>
              <a:spcBef>
                <a:spcPts val="0"/>
              </a:spcBef>
              <a:spcAft>
                <a:spcPts val="0"/>
              </a:spcAft>
              <a:buClr>
                <a:srgbClr val="595959"/>
              </a:buClr>
              <a:buSzPts val="2400"/>
              <a:buNone/>
            </a:pPr>
            <a:r>
              <a:rPr lang="en-GB"/>
              <a:t>Yenugula, M., Sahoo, S &amp; Goswami, S. (2024). Cloud computing for sustainable development: An analysis of environmental, economic and social benefits.Journal of Future Sustainability, 4(1), 59-66.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80"/>
          <p:cNvSpPr txBox="1">
            <a:spLocks noGrp="1"/>
          </p:cNvSpPr>
          <p:nvPr>
            <p:ph type="body" idx="2"/>
          </p:nvPr>
        </p:nvSpPr>
        <p:spPr>
          <a:xfrm>
            <a:off x="496892" y="484565"/>
            <a:ext cx="10982345"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Earth 5R, Cloud Computing : Environmental Impacts And Sustainability: </a:t>
            </a:r>
            <a:r>
              <a:rPr lang="en-GB" u="sng">
                <a:solidFill>
                  <a:schemeClr val="hlink"/>
                </a:solidFill>
                <a:hlinkClick r:id="rId3"/>
              </a:rPr>
              <a:t>https://earth5r.org/environmental-benefits-cloud-computing/</a:t>
            </a:r>
            <a:r>
              <a:rPr lang="en-GB"/>
              <a:t> </a:t>
            </a:r>
            <a:endParaRPr/>
          </a:p>
          <a:p>
            <a:pPr marL="0" lvl="0" indent="0" algn="l" rtl="0">
              <a:lnSpc>
                <a:spcPct val="103333"/>
              </a:lnSpc>
              <a:spcBef>
                <a:spcPts val="0"/>
              </a:spcBef>
              <a:spcAft>
                <a:spcPts val="0"/>
              </a:spcAft>
              <a:buClr>
                <a:srgbClr val="595959"/>
              </a:buClr>
              <a:buSzPts val="2400"/>
              <a:buNone/>
            </a:pPr>
            <a:r>
              <a:rPr lang="en-GB"/>
              <a:t>McKinsey and Company, May 2024, What is the Internet of Things (IoT)? </a:t>
            </a:r>
            <a:r>
              <a:rPr lang="en-GB" u="sng">
                <a:solidFill>
                  <a:schemeClr val="hlink"/>
                </a:solidFill>
                <a:hlinkClick r:id="rId4"/>
              </a:rPr>
              <a:t>https://www.mckinsey.com/featured-insights/mckinsey-explainers/what-is-the-internet-of-things</a:t>
            </a:r>
            <a:r>
              <a:rPr lang="en-GB"/>
              <a:t> </a:t>
            </a:r>
            <a:endParaRPr/>
          </a:p>
          <a:p>
            <a:pPr marL="0" lvl="0" indent="0" algn="l" rtl="0">
              <a:lnSpc>
                <a:spcPct val="103333"/>
              </a:lnSpc>
              <a:spcBef>
                <a:spcPts val="0"/>
              </a:spcBef>
              <a:spcAft>
                <a:spcPts val="0"/>
              </a:spcAft>
              <a:buClr>
                <a:srgbClr val="595959"/>
              </a:buClr>
              <a:buSzPts val="2400"/>
              <a:buNone/>
            </a:pPr>
            <a:r>
              <a:rPr lang="en-GB"/>
              <a:t>Kelsie Anderson, (Jan 2024)IoT for Sustainability — How IoT is changing the world: https://telnyx.com/resources/iot-sustainability-solutions</a:t>
            </a:r>
            <a:endParaRPr/>
          </a:p>
          <a:p>
            <a:pPr marL="0" lvl="0" indent="0" algn="l" rtl="0">
              <a:lnSpc>
                <a:spcPct val="103333"/>
              </a:lnSpc>
              <a:spcBef>
                <a:spcPts val="0"/>
              </a:spcBef>
              <a:spcAft>
                <a:spcPts val="0"/>
              </a:spcAft>
              <a:buClr>
                <a:srgbClr val="595959"/>
              </a:buClr>
              <a:buSzPts val="2400"/>
              <a:buNone/>
            </a:pPr>
            <a:r>
              <a:rPr lang="en-GB"/>
              <a:t>Forbes, Jia Rizvi, 4 Ways Artificial Intelligence Is Making Companies More Efficient: </a:t>
            </a:r>
            <a:r>
              <a:rPr lang="en-GB" u="sng">
                <a:solidFill>
                  <a:schemeClr val="hlink"/>
                </a:solidFill>
                <a:hlinkClick r:id="rId5"/>
              </a:rPr>
              <a:t>https://www.forbes.com/sites/jiawertz/2024/01/16/4-ways-artificial-intelligence-is-making-companies-more-efficient/?sh=af8fc3e545ad</a:t>
            </a:r>
            <a:r>
              <a:rPr lang="en-GB"/>
              <a:t> </a:t>
            </a:r>
            <a:endParaRPr/>
          </a:p>
          <a:p>
            <a:pPr marL="0" lvl="0" indent="0" algn="l" rtl="0">
              <a:lnSpc>
                <a:spcPct val="103333"/>
              </a:lnSpc>
              <a:spcBef>
                <a:spcPts val="0"/>
              </a:spcBef>
              <a:spcAft>
                <a:spcPts val="0"/>
              </a:spcAft>
              <a:buClr>
                <a:srgbClr val="595959"/>
              </a:buClr>
              <a:buSzPts val="2400"/>
              <a:buNone/>
            </a:pPr>
            <a:r>
              <a:rPr lang="en-GB"/>
              <a:t>Sener, How can artificial intelligence help us to improve energy efficiency? </a:t>
            </a:r>
            <a:r>
              <a:rPr lang="en-GB" u="sng">
                <a:solidFill>
                  <a:schemeClr val="hlink"/>
                </a:solidFill>
                <a:hlinkClick r:id="rId6"/>
              </a:rPr>
              <a:t>https://www.group.sener/en/insights/how-can-artificial-intelligence-help-us-to-improve-energy-efficiency/</a:t>
            </a:r>
            <a:r>
              <a:rPr lang="en-GB"/>
              <a:t> </a:t>
            </a:r>
            <a:endParaRPr/>
          </a:p>
          <a:p>
            <a:pPr marL="0" lvl="0" indent="0" algn="l" rtl="0">
              <a:lnSpc>
                <a:spcPct val="103333"/>
              </a:lnSpc>
              <a:spcBef>
                <a:spcPts val="0"/>
              </a:spcBef>
              <a:spcAft>
                <a:spcPts val="0"/>
              </a:spcAft>
              <a:buClr>
                <a:srgbClr val="595959"/>
              </a:buClr>
              <a:buSzPts val="2400"/>
              <a:buNone/>
            </a:pPr>
            <a:r>
              <a:rPr lang="en-GB"/>
              <a:t>Mighty Bytes, Tim Frick, Digital Sustainability: How to Get Started Today </a:t>
            </a:r>
            <a:r>
              <a:rPr lang="en-GB" u="sng">
                <a:solidFill>
                  <a:schemeClr val="hlink"/>
                </a:solidFill>
                <a:hlinkClick r:id="rId7"/>
              </a:rPr>
              <a:t>https://www.mightybytes.com/blog/digital-sustainability/</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2f058fc6587_0_14"/>
          <p:cNvSpPr txBox="1">
            <a:spLocks noGrp="1"/>
          </p:cNvSpPr>
          <p:nvPr>
            <p:ph type="body" idx="2"/>
          </p:nvPr>
        </p:nvSpPr>
        <p:spPr>
          <a:xfrm>
            <a:off x="938856" y="62831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Font typeface="Arial"/>
              <a:buNone/>
            </a:pPr>
            <a:r>
              <a:rPr lang="en-GB"/>
              <a:t>McBride Sustainability, The Intersection of Digital Transformation and Sustainability: </a:t>
            </a:r>
            <a:r>
              <a:rPr lang="en-GB" u="sng">
                <a:solidFill>
                  <a:schemeClr val="accent3"/>
                </a:solidFill>
                <a:hlinkClick r:id="rId3">
                  <a:extLst>
                    <a:ext uri="{A12FA001-AC4F-418D-AE19-62706E023703}">
                      <ahyp:hlinkClr xmlns:ahyp="http://schemas.microsoft.com/office/drawing/2018/hyperlinkcolor" val="tx"/>
                    </a:ext>
                  </a:extLst>
                </a:hlinkClick>
              </a:rPr>
              <a:t>https://www.linkedin.com/pulse/intersection-digital-transformation-sustainability-9wsze/</a:t>
            </a:r>
            <a:r>
              <a:rPr lang="en-GB"/>
              <a:t> </a:t>
            </a:r>
            <a:endParaRPr/>
          </a:p>
          <a:p>
            <a:pPr marL="0" lvl="0" indent="0" algn="l" rtl="0">
              <a:lnSpc>
                <a:spcPct val="103333"/>
              </a:lnSpc>
              <a:spcBef>
                <a:spcPts val="0"/>
              </a:spcBef>
              <a:spcAft>
                <a:spcPts val="0"/>
              </a:spcAft>
              <a:buClr>
                <a:srgbClr val="595959"/>
              </a:buClr>
              <a:buSzPts val="2400"/>
              <a:buFont typeface="Arial"/>
              <a:buNone/>
            </a:pPr>
            <a:r>
              <a:rPr lang="en-GB"/>
              <a:t>Bain and Company, James Anderson and Greg Caimi, (Jan 2022) A Three-Part Game Plan for Delivering Sustainability Digitally: </a:t>
            </a:r>
            <a:r>
              <a:rPr lang="en-GB" u="sng">
                <a:solidFill>
                  <a:schemeClr val="accent3"/>
                </a:solidFill>
                <a:hlinkClick r:id="rId4">
                  <a:extLst>
                    <a:ext uri="{A12FA001-AC4F-418D-AE19-62706E023703}">
                      <ahyp:hlinkClr xmlns:ahyp="http://schemas.microsoft.com/office/drawing/2018/hyperlinkcolor" val="tx"/>
                    </a:ext>
                  </a:extLst>
                </a:hlinkClick>
              </a:rPr>
              <a:t>https://www.bain.com/insights/a-three-part-game-plan-for-delivering-sustainability-digitally/</a:t>
            </a:r>
            <a:r>
              <a:rPr lang="en-GB"/>
              <a:t> </a:t>
            </a:r>
            <a:endParaRPr/>
          </a:p>
          <a:p>
            <a:pPr marL="228600" lvl="0" indent="-228600" algn="l" rtl="0">
              <a:lnSpc>
                <a:spcPct val="103333"/>
              </a:lnSpc>
              <a:spcBef>
                <a:spcPts val="0"/>
              </a:spcBef>
              <a:spcAft>
                <a:spcPts val="0"/>
              </a:spcAft>
              <a:buClr>
                <a:srgbClr val="595959"/>
              </a:buClr>
              <a:buSzPts val="2400"/>
              <a:buFont typeface="Arial"/>
              <a:buNone/>
            </a:pPr>
            <a:r>
              <a:rPr lang="en-GB"/>
              <a:t> </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82"/>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17" name="Google Shape;817;p82"/>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pl-PL" dirty="0"/>
              <a:t>Czy są jakieś pytania?</a:t>
            </a:r>
            <a:endParaRPr dirty="0"/>
          </a:p>
        </p:txBody>
      </p:sp>
      <p:sp>
        <p:nvSpPr>
          <p:cNvPr id="818" name="Google Shape;818;p82"/>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pl-PL" dirty="0"/>
              <a:t>Dziękujemy</a:t>
            </a:r>
            <a:endParaRPr dirty="0"/>
          </a:p>
        </p:txBody>
      </p:sp>
      <p:grpSp>
        <p:nvGrpSpPr>
          <p:cNvPr id="819" name="Google Shape;819;p82"/>
          <p:cNvGrpSpPr/>
          <p:nvPr/>
        </p:nvGrpSpPr>
        <p:grpSpPr>
          <a:xfrm>
            <a:off x="8380634" y="2920943"/>
            <a:ext cx="3193903" cy="538831"/>
            <a:chOff x="5349868" y="8302092"/>
            <a:chExt cx="1664680" cy="280842"/>
          </a:xfrm>
        </p:grpSpPr>
        <p:grpSp>
          <p:nvGrpSpPr>
            <p:cNvPr id="820" name="Google Shape;820;p82"/>
            <p:cNvGrpSpPr/>
            <p:nvPr/>
          </p:nvGrpSpPr>
          <p:grpSpPr>
            <a:xfrm>
              <a:off x="6388006" y="8302092"/>
              <a:ext cx="280634" cy="280634"/>
              <a:chOff x="1950027" y="2499889"/>
              <a:chExt cx="850463" cy="850463"/>
            </a:xfrm>
          </p:grpSpPr>
          <p:sp>
            <p:nvSpPr>
              <p:cNvPr id="821" name="Google Shape;821;p8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22" name="Google Shape;822;p82"/>
              <p:cNvGrpSpPr/>
              <p:nvPr/>
            </p:nvGrpSpPr>
            <p:grpSpPr>
              <a:xfrm>
                <a:off x="2107521" y="2657382"/>
                <a:ext cx="535476" cy="535477"/>
                <a:chOff x="2107521" y="2657382"/>
                <a:chExt cx="535476" cy="535477"/>
              </a:xfrm>
            </p:grpSpPr>
            <p:sp>
              <p:nvSpPr>
                <p:cNvPr id="823" name="Google Shape;823;p8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4" name="Google Shape;824;p8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5" name="Google Shape;825;p8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26" name="Google Shape;826;p82"/>
            <p:cNvGrpSpPr/>
            <p:nvPr/>
          </p:nvGrpSpPr>
          <p:grpSpPr>
            <a:xfrm>
              <a:off x="5695775" y="8302092"/>
              <a:ext cx="280634" cy="280634"/>
              <a:chOff x="-147782" y="2499889"/>
              <a:chExt cx="850463" cy="850463"/>
            </a:xfrm>
          </p:grpSpPr>
          <p:sp>
            <p:nvSpPr>
              <p:cNvPr id="827" name="Google Shape;827;p8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8" name="Google Shape;828;p8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9" name="Google Shape;829;p82"/>
            <p:cNvGrpSpPr/>
            <p:nvPr/>
          </p:nvGrpSpPr>
          <p:grpSpPr>
            <a:xfrm>
              <a:off x="6733914" y="8302092"/>
              <a:ext cx="280634" cy="280634"/>
              <a:chOff x="2998302" y="2499889"/>
              <a:chExt cx="850463" cy="850463"/>
            </a:xfrm>
          </p:grpSpPr>
          <p:sp>
            <p:nvSpPr>
              <p:cNvPr id="830" name="Google Shape;830;p8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1" name="Google Shape;831;p8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32" name="Google Shape;832;p82"/>
            <p:cNvGrpSpPr/>
            <p:nvPr/>
          </p:nvGrpSpPr>
          <p:grpSpPr>
            <a:xfrm>
              <a:off x="5349868" y="8302092"/>
              <a:ext cx="280634" cy="280842"/>
              <a:chOff x="-1196056" y="2499889"/>
              <a:chExt cx="850463" cy="851092"/>
            </a:xfrm>
          </p:grpSpPr>
          <p:sp>
            <p:nvSpPr>
              <p:cNvPr id="833" name="Google Shape;833;p8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4" name="Google Shape;834;p8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35" name="Google Shape;835;p82"/>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36" name="Google Shape;836;p82"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EFEKTY KSZTAŁCENIA</a:t>
            </a:r>
            <a:endParaRPr dirty="0"/>
          </a:p>
        </p:txBody>
      </p:sp>
      <p:sp>
        <p:nvSpPr>
          <p:cNvPr id="287" name="Google Shape;287;p8"/>
          <p:cNvSpPr txBox="1">
            <a:spLocks noGrp="1"/>
          </p:cNvSpPr>
          <p:nvPr>
            <p:ph type="body" idx="2"/>
          </p:nvPr>
        </p:nvSpPr>
        <p:spPr>
          <a:xfrm>
            <a:off x="904856" y="1780771"/>
            <a:ext cx="10052954" cy="4250335"/>
          </a:xfrm>
          <a:prstGeom prst="rect">
            <a:avLst/>
          </a:prstGeom>
          <a:noFill/>
          <a:ln>
            <a:noFill/>
          </a:ln>
        </p:spPr>
        <p:txBody>
          <a:bodyPr spcFirstLastPara="1" wrap="square" lIns="91425" tIns="45700" rIns="91425" bIns="45700" anchor="t" anchorCtr="0">
            <a:noAutofit/>
          </a:bodyPr>
          <a:lstStyle/>
          <a:p>
            <a:r>
              <a:rPr lang="pl-PL" dirty="0"/>
              <a:t>Pod koniec tego modułu uczestnicy będą potrafili:</a:t>
            </a:r>
          </a:p>
          <a:p>
            <a:pPr>
              <a:buFont typeface="Arial" panose="020B0604020202020204" pitchFamily="34" charset="0"/>
              <a:buChar char="•"/>
            </a:pPr>
            <a:r>
              <a:rPr lang="pl-PL" dirty="0"/>
              <a:t>Opisać, jak technologie cyfrowe przyczyniają się do zrównoważonego rozwoju w biznesie.</a:t>
            </a:r>
          </a:p>
          <a:p>
            <a:pPr>
              <a:buFont typeface="Arial" panose="020B0604020202020204" pitchFamily="34" charset="0"/>
              <a:buChar char="•"/>
            </a:pPr>
            <a:r>
              <a:rPr lang="pl-PL" dirty="0"/>
              <a:t>Wybrać odpowiednie narzędzia cyfrowe, które odpowiadają na konkretne wyzwania związane z zrównoważonym rozwojem.</a:t>
            </a:r>
          </a:p>
          <a:p>
            <a:pPr>
              <a:buFont typeface="Arial" panose="020B0604020202020204" pitchFamily="34" charset="0"/>
              <a:buChar char="•"/>
            </a:pPr>
            <a:r>
              <a:rPr lang="pl-PL" dirty="0"/>
              <a:t>Wdrażać rozwiązania cyfrowe, które wspierają zrównoważony rozwój środowiskowy, społeczny i ekonomiczny w mikroprzedsiębiorstwach.</a:t>
            </a:r>
          </a:p>
          <a:p>
            <a:pPr>
              <a:buFont typeface="Arial" panose="020B0604020202020204" pitchFamily="34" charset="0"/>
              <a:buChar char="•"/>
            </a:pPr>
            <a:r>
              <a:rPr lang="pl-PL" dirty="0"/>
              <a:t>Krytycznie ocenić studia przypadków, aby wyciągnąć wnioski i najlepsze praktyki dotyczące cyfrowego zrównoważonego rozwoju.</a:t>
            </a:r>
          </a:p>
          <a:p>
            <a:pPr>
              <a:buFont typeface="Arial" panose="020B0604020202020204" pitchFamily="34" charset="0"/>
              <a:buChar char="•"/>
            </a:pPr>
            <a:r>
              <a:rPr lang="pl-PL" dirty="0"/>
              <a:t>Opracować i udoskonalić plan zrównoważonego rozwoju oparty na technologii cyfrowej, uwzględniając opinie rówieśników oraz praktyczne przykłady.</a:t>
            </a: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6246</Words>
  <Application>Microsoft Office PowerPoint</Application>
  <PresentationFormat>Panoramiczny</PresentationFormat>
  <Paragraphs>525</Paragraphs>
  <Slides>85</Slides>
  <Notes>85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85</vt:i4>
      </vt:variant>
    </vt:vector>
  </HeadingPairs>
  <TitlesOfParts>
    <vt:vector size="92" baseType="lpstr">
      <vt:lpstr>IBM Plex Sans</vt:lpstr>
      <vt:lpstr>Calibri</vt:lpstr>
      <vt:lpstr>Noto Sans Symbols</vt:lpstr>
      <vt:lpstr>Arial</vt:lpstr>
      <vt:lpstr>Montserrat Light</vt:lpstr>
      <vt:lpstr>Montserrat</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Klaudia Cichowska</cp:lastModifiedBy>
  <cp:revision>17</cp:revision>
  <dcterms:created xsi:type="dcterms:W3CDTF">2020-10-14T13:32:04Z</dcterms:created>
  <dcterms:modified xsi:type="dcterms:W3CDTF">2024-11-18T10:12:19Z</dcterms:modified>
</cp:coreProperties>
</file>