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3" r:id="rId28"/>
    <p:sldId id="294" r:id="rId29"/>
    <p:sldId id="295" r:id="rId30"/>
    <p:sldId id="296" r:id="rId31"/>
    <p:sldId id="297" r:id="rId32"/>
    <p:sldId id="298" r:id="rId33"/>
    <p:sldId id="374" r:id="rId34"/>
    <p:sldId id="288" r:id="rId35"/>
    <p:sldId id="289" r:id="rId36"/>
    <p:sldId id="290" r:id="rId37"/>
    <p:sldId id="291" r:id="rId38"/>
    <p:sldId id="292" r:id="rId39"/>
  </p:sldIdLst>
  <p:sldSz cx="12192000" cy="6858000"/>
  <p:notesSz cx="6858000" cy="9144000"/>
  <p:embeddedFontLst>
    <p:embeddedFont>
      <p:font typeface="Montserrat" panose="00000500000000000000" pitchFamily="2" charset="0"/>
      <p:regular r:id="rId41"/>
      <p:bold r:id="rId42"/>
      <p:italic r:id="rId43"/>
      <p:boldItalic r:id="rId44"/>
    </p:embeddedFont>
    <p:embeddedFont>
      <p:font typeface="Montserrat Light" panose="000004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gGaqgQhc/po3qfl9VkE68gEVbf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009A86-A6B7-4FAA-BAAE-A022A5ADE2A6}">
  <a:tblStyle styleId="{39009A86-A6B7-4FAA-BAAE-A022A5ADE2A6}"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customschemas.google.com/relationships/presentationmetadata" Target="metadata"/><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33158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4246122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849291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1538660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1272657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3521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0119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0446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0098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3949015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7296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1c089a3e3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21c089a3e3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21c089a3e3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extLst>
      <p:ext uri="{BB962C8B-B14F-4D97-AF65-F5344CB8AC3E}">
        <p14:creationId xmlns:p14="http://schemas.microsoft.com/office/powerpoint/2010/main" val="39467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2507106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d1a56627bd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2d1a56627bd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g2d1a56627bd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extLst>
      <p:ext uri="{BB962C8B-B14F-4D97-AF65-F5344CB8AC3E}">
        <p14:creationId xmlns:p14="http://schemas.microsoft.com/office/powerpoint/2010/main" val="2741443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1c089a3e3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21c089a3e33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g21c089a3e33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3942294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1c089a3e33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21c089a3e33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g21c089a3e33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extLst>
      <p:ext uri="{BB962C8B-B14F-4D97-AF65-F5344CB8AC3E}">
        <p14:creationId xmlns:p14="http://schemas.microsoft.com/office/powerpoint/2010/main" val="1607881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1c089a3e3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21c089a3e33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21c089a3e33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extLst>
      <p:ext uri="{BB962C8B-B14F-4D97-AF65-F5344CB8AC3E}">
        <p14:creationId xmlns:p14="http://schemas.microsoft.com/office/powerpoint/2010/main" val="3189902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d1a56627bd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2d1a56627bd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2d1a56627bd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extLst>
      <p:ext uri="{BB962C8B-B14F-4D97-AF65-F5344CB8AC3E}">
        <p14:creationId xmlns:p14="http://schemas.microsoft.com/office/powerpoint/2010/main" val="947253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d1a56627bd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2d1a56627bd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g2d1a56627bd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extLst>
      <p:ext uri="{BB962C8B-B14F-4D97-AF65-F5344CB8AC3E}">
        <p14:creationId xmlns:p14="http://schemas.microsoft.com/office/powerpoint/2010/main" val="3376364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extLst>
      <p:ext uri="{BB962C8B-B14F-4D97-AF65-F5344CB8AC3E}">
        <p14:creationId xmlns:p14="http://schemas.microsoft.com/office/powerpoint/2010/main" val="1991968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1416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0559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2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6381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1033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1821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2297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5602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3497081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8567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extLst>
      <p:ext uri="{BB962C8B-B14F-4D97-AF65-F5344CB8AC3E}">
        <p14:creationId xmlns:p14="http://schemas.microsoft.com/office/powerpoint/2010/main" val="3315804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d22398ad0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2d22398ad0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2d22398ad0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extLst>
      <p:ext uri="{BB962C8B-B14F-4D97-AF65-F5344CB8AC3E}">
        <p14:creationId xmlns:p14="http://schemas.microsoft.com/office/powerpoint/2010/main" val="2230129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d22398ad00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2d22398ad00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g2d22398ad00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extLst>
      <p:ext uri="{BB962C8B-B14F-4D97-AF65-F5344CB8AC3E}">
        <p14:creationId xmlns:p14="http://schemas.microsoft.com/office/powerpoint/2010/main" val="425966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881229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1523409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678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3322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1940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8235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34"/>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34"/>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34"/>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34"/>
          <p:cNvGrpSpPr/>
          <p:nvPr/>
        </p:nvGrpSpPr>
        <p:grpSpPr>
          <a:xfrm>
            <a:off x="-695010" y="4529052"/>
            <a:ext cx="2530502" cy="2045219"/>
            <a:chOff x="5816064" y="9435173"/>
            <a:chExt cx="798029" cy="644988"/>
          </a:xfrm>
        </p:grpSpPr>
        <p:sp>
          <p:nvSpPr>
            <p:cNvPr id="17" name="Google Shape;17;p3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3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3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3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3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3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3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3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3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3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3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3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3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3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45"/>
        <p:cNvGrpSpPr/>
        <p:nvPr/>
      </p:nvGrpSpPr>
      <p:grpSpPr>
        <a:xfrm>
          <a:off x="0" y="0"/>
          <a:ext cx="0" cy="0"/>
          <a:chOff x="0" y="0"/>
          <a:chExt cx="0" cy="0"/>
        </a:xfrm>
      </p:grpSpPr>
      <p:sp>
        <p:nvSpPr>
          <p:cNvPr id="146" name="Google Shape;146;p48"/>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48"/>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48"/>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48"/>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24"/>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24"/>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24"/>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3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39"/>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3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9"/>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3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36"/>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3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36"/>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3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3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3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3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3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US"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36"/>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36"/>
          <p:cNvGrpSpPr/>
          <p:nvPr/>
        </p:nvGrpSpPr>
        <p:grpSpPr>
          <a:xfrm>
            <a:off x="-692770" y="4423334"/>
            <a:ext cx="3029570" cy="2448579"/>
            <a:chOff x="5816064" y="9435173"/>
            <a:chExt cx="798029" cy="644988"/>
          </a:xfrm>
        </p:grpSpPr>
        <p:sp>
          <p:nvSpPr>
            <p:cNvPr id="61" name="Google Shape;61;p3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3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3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3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3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3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3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3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3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3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3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3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3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37"/>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3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37"/>
          <p:cNvGrpSpPr/>
          <p:nvPr/>
        </p:nvGrpSpPr>
        <p:grpSpPr>
          <a:xfrm>
            <a:off x="6966447" y="3406884"/>
            <a:ext cx="3616885" cy="2923263"/>
            <a:chOff x="5816064" y="9435173"/>
            <a:chExt cx="798029" cy="644988"/>
          </a:xfrm>
        </p:grpSpPr>
        <p:sp>
          <p:nvSpPr>
            <p:cNvPr id="82" name="Google Shape;82;p3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3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3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3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3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3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3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3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3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3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3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3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3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3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3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37"/>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37"/>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99"/>
        <p:cNvGrpSpPr/>
        <p:nvPr/>
      </p:nvGrpSpPr>
      <p:grpSpPr>
        <a:xfrm>
          <a:off x="0" y="0"/>
          <a:ext cx="0" cy="0"/>
          <a:chOff x="0" y="0"/>
          <a:chExt cx="0" cy="0"/>
        </a:xfrm>
      </p:grpSpPr>
      <p:sp>
        <p:nvSpPr>
          <p:cNvPr id="100" name="Google Shape;100;p42"/>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4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4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03"/>
        <p:cNvGrpSpPr/>
        <p:nvPr/>
      </p:nvGrpSpPr>
      <p:grpSpPr>
        <a:xfrm>
          <a:off x="0" y="0"/>
          <a:ext cx="0" cy="0"/>
          <a:chOff x="0" y="0"/>
          <a:chExt cx="0" cy="0"/>
        </a:xfrm>
      </p:grpSpPr>
      <p:sp>
        <p:nvSpPr>
          <p:cNvPr id="104" name="Google Shape;104;p43"/>
          <p:cNvSpPr txBox="1">
            <a:spLocks noGrp="1"/>
          </p:cNvSpPr>
          <p:nvPr>
            <p:ph type="body" idx="1"/>
          </p:nvPr>
        </p:nvSpPr>
        <p:spPr>
          <a:xfrm>
            <a:off x="607554" y="587575"/>
            <a:ext cx="7793495"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43"/>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6" name="Google Shape;106;p43"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49281" y="354148"/>
            <a:ext cx="4094254" cy="6404164"/>
          </a:xfrm>
          <a:prstGeom prst="rect">
            <a:avLst/>
          </a:prstGeom>
          <a:noFill/>
          <a:ln>
            <a:noFill/>
          </a:ln>
        </p:spPr>
      </p:pic>
      <p:sp>
        <p:nvSpPr>
          <p:cNvPr id="107" name="Google Shape;107;p43"/>
          <p:cNvSpPr>
            <a:spLocks noGrp="1"/>
          </p:cNvSpPr>
          <p:nvPr>
            <p:ph type="pic" idx="2"/>
          </p:nvPr>
        </p:nvSpPr>
        <p:spPr>
          <a:xfrm>
            <a:off x="8745769" y="1387736"/>
            <a:ext cx="2444127" cy="4336988"/>
          </a:xfrm>
          <a:prstGeom prst="rect">
            <a:avLst/>
          </a:prstGeom>
          <a:solidFill>
            <a:srgbClr val="D8D8D8"/>
          </a:solidFill>
          <a:ln>
            <a:noFill/>
          </a:ln>
        </p:spPr>
      </p:sp>
      <p:sp>
        <p:nvSpPr>
          <p:cNvPr id="108" name="Google Shape;108;p43"/>
          <p:cNvSpPr txBox="1">
            <a:spLocks noGrp="1"/>
          </p:cNvSpPr>
          <p:nvPr>
            <p:ph type="body" idx="3"/>
          </p:nvPr>
        </p:nvSpPr>
        <p:spPr>
          <a:xfrm>
            <a:off x="607553" y="2016633"/>
            <a:ext cx="7793494"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43"/>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10"/>
        <p:cNvGrpSpPr/>
        <p:nvPr/>
      </p:nvGrpSpPr>
      <p:grpSpPr>
        <a:xfrm>
          <a:off x="0" y="0"/>
          <a:ext cx="0" cy="0"/>
          <a:chOff x="0" y="0"/>
          <a:chExt cx="0" cy="0"/>
        </a:xfrm>
      </p:grpSpPr>
      <p:sp>
        <p:nvSpPr>
          <p:cNvPr id="111" name="Google Shape;111;p45"/>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45"/>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13" name="Google Shape;113;p4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4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45"/>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16" name="Google Shape;116;p45"/>
          <p:cNvGrpSpPr/>
          <p:nvPr/>
        </p:nvGrpSpPr>
        <p:grpSpPr>
          <a:xfrm>
            <a:off x="-848733" y="3847224"/>
            <a:ext cx="3746119" cy="3027714"/>
            <a:chOff x="5816064" y="9435173"/>
            <a:chExt cx="798029" cy="644988"/>
          </a:xfrm>
        </p:grpSpPr>
        <p:sp>
          <p:nvSpPr>
            <p:cNvPr id="117" name="Google Shape;117;p45"/>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 name="Google Shape;118;p45"/>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45"/>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45"/>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45"/>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45"/>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45"/>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45"/>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45"/>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45"/>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45"/>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5"/>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45"/>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45"/>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5"/>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2" name="Google Shape;132;p45"/>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133"/>
        <p:cNvGrpSpPr/>
        <p:nvPr/>
      </p:nvGrpSpPr>
      <p:grpSpPr>
        <a:xfrm>
          <a:off x="0" y="0"/>
          <a:ext cx="0" cy="0"/>
          <a:chOff x="0" y="0"/>
          <a:chExt cx="0" cy="0"/>
        </a:xfrm>
      </p:grpSpPr>
      <p:sp>
        <p:nvSpPr>
          <p:cNvPr id="134" name="Google Shape;134;p38"/>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3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3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3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3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38"/>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3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38"/>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38"/>
          <p:cNvSpPr>
            <a:spLocks noGrp="1"/>
          </p:cNvSpPr>
          <p:nvPr>
            <p:ph type="pic" idx="8"/>
          </p:nvPr>
        </p:nvSpPr>
        <p:spPr>
          <a:xfrm>
            <a:off x="-48344" y="0"/>
            <a:ext cx="3570477" cy="6858000"/>
          </a:xfrm>
          <a:prstGeom prst="rect">
            <a:avLst/>
          </a:prstGeom>
          <a:solidFill>
            <a:srgbClr val="D8D8D8"/>
          </a:solidFill>
          <a:ln>
            <a:noFill/>
          </a:ln>
        </p:spPr>
      </p:sp>
      <p:sp>
        <p:nvSpPr>
          <p:cNvPr id="143" name="Google Shape;143;p3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3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32"/>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aicontentfy.com/en/blog/building-sustainable-future-for-small-businesses-best-practices" TargetMode="External"/><Relationship Id="rId7" Type="http://schemas.openxmlformats.org/officeDocument/2006/relationships/hyperlink" Target="https://www.forbes.com/sites/forbesagencycouncil/2021/06/09/the-role-small-businesses-can-play-in-building-a-sustainable-future/?sh=12d49c42da5d"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link.springer.com/content/pdf/10.1007/s43615-022-00224-3.pdf" TargetMode="External"/><Relationship Id="rId5" Type="http://schemas.openxmlformats.org/officeDocument/2006/relationships/hyperlink" Target="https://aworld.org/engagement/sustainability-engagement-importance-and-best-practices/" TargetMode="External"/><Relationship Id="rId4" Type="http://schemas.openxmlformats.org/officeDocument/2006/relationships/hyperlink" Target="https://www.isealalliance.org/sites/default/files/resource/2019-07/ISEAL_SustainabilityBenchmarkingGoodPracticeGuide2019_V6.pdf"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medium.com/@wmoushey/the-complete-guide-to-esg-benchmarking-864ce90eb669" TargetMode="External"/><Relationship Id="rId3" Type="http://schemas.openxmlformats.org/officeDocument/2006/relationships/hyperlink" Target="https://link.springer.com/article/10.1007/s43615-022-00224-3" TargetMode="External"/><Relationship Id="rId7" Type="http://schemas.openxmlformats.org/officeDocument/2006/relationships/hyperlink" Target="https://www.weforum.org/agenda/2022/02/employee-engagement-sustainability-work-climate-crisis/"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s://www.greenpolicyplatform.org/research/sustainability-benchmarking-good-practice-guide" TargetMode="External"/><Relationship Id="rId5" Type="http://schemas.openxmlformats.org/officeDocument/2006/relationships/hyperlink" Target="https://assets.worldbenchmarkingalliance.org/app/uploads/2023/10/case_study_CHRB_automotive_sector.pdf" TargetMode="External"/><Relationship Id="rId4" Type="http://schemas.openxmlformats.org/officeDocument/2006/relationships/hyperlink" Target="https://repurpose.global/blog/post/3-sustainability-initiatives-and-why-they-worke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4"/>
          </a:xfrm>
          <a:prstGeom prst="rect">
            <a:avLst/>
          </a:prstGeom>
          <a:noFill/>
          <a:ln>
            <a:noFill/>
          </a:ln>
        </p:spPr>
      </p:pic>
      <p:sp>
        <p:nvSpPr>
          <p:cNvPr id="2" name="Google Shape;217;p1">
            <a:extLst>
              <a:ext uri="{FF2B5EF4-FFF2-40B4-BE49-F238E27FC236}">
                <a16:creationId xmlns:a16="http://schemas.microsoft.com/office/drawing/2014/main" id="{4A00B854-3C59-4BB6-7991-15384BB7C8CE}"/>
              </a:ext>
            </a:extLst>
          </p:cNvPr>
          <p:cNvSpPr txBox="1"/>
          <p:nvPr/>
        </p:nvSpPr>
        <p:spPr>
          <a:xfrm>
            <a:off x="226433" y="523776"/>
            <a:ext cx="6476785"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latin typeface="Calibri"/>
                <a:ea typeface="Calibri"/>
                <a:cs typeface="Calibri"/>
                <a:sym typeface="Calibri"/>
              </a:rPr>
              <a:t>Start on Sustainability</a:t>
            </a:r>
            <a:endParaRPr sz="1400" b="0" i="0" u="none" strike="noStrike" cap="none" dirty="0">
              <a:latin typeface="Arial"/>
              <a:ea typeface="Arial"/>
              <a:cs typeface="Arial"/>
              <a:sym typeface="Arial"/>
            </a:endParaRPr>
          </a:p>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latin typeface="Calibri"/>
                <a:ea typeface="Calibri"/>
                <a:cs typeface="Calibri"/>
                <a:sym typeface="Calibri"/>
              </a:rPr>
              <a:t>Starter Kit</a:t>
            </a:r>
            <a:endParaRPr sz="1400" b="0" i="0" u="none" strike="noStrike" cap="none" dirty="0">
              <a:latin typeface="Arial"/>
              <a:ea typeface="Arial"/>
              <a:cs typeface="Arial"/>
              <a:sym typeface="Arial"/>
            </a:endParaRPr>
          </a:p>
        </p:txBody>
      </p:sp>
      <p:sp>
        <p:nvSpPr>
          <p:cNvPr id="3" name="Google Shape;217;p1">
            <a:extLst>
              <a:ext uri="{FF2B5EF4-FFF2-40B4-BE49-F238E27FC236}">
                <a16:creationId xmlns:a16="http://schemas.microsoft.com/office/drawing/2014/main" id="{18CAFC5C-DA7F-7B7B-22A2-26C358AD5136}"/>
              </a:ext>
            </a:extLst>
          </p:cNvPr>
          <p:cNvSpPr txBox="1"/>
          <p:nvPr/>
        </p:nvSpPr>
        <p:spPr>
          <a:xfrm>
            <a:off x="226433" y="44040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dirty="0">
                <a:solidFill>
                  <a:schemeClr val="lt1"/>
                </a:solidFill>
                <a:latin typeface="Calibri"/>
                <a:ea typeface="Calibri"/>
                <a:cs typeface="Calibri"/>
                <a:sym typeface="Calibri"/>
              </a:rPr>
              <a:t>8.</a:t>
            </a:r>
            <a:r>
              <a:rPr lang="en-GB" sz="4800" b="1" i="0" u="none" strike="noStrike" cap="none" dirty="0">
                <a:solidFill>
                  <a:schemeClr val="lt1"/>
                </a:solidFill>
                <a:latin typeface="Calibri"/>
                <a:ea typeface="Calibri"/>
                <a:cs typeface="Calibri"/>
                <a:sym typeface="Calibri"/>
              </a:rPr>
              <a:t> </a:t>
            </a:r>
            <a:r>
              <a:rPr lang="pl-PL" sz="4800" b="1" i="0" u="none" strike="noStrike" cap="none" dirty="0">
                <a:solidFill>
                  <a:schemeClr val="lt1"/>
                </a:solidFill>
                <a:latin typeface="Calibri"/>
                <a:ea typeface="Calibri"/>
                <a:cs typeface="Calibri"/>
                <a:sym typeface="Calibri"/>
              </a:rPr>
              <a:t>PRAKTYKI PORÓWNAWCZE</a:t>
            </a:r>
            <a:endParaRPr lang="en-GB" sz="1400" b="0" i="0" u="none" strike="noStrike" cap="none" dirty="0">
              <a:solidFill>
                <a:srgbClr val="000000"/>
              </a:solidFill>
              <a:latin typeface="Arial"/>
              <a:ea typeface="Arial"/>
              <a:cs typeface="Arial"/>
              <a:sym typeface="Arial"/>
            </a:endParaRPr>
          </a:p>
        </p:txBody>
      </p:sp>
      <p:pic>
        <p:nvPicPr>
          <p:cNvPr id="4" name="Picture 3" descr="A grey and black sign with a person in a circle&#10;&#10;AI-generated content may be incorrect.">
            <a:extLst>
              <a:ext uri="{FF2B5EF4-FFF2-40B4-BE49-F238E27FC236}">
                <a16:creationId xmlns:a16="http://schemas.microsoft.com/office/drawing/2014/main" id="{A557123C-B79C-2070-F80D-20C65FD795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1872" y="5852765"/>
            <a:ext cx="1064955" cy="372602"/>
          </a:xfrm>
          <a:prstGeom prst="rect">
            <a:avLst/>
          </a:prstGeom>
        </p:spPr>
      </p:pic>
      <p:sp>
        <p:nvSpPr>
          <p:cNvPr id="5" name="TextBox 4">
            <a:extLst>
              <a:ext uri="{FF2B5EF4-FFF2-40B4-BE49-F238E27FC236}">
                <a16:creationId xmlns:a16="http://schemas.microsoft.com/office/drawing/2014/main" id="{6698EC86-CCF6-C008-A8BD-F17D510A1EB5}"/>
              </a:ext>
            </a:extLst>
          </p:cNvPr>
          <p:cNvSpPr txBox="1"/>
          <p:nvPr/>
        </p:nvSpPr>
        <p:spPr>
          <a:xfrm>
            <a:off x="1870543" y="5758455"/>
            <a:ext cx="1921329"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
        <p:nvSpPr>
          <p:cNvPr id="6" name="Google Shape;214;p1">
            <a:extLst>
              <a:ext uri="{FF2B5EF4-FFF2-40B4-BE49-F238E27FC236}">
                <a16:creationId xmlns:a16="http://schemas.microsoft.com/office/drawing/2014/main" id="{3D601D3F-4311-19D5-2218-7D52093B9A62}"/>
              </a:ext>
            </a:extLst>
          </p:cNvPr>
          <p:cNvSpPr txBox="1"/>
          <p:nvPr/>
        </p:nvSpPr>
        <p:spPr>
          <a:xfrm>
            <a:off x="4844404" y="5641745"/>
            <a:ext cx="4702718" cy="900206"/>
          </a:xfrm>
          <a:prstGeom prst="rect">
            <a:avLst/>
          </a:prstGeom>
          <a:noFill/>
          <a:ln>
            <a:noFill/>
          </a:ln>
        </p:spPr>
        <p:txBody>
          <a:bodyPr spcFirstLastPara="1" wrap="square" lIns="91425" tIns="45700" rIns="91425" bIns="45700" anchor="t" anchorCtr="0">
            <a:spAutoFit/>
          </a:bodyPr>
          <a:lstStyle/>
          <a:p>
            <a:pPr algn="just" fontAlgn="base"/>
            <a:r>
              <a:rPr lang="pl-PL" sz="1050" dirty="0"/>
              <a:t>Sfinansowane ze środków UE. Wyrażone poglądy i opinie są jedynie opiniami autora lub autorów i niekoniecznie odzwierciedlają poglądy i opinie Unii Europejskiej lub Europejskiej Agencji Wykonawczej ds. Edukacji i Kultury (EACEA). Unia Europejska ani EACEA nie ponoszą za nie odpowiedzialności.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a:spLocks noGrp="1"/>
          </p:cNvSpPr>
          <p:nvPr>
            <p:ph type="body" idx="1"/>
          </p:nvPr>
        </p:nvSpPr>
        <p:spPr>
          <a:xfrm>
            <a:off x="607555" y="320451"/>
            <a:ext cx="5881764" cy="6864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DEFINICJE</a:t>
            </a:r>
            <a:endParaRPr dirty="0"/>
          </a:p>
        </p:txBody>
      </p:sp>
      <p:sp>
        <p:nvSpPr>
          <p:cNvPr id="228" name="Google Shape;228;p33"/>
          <p:cNvSpPr txBox="1">
            <a:spLocks noGrp="1"/>
          </p:cNvSpPr>
          <p:nvPr>
            <p:ph type="body" idx="3"/>
          </p:nvPr>
        </p:nvSpPr>
        <p:spPr>
          <a:xfrm>
            <a:off x="465316" y="814854"/>
            <a:ext cx="7591222" cy="4102937"/>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pl-PL" dirty="0">
                <a:solidFill>
                  <a:srgbClr val="222222"/>
                </a:solidFill>
              </a:rPr>
              <a:t>Programy porównawcze ustanawiają konkretny standard i oceniają w oparciu o niego polityki, praktyki i narzędzia w zakresie zrównoważonego rozwoju.</a:t>
            </a:r>
          </a:p>
          <a:p>
            <a:pPr marL="0" lvl="0" indent="0" algn="just" rtl="0">
              <a:lnSpc>
                <a:spcPct val="100000"/>
              </a:lnSpc>
              <a:spcBef>
                <a:spcPts val="1200"/>
              </a:spcBef>
              <a:spcAft>
                <a:spcPts val="0"/>
              </a:spcAft>
              <a:buSzPts val="2400"/>
              <a:buNone/>
            </a:pPr>
            <a:r>
              <a:rPr lang="pl-PL" dirty="0">
                <a:solidFill>
                  <a:srgbClr val="222222"/>
                </a:solidFill>
              </a:rPr>
              <a:t>Programy te pomagają użytkownikom porównywać informacje o różnych podmiotach i podejmować świadome decyzje.</a:t>
            </a:r>
          </a:p>
          <a:p>
            <a:pPr marL="0" lvl="0" indent="0" algn="just" rtl="0">
              <a:lnSpc>
                <a:spcPct val="100000"/>
              </a:lnSpc>
              <a:spcBef>
                <a:spcPts val="1200"/>
              </a:spcBef>
              <a:spcAft>
                <a:spcPts val="0"/>
              </a:spcAft>
              <a:buSzPts val="2400"/>
              <a:buNone/>
            </a:pPr>
            <a:r>
              <a:rPr lang="pl-PL" dirty="0">
                <a:solidFill>
                  <a:srgbClr val="222222"/>
                </a:solidFill>
              </a:rPr>
              <a:t>Brakuje wytycznych dotyczących opracowywania i wdrażania wiarygodnych programów analizy porównawczej, co prowadzi do różnych poziomów rygorystyczności, przejrzystości i skuteczności.</a:t>
            </a:r>
          </a:p>
          <a:p>
            <a:pPr marL="0" lvl="0" indent="0" algn="just" rtl="0">
              <a:lnSpc>
                <a:spcPct val="100000"/>
              </a:lnSpc>
              <a:spcBef>
                <a:spcPts val="1200"/>
              </a:spcBef>
              <a:spcAft>
                <a:spcPts val="0"/>
              </a:spcAft>
              <a:buSzPts val="2400"/>
              <a:buNone/>
            </a:pPr>
            <a:r>
              <a:rPr lang="pl-PL" dirty="0">
                <a:solidFill>
                  <a:srgbClr val="222222"/>
                </a:solidFill>
              </a:rPr>
              <a:t>Stanowi to wyzwanie, ponieważ może w sposób niezamierzony nagradzać podmioty osiągające słabsze wyniki i utrudniać nam skuteczne rozwiązywanie problemów związanych ze zrównoważonym rozwojem.</a:t>
            </a:r>
            <a:endParaRPr dirty="0"/>
          </a:p>
        </p:txBody>
      </p:sp>
      <p:pic>
        <p:nvPicPr>
          <p:cNvPr id="5" name="Picture Placeholder 4">
            <a:extLst>
              <a:ext uri="{FF2B5EF4-FFF2-40B4-BE49-F238E27FC236}">
                <a16:creationId xmlns:a16="http://schemas.microsoft.com/office/drawing/2014/main" id="{0CD14869-53E3-91EB-7C79-863942041EDF}"/>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9"/>
          <p:cNvSpPr txBox="1">
            <a:spLocks noGrp="1"/>
          </p:cNvSpPr>
          <p:nvPr>
            <p:ph type="body" idx="1"/>
          </p:nvPr>
        </p:nvSpPr>
        <p:spPr>
          <a:xfrm>
            <a:off x="607555" y="320451"/>
            <a:ext cx="6491888" cy="6864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ZASADY BENCHMARKINGU</a:t>
            </a:r>
            <a:endParaRPr dirty="0"/>
          </a:p>
        </p:txBody>
      </p:sp>
      <p:sp>
        <p:nvSpPr>
          <p:cNvPr id="236" name="Google Shape;236;p49"/>
          <p:cNvSpPr txBox="1">
            <a:spLocks noGrp="1"/>
          </p:cNvSpPr>
          <p:nvPr>
            <p:ph type="body" idx="3"/>
          </p:nvPr>
        </p:nvSpPr>
        <p:spPr>
          <a:xfrm>
            <a:off x="607556" y="968672"/>
            <a:ext cx="7591222" cy="4102937"/>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1200"/>
              </a:spcBef>
              <a:spcAft>
                <a:spcPts val="0"/>
              </a:spcAft>
              <a:buSzPts val="2400"/>
              <a:buFont typeface="Arial"/>
              <a:buChar char="•"/>
            </a:pPr>
            <a:r>
              <a:rPr lang="pl-PL" b="1" dirty="0">
                <a:solidFill>
                  <a:srgbClr val="222222"/>
                </a:solidFill>
              </a:rPr>
              <a:t>Przejrzystość: </a:t>
            </a:r>
            <a:r>
              <a:rPr lang="pl-PL" dirty="0">
                <a:solidFill>
                  <a:srgbClr val="222222"/>
                </a:solidFill>
              </a:rPr>
              <a:t>Udostępnianie istotnych informacji w sposób dostępny i swobodny.</a:t>
            </a:r>
          </a:p>
          <a:p>
            <a:pPr marL="342900" lvl="0" indent="-342900" algn="just" rtl="0">
              <a:lnSpc>
                <a:spcPct val="100000"/>
              </a:lnSpc>
              <a:spcBef>
                <a:spcPts val="1200"/>
              </a:spcBef>
              <a:spcAft>
                <a:spcPts val="0"/>
              </a:spcAft>
              <a:buSzPts val="2400"/>
              <a:buFont typeface="Arial"/>
              <a:buChar char="•"/>
            </a:pPr>
            <a:r>
              <a:rPr lang="pl-PL" b="1" dirty="0">
                <a:solidFill>
                  <a:srgbClr val="222222"/>
                </a:solidFill>
              </a:rPr>
              <a:t>Rygor: </a:t>
            </a:r>
            <a:r>
              <a:rPr lang="pl-PL" dirty="0">
                <a:solidFill>
                  <a:srgbClr val="222222"/>
                </a:solidFill>
              </a:rPr>
              <a:t>Ustrukturyzowane i wdrożone w sposób, który zapewnia wysokiej jakości rezultaty.</a:t>
            </a:r>
          </a:p>
          <a:p>
            <a:pPr marL="342900" lvl="0" indent="-342900" algn="just" rtl="0">
              <a:lnSpc>
                <a:spcPct val="100000"/>
              </a:lnSpc>
              <a:spcBef>
                <a:spcPts val="1200"/>
              </a:spcBef>
              <a:spcAft>
                <a:spcPts val="0"/>
              </a:spcAft>
              <a:buSzPts val="2400"/>
              <a:buFont typeface="Arial"/>
              <a:buChar char="•"/>
            </a:pPr>
            <a:r>
              <a:rPr lang="pl-PL" b="1" dirty="0">
                <a:solidFill>
                  <a:srgbClr val="222222"/>
                </a:solidFill>
              </a:rPr>
              <a:t>Zaangażowanie interesariuszy: </a:t>
            </a:r>
            <a:r>
              <a:rPr lang="pl-PL" dirty="0">
                <a:solidFill>
                  <a:srgbClr val="222222"/>
                </a:solidFill>
              </a:rPr>
              <a:t>Zapewnienie odpowiednich możliwości dla interesariuszy, aby uczestniczyli w procesie i wnosili do niego wkład.</a:t>
            </a:r>
          </a:p>
          <a:p>
            <a:pPr marL="342900" lvl="0" indent="-342900" algn="just" rtl="0">
              <a:lnSpc>
                <a:spcPct val="100000"/>
              </a:lnSpc>
              <a:spcBef>
                <a:spcPts val="1200"/>
              </a:spcBef>
              <a:spcAft>
                <a:spcPts val="0"/>
              </a:spcAft>
              <a:buSzPts val="2400"/>
              <a:buFont typeface="Arial"/>
              <a:buChar char="•"/>
            </a:pPr>
            <a:r>
              <a:rPr lang="pl-PL" b="1" dirty="0">
                <a:solidFill>
                  <a:srgbClr val="222222"/>
                </a:solidFill>
              </a:rPr>
              <a:t>Bezstronność: </a:t>
            </a:r>
            <a:r>
              <a:rPr lang="pl-PL" dirty="0">
                <a:solidFill>
                  <a:srgbClr val="222222"/>
                </a:solidFill>
              </a:rPr>
              <a:t>Identyfikowanie i łagodzenie konfliktów interesów w ramach operacji.</a:t>
            </a:r>
          </a:p>
          <a:p>
            <a:pPr marL="0" lvl="0" indent="0" algn="just" rtl="0">
              <a:lnSpc>
                <a:spcPct val="100000"/>
              </a:lnSpc>
              <a:spcBef>
                <a:spcPts val="1200"/>
              </a:spcBef>
              <a:spcAft>
                <a:spcPts val="0"/>
              </a:spcAft>
              <a:buSzPts val="2400"/>
            </a:pPr>
            <a:r>
              <a:rPr lang="pl-PL" sz="2000" dirty="0">
                <a:solidFill>
                  <a:srgbClr val="222222"/>
                </a:solidFill>
              </a:rPr>
              <a:t>Kluczowe punkty, o których należy pamiętać podczas tworzenia benchmarków:</a:t>
            </a:r>
          </a:p>
          <a:p>
            <a:pPr marL="342900" lvl="0" indent="-342900" algn="just" rtl="0">
              <a:lnSpc>
                <a:spcPct val="100000"/>
              </a:lnSpc>
              <a:spcBef>
                <a:spcPts val="1200"/>
              </a:spcBef>
              <a:spcAft>
                <a:spcPts val="0"/>
              </a:spcAft>
              <a:buSzPts val="2400"/>
              <a:buFont typeface="Arial"/>
              <a:buChar char="•"/>
            </a:pPr>
            <a:r>
              <a:rPr lang="pl-PL" sz="2000" dirty="0">
                <a:solidFill>
                  <a:srgbClr val="222222"/>
                </a:solidFill>
              </a:rPr>
              <a:t>Zidentyfikuj cel benchmarku i dla kogo jest przeznaczony.</a:t>
            </a:r>
          </a:p>
          <a:p>
            <a:pPr marL="342900" lvl="0" indent="-342900" algn="just" rtl="0">
              <a:lnSpc>
                <a:spcPct val="100000"/>
              </a:lnSpc>
              <a:spcBef>
                <a:spcPts val="1200"/>
              </a:spcBef>
              <a:spcAft>
                <a:spcPts val="0"/>
              </a:spcAft>
              <a:buSzPts val="2400"/>
              <a:buFont typeface="Arial"/>
              <a:buChar char="•"/>
            </a:pPr>
            <a:r>
              <a:rPr lang="pl-PL" sz="2000" dirty="0">
                <a:solidFill>
                  <a:srgbClr val="222222"/>
                </a:solidFill>
              </a:rPr>
              <a:t>Określ, kto lub co jest przedmiotem benchmarku.</a:t>
            </a:r>
            <a:endParaRPr sz="2000" dirty="0"/>
          </a:p>
        </p:txBody>
      </p:sp>
      <p:pic>
        <p:nvPicPr>
          <p:cNvPr id="5" name="Picture Placeholder 4">
            <a:extLst>
              <a:ext uri="{FF2B5EF4-FFF2-40B4-BE49-F238E27FC236}">
                <a16:creationId xmlns:a16="http://schemas.microsoft.com/office/drawing/2014/main" id="{DC27433B-4E9C-2143-154D-E56C30482637}"/>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0"/>
          <p:cNvSpPr txBox="1">
            <a:spLocks noGrp="1"/>
          </p:cNvSpPr>
          <p:nvPr>
            <p:ph type="body" idx="1"/>
          </p:nvPr>
        </p:nvSpPr>
        <p:spPr>
          <a:xfrm>
            <a:off x="334736" y="0"/>
            <a:ext cx="7275103" cy="686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PROCES ANALIZY PORÓWNAWCZEJ</a:t>
            </a:r>
            <a:endParaRPr dirty="0"/>
          </a:p>
        </p:txBody>
      </p:sp>
      <p:sp>
        <p:nvSpPr>
          <p:cNvPr id="244" name="Google Shape;244;p50"/>
          <p:cNvSpPr txBox="1">
            <a:spLocks noGrp="1"/>
          </p:cNvSpPr>
          <p:nvPr>
            <p:ph type="body" idx="3"/>
          </p:nvPr>
        </p:nvSpPr>
        <p:spPr>
          <a:xfrm>
            <a:off x="334736" y="686400"/>
            <a:ext cx="8226300" cy="5452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600"/>
              </a:spcBef>
              <a:spcAft>
                <a:spcPts val="0"/>
              </a:spcAft>
              <a:buSzPts val="2400"/>
              <a:buFont typeface="Arial"/>
              <a:buChar char="•"/>
            </a:pPr>
            <a:r>
              <a:rPr lang="en-US" dirty="0" err="1">
                <a:solidFill>
                  <a:srgbClr val="000000"/>
                </a:solidFill>
              </a:rPr>
              <a:t>Określ</a:t>
            </a:r>
            <a:r>
              <a:rPr lang="en-US" dirty="0">
                <a:solidFill>
                  <a:srgbClr val="000000"/>
                </a:solidFill>
              </a:rPr>
              <a:t> </a:t>
            </a:r>
            <a:r>
              <a:rPr lang="en-US" dirty="0" err="1">
                <a:solidFill>
                  <a:srgbClr val="000000"/>
                </a:solidFill>
              </a:rPr>
              <a:t>treść</a:t>
            </a:r>
            <a:r>
              <a:rPr lang="en-US" dirty="0">
                <a:solidFill>
                  <a:srgbClr val="000000"/>
                </a:solidFill>
              </a:rPr>
              <a:t> </a:t>
            </a:r>
            <a:r>
              <a:rPr lang="en-US" dirty="0" err="1">
                <a:solidFill>
                  <a:srgbClr val="000000"/>
                </a:solidFill>
              </a:rPr>
              <a:t>benchmarku</a:t>
            </a:r>
            <a:r>
              <a:rPr lang="en-US" dirty="0">
                <a:solidFill>
                  <a:srgbClr val="000000"/>
                </a:solidFill>
              </a:rPr>
              <a:t>.</a:t>
            </a:r>
            <a:r>
              <a:rPr lang="pl-PL" dirty="0">
                <a:solidFill>
                  <a:srgbClr val="000000"/>
                </a:solidFill>
              </a:rPr>
              <a:t> </a:t>
            </a:r>
            <a:r>
              <a:rPr lang="en-US" dirty="0" err="1">
                <a:solidFill>
                  <a:srgbClr val="000000"/>
                </a:solidFill>
              </a:rPr>
              <a:t>Rozważ</a:t>
            </a:r>
            <a:r>
              <a:rPr lang="en-US" dirty="0">
                <a:solidFill>
                  <a:srgbClr val="000000"/>
                </a:solidFill>
              </a:rPr>
              <a:t> </a:t>
            </a:r>
            <a:r>
              <a:rPr lang="en-US" dirty="0" err="1">
                <a:solidFill>
                  <a:srgbClr val="000000"/>
                </a:solidFill>
              </a:rPr>
              <a:t>podstawowe</a:t>
            </a:r>
            <a:r>
              <a:rPr lang="en-US" dirty="0">
                <a:solidFill>
                  <a:srgbClr val="000000"/>
                </a:solidFill>
              </a:rPr>
              <a:t> </a:t>
            </a:r>
            <a:r>
              <a:rPr lang="en-US" dirty="0" err="1">
                <a:solidFill>
                  <a:srgbClr val="000000"/>
                </a:solidFill>
              </a:rPr>
              <a:t>elementy</a:t>
            </a:r>
            <a:r>
              <a:rPr lang="en-US" dirty="0">
                <a:solidFill>
                  <a:srgbClr val="000000"/>
                </a:solidFill>
              </a:rPr>
              <a:t> </a:t>
            </a:r>
            <a:r>
              <a:rPr lang="en-US" dirty="0" err="1">
                <a:solidFill>
                  <a:srgbClr val="000000"/>
                </a:solidFill>
              </a:rPr>
              <a:t>benchmarkingu</a:t>
            </a:r>
            <a:r>
              <a:rPr lang="en-US" dirty="0">
                <a:solidFill>
                  <a:srgbClr val="000000"/>
                </a:solidFill>
              </a:rPr>
              <a:t> </a:t>
            </a:r>
            <a:r>
              <a:rPr lang="en-US" dirty="0" err="1">
                <a:solidFill>
                  <a:srgbClr val="000000"/>
                </a:solidFill>
              </a:rPr>
              <a:t>standardów</a:t>
            </a:r>
            <a:r>
              <a:rPr lang="en-US" dirty="0">
                <a:solidFill>
                  <a:srgbClr val="000000"/>
                </a:solidFill>
              </a:rPr>
              <a:t> </a:t>
            </a:r>
            <a:r>
              <a:rPr lang="en-US" dirty="0" err="1">
                <a:solidFill>
                  <a:srgbClr val="000000"/>
                </a:solidFill>
              </a:rPr>
              <a:t>zrównoważonego</a:t>
            </a:r>
            <a:r>
              <a:rPr lang="en-US" dirty="0">
                <a:solidFill>
                  <a:srgbClr val="000000"/>
                </a:solidFill>
              </a:rPr>
              <a:t> </a:t>
            </a:r>
            <a:r>
              <a:rPr lang="en-US" dirty="0" err="1">
                <a:solidFill>
                  <a:srgbClr val="000000"/>
                </a:solidFill>
              </a:rPr>
              <a:t>rozwoju</a:t>
            </a:r>
            <a:r>
              <a:rPr lang="en-US" dirty="0">
                <a:solidFill>
                  <a:srgbClr val="000000"/>
                </a:solidFill>
              </a:rPr>
              <a:t>.</a:t>
            </a:r>
            <a:endParaRPr lang="pl-PL" dirty="0">
              <a:solidFill>
                <a:srgbClr val="000000"/>
              </a:solidFill>
            </a:endParaRPr>
          </a:p>
          <a:p>
            <a:pPr marL="342900" lvl="0" indent="-342900" algn="just" rtl="0">
              <a:lnSpc>
                <a:spcPct val="100000"/>
              </a:lnSpc>
              <a:spcBef>
                <a:spcPts val="600"/>
              </a:spcBef>
              <a:spcAft>
                <a:spcPts val="0"/>
              </a:spcAft>
              <a:buSzPts val="2400"/>
              <a:buFont typeface="Arial"/>
              <a:buChar char="•"/>
            </a:pPr>
            <a:r>
              <a:rPr lang="en-US" dirty="0" err="1">
                <a:solidFill>
                  <a:srgbClr val="000000"/>
                </a:solidFill>
              </a:rPr>
              <a:t>Dostosuj</a:t>
            </a:r>
            <a:r>
              <a:rPr lang="en-US" dirty="0">
                <a:solidFill>
                  <a:srgbClr val="000000"/>
                </a:solidFill>
              </a:rPr>
              <a:t> </a:t>
            </a:r>
            <a:r>
              <a:rPr lang="en-US" dirty="0" err="1">
                <a:solidFill>
                  <a:srgbClr val="000000"/>
                </a:solidFill>
              </a:rPr>
              <a:t>się</a:t>
            </a:r>
            <a:r>
              <a:rPr lang="en-US" dirty="0">
                <a:solidFill>
                  <a:srgbClr val="000000"/>
                </a:solidFill>
              </a:rPr>
              <a:t> do </a:t>
            </a:r>
            <a:r>
              <a:rPr lang="en-US" dirty="0" err="1">
                <a:solidFill>
                  <a:srgbClr val="000000"/>
                </a:solidFill>
              </a:rPr>
              <a:t>międzynarodowych</a:t>
            </a:r>
            <a:r>
              <a:rPr lang="en-US" dirty="0">
                <a:solidFill>
                  <a:srgbClr val="000000"/>
                </a:solidFill>
              </a:rPr>
              <a:t> norm i </a:t>
            </a:r>
            <a:r>
              <a:rPr lang="en-US" dirty="0" err="1">
                <a:solidFill>
                  <a:srgbClr val="000000"/>
                </a:solidFill>
              </a:rPr>
              <a:t>wytycznych</a:t>
            </a:r>
            <a:r>
              <a:rPr lang="en-US" dirty="0">
                <a:solidFill>
                  <a:srgbClr val="000000"/>
                </a:solidFill>
              </a:rPr>
              <a:t>.</a:t>
            </a:r>
            <a:endParaRPr lang="pl-PL" dirty="0">
              <a:solidFill>
                <a:srgbClr val="000000"/>
              </a:solidFill>
            </a:endParaRPr>
          </a:p>
          <a:p>
            <a:pPr marL="342900" lvl="0" indent="-342900" algn="just" rtl="0">
              <a:lnSpc>
                <a:spcPct val="100000"/>
              </a:lnSpc>
              <a:spcBef>
                <a:spcPts val="600"/>
              </a:spcBef>
              <a:spcAft>
                <a:spcPts val="0"/>
              </a:spcAft>
              <a:buSzPts val="2400"/>
              <a:buFont typeface="Arial"/>
              <a:buChar char="•"/>
            </a:pPr>
            <a:r>
              <a:rPr lang="en-US" dirty="0" err="1">
                <a:solidFill>
                  <a:srgbClr val="000000"/>
                </a:solidFill>
              </a:rPr>
              <a:t>Uwzględnij</a:t>
            </a:r>
            <a:r>
              <a:rPr lang="en-US" dirty="0">
                <a:solidFill>
                  <a:srgbClr val="000000"/>
                </a:solidFill>
              </a:rPr>
              <a:t> </a:t>
            </a:r>
            <a:r>
              <a:rPr lang="en-US" dirty="0" err="1">
                <a:solidFill>
                  <a:srgbClr val="000000"/>
                </a:solidFill>
              </a:rPr>
              <a:t>różne</a:t>
            </a:r>
            <a:r>
              <a:rPr lang="en-US" dirty="0">
                <a:solidFill>
                  <a:srgbClr val="000000"/>
                </a:solidFill>
              </a:rPr>
              <a:t> </a:t>
            </a:r>
            <a:r>
              <a:rPr lang="en-US" dirty="0" err="1">
                <a:solidFill>
                  <a:srgbClr val="000000"/>
                </a:solidFill>
              </a:rPr>
              <a:t>podejścia</a:t>
            </a:r>
            <a:r>
              <a:rPr lang="en-US" dirty="0">
                <a:solidFill>
                  <a:srgbClr val="000000"/>
                </a:solidFill>
              </a:rPr>
              <a:t> w </a:t>
            </a:r>
            <a:r>
              <a:rPr lang="en-US" dirty="0" err="1">
                <a:solidFill>
                  <a:srgbClr val="000000"/>
                </a:solidFill>
              </a:rPr>
              <a:t>benchmarku</a:t>
            </a:r>
            <a:r>
              <a:rPr lang="en-US" dirty="0">
                <a:solidFill>
                  <a:srgbClr val="000000"/>
                </a:solidFill>
              </a:rPr>
              <a:t>.</a:t>
            </a:r>
            <a:endParaRPr lang="pl-PL" dirty="0">
              <a:solidFill>
                <a:srgbClr val="000000"/>
              </a:solidFill>
            </a:endParaRPr>
          </a:p>
          <a:p>
            <a:pPr marL="342900" lvl="0" indent="-342900" algn="just" rtl="0">
              <a:lnSpc>
                <a:spcPct val="100000"/>
              </a:lnSpc>
              <a:spcBef>
                <a:spcPts val="600"/>
              </a:spcBef>
              <a:spcAft>
                <a:spcPts val="0"/>
              </a:spcAft>
              <a:buSzPts val="2400"/>
              <a:buFont typeface="Arial"/>
              <a:buChar char="•"/>
            </a:pPr>
            <a:r>
              <a:rPr lang="en-US" dirty="0" err="1">
                <a:solidFill>
                  <a:srgbClr val="000000"/>
                </a:solidFill>
              </a:rPr>
              <a:t>Określ</a:t>
            </a:r>
            <a:r>
              <a:rPr lang="en-US" dirty="0">
                <a:solidFill>
                  <a:srgbClr val="000000"/>
                </a:solidFill>
              </a:rPr>
              <a:t> </a:t>
            </a:r>
            <a:r>
              <a:rPr lang="en-US" dirty="0" err="1">
                <a:solidFill>
                  <a:srgbClr val="000000"/>
                </a:solidFill>
              </a:rPr>
              <a:t>strukturę</a:t>
            </a:r>
            <a:r>
              <a:rPr lang="en-US" dirty="0">
                <a:solidFill>
                  <a:srgbClr val="000000"/>
                </a:solidFill>
              </a:rPr>
              <a:t> </a:t>
            </a:r>
            <a:r>
              <a:rPr lang="en-US" dirty="0" err="1">
                <a:solidFill>
                  <a:srgbClr val="000000"/>
                </a:solidFill>
              </a:rPr>
              <a:t>oceny</a:t>
            </a:r>
            <a:r>
              <a:rPr lang="en-US" dirty="0">
                <a:solidFill>
                  <a:srgbClr val="000000"/>
                </a:solidFill>
              </a:rPr>
              <a:t> </a:t>
            </a:r>
            <a:r>
              <a:rPr lang="en-US" dirty="0" err="1">
                <a:solidFill>
                  <a:srgbClr val="000000"/>
                </a:solidFill>
              </a:rPr>
              <a:t>benchmarku</a:t>
            </a:r>
            <a:r>
              <a:rPr lang="en-US" dirty="0">
                <a:solidFill>
                  <a:srgbClr val="000000"/>
                </a:solidFill>
              </a:rPr>
              <a:t>.</a:t>
            </a:r>
            <a:r>
              <a:rPr lang="pl-PL" dirty="0">
                <a:solidFill>
                  <a:srgbClr val="000000"/>
                </a:solidFill>
              </a:rPr>
              <a:t> </a:t>
            </a:r>
            <a:r>
              <a:rPr lang="en-US" dirty="0" err="1">
                <a:solidFill>
                  <a:srgbClr val="000000"/>
                </a:solidFill>
              </a:rPr>
              <a:t>Określ</a:t>
            </a:r>
            <a:r>
              <a:rPr lang="en-US" dirty="0">
                <a:solidFill>
                  <a:srgbClr val="000000"/>
                </a:solidFill>
              </a:rPr>
              <a:t> </a:t>
            </a:r>
            <a:r>
              <a:rPr lang="en-US" dirty="0" err="1">
                <a:solidFill>
                  <a:srgbClr val="000000"/>
                </a:solidFill>
              </a:rPr>
              <a:t>metodologię</a:t>
            </a:r>
            <a:r>
              <a:rPr lang="en-US" dirty="0">
                <a:solidFill>
                  <a:srgbClr val="000000"/>
                </a:solidFill>
              </a:rPr>
              <a:t> </a:t>
            </a:r>
            <a:r>
              <a:rPr lang="en-US" dirty="0" err="1">
                <a:solidFill>
                  <a:srgbClr val="000000"/>
                </a:solidFill>
              </a:rPr>
              <a:t>benchmarkingu</a:t>
            </a:r>
            <a:r>
              <a:rPr lang="en-US" dirty="0">
                <a:solidFill>
                  <a:srgbClr val="000000"/>
                </a:solidFill>
              </a:rPr>
              <a:t>.</a:t>
            </a:r>
            <a:endParaRPr lang="pl-PL" dirty="0">
              <a:solidFill>
                <a:srgbClr val="000000"/>
              </a:solidFill>
            </a:endParaRPr>
          </a:p>
          <a:p>
            <a:pPr marL="0" lvl="0" indent="0" algn="just" rtl="0">
              <a:lnSpc>
                <a:spcPct val="100000"/>
              </a:lnSpc>
              <a:spcBef>
                <a:spcPts val="600"/>
              </a:spcBef>
              <a:spcAft>
                <a:spcPts val="0"/>
              </a:spcAft>
              <a:buSzPts val="2400"/>
            </a:pPr>
            <a:r>
              <a:rPr lang="en-US" dirty="0" err="1">
                <a:solidFill>
                  <a:srgbClr val="000000"/>
                </a:solidFill>
              </a:rPr>
              <a:t>Kroki</a:t>
            </a:r>
            <a:r>
              <a:rPr lang="en-US" dirty="0">
                <a:solidFill>
                  <a:srgbClr val="000000"/>
                </a:solidFill>
              </a:rPr>
              <a:t> </a:t>
            </a:r>
            <a:r>
              <a:rPr lang="en-US" dirty="0" err="1">
                <a:solidFill>
                  <a:srgbClr val="000000"/>
                </a:solidFill>
              </a:rPr>
              <a:t>wdrażania</a:t>
            </a:r>
            <a:r>
              <a:rPr lang="en-US" dirty="0">
                <a:solidFill>
                  <a:srgbClr val="000000"/>
                </a:solidFill>
              </a:rPr>
              <a:t> </a:t>
            </a:r>
            <a:r>
              <a:rPr lang="en-US" dirty="0" err="1">
                <a:solidFill>
                  <a:srgbClr val="000000"/>
                </a:solidFill>
              </a:rPr>
              <a:t>procesu</a:t>
            </a:r>
            <a:r>
              <a:rPr lang="en-US" dirty="0">
                <a:solidFill>
                  <a:srgbClr val="000000"/>
                </a:solidFill>
              </a:rPr>
              <a:t> </a:t>
            </a:r>
            <a:r>
              <a:rPr lang="en-US" dirty="0" err="1">
                <a:solidFill>
                  <a:srgbClr val="000000"/>
                </a:solidFill>
              </a:rPr>
              <a:t>benchmarkingu</a:t>
            </a:r>
            <a:r>
              <a:rPr lang="en-US" dirty="0">
                <a:solidFill>
                  <a:srgbClr val="000000"/>
                </a:solidFill>
              </a:rPr>
              <a:t>.</a:t>
            </a:r>
            <a:endParaRPr lang="pl-PL" dirty="0">
              <a:solidFill>
                <a:srgbClr val="000000"/>
              </a:solidFill>
            </a:endParaRPr>
          </a:p>
          <a:p>
            <a:pPr marL="342900" lvl="0" indent="-342900" algn="just" rtl="0">
              <a:lnSpc>
                <a:spcPct val="100000"/>
              </a:lnSpc>
              <a:spcBef>
                <a:spcPts val="600"/>
              </a:spcBef>
              <a:spcAft>
                <a:spcPts val="0"/>
              </a:spcAft>
              <a:buSzPts val="2400"/>
              <a:buFont typeface="Arial"/>
              <a:buChar char="•"/>
            </a:pPr>
            <a:r>
              <a:rPr lang="en-US" dirty="0" err="1">
                <a:solidFill>
                  <a:srgbClr val="000000"/>
                </a:solidFill>
              </a:rPr>
              <a:t>Określ</a:t>
            </a:r>
            <a:r>
              <a:rPr lang="en-US" dirty="0">
                <a:solidFill>
                  <a:srgbClr val="000000"/>
                </a:solidFill>
              </a:rPr>
              <a:t> </a:t>
            </a:r>
            <a:r>
              <a:rPr lang="en-US" dirty="0" err="1">
                <a:solidFill>
                  <a:srgbClr val="000000"/>
                </a:solidFill>
              </a:rPr>
              <a:t>sposób</a:t>
            </a:r>
            <a:r>
              <a:rPr lang="en-US" dirty="0">
                <a:solidFill>
                  <a:srgbClr val="000000"/>
                </a:solidFill>
              </a:rPr>
              <a:t> </a:t>
            </a:r>
            <a:r>
              <a:rPr lang="en-US" dirty="0" err="1">
                <a:solidFill>
                  <a:srgbClr val="000000"/>
                </a:solidFill>
              </a:rPr>
              <a:t>komunikowania</a:t>
            </a:r>
            <a:r>
              <a:rPr lang="en-US" dirty="0">
                <a:solidFill>
                  <a:srgbClr val="000000"/>
                </a:solidFill>
              </a:rPr>
              <a:t> </a:t>
            </a:r>
            <a:r>
              <a:rPr lang="en-US" dirty="0" err="1">
                <a:solidFill>
                  <a:srgbClr val="000000"/>
                </a:solidFill>
              </a:rPr>
              <a:t>wyników.Rozważ</a:t>
            </a:r>
            <a:r>
              <a:rPr lang="en-US" dirty="0">
                <a:solidFill>
                  <a:srgbClr val="000000"/>
                </a:solidFill>
              </a:rPr>
              <a:t> </a:t>
            </a:r>
            <a:r>
              <a:rPr lang="en-US" dirty="0" err="1">
                <a:solidFill>
                  <a:srgbClr val="000000"/>
                </a:solidFill>
              </a:rPr>
              <a:t>dalsze</a:t>
            </a:r>
            <a:r>
              <a:rPr lang="en-US" dirty="0">
                <a:solidFill>
                  <a:srgbClr val="000000"/>
                </a:solidFill>
              </a:rPr>
              <a:t> </a:t>
            </a:r>
            <a:r>
              <a:rPr lang="en-US" dirty="0" err="1">
                <a:solidFill>
                  <a:srgbClr val="000000"/>
                </a:solidFill>
              </a:rPr>
              <a:t>kwestie</a:t>
            </a:r>
            <a:r>
              <a:rPr lang="en-US" dirty="0">
                <a:solidFill>
                  <a:srgbClr val="000000"/>
                </a:solidFill>
              </a:rPr>
              <a:t>, </a:t>
            </a:r>
            <a:r>
              <a:rPr lang="en-US" dirty="0" err="1">
                <a:solidFill>
                  <a:srgbClr val="000000"/>
                </a:solidFill>
              </a:rPr>
              <a:t>takie</a:t>
            </a:r>
            <a:r>
              <a:rPr lang="en-US" dirty="0">
                <a:solidFill>
                  <a:srgbClr val="000000"/>
                </a:solidFill>
              </a:rPr>
              <a:t> jak </a:t>
            </a:r>
            <a:r>
              <a:rPr lang="en-US" dirty="0" err="1">
                <a:solidFill>
                  <a:srgbClr val="000000"/>
                </a:solidFill>
              </a:rPr>
              <a:t>kompetencje</a:t>
            </a:r>
            <a:r>
              <a:rPr lang="en-US" dirty="0">
                <a:solidFill>
                  <a:srgbClr val="000000"/>
                </a:solidFill>
              </a:rPr>
              <a:t>, </a:t>
            </a:r>
            <a:r>
              <a:rPr lang="en-US" dirty="0" err="1">
                <a:solidFill>
                  <a:srgbClr val="000000"/>
                </a:solidFill>
              </a:rPr>
              <a:t>koszty</a:t>
            </a:r>
            <a:r>
              <a:rPr lang="en-US" dirty="0">
                <a:solidFill>
                  <a:srgbClr val="000000"/>
                </a:solidFill>
              </a:rPr>
              <a:t> i </a:t>
            </a:r>
            <a:r>
              <a:rPr lang="en-US" dirty="0" err="1">
                <a:solidFill>
                  <a:srgbClr val="000000"/>
                </a:solidFill>
              </a:rPr>
              <a:t>złożoność</a:t>
            </a:r>
            <a:r>
              <a:rPr lang="en-US" dirty="0">
                <a:solidFill>
                  <a:srgbClr val="000000"/>
                </a:solidFill>
              </a:rPr>
              <a:t>.</a:t>
            </a:r>
            <a:endParaRPr lang="pl-PL" dirty="0">
              <a:solidFill>
                <a:srgbClr val="000000"/>
              </a:solidFill>
            </a:endParaRPr>
          </a:p>
          <a:p>
            <a:pPr marL="342900" lvl="0" indent="-342900" algn="just" rtl="0">
              <a:lnSpc>
                <a:spcPct val="100000"/>
              </a:lnSpc>
              <a:spcBef>
                <a:spcPts val="600"/>
              </a:spcBef>
              <a:spcAft>
                <a:spcPts val="0"/>
              </a:spcAft>
              <a:buSzPts val="2400"/>
              <a:buFont typeface="Arial"/>
              <a:buChar char="•"/>
            </a:pPr>
            <a:r>
              <a:rPr lang="en-US" dirty="0">
                <a:solidFill>
                  <a:srgbClr val="000000"/>
                </a:solidFill>
              </a:rPr>
              <a:t>Improve the benchmark and process.</a:t>
            </a:r>
            <a:endParaRPr lang="pl-PL" dirty="0">
              <a:solidFill>
                <a:srgbClr val="000000"/>
              </a:solidFill>
            </a:endParaRPr>
          </a:p>
          <a:p>
            <a:pPr marL="342900" lvl="0" indent="-342900" algn="just" rtl="0">
              <a:lnSpc>
                <a:spcPct val="100000"/>
              </a:lnSpc>
              <a:spcBef>
                <a:spcPts val="600"/>
              </a:spcBef>
              <a:spcAft>
                <a:spcPts val="0"/>
              </a:spcAft>
              <a:buSzPts val="2400"/>
              <a:buFont typeface="Arial"/>
              <a:buChar char="•"/>
            </a:pPr>
            <a:r>
              <a:rPr lang="en-US" dirty="0">
                <a:solidFill>
                  <a:srgbClr val="000000"/>
                </a:solidFill>
              </a:rPr>
              <a:t>Government use of benchmarks.</a:t>
            </a:r>
            <a:endParaRPr dirty="0">
              <a:solidFill>
                <a:srgbClr val="000000"/>
              </a:solidFill>
            </a:endParaRPr>
          </a:p>
        </p:txBody>
      </p:sp>
      <p:pic>
        <p:nvPicPr>
          <p:cNvPr id="5" name="Picture Placeholder 4">
            <a:extLst>
              <a:ext uri="{FF2B5EF4-FFF2-40B4-BE49-F238E27FC236}">
                <a16:creationId xmlns:a16="http://schemas.microsoft.com/office/drawing/2014/main" id="{6045F95C-604D-5B6D-FB39-057F2D1F20F9}"/>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1"/>
          <p:cNvSpPr txBox="1">
            <a:spLocks noGrp="1"/>
          </p:cNvSpPr>
          <p:nvPr>
            <p:ph type="body" idx="1"/>
          </p:nvPr>
        </p:nvSpPr>
        <p:spPr>
          <a:xfrm>
            <a:off x="4479534" y="364561"/>
            <a:ext cx="6904232" cy="5871854"/>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US" b="1" dirty="0">
                <a:solidFill>
                  <a:srgbClr val="222222"/>
                </a:solidFill>
                <a:highlight>
                  <a:srgbClr val="FFFFFF"/>
                </a:highlight>
              </a:rPr>
              <a:t>A </a:t>
            </a:r>
            <a:r>
              <a:rPr lang="pl-PL" b="1" dirty="0">
                <a:solidFill>
                  <a:srgbClr val="222222"/>
                </a:solidFill>
                <a:highlight>
                  <a:srgbClr val="FFFFFF"/>
                </a:highlight>
              </a:rPr>
              <a:t>Przewodnik po dobrych praktykach w zakresie oceny porównawczej zrównoważonego rozwoju</a:t>
            </a:r>
            <a:endParaRPr dirty="0"/>
          </a:p>
          <a:p>
            <a:pPr marL="342900" lvl="0" indent="-342900" algn="just" rtl="0">
              <a:lnSpc>
                <a:spcPct val="150000"/>
              </a:lnSpc>
              <a:spcBef>
                <a:spcPts val="0"/>
              </a:spcBef>
              <a:spcAft>
                <a:spcPts val="0"/>
              </a:spcAft>
              <a:buClr>
                <a:srgbClr val="595959"/>
              </a:buClr>
              <a:buSzPts val="2400"/>
              <a:buFont typeface="Arial"/>
              <a:buChar char="•"/>
            </a:pPr>
            <a:r>
              <a:rPr lang="pl-PL" sz="2000" dirty="0">
                <a:solidFill>
                  <a:srgbClr val="222222"/>
                </a:solidFill>
                <a:highlight>
                  <a:srgbClr val="FFFFFF"/>
                </a:highlight>
              </a:rPr>
              <a:t>Dobry przewodnik po praktykach analizy porównawczej zrównoważonego rozwoju może stanowić ramy oraz praktyczny zbiór dobrych praktyk i wskazówek dla organizacji i inicjatyw rozważających, czy przeprowadzić analizę porównawczą, czy też opracować program analizy porównawczej.</a:t>
            </a:r>
          </a:p>
          <a:p>
            <a:pPr marL="342900" lvl="0" indent="-342900" algn="just" rtl="0">
              <a:lnSpc>
                <a:spcPct val="150000"/>
              </a:lnSpc>
              <a:spcBef>
                <a:spcPts val="0"/>
              </a:spcBef>
              <a:spcAft>
                <a:spcPts val="0"/>
              </a:spcAft>
              <a:buClr>
                <a:srgbClr val="595959"/>
              </a:buClr>
              <a:buSzPts val="2400"/>
              <a:buFont typeface="Arial"/>
              <a:buChar char="•"/>
            </a:pPr>
            <a:r>
              <a:rPr lang="pl-PL" sz="2000" dirty="0">
                <a:solidFill>
                  <a:srgbClr val="222222"/>
                </a:solidFill>
                <a:highlight>
                  <a:srgbClr val="FFFFFF"/>
                </a:highlight>
              </a:rPr>
              <a:t>Może to obejmować standardy opracowane przez dowolny typ organizacji, w tym firmy, rządy, organizacje pozarządowe, standardy zrównoważonego rozwoju i inne.</a:t>
            </a:r>
            <a:endParaRPr sz="2000" dirty="0"/>
          </a:p>
        </p:txBody>
      </p:sp>
      <p:sp>
        <p:nvSpPr>
          <p:cNvPr id="251" name="Google Shape;251;p51"/>
          <p:cNvSpPr txBox="1">
            <a:spLocks noGrp="1"/>
          </p:cNvSpPr>
          <p:nvPr>
            <p:ph type="body" idx="2"/>
          </p:nvPr>
        </p:nvSpPr>
        <p:spPr>
          <a:xfrm>
            <a:off x="621547" y="352204"/>
            <a:ext cx="3125818" cy="41684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pl-PL" dirty="0"/>
              <a:t>METODY POMIARU WYDAJNOŚCI W OPARCIU O STANDARDY BRANŻOWE I NAJLEPSZE PRAKTYKI</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2"/>
          <p:cNvSpPr txBox="1">
            <a:spLocks noGrp="1"/>
          </p:cNvSpPr>
          <p:nvPr>
            <p:ph type="body" idx="1"/>
          </p:nvPr>
        </p:nvSpPr>
        <p:spPr>
          <a:xfrm>
            <a:off x="4458984" y="467302"/>
            <a:ext cx="6914508" cy="5902676"/>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SzPts val="2400"/>
              <a:buFont typeface="Arial"/>
              <a:buChar char="•"/>
            </a:pPr>
            <a:r>
              <a:rPr lang="pl-PL" dirty="0">
                <a:solidFill>
                  <a:srgbClr val="222222"/>
                </a:solidFill>
                <a:highlight>
                  <a:srgbClr val="FFFFFF"/>
                </a:highlight>
              </a:rPr>
              <a:t>Przewodnik powinien mieć na celu zapewnienie ram i praktycznego zestawu dobrych praktyk i rozważań dla organizacji i inicjatyw rozważających przeprowadzenie ćwiczenia </a:t>
            </a:r>
            <a:r>
              <a:rPr lang="pl-PL" dirty="0" err="1">
                <a:solidFill>
                  <a:srgbClr val="222222"/>
                </a:solidFill>
                <a:highlight>
                  <a:srgbClr val="FFFFFF"/>
                </a:highlight>
              </a:rPr>
              <a:t>benchmarkingowego</a:t>
            </a:r>
            <a:r>
              <a:rPr lang="pl-PL" dirty="0">
                <a:solidFill>
                  <a:srgbClr val="222222"/>
                </a:solidFill>
                <a:highlight>
                  <a:srgbClr val="FFFFFF"/>
                </a:highlight>
              </a:rPr>
              <a:t> lub opracowanie programu </a:t>
            </a:r>
            <a:r>
              <a:rPr lang="pl-PL" dirty="0" err="1">
                <a:solidFill>
                  <a:srgbClr val="222222"/>
                </a:solidFill>
                <a:highlight>
                  <a:srgbClr val="FFFFFF"/>
                </a:highlight>
              </a:rPr>
              <a:t>benchmarkingowego</a:t>
            </a:r>
            <a:r>
              <a:rPr lang="pl-PL" dirty="0">
                <a:solidFill>
                  <a:srgbClr val="222222"/>
                </a:solidFill>
                <a:highlight>
                  <a:srgbClr val="FFFFFF"/>
                </a:highlight>
              </a:rPr>
              <a:t>.</a:t>
            </a:r>
          </a:p>
          <a:p>
            <a:pPr marL="342900" lvl="0" indent="-342900" algn="just" rtl="0">
              <a:lnSpc>
                <a:spcPct val="150000"/>
              </a:lnSpc>
              <a:spcBef>
                <a:spcPts val="0"/>
              </a:spcBef>
              <a:spcAft>
                <a:spcPts val="0"/>
              </a:spcAft>
              <a:buSzPts val="2400"/>
              <a:buFont typeface="Arial"/>
              <a:buChar char="•"/>
            </a:pPr>
            <a:endParaRPr lang="pl-PL" dirty="0">
              <a:solidFill>
                <a:srgbClr val="222222"/>
              </a:solidFill>
              <a:highlight>
                <a:srgbClr val="FFFFFF"/>
              </a:highlight>
            </a:endParaRPr>
          </a:p>
          <a:p>
            <a:pPr marL="342900" lvl="0" indent="-342900" algn="just" rtl="0">
              <a:lnSpc>
                <a:spcPct val="150000"/>
              </a:lnSpc>
              <a:spcBef>
                <a:spcPts val="0"/>
              </a:spcBef>
              <a:spcAft>
                <a:spcPts val="0"/>
              </a:spcAft>
              <a:buSzPts val="2400"/>
              <a:buFont typeface="Arial"/>
              <a:buChar char="•"/>
            </a:pPr>
            <a:r>
              <a:rPr lang="pl-PL" dirty="0">
                <a:solidFill>
                  <a:srgbClr val="222222"/>
                </a:solidFill>
                <a:highlight>
                  <a:srgbClr val="FFFFFF"/>
                </a:highlight>
              </a:rPr>
              <a:t>Nie powinien w pełni proponować kryteriów lub wymagań, które mają być wykorzystane w benchmarku, ale określać pewne rozważania dotyczące opracowywania tych wymagań.</a:t>
            </a:r>
            <a:endParaRPr dirty="0"/>
          </a:p>
        </p:txBody>
      </p:sp>
      <p:sp>
        <p:nvSpPr>
          <p:cNvPr id="257" name="Google Shape;257;p52"/>
          <p:cNvSpPr txBox="1">
            <a:spLocks noGrp="1"/>
          </p:cNvSpPr>
          <p:nvPr>
            <p:ph type="body" idx="2"/>
          </p:nvPr>
        </p:nvSpPr>
        <p:spPr>
          <a:xfrm>
            <a:off x="621547" y="352204"/>
            <a:ext cx="3125818" cy="41684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pl-PL" dirty="0"/>
              <a:t>METODY POMIARU WYDAJNOŚCI W OPARCIU O STANDARDY BRANŻOWE I NAJLEPSZE PRAKTYKI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3"/>
          <p:cNvSpPr txBox="1">
            <a:spLocks noGrp="1"/>
          </p:cNvSpPr>
          <p:nvPr>
            <p:ph type="body" idx="1"/>
          </p:nvPr>
        </p:nvSpPr>
        <p:spPr>
          <a:xfrm>
            <a:off x="4458984" y="477662"/>
            <a:ext cx="6676376" cy="5902676"/>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SzPts val="2400"/>
              <a:buFont typeface="Arial"/>
              <a:buChar char="•"/>
            </a:pPr>
            <a:r>
              <a:rPr lang="pl-PL" sz="2000" dirty="0">
                <a:solidFill>
                  <a:srgbClr val="222222"/>
                </a:solidFill>
                <a:highlight>
                  <a:srgbClr val="FFFFFF"/>
                </a:highlight>
              </a:rPr>
              <a:t>Powinien być stosowany w każdym trwającym programie </a:t>
            </a:r>
            <a:r>
              <a:rPr lang="pl-PL" sz="2000" dirty="0" err="1">
                <a:solidFill>
                  <a:srgbClr val="222222"/>
                </a:solidFill>
                <a:highlight>
                  <a:srgbClr val="FFFFFF"/>
                </a:highlight>
              </a:rPr>
              <a:t>benchmarkingu</a:t>
            </a:r>
            <a:r>
              <a:rPr lang="pl-PL" sz="2000" dirty="0">
                <a:solidFill>
                  <a:srgbClr val="222222"/>
                </a:solidFill>
                <a:highlight>
                  <a:srgbClr val="FFFFFF"/>
                </a:highlight>
              </a:rPr>
              <a:t> w celu analizy lub oceny inicjatyw lub wyników zrównoważonego rozwoju, a także jednorazowych ćwiczeń </a:t>
            </a:r>
            <a:r>
              <a:rPr lang="pl-PL" sz="2000" dirty="0" err="1">
                <a:solidFill>
                  <a:srgbClr val="222222"/>
                </a:solidFill>
                <a:highlight>
                  <a:srgbClr val="FFFFFF"/>
                </a:highlight>
              </a:rPr>
              <a:t>benchmarkingowych</a:t>
            </a:r>
            <a:r>
              <a:rPr lang="pl-PL" sz="2000" dirty="0">
                <a:solidFill>
                  <a:srgbClr val="222222"/>
                </a:solidFill>
                <a:highlight>
                  <a:srgbClr val="FFFFFF"/>
                </a:highlight>
              </a:rPr>
              <a:t>. </a:t>
            </a:r>
          </a:p>
          <a:p>
            <a:pPr marL="342900" lvl="0" indent="-342900" algn="just" rtl="0">
              <a:lnSpc>
                <a:spcPct val="150000"/>
              </a:lnSpc>
              <a:spcBef>
                <a:spcPts val="0"/>
              </a:spcBef>
              <a:spcAft>
                <a:spcPts val="0"/>
              </a:spcAft>
              <a:buSzPts val="2400"/>
              <a:buFont typeface="Arial"/>
              <a:buChar char="•"/>
            </a:pPr>
            <a:r>
              <a:rPr lang="pl-PL" sz="2000" dirty="0">
                <a:solidFill>
                  <a:srgbClr val="222222"/>
                </a:solidFill>
                <a:highlight>
                  <a:srgbClr val="FFFFFF"/>
                </a:highlight>
              </a:rPr>
              <a:t>Powinien również omawiać znaczenie dostosowania do norm i wytycznych międzynarodowych, obejmować różne podejścia w benchmarku, określać strukturę oceny benchmarku, określać metodologię </a:t>
            </a:r>
            <a:r>
              <a:rPr lang="pl-PL" sz="2000" dirty="0" err="1">
                <a:solidFill>
                  <a:srgbClr val="222222"/>
                </a:solidFill>
                <a:highlight>
                  <a:srgbClr val="FFFFFF"/>
                </a:highlight>
              </a:rPr>
              <a:t>benchmarkingu</a:t>
            </a:r>
            <a:r>
              <a:rPr lang="pl-PL" sz="2000" dirty="0">
                <a:solidFill>
                  <a:srgbClr val="222222"/>
                </a:solidFill>
                <a:highlight>
                  <a:srgbClr val="FFFFFF"/>
                </a:highlight>
              </a:rPr>
              <a:t>, kroki wdrażania procesu </a:t>
            </a:r>
            <a:r>
              <a:rPr lang="pl-PL" sz="2000" dirty="0" err="1">
                <a:solidFill>
                  <a:srgbClr val="222222"/>
                </a:solidFill>
                <a:highlight>
                  <a:srgbClr val="FFFFFF"/>
                </a:highlight>
              </a:rPr>
              <a:t>benchmarkingu</a:t>
            </a:r>
            <a:r>
              <a:rPr lang="pl-PL" sz="2000" dirty="0">
                <a:solidFill>
                  <a:srgbClr val="222222"/>
                </a:solidFill>
                <a:highlight>
                  <a:srgbClr val="FFFFFF"/>
                </a:highlight>
              </a:rPr>
              <a:t> i określać sposób komunikowania wyników.</a:t>
            </a:r>
            <a:endParaRPr sz="2000" dirty="0"/>
          </a:p>
        </p:txBody>
      </p:sp>
      <p:sp>
        <p:nvSpPr>
          <p:cNvPr id="263" name="Google Shape;263;p53"/>
          <p:cNvSpPr txBox="1">
            <a:spLocks noGrp="1"/>
          </p:cNvSpPr>
          <p:nvPr>
            <p:ph type="body" idx="2"/>
          </p:nvPr>
        </p:nvSpPr>
        <p:spPr>
          <a:xfrm>
            <a:off x="621547" y="352204"/>
            <a:ext cx="3125818" cy="41684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pl-PL" dirty="0"/>
              <a:t>METODY POMIARU WYDAJNOŚCI W OPARCIU O STANDARDY BRANŻOWE I NAJLEPSZE PRAKTYKI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4"/>
          <p:cNvSpPr txBox="1">
            <a:spLocks noGrp="1"/>
          </p:cNvSpPr>
          <p:nvPr>
            <p:ph type="body" idx="1"/>
          </p:nvPr>
        </p:nvSpPr>
        <p:spPr>
          <a:xfrm>
            <a:off x="4458984" y="364562"/>
            <a:ext cx="6914508" cy="5902676"/>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pl-PL" b="1" dirty="0">
                <a:solidFill>
                  <a:srgbClr val="222222"/>
                </a:solidFill>
                <a:highlight>
                  <a:srgbClr val="FFFFFF"/>
                </a:highlight>
              </a:rPr>
              <a:t>Wyzwanie</a:t>
            </a:r>
          </a:p>
          <a:p>
            <a:pPr marL="0" lvl="0" indent="0" algn="just" rtl="0">
              <a:lnSpc>
                <a:spcPct val="150000"/>
              </a:lnSpc>
              <a:spcBef>
                <a:spcPts val="0"/>
              </a:spcBef>
              <a:spcAft>
                <a:spcPts val="0"/>
              </a:spcAft>
              <a:buSzPts val="2400"/>
              <a:buNone/>
            </a:pPr>
            <a:r>
              <a:rPr lang="pl-PL" dirty="0">
                <a:solidFill>
                  <a:srgbClr val="222222"/>
                </a:solidFill>
                <a:highlight>
                  <a:srgbClr val="FFFFFF"/>
                </a:highlight>
              </a:rPr>
              <a:t>Było niewiele wskazówek, jak opracować i wdrożyć wiarygodny program </a:t>
            </a:r>
            <a:r>
              <a:rPr lang="pl-PL" dirty="0" err="1">
                <a:solidFill>
                  <a:srgbClr val="222222"/>
                </a:solidFill>
                <a:highlight>
                  <a:srgbClr val="FFFFFF"/>
                </a:highlight>
              </a:rPr>
              <a:t>benchmarkingu</a:t>
            </a:r>
            <a:r>
              <a:rPr lang="pl-PL" dirty="0">
                <a:solidFill>
                  <a:srgbClr val="222222"/>
                </a:solidFill>
                <a:highlight>
                  <a:srgbClr val="FFFFFF"/>
                </a:highlight>
              </a:rPr>
              <a:t>. To istotne, ponieważ oznacza, że ​​te programy mają potencjał rozpoznawania i nagradzania słabych wykonawców, co potencjalnie ogranicza skuteczność zbiorowych odpowiedzi na dzisiejsze wyzwania w zakresie zrównoważonego rozwoju.</a:t>
            </a:r>
            <a:endParaRPr dirty="0"/>
          </a:p>
        </p:txBody>
      </p:sp>
      <p:sp>
        <p:nvSpPr>
          <p:cNvPr id="269" name="Google Shape;269;p54"/>
          <p:cNvSpPr txBox="1">
            <a:spLocks noGrp="1"/>
          </p:cNvSpPr>
          <p:nvPr>
            <p:ph type="body" idx="2"/>
          </p:nvPr>
        </p:nvSpPr>
        <p:spPr>
          <a:xfrm>
            <a:off x="621547" y="352204"/>
            <a:ext cx="3125818" cy="41684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pl-PL" dirty="0"/>
              <a:t>METODY POMIARU WYDAJNOŚCI W OPARCIU O STANDARDY BRANŻOWE I NAJLEPSZE PRAKTYKI</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276" name="Google Shape;276;p1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a:t>
            </a:r>
            <a:endParaRPr/>
          </a:p>
        </p:txBody>
      </p:sp>
      <p:sp>
        <p:nvSpPr>
          <p:cNvPr id="277" name="Google Shape;277;p1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78" name="Google Shape;278;p12"/>
          <p:cNvSpPr txBox="1"/>
          <p:nvPr/>
        </p:nvSpPr>
        <p:spPr>
          <a:xfrm>
            <a:off x="5906320" y="4514232"/>
            <a:ext cx="560874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CASE STUDIES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7"/>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Studium </a:t>
            </a:r>
            <a:r>
              <a:rPr lang="en-US" dirty="0" err="1"/>
              <a:t>przypadku</a:t>
            </a:r>
            <a:r>
              <a:rPr lang="en-US" dirty="0"/>
              <a:t> 1: Lyft</a:t>
            </a:r>
            <a:endParaRPr dirty="0"/>
          </a:p>
        </p:txBody>
      </p:sp>
      <p:sp>
        <p:nvSpPr>
          <p:cNvPr id="284" name="Google Shape;284;p17"/>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285" name="Google Shape;285;p17"/>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Studium </a:t>
            </a:r>
            <a:r>
              <a:rPr lang="en-US" dirty="0" err="1"/>
              <a:t>przypadku</a:t>
            </a:r>
            <a:r>
              <a:rPr lang="en-US" dirty="0"/>
              <a:t> </a:t>
            </a:r>
            <a:r>
              <a:rPr lang="pl-PL" dirty="0"/>
              <a:t>2</a:t>
            </a:r>
            <a:r>
              <a:rPr lang="en-US" dirty="0"/>
              <a:t>: </a:t>
            </a:r>
            <a:r>
              <a:rPr lang="pl-PL" dirty="0"/>
              <a:t>Patagonia</a:t>
            </a:r>
            <a:endParaRPr dirty="0"/>
          </a:p>
        </p:txBody>
      </p:sp>
      <p:sp>
        <p:nvSpPr>
          <p:cNvPr id="286" name="Google Shape;286;p17"/>
          <p:cNvSpPr txBox="1">
            <a:spLocks noGrp="1"/>
          </p:cNvSpPr>
          <p:nvPr>
            <p:ph type="body" idx="6"/>
          </p:nvPr>
        </p:nvSpPr>
        <p:spPr>
          <a:xfrm>
            <a:off x="4912292" y="465415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Studium </a:t>
            </a:r>
            <a:r>
              <a:rPr lang="en-US" dirty="0" err="1"/>
              <a:t>przypadku</a:t>
            </a:r>
            <a:r>
              <a:rPr lang="en-US" dirty="0"/>
              <a:t> 3: Danone</a:t>
            </a:r>
            <a:endParaRPr dirty="0"/>
          </a:p>
        </p:txBody>
      </p:sp>
      <p:sp>
        <p:nvSpPr>
          <p:cNvPr id="287" name="Google Shape;287;p17"/>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288" name="Google Shape;288;p17"/>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289" name="Google Shape;289;p17"/>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90" name="Google Shape;290;p17"/>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291" name="Google Shape;291;p17"/>
          <p:cNvPicPr preferRelativeResize="0">
            <a:picLocks noGrp="1"/>
          </p:cNvPicPr>
          <p:nvPr>
            <p:ph type="pic" idx="8"/>
          </p:nvPr>
        </p:nvPicPr>
        <p:blipFill rotWithShape="1">
          <a:blip r:embed="rId3" cstate="screen">
            <a:alphaModFix/>
            <a:extLst>
              <a:ext uri="{28A0092B-C50C-407E-A947-70E740481C1C}">
                <a14:useLocalDpi xmlns:a14="http://schemas.microsoft.com/office/drawing/2010/main"/>
              </a:ext>
            </a:extLst>
          </a:blip>
          <a:srcRect/>
          <a:stretch/>
        </p:blipFill>
        <p:spPr>
          <a:xfrm>
            <a:off x="-48344" y="0"/>
            <a:ext cx="3570477" cy="6858000"/>
          </a:xfrm>
          <a:prstGeom prst="rect">
            <a:avLst/>
          </a:prstGeom>
          <a:solidFill>
            <a:srgbClr val="D8D8D8"/>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1c089a3e33_0_0"/>
          <p:cNvSpPr txBox="1">
            <a:spLocks noGrp="1"/>
          </p:cNvSpPr>
          <p:nvPr>
            <p:ph type="body" idx="1"/>
          </p:nvPr>
        </p:nvSpPr>
        <p:spPr>
          <a:xfrm>
            <a:off x="904856" y="82689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3600"/>
              <a:buFont typeface="Arial"/>
              <a:buNone/>
            </a:pPr>
            <a:r>
              <a:rPr lang="en-US" dirty="0"/>
              <a:t>CASE STUDY 1</a:t>
            </a:r>
            <a:endParaRPr dirty="0"/>
          </a:p>
        </p:txBody>
      </p:sp>
      <p:sp>
        <p:nvSpPr>
          <p:cNvPr id="298" name="Google Shape;298;g21c089a3e33_0_0"/>
          <p:cNvSpPr txBox="1">
            <a:spLocks noGrp="1"/>
          </p:cNvSpPr>
          <p:nvPr>
            <p:ph type="body" idx="2"/>
          </p:nvPr>
        </p:nvSpPr>
        <p:spPr>
          <a:xfrm>
            <a:off x="904856" y="1780706"/>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pl-PL" dirty="0">
                <a:solidFill>
                  <a:srgbClr val="000000"/>
                </a:solidFill>
                <a:highlight>
                  <a:schemeClr val="lt1"/>
                </a:highlight>
              </a:rPr>
              <a:t>Lyft, firma przewozowa o wartości 11 miliardów dolarów, została skrytykowana za przyczynianie się do emisji i zwiększanie korków. W 2017 r. Lyft udostępnił swoje cele dotyczące wpływu na klimat na rok 2025, które obejmują przejście na autonomiczne pojazdy elektryczne zasilane energią odnawialną i zmniejszenie ogólnej emisji CO2 w sektorze transportu. Firma zainwestowała również w uczynienie wszystkich swoich przejazdów neutralnymi pod względem emisji dwutlenku węgla, bezpośrednio finansując działania mające na celu ograniczenie emisji, takie jak redukcja emisji w procesie produkcji samochodów, programy energii odnawialnej, projekty leśne i wychwytywanie emisji ze składowisk. Do 2019 r. Lyft wydał ponad 2 miliony dolarów na kredyty węglowe, co odpowiada 2 062 500 tonom metrycznym dwutlenku węgla.</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388401" y="385460"/>
            <a:ext cx="4107750" cy="6087079"/>
          </a:xfrm>
          <a:prstGeom prst="rect">
            <a:avLst/>
          </a:prstGeom>
          <a:solidFill>
            <a:srgbClr val="BFBFBF"/>
          </a:solidFill>
          <a:ln>
            <a:noFill/>
          </a:ln>
        </p:spPr>
      </p:pic>
      <p:sp>
        <p:nvSpPr>
          <p:cNvPr id="163" name="Google Shape;163;p3"/>
          <p:cNvSpPr txBox="1">
            <a:spLocks noGrp="1"/>
          </p:cNvSpPr>
          <p:nvPr>
            <p:ph type="body" idx="1"/>
          </p:nvPr>
        </p:nvSpPr>
        <p:spPr>
          <a:xfrm>
            <a:off x="4976076" y="1951428"/>
            <a:ext cx="6116841" cy="3355510"/>
          </a:xfrm>
          <a:prstGeom prst="rect">
            <a:avLst/>
          </a:prstGeom>
          <a:noFill/>
          <a:ln>
            <a:noFill/>
          </a:ln>
        </p:spPr>
        <p:txBody>
          <a:bodyPr spcFirstLastPara="1" wrap="square" lIns="91425" tIns="45700" rIns="91425" bIns="45700" anchor="t" anchorCtr="0">
            <a:noAutofit/>
          </a:bodyPr>
          <a:lstStyle/>
          <a:p>
            <a:pPr marL="15875" lvl="0" indent="-15875" algn="just" rtl="0">
              <a:lnSpc>
                <a:spcPct val="150000"/>
              </a:lnSpc>
              <a:spcBef>
                <a:spcPts val="0"/>
              </a:spcBef>
              <a:spcAft>
                <a:spcPts val="0"/>
              </a:spcAft>
              <a:buClr>
                <a:schemeClr val="lt1"/>
              </a:buClr>
              <a:buSzPts val="2400"/>
              <a:buNone/>
            </a:pPr>
            <a:r>
              <a:rPr lang="pl-PL" sz="2400" dirty="0"/>
              <a:t>Wdrażając Start on </a:t>
            </a:r>
            <a:r>
              <a:rPr lang="pl-PL" sz="2400" dirty="0" err="1"/>
              <a:t>Sustainability</a:t>
            </a:r>
            <a:r>
              <a:rPr lang="pl-PL" sz="2400" dirty="0"/>
              <a:t>, naszym celem jest wyposażenie mikroprzedsiębiorstw w niezbędne narzędzia i zasoby, aby mogły podejmować znaczące działania na rzecz zrównoważonego rozwoju, przyczyniając się w ten sposób do bardziej zrównoważonej i odpornej gospodarki UE.</a:t>
            </a:r>
            <a:endParaRPr dirty="0"/>
          </a:p>
        </p:txBody>
      </p:sp>
      <p:sp>
        <p:nvSpPr>
          <p:cNvPr id="164" name="Google Shape;164;p3"/>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165" name="Google Shape;165;p3"/>
          <p:cNvSpPr txBox="1"/>
          <p:nvPr/>
        </p:nvSpPr>
        <p:spPr>
          <a:xfrm>
            <a:off x="4110770" y="1305097"/>
            <a:ext cx="500848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O PROJEKCIE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2d1a56627bd_0_42"/>
          <p:cNvSpPr txBox="1">
            <a:spLocks noGrp="1"/>
          </p:cNvSpPr>
          <p:nvPr>
            <p:ph type="body" idx="2"/>
          </p:nvPr>
        </p:nvSpPr>
        <p:spPr>
          <a:xfrm>
            <a:off x="904850" y="721903"/>
            <a:ext cx="10053000" cy="5517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pl-PL" dirty="0">
                <a:solidFill>
                  <a:srgbClr val="222222"/>
                </a:solidFill>
                <a:highlight>
                  <a:srgbClr val="FFFFFF"/>
                </a:highlight>
              </a:rPr>
              <a:t>Działania firmy zmierzające do osiągnięcia neutralności węglowej są zgodne z jej szerszą strategią marketingową, która koncentruje się na przyjaznych, swobodnych komunikatach opartych na społeczności. Ten kąt marketingowy przyczynił się do jej sukcesu, ponieważ Lyft kontrolował jedną trzecią rynku współdzielenia przejazdów w USA w 2017 r., podczas gdy Uber tracił część swojego własnego. Ta inicjatywa tworzy silne skojarzenie w umysłach konsumentów, demonstrując zaangażowanie Lyft w oferowanie najlepszej możliwej opcji, co z kolei prowadzi do większych wskaźników retencji i pozyskiwania klientów.</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1c089a3e33_0_6"/>
          <p:cNvSpPr txBox="1">
            <a:spLocks noGrp="1"/>
          </p:cNvSpPr>
          <p:nvPr>
            <p:ph type="body" idx="1"/>
          </p:nvPr>
        </p:nvSpPr>
        <p:spPr>
          <a:xfrm>
            <a:off x="904856" y="82689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3600"/>
              <a:buFont typeface="Arial"/>
              <a:buNone/>
            </a:pPr>
            <a:r>
              <a:rPr lang="en-US"/>
              <a:t>CASE STUDY 2</a:t>
            </a:r>
            <a:endParaRPr/>
          </a:p>
        </p:txBody>
      </p:sp>
      <p:sp>
        <p:nvSpPr>
          <p:cNvPr id="311" name="Google Shape;311;g21c089a3e33_0_6"/>
          <p:cNvSpPr txBox="1">
            <a:spLocks noGrp="1"/>
          </p:cNvSpPr>
          <p:nvPr>
            <p:ph type="body" idx="2"/>
          </p:nvPr>
        </p:nvSpPr>
        <p:spPr>
          <a:xfrm>
            <a:off x="904856" y="1856959"/>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pl-PL" dirty="0">
                <a:solidFill>
                  <a:srgbClr val="000000"/>
                </a:solidFill>
                <a:highlight>
                  <a:schemeClr val="lt1"/>
                </a:highlight>
              </a:rPr>
              <a:t>Patagonia, założona przez </a:t>
            </a:r>
            <a:r>
              <a:rPr lang="pl-PL" dirty="0" err="1">
                <a:solidFill>
                  <a:srgbClr val="000000"/>
                </a:solidFill>
                <a:highlight>
                  <a:schemeClr val="lt1"/>
                </a:highlight>
              </a:rPr>
              <a:t>Yvona</a:t>
            </a:r>
            <a:r>
              <a:rPr lang="pl-PL" dirty="0">
                <a:solidFill>
                  <a:srgbClr val="000000"/>
                </a:solidFill>
                <a:highlight>
                  <a:schemeClr val="lt1"/>
                </a:highlight>
              </a:rPr>
              <a:t> </a:t>
            </a:r>
            <a:r>
              <a:rPr lang="pl-PL" dirty="0" err="1">
                <a:solidFill>
                  <a:srgbClr val="000000"/>
                </a:solidFill>
                <a:highlight>
                  <a:schemeClr val="lt1"/>
                </a:highlight>
              </a:rPr>
              <a:t>Chouinarda</a:t>
            </a:r>
            <a:r>
              <a:rPr lang="pl-PL" dirty="0">
                <a:solidFill>
                  <a:srgbClr val="000000"/>
                </a:solidFill>
                <a:highlight>
                  <a:schemeClr val="lt1"/>
                </a:highlight>
              </a:rPr>
              <a:t>, jest marką odzieży outdoorowej, której celem jest ochrona przyrody. Firma podjęła znaczące wysiłki, aby zmniejszyć swój wpływ na środowisko, takie jak przekazywanie zysków na cele środowiskowe, przejście na bawełnę organiczną i wdrażanie inicjatyw, takich jak </a:t>
            </a:r>
            <a:r>
              <a:rPr lang="pl-PL" dirty="0" err="1">
                <a:solidFill>
                  <a:srgbClr val="000000"/>
                </a:solidFill>
                <a:highlight>
                  <a:schemeClr val="lt1"/>
                </a:highlight>
              </a:rPr>
              <a:t>Common</a:t>
            </a:r>
            <a:r>
              <a:rPr lang="pl-PL" dirty="0">
                <a:solidFill>
                  <a:srgbClr val="000000"/>
                </a:solidFill>
                <a:highlight>
                  <a:schemeClr val="lt1"/>
                </a:highlight>
              </a:rPr>
              <a:t> </a:t>
            </a:r>
            <a:r>
              <a:rPr lang="pl-PL" dirty="0" err="1">
                <a:solidFill>
                  <a:srgbClr val="000000"/>
                </a:solidFill>
                <a:highlight>
                  <a:schemeClr val="lt1"/>
                </a:highlight>
              </a:rPr>
              <a:t>Threads</a:t>
            </a:r>
            <a:r>
              <a:rPr lang="pl-PL" dirty="0">
                <a:solidFill>
                  <a:srgbClr val="000000"/>
                </a:solidFill>
                <a:highlight>
                  <a:schemeClr val="lt1"/>
                </a:highlight>
              </a:rPr>
              <a:t> </a:t>
            </a:r>
            <a:r>
              <a:rPr lang="pl-PL" dirty="0" err="1">
                <a:solidFill>
                  <a:srgbClr val="000000"/>
                </a:solidFill>
                <a:highlight>
                  <a:schemeClr val="lt1"/>
                </a:highlight>
              </a:rPr>
              <a:t>Garment</a:t>
            </a:r>
            <a:r>
              <a:rPr lang="pl-PL" dirty="0">
                <a:solidFill>
                  <a:srgbClr val="000000"/>
                </a:solidFill>
                <a:highlight>
                  <a:schemeClr val="lt1"/>
                </a:highlight>
              </a:rPr>
              <a:t> Recycling Program. Firma uruchomiła również inicjatywę The </a:t>
            </a:r>
            <a:r>
              <a:rPr lang="pl-PL" dirty="0" err="1">
                <a:solidFill>
                  <a:srgbClr val="000000"/>
                </a:solidFill>
                <a:highlight>
                  <a:schemeClr val="lt1"/>
                </a:highlight>
              </a:rPr>
              <a:t>Common</a:t>
            </a:r>
            <a:r>
              <a:rPr lang="pl-PL" dirty="0">
                <a:solidFill>
                  <a:srgbClr val="000000"/>
                </a:solidFill>
                <a:highlight>
                  <a:schemeClr val="lt1"/>
                </a:highlight>
              </a:rPr>
              <a:t> </a:t>
            </a:r>
            <a:r>
              <a:rPr lang="pl-PL" dirty="0" err="1">
                <a:solidFill>
                  <a:srgbClr val="000000"/>
                </a:solidFill>
                <a:highlight>
                  <a:schemeClr val="lt1"/>
                </a:highlight>
              </a:rPr>
              <a:t>Threads</a:t>
            </a:r>
            <a:r>
              <a:rPr lang="pl-PL" dirty="0">
                <a:solidFill>
                  <a:srgbClr val="000000"/>
                </a:solidFill>
                <a:highlight>
                  <a:schemeClr val="lt1"/>
                </a:highlight>
              </a:rPr>
              <a:t> </a:t>
            </a:r>
            <a:r>
              <a:rPr lang="pl-PL" dirty="0" err="1">
                <a:solidFill>
                  <a:srgbClr val="000000"/>
                </a:solidFill>
                <a:highlight>
                  <a:schemeClr val="lt1"/>
                </a:highlight>
              </a:rPr>
              <a:t>Initiative</a:t>
            </a:r>
            <a:r>
              <a:rPr lang="pl-PL" dirty="0">
                <a:solidFill>
                  <a:srgbClr val="000000"/>
                </a:solidFill>
                <a:highlight>
                  <a:schemeClr val="lt1"/>
                </a:highlight>
              </a:rPr>
              <a:t> (2011), która zachęcała konsumentów do naprawy i ponownego wykorzystania odzieży zamiast jej wyrzucania. Inicjatywa miała na celu promowanie produktów wyższej jakości o dłuższym okresie przydatności do użycia niż te, które mogą szybciej się zużywać. Patagonia oferowała również bezpłatną usługę naprawy dla klientów, którzy się zużywają.</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1c089a3e33_0_18"/>
          <p:cNvSpPr txBox="1">
            <a:spLocks noGrp="1"/>
          </p:cNvSpPr>
          <p:nvPr>
            <p:ph type="body" idx="2"/>
          </p:nvPr>
        </p:nvSpPr>
        <p:spPr>
          <a:xfrm>
            <a:off x="918186" y="887794"/>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pl-PL" dirty="0">
                <a:solidFill>
                  <a:srgbClr val="000000"/>
                </a:solidFill>
                <a:highlight>
                  <a:schemeClr val="lt1"/>
                </a:highlight>
              </a:rPr>
              <a:t>Reklamy marki „</a:t>
            </a:r>
            <a:r>
              <a:rPr lang="pl-PL" dirty="0" err="1">
                <a:solidFill>
                  <a:srgbClr val="000000"/>
                </a:solidFill>
                <a:highlight>
                  <a:schemeClr val="lt1"/>
                </a:highlight>
              </a:rPr>
              <a:t>Don't</a:t>
            </a:r>
            <a:r>
              <a:rPr lang="pl-PL" dirty="0">
                <a:solidFill>
                  <a:srgbClr val="000000"/>
                </a:solidFill>
                <a:highlight>
                  <a:schemeClr val="lt1"/>
                </a:highlight>
              </a:rPr>
              <a:t> </a:t>
            </a:r>
            <a:r>
              <a:rPr lang="pl-PL" dirty="0" err="1">
                <a:solidFill>
                  <a:srgbClr val="000000"/>
                </a:solidFill>
                <a:highlight>
                  <a:schemeClr val="lt1"/>
                </a:highlight>
              </a:rPr>
              <a:t>Buy</a:t>
            </a:r>
            <a:r>
              <a:rPr lang="pl-PL" dirty="0">
                <a:solidFill>
                  <a:srgbClr val="000000"/>
                </a:solidFill>
                <a:highlight>
                  <a:schemeClr val="lt1"/>
                </a:highlight>
              </a:rPr>
              <a:t> </a:t>
            </a:r>
            <a:r>
              <a:rPr lang="pl-PL" dirty="0" err="1">
                <a:solidFill>
                  <a:srgbClr val="000000"/>
                </a:solidFill>
                <a:highlight>
                  <a:schemeClr val="lt1"/>
                </a:highlight>
              </a:rPr>
              <a:t>This</a:t>
            </a:r>
            <a:r>
              <a:rPr lang="pl-PL" dirty="0">
                <a:solidFill>
                  <a:srgbClr val="000000"/>
                </a:solidFill>
                <a:highlight>
                  <a:schemeClr val="lt1"/>
                </a:highlight>
              </a:rPr>
              <a:t> </a:t>
            </a:r>
            <a:r>
              <a:rPr lang="pl-PL" dirty="0" err="1">
                <a:solidFill>
                  <a:srgbClr val="000000"/>
                </a:solidFill>
                <a:highlight>
                  <a:schemeClr val="lt1"/>
                </a:highlight>
              </a:rPr>
              <a:t>Jacket</a:t>
            </a:r>
            <a:r>
              <a:rPr lang="pl-PL" dirty="0">
                <a:solidFill>
                  <a:srgbClr val="000000"/>
                </a:solidFill>
                <a:highlight>
                  <a:schemeClr val="lt1"/>
                </a:highlight>
              </a:rPr>
              <a:t>” były postrzegane jako ryzykowne, ale odświeżające podejście do marketingu, które miało spowodować spadek sprzedaży. Jednak kampania była w centrum największego sukcesu marki od dwóch lat. Inicjatywa naprawiła ponad 30 000 artykułów w ciągu 18 miesięcy, co doprowadziło do 30% wzrostu sprzedaży do 540 milionów dolarów w kolejnym roku. Rob </a:t>
            </a:r>
            <a:r>
              <a:rPr lang="pl-PL" dirty="0" err="1">
                <a:solidFill>
                  <a:srgbClr val="000000"/>
                </a:solidFill>
                <a:highlight>
                  <a:schemeClr val="lt1"/>
                </a:highlight>
              </a:rPr>
              <a:t>BonDurant</a:t>
            </a:r>
            <a:r>
              <a:rPr lang="pl-PL" dirty="0">
                <a:solidFill>
                  <a:srgbClr val="000000"/>
                </a:solidFill>
                <a:highlight>
                  <a:schemeClr val="lt1"/>
                </a:highlight>
              </a:rPr>
              <a:t>, wiceprezes ds. marketingu globalnego, wyjaśnił, że wymagający konsumenci, do których kieruje się Patagonia, będą bardziej skłonni kupić ich drogie polary, które wytrzymują lata i nie wymagają wymiany. Bezpłatna usługa naprawy Patagonia zniechęca również klientów do wyrzucania produktów, gdy się przetarły lub rozdarły.</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1c089a3e33_0_12"/>
          <p:cNvSpPr txBox="1">
            <a:spLocks noGrp="1"/>
          </p:cNvSpPr>
          <p:nvPr>
            <p:ph type="body" idx="1"/>
          </p:nvPr>
        </p:nvSpPr>
        <p:spPr>
          <a:xfrm>
            <a:off x="786606" y="500089"/>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3600"/>
              <a:buFont typeface="Arial"/>
              <a:buNone/>
            </a:pPr>
            <a:r>
              <a:rPr lang="en-US"/>
              <a:t>CASE STUDY 3</a:t>
            </a:r>
            <a:endParaRPr/>
          </a:p>
        </p:txBody>
      </p:sp>
      <p:sp>
        <p:nvSpPr>
          <p:cNvPr id="324" name="Google Shape;324;g21c089a3e33_0_12"/>
          <p:cNvSpPr txBox="1">
            <a:spLocks noGrp="1"/>
          </p:cNvSpPr>
          <p:nvPr>
            <p:ph type="body" idx="2"/>
          </p:nvPr>
        </p:nvSpPr>
        <p:spPr>
          <a:xfrm>
            <a:off x="786606" y="1096256"/>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pl-PL" sz="2200" dirty="0" err="1">
                <a:solidFill>
                  <a:srgbClr val="000000"/>
                </a:solidFill>
                <a:highlight>
                  <a:schemeClr val="lt1"/>
                </a:highlight>
              </a:rPr>
              <a:t>Danone</a:t>
            </a:r>
            <a:r>
              <a:rPr lang="pl-PL" sz="2200" dirty="0">
                <a:solidFill>
                  <a:srgbClr val="000000"/>
                </a:solidFill>
                <a:highlight>
                  <a:schemeClr val="lt1"/>
                </a:highlight>
              </a:rPr>
              <a:t>, światowy lider w branży spożywczej i napojów, poczynił znaczne postępy w zakresie zrównoważonego rozwoju dzięki zaangażowaniu w zrównoważone wartości żywności. Firma wprowadziła nowe produkty pochodzenia roślinnego, dokonała drastycznych zmian w swoich opakowaniach i ogłosiła swoje cele zrównoważonego rozwoju na rok 2030, aby jeszcze bardziej zazielenić swoje produkty. Od 2018 r. 87% całkowitych opakowań </a:t>
            </a:r>
            <a:r>
              <a:rPr lang="pl-PL" sz="2200" dirty="0" err="1">
                <a:solidFill>
                  <a:srgbClr val="000000"/>
                </a:solidFill>
                <a:highlight>
                  <a:schemeClr val="lt1"/>
                </a:highlight>
              </a:rPr>
              <a:t>Danone</a:t>
            </a:r>
            <a:r>
              <a:rPr lang="pl-PL" sz="2200" dirty="0">
                <a:solidFill>
                  <a:srgbClr val="000000"/>
                </a:solidFill>
                <a:highlight>
                  <a:schemeClr val="lt1"/>
                </a:highlight>
              </a:rPr>
              <a:t> (i 77% opakowań plastikowych) nadawało się do ponownego użycia, recyklingu lub kompostowania. Co najmniej 50% jej wolumenów wody jest sprzedawane w dzbankach wielokrotnego użytku.</a:t>
            </a:r>
          </a:p>
          <a:p>
            <a:pPr marL="0" lvl="0" indent="0" algn="just" rtl="0">
              <a:lnSpc>
                <a:spcPct val="100000"/>
              </a:lnSpc>
              <a:spcBef>
                <a:spcPts val="0"/>
              </a:spcBef>
              <a:spcAft>
                <a:spcPts val="0"/>
              </a:spcAft>
              <a:buClr>
                <a:srgbClr val="000000"/>
              </a:buClr>
              <a:buSzPts val="2400"/>
              <a:buFont typeface="Arial"/>
              <a:buNone/>
            </a:pPr>
            <a:endParaRPr lang="pl-PL" sz="2200" dirty="0">
              <a:solidFill>
                <a:srgbClr val="000000"/>
              </a:solidFill>
              <a:highlight>
                <a:schemeClr val="lt1"/>
              </a:highlight>
            </a:endParaRPr>
          </a:p>
          <a:p>
            <a:pPr marL="0" lvl="0" indent="0" algn="just" rtl="0">
              <a:lnSpc>
                <a:spcPct val="100000"/>
              </a:lnSpc>
              <a:spcBef>
                <a:spcPts val="0"/>
              </a:spcBef>
              <a:spcAft>
                <a:spcPts val="0"/>
              </a:spcAft>
              <a:buClr>
                <a:srgbClr val="000000"/>
              </a:buClr>
              <a:buSzPts val="2400"/>
              <a:buFont typeface="Arial"/>
              <a:buNone/>
            </a:pPr>
            <a:r>
              <a:rPr lang="pl-PL" sz="2200" dirty="0" err="1">
                <a:solidFill>
                  <a:srgbClr val="000000"/>
                </a:solidFill>
                <a:highlight>
                  <a:schemeClr val="lt1"/>
                </a:highlight>
              </a:rPr>
              <a:t>Danone</a:t>
            </a:r>
            <a:r>
              <a:rPr lang="pl-PL" sz="2200" dirty="0">
                <a:solidFill>
                  <a:srgbClr val="000000"/>
                </a:solidFill>
                <a:highlight>
                  <a:schemeClr val="lt1"/>
                </a:highlight>
              </a:rPr>
              <a:t> podejmuje również większe kroki w kierunku modelu opakowań o obiegu zamkniętym, stawiając sobie za cel wprowadzenie na główne rynki wody w 100% przetworzonych butelek PET do 2021r., osiągnięcie średnio 25% materiałów pochodzących z recyklingu w opakowaniach plastikowych do 2025 r., średnio 50% w przypadku butelek na wodę i napoje oraz 100% w przypadku butelek </a:t>
            </a:r>
            <a:r>
              <a:rPr lang="pl-PL" sz="2200" dirty="0" err="1">
                <a:solidFill>
                  <a:srgbClr val="000000"/>
                </a:solidFill>
                <a:highlight>
                  <a:schemeClr val="lt1"/>
                </a:highlight>
              </a:rPr>
              <a:t>Evian</a:t>
            </a:r>
            <a:r>
              <a:rPr lang="pl-PL" sz="2200" dirty="0">
                <a:solidFill>
                  <a:srgbClr val="000000"/>
                </a:solidFill>
                <a:highlight>
                  <a:schemeClr val="lt1"/>
                </a:highlight>
              </a:rPr>
              <a:t> do 2025 r. oraz oferowanie konsumentom butelek wykonanych w 100% z </a:t>
            </a:r>
            <a:r>
              <a:rPr lang="pl-PL" sz="2200" dirty="0" err="1">
                <a:solidFill>
                  <a:srgbClr val="000000"/>
                </a:solidFill>
                <a:highlight>
                  <a:schemeClr val="lt1"/>
                </a:highlight>
              </a:rPr>
              <a:t>bioplastiku</a:t>
            </a:r>
            <a:r>
              <a:rPr lang="pl-PL" sz="2200" dirty="0">
                <a:solidFill>
                  <a:srgbClr val="000000"/>
                </a:solidFill>
                <a:highlight>
                  <a:schemeClr val="lt1"/>
                </a:highlight>
              </a:rPr>
              <a:t>.</a:t>
            </a:r>
            <a:endParaRPr sz="2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d1a56627bd_0_66"/>
          <p:cNvSpPr txBox="1">
            <a:spLocks noGrp="1"/>
          </p:cNvSpPr>
          <p:nvPr>
            <p:ph type="body" idx="2"/>
          </p:nvPr>
        </p:nvSpPr>
        <p:spPr>
          <a:xfrm>
            <a:off x="904850" y="641678"/>
            <a:ext cx="10053000" cy="5597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pl-PL" sz="2200" dirty="0">
                <a:solidFill>
                  <a:srgbClr val="000000"/>
                </a:solidFill>
                <a:highlight>
                  <a:srgbClr val="FFFFFF"/>
                </a:highlight>
              </a:rPr>
              <a:t>Oprócz wdrażania gospodarki o obiegu zamkniętym, </a:t>
            </a:r>
            <a:r>
              <a:rPr lang="pl-PL" sz="2200" dirty="0" err="1">
                <a:solidFill>
                  <a:srgbClr val="000000"/>
                </a:solidFill>
                <a:highlight>
                  <a:srgbClr val="FFFFFF"/>
                </a:highlight>
              </a:rPr>
              <a:t>Danone</a:t>
            </a:r>
            <a:r>
              <a:rPr lang="pl-PL" sz="2200" dirty="0">
                <a:solidFill>
                  <a:srgbClr val="000000"/>
                </a:solidFill>
                <a:highlight>
                  <a:srgbClr val="FFFFFF"/>
                </a:highlight>
              </a:rPr>
              <a:t> podkreśliło znaczenie inwestowania w infrastrukturę systemów gospodarki odpadami. Uruchomiło projekty mające na celu wsparcie zbieraczy odpadów w siedmiu krajach, zapewniając bezpieczne warunki pracy, odpowiednie wynagrodzenia i ochronę socjalną. Do 2018 r. blisko 6000 zbieraczy odpadów uzyskało uprawnienia zawodowe, a ponad 45 000 ton odpadów było poddawanych recyklingowi rocznie. Aby jeszcze bardziej wyrazić swoje poparcie dla modelu gospodarki o obiegu zamkniętym, </a:t>
            </a:r>
            <a:r>
              <a:rPr lang="pl-PL" sz="2200" dirty="0" err="1">
                <a:solidFill>
                  <a:srgbClr val="000000"/>
                </a:solidFill>
                <a:highlight>
                  <a:srgbClr val="FFFFFF"/>
                </a:highlight>
              </a:rPr>
              <a:t>Danone</a:t>
            </a:r>
            <a:r>
              <a:rPr lang="pl-PL" sz="2200" dirty="0">
                <a:solidFill>
                  <a:srgbClr val="000000"/>
                </a:solidFill>
                <a:highlight>
                  <a:srgbClr val="FFFFFF"/>
                </a:highlight>
              </a:rPr>
              <a:t> zainwestowało 5 milionów dolarów w Fundusz Zamkniętej Pętli, aby sfinansować infrastrukturę recyklingu i gospodarki o obiegu zamkniętym w Ameryce Północnej.</a:t>
            </a:r>
          </a:p>
          <a:p>
            <a:pPr marL="0" lvl="0" indent="0" algn="just" rtl="0">
              <a:lnSpc>
                <a:spcPct val="100000"/>
              </a:lnSpc>
              <a:spcBef>
                <a:spcPts val="0"/>
              </a:spcBef>
              <a:spcAft>
                <a:spcPts val="0"/>
              </a:spcAft>
              <a:buSzPts val="2400"/>
              <a:buNone/>
            </a:pPr>
            <a:endParaRPr lang="pl-PL" sz="2200" dirty="0">
              <a:solidFill>
                <a:srgbClr val="000000"/>
              </a:solidFill>
              <a:highlight>
                <a:srgbClr val="FFFFFF"/>
              </a:highlight>
            </a:endParaRPr>
          </a:p>
          <a:p>
            <a:pPr marL="0" lvl="0" indent="0" algn="just" rtl="0">
              <a:lnSpc>
                <a:spcPct val="100000"/>
              </a:lnSpc>
              <a:spcBef>
                <a:spcPts val="0"/>
              </a:spcBef>
              <a:spcAft>
                <a:spcPts val="0"/>
              </a:spcAft>
              <a:buSzPts val="2400"/>
              <a:buNone/>
            </a:pPr>
            <a:r>
              <a:rPr lang="pl-PL" sz="2200" dirty="0">
                <a:solidFill>
                  <a:srgbClr val="000000"/>
                </a:solidFill>
                <a:highlight>
                  <a:srgbClr val="FFFFFF"/>
                </a:highlight>
              </a:rPr>
              <a:t>Przejrzystość, z jaką </a:t>
            </a:r>
            <a:r>
              <a:rPr lang="pl-PL" sz="2200" dirty="0" err="1">
                <a:solidFill>
                  <a:srgbClr val="000000"/>
                </a:solidFill>
                <a:highlight>
                  <a:srgbClr val="FFFFFF"/>
                </a:highlight>
              </a:rPr>
              <a:t>Danone</a:t>
            </a:r>
            <a:r>
              <a:rPr lang="pl-PL" sz="2200" dirty="0">
                <a:solidFill>
                  <a:srgbClr val="000000"/>
                </a:solidFill>
                <a:highlight>
                  <a:srgbClr val="FFFFFF"/>
                </a:highlight>
              </a:rPr>
              <a:t> odnawia swój łańcuch dostaw i podejmuje nowe zobowiązania środowiskowe, pokazuje ich zaangażowanie w dostarczanie jak najlepszych doświadczeń klientom. Ich stała komunikacja na temat inicjatyw podejmowanych w celu pomocy konsumentom w prowadzeniu bardziej zrównoważonego życia pomaga budować stowarzyszenie rozpatrywania klienta.</a:t>
            </a:r>
            <a:endParaRPr sz="2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2d1a56627bd_0_72"/>
          <p:cNvSpPr txBox="1">
            <a:spLocks noGrp="1"/>
          </p:cNvSpPr>
          <p:nvPr>
            <p:ph type="body" idx="2"/>
          </p:nvPr>
        </p:nvSpPr>
        <p:spPr>
          <a:xfrm>
            <a:off x="904850" y="721903"/>
            <a:ext cx="10053000" cy="5517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pl-PL" dirty="0">
                <a:solidFill>
                  <a:srgbClr val="000000"/>
                </a:solidFill>
                <a:highlight>
                  <a:srgbClr val="FFFFFF"/>
                </a:highlight>
              </a:rPr>
              <a:t>Im więcej </a:t>
            </a:r>
            <a:r>
              <a:rPr lang="pl-PL" dirty="0" err="1">
                <a:solidFill>
                  <a:srgbClr val="000000"/>
                </a:solidFill>
                <a:highlight>
                  <a:srgbClr val="FFFFFF"/>
                </a:highlight>
              </a:rPr>
              <a:t>Danone</a:t>
            </a:r>
            <a:r>
              <a:rPr lang="pl-PL" dirty="0">
                <a:solidFill>
                  <a:srgbClr val="000000"/>
                </a:solidFill>
                <a:highlight>
                  <a:srgbClr val="FFFFFF"/>
                </a:highlight>
              </a:rPr>
              <a:t> eksperymentuje z innowacjami korzystnymi dla środowiska i komunikuje to swoim konsumentom, tym bardziej atrakcyjna staje się marka.</a:t>
            </a:r>
          </a:p>
          <a:p>
            <a:pPr marL="0" lvl="0" indent="0" algn="just" rtl="0">
              <a:lnSpc>
                <a:spcPct val="100000"/>
              </a:lnSpc>
              <a:spcBef>
                <a:spcPts val="0"/>
              </a:spcBef>
              <a:spcAft>
                <a:spcPts val="0"/>
              </a:spcAft>
              <a:buSzPts val="2400"/>
              <a:buNone/>
            </a:pPr>
            <a:endParaRPr lang="pl-PL" dirty="0">
              <a:solidFill>
                <a:srgbClr val="000000"/>
              </a:solidFill>
              <a:highlight>
                <a:srgbClr val="FFFFFF"/>
              </a:highlight>
            </a:endParaRPr>
          </a:p>
          <a:p>
            <a:pPr marL="0" lvl="0" indent="0" algn="just" rtl="0">
              <a:lnSpc>
                <a:spcPct val="100000"/>
              </a:lnSpc>
              <a:spcBef>
                <a:spcPts val="0"/>
              </a:spcBef>
              <a:spcAft>
                <a:spcPts val="0"/>
              </a:spcAft>
              <a:buSzPts val="2400"/>
              <a:buNone/>
            </a:pPr>
            <a:r>
              <a:rPr lang="pl-PL" dirty="0">
                <a:solidFill>
                  <a:srgbClr val="000000"/>
                </a:solidFill>
                <a:highlight>
                  <a:srgbClr val="FFFFFF"/>
                </a:highlight>
              </a:rPr>
              <a:t>Małe firmy mogą również włączyć zrównoważony rozwój do swoich praktyk, opracowując rozwiązanie za pośrednictwem swojej platformy Plastic </a:t>
            </a:r>
            <a:r>
              <a:rPr lang="pl-PL" dirty="0" err="1">
                <a:solidFill>
                  <a:srgbClr val="000000"/>
                </a:solidFill>
                <a:highlight>
                  <a:srgbClr val="FFFFFF"/>
                </a:highlight>
              </a:rPr>
              <a:t>Neutral</a:t>
            </a:r>
            <a:r>
              <a:rPr lang="pl-PL" dirty="0">
                <a:solidFill>
                  <a:srgbClr val="000000"/>
                </a:solidFill>
                <a:highlight>
                  <a:srgbClr val="FFFFFF"/>
                </a:highlight>
              </a:rPr>
              <a:t>. Za każdy kg plastiku używanego w operacjach i opakowaniach odzyskują i poddają recyklingowi równoważną ilość ze zweryfikowanymi partnerami ds. wpływu.</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2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343" name="Google Shape;343;p2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03</a:t>
            </a:r>
            <a:endParaRPr/>
          </a:p>
        </p:txBody>
      </p:sp>
      <p:sp>
        <p:nvSpPr>
          <p:cNvPr id="344" name="Google Shape;344;p21"/>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45" name="Google Shape;345;p21"/>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OCENA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3"/>
          <p:cNvSpPr txBox="1">
            <a:spLocks noGrp="1"/>
          </p:cNvSpPr>
          <p:nvPr>
            <p:ph type="body" idx="1"/>
          </p:nvPr>
        </p:nvSpPr>
        <p:spPr>
          <a:xfrm>
            <a:off x="4686300" y="826894"/>
            <a:ext cx="6481373"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pl-PL" sz="2400" b="1" dirty="0">
                <a:solidFill>
                  <a:srgbClr val="000000"/>
                </a:solidFill>
              </a:rPr>
              <a:t>Jaki jest cel </a:t>
            </a:r>
            <a:r>
              <a:rPr lang="pl-PL" sz="2400" b="1" dirty="0" err="1">
                <a:solidFill>
                  <a:srgbClr val="000000"/>
                </a:solidFill>
              </a:rPr>
              <a:t>benchmarkingu</a:t>
            </a:r>
            <a:r>
              <a:rPr lang="pl-PL" sz="2400" b="1" dirty="0">
                <a:solidFill>
                  <a:srgbClr val="000000"/>
                </a:solidFill>
              </a:rPr>
              <a:t> w kontekście zrównoważonego rozwoju?</a:t>
            </a:r>
            <a:endParaRPr lang="pl-PL" b="1" dirty="0">
              <a:solidFill>
                <a:srgbClr val="000000"/>
              </a:solidFill>
            </a:endParaRPr>
          </a:p>
          <a:p>
            <a:pPr marL="0" lvl="0" indent="0" algn="just" rtl="0">
              <a:lnSpc>
                <a:spcPct val="150000"/>
              </a:lnSpc>
              <a:spcBef>
                <a:spcPts val="0"/>
              </a:spcBef>
              <a:spcAft>
                <a:spcPts val="0"/>
              </a:spcAft>
              <a:buSzPts val="2400"/>
              <a:buNone/>
            </a:pPr>
            <a:r>
              <a:rPr lang="en-US" sz="2400" dirty="0">
                <a:solidFill>
                  <a:srgbClr val="000000"/>
                </a:solidFill>
              </a:rPr>
              <a:t>To hide information from stakeholders</a:t>
            </a:r>
            <a:endParaRPr lang="pl-PL" sz="2400" dirty="0">
              <a:solidFill>
                <a:srgbClr val="000000"/>
              </a:solidFill>
            </a:endParaRPr>
          </a:p>
          <a:p>
            <a:pPr lvl="0" indent="-457200" algn="just" rtl="0">
              <a:lnSpc>
                <a:spcPct val="150000"/>
              </a:lnSpc>
              <a:spcBef>
                <a:spcPts val="0"/>
              </a:spcBef>
              <a:spcAft>
                <a:spcPts val="0"/>
              </a:spcAft>
              <a:buSzPts val="2400"/>
              <a:buAutoNum type="alphaUcPeriod"/>
            </a:pPr>
            <a:r>
              <a:rPr lang="en-US" dirty="0">
                <a:solidFill>
                  <a:srgbClr val="000000"/>
                </a:solidFill>
              </a:rPr>
              <a:t>To hide information from stakeholders</a:t>
            </a:r>
            <a:endParaRPr lang="pl-PL" dirty="0">
              <a:solidFill>
                <a:srgbClr val="000000"/>
              </a:solidFill>
            </a:endParaRPr>
          </a:p>
          <a:p>
            <a:pPr lvl="0" indent="-457200" algn="just" rtl="0">
              <a:lnSpc>
                <a:spcPct val="150000"/>
              </a:lnSpc>
              <a:spcBef>
                <a:spcPts val="0"/>
              </a:spcBef>
              <a:spcAft>
                <a:spcPts val="0"/>
              </a:spcAft>
              <a:buSzPts val="2400"/>
              <a:buAutoNum type="alphaUcPeriod"/>
            </a:pPr>
            <a:r>
              <a:rPr lang="en-US" dirty="0">
                <a:solidFill>
                  <a:srgbClr val="000000"/>
                </a:solidFill>
              </a:rPr>
              <a:t>To compare sustainability efforts of different entities</a:t>
            </a:r>
            <a:endParaRPr lang="pl-PL" dirty="0">
              <a:solidFill>
                <a:srgbClr val="000000"/>
              </a:solidFill>
            </a:endParaRPr>
          </a:p>
          <a:p>
            <a:pPr lvl="0" indent="-457200" algn="just" rtl="0">
              <a:lnSpc>
                <a:spcPct val="150000"/>
              </a:lnSpc>
              <a:spcBef>
                <a:spcPts val="0"/>
              </a:spcBef>
              <a:spcAft>
                <a:spcPts val="0"/>
              </a:spcAft>
              <a:buSzPts val="2400"/>
              <a:buAutoNum type="alphaUcPeriod"/>
            </a:pPr>
            <a:r>
              <a:rPr lang="en-US" dirty="0">
                <a:solidFill>
                  <a:srgbClr val="000000"/>
                </a:solidFill>
              </a:rPr>
              <a:t>To create complexity in sustainability practices</a:t>
            </a:r>
            <a:endParaRPr lang="pl-PL" dirty="0">
              <a:solidFill>
                <a:srgbClr val="000000"/>
              </a:solidFill>
            </a:endParaRPr>
          </a:p>
          <a:p>
            <a:pPr lvl="0" indent="-457200" algn="just" rtl="0">
              <a:lnSpc>
                <a:spcPct val="150000"/>
              </a:lnSpc>
              <a:spcBef>
                <a:spcPts val="0"/>
              </a:spcBef>
              <a:spcAft>
                <a:spcPts val="0"/>
              </a:spcAft>
              <a:buSzPts val="2400"/>
              <a:buAutoNum type="alphaUcPeriod"/>
            </a:pPr>
            <a:r>
              <a:rPr lang="en-US" dirty="0">
                <a:solidFill>
                  <a:srgbClr val="000000"/>
                </a:solidFill>
              </a:rPr>
              <a:t>To discourage transparency in business practices</a:t>
            </a:r>
            <a:endParaRPr dirty="0">
              <a:solidFill>
                <a:srgbClr val="000000"/>
              </a:solidFill>
            </a:endParaRPr>
          </a:p>
        </p:txBody>
      </p:sp>
      <p:sp>
        <p:nvSpPr>
          <p:cNvPr id="351" name="Google Shape;351;p13"/>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Q1</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4"/>
          <p:cNvSpPr txBox="1">
            <a:spLocks noGrp="1"/>
          </p:cNvSpPr>
          <p:nvPr>
            <p:ph type="body" idx="1"/>
          </p:nvPr>
        </p:nvSpPr>
        <p:spPr>
          <a:xfrm>
            <a:off x="4676775" y="826894"/>
            <a:ext cx="6490898"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pl-PL" sz="2400" b="1" dirty="0">
                <a:solidFill>
                  <a:srgbClr val="000000"/>
                </a:solidFill>
              </a:rPr>
              <a:t>Która z poniższych zasad NIE jest kluczową zasadą </a:t>
            </a:r>
            <a:r>
              <a:rPr lang="pl-PL" sz="2400" b="1" dirty="0" err="1">
                <a:solidFill>
                  <a:srgbClr val="000000"/>
                </a:solidFill>
              </a:rPr>
              <a:t>benchmarkingu</a:t>
            </a:r>
            <a:r>
              <a:rPr lang="pl-PL" sz="2400" b="1" dirty="0">
                <a:solidFill>
                  <a:srgbClr val="000000"/>
                </a:solidFill>
              </a:rPr>
              <a:t> w zakresie zrównoważonego rozwoju?</a:t>
            </a:r>
          </a:p>
          <a:p>
            <a:pPr marL="342900" lvl="0" indent="-342900" algn="just" rtl="0">
              <a:lnSpc>
                <a:spcPct val="150000"/>
              </a:lnSpc>
              <a:spcBef>
                <a:spcPts val="0"/>
              </a:spcBef>
              <a:spcAft>
                <a:spcPts val="0"/>
              </a:spcAft>
              <a:buSzPts val="2400"/>
              <a:buFont typeface="Arial" panose="020B0604020202020204" pitchFamily="34" charset="0"/>
              <a:buChar char="•"/>
            </a:pPr>
            <a:r>
              <a:rPr lang="pl-PL" sz="2400" dirty="0">
                <a:solidFill>
                  <a:srgbClr val="000000"/>
                </a:solidFill>
              </a:rPr>
              <a:t>Przejrzystość</a:t>
            </a:r>
          </a:p>
          <a:p>
            <a:pPr marL="342900" lvl="0" indent="-342900" algn="just" rtl="0">
              <a:lnSpc>
                <a:spcPct val="150000"/>
              </a:lnSpc>
              <a:spcBef>
                <a:spcPts val="0"/>
              </a:spcBef>
              <a:spcAft>
                <a:spcPts val="0"/>
              </a:spcAft>
              <a:buSzPts val="2400"/>
              <a:buFont typeface="Arial" panose="020B0604020202020204" pitchFamily="34" charset="0"/>
              <a:buChar char="•"/>
            </a:pPr>
            <a:r>
              <a:rPr lang="pl-PL" sz="2400" dirty="0">
                <a:solidFill>
                  <a:srgbClr val="000000"/>
                </a:solidFill>
              </a:rPr>
              <a:t>Rygor</a:t>
            </a:r>
          </a:p>
          <a:p>
            <a:pPr marL="342900" lvl="0" indent="-342900" algn="just" rtl="0">
              <a:lnSpc>
                <a:spcPct val="150000"/>
              </a:lnSpc>
              <a:spcBef>
                <a:spcPts val="0"/>
              </a:spcBef>
              <a:spcAft>
                <a:spcPts val="0"/>
              </a:spcAft>
              <a:buSzPts val="2400"/>
              <a:buFont typeface="Arial" panose="020B0604020202020204" pitchFamily="34" charset="0"/>
              <a:buChar char="•"/>
            </a:pPr>
            <a:r>
              <a:rPr lang="pl-PL" sz="2400" dirty="0">
                <a:solidFill>
                  <a:srgbClr val="000000"/>
                </a:solidFill>
              </a:rPr>
              <a:t>Ekskluzywność</a:t>
            </a:r>
          </a:p>
          <a:p>
            <a:pPr marL="342900" lvl="0" indent="-342900" algn="just" rtl="0">
              <a:lnSpc>
                <a:spcPct val="150000"/>
              </a:lnSpc>
              <a:spcBef>
                <a:spcPts val="0"/>
              </a:spcBef>
              <a:spcAft>
                <a:spcPts val="0"/>
              </a:spcAft>
              <a:buSzPts val="2400"/>
              <a:buFont typeface="Arial" panose="020B0604020202020204" pitchFamily="34" charset="0"/>
              <a:buChar char="•"/>
            </a:pPr>
            <a:r>
              <a:rPr lang="pl-PL" sz="2400" dirty="0">
                <a:solidFill>
                  <a:srgbClr val="000000"/>
                </a:solidFill>
              </a:rPr>
              <a:t>Zaangażowanie interesariuszy</a:t>
            </a:r>
            <a:endParaRPr dirty="0"/>
          </a:p>
        </p:txBody>
      </p:sp>
      <p:sp>
        <p:nvSpPr>
          <p:cNvPr id="357" name="Google Shape;357;p1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Q2</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5"/>
          <p:cNvSpPr txBox="1">
            <a:spLocks noGrp="1"/>
          </p:cNvSpPr>
          <p:nvPr>
            <p:ph type="body" idx="1"/>
          </p:nvPr>
        </p:nvSpPr>
        <p:spPr>
          <a:xfrm>
            <a:off x="4788329" y="501217"/>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pl-PL" sz="2400" b="1" dirty="0">
                <a:solidFill>
                  <a:srgbClr val="000000"/>
                </a:solidFill>
              </a:rPr>
              <a:t>Czym jest ćwiczenie </a:t>
            </a:r>
            <a:r>
              <a:rPr lang="pl-PL" sz="2400" b="1" dirty="0" err="1">
                <a:solidFill>
                  <a:srgbClr val="000000"/>
                </a:solidFill>
              </a:rPr>
              <a:t>benchmarkingowe</a:t>
            </a:r>
            <a:r>
              <a:rPr lang="pl-PL" sz="2400" b="1" dirty="0">
                <a:solidFill>
                  <a:srgbClr val="000000"/>
                </a:solidFill>
              </a:rPr>
              <a:t> w kontekście zrównoważonego rozwoju?</a:t>
            </a:r>
          </a:p>
          <a:p>
            <a:pPr marL="0" lvl="0" indent="0" algn="just" rtl="0">
              <a:lnSpc>
                <a:spcPct val="150000"/>
              </a:lnSpc>
              <a:spcBef>
                <a:spcPts val="0"/>
              </a:spcBef>
              <a:spcAft>
                <a:spcPts val="0"/>
              </a:spcAft>
              <a:buSzPts val="2400"/>
              <a:buNone/>
            </a:pPr>
            <a:r>
              <a:rPr lang="en-US" sz="2400" dirty="0">
                <a:solidFill>
                  <a:srgbClr val="000000"/>
                </a:solidFill>
              </a:rPr>
              <a:t>A one-time evaluation against a benchmark</a:t>
            </a:r>
            <a:endParaRPr dirty="0"/>
          </a:p>
          <a:p>
            <a:pPr lvl="0" indent="-457200" algn="just" rtl="0">
              <a:lnSpc>
                <a:spcPct val="150000"/>
              </a:lnSpc>
              <a:spcBef>
                <a:spcPts val="0"/>
              </a:spcBef>
              <a:spcAft>
                <a:spcPts val="0"/>
              </a:spcAft>
              <a:buSzPts val="2400"/>
              <a:buFont typeface="+mj-lt"/>
              <a:buAutoNum type="alphaUcPeriod"/>
            </a:pPr>
            <a:r>
              <a:rPr lang="pl-PL" sz="2400" dirty="0">
                <a:solidFill>
                  <a:srgbClr val="000000"/>
                </a:solidFill>
              </a:rPr>
              <a:t>Jednorazowa ocena w stosunku do punktu odniesienia</a:t>
            </a:r>
          </a:p>
          <a:p>
            <a:pPr lvl="0" indent="-457200" algn="just" rtl="0">
              <a:lnSpc>
                <a:spcPct val="150000"/>
              </a:lnSpc>
              <a:spcBef>
                <a:spcPts val="0"/>
              </a:spcBef>
              <a:spcAft>
                <a:spcPts val="0"/>
              </a:spcAft>
              <a:buSzPts val="2400"/>
              <a:buFont typeface="+mj-lt"/>
              <a:buAutoNum type="alphaUcPeriod"/>
            </a:pPr>
            <a:r>
              <a:rPr lang="pl-PL" sz="2400" dirty="0">
                <a:solidFill>
                  <a:srgbClr val="000000"/>
                </a:solidFill>
              </a:rPr>
              <a:t>Ciągły program poprawy zrównoważonego rozwoju</a:t>
            </a:r>
          </a:p>
          <a:p>
            <a:pPr lvl="0" indent="-457200" algn="just" rtl="0">
              <a:lnSpc>
                <a:spcPct val="150000"/>
              </a:lnSpc>
              <a:spcBef>
                <a:spcPts val="0"/>
              </a:spcBef>
              <a:spcAft>
                <a:spcPts val="0"/>
              </a:spcAft>
              <a:buSzPts val="2400"/>
              <a:buFont typeface="+mj-lt"/>
              <a:buAutoNum type="alphaUcPeriod"/>
            </a:pPr>
            <a:r>
              <a:rPr lang="pl-PL" sz="2400" dirty="0">
                <a:solidFill>
                  <a:srgbClr val="000000"/>
                </a:solidFill>
              </a:rPr>
              <a:t>Sposób na uniknięcie przejrzystości w praktykach biznesowych. Metoda ukrywania danych dotyczących zrównoważonego rozwoju przed interesariuszami</a:t>
            </a:r>
            <a:endParaRPr dirty="0"/>
          </a:p>
        </p:txBody>
      </p:sp>
      <p:sp>
        <p:nvSpPr>
          <p:cNvPr id="363" name="Google Shape;363;p1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a:spLocks noGrp="1"/>
          </p:cNvSpPr>
          <p:nvPr>
            <p:ph type="body" idx="1"/>
          </p:nvPr>
        </p:nvSpPr>
        <p:spPr>
          <a:xfrm>
            <a:off x="900258" y="368375"/>
            <a:ext cx="10007112" cy="807005"/>
          </a:xfrm>
          <a:prstGeom prst="rect">
            <a:avLst/>
          </a:prstGeom>
          <a:noFill/>
          <a:ln>
            <a:noFill/>
          </a:ln>
        </p:spPr>
        <p:txBody>
          <a:bodyPr spcFirstLastPara="1" wrap="square" lIns="91425" tIns="45700" rIns="91425" bIns="45700" anchor="t" anchorCtr="0">
            <a:noAutofit/>
          </a:bodyPr>
          <a:lstStyle/>
          <a:p>
            <a:pPr algn="ctr"/>
            <a:r>
              <a:rPr lang="pl-PL" b="1" dirty="0"/>
              <a:t>Spis treści Zestawu Startowego SOS</a:t>
            </a:r>
            <a:endParaRPr lang="pl-PL" dirty="0"/>
          </a:p>
        </p:txBody>
      </p:sp>
      <p:pic>
        <p:nvPicPr>
          <p:cNvPr id="3" name="Obraz 2">
            <a:extLst>
              <a:ext uri="{FF2B5EF4-FFF2-40B4-BE49-F238E27FC236}">
                <a16:creationId xmlns:a16="http://schemas.microsoft.com/office/drawing/2014/main" id="{4A8C3EA9-662C-497F-CC94-394CF402BCE9}"/>
              </a:ext>
            </a:extLst>
          </p:cNvPr>
          <p:cNvPicPr>
            <a:picLocks noChangeAspect="1"/>
          </p:cNvPicPr>
          <p:nvPr/>
        </p:nvPicPr>
        <p:blipFill>
          <a:blip r:embed="rId3"/>
          <a:stretch>
            <a:fillRect/>
          </a:stretch>
        </p:blipFill>
        <p:spPr>
          <a:xfrm>
            <a:off x="834550" y="1136873"/>
            <a:ext cx="10138527" cy="535275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pl-PL" sz="2400" b="1" dirty="0">
                <a:solidFill>
                  <a:srgbClr val="000000"/>
                </a:solidFill>
              </a:rPr>
              <a:t>W jaki sposób </a:t>
            </a:r>
            <a:r>
              <a:rPr lang="pl-PL" sz="2400" b="1" dirty="0" err="1">
                <a:solidFill>
                  <a:srgbClr val="000000"/>
                </a:solidFill>
              </a:rPr>
              <a:t>benchmarking</a:t>
            </a:r>
            <a:r>
              <a:rPr lang="pl-PL" sz="2400" b="1" dirty="0">
                <a:solidFill>
                  <a:srgbClr val="000000"/>
                </a:solidFill>
              </a:rPr>
              <a:t> może pomóc w praktykach zrównoważonego rozwoju?</a:t>
            </a:r>
          </a:p>
          <a:p>
            <a:pPr lvl="0" indent="-457200" algn="just" rtl="0">
              <a:lnSpc>
                <a:spcPct val="150000"/>
              </a:lnSpc>
              <a:spcBef>
                <a:spcPts val="0"/>
              </a:spcBef>
              <a:spcAft>
                <a:spcPts val="0"/>
              </a:spcAft>
              <a:buSzPts val="2400"/>
              <a:buFont typeface="+mj-lt"/>
              <a:buAutoNum type="alphaUcPeriod"/>
            </a:pPr>
            <a:r>
              <a:rPr lang="pl-PL" sz="2400" dirty="0">
                <a:solidFill>
                  <a:srgbClr val="000000"/>
                </a:solidFill>
              </a:rPr>
              <a:t>Poprzez zwiększenie złożoności operacji. Poprzez nagradzanie podmiotów o słabych wynikach.</a:t>
            </a:r>
          </a:p>
          <a:p>
            <a:pPr lvl="0" indent="-457200" algn="just" rtl="0">
              <a:lnSpc>
                <a:spcPct val="150000"/>
              </a:lnSpc>
              <a:spcBef>
                <a:spcPts val="0"/>
              </a:spcBef>
              <a:spcAft>
                <a:spcPts val="0"/>
              </a:spcAft>
              <a:buSzPts val="2400"/>
              <a:buFont typeface="+mj-lt"/>
              <a:buAutoNum type="alphaUcPeriod"/>
            </a:pPr>
            <a:r>
              <a:rPr lang="pl-PL" sz="2400" dirty="0">
                <a:solidFill>
                  <a:srgbClr val="000000"/>
                </a:solidFill>
              </a:rPr>
              <a:t>Poprzez porównywanie wyników zrównoważonego rozwoju i standardów.</a:t>
            </a:r>
          </a:p>
          <a:p>
            <a:pPr lvl="0" indent="-457200" algn="just" rtl="0">
              <a:lnSpc>
                <a:spcPct val="150000"/>
              </a:lnSpc>
              <a:spcBef>
                <a:spcPts val="0"/>
              </a:spcBef>
              <a:spcAft>
                <a:spcPts val="0"/>
              </a:spcAft>
              <a:buSzPts val="2400"/>
              <a:buFont typeface="+mj-lt"/>
              <a:buAutoNum type="alphaUcPeriod"/>
            </a:pPr>
            <a:r>
              <a:rPr lang="pl-PL" sz="2400" dirty="0">
                <a:solidFill>
                  <a:srgbClr val="000000"/>
                </a:solidFill>
              </a:rPr>
              <a:t>Poprzez unikanie angażowania interesariuszy.</a:t>
            </a:r>
            <a:endParaRPr dirty="0"/>
          </a:p>
        </p:txBody>
      </p:sp>
      <p:sp>
        <p:nvSpPr>
          <p:cNvPr id="369" name="Google Shape;369;p1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Q4</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9"/>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pl-PL" sz="2400" b="1" dirty="0">
                <a:solidFill>
                  <a:srgbClr val="000000"/>
                </a:solidFill>
              </a:rPr>
              <a:t>Jaka jest rola organizatora w </a:t>
            </a:r>
            <a:r>
              <a:rPr lang="pl-PL" sz="2400" b="1" dirty="0" err="1">
                <a:solidFill>
                  <a:srgbClr val="000000"/>
                </a:solidFill>
              </a:rPr>
              <a:t>benchmarkingu</a:t>
            </a:r>
            <a:r>
              <a:rPr lang="pl-PL" sz="2400" b="1" dirty="0">
                <a:solidFill>
                  <a:srgbClr val="000000"/>
                </a:solidFill>
              </a:rPr>
              <a:t>?</a:t>
            </a:r>
          </a:p>
          <a:p>
            <a:pPr lvl="0" indent="-457200" algn="just" rtl="0">
              <a:lnSpc>
                <a:spcPct val="150000"/>
              </a:lnSpc>
              <a:spcBef>
                <a:spcPts val="0"/>
              </a:spcBef>
              <a:spcAft>
                <a:spcPts val="0"/>
              </a:spcAft>
              <a:buSzPts val="2400"/>
              <a:buFont typeface="+mj-lt"/>
              <a:buAutoNum type="alphaUcPeriod"/>
            </a:pPr>
            <a:r>
              <a:rPr lang="pl-PL" sz="2400" dirty="0">
                <a:solidFill>
                  <a:srgbClr val="000000"/>
                </a:solidFill>
              </a:rPr>
              <a:t>Aby ukryć konflikty interesów</a:t>
            </a:r>
          </a:p>
          <a:p>
            <a:pPr lvl="0" indent="-457200" algn="just" rtl="0">
              <a:lnSpc>
                <a:spcPct val="150000"/>
              </a:lnSpc>
              <a:spcBef>
                <a:spcPts val="0"/>
              </a:spcBef>
              <a:spcAft>
                <a:spcPts val="0"/>
              </a:spcAft>
              <a:buSzPts val="2400"/>
              <a:buFont typeface="+mj-lt"/>
              <a:buAutoNum type="alphaUcPeriod"/>
            </a:pPr>
            <a:r>
              <a:rPr lang="pl-PL" sz="2400" dirty="0">
                <a:solidFill>
                  <a:srgbClr val="000000"/>
                </a:solidFill>
              </a:rPr>
              <a:t>Aby kierować rozwojem ćwiczeń </a:t>
            </a:r>
            <a:r>
              <a:rPr lang="pl-PL" sz="2400" dirty="0" err="1">
                <a:solidFill>
                  <a:srgbClr val="000000"/>
                </a:solidFill>
              </a:rPr>
              <a:t>benchmarkingowych</a:t>
            </a:r>
            <a:endParaRPr lang="pl-PL" sz="2400" dirty="0">
              <a:solidFill>
                <a:srgbClr val="000000"/>
              </a:solidFill>
            </a:endParaRPr>
          </a:p>
          <a:p>
            <a:pPr lvl="0" indent="-457200" algn="just" rtl="0">
              <a:lnSpc>
                <a:spcPct val="150000"/>
              </a:lnSpc>
              <a:spcBef>
                <a:spcPts val="0"/>
              </a:spcBef>
              <a:spcAft>
                <a:spcPts val="0"/>
              </a:spcAft>
              <a:buSzPts val="2400"/>
              <a:buFont typeface="+mj-lt"/>
              <a:buAutoNum type="alphaUcPeriod"/>
            </a:pPr>
            <a:r>
              <a:rPr lang="pl-PL" sz="2400" dirty="0">
                <a:solidFill>
                  <a:srgbClr val="000000"/>
                </a:solidFill>
              </a:rPr>
              <a:t>Aby zniechęcić interesariuszy do angażowania się</a:t>
            </a:r>
          </a:p>
          <a:p>
            <a:pPr lvl="0" indent="-457200" algn="just" rtl="0">
              <a:lnSpc>
                <a:spcPct val="150000"/>
              </a:lnSpc>
              <a:spcBef>
                <a:spcPts val="0"/>
              </a:spcBef>
              <a:spcAft>
                <a:spcPts val="0"/>
              </a:spcAft>
              <a:buSzPts val="2400"/>
              <a:buFont typeface="+mj-lt"/>
              <a:buAutoNum type="alphaUcPeriod"/>
            </a:pPr>
            <a:r>
              <a:rPr lang="pl-PL" sz="2400" dirty="0">
                <a:solidFill>
                  <a:srgbClr val="000000"/>
                </a:solidFill>
              </a:rPr>
              <a:t>Aby ograniczyć przejrzystość w procesie </a:t>
            </a:r>
            <a:r>
              <a:rPr lang="pl-PL" sz="2400" dirty="0" err="1">
                <a:solidFill>
                  <a:srgbClr val="000000"/>
                </a:solidFill>
              </a:rPr>
              <a:t>benchmarkingu</a:t>
            </a:r>
            <a:endParaRPr dirty="0"/>
          </a:p>
        </p:txBody>
      </p:sp>
      <p:sp>
        <p:nvSpPr>
          <p:cNvPr id="375" name="Google Shape;375;p1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Q5</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4846227" y="835090"/>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pl-PL" sz="2000" b="1" dirty="0">
                <a:solidFill>
                  <a:srgbClr val="000000"/>
                </a:solidFill>
              </a:rPr>
              <a:t>Jaki jest cel orędownictwa i aktywizmu w zaangażowaniu na rzecz zrównoważonego rozwoju?</a:t>
            </a:r>
          </a:p>
          <a:p>
            <a:pPr marL="0" lvl="0" indent="0" algn="just" rtl="0">
              <a:lnSpc>
                <a:spcPct val="150000"/>
              </a:lnSpc>
              <a:spcBef>
                <a:spcPts val="0"/>
              </a:spcBef>
              <a:spcAft>
                <a:spcPts val="0"/>
              </a:spcAft>
              <a:buSzPts val="2400"/>
              <a:buNone/>
            </a:pPr>
            <a:endParaRPr lang="pl-PL" sz="2000" b="1" dirty="0">
              <a:solidFill>
                <a:srgbClr val="000000"/>
              </a:solidFill>
            </a:endParaRPr>
          </a:p>
          <a:p>
            <a:pPr lvl="0" indent="-457200" algn="just" rtl="0">
              <a:lnSpc>
                <a:spcPct val="150000"/>
              </a:lnSpc>
              <a:spcBef>
                <a:spcPts val="0"/>
              </a:spcBef>
              <a:spcAft>
                <a:spcPts val="0"/>
              </a:spcAft>
              <a:buSzPts val="2400"/>
              <a:buFont typeface="+mj-lt"/>
              <a:buAutoNum type="alphaUcPeriod"/>
            </a:pPr>
            <a:r>
              <a:rPr lang="pl-PL" sz="2000" dirty="0">
                <a:solidFill>
                  <a:srgbClr val="000000"/>
                </a:solidFill>
              </a:rPr>
              <a:t>Aby utrzymać status quo niezrównoważonych praktyk.</a:t>
            </a:r>
          </a:p>
          <a:p>
            <a:pPr lvl="0" indent="-457200" algn="just" rtl="0">
              <a:lnSpc>
                <a:spcPct val="150000"/>
              </a:lnSpc>
              <a:spcBef>
                <a:spcPts val="0"/>
              </a:spcBef>
              <a:spcAft>
                <a:spcPts val="0"/>
              </a:spcAft>
              <a:buSzPts val="2400"/>
              <a:buFont typeface="+mj-lt"/>
              <a:buAutoNum type="alphaUcPeriod"/>
            </a:pPr>
            <a:r>
              <a:rPr lang="pl-PL" sz="2000" dirty="0">
                <a:solidFill>
                  <a:srgbClr val="000000"/>
                </a:solidFill>
              </a:rPr>
              <a:t>Aby zniechęcić jednostki do przyjmowania zrównoważonych </a:t>
            </a:r>
            <a:r>
              <a:rPr lang="pl-PL" sz="2000" dirty="0" err="1">
                <a:solidFill>
                  <a:srgbClr val="000000"/>
                </a:solidFill>
              </a:rPr>
              <a:t>zachowań</a:t>
            </a:r>
            <a:r>
              <a:rPr lang="pl-PL" sz="2000" dirty="0">
                <a:solidFill>
                  <a:srgbClr val="000000"/>
                </a:solidFill>
              </a:rPr>
              <a:t>.</a:t>
            </a:r>
          </a:p>
          <a:p>
            <a:pPr lvl="0" indent="-457200" algn="just" rtl="0">
              <a:lnSpc>
                <a:spcPct val="150000"/>
              </a:lnSpc>
              <a:spcBef>
                <a:spcPts val="0"/>
              </a:spcBef>
              <a:spcAft>
                <a:spcPts val="0"/>
              </a:spcAft>
              <a:buSzPts val="2400"/>
              <a:buFont typeface="+mj-lt"/>
              <a:buAutoNum type="alphaUcPeriod"/>
            </a:pPr>
            <a:r>
              <a:rPr lang="pl-PL" sz="2000" dirty="0">
                <a:solidFill>
                  <a:srgbClr val="000000"/>
                </a:solidFill>
              </a:rPr>
              <a:t>Aby podjąć działania w celu promowania zrównoważonego rozwoju na szerszą skalę.</a:t>
            </a:r>
          </a:p>
          <a:p>
            <a:pPr lvl="0" indent="-457200" algn="just" rtl="0">
              <a:lnSpc>
                <a:spcPct val="150000"/>
              </a:lnSpc>
              <a:spcBef>
                <a:spcPts val="0"/>
              </a:spcBef>
              <a:spcAft>
                <a:spcPts val="0"/>
              </a:spcAft>
              <a:buSzPts val="2400"/>
              <a:buFont typeface="+mj-lt"/>
              <a:buAutoNum type="alphaUcPeriod"/>
            </a:pPr>
            <a:r>
              <a:rPr lang="pl-PL" sz="2000" dirty="0">
                <a:solidFill>
                  <a:srgbClr val="000000"/>
                </a:solidFill>
              </a:rPr>
              <a:t>Aby wesprzeć zanieczyszczenie środowiska</a:t>
            </a:r>
            <a:endParaRPr sz="2000" dirty="0"/>
          </a:p>
        </p:txBody>
      </p:sp>
      <p:sp>
        <p:nvSpPr>
          <p:cNvPr id="381" name="Google Shape;381;p2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Q6</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Odpowiedzi</a:t>
            </a:r>
            <a:endParaRPr dirty="0"/>
          </a:p>
        </p:txBody>
      </p:sp>
      <p:sp>
        <p:nvSpPr>
          <p:cNvPr id="683" name="Google Shape;683;p57"/>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dirty="0">
                <a:solidFill>
                  <a:srgbClr val="000000"/>
                </a:solidFill>
              </a:rPr>
              <a:t>Q1: B</a:t>
            </a: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Q2: C </a:t>
            </a: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Q3: A</a:t>
            </a: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Q4: C</a:t>
            </a: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Q5: B</a:t>
            </a: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Q6: C</a:t>
            </a:r>
          </a:p>
        </p:txBody>
      </p:sp>
    </p:spTree>
    <p:extLst>
      <p:ext uri="{BB962C8B-B14F-4D97-AF65-F5344CB8AC3E}">
        <p14:creationId xmlns:p14="http://schemas.microsoft.com/office/powerpoint/2010/main" val="3084504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2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388" name="Google Shape;388;p2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389" name="Google Shape;389;p2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90" name="Google Shape;390;p22"/>
          <p:cNvSpPr txBox="1"/>
          <p:nvPr/>
        </p:nvSpPr>
        <p:spPr>
          <a:xfrm>
            <a:off x="5722297" y="4629735"/>
            <a:ext cx="560874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err="1">
                <a:solidFill>
                  <a:srgbClr val="73B64B"/>
                </a:solidFill>
                <a:latin typeface="Calibri"/>
                <a:ea typeface="Calibri"/>
                <a:cs typeface="Calibri"/>
                <a:sym typeface="Calibri"/>
              </a:rPr>
              <a:t>Kluczowe</a:t>
            </a:r>
            <a:r>
              <a:rPr lang="en-US" sz="3600" b="1" i="0" u="none" strike="noStrike" cap="none" dirty="0">
                <a:solidFill>
                  <a:srgbClr val="73B64B"/>
                </a:solidFill>
                <a:latin typeface="Calibri"/>
                <a:ea typeface="Calibri"/>
                <a:cs typeface="Calibri"/>
                <a:sym typeface="Calibri"/>
              </a:rPr>
              <a:t> </a:t>
            </a:r>
            <a:r>
              <a:rPr lang="en-US" sz="3600" b="1" i="0" u="none" strike="noStrike" cap="none" dirty="0" err="1">
                <a:solidFill>
                  <a:srgbClr val="73B64B"/>
                </a:solidFill>
                <a:latin typeface="Calibri"/>
                <a:ea typeface="Calibri"/>
                <a:cs typeface="Calibri"/>
                <a:sym typeface="Calibri"/>
              </a:rPr>
              <a:t>terminy</a:t>
            </a:r>
            <a:r>
              <a:rPr lang="en-US" sz="3600" b="1" i="0" u="none" strike="noStrike" cap="none" dirty="0">
                <a:solidFill>
                  <a:srgbClr val="73B64B"/>
                </a:solidFill>
                <a:latin typeface="Calibri"/>
                <a:ea typeface="Calibri"/>
                <a:cs typeface="Calibri"/>
                <a:sym typeface="Calibri"/>
              </a:rPr>
              <a:t> i </a:t>
            </a:r>
            <a:r>
              <a:rPr lang="en-US" sz="3600" b="1" i="0" u="none" strike="noStrike" cap="none" dirty="0" err="1">
                <a:solidFill>
                  <a:srgbClr val="73B64B"/>
                </a:solidFill>
                <a:latin typeface="Calibri"/>
                <a:ea typeface="Calibri"/>
                <a:cs typeface="Calibri"/>
                <a:sym typeface="Calibri"/>
              </a:rPr>
              <a:t>definicje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3"/>
          <p:cNvSpPr txBox="1">
            <a:spLocks noGrp="1"/>
          </p:cNvSpPr>
          <p:nvPr>
            <p:ph type="body" idx="2"/>
          </p:nvPr>
        </p:nvSpPr>
        <p:spPr>
          <a:xfrm>
            <a:off x="917048" y="1172175"/>
            <a:ext cx="10052954" cy="4250335"/>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pl-PL" dirty="0">
                <a:solidFill>
                  <a:srgbClr val="000000"/>
                </a:solidFill>
              </a:rPr>
              <a:t>Benchmark to standard używany do oceny.</a:t>
            </a:r>
          </a:p>
          <a:p>
            <a:pPr marL="342900" lvl="0" indent="-342900" algn="just" rtl="0">
              <a:lnSpc>
                <a:spcPct val="150000"/>
              </a:lnSpc>
              <a:spcBef>
                <a:spcPts val="600"/>
              </a:spcBef>
              <a:spcAft>
                <a:spcPts val="0"/>
              </a:spcAft>
              <a:buSzPts val="2400"/>
              <a:buFont typeface="Arial"/>
              <a:buChar char="•"/>
            </a:pPr>
            <a:r>
              <a:rPr lang="pl-PL" dirty="0">
                <a:solidFill>
                  <a:srgbClr val="000000"/>
                </a:solidFill>
              </a:rPr>
              <a:t>Benchmarki z zakresu zrównoważonego rozwoju są wykorzystywane do oceny wyników firm w zakresie zrównoważonego rozwoju oraz jakości standardów i certyfikatów zrównoważonego rozwoju.</a:t>
            </a:r>
          </a:p>
          <a:p>
            <a:pPr marL="342900" lvl="0" indent="-342900" algn="just" rtl="0">
              <a:lnSpc>
                <a:spcPct val="150000"/>
              </a:lnSpc>
              <a:spcBef>
                <a:spcPts val="600"/>
              </a:spcBef>
              <a:spcAft>
                <a:spcPts val="0"/>
              </a:spcAft>
              <a:buSzPts val="2400"/>
              <a:buFont typeface="Arial"/>
              <a:buChar char="•"/>
            </a:pPr>
            <a:r>
              <a:rPr lang="pl-PL" dirty="0">
                <a:solidFill>
                  <a:srgbClr val="000000"/>
                </a:solidFill>
              </a:rPr>
              <a:t>Benchmark: Punkt odniesienia, względem którego coś jest oceniane.</a:t>
            </a:r>
            <a:br>
              <a:rPr lang="pl-PL" dirty="0">
                <a:solidFill>
                  <a:srgbClr val="000000"/>
                </a:solidFill>
              </a:rPr>
            </a:br>
            <a:r>
              <a:rPr lang="pl-PL" dirty="0">
                <a:solidFill>
                  <a:srgbClr val="000000"/>
                </a:solidFill>
              </a:rPr>
              <a:t>Normy branżowe i najlepsze praktyki.</a:t>
            </a:r>
            <a:endParaRPr dirty="0">
              <a:solidFill>
                <a:srgbClr val="000000"/>
              </a:solidFill>
            </a:endParaRPr>
          </a:p>
          <a:p>
            <a:pPr marL="457200" marR="0" lvl="0" indent="-228600" algn="l" rtl="0">
              <a:lnSpc>
                <a:spcPct val="103333"/>
              </a:lnSpc>
              <a:spcBef>
                <a:spcPts val="0"/>
              </a:spcBef>
              <a:spcAft>
                <a:spcPts val="0"/>
              </a:spcAft>
              <a:buClr>
                <a:srgbClr val="595959"/>
              </a:buClr>
              <a:buSzPts val="2400"/>
              <a:buFont typeface="Arial"/>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28"/>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402" name="Google Shape;402;p28"/>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05</a:t>
            </a:r>
            <a:endParaRPr/>
          </a:p>
        </p:txBody>
      </p:sp>
      <p:sp>
        <p:nvSpPr>
          <p:cNvPr id="403" name="Google Shape;403;p28"/>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04" name="Google Shape;404;p28"/>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Bibliografia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2d22398ad00_0_0"/>
          <p:cNvSpPr txBox="1">
            <a:spLocks noGrp="1"/>
          </p:cNvSpPr>
          <p:nvPr>
            <p:ph type="body" idx="2"/>
          </p:nvPr>
        </p:nvSpPr>
        <p:spPr>
          <a:xfrm>
            <a:off x="843896" y="618246"/>
            <a:ext cx="10053000" cy="47193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600"/>
              </a:spcBef>
              <a:spcAft>
                <a:spcPts val="0"/>
              </a:spcAft>
              <a:buSzPts val="2400"/>
              <a:buFont typeface="Arial"/>
              <a:buChar char="•"/>
            </a:pPr>
            <a:r>
              <a:rPr lang="en-US" u="sng">
                <a:solidFill>
                  <a:srgbClr val="1155CC"/>
                </a:solidFill>
                <a:hlinkClick r:id="rId3">
                  <a:extLst>
                    <a:ext uri="{A12FA001-AC4F-418D-AE19-62706E023703}">
                      <ahyp:hlinkClr xmlns:ahyp="http://schemas.microsoft.com/office/drawing/2018/hyperlinkcolor" val="tx"/>
                    </a:ext>
                  </a:extLst>
                </a:hlinkClick>
              </a:rPr>
              <a:t>https://aicontentfy.com/en/blog/building-sustainable-future-for-small-businesses-best-practices</a:t>
            </a:r>
            <a:endParaRPr u="sng">
              <a:solidFill>
                <a:srgbClr val="1155CC"/>
              </a:solidFill>
            </a:endParaRPr>
          </a:p>
          <a:p>
            <a:pPr marL="342900" lvl="0" indent="-190500" algn="l" rtl="0">
              <a:lnSpc>
                <a:spcPct val="100000"/>
              </a:lnSpc>
              <a:spcBef>
                <a:spcPts val="600"/>
              </a:spcBef>
              <a:spcAft>
                <a:spcPts val="0"/>
              </a:spcAft>
              <a:buSzPts val="2400"/>
              <a:buFont typeface="Arial"/>
              <a:buNone/>
            </a:pPr>
            <a:endParaRPr/>
          </a:p>
          <a:p>
            <a:pPr marL="342900" lvl="0" indent="-342900" algn="l" rtl="0">
              <a:lnSpc>
                <a:spcPct val="100000"/>
              </a:lnSpc>
              <a:spcBef>
                <a:spcPts val="600"/>
              </a:spcBef>
              <a:spcAft>
                <a:spcPts val="0"/>
              </a:spcAft>
              <a:buSzPts val="2400"/>
              <a:buFont typeface="Arial"/>
              <a:buChar char="•"/>
            </a:pPr>
            <a:r>
              <a:rPr lang="en-US" u="sng">
                <a:solidFill>
                  <a:schemeClr val="hlink"/>
                </a:solidFill>
                <a:hlinkClick r:id="rId4"/>
              </a:rPr>
              <a:t>https://www.isealalliance.org/sites/default/files/resource/2019-07/ISEAL_SustainabilityBenchmarkingGoodPracticeGuide2019_V6.pdf</a:t>
            </a:r>
            <a:endParaRPr u="sng">
              <a:solidFill>
                <a:schemeClr val="hlink"/>
              </a:solidFill>
            </a:endParaRPr>
          </a:p>
          <a:p>
            <a:pPr marL="342900" lvl="0" indent="-190500" algn="l" rtl="0">
              <a:lnSpc>
                <a:spcPct val="100000"/>
              </a:lnSpc>
              <a:spcBef>
                <a:spcPts val="600"/>
              </a:spcBef>
              <a:spcAft>
                <a:spcPts val="0"/>
              </a:spcAft>
              <a:buSzPts val="2400"/>
              <a:buFont typeface="Arial"/>
              <a:buNone/>
            </a:pPr>
            <a:endParaRPr/>
          </a:p>
          <a:p>
            <a:pPr marL="342900" lvl="0" indent="-342900" algn="l" rtl="0">
              <a:lnSpc>
                <a:spcPct val="100000"/>
              </a:lnSpc>
              <a:spcBef>
                <a:spcPts val="600"/>
              </a:spcBef>
              <a:spcAft>
                <a:spcPts val="0"/>
              </a:spcAft>
              <a:buSzPts val="2400"/>
              <a:buFont typeface="Arial"/>
              <a:buChar char="•"/>
            </a:pPr>
            <a:r>
              <a:rPr lang="en-US" u="sng">
                <a:solidFill>
                  <a:schemeClr val="hlink"/>
                </a:solidFill>
                <a:hlinkClick r:id="rId5"/>
              </a:rPr>
              <a:t>https://aworld.org/engagement/sustainability-engagement-importance-and-best-practices/</a:t>
            </a:r>
            <a:endParaRPr u="sng">
              <a:solidFill>
                <a:schemeClr val="hlink"/>
              </a:solidFill>
            </a:endParaRPr>
          </a:p>
          <a:p>
            <a:pPr marL="342900" lvl="0" indent="-190500" algn="l" rtl="0">
              <a:lnSpc>
                <a:spcPct val="100000"/>
              </a:lnSpc>
              <a:spcBef>
                <a:spcPts val="600"/>
              </a:spcBef>
              <a:spcAft>
                <a:spcPts val="0"/>
              </a:spcAft>
              <a:buSzPts val="2400"/>
              <a:buFont typeface="Arial"/>
              <a:buNone/>
            </a:pPr>
            <a:endParaRPr/>
          </a:p>
          <a:p>
            <a:pPr marL="342900" lvl="0" indent="-342900" algn="l" rtl="0">
              <a:lnSpc>
                <a:spcPct val="100000"/>
              </a:lnSpc>
              <a:spcBef>
                <a:spcPts val="600"/>
              </a:spcBef>
              <a:spcAft>
                <a:spcPts val="0"/>
              </a:spcAft>
              <a:buSzPts val="2400"/>
              <a:buFont typeface="Arial"/>
              <a:buChar char="•"/>
            </a:pPr>
            <a:r>
              <a:rPr lang="en-US" u="sng">
                <a:solidFill>
                  <a:schemeClr val="hlink"/>
                </a:solidFill>
                <a:hlinkClick r:id="rId6"/>
              </a:rPr>
              <a:t>https://link.springer.com/content/pdf/10.1007/s43615-022-00224-3.pdf</a:t>
            </a:r>
            <a:endParaRPr u="sng">
              <a:solidFill>
                <a:schemeClr val="hlink"/>
              </a:solidFill>
            </a:endParaRPr>
          </a:p>
          <a:p>
            <a:pPr marL="342900" lvl="0" indent="-190500" algn="l" rtl="0">
              <a:lnSpc>
                <a:spcPct val="100000"/>
              </a:lnSpc>
              <a:spcBef>
                <a:spcPts val="600"/>
              </a:spcBef>
              <a:spcAft>
                <a:spcPts val="0"/>
              </a:spcAft>
              <a:buSzPts val="2400"/>
              <a:buFont typeface="Arial"/>
              <a:buNone/>
            </a:pPr>
            <a:endParaRPr/>
          </a:p>
          <a:p>
            <a:pPr marL="342900" lvl="0" indent="-342900" algn="l" rtl="0">
              <a:lnSpc>
                <a:spcPct val="100000"/>
              </a:lnSpc>
              <a:spcBef>
                <a:spcPts val="0"/>
              </a:spcBef>
              <a:spcAft>
                <a:spcPts val="0"/>
              </a:spcAft>
              <a:buSzPts val="2400"/>
              <a:buFont typeface="Arial"/>
              <a:buChar char="•"/>
            </a:pPr>
            <a:r>
              <a:rPr lang="en-US" u="sng">
                <a:solidFill>
                  <a:schemeClr val="hlink"/>
                </a:solidFill>
                <a:hlinkClick r:id="rId7"/>
              </a:rPr>
              <a:t>https://www.forbes.com/sites/forbesagencycouncil/2021/06/09/the-role-small-businesses-can-play-in-building-a-sustainable-future/?sh=12d49c42da5d</a:t>
            </a:r>
            <a:endParaRPr u="sng">
              <a:solidFill>
                <a:schemeClr val="hlink"/>
              </a:solidFill>
            </a:endParaRPr>
          </a:p>
          <a:p>
            <a:pPr marL="342900" lvl="0" indent="-190500" algn="l" rtl="0">
              <a:lnSpc>
                <a:spcPct val="100000"/>
              </a:lnSpc>
              <a:spcBef>
                <a:spcPts val="0"/>
              </a:spcBef>
              <a:spcAft>
                <a:spcPts val="0"/>
              </a:spcAft>
              <a:buSzPts val="2400"/>
              <a:buFont typeface="Arial"/>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2d22398ad00_0_19"/>
          <p:cNvSpPr txBox="1">
            <a:spLocks noGrp="1"/>
          </p:cNvSpPr>
          <p:nvPr>
            <p:ph type="body" idx="1"/>
          </p:nvPr>
        </p:nvSpPr>
        <p:spPr>
          <a:xfrm>
            <a:off x="904856" y="82689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 </a:t>
            </a:r>
            <a:endParaRPr/>
          </a:p>
        </p:txBody>
      </p:sp>
      <p:sp>
        <p:nvSpPr>
          <p:cNvPr id="417" name="Google Shape;417;g2d22398ad00_0_19"/>
          <p:cNvSpPr txBox="1">
            <a:spLocks noGrp="1"/>
          </p:cNvSpPr>
          <p:nvPr>
            <p:ph type="body" idx="2"/>
          </p:nvPr>
        </p:nvSpPr>
        <p:spPr>
          <a:xfrm>
            <a:off x="904856" y="452847"/>
            <a:ext cx="10053000" cy="42504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SzPts val="2400"/>
              <a:buFont typeface="Arial"/>
              <a:buChar char="•"/>
            </a:pPr>
            <a:r>
              <a:rPr lang="en-US" u="sng">
                <a:solidFill>
                  <a:schemeClr val="hlink"/>
                </a:solidFill>
                <a:hlinkClick r:id="rId3"/>
              </a:rPr>
              <a:t>https://link.springer.com/article/10.1007/s43615-022-00224-3</a:t>
            </a:r>
            <a:endParaRPr>
              <a:solidFill>
                <a:srgbClr val="000000"/>
              </a:solidFill>
            </a:endParaRPr>
          </a:p>
          <a:p>
            <a:pPr marL="342900" lvl="0" indent="-190500" algn="just" rtl="0">
              <a:lnSpc>
                <a:spcPct val="100000"/>
              </a:lnSpc>
              <a:spcBef>
                <a:spcPts val="0"/>
              </a:spcBef>
              <a:spcAft>
                <a:spcPts val="0"/>
              </a:spcAft>
              <a:buSzPts val="2400"/>
              <a:buFont typeface="Arial"/>
              <a:buNone/>
            </a:pPr>
            <a:endParaRPr>
              <a:solidFill>
                <a:srgbClr val="000000"/>
              </a:solidFill>
            </a:endParaRPr>
          </a:p>
          <a:p>
            <a:pPr marL="342900" lvl="0" indent="-342900" algn="just" rtl="0">
              <a:lnSpc>
                <a:spcPct val="103333"/>
              </a:lnSpc>
              <a:spcBef>
                <a:spcPts val="0"/>
              </a:spcBef>
              <a:spcAft>
                <a:spcPts val="0"/>
              </a:spcAft>
              <a:buSzPts val="2400"/>
              <a:buFont typeface="Arial"/>
              <a:buChar char="•"/>
            </a:pPr>
            <a:r>
              <a:rPr lang="en-US" u="sng">
                <a:solidFill>
                  <a:schemeClr val="hlink"/>
                </a:solidFill>
                <a:hlinkClick r:id="rId4"/>
              </a:rPr>
              <a:t>https://repurpose.global/blog/post/3-sustainability-initiatives-and-why-they-worked</a:t>
            </a:r>
            <a:endParaRPr/>
          </a:p>
          <a:p>
            <a:pPr marL="342900" lvl="0" indent="-190500" algn="just" rtl="0">
              <a:lnSpc>
                <a:spcPct val="103333"/>
              </a:lnSpc>
              <a:spcBef>
                <a:spcPts val="0"/>
              </a:spcBef>
              <a:spcAft>
                <a:spcPts val="0"/>
              </a:spcAft>
              <a:buSzPts val="2400"/>
              <a:buFont typeface="Arial"/>
              <a:buNone/>
            </a:pPr>
            <a:endParaRPr/>
          </a:p>
          <a:p>
            <a:pPr marL="342900" lvl="0" indent="-342900" algn="just" rtl="0">
              <a:lnSpc>
                <a:spcPct val="103333"/>
              </a:lnSpc>
              <a:spcBef>
                <a:spcPts val="0"/>
              </a:spcBef>
              <a:spcAft>
                <a:spcPts val="0"/>
              </a:spcAft>
              <a:buSzPts val="2400"/>
              <a:buFont typeface="Arial"/>
              <a:buChar char="•"/>
            </a:pPr>
            <a:r>
              <a:rPr lang="en-US" u="sng">
                <a:solidFill>
                  <a:schemeClr val="hlink"/>
                </a:solidFill>
                <a:hlinkClick r:id="rId5"/>
              </a:rPr>
              <a:t>https://assets.worldbenchmarkingalliance.org/app/uploads/2023/10/case_study_CHRB_automotive_sector.pdf</a:t>
            </a:r>
            <a:endParaRPr u="sng">
              <a:solidFill>
                <a:schemeClr val="hlink"/>
              </a:solidFill>
            </a:endParaRPr>
          </a:p>
          <a:p>
            <a:pPr marL="342900" lvl="0" indent="-190500" algn="just" rtl="0">
              <a:lnSpc>
                <a:spcPct val="103333"/>
              </a:lnSpc>
              <a:spcBef>
                <a:spcPts val="0"/>
              </a:spcBef>
              <a:spcAft>
                <a:spcPts val="0"/>
              </a:spcAft>
              <a:buSzPts val="2400"/>
              <a:buFont typeface="Arial"/>
              <a:buNone/>
            </a:pPr>
            <a:endParaRPr u="sng">
              <a:solidFill>
                <a:schemeClr val="hlink"/>
              </a:solidFill>
            </a:endParaRPr>
          </a:p>
          <a:p>
            <a:pPr marL="342900" lvl="0" indent="-342900" algn="l" rtl="0">
              <a:lnSpc>
                <a:spcPct val="100000"/>
              </a:lnSpc>
              <a:spcBef>
                <a:spcPts val="0"/>
              </a:spcBef>
              <a:spcAft>
                <a:spcPts val="0"/>
              </a:spcAft>
              <a:buSzPts val="2400"/>
              <a:buFont typeface="Arial"/>
              <a:buChar char="•"/>
            </a:pPr>
            <a:r>
              <a:rPr lang="en-US" sz="2400" u="sng">
                <a:solidFill>
                  <a:schemeClr val="hlink"/>
                </a:solidFill>
                <a:hlinkClick r:id="rId6"/>
              </a:rPr>
              <a:t>https://www.greenpolicyplatform.org/research/sustainability-benchmarking-good-practice-guide</a:t>
            </a:r>
            <a:endParaRPr sz="2400" u="sng">
              <a:solidFill>
                <a:schemeClr val="hlink"/>
              </a:solidFill>
            </a:endParaRPr>
          </a:p>
          <a:p>
            <a:pPr marL="342900" lvl="0" indent="-190500" algn="l" rtl="0">
              <a:lnSpc>
                <a:spcPct val="100000"/>
              </a:lnSpc>
              <a:spcBef>
                <a:spcPts val="0"/>
              </a:spcBef>
              <a:spcAft>
                <a:spcPts val="0"/>
              </a:spcAft>
              <a:buSzPts val="2400"/>
              <a:buFont typeface="Arial"/>
              <a:buNone/>
            </a:pPr>
            <a:endParaRPr sz="2400"/>
          </a:p>
          <a:p>
            <a:pPr marL="342900" lvl="0" indent="-342900" algn="l" rtl="0">
              <a:lnSpc>
                <a:spcPct val="100000"/>
              </a:lnSpc>
              <a:spcBef>
                <a:spcPts val="0"/>
              </a:spcBef>
              <a:spcAft>
                <a:spcPts val="0"/>
              </a:spcAft>
              <a:buSzPts val="2400"/>
              <a:buFont typeface="Arial"/>
              <a:buChar char="•"/>
            </a:pPr>
            <a:r>
              <a:rPr lang="en-US" sz="2400" u="sng">
                <a:solidFill>
                  <a:schemeClr val="hlink"/>
                </a:solidFill>
                <a:hlinkClick r:id="rId7"/>
              </a:rPr>
              <a:t>https://www.weforum.org/agenda/2022/02/employee-engagement-sustainability-work-climate-crisis/</a:t>
            </a:r>
            <a:endParaRPr sz="2400" u="sng">
              <a:solidFill>
                <a:schemeClr val="hlink"/>
              </a:solidFill>
            </a:endParaRPr>
          </a:p>
          <a:p>
            <a:pPr marL="0" lvl="0" indent="0" algn="l" rtl="0">
              <a:lnSpc>
                <a:spcPct val="100000"/>
              </a:lnSpc>
              <a:spcBef>
                <a:spcPts val="0"/>
              </a:spcBef>
              <a:spcAft>
                <a:spcPts val="0"/>
              </a:spcAft>
              <a:buSzPts val="2400"/>
              <a:buNone/>
            </a:pPr>
            <a:endParaRPr sz="2400" u="sng">
              <a:solidFill>
                <a:schemeClr val="hlink"/>
              </a:solidFill>
            </a:endParaRPr>
          </a:p>
          <a:p>
            <a:pPr marL="342900" lvl="0" indent="-342900" algn="l" rtl="0">
              <a:lnSpc>
                <a:spcPct val="100000"/>
              </a:lnSpc>
              <a:spcBef>
                <a:spcPts val="0"/>
              </a:spcBef>
              <a:spcAft>
                <a:spcPts val="0"/>
              </a:spcAft>
              <a:buSzPts val="2400"/>
              <a:buFont typeface="Arial"/>
              <a:buChar char="•"/>
            </a:pPr>
            <a:r>
              <a:rPr lang="en-US" u="sng">
                <a:solidFill>
                  <a:schemeClr val="hlink"/>
                </a:solidFill>
                <a:hlinkClick r:id="rId8"/>
              </a:rPr>
              <a:t>https://medium.com/@wmoushey/the-complete-guide-to-esg-benchmarking-864ce90eb669</a:t>
            </a:r>
            <a:endParaRPr/>
          </a:p>
          <a:p>
            <a:pPr marL="342900" lvl="0" indent="-190500" algn="l" rtl="0">
              <a:lnSpc>
                <a:spcPct val="100000"/>
              </a:lnSpc>
              <a:spcBef>
                <a:spcPts val="0"/>
              </a:spcBef>
              <a:spcAft>
                <a:spcPts val="0"/>
              </a:spcAft>
              <a:buSzPts val="2400"/>
              <a:buFont typeface="Arial"/>
              <a:buNone/>
            </a:pPr>
            <a:endParaRPr sz="2400"/>
          </a:p>
          <a:p>
            <a:pPr marL="0" lvl="0" indent="0" algn="just" rtl="0">
              <a:lnSpc>
                <a:spcPct val="103333"/>
              </a:lnSpc>
              <a:spcBef>
                <a:spcPts val="0"/>
              </a:spcBef>
              <a:spcAft>
                <a:spcPts val="0"/>
              </a:spcAft>
              <a:buSzPts val="2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
          <p:cNvSpPr txBox="1">
            <a:spLocks noGrp="1"/>
          </p:cNvSpPr>
          <p:nvPr>
            <p:ph type="body" idx="2"/>
          </p:nvPr>
        </p:nvSpPr>
        <p:spPr>
          <a:xfrm>
            <a:off x="5200387" y="739620"/>
            <a:ext cx="6554733"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sz="2400" dirty="0" err="1"/>
              <a:t>Wprowadzenie</a:t>
            </a:r>
            <a:r>
              <a:rPr lang="en-US" sz="2400" dirty="0"/>
              <a:t> do </a:t>
            </a:r>
            <a:r>
              <a:rPr lang="en-US" sz="2400" dirty="0" err="1"/>
              <a:t>praktyk</a:t>
            </a:r>
            <a:r>
              <a:rPr lang="en-US" sz="2400" dirty="0"/>
              <a:t> </a:t>
            </a:r>
            <a:r>
              <a:rPr lang="en-US" sz="2400" dirty="0" err="1"/>
              <a:t>benchmarkingowych</a:t>
            </a:r>
            <a:endParaRPr dirty="0"/>
          </a:p>
        </p:txBody>
      </p:sp>
      <p:sp>
        <p:nvSpPr>
          <p:cNvPr id="178" name="Google Shape;178;p4"/>
          <p:cNvSpPr txBox="1">
            <a:spLocks noGrp="1"/>
          </p:cNvSpPr>
          <p:nvPr>
            <p:ph type="body" idx="4"/>
          </p:nvPr>
        </p:nvSpPr>
        <p:spPr>
          <a:xfrm>
            <a:off x="5252811" y="1490670"/>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a:t>Case Studies</a:t>
            </a:r>
            <a:endParaRPr sz="2400" dirty="0"/>
          </a:p>
        </p:txBody>
      </p:sp>
      <p:sp>
        <p:nvSpPr>
          <p:cNvPr id="179" name="Google Shape;179;p4"/>
          <p:cNvSpPr txBox="1">
            <a:spLocks noGrp="1"/>
          </p:cNvSpPr>
          <p:nvPr>
            <p:ph type="body" idx="6"/>
          </p:nvPr>
        </p:nvSpPr>
        <p:spPr>
          <a:xfrm>
            <a:off x="5306883" y="2303490"/>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Ocena </a:t>
            </a:r>
            <a:endParaRPr dirty="0"/>
          </a:p>
        </p:txBody>
      </p:sp>
      <p:sp>
        <p:nvSpPr>
          <p:cNvPr id="180" name="Google Shape;180;p4"/>
          <p:cNvSpPr txBox="1">
            <a:spLocks noGrp="1"/>
          </p:cNvSpPr>
          <p:nvPr>
            <p:ph type="body" idx="8"/>
          </p:nvPr>
        </p:nvSpPr>
        <p:spPr>
          <a:xfrm>
            <a:off x="5306883" y="2938251"/>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endParaRPr sz="2400" dirty="0"/>
          </a:p>
          <a:p>
            <a:pPr marL="0" lvl="0" indent="0" algn="l" rtl="0">
              <a:lnSpc>
                <a:spcPct val="100000"/>
              </a:lnSpc>
              <a:spcBef>
                <a:spcPts val="0"/>
              </a:spcBef>
              <a:spcAft>
                <a:spcPts val="0"/>
              </a:spcAft>
              <a:buSzPts val="2400"/>
              <a:buNone/>
            </a:pPr>
            <a:r>
              <a:rPr lang="en-US" sz="2400" dirty="0" err="1"/>
              <a:t>Kluczowe</a:t>
            </a:r>
            <a:r>
              <a:rPr lang="en-US" sz="2400" dirty="0"/>
              <a:t> </a:t>
            </a:r>
            <a:r>
              <a:rPr lang="en-US" sz="2400" dirty="0" err="1"/>
              <a:t>terminy</a:t>
            </a:r>
            <a:r>
              <a:rPr lang="en-US" sz="2400" dirty="0"/>
              <a:t> i </a:t>
            </a:r>
            <a:r>
              <a:rPr lang="en-US" sz="2400" dirty="0" err="1"/>
              <a:t>definicje</a:t>
            </a:r>
            <a:endParaRPr dirty="0"/>
          </a:p>
        </p:txBody>
      </p:sp>
      <p:sp>
        <p:nvSpPr>
          <p:cNvPr id="181" name="Google Shape;181;p4"/>
          <p:cNvSpPr txBox="1">
            <a:spLocks noGrp="1"/>
          </p:cNvSpPr>
          <p:nvPr>
            <p:ph type="body" idx="13"/>
          </p:nvPr>
        </p:nvSpPr>
        <p:spPr>
          <a:xfrm>
            <a:off x="5306883" y="3919749"/>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Bibliografia</a:t>
            </a:r>
            <a:endParaRPr sz="2400" dirty="0"/>
          </a:p>
        </p:txBody>
      </p:sp>
      <p:sp>
        <p:nvSpPr>
          <p:cNvPr id="182" name="Google Shape;182;p4"/>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TABLE OF CONTENTS</a:t>
            </a:r>
            <a:endParaRPr/>
          </a:p>
        </p:txBody>
      </p:sp>
      <p:sp>
        <p:nvSpPr>
          <p:cNvPr id="183" name="Google Shape;183;p4"/>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01</a:t>
            </a:r>
            <a:endParaRPr/>
          </a:p>
        </p:txBody>
      </p:sp>
      <p:sp>
        <p:nvSpPr>
          <p:cNvPr id="184" name="Google Shape;184;p4"/>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02</a:t>
            </a:r>
            <a:endParaRPr/>
          </a:p>
        </p:txBody>
      </p:sp>
      <p:sp>
        <p:nvSpPr>
          <p:cNvPr id="185" name="Google Shape;185;p4"/>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03</a:t>
            </a:r>
            <a:endParaRPr/>
          </a:p>
        </p:txBody>
      </p:sp>
      <p:sp>
        <p:nvSpPr>
          <p:cNvPr id="186" name="Google Shape;186;p4"/>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04</a:t>
            </a:r>
            <a:endParaRPr/>
          </a:p>
        </p:txBody>
      </p:sp>
      <p:sp>
        <p:nvSpPr>
          <p:cNvPr id="187" name="Google Shape;187;p4"/>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05</a:t>
            </a:r>
            <a:endParaRPr/>
          </a:p>
        </p:txBody>
      </p:sp>
      <p:sp>
        <p:nvSpPr>
          <p:cNvPr id="188" name="Google Shape;188;p4"/>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6"/>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20"/>
          <a:stretch/>
        </p:blipFill>
        <p:spPr>
          <a:xfrm>
            <a:off x="238772" y="2626822"/>
            <a:ext cx="7708195" cy="3396829"/>
          </a:xfrm>
          <a:prstGeom prst="rect">
            <a:avLst/>
          </a:prstGeom>
          <a:solidFill>
            <a:srgbClr val="BFBFBF"/>
          </a:solidFill>
          <a:ln>
            <a:noFill/>
          </a:ln>
        </p:spPr>
      </p:pic>
      <p:sp>
        <p:nvSpPr>
          <p:cNvPr id="195" name="Google Shape;195;p16"/>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01</a:t>
            </a:r>
            <a:endParaRPr/>
          </a:p>
        </p:txBody>
      </p:sp>
      <p:sp>
        <p:nvSpPr>
          <p:cNvPr id="196" name="Google Shape;196;p16"/>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197" name="Google Shape;197;p16"/>
          <p:cNvSpPr txBox="1"/>
          <p:nvPr/>
        </p:nvSpPr>
        <p:spPr>
          <a:xfrm>
            <a:off x="6025679" y="4642627"/>
            <a:ext cx="46305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PRAKTYKI PORÓWNAWCZE</a:t>
            </a:r>
            <a:endParaRPr sz="3600" b="1" i="0" u="none" strike="noStrike" cap="none" dirty="0">
              <a:solidFill>
                <a:srgbClr val="73B64B"/>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pl-PL" dirty="0"/>
              <a:t>Zrozumienie praktyk </a:t>
            </a:r>
            <a:r>
              <a:rPr lang="pl-PL" dirty="0" err="1"/>
              <a:t>benchmarkingowych</a:t>
            </a:r>
            <a:endParaRPr dirty="0"/>
          </a:p>
        </p:txBody>
      </p:sp>
      <p:sp>
        <p:nvSpPr>
          <p:cNvPr id="203" name="Google Shape;203;p1"/>
          <p:cNvSpPr txBox="1">
            <a:spLocks noGrp="1"/>
          </p:cNvSpPr>
          <p:nvPr>
            <p:ph type="body" idx="2"/>
          </p:nvPr>
        </p:nvSpPr>
        <p:spPr>
          <a:xfrm>
            <a:off x="482885" y="2015655"/>
            <a:ext cx="11229654"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pl-PL" dirty="0">
                <a:solidFill>
                  <a:srgbClr val="000000"/>
                </a:solidFill>
              </a:rPr>
              <a:t>Zrównoważony rozwój stał się kluczowym aspektem, a nie tylko pożądanym, w dzisiejszych firmach. </a:t>
            </a:r>
          </a:p>
          <a:p>
            <a:pPr marL="342900" lvl="0" indent="-342900" algn="just" rtl="0">
              <a:lnSpc>
                <a:spcPct val="150000"/>
              </a:lnSpc>
              <a:spcBef>
                <a:spcPts val="600"/>
              </a:spcBef>
              <a:spcAft>
                <a:spcPts val="0"/>
              </a:spcAft>
              <a:buSzPts val="2400"/>
              <a:buFont typeface="Arial"/>
              <a:buChar char="•"/>
            </a:pPr>
            <a:r>
              <a:rPr lang="pl-PL" dirty="0">
                <a:solidFill>
                  <a:srgbClr val="000000"/>
                </a:solidFill>
              </a:rPr>
              <a:t>Firmy są pod rosnącą presją, aby być transparentne i doskonalić swoje praktyki zrównoważonego rozwoju. Wysiłki te mieszczą się w ramach praktyk związanych ze Środowiskiem, Społecznością i Ładem Korporacyjnym (ESG).</a:t>
            </a:r>
          </a:p>
          <a:p>
            <a:pPr marL="342900" lvl="0" indent="-342900" algn="just" rtl="0">
              <a:lnSpc>
                <a:spcPct val="150000"/>
              </a:lnSpc>
              <a:spcBef>
                <a:spcPts val="600"/>
              </a:spcBef>
              <a:spcAft>
                <a:spcPts val="0"/>
              </a:spcAft>
              <a:buSzPts val="2400"/>
              <a:buFont typeface="Arial"/>
              <a:buChar char="•"/>
            </a:pPr>
            <a:r>
              <a:rPr lang="pl-PL" dirty="0">
                <a:solidFill>
                  <a:srgbClr val="000000"/>
                </a:solidFill>
              </a:rPr>
              <a:t> Dostosowanie się do tych zmian jest skomplikowane, ponieważ wymagania i oczekiwania nieustannie się zmieniają.</a:t>
            </a:r>
            <a:endParaRPr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pl-PL" dirty="0"/>
              <a:t>Zrozumienie praktyk </a:t>
            </a:r>
            <a:r>
              <a:rPr lang="pl-PL" dirty="0" err="1"/>
              <a:t>benchmarkingowych</a:t>
            </a:r>
            <a:endParaRPr lang="pl-PL" dirty="0"/>
          </a:p>
        </p:txBody>
      </p:sp>
      <p:sp>
        <p:nvSpPr>
          <p:cNvPr id="209" name="Google Shape;209;p7"/>
          <p:cNvSpPr txBox="1">
            <a:spLocks noGrp="1"/>
          </p:cNvSpPr>
          <p:nvPr>
            <p:ph type="body" idx="2"/>
          </p:nvPr>
        </p:nvSpPr>
        <p:spPr>
          <a:xfrm>
            <a:off x="482885" y="2015655"/>
            <a:ext cx="11229654"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pl-PL" dirty="0"/>
              <a:t>Podczas gdy niektóre regiony oczekują i doceniają publiczną transparentność działań związanych z ESG i zrównoważonym rozwojem, inne mogą uznać to za rozpraszające lub problematyczne. </a:t>
            </a:r>
          </a:p>
          <a:p>
            <a:pPr marL="342900" lvl="0" indent="-342900" algn="just" rtl="0">
              <a:lnSpc>
                <a:spcPct val="150000"/>
              </a:lnSpc>
              <a:spcBef>
                <a:spcPts val="1200"/>
              </a:spcBef>
              <a:spcAft>
                <a:spcPts val="0"/>
              </a:spcAft>
              <a:buSzPts val="2400"/>
              <a:buFont typeface="Arial"/>
              <a:buChar char="•"/>
            </a:pPr>
            <a:r>
              <a:rPr lang="pl-PL" dirty="0"/>
              <a:t>Ta złożoność stawia wyzwania przed Dyrektorami ds. Zrównoważonego Rozwoju (CSO), Menedżerami ESG oraz członkami Komitetów Zarządzających, którzy starają się opracować strategie, które osiągną cele ESG, jednocześnie tworząc wartość dla akcjonariuszy.</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pl-PL" dirty="0"/>
              <a:t>Zrozumienie praktyk </a:t>
            </a:r>
            <a:r>
              <a:rPr lang="pl-PL" dirty="0" err="1"/>
              <a:t>benchmarkingowych</a:t>
            </a:r>
            <a:endParaRPr lang="pl-PL" dirty="0"/>
          </a:p>
        </p:txBody>
      </p:sp>
      <p:sp>
        <p:nvSpPr>
          <p:cNvPr id="215" name="Google Shape;215;p8"/>
          <p:cNvSpPr txBox="1">
            <a:spLocks noGrp="1"/>
          </p:cNvSpPr>
          <p:nvPr>
            <p:ph type="body" idx="2"/>
          </p:nvPr>
        </p:nvSpPr>
        <p:spPr>
          <a:xfrm>
            <a:off x="482885" y="2015655"/>
            <a:ext cx="11229654"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pl-PL" dirty="0">
                <a:solidFill>
                  <a:srgbClr val="000000"/>
                </a:solidFill>
              </a:rPr>
              <a:t>Jednym ze sposobów uproszczenia tego procesu jest </a:t>
            </a:r>
            <a:r>
              <a:rPr lang="pl-PL" dirty="0" err="1">
                <a:solidFill>
                  <a:srgbClr val="000000"/>
                </a:solidFill>
              </a:rPr>
              <a:t>benchmarking</a:t>
            </a:r>
            <a:r>
              <a:rPr lang="pl-PL" dirty="0">
                <a:solidFill>
                  <a:srgbClr val="000000"/>
                </a:solidFill>
              </a:rPr>
              <a:t> ESG. </a:t>
            </a:r>
          </a:p>
          <a:p>
            <a:pPr marL="342900" lvl="0" indent="-342900" algn="just" rtl="0">
              <a:lnSpc>
                <a:spcPct val="150000"/>
              </a:lnSpc>
              <a:spcBef>
                <a:spcPts val="600"/>
              </a:spcBef>
              <a:spcAft>
                <a:spcPts val="0"/>
              </a:spcAft>
              <a:buSzPts val="2400"/>
              <a:buFont typeface="Arial"/>
              <a:buChar char="•"/>
            </a:pPr>
            <a:r>
              <a:rPr lang="pl-PL" dirty="0">
                <a:solidFill>
                  <a:srgbClr val="000000"/>
                </a:solidFill>
              </a:rPr>
              <a:t>Choć </a:t>
            </a:r>
            <a:r>
              <a:rPr lang="pl-PL" dirty="0" err="1">
                <a:solidFill>
                  <a:srgbClr val="000000"/>
                </a:solidFill>
              </a:rPr>
              <a:t>benchmarking</a:t>
            </a:r>
            <a:r>
              <a:rPr lang="pl-PL" dirty="0">
                <a:solidFill>
                  <a:srgbClr val="000000"/>
                </a:solidFill>
              </a:rPr>
              <a:t> jest cennym narzędziem w strategii korporacyjnej od wielu lat, skuteczne zastosowanie go w kontekście ESG może być wyzwaniem.</a:t>
            </a:r>
          </a:p>
          <a:p>
            <a:pPr marL="342900" lvl="0" indent="-342900" algn="just" rtl="0">
              <a:lnSpc>
                <a:spcPct val="150000"/>
              </a:lnSpc>
              <a:spcBef>
                <a:spcPts val="600"/>
              </a:spcBef>
              <a:spcAft>
                <a:spcPts val="0"/>
              </a:spcAft>
              <a:buSzPts val="2400"/>
              <a:buFont typeface="Arial"/>
              <a:buChar char="•"/>
            </a:pPr>
            <a:r>
              <a:rPr lang="pl-PL" dirty="0">
                <a:solidFill>
                  <a:srgbClr val="000000"/>
                </a:solidFill>
              </a:rPr>
              <a:t> </a:t>
            </a:r>
            <a:r>
              <a:rPr lang="pl-PL" dirty="0" err="1">
                <a:solidFill>
                  <a:srgbClr val="000000"/>
                </a:solidFill>
              </a:rPr>
              <a:t>Benchmarking</a:t>
            </a:r>
            <a:r>
              <a:rPr lang="pl-PL" dirty="0">
                <a:solidFill>
                  <a:srgbClr val="000000"/>
                </a:solidFill>
              </a:rPr>
              <a:t> to standard wykorzystywany do oceny. </a:t>
            </a:r>
          </a:p>
          <a:p>
            <a:pPr marL="342900" lvl="0" indent="-342900" algn="just" rtl="0">
              <a:lnSpc>
                <a:spcPct val="150000"/>
              </a:lnSpc>
              <a:spcBef>
                <a:spcPts val="600"/>
              </a:spcBef>
              <a:spcAft>
                <a:spcPts val="0"/>
              </a:spcAft>
              <a:buSzPts val="2400"/>
              <a:buFont typeface="Arial"/>
              <a:buChar char="•"/>
            </a:pPr>
            <a:r>
              <a:rPr lang="pl-PL" dirty="0">
                <a:solidFill>
                  <a:srgbClr val="000000"/>
                </a:solidFill>
              </a:rPr>
              <a:t>Benchmarki zrównoważonego rozwoju są stosowane do oceny wyników firm w zakresie zrównoważonego rozwoju oraz jakości standardów i certyfikatów związanych z zrównoważonym rozwojem.</a:t>
            </a:r>
            <a:endParaRPr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pl-PL" dirty="0"/>
              <a:t>Zrozumienie praktyk </a:t>
            </a:r>
            <a:r>
              <a:rPr lang="pl-PL" dirty="0" err="1"/>
              <a:t>benchmarkingowych</a:t>
            </a:r>
            <a:endParaRPr lang="pl-PL" dirty="0"/>
          </a:p>
        </p:txBody>
      </p:sp>
      <p:sp>
        <p:nvSpPr>
          <p:cNvPr id="221" name="Google Shape;221;p11"/>
          <p:cNvSpPr txBox="1">
            <a:spLocks noGrp="1"/>
          </p:cNvSpPr>
          <p:nvPr>
            <p:ph type="body" idx="2"/>
          </p:nvPr>
        </p:nvSpPr>
        <p:spPr>
          <a:xfrm>
            <a:off x="349120" y="2274631"/>
            <a:ext cx="11229600" cy="49503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pl-PL" sz="2000" dirty="0">
                <a:solidFill>
                  <a:srgbClr val="222222"/>
                </a:solidFill>
              </a:rPr>
              <a:t>Programy porównawcze ustanawiają konkretny standard i oceniają w oparciu o niego polityki, praktyki i narzędzia w zakresie zrównoważonego rozwoju. Programy te pomagają użytkownikom porównywać informacje o różnych podmiotach i podejmować świadome decyzje.</a:t>
            </a:r>
          </a:p>
          <a:p>
            <a:pPr marL="342900" lvl="0" indent="-342900" algn="just" rtl="0">
              <a:lnSpc>
                <a:spcPct val="150000"/>
              </a:lnSpc>
              <a:spcBef>
                <a:spcPts val="1200"/>
              </a:spcBef>
              <a:spcAft>
                <a:spcPts val="0"/>
              </a:spcAft>
              <a:buSzPts val="2400"/>
              <a:buFont typeface="Arial"/>
              <a:buChar char="•"/>
            </a:pPr>
            <a:r>
              <a:rPr lang="pl-PL" sz="2000" dirty="0">
                <a:solidFill>
                  <a:srgbClr val="222222"/>
                </a:solidFill>
              </a:rPr>
              <a:t>Brakuje wytycznych dotyczących opracowywania i wdrażania wiarygodnych programów analizy porównawczej, co prowadzi do różnych poziomów rygorystyczności, przejrzystości i skuteczności.</a:t>
            </a:r>
          </a:p>
          <a:p>
            <a:pPr marL="342900" lvl="0" indent="-342900" algn="just" rtl="0">
              <a:lnSpc>
                <a:spcPct val="150000"/>
              </a:lnSpc>
              <a:spcBef>
                <a:spcPts val="1200"/>
              </a:spcBef>
              <a:spcAft>
                <a:spcPts val="0"/>
              </a:spcAft>
              <a:buSzPts val="2400"/>
              <a:buFont typeface="Arial"/>
              <a:buChar char="•"/>
            </a:pPr>
            <a:r>
              <a:rPr lang="pl-PL" sz="2000" dirty="0">
                <a:solidFill>
                  <a:srgbClr val="222222"/>
                </a:solidFill>
              </a:rPr>
              <a:t>Stanowi to wyzwanie, ponieważ może w sposób niezamierzony nagradzać podmioty osiągające słabsze wyniki i utrudniać nam skuteczne rozwiązywanie problemów związanych ze zrównoważonym rozwojem.</a:t>
            </a:r>
            <a:endParaRPr sz="2000" dirty="0"/>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2271</Words>
  <Application>Microsoft Office PowerPoint</Application>
  <PresentationFormat>Widescreen</PresentationFormat>
  <Paragraphs>192</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Montserrat Light</vt:lpstr>
      <vt:lpstr>Calibri</vt:lpstr>
      <vt:lpstr>Arial</vt:lpstr>
      <vt:lpstr>Aptos</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GV Vadivan</cp:lastModifiedBy>
  <cp:revision>14</cp:revision>
  <dcterms:created xsi:type="dcterms:W3CDTF">2020-10-14T13:32:04Z</dcterms:created>
  <dcterms:modified xsi:type="dcterms:W3CDTF">2025-11-17T12:12:30Z</dcterms:modified>
</cp:coreProperties>
</file>