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3" r:id="rId37"/>
    <p:sldId id="308" r:id="rId38"/>
    <p:sldId id="309" r:id="rId39"/>
    <p:sldId id="310" r:id="rId40"/>
    <p:sldId id="311" r:id="rId41"/>
    <p:sldId id="312" r:id="rId42"/>
    <p:sldId id="373" r:id="rId43"/>
    <p:sldId id="299" r:id="rId44"/>
    <p:sldId id="300" r:id="rId45"/>
    <p:sldId id="301" r:id="rId46"/>
    <p:sldId id="302" r:id="rId47"/>
    <p:sldId id="304" r:id="rId48"/>
    <p:sldId id="305" r:id="rId49"/>
    <p:sldId id="306" r:id="rId50"/>
  </p:sldIdLst>
  <p:sldSz cx="12192000" cy="6858000"/>
  <p:notesSz cx="6858000" cy="9144000"/>
  <p:embeddedFontLst>
    <p:embeddedFont>
      <p:font typeface="Montserrat" panose="00000500000000000000" pitchFamily="2" charset="0"/>
      <p:regular r:id="rId52"/>
      <p:bold r:id="rId53"/>
      <p:italic r:id="rId54"/>
      <p:boldItalic r:id="rId55"/>
    </p:embeddedFont>
    <p:embeddedFont>
      <p:font typeface="Montserrat Light" panose="00000400000000000000" pitchFamily="2" charset="0"/>
      <p:regular r:id="rId56"/>
      <p:bold r:id="rId57"/>
      <p:italic r:id="rId58"/>
      <p:boldItalic r:id="rId59"/>
    </p:embeddedFont>
    <p:embeddedFont>
      <p:font typeface="Roboto"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iL2j9U9Zj0xQS4AZks+ueZ7Aqh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3ECAD6-395C-486F-A639-C8C7F083FBBC}">
  <a:tblStyle styleId="{0F3ECAD6-395C-486F-A639-C8C7F083FBBC}"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2"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11:35.764" v="28" actId="478"/>
      <pc:docMkLst>
        <pc:docMk/>
      </pc:docMkLst>
      <pc:sldChg chg="addSp delSp modSp mod">
        <pc:chgData name="GV Vadivan" userId="7c1f3fdc556de7c5" providerId="LiveId" clId="{8D0BCD1F-A3D6-4EA0-BA6B-124C712E6D9B}" dt="2025-11-17T12:10:30.291" v="1" actId="478"/>
        <pc:sldMkLst>
          <pc:docMk/>
          <pc:sldMk cId="0" sldId="257"/>
        </pc:sldMkLst>
        <pc:spChg chg="add del mod">
          <ac:chgData name="GV Vadivan" userId="7c1f3fdc556de7c5" providerId="LiveId" clId="{8D0BCD1F-A3D6-4EA0-BA6B-124C712E6D9B}" dt="2025-11-17T12:10:30.291" v="1" actId="478"/>
          <ac:spMkLst>
            <pc:docMk/>
            <pc:sldMk cId="0" sldId="257"/>
            <ac:spMk id="3" creationId="{890F0AD4-A02C-169B-9378-F30F6D46B228}"/>
          </ac:spMkLst>
        </pc:spChg>
        <pc:picChg chg="del">
          <ac:chgData name="GV Vadivan" userId="7c1f3fdc556de7c5" providerId="LiveId" clId="{8D0BCD1F-A3D6-4EA0-BA6B-124C712E6D9B}" dt="2025-11-17T12:10:29.663" v="0" actId="478"/>
          <ac:picMkLst>
            <pc:docMk/>
            <pc:sldMk cId="0" sldId="257"/>
            <ac:picMk id="209" creationId="{00000000-0000-0000-0000-000000000000}"/>
          </ac:picMkLst>
        </pc:picChg>
      </pc:sldChg>
      <pc:sldChg chg="addSp delSp modSp mod">
        <pc:chgData name="GV Vadivan" userId="7c1f3fdc556de7c5" providerId="LiveId" clId="{8D0BCD1F-A3D6-4EA0-BA6B-124C712E6D9B}" dt="2025-11-17T12:10:34.107" v="3" actId="478"/>
        <pc:sldMkLst>
          <pc:docMk/>
          <pc:sldMk cId="0" sldId="260"/>
        </pc:sldMkLst>
        <pc:spChg chg="add del mod">
          <ac:chgData name="GV Vadivan" userId="7c1f3fdc556de7c5" providerId="LiveId" clId="{8D0BCD1F-A3D6-4EA0-BA6B-124C712E6D9B}" dt="2025-11-17T12:10:34.107" v="3" actId="478"/>
          <ac:spMkLst>
            <pc:docMk/>
            <pc:sldMk cId="0" sldId="260"/>
            <ac:spMk id="3" creationId="{35265AF5-326B-A3E1-8580-898C2CAD263E}"/>
          </ac:spMkLst>
        </pc:spChg>
        <pc:picChg chg="del">
          <ac:chgData name="GV Vadivan" userId="7c1f3fdc556de7c5" providerId="LiveId" clId="{8D0BCD1F-A3D6-4EA0-BA6B-124C712E6D9B}" dt="2025-11-17T12:10:33.561" v="2" actId="478"/>
          <ac:picMkLst>
            <pc:docMk/>
            <pc:sldMk cId="0" sldId="260"/>
            <ac:picMk id="242" creationId="{00000000-0000-0000-0000-000000000000}"/>
          </ac:picMkLst>
        </pc:picChg>
      </pc:sldChg>
      <pc:sldChg chg="addSp delSp modSp mod">
        <pc:chgData name="GV Vadivan" userId="7c1f3fdc556de7c5" providerId="LiveId" clId="{8D0BCD1F-A3D6-4EA0-BA6B-124C712E6D9B}" dt="2025-11-17T12:10:36.717" v="5" actId="478"/>
        <pc:sldMkLst>
          <pc:docMk/>
          <pc:sldMk cId="0" sldId="261"/>
        </pc:sldMkLst>
        <pc:spChg chg="add del mod">
          <ac:chgData name="GV Vadivan" userId="7c1f3fdc556de7c5" providerId="LiveId" clId="{8D0BCD1F-A3D6-4EA0-BA6B-124C712E6D9B}" dt="2025-11-17T12:10:36.717" v="5" actId="478"/>
          <ac:spMkLst>
            <pc:docMk/>
            <pc:sldMk cId="0" sldId="261"/>
            <ac:spMk id="3" creationId="{BADCA0B9-87D7-1CA3-AF2F-A80D30C956BE}"/>
          </ac:spMkLst>
        </pc:spChg>
        <pc:picChg chg="del">
          <ac:chgData name="GV Vadivan" userId="7c1f3fdc556de7c5" providerId="LiveId" clId="{8D0BCD1F-A3D6-4EA0-BA6B-124C712E6D9B}" dt="2025-11-17T12:10:36.111" v="4" actId="478"/>
          <ac:picMkLst>
            <pc:docMk/>
            <pc:sldMk cId="0" sldId="261"/>
            <ac:picMk id="258" creationId="{00000000-0000-0000-0000-000000000000}"/>
          </ac:picMkLst>
        </pc:picChg>
      </pc:sldChg>
      <pc:sldChg chg="delSp modSp mod modClrScheme chgLayout">
        <pc:chgData name="GV Vadivan" userId="7c1f3fdc556de7c5" providerId="LiveId" clId="{8D0BCD1F-A3D6-4EA0-BA6B-124C712E6D9B}" dt="2025-11-17T12:10:43.579" v="7" actId="478"/>
        <pc:sldMkLst>
          <pc:docMk/>
          <pc:sldMk cId="0" sldId="263"/>
        </pc:sldMkLst>
        <pc:spChg chg="mod ord">
          <ac:chgData name="GV Vadivan" userId="7c1f3fdc556de7c5" providerId="LiveId" clId="{8D0BCD1F-A3D6-4EA0-BA6B-124C712E6D9B}" dt="2025-11-17T12:10:42.347" v="6" actId="700"/>
          <ac:spMkLst>
            <pc:docMk/>
            <pc:sldMk cId="0" sldId="263"/>
            <ac:spMk id="271" creationId="{00000000-0000-0000-0000-000000000000}"/>
          </ac:spMkLst>
        </pc:spChg>
        <pc:spChg chg="mod ord">
          <ac:chgData name="GV Vadivan" userId="7c1f3fdc556de7c5" providerId="LiveId" clId="{8D0BCD1F-A3D6-4EA0-BA6B-124C712E6D9B}" dt="2025-11-17T12:10:42.347" v="6" actId="700"/>
          <ac:spMkLst>
            <pc:docMk/>
            <pc:sldMk cId="0" sldId="263"/>
            <ac:spMk id="272" creationId="{00000000-0000-0000-0000-000000000000}"/>
          </ac:spMkLst>
        </pc:spChg>
        <pc:spChg chg="del">
          <ac:chgData name="GV Vadivan" userId="7c1f3fdc556de7c5" providerId="LiveId" clId="{8D0BCD1F-A3D6-4EA0-BA6B-124C712E6D9B}" dt="2025-11-17T12:10:42.347" v="6" actId="700"/>
          <ac:spMkLst>
            <pc:docMk/>
            <pc:sldMk cId="0" sldId="263"/>
            <ac:spMk id="273" creationId="{00000000-0000-0000-0000-000000000000}"/>
          </ac:spMkLst>
        </pc:spChg>
        <pc:picChg chg="del">
          <ac:chgData name="GV Vadivan" userId="7c1f3fdc556de7c5" providerId="LiveId" clId="{8D0BCD1F-A3D6-4EA0-BA6B-124C712E6D9B}" dt="2025-11-17T12:10:43.579" v="7" actId="478"/>
          <ac:picMkLst>
            <pc:docMk/>
            <pc:sldMk cId="0" sldId="263"/>
            <ac:picMk id="274" creationId="{00000000-0000-0000-0000-000000000000}"/>
          </ac:picMkLst>
        </pc:picChg>
      </pc:sldChg>
      <pc:sldChg chg="addSp delSp modSp mod">
        <pc:chgData name="GV Vadivan" userId="7c1f3fdc556de7c5" providerId="LiveId" clId="{8D0BCD1F-A3D6-4EA0-BA6B-124C712E6D9B}" dt="2025-11-17T12:10:50.197" v="9" actId="478"/>
        <pc:sldMkLst>
          <pc:docMk/>
          <pc:sldMk cId="0" sldId="266"/>
        </pc:sldMkLst>
        <pc:spChg chg="add del mod">
          <ac:chgData name="GV Vadivan" userId="7c1f3fdc556de7c5" providerId="LiveId" clId="{8D0BCD1F-A3D6-4EA0-BA6B-124C712E6D9B}" dt="2025-11-17T12:10:50.197" v="9" actId="478"/>
          <ac:spMkLst>
            <pc:docMk/>
            <pc:sldMk cId="0" sldId="266"/>
            <ac:spMk id="3" creationId="{085CA6A1-5119-01D8-7ABD-4B07B78E29E7}"/>
          </ac:spMkLst>
        </pc:spChg>
        <pc:picChg chg="del">
          <ac:chgData name="GV Vadivan" userId="7c1f3fdc556de7c5" providerId="LiveId" clId="{8D0BCD1F-A3D6-4EA0-BA6B-124C712E6D9B}" dt="2025-11-17T12:10:49.279" v="8" actId="478"/>
          <ac:picMkLst>
            <pc:docMk/>
            <pc:sldMk cId="0" sldId="266"/>
            <ac:picMk id="292" creationId="{00000000-0000-0000-0000-000000000000}"/>
          </ac:picMkLst>
        </pc:picChg>
      </pc:sldChg>
      <pc:sldChg chg="addSp delSp modSp mod">
        <pc:chgData name="GV Vadivan" userId="7c1f3fdc556de7c5" providerId="LiveId" clId="{8D0BCD1F-A3D6-4EA0-BA6B-124C712E6D9B}" dt="2025-11-17T12:10:54.729" v="11" actId="478"/>
        <pc:sldMkLst>
          <pc:docMk/>
          <pc:sldMk cId="0" sldId="267"/>
        </pc:sldMkLst>
        <pc:spChg chg="add del mod">
          <ac:chgData name="GV Vadivan" userId="7c1f3fdc556de7c5" providerId="LiveId" clId="{8D0BCD1F-A3D6-4EA0-BA6B-124C712E6D9B}" dt="2025-11-17T12:10:54.729" v="11" actId="478"/>
          <ac:spMkLst>
            <pc:docMk/>
            <pc:sldMk cId="0" sldId="267"/>
            <ac:spMk id="3" creationId="{8FFFC5EB-F028-8F90-9ACA-D80A1055B735}"/>
          </ac:spMkLst>
        </pc:spChg>
        <pc:picChg chg="del">
          <ac:chgData name="GV Vadivan" userId="7c1f3fdc556de7c5" providerId="LiveId" clId="{8D0BCD1F-A3D6-4EA0-BA6B-124C712E6D9B}" dt="2025-11-17T12:10:53.561" v="10" actId="478"/>
          <ac:picMkLst>
            <pc:docMk/>
            <pc:sldMk cId="0" sldId="267"/>
            <ac:picMk id="303" creationId="{00000000-0000-0000-0000-000000000000}"/>
          </ac:picMkLst>
        </pc:picChg>
      </pc:sldChg>
      <pc:sldChg chg="delSp modSp mod modClrScheme chgLayout">
        <pc:chgData name="GV Vadivan" userId="7c1f3fdc556de7c5" providerId="LiveId" clId="{8D0BCD1F-A3D6-4EA0-BA6B-124C712E6D9B}" dt="2025-11-17T12:10:59.626" v="13" actId="478"/>
        <pc:sldMkLst>
          <pc:docMk/>
          <pc:sldMk cId="0" sldId="268"/>
        </pc:sldMkLst>
        <pc:spChg chg="mod ord">
          <ac:chgData name="GV Vadivan" userId="7c1f3fdc556de7c5" providerId="LiveId" clId="{8D0BCD1F-A3D6-4EA0-BA6B-124C712E6D9B}" dt="2025-11-17T12:10:58.226" v="12" actId="700"/>
          <ac:spMkLst>
            <pc:docMk/>
            <pc:sldMk cId="0" sldId="268"/>
            <ac:spMk id="319" creationId="{00000000-0000-0000-0000-000000000000}"/>
          </ac:spMkLst>
        </pc:spChg>
        <pc:spChg chg="mod ord">
          <ac:chgData name="GV Vadivan" userId="7c1f3fdc556de7c5" providerId="LiveId" clId="{8D0BCD1F-A3D6-4EA0-BA6B-124C712E6D9B}" dt="2025-11-17T12:10:58.226" v="12" actId="700"/>
          <ac:spMkLst>
            <pc:docMk/>
            <pc:sldMk cId="0" sldId="268"/>
            <ac:spMk id="320" creationId="{00000000-0000-0000-0000-000000000000}"/>
          </ac:spMkLst>
        </pc:spChg>
        <pc:picChg chg="del mod ord">
          <ac:chgData name="GV Vadivan" userId="7c1f3fdc556de7c5" providerId="LiveId" clId="{8D0BCD1F-A3D6-4EA0-BA6B-124C712E6D9B}" dt="2025-11-17T12:10:59.626" v="13" actId="478"/>
          <ac:picMkLst>
            <pc:docMk/>
            <pc:sldMk cId="0" sldId="268"/>
            <ac:picMk id="318" creationId="{00000000-0000-0000-0000-000000000000}"/>
          </ac:picMkLst>
        </pc:picChg>
      </pc:sldChg>
      <pc:sldChg chg="delSp mod delAnim">
        <pc:chgData name="GV Vadivan" userId="7c1f3fdc556de7c5" providerId="LiveId" clId="{8D0BCD1F-A3D6-4EA0-BA6B-124C712E6D9B}" dt="2025-11-17T12:11:05.038" v="14" actId="478"/>
        <pc:sldMkLst>
          <pc:docMk/>
          <pc:sldMk cId="0" sldId="273"/>
        </pc:sldMkLst>
        <pc:picChg chg="del">
          <ac:chgData name="GV Vadivan" userId="7c1f3fdc556de7c5" providerId="LiveId" clId="{8D0BCD1F-A3D6-4EA0-BA6B-124C712E6D9B}" dt="2025-11-17T12:11:05.038" v="14" actId="478"/>
          <ac:picMkLst>
            <pc:docMk/>
            <pc:sldMk cId="0" sldId="273"/>
            <ac:picMk id="356" creationId="{00000000-0000-0000-0000-000000000000}"/>
          </ac:picMkLst>
        </pc:picChg>
      </pc:sldChg>
      <pc:sldChg chg="del">
        <pc:chgData name="GV Vadivan" userId="7c1f3fdc556de7c5" providerId="LiveId" clId="{8D0BCD1F-A3D6-4EA0-BA6B-124C712E6D9B}" dt="2025-11-17T12:11:10.352" v="15" actId="47"/>
        <pc:sldMkLst>
          <pc:docMk/>
          <pc:sldMk cId="0" sldId="283"/>
        </pc:sldMkLst>
      </pc:sldChg>
      <pc:sldChg chg="addSp delSp modSp mod">
        <pc:chgData name="GV Vadivan" userId="7c1f3fdc556de7c5" providerId="LiveId" clId="{8D0BCD1F-A3D6-4EA0-BA6B-124C712E6D9B}" dt="2025-11-17T12:11:12.332" v="17" actId="478"/>
        <pc:sldMkLst>
          <pc:docMk/>
          <pc:sldMk cId="0" sldId="284"/>
        </pc:sldMkLst>
        <pc:spChg chg="add del mod">
          <ac:chgData name="GV Vadivan" userId="7c1f3fdc556de7c5" providerId="LiveId" clId="{8D0BCD1F-A3D6-4EA0-BA6B-124C712E6D9B}" dt="2025-11-17T12:11:12.332" v="17" actId="478"/>
          <ac:spMkLst>
            <pc:docMk/>
            <pc:sldMk cId="0" sldId="284"/>
            <ac:spMk id="3" creationId="{C05CB4AE-4FAE-3153-304D-8BADD41C59F0}"/>
          </ac:spMkLst>
        </pc:spChg>
        <pc:picChg chg="del">
          <ac:chgData name="GV Vadivan" userId="7c1f3fdc556de7c5" providerId="LiveId" clId="{8D0BCD1F-A3D6-4EA0-BA6B-124C712E6D9B}" dt="2025-11-17T12:11:11.575" v="16" actId="478"/>
          <ac:picMkLst>
            <pc:docMk/>
            <pc:sldMk cId="0" sldId="284"/>
            <ac:picMk id="431" creationId="{00000000-0000-0000-0000-000000000000}"/>
          </ac:picMkLst>
        </pc:picChg>
      </pc:sldChg>
      <pc:sldChg chg="addSp delSp modSp mod">
        <pc:chgData name="GV Vadivan" userId="7c1f3fdc556de7c5" providerId="LiveId" clId="{8D0BCD1F-A3D6-4EA0-BA6B-124C712E6D9B}" dt="2025-11-17T12:11:14.386" v="19" actId="478"/>
        <pc:sldMkLst>
          <pc:docMk/>
          <pc:sldMk cId="0" sldId="285"/>
        </pc:sldMkLst>
        <pc:spChg chg="add del mod">
          <ac:chgData name="GV Vadivan" userId="7c1f3fdc556de7c5" providerId="LiveId" clId="{8D0BCD1F-A3D6-4EA0-BA6B-124C712E6D9B}" dt="2025-11-17T12:11:14.386" v="19" actId="478"/>
          <ac:spMkLst>
            <pc:docMk/>
            <pc:sldMk cId="0" sldId="285"/>
            <ac:spMk id="3" creationId="{B6CF3384-48B6-FDA4-316F-CD77A64A0E5D}"/>
          </ac:spMkLst>
        </pc:spChg>
        <pc:picChg chg="del">
          <ac:chgData name="GV Vadivan" userId="7c1f3fdc556de7c5" providerId="LiveId" clId="{8D0BCD1F-A3D6-4EA0-BA6B-124C712E6D9B}" dt="2025-11-17T12:11:13.778" v="18" actId="478"/>
          <ac:picMkLst>
            <pc:docMk/>
            <pc:sldMk cId="0" sldId="285"/>
            <ac:picMk id="447" creationId="{00000000-0000-0000-0000-000000000000}"/>
          </ac:picMkLst>
        </pc:picChg>
      </pc:sldChg>
      <pc:sldChg chg="del">
        <pc:chgData name="GV Vadivan" userId="7c1f3fdc556de7c5" providerId="LiveId" clId="{8D0BCD1F-A3D6-4EA0-BA6B-124C712E6D9B}" dt="2025-11-17T12:11:22.300" v="22" actId="47"/>
        <pc:sldMkLst>
          <pc:docMk/>
          <pc:sldMk cId="0" sldId="292"/>
        </pc:sldMkLst>
      </pc:sldChg>
      <pc:sldChg chg="addSp delSp modSp mod">
        <pc:chgData name="GV Vadivan" userId="7c1f3fdc556de7c5" providerId="LiveId" clId="{8D0BCD1F-A3D6-4EA0-BA6B-124C712E6D9B}" dt="2025-11-17T12:11:20.138" v="21" actId="478"/>
        <pc:sldMkLst>
          <pc:docMk/>
          <pc:sldMk cId="0" sldId="293"/>
        </pc:sldMkLst>
        <pc:spChg chg="add del mod">
          <ac:chgData name="GV Vadivan" userId="7c1f3fdc556de7c5" providerId="LiveId" clId="{8D0BCD1F-A3D6-4EA0-BA6B-124C712E6D9B}" dt="2025-11-17T12:11:20.138" v="21" actId="478"/>
          <ac:spMkLst>
            <pc:docMk/>
            <pc:sldMk cId="0" sldId="293"/>
            <ac:spMk id="3" creationId="{29A2FB37-FEC9-9B0C-9668-BA8FD42A5D03}"/>
          </ac:spMkLst>
        </pc:spChg>
        <pc:picChg chg="del">
          <ac:chgData name="GV Vadivan" userId="7c1f3fdc556de7c5" providerId="LiveId" clId="{8D0BCD1F-A3D6-4EA0-BA6B-124C712E6D9B}" dt="2025-11-17T12:11:19.640" v="20" actId="478"/>
          <ac:picMkLst>
            <pc:docMk/>
            <pc:sldMk cId="0" sldId="293"/>
            <ac:picMk id="495" creationId="{00000000-0000-0000-0000-000000000000}"/>
          </ac:picMkLst>
        </pc:picChg>
      </pc:sldChg>
      <pc:sldChg chg="del">
        <pc:chgData name="GV Vadivan" userId="7c1f3fdc556de7c5" providerId="LiveId" clId="{8D0BCD1F-A3D6-4EA0-BA6B-124C712E6D9B}" dt="2025-11-17T12:11:27.022" v="23" actId="47"/>
        <pc:sldMkLst>
          <pc:docMk/>
          <pc:sldMk cId="0" sldId="298"/>
        </pc:sldMkLst>
      </pc:sldChg>
      <pc:sldChg chg="addSp delSp modSp mod">
        <pc:chgData name="GV Vadivan" userId="7c1f3fdc556de7c5" providerId="LiveId" clId="{8D0BCD1F-A3D6-4EA0-BA6B-124C712E6D9B}" dt="2025-11-17T12:11:29.637" v="25" actId="478"/>
        <pc:sldMkLst>
          <pc:docMk/>
          <pc:sldMk cId="0" sldId="299"/>
        </pc:sldMkLst>
        <pc:spChg chg="add del mod">
          <ac:chgData name="GV Vadivan" userId="7c1f3fdc556de7c5" providerId="LiveId" clId="{8D0BCD1F-A3D6-4EA0-BA6B-124C712E6D9B}" dt="2025-11-17T12:11:29.637" v="25" actId="478"/>
          <ac:spMkLst>
            <pc:docMk/>
            <pc:sldMk cId="0" sldId="299"/>
            <ac:spMk id="3" creationId="{61745842-47F1-3DE1-F5C2-D822EFC42A78}"/>
          </ac:spMkLst>
        </pc:spChg>
        <pc:picChg chg="del">
          <ac:chgData name="GV Vadivan" userId="7c1f3fdc556de7c5" providerId="LiveId" clId="{8D0BCD1F-A3D6-4EA0-BA6B-124C712E6D9B}" dt="2025-11-17T12:11:29.157" v="24" actId="478"/>
          <ac:picMkLst>
            <pc:docMk/>
            <pc:sldMk cId="0" sldId="299"/>
            <ac:picMk id="537" creationId="{00000000-0000-0000-0000-000000000000}"/>
          </ac:picMkLst>
        </pc:picChg>
      </pc:sldChg>
      <pc:sldChg chg="del">
        <pc:chgData name="GV Vadivan" userId="7c1f3fdc556de7c5" providerId="LiveId" clId="{8D0BCD1F-A3D6-4EA0-BA6B-124C712E6D9B}" dt="2025-11-17T12:11:33.470" v="26" actId="47"/>
        <pc:sldMkLst>
          <pc:docMk/>
          <pc:sldMk cId="0" sldId="303"/>
        </pc:sldMkLst>
      </pc:sldChg>
      <pc:sldChg chg="addSp delSp modSp mod">
        <pc:chgData name="GV Vadivan" userId="7c1f3fdc556de7c5" providerId="LiveId" clId="{8D0BCD1F-A3D6-4EA0-BA6B-124C712E6D9B}" dt="2025-11-17T12:11:35.764" v="28" actId="478"/>
        <pc:sldMkLst>
          <pc:docMk/>
          <pc:sldMk cId="0" sldId="304"/>
        </pc:sldMkLst>
        <pc:spChg chg="add del mod">
          <ac:chgData name="GV Vadivan" userId="7c1f3fdc556de7c5" providerId="LiveId" clId="{8D0BCD1F-A3D6-4EA0-BA6B-124C712E6D9B}" dt="2025-11-17T12:11:35.764" v="28" actId="478"/>
          <ac:spMkLst>
            <pc:docMk/>
            <pc:sldMk cId="0" sldId="304"/>
            <ac:spMk id="3" creationId="{39404514-04C4-43E9-7BAA-76C2BA969129}"/>
          </ac:spMkLst>
        </pc:spChg>
        <pc:picChg chg="del">
          <ac:chgData name="GV Vadivan" userId="7c1f3fdc556de7c5" providerId="LiveId" clId="{8D0BCD1F-A3D6-4EA0-BA6B-124C712E6D9B}" dt="2025-11-17T12:11:35.056" v="27" actId="478"/>
          <ac:picMkLst>
            <pc:docMk/>
            <pc:sldMk cId="0" sldId="304"/>
            <ac:picMk id="568" creationId="{00000000-0000-0000-0000-000000000000}"/>
          </ac:picMkLst>
        </pc:picChg>
      </pc:sldChg>
      <pc:sldMasterChg chg="delSldLayout">
        <pc:chgData name="GV Vadivan" userId="7c1f3fdc556de7c5" providerId="LiveId" clId="{8D0BCD1F-A3D6-4EA0-BA6B-124C712E6D9B}" dt="2025-11-17T12:11:33.470" v="26" actId="47"/>
        <pc:sldMasterMkLst>
          <pc:docMk/>
          <pc:sldMasterMk cId="0" sldId="2147483648"/>
        </pc:sldMasterMkLst>
        <pc:sldLayoutChg chg="del">
          <pc:chgData name="GV Vadivan" userId="7c1f3fdc556de7c5" providerId="LiveId" clId="{8D0BCD1F-A3D6-4EA0-BA6B-124C712E6D9B}" dt="2025-11-17T12:11:27.022" v="23" actId="47"/>
          <pc:sldLayoutMkLst>
            <pc:docMk/>
            <pc:sldMasterMk cId="0" sldId="2147483648"/>
            <pc:sldLayoutMk cId="0" sldId="2147483658"/>
          </pc:sldLayoutMkLst>
        </pc:sldLayoutChg>
        <pc:sldLayoutChg chg="del">
          <pc:chgData name="GV Vadivan" userId="7c1f3fdc556de7c5" providerId="LiveId" clId="{8D0BCD1F-A3D6-4EA0-BA6B-124C712E6D9B}" dt="2025-11-17T12:11:33.470" v="26" actId="47"/>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57456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f0240af1f0_0_7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2f0240af1f0_0_7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f0240af1f0_0_7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extLst>
      <p:ext uri="{BB962C8B-B14F-4D97-AF65-F5344CB8AC3E}">
        <p14:creationId xmlns:p14="http://schemas.microsoft.com/office/powerpoint/2010/main" val="247956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0240af1f0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f0240af1f0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383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f0240af1f0_0_7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f0240af1f0_0_7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f0240af1f0_0_7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11</a:t>
            </a:fld>
            <a:endParaRPr/>
          </a:p>
        </p:txBody>
      </p:sp>
    </p:spTree>
    <p:extLst>
      <p:ext uri="{BB962C8B-B14F-4D97-AF65-F5344CB8AC3E}">
        <p14:creationId xmlns:p14="http://schemas.microsoft.com/office/powerpoint/2010/main" val="402547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f0240af1f0_0_8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f0240af1f0_0_8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807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f0240af1f0_0_8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f0240af1f0_0_8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f0240af1f0_0_8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13</a:t>
            </a:fld>
            <a:endParaRPr/>
          </a:p>
        </p:txBody>
      </p:sp>
    </p:spTree>
    <p:extLst>
      <p:ext uri="{BB962C8B-B14F-4D97-AF65-F5344CB8AC3E}">
        <p14:creationId xmlns:p14="http://schemas.microsoft.com/office/powerpoint/2010/main" val="157431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0240af1f0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2f0240af1f0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2f0240af1f0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14</a:t>
            </a:fld>
            <a:endParaRPr/>
          </a:p>
        </p:txBody>
      </p:sp>
    </p:spTree>
    <p:extLst>
      <p:ext uri="{BB962C8B-B14F-4D97-AF65-F5344CB8AC3E}">
        <p14:creationId xmlns:p14="http://schemas.microsoft.com/office/powerpoint/2010/main" val="277298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f0240af1f0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f0240af1f0_0_8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2f0240af1f0_0_8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15</a:t>
            </a:fld>
            <a:endParaRPr/>
          </a:p>
        </p:txBody>
      </p:sp>
    </p:spTree>
    <p:extLst>
      <p:ext uri="{BB962C8B-B14F-4D97-AF65-F5344CB8AC3E}">
        <p14:creationId xmlns:p14="http://schemas.microsoft.com/office/powerpoint/2010/main" val="31318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0240af1f0_0_8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f0240af1f0_0_8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2f0240af1f0_0_8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16</a:t>
            </a:fld>
            <a:endParaRPr/>
          </a:p>
        </p:txBody>
      </p:sp>
    </p:spTree>
    <p:extLst>
      <p:ext uri="{BB962C8B-B14F-4D97-AF65-F5344CB8AC3E}">
        <p14:creationId xmlns:p14="http://schemas.microsoft.com/office/powerpoint/2010/main" val="325630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f0240af1f0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f0240af1f0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f0240af1f0_0_8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17</a:t>
            </a:fld>
            <a:endParaRPr/>
          </a:p>
        </p:txBody>
      </p:sp>
    </p:spTree>
    <p:extLst>
      <p:ext uri="{BB962C8B-B14F-4D97-AF65-F5344CB8AC3E}">
        <p14:creationId xmlns:p14="http://schemas.microsoft.com/office/powerpoint/2010/main" val="241245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f0240af1f0_0_8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2f0240af1f0_0_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38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f0240af1f0_0_8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f0240af1f0_0_8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2f0240af1f0_0_8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19</a:t>
            </a:fld>
            <a:endParaRPr/>
          </a:p>
        </p:txBody>
      </p:sp>
    </p:spTree>
    <p:extLst>
      <p:ext uri="{BB962C8B-B14F-4D97-AF65-F5344CB8AC3E}">
        <p14:creationId xmlns:p14="http://schemas.microsoft.com/office/powerpoint/2010/main" val="367080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0240af1f0_0_7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f0240af1f0_0_7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2f0240af1f0_0_7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extLst>
      <p:ext uri="{BB962C8B-B14F-4D97-AF65-F5344CB8AC3E}">
        <p14:creationId xmlns:p14="http://schemas.microsoft.com/office/powerpoint/2010/main" val="3823851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0240af1f0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f0240af1f0_0_8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2f0240af1f0_0_8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20</a:t>
            </a:fld>
            <a:endParaRPr/>
          </a:p>
        </p:txBody>
      </p:sp>
    </p:spTree>
    <p:extLst>
      <p:ext uri="{BB962C8B-B14F-4D97-AF65-F5344CB8AC3E}">
        <p14:creationId xmlns:p14="http://schemas.microsoft.com/office/powerpoint/2010/main" val="130641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0240af1f0_0_8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2f0240af1f0_0_8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f0240af1f0_0_8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21</a:t>
            </a:fld>
            <a:endParaRPr/>
          </a:p>
        </p:txBody>
      </p:sp>
    </p:spTree>
    <p:extLst>
      <p:ext uri="{BB962C8B-B14F-4D97-AF65-F5344CB8AC3E}">
        <p14:creationId xmlns:p14="http://schemas.microsoft.com/office/powerpoint/2010/main" val="2308663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f0240af1f0_0_8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2f0240af1f0_0_8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2f0240af1f0_0_8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22</a:t>
            </a:fld>
            <a:endParaRPr/>
          </a:p>
        </p:txBody>
      </p:sp>
    </p:spTree>
    <p:extLst>
      <p:ext uri="{BB962C8B-B14F-4D97-AF65-F5344CB8AC3E}">
        <p14:creationId xmlns:p14="http://schemas.microsoft.com/office/powerpoint/2010/main" val="1781828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f0240af1f0_0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f0240af1f0_0_8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p>
        </p:txBody>
      </p:sp>
      <p:sp>
        <p:nvSpPr>
          <p:cNvPr id="390" name="Google Shape;390;g2f0240af1f0_0_8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23</a:t>
            </a:fld>
            <a:endParaRPr/>
          </a:p>
        </p:txBody>
      </p:sp>
    </p:spTree>
    <p:extLst>
      <p:ext uri="{BB962C8B-B14F-4D97-AF65-F5344CB8AC3E}">
        <p14:creationId xmlns:p14="http://schemas.microsoft.com/office/powerpoint/2010/main" val="3356395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f0240af1f0_0_8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f0240af1f0_0_8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4088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f0240af1f0_0_8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2f0240af1f0_0_8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581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0240af1f0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f0240af1f0_0_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7437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f0240af1f0_0_9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2f0240af1f0_0_9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931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f0240af1f0_0_9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f0240af1f0_0_9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f0240af1f0_0_9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28</a:t>
            </a:fld>
            <a:endParaRPr/>
          </a:p>
        </p:txBody>
      </p:sp>
    </p:spTree>
    <p:extLst>
      <p:ext uri="{BB962C8B-B14F-4D97-AF65-F5344CB8AC3E}">
        <p14:creationId xmlns:p14="http://schemas.microsoft.com/office/powerpoint/2010/main" val="113839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f0240af1f0_0_9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f0240af1f0_0_9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907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145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f0240af1f0_0_9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f0240af1f0_0_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3804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0240af1f0_0_9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f0240af1f0_0_9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6516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f0240af1f0_0_9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2f0240af1f0_0_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3108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f0240af1f0_0_9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f0240af1f0_0_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3643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f0240af1f0_0_9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f0240af1f0_0_9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8404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0240af1f0_0_9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f0240af1f0_0_9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6760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f0240af1f0_0_9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f0240af1f0_0_9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g2f0240af1f0_0_9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36</a:t>
            </a:fld>
            <a:endParaRPr/>
          </a:p>
        </p:txBody>
      </p:sp>
    </p:spTree>
    <p:extLst>
      <p:ext uri="{BB962C8B-B14F-4D97-AF65-F5344CB8AC3E}">
        <p14:creationId xmlns:p14="http://schemas.microsoft.com/office/powerpoint/2010/main" val="1773639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134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277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53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0240af1f0_0_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f0240af1f0_0_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f0240af1f0_0_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a:t>
            </a:fld>
            <a:endParaRPr/>
          </a:p>
        </p:txBody>
      </p:sp>
    </p:spTree>
    <p:extLst>
      <p:ext uri="{BB962C8B-B14F-4D97-AF65-F5344CB8AC3E}">
        <p14:creationId xmlns:p14="http://schemas.microsoft.com/office/powerpoint/2010/main" val="2444299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062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644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f0240af1f0_0_9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2f0240af1f0_0_9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g2f0240af1f0_0_9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43</a:t>
            </a:fld>
            <a:endParaRPr/>
          </a:p>
        </p:txBody>
      </p:sp>
    </p:spTree>
    <p:extLst>
      <p:ext uri="{BB962C8B-B14F-4D97-AF65-F5344CB8AC3E}">
        <p14:creationId xmlns:p14="http://schemas.microsoft.com/office/powerpoint/2010/main" val="2018796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f0240af1f0_0_10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2f0240af1f0_0_10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6483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f0240af1f0_0_10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g2f0240af1f0_0_10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720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f0240af1f0_0_10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g2f0240af1f0_0_10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9464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f0240af1f0_0_10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2f0240af1f0_0_10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g2f0240af1f0_0_10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47</a:t>
            </a:fld>
            <a:endParaRPr/>
          </a:p>
        </p:txBody>
      </p:sp>
    </p:spTree>
    <p:extLst>
      <p:ext uri="{BB962C8B-B14F-4D97-AF65-F5344CB8AC3E}">
        <p14:creationId xmlns:p14="http://schemas.microsoft.com/office/powerpoint/2010/main" val="4262255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f0240af1f0_0_10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2f0240af1f0_0_10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0726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f0240af1f0_0_10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2f0240af1f0_0_10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2f0240af1f0_0_10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49</a:t>
            </a:fld>
            <a:endParaRPr/>
          </a:p>
        </p:txBody>
      </p:sp>
    </p:spTree>
    <p:extLst>
      <p:ext uri="{BB962C8B-B14F-4D97-AF65-F5344CB8AC3E}">
        <p14:creationId xmlns:p14="http://schemas.microsoft.com/office/powerpoint/2010/main" val="258299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0240af1f0_0_7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2f0240af1f0_0_7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f0240af1f0_0_7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5</a:t>
            </a:fld>
            <a:endParaRPr/>
          </a:p>
        </p:txBody>
      </p:sp>
    </p:spTree>
    <p:extLst>
      <p:ext uri="{BB962C8B-B14F-4D97-AF65-F5344CB8AC3E}">
        <p14:creationId xmlns:p14="http://schemas.microsoft.com/office/powerpoint/2010/main" val="143388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0240af1f0_0_7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2f0240af1f0_0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018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f0240af1f0_0_7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f0240af1f0_0_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120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f0240af1f0_0_7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f0240af1f0_0_7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f0240af1f0_0_7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8</a:t>
            </a:fld>
            <a:endParaRPr/>
          </a:p>
        </p:txBody>
      </p:sp>
    </p:spTree>
    <p:extLst>
      <p:ext uri="{BB962C8B-B14F-4D97-AF65-F5344CB8AC3E}">
        <p14:creationId xmlns:p14="http://schemas.microsoft.com/office/powerpoint/2010/main" val="279623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355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48"/>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8"/>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48"/>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48"/>
          <p:cNvGrpSpPr/>
          <p:nvPr/>
        </p:nvGrpSpPr>
        <p:grpSpPr>
          <a:xfrm>
            <a:off x="-695010" y="4529052"/>
            <a:ext cx="2530502" cy="2045219"/>
            <a:chOff x="5816064" y="9435173"/>
            <a:chExt cx="798029" cy="644988"/>
          </a:xfrm>
        </p:grpSpPr>
        <p:sp>
          <p:nvSpPr>
            <p:cNvPr id="17" name="Google Shape;17;p4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4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4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4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4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4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5"/>
        <p:cNvGrpSpPr/>
        <p:nvPr/>
      </p:nvGrpSpPr>
      <p:grpSpPr>
        <a:xfrm>
          <a:off x="0" y="0"/>
          <a:ext cx="0" cy="0"/>
          <a:chOff x="0" y="0"/>
          <a:chExt cx="0" cy="0"/>
        </a:xfrm>
      </p:grpSpPr>
      <p:sp>
        <p:nvSpPr>
          <p:cNvPr id="136" name="Google Shape;136;p58"/>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8"/>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8" name="Google Shape;138;p5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58"/>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41" name="Google Shape;141;p58"/>
          <p:cNvGrpSpPr/>
          <p:nvPr/>
        </p:nvGrpSpPr>
        <p:grpSpPr>
          <a:xfrm>
            <a:off x="-848733" y="3847224"/>
            <a:ext cx="3746119" cy="3027714"/>
            <a:chOff x="5816064" y="9435173"/>
            <a:chExt cx="798029" cy="644988"/>
          </a:xfrm>
        </p:grpSpPr>
        <p:sp>
          <p:nvSpPr>
            <p:cNvPr id="142" name="Google Shape;142;p5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5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5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5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5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 name="Google Shape;157;p5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2"/>
        <p:cNvGrpSpPr/>
        <p:nvPr/>
      </p:nvGrpSpPr>
      <p:grpSpPr>
        <a:xfrm>
          <a:off x="0" y="0"/>
          <a:ext cx="0" cy="0"/>
          <a:chOff x="0" y="0"/>
          <a:chExt cx="0" cy="0"/>
        </a:xfrm>
      </p:grpSpPr>
      <p:sp>
        <p:nvSpPr>
          <p:cNvPr id="163" name="Google Shape;163;p6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6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6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6" name="Google Shape;166;p60"/>
          <p:cNvGrpSpPr/>
          <p:nvPr/>
        </p:nvGrpSpPr>
        <p:grpSpPr>
          <a:xfrm>
            <a:off x="-1984680" y="2794849"/>
            <a:ext cx="3760285" cy="3039163"/>
            <a:chOff x="5816064" y="9435173"/>
            <a:chExt cx="798029" cy="644988"/>
          </a:xfrm>
        </p:grpSpPr>
        <p:sp>
          <p:nvSpPr>
            <p:cNvPr id="167" name="Google Shape;167;p6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6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6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6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6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6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6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6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6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6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6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6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6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6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6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2" name="Google Shape;182;p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83" name="Google Shape;183;p6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4" name="Google Shape;184;p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85" name="Google Shape;185;p6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6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87"/>
        <p:cNvGrpSpPr/>
        <p:nvPr/>
      </p:nvGrpSpPr>
      <p:grpSpPr>
        <a:xfrm>
          <a:off x="0" y="0"/>
          <a:ext cx="0" cy="0"/>
          <a:chOff x="0" y="0"/>
          <a:chExt cx="0" cy="0"/>
        </a:xfrm>
      </p:grpSpPr>
      <p:sp>
        <p:nvSpPr>
          <p:cNvPr id="188" name="Google Shape;188;p61"/>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61"/>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61"/>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61"/>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92"/>
        <p:cNvGrpSpPr/>
        <p:nvPr/>
      </p:nvGrpSpPr>
      <p:grpSpPr>
        <a:xfrm>
          <a:off x="0" y="0"/>
          <a:ext cx="0" cy="0"/>
          <a:chOff x="0" y="0"/>
          <a:chExt cx="0" cy="0"/>
        </a:xfrm>
      </p:grpSpPr>
      <p:sp>
        <p:nvSpPr>
          <p:cNvPr id="193" name="Google Shape;193;p6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6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6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6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49"/>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49"/>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49"/>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53"/>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53"/>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5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5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53"/>
          <p:cNvSpPr/>
          <p:nvPr/>
        </p:nvSpPr>
        <p:spPr>
          <a:xfrm rot="-5400000">
            <a:off x="9789093" y="4354638"/>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53"/>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50"/>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50"/>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0"/>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50"/>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50"/>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50"/>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50"/>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50"/>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50"/>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50"/>
          <p:cNvSpPr/>
          <p:nvPr/>
        </p:nvSpPr>
        <p:spPr>
          <a:xfrm>
            <a:off x="6938709" y="5602813"/>
            <a:ext cx="4346620" cy="70788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5E5E5E"/>
              </a:buClr>
              <a:buSzPts val="1000"/>
              <a:buFont typeface="Calibri"/>
              <a:buNone/>
            </a:pPr>
            <a:r>
              <a:rPr lang="es-E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50"/>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50"/>
          <p:cNvGrpSpPr/>
          <p:nvPr/>
        </p:nvGrpSpPr>
        <p:grpSpPr>
          <a:xfrm>
            <a:off x="-692770" y="4423334"/>
            <a:ext cx="3029570" cy="2448579"/>
            <a:chOff x="5816064" y="9435173"/>
            <a:chExt cx="798029" cy="644988"/>
          </a:xfrm>
        </p:grpSpPr>
        <p:sp>
          <p:nvSpPr>
            <p:cNvPr id="61" name="Google Shape;61;p5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5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5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5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5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5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5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5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5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5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5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5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5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5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5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50"/>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51"/>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51"/>
          <p:cNvGrpSpPr/>
          <p:nvPr/>
        </p:nvGrpSpPr>
        <p:grpSpPr>
          <a:xfrm>
            <a:off x="6966447" y="3406884"/>
            <a:ext cx="3616885" cy="2923263"/>
            <a:chOff x="5816064" y="9435173"/>
            <a:chExt cx="798029" cy="644988"/>
          </a:xfrm>
        </p:grpSpPr>
        <p:sp>
          <p:nvSpPr>
            <p:cNvPr id="82" name="Google Shape;82;p5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5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5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5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5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5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5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5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5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5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5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5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5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5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5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51"/>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51"/>
          <p:cNvSpPr/>
          <p:nvPr/>
        </p:nvSpPr>
        <p:spPr>
          <a:xfrm rot="-5400000">
            <a:off x="9873336" y="4185270"/>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52"/>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5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5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52"/>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52"/>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52"/>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52"/>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52"/>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52"/>
          <p:cNvSpPr>
            <a:spLocks noGrp="1"/>
          </p:cNvSpPr>
          <p:nvPr>
            <p:ph type="pic" idx="8"/>
          </p:nvPr>
        </p:nvSpPr>
        <p:spPr>
          <a:xfrm>
            <a:off x="-48344" y="0"/>
            <a:ext cx="3570477" cy="6858000"/>
          </a:xfrm>
          <a:prstGeom prst="rect">
            <a:avLst/>
          </a:prstGeom>
          <a:solidFill>
            <a:srgbClr val="D8D8D8"/>
          </a:solidFill>
          <a:ln>
            <a:noFill/>
          </a:ln>
        </p:spPr>
      </p:sp>
      <p:sp>
        <p:nvSpPr>
          <p:cNvPr id="109" name="Google Shape;109;p52"/>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52"/>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54"/>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54"/>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5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54"/>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54"/>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54"/>
          <p:cNvSpPr/>
          <p:nvPr/>
        </p:nvSpPr>
        <p:spPr>
          <a:xfrm rot="-5400000">
            <a:off x="-1736448" y="43141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8"/>
        <p:cNvGrpSpPr/>
        <p:nvPr/>
      </p:nvGrpSpPr>
      <p:grpSpPr>
        <a:xfrm>
          <a:off x="0" y="0"/>
          <a:ext cx="0" cy="0"/>
          <a:chOff x="0" y="0"/>
          <a:chExt cx="0" cy="0"/>
        </a:xfrm>
      </p:grpSpPr>
      <p:sp>
        <p:nvSpPr>
          <p:cNvPr id="119" name="Google Shape;119;p5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5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5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2" name="Google Shape;122;p55"/>
          <p:cNvSpPr>
            <a:spLocks noGrp="1"/>
          </p:cNvSpPr>
          <p:nvPr>
            <p:ph type="pic" idx="2"/>
          </p:nvPr>
        </p:nvSpPr>
        <p:spPr>
          <a:xfrm>
            <a:off x="7735037" y="1373925"/>
            <a:ext cx="2444127" cy="4336988"/>
          </a:xfrm>
          <a:prstGeom prst="rect">
            <a:avLst/>
          </a:prstGeom>
          <a:solidFill>
            <a:srgbClr val="D8D8D8"/>
          </a:solidFill>
          <a:ln>
            <a:noFill/>
          </a:ln>
        </p:spPr>
      </p:sp>
      <p:sp>
        <p:nvSpPr>
          <p:cNvPr id="123" name="Google Shape;123;p5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5"/>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5"/>
        <p:cNvGrpSpPr/>
        <p:nvPr/>
      </p:nvGrpSpPr>
      <p:grpSpPr>
        <a:xfrm>
          <a:off x="0" y="0"/>
          <a:ext cx="0" cy="0"/>
          <a:chOff x="0" y="0"/>
          <a:chExt cx="0" cy="0"/>
        </a:xfrm>
      </p:grpSpPr>
      <p:sp>
        <p:nvSpPr>
          <p:cNvPr id="126" name="Google Shape;126;p56"/>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rot="-5400000">
            <a:off x="9855625" y="4403466"/>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47"/>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eur-lex.europa.eu/legal-content/EN/AUTO/?uri=celex:52019DC0640"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2f0240af1f0_0_7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5"/>
          </a:xfrm>
          <a:prstGeom prst="rect">
            <a:avLst/>
          </a:prstGeom>
          <a:noFill/>
          <a:ln>
            <a:noFill/>
          </a:ln>
        </p:spPr>
      </p:pic>
      <p:sp>
        <p:nvSpPr>
          <p:cNvPr id="2" name="Google Shape;217;p1">
            <a:extLst>
              <a:ext uri="{FF2B5EF4-FFF2-40B4-BE49-F238E27FC236}">
                <a16:creationId xmlns:a16="http://schemas.microsoft.com/office/drawing/2014/main" id="{958CAB00-3AE0-EB20-1FB4-E89ACB531E59}"/>
              </a:ext>
            </a:extLst>
          </p:cNvPr>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on Sustainability</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 Kit</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B6534C4A-1DFE-30A1-3645-A79BFDB2B593}"/>
              </a:ext>
            </a:extLst>
          </p:cNvPr>
          <p:cNvSpPr txBox="1"/>
          <p:nvPr/>
        </p:nvSpPr>
        <p:spPr>
          <a:xfrm>
            <a:off x="352558" y="4404030"/>
            <a:ext cx="12192000" cy="897449"/>
          </a:xfrm>
          <a:prstGeom prst="rect">
            <a:avLst/>
          </a:prstGeom>
          <a:noFill/>
          <a:ln>
            <a:noFill/>
          </a:ln>
        </p:spPr>
        <p:txBody>
          <a:bodyPr spcFirstLastPara="1" wrap="square" lIns="91425" tIns="45700" rIns="91425" bIns="45700" anchor="t" anchorCtr="0">
            <a:spAutoFit/>
          </a:bodyPr>
          <a:lstStyle/>
          <a:p>
            <a:pPr marL="12700" marR="5080" lvl="0">
              <a:lnSpc>
                <a:spcPct val="109130"/>
              </a:lnSpc>
              <a:buClr>
                <a:schemeClr val="lt1"/>
              </a:buClr>
              <a:buSzPts val="4800"/>
            </a:pPr>
            <a:r>
              <a:rPr lang="en-GB" sz="4800" b="1" dirty="0">
                <a:solidFill>
                  <a:schemeClr val="lt1"/>
                </a:solidFill>
                <a:latin typeface="Calibri"/>
                <a:ea typeface="Calibri"/>
                <a:cs typeface="Calibri"/>
                <a:sym typeface="Calibri"/>
              </a:rPr>
              <a:t>7.</a:t>
            </a:r>
            <a:r>
              <a:rPr lang="en-GB" sz="4800" b="1" i="0" u="none" strike="noStrike" cap="none" dirty="0">
                <a:solidFill>
                  <a:schemeClr val="lt1"/>
                </a:solidFill>
                <a:latin typeface="Calibri"/>
                <a:ea typeface="Calibri"/>
                <a:cs typeface="Calibri"/>
                <a:sym typeface="Calibri"/>
              </a:rPr>
              <a:t> PRZEJRZYSTOŚĆ ŁAŃCUCHA DOSTAW</a:t>
            </a:r>
            <a:endParaRPr lang="en-GB" sz="14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357FDE22-1522-E5C0-CDA6-56B0EDBFB9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83B1F332-ABA6-F724-031F-2402581D3B50}"/>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5DA65FAA-3E8E-1024-D586-B269F256FA03}"/>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f0240af1f0_0_787"/>
          <p:cNvSpPr txBox="1">
            <a:spLocks noGrp="1"/>
          </p:cNvSpPr>
          <p:nvPr>
            <p:ph type="body" idx="1"/>
          </p:nvPr>
        </p:nvSpPr>
        <p:spPr>
          <a:xfrm>
            <a:off x="1143000" y="567900"/>
            <a:ext cx="5922900" cy="57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s-ES" dirty="0"/>
              <a:t>03. </a:t>
            </a:r>
            <a:r>
              <a:rPr lang="pl-PL" dirty="0"/>
              <a:t>EFEKTY KSZTAŁCENIA </a:t>
            </a:r>
            <a:endParaRPr dirty="0"/>
          </a:p>
        </p:txBody>
      </p:sp>
      <p:sp>
        <p:nvSpPr>
          <p:cNvPr id="286" name="Google Shape;286;g2f0240af1f0_0_787"/>
          <p:cNvSpPr txBox="1">
            <a:spLocks noGrp="1"/>
          </p:cNvSpPr>
          <p:nvPr>
            <p:ph type="body" idx="2"/>
          </p:nvPr>
        </p:nvSpPr>
        <p:spPr>
          <a:xfrm>
            <a:off x="715875" y="1415150"/>
            <a:ext cx="10245900" cy="41319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pl-PL" dirty="0">
                <a:solidFill>
                  <a:srgbClr val="000000"/>
                </a:solidFill>
              </a:rPr>
              <a:t>Co jest uważane za łańcuch dostaw lub łańcuch wartości i „procedurę kaskadową”?</a:t>
            </a:r>
          </a:p>
          <a:p>
            <a:pPr marL="457200" lvl="0" indent="-381000" algn="l" rtl="0">
              <a:lnSpc>
                <a:spcPct val="150000"/>
              </a:lnSpc>
              <a:spcBef>
                <a:spcPts val="1000"/>
              </a:spcBef>
              <a:spcAft>
                <a:spcPts val="0"/>
              </a:spcAft>
              <a:buSzPts val="2400"/>
              <a:buChar char="●"/>
            </a:pPr>
            <a:r>
              <a:rPr lang="pl-PL" dirty="0">
                <a:solidFill>
                  <a:srgbClr val="000000"/>
                </a:solidFill>
              </a:rPr>
              <a:t>Które przedsiębiorstwa są zobowiązane na mocy europejskich mandatów regulacyjnych do zgłaszania informacji dotyczących ich łańcucha dostaw lub łańcucha wartości i w jaki sposób może to wpływać na mikroprzedsiębiorstwa?</a:t>
            </a:r>
          </a:p>
          <a:p>
            <a:pPr marL="457200" lvl="0" indent="-381000" algn="l" rtl="0">
              <a:lnSpc>
                <a:spcPct val="150000"/>
              </a:lnSpc>
              <a:spcBef>
                <a:spcPts val="1000"/>
              </a:spcBef>
              <a:spcAft>
                <a:spcPts val="0"/>
              </a:spcAft>
              <a:buSzPts val="2400"/>
              <a:buChar char="●"/>
            </a:pPr>
            <a:r>
              <a:rPr lang="pl-PL" dirty="0">
                <a:solidFill>
                  <a:srgbClr val="000000"/>
                </a:solidFill>
              </a:rPr>
              <a:t>Jakich informacji wymagają?</a:t>
            </a:r>
          </a:p>
          <a:p>
            <a:pPr marL="457200" lvl="0" indent="-381000" algn="l" rtl="0">
              <a:lnSpc>
                <a:spcPct val="150000"/>
              </a:lnSpc>
              <a:spcBef>
                <a:spcPts val="1000"/>
              </a:spcBef>
              <a:spcAft>
                <a:spcPts val="0"/>
              </a:spcAft>
              <a:buSzPts val="2400"/>
              <a:buChar char="●"/>
            </a:pPr>
            <a:r>
              <a:rPr lang="pl-PL" dirty="0">
                <a:solidFill>
                  <a:srgbClr val="000000"/>
                </a:solidFill>
              </a:rPr>
              <a:t>Jakie są zalety przejrzystości w łańcuchach dostaw?</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g2f0240af1f0_0_792"/>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02</a:t>
            </a:r>
            <a:endParaRPr/>
          </a:p>
        </p:txBody>
      </p:sp>
      <p:sp>
        <p:nvSpPr>
          <p:cNvPr id="294" name="Google Shape;294;g2f0240af1f0_0_792"/>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95" name="Google Shape;295;g2f0240af1f0_0_792"/>
          <p:cNvSpPr txBox="1"/>
          <p:nvPr/>
        </p:nvSpPr>
        <p:spPr>
          <a:xfrm>
            <a:off x="5906320" y="4514232"/>
            <a:ext cx="56088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pl-PL" sz="2400" b="1" i="0" u="none" strike="noStrike" cap="none" dirty="0">
                <a:solidFill>
                  <a:srgbClr val="73B64B"/>
                </a:solidFill>
                <a:latin typeface="Calibri"/>
                <a:ea typeface="Calibri"/>
                <a:cs typeface="Calibri"/>
                <a:sym typeface="Calibri"/>
              </a:rPr>
              <a:t>OBOWIĄZKI REGULACYJNE W ZAKRESIE ZRÓWNOWAŻONEGO ROZWOJU W ŁAŃCUCHACH DOSTAW I WARTOŚCI</a:t>
            </a:r>
            <a:endParaRPr lang="en-US"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f0240af1f0_0_800"/>
          <p:cNvSpPr txBox="1">
            <a:spLocks noGrp="1"/>
          </p:cNvSpPr>
          <p:nvPr>
            <p:ph type="body" idx="1"/>
          </p:nvPr>
        </p:nvSpPr>
        <p:spPr>
          <a:xfrm>
            <a:off x="4764500" y="478206"/>
            <a:ext cx="6634500" cy="1114200"/>
          </a:xfrm>
          <a:prstGeom prst="rect">
            <a:avLst/>
          </a:prstGeom>
          <a:noFill/>
          <a:ln>
            <a:noFill/>
          </a:ln>
        </p:spPr>
        <p:txBody>
          <a:bodyPr spcFirstLastPara="1" wrap="square" lIns="91425" tIns="45700" rIns="91425" bIns="45700" anchor="t" anchorCtr="0">
            <a:noAutofit/>
          </a:bodyPr>
          <a:lstStyle/>
          <a:p>
            <a:r>
              <a:rPr lang="pl-PL" b="1" dirty="0"/>
              <a:t>Definicje łańcucha dostaw i łańcucha wartości</a:t>
            </a:r>
            <a:endParaRPr lang="pl-PL" dirty="0"/>
          </a:p>
        </p:txBody>
      </p:sp>
      <p:sp>
        <p:nvSpPr>
          <p:cNvPr id="301" name="Google Shape;301;g2f0240af1f0_0_800"/>
          <p:cNvSpPr txBox="1">
            <a:spLocks noGrp="1"/>
          </p:cNvSpPr>
          <p:nvPr>
            <p:ph type="body" idx="3"/>
          </p:nvPr>
        </p:nvSpPr>
        <p:spPr>
          <a:xfrm>
            <a:off x="3885875" y="537525"/>
            <a:ext cx="1246200" cy="12819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302" name="Google Shape;302;g2f0240af1f0_0_800"/>
          <p:cNvSpPr/>
          <p:nvPr/>
        </p:nvSpPr>
        <p:spPr>
          <a:xfrm>
            <a:off x="3920900" y="1819425"/>
            <a:ext cx="77070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4" name="Google Shape;304;g2f0240af1f0_0_800"/>
          <p:cNvSpPr/>
          <p:nvPr/>
        </p:nvSpPr>
        <p:spPr>
          <a:xfrm>
            <a:off x="3964313" y="3365778"/>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5" name="Google Shape;305;g2f0240af1f0_0_800"/>
          <p:cNvSpPr txBox="1"/>
          <p:nvPr/>
        </p:nvSpPr>
        <p:spPr>
          <a:xfrm>
            <a:off x="5003208" y="2222713"/>
            <a:ext cx="6771300" cy="8001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800"/>
              </a:spcBef>
              <a:spcAft>
                <a:spcPts val="0"/>
              </a:spcAft>
              <a:buClr>
                <a:srgbClr val="000000"/>
              </a:buClr>
              <a:buSzPts val="1400"/>
              <a:buFont typeface="Arial"/>
              <a:buNone/>
            </a:pPr>
            <a:r>
              <a:rPr lang="pl-PL" sz="2400" b="1" i="0" u="none" strike="noStrike" cap="none" dirty="0">
                <a:solidFill>
                  <a:srgbClr val="73B64B"/>
                </a:solidFill>
                <a:latin typeface="Calibri"/>
                <a:ea typeface="Calibri"/>
                <a:cs typeface="Calibri"/>
                <a:sym typeface="Calibri"/>
              </a:rPr>
              <a:t>Ramy regulacyjne dotyczące zrównoważonego łańcucha dostaw i łańcucha wartości w UE</a:t>
            </a:r>
            <a:endParaRPr lang="en-US" sz="2400" b="0" i="0" u="none" strike="noStrike" cap="none" dirty="0">
              <a:solidFill>
                <a:srgbClr val="000000"/>
              </a:solidFill>
              <a:latin typeface="Arial"/>
              <a:ea typeface="Arial"/>
              <a:cs typeface="Arial"/>
              <a:sym typeface="Arial"/>
            </a:endParaRPr>
          </a:p>
        </p:txBody>
      </p:sp>
      <p:sp>
        <p:nvSpPr>
          <p:cNvPr id="306" name="Google Shape;306;g2f0240af1f0_0_800"/>
          <p:cNvSpPr txBox="1"/>
          <p:nvPr/>
        </p:nvSpPr>
        <p:spPr>
          <a:xfrm>
            <a:off x="3874775" y="2021873"/>
            <a:ext cx="1106400" cy="9798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02</a:t>
            </a:r>
            <a:endParaRPr sz="4400" b="1" i="0" u="none" strike="noStrike" cap="none">
              <a:solidFill>
                <a:schemeClr val="lt1"/>
              </a:solidFill>
              <a:latin typeface="Calibri"/>
              <a:ea typeface="Calibri"/>
              <a:cs typeface="Calibri"/>
              <a:sym typeface="Calibri"/>
            </a:endParaRPr>
          </a:p>
        </p:txBody>
      </p:sp>
      <p:sp>
        <p:nvSpPr>
          <p:cNvPr id="307" name="Google Shape;307;g2f0240af1f0_0_800"/>
          <p:cNvSpPr/>
          <p:nvPr/>
        </p:nvSpPr>
        <p:spPr>
          <a:xfrm>
            <a:off x="3801200" y="6802429"/>
            <a:ext cx="77727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8" name="Google Shape;308;g2f0240af1f0_0_800"/>
          <p:cNvSpPr txBox="1"/>
          <p:nvPr/>
        </p:nvSpPr>
        <p:spPr>
          <a:xfrm>
            <a:off x="4982058" y="3570869"/>
            <a:ext cx="6813600" cy="111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Główne obowiązki regulacyjne - zarówno bezpośrednie, jak i pośrednie dla mikroprzedsiębiorstw w łańcuchach dostaw i wartości</a:t>
            </a:r>
            <a:endParaRPr sz="2400" b="1" i="0" u="none" strike="noStrike" cap="none" dirty="0">
              <a:solidFill>
                <a:srgbClr val="73B64B"/>
              </a:solidFill>
              <a:latin typeface="Calibri"/>
              <a:ea typeface="Calibri"/>
              <a:cs typeface="Calibri"/>
              <a:sym typeface="Calibri"/>
            </a:endParaRPr>
          </a:p>
        </p:txBody>
      </p:sp>
      <p:sp>
        <p:nvSpPr>
          <p:cNvPr id="309" name="Google Shape;309;g2f0240af1f0_0_800"/>
          <p:cNvSpPr txBox="1"/>
          <p:nvPr/>
        </p:nvSpPr>
        <p:spPr>
          <a:xfrm>
            <a:off x="3885873" y="3698575"/>
            <a:ext cx="7707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10" name="Google Shape;310;g2f0240af1f0_0_800"/>
          <p:cNvSpPr/>
          <p:nvPr/>
        </p:nvSpPr>
        <p:spPr>
          <a:xfrm>
            <a:off x="3920894" y="5097202"/>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1" name="Google Shape;311;g2f0240af1f0_0_800"/>
          <p:cNvSpPr txBox="1"/>
          <p:nvPr/>
        </p:nvSpPr>
        <p:spPr>
          <a:xfrm>
            <a:off x="3920900" y="5360350"/>
            <a:ext cx="8436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12" name="Google Shape;312;g2f0240af1f0_0_800"/>
          <p:cNvSpPr txBox="1"/>
          <p:nvPr/>
        </p:nvSpPr>
        <p:spPr>
          <a:xfrm>
            <a:off x="5003208" y="5393767"/>
            <a:ext cx="70599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es-ES" sz="2400" b="1" i="0" u="none" strike="noStrike" cap="none" dirty="0">
                <a:solidFill>
                  <a:srgbClr val="73B64B"/>
                </a:solidFill>
                <a:latin typeface="Calibri"/>
                <a:ea typeface="Calibri"/>
                <a:cs typeface="Calibri"/>
                <a:sym typeface="Calibri"/>
              </a:rPr>
              <a:t>Pierwszy krok: Przejrzystość</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g2f0240af1f0_0_8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Clr>
                <a:srgbClr val="000000"/>
              </a:buClr>
              <a:buSzPts val="1400"/>
              <a:buFont typeface="Arial"/>
              <a:buNone/>
            </a:pPr>
            <a:r>
              <a:rPr lang="pl-PL" sz="3200" dirty="0"/>
              <a:t> 01 Definicje łańcucha dostaw i łańcucha wartości</a:t>
            </a:r>
            <a:endParaRPr lang="en-US" sz="3200" dirty="0"/>
          </a:p>
        </p:txBody>
      </p:sp>
      <p:sp>
        <p:nvSpPr>
          <p:cNvPr id="320" name="Google Shape;320;g2f0240af1f0_0_81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Font typeface="Calibri"/>
              <a:buChar char="●"/>
            </a:pPr>
            <a:r>
              <a:rPr lang="pl-PL" b="1" dirty="0">
                <a:solidFill>
                  <a:srgbClr val="000000"/>
                </a:solidFill>
              </a:rPr>
              <a:t>Łańcuchy dostaw </a:t>
            </a:r>
            <a:r>
              <a:rPr lang="pl-PL" dirty="0">
                <a:solidFill>
                  <a:srgbClr val="000000"/>
                </a:solidFill>
              </a:rPr>
              <a:t>są związane głównie z produktami: obejmują przepływ komponentów i gotowych produktów od dostawców do producentów, dystrybutorów, sprzedawców detalicznych i ostatecznie do użytkowników końcowych.</a:t>
            </a:r>
            <a:endParaRPr dirty="0">
              <a:solidFill>
                <a:srgbClr val="000000"/>
              </a:solidFill>
            </a:endParaRPr>
          </a:p>
          <a:p>
            <a:pPr marL="457200" lvl="0" indent="-381000" algn="just" rtl="0">
              <a:lnSpc>
                <a:spcPct val="100000"/>
              </a:lnSpc>
              <a:spcBef>
                <a:spcPts val="1000"/>
              </a:spcBef>
              <a:spcAft>
                <a:spcPts val="0"/>
              </a:spcAft>
              <a:buClr>
                <a:srgbClr val="000000"/>
              </a:buClr>
              <a:buSzPts val="2400"/>
              <a:buFont typeface="Calibri"/>
              <a:buChar char="●"/>
            </a:pPr>
            <a:r>
              <a:rPr lang="pl-PL" dirty="0">
                <a:solidFill>
                  <a:srgbClr val="000000"/>
                </a:solidFill>
              </a:rPr>
              <a:t>Podczas gdy definicja łańcuchów wartości ma szerszy zakres: obejmuje nie tylko produkcję i dystrybucję towarów, ale także świadczenie usług i wszystkie powiązane działania każdego partnera zaangażowanego w ich relacje biznesowe na wyższym i niższym szczeblu (wykonawców, podwykonawców, inne podmioty prawne i zatrudnienie ich wszystkich).</a:t>
            </a:r>
            <a:endParaRPr lang="en-US" i="1" dirty="0">
              <a:solidFill>
                <a:srgbClr val="000000"/>
              </a:solidFill>
              <a:highlight>
                <a:srgbClr val="EA9999"/>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f0240af1f0_0_823"/>
          <p:cNvSpPr txBox="1">
            <a:spLocks noGrp="1"/>
          </p:cNvSpPr>
          <p:nvPr>
            <p:ph type="body" idx="1"/>
          </p:nvPr>
        </p:nvSpPr>
        <p:spPr>
          <a:xfrm>
            <a:off x="904856" y="5982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SzPts val="3600"/>
              <a:buNone/>
            </a:pPr>
            <a:r>
              <a:rPr lang="pl-PL" sz="3200" dirty="0"/>
              <a:t>02. Ramy regulacyjne dotyczące zrównoważonego łańcucha dostaw i łańcucha wartości w UE</a:t>
            </a:r>
            <a:endParaRPr lang="en-US" sz="3200" dirty="0"/>
          </a:p>
        </p:txBody>
      </p:sp>
      <p:sp>
        <p:nvSpPr>
          <p:cNvPr id="327" name="Google Shape;327;g2f0240af1f0_0_823"/>
          <p:cNvSpPr txBox="1">
            <a:spLocks noGrp="1"/>
          </p:cNvSpPr>
          <p:nvPr>
            <p:ph type="body" idx="2"/>
          </p:nvPr>
        </p:nvSpPr>
        <p:spPr>
          <a:xfrm>
            <a:off x="896685" y="2184400"/>
            <a:ext cx="10398630" cy="4468230"/>
          </a:xfrm>
          <a:prstGeom prst="rect">
            <a:avLst/>
          </a:prstGeom>
          <a:noFill/>
          <a:ln>
            <a:noFill/>
          </a:ln>
        </p:spPr>
        <p:txBody>
          <a:bodyPr spcFirstLastPara="1" wrap="square" lIns="91425" tIns="45700" rIns="91425" bIns="45700" anchor="t" anchorCtr="0">
            <a:noAutofit/>
          </a:bodyPr>
          <a:lstStyle/>
          <a:p>
            <a:r>
              <a:rPr lang="pl-PL" dirty="0">
                <a:solidFill>
                  <a:srgbClr val="000000"/>
                </a:solidFill>
              </a:rPr>
              <a:t>Dwa rodzaje regulacji UE:</a:t>
            </a:r>
          </a:p>
          <a:p>
            <a:pPr>
              <a:buFont typeface="+mj-lt"/>
              <a:buAutoNum type="arabicPeriod"/>
            </a:pPr>
            <a:r>
              <a:rPr lang="pl-PL" b="1" dirty="0">
                <a:solidFill>
                  <a:srgbClr val="000000"/>
                </a:solidFill>
              </a:rPr>
              <a:t>Regulacje dotyczące produktu (łańcuch dostaw):</a:t>
            </a:r>
            <a:r>
              <a:rPr lang="pl-PL" dirty="0">
                <a:solidFill>
                  <a:srgbClr val="000000"/>
                </a:solidFill>
              </a:rPr>
              <a:t> odnoszą się do kwestii związanych z wykorzystywaniem surowców, śledzeniem pochodzenia produktu, (inicjatywa Komisji Europejskiej dotycząca </a:t>
            </a:r>
            <a:r>
              <a:rPr lang="pl-PL" b="1" dirty="0">
                <a:solidFill>
                  <a:srgbClr val="000000"/>
                </a:solidFill>
              </a:rPr>
              <a:t>Cyfrowego Paszportu Produktu</a:t>
            </a:r>
            <a:r>
              <a:rPr lang="pl-PL" dirty="0">
                <a:solidFill>
                  <a:srgbClr val="000000"/>
                </a:solidFill>
              </a:rPr>
              <a:t>), itp.</a:t>
            </a:r>
          </a:p>
          <a:p>
            <a:pPr>
              <a:buFont typeface="+mj-lt"/>
              <a:buAutoNum type="arabicPeriod"/>
            </a:pPr>
            <a:r>
              <a:rPr lang="pl-PL" b="1" dirty="0">
                <a:solidFill>
                  <a:srgbClr val="000000"/>
                </a:solidFill>
              </a:rPr>
              <a:t>Regulacje dotyczące całego ustalonego (w zależności od intensywności lub czasu trwania) bezpośredniego lub pośredniego powiązania biznesowego firmy (łańcuch wartości):</a:t>
            </a:r>
            <a:r>
              <a:rPr lang="pl-PL" dirty="0">
                <a:solidFill>
                  <a:srgbClr val="000000"/>
                </a:solidFill>
              </a:rPr>
              <a:t> obejmują m.in. usługi zatrudnienia czy finansowania.</a:t>
            </a:r>
          </a:p>
          <a:p>
            <a:pPr marL="228600" indent="0"/>
            <a:endParaRPr lang="pl-PL" dirty="0">
              <a:solidFill>
                <a:srgbClr val="000000"/>
              </a:solidFill>
            </a:endParaRPr>
          </a:p>
          <a:p>
            <a:r>
              <a:rPr lang="pl-PL" dirty="0">
                <a:solidFill>
                  <a:srgbClr val="000000"/>
                </a:solidFill>
              </a:rPr>
              <a:t>	</a:t>
            </a:r>
            <a:r>
              <a:rPr lang="pl-PL" b="1" i="1" dirty="0">
                <a:solidFill>
                  <a:srgbClr val="000000"/>
                </a:solidFill>
              </a:rPr>
              <a:t>Łańcuch dostaw wchodzi w skład łańcucha wartości, ale zwykle ma bardziej skoncentrowane, sektorowe podejście lub obowiązki związane z konkretnym produktem.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f0240af1f0_0_829"/>
          <p:cNvSpPr txBox="1">
            <a:spLocks noGrp="1"/>
          </p:cNvSpPr>
          <p:nvPr>
            <p:ph type="body" idx="1"/>
          </p:nvPr>
        </p:nvSpPr>
        <p:spPr>
          <a:xfrm>
            <a:off x="904856" y="3696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s-ES" sz="3200" dirty="0"/>
              <a:t>2.1. </a:t>
            </a:r>
            <a:r>
              <a:rPr lang="pl-PL" sz="3200" dirty="0"/>
              <a:t>Regulacje UE dotyczące łańcucha dostaw i łańcucha wartości</a:t>
            </a:r>
            <a:endParaRPr sz="3200" dirty="0"/>
          </a:p>
        </p:txBody>
      </p:sp>
      <p:pic>
        <p:nvPicPr>
          <p:cNvPr id="334" name="Google Shape;334;g2f0240af1f0_0_829"/>
          <p:cNvPicPr preferRelativeResize="0"/>
          <p:nvPr/>
        </p:nvPicPr>
        <p:blipFill rotWithShape="1">
          <a:blip r:embed="rId3" cstate="screen">
            <a:alphaModFix/>
            <a:extLst>
              <a:ext uri="{28A0092B-C50C-407E-A947-70E740481C1C}">
                <a14:useLocalDpi xmlns:a14="http://schemas.microsoft.com/office/drawing/2010/main"/>
              </a:ext>
            </a:extLst>
          </a:blip>
          <a:srcRect l="-1415" t="-562" r="4477" b="1796"/>
          <a:stretch/>
        </p:blipFill>
        <p:spPr>
          <a:xfrm>
            <a:off x="301788" y="1330725"/>
            <a:ext cx="10982375" cy="5143300"/>
          </a:xfrm>
          <a:prstGeom prst="rect">
            <a:avLst/>
          </a:prstGeom>
          <a:noFill/>
          <a:ln>
            <a:noFill/>
          </a:ln>
        </p:spPr>
      </p:pic>
      <p:pic>
        <p:nvPicPr>
          <p:cNvPr id="335" name="Google Shape;335;g2f0240af1f0_0_8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26600" y="2699050"/>
            <a:ext cx="3575051" cy="2614000"/>
          </a:xfrm>
          <a:prstGeom prst="rect">
            <a:avLst/>
          </a:prstGeom>
          <a:noFill/>
          <a:ln>
            <a:noFill/>
          </a:ln>
        </p:spPr>
      </p:pic>
      <p:pic>
        <p:nvPicPr>
          <p:cNvPr id="336" name="Google Shape;336;g2f0240af1f0_0_82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35150" y="2881588"/>
            <a:ext cx="3353099" cy="3409900"/>
          </a:xfrm>
          <a:prstGeom prst="rect">
            <a:avLst/>
          </a:prstGeom>
          <a:noFill/>
          <a:ln>
            <a:noFill/>
          </a:ln>
        </p:spPr>
      </p:pic>
      <p:pic>
        <p:nvPicPr>
          <p:cNvPr id="337" name="Google Shape;337;g2f0240af1f0_0_82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47675" y="2699050"/>
            <a:ext cx="2844675" cy="3774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f0240af1f0_0_838"/>
          <p:cNvSpPr txBox="1">
            <a:spLocks noGrp="1"/>
          </p:cNvSpPr>
          <p:nvPr>
            <p:ph type="body" idx="1"/>
          </p:nvPr>
        </p:nvSpPr>
        <p:spPr>
          <a:xfrm>
            <a:off x="649400" y="382061"/>
            <a:ext cx="10053000" cy="54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s-ES" sz="3200" dirty="0"/>
              <a:t>2.2 </a:t>
            </a:r>
            <a:r>
              <a:rPr lang="pl-PL" sz="3200" dirty="0"/>
              <a:t>Łańcuch wartości Rozporządzenie UE w sprawie zrównoważonego rozwoju: CSRD i CSDD</a:t>
            </a:r>
            <a:endParaRPr sz="3200" dirty="0"/>
          </a:p>
        </p:txBody>
      </p:sp>
      <p:sp>
        <p:nvSpPr>
          <p:cNvPr id="344" name="Google Shape;344;g2f0240af1f0_0_838"/>
          <p:cNvSpPr txBox="1">
            <a:spLocks noGrp="1"/>
          </p:cNvSpPr>
          <p:nvPr>
            <p:ph type="body" idx="2"/>
          </p:nvPr>
        </p:nvSpPr>
        <p:spPr>
          <a:xfrm>
            <a:off x="508840" y="1432559"/>
            <a:ext cx="10463960" cy="5195779"/>
          </a:xfrm>
          <a:prstGeom prst="rect">
            <a:avLst/>
          </a:prstGeom>
          <a:noFill/>
          <a:ln>
            <a:noFill/>
          </a:ln>
        </p:spPr>
        <p:txBody>
          <a:bodyPr spcFirstLastPara="1" wrap="square" lIns="91425" tIns="45700" rIns="91425" bIns="45700" anchor="t" anchorCtr="0">
            <a:noAutofit/>
          </a:bodyPr>
          <a:lstStyle/>
          <a:p>
            <a:pPr marL="457200" lvl="0" indent="-361950" algn="just" rtl="0">
              <a:lnSpc>
                <a:spcPct val="103333"/>
              </a:lnSpc>
              <a:spcBef>
                <a:spcPts val="0"/>
              </a:spcBef>
              <a:spcAft>
                <a:spcPts val="0"/>
              </a:spcAft>
              <a:buSzPts val="2100"/>
              <a:buAutoNum type="arabicParenR"/>
            </a:pPr>
            <a:r>
              <a:rPr lang="pl-PL" sz="1650" b="1" dirty="0">
                <a:solidFill>
                  <a:srgbClr val="333333"/>
                </a:solidFill>
                <a:highlight>
                  <a:srgbClr val="FFFFFF"/>
                </a:highlight>
              </a:rPr>
              <a:t>CSRD: </a:t>
            </a:r>
            <a:r>
              <a:rPr lang="pl-PL" sz="2000" dirty="0">
                <a:solidFill>
                  <a:srgbClr val="333333"/>
                </a:solidFill>
                <a:highlight>
                  <a:srgbClr val="FFFFFF"/>
                </a:highlight>
              </a:rPr>
              <a:t>Dyrektywa w sprawie raportowania zrównoważonego rozwoju przedsiębiorstw (</a:t>
            </a:r>
            <a:r>
              <a:rPr lang="pl-PL" sz="2000" dirty="0" err="1">
                <a:solidFill>
                  <a:srgbClr val="333333"/>
                </a:solidFill>
                <a:highlight>
                  <a:srgbClr val="FFFFFF"/>
                </a:highlight>
              </a:rPr>
              <a:t>Corporate</a:t>
            </a:r>
            <a:r>
              <a:rPr lang="pl-PL" sz="2000" dirty="0">
                <a:solidFill>
                  <a:srgbClr val="333333"/>
                </a:solidFill>
                <a:highlight>
                  <a:srgbClr val="FFFFFF"/>
                </a:highlight>
              </a:rPr>
              <a:t> </a:t>
            </a:r>
            <a:r>
              <a:rPr lang="pl-PL" sz="2000" dirty="0" err="1">
                <a:solidFill>
                  <a:srgbClr val="333333"/>
                </a:solidFill>
                <a:highlight>
                  <a:srgbClr val="FFFFFF"/>
                </a:highlight>
              </a:rPr>
              <a:t>Sustainability</a:t>
            </a:r>
            <a:r>
              <a:rPr lang="pl-PL" sz="2000" dirty="0">
                <a:solidFill>
                  <a:srgbClr val="333333"/>
                </a:solidFill>
                <a:highlight>
                  <a:srgbClr val="FFFFFF"/>
                </a:highlight>
              </a:rPr>
              <a:t> Reporting Directive)CSRD zobowiązuje firmy, zarówno duże, jak i małe, do raportowania swoich działań mających wpływ na środowisko i społeczeństwo oraz definiuje po raz pierwszy wspólny </a:t>
            </a:r>
            <a:r>
              <a:rPr lang="pl-PL" sz="2000" dirty="0" err="1">
                <a:solidFill>
                  <a:srgbClr val="333333"/>
                </a:solidFill>
                <a:highlight>
                  <a:srgbClr val="FFFFFF"/>
                </a:highlight>
              </a:rPr>
              <a:t>framework</a:t>
            </a:r>
            <a:r>
              <a:rPr lang="pl-PL" sz="2000" dirty="0">
                <a:solidFill>
                  <a:srgbClr val="333333"/>
                </a:solidFill>
                <a:highlight>
                  <a:srgbClr val="FFFFFF"/>
                </a:highlight>
              </a:rPr>
              <a:t> raportowania danych niefinansowych. Celem jest umożliwienie interesariuszom (w tym inwestorom) oceny wyników niefinansowych organizacji. Długoterminowo dyrektywa ma na celu zachęcenie firm objętych jej zakresem do opracowywania bardziej odpowiedzialnych podejść do prowadzenia działalności gospodarczej. </a:t>
            </a:r>
          </a:p>
          <a:p>
            <a:pPr marL="95250" lvl="0" indent="0" algn="just" rtl="0">
              <a:lnSpc>
                <a:spcPct val="103333"/>
              </a:lnSpc>
              <a:spcBef>
                <a:spcPts val="0"/>
              </a:spcBef>
              <a:spcAft>
                <a:spcPts val="0"/>
              </a:spcAft>
              <a:buSzPts val="2100"/>
            </a:pPr>
            <a:endParaRPr lang="pl-PL" sz="2000" dirty="0">
              <a:solidFill>
                <a:srgbClr val="333333"/>
              </a:solidFill>
              <a:highlight>
                <a:srgbClr val="FFFFFF"/>
              </a:highlight>
            </a:endParaRPr>
          </a:p>
          <a:p>
            <a:pPr marL="95250" lvl="0" indent="0" algn="just" rtl="0">
              <a:lnSpc>
                <a:spcPct val="103333"/>
              </a:lnSpc>
              <a:spcBef>
                <a:spcPts val="0"/>
              </a:spcBef>
              <a:spcAft>
                <a:spcPts val="0"/>
              </a:spcAft>
              <a:buSzPts val="2100"/>
            </a:pPr>
            <a:r>
              <a:rPr lang="pl-PL" sz="2000" dirty="0">
                <a:solidFill>
                  <a:srgbClr val="333333"/>
                </a:solidFill>
                <a:highlight>
                  <a:srgbClr val="FFFFFF"/>
                </a:highlight>
              </a:rPr>
              <a:t>Dyrektywa nakłada obowiązek ujawniania informacji nie tylko o własnych działaniach firm, ale także o ich wartości łańcucha dostaw (</a:t>
            </a:r>
            <a:r>
              <a:rPr lang="pl-PL" sz="2000" dirty="0" err="1">
                <a:solidFill>
                  <a:srgbClr val="333333"/>
                </a:solidFill>
                <a:highlight>
                  <a:srgbClr val="FFFFFF"/>
                </a:highlight>
              </a:rPr>
              <a:t>upstream</a:t>
            </a:r>
            <a:r>
              <a:rPr lang="pl-PL" sz="2000" dirty="0">
                <a:solidFill>
                  <a:srgbClr val="333333"/>
                </a:solidFill>
                <a:highlight>
                  <a:srgbClr val="FFFFFF"/>
                </a:highlight>
              </a:rPr>
              <a:t>) i łańcucha wartości (</a:t>
            </a:r>
            <a:r>
              <a:rPr lang="pl-PL" sz="2000" dirty="0" err="1">
                <a:solidFill>
                  <a:srgbClr val="333333"/>
                </a:solidFill>
                <a:highlight>
                  <a:srgbClr val="FFFFFF"/>
                </a:highlight>
              </a:rPr>
              <a:t>downstream</a:t>
            </a:r>
            <a:r>
              <a:rPr lang="pl-PL" sz="2000" dirty="0">
                <a:solidFill>
                  <a:srgbClr val="333333"/>
                </a:solidFill>
                <a:highlight>
                  <a:srgbClr val="FFFFFF"/>
                </a:highlight>
              </a:rPr>
              <a:t>), w tym produktów, usług oraz relacji biznesowych. Tak szerokie podejście wymaga dokładnego zrozumienia łańcucha wartości, jak określono w Delegowanym Akcie Europejskich Standardów Raportowania Zrównoważonego Rozwoju (ESRS), zmuszając firmy do identyfikowania, rozwiązywania i raportowania na temat wpływów na zrównoważony rozwój w sposób zgodny z międzynarodowymi standardami należytej staranności.</a:t>
            </a:r>
            <a:endParaRPr sz="1650" dirty="0">
              <a:solidFill>
                <a:srgbClr val="333333"/>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f0240af1f0_0_844"/>
          <p:cNvSpPr txBox="1">
            <a:spLocks noGrp="1"/>
          </p:cNvSpPr>
          <p:nvPr>
            <p:ph type="body" idx="1"/>
          </p:nvPr>
        </p:nvSpPr>
        <p:spPr>
          <a:xfrm>
            <a:off x="694944" y="426720"/>
            <a:ext cx="10053000" cy="9294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sz="3200" dirty="0"/>
              <a:t>2.3 </a:t>
            </a:r>
            <a:r>
              <a:rPr lang="pl-PL" sz="3200" dirty="0"/>
              <a:t>Łańcuch wartości Rozporządzenie UE w sprawie zrównoważonego rozwoju: CSRD i CSDD</a:t>
            </a:r>
            <a:endParaRPr lang="en-US" sz="3200" dirty="0"/>
          </a:p>
        </p:txBody>
      </p:sp>
      <p:sp>
        <p:nvSpPr>
          <p:cNvPr id="351" name="Google Shape;351;g2f0240af1f0_0_844"/>
          <p:cNvSpPr txBox="1">
            <a:spLocks noGrp="1"/>
          </p:cNvSpPr>
          <p:nvPr>
            <p:ph type="body" idx="2"/>
          </p:nvPr>
        </p:nvSpPr>
        <p:spPr>
          <a:xfrm>
            <a:off x="694944" y="1463700"/>
            <a:ext cx="10375500" cy="4845000"/>
          </a:xfrm>
          <a:prstGeom prst="rect">
            <a:avLst/>
          </a:prstGeom>
          <a:noFill/>
          <a:ln>
            <a:noFill/>
          </a:ln>
        </p:spPr>
        <p:txBody>
          <a:bodyPr spcFirstLastPara="1" wrap="square" lIns="91425" tIns="45700" rIns="91425" bIns="45700" anchor="t" anchorCtr="0">
            <a:noAutofit/>
          </a:bodyPr>
          <a:lstStyle/>
          <a:p>
            <a:r>
              <a:rPr lang="es-ES" sz="2000" dirty="0">
                <a:solidFill>
                  <a:srgbClr val="000000"/>
                </a:solidFill>
              </a:rPr>
              <a:t>2) </a:t>
            </a:r>
            <a:r>
              <a:rPr lang="pl-PL" sz="2000" b="1" dirty="0">
                <a:solidFill>
                  <a:srgbClr val="000000"/>
                </a:solidFill>
              </a:rPr>
              <a:t>CSDD lub CS3D:</a:t>
            </a:r>
            <a:r>
              <a:rPr lang="pl-PL" sz="2000" dirty="0">
                <a:solidFill>
                  <a:srgbClr val="000000"/>
                </a:solidFill>
              </a:rPr>
              <a:t> </a:t>
            </a:r>
            <a:r>
              <a:rPr lang="pl-PL" sz="2000" b="1" dirty="0" err="1">
                <a:solidFill>
                  <a:srgbClr val="000000"/>
                </a:solidFill>
              </a:rPr>
              <a:t>Corporate</a:t>
            </a:r>
            <a:r>
              <a:rPr lang="pl-PL" sz="2000" dirty="0">
                <a:solidFill>
                  <a:srgbClr val="000000"/>
                </a:solidFill>
              </a:rPr>
              <a:t> </a:t>
            </a:r>
            <a:r>
              <a:rPr lang="pl-PL" sz="2000" b="1" dirty="0" err="1">
                <a:solidFill>
                  <a:srgbClr val="000000"/>
                </a:solidFill>
              </a:rPr>
              <a:t>Sustainability</a:t>
            </a:r>
            <a:r>
              <a:rPr lang="pl-PL" sz="2000" dirty="0">
                <a:solidFill>
                  <a:srgbClr val="000000"/>
                </a:solidFill>
              </a:rPr>
              <a:t> </a:t>
            </a:r>
            <a:r>
              <a:rPr lang="pl-PL" sz="2000" b="1" dirty="0" err="1">
                <a:solidFill>
                  <a:srgbClr val="000000"/>
                </a:solidFill>
              </a:rPr>
              <a:t>Due</a:t>
            </a:r>
            <a:r>
              <a:rPr lang="pl-PL" sz="2000" dirty="0">
                <a:solidFill>
                  <a:srgbClr val="000000"/>
                </a:solidFill>
              </a:rPr>
              <a:t> </a:t>
            </a:r>
            <a:r>
              <a:rPr lang="pl-PL" sz="2000" b="1" dirty="0" err="1">
                <a:solidFill>
                  <a:srgbClr val="000000"/>
                </a:solidFill>
              </a:rPr>
              <a:t>Diligence</a:t>
            </a:r>
            <a:r>
              <a:rPr lang="pl-PL" sz="2000" b="1" dirty="0">
                <a:solidFill>
                  <a:srgbClr val="000000"/>
                </a:solidFill>
              </a:rPr>
              <a:t> Directive</a:t>
            </a:r>
            <a:endParaRPr lang="pl-PL" sz="2000" dirty="0">
              <a:solidFill>
                <a:srgbClr val="000000"/>
              </a:solidFill>
            </a:endParaRPr>
          </a:p>
          <a:p>
            <a:r>
              <a:rPr lang="pl-PL" sz="2000" dirty="0">
                <a:solidFill>
                  <a:srgbClr val="000000"/>
                </a:solidFill>
              </a:rPr>
              <a:t>-Należyta staranność to proces, który pozwala firmom identyfikować, zapobiegać, łagodzić i rozliczać się z rzeczywistego i potencjalnego negatywnego wpływu i obejmuje wszystkie elementy zaangażowane w łańcuch wartości.</a:t>
            </a:r>
          </a:p>
          <a:p>
            <a:r>
              <a:rPr lang="pl-PL" sz="2000" dirty="0">
                <a:solidFill>
                  <a:srgbClr val="000000"/>
                </a:solidFill>
              </a:rPr>
              <a:t>-Oznacza to akceptację kodeksu postępowania ustanowionego przez zobowiązanego partnera na mocy przepisów i norm UE, pomiar negatywnego wpływu naszej działalności i dostarczenie planu działania w celu złagodzenia, zneutralizowania lub zminimalizowania ich zakresu.</a:t>
            </a:r>
          </a:p>
          <a:p>
            <a:pPr marL="0" lvl="0" indent="0" algn="just" rtl="0">
              <a:lnSpc>
                <a:spcPct val="103333"/>
              </a:lnSpc>
              <a:spcBef>
                <a:spcPts val="0"/>
              </a:spcBef>
              <a:spcAft>
                <a:spcPts val="0"/>
              </a:spcAft>
              <a:buSzPts val="2400"/>
              <a:buNone/>
            </a:pPr>
            <a:endParaRPr dirty="0">
              <a:solidFill>
                <a:srgbClr val="000000"/>
              </a:solidFill>
            </a:endParaRPr>
          </a:p>
          <a:p>
            <a:r>
              <a:rPr lang="pl-PL" b="1" dirty="0">
                <a:solidFill>
                  <a:srgbClr val="000000"/>
                </a:solidFill>
              </a:rPr>
              <a:t>	Wnioski: </a:t>
            </a:r>
            <a:r>
              <a:rPr lang="pl-PL" b="1" u="sng" dirty="0">
                <a:solidFill>
                  <a:srgbClr val="000000"/>
                </a:solidFill>
              </a:rPr>
              <a:t>CSDR polega</a:t>
            </a:r>
            <a:r>
              <a:rPr lang="pl-PL" b="1" dirty="0">
                <a:solidFill>
                  <a:srgbClr val="000000"/>
                </a:solidFill>
              </a:rPr>
              <a:t> </a:t>
            </a:r>
            <a:r>
              <a:rPr lang="pl-PL" b="1" u="sng" dirty="0">
                <a:solidFill>
                  <a:srgbClr val="000000"/>
                </a:solidFill>
              </a:rPr>
              <a:t>na raportowaniu</a:t>
            </a:r>
            <a:r>
              <a:rPr lang="pl-PL" b="1" dirty="0">
                <a:solidFill>
                  <a:srgbClr val="000000"/>
                </a:solidFill>
              </a:rPr>
              <a:t> </a:t>
            </a:r>
            <a:r>
              <a:rPr lang="pl-PL" b="1" u="sng" dirty="0">
                <a:solidFill>
                  <a:srgbClr val="000000"/>
                </a:solidFill>
              </a:rPr>
              <a:t>danych dotyczących zrównoważonego rozwoju i ocenie</a:t>
            </a:r>
            <a:r>
              <a:rPr lang="pl-PL" b="1" dirty="0">
                <a:solidFill>
                  <a:srgbClr val="000000"/>
                </a:solidFill>
              </a:rPr>
              <a:t> </a:t>
            </a:r>
            <a:r>
              <a:rPr lang="pl-PL" b="1" u="sng" dirty="0">
                <a:solidFill>
                  <a:srgbClr val="000000"/>
                </a:solidFill>
              </a:rPr>
              <a:t>ryzyka</a:t>
            </a:r>
            <a:r>
              <a:rPr lang="pl-PL" b="1" dirty="0">
                <a:solidFill>
                  <a:srgbClr val="000000"/>
                </a:solidFill>
              </a:rPr>
              <a:t> </a:t>
            </a:r>
            <a:r>
              <a:rPr lang="pl-PL" b="1" u="sng" dirty="0">
                <a:solidFill>
                  <a:srgbClr val="000000"/>
                </a:solidFill>
              </a:rPr>
              <a:t>na znormalizowanym</a:t>
            </a:r>
            <a:r>
              <a:rPr lang="pl-PL" b="1" dirty="0">
                <a:solidFill>
                  <a:srgbClr val="000000"/>
                </a:solidFill>
              </a:rPr>
              <a:t> </a:t>
            </a:r>
            <a:r>
              <a:rPr lang="pl-PL" b="1" u="sng" dirty="0">
                <a:solidFill>
                  <a:srgbClr val="000000"/>
                </a:solidFill>
              </a:rPr>
              <a:t>formularzu (INFO), a należyta</a:t>
            </a:r>
            <a:r>
              <a:rPr lang="pl-PL" b="1" dirty="0">
                <a:solidFill>
                  <a:srgbClr val="000000"/>
                </a:solidFill>
              </a:rPr>
              <a:t> </a:t>
            </a:r>
            <a:r>
              <a:rPr lang="pl-PL" b="1" u="sng" dirty="0">
                <a:solidFill>
                  <a:srgbClr val="000000"/>
                </a:solidFill>
              </a:rPr>
              <a:t>staranność</a:t>
            </a:r>
            <a:r>
              <a:rPr lang="pl-PL" b="1" dirty="0">
                <a:solidFill>
                  <a:srgbClr val="000000"/>
                </a:solidFill>
              </a:rPr>
              <a:t> </a:t>
            </a:r>
            <a:r>
              <a:rPr lang="pl-PL" b="1" u="sng" dirty="0">
                <a:solidFill>
                  <a:srgbClr val="000000"/>
                </a:solidFill>
              </a:rPr>
              <a:t>CS3D</a:t>
            </a:r>
            <a:r>
              <a:rPr lang="pl-PL" b="1" dirty="0">
                <a:solidFill>
                  <a:srgbClr val="000000"/>
                </a:solidFill>
              </a:rPr>
              <a:t> </a:t>
            </a:r>
            <a:r>
              <a:rPr lang="pl-PL" b="1" u="sng" dirty="0">
                <a:solidFill>
                  <a:srgbClr val="000000"/>
                </a:solidFill>
              </a:rPr>
              <a:t>(ACTION) obejmuje</a:t>
            </a:r>
            <a:r>
              <a:rPr lang="pl-PL" b="1" dirty="0">
                <a:solidFill>
                  <a:srgbClr val="000000"/>
                </a:solidFill>
              </a:rPr>
              <a:t> </a:t>
            </a:r>
            <a:r>
              <a:rPr lang="pl-PL" b="1" u="sng" dirty="0">
                <a:solidFill>
                  <a:srgbClr val="000000"/>
                </a:solidFill>
              </a:rPr>
              <a:t>akceptację kodeksu</a:t>
            </a:r>
            <a:r>
              <a:rPr lang="pl-PL" b="1" dirty="0">
                <a:solidFill>
                  <a:srgbClr val="000000"/>
                </a:solidFill>
              </a:rPr>
              <a:t> </a:t>
            </a:r>
            <a:r>
              <a:rPr lang="pl-PL" b="1" u="sng" dirty="0">
                <a:solidFill>
                  <a:srgbClr val="000000"/>
                </a:solidFill>
              </a:rPr>
              <a:t>postępowania, uznanie</a:t>
            </a:r>
            <a:r>
              <a:rPr lang="pl-PL" b="1" dirty="0">
                <a:solidFill>
                  <a:srgbClr val="000000"/>
                </a:solidFill>
              </a:rPr>
              <a:t> </a:t>
            </a:r>
            <a:r>
              <a:rPr lang="pl-PL" b="1" u="sng" dirty="0">
                <a:solidFill>
                  <a:srgbClr val="000000"/>
                </a:solidFill>
              </a:rPr>
              <a:t>naszego negatywnego wpływu jako firmy</a:t>
            </a:r>
            <a:r>
              <a:rPr lang="pl-PL" b="1" dirty="0">
                <a:solidFill>
                  <a:srgbClr val="000000"/>
                </a:solidFill>
              </a:rPr>
              <a:t> </a:t>
            </a:r>
            <a:r>
              <a:rPr lang="pl-PL" b="1" u="sng" dirty="0">
                <a:solidFill>
                  <a:srgbClr val="000000"/>
                </a:solidFill>
              </a:rPr>
              <a:t>na prawa człowieka i</a:t>
            </a:r>
            <a:r>
              <a:rPr lang="pl-PL" b="1" dirty="0">
                <a:solidFill>
                  <a:srgbClr val="000000"/>
                </a:solidFill>
              </a:rPr>
              <a:t> </a:t>
            </a:r>
            <a:r>
              <a:rPr lang="pl-PL" b="1" u="sng" dirty="0">
                <a:solidFill>
                  <a:srgbClr val="000000"/>
                </a:solidFill>
              </a:rPr>
              <a:t>wpływ na</a:t>
            </a:r>
            <a:r>
              <a:rPr lang="pl-PL" b="1" dirty="0">
                <a:solidFill>
                  <a:srgbClr val="000000"/>
                </a:solidFill>
              </a:rPr>
              <a:t> </a:t>
            </a:r>
            <a:r>
              <a:rPr lang="pl-PL" b="1" u="sng" dirty="0">
                <a:solidFill>
                  <a:srgbClr val="000000"/>
                </a:solidFill>
              </a:rPr>
              <a:t>środowisko</a:t>
            </a:r>
            <a:r>
              <a:rPr lang="pl-PL" b="1" dirty="0">
                <a:solidFill>
                  <a:srgbClr val="000000"/>
                </a:solidFill>
              </a:rPr>
              <a:t> </a:t>
            </a:r>
            <a:r>
              <a:rPr lang="pl-PL" b="1" u="sng" dirty="0">
                <a:solidFill>
                  <a:srgbClr val="000000"/>
                </a:solidFill>
              </a:rPr>
              <a:t>oraz opracowanie planu</a:t>
            </a:r>
            <a:r>
              <a:rPr lang="pl-PL" b="1" dirty="0">
                <a:solidFill>
                  <a:srgbClr val="000000"/>
                </a:solidFill>
              </a:rPr>
              <a:t> </a:t>
            </a:r>
            <a:r>
              <a:rPr lang="pl-PL" b="1" u="sng" dirty="0">
                <a:solidFill>
                  <a:srgbClr val="000000"/>
                </a:solidFill>
              </a:rPr>
              <a:t>ich</a:t>
            </a:r>
            <a:r>
              <a:rPr lang="pl-PL" b="1" dirty="0">
                <a:solidFill>
                  <a:srgbClr val="000000"/>
                </a:solidFill>
              </a:rPr>
              <a:t> </a:t>
            </a:r>
            <a:r>
              <a:rPr lang="pl-PL" b="1" u="sng" dirty="0">
                <a:solidFill>
                  <a:srgbClr val="000000"/>
                </a:solidFill>
              </a:rPr>
              <a:t>złagodzenia.</a:t>
            </a:r>
            <a:endParaRPr lang="pl-PL" b="1"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g2f0240af1f0_0_85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s-ES" sz="3200" dirty="0"/>
              <a:t>2.4</a:t>
            </a:r>
            <a:r>
              <a:rPr lang="pl-PL" sz="3200" dirty="0"/>
              <a:t> Kto ma obowiązek stosowania?</a:t>
            </a:r>
            <a:endParaRPr sz="3200" dirty="0"/>
          </a:p>
        </p:txBody>
      </p:sp>
      <p:sp>
        <p:nvSpPr>
          <p:cNvPr id="358" name="Google Shape;358;g2f0240af1f0_0_850"/>
          <p:cNvSpPr txBox="1">
            <a:spLocks noGrp="1"/>
          </p:cNvSpPr>
          <p:nvPr>
            <p:ph type="body" idx="2"/>
          </p:nvPr>
        </p:nvSpPr>
        <p:spPr>
          <a:xfrm>
            <a:off x="652676" y="2002868"/>
            <a:ext cx="10659900" cy="4920300"/>
          </a:xfrm>
          <a:prstGeom prst="rect">
            <a:avLst/>
          </a:prstGeom>
          <a:noFill/>
          <a:ln>
            <a:noFill/>
          </a:ln>
        </p:spPr>
        <p:txBody>
          <a:bodyPr spcFirstLastPara="1" wrap="square" lIns="91425" tIns="45700" rIns="91425" bIns="45700" anchor="t" anchorCtr="0">
            <a:noAutofit/>
          </a:bodyPr>
          <a:lstStyle/>
          <a:p>
            <a:r>
              <a:rPr lang="pl-PL" sz="2000" b="1" dirty="0">
                <a:solidFill>
                  <a:srgbClr val="000000"/>
                </a:solidFill>
              </a:rPr>
              <a:t>CSRD ma zastosowanie do wszystkich dużych spółek mających siedzibę w państwie członkowskim UE</a:t>
            </a:r>
            <a:r>
              <a:rPr lang="pl-PL" sz="2000" dirty="0">
                <a:solidFill>
                  <a:srgbClr val="000000"/>
                </a:solidFill>
              </a:rPr>
              <a:t> lub podlegających prawu UE, Spółki te obejmowałyby zarówno MŚP, jak i duże jednostki interesu publicznego</a:t>
            </a:r>
          </a:p>
          <a:p>
            <a:r>
              <a:rPr lang="pl-PL" sz="2000" dirty="0">
                <a:solidFill>
                  <a:srgbClr val="000000"/>
                </a:solidFill>
              </a:rPr>
              <a:t>	Ma również zastosowanie do wszystkich europejskich spółek notowanych na giełdzie (z wyjątkiem mikroprzedsiębiorstw) oraz do spółek globalnych, które prowadzą działalność (z zastrzeżeniem progów)/posiadają papiery wartościowe notowane na rynku regulowanym w Europie</a:t>
            </a:r>
            <a:br>
              <a:rPr lang="pl-PL" sz="2000" dirty="0">
                <a:solidFill>
                  <a:srgbClr val="000000"/>
                </a:solidFill>
              </a:rPr>
            </a:br>
            <a:endParaRPr lang="pl-PL" sz="2000" dirty="0">
              <a:solidFill>
                <a:srgbClr val="000000"/>
              </a:solidFill>
            </a:endParaRPr>
          </a:p>
          <a:p>
            <a:r>
              <a:rPr lang="pl-PL" sz="2000" b="1" dirty="0">
                <a:solidFill>
                  <a:srgbClr val="000000"/>
                </a:solidFill>
              </a:rPr>
              <a:t>	Dyrektywa definiuje dużą spółkę jako taką, która spełnia co najmniej dwa z trzech następujących kryteriów</a:t>
            </a:r>
            <a:endParaRPr lang="pl-PL" sz="2000" dirty="0">
              <a:solidFill>
                <a:srgbClr val="000000"/>
              </a:solidFill>
            </a:endParaRPr>
          </a:p>
          <a:p>
            <a:r>
              <a:rPr lang="pl-PL" sz="2000" dirty="0">
                <a:solidFill>
                  <a:srgbClr val="000000"/>
                </a:solidFill>
              </a:rPr>
              <a:t>-40</a:t>
            </a:r>
            <a:r>
              <a:rPr lang="pl-PL" sz="2000" b="1" dirty="0">
                <a:solidFill>
                  <a:srgbClr val="000000"/>
                </a:solidFill>
              </a:rPr>
              <a:t>milionów euro obrotu netto</a:t>
            </a:r>
            <a:endParaRPr lang="pl-PL" sz="2000" dirty="0">
              <a:solidFill>
                <a:srgbClr val="000000"/>
              </a:solidFill>
            </a:endParaRPr>
          </a:p>
          <a:p>
            <a:r>
              <a:rPr lang="pl-PL" sz="2000" dirty="0">
                <a:solidFill>
                  <a:srgbClr val="000000"/>
                </a:solidFill>
              </a:rPr>
              <a:t>-20</a:t>
            </a:r>
            <a:r>
              <a:rPr lang="pl-PL" sz="2000" b="1" dirty="0">
                <a:solidFill>
                  <a:srgbClr val="000000"/>
                </a:solidFill>
              </a:rPr>
              <a:t>milionów euro sumy aktywów w bilansie</a:t>
            </a:r>
            <a:endParaRPr lang="pl-PL" sz="2000" dirty="0">
              <a:solidFill>
                <a:srgbClr val="000000"/>
              </a:solidFill>
            </a:endParaRPr>
          </a:p>
          <a:p>
            <a:r>
              <a:rPr lang="pl-PL" sz="2000" dirty="0">
                <a:solidFill>
                  <a:srgbClr val="000000"/>
                </a:solidFill>
              </a:rPr>
              <a:t>-250</a:t>
            </a:r>
            <a:r>
              <a:rPr lang="pl-PL" sz="2000" b="1" dirty="0">
                <a:solidFill>
                  <a:srgbClr val="000000"/>
                </a:solidFill>
              </a:rPr>
              <a:t>lub więcej pracowników</a:t>
            </a:r>
            <a:endParaRPr lang="pl-PL" sz="2000" dirty="0">
              <a:solidFill>
                <a:srgbClr val="000000"/>
              </a:solidFill>
            </a:endParaRPr>
          </a:p>
          <a:p>
            <a:pPr marL="685800" lvl="1" indent="-228600" algn="just" rtl="0">
              <a:lnSpc>
                <a:spcPct val="100000"/>
              </a:lnSpc>
              <a:spcBef>
                <a:spcPts val="800"/>
              </a:spcBef>
              <a:spcAft>
                <a:spcPts val="0"/>
              </a:spcAft>
              <a:buSzPts val="2300"/>
              <a:buNone/>
            </a:pPr>
            <a:endParaRPr sz="2300" b="1" dirty="0">
              <a:latin typeface="Montserrat"/>
              <a:ea typeface="Montserrat"/>
              <a:cs typeface="Montserrat"/>
              <a:sym typeface="Montserrat"/>
            </a:endParaRPr>
          </a:p>
          <a:p>
            <a:pPr marL="228600" lvl="0" indent="-228600" algn="l" rtl="0">
              <a:lnSpc>
                <a:spcPct val="103333"/>
              </a:lnSpc>
              <a:spcBef>
                <a:spcPts val="0"/>
              </a:spcBef>
              <a:spcAft>
                <a:spcPts val="0"/>
              </a:spcAft>
              <a:buClr>
                <a:srgbClr val="595959"/>
              </a:buClr>
              <a:buSzPts val="2400"/>
              <a:buNone/>
            </a:pPr>
            <a:endParaRPr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f0240af1f0_0_856"/>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indent="0" algn="just">
              <a:spcBef>
                <a:spcPts val="800"/>
              </a:spcBef>
              <a:buClr>
                <a:srgbClr val="000000"/>
              </a:buClr>
              <a:buSzPts val="1400"/>
            </a:pPr>
            <a:r>
              <a:rPr lang="es-ES" sz="3200" dirty="0"/>
              <a:t>2.5 </a:t>
            </a:r>
            <a:r>
              <a:rPr lang="pl-PL" sz="3200" dirty="0"/>
              <a:t>Kto ma obowiązek stosowania?</a:t>
            </a:r>
          </a:p>
          <a:p>
            <a:pPr marL="0" lvl="0" indent="0" algn="just" rtl="0">
              <a:lnSpc>
                <a:spcPct val="90000"/>
              </a:lnSpc>
              <a:spcBef>
                <a:spcPts val="800"/>
              </a:spcBef>
              <a:spcAft>
                <a:spcPts val="0"/>
              </a:spcAft>
              <a:buClr>
                <a:srgbClr val="000000"/>
              </a:buClr>
              <a:buSzPts val="1400"/>
              <a:buFont typeface="Arial"/>
              <a:buNone/>
            </a:pPr>
            <a:endParaRPr sz="3200" dirty="0"/>
          </a:p>
        </p:txBody>
      </p:sp>
      <p:sp>
        <p:nvSpPr>
          <p:cNvPr id="365" name="Google Shape;365;g2f0240af1f0_0_856"/>
          <p:cNvSpPr txBox="1">
            <a:spLocks noGrp="1"/>
          </p:cNvSpPr>
          <p:nvPr>
            <p:ph type="body" idx="2"/>
          </p:nvPr>
        </p:nvSpPr>
        <p:spPr>
          <a:xfrm>
            <a:off x="608825" y="2029850"/>
            <a:ext cx="10479300" cy="48282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endParaRPr sz="900" dirty="0">
              <a:solidFill>
                <a:srgbClr val="000000"/>
              </a:solidFill>
              <a:latin typeface="Roboto"/>
              <a:ea typeface="Roboto"/>
              <a:cs typeface="Roboto"/>
              <a:sym typeface="Roboto"/>
            </a:endParaRPr>
          </a:p>
          <a:p>
            <a:r>
              <a:rPr lang="pl-PL" b="1" dirty="0">
                <a:solidFill>
                  <a:srgbClr val="000000"/>
                </a:solidFill>
              </a:rPr>
              <a:t>	Dyrektywa w sprawie należytej staranności w zakresie zrównoważonego rozwoju </a:t>
            </a:r>
            <a:r>
              <a:rPr lang="pl-PL" dirty="0">
                <a:solidFill>
                  <a:srgbClr val="000000"/>
                </a:solidFill>
              </a:rPr>
              <a:t>reguluje odpowiedzialność przedsiębiorstw za potencjalny negatywny wpływ na prawa człowieka i środowisko.</a:t>
            </a:r>
          </a:p>
          <a:p>
            <a:endParaRPr lang="pl-PL" dirty="0">
              <a:solidFill>
                <a:srgbClr val="000000"/>
              </a:solidFill>
            </a:endParaRPr>
          </a:p>
          <a:p>
            <a:r>
              <a:rPr lang="pl-PL" dirty="0">
                <a:solidFill>
                  <a:srgbClr val="000000"/>
                </a:solidFill>
              </a:rPr>
              <a:t>-&gt; Obejmuje to działalność własną, działalność spółek zależnych oraz działalność prowadzoną przez spółki w ramach łańcucha działalności (dostawy, produkcja i dystrybucja).</a:t>
            </a:r>
          </a:p>
          <a:p>
            <a:r>
              <a:rPr lang="pl-PL" dirty="0">
                <a:solidFill>
                  <a:srgbClr val="000000"/>
                </a:solidFill>
              </a:rPr>
              <a:t>-&gt; Ponadto odnosi się do odpowiedzialności w przypadku nieprzestrzegania tych zobowiązań.</a:t>
            </a:r>
          </a:p>
          <a:p>
            <a:r>
              <a:rPr lang="pl-PL" dirty="0">
                <a:solidFill>
                  <a:srgbClr val="000000"/>
                </a:solidFill>
              </a:rPr>
              <a:t>-&gt; Wreszcie, wymaga od firm przyjęcia i wdrożenia planu transformacji w celu zmniejszenia lub złagodzenia skutków zmian klimatycznych.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g2f0240af1f0_0_727"/>
          <p:cNvSpPr/>
          <p:nvPr/>
        </p:nvSpPr>
        <p:spPr>
          <a:xfrm>
            <a:off x="3926747" y="1252799"/>
            <a:ext cx="5192400" cy="69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12" name="Google Shape;212;g2f0240af1f0_0_727"/>
          <p:cNvSpPr txBox="1"/>
          <p:nvPr/>
        </p:nvSpPr>
        <p:spPr>
          <a:xfrm>
            <a:off x="4110770" y="1305097"/>
            <a:ext cx="5008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 NASZYM PROJEKCIE	</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72FBAF15-14F5-7035-C159-42ED2B8E77C3}"/>
              </a:ext>
            </a:extLst>
          </p:cNvPr>
          <p:cNvSpPr txBox="1">
            <a:spLocks noGrp="1"/>
          </p:cNvSpPr>
          <p:nvPr>
            <p:ph type="body" idx="1"/>
          </p:nvPr>
        </p:nvSpPr>
        <p:spPr>
          <a:xfrm>
            <a:off x="4981943" y="2197393"/>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sz="2000" dirty="0"/>
              <a:t>Poprzez wdrożenie programu </a:t>
            </a:r>
            <a:r>
              <a:rPr lang="pl-PL" sz="2000" i="1" dirty="0"/>
              <a:t>Start on </a:t>
            </a:r>
            <a:r>
              <a:rPr lang="pl-PL" sz="2000" i="1" dirty="0" err="1"/>
              <a:t>Sustainability</a:t>
            </a:r>
            <a:r>
              <a:rPr lang="pl-PL" sz="2000" dirty="0"/>
              <a:t> dążymy do wyposażenia mikroprzedsiębiorstw w niezbędne narzędzia i zasoby, które umożliwią im podejmowanie skutecznych działań na rzecz zrównoważonego rozwoju, przyczyniając się tym samym do bardziej zrównoważonej i odpornej gospodarki UE.</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f0240af1f0_0_86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SzPts val="3600"/>
              <a:buNone/>
            </a:pPr>
            <a:r>
              <a:rPr lang="es-ES" sz="3200" dirty="0"/>
              <a:t>2.6 </a:t>
            </a:r>
            <a:r>
              <a:rPr lang="pl-PL" sz="3200" dirty="0"/>
              <a:t>Kto ma obowiązek stosowania?</a:t>
            </a:r>
            <a:endParaRPr sz="3200" dirty="0"/>
          </a:p>
        </p:txBody>
      </p:sp>
      <p:sp>
        <p:nvSpPr>
          <p:cNvPr id="372" name="Google Shape;372;g2f0240af1f0_0_862"/>
          <p:cNvSpPr txBox="1">
            <a:spLocks noGrp="1"/>
          </p:cNvSpPr>
          <p:nvPr>
            <p:ph type="body" idx="2"/>
          </p:nvPr>
        </p:nvSpPr>
        <p:spPr>
          <a:xfrm>
            <a:off x="111760" y="2072639"/>
            <a:ext cx="11521440" cy="4948185"/>
          </a:xfrm>
          <a:prstGeom prst="rect">
            <a:avLst/>
          </a:prstGeom>
          <a:noFill/>
          <a:ln>
            <a:noFill/>
          </a:ln>
        </p:spPr>
        <p:txBody>
          <a:bodyPr spcFirstLastPara="1" wrap="square" lIns="91425" tIns="45700" rIns="91425" bIns="45700" anchor="t" anchorCtr="0">
            <a:noAutofit/>
          </a:bodyPr>
          <a:lstStyle/>
          <a:p>
            <a:r>
              <a:rPr lang="pl-PL" sz="2000" b="1" dirty="0">
                <a:solidFill>
                  <a:srgbClr val="000000"/>
                </a:solidFill>
              </a:rPr>
              <a:t>CSDD</a:t>
            </a:r>
            <a:r>
              <a:rPr lang="pl-PL" sz="1800" dirty="0">
                <a:solidFill>
                  <a:srgbClr val="000000"/>
                </a:solidFill>
              </a:rPr>
              <a:t> ma zastosowanie do następujących spółek:</a:t>
            </a:r>
            <a:br>
              <a:rPr lang="pl-PL" sz="1800" dirty="0">
                <a:solidFill>
                  <a:srgbClr val="000000"/>
                </a:solidFill>
              </a:rPr>
            </a:br>
            <a:endParaRPr lang="pl-PL" sz="1800" dirty="0">
              <a:solidFill>
                <a:srgbClr val="000000"/>
              </a:solidFill>
            </a:endParaRPr>
          </a:p>
          <a:p>
            <a:r>
              <a:rPr lang="pl-PL" sz="1800" dirty="0">
                <a:solidFill>
                  <a:srgbClr val="000000"/>
                </a:solidFill>
              </a:rPr>
              <a:t>1.</a:t>
            </a:r>
            <a:r>
              <a:rPr lang="pl-PL" sz="1800" b="1" dirty="0">
                <a:solidFill>
                  <a:srgbClr val="000000"/>
                </a:solidFill>
              </a:rPr>
              <a:t>Spółki</a:t>
            </a:r>
            <a:r>
              <a:rPr lang="pl-PL" sz="1800" dirty="0">
                <a:solidFill>
                  <a:srgbClr val="000000"/>
                </a:solidFill>
              </a:rPr>
              <a:t> </a:t>
            </a:r>
            <a:r>
              <a:rPr lang="pl-PL" sz="1800" b="1" dirty="0">
                <a:solidFill>
                  <a:srgbClr val="000000"/>
                </a:solidFill>
              </a:rPr>
              <a:t>zarejestrowane w UE, a także</a:t>
            </a:r>
            <a:r>
              <a:rPr lang="pl-PL" sz="1800" dirty="0">
                <a:solidFill>
                  <a:srgbClr val="000000"/>
                </a:solidFill>
              </a:rPr>
              <a:t> </a:t>
            </a:r>
            <a:r>
              <a:rPr lang="pl-PL" sz="1800" b="1" dirty="0">
                <a:solidFill>
                  <a:srgbClr val="000000"/>
                </a:solidFill>
              </a:rPr>
              <a:t>współpracujące</a:t>
            </a:r>
            <a:r>
              <a:rPr lang="pl-PL" sz="1800" dirty="0">
                <a:solidFill>
                  <a:srgbClr val="000000"/>
                </a:solidFill>
              </a:rPr>
              <a:t> </a:t>
            </a:r>
            <a:r>
              <a:rPr lang="pl-PL" sz="1800" b="1" dirty="0">
                <a:solidFill>
                  <a:srgbClr val="000000"/>
                </a:solidFill>
              </a:rPr>
              <a:t>z</a:t>
            </a:r>
            <a:r>
              <a:rPr lang="pl-PL" sz="1800" dirty="0">
                <a:solidFill>
                  <a:srgbClr val="000000"/>
                </a:solidFill>
              </a:rPr>
              <a:t> </a:t>
            </a:r>
            <a:r>
              <a:rPr lang="pl-PL" sz="1800" b="1" dirty="0">
                <a:solidFill>
                  <a:srgbClr val="000000"/>
                </a:solidFill>
              </a:rPr>
              <a:t>krajami</a:t>
            </a:r>
            <a:r>
              <a:rPr lang="pl-PL" sz="1800" dirty="0">
                <a:solidFill>
                  <a:srgbClr val="000000"/>
                </a:solidFill>
              </a:rPr>
              <a:t> </a:t>
            </a:r>
            <a:r>
              <a:rPr lang="pl-PL" sz="1800" b="1" dirty="0">
                <a:solidFill>
                  <a:srgbClr val="000000"/>
                </a:solidFill>
              </a:rPr>
              <a:t>trzecimi</a:t>
            </a:r>
            <a:r>
              <a:rPr lang="pl-PL" sz="1800" dirty="0">
                <a:solidFill>
                  <a:srgbClr val="000000"/>
                </a:solidFill>
              </a:rPr>
              <a:t> </a:t>
            </a:r>
            <a:r>
              <a:rPr lang="pl-PL" sz="1800" b="1" dirty="0">
                <a:solidFill>
                  <a:srgbClr val="000000"/>
                </a:solidFill>
              </a:rPr>
              <a:t>, które</a:t>
            </a:r>
            <a:r>
              <a:rPr lang="pl-PL" sz="1800" dirty="0">
                <a:solidFill>
                  <a:srgbClr val="000000"/>
                </a:solidFill>
              </a:rPr>
              <a:t> </a:t>
            </a:r>
            <a:r>
              <a:rPr lang="pl-PL" sz="1800" b="1" dirty="0">
                <a:solidFill>
                  <a:srgbClr val="000000"/>
                </a:solidFill>
              </a:rPr>
              <a:t>mają:</a:t>
            </a:r>
            <a:endParaRPr lang="pl-PL" sz="1800" dirty="0">
              <a:solidFill>
                <a:srgbClr val="000000"/>
              </a:solidFill>
            </a:endParaRPr>
          </a:p>
          <a:p>
            <a:r>
              <a:rPr lang="pl-PL" sz="1800" dirty="0">
                <a:solidFill>
                  <a:srgbClr val="000000"/>
                </a:solidFill>
              </a:rPr>
              <a:t>-średnio ponad 500 pracowników</a:t>
            </a:r>
          </a:p>
          <a:p>
            <a:r>
              <a:rPr lang="pl-PL" sz="1800" dirty="0">
                <a:solidFill>
                  <a:srgbClr val="000000"/>
                </a:solidFill>
              </a:rPr>
              <a:t>-światowy obrót netto przekraczający 150 mln EUR w ostatnim roku obrotowym</a:t>
            </a:r>
            <a:br>
              <a:rPr lang="pl-PL" sz="1800" dirty="0">
                <a:solidFill>
                  <a:srgbClr val="000000"/>
                </a:solidFill>
              </a:rPr>
            </a:br>
            <a:endParaRPr lang="pl-PL" sz="1800" dirty="0">
              <a:solidFill>
                <a:srgbClr val="000000"/>
              </a:solidFill>
            </a:endParaRPr>
          </a:p>
          <a:p>
            <a:r>
              <a:rPr lang="pl-PL" sz="1800" b="1" dirty="0">
                <a:solidFill>
                  <a:srgbClr val="000000"/>
                </a:solidFill>
              </a:rPr>
              <a:t>2.</a:t>
            </a:r>
            <a:r>
              <a:rPr lang="pl-PL" sz="1800" dirty="0">
                <a:solidFill>
                  <a:srgbClr val="000000"/>
                </a:solidFill>
              </a:rPr>
              <a:t> </a:t>
            </a:r>
            <a:r>
              <a:rPr lang="pl-PL" sz="1800" b="1" dirty="0">
                <a:solidFill>
                  <a:srgbClr val="000000"/>
                </a:solidFill>
              </a:rPr>
              <a:t>Sektory ryzyka: </a:t>
            </a:r>
            <a:r>
              <a:rPr lang="pl-PL" sz="1800" dirty="0">
                <a:solidFill>
                  <a:srgbClr val="000000"/>
                </a:solidFill>
              </a:rPr>
              <a:t>przedsiębiorstwa, które nie osiągają tych progów, ale zatrudniają średnio więcej niż 250 pracowników, a ich światowy obrót netto w ostatnim roku obrotowym wyniósł 40 mln EUR, pod warunkiem, że co najmniej 50% ich światowego obrotu netto zostało wygenerowane w jednym z następujących sektorów:</a:t>
            </a:r>
            <a:br>
              <a:rPr lang="pl-PL" sz="1800" dirty="0">
                <a:solidFill>
                  <a:srgbClr val="000000"/>
                </a:solidFill>
              </a:rPr>
            </a:br>
            <a:endParaRPr lang="pl-PL" sz="1800" dirty="0">
              <a:solidFill>
                <a:srgbClr val="000000"/>
              </a:solidFill>
            </a:endParaRPr>
          </a:p>
          <a:p>
            <a:r>
              <a:rPr lang="pl-PL" sz="1800" dirty="0">
                <a:solidFill>
                  <a:srgbClr val="000000"/>
                </a:solidFill>
              </a:rPr>
              <a:t>-produkcja wyrobów włókienniczych, skórzanych i pokrewnych (w tym obuwia) oraz handel hurtowy wyrobami włókienniczymi, odzieżą i obuwiem</a:t>
            </a:r>
          </a:p>
          <a:p>
            <a:r>
              <a:rPr lang="pl-PL" sz="1800" dirty="0">
                <a:solidFill>
                  <a:srgbClr val="000000"/>
                </a:solidFill>
              </a:rPr>
              <a:t>-rolnictwo, leśnictwo, rybołówstwo (w tym akwakultura), produkcja artykułów spożywczych oraz handel hurtowy surowcami rolnymi, żywymi zwierzętami, drewnem, żywnością i napojami</a:t>
            </a:r>
          </a:p>
          <a:p>
            <a:r>
              <a:rPr lang="pl-PL" sz="1800" dirty="0">
                <a:solidFill>
                  <a:srgbClr val="000000"/>
                </a:solidFill>
              </a:rPr>
              <a:t>-wydobycie surowców mineralnych, niezależnie od miejsca ich wydobycia; produkcja podstawowych wyrobów metalowych (z wyjątkiem maszyn i urządzeń) oraz handel hurtowy surowcami mineralnymi - podstawowe i pośrednie produkty mineralne.</a:t>
            </a:r>
          </a:p>
          <a:p>
            <a:pPr marL="914400" lvl="0" indent="0" algn="l" rtl="0">
              <a:lnSpc>
                <a:spcPct val="103333"/>
              </a:lnSpc>
              <a:spcBef>
                <a:spcPts val="0"/>
              </a:spcBef>
              <a:spcAft>
                <a:spcPts val="0"/>
              </a:spcAft>
              <a:buSzPts val="2400"/>
              <a:buNone/>
            </a:pPr>
            <a:endParaRPr sz="1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f0240af1f0_0_868"/>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SzPts val="3600"/>
              <a:buNone/>
            </a:pPr>
            <a:r>
              <a:rPr lang="es-ES" sz="3200" dirty="0"/>
              <a:t>02.7 </a:t>
            </a:r>
            <a:r>
              <a:rPr lang="pl-PL" sz="3200" dirty="0"/>
              <a:t>Kto ma obowiązek stosowania?</a:t>
            </a:r>
            <a:endParaRPr sz="3200" dirty="0"/>
          </a:p>
        </p:txBody>
      </p:sp>
      <p:sp>
        <p:nvSpPr>
          <p:cNvPr id="379" name="Google Shape;379;g2f0240af1f0_0_868"/>
          <p:cNvSpPr txBox="1">
            <a:spLocks noGrp="1"/>
          </p:cNvSpPr>
          <p:nvPr>
            <p:ph type="body" idx="2"/>
          </p:nvPr>
        </p:nvSpPr>
        <p:spPr>
          <a:xfrm>
            <a:off x="671176" y="2249306"/>
            <a:ext cx="10479300" cy="3781800"/>
          </a:xfrm>
          <a:prstGeom prst="rect">
            <a:avLst/>
          </a:prstGeom>
          <a:noFill/>
          <a:ln>
            <a:noFill/>
          </a:ln>
        </p:spPr>
        <p:txBody>
          <a:bodyPr spcFirstLastPara="1" wrap="square" lIns="91425" tIns="45700" rIns="91425" bIns="45700" anchor="t" anchorCtr="0">
            <a:noAutofit/>
          </a:bodyPr>
          <a:lstStyle/>
          <a:p>
            <a:r>
              <a:rPr lang="pl-PL" dirty="0">
                <a:solidFill>
                  <a:srgbClr val="000000"/>
                </a:solidFill>
              </a:rPr>
              <a:t>3. Dyrektywa ma również zastosowanie do </a:t>
            </a:r>
            <a:r>
              <a:rPr lang="pl-PL" b="1" dirty="0">
                <a:solidFill>
                  <a:srgbClr val="000000"/>
                </a:solidFill>
              </a:rPr>
              <a:t>spółek</a:t>
            </a:r>
            <a:r>
              <a:rPr lang="pl-PL" dirty="0">
                <a:solidFill>
                  <a:srgbClr val="000000"/>
                </a:solidFill>
              </a:rPr>
              <a:t> </a:t>
            </a:r>
            <a:r>
              <a:rPr lang="pl-PL" b="1" dirty="0">
                <a:solidFill>
                  <a:srgbClr val="000000"/>
                </a:solidFill>
              </a:rPr>
              <a:t>, które zostały utworzone zgodnie</a:t>
            </a:r>
            <a:r>
              <a:rPr lang="pl-PL" dirty="0">
                <a:solidFill>
                  <a:srgbClr val="000000"/>
                </a:solidFill>
              </a:rPr>
              <a:t> </a:t>
            </a:r>
            <a:r>
              <a:rPr lang="pl-PL" b="1" dirty="0">
                <a:solidFill>
                  <a:srgbClr val="000000"/>
                </a:solidFill>
              </a:rPr>
              <a:t>z ustawodawstwem</a:t>
            </a:r>
            <a:r>
              <a:rPr lang="pl-PL" dirty="0">
                <a:solidFill>
                  <a:srgbClr val="000000"/>
                </a:solidFill>
              </a:rPr>
              <a:t> </a:t>
            </a:r>
            <a:r>
              <a:rPr lang="pl-PL" b="1" dirty="0">
                <a:solidFill>
                  <a:srgbClr val="000000"/>
                </a:solidFill>
              </a:rPr>
              <a:t>państwa trzeciego</a:t>
            </a:r>
            <a:r>
              <a:rPr lang="pl-PL" dirty="0">
                <a:solidFill>
                  <a:srgbClr val="000000"/>
                </a:solidFill>
              </a:rPr>
              <a:t> i spełniają jeden z następujących warunków:</a:t>
            </a:r>
            <a:br>
              <a:rPr lang="pl-PL" dirty="0">
                <a:solidFill>
                  <a:srgbClr val="000000"/>
                </a:solidFill>
              </a:rPr>
            </a:br>
            <a:endParaRPr lang="pl-PL" dirty="0">
              <a:solidFill>
                <a:srgbClr val="000000"/>
              </a:solidFill>
            </a:endParaRPr>
          </a:p>
          <a:p>
            <a:r>
              <a:rPr lang="pl-PL" dirty="0">
                <a:solidFill>
                  <a:srgbClr val="000000"/>
                </a:solidFill>
              </a:rPr>
              <a:t>-wygenerowały obrót netto w wysokości ponad 150 mln euro w Unii w roku obrotowym poprzedzającym ostatni rok obrotowy.</a:t>
            </a:r>
            <a:br>
              <a:rPr lang="pl-PL" dirty="0">
                <a:solidFill>
                  <a:srgbClr val="000000"/>
                </a:solidFill>
              </a:rPr>
            </a:br>
            <a:endParaRPr lang="pl-PL" dirty="0">
              <a:solidFill>
                <a:srgbClr val="000000"/>
              </a:solidFill>
            </a:endParaRPr>
          </a:p>
          <a:p>
            <a:r>
              <a:rPr lang="pl-PL" dirty="0">
                <a:solidFill>
                  <a:srgbClr val="000000"/>
                </a:solidFill>
              </a:rPr>
              <a:t>-wygenerowały obrót netto w wysokości ponad 40 milionów euro, ale nie więcej niż 150 milionów euro w Unii w roku obrotowym poprzedzającym ostatni rok obrotowy, pod warunkiem że co najmniej 50% ich światowego obrotu netto zostało wygenerowane w co najmniej jednym z „sektorów ryzyka” wymienionych wcześniej.</a:t>
            </a:r>
          </a:p>
          <a:p>
            <a:pPr marL="457200" lvl="0" indent="0" algn="l" rtl="0">
              <a:lnSpc>
                <a:spcPct val="103333"/>
              </a:lnSpc>
              <a:spcBef>
                <a:spcPts val="0"/>
              </a:spcBef>
              <a:spcAft>
                <a:spcPts val="0"/>
              </a:spcAft>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f0240af1f0_0_874"/>
          <p:cNvSpPr txBox="1">
            <a:spLocks noGrp="1"/>
          </p:cNvSpPr>
          <p:nvPr>
            <p:ph type="body" idx="1"/>
          </p:nvPr>
        </p:nvSpPr>
        <p:spPr>
          <a:xfrm>
            <a:off x="904856" y="826894"/>
            <a:ext cx="10403224" cy="80370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2400"/>
            </a:pPr>
            <a:r>
              <a:rPr lang="es-ES" sz="3200" dirty="0"/>
              <a:t>3.1 </a:t>
            </a:r>
            <a:r>
              <a:rPr lang="pl-PL" sz="2400" b="1" dirty="0"/>
              <a:t>Główne bezpośrednie i pośrednie obowiązki regulacyjne dla mikroprzedsiębiorstw w łańcuchach dostaw i wartości</a:t>
            </a:r>
            <a:endParaRPr lang="pl-PL" sz="2400" dirty="0"/>
          </a:p>
          <a:p>
            <a:pPr marL="0" lvl="0" indent="0" algn="l" rtl="0">
              <a:lnSpc>
                <a:spcPct val="100000"/>
              </a:lnSpc>
              <a:spcBef>
                <a:spcPts val="0"/>
              </a:spcBef>
              <a:spcAft>
                <a:spcPts val="0"/>
              </a:spcAft>
              <a:buClr>
                <a:srgbClr val="73B64B"/>
              </a:buClr>
              <a:buSzPts val="2400"/>
              <a:buFont typeface="Arial"/>
              <a:buNone/>
            </a:pPr>
            <a:endParaRPr sz="3200" dirty="0"/>
          </a:p>
        </p:txBody>
      </p:sp>
      <p:sp>
        <p:nvSpPr>
          <p:cNvPr id="386" name="Google Shape;386;g2f0240af1f0_0_874"/>
          <p:cNvSpPr txBox="1">
            <a:spLocks noGrp="1"/>
          </p:cNvSpPr>
          <p:nvPr>
            <p:ph type="body" idx="2"/>
          </p:nvPr>
        </p:nvSpPr>
        <p:spPr>
          <a:xfrm>
            <a:off x="904856" y="168066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endParaRPr b="1" dirty="0"/>
          </a:p>
          <a:p>
            <a:r>
              <a:rPr lang="pl-PL" sz="2000" b="1" dirty="0">
                <a:solidFill>
                  <a:srgbClr val="000000"/>
                </a:solidFill>
              </a:rPr>
              <a:t>CSRD:</a:t>
            </a:r>
            <a:endParaRPr lang="pl-PL" sz="2000" dirty="0">
              <a:solidFill>
                <a:srgbClr val="000000"/>
              </a:solidFill>
            </a:endParaRPr>
          </a:p>
          <a:p>
            <a:pPr marL="571500" indent="-342900">
              <a:buFont typeface="Wingdings" panose="05000000000000000000" pitchFamily="2" charset="2"/>
              <a:buChar char="ü"/>
            </a:pPr>
            <a:r>
              <a:rPr lang="pl-PL" sz="2000" dirty="0">
                <a:solidFill>
                  <a:srgbClr val="000000"/>
                </a:solidFill>
              </a:rPr>
              <a:t>Raport </a:t>
            </a:r>
            <a:r>
              <a:rPr lang="pl-PL" sz="2000" b="1" dirty="0">
                <a:solidFill>
                  <a:srgbClr val="000000"/>
                </a:solidFill>
              </a:rPr>
              <a:t>za rok </a:t>
            </a:r>
            <a:r>
              <a:rPr lang="pl-PL" sz="2000" dirty="0">
                <a:solidFill>
                  <a:srgbClr val="000000"/>
                </a:solidFill>
              </a:rPr>
              <a:t>obrotowy </a:t>
            </a:r>
            <a:r>
              <a:rPr lang="pl-PL" sz="2000" b="1" dirty="0">
                <a:solidFill>
                  <a:srgbClr val="000000"/>
                </a:solidFill>
              </a:rPr>
              <a:t>2024 od 2025 r </a:t>
            </a:r>
            <a:r>
              <a:rPr lang="pl-PL" sz="2000" dirty="0">
                <a:solidFill>
                  <a:srgbClr val="000000"/>
                </a:solidFill>
              </a:rPr>
              <a:t>. dla spółek zatrudniających ponad 500 pracowników, które podlegają dyrektywie w sprawie sprawozdawczości niefinansowej z 2014 r.</a:t>
            </a:r>
          </a:p>
          <a:p>
            <a:pPr marL="571500" indent="-342900">
              <a:buFont typeface="Wingdings" panose="05000000000000000000" pitchFamily="2" charset="2"/>
              <a:buChar char="ü"/>
            </a:pPr>
            <a:r>
              <a:rPr lang="pl-PL" sz="2000" b="1" dirty="0">
                <a:solidFill>
                  <a:srgbClr val="000000"/>
                </a:solidFill>
              </a:rPr>
              <a:t>Raport za rok obrotowy 2025, począwszy od 2026 r. </a:t>
            </a:r>
            <a:r>
              <a:rPr lang="pl-PL" sz="2000" dirty="0">
                <a:solidFill>
                  <a:srgbClr val="000000"/>
                </a:solidFill>
              </a:rPr>
              <a:t>, dla spółek zatrudniających ponad 250 pracowników i/lub posiadających obrót w wysokości 40 mln euro i/lub sumę aktywów w wysokości 20 mln euro. </a:t>
            </a:r>
          </a:p>
          <a:p>
            <a:pPr marL="571500" indent="-342900">
              <a:buFont typeface="Wingdings" panose="05000000000000000000" pitchFamily="2" charset="2"/>
              <a:buChar char="ü"/>
            </a:pPr>
            <a:r>
              <a:rPr lang="pl-PL" sz="2000" b="1" dirty="0">
                <a:solidFill>
                  <a:srgbClr val="000000"/>
                </a:solidFill>
              </a:rPr>
              <a:t>Raport za rok obrotowy 2026 począwszy od 2027 </a:t>
            </a:r>
            <a:r>
              <a:rPr lang="pl-PL" sz="2000" dirty="0">
                <a:solidFill>
                  <a:srgbClr val="000000"/>
                </a:solidFill>
              </a:rPr>
              <a:t>r. dla notowanych na giełdzie MŚP, instytucji kredytowych i małych ubezpieczycieli.</a:t>
            </a:r>
            <a:br>
              <a:rPr lang="pl-PL" sz="2000" dirty="0">
                <a:solidFill>
                  <a:srgbClr val="000000"/>
                </a:solidFill>
              </a:rPr>
            </a:br>
            <a:endParaRPr lang="pl-PL" sz="2000" dirty="0">
              <a:solidFill>
                <a:srgbClr val="000000"/>
              </a:solidFill>
            </a:endParaRPr>
          </a:p>
          <a:p>
            <a:r>
              <a:rPr lang="pl-PL" sz="2000" b="1" dirty="0">
                <a:solidFill>
                  <a:srgbClr val="000000"/>
                </a:solidFill>
              </a:rPr>
              <a:t>Od 2028</a:t>
            </a:r>
            <a:r>
              <a:rPr lang="pl-PL" sz="2000" dirty="0">
                <a:solidFill>
                  <a:srgbClr val="000000"/>
                </a:solidFill>
              </a:rPr>
              <a:t> r. CSRD będą miały zastosowanie do wszystkich innych MŚP w roku obrotowym 2027, </a:t>
            </a:r>
            <a:r>
              <a:rPr lang="pl-PL" sz="2000" b="1" dirty="0">
                <a:solidFill>
                  <a:srgbClr val="000000"/>
                </a:solidFill>
              </a:rPr>
              <a:t>z wyjątkiem mikroprzedsiębiorstw</a:t>
            </a:r>
            <a:r>
              <a:rPr lang="pl-PL" sz="2000" dirty="0">
                <a:solidFill>
                  <a:srgbClr val="00000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f0240af1f0_0_880"/>
          <p:cNvSpPr txBox="1">
            <a:spLocks noGrp="1"/>
          </p:cNvSpPr>
          <p:nvPr>
            <p:ph type="body" idx="1"/>
          </p:nvPr>
        </p:nvSpPr>
        <p:spPr>
          <a:xfrm>
            <a:off x="609600" y="353638"/>
            <a:ext cx="10053000" cy="803700"/>
          </a:xfrm>
          <a:prstGeom prst="rect">
            <a:avLst/>
          </a:prstGeom>
          <a:noFill/>
          <a:ln>
            <a:noFill/>
          </a:ln>
        </p:spPr>
        <p:txBody>
          <a:bodyPr spcFirstLastPara="1" wrap="square" lIns="91425" tIns="45700" rIns="91425" bIns="45700" anchor="t" anchorCtr="0">
            <a:noAutofit/>
          </a:bodyPr>
          <a:lstStyle/>
          <a:p>
            <a:pPr marL="0" indent="0"/>
            <a:r>
              <a:rPr lang="es-ES" sz="2800" dirty="0"/>
              <a:t>3.2 </a:t>
            </a:r>
            <a:r>
              <a:rPr lang="pl-PL" sz="2000" b="1" dirty="0"/>
              <a:t>Główne bezpośrednie i pośrednie obowiązki regulacyjne dla mikroprzedsiębiorstw w łańcuchach dostaw i wartości</a:t>
            </a:r>
            <a:endParaRPr lang="pl-PL" sz="2000" dirty="0"/>
          </a:p>
          <a:p>
            <a:pPr marL="0" lvl="0" indent="0" algn="l" rtl="0">
              <a:lnSpc>
                <a:spcPct val="90000"/>
              </a:lnSpc>
              <a:spcBef>
                <a:spcPts val="1000"/>
              </a:spcBef>
              <a:spcAft>
                <a:spcPts val="0"/>
              </a:spcAft>
              <a:buSzPts val="3600"/>
              <a:buNone/>
            </a:pPr>
            <a:endParaRPr sz="3200" dirty="0">
              <a:solidFill>
                <a:schemeClr val="lt1"/>
              </a:solidFill>
            </a:endParaRPr>
          </a:p>
        </p:txBody>
      </p:sp>
      <p:sp>
        <p:nvSpPr>
          <p:cNvPr id="393" name="Google Shape;393;g2f0240af1f0_0_880"/>
          <p:cNvSpPr txBox="1">
            <a:spLocks noGrp="1"/>
          </p:cNvSpPr>
          <p:nvPr>
            <p:ph type="body" idx="2"/>
          </p:nvPr>
        </p:nvSpPr>
        <p:spPr>
          <a:xfrm>
            <a:off x="609600" y="1405752"/>
            <a:ext cx="10558272" cy="4785000"/>
          </a:xfrm>
          <a:prstGeom prst="rect">
            <a:avLst/>
          </a:prstGeom>
          <a:noFill/>
          <a:ln>
            <a:noFill/>
          </a:ln>
        </p:spPr>
        <p:txBody>
          <a:bodyPr spcFirstLastPara="1" wrap="square" lIns="91425" tIns="45700" rIns="91425" bIns="45700" anchor="t" anchorCtr="0">
            <a:noAutofit/>
          </a:bodyPr>
          <a:lstStyle/>
          <a:p>
            <a:r>
              <a:rPr lang="pl-PL" sz="2000" dirty="0"/>
              <a:t>	</a:t>
            </a:r>
            <a:r>
              <a:rPr lang="pl-PL" sz="2000" dirty="0">
                <a:solidFill>
                  <a:srgbClr val="000000"/>
                </a:solidFill>
              </a:rPr>
              <a:t>Ważne jest, aby podkreślić </a:t>
            </a:r>
            <a:r>
              <a:rPr lang="pl-PL" sz="2000" b="1" dirty="0">
                <a:solidFill>
                  <a:srgbClr val="000000"/>
                </a:solidFill>
              </a:rPr>
              <a:t>związek między Dyrektywą CS3D a Dyrektywą CSRD</a:t>
            </a:r>
            <a:r>
              <a:rPr lang="pl-PL" sz="2000" dirty="0">
                <a:solidFill>
                  <a:srgbClr val="000000"/>
                </a:solidFill>
              </a:rPr>
              <a:t>, zwłaszcza w odniesieniu do sprawozdawczości przedsiębiorstw w zakresie zrównoważonego rozwoju.</a:t>
            </a:r>
            <a:br>
              <a:rPr lang="pl-PL" sz="2000" dirty="0">
                <a:solidFill>
                  <a:srgbClr val="000000"/>
                </a:solidFill>
              </a:rPr>
            </a:br>
            <a:endParaRPr lang="pl-PL" sz="2000" dirty="0">
              <a:solidFill>
                <a:srgbClr val="000000"/>
              </a:solidFill>
            </a:endParaRPr>
          </a:p>
          <a:p>
            <a:r>
              <a:rPr lang="pl-PL" sz="2000" dirty="0">
                <a:solidFill>
                  <a:srgbClr val="000000"/>
                </a:solidFill>
              </a:rPr>
              <a:t>	Na przykład, </a:t>
            </a:r>
            <a:r>
              <a:rPr lang="pl-PL" sz="2000" u="sng" dirty="0">
                <a:solidFill>
                  <a:srgbClr val="000000"/>
                </a:solidFill>
              </a:rPr>
              <a:t>w celu sporządzenia raportów zrównoważonego rozwoju wymaganych przez Dyrektywę CSRD, wymagane będą procesy związane z identyfikacją negatywnych skutków Dyrektywy CSDD</a:t>
            </a:r>
            <a:r>
              <a:rPr lang="pl-PL" sz="2000" dirty="0">
                <a:solidFill>
                  <a:srgbClr val="000000"/>
                </a:solidFill>
              </a:rPr>
              <a:t>.</a:t>
            </a:r>
            <a:br>
              <a:rPr lang="pl-PL" sz="2000" dirty="0">
                <a:solidFill>
                  <a:srgbClr val="000000"/>
                </a:solidFill>
              </a:rPr>
            </a:br>
            <a:endParaRPr lang="pl-PL" sz="2000" dirty="0">
              <a:solidFill>
                <a:srgbClr val="000000"/>
              </a:solidFill>
            </a:endParaRPr>
          </a:p>
          <a:p>
            <a:r>
              <a:rPr lang="pl-PL" sz="2000" b="1" dirty="0">
                <a:solidFill>
                  <a:srgbClr val="000000"/>
                </a:solidFill>
              </a:rPr>
              <a:t>	Nawet jeśli nie ma bezpośrednich obowiązków dotyczących mikroprzedsiębiorstw, istnieją pośrednie obowiązki związane z byciem połączonym lub zintegrowanym w łańcuchu wartości lub dostaw</a:t>
            </a:r>
            <a:r>
              <a:rPr lang="pl-PL" sz="2000" dirty="0">
                <a:solidFill>
                  <a:srgbClr val="000000"/>
                </a:solidFill>
              </a:rPr>
              <a:t>.</a:t>
            </a:r>
            <a:br>
              <a:rPr lang="pl-PL" sz="2000" dirty="0">
                <a:solidFill>
                  <a:srgbClr val="000000"/>
                </a:solidFill>
              </a:rPr>
            </a:br>
            <a:endParaRPr lang="pl-PL" sz="2000" dirty="0">
              <a:solidFill>
                <a:srgbClr val="000000"/>
              </a:solidFill>
            </a:endParaRPr>
          </a:p>
          <a:p>
            <a:r>
              <a:rPr lang="pl-PL" sz="2000" b="1" dirty="0">
                <a:solidFill>
                  <a:srgbClr val="000000"/>
                </a:solidFill>
              </a:rPr>
              <a:t>	SKUTKI KASKADOWE: mikroprzedsiębiorstwa zaangażowane w łańcuchy wartości lub dostaw będą zobowiązane do dostarczania danych zobowiązanym uczestnikom łańcucha, którzy przyjmą ich kodeks postępowania dotyczący zrównoważonego rozwoju i należytej staranności (CS3D).</a:t>
            </a:r>
          </a:p>
          <a:p>
            <a:pPr marL="0" lvl="0" indent="0" algn="l" rtl="0">
              <a:lnSpc>
                <a:spcPct val="140000"/>
              </a:lnSpc>
              <a:spcBef>
                <a:spcPts val="0"/>
              </a:spcBef>
              <a:spcAft>
                <a:spcPts val="0"/>
              </a:spcAft>
              <a:buSzPts val="2400"/>
              <a:buNone/>
            </a:pPr>
            <a:endParaRPr sz="1500" dirty="0">
              <a:solidFill>
                <a:srgbClr val="545454"/>
              </a:solidFill>
              <a:latin typeface="Roboto"/>
              <a:ea typeface="Roboto"/>
              <a:cs typeface="Roboto"/>
              <a:sym typeface="Roboto"/>
            </a:endParaRPr>
          </a:p>
          <a:p>
            <a:pPr marL="0" lvl="0" indent="0" algn="l" rtl="0">
              <a:lnSpc>
                <a:spcPct val="103333"/>
              </a:lnSpc>
              <a:spcBef>
                <a:spcPts val="0"/>
              </a:spcBef>
              <a:spcAft>
                <a:spcPts val="0"/>
              </a:spcAft>
              <a:buSzPts val="2400"/>
              <a:buNone/>
            </a:pPr>
            <a:endParaRPr dirty="0"/>
          </a:p>
          <a:p>
            <a:pPr marL="0" lvl="0" indent="0" algn="l" rtl="0">
              <a:lnSpc>
                <a:spcPct val="103333"/>
              </a:lnSpc>
              <a:spcBef>
                <a:spcPts val="0"/>
              </a:spcBef>
              <a:spcAft>
                <a:spcPts val="0"/>
              </a:spcAft>
              <a:buSzPts val="2400"/>
              <a:buNone/>
            </a:pPr>
            <a:endParaRPr dirty="0"/>
          </a:p>
          <a:p>
            <a:pPr marL="0" lvl="0" indent="0" algn="l" rtl="0">
              <a:lnSpc>
                <a:spcPct val="140000"/>
              </a:lnSpc>
              <a:spcBef>
                <a:spcPts val="0"/>
              </a:spcBef>
              <a:spcAft>
                <a:spcPts val="0"/>
              </a:spcAft>
              <a:buSzPts val="2400"/>
              <a:buNone/>
            </a:pPr>
            <a:endParaRPr sz="1500" dirty="0">
              <a:solidFill>
                <a:srgbClr val="545454"/>
              </a:solidFill>
              <a:highlight>
                <a:srgbClr val="F9F9F9"/>
              </a:highlight>
              <a:latin typeface="Roboto"/>
              <a:ea typeface="Roboto"/>
              <a:cs typeface="Roboto"/>
              <a:sym typeface="Roboto"/>
            </a:endParaRPr>
          </a:p>
          <a:p>
            <a:pPr marL="0" lvl="0" indent="0" algn="l" rtl="0">
              <a:lnSpc>
                <a:spcPct val="115000"/>
              </a:lnSpc>
              <a:spcBef>
                <a:spcPts val="800"/>
              </a:spcBef>
              <a:spcAft>
                <a:spcPts val="0"/>
              </a:spcAft>
              <a:buSzPts val="2400"/>
              <a:buNone/>
            </a:pPr>
            <a:endParaRPr sz="1100" dirty="0">
              <a:solidFill>
                <a:srgbClr val="000000"/>
              </a:solidFill>
              <a:latin typeface="Arial"/>
              <a:ea typeface="Arial"/>
              <a:cs typeface="Arial"/>
              <a:sym typeface="Arial"/>
            </a:endParaRPr>
          </a:p>
          <a:p>
            <a:pPr marL="0" lvl="0" indent="0" algn="l" rtl="0">
              <a:lnSpc>
                <a:spcPct val="103333"/>
              </a:lnSpc>
              <a:spcBef>
                <a:spcPts val="0"/>
              </a:spcBef>
              <a:spcAft>
                <a:spcPts val="0"/>
              </a:spcAft>
              <a:buSzPts val="24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f0240af1f0_0_886"/>
          <p:cNvSpPr txBox="1">
            <a:spLocks noGrp="1"/>
          </p:cNvSpPr>
          <p:nvPr>
            <p:ph type="body" idx="1"/>
          </p:nvPr>
        </p:nvSpPr>
        <p:spPr>
          <a:xfrm>
            <a:off x="685400" y="598251"/>
            <a:ext cx="10053000" cy="1032300"/>
          </a:xfrm>
          <a:prstGeom prst="rect">
            <a:avLst/>
          </a:prstGeom>
          <a:noFill/>
          <a:ln>
            <a:noFill/>
          </a:ln>
        </p:spPr>
        <p:txBody>
          <a:bodyPr spcFirstLastPara="1" wrap="square" lIns="91425" tIns="45700" rIns="91425" bIns="45700" anchor="t" anchorCtr="0">
            <a:noAutofit/>
          </a:bodyPr>
          <a:lstStyle/>
          <a:p>
            <a:pPr marL="0" indent="0"/>
            <a:r>
              <a:rPr lang="es-ES" sz="3200" dirty="0"/>
              <a:t>3.3 </a:t>
            </a:r>
            <a:r>
              <a:rPr lang="pl-PL" sz="2400" b="1" dirty="0"/>
              <a:t>Główne bezpośrednie i pośrednie obowiązki regulacyjne dla mikroprzedsiębiorstw w łańcuchach dostaw i wartości</a:t>
            </a:r>
            <a:endParaRPr lang="pl-PL" sz="1600" dirty="0"/>
          </a:p>
          <a:p>
            <a:pPr marL="0" marR="0" lvl="0" indent="0" algn="l" rtl="0">
              <a:lnSpc>
                <a:spcPct val="90000"/>
              </a:lnSpc>
              <a:spcBef>
                <a:spcPts val="1000"/>
              </a:spcBef>
              <a:spcAft>
                <a:spcPts val="0"/>
              </a:spcAft>
              <a:buClr>
                <a:srgbClr val="73B64B"/>
              </a:buClr>
              <a:buSzPts val="3600"/>
              <a:buFont typeface="Arial"/>
              <a:buNone/>
            </a:pPr>
            <a:endParaRPr sz="3200" dirty="0"/>
          </a:p>
        </p:txBody>
      </p:sp>
      <p:sp>
        <p:nvSpPr>
          <p:cNvPr id="399" name="Google Shape;399;g2f0240af1f0_0_886"/>
          <p:cNvSpPr txBox="1">
            <a:spLocks noGrp="1"/>
          </p:cNvSpPr>
          <p:nvPr>
            <p:ph type="body" idx="2"/>
          </p:nvPr>
        </p:nvSpPr>
        <p:spPr>
          <a:xfrm>
            <a:off x="676256" y="1630548"/>
            <a:ext cx="10053000" cy="4650300"/>
          </a:xfrm>
          <a:prstGeom prst="rect">
            <a:avLst/>
          </a:prstGeom>
          <a:noFill/>
          <a:ln>
            <a:noFill/>
          </a:ln>
        </p:spPr>
        <p:txBody>
          <a:bodyPr spcFirstLastPara="1" wrap="square" lIns="91425" tIns="45700" rIns="91425" bIns="45700" anchor="t" anchorCtr="0">
            <a:noAutofit/>
          </a:bodyPr>
          <a:lstStyle/>
          <a:p>
            <a:r>
              <a:rPr lang="pl-PL" sz="2000" b="1" dirty="0">
                <a:solidFill>
                  <a:srgbClr val="000000"/>
                </a:solidFill>
              </a:rPr>
              <a:t>CSDD: Rozporządzenie to będzie stopniowo stosowane do spółek z UE (i spółek spoza UE, które osiągną te same progi obrotów w UE):</a:t>
            </a:r>
            <a:br>
              <a:rPr lang="pl-PL" sz="2000" dirty="0">
                <a:solidFill>
                  <a:srgbClr val="000000"/>
                </a:solidFill>
              </a:rPr>
            </a:br>
            <a:endParaRPr lang="pl-PL" sz="2000" dirty="0">
              <a:solidFill>
                <a:srgbClr val="000000"/>
              </a:solidFill>
            </a:endParaRPr>
          </a:p>
          <a:p>
            <a:r>
              <a:rPr lang="pl-PL" sz="2000" b="1" dirty="0">
                <a:solidFill>
                  <a:srgbClr val="000000"/>
                </a:solidFill>
              </a:rPr>
              <a:t>-&gt; W 2027 r. do</a:t>
            </a:r>
            <a:r>
              <a:rPr lang="pl-PL" sz="2000" dirty="0">
                <a:solidFill>
                  <a:srgbClr val="000000"/>
                </a:solidFill>
              </a:rPr>
              <a:t> przedsiębiorstw z UE zatrudniających 5000 pracowników i osiągających światowe obroty netto przekraczające 1500 mln EUR oraz do przedsiębiorstw spoza UE, które osiągają ten próg obrotów na rynku europejskim.</a:t>
            </a:r>
            <a:br>
              <a:rPr lang="pl-PL" sz="2000" dirty="0">
                <a:solidFill>
                  <a:srgbClr val="000000"/>
                </a:solidFill>
              </a:rPr>
            </a:br>
            <a:endParaRPr lang="pl-PL" sz="2000" dirty="0">
              <a:solidFill>
                <a:srgbClr val="000000"/>
              </a:solidFill>
            </a:endParaRPr>
          </a:p>
          <a:p>
            <a:r>
              <a:rPr lang="pl-PL" sz="2000" b="1" dirty="0">
                <a:solidFill>
                  <a:srgbClr val="000000"/>
                </a:solidFill>
              </a:rPr>
              <a:t>-&gt; W 2028 r.</a:t>
            </a:r>
            <a:r>
              <a:rPr lang="pl-PL" sz="2000" dirty="0">
                <a:solidFill>
                  <a:srgbClr val="000000"/>
                </a:solidFill>
              </a:rPr>
              <a:t> dla przedsiębiorstw z UE zatrudniających ponad 3000 pracowników i o światowych obrotach netto przekraczających 900 mln euro oraz dla przedsiębiorstw spoza UE o takim samym progu obrotów na rynku europejskim.</a:t>
            </a:r>
            <a:br>
              <a:rPr lang="pl-PL" sz="2000" dirty="0">
                <a:solidFill>
                  <a:srgbClr val="000000"/>
                </a:solidFill>
              </a:rPr>
            </a:br>
            <a:endParaRPr lang="pl-PL" sz="2000" dirty="0">
              <a:solidFill>
                <a:srgbClr val="000000"/>
              </a:solidFill>
            </a:endParaRPr>
          </a:p>
          <a:p>
            <a:r>
              <a:rPr lang="pl-PL" sz="2000" b="1" dirty="0">
                <a:solidFill>
                  <a:srgbClr val="000000"/>
                </a:solidFill>
              </a:rPr>
              <a:t>-&gt; W 2029 r. dla innych przedsiębiorstw podlegających dyrektywie.</a:t>
            </a:r>
            <a:endParaRPr lang="pl-PL" sz="2000" dirty="0">
              <a:solidFill>
                <a:srgbClr val="000000"/>
              </a:solidFill>
            </a:endParaRPr>
          </a:p>
          <a:p>
            <a:pPr marL="0" marR="0" lvl="0" indent="0" algn="just" rtl="0">
              <a:lnSpc>
                <a:spcPct val="100000"/>
              </a:lnSpc>
              <a:spcBef>
                <a:spcPts val="1200"/>
              </a:spcBef>
              <a:spcAft>
                <a:spcPts val="0"/>
              </a:spcAft>
              <a:buClr>
                <a:srgbClr val="595959"/>
              </a:buClr>
              <a:buSzPts val="2400"/>
              <a:buFont typeface="Arial"/>
              <a:buNone/>
            </a:pPr>
            <a:endParaRPr sz="2100" b="1" dirty="0"/>
          </a:p>
          <a:p>
            <a:pPr marL="0" marR="0" lvl="0" indent="0" algn="just" rtl="0">
              <a:lnSpc>
                <a:spcPct val="103333"/>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f0240af1f0_0_891"/>
          <p:cNvSpPr txBox="1">
            <a:spLocks noGrp="1"/>
          </p:cNvSpPr>
          <p:nvPr>
            <p:ph type="body" idx="1"/>
          </p:nvPr>
        </p:nvSpPr>
        <p:spPr>
          <a:xfrm>
            <a:off x="581768" y="253870"/>
            <a:ext cx="10053000" cy="803700"/>
          </a:xfrm>
          <a:prstGeom prst="rect">
            <a:avLst/>
          </a:prstGeom>
          <a:noFill/>
          <a:ln>
            <a:noFill/>
          </a:ln>
        </p:spPr>
        <p:txBody>
          <a:bodyPr spcFirstLastPara="1" wrap="square" lIns="91425" tIns="45700" rIns="91425" bIns="45700" anchor="t" anchorCtr="0">
            <a:noAutofit/>
          </a:bodyPr>
          <a:lstStyle/>
          <a:p>
            <a:pPr marL="228600" indent="0"/>
            <a:r>
              <a:rPr lang="es-ES" sz="3200" dirty="0"/>
              <a:t>3.3 </a:t>
            </a:r>
            <a:r>
              <a:rPr lang="pl-PL" sz="2400" b="1" dirty="0"/>
              <a:t>Główne bezpośrednie i pośrednie obowiązki regulacyjne dla mikroprzedsiębiorstw w łańcuchach dostaw i wartości</a:t>
            </a:r>
            <a:endParaRPr lang="pl-PL" sz="2400" dirty="0"/>
          </a:p>
          <a:p>
            <a:pPr marL="228600" marR="0" lvl="0" indent="0" algn="l" rtl="0">
              <a:lnSpc>
                <a:spcPct val="90000"/>
              </a:lnSpc>
              <a:spcBef>
                <a:spcPts val="1000"/>
              </a:spcBef>
              <a:spcAft>
                <a:spcPts val="0"/>
              </a:spcAft>
              <a:buClr>
                <a:srgbClr val="73B64B"/>
              </a:buClr>
              <a:buSzPts val="3600"/>
              <a:buFont typeface="Arial"/>
              <a:buNone/>
            </a:pPr>
            <a:endParaRPr sz="3200" dirty="0"/>
          </a:p>
        </p:txBody>
      </p:sp>
      <p:sp>
        <p:nvSpPr>
          <p:cNvPr id="405" name="Google Shape;405;g2f0240af1f0_0_891"/>
          <p:cNvSpPr txBox="1">
            <a:spLocks noGrp="1"/>
          </p:cNvSpPr>
          <p:nvPr>
            <p:ph type="body" idx="2"/>
          </p:nvPr>
        </p:nvSpPr>
        <p:spPr>
          <a:xfrm>
            <a:off x="746360" y="1428960"/>
            <a:ext cx="10053000" cy="4426800"/>
          </a:xfrm>
          <a:prstGeom prst="rect">
            <a:avLst/>
          </a:prstGeom>
          <a:noFill/>
          <a:ln>
            <a:noFill/>
          </a:ln>
        </p:spPr>
        <p:txBody>
          <a:bodyPr spcFirstLastPara="1" wrap="square" lIns="91425" tIns="45700" rIns="91425" bIns="45700" anchor="t" anchorCtr="0">
            <a:noAutofit/>
          </a:bodyPr>
          <a:lstStyle/>
          <a:p>
            <a:r>
              <a:rPr lang="pl-PL" dirty="0">
                <a:solidFill>
                  <a:srgbClr val="000000"/>
                </a:solidFill>
              </a:rPr>
              <a:t>	Uwzględniono szereg nakazów dla firm, które nie zapłacą grzywien nałożonych w przypadku naruszenia.</a:t>
            </a:r>
            <a:br>
              <a:rPr lang="pl-PL" dirty="0">
                <a:solidFill>
                  <a:srgbClr val="000000"/>
                </a:solidFill>
              </a:rPr>
            </a:br>
            <a:endParaRPr lang="pl-PL" dirty="0">
              <a:solidFill>
                <a:srgbClr val="000000"/>
              </a:solidFill>
            </a:endParaRPr>
          </a:p>
          <a:p>
            <a:r>
              <a:rPr lang="pl-PL" dirty="0">
                <a:solidFill>
                  <a:srgbClr val="000000"/>
                </a:solidFill>
              </a:rPr>
              <a:t>-&gt; Dodatkowo przy nakładaniu kar finansowych brany jest pod uwagę obrót firmy (tj. maksymalnie minimum 5% obrotu netto firmy).</a:t>
            </a:r>
            <a:br>
              <a:rPr lang="pl-PL" dirty="0">
                <a:solidFill>
                  <a:srgbClr val="000000"/>
                </a:solidFill>
              </a:rPr>
            </a:br>
            <a:endParaRPr lang="pl-PL" dirty="0">
              <a:solidFill>
                <a:srgbClr val="000000"/>
              </a:solidFill>
            </a:endParaRPr>
          </a:p>
          <a:p>
            <a:r>
              <a:rPr lang="pl-PL" dirty="0">
                <a:solidFill>
                  <a:srgbClr val="000000"/>
                </a:solidFill>
              </a:rPr>
              <a:t>- Firmy będą zobowiązane do podjęcia znaczących zobowiązań, w tym dialogu i konsultacji z zainteresowanymi stronami.</a:t>
            </a:r>
            <a:br>
              <a:rPr lang="pl-PL" dirty="0">
                <a:solidFill>
                  <a:srgbClr val="000000"/>
                </a:solidFill>
              </a:rPr>
            </a:br>
            <a:endParaRPr lang="pl-PL" dirty="0">
              <a:solidFill>
                <a:srgbClr val="000000"/>
              </a:solidFill>
            </a:endParaRPr>
          </a:p>
          <a:p>
            <a:r>
              <a:rPr lang="pl-PL" dirty="0">
                <a:solidFill>
                  <a:srgbClr val="000000"/>
                </a:solidFill>
              </a:rPr>
              <a:t>-&gt; Ponadto umowa stanowi, że zgodność z CSDD może zostać zakwalifikowana jako kryterium udzielania zamówień publicznych i koncesji.</a:t>
            </a:r>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f0240af1f0_0_896"/>
          <p:cNvSpPr txBox="1">
            <a:spLocks noGrp="1"/>
          </p:cNvSpPr>
          <p:nvPr>
            <p:ph type="body" idx="1"/>
          </p:nvPr>
        </p:nvSpPr>
        <p:spPr>
          <a:xfrm>
            <a:off x="822264" y="314830"/>
            <a:ext cx="10053000" cy="803700"/>
          </a:xfrm>
          <a:prstGeom prst="rect">
            <a:avLst/>
          </a:prstGeom>
          <a:noFill/>
          <a:ln>
            <a:noFill/>
          </a:ln>
        </p:spPr>
        <p:txBody>
          <a:bodyPr spcFirstLastPara="1" wrap="square" lIns="91425" tIns="45700" rIns="91425" bIns="45700" anchor="t" anchorCtr="0">
            <a:noAutofit/>
          </a:bodyPr>
          <a:lstStyle/>
          <a:p>
            <a:r>
              <a:rPr lang="es-ES" sz="3200" dirty="0"/>
              <a:t>4. </a:t>
            </a:r>
            <a:r>
              <a:rPr lang="pl-PL" sz="2400" b="1" dirty="0"/>
              <a:t>Pierwszy krok:</a:t>
            </a:r>
            <a:r>
              <a:rPr lang="pl-PL" sz="2400" dirty="0"/>
              <a:t> </a:t>
            </a:r>
            <a:r>
              <a:rPr lang="pl-PL" sz="2400" b="1" dirty="0"/>
              <a:t>Przejrzystość</a:t>
            </a:r>
            <a:endParaRPr lang="pl-PL" sz="2400" dirty="0"/>
          </a:p>
          <a:p>
            <a:pPr marL="457200" marR="0" lvl="0" indent="-228600" algn="l" rtl="0">
              <a:lnSpc>
                <a:spcPct val="90000"/>
              </a:lnSpc>
              <a:spcBef>
                <a:spcPts val="1000"/>
              </a:spcBef>
              <a:spcAft>
                <a:spcPts val="0"/>
              </a:spcAft>
              <a:buClr>
                <a:srgbClr val="73B64B"/>
              </a:buClr>
              <a:buSzPts val="3600"/>
              <a:buFont typeface="Arial"/>
              <a:buNone/>
            </a:pPr>
            <a:endParaRPr sz="3200" dirty="0"/>
          </a:p>
        </p:txBody>
      </p:sp>
      <p:sp>
        <p:nvSpPr>
          <p:cNvPr id="411" name="Google Shape;411;g2f0240af1f0_0_896"/>
          <p:cNvSpPr txBox="1">
            <a:spLocks noGrp="1"/>
          </p:cNvSpPr>
          <p:nvPr>
            <p:ph type="body" idx="2"/>
          </p:nvPr>
        </p:nvSpPr>
        <p:spPr>
          <a:xfrm>
            <a:off x="822264" y="1292040"/>
            <a:ext cx="10053000" cy="4761600"/>
          </a:xfrm>
          <a:prstGeom prst="rect">
            <a:avLst/>
          </a:prstGeom>
          <a:noFill/>
          <a:ln>
            <a:noFill/>
          </a:ln>
        </p:spPr>
        <p:txBody>
          <a:bodyPr spcFirstLastPara="1" wrap="square" lIns="91425" tIns="45700" rIns="91425" bIns="45700" anchor="t" anchorCtr="0">
            <a:noAutofit/>
          </a:bodyPr>
          <a:lstStyle/>
          <a:p>
            <a:pPr marL="228600" indent="0" algn="just"/>
            <a:r>
              <a:rPr lang="pl-PL" sz="2000" dirty="0">
                <a:solidFill>
                  <a:srgbClr val="000000"/>
                </a:solidFill>
              </a:rPr>
              <a:t>Aby być przygotowanym do reagowania na pośrednie zobowiązania jako spółka mikro zaangażowana w łańcuch wartości lub łańcuch dostaw, powinna ona:</a:t>
            </a:r>
          </a:p>
          <a:p>
            <a:pPr marL="228600" indent="0" algn="just"/>
            <a:r>
              <a:rPr lang="pl-PL" sz="2000" dirty="0">
                <a:solidFill>
                  <a:srgbClr val="000000"/>
                </a:solidFill>
              </a:rPr>
              <a:t>-identyfikować ryzyko i wpływ działalności na środowisko i prawa człowieka</a:t>
            </a:r>
          </a:p>
          <a:p>
            <a:pPr marL="228600" indent="0" algn="just"/>
            <a:r>
              <a:rPr lang="pl-PL" sz="2000" dirty="0">
                <a:solidFill>
                  <a:srgbClr val="000000"/>
                </a:solidFill>
              </a:rPr>
              <a:t>-uporządkować informacje w ustandaryzowany (EGS) i przejrzysty sposób-opracować plan działania.</a:t>
            </a:r>
          </a:p>
          <a:p>
            <a:pPr marL="228600" indent="0" algn="just"/>
            <a:endParaRPr lang="pl-PL" sz="2000" dirty="0">
              <a:solidFill>
                <a:srgbClr val="000000"/>
              </a:solidFill>
            </a:endParaRPr>
          </a:p>
          <a:p>
            <a:pPr marL="228600" indent="0" algn="just"/>
            <a:r>
              <a:rPr lang="pl-PL" sz="2000" dirty="0">
                <a:solidFill>
                  <a:srgbClr val="000000"/>
                </a:solidFill>
              </a:rPr>
              <a:t>CSDD wskazuje, że MŚP w łańcuchu wartości potrzebują dostępnego i praktycznego wsparcia, aby przygotować się na obowiązki i wynikające z nich wymagania, które mogą zostać na nie pośrednio przeniesione. </a:t>
            </a:r>
          </a:p>
          <a:p>
            <a:pPr marL="228600" indent="0" algn="just"/>
            <a:endParaRPr lang="pl-PL" sz="2000" dirty="0">
              <a:solidFill>
                <a:srgbClr val="000000"/>
              </a:solidFill>
            </a:endParaRPr>
          </a:p>
          <a:p>
            <a:pPr marL="228600" indent="0" algn="just"/>
            <a:r>
              <a:rPr lang="pl-PL" sz="2000" dirty="0">
                <a:solidFill>
                  <a:srgbClr val="000000"/>
                </a:solidFill>
              </a:rPr>
              <a:t>Mogłoby to obejmować praktyczne wskazówki i narzędzia wspierające, takie jak infolinie, bazy danych lub szkolenia, a także obserwatorium pomagające firmom we wdrażaniu dyrektywy. Ponadto firmy podlegające dyrektywie są zobowiązane do udzielania wsparcia i dostarczania narzędzi MŚP w swoim łańcuchu wartości.</a:t>
            </a:r>
            <a:endParaRPr lang="en-US" sz="20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f0240af1f0_0_901"/>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228600" indent="0"/>
            <a:r>
              <a:rPr lang="es-ES" sz="3200" dirty="0"/>
              <a:t>4.1 </a:t>
            </a:r>
            <a:r>
              <a:rPr lang="pl-PL" sz="2800" b="1" dirty="0"/>
              <a:t>Pierwszy krok:</a:t>
            </a:r>
            <a:r>
              <a:rPr lang="pl-PL" sz="2800" dirty="0"/>
              <a:t> </a:t>
            </a:r>
            <a:r>
              <a:rPr lang="pl-PL" sz="2800" b="1" dirty="0"/>
              <a:t>Przejrzystość</a:t>
            </a:r>
            <a:endParaRPr lang="pl-PL" sz="2800" dirty="0"/>
          </a:p>
          <a:p>
            <a:pPr marL="228600" marR="0" lvl="0" indent="0" algn="l" rtl="0">
              <a:lnSpc>
                <a:spcPct val="90000"/>
              </a:lnSpc>
              <a:spcBef>
                <a:spcPts val="1000"/>
              </a:spcBef>
              <a:spcAft>
                <a:spcPts val="0"/>
              </a:spcAft>
              <a:buClr>
                <a:srgbClr val="73B64B"/>
              </a:buClr>
              <a:buSzPts val="3600"/>
              <a:buFont typeface="Arial"/>
              <a:buNone/>
            </a:pPr>
            <a:endParaRPr sz="3200" dirty="0"/>
          </a:p>
        </p:txBody>
      </p:sp>
      <p:sp>
        <p:nvSpPr>
          <p:cNvPr id="417" name="Google Shape;417;g2f0240af1f0_0_901"/>
          <p:cNvSpPr txBox="1">
            <a:spLocks noGrp="1"/>
          </p:cNvSpPr>
          <p:nvPr>
            <p:ph type="body" idx="2"/>
          </p:nvPr>
        </p:nvSpPr>
        <p:spPr>
          <a:xfrm>
            <a:off x="904856" y="1630548"/>
            <a:ext cx="10053000" cy="4250400"/>
          </a:xfrm>
          <a:prstGeom prst="rect">
            <a:avLst/>
          </a:prstGeom>
          <a:noFill/>
          <a:ln>
            <a:noFill/>
          </a:ln>
        </p:spPr>
        <p:txBody>
          <a:bodyPr spcFirstLastPara="1" wrap="square" lIns="91425" tIns="45700" rIns="91425" bIns="45700" anchor="t" anchorCtr="0">
            <a:noAutofit/>
          </a:bodyPr>
          <a:lstStyle/>
          <a:p>
            <a:r>
              <a:rPr lang="pl-PL" dirty="0"/>
              <a:t>	</a:t>
            </a:r>
            <a:r>
              <a:rPr lang="pl-PL" dirty="0">
                <a:solidFill>
                  <a:srgbClr val="000000"/>
                </a:solidFill>
              </a:rPr>
              <a:t>Rozpoczęcie przejrzystości danych korporacyjnych dotyczących zrównoważonego rozwoju jest pierwszym krokiem do uniknięcia </a:t>
            </a:r>
            <a:r>
              <a:rPr lang="pl-PL" b="1" dirty="0">
                <a:solidFill>
                  <a:srgbClr val="000000"/>
                </a:solidFill>
              </a:rPr>
              <a:t>efektu wyparcia z rynku </a:t>
            </a:r>
            <a:r>
              <a:rPr lang="pl-PL" dirty="0">
                <a:solidFill>
                  <a:srgbClr val="000000"/>
                </a:solidFill>
              </a:rPr>
              <a:t>w perspektywie średnioterminowej:</a:t>
            </a:r>
            <a:br>
              <a:rPr lang="pl-PL" dirty="0">
                <a:solidFill>
                  <a:srgbClr val="000000"/>
                </a:solidFill>
              </a:rPr>
            </a:br>
            <a:endParaRPr lang="pl-PL" dirty="0">
              <a:solidFill>
                <a:srgbClr val="000000"/>
              </a:solidFill>
            </a:endParaRPr>
          </a:p>
          <a:p>
            <a:r>
              <a:rPr lang="pl-PL" dirty="0">
                <a:solidFill>
                  <a:srgbClr val="000000"/>
                </a:solidFill>
              </a:rPr>
              <a:t>1. Jeśli mikroprzedsiębiorstwa nie będą przygotowane, mogą stracić klientów, którzy muszą przestrzegać przepisów dotyczących zrównoważonego rozwoju.</a:t>
            </a:r>
          </a:p>
          <a:p>
            <a:r>
              <a:rPr lang="pl-PL" dirty="0">
                <a:solidFill>
                  <a:srgbClr val="000000"/>
                </a:solidFill>
              </a:rPr>
              <a:t>2. Mogą również napotkać przyszłe ograniczenia w finansowaniu lub nie mieć dostępu do ekologicznych narzędzi finansowania.</a:t>
            </a:r>
          </a:p>
          <a:p>
            <a:r>
              <a:rPr lang="pl-PL" dirty="0">
                <a:solidFill>
                  <a:srgbClr val="000000"/>
                </a:solidFill>
              </a:rPr>
              <a:t>3. Ponadto mogą nie być beneficjentami pomocy publicznej, funduszy i zamówień publicznych.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g2f0240af1f0_0_913"/>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03</a:t>
            </a:r>
            <a:endParaRPr/>
          </a:p>
        </p:txBody>
      </p:sp>
      <p:sp>
        <p:nvSpPr>
          <p:cNvPr id="433" name="Google Shape;433;g2f0240af1f0_0_913"/>
          <p:cNvSpPr/>
          <p:nvPr/>
        </p:nvSpPr>
        <p:spPr>
          <a:xfrm>
            <a:off x="5722297" y="446193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34" name="Google Shape;434;g2f0240af1f0_0_913"/>
          <p:cNvSpPr txBox="1"/>
          <p:nvPr/>
        </p:nvSpPr>
        <p:spPr>
          <a:xfrm>
            <a:off x="6025679" y="4642627"/>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73B64B"/>
                </a:solidFill>
                <a:latin typeface="Calibri"/>
                <a:ea typeface="Calibri"/>
                <a:cs typeface="Calibri"/>
                <a:sym typeface="Calibri"/>
              </a:rPr>
              <a:t>CASE STUDIES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f0240af1f0_0_921"/>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r>
              <a:rPr lang="pl-PL" b="1" dirty="0"/>
              <a:t>Studium przypadku 1: ECOEMBES</a:t>
            </a:r>
            <a:endParaRPr lang="pl-PL" dirty="0"/>
          </a:p>
        </p:txBody>
      </p:sp>
      <p:sp>
        <p:nvSpPr>
          <p:cNvPr id="440" name="Google Shape;440;g2f0240af1f0_0_921"/>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441" name="Google Shape;441;g2f0240af1f0_0_921"/>
          <p:cNvSpPr txBox="1">
            <a:spLocks noGrp="1"/>
          </p:cNvSpPr>
          <p:nvPr>
            <p:ph type="body" idx="4"/>
          </p:nvPr>
        </p:nvSpPr>
        <p:spPr>
          <a:xfrm>
            <a:off x="4648132" y="2770540"/>
            <a:ext cx="6562800" cy="339300"/>
          </a:xfrm>
          <a:prstGeom prst="rect">
            <a:avLst/>
          </a:prstGeom>
          <a:noFill/>
          <a:ln>
            <a:noFill/>
          </a:ln>
        </p:spPr>
        <p:txBody>
          <a:bodyPr spcFirstLastPara="1" wrap="square" lIns="91425" tIns="45700" rIns="91425" bIns="45700" anchor="t" anchorCtr="0">
            <a:noAutofit/>
          </a:bodyPr>
          <a:lstStyle/>
          <a:p>
            <a:r>
              <a:rPr lang="pl-PL" b="1" dirty="0"/>
              <a:t>	Studium przypadku 2: SEKTOR BUDOWLANY W HISZPANII I EFEKTYWNOŚĆ ENERGETYCZNA</a:t>
            </a:r>
            <a:endParaRPr lang="pl-PL" dirty="0"/>
          </a:p>
        </p:txBody>
      </p:sp>
      <p:sp>
        <p:nvSpPr>
          <p:cNvPr id="442" name="Google Shape;442;g2f0240af1f0_0_921"/>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r>
              <a:rPr lang="pl-PL" b="1" dirty="0"/>
              <a:t>Studium przypadku 3: IMPACT HUB</a:t>
            </a:r>
            <a:endParaRPr lang="pl-PL" dirty="0"/>
          </a:p>
        </p:txBody>
      </p:sp>
      <p:sp>
        <p:nvSpPr>
          <p:cNvPr id="443" name="Google Shape;443;g2f0240af1f0_0_921"/>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02</a:t>
            </a:r>
            <a:endParaRPr/>
          </a:p>
        </p:txBody>
      </p:sp>
      <p:sp>
        <p:nvSpPr>
          <p:cNvPr id="444" name="Google Shape;444;g2f0240af1f0_0_921"/>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03</a:t>
            </a:r>
            <a:endParaRPr/>
          </a:p>
        </p:txBody>
      </p:sp>
      <p:sp>
        <p:nvSpPr>
          <p:cNvPr id="445" name="Google Shape;445;g2f0240af1f0_0_921"/>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46" name="Google Shape;446;g2f0240af1f0_0_921"/>
          <p:cNvSpPr/>
          <p:nvPr/>
        </p:nvSpPr>
        <p:spPr>
          <a:xfrm>
            <a:off x="3918849" y="426609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1218930" y="-220905"/>
            <a:ext cx="10007112" cy="807005"/>
          </a:xfrm>
          <a:prstGeom prst="rect">
            <a:avLst/>
          </a:prstGeom>
          <a:noFill/>
          <a:ln>
            <a:noFill/>
          </a:ln>
        </p:spPr>
        <p:txBody>
          <a:bodyPr spcFirstLastPara="1" wrap="square" lIns="91425" tIns="45700" rIns="91425" bIns="45700" anchor="t" anchorCtr="0">
            <a:noAutofit/>
          </a:bodyPr>
          <a:lstStyle/>
          <a:p>
            <a:pPr algn="ctr"/>
            <a:endParaRPr lang="pl-PL" dirty="0"/>
          </a:p>
          <a:p>
            <a:pPr algn="ctr"/>
            <a:r>
              <a:rPr lang="pl-PL" b="1" dirty="0"/>
              <a:t>Spis treści Zestawu Startowego SOS</a:t>
            </a:r>
            <a:endParaRPr lang="pl-PL" dirty="0"/>
          </a:p>
        </p:txBody>
      </p:sp>
      <p:graphicFrame>
        <p:nvGraphicFramePr>
          <p:cNvPr id="2" name="Google Shape;186;p9">
            <a:extLst>
              <a:ext uri="{FF2B5EF4-FFF2-40B4-BE49-F238E27FC236}">
                <a16:creationId xmlns:a16="http://schemas.microsoft.com/office/drawing/2014/main" id="{63F90660-FB7C-60CE-32FD-483A64AC3CD1}"/>
              </a:ext>
            </a:extLst>
          </p:cNvPr>
          <p:cNvGraphicFramePr/>
          <p:nvPr>
            <p:extLst>
              <p:ext uri="{D42A27DB-BD31-4B8C-83A1-F6EECF244321}">
                <p14:modId xmlns:p14="http://schemas.microsoft.com/office/powerpoint/2010/main" val="565016010"/>
              </p:ext>
            </p:extLst>
          </p:nvPr>
        </p:nvGraphicFramePr>
        <p:xfrm>
          <a:off x="1016000" y="1252724"/>
          <a:ext cx="10108712" cy="5163927"/>
        </p:xfrm>
        <a:graphic>
          <a:graphicData uri="http://schemas.openxmlformats.org/drawingml/2006/table">
            <a:tbl>
              <a:tblPr firstRow="1" bandRow="1">
                <a:noFill/>
              </a:tblPr>
              <a:tblGrid>
                <a:gridCol w="5054356">
                  <a:extLst>
                    <a:ext uri="{9D8B030D-6E8A-4147-A177-3AD203B41FA5}">
                      <a16:colId xmlns:a16="http://schemas.microsoft.com/office/drawing/2014/main" val="20000"/>
                    </a:ext>
                  </a:extLst>
                </a:gridCol>
                <a:gridCol w="5054356">
                  <a:extLst>
                    <a:ext uri="{9D8B030D-6E8A-4147-A177-3AD203B41FA5}">
                      <a16:colId xmlns:a16="http://schemas.microsoft.com/office/drawing/2014/main" val="20001"/>
                    </a:ext>
                  </a:extLst>
                </a:gridCol>
              </a:tblGrid>
              <a:tr h="585506">
                <a:tc>
                  <a:txBody>
                    <a:bodyPr/>
                    <a:lstStyle/>
                    <a:p>
                      <a:pPr marL="0" marR="0" lvl="0" indent="0" algn="ctr" rtl="0">
                        <a:lnSpc>
                          <a:spcPct val="100000"/>
                        </a:lnSpc>
                        <a:spcBef>
                          <a:spcPts val="0"/>
                        </a:spcBef>
                        <a:spcAft>
                          <a:spcPts val="0"/>
                        </a:spcAft>
                        <a:buNone/>
                      </a:pPr>
                      <a:r>
                        <a:rPr lang="pl-PL" sz="3200" b="1" i="0" u="none" strike="noStrike" cap="none" noProof="0" dirty="0">
                          <a:solidFill>
                            <a:srgbClr val="73B64B"/>
                          </a:solidFill>
                          <a:latin typeface="Calibri"/>
                          <a:ea typeface="Calibri"/>
                          <a:cs typeface="Calibri"/>
                          <a:sym typeface="Arial"/>
                        </a:rPr>
                        <a:t>Nazwa rozdziału</a:t>
                      </a:r>
                      <a:endParaRPr lang="en-GB" sz="3200" b="1" i="0" u="none" strike="noStrike" cap="none" noProof="0"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pl-PL" sz="3200" b="1" i="0" u="none" strike="noStrike" cap="none" noProof="0" dirty="0">
                          <a:solidFill>
                            <a:srgbClr val="73B64B"/>
                          </a:solidFill>
                          <a:latin typeface="Calibri"/>
                          <a:ea typeface="Calibri"/>
                          <a:cs typeface="Calibri"/>
                          <a:sym typeface="Arial"/>
                        </a:rPr>
                        <a:t>Nazwa rozdziału</a:t>
                      </a:r>
                      <a:endParaRPr lang="en-GB" sz="3200" b="1" i="0" u="none" strike="noStrike" cap="none" noProof="0"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752790">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Wstęp</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7-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Przejrzystość</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Łańcucha</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Dostaw</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75279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1-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Operacje</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Biznesowe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8-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Porównawcze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418221">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 </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2 -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9-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752790">
                <a:tc>
                  <a:txBody>
                    <a:bodyPr/>
                    <a:lstStyle/>
                    <a:p>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3-</a:t>
                      </a: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Angażowanie Pracowników</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 </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10-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Pułapki</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w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Zrównoważonych</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Firmach</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752790">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4-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Obsługa</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Zielonych</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Konsumentów</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Podsumowanie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752790">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5-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Społecznościowe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Terminy</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i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360077">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Rozdział</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6-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Ocena</a:t>
                      </a:r>
                      <a:r>
                        <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i </a:t>
                      </a:r>
                      <a:r>
                        <a:rPr lang="en-GB" sz="20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Planowanie</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Bibliografia</a:t>
                      </a:r>
                      <a:endParaRPr lang="en-GB" sz="20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f0240af1f0_0_933"/>
          <p:cNvSpPr txBox="1">
            <a:spLocks noGrp="1"/>
          </p:cNvSpPr>
          <p:nvPr>
            <p:ph type="body" idx="1"/>
          </p:nvPr>
        </p:nvSpPr>
        <p:spPr>
          <a:xfrm>
            <a:off x="4194165" y="413550"/>
            <a:ext cx="6821700" cy="6030900"/>
          </a:xfrm>
          <a:prstGeom prst="rect">
            <a:avLst/>
          </a:prstGeom>
          <a:noFill/>
          <a:ln>
            <a:noFill/>
          </a:ln>
        </p:spPr>
        <p:txBody>
          <a:bodyPr spcFirstLastPara="1" wrap="square" lIns="91425" tIns="45700" rIns="91425" bIns="45700" anchor="t" anchorCtr="0">
            <a:noAutofit/>
          </a:bodyPr>
          <a:lstStyle/>
          <a:p>
            <a:r>
              <a:rPr lang="pl-PL" b="1" dirty="0"/>
              <a:t>Studium przypadku 1: ECOEMBES</a:t>
            </a:r>
            <a:endParaRPr lang="pl-PL" dirty="0"/>
          </a:p>
          <a:p>
            <a:pPr marL="0" lvl="0" indent="0" algn="just" rtl="0">
              <a:lnSpc>
                <a:spcPct val="100000"/>
              </a:lnSpc>
              <a:spcBef>
                <a:spcPts val="0"/>
              </a:spcBef>
              <a:spcAft>
                <a:spcPts val="0"/>
              </a:spcAft>
              <a:buClr>
                <a:srgbClr val="73B64B"/>
              </a:buClr>
              <a:buSzPts val="2400"/>
              <a:buFont typeface="Arial"/>
              <a:buNone/>
            </a:pPr>
            <a:endParaRPr b="1" i="0" u="none" strike="noStrike" dirty="0">
              <a:solidFill>
                <a:srgbClr val="000000"/>
              </a:solidFill>
              <a:latin typeface="Calibri"/>
              <a:ea typeface="Calibri"/>
              <a:cs typeface="Calibri"/>
              <a:sym typeface="Calibri"/>
            </a:endParaRPr>
          </a:p>
          <a:p>
            <a:pPr algn="just"/>
            <a:r>
              <a:rPr lang="pl-PL" sz="1800" b="1" dirty="0"/>
              <a:t>	</a:t>
            </a:r>
            <a:r>
              <a:rPr lang="pl-PL" sz="1800" b="1" dirty="0" err="1"/>
              <a:t>Ecoembes</a:t>
            </a:r>
            <a:r>
              <a:rPr lang="pl-PL" sz="1800" b="1" dirty="0"/>
              <a:t> jest znaną hiszpańską organizacją non-profit zajmującą się recyklingiem i ekologicznym projektowaniem opakowań w Hiszpanii, a także posiada kilka programów wspierających MŚP poprzez przewodniki i szkolenia.</a:t>
            </a:r>
            <a:br>
              <a:rPr lang="pl-PL" sz="1800" b="1" dirty="0"/>
            </a:br>
            <a:endParaRPr lang="pl-PL" sz="1800" b="1" dirty="0"/>
          </a:p>
          <a:p>
            <a:pPr algn="just"/>
            <a:r>
              <a:rPr lang="pl-PL" sz="1800" b="1" dirty="0"/>
              <a:t>	W swoim VIII Planie Prewencji Biznesowej (2021-2023) podkreśla, że 62% wszystkich profesjonalnych projektów MŚP jest już świadomych potrzeby ograniczenia wpływu ich działalności na środowisko. Zmierzają one w kierunku gospodarki o obiegu zamkniętym, koncentrując się zarówno na recyklingu opakowań, jak i ulepszaniu ich konstrukcji w celu zwiększenia możliwości recyklingu</a:t>
            </a:r>
            <a:br>
              <a:rPr lang="pl-PL" sz="1800" b="1" dirty="0"/>
            </a:br>
            <a:endParaRPr lang="pl-PL" sz="1800" b="1" dirty="0"/>
          </a:p>
          <a:p>
            <a:pPr algn="just"/>
            <a:r>
              <a:rPr lang="pl-PL" sz="1800" b="1" dirty="0"/>
              <a:t>	Najczęstsze decyzje dotyczące bardziej ekologicznego projektowania opakowań ich firm dotyczą idei poprawy możliwości recyklingu takich opakowań, a także włączenia materiałów pochodzących z recyklingu do fazy produkcji.</a:t>
            </a:r>
          </a:p>
        </p:txBody>
      </p:sp>
      <p:pic>
        <p:nvPicPr>
          <p:cNvPr id="453" name="Google Shape;453;g2f0240af1f0_0_933" descr="Ecoembes">
            <a:hlinkClick r:id="rId3"/>
          </p:cNvPr>
          <p:cNvPicPr preferRelativeResize="0"/>
          <p:nvPr/>
        </p:nvPicPr>
        <p:blipFill rotWithShape="1">
          <a:blip r:embed="rId4">
            <a:alphaModFix/>
          </a:blip>
          <a:srcRect/>
          <a:stretch/>
        </p:blipFill>
        <p:spPr>
          <a:xfrm>
            <a:off x="566707" y="1184108"/>
            <a:ext cx="3054996" cy="9307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f0240af1f0_0_938"/>
          <p:cNvSpPr txBox="1">
            <a:spLocks noGrp="1"/>
          </p:cNvSpPr>
          <p:nvPr>
            <p:ph type="body" idx="1"/>
          </p:nvPr>
        </p:nvSpPr>
        <p:spPr>
          <a:xfrm>
            <a:off x="4333581" y="295530"/>
            <a:ext cx="6859200" cy="5982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pl-PL" sz="2200" dirty="0">
                <a:solidFill>
                  <a:srgbClr val="000000"/>
                </a:solidFill>
              </a:rPr>
              <a:t>Jednak nadal potrzebny jest postęp w innych równie ważnych kwestiach etycznych i ekologicznych, takich jak zmniejszenie wagi opakowań dla wszystkich rodzajów produktów i optymalizacja przestrzeni w celu zminimalizowania opakowań. Ponadto kluczowe znaczenie ma stosowanie materiałów, które od samego początku mają mniejszy wpływ na środowisko. Bardziej radykalne środki, takie jak zakupy hurtowe i stosowanie opakowań wielokrotnego użytku, również stają się coraz bardziej powszechne. </a:t>
            </a:r>
          </a:p>
          <a:p>
            <a:pPr marL="228600" lvl="0" indent="0" algn="just" rtl="0">
              <a:lnSpc>
                <a:spcPct val="103333"/>
              </a:lnSpc>
              <a:spcBef>
                <a:spcPts val="0"/>
              </a:spcBef>
              <a:spcAft>
                <a:spcPts val="0"/>
              </a:spcAft>
              <a:buSzPts val="2400"/>
              <a:buNone/>
            </a:pPr>
            <a:r>
              <a:rPr lang="pl-PL" sz="2200" dirty="0">
                <a:solidFill>
                  <a:srgbClr val="000000"/>
                </a:solidFill>
              </a:rPr>
              <a:t>Ruch wśród MŚP w Hiszpanii w kierunku stosowania mniej zanieczyszczających opakowań był znaczący i przyniósł imponujące wyniki. Ponad 2000 hiszpańskich MŚP przyjęło te praktyki, co doprowadziło do znaczących osiągnięć. Według raportu, zaoszczędzono ponad 60 000 ton surowców, ulepszono ponad 4 miliardy pojemników i uniknięto emisji prawie 1 miliona ton CO2.</a:t>
            </a:r>
            <a:endParaRPr sz="2200" dirty="0">
              <a:latin typeface="Calibri"/>
              <a:ea typeface="Calibri"/>
              <a:cs typeface="Calibri"/>
              <a:sym typeface="Calibri"/>
            </a:endParaRPr>
          </a:p>
        </p:txBody>
      </p:sp>
      <p:pic>
        <p:nvPicPr>
          <p:cNvPr id="459" name="Google Shape;459;g2f0240af1f0_0_938" descr="Ecoembes">
            <a:hlinkClick r:id="rId3"/>
          </p:cNvPr>
          <p:cNvPicPr preferRelativeResize="0"/>
          <p:nvPr/>
        </p:nvPicPr>
        <p:blipFill rotWithShape="1">
          <a:blip r:embed="rId4">
            <a:alphaModFix/>
          </a:blip>
          <a:srcRect/>
          <a:stretch/>
        </p:blipFill>
        <p:spPr>
          <a:xfrm>
            <a:off x="757587" y="1192508"/>
            <a:ext cx="3054996" cy="93075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f0240af1f0_0_943"/>
          <p:cNvSpPr txBox="1">
            <a:spLocks noGrp="1"/>
          </p:cNvSpPr>
          <p:nvPr>
            <p:ph type="body" idx="1"/>
          </p:nvPr>
        </p:nvSpPr>
        <p:spPr>
          <a:xfrm>
            <a:off x="4535225" y="421745"/>
            <a:ext cx="6539175" cy="6014510"/>
          </a:xfrm>
          <a:prstGeom prst="rect">
            <a:avLst/>
          </a:prstGeom>
          <a:noFill/>
          <a:ln>
            <a:noFill/>
          </a:ln>
        </p:spPr>
        <p:txBody>
          <a:bodyPr spcFirstLastPara="1" wrap="square" lIns="91425" tIns="45700" rIns="91425" bIns="45700" anchor="t" anchorCtr="0">
            <a:noAutofit/>
          </a:bodyPr>
          <a:lstStyle/>
          <a:p>
            <a:r>
              <a:rPr lang="pl-PL" b="1" dirty="0"/>
              <a:t>Studium przypadku 2: PEFC HISZPANIA</a:t>
            </a:r>
            <a:br>
              <a:rPr lang="pl-PL" dirty="0"/>
            </a:br>
            <a:endParaRPr lang="pl-PL" sz="2000" dirty="0">
              <a:solidFill>
                <a:srgbClr val="000000"/>
              </a:solidFill>
            </a:endParaRPr>
          </a:p>
          <a:p>
            <a:r>
              <a:rPr lang="pl-PL" sz="1600" b="1" dirty="0">
                <a:solidFill>
                  <a:srgbClr val="000000"/>
                </a:solidFill>
              </a:rPr>
              <a:t>	PEFC Hiszpania</a:t>
            </a:r>
            <a:r>
              <a:rPr lang="pl-PL" sz="1600" dirty="0">
                <a:solidFill>
                  <a:srgbClr val="000000"/>
                </a:solidFill>
              </a:rPr>
              <a:t> jest pozarządową organizacją non-profit, która promuje i rozpowszechnia zrównoważoną gospodarkę leśną poprzez certyfikację lasów i łańcuch kontroli pochodzenia produktów leśnych.</a:t>
            </a:r>
            <a:br>
              <a:rPr lang="pl-PL" sz="1600" dirty="0">
                <a:solidFill>
                  <a:srgbClr val="000000"/>
                </a:solidFill>
              </a:rPr>
            </a:br>
            <a:endParaRPr lang="pl-PL" sz="1600" dirty="0">
              <a:solidFill>
                <a:srgbClr val="000000"/>
              </a:solidFill>
            </a:endParaRPr>
          </a:p>
          <a:p>
            <a:r>
              <a:rPr lang="pl-PL" sz="1600" dirty="0">
                <a:solidFill>
                  <a:srgbClr val="000000"/>
                </a:solidFill>
              </a:rPr>
              <a:t>	Przyczynia się to do ochrony środowiska i różnorodności biologicznej oraz promuje gospodarkę społeczną, obieg zamknięty i zrównoważony rozwój.</a:t>
            </a:r>
            <a:br>
              <a:rPr lang="pl-PL" sz="1600" dirty="0">
                <a:solidFill>
                  <a:srgbClr val="000000"/>
                </a:solidFill>
              </a:rPr>
            </a:br>
            <a:endParaRPr lang="pl-PL" sz="1600" dirty="0">
              <a:solidFill>
                <a:srgbClr val="000000"/>
              </a:solidFill>
            </a:endParaRPr>
          </a:p>
          <a:p>
            <a:r>
              <a:rPr lang="pl-PL" sz="1600" dirty="0">
                <a:solidFill>
                  <a:srgbClr val="000000"/>
                </a:solidFill>
              </a:rPr>
              <a:t>	PEFC zapewnia leśnikom, właścicielom i zarządcom lasów, od małych do dużych nieruchomości, narzędzie do wykazania ich odpowiedzialnych praktyk, jednocześnie pomagając konsumentom i firmom w wyborze produktów leśnych pochodzących ze zrównoważonych źródeł.</a:t>
            </a:r>
            <a:endParaRPr sz="14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endParaRPr lang="pl-PL" sz="1600" b="1" i="0" u="none" strike="noStrike"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pl-PL" sz="1600" b="1" i="0" u="none" strike="noStrike" dirty="0">
                <a:solidFill>
                  <a:srgbClr val="000000"/>
                </a:solidFill>
                <a:latin typeface="Calibri"/>
                <a:ea typeface="Calibri"/>
                <a:cs typeface="Calibri"/>
                <a:sym typeface="Calibri"/>
              </a:rPr>
              <a:t>W tym studium przypadku przeanalizujemy przypadek projektów budowlanych. Branża budowlana stoi przed wyzwaniem udowodnienia, że ​​drewno dostarczane w różnych projektach pochodzi z certyfikowanych zrównoważonych źródeł. Certyfikacja łańcucha dostaw nie zawsze jest najskuteczniejszą opcją w przypadku tych krótkoterminowych projektów obejmujących różnych niecertyfikowanych wykonawców MŚP i mikro-MŚP.</a:t>
            </a:r>
            <a:endParaRPr sz="1600" b="1" dirty="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f0240af1f0_0_947"/>
          <p:cNvSpPr txBox="1">
            <a:spLocks noGrp="1"/>
          </p:cNvSpPr>
          <p:nvPr>
            <p:ph type="body" idx="1"/>
          </p:nvPr>
        </p:nvSpPr>
        <p:spPr>
          <a:xfrm>
            <a:off x="4403145" y="737940"/>
            <a:ext cx="6760200" cy="5869800"/>
          </a:xfrm>
          <a:prstGeom prst="rect">
            <a:avLst/>
          </a:prstGeom>
          <a:noFill/>
          <a:ln>
            <a:noFill/>
          </a:ln>
        </p:spPr>
        <p:txBody>
          <a:bodyPr spcFirstLastPara="1" wrap="square" lIns="91425" tIns="45700" rIns="91425" bIns="45700" anchor="t" anchorCtr="0">
            <a:noAutofit/>
          </a:bodyPr>
          <a:lstStyle/>
          <a:p>
            <a:r>
              <a:rPr lang="pl-PL" sz="1800" dirty="0">
                <a:solidFill>
                  <a:srgbClr val="000000"/>
                </a:solidFill>
              </a:rPr>
              <a:t>	Wielu wykonawców różnej wielkości będzie zaangażowanych w projekt i nie wszyscy będą posiadać własną certyfikację łańcucha dostaw, zwłaszcza ci mniejsi.</a:t>
            </a:r>
            <a:br>
              <a:rPr lang="pl-PL" sz="1800" dirty="0">
                <a:solidFill>
                  <a:srgbClr val="000000"/>
                </a:solidFill>
              </a:rPr>
            </a:br>
            <a:endParaRPr lang="pl-PL" sz="1800" dirty="0">
              <a:solidFill>
                <a:srgbClr val="000000"/>
              </a:solidFill>
            </a:endParaRPr>
          </a:p>
          <a:p>
            <a:r>
              <a:rPr lang="pl-PL" sz="1800" b="1" dirty="0">
                <a:solidFill>
                  <a:srgbClr val="000000"/>
                </a:solidFill>
              </a:rPr>
              <a:t>	Certyfikacja projektu</a:t>
            </a:r>
            <a:r>
              <a:rPr lang="pl-PL" sz="1800" dirty="0">
                <a:solidFill>
                  <a:srgbClr val="000000"/>
                </a:solidFill>
              </a:rPr>
              <a:t> </a:t>
            </a:r>
            <a:r>
              <a:rPr lang="pl-PL" sz="1800" b="1" dirty="0">
                <a:solidFill>
                  <a:srgbClr val="000000"/>
                </a:solidFill>
              </a:rPr>
              <a:t>pozwala</a:t>
            </a:r>
            <a:r>
              <a:rPr lang="pl-PL" sz="1800" dirty="0">
                <a:solidFill>
                  <a:srgbClr val="000000"/>
                </a:solidFill>
              </a:rPr>
              <a:t> </a:t>
            </a:r>
            <a:r>
              <a:rPr lang="pl-PL" sz="1800" b="1" dirty="0">
                <a:solidFill>
                  <a:srgbClr val="000000"/>
                </a:solidFill>
              </a:rPr>
              <a:t>niecertyfikowanym</a:t>
            </a:r>
            <a:r>
              <a:rPr lang="pl-PL" sz="1800" dirty="0">
                <a:solidFill>
                  <a:srgbClr val="000000"/>
                </a:solidFill>
              </a:rPr>
              <a:t> </a:t>
            </a:r>
            <a:r>
              <a:rPr lang="pl-PL" sz="1800" b="1" dirty="0">
                <a:solidFill>
                  <a:srgbClr val="000000"/>
                </a:solidFill>
              </a:rPr>
              <a:t>podwykonawcom</a:t>
            </a:r>
            <a:r>
              <a:rPr lang="pl-PL" sz="1800" dirty="0">
                <a:solidFill>
                  <a:srgbClr val="000000"/>
                </a:solidFill>
              </a:rPr>
              <a:t> </a:t>
            </a:r>
            <a:r>
              <a:rPr lang="pl-PL" sz="1800" b="1" dirty="0">
                <a:solidFill>
                  <a:srgbClr val="000000"/>
                </a:solidFill>
              </a:rPr>
              <a:t>pracować</a:t>
            </a:r>
            <a:r>
              <a:rPr lang="pl-PL" sz="1800" dirty="0">
                <a:solidFill>
                  <a:srgbClr val="000000"/>
                </a:solidFill>
              </a:rPr>
              <a:t> </a:t>
            </a:r>
            <a:r>
              <a:rPr lang="pl-PL" sz="1800" b="1" dirty="0">
                <a:solidFill>
                  <a:srgbClr val="000000"/>
                </a:solidFill>
              </a:rPr>
              <a:t>pod</a:t>
            </a:r>
            <a:r>
              <a:rPr lang="pl-PL" sz="1800" dirty="0">
                <a:solidFill>
                  <a:srgbClr val="000000"/>
                </a:solidFill>
              </a:rPr>
              <a:t> </a:t>
            </a:r>
            <a:r>
              <a:rPr lang="pl-PL" sz="1800" b="1" dirty="0">
                <a:solidFill>
                  <a:srgbClr val="000000"/>
                </a:solidFill>
              </a:rPr>
              <a:t>„parasolem”</a:t>
            </a:r>
            <a:r>
              <a:rPr lang="pl-PL" sz="1800" dirty="0">
                <a:solidFill>
                  <a:srgbClr val="000000"/>
                </a:solidFill>
              </a:rPr>
              <a:t> </a:t>
            </a:r>
            <a:r>
              <a:rPr lang="pl-PL" sz="1800" b="1" dirty="0">
                <a:solidFill>
                  <a:srgbClr val="000000"/>
                </a:solidFill>
              </a:rPr>
              <a:t>certyfikacji</a:t>
            </a:r>
            <a:r>
              <a:rPr lang="pl-PL" sz="1800" dirty="0">
                <a:solidFill>
                  <a:srgbClr val="000000"/>
                </a:solidFill>
              </a:rPr>
              <a:t> </a:t>
            </a:r>
            <a:r>
              <a:rPr lang="pl-PL" sz="1800" b="1" dirty="0">
                <a:solidFill>
                  <a:srgbClr val="000000"/>
                </a:solidFill>
              </a:rPr>
              <a:t>głównego wykonawcy</a:t>
            </a:r>
            <a:r>
              <a:rPr lang="pl-PL" sz="1800" dirty="0">
                <a:solidFill>
                  <a:srgbClr val="000000"/>
                </a:solidFill>
              </a:rPr>
              <a:t> </a:t>
            </a:r>
            <a:r>
              <a:rPr lang="pl-PL" sz="1800" b="1" dirty="0">
                <a:solidFill>
                  <a:srgbClr val="000000"/>
                </a:solidFill>
              </a:rPr>
              <a:t>, o ile wszystkie</a:t>
            </a:r>
            <a:r>
              <a:rPr lang="pl-PL" sz="1800" dirty="0">
                <a:solidFill>
                  <a:srgbClr val="000000"/>
                </a:solidFill>
              </a:rPr>
              <a:t> </a:t>
            </a:r>
            <a:r>
              <a:rPr lang="pl-PL" sz="1800" b="1" dirty="0">
                <a:solidFill>
                  <a:srgbClr val="000000"/>
                </a:solidFill>
              </a:rPr>
              <a:t>ich</a:t>
            </a:r>
            <a:r>
              <a:rPr lang="pl-PL" sz="1800" dirty="0">
                <a:solidFill>
                  <a:srgbClr val="000000"/>
                </a:solidFill>
              </a:rPr>
              <a:t> </a:t>
            </a:r>
            <a:r>
              <a:rPr lang="pl-PL" sz="1800" b="1" dirty="0">
                <a:solidFill>
                  <a:srgbClr val="000000"/>
                </a:solidFill>
              </a:rPr>
              <a:t>działania ograniczają się</a:t>
            </a:r>
            <a:r>
              <a:rPr lang="pl-PL" sz="1800" dirty="0">
                <a:solidFill>
                  <a:srgbClr val="000000"/>
                </a:solidFill>
              </a:rPr>
              <a:t> </a:t>
            </a:r>
            <a:r>
              <a:rPr lang="pl-PL" sz="1800" b="1" dirty="0">
                <a:solidFill>
                  <a:srgbClr val="000000"/>
                </a:solidFill>
              </a:rPr>
              <a:t>do</a:t>
            </a:r>
            <a:r>
              <a:rPr lang="pl-PL" sz="1800" dirty="0">
                <a:solidFill>
                  <a:srgbClr val="000000"/>
                </a:solidFill>
              </a:rPr>
              <a:t> </a:t>
            </a:r>
            <a:r>
              <a:rPr lang="pl-PL" sz="1800" b="1" dirty="0">
                <a:solidFill>
                  <a:srgbClr val="000000"/>
                </a:solidFill>
              </a:rPr>
              <a:t>certyfikowanego</a:t>
            </a:r>
            <a:r>
              <a:rPr lang="pl-PL" sz="1800" dirty="0">
                <a:solidFill>
                  <a:srgbClr val="000000"/>
                </a:solidFill>
              </a:rPr>
              <a:t> </a:t>
            </a:r>
            <a:r>
              <a:rPr lang="pl-PL" sz="1800" b="1" dirty="0">
                <a:solidFill>
                  <a:srgbClr val="000000"/>
                </a:solidFill>
              </a:rPr>
              <a:t>projektu.</a:t>
            </a:r>
            <a:br>
              <a:rPr lang="pl-PL" sz="1800" dirty="0">
                <a:solidFill>
                  <a:srgbClr val="000000"/>
                </a:solidFill>
              </a:rPr>
            </a:br>
            <a:endParaRPr lang="pl-PL" sz="1800" dirty="0">
              <a:solidFill>
                <a:srgbClr val="000000"/>
              </a:solidFill>
            </a:endParaRPr>
          </a:p>
          <a:p>
            <a:r>
              <a:rPr lang="pl-PL" sz="1800" dirty="0">
                <a:solidFill>
                  <a:srgbClr val="000000"/>
                </a:solidFill>
              </a:rPr>
              <a:t>	Certyfikacja drewna lub jego produktów pochodnych wykorzystywanych w projekcie stanowi niezależną gwarancję, że pochodzi ono z lasów zarządzanych w sposób zrównoważony, </a:t>
            </a:r>
            <a:r>
              <a:rPr lang="pl-PL" sz="1800" b="1" dirty="0">
                <a:solidFill>
                  <a:srgbClr val="000000"/>
                </a:solidFill>
              </a:rPr>
              <a:t>zapewniając</a:t>
            </a:r>
            <a:r>
              <a:rPr lang="pl-PL" sz="1800" dirty="0">
                <a:solidFill>
                  <a:srgbClr val="000000"/>
                </a:solidFill>
              </a:rPr>
              <a:t> </a:t>
            </a:r>
            <a:r>
              <a:rPr lang="pl-PL" sz="1800" b="1" dirty="0">
                <a:solidFill>
                  <a:srgbClr val="000000"/>
                </a:solidFill>
              </a:rPr>
              <a:t>identyfikowalność</a:t>
            </a:r>
            <a:r>
              <a:rPr lang="pl-PL" sz="1800" dirty="0">
                <a:solidFill>
                  <a:srgbClr val="000000"/>
                </a:solidFill>
              </a:rPr>
              <a:t> </a:t>
            </a:r>
            <a:r>
              <a:rPr lang="pl-PL" sz="1800" b="1" dirty="0">
                <a:solidFill>
                  <a:srgbClr val="000000"/>
                </a:solidFill>
              </a:rPr>
              <a:t>na</a:t>
            </a:r>
            <a:r>
              <a:rPr lang="pl-PL" sz="1800" dirty="0">
                <a:solidFill>
                  <a:srgbClr val="000000"/>
                </a:solidFill>
              </a:rPr>
              <a:t> </a:t>
            </a:r>
            <a:r>
              <a:rPr lang="pl-PL" sz="1800" b="1" dirty="0">
                <a:solidFill>
                  <a:srgbClr val="000000"/>
                </a:solidFill>
              </a:rPr>
              <a:t>każdym</a:t>
            </a:r>
            <a:r>
              <a:rPr lang="pl-PL" sz="1800" dirty="0">
                <a:solidFill>
                  <a:srgbClr val="000000"/>
                </a:solidFill>
              </a:rPr>
              <a:t> </a:t>
            </a:r>
            <a:r>
              <a:rPr lang="pl-PL" sz="1800" b="1" dirty="0">
                <a:solidFill>
                  <a:srgbClr val="000000"/>
                </a:solidFill>
              </a:rPr>
              <a:t>etapie</a:t>
            </a:r>
            <a:r>
              <a:rPr lang="pl-PL" sz="1800" dirty="0">
                <a:solidFill>
                  <a:srgbClr val="000000"/>
                </a:solidFill>
              </a:rPr>
              <a:t> </a:t>
            </a:r>
            <a:r>
              <a:rPr lang="pl-PL" sz="1800" b="1" dirty="0">
                <a:solidFill>
                  <a:srgbClr val="000000"/>
                </a:solidFill>
              </a:rPr>
              <a:t>procesu</a:t>
            </a:r>
            <a:r>
              <a:rPr lang="pl-PL" sz="1800" dirty="0">
                <a:solidFill>
                  <a:srgbClr val="000000"/>
                </a:solidFill>
              </a:rPr>
              <a:t> </a:t>
            </a:r>
            <a:r>
              <a:rPr lang="pl-PL" sz="1800" b="1" dirty="0">
                <a:solidFill>
                  <a:srgbClr val="000000"/>
                </a:solidFill>
              </a:rPr>
              <a:t>produkcyjnego</a:t>
            </a:r>
            <a:r>
              <a:rPr lang="pl-PL" sz="1800" dirty="0">
                <a:solidFill>
                  <a:srgbClr val="000000"/>
                </a:solidFill>
              </a:rPr>
              <a:t> </a:t>
            </a:r>
            <a:r>
              <a:rPr lang="pl-PL" sz="1800" b="1" dirty="0">
                <a:solidFill>
                  <a:srgbClr val="000000"/>
                </a:solidFill>
              </a:rPr>
              <a:t>, od</a:t>
            </a:r>
            <a:r>
              <a:rPr lang="pl-PL" sz="1800" dirty="0">
                <a:solidFill>
                  <a:srgbClr val="000000"/>
                </a:solidFill>
              </a:rPr>
              <a:t> </a:t>
            </a:r>
            <a:r>
              <a:rPr lang="pl-PL" sz="1800" b="1" dirty="0">
                <a:solidFill>
                  <a:srgbClr val="000000"/>
                </a:solidFill>
              </a:rPr>
              <a:t>lasu</a:t>
            </a:r>
            <a:r>
              <a:rPr lang="pl-PL" sz="1800" dirty="0">
                <a:solidFill>
                  <a:srgbClr val="000000"/>
                </a:solidFill>
              </a:rPr>
              <a:t> </a:t>
            </a:r>
            <a:r>
              <a:rPr lang="pl-PL" sz="1800" b="1" dirty="0">
                <a:solidFill>
                  <a:srgbClr val="000000"/>
                </a:solidFill>
              </a:rPr>
              <a:t>po</a:t>
            </a:r>
            <a:r>
              <a:rPr lang="pl-PL" sz="1800" dirty="0">
                <a:solidFill>
                  <a:srgbClr val="000000"/>
                </a:solidFill>
              </a:rPr>
              <a:t> </a:t>
            </a:r>
            <a:r>
              <a:rPr lang="pl-PL" sz="1800" b="1" dirty="0">
                <a:solidFill>
                  <a:srgbClr val="000000"/>
                </a:solidFill>
              </a:rPr>
              <a:t>ostateczny projekt.</a:t>
            </a:r>
            <a:br>
              <a:rPr lang="pl-PL" sz="1800" dirty="0">
                <a:solidFill>
                  <a:srgbClr val="000000"/>
                </a:solidFill>
              </a:rPr>
            </a:br>
            <a:endParaRPr lang="pl-PL" sz="1800" dirty="0">
              <a:solidFill>
                <a:srgbClr val="000000"/>
              </a:solidFill>
            </a:endParaRPr>
          </a:p>
          <a:p>
            <a:r>
              <a:rPr lang="pl-PL" sz="1800" dirty="0">
                <a:solidFill>
                  <a:srgbClr val="000000"/>
                </a:solidFill>
              </a:rPr>
              <a:t>	Ten rodzaj certyfikacji uwidacznia zaangażowanie organizacji w zrównoważoną gospodarkę leśną, zgodnie z Celami Zrównoważonego Rozwoju 2030 i walką ze zmianami klimatu</a:t>
            </a:r>
            <a:r>
              <a:rPr lang="pl-PL" sz="1800" b="1" dirty="0">
                <a:solidFill>
                  <a:srgbClr val="000000"/>
                </a:solidFill>
              </a:rPr>
              <a:t>.</a:t>
            </a:r>
            <a:endParaRPr lang="pl-PL" sz="1800"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f0240af1f0_0_951"/>
          <p:cNvSpPr txBox="1">
            <a:spLocks noGrp="1"/>
          </p:cNvSpPr>
          <p:nvPr>
            <p:ph type="body" idx="1"/>
          </p:nvPr>
        </p:nvSpPr>
        <p:spPr>
          <a:xfrm>
            <a:off x="4301545" y="680795"/>
            <a:ext cx="68061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pl-PL" b="1" dirty="0">
                <a:solidFill>
                  <a:srgbClr val="73B64B"/>
                </a:solidFill>
              </a:rPr>
              <a:t>       Studium przypadku </a:t>
            </a:r>
            <a:r>
              <a:rPr lang="es-ES" b="1" dirty="0">
                <a:solidFill>
                  <a:srgbClr val="73B64B"/>
                </a:solidFill>
              </a:rPr>
              <a:t>3: SIGRE </a:t>
            </a:r>
            <a:endParaRPr b="1" dirty="0">
              <a:solidFill>
                <a:srgbClr val="73B64B"/>
              </a:solidFill>
            </a:endParaRPr>
          </a:p>
          <a:p>
            <a:pPr algn="just"/>
            <a:endParaRPr lang="pl-PL" sz="2000" dirty="0"/>
          </a:p>
          <a:p>
            <a:pPr algn="just"/>
            <a:r>
              <a:rPr lang="pl-PL" sz="2000" dirty="0"/>
              <a:t>	SIGRE jest hiszpańską organizacją non-profit odpowiedzialną za zagwarantowanie prawidłowego zarządzania środowiskowego opakowaniami i resztkami leków, które powstają w domach.</a:t>
            </a:r>
            <a:br>
              <a:rPr lang="pl-PL" sz="2000" dirty="0"/>
            </a:br>
            <a:endParaRPr lang="pl-PL" sz="2000" dirty="0"/>
          </a:p>
          <a:p>
            <a:pPr algn="just"/>
            <a:r>
              <a:rPr lang="pl-PL" sz="2000" dirty="0"/>
              <a:t>	Inicjatywa ta, uruchomiona w 2001 roku w wyniku współpracy pomiędzy przemysłem farmaceutycznym, aptekami i firmami zajmującymi się dystrybucją leków, ma na celu stworzenie skutecznego i wydajnego modelu</a:t>
            </a:r>
            <a:br>
              <a:rPr lang="pl-PL" sz="2000" dirty="0"/>
            </a:br>
            <a:endParaRPr lang="pl-PL" sz="2000" dirty="0"/>
          </a:p>
          <a:p>
            <a:pPr algn="just"/>
            <a:r>
              <a:rPr lang="pl-PL" sz="2000" b="1" dirty="0"/>
              <a:t>	Jednym z jej największych osiągnięć było zaangażowanie w projekt całego łańcucha wartości leku, w szczególności sieci aptek.</a:t>
            </a:r>
            <a:r>
              <a:rPr lang="pl-PL" sz="2000" dirty="0"/>
              <a:t> </a:t>
            </a:r>
            <a:r>
              <a:rPr lang="pl-PL" sz="2000" b="1" dirty="0"/>
              <a:t>100% aptek w Hiszpanii to mikroprzedsiębiorstwa.</a:t>
            </a:r>
            <a:endParaRPr lang="pl-PL" sz="2000" dirty="0"/>
          </a:p>
        </p:txBody>
      </p:sp>
      <p:pic>
        <p:nvPicPr>
          <p:cNvPr id="475" name="Google Shape;475;g2f0240af1f0_0_951">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f0240af1f0_0_956"/>
          <p:cNvSpPr txBox="1">
            <a:spLocks noGrp="1"/>
          </p:cNvSpPr>
          <p:nvPr>
            <p:ph type="body" idx="1"/>
          </p:nvPr>
        </p:nvSpPr>
        <p:spPr>
          <a:xfrm>
            <a:off x="4422951" y="835090"/>
            <a:ext cx="6704700" cy="5166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pl-PL" sz="2000" i="0" u="none" strike="noStrike" dirty="0">
                <a:solidFill>
                  <a:srgbClr val="000000"/>
                </a:solidFill>
                <a:latin typeface="Calibri"/>
                <a:ea typeface="Calibri"/>
                <a:cs typeface="Calibri"/>
                <a:sym typeface="Calibri"/>
              </a:rPr>
              <a:t>SIGRE nie tylko tworzy punkty zbiórki przeterminowanych lub resztkowych leków w punktach aptecznych i organizuje ich zbiórkę, ale także szkoli specjalistów farmaceutycznych i oferuje doradztwo w zakresie zrównoważonego rozwoju, </a:t>
            </a:r>
            <a:r>
              <a:rPr lang="pl-PL" sz="2000" i="0" u="none" strike="noStrike" dirty="0" err="1">
                <a:solidFill>
                  <a:srgbClr val="000000"/>
                </a:solidFill>
                <a:latin typeface="Calibri"/>
                <a:ea typeface="Calibri"/>
                <a:cs typeface="Calibri"/>
                <a:sym typeface="Calibri"/>
              </a:rPr>
              <a:t>ekoprojektowania</a:t>
            </a:r>
            <a:r>
              <a:rPr lang="pl-PL" sz="2000" i="0" u="none" strike="noStrike" dirty="0">
                <a:solidFill>
                  <a:srgbClr val="000000"/>
                </a:solidFill>
                <a:latin typeface="Calibri"/>
                <a:ea typeface="Calibri"/>
                <a:cs typeface="Calibri"/>
                <a:sym typeface="Calibri"/>
              </a:rPr>
              <a:t> i identyfikowalności leków, aby zapobiec ich przekształceniu w odpady nienadające się do recyklingu.</a:t>
            </a:r>
          </a:p>
          <a:p>
            <a:pPr marL="228600" lvl="0" indent="0" algn="just" rtl="0">
              <a:lnSpc>
                <a:spcPct val="103333"/>
              </a:lnSpc>
              <a:spcBef>
                <a:spcPts val="0"/>
              </a:spcBef>
              <a:spcAft>
                <a:spcPts val="0"/>
              </a:spcAft>
              <a:buSzPts val="2400"/>
              <a:buNone/>
            </a:pPr>
            <a:endParaRPr lang="pl-PL" sz="2000" dirty="0">
              <a:solidFill>
                <a:srgbClr val="000000"/>
              </a:solidFill>
            </a:endParaRPr>
          </a:p>
          <a:p>
            <a:pPr marL="228600" lvl="0" indent="0" algn="just" rtl="0">
              <a:lnSpc>
                <a:spcPct val="103333"/>
              </a:lnSpc>
              <a:spcBef>
                <a:spcPts val="0"/>
              </a:spcBef>
              <a:spcAft>
                <a:spcPts val="0"/>
              </a:spcAft>
              <a:buSzPts val="2400"/>
              <a:buNone/>
            </a:pPr>
            <a:r>
              <a:rPr lang="pl-PL" sz="2000" i="0" u="none" strike="noStrike" dirty="0">
                <a:solidFill>
                  <a:srgbClr val="000000"/>
                </a:solidFill>
                <a:latin typeface="Calibri"/>
                <a:ea typeface="Calibri"/>
                <a:cs typeface="Calibri"/>
                <a:sym typeface="Calibri"/>
              </a:rPr>
              <a:t>Takie leki są niezwykle szkodliwe dla środowiska. Ponadto mogą one wpływać na cały łańcuch pokarmowy za pośrednictwem dzikich zwierząt i powodować poważne problemy ze zdrowiem publicznym.</a:t>
            </a:r>
            <a:endParaRPr sz="2000" dirty="0">
              <a:solidFill>
                <a:srgbClr val="000000"/>
              </a:solidFill>
            </a:endParaRPr>
          </a:p>
        </p:txBody>
      </p:sp>
      <p:sp>
        <p:nvSpPr>
          <p:cNvPr id="481" name="Google Shape;481;g2f0240af1f0_0_956"/>
          <p:cNvSpPr txBox="1">
            <a:spLocks noGrp="1"/>
          </p:cNvSpPr>
          <p:nvPr>
            <p:ph type="body" idx="2"/>
          </p:nvPr>
        </p:nvSpPr>
        <p:spPr>
          <a:xfrm>
            <a:off x="-3459557" y="-590754"/>
            <a:ext cx="3125700" cy="1774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endParaRPr/>
          </a:p>
        </p:txBody>
      </p:sp>
      <p:pic>
        <p:nvPicPr>
          <p:cNvPr id="482" name="Google Shape;482;g2f0240af1f0_0_956">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g2f0240af1f0_0_968"/>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04</a:t>
            </a:r>
            <a:endParaRPr/>
          </a:p>
        </p:txBody>
      </p:sp>
      <p:sp>
        <p:nvSpPr>
          <p:cNvPr id="497" name="Google Shape;497;g2f0240af1f0_0_968"/>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98" name="Google Shape;498;g2f0240af1f0_0_968"/>
          <p:cNvSpPr txBox="1"/>
          <p:nvPr/>
        </p:nvSpPr>
        <p:spPr>
          <a:xfrm>
            <a:off x="5906323" y="4514225"/>
            <a:ext cx="2883900" cy="769401"/>
          </a:xfrm>
          <a:prstGeom prst="rect">
            <a:avLst/>
          </a:prstGeom>
          <a:noFill/>
          <a:ln>
            <a:noFill/>
          </a:ln>
        </p:spPr>
        <p:txBody>
          <a:bodyPr spcFirstLastPara="1" wrap="square" lIns="91425" tIns="45700" rIns="91425" bIns="45700" anchor="t" anchorCtr="0">
            <a:spAutoFit/>
          </a:bodyPr>
          <a:lstStyle/>
          <a:p>
            <a:r>
              <a:rPr lang="pl-PL" sz="4400" b="1" dirty="0"/>
              <a:t>OCENA</a:t>
            </a:r>
            <a:endParaRPr lang="pl-PL" sz="4400" dirty="0"/>
          </a:p>
        </p:txBody>
      </p:sp>
      <p:sp>
        <p:nvSpPr>
          <p:cNvPr id="499" name="Google Shape;499;g2f0240af1f0_0_968"/>
          <p:cNvSpPr/>
          <p:nvPr/>
        </p:nvSpPr>
        <p:spPr>
          <a:xfrm>
            <a:off x="2887674" y="6023651"/>
            <a:ext cx="3408900" cy="83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r>
              <a:rPr lang="pl-PL" b="1" dirty="0">
                <a:solidFill>
                  <a:srgbClr val="000000"/>
                </a:solidFill>
              </a:rPr>
              <a:t>	Jaka</a:t>
            </a:r>
            <a:r>
              <a:rPr lang="pl-PL" dirty="0">
                <a:solidFill>
                  <a:srgbClr val="000000"/>
                </a:solidFill>
              </a:rPr>
              <a:t> </a:t>
            </a:r>
            <a:r>
              <a:rPr lang="pl-PL" b="1" dirty="0">
                <a:solidFill>
                  <a:srgbClr val="000000"/>
                </a:solidFill>
              </a:rPr>
              <a:t>jest</a:t>
            </a:r>
            <a:r>
              <a:rPr lang="pl-PL" dirty="0">
                <a:solidFill>
                  <a:srgbClr val="000000"/>
                </a:solidFill>
              </a:rPr>
              <a:t> </a:t>
            </a:r>
            <a:r>
              <a:rPr lang="pl-PL" b="1" dirty="0">
                <a:solidFill>
                  <a:srgbClr val="000000"/>
                </a:solidFill>
              </a:rPr>
              <a:t>główna</a:t>
            </a:r>
            <a:r>
              <a:rPr lang="pl-PL" dirty="0">
                <a:solidFill>
                  <a:srgbClr val="000000"/>
                </a:solidFill>
              </a:rPr>
              <a:t> </a:t>
            </a:r>
            <a:r>
              <a:rPr lang="pl-PL" b="1" dirty="0">
                <a:solidFill>
                  <a:srgbClr val="000000"/>
                </a:solidFill>
              </a:rPr>
              <a:t>różnica</a:t>
            </a:r>
            <a:r>
              <a:rPr lang="pl-PL" dirty="0">
                <a:solidFill>
                  <a:srgbClr val="000000"/>
                </a:solidFill>
              </a:rPr>
              <a:t> </a:t>
            </a:r>
            <a:r>
              <a:rPr lang="pl-PL" b="1" dirty="0">
                <a:solidFill>
                  <a:srgbClr val="000000"/>
                </a:solidFill>
              </a:rPr>
              <a:t>między</a:t>
            </a:r>
            <a:r>
              <a:rPr lang="pl-PL" dirty="0">
                <a:solidFill>
                  <a:srgbClr val="000000"/>
                </a:solidFill>
              </a:rPr>
              <a:t> </a:t>
            </a:r>
            <a:r>
              <a:rPr lang="pl-PL" b="1" dirty="0">
                <a:solidFill>
                  <a:srgbClr val="000000"/>
                </a:solidFill>
              </a:rPr>
              <a:t>„łańcuchem dostaw</a:t>
            </a:r>
            <a:r>
              <a:rPr lang="pl-PL" dirty="0">
                <a:solidFill>
                  <a:srgbClr val="000000"/>
                </a:solidFill>
              </a:rPr>
              <a:t> </a:t>
            </a:r>
            <a:r>
              <a:rPr lang="pl-PL" b="1" dirty="0">
                <a:solidFill>
                  <a:srgbClr val="000000"/>
                </a:solidFill>
              </a:rPr>
              <a:t>” a „</a:t>
            </a:r>
            <a:r>
              <a:rPr lang="pl-PL" dirty="0">
                <a:solidFill>
                  <a:srgbClr val="000000"/>
                </a:solidFill>
              </a:rPr>
              <a:t> </a:t>
            </a:r>
            <a:r>
              <a:rPr lang="pl-PL" b="1" dirty="0">
                <a:solidFill>
                  <a:srgbClr val="000000"/>
                </a:solidFill>
              </a:rPr>
              <a:t>łańcuchem</a:t>
            </a:r>
            <a:r>
              <a:rPr lang="pl-PL" dirty="0">
                <a:solidFill>
                  <a:srgbClr val="000000"/>
                </a:solidFill>
              </a:rPr>
              <a:t> </a:t>
            </a:r>
            <a:r>
              <a:rPr lang="pl-PL" b="1" dirty="0">
                <a:solidFill>
                  <a:srgbClr val="000000"/>
                </a:solidFill>
              </a:rPr>
              <a:t>wartości”</a:t>
            </a:r>
            <a:r>
              <a:rPr lang="pl-PL" dirty="0">
                <a:solidFill>
                  <a:srgbClr val="000000"/>
                </a:solidFill>
              </a:rPr>
              <a:t>?</a:t>
            </a:r>
          </a:p>
          <a:p>
            <a:pPr indent="-457200" algn="just">
              <a:lnSpc>
                <a:spcPct val="150000"/>
              </a:lnSpc>
              <a:buFont typeface="+mj-lt"/>
              <a:buAutoNum type="alphaUcPeriod"/>
            </a:pPr>
            <a:r>
              <a:rPr lang="pl-PL" sz="2000" dirty="0">
                <a:solidFill>
                  <a:srgbClr val="000000"/>
                </a:solidFill>
                <a:highlight>
                  <a:srgbClr val="FFFFFF"/>
                </a:highlight>
              </a:rPr>
              <a:t>Łańcuch dostaw koncentruje się na przepływie produktów i materiałów, podczas gdy łańcuch wartości kładzie nacisk na tworzenie wartości na każdym etapie procesu.</a:t>
            </a:r>
          </a:p>
          <a:p>
            <a:pPr indent="-457200" algn="just">
              <a:lnSpc>
                <a:spcPct val="150000"/>
              </a:lnSpc>
              <a:buFont typeface="+mj-lt"/>
              <a:buAutoNum type="alphaUcPeriod"/>
            </a:pPr>
            <a:r>
              <a:rPr lang="pl-PL" sz="2000" dirty="0">
                <a:solidFill>
                  <a:srgbClr val="000000"/>
                </a:solidFill>
                <a:highlight>
                  <a:srgbClr val="FFFFFF"/>
                </a:highlight>
              </a:rPr>
              <a:t>Łańcuch dostaw dotyczy strategii marketingowych, podczas gdy łańcuch wartości dotyczy logistyki i dystrybucji.</a:t>
            </a:r>
          </a:p>
          <a:p>
            <a:pPr indent="-457200" algn="just">
              <a:lnSpc>
                <a:spcPct val="150000"/>
              </a:lnSpc>
              <a:buFont typeface="+mj-lt"/>
              <a:buAutoNum type="alphaUcPeriod"/>
            </a:pPr>
            <a:r>
              <a:rPr lang="pl-PL" sz="2000" dirty="0">
                <a:solidFill>
                  <a:srgbClr val="000000"/>
                </a:solidFill>
                <a:highlight>
                  <a:srgbClr val="FFFFFF"/>
                </a:highlight>
              </a:rPr>
              <a:t>Łańcuch dostaw obejmuje obsługę i wsparcie klienta, podczas gdy łańcuch wartości obejmuje tylko procesy produkcyjne.</a:t>
            </a:r>
            <a:endParaRPr sz="2000" dirty="0">
              <a:solidFill>
                <a:srgbClr val="000000"/>
              </a:solidFill>
              <a:highlight>
                <a:srgbClr val="FFFFFF"/>
              </a:highlight>
            </a:endParaRPr>
          </a:p>
        </p:txBody>
      </p:sp>
      <p:sp>
        <p:nvSpPr>
          <p:cNvPr id="505" name="Google Shape;505;p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a:t>
            </a:r>
            <a:r>
              <a:rPr lang="es-ES" dirty="0"/>
              <a:t>1</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a:t>
            </a:r>
            <a:r>
              <a:rPr lang="es-ES" dirty="0"/>
              <a:t>2</a:t>
            </a:r>
            <a:endParaRPr dirty="0"/>
          </a:p>
        </p:txBody>
      </p:sp>
      <p:sp>
        <p:nvSpPr>
          <p:cNvPr id="511" name="Google Shape;511;p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r>
              <a:rPr lang="pl-PL" b="1" dirty="0">
                <a:solidFill>
                  <a:srgbClr val="000000"/>
                </a:solidFill>
              </a:rPr>
              <a:t>	Jaki</a:t>
            </a:r>
            <a:r>
              <a:rPr lang="pl-PL" dirty="0">
                <a:solidFill>
                  <a:srgbClr val="000000"/>
                </a:solidFill>
              </a:rPr>
              <a:t> </a:t>
            </a:r>
            <a:r>
              <a:rPr lang="pl-PL" b="1" dirty="0">
                <a:solidFill>
                  <a:srgbClr val="000000"/>
                </a:solidFill>
              </a:rPr>
              <a:t>jest</a:t>
            </a:r>
            <a:r>
              <a:rPr lang="pl-PL" dirty="0">
                <a:solidFill>
                  <a:srgbClr val="000000"/>
                </a:solidFill>
              </a:rPr>
              <a:t> </a:t>
            </a:r>
            <a:r>
              <a:rPr lang="pl-PL" b="1" dirty="0">
                <a:solidFill>
                  <a:srgbClr val="000000"/>
                </a:solidFill>
              </a:rPr>
              <a:t>główny</a:t>
            </a:r>
            <a:r>
              <a:rPr lang="pl-PL" dirty="0">
                <a:solidFill>
                  <a:srgbClr val="000000"/>
                </a:solidFill>
              </a:rPr>
              <a:t> </a:t>
            </a:r>
            <a:r>
              <a:rPr lang="pl-PL" b="1" dirty="0">
                <a:solidFill>
                  <a:srgbClr val="000000"/>
                </a:solidFill>
              </a:rPr>
              <a:t>cel</a:t>
            </a:r>
            <a:r>
              <a:rPr lang="pl-PL" dirty="0">
                <a:solidFill>
                  <a:srgbClr val="000000"/>
                </a:solidFill>
              </a:rPr>
              <a:t> </a:t>
            </a:r>
            <a:r>
              <a:rPr lang="pl-PL" b="1" dirty="0">
                <a:solidFill>
                  <a:srgbClr val="000000"/>
                </a:solidFill>
              </a:rPr>
              <a:t>dyrektywy w sprawie sprawozdawczości</a:t>
            </a:r>
            <a:r>
              <a:rPr lang="pl-PL" dirty="0">
                <a:solidFill>
                  <a:srgbClr val="000000"/>
                </a:solidFill>
              </a:rPr>
              <a:t> </a:t>
            </a:r>
            <a:r>
              <a:rPr lang="pl-PL" b="1" dirty="0">
                <a:solidFill>
                  <a:srgbClr val="000000"/>
                </a:solidFill>
              </a:rPr>
              <a:t>przedsiębiorstw w zakresie zrównoważonego rozwoju</a:t>
            </a:r>
            <a:r>
              <a:rPr lang="pl-PL" dirty="0">
                <a:solidFill>
                  <a:srgbClr val="000000"/>
                </a:solidFill>
              </a:rPr>
              <a:t> </a:t>
            </a:r>
            <a:r>
              <a:rPr lang="pl-PL" b="1" dirty="0">
                <a:solidFill>
                  <a:srgbClr val="000000"/>
                </a:solidFill>
              </a:rPr>
              <a:t>(CSRD)</a:t>
            </a:r>
            <a:endParaRPr lang="pl-PL" dirty="0">
              <a:solidFill>
                <a:srgbClr val="000000"/>
              </a:solidFill>
            </a:endParaRPr>
          </a:p>
          <a:p>
            <a:pPr lvl="0" indent="-457200" algn="just">
              <a:lnSpc>
                <a:spcPct val="150000"/>
              </a:lnSpc>
              <a:buAutoNum type="alphaUcPeriod"/>
            </a:pPr>
            <a:r>
              <a:rPr lang="pl-PL" dirty="0">
                <a:solidFill>
                  <a:srgbClr val="000000"/>
                </a:solidFill>
                <a:highlight>
                  <a:srgbClr val="FFFFFF"/>
                </a:highlight>
              </a:rPr>
              <a:t>Identyfikacja i łagodzenie rzeczywistych i potencjalnych negatywnych skutków w łańcuchu wartości.</a:t>
            </a:r>
          </a:p>
          <a:p>
            <a:pPr lvl="0" indent="-457200" algn="just">
              <a:lnSpc>
                <a:spcPct val="150000"/>
              </a:lnSpc>
              <a:buAutoNum type="alphaUcPeriod"/>
            </a:pPr>
            <a:r>
              <a:rPr lang="pl-PL" dirty="0">
                <a:solidFill>
                  <a:srgbClr val="000000"/>
                </a:solidFill>
                <a:highlight>
                  <a:srgbClr val="FFFFFF"/>
                </a:highlight>
              </a:rPr>
              <a:t>Raportowanie działań w zakresie wpływu na środowisko i społeczeństwo przy użyciu znormalizowanych ram.</a:t>
            </a:r>
          </a:p>
          <a:p>
            <a:pPr lvl="0" indent="-457200" algn="just">
              <a:lnSpc>
                <a:spcPct val="150000"/>
              </a:lnSpc>
              <a:buAutoNum type="alphaUcPeriod"/>
            </a:pPr>
            <a:r>
              <a:rPr lang="pl-PL" dirty="0">
                <a:solidFill>
                  <a:srgbClr val="000000"/>
                </a:solidFill>
                <a:highlight>
                  <a:srgbClr val="FFFFFF"/>
                </a:highlight>
              </a:rPr>
              <a:t>Ustanowienie kodeksu postępowania dla działalności biznesowej.</a:t>
            </a:r>
            <a:endParaRPr sz="2000" dirty="0">
              <a:solidFill>
                <a:srgbClr val="000000"/>
              </a:solidFill>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4E75C-A254-4358-99FB-9332D439FBBF}"/>
              </a:ext>
            </a:extLst>
          </p:cNvPr>
          <p:cNvSpPr>
            <a:spLocks noGrp="1"/>
          </p:cNvSpPr>
          <p:nvPr>
            <p:ph type="body" idx="1"/>
          </p:nvPr>
        </p:nvSpPr>
        <p:spPr>
          <a:xfrm>
            <a:off x="4738225" y="513743"/>
            <a:ext cx="6341766" cy="5166427"/>
          </a:xfrm>
        </p:spPr>
        <p:txBody>
          <a:bodyPr/>
          <a:lstStyle/>
          <a:p>
            <a:r>
              <a:rPr lang="pl-PL" sz="2000" b="1" dirty="0"/>
              <a:t>	Czym dyrektywa w sprawie należytej staranności w zakresie zrównoważonego rozwoju przedsiębiorstw (CS3D) różni się od dyrektywy CSRD pod względem jej głównego celu?</a:t>
            </a:r>
            <a:endParaRPr lang="pl-PL" sz="2000" dirty="0"/>
          </a:p>
          <a:p>
            <a:pPr marL="342900" indent="-342900" algn="just">
              <a:lnSpc>
                <a:spcPct val="150000"/>
              </a:lnSpc>
              <a:buFont typeface="+mj-lt"/>
              <a:buAutoNum type="alphaUcPeriod"/>
            </a:pPr>
            <a:r>
              <a:rPr lang="pl-PL" sz="1800" dirty="0">
                <a:solidFill>
                  <a:srgbClr val="000000"/>
                </a:solidFill>
                <a:highlight>
                  <a:srgbClr val="FFFFFF"/>
                </a:highlight>
                <a:sym typeface="Roboto"/>
              </a:rPr>
              <a:t>CS3D koncentruje się na akceptacji kodeksu postępowania i planów działania w celu zaradzenia negatywnym skutkom, podczas gdy CSRD koncentruje się na znormalizowanym raportowaniu danych dotyczących zrównoważonego rozwoju.</a:t>
            </a:r>
          </a:p>
          <a:p>
            <a:pPr marL="342900" indent="-342900" algn="just">
              <a:lnSpc>
                <a:spcPct val="150000"/>
              </a:lnSpc>
              <a:buFont typeface="+mj-lt"/>
              <a:buAutoNum type="alphaUcPeriod"/>
            </a:pPr>
            <a:r>
              <a:rPr lang="pl-PL" sz="1800" dirty="0">
                <a:solidFill>
                  <a:srgbClr val="000000"/>
                </a:solidFill>
                <a:highlight>
                  <a:srgbClr val="FFFFFF"/>
                </a:highlight>
                <a:sym typeface="Roboto"/>
              </a:rPr>
              <a:t>CS3D wymaga raportowania działań mających wpływ na środowisko, podczas gdy CSRD nakazuje zachowanie należytej staranności w łańcuchu wartości.</a:t>
            </a:r>
          </a:p>
          <a:p>
            <a:pPr marL="342900" indent="-342900" algn="just">
              <a:lnSpc>
                <a:spcPct val="150000"/>
              </a:lnSpc>
              <a:buFont typeface="+mj-lt"/>
              <a:buAutoNum type="alphaUcPeriod"/>
            </a:pPr>
            <a:r>
              <a:rPr lang="pl-PL" sz="1800" dirty="0">
                <a:solidFill>
                  <a:srgbClr val="000000"/>
                </a:solidFill>
                <a:highlight>
                  <a:srgbClr val="FFFFFF"/>
                </a:highlight>
                <a:sym typeface="Roboto"/>
              </a:rPr>
              <a:t>CS3D dotyczy ujawniania danych finansowych, podczas gdy CSRD odnosi się do wyników niefinansowych.</a:t>
            </a:r>
            <a:endParaRPr lang="en-US" sz="1800" dirty="0">
              <a:solidFill>
                <a:srgbClr val="000000"/>
              </a:solidFill>
              <a:highlight>
                <a:srgbClr val="FFFFFF"/>
              </a:highlight>
              <a:sym typeface="Roboto"/>
            </a:endParaRPr>
          </a:p>
        </p:txBody>
      </p:sp>
      <p:sp>
        <p:nvSpPr>
          <p:cNvPr id="3" name="Text Placeholder 2">
            <a:extLst>
              <a:ext uri="{FF2B5EF4-FFF2-40B4-BE49-F238E27FC236}">
                <a16:creationId xmlns:a16="http://schemas.microsoft.com/office/drawing/2014/main" id="{70654731-E521-8591-398E-7FC50DA5B4AE}"/>
              </a:ext>
            </a:extLst>
          </p:cNvPr>
          <p:cNvSpPr>
            <a:spLocks noGrp="1"/>
          </p:cNvSpPr>
          <p:nvPr>
            <p:ph type="body" idx="2"/>
          </p:nvPr>
        </p:nvSpPr>
        <p:spPr/>
        <p:txBody>
          <a:bodyPr/>
          <a:lstStyle/>
          <a:p>
            <a:r>
              <a:rPr lang="pl-PL" dirty="0"/>
              <a:t>P</a:t>
            </a:r>
            <a:r>
              <a:rPr lang="en-IN" dirty="0"/>
              <a:t>3</a:t>
            </a:r>
          </a:p>
        </p:txBody>
      </p:sp>
    </p:spTree>
    <p:extLst>
      <p:ext uri="{BB962C8B-B14F-4D97-AF65-F5344CB8AC3E}">
        <p14:creationId xmlns:p14="http://schemas.microsoft.com/office/powerpoint/2010/main" val="331248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f0240af1f0_0_735"/>
          <p:cNvSpPr txBox="1">
            <a:spLocks noGrp="1"/>
          </p:cNvSpPr>
          <p:nvPr>
            <p:ph type="body" idx="2"/>
          </p:nvPr>
        </p:nvSpPr>
        <p:spPr>
          <a:xfrm>
            <a:off x="5335297" y="804645"/>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s-ES" sz="2400" dirty="0"/>
              <a:t>Wprowadzenie do modułu</a:t>
            </a:r>
            <a:endParaRPr dirty="0"/>
          </a:p>
        </p:txBody>
      </p:sp>
      <p:sp>
        <p:nvSpPr>
          <p:cNvPr id="225" name="Google Shape;225;g2f0240af1f0_0_735"/>
          <p:cNvSpPr txBox="1">
            <a:spLocks noGrp="1"/>
          </p:cNvSpPr>
          <p:nvPr>
            <p:ph type="body" idx="4"/>
          </p:nvPr>
        </p:nvSpPr>
        <p:spPr>
          <a:xfrm>
            <a:off x="5357000" y="1559213"/>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s-ES" sz="2400" dirty="0"/>
              <a:t>Przejrzystość łańcucha dostaw</a:t>
            </a:r>
            <a:endParaRPr dirty="0"/>
          </a:p>
        </p:txBody>
      </p:sp>
      <p:sp>
        <p:nvSpPr>
          <p:cNvPr id="226" name="Google Shape;226;g2f0240af1f0_0_735"/>
          <p:cNvSpPr txBox="1">
            <a:spLocks noGrp="1"/>
          </p:cNvSpPr>
          <p:nvPr>
            <p:ph type="body" idx="6"/>
          </p:nvPr>
        </p:nvSpPr>
        <p:spPr>
          <a:xfrm>
            <a:off x="5363579" y="2361906"/>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s-ES" sz="2400" dirty="0"/>
              <a:t>Case Studies</a:t>
            </a:r>
            <a:endParaRPr dirty="0"/>
          </a:p>
        </p:txBody>
      </p:sp>
      <p:sp>
        <p:nvSpPr>
          <p:cNvPr id="227" name="Google Shape;227;g2f0240af1f0_0_735"/>
          <p:cNvSpPr txBox="1">
            <a:spLocks noGrp="1"/>
          </p:cNvSpPr>
          <p:nvPr>
            <p:ph type="body" idx="8"/>
          </p:nvPr>
        </p:nvSpPr>
        <p:spPr>
          <a:xfrm>
            <a:off x="5385282" y="3132516"/>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s-ES" sz="2400" dirty="0"/>
              <a:t>Ocena</a:t>
            </a:r>
            <a:endParaRPr dirty="0"/>
          </a:p>
        </p:txBody>
      </p:sp>
      <p:sp>
        <p:nvSpPr>
          <p:cNvPr id="228" name="Google Shape;228;g2f0240af1f0_0_735"/>
          <p:cNvSpPr txBox="1">
            <a:spLocks noGrp="1"/>
          </p:cNvSpPr>
          <p:nvPr>
            <p:ph type="body" idx="13"/>
          </p:nvPr>
        </p:nvSpPr>
        <p:spPr>
          <a:xfrm>
            <a:off x="5363579" y="3887083"/>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s-ES" sz="2400" dirty="0"/>
              <a:t>Kluczowe terminy i definicje</a:t>
            </a:r>
            <a:endParaRPr dirty="0"/>
          </a:p>
        </p:txBody>
      </p:sp>
      <p:sp>
        <p:nvSpPr>
          <p:cNvPr id="229" name="Google Shape;229;g2f0240af1f0_0_735"/>
          <p:cNvSpPr txBox="1">
            <a:spLocks noGrp="1"/>
          </p:cNvSpPr>
          <p:nvPr>
            <p:ph type="body" idx="14"/>
          </p:nvPr>
        </p:nvSpPr>
        <p:spPr>
          <a:xfrm>
            <a:off x="511849" y="804645"/>
            <a:ext cx="2528400" cy="139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Spis treści</a:t>
            </a:r>
            <a:endParaRPr dirty="0"/>
          </a:p>
        </p:txBody>
      </p:sp>
      <p:sp>
        <p:nvSpPr>
          <p:cNvPr id="230" name="Google Shape;230;g2f0240af1f0_0_735"/>
          <p:cNvSpPr txBox="1">
            <a:spLocks noGrp="1"/>
          </p:cNvSpPr>
          <p:nvPr>
            <p:ph type="body" idx="1"/>
          </p:nvPr>
        </p:nvSpPr>
        <p:spPr>
          <a:xfrm>
            <a:off x="4500000" y="804645"/>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01</a:t>
            </a:r>
            <a:endParaRPr/>
          </a:p>
        </p:txBody>
      </p:sp>
      <p:sp>
        <p:nvSpPr>
          <p:cNvPr id="231" name="Google Shape;231;g2f0240af1f0_0_735"/>
          <p:cNvSpPr txBox="1">
            <a:spLocks noGrp="1"/>
          </p:cNvSpPr>
          <p:nvPr>
            <p:ph type="body" idx="3"/>
          </p:nvPr>
        </p:nvSpPr>
        <p:spPr>
          <a:xfrm>
            <a:off x="4521703" y="155921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02</a:t>
            </a:r>
            <a:endParaRPr/>
          </a:p>
        </p:txBody>
      </p:sp>
      <p:sp>
        <p:nvSpPr>
          <p:cNvPr id="232" name="Google Shape;232;g2f0240af1f0_0_735"/>
          <p:cNvSpPr txBox="1">
            <a:spLocks noGrp="1"/>
          </p:cNvSpPr>
          <p:nvPr>
            <p:ph type="body" idx="5"/>
          </p:nvPr>
        </p:nvSpPr>
        <p:spPr>
          <a:xfrm>
            <a:off x="4528282" y="236190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03</a:t>
            </a:r>
            <a:endParaRPr/>
          </a:p>
        </p:txBody>
      </p:sp>
      <p:sp>
        <p:nvSpPr>
          <p:cNvPr id="233" name="Google Shape;233;g2f0240af1f0_0_735"/>
          <p:cNvSpPr txBox="1">
            <a:spLocks noGrp="1"/>
          </p:cNvSpPr>
          <p:nvPr>
            <p:ph type="body" idx="7"/>
          </p:nvPr>
        </p:nvSpPr>
        <p:spPr>
          <a:xfrm>
            <a:off x="4549985" y="313251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04</a:t>
            </a:r>
            <a:endParaRPr/>
          </a:p>
        </p:txBody>
      </p:sp>
      <p:sp>
        <p:nvSpPr>
          <p:cNvPr id="234" name="Google Shape;234;g2f0240af1f0_0_735"/>
          <p:cNvSpPr txBox="1">
            <a:spLocks noGrp="1"/>
          </p:cNvSpPr>
          <p:nvPr>
            <p:ph type="body" idx="9"/>
          </p:nvPr>
        </p:nvSpPr>
        <p:spPr>
          <a:xfrm>
            <a:off x="4528282" y="388708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05</a:t>
            </a:r>
            <a:endParaRPr/>
          </a:p>
        </p:txBody>
      </p:sp>
      <p:sp>
        <p:nvSpPr>
          <p:cNvPr id="235" name="Google Shape;235;g2f0240af1f0_0_735"/>
          <p:cNvSpPr txBox="1"/>
          <p:nvPr/>
        </p:nvSpPr>
        <p:spPr>
          <a:xfrm>
            <a:off x="5385282" y="4609268"/>
            <a:ext cx="5857800" cy="68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dirty="0">
                <a:solidFill>
                  <a:srgbClr val="595959"/>
                </a:solidFill>
                <a:latin typeface="Calibri"/>
                <a:ea typeface="Calibri"/>
                <a:cs typeface="Calibri"/>
                <a:sym typeface="Calibri"/>
              </a:rPr>
              <a:t>Bibliografia</a:t>
            </a:r>
            <a:endParaRPr sz="1400" b="0" i="0" u="none" strike="noStrike" cap="none" dirty="0">
              <a:solidFill>
                <a:srgbClr val="000000"/>
              </a:solidFill>
              <a:latin typeface="Arial"/>
              <a:ea typeface="Arial"/>
              <a:cs typeface="Arial"/>
              <a:sym typeface="Arial"/>
            </a:endParaRPr>
          </a:p>
        </p:txBody>
      </p:sp>
      <p:sp>
        <p:nvSpPr>
          <p:cNvPr id="236" name="Google Shape;236;g2f0240af1f0_0_735"/>
          <p:cNvSpPr txBox="1"/>
          <p:nvPr/>
        </p:nvSpPr>
        <p:spPr>
          <a:xfrm>
            <a:off x="4549985" y="4609268"/>
            <a:ext cx="700500" cy="689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s-E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
          <p:cNvSpPr txBox="1">
            <a:spLocks noGrp="1"/>
          </p:cNvSpPr>
          <p:nvPr>
            <p:ph type="body" idx="1"/>
          </p:nvPr>
        </p:nvSpPr>
        <p:spPr>
          <a:xfrm>
            <a:off x="4703987" y="763970"/>
            <a:ext cx="6341766" cy="5166427"/>
          </a:xfrm>
          <a:prstGeom prst="rect">
            <a:avLst/>
          </a:prstGeom>
          <a:noFill/>
          <a:ln>
            <a:noFill/>
          </a:ln>
        </p:spPr>
        <p:txBody>
          <a:bodyPr spcFirstLastPara="1" wrap="square" lIns="91425" tIns="45700" rIns="91425" bIns="45700" anchor="t" anchorCtr="0">
            <a:noAutofit/>
          </a:bodyPr>
          <a:lstStyle/>
          <a:p>
            <a:r>
              <a:rPr lang="pl-PL" b="1" dirty="0">
                <a:solidFill>
                  <a:srgbClr val="000000"/>
                </a:solidFill>
              </a:rPr>
              <a:t>	Która dyrektywa wymaga od firm z krajów trzecich oceny i łagodzenia negatywnego wpływu w łańcuchu wartości ?</a:t>
            </a:r>
          </a:p>
          <a:p>
            <a:pPr lvl="0" indent="-457200" algn="just">
              <a:lnSpc>
                <a:spcPct val="150000"/>
              </a:lnSpc>
              <a:buFont typeface="+mj-lt"/>
              <a:buAutoNum type="alphaUcPeriod"/>
            </a:pPr>
            <a:r>
              <a:rPr lang="pl-PL" sz="2000" dirty="0">
                <a:solidFill>
                  <a:srgbClr val="000000"/>
                </a:solidFill>
                <a:highlight>
                  <a:srgbClr val="FFFFFF"/>
                </a:highlight>
              </a:rPr>
              <a:t>Dyrektywa w sprawie należytej staranności w zakresie zrównoważonego rozwoju przedsiębiorstw (CSDD)</a:t>
            </a:r>
          </a:p>
          <a:p>
            <a:pPr lvl="0" indent="-457200" algn="just">
              <a:lnSpc>
                <a:spcPct val="150000"/>
              </a:lnSpc>
              <a:buFont typeface="+mj-lt"/>
              <a:buAutoNum type="alphaUcPeriod"/>
            </a:pPr>
            <a:r>
              <a:rPr lang="pl-PL" sz="2000" dirty="0">
                <a:solidFill>
                  <a:srgbClr val="000000"/>
                </a:solidFill>
                <a:highlight>
                  <a:srgbClr val="FFFFFF"/>
                </a:highlight>
              </a:rPr>
              <a:t>B. Dyrektywa w sprawie sprawozdawczości przedsiębiorstw w zakresie zrównoważonego rozwoju (CSRD)</a:t>
            </a:r>
          </a:p>
          <a:p>
            <a:pPr lvl="0" indent="-457200" algn="just">
              <a:lnSpc>
                <a:spcPct val="150000"/>
              </a:lnSpc>
              <a:buFont typeface="+mj-lt"/>
              <a:buAutoNum type="alphaUcPeriod"/>
            </a:pPr>
            <a:r>
              <a:rPr lang="pl-PL" sz="2000" dirty="0">
                <a:solidFill>
                  <a:srgbClr val="000000"/>
                </a:solidFill>
                <a:highlight>
                  <a:srgbClr val="FFFFFF"/>
                </a:highlight>
              </a:rPr>
              <a:t>C. Zarówno CSRD, jak i CSDDD</a:t>
            </a:r>
            <a:endParaRPr sz="2000" dirty="0">
              <a:solidFill>
                <a:srgbClr val="000000"/>
              </a:solidFill>
              <a:highlight>
                <a:srgbClr val="FFFFFF"/>
              </a:highlight>
            </a:endParaRPr>
          </a:p>
        </p:txBody>
      </p:sp>
      <p:sp>
        <p:nvSpPr>
          <p:cNvPr id="517" name="Google Shape;517;p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a:t>
            </a:r>
            <a:r>
              <a:rPr lang="es-ES" dirty="0"/>
              <a:t>4</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
          <p:cNvSpPr txBox="1">
            <a:spLocks noGrp="1"/>
          </p:cNvSpPr>
          <p:nvPr>
            <p:ph type="body" idx="1"/>
          </p:nvPr>
        </p:nvSpPr>
        <p:spPr>
          <a:xfrm>
            <a:off x="4854482" y="701740"/>
            <a:ext cx="6341766" cy="5166427"/>
          </a:xfrm>
          <a:prstGeom prst="rect">
            <a:avLst/>
          </a:prstGeom>
          <a:noFill/>
          <a:ln>
            <a:noFill/>
          </a:ln>
        </p:spPr>
        <p:txBody>
          <a:bodyPr spcFirstLastPara="1" wrap="square" lIns="91425" tIns="45700" rIns="91425" bIns="45700" anchor="t" anchorCtr="0">
            <a:noAutofit/>
          </a:bodyPr>
          <a:lstStyle/>
          <a:p>
            <a:r>
              <a:rPr lang="pl-PL" sz="2000" b="1" dirty="0"/>
              <a:t>	Zgodnie</a:t>
            </a:r>
            <a:r>
              <a:rPr lang="pl-PL" sz="2000" dirty="0"/>
              <a:t> </a:t>
            </a:r>
            <a:r>
              <a:rPr lang="pl-PL" sz="2000" b="1" dirty="0"/>
              <a:t>z podanym</a:t>
            </a:r>
            <a:r>
              <a:rPr lang="pl-PL" sz="2000" dirty="0"/>
              <a:t> </a:t>
            </a:r>
            <a:r>
              <a:rPr lang="pl-PL" sz="2000" b="1" dirty="0"/>
              <a:t>tekstem, co</a:t>
            </a:r>
            <a:r>
              <a:rPr lang="pl-PL" sz="2000" dirty="0"/>
              <a:t> </a:t>
            </a:r>
            <a:r>
              <a:rPr lang="pl-PL" sz="2000" b="1" dirty="0"/>
              <a:t>jest prawdą na</a:t>
            </a:r>
            <a:r>
              <a:rPr lang="pl-PL" sz="2000" dirty="0"/>
              <a:t> </a:t>
            </a:r>
            <a:r>
              <a:rPr lang="pl-PL" sz="2000" b="1" dirty="0"/>
              <a:t>temat</a:t>
            </a:r>
            <a:r>
              <a:rPr lang="pl-PL" sz="2000" dirty="0"/>
              <a:t> </a:t>
            </a:r>
            <a:r>
              <a:rPr lang="pl-PL" sz="2000" b="1" dirty="0"/>
              <a:t>obowiązków</a:t>
            </a:r>
            <a:r>
              <a:rPr lang="pl-PL" sz="2000" dirty="0"/>
              <a:t> </a:t>
            </a:r>
            <a:r>
              <a:rPr lang="pl-PL" sz="2000" b="1" dirty="0"/>
              <a:t>mikroprzedsiębiorstw</a:t>
            </a:r>
            <a:r>
              <a:rPr lang="pl-PL" sz="2000" dirty="0"/>
              <a:t> </a:t>
            </a:r>
            <a:r>
              <a:rPr lang="pl-PL" sz="2000" b="1" dirty="0"/>
              <a:t>wynikających z</a:t>
            </a:r>
            <a:r>
              <a:rPr lang="pl-PL" sz="2000" dirty="0"/>
              <a:t> </a:t>
            </a:r>
            <a:r>
              <a:rPr lang="pl-PL" sz="2000" b="1" dirty="0"/>
              <a:t>dyrektyw CS3D i CSRD?</a:t>
            </a:r>
            <a:br>
              <a:rPr lang="pl-PL" sz="2000" dirty="0"/>
            </a:br>
            <a:endParaRPr lang="pl-PL" sz="2000" dirty="0"/>
          </a:p>
          <a:p>
            <a:pPr marL="685800" indent="-457200">
              <a:buFont typeface="+mj-lt"/>
              <a:buAutoNum type="alphaUcPeriod"/>
            </a:pPr>
            <a:r>
              <a:rPr lang="pl-PL" sz="1900" dirty="0">
                <a:solidFill>
                  <a:srgbClr val="000000"/>
                </a:solidFill>
              </a:rPr>
              <a:t>Mikroprzedsiębiorstwa mają bezpośrednie obowiązki wynikające z dyrektywy CS3D i muszą spełniać wszystkie wymogi dotyczące sprawozdawczości w zakresie zrównoważonego rozwoju.</a:t>
            </a:r>
          </a:p>
          <a:p>
            <a:pPr marL="685800" indent="-457200">
              <a:buFont typeface="+mj-lt"/>
              <a:buAutoNum type="alphaUcPeriod"/>
            </a:pPr>
            <a:r>
              <a:rPr lang="pl-PL" sz="1900" dirty="0">
                <a:solidFill>
                  <a:srgbClr val="000000"/>
                </a:solidFill>
              </a:rPr>
              <a:t>Mikroprzedsiębiorstwa nie mają bezpośrednich obowiązków, ale mają pośrednie obowiązki wynikające z bycia częścią łańcucha wartości lub łańcucha dostaw, takie jak dostarczanie danych i przyjmowanie kodeksów postępowania w zakresie zrównoważonego rozwoju.</a:t>
            </a:r>
          </a:p>
          <a:p>
            <a:pPr marL="685800" indent="-457200">
              <a:buFont typeface="+mj-lt"/>
              <a:buAutoNum type="alphaUcPeriod"/>
            </a:pPr>
            <a:r>
              <a:rPr lang="pl-PL" sz="1900" dirty="0">
                <a:solidFill>
                  <a:srgbClr val="000000"/>
                </a:solidFill>
              </a:rPr>
              <a:t>Mikroprzedsiębiorstwa są zwolnione zarówno z bezpośrednich, jak i pośrednich obowiązków związanych ze zrównoważonym rozwojem i należytą starannością.</a:t>
            </a:r>
          </a:p>
        </p:txBody>
      </p:sp>
      <p:sp>
        <p:nvSpPr>
          <p:cNvPr id="523" name="Google Shape;523;p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a:t>
            </a:r>
            <a:r>
              <a:rPr lang="es-ES" dirty="0"/>
              <a:t>5</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Odpowiedzi</a:t>
            </a:r>
          </a:p>
          <a:p>
            <a:pPr marL="0" lvl="0" indent="0" algn="l" rtl="0">
              <a:lnSpc>
                <a:spcPct val="90000"/>
              </a:lnSpc>
              <a:spcBef>
                <a:spcPts val="0"/>
              </a:spcBef>
              <a:spcAft>
                <a:spcPts val="0"/>
              </a:spcAft>
              <a:buClr>
                <a:schemeClr val="lt1"/>
              </a:buClr>
              <a:buSzPts val="3600"/>
              <a:buNone/>
            </a:pP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1: A</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2: B </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3: A</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4: A</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5: A</a:t>
            </a:r>
          </a:p>
        </p:txBody>
      </p:sp>
    </p:spTree>
    <p:extLst>
      <p:ext uri="{BB962C8B-B14F-4D97-AF65-F5344CB8AC3E}">
        <p14:creationId xmlns:p14="http://schemas.microsoft.com/office/powerpoint/2010/main" val="3314795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Google Shape;538;g2f0240af1f0_0_993"/>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05</a:t>
            </a:r>
            <a:endParaRPr/>
          </a:p>
        </p:txBody>
      </p:sp>
      <p:sp>
        <p:nvSpPr>
          <p:cNvPr id="539" name="Google Shape;539;g2f0240af1f0_0_993"/>
          <p:cNvSpPr/>
          <p:nvPr/>
        </p:nvSpPr>
        <p:spPr>
          <a:xfrm>
            <a:off x="5722297" y="446193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40" name="Google Shape;540;g2f0240af1f0_0_993"/>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73B64B"/>
                </a:solidFill>
                <a:latin typeface="Calibri"/>
                <a:ea typeface="Calibri"/>
                <a:cs typeface="Calibri"/>
                <a:sym typeface="Calibri"/>
              </a:rPr>
              <a:t>KLUCZOWE POJĘCIA I 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2f0240af1f0_0_1001"/>
          <p:cNvSpPr txBox="1">
            <a:spLocks noGrp="1"/>
          </p:cNvSpPr>
          <p:nvPr>
            <p:ph type="body" idx="1"/>
          </p:nvPr>
        </p:nvSpPr>
        <p:spPr>
          <a:xfrm>
            <a:off x="4563155" y="396250"/>
            <a:ext cx="6665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Font typeface="Calibri"/>
              <a:buChar char="●"/>
            </a:pPr>
            <a:r>
              <a:rPr lang="pl-PL" sz="2000" b="1" dirty="0">
                <a:solidFill>
                  <a:srgbClr val="000000"/>
                </a:solidFill>
              </a:rPr>
              <a:t>Łańcuchy dostaw są związane głównie z produktami: obejmują przepływ komponentów i gotowych produktów od dostawców do producentów, dystrybutorów, sprzedawców detalicznych i ostatecznie do użytkowników końcowych.</a:t>
            </a:r>
          </a:p>
          <a:p>
            <a:pPr marL="457200" lvl="0" indent="-381000" algn="just" rtl="0">
              <a:lnSpc>
                <a:spcPct val="100000"/>
              </a:lnSpc>
              <a:spcBef>
                <a:spcPts val="1000"/>
              </a:spcBef>
              <a:spcAft>
                <a:spcPts val="0"/>
              </a:spcAft>
              <a:buClr>
                <a:srgbClr val="000000"/>
              </a:buClr>
              <a:buSzPts val="2400"/>
              <a:buFont typeface="Calibri"/>
              <a:buChar char="●"/>
            </a:pPr>
            <a:r>
              <a:rPr lang="pl-PL" sz="2000" b="1" dirty="0">
                <a:solidFill>
                  <a:srgbClr val="000000"/>
                </a:solidFill>
              </a:rPr>
              <a:t>Chociaż definicja łańcuchów wartości ma szerszy zakres: ogranicza się nie tylko do produkcji i dystrybucji towarów, ale także do świadczenia usług i wszystkich powiązanych działań każdego partnera zaangażowanego w ustanowione relacje biznesowe na wcześniejszym i niższym szczeblu łańcucha dostaw (wykonawcy, podwykonawcy, inni osoby prawne i zatrudnienie ich wszystkich).</a:t>
            </a:r>
          </a:p>
          <a:p>
            <a:pPr marL="457200" lvl="0" indent="-381000" algn="just" rtl="0">
              <a:lnSpc>
                <a:spcPct val="100000"/>
              </a:lnSpc>
              <a:spcBef>
                <a:spcPts val="1000"/>
              </a:spcBef>
              <a:spcAft>
                <a:spcPts val="0"/>
              </a:spcAft>
              <a:buClr>
                <a:srgbClr val="000000"/>
              </a:buClr>
              <a:buSzPts val="2400"/>
              <a:buFont typeface="Calibri"/>
              <a:buChar char="●"/>
            </a:pPr>
            <a:r>
              <a:rPr lang="pl-PL" sz="2000" b="1" dirty="0">
                <a:solidFill>
                  <a:srgbClr val="000000"/>
                </a:solidFill>
              </a:rPr>
              <a:t>MŚP oznacza mikro, małe lub średnie przedsiębiorstwo, niezależnie od formy prawnej, które zatrudnia mniej niż 250 pracowników.</a:t>
            </a:r>
          </a:p>
          <a:p>
            <a:pPr marL="457200" lvl="0" indent="-381000" algn="just" rtl="0">
              <a:lnSpc>
                <a:spcPct val="100000"/>
              </a:lnSpc>
              <a:spcBef>
                <a:spcPts val="1000"/>
              </a:spcBef>
              <a:spcAft>
                <a:spcPts val="0"/>
              </a:spcAft>
              <a:buClr>
                <a:srgbClr val="000000"/>
              </a:buClr>
              <a:buSzPts val="2400"/>
              <a:buFont typeface="Calibri"/>
              <a:buChar char="●"/>
            </a:pPr>
            <a:r>
              <a:rPr lang="pl-PL" sz="2000" b="1" dirty="0">
                <a:solidFill>
                  <a:srgbClr val="000000"/>
                </a:solidFill>
              </a:rPr>
              <a:t>Mikroprzedsiębiorstwa lub mikroprzedsiębiorstwa: firmy zatrudniające mniej niż 10 pracowników.</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2f0240af1f0_0_1005"/>
          <p:cNvSpPr txBox="1">
            <a:spLocks noGrp="1"/>
          </p:cNvSpPr>
          <p:nvPr>
            <p:ph type="body" idx="1"/>
          </p:nvPr>
        </p:nvSpPr>
        <p:spPr>
          <a:xfrm>
            <a:off x="4350650" y="337100"/>
            <a:ext cx="7086000" cy="6183900"/>
          </a:xfrm>
          <a:prstGeom prst="rect">
            <a:avLst/>
          </a:prstGeom>
          <a:noFill/>
          <a:ln>
            <a:noFill/>
          </a:ln>
        </p:spPr>
        <p:txBody>
          <a:bodyPr spcFirstLastPara="1" wrap="square" lIns="91425" tIns="45700" rIns="91425" bIns="45700" anchor="t" anchorCtr="0">
            <a:noAutofit/>
          </a:bodyPr>
          <a:lstStyle/>
          <a:p>
            <a:pPr marL="571500" lvl="0" indent="-342900" algn="just" rtl="0">
              <a:lnSpc>
                <a:spcPct val="103333"/>
              </a:lnSpc>
              <a:spcBef>
                <a:spcPts val="0"/>
              </a:spcBef>
              <a:spcAft>
                <a:spcPts val="0"/>
              </a:spcAft>
              <a:buSzPts val="2400"/>
              <a:buFont typeface="Arial"/>
              <a:buChar char="•"/>
            </a:pPr>
            <a:r>
              <a:rPr lang="pl-PL" sz="2000" b="1" dirty="0">
                <a:solidFill>
                  <a:srgbClr val="000000"/>
                </a:solidFill>
              </a:rPr>
              <a:t>Niekorzystny wpływ na środowisko: </a:t>
            </a:r>
            <a:r>
              <a:rPr lang="pl-PL" sz="2000" dirty="0">
                <a:solidFill>
                  <a:srgbClr val="000000"/>
                </a:solidFill>
              </a:rPr>
              <a:t>oznacza niekorzystny wpływ na środowisko wynikający z naruszenia jednego z zakazów i obowiązków wynikających z międzynarodowych konwencji ochrony środowiska.</a:t>
            </a:r>
          </a:p>
          <a:p>
            <a:pPr marL="571500" lvl="0" indent="-342900" algn="just" rtl="0">
              <a:lnSpc>
                <a:spcPct val="103333"/>
              </a:lnSpc>
              <a:spcBef>
                <a:spcPts val="0"/>
              </a:spcBef>
              <a:spcAft>
                <a:spcPts val="0"/>
              </a:spcAft>
              <a:buSzPts val="2400"/>
              <a:buFont typeface="Arial"/>
              <a:buChar char="•"/>
            </a:pPr>
            <a:r>
              <a:rPr lang="pl-PL" sz="2000" b="1" dirty="0">
                <a:solidFill>
                  <a:srgbClr val="000000"/>
                </a:solidFill>
              </a:rPr>
              <a:t>Niekorzystny wpływ na prawa człowieka: </a:t>
            </a:r>
            <a:r>
              <a:rPr lang="pl-PL" sz="2000" dirty="0">
                <a:solidFill>
                  <a:srgbClr val="000000"/>
                </a:solidFill>
              </a:rPr>
              <a:t>oznacza niekorzystny wpływ na osoby podlegające ochronie, wynikający z naruszenia jednego z praw lub zakazów przewidzianych w międzynarodowych konwencjach i deklaracjach.</a:t>
            </a:r>
          </a:p>
          <a:p>
            <a:pPr marL="571500" lvl="0" indent="-342900" algn="just" rtl="0">
              <a:lnSpc>
                <a:spcPct val="103333"/>
              </a:lnSpc>
              <a:spcBef>
                <a:spcPts val="0"/>
              </a:spcBef>
              <a:spcAft>
                <a:spcPts val="0"/>
              </a:spcAft>
              <a:buSzPts val="2400"/>
              <a:buFont typeface="Arial"/>
              <a:buChar char="•"/>
            </a:pPr>
            <a:r>
              <a:rPr lang="pl-PL" sz="2000" b="1" dirty="0">
                <a:solidFill>
                  <a:srgbClr val="000000"/>
                </a:solidFill>
              </a:rPr>
              <a:t>Relacja biznesowa oznacza relację z wykonawcą, podwykonawcą lub jakimkolwiek innym podmiotem prawnym (partnerami)</a:t>
            </a:r>
            <a:r>
              <a:rPr lang="pl-PL" sz="2000" dirty="0">
                <a:solidFill>
                  <a:srgbClr val="000000"/>
                </a:solidFill>
              </a:rPr>
              <a:t>: z którym spółka ma umowę handlową lub któremu spółka zapewnia finansowanie, ubezpieczenie lub reasekurację, lub wykonujący w imieniu spółki operacje gospodarcze związane z produktami lub usługami spółki</a:t>
            </a:r>
            <a:endParaRP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2f0240af1f0_0_1009"/>
          <p:cNvSpPr txBox="1">
            <a:spLocks noGrp="1"/>
          </p:cNvSpPr>
          <p:nvPr>
            <p:ph type="body" idx="1"/>
          </p:nvPr>
        </p:nvSpPr>
        <p:spPr>
          <a:xfrm>
            <a:off x="4174899" y="311750"/>
            <a:ext cx="6952200" cy="5828100"/>
          </a:xfrm>
          <a:prstGeom prst="rect">
            <a:avLst/>
          </a:prstGeom>
          <a:noFill/>
          <a:ln>
            <a:noFill/>
          </a:ln>
        </p:spPr>
        <p:txBody>
          <a:bodyPr spcFirstLastPara="1" wrap="square" lIns="91425" tIns="45700" rIns="91425" bIns="45700" anchor="t" anchorCtr="0">
            <a:noAutofit/>
          </a:bodyPr>
          <a:lstStyle/>
          <a:p>
            <a:pPr lvl="0" indent="0" algn="just" rtl="0">
              <a:lnSpc>
                <a:spcPct val="115000"/>
              </a:lnSpc>
              <a:spcBef>
                <a:spcPts val="1000"/>
              </a:spcBef>
              <a:spcAft>
                <a:spcPts val="0"/>
              </a:spcAft>
              <a:buSzPts val="2400"/>
            </a:pPr>
            <a:r>
              <a:rPr lang="pl-PL" sz="2200" b="1" dirty="0">
                <a:solidFill>
                  <a:srgbClr val="000000"/>
                </a:solidFill>
              </a:rPr>
              <a:t>Ustanowione stosunki biznesowe</a:t>
            </a:r>
            <a:r>
              <a:rPr lang="pl-PL" sz="2200" dirty="0">
                <a:solidFill>
                  <a:srgbClr val="000000"/>
                </a:solidFill>
              </a:rPr>
              <a:t> oznaczają stosunki biznesowe, bezpośrednie lub pośrednie, które, zgodnie z oczekiwaniami, będą trwałe ze względu na intensywność lub czas trwania i które nie stanowią nieistotnej lub jedynie pomocniczej części łańcucha wartości.</a:t>
            </a:r>
          </a:p>
          <a:p>
            <a:pPr lvl="0" indent="0" algn="just" rtl="0">
              <a:lnSpc>
                <a:spcPct val="115000"/>
              </a:lnSpc>
              <a:spcBef>
                <a:spcPts val="1000"/>
              </a:spcBef>
              <a:spcAft>
                <a:spcPts val="0"/>
              </a:spcAft>
              <a:buSzPts val="2400"/>
            </a:pPr>
            <a:r>
              <a:rPr lang="pl-PL" sz="2200" b="1" dirty="0">
                <a:solidFill>
                  <a:srgbClr val="000000"/>
                </a:solidFill>
              </a:rPr>
              <a:t>Jednostka zależna: </a:t>
            </a:r>
            <a:r>
              <a:rPr lang="pl-PL" sz="2200" dirty="0">
                <a:solidFill>
                  <a:srgbClr val="000000"/>
                </a:solidFill>
              </a:rPr>
              <a:t>oznacza osobę prawną, poprzez którą prowadzona jest działalność kontrolowanego przedsiębiorstwa.</a:t>
            </a:r>
          </a:p>
          <a:p>
            <a:pPr lvl="0" indent="0" algn="just" rtl="0">
              <a:lnSpc>
                <a:spcPct val="115000"/>
              </a:lnSpc>
              <a:spcBef>
                <a:spcPts val="1000"/>
              </a:spcBef>
              <a:spcAft>
                <a:spcPts val="0"/>
              </a:spcAft>
              <a:buSzPts val="2400"/>
            </a:pPr>
            <a:r>
              <a:rPr lang="pl-PL" sz="2200" b="1" dirty="0">
                <a:solidFill>
                  <a:srgbClr val="000000"/>
                </a:solidFill>
              </a:rPr>
              <a:t>Interesariusze: </a:t>
            </a:r>
            <a:r>
              <a:rPr lang="pl-PL" sz="2200" dirty="0">
                <a:solidFill>
                  <a:srgbClr val="000000"/>
                </a:solidFill>
              </a:rPr>
              <a:t>oznaczają pracowników firmy, pracowników jej spółek zależnych oraz inne osoby, grupy, społeczności lub podmioty, których prawa lub interesy są lub mogą być określone przez produkty, usługi i działalność tej firmy, jej spółek zależnych i jej relacji biznesowych.</a:t>
            </a:r>
            <a:endParaRPr sz="2000" dirty="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g2f0240af1f0_0_1019"/>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06</a:t>
            </a:r>
            <a:endParaRPr/>
          </a:p>
        </p:txBody>
      </p:sp>
      <p:sp>
        <p:nvSpPr>
          <p:cNvPr id="570" name="Google Shape;570;g2f0240af1f0_0_1019"/>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1" name="Google Shape;571;g2f0240af1f0_0_1019"/>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Bibliografia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2f0240af1f0_0_1027"/>
          <p:cNvSpPr txBox="1">
            <a:spLocks noGrp="1"/>
          </p:cNvSpPr>
          <p:nvPr>
            <p:ph type="body" idx="2"/>
          </p:nvPr>
        </p:nvSpPr>
        <p:spPr>
          <a:xfrm>
            <a:off x="375750" y="2017706"/>
            <a:ext cx="11440500" cy="4280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000000"/>
              </a:buClr>
              <a:buSzPts val="1600"/>
              <a:buFont typeface="Arial" panose="020B0604020202020204" pitchFamily="34" charset="0"/>
              <a:buChar char="•"/>
            </a:pPr>
            <a:r>
              <a:rPr lang="es-ES" sz="2200" dirty="0">
                <a:solidFill>
                  <a:srgbClr val="000000"/>
                </a:solidFill>
              </a:rPr>
              <a:t>DIRECTIVE (EU) 2022/2464 OF THE EUROPEAN PARLIAMENT AND OF THE COUNCIL </a:t>
            </a:r>
            <a:r>
              <a:rPr lang="es-ES" sz="2200" dirty="0" err="1">
                <a:solidFill>
                  <a:srgbClr val="000000"/>
                </a:solidFill>
              </a:rPr>
              <a:t>of</a:t>
            </a:r>
            <a:r>
              <a:rPr lang="es-ES" sz="2200" dirty="0">
                <a:solidFill>
                  <a:srgbClr val="000000"/>
                </a:solidFill>
              </a:rPr>
              <a:t> 14 </a:t>
            </a:r>
            <a:r>
              <a:rPr lang="es-ES" sz="2200" dirty="0" err="1">
                <a:solidFill>
                  <a:srgbClr val="000000"/>
                </a:solidFill>
              </a:rPr>
              <a:t>December</a:t>
            </a:r>
            <a:r>
              <a:rPr lang="es-ES" sz="2200" dirty="0">
                <a:solidFill>
                  <a:srgbClr val="000000"/>
                </a:solidFill>
              </a:rPr>
              <a:t> 2022 </a:t>
            </a:r>
            <a:r>
              <a:rPr lang="es-ES" sz="2200" dirty="0" err="1">
                <a:solidFill>
                  <a:srgbClr val="000000"/>
                </a:solidFill>
              </a:rPr>
              <a:t>amending</a:t>
            </a:r>
            <a:r>
              <a:rPr lang="es-ES" sz="2200" dirty="0">
                <a:solidFill>
                  <a:srgbClr val="000000"/>
                </a:solidFill>
              </a:rPr>
              <a:t> </a:t>
            </a:r>
            <a:r>
              <a:rPr lang="es-ES" sz="2200" dirty="0" err="1">
                <a:solidFill>
                  <a:srgbClr val="000000"/>
                </a:solidFill>
              </a:rPr>
              <a:t>Regulation</a:t>
            </a:r>
            <a:r>
              <a:rPr lang="es-ES" sz="2200" dirty="0">
                <a:solidFill>
                  <a:srgbClr val="000000"/>
                </a:solidFill>
              </a:rPr>
              <a:t> (EU) No 537/2014, Directive 2004/109/EC, Directive 2006/43/EC and Directive 2013/34/EU, as </a:t>
            </a:r>
            <a:r>
              <a:rPr lang="es-ES" sz="2200" dirty="0" err="1">
                <a:solidFill>
                  <a:srgbClr val="000000"/>
                </a:solidFill>
              </a:rPr>
              <a:t>regards</a:t>
            </a:r>
            <a:r>
              <a:rPr lang="es-ES" sz="2200" dirty="0">
                <a:solidFill>
                  <a:srgbClr val="000000"/>
                </a:solidFill>
              </a:rPr>
              <a:t> </a:t>
            </a:r>
            <a:r>
              <a:rPr lang="es-ES" sz="2200" dirty="0" err="1">
                <a:solidFill>
                  <a:srgbClr val="000000"/>
                </a:solidFill>
              </a:rPr>
              <a:t>corporate</a:t>
            </a:r>
            <a:r>
              <a:rPr lang="es-ES" sz="2200" dirty="0">
                <a:solidFill>
                  <a:srgbClr val="000000"/>
                </a:solidFill>
              </a:rPr>
              <a:t> </a:t>
            </a:r>
            <a:r>
              <a:rPr lang="es-ES" sz="2200" dirty="0" err="1">
                <a:solidFill>
                  <a:srgbClr val="000000"/>
                </a:solidFill>
              </a:rPr>
              <a:t>sustainability</a:t>
            </a:r>
            <a:r>
              <a:rPr lang="es-ES" sz="2200" dirty="0">
                <a:solidFill>
                  <a:srgbClr val="000000"/>
                </a:solidFill>
              </a:rPr>
              <a:t> </a:t>
            </a:r>
            <a:r>
              <a:rPr lang="es-ES" sz="2200" dirty="0" err="1">
                <a:solidFill>
                  <a:srgbClr val="000000"/>
                </a:solidFill>
              </a:rPr>
              <a:t>reporting</a:t>
            </a:r>
            <a:r>
              <a:rPr lang="es-ES" sz="2200" dirty="0">
                <a:solidFill>
                  <a:srgbClr val="000000"/>
                </a:solidFill>
              </a:rPr>
              <a:t>. </a:t>
            </a:r>
            <a:endParaRPr sz="2200" dirty="0">
              <a:solidFill>
                <a:srgbClr val="000000"/>
              </a:solidFill>
            </a:endParaRPr>
          </a:p>
          <a:p>
            <a:pPr marL="342900" lvl="0" indent="-342900" algn="just" rtl="0">
              <a:lnSpc>
                <a:spcPct val="100000"/>
              </a:lnSpc>
              <a:spcBef>
                <a:spcPts val="0"/>
              </a:spcBef>
              <a:spcAft>
                <a:spcPts val="0"/>
              </a:spcAft>
              <a:buClr>
                <a:srgbClr val="000000"/>
              </a:buClr>
              <a:buSzPts val="1600"/>
              <a:buFont typeface="Arial" panose="020B0604020202020204" pitchFamily="34" charset="0"/>
              <a:buChar char="•"/>
            </a:pPr>
            <a:endParaRPr sz="2200" dirty="0">
              <a:solidFill>
                <a:srgbClr val="000000"/>
              </a:solidFill>
            </a:endParaRPr>
          </a:p>
          <a:p>
            <a:pPr marL="342900" lvl="0" indent="-342900" algn="just" rtl="0">
              <a:lnSpc>
                <a:spcPct val="100000"/>
              </a:lnSpc>
              <a:spcBef>
                <a:spcPts val="0"/>
              </a:spcBef>
              <a:spcAft>
                <a:spcPts val="0"/>
              </a:spcAft>
              <a:buClr>
                <a:srgbClr val="000000"/>
              </a:buClr>
              <a:buSzPts val="1600"/>
              <a:buFont typeface="Arial" panose="020B0604020202020204" pitchFamily="34" charset="0"/>
              <a:buChar char="•"/>
            </a:pPr>
            <a:r>
              <a:rPr lang="es-ES" sz="2200" dirty="0" err="1">
                <a:solidFill>
                  <a:srgbClr val="000000"/>
                </a:solidFill>
              </a:rPr>
              <a:t>Proposal</a:t>
            </a:r>
            <a:r>
              <a:rPr lang="es-ES" sz="2200" dirty="0">
                <a:solidFill>
                  <a:srgbClr val="000000"/>
                </a:solidFill>
              </a:rPr>
              <a:t> </a:t>
            </a:r>
            <a:r>
              <a:rPr lang="es-ES" sz="2200" dirty="0" err="1">
                <a:solidFill>
                  <a:srgbClr val="000000"/>
                </a:solidFill>
              </a:rPr>
              <a:t>for</a:t>
            </a:r>
            <a:r>
              <a:rPr lang="es-ES" sz="2200" dirty="0">
                <a:solidFill>
                  <a:srgbClr val="000000"/>
                </a:solidFill>
              </a:rPr>
              <a:t> a DIRECTIVE OF THE EUROPEAN PARLIAMENT AND OF THE COUNCIL </a:t>
            </a:r>
            <a:r>
              <a:rPr lang="es-ES" sz="2200" dirty="0" err="1">
                <a:solidFill>
                  <a:srgbClr val="000000"/>
                </a:solidFill>
              </a:rPr>
              <a:t>on</a:t>
            </a:r>
            <a:r>
              <a:rPr lang="es-ES" sz="2200" dirty="0">
                <a:solidFill>
                  <a:srgbClr val="000000"/>
                </a:solidFill>
              </a:rPr>
              <a:t> Corporate </a:t>
            </a:r>
            <a:r>
              <a:rPr lang="es-ES" sz="2200" dirty="0" err="1">
                <a:solidFill>
                  <a:srgbClr val="000000"/>
                </a:solidFill>
              </a:rPr>
              <a:t>Sustainability</a:t>
            </a:r>
            <a:r>
              <a:rPr lang="es-ES" sz="2200" dirty="0">
                <a:solidFill>
                  <a:srgbClr val="000000"/>
                </a:solidFill>
              </a:rPr>
              <a:t> </a:t>
            </a:r>
            <a:r>
              <a:rPr lang="es-ES" sz="2200" dirty="0" err="1">
                <a:solidFill>
                  <a:srgbClr val="000000"/>
                </a:solidFill>
              </a:rPr>
              <a:t>Due</a:t>
            </a:r>
            <a:r>
              <a:rPr lang="es-ES" sz="2200" dirty="0">
                <a:solidFill>
                  <a:srgbClr val="000000"/>
                </a:solidFill>
              </a:rPr>
              <a:t> </a:t>
            </a:r>
            <a:r>
              <a:rPr lang="es-ES" sz="2200" dirty="0" err="1">
                <a:solidFill>
                  <a:srgbClr val="000000"/>
                </a:solidFill>
              </a:rPr>
              <a:t>Diligence</a:t>
            </a:r>
            <a:r>
              <a:rPr lang="es-ES" sz="2200" dirty="0">
                <a:solidFill>
                  <a:srgbClr val="000000"/>
                </a:solidFill>
              </a:rPr>
              <a:t> and </a:t>
            </a:r>
            <a:r>
              <a:rPr lang="es-ES" sz="2200" dirty="0" err="1">
                <a:solidFill>
                  <a:srgbClr val="000000"/>
                </a:solidFill>
              </a:rPr>
              <a:t>amending</a:t>
            </a:r>
            <a:r>
              <a:rPr lang="es-ES" sz="2200" dirty="0">
                <a:solidFill>
                  <a:srgbClr val="000000"/>
                </a:solidFill>
              </a:rPr>
              <a:t> Directive (EU) 2019/1937COM/2022/71 final.</a:t>
            </a:r>
            <a:endParaRPr sz="2200" dirty="0">
              <a:solidFill>
                <a:srgbClr val="000000"/>
              </a:solidFill>
            </a:endParaRPr>
          </a:p>
          <a:p>
            <a:pPr marL="342900" lvl="0" indent="-342900" algn="just" rtl="0">
              <a:lnSpc>
                <a:spcPct val="100000"/>
              </a:lnSpc>
              <a:spcBef>
                <a:spcPts val="0"/>
              </a:spcBef>
              <a:spcAft>
                <a:spcPts val="0"/>
              </a:spcAft>
              <a:buClr>
                <a:srgbClr val="000000"/>
              </a:buClr>
              <a:buSzPts val="1600"/>
              <a:buFont typeface="Arial" panose="020B0604020202020204" pitchFamily="34" charset="0"/>
              <a:buChar char="•"/>
            </a:pPr>
            <a:endParaRPr sz="2200" dirty="0">
              <a:solidFill>
                <a:srgbClr val="000000"/>
              </a:solidFill>
            </a:endParaRPr>
          </a:p>
          <a:p>
            <a:pPr marL="342900" lvl="0" indent="-342900" algn="just" rtl="0">
              <a:lnSpc>
                <a:spcPct val="100000"/>
              </a:lnSpc>
              <a:spcBef>
                <a:spcPts val="0"/>
              </a:spcBef>
              <a:spcAft>
                <a:spcPts val="0"/>
              </a:spcAft>
              <a:buClr>
                <a:srgbClr val="000000"/>
              </a:buClr>
              <a:buSzPts val="1600"/>
              <a:buFont typeface="Arial" panose="020B0604020202020204" pitchFamily="34" charset="0"/>
              <a:buChar char="•"/>
            </a:pPr>
            <a:r>
              <a:rPr lang="es-ES" sz="2200" dirty="0" err="1">
                <a:solidFill>
                  <a:srgbClr val="000000"/>
                </a:solidFill>
              </a:rPr>
              <a:t>Communication</a:t>
            </a:r>
            <a:r>
              <a:rPr lang="es-ES" sz="2200" dirty="0">
                <a:solidFill>
                  <a:srgbClr val="000000"/>
                </a:solidFill>
              </a:rPr>
              <a:t> </a:t>
            </a:r>
            <a:r>
              <a:rPr lang="es-ES" sz="2200" dirty="0" err="1">
                <a:solidFill>
                  <a:srgbClr val="000000"/>
                </a:solidFill>
              </a:rPr>
              <a:t>from</a:t>
            </a:r>
            <a:r>
              <a:rPr lang="es-ES" sz="2200" dirty="0">
                <a:solidFill>
                  <a:srgbClr val="000000"/>
                </a:solidFill>
              </a:rPr>
              <a:t> </a:t>
            </a:r>
            <a:r>
              <a:rPr lang="es-ES" sz="2200" dirty="0" err="1">
                <a:solidFill>
                  <a:srgbClr val="000000"/>
                </a:solidFill>
              </a:rPr>
              <a:t>the</a:t>
            </a:r>
            <a:r>
              <a:rPr lang="es-ES" sz="2200" dirty="0">
                <a:solidFill>
                  <a:srgbClr val="000000"/>
                </a:solidFill>
              </a:rPr>
              <a:t> </a:t>
            </a:r>
            <a:r>
              <a:rPr lang="es-ES" sz="2200" dirty="0" err="1">
                <a:solidFill>
                  <a:srgbClr val="000000"/>
                </a:solidFill>
              </a:rPr>
              <a:t>Commission</a:t>
            </a:r>
            <a:r>
              <a:rPr lang="es-ES" sz="2200" dirty="0">
                <a:solidFill>
                  <a:srgbClr val="000000"/>
                </a:solidFill>
              </a:rPr>
              <a:t> </a:t>
            </a:r>
            <a:r>
              <a:rPr lang="es-ES" sz="2200" dirty="0" err="1">
                <a:solidFill>
                  <a:srgbClr val="000000"/>
                </a:solidFill>
              </a:rPr>
              <a:t>to</a:t>
            </a:r>
            <a:r>
              <a:rPr lang="es-ES" sz="2200" dirty="0">
                <a:solidFill>
                  <a:srgbClr val="000000"/>
                </a:solidFill>
              </a:rPr>
              <a:t> </a:t>
            </a:r>
            <a:r>
              <a:rPr lang="es-ES" sz="2200" dirty="0" err="1">
                <a:solidFill>
                  <a:srgbClr val="000000"/>
                </a:solidFill>
              </a:rPr>
              <a:t>the</a:t>
            </a:r>
            <a:r>
              <a:rPr lang="es-ES" sz="2200" dirty="0">
                <a:solidFill>
                  <a:srgbClr val="000000"/>
                </a:solidFill>
              </a:rPr>
              <a:t> </a:t>
            </a:r>
            <a:r>
              <a:rPr lang="es-ES" sz="2200" dirty="0" err="1">
                <a:solidFill>
                  <a:srgbClr val="000000"/>
                </a:solidFill>
              </a:rPr>
              <a:t>European</a:t>
            </a:r>
            <a:r>
              <a:rPr lang="es-ES" sz="2200" dirty="0">
                <a:solidFill>
                  <a:srgbClr val="000000"/>
                </a:solidFill>
              </a:rPr>
              <a:t> </a:t>
            </a:r>
            <a:r>
              <a:rPr lang="es-ES" sz="2200" dirty="0" err="1">
                <a:solidFill>
                  <a:srgbClr val="000000"/>
                </a:solidFill>
              </a:rPr>
              <a:t>Parliament</a:t>
            </a:r>
            <a:r>
              <a:rPr lang="es-ES" sz="2200" dirty="0">
                <a:solidFill>
                  <a:srgbClr val="000000"/>
                </a:solidFill>
              </a:rPr>
              <a:t>, </a:t>
            </a:r>
            <a:r>
              <a:rPr lang="es-ES" sz="2200" dirty="0" err="1">
                <a:solidFill>
                  <a:srgbClr val="000000"/>
                </a:solidFill>
              </a:rPr>
              <a:t>the</a:t>
            </a:r>
            <a:r>
              <a:rPr lang="es-ES" sz="2200" dirty="0">
                <a:solidFill>
                  <a:srgbClr val="000000"/>
                </a:solidFill>
              </a:rPr>
              <a:t> </a:t>
            </a:r>
            <a:r>
              <a:rPr lang="es-ES" sz="2200" dirty="0" err="1">
                <a:solidFill>
                  <a:srgbClr val="000000"/>
                </a:solidFill>
              </a:rPr>
              <a:t>European</a:t>
            </a:r>
            <a:r>
              <a:rPr lang="es-ES" sz="2200" dirty="0">
                <a:solidFill>
                  <a:srgbClr val="000000"/>
                </a:solidFill>
              </a:rPr>
              <a:t> Council, </a:t>
            </a:r>
            <a:r>
              <a:rPr lang="es-ES" sz="2200" dirty="0" err="1">
                <a:solidFill>
                  <a:srgbClr val="000000"/>
                </a:solidFill>
              </a:rPr>
              <a:t>the</a:t>
            </a:r>
            <a:r>
              <a:rPr lang="es-ES" sz="2200" dirty="0">
                <a:solidFill>
                  <a:srgbClr val="000000"/>
                </a:solidFill>
              </a:rPr>
              <a:t> Council, </a:t>
            </a:r>
            <a:r>
              <a:rPr lang="es-ES" sz="2200" dirty="0" err="1">
                <a:solidFill>
                  <a:srgbClr val="000000"/>
                </a:solidFill>
              </a:rPr>
              <a:t>the</a:t>
            </a:r>
            <a:r>
              <a:rPr lang="es-ES" sz="2200" dirty="0">
                <a:solidFill>
                  <a:srgbClr val="000000"/>
                </a:solidFill>
              </a:rPr>
              <a:t> </a:t>
            </a:r>
            <a:r>
              <a:rPr lang="es-ES" sz="2200" dirty="0" err="1">
                <a:solidFill>
                  <a:srgbClr val="000000"/>
                </a:solidFill>
              </a:rPr>
              <a:t>European</a:t>
            </a:r>
            <a:r>
              <a:rPr lang="es-ES" sz="2200" dirty="0">
                <a:solidFill>
                  <a:srgbClr val="000000"/>
                </a:solidFill>
              </a:rPr>
              <a:t> </a:t>
            </a:r>
            <a:r>
              <a:rPr lang="es-ES" sz="2200" dirty="0" err="1">
                <a:solidFill>
                  <a:srgbClr val="000000"/>
                </a:solidFill>
              </a:rPr>
              <a:t>Economic</a:t>
            </a:r>
            <a:r>
              <a:rPr lang="es-ES" sz="2200" dirty="0">
                <a:solidFill>
                  <a:srgbClr val="000000"/>
                </a:solidFill>
              </a:rPr>
              <a:t> and Social </a:t>
            </a:r>
            <a:r>
              <a:rPr lang="es-ES" sz="2200" dirty="0" err="1">
                <a:solidFill>
                  <a:srgbClr val="000000"/>
                </a:solidFill>
              </a:rPr>
              <a:t>Committee</a:t>
            </a:r>
            <a:r>
              <a:rPr lang="es-ES" sz="2200" dirty="0">
                <a:solidFill>
                  <a:srgbClr val="000000"/>
                </a:solidFill>
              </a:rPr>
              <a:t> and </a:t>
            </a:r>
            <a:r>
              <a:rPr lang="es-ES" sz="2200" dirty="0" err="1">
                <a:solidFill>
                  <a:srgbClr val="000000"/>
                </a:solidFill>
              </a:rPr>
              <a:t>the</a:t>
            </a:r>
            <a:r>
              <a:rPr lang="es-ES" sz="2200" dirty="0">
                <a:solidFill>
                  <a:srgbClr val="000000"/>
                </a:solidFill>
              </a:rPr>
              <a:t> </a:t>
            </a:r>
            <a:r>
              <a:rPr lang="es-ES" sz="2200" dirty="0" err="1">
                <a:solidFill>
                  <a:srgbClr val="000000"/>
                </a:solidFill>
              </a:rPr>
              <a:t>Committee</a:t>
            </a:r>
            <a:r>
              <a:rPr lang="es-ES" sz="2200" dirty="0">
                <a:solidFill>
                  <a:srgbClr val="000000"/>
                </a:solidFill>
              </a:rPr>
              <a:t> </a:t>
            </a:r>
            <a:r>
              <a:rPr lang="es-ES" sz="2200" dirty="0" err="1">
                <a:solidFill>
                  <a:srgbClr val="000000"/>
                </a:solidFill>
              </a:rPr>
              <a:t>of</a:t>
            </a:r>
            <a:r>
              <a:rPr lang="es-ES" sz="2200" dirty="0">
                <a:solidFill>
                  <a:srgbClr val="000000"/>
                </a:solidFill>
              </a:rPr>
              <a:t> </a:t>
            </a:r>
            <a:r>
              <a:rPr lang="es-ES" sz="2200" dirty="0" err="1">
                <a:solidFill>
                  <a:srgbClr val="000000"/>
                </a:solidFill>
              </a:rPr>
              <a:t>the</a:t>
            </a:r>
            <a:r>
              <a:rPr lang="es-ES" sz="2200" dirty="0">
                <a:solidFill>
                  <a:srgbClr val="000000"/>
                </a:solidFill>
              </a:rPr>
              <a:t> </a:t>
            </a:r>
            <a:r>
              <a:rPr lang="es-ES" sz="2200" dirty="0" err="1">
                <a:solidFill>
                  <a:srgbClr val="000000"/>
                </a:solidFill>
              </a:rPr>
              <a:t>Regions</a:t>
            </a:r>
            <a:r>
              <a:rPr lang="es-ES" sz="2200" dirty="0">
                <a:solidFill>
                  <a:srgbClr val="000000"/>
                </a:solidFill>
              </a:rPr>
              <a:t> — </a:t>
            </a:r>
            <a:r>
              <a:rPr lang="es-ES" sz="2200" dirty="0" err="1">
                <a:solidFill>
                  <a:srgbClr val="000000"/>
                </a:solidFill>
              </a:rPr>
              <a:t>The</a:t>
            </a:r>
            <a:r>
              <a:rPr lang="es-ES" sz="2200" dirty="0">
                <a:solidFill>
                  <a:srgbClr val="000000"/>
                </a:solidFill>
              </a:rPr>
              <a:t> </a:t>
            </a:r>
            <a:r>
              <a:rPr lang="es-ES" sz="2200" dirty="0" err="1">
                <a:solidFill>
                  <a:srgbClr val="000000"/>
                </a:solidFill>
              </a:rPr>
              <a:t>European</a:t>
            </a:r>
            <a:r>
              <a:rPr lang="es-ES" sz="2200" dirty="0">
                <a:solidFill>
                  <a:srgbClr val="000000"/>
                </a:solidFill>
              </a:rPr>
              <a:t> Green Deal (</a:t>
            </a:r>
            <a:r>
              <a:rPr lang="es-ES" sz="2200" u="sng" dirty="0">
                <a:solidFill>
                  <a:srgbClr val="000000"/>
                </a:solidFill>
                <a:hlinkClick r:id="rId3">
                  <a:extLst>
                    <a:ext uri="{A12FA001-AC4F-418D-AE19-62706E023703}">
                      <ahyp:hlinkClr xmlns:ahyp="http://schemas.microsoft.com/office/drawing/2018/hyperlinkcolor" val="tx"/>
                    </a:ext>
                  </a:extLst>
                </a:hlinkClick>
              </a:rPr>
              <a:t>COM(2019) 640 final</a:t>
            </a:r>
            <a:r>
              <a:rPr lang="es-ES" sz="2200" dirty="0">
                <a:solidFill>
                  <a:srgbClr val="000000"/>
                </a:solidFill>
              </a:rPr>
              <a:t>, 11.12.2019). </a:t>
            </a:r>
            <a:endParaRPr sz="2200" dirty="0">
              <a:solidFill>
                <a:srgbClr val="000000"/>
              </a:solidFill>
            </a:endParaRPr>
          </a:p>
          <a:p>
            <a:pPr marL="342900" lvl="0" indent="-342900" algn="just" rtl="0">
              <a:lnSpc>
                <a:spcPct val="100000"/>
              </a:lnSpc>
              <a:spcBef>
                <a:spcPts val="0"/>
              </a:spcBef>
              <a:spcAft>
                <a:spcPts val="0"/>
              </a:spcAft>
              <a:buClr>
                <a:srgbClr val="000000"/>
              </a:buClr>
              <a:buSzPts val="1600"/>
              <a:buFont typeface="Arial" panose="020B0604020202020204" pitchFamily="34" charset="0"/>
              <a:buChar char="•"/>
            </a:pPr>
            <a:endParaRPr sz="2200" dirty="0">
              <a:solidFill>
                <a:srgbClr val="000000"/>
              </a:solidFill>
            </a:endParaRPr>
          </a:p>
          <a:p>
            <a:pPr marL="342900" lvl="0" indent="-342900" algn="just" rtl="0">
              <a:lnSpc>
                <a:spcPct val="100000"/>
              </a:lnSpc>
              <a:spcBef>
                <a:spcPts val="0"/>
              </a:spcBef>
              <a:spcAft>
                <a:spcPts val="0"/>
              </a:spcAft>
              <a:buClr>
                <a:srgbClr val="000000"/>
              </a:buClr>
              <a:buSzPts val="1600"/>
              <a:buFont typeface="Arial" panose="020B0604020202020204" pitchFamily="34" charset="0"/>
              <a:buChar char="•"/>
            </a:pPr>
            <a:r>
              <a:rPr lang="es-ES" sz="2200" dirty="0">
                <a:solidFill>
                  <a:srgbClr val="000000"/>
                </a:solidFill>
              </a:rPr>
              <a:t>SME </a:t>
            </a:r>
            <a:r>
              <a:rPr lang="es-ES" sz="2200" dirty="0" err="1">
                <a:solidFill>
                  <a:srgbClr val="000000"/>
                </a:solidFill>
              </a:rPr>
              <a:t>United</a:t>
            </a:r>
            <a:r>
              <a:rPr lang="es-ES" sz="2200" dirty="0">
                <a:solidFill>
                  <a:srgbClr val="000000"/>
                </a:solidFill>
              </a:rPr>
              <a:t>, </a:t>
            </a:r>
            <a:r>
              <a:rPr lang="es-ES" sz="2200" dirty="0" err="1">
                <a:solidFill>
                  <a:srgbClr val="000000"/>
                </a:solidFill>
              </a:rPr>
              <a:t>Implementation</a:t>
            </a:r>
            <a:r>
              <a:rPr lang="es-ES" sz="2200" dirty="0">
                <a:solidFill>
                  <a:srgbClr val="000000"/>
                </a:solidFill>
              </a:rPr>
              <a:t> </a:t>
            </a:r>
            <a:r>
              <a:rPr lang="es-ES" sz="2200" dirty="0" err="1">
                <a:solidFill>
                  <a:srgbClr val="000000"/>
                </a:solidFill>
              </a:rPr>
              <a:t>of</a:t>
            </a:r>
            <a:r>
              <a:rPr lang="es-ES" sz="2200" dirty="0">
                <a:solidFill>
                  <a:srgbClr val="000000"/>
                </a:solidFill>
              </a:rPr>
              <a:t> </a:t>
            </a:r>
            <a:r>
              <a:rPr lang="es-ES" sz="2200" dirty="0" err="1">
                <a:solidFill>
                  <a:srgbClr val="000000"/>
                </a:solidFill>
              </a:rPr>
              <a:t>the</a:t>
            </a:r>
            <a:r>
              <a:rPr lang="es-ES" sz="2200" dirty="0">
                <a:solidFill>
                  <a:srgbClr val="000000"/>
                </a:solidFill>
              </a:rPr>
              <a:t> Green Deal Next </a:t>
            </a:r>
            <a:r>
              <a:rPr lang="es-ES" sz="2200" dirty="0" err="1">
                <a:solidFill>
                  <a:srgbClr val="000000"/>
                </a:solidFill>
              </a:rPr>
              <a:t>Steps</a:t>
            </a:r>
            <a:r>
              <a:rPr lang="es-ES" sz="2200" dirty="0">
                <a:solidFill>
                  <a:srgbClr val="000000"/>
                </a:solidFill>
              </a:rPr>
              <a:t>, Andreas </a:t>
            </a:r>
            <a:r>
              <a:rPr lang="es-ES" sz="2200" dirty="0" err="1">
                <a:solidFill>
                  <a:srgbClr val="000000"/>
                </a:solidFill>
              </a:rPr>
              <a:t>Brieger</a:t>
            </a:r>
            <a:r>
              <a:rPr lang="es-ES" sz="2200" dirty="0">
                <a:solidFill>
                  <a:srgbClr val="000000"/>
                </a:solidFill>
              </a:rPr>
              <a:t>, </a:t>
            </a:r>
            <a:r>
              <a:rPr lang="es-ES" sz="2200" dirty="0" err="1">
                <a:solidFill>
                  <a:srgbClr val="000000"/>
                </a:solidFill>
              </a:rPr>
              <a:t>Climate</a:t>
            </a:r>
            <a:r>
              <a:rPr lang="es-ES" sz="2200" dirty="0">
                <a:solidFill>
                  <a:srgbClr val="000000"/>
                </a:solidFill>
              </a:rPr>
              <a:t>/Energy/</a:t>
            </a:r>
            <a:r>
              <a:rPr lang="es-ES" sz="2200" dirty="0" err="1">
                <a:solidFill>
                  <a:srgbClr val="000000"/>
                </a:solidFill>
              </a:rPr>
              <a:t>Environment</a:t>
            </a:r>
            <a:r>
              <a:rPr lang="es-ES" sz="2200" dirty="0">
                <a:solidFill>
                  <a:srgbClr val="000000"/>
                </a:solidFill>
              </a:rPr>
              <a:t> </a:t>
            </a:r>
            <a:r>
              <a:rPr lang="es-ES" sz="2200" dirty="0" err="1">
                <a:solidFill>
                  <a:srgbClr val="000000"/>
                </a:solidFill>
              </a:rPr>
              <a:t>Policy</a:t>
            </a:r>
            <a:r>
              <a:rPr lang="es-ES" sz="2200" dirty="0">
                <a:solidFill>
                  <a:srgbClr val="000000"/>
                </a:solidFill>
              </a:rPr>
              <a:t> Director.</a:t>
            </a:r>
            <a:endParaRPr sz="2200" dirty="0">
              <a:solidFill>
                <a:srgbClr val="000000"/>
              </a:solidFill>
            </a:endParaRPr>
          </a:p>
        </p:txBody>
      </p:sp>
      <p:sp>
        <p:nvSpPr>
          <p:cNvPr id="577" name="Google Shape;577;g2f0240af1f0_0_1027"/>
          <p:cNvSpPr txBox="1">
            <a:spLocks noGrp="1"/>
          </p:cNvSpPr>
          <p:nvPr>
            <p:ph type="body" idx="1"/>
          </p:nvPr>
        </p:nvSpPr>
        <p:spPr>
          <a:xfrm>
            <a:off x="375750" y="5601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pl-PL" dirty="0"/>
              <a:t>Bibliografia</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f0240af1f0_0_1032"/>
          <p:cNvSpPr txBox="1">
            <a:spLocks noGrp="1"/>
          </p:cNvSpPr>
          <p:nvPr>
            <p:ph type="body" idx="1"/>
          </p:nvPr>
        </p:nvSpPr>
        <p:spPr>
          <a:xfrm>
            <a:off x="7799501" y="5533317"/>
            <a:ext cx="3890400" cy="466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s-ES"/>
              <a:t>www.</a:t>
            </a:r>
            <a:r>
              <a:rPr lang="es-ES" b="1"/>
              <a:t>website</a:t>
            </a:r>
            <a:r>
              <a:rPr lang="es-ES"/>
              <a:t>.eu</a:t>
            </a:r>
            <a:endParaRPr/>
          </a:p>
          <a:p>
            <a:pPr marL="0" lvl="0" indent="0" algn="ctr" rtl="0">
              <a:lnSpc>
                <a:spcPct val="100000"/>
              </a:lnSpc>
              <a:spcBef>
                <a:spcPts val="0"/>
              </a:spcBef>
              <a:spcAft>
                <a:spcPts val="0"/>
              </a:spcAft>
              <a:buClr>
                <a:schemeClr val="lt1"/>
              </a:buClr>
              <a:buSzPts val="2400"/>
              <a:buNone/>
            </a:pPr>
            <a:endParaRPr/>
          </a:p>
        </p:txBody>
      </p:sp>
      <p:sp>
        <p:nvSpPr>
          <p:cNvPr id="584" name="Google Shape;584;g2f0240af1f0_0_1032"/>
          <p:cNvSpPr txBox="1">
            <a:spLocks noGrp="1"/>
          </p:cNvSpPr>
          <p:nvPr>
            <p:ph type="body" idx="2"/>
          </p:nvPr>
        </p:nvSpPr>
        <p:spPr>
          <a:xfrm>
            <a:off x="1283799" y="3277107"/>
            <a:ext cx="5881800" cy="796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s-ES"/>
              <a:t>Any questions?</a:t>
            </a:r>
            <a:endParaRPr/>
          </a:p>
        </p:txBody>
      </p:sp>
      <p:sp>
        <p:nvSpPr>
          <p:cNvPr id="585" name="Google Shape;585;g2f0240af1f0_0_1032"/>
          <p:cNvSpPr txBox="1">
            <a:spLocks noGrp="1"/>
          </p:cNvSpPr>
          <p:nvPr>
            <p:ph type="body" idx="3"/>
          </p:nvPr>
        </p:nvSpPr>
        <p:spPr>
          <a:xfrm>
            <a:off x="1221181" y="2678292"/>
            <a:ext cx="5881800" cy="634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s-ES"/>
              <a:t>Thank You</a:t>
            </a:r>
            <a:endParaRPr/>
          </a:p>
        </p:txBody>
      </p:sp>
      <p:grpSp>
        <p:nvGrpSpPr>
          <p:cNvPr id="586" name="Google Shape;586;g2f0240af1f0_0_1032"/>
          <p:cNvGrpSpPr/>
          <p:nvPr/>
        </p:nvGrpSpPr>
        <p:grpSpPr>
          <a:xfrm>
            <a:off x="8380429" y="2920720"/>
            <a:ext cx="3194069" cy="538962"/>
            <a:chOff x="5349842" y="8302092"/>
            <a:chExt cx="1664791" cy="280914"/>
          </a:xfrm>
        </p:grpSpPr>
        <p:grpSp>
          <p:nvGrpSpPr>
            <p:cNvPr id="587" name="Google Shape;587;g2f0240af1f0_0_1032"/>
            <p:cNvGrpSpPr/>
            <p:nvPr/>
          </p:nvGrpSpPr>
          <p:grpSpPr>
            <a:xfrm>
              <a:off x="6388049" y="8302147"/>
              <a:ext cx="280653" cy="280653"/>
              <a:chOff x="1950027" y="2499889"/>
              <a:chExt cx="850463" cy="850463"/>
            </a:xfrm>
          </p:grpSpPr>
          <p:sp>
            <p:nvSpPr>
              <p:cNvPr id="588" name="Google Shape;588;g2f0240af1f0_0_103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89" name="Google Shape;589;g2f0240af1f0_0_1032"/>
              <p:cNvGrpSpPr/>
              <p:nvPr/>
            </p:nvGrpSpPr>
            <p:grpSpPr>
              <a:xfrm>
                <a:off x="2107521" y="2657382"/>
                <a:ext cx="535476" cy="535477"/>
                <a:chOff x="2107521" y="2657382"/>
                <a:chExt cx="535476" cy="535477"/>
              </a:xfrm>
            </p:grpSpPr>
            <p:sp>
              <p:nvSpPr>
                <p:cNvPr id="590" name="Google Shape;590;g2f0240af1f0_0_103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g2f0240af1f0_0_103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g2f0240af1f0_0_103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93" name="Google Shape;593;g2f0240af1f0_0_1032"/>
            <p:cNvGrpSpPr/>
            <p:nvPr/>
          </p:nvGrpSpPr>
          <p:grpSpPr>
            <a:xfrm>
              <a:off x="5695772" y="8302147"/>
              <a:ext cx="280653" cy="280653"/>
              <a:chOff x="-147782" y="2499889"/>
              <a:chExt cx="850463" cy="850463"/>
            </a:xfrm>
          </p:grpSpPr>
          <p:sp>
            <p:nvSpPr>
              <p:cNvPr id="594" name="Google Shape;594;g2f0240af1f0_0_103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5" name="Google Shape;595;g2f0240af1f0_0_103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6" name="Google Shape;596;g2f0240af1f0_0_1032"/>
            <p:cNvGrpSpPr/>
            <p:nvPr/>
          </p:nvGrpSpPr>
          <p:grpSpPr>
            <a:xfrm>
              <a:off x="6733980" y="8302147"/>
              <a:ext cx="280653" cy="280653"/>
              <a:chOff x="2998302" y="2499889"/>
              <a:chExt cx="850463" cy="850463"/>
            </a:xfrm>
          </p:grpSpPr>
          <p:sp>
            <p:nvSpPr>
              <p:cNvPr id="597" name="Google Shape;597;g2f0240af1f0_0_103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g2f0240af1f0_0_103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9" name="Google Shape;599;g2f0240af1f0_0_1032"/>
            <p:cNvGrpSpPr/>
            <p:nvPr/>
          </p:nvGrpSpPr>
          <p:grpSpPr>
            <a:xfrm>
              <a:off x="5349842" y="8302146"/>
              <a:ext cx="280653" cy="280860"/>
              <a:chOff x="-1196056" y="2499889"/>
              <a:chExt cx="850463" cy="851092"/>
            </a:xfrm>
          </p:grpSpPr>
          <p:sp>
            <p:nvSpPr>
              <p:cNvPr id="600" name="Google Shape;600;g2f0240af1f0_0_103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g2f0240af1f0_0_103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2" name="Google Shape;602;g2f0240af1f0_0_1032"/>
            <p:cNvSpPr/>
            <p:nvPr/>
          </p:nvSpPr>
          <p:spPr>
            <a:xfrm>
              <a:off x="6041891" y="8302092"/>
              <a:ext cx="280653" cy="28065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3" name="Google Shape;603;g2f0240af1f0_0_1032"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g2f0240af1f0_0_752"/>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01</a:t>
            </a:r>
            <a:endParaRPr/>
          </a:p>
        </p:txBody>
      </p:sp>
      <p:sp>
        <p:nvSpPr>
          <p:cNvPr id="244" name="Google Shape;244;g2f0240af1f0_0_752"/>
          <p:cNvSpPr/>
          <p:nvPr/>
        </p:nvSpPr>
        <p:spPr>
          <a:xfrm>
            <a:off x="5988116" y="475965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45" name="Google Shape;245;g2f0240af1f0_0_752"/>
          <p:cNvSpPr txBox="1"/>
          <p:nvPr/>
        </p:nvSpPr>
        <p:spPr>
          <a:xfrm>
            <a:off x="6163904" y="4770223"/>
            <a:ext cx="4521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WPROWADZENIE DO MODUŁU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f0240af1f0_0_760"/>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PRZEGLĄD TEMATU</a:t>
            </a:r>
            <a:endParaRPr dirty="0"/>
          </a:p>
        </p:txBody>
      </p:sp>
      <p:sp>
        <p:nvSpPr>
          <p:cNvPr id="251" name="Google Shape;251;g2f0240af1f0_0_760"/>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01</a:t>
            </a:r>
            <a:endParaRPr/>
          </a:p>
        </p:txBody>
      </p:sp>
      <p:sp>
        <p:nvSpPr>
          <p:cNvPr id="252" name="Google Shape;252;g2f0240af1f0_0_760"/>
          <p:cNvSpPr txBox="1">
            <a:spLocks noGrp="1"/>
          </p:cNvSpPr>
          <p:nvPr>
            <p:ph type="body" idx="4"/>
          </p:nvPr>
        </p:nvSpPr>
        <p:spPr>
          <a:xfrm>
            <a:off x="4912292" y="2770036"/>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CELE</a:t>
            </a:r>
            <a:endParaRPr dirty="0"/>
          </a:p>
          <a:p>
            <a:pPr marL="0" lvl="0" indent="0" algn="l" rtl="0">
              <a:lnSpc>
                <a:spcPct val="100000"/>
              </a:lnSpc>
              <a:spcBef>
                <a:spcPts val="0"/>
              </a:spcBef>
              <a:spcAft>
                <a:spcPts val="0"/>
              </a:spcAft>
              <a:buClr>
                <a:srgbClr val="73B64B"/>
              </a:buClr>
              <a:buSzPts val="2400"/>
              <a:buNone/>
            </a:pPr>
            <a:endParaRPr dirty="0"/>
          </a:p>
        </p:txBody>
      </p:sp>
      <p:sp>
        <p:nvSpPr>
          <p:cNvPr id="253" name="Google Shape;253;g2f0240af1f0_0_760"/>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EFEKTY KSZTAŁCENIA</a:t>
            </a:r>
            <a:endParaRPr dirty="0"/>
          </a:p>
          <a:p>
            <a:pPr marL="0" lvl="0" indent="0" algn="l" rtl="0">
              <a:lnSpc>
                <a:spcPct val="100000"/>
              </a:lnSpc>
              <a:spcBef>
                <a:spcPts val="0"/>
              </a:spcBef>
              <a:spcAft>
                <a:spcPts val="0"/>
              </a:spcAft>
              <a:buClr>
                <a:srgbClr val="73B64B"/>
              </a:buClr>
              <a:buSzPts val="2400"/>
              <a:buNone/>
            </a:pPr>
            <a:endParaRPr dirty="0"/>
          </a:p>
        </p:txBody>
      </p:sp>
      <p:sp>
        <p:nvSpPr>
          <p:cNvPr id="254" name="Google Shape;254;g2f0240af1f0_0_760"/>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02</a:t>
            </a:r>
            <a:endParaRPr/>
          </a:p>
        </p:txBody>
      </p:sp>
      <p:sp>
        <p:nvSpPr>
          <p:cNvPr id="255" name="Google Shape;255;g2f0240af1f0_0_760"/>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03</a:t>
            </a:r>
            <a:endParaRPr/>
          </a:p>
        </p:txBody>
      </p:sp>
      <p:sp>
        <p:nvSpPr>
          <p:cNvPr id="256" name="Google Shape;256;g2f0240af1f0_0_760"/>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57" name="Google Shape;257;g2f0240af1f0_0_760"/>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f0240af1f0_0_772"/>
          <p:cNvSpPr txBox="1">
            <a:spLocks noGrp="1"/>
          </p:cNvSpPr>
          <p:nvPr>
            <p:ph type="body" idx="1"/>
          </p:nvPr>
        </p:nvSpPr>
        <p:spPr>
          <a:xfrm>
            <a:off x="563050" y="411100"/>
            <a:ext cx="2778600" cy="803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AutoNum type="arabicPeriod"/>
            </a:pPr>
            <a:r>
              <a:rPr lang="pl-PL" dirty="0"/>
              <a:t>PRZEGLĄD</a:t>
            </a:r>
            <a:endParaRPr dirty="0"/>
          </a:p>
        </p:txBody>
      </p:sp>
      <p:sp>
        <p:nvSpPr>
          <p:cNvPr id="264" name="Google Shape;264;g2f0240af1f0_0_772"/>
          <p:cNvSpPr txBox="1">
            <a:spLocks noGrp="1"/>
          </p:cNvSpPr>
          <p:nvPr>
            <p:ph type="body" idx="2"/>
          </p:nvPr>
        </p:nvSpPr>
        <p:spPr>
          <a:xfrm>
            <a:off x="451290" y="1105091"/>
            <a:ext cx="10766100" cy="5575500"/>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800"/>
              </a:spcBef>
              <a:spcAft>
                <a:spcPts val="0"/>
              </a:spcAft>
              <a:buClr>
                <a:srgbClr val="000000"/>
              </a:buClr>
              <a:buSzPts val="2400"/>
              <a:buFont typeface="Arial" panose="020B0604020202020204" pitchFamily="34" charset="0"/>
              <a:buChar char="•"/>
            </a:pPr>
            <a:r>
              <a:rPr lang="pl-PL" sz="2000" dirty="0">
                <a:solidFill>
                  <a:srgbClr val="000000"/>
                </a:solidFill>
              </a:rPr>
              <a:t>Osiągnięcie celów w zakresie zrównoważonego rozwoju bezpośrednio wiąże się z zaangażowaniem wszystkich interesariuszy, co można zapewnić poprzez „procedury kaskadowe” w łańcuchach wartości i dostaw w gospodarce.</a:t>
            </a:r>
          </a:p>
          <a:p>
            <a:pPr marL="419100" lvl="0" indent="-342900" algn="just" rtl="0">
              <a:lnSpc>
                <a:spcPct val="100000"/>
              </a:lnSpc>
              <a:spcBef>
                <a:spcPts val="800"/>
              </a:spcBef>
              <a:spcAft>
                <a:spcPts val="0"/>
              </a:spcAft>
              <a:buClr>
                <a:srgbClr val="000000"/>
              </a:buClr>
              <a:buSzPts val="2400"/>
              <a:buFont typeface="Arial" panose="020B0604020202020204" pitchFamily="34" charset="0"/>
              <a:buChar char="•"/>
            </a:pPr>
            <a:r>
              <a:rPr lang="pl-PL" sz="2000" dirty="0">
                <a:solidFill>
                  <a:srgbClr val="000000"/>
                </a:solidFill>
              </a:rPr>
              <a:t>Poprawa przejrzystości w łańcuchach dostaw może przyczynić się do zapewnienia etycznych i zrównoważonych praktyk zaopatrzenia w łańcuchach wartości.</a:t>
            </a:r>
          </a:p>
          <a:p>
            <a:pPr marL="76200" lvl="0" indent="0" algn="just" rtl="0">
              <a:lnSpc>
                <a:spcPct val="100000"/>
              </a:lnSpc>
              <a:spcBef>
                <a:spcPts val="800"/>
              </a:spcBef>
              <a:spcAft>
                <a:spcPts val="0"/>
              </a:spcAft>
              <a:buClr>
                <a:srgbClr val="000000"/>
              </a:buClr>
              <a:buSzPts val="2400"/>
            </a:pPr>
            <a:endParaRPr dirty="0">
              <a:solidFill>
                <a:srgbClr val="000000"/>
              </a:solidFill>
            </a:endParaRPr>
          </a:p>
        </p:txBody>
      </p:sp>
      <p:sp>
        <p:nvSpPr>
          <p:cNvPr id="265" name="Google Shape;265;g2f0240af1f0_0_772"/>
          <p:cNvSpPr txBox="1">
            <a:spLocks noGrp="1"/>
          </p:cNvSpPr>
          <p:nvPr>
            <p:ph type="body" idx="2"/>
          </p:nvPr>
        </p:nvSpPr>
        <p:spPr>
          <a:xfrm>
            <a:off x="451290" y="3026021"/>
            <a:ext cx="10706400" cy="3684900"/>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800"/>
              </a:spcBef>
              <a:spcAft>
                <a:spcPts val="0"/>
              </a:spcAft>
              <a:buClr>
                <a:srgbClr val="000000"/>
              </a:buClr>
              <a:buSzPts val="2400"/>
              <a:buFont typeface="Arial" panose="020B0604020202020204" pitchFamily="34" charset="0"/>
              <a:buChar char="•"/>
            </a:pPr>
            <a:r>
              <a:rPr lang="pl-PL" sz="2000" dirty="0">
                <a:solidFill>
                  <a:srgbClr val="000000"/>
                </a:solidFill>
              </a:rPr>
              <a:t>Mimo że raportowanie informacji niefinansowych w ramach zrównoważonych celów i procedur nie jest obecnie obowiązkowe dla mikroprzedsiębiorstw, obowiązki mogą pośrednio wpływać na nie, jeśli są one zaangażowane w łańcuchy dostaw z większymi firmami, które są zobowiązane do przestrzegania wymogów regulacyjnych.</a:t>
            </a:r>
          </a:p>
          <a:p>
            <a:pPr marL="419100" lvl="0" indent="-342900" algn="just" rtl="0">
              <a:lnSpc>
                <a:spcPct val="100000"/>
              </a:lnSpc>
              <a:spcBef>
                <a:spcPts val="800"/>
              </a:spcBef>
              <a:spcAft>
                <a:spcPts val="0"/>
              </a:spcAft>
              <a:buClr>
                <a:srgbClr val="000000"/>
              </a:buClr>
              <a:buSzPts val="2400"/>
              <a:buFont typeface="Arial" panose="020B0604020202020204" pitchFamily="34" charset="0"/>
              <a:buChar char="•"/>
            </a:pPr>
            <a:r>
              <a:rPr lang="pl-PL" sz="2000" dirty="0">
                <a:solidFill>
                  <a:srgbClr val="000000"/>
                </a:solidFill>
              </a:rPr>
              <a:t>W tej jednostce przeanalizujemy, jakie są obowiązki ustanowione przez dyrektywy UE dla dużych firm i jak mogą one wpływać na mikroprzedsiębiorstwa, które są częścią ich łańcuchów dostaw.</a:t>
            </a:r>
          </a:p>
          <a:p>
            <a:pPr marL="419100" lvl="0" indent="-342900" algn="just" rtl="0">
              <a:lnSpc>
                <a:spcPct val="100000"/>
              </a:lnSpc>
              <a:spcBef>
                <a:spcPts val="800"/>
              </a:spcBef>
              <a:spcAft>
                <a:spcPts val="0"/>
              </a:spcAft>
              <a:buClr>
                <a:srgbClr val="000000"/>
              </a:buClr>
              <a:buSzPts val="2400"/>
              <a:buFont typeface="Arial" panose="020B0604020202020204" pitchFamily="34" charset="0"/>
              <a:buChar char="•"/>
            </a:pPr>
            <a:r>
              <a:rPr lang="pl-PL" sz="2000" dirty="0">
                <a:solidFill>
                  <a:srgbClr val="000000"/>
                </a:solidFill>
              </a:rPr>
              <a:t>-Ocenimy również, w jaki sposób przygotować się na wymogi nałożone na większych partnerów i uniknąć „efektu wykluczenia z rynku”, jeśli ich nie spełnimy.</a:t>
            </a:r>
            <a:endParaRPr sz="20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f0240af1f0_0_77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s-ES" dirty="0"/>
              <a:t>02. </a:t>
            </a:r>
            <a:r>
              <a:rPr lang="pl-PL" dirty="0"/>
              <a:t>CELE</a:t>
            </a:r>
            <a:endParaRPr dirty="0"/>
          </a:p>
        </p:txBody>
      </p:sp>
      <p:sp>
        <p:nvSpPr>
          <p:cNvPr id="272" name="Google Shape;272;g2f0240af1f0_0_77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dirty="0">
                <a:solidFill>
                  <a:srgbClr val="000000"/>
                </a:solidFill>
              </a:rPr>
              <a:t>Niniejszy dział ma na celu lepsze zrozumienie obowiązków związanych z przejrzystością i oceną wpływu i ryzyka, z którymi mikroprzedsiębiorstwa mogą mieć do czynienia, jeśli są częścią łańcucha dostaw lub łańcucha wartości obejmującego większe podmioty.</a:t>
            </a:r>
            <a:endParaRPr sz="21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pl-PL" dirty="0"/>
              <a:t>Cele szczegółowe</a:t>
            </a:r>
            <a:endParaRPr dirty="0"/>
          </a:p>
        </p:txBody>
      </p:sp>
      <p:sp>
        <p:nvSpPr>
          <p:cNvPr id="280" name="Google Shape;280;p2"/>
          <p:cNvSpPr txBox="1">
            <a:spLocks noGrp="1"/>
          </p:cNvSpPr>
          <p:nvPr>
            <p:ph type="body" idx="2"/>
          </p:nvPr>
        </p:nvSpPr>
        <p:spPr>
          <a:xfrm>
            <a:off x="904856" y="1928079"/>
            <a:ext cx="10052954" cy="4250335"/>
          </a:xfrm>
          <a:prstGeom prst="rect">
            <a:avLst/>
          </a:prstGeom>
          <a:noFill/>
          <a:ln>
            <a:noFill/>
          </a:ln>
        </p:spPr>
        <p:txBody>
          <a:bodyPr spcFirstLastPara="1" wrap="square" lIns="91425" tIns="45700" rIns="91425" bIns="45700" anchor="t" anchorCtr="0">
            <a:noAutofit/>
          </a:bodyPr>
          <a:lstStyle/>
          <a:p>
            <a:pPr marL="457200" lvl="0" indent="-361950" algn="just" rtl="0">
              <a:lnSpc>
                <a:spcPct val="115000"/>
              </a:lnSpc>
              <a:spcBef>
                <a:spcPts val="0"/>
              </a:spcBef>
              <a:spcAft>
                <a:spcPts val="0"/>
              </a:spcAft>
              <a:buClr>
                <a:srgbClr val="000000"/>
              </a:buClr>
              <a:buSzPts val="2100"/>
              <a:buFont typeface="Calibri"/>
              <a:buChar char="●"/>
            </a:pPr>
            <a:r>
              <a:rPr lang="pl-PL" dirty="0">
                <a:solidFill>
                  <a:srgbClr val="000000"/>
                </a:solidFill>
              </a:rPr>
              <a:t>Analiza europejskich ram regulacyjnych mających wpływ na łańcuchy dostaw i wartości - głównie dwie dyrektywy: CSRD i CSDD.</a:t>
            </a:r>
          </a:p>
          <a:p>
            <a:pPr marL="457200" lvl="0" indent="-361950" algn="just" rtl="0">
              <a:lnSpc>
                <a:spcPct val="115000"/>
              </a:lnSpc>
              <a:spcBef>
                <a:spcPts val="0"/>
              </a:spcBef>
              <a:spcAft>
                <a:spcPts val="0"/>
              </a:spcAft>
              <a:buClr>
                <a:srgbClr val="000000"/>
              </a:buClr>
              <a:buSzPts val="2100"/>
              <a:buFont typeface="Calibri"/>
              <a:buChar char="●"/>
            </a:pPr>
            <a:endParaRPr dirty="0">
              <a:solidFill>
                <a:srgbClr val="000000"/>
              </a:solidFill>
            </a:endParaRPr>
          </a:p>
          <a:p>
            <a:pPr marL="457200" lvl="0" indent="-361950" algn="just" rtl="0">
              <a:lnSpc>
                <a:spcPct val="115000"/>
              </a:lnSpc>
              <a:spcBef>
                <a:spcPts val="0"/>
              </a:spcBef>
              <a:spcAft>
                <a:spcPts val="0"/>
              </a:spcAft>
              <a:buClr>
                <a:srgbClr val="000000"/>
              </a:buClr>
              <a:buSzPts val="2100"/>
              <a:buChar char="●"/>
            </a:pPr>
            <a:r>
              <a:rPr lang="pl-PL" dirty="0">
                <a:solidFill>
                  <a:srgbClr val="000000"/>
                </a:solidFill>
              </a:rPr>
              <a:t>Zidentyfikować firmy, które są zobowiązane do wypełniania obowiązków dotyczących łańcuchów dostaw i wartości.</a:t>
            </a:r>
          </a:p>
          <a:p>
            <a:pPr marL="457200" lvl="0" indent="-361950" algn="just" rtl="0">
              <a:lnSpc>
                <a:spcPct val="115000"/>
              </a:lnSpc>
              <a:spcBef>
                <a:spcPts val="0"/>
              </a:spcBef>
              <a:spcAft>
                <a:spcPts val="0"/>
              </a:spcAft>
              <a:buClr>
                <a:srgbClr val="000000"/>
              </a:buClr>
              <a:buSzPts val="2100"/>
              <a:buChar char="●"/>
            </a:pPr>
            <a:endParaRPr dirty="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pl-PL" dirty="0">
                <a:solidFill>
                  <a:srgbClr val="000000"/>
                </a:solidFill>
              </a:rPr>
              <a:t>Zrozumienie bezpośrednich zobowiązań większych firm i pośrednich zobowiązań w zakresie zrównoważonego rozwoju oraz wymagań, jakie mogą napotkać mikroprzedsiębiorstwa, gdy są częścią ich łańcucha dostaw lub łańcucha wartości.</a:t>
            </a:r>
            <a:endParaRPr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3853</Words>
  <Application>Microsoft Office PowerPoint</Application>
  <PresentationFormat>Widescreen</PresentationFormat>
  <Paragraphs>274</Paragraphs>
  <Slides>49</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Montserrat Light</vt:lpstr>
      <vt:lpstr>Calibri</vt:lpstr>
      <vt:lpstr>Wingdings</vt:lpstr>
      <vt:lpstr>Arial</vt:lpstr>
      <vt:lpstr>Roboto</vt:lpstr>
      <vt:lpstr>Aptos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Jacek Wójcik</dc:creator>
  <cp:lastModifiedBy>GV Vadivan</cp:lastModifiedBy>
  <cp:revision>25</cp:revision>
  <dcterms:modified xsi:type="dcterms:W3CDTF">2025-11-17T12:11:38Z</dcterms:modified>
</cp:coreProperties>
</file>