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4" r:id="rId38"/>
    <p:sldId id="350" r:id="rId39"/>
    <p:sldId id="351" r:id="rId40"/>
    <p:sldId id="352" r:id="rId41"/>
    <p:sldId id="353" r:id="rId42"/>
    <p:sldId id="354" r:id="rId43"/>
    <p:sldId id="372" r:id="rId44"/>
    <p:sldId id="307" r:id="rId45"/>
    <p:sldId id="308" r:id="rId46"/>
    <p:sldId id="309" r:id="rId47"/>
    <p:sldId id="310" r:id="rId48"/>
    <p:sldId id="312" r:id="rId49"/>
    <p:sldId id="313" r:id="rId50"/>
    <p:sldId id="314" r:id="rId51"/>
    <p:sldId id="315" r:id="rId52"/>
    <p:sldId id="317" r:id="rId53"/>
    <p:sldId id="318" r:id="rId54"/>
    <p:sldId id="319" r:id="rId55"/>
  </p:sldIdLst>
  <p:sldSz cx="12192000" cy="6858000"/>
  <p:notesSz cx="6858000" cy="9144000"/>
  <p:embeddedFontLst>
    <p:embeddedFont>
      <p:font typeface="Montserrat" panose="00000500000000000000" pitchFamily="2" charset="0"/>
      <p:regular r:id="rId57"/>
      <p:bold r:id="rId58"/>
      <p:italic r:id="rId59"/>
      <p:boldItalic r:id="rId60"/>
    </p:embeddedFont>
    <p:embeddedFont>
      <p:font typeface="Montserrat Light" panose="00000400000000000000" pitchFamily="2" charset="0"/>
      <p:regular r:id="rId61"/>
      <p:bold r:id="rId62"/>
      <p:italic r:id="rId63"/>
      <p:boldItalic r:id="rId64"/>
    </p:embeddedFont>
    <p:embeddedFont>
      <p:font typeface="Roboto" panose="02000000000000000000" pitchFamily="2"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3" roundtripDataSignature="AMtx7mhe4kWlR5/coq3Zd7GZ3PkbWl7w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8845F0-5254-4557-9A22-CE401AB2DE6D}" v="5" dt="2025-11-17T12:09:02.401"/>
  </p1510:revLst>
</p1510:revInfo>
</file>

<file path=ppt/tableStyles.xml><?xml version="1.0" encoding="utf-8"?>
<a:tblStyleLst xmlns:a="http://schemas.openxmlformats.org/drawingml/2006/main" def="{E293A5FC-2247-411B-8097-B864FD4B5B98}">
  <a:tblStyle styleId="{E293A5FC-2247-411B-8097-B864FD4B5B98}"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BE822E9-23FE-47AB-A301-7C0170345AEF}"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5F67AED-CA56-48A6-83FF-9060A25F638A}" styleName="Table_2">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248"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font" Target="fonts/font12.fntdata"/><Relationship Id="rId84" Type="http://schemas.openxmlformats.org/officeDocument/2006/relationships/presProps" Target="presProps.xml"/><Relationship Id="rId8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83" Type="http://customschemas.google.com/relationships/presentationmetadata" Target="metadata"/><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V Vadivan" userId="7c1f3fdc556de7c5" providerId="LiveId" clId="{8D0BCD1F-A3D6-4EA0-BA6B-124C712E6D9B}"/>
    <pc:docChg chg="custSel delSld modSld">
      <pc:chgData name="GV Vadivan" userId="7c1f3fdc556de7c5" providerId="LiveId" clId="{8D0BCD1F-A3D6-4EA0-BA6B-124C712E6D9B}" dt="2025-11-17T12:09:02.401" v="35"/>
      <pc:docMkLst>
        <pc:docMk/>
      </pc:docMkLst>
      <pc:sldChg chg="addSp delSp modSp mod">
        <pc:chgData name="GV Vadivan" userId="7c1f3fdc556de7c5" providerId="LiveId" clId="{8D0BCD1F-A3D6-4EA0-BA6B-124C712E6D9B}" dt="2025-11-17T12:04:48.386" v="1" actId="478"/>
        <pc:sldMkLst>
          <pc:docMk/>
          <pc:sldMk cId="0" sldId="257"/>
        </pc:sldMkLst>
        <pc:spChg chg="add del mod">
          <ac:chgData name="GV Vadivan" userId="7c1f3fdc556de7c5" providerId="LiveId" clId="{8D0BCD1F-A3D6-4EA0-BA6B-124C712E6D9B}" dt="2025-11-17T12:04:48.386" v="1" actId="478"/>
          <ac:spMkLst>
            <pc:docMk/>
            <pc:sldMk cId="0" sldId="257"/>
            <ac:spMk id="3" creationId="{5477F577-E539-A9BF-0CB3-25D768547098}"/>
          </ac:spMkLst>
        </pc:spChg>
        <pc:picChg chg="del">
          <ac:chgData name="GV Vadivan" userId="7c1f3fdc556de7c5" providerId="LiveId" clId="{8D0BCD1F-A3D6-4EA0-BA6B-124C712E6D9B}" dt="2025-11-17T12:04:47.843" v="0" actId="478"/>
          <ac:picMkLst>
            <pc:docMk/>
            <pc:sldMk cId="0" sldId="257"/>
            <ac:picMk id="209" creationId="{00000000-0000-0000-0000-000000000000}"/>
          </ac:picMkLst>
        </pc:picChg>
      </pc:sldChg>
      <pc:sldChg chg="addSp delSp modSp mod">
        <pc:chgData name="GV Vadivan" userId="7c1f3fdc556de7c5" providerId="LiveId" clId="{8D0BCD1F-A3D6-4EA0-BA6B-124C712E6D9B}" dt="2025-11-17T12:04:52.087" v="3" actId="478"/>
        <pc:sldMkLst>
          <pc:docMk/>
          <pc:sldMk cId="0" sldId="260"/>
        </pc:sldMkLst>
        <pc:spChg chg="add del mod">
          <ac:chgData name="GV Vadivan" userId="7c1f3fdc556de7c5" providerId="LiveId" clId="{8D0BCD1F-A3D6-4EA0-BA6B-124C712E6D9B}" dt="2025-11-17T12:04:52.087" v="3" actId="478"/>
          <ac:spMkLst>
            <pc:docMk/>
            <pc:sldMk cId="0" sldId="260"/>
            <ac:spMk id="3" creationId="{7F77C913-1A0A-468D-ACE5-B1D82F4F590E}"/>
          </ac:spMkLst>
        </pc:spChg>
        <pc:picChg chg="del">
          <ac:chgData name="GV Vadivan" userId="7c1f3fdc556de7c5" providerId="LiveId" clId="{8D0BCD1F-A3D6-4EA0-BA6B-124C712E6D9B}" dt="2025-11-17T12:04:51.556" v="2" actId="478"/>
          <ac:picMkLst>
            <pc:docMk/>
            <pc:sldMk cId="0" sldId="260"/>
            <ac:picMk id="242" creationId="{00000000-0000-0000-0000-000000000000}"/>
          </ac:picMkLst>
        </pc:picChg>
      </pc:sldChg>
      <pc:sldChg chg="addSp delSp modSp mod">
        <pc:chgData name="GV Vadivan" userId="7c1f3fdc556de7c5" providerId="LiveId" clId="{8D0BCD1F-A3D6-4EA0-BA6B-124C712E6D9B}" dt="2025-11-17T12:04:54.507" v="5" actId="478"/>
        <pc:sldMkLst>
          <pc:docMk/>
          <pc:sldMk cId="0" sldId="261"/>
        </pc:sldMkLst>
        <pc:spChg chg="add del mod">
          <ac:chgData name="GV Vadivan" userId="7c1f3fdc556de7c5" providerId="LiveId" clId="{8D0BCD1F-A3D6-4EA0-BA6B-124C712E6D9B}" dt="2025-11-17T12:04:54.507" v="5" actId="478"/>
          <ac:spMkLst>
            <pc:docMk/>
            <pc:sldMk cId="0" sldId="261"/>
            <ac:spMk id="3" creationId="{C785B172-D139-2E6F-98AC-D92CC5C36880}"/>
          </ac:spMkLst>
        </pc:spChg>
        <pc:picChg chg="del">
          <ac:chgData name="GV Vadivan" userId="7c1f3fdc556de7c5" providerId="LiveId" clId="{8D0BCD1F-A3D6-4EA0-BA6B-124C712E6D9B}" dt="2025-11-17T12:04:53.562" v="4" actId="478"/>
          <ac:picMkLst>
            <pc:docMk/>
            <pc:sldMk cId="0" sldId="261"/>
            <ac:picMk id="258" creationId="{00000000-0000-0000-0000-000000000000}"/>
          </ac:picMkLst>
        </pc:picChg>
      </pc:sldChg>
      <pc:sldChg chg="delSp modSp mod modClrScheme chgLayout">
        <pc:chgData name="GV Vadivan" userId="7c1f3fdc556de7c5" providerId="LiveId" clId="{8D0BCD1F-A3D6-4EA0-BA6B-124C712E6D9B}" dt="2025-11-17T12:05:01.082" v="7" actId="478"/>
        <pc:sldMkLst>
          <pc:docMk/>
          <pc:sldMk cId="0" sldId="263"/>
        </pc:sldMkLst>
        <pc:spChg chg="mod ord">
          <ac:chgData name="GV Vadivan" userId="7c1f3fdc556de7c5" providerId="LiveId" clId="{8D0BCD1F-A3D6-4EA0-BA6B-124C712E6D9B}" dt="2025-11-17T12:04:58.849" v="6" actId="700"/>
          <ac:spMkLst>
            <pc:docMk/>
            <pc:sldMk cId="0" sldId="263"/>
            <ac:spMk id="273" creationId="{00000000-0000-0000-0000-000000000000}"/>
          </ac:spMkLst>
        </pc:spChg>
        <pc:spChg chg="mod ord">
          <ac:chgData name="GV Vadivan" userId="7c1f3fdc556de7c5" providerId="LiveId" clId="{8D0BCD1F-A3D6-4EA0-BA6B-124C712E6D9B}" dt="2025-11-17T12:04:58.849" v="6" actId="700"/>
          <ac:spMkLst>
            <pc:docMk/>
            <pc:sldMk cId="0" sldId="263"/>
            <ac:spMk id="275" creationId="{00000000-0000-0000-0000-000000000000}"/>
          </ac:spMkLst>
        </pc:spChg>
        <pc:picChg chg="del mod ord">
          <ac:chgData name="GV Vadivan" userId="7c1f3fdc556de7c5" providerId="LiveId" clId="{8D0BCD1F-A3D6-4EA0-BA6B-124C712E6D9B}" dt="2025-11-17T12:05:01.082" v="7" actId="478"/>
          <ac:picMkLst>
            <pc:docMk/>
            <pc:sldMk cId="0" sldId="263"/>
            <ac:picMk id="272" creationId="{00000000-0000-0000-0000-000000000000}"/>
          </ac:picMkLst>
        </pc:picChg>
      </pc:sldChg>
      <pc:sldChg chg="addSp delSp modSp mod">
        <pc:chgData name="GV Vadivan" userId="7c1f3fdc556de7c5" providerId="LiveId" clId="{8D0BCD1F-A3D6-4EA0-BA6B-124C712E6D9B}" dt="2025-11-17T12:05:06.042" v="9" actId="478"/>
        <pc:sldMkLst>
          <pc:docMk/>
          <pc:sldMk cId="0" sldId="267"/>
        </pc:sldMkLst>
        <pc:spChg chg="add del mod">
          <ac:chgData name="GV Vadivan" userId="7c1f3fdc556de7c5" providerId="LiveId" clId="{8D0BCD1F-A3D6-4EA0-BA6B-124C712E6D9B}" dt="2025-11-17T12:05:06.042" v="9" actId="478"/>
          <ac:spMkLst>
            <pc:docMk/>
            <pc:sldMk cId="0" sldId="267"/>
            <ac:spMk id="3" creationId="{6194C0BA-EDB9-E473-2418-4E188CB259CC}"/>
          </ac:spMkLst>
        </pc:spChg>
        <pc:picChg chg="del">
          <ac:chgData name="GV Vadivan" userId="7c1f3fdc556de7c5" providerId="LiveId" clId="{8D0BCD1F-A3D6-4EA0-BA6B-124C712E6D9B}" dt="2025-11-17T12:05:05.216" v="8" actId="478"/>
          <ac:picMkLst>
            <pc:docMk/>
            <pc:sldMk cId="0" sldId="267"/>
            <ac:picMk id="299" creationId="{00000000-0000-0000-0000-000000000000}"/>
          </ac:picMkLst>
        </pc:picChg>
      </pc:sldChg>
      <pc:sldChg chg="addSp delSp modSp mod">
        <pc:chgData name="GV Vadivan" userId="7c1f3fdc556de7c5" providerId="LiveId" clId="{8D0BCD1F-A3D6-4EA0-BA6B-124C712E6D9B}" dt="2025-11-17T12:05:44.005" v="11" actId="478"/>
        <pc:sldMkLst>
          <pc:docMk/>
          <pc:sldMk cId="0" sldId="268"/>
        </pc:sldMkLst>
        <pc:spChg chg="add del mod">
          <ac:chgData name="GV Vadivan" userId="7c1f3fdc556de7c5" providerId="LiveId" clId="{8D0BCD1F-A3D6-4EA0-BA6B-124C712E6D9B}" dt="2025-11-17T12:05:44.005" v="11" actId="478"/>
          <ac:spMkLst>
            <pc:docMk/>
            <pc:sldMk cId="0" sldId="268"/>
            <ac:spMk id="3" creationId="{74DB3541-CBDC-8640-9C7D-FFD6234E50A7}"/>
          </ac:spMkLst>
        </pc:spChg>
        <pc:picChg chg="del">
          <ac:chgData name="GV Vadivan" userId="7c1f3fdc556de7c5" providerId="LiveId" clId="{8D0BCD1F-A3D6-4EA0-BA6B-124C712E6D9B}" dt="2025-11-17T12:05:43.446" v="10" actId="478"/>
          <ac:picMkLst>
            <pc:docMk/>
            <pc:sldMk cId="0" sldId="268"/>
            <ac:picMk id="310" creationId="{00000000-0000-0000-0000-000000000000}"/>
          </ac:picMkLst>
        </pc:picChg>
      </pc:sldChg>
      <pc:sldChg chg="delSp modSp mod modClrScheme chgLayout">
        <pc:chgData name="GV Vadivan" userId="7c1f3fdc556de7c5" providerId="LiveId" clId="{8D0BCD1F-A3D6-4EA0-BA6B-124C712E6D9B}" dt="2025-11-17T12:07:24.345" v="30" actId="478"/>
        <pc:sldMkLst>
          <pc:docMk/>
          <pc:sldMk cId="0" sldId="269"/>
        </pc:sldMkLst>
        <pc:spChg chg="del">
          <ac:chgData name="GV Vadivan" userId="7c1f3fdc556de7c5" providerId="LiveId" clId="{8D0BCD1F-A3D6-4EA0-BA6B-124C712E6D9B}" dt="2025-11-17T12:07:23.035" v="29" actId="700"/>
          <ac:spMkLst>
            <pc:docMk/>
            <pc:sldMk cId="0" sldId="269"/>
            <ac:spMk id="325" creationId="{00000000-0000-0000-0000-000000000000}"/>
          </ac:spMkLst>
        </pc:spChg>
        <pc:spChg chg="mod ord">
          <ac:chgData name="GV Vadivan" userId="7c1f3fdc556de7c5" providerId="LiveId" clId="{8D0BCD1F-A3D6-4EA0-BA6B-124C712E6D9B}" dt="2025-11-17T12:07:23.035" v="29" actId="700"/>
          <ac:spMkLst>
            <pc:docMk/>
            <pc:sldMk cId="0" sldId="269"/>
            <ac:spMk id="326" creationId="{00000000-0000-0000-0000-000000000000}"/>
          </ac:spMkLst>
        </pc:spChg>
        <pc:spChg chg="mod ord">
          <ac:chgData name="GV Vadivan" userId="7c1f3fdc556de7c5" providerId="LiveId" clId="{8D0BCD1F-A3D6-4EA0-BA6B-124C712E6D9B}" dt="2025-11-17T12:07:23.035" v="29" actId="700"/>
          <ac:spMkLst>
            <pc:docMk/>
            <pc:sldMk cId="0" sldId="269"/>
            <ac:spMk id="327" creationId="{00000000-0000-0000-0000-000000000000}"/>
          </ac:spMkLst>
        </pc:spChg>
        <pc:picChg chg="del">
          <ac:chgData name="GV Vadivan" userId="7c1f3fdc556de7c5" providerId="LiveId" clId="{8D0BCD1F-A3D6-4EA0-BA6B-124C712E6D9B}" dt="2025-11-17T12:07:24.345" v="30" actId="478"/>
          <ac:picMkLst>
            <pc:docMk/>
            <pc:sldMk cId="0" sldId="269"/>
            <ac:picMk id="328" creationId="{00000000-0000-0000-0000-000000000000}"/>
          </ac:picMkLst>
        </pc:picChg>
      </pc:sldChg>
      <pc:sldChg chg="delSp mod modTransition delAnim">
        <pc:chgData name="GV Vadivan" userId="7c1f3fdc556de7c5" providerId="LiveId" clId="{8D0BCD1F-A3D6-4EA0-BA6B-124C712E6D9B}" dt="2025-11-17T12:08:29.403" v="31"/>
        <pc:sldMkLst>
          <pc:docMk/>
          <pc:sldMk cId="0" sldId="270"/>
        </pc:sldMkLst>
        <pc:picChg chg="del">
          <ac:chgData name="GV Vadivan" userId="7c1f3fdc556de7c5" providerId="LiveId" clId="{8D0BCD1F-A3D6-4EA0-BA6B-124C712E6D9B}" dt="2025-11-17T12:05:49.686" v="12" actId="478"/>
          <ac:picMkLst>
            <pc:docMk/>
            <pc:sldMk cId="0" sldId="270"/>
            <ac:picMk id="333" creationId="{00000000-0000-0000-0000-000000000000}"/>
          </ac:picMkLst>
        </pc:picChg>
      </pc:sldChg>
      <pc:sldChg chg="modTransition">
        <pc:chgData name="GV Vadivan" userId="7c1f3fdc556de7c5" providerId="LiveId" clId="{8D0BCD1F-A3D6-4EA0-BA6B-124C712E6D9B}" dt="2025-11-17T12:08:33.014" v="32"/>
        <pc:sldMkLst>
          <pc:docMk/>
          <pc:sldMk cId="0" sldId="271"/>
        </pc:sldMkLst>
      </pc:sldChg>
      <pc:sldChg chg="modAnim">
        <pc:chgData name="GV Vadivan" userId="7c1f3fdc556de7c5" providerId="LiveId" clId="{8D0BCD1F-A3D6-4EA0-BA6B-124C712E6D9B}" dt="2025-11-17T12:08:46.193" v="33"/>
        <pc:sldMkLst>
          <pc:docMk/>
          <pc:sldMk cId="0" sldId="280"/>
        </pc:sldMkLst>
      </pc:sldChg>
      <pc:sldChg chg="addSp delSp modSp mod">
        <pc:chgData name="GV Vadivan" userId="7c1f3fdc556de7c5" providerId="LiveId" clId="{8D0BCD1F-A3D6-4EA0-BA6B-124C712E6D9B}" dt="2025-11-17T12:05:58.138" v="14" actId="478"/>
        <pc:sldMkLst>
          <pc:docMk/>
          <pc:sldMk cId="0" sldId="287"/>
        </pc:sldMkLst>
        <pc:spChg chg="add del mod">
          <ac:chgData name="GV Vadivan" userId="7c1f3fdc556de7c5" providerId="LiveId" clId="{8D0BCD1F-A3D6-4EA0-BA6B-124C712E6D9B}" dt="2025-11-17T12:05:58.138" v="14" actId="478"/>
          <ac:spMkLst>
            <pc:docMk/>
            <pc:sldMk cId="0" sldId="287"/>
            <ac:spMk id="3" creationId="{8BF06BEA-5A66-CB7B-A944-AD563A7FA672}"/>
          </ac:spMkLst>
        </pc:spChg>
        <pc:picChg chg="del">
          <ac:chgData name="GV Vadivan" userId="7c1f3fdc556de7c5" providerId="LiveId" clId="{8D0BCD1F-A3D6-4EA0-BA6B-124C712E6D9B}" dt="2025-11-17T12:05:57.070" v="13" actId="478"/>
          <ac:picMkLst>
            <pc:docMk/>
            <pc:sldMk cId="0" sldId="287"/>
            <ac:picMk id="608" creationId="{00000000-0000-0000-0000-000000000000}"/>
          </ac:picMkLst>
        </pc:picChg>
      </pc:sldChg>
      <pc:sldChg chg="addSp delSp modSp mod">
        <pc:chgData name="GV Vadivan" userId="7c1f3fdc556de7c5" providerId="LiveId" clId="{8D0BCD1F-A3D6-4EA0-BA6B-124C712E6D9B}" dt="2025-11-17T12:06:01.316" v="16" actId="478"/>
        <pc:sldMkLst>
          <pc:docMk/>
          <pc:sldMk cId="0" sldId="288"/>
        </pc:sldMkLst>
        <pc:spChg chg="add del mod">
          <ac:chgData name="GV Vadivan" userId="7c1f3fdc556de7c5" providerId="LiveId" clId="{8D0BCD1F-A3D6-4EA0-BA6B-124C712E6D9B}" dt="2025-11-17T12:06:01.316" v="16" actId="478"/>
          <ac:spMkLst>
            <pc:docMk/>
            <pc:sldMk cId="0" sldId="288"/>
            <ac:spMk id="3" creationId="{253D5564-FAF5-31B6-8242-0C5B74941120}"/>
          </ac:spMkLst>
        </pc:spChg>
        <pc:picChg chg="del">
          <ac:chgData name="GV Vadivan" userId="7c1f3fdc556de7c5" providerId="LiveId" clId="{8D0BCD1F-A3D6-4EA0-BA6B-124C712E6D9B}" dt="2025-11-17T12:06:00.642" v="15" actId="478"/>
          <ac:picMkLst>
            <pc:docMk/>
            <pc:sldMk cId="0" sldId="288"/>
            <ac:picMk id="620" creationId="{00000000-0000-0000-0000-000000000000}"/>
          </ac:picMkLst>
        </pc:picChg>
      </pc:sldChg>
      <pc:sldChg chg="del">
        <pc:chgData name="GV Vadivan" userId="7c1f3fdc556de7c5" providerId="LiveId" clId="{8D0BCD1F-A3D6-4EA0-BA6B-124C712E6D9B}" dt="2025-11-17T12:06:06.318" v="17" actId="47"/>
        <pc:sldMkLst>
          <pc:docMk/>
          <pc:sldMk cId="0" sldId="293"/>
        </pc:sldMkLst>
      </pc:sldChg>
      <pc:sldChg chg="addSp delSp modSp mod">
        <pc:chgData name="GV Vadivan" userId="7c1f3fdc556de7c5" providerId="LiveId" clId="{8D0BCD1F-A3D6-4EA0-BA6B-124C712E6D9B}" dt="2025-11-17T12:06:08.306" v="19" actId="478"/>
        <pc:sldMkLst>
          <pc:docMk/>
          <pc:sldMk cId="0" sldId="294"/>
        </pc:sldMkLst>
        <pc:spChg chg="add del mod">
          <ac:chgData name="GV Vadivan" userId="7c1f3fdc556de7c5" providerId="LiveId" clId="{8D0BCD1F-A3D6-4EA0-BA6B-124C712E6D9B}" dt="2025-11-17T12:06:08.306" v="19" actId="478"/>
          <ac:spMkLst>
            <pc:docMk/>
            <pc:sldMk cId="0" sldId="294"/>
            <ac:spMk id="3" creationId="{02AFA806-7889-E954-6A7A-11C088A6978E}"/>
          </ac:spMkLst>
        </pc:spChg>
        <pc:picChg chg="del">
          <ac:chgData name="GV Vadivan" userId="7c1f3fdc556de7c5" providerId="LiveId" clId="{8D0BCD1F-A3D6-4EA0-BA6B-124C712E6D9B}" dt="2025-11-17T12:06:07.683" v="18" actId="478"/>
          <ac:picMkLst>
            <pc:docMk/>
            <pc:sldMk cId="0" sldId="294"/>
            <ac:picMk id="658" creationId="{00000000-0000-0000-0000-000000000000}"/>
          </ac:picMkLst>
        </pc:picChg>
      </pc:sldChg>
      <pc:sldChg chg="del">
        <pc:chgData name="GV Vadivan" userId="7c1f3fdc556de7c5" providerId="LiveId" clId="{8D0BCD1F-A3D6-4EA0-BA6B-124C712E6D9B}" dt="2025-11-17T12:06:13.577" v="20" actId="47"/>
        <pc:sldMkLst>
          <pc:docMk/>
          <pc:sldMk cId="0" sldId="306"/>
        </pc:sldMkLst>
      </pc:sldChg>
      <pc:sldChg chg="addSp delSp modSp mod">
        <pc:chgData name="GV Vadivan" userId="7c1f3fdc556de7c5" providerId="LiveId" clId="{8D0BCD1F-A3D6-4EA0-BA6B-124C712E6D9B}" dt="2025-11-17T12:06:16.226" v="22" actId="478"/>
        <pc:sldMkLst>
          <pc:docMk/>
          <pc:sldMk cId="0" sldId="307"/>
        </pc:sldMkLst>
        <pc:spChg chg="add del mod">
          <ac:chgData name="GV Vadivan" userId="7c1f3fdc556de7c5" providerId="LiveId" clId="{8D0BCD1F-A3D6-4EA0-BA6B-124C712E6D9B}" dt="2025-11-17T12:06:16.226" v="22" actId="478"/>
          <ac:spMkLst>
            <pc:docMk/>
            <pc:sldMk cId="0" sldId="307"/>
            <ac:spMk id="3" creationId="{9EEEEC50-AE4F-8C37-A13B-84585863E701}"/>
          </ac:spMkLst>
        </pc:spChg>
        <pc:picChg chg="del">
          <ac:chgData name="GV Vadivan" userId="7c1f3fdc556de7c5" providerId="LiveId" clId="{8D0BCD1F-A3D6-4EA0-BA6B-124C712E6D9B}" dt="2025-11-17T12:06:15.692" v="21" actId="478"/>
          <ac:picMkLst>
            <pc:docMk/>
            <pc:sldMk cId="0" sldId="307"/>
            <ac:picMk id="741" creationId="{00000000-0000-0000-0000-000000000000}"/>
          </ac:picMkLst>
        </pc:picChg>
      </pc:sldChg>
      <pc:sldChg chg="del">
        <pc:chgData name="GV Vadivan" userId="7c1f3fdc556de7c5" providerId="LiveId" clId="{8D0BCD1F-A3D6-4EA0-BA6B-124C712E6D9B}" dt="2025-11-17T12:06:19.364" v="23" actId="47"/>
        <pc:sldMkLst>
          <pc:docMk/>
          <pc:sldMk cId="0" sldId="311"/>
        </pc:sldMkLst>
      </pc:sldChg>
      <pc:sldChg chg="addSp delSp modSp mod">
        <pc:chgData name="GV Vadivan" userId="7c1f3fdc556de7c5" providerId="LiveId" clId="{8D0BCD1F-A3D6-4EA0-BA6B-124C712E6D9B}" dt="2025-11-17T12:06:21.783" v="25" actId="478"/>
        <pc:sldMkLst>
          <pc:docMk/>
          <pc:sldMk cId="0" sldId="312"/>
        </pc:sldMkLst>
        <pc:spChg chg="add del mod">
          <ac:chgData name="GV Vadivan" userId="7c1f3fdc556de7c5" providerId="LiveId" clId="{8D0BCD1F-A3D6-4EA0-BA6B-124C712E6D9B}" dt="2025-11-17T12:06:21.783" v="25" actId="478"/>
          <ac:spMkLst>
            <pc:docMk/>
            <pc:sldMk cId="0" sldId="312"/>
            <ac:spMk id="3" creationId="{F81AAC82-7E2D-E6E4-7BAB-2FF7E08B3F17}"/>
          </ac:spMkLst>
        </pc:spChg>
        <pc:picChg chg="del">
          <ac:chgData name="GV Vadivan" userId="7c1f3fdc556de7c5" providerId="LiveId" clId="{8D0BCD1F-A3D6-4EA0-BA6B-124C712E6D9B}" dt="2025-11-17T12:06:21.329" v="24" actId="478"/>
          <ac:picMkLst>
            <pc:docMk/>
            <pc:sldMk cId="0" sldId="312"/>
            <ac:picMk id="772" creationId="{00000000-0000-0000-0000-000000000000}"/>
          </ac:picMkLst>
        </pc:picChg>
      </pc:sldChg>
      <pc:sldChg chg="del">
        <pc:chgData name="GV Vadivan" userId="7c1f3fdc556de7c5" providerId="LiveId" clId="{8D0BCD1F-A3D6-4EA0-BA6B-124C712E6D9B}" dt="2025-11-17T12:06:28.678" v="26" actId="47"/>
        <pc:sldMkLst>
          <pc:docMk/>
          <pc:sldMk cId="0" sldId="316"/>
        </pc:sldMkLst>
      </pc:sldChg>
      <pc:sldChg chg="addSp delSp modSp mod">
        <pc:chgData name="GV Vadivan" userId="7c1f3fdc556de7c5" providerId="LiveId" clId="{8D0BCD1F-A3D6-4EA0-BA6B-124C712E6D9B}" dt="2025-11-17T12:06:31.265" v="28" actId="478"/>
        <pc:sldMkLst>
          <pc:docMk/>
          <pc:sldMk cId="0" sldId="317"/>
        </pc:sldMkLst>
        <pc:spChg chg="add del mod">
          <ac:chgData name="GV Vadivan" userId="7c1f3fdc556de7c5" providerId="LiveId" clId="{8D0BCD1F-A3D6-4EA0-BA6B-124C712E6D9B}" dt="2025-11-17T12:06:31.265" v="28" actId="478"/>
          <ac:spMkLst>
            <pc:docMk/>
            <pc:sldMk cId="0" sldId="317"/>
            <ac:spMk id="3" creationId="{5FFC46D3-FB1F-BF27-2C34-48D45A350481}"/>
          </ac:spMkLst>
        </pc:spChg>
        <pc:picChg chg="del">
          <ac:chgData name="GV Vadivan" userId="7c1f3fdc556de7c5" providerId="LiveId" clId="{8D0BCD1F-A3D6-4EA0-BA6B-124C712E6D9B}" dt="2025-11-17T12:06:30.771" v="27" actId="478"/>
          <ac:picMkLst>
            <pc:docMk/>
            <pc:sldMk cId="0" sldId="317"/>
            <ac:picMk id="807" creationId="{00000000-0000-0000-0000-000000000000}"/>
          </ac:picMkLst>
        </pc:picChg>
      </pc:sldChg>
      <pc:sldChg chg="modTransition modAnim">
        <pc:chgData name="GV Vadivan" userId="7c1f3fdc556de7c5" providerId="LiveId" clId="{8D0BCD1F-A3D6-4EA0-BA6B-124C712E6D9B}" dt="2025-11-17T12:09:02.401" v="35"/>
        <pc:sldMkLst>
          <pc:docMk/>
          <pc:sldMk cId="0" sldId="318"/>
        </pc:sldMkLst>
      </pc:sldChg>
      <pc:sldMasterChg chg="delSldLayout">
        <pc:chgData name="GV Vadivan" userId="7c1f3fdc556de7c5" providerId="LiveId" clId="{8D0BCD1F-A3D6-4EA0-BA6B-124C712E6D9B}" dt="2025-11-17T12:06:19.364" v="23" actId="47"/>
        <pc:sldMasterMkLst>
          <pc:docMk/>
          <pc:sldMasterMk cId="0" sldId="2147483648"/>
        </pc:sldMasterMkLst>
        <pc:sldLayoutChg chg="del">
          <pc:chgData name="GV Vadivan" userId="7c1f3fdc556de7c5" providerId="LiveId" clId="{8D0BCD1F-A3D6-4EA0-BA6B-124C712E6D9B}" dt="2025-11-17T12:06:19.364" v="23" actId="47"/>
          <pc:sldLayoutMkLst>
            <pc:docMk/>
            <pc:sldMasterMk cId="0" sldId="2147483648"/>
            <pc:sldLayoutMk cId="0"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31547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4200700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9960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39223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2057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da7300e6f5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2da7300e6f5_1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g2da7300e6f5_1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extLst>
      <p:ext uri="{BB962C8B-B14F-4D97-AF65-F5344CB8AC3E}">
        <p14:creationId xmlns:p14="http://schemas.microsoft.com/office/powerpoint/2010/main" val="3423182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d080a7830e_0_5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g2d080a7830e_0_5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1745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da81d4fc38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g2da81d4fc3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7864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d080a7830e_0_5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g2d080a7830e_0_5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0866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d080a7830e_0_6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g2d080a7830e_0_6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30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d080a7830e_0_6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g2d080a7830e_0_6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7339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d080a7830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g2d080a7830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0989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1845887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d080a7830e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g2d080a7830e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8876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d080a7830e_0_4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g2d080a7830e_0_4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5848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d080a7830e_0_4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g2d080a7830e_0_4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777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d29169d371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g2d29169d371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7625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d29169d371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g2d29169d371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2468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d29169d371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g2d29169d371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8949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d29169d371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g2d29169d371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6782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d29169d371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g2d29169d371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622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d29169d371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g2d29169d371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800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5" name="Google Shape;58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894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1822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8" name="Google Shape;59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3095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6" name="Google Shape;60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extLst>
      <p:ext uri="{BB962C8B-B14F-4D97-AF65-F5344CB8AC3E}">
        <p14:creationId xmlns:p14="http://schemas.microsoft.com/office/powerpoint/2010/main" val="370285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4" name="Google Shape;61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723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4" name="Google Shape;62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8970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2da7300e6f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g2da7300e6f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9792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2da7300e6f5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g2da7300e6f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2371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da7300e6f5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2" name="Google Shape;642;g2da7300e6f5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827965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6" name="Google Shape;65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extLst>
      <p:ext uri="{BB962C8B-B14F-4D97-AF65-F5344CB8AC3E}">
        <p14:creationId xmlns:p14="http://schemas.microsoft.com/office/powerpoint/2010/main" val="2482557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2d080a7830e_0_5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1" name="Google Shape;671;g2d080a7830e_0_5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4445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d1fbf6497a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7" name="Google Shape;677;g2d1fbf6497a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097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6035379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2d1fbf6497a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3" name="Google Shape;683;g2d1fbf6497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13728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2d1fbf6497a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9" name="Google Shape;689;g2d1fbf6497a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49301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2d1fbf6497a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5" name="Google Shape;695;g2d1fbf6497a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779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91090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9" name="Google Shape;73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extLst>
      <p:ext uri="{BB962C8B-B14F-4D97-AF65-F5344CB8AC3E}">
        <p14:creationId xmlns:p14="http://schemas.microsoft.com/office/powerpoint/2010/main" val="16818946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7" name="Google Shape;74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51677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2d29169d371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2" name="Google Shape;752;g2d29169d371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01094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2d080a7830e_0_6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7" name="Google Shape;757;g2d080a7830e_0_6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37113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0" name="Google Shape;77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extLst>
      <p:ext uri="{BB962C8B-B14F-4D97-AF65-F5344CB8AC3E}">
        <p14:creationId xmlns:p14="http://schemas.microsoft.com/office/powerpoint/2010/main" val="27029876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8" name="Google Shape;77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3063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2499812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2d29169d371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4" name="Google Shape;784;g2d29169d371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04247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2d29169d371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0" name="Google Shape;790;g2d29169d371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14033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2d29c645a3d_1_6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g2d29c645a3d_1_6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5" name="Google Shape;805;g2d29c645a3d_1_6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extLst>
      <p:ext uri="{BB962C8B-B14F-4D97-AF65-F5344CB8AC3E}">
        <p14:creationId xmlns:p14="http://schemas.microsoft.com/office/powerpoint/2010/main" val="19493899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2d29c645a3d_1_6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3" name="Google Shape;813;g2d29c645a3d_1_6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27609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9" name="Google Shape;81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0" name="Google Shape;82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extLst>
      <p:ext uri="{BB962C8B-B14F-4D97-AF65-F5344CB8AC3E}">
        <p14:creationId xmlns:p14="http://schemas.microsoft.com/office/powerpoint/2010/main" val="3178014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3717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4638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2465073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5629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34"/>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34"/>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34"/>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34"/>
          <p:cNvGrpSpPr/>
          <p:nvPr/>
        </p:nvGrpSpPr>
        <p:grpSpPr>
          <a:xfrm>
            <a:off x="-695010" y="4529052"/>
            <a:ext cx="2530502" cy="2045219"/>
            <a:chOff x="5816064" y="9435173"/>
            <a:chExt cx="798029" cy="644988"/>
          </a:xfrm>
        </p:grpSpPr>
        <p:sp>
          <p:nvSpPr>
            <p:cNvPr id="17" name="Google Shape;17;p3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3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3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3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3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3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3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3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3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3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3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3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3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3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3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3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Photo Slide 01 ">
  <p:cSld name="Quote/Photo Slide 01 ">
    <p:spTree>
      <p:nvGrpSpPr>
        <p:cNvPr id="1" name="Shape 134"/>
        <p:cNvGrpSpPr/>
        <p:nvPr/>
      </p:nvGrpSpPr>
      <p:grpSpPr>
        <a:xfrm>
          <a:off x="0" y="0"/>
          <a:ext cx="0" cy="0"/>
          <a:chOff x="0" y="0"/>
          <a:chExt cx="0" cy="0"/>
        </a:xfrm>
      </p:grpSpPr>
      <p:sp>
        <p:nvSpPr>
          <p:cNvPr id="135" name="Google Shape;135;p44"/>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44"/>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37" name="Google Shape;137;p44"/>
          <p:cNvSpPr>
            <a:spLocks noGrp="1"/>
          </p:cNvSpPr>
          <p:nvPr>
            <p:ph type="pic" idx="2"/>
          </p:nvPr>
        </p:nvSpPr>
        <p:spPr>
          <a:xfrm>
            <a:off x="799128" y="746272"/>
            <a:ext cx="10203652" cy="5365455"/>
          </a:xfrm>
          <a:prstGeom prst="rect">
            <a:avLst/>
          </a:prstGeom>
          <a:solidFill>
            <a:srgbClr val="BFBFBF"/>
          </a:solidFill>
          <a:ln>
            <a:noFill/>
          </a:ln>
        </p:spPr>
      </p:sp>
      <p:sp>
        <p:nvSpPr>
          <p:cNvPr id="138" name="Google Shape;138;p44"/>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39" name="Google Shape;139;p44"/>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40"/>
        <p:cNvGrpSpPr/>
        <p:nvPr/>
      </p:nvGrpSpPr>
      <p:grpSpPr>
        <a:xfrm>
          <a:off x="0" y="0"/>
          <a:ext cx="0" cy="0"/>
          <a:chOff x="0" y="0"/>
          <a:chExt cx="0" cy="0"/>
        </a:xfrm>
      </p:grpSpPr>
      <p:sp>
        <p:nvSpPr>
          <p:cNvPr id="141" name="Google Shape;141;p45"/>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45"/>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43" name="Google Shape;143;p4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4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45"/>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46" name="Google Shape;146;p45"/>
          <p:cNvGrpSpPr/>
          <p:nvPr/>
        </p:nvGrpSpPr>
        <p:grpSpPr>
          <a:xfrm>
            <a:off x="-848733" y="3847224"/>
            <a:ext cx="3746119" cy="3027714"/>
            <a:chOff x="5816064" y="9435173"/>
            <a:chExt cx="798029" cy="644988"/>
          </a:xfrm>
        </p:grpSpPr>
        <p:sp>
          <p:nvSpPr>
            <p:cNvPr id="147" name="Google Shape;147;p45"/>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45"/>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45"/>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45"/>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45"/>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45"/>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45"/>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45"/>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 name="Google Shape;155;p45"/>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 name="Google Shape;156;p45"/>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 name="Google Shape;157;p45"/>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45"/>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45"/>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p45"/>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p45"/>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2" name="Google Shape;162;p45"/>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67"/>
        <p:cNvGrpSpPr/>
        <p:nvPr/>
      </p:nvGrpSpPr>
      <p:grpSpPr>
        <a:xfrm>
          <a:off x="0" y="0"/>
          <a:ext cx="0" cy="0"/>
          <a:chOff x="0" y="0"/>
          <a:chExt cx="0" cy="0"/>
        </a:xfrm>
      </p:grpSpPr>
      <p:sp>
        <p:nvSpPr>
          <p:cNvPr id="168" name="Google Shape;168;p47"/>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47"/>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47"/>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1" name="Google Shape;171;p47"/>
          <p:cNvGrpSpPr/>
          <p:nvPr/>
        </p:nvGrpSpPr>
        <p:grpSpPr>
          <a:xfrm>
            <a:off x="-1984680" y="2794849"/>
            <a:ext cx="3760285" cy="3039163"/>
            <a:chOff x="5816064" y="9435173"/>
            <a:chExt cx="798029" cy="644988"/>
          </a:xfrm>
        </p:grpSpPr>
        <p:sp>
          <p:nvSpPr>
            <p:cNvPr id="172" name="Google Shape;172;p4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4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4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4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4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4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4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4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4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4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4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4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4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4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4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87" name="Google Shape;187;p4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
        <p:nvSpPr>
          <p:cNvPr id="188" name="Google Shape;188;p47"/>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89" name="Google Shape;189;p4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0648" y="6175677"/>
            <a:ext cx="2349914" cy="492013"/>
          </a:xfrm>
          <a:prstGeom prst="rect">
            <a:avLst/>
          </a:prstGeom>
          <a:noFill/>
          <a:ln>
            <a:noFill/>
          </a:ln>
        </p:spPr>
      </p:pic>
      <p:sp>
        <p:nvSpPr>
          <p:cNvPr id="190" name="Google Shape;190;p47"/>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47"/>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92"/>
        <p:cNvGrpSpPr/>
        <p:nvPr/>
      </p:nvGrpSpPr>
      <p:grpSpPr>
        <a:xfrm>
          <a:off x="0" y="0"/>
          <a:ext cx="0" cy="0"/>
          <a:chOff x="0" y="0"/>
          <a:chExt cx="0" cy="0"/>
        </a:xfrm>
      </p:grpSpPr>
      <p:sp>
        <p:nvSpPr>
          <p:cNvPr id="193" name="Google Shape;193;p48"/>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48"/>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5" name="Google Shape;195;p48"/>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Google Shape;196;p48"/>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35"/>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35"/>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35"/>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39"/>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39"/>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3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39"/>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39"/>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39"/>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36"/>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36"/>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36"/>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36"/>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36"/>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36"/>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36"/>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6"/>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36"/>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6"/>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36"/>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36"/>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US"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36"/>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36"/>
          <p:cNvGrpSpPr/>
          <p:nvPr/>
        </p:nvGrpSpPr>
        <p:grpSpPr>
          <a:xfrm>
            <a:off x="-692770" y="4423334"/>
            <a:ext cx="3029570" cy="2448579"/>
            <a:chOff x="5816064" y="9435173"/>
            <a:chExt cx="798029" cy="644988"/>
          </a:xfrm>
        </p:grpSpPr>
        <p:sp>
          <p:nvSpPr>
            <p:cNvPr id="61" name="Google Shape;61;p3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3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3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3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3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3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3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3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3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3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3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3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3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3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3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00000" y="5764766"/>
            <a:ext cx="2349914" cy="4920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37"/>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3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37"/>
          <p:cNvGrpSpPr/>
          <p:nvPr/>
        </p:nvGrpSpPr>
        <p:grpSpPr>
          <a:xfrm>
            <a:off x="6966447" y="3406884"/>
            <a:ext cx="3616885" cy="2923263"/>
            <a:chOff x="5816064" y="9435173"/>
            <a:chExt cx="798029" cy="644988"/>
          </a:xfrm>
        </p:grpSpPr>
        <p:sp>
          <p:nvSpPr>
            <p:cNvPr id="82" name="Google Shape;82;p3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3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3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3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3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3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3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3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3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3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3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3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3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3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3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37"/>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37"/>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38"/>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3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3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38"/>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38"/>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38"/>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38"/>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38"/>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38"/>
          <p:cNvSpPr>
            <a:spLocks noGrp="1"/>
          </p:cNvSpPr>
          <p:nvPr>
            <p:ph type="pic" idx="8"/>
          </p:nvPr>
        </p:nvSpPr>
        <p:spPr>
          <a:xfrm>
            <a:off x="-48344" y="0"/>
            <a:ext cx="3570477" cy="6858000"/>
          </a:xfrm>
          <a:prstGeom prst="rect">
            <a:avLst/>
          </a:prstGeom>
          <a:solidFill>
            <a:srgbClr val="D8D8D8"/>
          </a:solidFill>
          <a:ln>
            <a:noFill/>
          </a:ln>
        </p:spPr>
      </p:sp>
      <p:sp>
        <p:nvSpPr>
          <p:cNvPr id="109" name="Google Shape;109;p38"/>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38"/>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11"/>
        <p:cNvGrpSpPr/>
        <p:nvPr/>
      </p:nvGrpSpPr>
      <p:grpSpPr>
        <a:xfrm>
          <a:off x="0" y="0"/>
          <a:ext cx="0" cy="0"/>
          <a:chOff x="0" y="0"/>
          <a:chExt cx="0" cy="0"/>
        </a:xfrm>
      </p:grpSpPr>
      <p:sp>
        <p:nvSpPr>
          <p:cNvPr id="112" name="Google Shape;112;p40"/>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40"/>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40"/>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15" name="Google Shape;115;p40"/>
          <p:cNvSpPr>
            <a:spLocks noGrp="1"/>
          </p:cNvSpPr>
          <p:nvPr>
            <p:ph type="pic" idx="2"/>
          </p:nvPr>
        </p:nvSpPr>
        <p:spPr>
          <a:xfrm>
            <a:off x="635271" y="2095585"/>
            <a:ext cx="5130800" cy="3913188"/>
          </a:xfrm>
          <a:prstGeom prst="rect">
            <a:avLst/>
          </a:prstGeom>
          <a:solidFill>
            <a:srgbClr val="D8D8D8"/>
          </a:solidFill>
          <a:ln>
            <a:noFill/>
          </a:ln>
        </p:spPr>
      </p:sp>
      <p:sp>
        <p:nvSpPr>
          <p:cNvPr id="116" name="Google Shape;116;p40"/>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40"/>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23"/>
        <p:cNvGrpSpPr/>
        <p:nvPr/>
      </p:nvGrpSpPr>
      <p:grpSpPr>
        <a:xfrm>
          <a:off x="0" y="0"/>
          <a:ext cx="0" cy="0"/>
          <a:chOff x="0" y="0"/>
          <a:chExt cx="0" cy="0"/>
        </a:xfrm>
      </p:grpSpPr>
      <p:sp>
        <p:nvSpPr>
          <p:cNvPr id="124" name="Google Shape;124;p43"/>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43"/>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6" name="Google Shape;126;p43"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127" name="Google Shape;127;p43"/>
          <p:cNvSpPr>
            <a:spLocks noGrp="1"/>
          </p:cNvSpPr>
          <p:nvPr>
            <p:ph type="pic" idx="2"/>
          </p:nvPr>
        </p:nvSpPr>
        <p:spPr>
          <a:xfrm>
            <a:off x="7735037" y="1373925"/>
            <a:ext cx="2444127" cy="4336988"/>
          </a:xfrm>
          <a:prstGeom prst="rect">
            <a:avLst/>
          </a:prstGeom>
          <a:solidFill>
            <a:srgbClr val="D8D8D8"/>
          </a:solidFill>
          <a:ln>
            <a:noFill/>
          </a:ln>
        </p:spPr>
      </p:sp>
      <p:sp>
        <p:nvSpPr>
          <p:cNvPr id="128" name="Google Shape;128;p43"/>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Google Shape;129;p43"/>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30"/>
        <p:cNvGrpSpPr/>
        <p:nvPr/>
      </p:nvGrpSpPr>
      <p:grpSpPr>
        <a:xfrm>
          <a:off x="0" y="0"/>
          <a:ext cx="0" cy="0"/>
          <a:chOff x="0" y="0"/>
          <a:chExt cx="0" cy="0"/>
        </a:xfrm>
      </p:grpSpPr>
      <p:sp>
        <p:nvSpPr>
          <p:cNvPr id="131" name="Google Shape;131;p42"/>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4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 name="Google Shape;133;p42"/>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32"/>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2" r:id="rId12"/>
    <p:sldLayoutId id="214748366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image" Target="../media/image25.gif"/><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7.gif"/></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hyperlink" Target="https://www.iso.org/obp/ui#iso:std:iso:14021:ed-2:v1:en" TargetMode="External"/><Relationship Id="rId7" Type="http://schemas.openxmlformats.org/officeDocument/2006/relationships/hyperlink" Target="https://environment.ec.europa.eu/topics/circular-economy/eu-ecolabel_en"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hyperlink" Target="https://www.iso.org/obp/ui/#iso:std:iso:14025:ed-1:v1:en" TargetMode="External"/><Relationship Id="rId4" Type="http://schemas.openxmlformats.org/officeDocument/2006/relationships/image" Target="../media/image39.png"/><Relationship Id="rId9" Type="http://schemas.openxmlformats.org/officeDocument/2006/relationships/image" Target="../media/image25.gif"/></Relationships>
</file>

<file path=ppt/slides/_rels/slide28.xml.rels><?xml version="1.0" encoding="UTF-8" standalone="yes"?>
<Relationships xmlns="http://schemas.openxmlformats.org/package/2006/relationships"><Relationship Id="rId3" Type="http://schemas.openxmlformats.org/officeDocument/2006/relationships/hyperlink" Target="https://info.fairtrade.net/es/what/how-fairtrade-works" TargetMode="External"/><Relationship Id="rId7" Type="http://schemas.openxmlformats.org/officeDocument/2006/relationships/image" Target="../media/image25.gif"/><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hyperlink" Target="https://www.eea.europa.eu/data-and-maps/data/external/global-fsc-and-pefc-certificates" TargetMode="Externa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hyperlink" Target="https://cfpub.epa.gov/si/si_public_record_Report.cfm?Lab=NRMRL&amp;dirEntryId=29426" TargetMode="External"/><Relationship Id="rId7" Type="http://schemas.openxmlformats.org/officeDocument/2006/relationships/image" Target="../media/image25.gif"/><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hyperlink" Target="https://agriculture.ec.europa.eu/farming/organic-farming/organic-logo_en" TargetMode="Externa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8" Type="http://schemas.openxmlformats.org/officeDocument/2006/relationships/hyperlink" Target="http://www.redeuroparc.org" TargetMode="External"/><Relationship Id="rId3" Type="http://schemas.openxmlformats.org/officeDocument/2006/relationships/hyperlink" Target="http://www.consilium.europa.eu" TargetMode="External"/><Relationship Id="rId7" Type="http://schemas.openxmlformats.org/officeDocument/2006/relationships/hyperlink" Target="http://www.wtwco.com" TargetMode="External"/><Relationship Id="rId2" Type="http://schemas.openxmlformats.org/officeDocument/2006/relationships/notesSlide" Target="../notesSlides/notesSlide51.xml"/><Relationship Id="rId1" Type="http://schemas.openxmlformats.org/officeDocument/2006/relationships/slideLayout" Target="../slideLayouts/slideLayout9.xml"/><Relationship Id="rId6" Type="http://schemas.openxmlformats.org/officeDocument/2006/relationships/hyperlink" Target="http://www.sustainabledevelopment.un.org" TargetMode="External"/><Relationship Id="rId5" Type="http://schemas.openxmlformats.org/officeDocument/2006/relationships/hyperlink" Target="http://www.pactomundial.org" TargetMode="External"/><Relationship Id="rId4" Type="http://schemas.openxmlformats.org/officeDocument/2006/relationships/hyperlink" Target="http://www.eesc.europa.eu"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4"/>
          </a:xfrm>
          <a:prstGeom prst="rect">
            <a:avLst/>
          </a:prstGeom>
          <a:noFill/>
          <a:ln>
            <a:noFill/>
          </a:ln>
        </p:spPr>
      </p:pic>
      <p:sp>
        <p:nvSpPr>
          <p:cNvPr id="2" name="Google Shape;217;p1">
            <a:extLst>
              <a:ext uri="{FF2B5EF4-FFF2-40B4-BE49-F238E27FC236}">
                <a16:creationId xmlns:a16="http://schemas.microsoft.com/office/drawing/2014/main" id="{6E95192A-ECF5-A35D-2ABA-141A1CE4249D}"/>
              </a:ext>
            </a:extLst>
          </p:cNvPr>
          <p:cNvSpPr txBox="1"/>
          <p:nvPr/>
        </p:nvSpPr>
        <p:spPr>
          <a:xfrm>
            <a:off x="116705" y="258184"/>
            <a:ext cx="9649087" cy="1702605"/>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err="1">
                <a:latin typeface="Calibri"/>
                <a:ea typeface="Calibri"/>
                <a:cs typeface="Calibri"/>
                <a:sym typeface="Calibri"/>
              </a:rPr>
              <a:t>Zacznij</a:t>
            </a:r>
            <a:r>
              <a:rPr lang="en-US" sz="4800" b="1" i="0" u="none" strike="noStrike" cap="none" dirty="0">
                <a:latin typeface="Calibri"/>
                <a:ea typeface="Calibri"/>
                <a:cs typeface="Calibri"/>
                <a:sym typeface="Calibri"/>
              </a:rPr>
              <a:t> od </a:t>
            </a:r>
            <a:r>
              <a:rPr lang="en-US" sz="4800" b="1" i="0" u="none" strike="noStrike" cap="none" dirty="0" err="1">
                <a:latin typeface="Calibri"/>
                <a:ea typeface="Calibri"/>
                <a:cs typeface="Calibri"/>
                <a:sym typeface="Calibri"/>
              </a:rPr>
              <a:t>zrównoważonego</a:t>
            </a:r>
            <a:r>
              <a:rPr lang="en-US" sz="4800" b="1" i="0" u="none" strike="noStrike" cap="none" dirty="0">
                <a:latin typeface="Calibri"/>
                <a:ea typeface="Calibri"/>
                <a:cs typeface="Calibri"/>
                <a:sym typeface="Calibri"/>
              </a:rPr>
              <a:t> </a:t>
            </a:r>
            <a:r>
              <a:rPr lang="en-US" sz="4800" b="1" i="0" u="none" strike="noStrike" cap="none" dirty="0" err="1">
                <a:latin typeface="Calibri"/>
                <a:ea typeface="Calibri"/>
                <a:cs typeface="Calibri"/>
                <a:sym typeface="Calibri"/>
              </a:rPr>
              <a:t>rozwoju</a:t>
            </a:r>
            <a:endParaRPr lang="pl-PL" sz="4800" b="1" i="0" u="none" strike="noStrike" cap="none" dirty="0">
              <a:latin typeface="Calibri"/>
              <a:ea typeface="Calibri"/>
              <a:cs typeface="Calibri"/>
              <a:sym typeface="Calibri"/>
            </a:endParaRPr>
          </a:p>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err="1">
                <a:latin typeface="Calibri"/>
                <a:ea typeface="Calibri"/>
                <a:cs typeface="Calibri"/>
                <a:sym typeface="Calibri"/>
              </a:rPr>
              <a:t>Zestaw</a:t>
            </a:r>
            <a:r>
              <a:rPr lang="en-US" sz="4800" b="1" i="0" u="none" strike="noStrike" cap="none" dirty="0">
                <a:latin typeface="Calibri"/>
                <a:ea typeface="Calibri"/>
                <a:cs typeface="Calibri"/>
                <a:sym typeface="Calibri"/>
              </a:rPr>
              <a:t> </a:t>
            </a:r>
            <a:r>
              <a:rPr lang="en-US" sz="4800" b="1" i="0" u="none" strike="noStrike" cap="none" dirty="0" err="1">
                <a:latin typeface="Calibri"/>
                <a:ea typeface="Calibri"/>
                <a:cs typeface="Calibri"/>
                <a:sym typeface="Calibri"/>
              </a:rPr>
              <a:t>startowy</a:t>
            </a:r>
            <a:endParaRPr sz="1400" b="0" i="0" u="none" strike="noStrike" cap="none" dirty="0">
              <a:latin typeface="Arial"/>
              <a:ea typeface="Arial"/>
              <a:cs typeface="Arial"/>
              <a:sym typeface="Arial"/>
            </a:endParaRPr>
          </a:p>
        </p:txBody>
      </p:sp>
      <p:sp>
        <p:nvSpPr>
          <p:cNvPr id="3" name="Google Shape;217;p1">
            <a:extLst>
              <a:ext uri="{FF2B5EF4-FFF2-40B4-BE49-F238E27FC236}">
                <a16:creationId xmlns:a16="http://schemas.microsoft.com/office/drawing/2014/main" id="{F2F6E6D3-1638-13EB-3FE0-F8FEFD665F4A}"/>
              </a:ext>
            </a:extLst>
          </p:cNvPr>
          <p:cNvSpPr txBox="1"/>
          <p:nvPr/>
        </p:nvSpPr>
        <p:spPr>
          <a:xfrm>
            <a:off x="116705" y="4321733"/>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dirty="0">
                <a:solidFill>
                  <a:schemeClr val="lt1"/>
                </a:solidFill>
                <a:latin typeface="Calibri"/>
                <a:ea typeface="Calibri"/>
                <a:cs typeface="Calibri"/>
                <a:sym typeface="Calibri"/>
              </a:rPr>
              <a:t>6.</a:t>
            </a:r>
            <a:r>
              <a:rPr lang="en-GB" sz="4800" b="1" i="0" u="none" strike="noStrike" cap="none" dirty="0">
                <a:solidFill>
                  <a:schemeClr val="lt1"/>
                </a:solidFill>
                <a:latin typeface="Calibri"/>
                <a:ea typeface="Calibri"/>
                <a:cs typeface="Calibri"/>
                <a:sym typeface="Calibri"/>
              </a:rPr>
              <a:t> OCENA I PLANOWANIE</a:t>
            </a:r>
            <a:endParaRPr lang="en-GB" sz="1400" b="0" i="0" u="none" strike="noStrike" cap="none" dirty="0">
              <a:solidFill>
                <a:srgbClr val="000000"/>
              </a:solidFill>
              <a:latin typeface="Arial"/>
              <a:ea typeface="Arial"/>
              <a:cs typeface="Arial"/>
              <a:sym typeface="Arial"/>
            </a:endParaRPr>
          </a:p>
        </p:txBody>
      </p:sp>
      <p:pic>
        <p:nvPicPr>
          <p:cNvPr id="4" name="Picture 3" descr="A grey and black sign with a person in a circle&#10;&#10;AI-generated content may be incorrect.">
            <a:extLst>
              <a:ext uri="{FF2B5EF4-FFF2-40B4-BE49-F238E27FC236}">
                <a16:creationId xmlns:a16="http://schemas.microsoft.com/office/drawing/2014/main" id="{4E042898-ACD1-44F3-564E-42A7B087E7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1872" y="5852765"/>
            <a:ext cx="1064955" cy="372602"/>
          </a:xfrm>
          <a:prstGeom prst="rect">
            <a:avLst/>
          </a:prstGeom>
        </p:spPr>
      </p:pic>
      <p:sp>
        <p:nvSpPr>
          <p:cNvPr id="5" name="TextBox 4">
            <a:extLst>
              <a:ext uri="{FF2B5EF4-FFF2-40B4-BE49-F238E27FC236}">
                <a16:creationId xmlns:a16="http://schemas.microsoft.com/office/drawing/2014/main" id="{CAE1E0FE-99EB-D560-A46F-D752507C9E2F}"/>
              </a:ext>
            </a:extLst>
          </p:cNvPr>
          <p:cNvSpPr txBox="1"/>
          <p:nvPr/>
        </p:nvSpPr>
        <p:spPr>
          <a:xfrm>
            <a:off x="1870543" y="5758455"/>
            <a:ext cx="1921329"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
        <p:nvSpPr>
          <p:cNvPr id="6" name="Google Shape;214;p1">
            <a:extLst>
              <a:ext uri="{FF2B5EF4-FFF2-40B4-BE49-F238E27FC236}">
                <a16:creationId xmlns:a16="http://schemas.microsoft.com/office/drawing/2014/main" id="{7ADF36C6-FD8F-CAD2-358A-DA7A349EF1E4}"/>
              </a:ext>
            </a:extLst>
          </p:cNvPr>
          <p:cNvSpPr txBox="1"/>
          <p:nvPr/>
        </p:nvSpPr>
        <p:spPr>
          <a:xfrm>
            <a:off x="4844404" y="5641745"/>
            <a:ext cx="4702718" cy="900206"/>
          </a:xfrm>
          <a:prstGeom prst="rect">
            <a:avLst/>
          </a:prstGeom>
          <a:noFill/>
          <a:ln>
            <a:noFill/>
          </a:ln>
        </p:spPr>
        <p:txBody>
          <a:bodyPr spcFirstLastPara="1" wrap="square" lIns="91425" tIns="45700" rIns="91425" bIns="45700" anchor="t" anchorCtr="0">
            <a:spAutoFit/>
          </a:bodyPr>
          <a:lstStyle/>
          <a:p>
            <a:pPr algn="just" fontAlgn="base"/>
            <a:r>
              <a:rPr lang="pl-PL" sz="1050" dirty="0"/>
              <a:t>Sfinansowane ze środków UE. Wyrażone poglądy i opinie są jedynie opiniami autora lub autorów i niekoniecznie odzwierciedlają poglądy i opinie Unii Europejskiej lub Europejskiej Agencji Wykonawczej ds. Edukacji i Kultury (EACEA). Unia Europejska ani EACEA nie ponoszą za nie odpowiedzialności.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9"/>
          <p:cNvSpPr txBox="1">
            <a:spLocks noGrp="1"/>
          </p:cNvSpPr>
          <p:nvPr>
            <p:ph type="body" idx="1"/>
          </p:nvPr>
        </p:nvSpPr>
        <p:spPr>
          <a:xfrm>
            <a:off x="715875" y="592284"/>
            <a:ext cx="5922900" cy="57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a:t>03. EFEKTY KSZTAŁCENIA</a:t>
            </a:r>
            <a:endParaRPr dirty="0"/>
          </a:p>
        </p:txBody>
      </p:sp>
      <p:sp>
        <p:nvSpPr>
          <p:cNvPr id="286" name="Google Shape;286;p9"/>
          <p:cNvSpPr txBox="1">
            <a:spLocks noGrp="1"/>
          </p:cNvSpPr>
          <p:nvPr>
            <p:ph type="body" idx="2"/>
          </p:nvPr>
        </p:nvSpPr>
        <p:spPr>
          <a:xfrm>
            <a:off x="715875" y="1226277"/>
            <a:ext cx="10245900" cy="5039439"/>
          </a:xfrm>
          <a:prstGeom prst="rect">
            <a:avLst/>
          </a:prstGeom>
          <a:noFill/>
          <a:ln>
            <a:noFill/>
          </a:ln>
        </p:spPr>
        <p:txBody>
          <a:bodyPr spcFirstLastPara="1" wrap="square" lIns="91425" tIns="45700" rIns="91425" bIns="45700" anchor="t" anchorCtr="0">
            <a:noAutofit/>
          </a:bodyPr>
          <a:lstStyle/>
          <a:p>
            <a:pPr marL="419100" lvl="0" indent="-342900" algn="just" rtl="0">
              <a:lnSpc>
                <a:spcPct val="150000"/>
              </a:lnSpc>
              <a:spcBef>
                <a:spcPts val="1000"/>
              </a:spcBef>
              <a:spcAft>
                <a:spcPts val="0"/>
              </a:spcAft>
              <a:buClr>
                <a:srgbClr val="000000"/>
              </a:buClr>
              <a:buSzPts val="2400"/>
              <a:buFont typeface="Arial" panose="020B0604020202020204" pitchFamily="34" charset="0"/>
              <a:buChar char="•"/>
            </a:pPr>
            <a:r>
              <a:rPr lang="pl-PL" b="1" dirty="0">
                <a:solidFill>
                  <a:srgbClr val="000000"/>
                </a:solidFill>
              </a:rPr>
              <a:t>Zaangażowanie kierownictwa </a:t>
            </a:r>
            <a:r>
              <a:rPr lang="pl-PL" dirty="0">
                <a:solidFill>
                  <a:srgbClr val="000000"/>
                </a:solidFill>
              </a:rPr>
              <a:t>w realizację Strategii Zrównoważonego Rozwoju</a:t>
            </a:r>
            <a:r>
              <a:rPr lang="en-US" dirty="0">
                <a:solidFill>
                  <a:srgbClr val="000000"/>
                </a:solidFill>
              </a:rPr>
              <a:t>.</a:t>
            </a:r>
            <a:endParaRPr dirty="0">
              <a:solidFill>
                <a:srgbClr val="000000"/>
              </a:solidFill>
            </a:endParaRPr>
          </a:p>
          <a:p>
            <a:pPr marL="419100" lvl="0" indent="-342900" algn="just" rtl="0">
              <a:lnSpc>
                <a:spcPct val="150000"/>
              </a:lnSpc>
              <a:spcBef>
                <a:spcPts val="1000"/>
              </a:spcBef>
              <a:spcAft>
                <a:spcPts val="0"/>
              </a:spcAft>
              <a:buClr>
                <a:srgbClr val="000000"/>
              </a:buClr>
              <a:buSzPts val="2400"/>
              <a:buFont typeface="Arial" panose="020B0604020202020204" pitchFamily="34" charset="0"/>
              <a:buChar char="•"/>
            </a:pPr>
            <a:r>
              <a:rPr lang="en-US" dirty="0" err="1">
                <a:solidFill>
                  <a:srgbClr val="000000"/>
                </a:solidFill>
              </a:rPr>
              <a:t>Konieczność</a:t>
            </a:r>
            <a:r>
              <a:rPr lang="en-US" dirty="0">
                <a:solidFill>
                  <a:srgbClr val="000000"/>
                </a:solidFill>
              </a:rPr>
              <a:t> </a:t>
            </a:r>
            <a:r>
              <a:rPr lang="en-US" dirty="0" err="1">
                <a:solidFill>
                  <a:srgbClr val="000000"/>
                </a:solidFill>
              </a:rPr>
              <a:t>przeprowadzenia</a:t>
            </a:r>
            <a:r>
              <a:rPr lang="en-US" dirty="0">
                <a:solidFill>
                  <a:srgbClr val="000000"/>
                </a:solidFill>
              </a:rPr>
              <a:t> </a:t>
            </a:r>
            <a:r>
              <a:rPr lang="en-US" b="1" dirty="0" err="1">
                <a:solidFill>
                  <a:srgbClr val="000000"/>
                </a:solidFill>
              </a:rPr>
              <a:t>wcześniejszej</a:t>
            </a:r>
            <a:r>
              <a:rPr lang="en-US" b="1" dirty="0">
                <a:solidFill>
                  <a:srgbClr val="000000"/>
                </a:solidFill>
              </a:rPr>
              <a:t> </a:t>
            </a:r>
            <a:r>
              <a:rPr lang="en-US" b="1" dirty="0" err="1">
                <a:solidFill>
                  <a:srgbClr val="000000"/>
                </a:solidFill>
              </a:rPr>
              <a:t>autodiagnozy</a:t>
            </a:r>
            <a:r>
              <a:rPr lang="en-US" b="1" dirty="0">
                <a:solidFill>
                  <a:srgbClr val="000000"/>
                </a:solidFill>
              </a:rPr>
              <a:t>. </a:t>
            </a:r>
            <a:endParaRPr b="1" dirty="0">
              <a:solidFill>
                <a:srgbClr val="000000"/>
              </a:solidFill>
            </a:endParaRPr>
          </a:p>
          <a:p>
            <a:pPr marL="419100" lvl="0" indent="-342900" algn="just" rtl="0">
              <a:lnSpc>
                <a:spcPct val="150000"/>
              </a:lnSpc>
              <a:spcBef>
                <a:spcPts val="1000"/>
              </a:spcBef>
              <a:spcAft>
                <a:spcPts val="0"/>
              </a:spcAft>
              <a:buClr>
                <a:srgbClr val="000000"/>
              </a:buClr>
              <a:buSzPts val="2400"/>
              <a:buFont typeface="Arial" panose="020B0604020202020204" pitchFamily="34" charset="0"/>
              <a:buChar char="•"/>
            </a:pPr>
            <a:r>
              <a:rPr lang="pl-PL" dirty="0">
                <a:solidFill>
                  <a:srgbClr val="000000"/>
                </a:solidFill>
              </a:rPr>
              <a:t>Znaczenie pomiaru zrównoważonego zarządzania za pomocą wskaźników dla realizacji </a:t>
            </a:r>
            <a:r>
              <a:rPr lang="pl-PL" b="1" dirty="0">
                <a:solidFill>
                  <a:srgbClr val="000000"/>
                </a:solidFill>
              </a:rPr>
              <a:t>celów zrównoważonego rozwoju</a:t>
            </a:r>
            <a:r>
              <a:rPr lang="en-US" dirty="0">
                <a:solidFill>
                  <a:srgbClr val="000000"/>
                </a:solidFill>
              </a:rPr>
              <a:t>.</a:t>
            </a:r>
            <a:endParaRPr dirty="0">
              <a:solidFill>
                <a:srgbClr val="000000"/>
              </a:solidFill>
            </a:endParaRPr>
          </a:p>
          <a:p>
            <a:pPr marL="419100" lvl="0" indent="-342900" algn="just" rtl="0">
              <a:lnSpc>
                <a:spcPct val="150000"/>
              </a:lnSpc>
              <a:spcBef>
                <a:spcPts val="1000"/>
              </a:spcBef>
              <a:spcAft>
                <a:spcPts val="0"/>
              </a:spcAft>
              <a:buClr>
                <a:srgbClr val="000000"/>
              </a:buClr>
              <a:buSzPts val="2400"/>
              <a:buFont typeface="Arial" panose="020B0604020202020204" pitchFamily="34" charset="0"/>
              <a:buChar char="•"/>
            </a:pPr>
            <a:r>
              <a:rPr lang="pl-PL" dirty="0">
                <a:solidFill>
                  <a:srgbClr val="000000"/>
                </a:solidFill>
              </a:rPr>
              <a:t>Wartość i wpływ </a:t>
            </a:r>
            <a:r>
              <a:rPr lang="pl-PL" b="1" dirty="0">
                <a:solidFill>
                  <a:srgbClr val="000000"/>
                </a:solidFill>
              </a:rPr>
              <a:t>zainteresowanych</a:t>
            </a:r>
            <a:r>
              <a:rPr lang="pl-PL" dirty="0">
                <a:solidFill>
                  <a:srgbClr val="000000"/>
                </a:solidFill>
              </a:rPr>
              <a:t> stron</a:t>
            </a:r>
            <a:r>
              <a:rPr lang="en-US" b="1" dirty="0">
                <a:solidFill>
                  <a:srgbClr val="000000"/>
                </a:solidFill>
              </a:rPr>
              <a:t>. </a:t>
            </a:r>
            <a:endParaRPr b="1" dirty="0">
              <a:solidFill>
                <a:srgbClr val="000000"/>
              </a:solidFill>
            </a:endParaRPr>
          </a:p>
          <a:p>
            <a:pPr marL="419100" lvl="0" indent="-342900" algn="just" rtl="0">
              <a:lnSpc>
                <a:spcPct val="150000"/>
              </a:lnSpc>
              <a:spcBef>
                <a:spcPts val="1000"/>
              </a:spcBef>
              <a:spcAft>
                <a:spcPts val="0"/>
              </a:spcAft>
              <a:buClr>
                <a:srgbClr val="000000"/>
              </a:buClr>
              <a:buSzPts val="2400"/>
              <a:buFont typeface="Arial" panose="020B0604020202020204" pitchFamily="34" charset="0"/>
              <a:buChar char="•"/>
            </a:pPr>
            <a:r>
              <a:rPr lang="pl-PL" dirty="0">
                <a:solidFill>
                  <a:srgbClr val="000000"/>
                </a:solidFill>
              </a:rPr>
              <a:t>Ocena, kontrola i </a:t>
            </a:r>
            <a:r>
              <a:rPr lang="pl-PL" b="1" dirty="0">
                <a:solidFill>
                  <a:srgbClr val="000000"/>
                </a:solidFill>
              </a:rPr>
              <a:t>monitorowanie</a:t>
            </a:r>
            <a:r>
              <a:rPr lang="pl-PL" dirty="0">
                <a:solidFill>
                  <a:srgbClr val="000000"/>
                </a:solidFill>
              </a:rPr>
              <a:t> planu zrównoważonego rozwoju mikroprzedsiębiorstw</a:t>
            </a:r>
            <a:r>
              <a:rPr lang="en-US" dirty="0">
                <a:solidFill>
                  <a:srgbClr val="000000"/>
                </a:solidFill>
              </a:rPr>
              <a:t>.</a:t>
            </a:r>
            <a:endParaRPr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1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a:t>
            </a:r>
            <a:endParaRPr/>
          </a:p>
        </p:txBody>
      </p:sp>
      <p:sp>
        <p:nvSpPr>
          <p:cNvPr id="301" name="Google Shape;301;p11"/>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02" name="Google Shape;302;p11"/>
          <p:cNvSpPr txBox="1"/>
          <p:nvPr/>
        </p:nvSpPr>
        <p:spPr>
          <a:xfrm>
            <a:off x="5789779" y="4457954"/>
            <a:ext cx="560874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ZRÓWNOWAŻONE DZIAŁANIA BIZNESOWE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2"/>
          <p:cNvSpPr txBox="1">
            <a:spLocks noGrp="1"/>
          </p:cNvSpPr>
          <p:nvPr>
            <p:ph type="body" idx="1"/>
          </p:nvPr>
        </p:nvSpPr>
        <p:spPr>
          <a:xfrm>
            <a:off x="4970075" y="459732"/>
            <a:ext cx="6634500" cy="11142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800"/>
              </a:spcBef>
              <a:spcAft>
                <a:spcPts val="0"/>
              </a:spcAft>
              <a:buClr>
                <a:srgbClr val="000000"/>
              </a:buClr>
              <a:buSzPts val="1400"/>
              <a:buFont typeface="Arial"/>
              <a:buNone/>
            </a:pPr>
            <a:r>
              <a:rPr lang="pl-PL" dirty="0"/>
              <a:t>Czym jest plan zrównoważonego rozwoju i dlaczego jest ważny</a:t>
            </a:r>
            <a:r>
              <a:rPr lang="en-US" dirty="0"/>
              <a:t>?</a:t>
            </a:r>
            <a:endParaRPr b="0" dirty="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73B64B"/>
              </a:buClr>
              <a:buSzPts val="2400"/>
              <a:buNone/>
            </a:pPr>
            <a:endParaRPr dirty="0"/>
          </a:p>
        </p:txBody>
      </p:sp>
      <p:sp>
        <p:nvSpPr>
          <p:cNvPr id="308" name="Google Shape;308;p12"/>
          <p:cNvSpPr txBox="1">
            <a:spLocks noGrp="1"/>
          </p:cNvSpPr>
          <p:nvPr>
            <p:ph type="body" idx="3"/>
          </p:nvPr>
        </p:nvSpPr>
        <p:spPr>
          <a:xfrm>
            <a:off x="3885875" y="537525"/>
            <a:ext cx="1246200" cy="12819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309" name="Google Shape;309;p12"/>
          <p:cNvSpPr/>
          <p:nvPr/>
        </p:nvSpPr>
        <p:spPr>
          <a:xfrm>
            <a:off x="3920900" y="1819425"/>
            <a:ext cx="7707000" cy="258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1" name="Google Shape;311;p12"/>
          <p:cNvSpPr/>
          <p:nvPr/>
        </p:nvSpPr>
        <p:spPr>
          <a:xfrm>
            <a:off x="3964313" y="3365778"/>
            <a:ext cx="7533300" cy="234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2" name="Google Shape;312;p12"/>
          <p:cNvSpPr txBox="1"/>
          <p:nvPr/>
        </p:nvSpPr>
        <p:spPr>
          <a:xfrm>
            <a:off x="4970075" y="2255904"/>
            <a:ext cx="6771300" cy="54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en-US" sz="2400" b="1" i="0" u="none" strike="noStrike" cap="none" dirty="0" err="1">
                <a:solidFill>
                  <a:srgbClr val="73B64B"/>
                </a:solidFill>
                <a:latin typeface="Calibri"/>
                <a:ea typeface="Calibri"/>
                <a:cs typeface="Calibri"/>
                <a:sym typeface="Calibri"/>
              </a:rPr>
              <a:t>Treść</a:t>
            </a:r>
            <a:r>
              <a:rPr lang="en-US" sz="2400" b="1" i="0" u="none" strike="noStrike" cap="none" dirty="0">
                <a:solidFill>
                  <a:srgbClr val="73B64B"/>
                </a:solidFill>
                <a:latin typeface="Calibri"/>
                <a:ea typeface="Calibri"/>
                <a:cs typeface="Calibri"/>
                <a:sym typeface="Calibri"/>
              </a:rPr>
              <a:t> </a:t>
            </a:r>
            <a:r>
              <a:rPr lang="en-US" sz="2400" b="1" i="0" u="none" strike="noStrike" cap="none" dirty="0" err="1">
                <a:solidFill>
                  <a:srgbClr val="73B64B"/>
                </a:solidFill>
                <a:latin typeface="Calibri"/>
                <a:ea typeface="Calibri"/>
                <a:cs typeface="Calibri"/>
                <a:sym typeface="Calibri"/>
              </a:rPr>
              <a:t>planu</a:t>
            </a:r>
            <a:r>
              <a:rPr lang="en-US" sz="2400" b="1" i="0" u="none" strike="noStrike" cap="none" dirty="0">
                <a:solidFill>
                  <a:srgbClr val="73B64B"/>
                </a:solidFill>
                <a:latin typeface="Calibri"/>
                <a:ea typeface="Calibri"/>
                <a:cs typeface="Calibri"/>
                <a:sym typeface="Calibri"/>
              </a:rPr>
              <a:t> </a:t>
            </a:r>
            <a:r>
              <a:rPr lang="en-US" sz="2400" b="1" i="0" u="none" strike="noStrike" cap="none" dirty="0" err="1">
                <a:solidFill>
                  <a:srgbClr val="73B64B"/>
                </a:solidFill>
                <a:latin typeface="Calibri"/>
                <a:ea typeface="Calibri"/>
                <a:cs typeface="Calibri"/>
                <a:sym typeface="Calibri"/>
              </a:rPr>
              <a:t>zrównoważonego</a:t>
            </a:r>
            <a:r>
              <a:rPr lang="en-US" sz="2400" b="1" i="0" u="none" strike="noStrike" cap="none" dirty="0">
                <a:solidFill>
                  <a:srgbClr val="73B64B"/>
                </a:solidFill>
                <a:latin typeface="Calibri"/>
                <a:ea typeface="Calibri"/>
                <a:cs typeface="Calibri"/>
                <a:sym typeface="Calibri"/>
              </a:rPr>
              <a:t> </a:t>
            </a:r>
            <a:r>
              <a:rPr lang="en-US" sz="2400" b="1" i="0" u="none" strike="noStrike" cap="none" dirty="0" err="1">
                <a:solidFill>
                  <a:srgbClr val="73B64B"/>
                </a:solidFill>
                <a:latin typeface="Calibri"/>
                <a:ea typeface="Calibri"/>
                <a:cs typeface="Calibri"/>
                <a:sym typeface="Calibri"/>
              </a:rPr>
              <a:t>rozwoju</a:t>
            </a:r>
            <a:endParaRPr sz="2400" b="1" i="0" u="none" strike="noStrike" cap="none" dirty="0">
              <a:solidFill>
                <a:srgbClr val="73B64B"/>
              </a:solidFill>
              <a:latin typeface="Calibri"/>
              <a:ea typeface="Calibri"/>
              <a:cs typeface="Calibri"/>
              <a:sym typeface="Calibri"/>
            </a:endParaRPr>
          </a:p>
        </p:txBody>
      </p:sp>
      <p:sp>
        <p:nvSpPr>
          <p:cNvPr id="313" name="Google Shape;313;p12"/>
          <p:cNvSpPr txBox="1"/>
          <p:nvPr/>
        </p:nvSpPr>
        <p:spPr>
          <a:xfrm>
            <a:off x="3874775" y="2021873"/>
            <a:ext cx="1106400" cy="9798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US" sz="4400" b="1" i="0" u="none" strike="noStrike" cap="none">
                <a:solidFill>
                  <a:schemeClr val="lt1"/>
                </a:solidFill>
                <a:latin typeface="Calibri"/>
                <a:ea typeface="Calibri"/>
                <a:cs typeface="Calibri"/>
                <a:sym typeface="Calibri"/>
              </a:rPr>
              <a:t>02</a:t>
            </a:r>
            <a:endParaRPr sz="4400" b="1" i="0" u="none" strike="noStrike" cap="none">
              <a:solidFill>
                <a:schemeClr val="lt1"/>
              </a:solidFill>
              <a:latin typeface="Calibri"/>
              <a:ea typeface="Calibri"/>
              <a:cs typeface="Calibri"/>
              <a:sym typeface="Calibri"/>
            </a:endParaRPr>
          </a:p>
        </p:txBody>
      </p:sp>
      <p:sp>
        <p:nvSpPr>
          <p:cNvPr id="314" name="Google Shape;314;p12"/>
          <p:cNvSpPr/>
          <p:nvPr/>
        </p:nvSpPr>
        <p:spPr>
          <a:xfrm>
            <a:off x="3801200" y="6802429"/>
            <a:ext cx="7772700" cy="258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5" name="Google Shape;315;p12"/>
          <p:cNvSpPr txBox="1"/>
          <p:nvPr/>
        </p:nvSpPr>
        <p:spPr>
          <a:xfrm>
            <a:off x="5030700" y="3686088"/>
            <a:ext cx="6813600" cy="1204978"/>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73B64B"/>
              </a:buClr>
              <a:buSzPts val="2400"/>
              <a:buFont typeface="Arial"/>
              <a:buNone/>
            </a:pPr>
            <a:r>
              <a:rPr lang="pl-PL" sz="2400" b="1" i="0" u="none" strike="noStrike" cap="none" dirty="0">
                <a:solidFill>
                  <a:srgbClr val="73B64B"/>
                </a:solidFill>
                <a:latin typeface="Calibri"/>
                <a:ea typeface="Calibri"/>
                <a:cs typeface="Calibri"/>
                <a:sym typeface="Calibri"/>
              </a:rPr>
              <a:t>Obowiązki prawne i sprawozdawcze w zakresie zrównoważonego rozwoju dla mikroprzedsiębiorstw i MŚP</a:t>
            </a:r>
            <a:endParaRPr sz="2400" b="1" i="0" u="none" strike="noStrike" cap="none" dirty="0">
              <a:solidFill>
                <a:srgbClr val="73B64B"/>
              </a:solidFill>
              <a:latin typeface="Calibri"/>
              <a:ea typeface="Calibri"/>
              <a:cs typeface="Calibri"/>
              <a:sym typeface="Calibri"/>
            </a:endParaRPr>
          </a:p>
        </p:txBody>
      </p:sp>
      <p:sp>
        <p:nvSpPr>
          <p:cNvPr id="316" name="Google Shape;316;p12"/>
          <p:cNvSpPr txBox="1"/>
          <p:nvPr/>
        </p:nvSpPr>
        <p:spPr>
          <a:xfrm>
            <a:off x="3885873" y="3698575"/>
            <a:ext cx="770700" cy="7329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US" sz="4400" b="1" i="0" u="none" strike="noStrike" cap="none">
                <a:solidFill>
                  <a:schemeClr val="lt1"/>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17" name="Google Shape;317;p12"/>
          <p:cNvSpPr/>
          <p:nvPr/>
        </p:nvSpPr>
        <p:spPr>
          <a:xfrm>
            <a:off x="3920894" y="5097202"/>
            <a:ext cx="7533300" cy="234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8" name="Google Shape;318;p12"/>
          <p:cNvSpPr txBox="1"/>
          <p:nvPr/>
        </p:nvSpPr>
        <p:spPr>
          <a:xfrm>
            <a:off x="3920900" y="5360350"/>
            <a:ext cx="843600" cy="7329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US"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19" name="Google Shape;319;p12"/>
          <p:cNvSpPr txBox="1"/>
          <p:nvPr/>
        </p:nvSpPr>
        <p:spPr>
          <a:xfrm>
            <a:off x="4907550" y="5326737"/>
            <a:ext cx="7059900" cy="993737"/>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73B64B"/>
              </a:buClr>
              <a:buSzPts val="2400"/>
              <a:buFont typeface="Arial"/>
              <a:buNone/>
            </a:pPr>
            <a:r>
              <a:rPr lang="pl-PL" sz="2400" b="1" i="0" u="none" strike="noStrike" cap="none" dirty="0">
                <a:solidFill>
                  <a:srgbClr val="73B64B"/>
                </a:solidFill>
                <a:latin typeface="Calibri"/>
                <a:ea typeface="Calibri"/>
                <a:cs typeface="Calibri"/>
                <a:sym typeface="Calibri"/>
              </a:rPr>
              <a:t>Certyfikacja zrównoważonego rozwoju na poziomie europejskim lub organy i instytucje doradcze</a:t>
            </a:r>
            <a:endParaRPr sz="2400" b="1" i="0" u="none" strike="noStrike" cap="none" dirty="0">
              <a:solidFill>
                <a:srgbClr val="73B64B"/>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g2da7300e6f5_1_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800"/>
              </a:spcBef>
              <a:spcAft>
                <a:spcPts val="0"/>
              </a:spcAft>
              <a:buClr>
                <a:srgbClr val="000000"/>
              </a:buClr>
              <a:buSzPts val="1400"/>
              <a:buFont typeface="Arial"/>
              <a:buNone/>
            </a:pPr>
            <a:r>
              <a:rPr lang="pl-PL" dirty="0">
                <a:latin typeface="Calibri"/>
                <a:ea typeface="Calibri"/>
                <a:cs typeface="Calibri"/>
                <a:sym typeface="Calibri"/>
              </a:rPr>
              <a:t>Wartość i wpływ zainteresowanych stron</a:t>
            </a:r>
            <a:r>
              <a:rPr lang="en-US" dirty="0">
                <a:latin typeface="Calibri"/>
                <a:ea typeface="Calibri"/>
                <a:cs typeface="Calibri"/>
                <a:sym typeface="Calibri"/>
              </a:rPr>
              <a:t>?</a:t>
            </a:r>
            <a:endParaRPr dirty="0">
              <a:latin typeface="Calibri"/>
              <a:ea typeface="Calibri"/>
              <a:cs typeface="Calibri"/>
              <a:sym typeface="Calibri"/>
            </a:endParaRPr>
          </a:p>
        </p:txBody>
      </p:sp>
      <p:sp>
        <p:nvSpPr>
          <p:cNvPr id="327" name="Google Shape;327;g2da7300e6f5_1_8"/>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19100" lvl="0" indent="-342900" algn="just" rtl="0">
              <a:lnSpc>
                <a:spcPct val="100000"/>
              </a:lnSpc>
              <a:spcBef>
                <a:spcPts val="1000"/>
              </a:spcBef>
              <a:spcAft>
                <a:spcPts val="0"/>
              </a:spcAft>
              <a:buClr>
                <a:srgbClr val="000000"/>
              </a:buClr>
              <a:buSzPts val="2400"/>
              <a:buFont typeface="Arial" panose="020B0604020202020204" pitchFamily="34" charset="0"/>
              <a:buChar char="•"/>
            </a:pPr>
            <a:r>
              <a:rPr lang="pl-PL" dirty="0">
                <a:solidFill>
                  <a:srgbClr val="000000"/>
                </a:solidFill>
              </a:rPr>
              <a:t>Mapa drogowa „jasnych, wymiernych i realistycznych celów poprawy zrównoważonego rozwoju organizacji” dostosowana do SDG 2030</a:t>
            </a:r>
            <a:r>
              <a:rPr lang="en-US" dirty="0">
                <a:solidFill>
                  <a:srgbClr val="000000"/>
                </a:solidFill>
              </a:rPr>
              <a:t>.</a:t>
            </a:r>
            <a:endParaRPr dirty="0">
              <a:solidFill>
                <a:srgbClr val="000000"/>
              </a:solidFill>
            </a:endParaRPr>
          </a:p>
          <a:p>
            <a:pPr marL="419100" lvl="0" indent="-342900" algn="just" rtl="0">
              <a:lnSpc>
                <a:spcPct val="100000"/>
              </a:lnSpc>
              <a:spcBef>
                <a:spcPts val="1000"/>
              </a:spcBef>
              <a:spcAft>
                <a:spcPts val="0"/>
              </a:spcAft>
              <a:buClr>
                <a:srgbClr val="000000"/>
              </a:buClr>
              <a:buSzPts val="2400"/>
              <a:buFont typeface="Arial" panose="020B0604020202020204" pitchFamily="34" charset="0"/>
              <a:buChar char="•"/>
            </a:pPr>
            <a:r>
              <a:rPr lang="pl-PL" dirty="0">
                <a:solidFill>
                  <a:srgbClr val="000000"/>
                </a:solidFill>
              </a:rPr>
              <a:t>Angażuje wszystkich pracowników, menedżerów, klientów, dostawców i inwestorów</a:t>
            </a:r>
            <a:r>
              <a:rPr lang="en-US" dirty="0">
                <a:solidFill>
                  <a:srgbClr val="000000"/>
                </a:solidFill>
              </a:rPr>
              <a:t>.</a:t>
            </a:r>
            <a:endParaRPr dirty="0">
              <a:solidFill>
                <a:srgbClr val="000000"/>
              </a:solidFill>
            </a:endParaRPr>
          </a:p>
          <a:p>
            <a:pPr marL="419100" lvl="0" indent="-342900" algn="just" rtl="0">
              <a:lnSpc>
                <a:spcPct val="100000"/>
              </a:lnSpc>
              <a:spcBef>
                <a:spcPts val="1000"/>
              </a:spcBef>
              <a:spcAft>
                <a:spcPts val="0"/>
              </a:spcAft>
              <a:buClr>
                <a:srgbClr val="000000"/>
              </a:buClr>
              <a:buSzPts val="2400"/>
              <a:buFont typeface="Arial" panose="020B0604020202020204" pitchFamily="34" charset="0"/>
              <a:buChar char="•"/>
            </a:pPr>
            <a:r>
              <a:rPr lang="pl-PL" i="1" dirty="0">
                <a:solidFill>
                  <a:srgbClr val="000000"/>
                </a:solidFill>
              </a:rPr>
              <a:t>Średnio prawie 8 na 10 firm, które opracowały strategię/plan zrównoważonego rozwoju, poprawiło swoje wyniki w zakresie ochrony środowiska i poziom zadowolenia pracowników, podczas gdy ponad 7 na 10 odnotowało poprawę poziomu zadowolenia klientów</a:t>
            </a:r>
            <a:r>
              <a:rPr lang="en-US" i="1" dirty="0">
                <a:solidFill>
                  <a:srgbClr val="000000"/>
                </a:solidFill>
              </a:rPr>
              <a:t>.</a:t>
            </a:r>
            <a:endParaRPr i="1" dirty="0">
              <a:solidFill>
                <a:srgbClr val="000000"/>
              </a:solidFill>
              <a:highlight>
                <a:srgbClr val="E06666"/>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Google Shape;334;g2d080a7830e_0_597"/>
          <p:cNvSpPr txBox="1">
            <a:spLocks noGrp="1"/>
          </p:cNvSpPr>
          <p:nvPr>
            <p:ph type="body" idx="1"/>
          </p:nvPr>
        </p:nvSpPr>
        <p:spPr>
          <a:xfrm>
            <a:off x="770206" y="369119"/>
            <a:ext cx="10479300" cy="127142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800"/>
              </a:spcBef>
              <a:spcAft>
                <a:spcPts val="0"/>
              </a:spcAft>
              <a:buClr>
                <a:srgbClr val="000000"/>
              </a:buClr>
              <a:buSzPts val="1400"/>
              <a:buNone/>
            </a:pPr>
            <a:r>
              <a:rPr lang="pl-PL" dirty="0">
                <a:latin typeface="Calibri"/>
                <a:ea typeface="Calibri"/>
                <a:cs typeface="Calibri"/>
                <a:sym typeface="Calibri"/>
              </a:rPr>
              <a:t>Czym jest plan zrównoważonego rozwoju i dlaczego jest ważny</a:t>
            </a:r>
            <a:r>
              <a:rPr lang="en-US" dirty="0">
                <a:latin typeface="Calibri"/>
                <a:ea typeface="Calibri"/>
                <a:cs typeface="Calibri"/>
                <a:sym typeface="Calibri"/>
              </a:rPr>
              <a:t>?</a:t>
            </a:r>
            <a:endParaRPr dirty="0">
              <a:latin typeface="Calibri"/>
              <a:ea typeface="Calibri"/>
              <a:cs typeface="Calibri"/>
              <a:sym typeface="Calibri"/>
            </a:endParaRPr>
          </a:p>
        </p:txBody>
      </p:sp>
      <p:sp>
        <p:nvSpPr>
          <p:cNvPr id="335" name="Google Shape;335;g2d080a7830e_0_597"/>
          <p:cNvSpPr txBox="1">
            <a:spLocks noGrp="1"/>
          </p:cNvSpPr>
          <p:nvPr>
            <p:ph type="body" idx="2"/>
          </p:nvPr>
        </p:nvSpPr>
        <p:spPr>
          <a:xfrm>
            <a:off x="679900" y="2365274"/>
            <a:ext cx="10659900" cy="2870113"/>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800"/>
              </a:spcBef>
              <a:spcAft>
                <a:spcPts val="0"/>
              </a:spcAft>
              <a:buSzPts val="2400"/>
              <a:buNone/>
            </a:pPr>
            <a:r>
              <a:rPr lang="pl-PL" b="1" dirty="0">
                <a:solidFill>
                  <a:srgbClr val="000000"/>
                </a:solidFill>
              </a:rPr>
              <a:t>Korzyści z wdrożenia Planu Zrównoważonego Rozwoju dla mikroprzedsiębiorstw</a:t>
            </a:r>
            <a:r>
              <a:rPr lang="en-US" b="1" dirty="0">
                <a:solidFill>
                  <a:srgbClr val="000000"/>
                </a:solidFill>
              </a:rPr>
              <a:t>.</a:t>
            </a:r>
            <a:endParaRPr b="1" dirty="0">
              <a:solidFill>
                <a:srgbClr val="000000"/>
              </a:solidFill>
            </a:endParaRPr>
          </a:p>
          <a:p>
            <a:pPr marL="419100" lvl="0" indent="-342900" algn="just" rtl="0">
              <a:lnSpc>
                <a:spcPct val="150000"/>
              </a:lnSpc>
              <a:spcBef>
                <a:spcPts val="800"/>
              </a:spcBef>
              <a:spcAft>
                <a:spcPts val="0"/>
              </a:spcAft>
              <a:buClr>
                <a:srgbClr val="000000"/>
              </a:buClr>
              <a:buSzPts val="2400"/>
              <a:buFont typeface="Arial" panose="020B0604020202020204" pitchFamily="34" charset="0"/>
              <a:buChar char="•"/>
            </a:pPr>
            <a:r>
              <a:rPr lang="pl-PL" dirty="0">
                <a:solidFill>
                  <a:srgbClr val="000000"/>
                </a:solidFill>
              </a:rPr>
              <a:t>Poprawa wizerunku firmy i reputacji marki</a:t>
            </a:r>
            <a:r>
              <a:rPr lang="en-US" dirty="0">
                <a:solidFill>
                  <a:srgbClr val="000000"/>
                </a:solidFill>
              </a:rPr>
              <a:t>.</a:t>
            </a:r>
            <a:endParaRPr dirty="0">
              <a:solidFill>
                <a:srgbClr val="000000"/>
              </a:solidFill>
            </a:endParaRPr>
          </a:p>
          <a:p>
            <a:pPr marL="419100" lvl="0" indent="-342900" algn="just" rtl="0">
              <a:lnSpc>
                <a:spcPct val="150000"/>
              </a:lnSpc>
              <a:spcBef>
                <a:spcPts val="800"/>
              </a:spcBef>
              <a:spcAft>
                <a:spcPts val="0"/>
              </a:spcAft>
              <a:buClr>
                <a:srgbClr val="000000"/>
              </a:buClr>
              <a:buSzPts val="2400"/>
              <a:buFont typeface="Arial" panose="020B0604020202020204" pitchFamily="34" charset="0"/>
              <a:buChar char="•"/>
            </a:pPr>
            <a:r>
              <a:rPr lang="en-US" dirty="0" err="1">
                <a:solidFill>
                  <a:srgbClr val="000000"/>
                </a:solidFill>
              </a:rPr>
              <a:t>Pozyskiwanie</a:t>
            </a:r>
            <a:r>
              <a:rPr lang="en-US" dirty="0">
                <a:solidFill>
                  <a:srgbClr val="000000"/>
                </a:solidFill>
              </a:rPr>
              <a:t> </a:t>
            </a:r>
            <a:r>
              <a:rPr lang="en-US" dirty="0" err="1">
                <a:solidFill>
                  <a:srgbClr val="000000"/>
                </a:solidFill>
              </a:rPr>
              <a:t>inwestorów</a:t>
            </a:r>
            <a:r>
              <a:rPr lang="en-US" dirty="0">
                <a:solidFill>
                  <a:srgbClr val="000000"/>
                </a:solidFill>
              </a:rPr>
              <a:t>.</a:t>
            </a:r>
            <a:endParaRPr dirty="0">
              <a:solidFill>
                <a:srgbClr val="000000"/>
              </a:solidFill>
            </a:endParaRPr>
          </a:p>
          <a:p>
            <a:pPr marL="419100" lvl="0" indent="-342900" algn="just" rtl="0">
              <a:lnSpc>
                <a:spcPct val="150000"/>
              </a:lnSpc>
              <a:spcBef>
                <a:spcPts val="800"/>
              </a:spcBef>
              <a:spcAft>
                <a:spcPts val="0"/>
              </a:spcAft>
              <a:buClr>
                <a:srgbClr val="000000"/>
              </a:buClr>
              <a:buSzPts val="2400"/>
              <a:buFont typeface="Arial" panose="020B0604020202020204" pitchFamily="34" charset="0"/>
              <a:buChar char="•"/>
            </a:pPr>
            <a:r>
              <a:rPr lang="en-US" dirty="0" err="1">
                <a:solidFill>
                  <a:srgbClr val="000000"/>
                </a:solidFill>
              </a:rPr>
              <a:t>Redukcja</a:t>
            </a:r>
            <a:r>
              <a:rPr lang="en-US" dirty="0">
                <a:solidFill>
                  <a:srgbClr val="000000"/>
                </a:solidFill>
              </a:rPr>
              <a:t> </a:t>
            </a:r>
            <a:r>
              <a:rPr lang="en-US" dirty="0" err="1">
                <a:solidFill>
                  <a:srgbClr val="000000"/>
                </a:solidFill>
              </a:rPr>
              <a:t>kosztów</a:t>
            </a:r>
            <a:r>
              <a:rPr lang="en-US" dirty="0">
                <a:solidFill>
                  <a:srgbClr val="000000"/>
                </a:solidFill>
              </a:rPr>
              <a:t> </a:t>
            </a:r>
            <a:r>
              <a:rPr lang="en-US" dirty="0" err="1">
                <a:solidFill>
                  <a:srgbClr val="000000"/>
                </a:solidFill>
              </a:rPr>
              <a:t>operacyjnych</a:t>
            </a:r>
            <a:r>
              <a:rPr lang="en-US" dirty="0">
                <a:solidFill>
                  <a:srgbClr val="000000"/>
                </a:solidFill>
              </a:rPr>
              <a:t>.</a:t>
            </a:r>
            <a:endParaRPr dirty="0">
              <a:solidFill>
                <a:srgbClr val="000000"/>
              </a:solidFill>
            </a:endParaRPr>
          </a:p>
          <a:p>
            <a:pPr marL="457200" lvl="0" indent="0" algn="just" rtl="0">
              <a:lnSpc>
                <a:spcPct val="150000"/>
              </a:lnSpc>
              <a:spcBef>
                <a:spcPts val="800"/>
              </a:spcBef>
              <a:spcAft>
                <a:spcPts val="0"/>
              </a:spcAft>
              <a:buSzPts val="2400"/>
              <a:buNone/>
            </a:pPr>
            <a:endParaRPr b="1" dirty="0">
              <a:solidFill>
                <a:srgbClr val="000000"/>
              </a:solidFill>
            </a:endParaRPr>
          </a:p>
          <a:p>
            <a:pPr marL="0" lvl="0" indent="0" algn="just" rtl="0">
              <a:lnSpc>
                <a:spcPct val="100000"/>
              </a:lnSpc>
              <a:spcBef>
                <a:spcPts val="800"/>
              </a:spcBef>
              <a:spcAft>
                <a:spcPts val="0"/>
              </a:spcAft>
              <a:buSzPts val="2400"/>
              <a:buNone/>
            </a:pPr>
            <a:endParaRPr dirty="0">
              <a:solidFill>
                <a:srgbClr val="000000"/>
              </a:solidFill>
              <a:highlight>
                <a:srgbClr val="980000"/>
              </a:highlight>
            </a:endParaRPr>
          </a:p>
          <a:p>
            <a:pPr marL="228600" lvl="0" indent="0" algn="just" rtl="0">
              <a:lnSpc>
                <a:spcPct val="100000"/>
              </a:lnSpc>
              <a:spcBef>
                <a:spcPts val="800"/>
              </a:spcBef>
              <a:spcAft>
                <a:spcPts val="0"/>
              </a:spcAft>
              <a:buSzPts val="2400"/>
              <a:buNone/>
            </a:pPr>
            <a:endParaRPr dirty="0">
              <a:highlight>
                <a:srgbClr val="E06666"/>
              </a:highlight>
            </a:endParaRPr>
          </a:p>
          <a:p>
            <a:pPr marL="685800" lvl="1" indent="-228600" algn="just" rtl="0">
              <a:lnSpc>
                <a:spcPct val="100000"/>
              </a:lnSpc>
              <a:spcBef>
                <a:spcPts val="800"/>
              </a:spcBef>
              <a:spcAft>
                <a:spcPts val="0"/>
              </a:spcAft>
              <a:buSzPts val="2000"/>
              <a:buNone/>
            </a:pPr>
            <a:endParaRPr dirty="0"/>
          </a:p>
          <a:p>
            <a:pPr marL="228600" lvl="0" indent="-228600" algn="l" rtl="0">
              <a:lnSpc>
                <a:spcPct val="103333"/>
              </a:lnSpc>
              <a:spcBef>
                <a:spcPts val="0"/>
              </a:spcBef>
              <a:spcAft>
                <a:spcPts val="0"/>
              </a:spcAft>
              <a:buClr>
                <a:srgbClr val="595959"/>
              </a:buClr>
              <a:buSzPts val="2400"/>
              <a:buNone/>
            </a:pPr>
            <a:endParaRPr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2da81d4fc38_0_1"/>
          <p:cNvSpPr txBox="1">
            <a:spLocks noGrp="1"/>
          </p:cNvSpPr>
          <p:nvPr>
            <p:ph type="body" idx="1"/>
          </p:nvPr>
        </p:nvSpPr>
        <p:spPr>
          <a:xfrm>
            <a:off x="770200" y="369128"/>
            <a:ext cx="10479300" cy="1220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800"/>
              </a:spcBef>
              <a:spcAft>
                <a:spcPts val="0"/>
              </a:spcAft>
              <a:buClr>
                <a:srgbClr val="000000"/>
              </a:buClr>
              <a:buSzPts val="1400"/>
              <a:buNone/>
            </a:pPr>
            <a:r>
              <a:rPr lang="pl-PL" dirty="0">
                <a:latin typeface="Calibri"/>
                <a:ea typeface="Calibri"/>
                <a:cs typeface="Calibri"/>
                <a:sym typeface="Calibri"/>
              </a:rPr>
              <a:t>Czym jest plan zrównoważonego rozwoju i dlaczego jest ważny</a:t>
            </a:r>
            <a:r>
              <a:rPr lang="en-US" b="0" dirty="0">
                <a:latin typeface="Calibri"/>
                <a:ea typeface="Calibri"/>
                <a:cs typeface="Calibri"/>
                <a:sym typeface="Calibri"/>
              </a:rPr>
              <a:t>?</a:t>
            </a:r>
            <a:endParaRPr dirty="0">
              <a:latin typeface="Calibri"/>
              <a:ea typeface="Calibri"/>
              <a:cs typeface="Calibri"/>
              <a:sym typeface="Calibri"/>
            </a:endParaRPr>
          </a:p>
        </p:txBody>
      </p:sp>
      <p:pic>
        <p:nvPicPr>
          <p:cNvPr id="341" name="Google Shape;341;g2da81d4fc38_0_1"/>
          <p:cNvPicPr preferRelativeResize="0"/>
          <p:nvPr/>
        </p:nvPicPr>
        <p:blipFill rotWithShape="1">
          <a:blip r:embed="rId3" cstate="screen">
            <a:alphaModFix amt="80000"/>
            <a:extLst>
              <a:ext uri="{28A0092B-C50C-407E-A947-70E740481C1C}">
                <a14:useLocalDpi xmlns:a14="http://schemas.microsoft.com/office/drawing/2010/main"/>
              </a:ext>
            </a:extLst>
          </a:blip>
          <a:srcRect/>
          <a:stretch/>
        </p:blipFill>
        <p:spPr>
          <a:xfrm>
            <a:off x="6481555" y="3972540"/>
            <a:ext cx="4418489" cy="2096775"/>
          </a:xfrm>
          <a:prstGeom prst="rect">
            <a:avLst/>
          </a:prstGeom>
          <a:noFill/>
          <a:ln w="19050" cap="flat" cmpd="sng">
            <a:solidFill>
              <a:srgbClr val="000000"/>
            </a:solidFill>
            <a:prstDash val="solid"/>
            <a:round/>
            <a:headEnd type="none" w="sm" len="sm"/>
            <a:tailEnd type="none" w="sm" len="sm"/>
          </a:ln>
          <a:effectLst>
            <a:outerShdw blurRad="200025" dist="190500" algn="bl" rotWithShape="0">
              <a:srgbClr val="000000">
                <a:alpha val="0"/>
              </a:srgbClr>
            </a:outerShdw>
          </a:effectLst>
        </p:spPr>
      </p:pic>
      <p:sp>
        <p:nvSpPr>
          <p:cNvPr id="342" name="Google Shape;342;g2da81d4fc38_0_1"/>
          <p:cNvSpPr txBox="1"/>
          <p:nvPr/>
        </p:nvSpPr>
        <p:spPr>
          <a:xfrm>
            <a:off x="592050" y="2002800"/>
            <a:ext cx="11007900" cy="1969740"/>
          </a:xfrm>
          <a:prstGeom prst="rect">
            <a:avLst/>
          </a:prstGeom>
          <a:noFill/>
          <a:ln>
            <a:noFill/>
          </a:ln>
        </p:spPr>
        <p:txBody>
          <a:bodyPr spcFirstLastPara="1" wrap="square" lIns="91425" tIns="91425" rIns="91425" bIns="91425" anchor="t" anchorCtr="0">
            <a:spAutoFit/>
          </a:bodyPr>
          <a:lstStyle/>
          <a:p>
            <a:pPr marL="419100" marR="0" lvl="0" indent="-342900" algn="just" rtl="0">
              <a:lnSpc>
                <a:spcPct val="100000"/>
              </a:lnSpc>
              <a:spcBef>
                <a:spcPts val="800"/>
              </a:spcBef>
              <a:spcAft>
                <a:spcPts val="0"/>
              </a:spcAft>
              <a:buClr>
                <a:srgbClr val="000000"/>
              </a:buClr>
              <a:buSzPts val="2400"/>
              <a:buFont typeface="Arial" panose="020B0604020202020204" pitchFamily="34" charset="0"/>
              <a:buChar char="•"/>
            </a:pPr>
            <a:r>
              <a:rPr lang="pl-PL" sz="2400" b="0" i="0" u="none" strike="noStrike" cap="none" dirty="0">
                <a:solidFill>
                  <a:srgbClr val="000000"/>
                </a:solidFill>
                <a:latin typeface="Calibri"/>
                <a:ea typeface="Calibri"/>
                <a:cs typeface="Calibri"/>
                <a:sym typeface="Calibri"/>
              </a:rPr>
              <a:t>Dostęp do funduszy publicznych: granty, dotacje, kontrakty w sektorze publicznym</a:t>
            </a:r>
            <a:r>
              <a:rPr lang="en-US" sz="2400" b="0" i="0" u="none" strike="noStrike" cap="none" dirty="0">
                <a:solidFill>
                  <a:srgbClr val="000000"/>
                </a:solidFill>
                <a:latin typeface="Calibri"/>
                <a:ea typeface="Calibri"/>
                <a:cs typeface="Calibri"/>
                <a:sym typeface="Calibri"/>
              </a:rPr>
              <a:t>.</a:t>
            </a:r>
            <a:endParaRPr lang="en-GB" sz="2400" b="0" i="0" u="none" strike="noStrike" cap="none" dirty="0">
              <a:solidFill>
                <a:srgbClr val="000000"/>
              </a:solidFill>
              <a:latin typeface="Calibri"/>
              <a:ea typeface="Calibri"/>
              <a:cs typeface="Calibri"/>
              <a:sym typeface="Calibri"/>
            </a:endParaRPr>
          </a:p>
          <a:p>
            <a:pPr marL="914400" marR="0" lvl="1" indent="-355600" algn="just" rtl="0">
              <a:lnSpc>
                <a:spcPct val="100000"/>
              </a:lnSpc>
              <a:spcBef>
                <a:spcPts val="800"/>
              </a:spcBef>
              <a:spcAft>
                <a:spcPts val="0"/>
              </a:spcAft>
              <a:buClr>
                <a:srgbClr val="000000"/>
              </a:buClr>
              <a:buSzPts val="2000"/>
              <a:buFont typeface="Calibri"/>
              <a:buChar char="○"/>
            </a:pPr>
            <a:r>
              <a:rPr lang="pl-PL" sz="2400" b="0" i="0" u="none" strike="noStrike" cap="none" dirty="0">
                <a:solidFill>
                  <a:srgbClr val="000000"/>
                </a:solidFill>
                <a:latin typeface="Calibri"/>
                <a:ea typeface="Calibri"/>
                <a:cs typeface="Calibri"/>
                <a:sym typeface="Calibri"/>
              </a:rPr>
              <a:t>Od 2013 r. pomoc na rzecz środowiska i efektywności energetycznej w UE wzrosła pięciokrotnie</a:t>
            </a:r>
            <a:r>
              <a:rPr lang="en-GB" sz="2400" b="0" i="0" u="none" strike="noStrike" cap="none" dirty="0">
                <a:solidFill>
                  <a:srgbClr val="000000"/>
                </a:solidFill>
                <a:latin typeface="Calibri"/>
                <a:ea typeface="Calibri"/>
                <a:cs typeface="Calibri"/>
                <a:sym typeface="Calibri"/>
              </a:rPr>
              <a:t>.</a:t>
            </a:r>
          </a:p>
          <a:p>
            <a:pPr marL="914400" marR="0" lvl="0" indent="0" algn="just" rtl="0">
              <a:lnSpc>
                <a:spcPct val="100000"/>
              </a:lnSpc>
              <a:spcBef>
                <a:spcPts val="800"/>
              </a:spcBef>
              <a:spcAft>
                <a:spcPts val="0"/>
              </a:spcAft>
              <a:buClr>
                <a:srgbClr val="000000"/>
              </a:buClr>
              <a:buSzPts val="2000"/>
              <a:buFont typeface="Arial"/>
              <a:buNone/>
            </a:pPr>
            <a:r>
              <a:rPr lang="pl-PL" sz="2400" b="0" i="0" u="none" strike="noStrike" cap="none" dirty="0">
                <a:solidFill>
                  <a:srgbClr val="000000"/>
                </a:solidFill>
                <a:latin typeface="Calibri"/>
                <a:ea typeface="Calibri"/>
                <a:cs typeface="Calibri"/>
                <a:sym typeface="Calibri"/>
              </a:rPr>
              <a:t>W 2021 r. stanowiły one 55% całkowitego PKB</a:t>
            </a:r>
            <a:r>
              <a:rPr lang="en-US" sz="2400" b="0" i="0" u="none" strike="noStrike" cap="none" dirty="0">
                <a:solidFill>
                  <a:srgbClr val="000000"/>
                </a:solidFill>
                <a:latin typeface="Calibri"/>
                <a:ea typeface="Calibri"/>
                <a:cs typeface="Calibri"/>
                <a:sym typeface="Calibri"/>
              </a:rPr>
              <a:t>.</a:t>
            </a:r>
            <a:endParaRPr sz="2400" b="0" i="0" u="none" strike="noStrike" cap="none" dirty="0">
              <a:solidFill>
                <a:srgbClr val="000000"/>
              </a:solidFill>
              <a:latin typeface="Arial"/>
              <a:ea typeface="Arial"/>
              <a:cs typeface="Arial"/>
              <a:sym typeface="Arial"/>
            </a:endParaRPr>
          </a:p>
        </p:txBody>
      </p:sp>
      <p:pic>
        <p:nvPicPr>
          <p:cNvPr id="343" name="Google Shape;343;g2da81d4fc38_0_1"/>
          <p:cNvPicPr preferRelativeResize="0"/>
          <p:nvPr/>
        </p:nvPicPr>
        <p:blipFill rotWithShape="1">
          <a:blip r:embed="rId4" cstate="screen">
            <a:alphaModFix amt="80000"/>
            <a:extLst>
              <a:ext uri="{28A0092B-C50C-407E-A947-70E740481C1C}">
                <a14:useLocalDpi xmlns:a14="http://schemas.microsoft.com/office/drawing/2010/main"/>
              </a:ext>
            </a:extLst>
          </a:blip>
          <a:srcRect/>
          <a:stretch/>
        </p:blipFill>
        <p:spPr>
          <a:xfrm>
            <a:off x="592050" y="3965375"/>
            <a:ext cx="5270500" cy="2096775"/>
          </a:xfrm>
          <a:prstGeom prst="rect">
            <a:avLst/>
          </a:prstGeom>
          <a:noFill/>
          <a:ln w="19050" cap="flat" cmpd="sng">
            <a:solidFill>
              <a:srgbClr val="010101"/>
            </a:solidFill>
            <a:prstDash val="solid"/>
            <a:round/>
            <a:headEnd type="none" w="sm" len="sm"/>
            <a:tailEnd type="none" w="sm" len="sm"/>
          </a:ln>
          <a:effectLst>
            <a:outerShdw blurRad="200025" dist="190500" algn="bl" rotWithShape="0">
              <a:srgbClr val="000000">
                <a:alpha val="0"/>
              </a:srgbClr>
            </a:outerShdw>
          </a:effectLst>
        </p:spPr>
      </p:pic>
      <p:sp>
        <p:nvSpPr>
          <p:cNvPr id="344" name="Google Shape;344;g2da81d4fc38_0_1"/>
          <p:cNvSpPr txBox="1"/>
          <p:nvPr/>
        </p:nvSpPr>
        <p:spPr>
          <a:xfrm>
            <a:off x="443700" y="6026700"/>
            <a:ext cx="56523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Evolution of aid for the environment and energy efficiency in the EU up to 2021 - source: </a:t>
            </a:r>
            <a:r>
              <a:rPr lang="en-US" sz="1100" b="0" i="1" u="none" strike="noStrike" cap="none">
                <a:solidFill>
                  <a:srgbClr val="000000"/>
                </a:solidFill>
                <a:latin typeface="Calibri"/>
                <a:ea typeface="Calibri"/>
                <a:cs typeface="Calibri"/>
                <a:sym typeface="Calibri"/>
              </a:rPr>
              <a:t>Informe Anual de Ayudas Públicas </a:t>
            </a:r>
            <a:r>
              <a:rPr lang="en-US" sz="1100" b="0" i="0" u="none" strike="noStrike" cap="none">
                <a:solidFill>
                  <a:srgbClr val="000000"/>
                </a:solidFill>
                <a:latin typeface="Calibri"/>
                <a:ea typeface="Calibri"/>
                <a:cs typeface="Calibri"/>
                <a:sym typeface="Calibri"/>
              </a:rPr>
              <a:t>(page 28). Comisión Nacional de los Mercados y de la Competencia. 14 de noviembre de 2023. IAP/CNMC/001/23.</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45" name="Google Shape;345;g2da81d4fc38_0_1"/>
          <p:cNvSpPr txBox="1"/>
          <p:nvPr/>
        </p:nvSpPr>
        <p:spPr>
          <a:xfrm>
            <a:off x="6365200" y="6011081"/>
            <a:ext cx="48843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Breakdown of horizontal (non-sectoral) aid by objective in the EU in 2021 - source: </a:t>
            </a:r>
            <a:r>
              <a:rPr lang="en-US" sz="1100" b="0" i="1" u="none" strike="noStrike" cap="none">
                <a:solidFill>
                  <a:srgbClr val="000000"/>
                </a:solidFill>
                <a:latin typeface="Calibri"/>
                <a:ea typeface="Calibri"/>
                <a:cs typeface="Calibri"/>
                <a:sym typeface="Calibri"/>
              </a:rPr>
              <a:t>Informe Anual de Ayudas Públicas </a:t>
            </a:r>
            <a:r>
              <a:rPr lang="en-US" sz="1100" b="0" i="0" u="none" strike="noStrike" cap="none">
                <a:solidFill>
                  <a:srgbClr val="000000"/>
                </a:solidFill>
                <a:latin typeface="Calibri"/>
                <a:ea typeface="Calibri"/>
                <a:cs typeface="Calibri"/>
                <a:sym typeface="Calibri"/>
              </a:rPr>
              <a:t>(page 28). Comisión Nacional de los Mercados y de la Competencia. 14 de noviembre de 2023. IAP/CNMC/001/23.</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2d080a7830e_0_535"/>
          <p:cNvSpPr txBox="1">
            <a:spLocks noGrp="1"/>
          </p:cNvSpPr>
          <p:nvPr>
            <p:ph type="body" idx="1"/>
          </p:nvPr>
        </p:nvSpPr>
        <p:spPr>
          <a:xfrm>
            <a:off x="770200" y="369127"/>
            <a:ext cx="10479300" cy="1099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800"/>
              </a:spcBef>
              <a:spcAft>
                <a:spcPts val="0"/>
              </a:spcAft>
              <a:buClr>
                <a:srgbClr val="000000"/>
              </a:buClr>
              <a:buSzPts val="1400"/>
              <a:buFont typeface="Arial"/>
              <a:buNone/>
            </a:pPr>
            <a:r>
              <a:rPr lang="pl-PL" dirty="0">
                <a:latin typeface="Calibri"/>
                <a:ea typeface="Calibri"/>
                <a:cs typeface="Calibri"/>
                <a:sym typeface="Calibri"/>
              </a:rPr>
              <a:t>Czym jest plan zrównoważonego rozwoju i dlaczego jest ważny?</a:t>
            </a:r>
            <a:endParaRPr b="0" dirty="0">
              <a:latin typeface="Arial"/>
              <a:ea typeface="Arial"/>
              <a:cs typeface="Arial"/>
              <a:sym typeface="Arial"/>
            </a:endParaRPr>
          </a:p>
        </p:txBody>
      </p:sp>
      <p:sp>
        <p:nvSpPr>
          <p:cNvPr id="351" name="Google Shape;351;g2d080a7830e_0_535"/>
          <p:cNvSpPr txBox="1">
            <a:spLocks noGrp="1"/>
          </p:cNvSpPr>
          <p:nvPr>
            <p:ph type="body" idx="2"/>
          </p:nvPr>
        </p:nvSpPr>
        <p:spPr>
          <a:xfrm>
            <a:off x="304600" y="2793700"/>
            <a:ext cx="10944900" cy="3867076"/>
          </a:xfrm>
          <a:prstGeom prst="rect">
            <a:avLst/>
          </a:prstGeom>
          <a:noFill/>
          <a:ln>
            <a:noFill/>
          </a:ln>
        </p:spPr>
        <p:txBody>
          <a:bodyPr spcFirstLastPara="1" wrap="square" lIns="91425" tIns="45700" rIns="91425" bIns="45700" anchor="t" anchorCtr="0">
            <a:noAutofit/>
          </a:bodyPr>
          <a:lstStyle/>
          <a:p>
            <a:pPr marL="419100" lvl="0" indent="-342900" algn="just" rtl="0">
              <a:lnSpc>
                <a:spcPct val="100000"/>
              </a:lnSpc>
              <a:spcBef>
                <a:spcPts val="0"/>
              </a:spcBef>
              <a:spcAft>
                <a:spcPts val="0"/>
              </a:spcAft>
              <a:buClr>
                <a:srgbClr val="000000"/>
              </a:buClr>
              <a:buSzPts val="2400"/>
              <a:buFont typeface="Arial" panose="020B0604020202020204" pitchFamily="34" charset="0"/>
              <a:buChar char="•"/>
            </a:pPr>
            <a:r>
              <a:rPr lang="pl-PL" dirty="0">
                <a:solidFill>
                  <a:srgbClr val="000000"/>
                </a:solidFill>
              </a:rPr>
              <a:t>Sprawozdawczość w zakresie zrównoważonego rozwoju będzie obowiązkowa dla mikroprzedsiębiorstw od 2027 r., które mogą zrezygnować z tej regulacji do 1 stycznia 2028 r., kiedy to będą zobowiązane do raportowania kwestii zrównoważonego rozwoju za lata obrotowe rozpoczynające się 1 stycznia 2026 r. lub później (Dyrektywa Parlamentu Europejskiego i Rady (UE) 2022/2464 z dnia 14 grudnia 2022 r. (CSRD))</a:t>
            </a:r>
            <a:r>
              <a:rPr lang="en-US" dirty="0">
                <a:solidFill>
                  <a:srgbClr val="000000"/>
                </a:solidFill>
              </a:rPr>
              <a:t>.</a:t>
            </a:r>
            <a:endParaRPr dirty="0">
              <a:solidFill>
                <a:srgbClr val="000000"/>
              </a:solidFill>
            </a:endParaRPr>
          </a:p>
          <a:p>
            <a:pPr marL="342900" lvl="0" indent="-342900" algn="just" rtl="0">
              <a:lnSpc>
                <a:spcPct val="100000"/>
              </a:lnSpc>
              <a:spcBef>
                <a:spcPts val="0"/>
              </a:spcBef>
              <a:spcAft>
                <a:spcPts val="0"/>
              </a:spcAft>
              <a:buSzPts val="2400"/>
              <a:buFont typeface="Arial" panose="020B0604020202020204" pitchFamily="34" charset="0"/>
              <a:buChar char="•"/>
            </a:pPr>
            <a:endParaRPr dirty="0">
              <a:solidFill>
                <a:srgbClr val="000000"/>
              </a:solidFill>
            </a:endParaRPr>
          </a:p>
          <a:p>
            <a:pPr marL="419100" lvl="0" indent="-342900" algn="just" rtl="0">
              <a:lnSpc>
                <a:spcPct val="100000"/>
              </a:lnSpc>
              <a:spcBef>
                <a:spcPts val="0"/>
              </a:spcBef>
              <a:spcAft>
                <a:spcPts val="0"/>
              </a:spcAft>
              <a:buClr>
                <a:srgbClr val="000000"/>
              </a:buClr>
              <a:buSzPts val="2400"/>
              <a:buFont typeface="Arial" panose="020B0604020202020204" pitchFamily="34" charset="0"/>
              <a:buChar char="•"/>
            </a:pPr>
            <a:r>
              <a:rPr lang="pl-PL" dirty="0">
                <a:solidFill>
                  <a:srgbClr val="000000"/>
                </a:solidFill>
              </a:rPr>
              <a:t>Raport zrównoważonego rozwoju powinien być zweryfikowany przez zewnętrzną firmę audytorską i w standardowym formacie elektronicznym, który upraszcza jego włączenie do Jednolitego Europejskiego Punktu Dostępu</a:t>
            </a:r>
            <a:r>
              <a:rPr lang="en-US" dirty="0">
                <a:solidFill>
                  <a:srgbClr val="000000"/>
                </a:solidFill>
              </a:rPr>
              <a:t>.</a:t>
            </a:r>
            <a:endParaRPr b="1" u="sng" dirty="0">
              <a:latin typeface="Montserrat"/>
              <a:ea typeface="Montserrat"/>
              <a:cs typeface="Montserrat"/>
              <a:sym typeface="Montserrat"/>
            </a:endParaRPr>
          </a:p>
        </p:txBody>
      </p:sp>
      <p:sp>
        <p:nvSpPr>
          <p:cNvPr id="352" name="Google Shape;352;g2d080a7830e_0_535"/>
          <p:cNvSpPr txBox="1"/>
          <p:nvPr/>
        </p:nvSpPr>
        <p:spPr>
          <a:xfrm>
            <a:off x="414700" y="2000931"/>
            <a:ext cx="11190300" cy="6120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73B64B"/>
              </a:buClr>
              <a:buSzPts val="3600"/>
              <a:buFont typeface="Arial"/>
              <a:buNone/>
            </a:pPr>
            <a:r>
              <a:rPr lang="pl-PL" sz="2600" b="1" i="0" u="none" strike="noStrike" cap="none" dirty="0">
                <a:solidFill>
                  <a:srgbClr val="000000"/>
                </a:solidFill>
                <a:latin typeface="Calibri"/>
                <a:ea typeface="Calibri"/>
                <a:cs typeface="Calibri"/>
                <a:sym typeface="Calibri"/>
              </a:rPr>
              <a:t>Obowiązki prawne i sprawozdawcze w zakresie zrównoważonego rozwoju dla mikroprzedsiębiorstw</a:t>
            </a:r>
            <a:endParaRPr sz="400" b="0" i="0" u="none" strike="noStrike" cap="none"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2d080a7830e_0_620"/>
          <p:cNvSpPr txBox="1">
            <a:spLocks noGrp="1"/>
          </p:cNvSpPr>
          <p:nvPr>
            <p:ph type="body" idx="1"/>
          </p:nvPr>
        </p:nvSpPr>
        <p:spPr>
          <a:xfrm>
            <a:off x="770206" y="308159"/>
            <a:ext cx="10479300" cy="127481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800"/>
              </a:spcBef>
              <a:spcAft>
                <a:spcPts val="0"/>
              </a:spcAft>
              <a:buClr>
                <a:srgbClr val="000000"/>
              </a:buClr>
              <a:buSzPts val="1400"/>
              <a:buNone/>
            </a:pPr>
            <a:r>
              <a:rPr lang="pl-PL" dirty="0">
                <a:latin typeface="Calibri"/>
                <a:ea typeface="Calibri"/>
                <a:cs typeface="Calibri"/>
                <a:sym typeface="Calibri"/>
              </a:rPr>
              <a:t>Czym jest plan zrównoważonego rozwoju i dlaczego jest ważny</a:t>
            </a:r>
            <a:r>
              <a:rPr lang="en-US" dirty="0">
                <a:latin typeface="Calibri"/>
                <a:ea typeface="Calibri"/>
                <a:cs typeface="Calibri"/>
                <a:sym typeface="Calibri"/>
              </a:rPr>
              <a:t>?</a:t>
            </a:r>
            <a:endParaRPr dirty="0">
              <a:latin typeface="Calibri"/>
              <a:ea typeface="Calibri"/>
              <a:cs typeface="Calibri"/>
              <a:sym typeface="Calibri"/>
            </a:endParaRPr>
          </a:p>
        </p:txBody>
      </p:sp>
      <p:sp>
        <p:nvSpPr>
          <p:cNvPr id="358" name="Google Shape;358;g2d080a7830e_0_620"/>
          <p:cNvSpPr txBox="1">
            <a:spLocks noGrp="1"/>
          </p:cNvSpPr>
          <p:nvPr>
            <p:ph type="body" idx="2"/>
          </p:nvPr>
        </p:nvSpPr>
        <p:spPr>
          <a:xfrm>
            <a:off x="354600" y="2132925"/>
            <a:ext cx="11352900" cy="1552026"/>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800"/>
              </a:spcBef>
              <a:spcAft>
                <a:spcPts val="0"/>
              </a:spcAft>
              <a:buSzPts val="2400"/>
              <a:buNone/>
            </a:pPr>
            <a:r>
              <a:rPr lang="pl-PL" b="1" dirty="0">
                <a:solidFill>
                  <a:srgbClr val="000000"/>
                </a:solidFill>
              </a:rPr>
              <a:t>Jak stworzyć Plan Zrównoważonego Rozwoju krok po kroku</a:t>
            </a:r>
            <a:r>
              <a:rPr lang="en-US" b="1" dirty="0">
                <a:solidFill>
                  <a:srgbClr val="000000"/>
                </a:solidFill>
              </a:rPr>
              <a:t>?</a:t>
            </a:r>
            <a:endParaRPr b="1" dirty="0">
              <a:solidFill>
                <a:srgbClr val="000000"/>
              </a:solidFill>
            </a:endParaRPr>
          </a:p>
          <a:p>
            <a:pPr marL="0" lvl="0" indent="0" algn="just" rtl="0">
              <a:lnSpc>
                <a:spcPct val="100000"/>
              </a:lnSpc>
              <a:spcBef>
                <a:spcPts val="800"/>
              </a:spcBef>
              <a:spcAft>
                <a:spcPts val="0"/>
              </a:spcAft>
              <a:buSzPts val="2400"/>
              <a:buNone/>
            </a:pPr>
            <a:r>
              <a:rPr lang="en-US" i="1" dirty="0">
                <a:solidFill>
                  <a:srgbClr val="000000"/>
                </a:solidFill>
              </a:rPr>
              <a:t>Krok 1.-  </a:t>
            </a:r>
            <a:r>
              <a:rPr lang="pl-PL" i="1" dirty="0">
                <a:solidFill>
                  <a:srgbClr val="000000"/>
                </a:solidFill>
              </a:rPr>
              <a:t>Wstępna diagnoza: ocena zagrożeń dla środowiska i możliwości poprawy</a:t>
            </a:r>
            <a:r>
              <a:rPr lang="en-US" i="1" dirty="0">
                <a:solidFill>
                  <a:srgbClr val="000000"/>
                </a:solidFill>
              </a:rPr>
              <a:t>.</a:t>
            </a:r>
            <a:endParaRPr i="1" dirty="0">
              <a:solidFill>
                <a:srgbClr val="000000"/>
              </a:solidFill>
            </a:endParaRPr>
          </a:p>
          <a:p>
            <a:pPr marL="0" lvl="0" indent="0" algn="just" rtl="0">
              <a:lnSpc>
                <a:spcPct val="100000"/>
              </a:lnSpc>
              <a:spcBef>
                <a:spcPts val="800"/>
              </a:spcBef>
              <a:spcAft>
                <a:spcPts val="0"/>
              </a:spcAft>
              <a:buSzPts val="2400"/>
              <a:buNone/>
            </a:pPr>
            <a:r>
              <a:rPr lang="en-US" i="1" dirty="0">
                <a:solidFill>
                  <a:srgbClr val="000000"/>
                </a:solidFill>
              </a:rPr>
              <a:t>Krok 2.-  Define Objectives and Action Plan</a:t>
            </a:r>
          </a:p>
          <a:p>
            <a:pPr marL="0" lvl="0" indent="457200" algn="just" rtl="0">
              <a:lnSpc>
                <a:spcPct val="200000"/>
              </a:lnSpc>
              <a:spcBef>
                <a:spcPts val="800"/>
              </a:spcBef>
              <a:spcAft>
                <a:spcPts val="0"/>
              </a:spcAft>
              <a:buSzPts val="2400"/>
              <a:buNone/>
            </a:pPr>
            <a:endParaRPr b="1" dirty="0">
              <a:solidFill>
                <a:srgbClr val="000000"/>
              </a:solidFill>
            </a:endParaRPr>
          </a:p>
          <a:p>
            <a:pPr marL="0" lvl="0" indent="457200" algn="just" rtl="0">
              <a:lnSpc>
                <a:spcPct val="200000"/>
              </a:lnSpc>
              <a:spcBef>
                <a:spcPts val="800"/>
              </a:spcBef>
              <a:spcAft>
                <a:spcPts val="0"/>
              </a:spcAft>
              <a:buSzPts val="2400"/>
              <a:buNone/>
            </a:pPr>
            <a:endParaRPr b="1" dirty="0">
              <a:solidFill>
                <a:srgbClr val="000000"/>
              </a:solidFill>
            </a:endParaRPr>
          </a:p>
          <a:p>
            <a:pPr marL="228600" lvl="0" indent="-228600" algn="l" rtl="0">
              <a:lnSpc>
                <a:spcPct val="103333"/>
              </a:lnSpc>
              <a:spcBef>
                <a:spcPts val="0"/>
              </a:spcBef>
              <a:spcAft>
                <a:spcPts val="0"/>
              </a:spcAft>
              <a:buClr>
                <a:srgbClr val="595959"/>
              </a:buClr>
              <a:buSzPts val="2400"/>
              <a:buNone/>
            </a:pPr>
            <a:endParaRPr dirty="0">
              <a:solidFill>
                <a:srgbClr val="000000"/>
              </a:solidFill>
            </a:endParaRPr>
          </a:p>
          <a:p>
            <a:pPr marL="228600" lvl="0" indent="-228600" algn="l" rtl="0">
              <a:lnSpc>
                <a:spcPct val="103333"/>
              </a:lnSpc>
              <a:spcBef>
                <a:spcPts val="0"/>
              </a:spcBef>
              <a:spcAft>
                <a:spcPts val="0"/>
              </a:spcAft>
              <a:buClr>
                <a:srgbClr val="595959"/>
              </a:buClr>
              <a:buSzPts val="2400"/>
              <a:buNone/>
            </a:pPr>
            <a:endParaRPr dirty="0">
              <a:solidFill>
                <a:srgbClr val="000000"/>
              </a:solidFill>
            </a:endParaRPr>
          </a:p>
        </p:txBody>
      </p:sp>
      <p:sp>
        <p:nvSpPr>
          <p:cNvPr id="359" name="Google Shape;359;g2d080a7830e_0_620"/>
          <p:cNvSpPr txBox="1"/>
          <p:nvPr/>
        </p:nvSpPr>
        <p:spPr>
          <a:xfrm>
            <a:off x="5747806" y="5720431"/>
            <a:ext cx="2118900" cy="492600"/>
          </a:xfrm>
          <a:prstGeom prst="rect">
            <a:avLst/>
          </a:prstGeom>
          <a:gradFill>
            <a:gsLst>
              <a:gs pos="0">
                <a:srgbClr val="00FFFF"/>
              </a:gs>
              <a:gs pos="29000">
                <a:srgbClr val="F4FEFF"/>
              </a:gs>
              <a:gs pos="100000">
                <a:srgbClr val="D0E0E3"/>
              </a:gs>
            </a:gsLst>
            <a:lin ang="5400012" scaled="0"/>
          </a:gradFill>
          <a:ln w="9525"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err="1">
                <a:solidFill>
                  <a:srgbClr val="000000"/>
                </a:solidFill>
                <a:latin typeface="Arial"/>
                <a:ea typeface="Arial"/>
                <a:cs typeface="Arial"/>
                <a:sym typeface="Arial"/>
              </a:rPr>
              <a:t>Plany</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działania</a:t>
            </a:r>
            <a:endParaRPr sz="2000" b="0" i="0" u="none" strike="noStrike" cap="none" dirty="0">
              <a:solidFill>
                <a:srgbClr val="000000"/>
              </a:solidFill>
              <a:latin typeface="Arial"/>
              <a:ea typeface="Arial"/>
              <a:cs typeface="Arial"/>
              <a:sym typeface="Arial"/>
            </a:endParaRPr>
          </a:p>
        </p:txBody>
      </p:sp>
      <p:sp>
        <p:nvSpPr>
          <p:cNvPr id="360" name="Google Shape;360;g2d080a7830e_0_620"/>
          <p:cNvSpPr txBox="1"/>
          <p:nvPr/>
        </p:nvSpPr>
        <p:spPr>
          <a:xfrm>
            <a:off x="3375600" y="4839200"/>
            <a:ext cx="2720400" cy="492600"/>
          </a:xfrm>
          <a:prstGeom prst="rect">
            <a:avLst/>
          </a:prstGeom>
          <a:gradFill>
            <a:gsLst>
              <a:gs pos="0">
                <a:srgbClr val="EDFCFF"/>
              </a:gs>
              <a:gs pos="100000">
                <a:srgbClr val="AECCF3"/>
              </a:gs>
            </a:gsLst>
            <a:lin ang="5400012" scaled="0"/>
          </a:gradFill>
          <a:ln w="9525"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Cele </a:t>
            </a:r>
            <a:r>
              <a:rPr lang="en-US" sz="2000" b="0" i="0" u="none" strike="noStrike" cap="none" dirty="0" err="1">
                <a:solidFill>
                  <a:srgbClr val="000000"/>
                </a:solidFill>
                <a:latin typeface="Arial"/>
                <a:ea typeface="Arial"/>
                <a:cs typeface="Arial"/>
                <a:sym typeface="Arial"/>
              </a:rPr>
              <a:t>strategiczne</a:t>
            </a:r>
            <a:endParaRPr sz="2000" b="0" i="0" u="none" strike="noStrike" cap="none" dirty="0">
              <a:solidFill>
                <a:srgbClr val="000000"/>
              </a:solidFill>
              <a:latin typeface="Arial"/>
              <a:ea typeface="Arial"/>
              <a:cs typeface="Arial"/>
              <a:sym typeface="Arial"/>
            </a:endParaRPr>
          </a:p>
        </p:txBody>
      </p:sp>
      <p:sp>
        <p:nvSpPr>
          <p:cNvPr id="361" name="Google Shape;361;g2d080a7830e_0_620"/>
          <p:cNvSpPr txBox="1"/>
          <p:nvPr/>
        </p:nvSpPr>
        <p:spPr>
          <a:xfrm>
            <a:off x="770206" y="3824788"/>
            <a:ext cx="2543082" cy="625782"/>
          </a:xfrm>
          <a:prstGeom prst="rect">
            <a:avLst/>
          </a:prstGeom>
          <a:gradFill>
            <a:gsLst>
              <a:gs pos="0">
                <a:srgbClr val="D4E5F5"/>
              </a:gs>
              <a:gs pos="100000">
                <a:srgbClr val="70A4D5"/>
              </a:gs>
            </a:gsLst>
            <a:lin ang="5400012" scaled="0"/>
          </a:gradFill>
          <a:ln w="9525"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800"/>
              </a:spcBef>
              <a:spcAft>
                <a:spcPts val="0"/>
              </a:spcAft>
              <a:buClr>
                <a:srgbClr val="000000"/>
              </a:buClr>
              <a:buSzPts val="2200"/>
              <a:buFont typeface="Arial"/>
              <a:buNone/>
            </a:pPr>
            <a:r>
              <a:rPr lang="en-US" sz="2200" b="0" i="0" u="none" strike="noStrike" cap="none" dirty="0">
                <a:solidFill>
                  <a:srgbClr val="000000"/>
                </a:solidFill>
                <a:latin typeface="Calibri"/>
                <a:ea typeface="Calibri"/>
                <a:cs typeface="Calibri"/>
                <a:sym typeface="Calibri"/>
              </a:rPr>
              <a:t>Sustainability Plan</a:t>
            </a:r>
          </a:p>
        </p:txBody>
      </p:sp>
      <p:cxnSp>
        <p:nvCxnSpPr>
          <p:cNvPr id="362" name="Google Shape;362;g2d080a7830e_0_620"/>
          <p:cNvCxnSpPr>
            <a:cxnSpLocks/>
            <a:stCxn id="361" idx="2"/>
            <a:endCxn id="360" idx="1"/>
          </p:cNvCxnSpPr>
          <p:nvPr/>
        </p:nvCxnSpPr>
        <p:spPr>
          <a:xfrm rot="16200000" flipH="1">
            <a:off x="2391208" y="4101108"/>
            <a:ext cx="634930" cy="1333853"/>
          </a:xfrm>
          <a:prstGeom prst="curvedConnector2">
            <a:avLst/>
          </a:prstGeom>
          <a:noFill/>
          <a:ln w="38100" cap="flat" cmpd="sng">
            <a:solidFill>
              <a:srgbClr val="0000FF"/>
            </a:solidFill>
            <a:prstDash val="solid"/>
            <a:round/>
            <a:headEnd type="none" w="sm" len="sm"/>
            <a:tailEnd type="stealth" w="med" len="med"/>
          </a:ln>
        </p:spPr>
      </p:cxnSp>
      <p:cxnSp>
        <p:nvCxnSpPr>
          <p:cNvPr id="363" name="Google Shape;363;g2d080a7830e_0_620"/>
          <p:cNvCxnSpPr>
            <a:stCxn id="360" idx="2"/>
            <a:endCxn id="359" idx="1"/>
          </p:cNvCxnSpPr>
          <p:nvPr/>
        </p:nvCxnSpPr>
        <p:spPr>
          <a:xfrm rot="16200000" flipH="1">
            <a:off x="4924338" y="5143262"/>
            <a:ext cx="634931" cy="1012006"/>
          </a:xfrm>
          <a:prstGeom prst="curvedConnector2">
            <a:avLst/>
          </a:prstGeom>
          <a:noFill/>
          <a:ln w="38100" cap="flat" cmpd="sng">
            <a:solidFill>
              <a:srgbClr val="4A86E8"/>
            </a:solidFill>
            <a:prstDash val="solid"/>
            <a:round/>
            <a:headEnd type="none" w="sm" len="sm"/>
            <a:tailEnd type="stealth" w="med" len="med"/>
          </a:ln>
        </p:spPr>
      </p:cxnSp>
      <p:sp>
        <p:nvSpPr>
          <p:cNvPr id="364" name="Google Shape;364;g2d080a7830e_0_620"/>
          <p:cNvSpPr txBox="1"/>
          <p:nvPr/>
        </p:nvSpPr>
        <p:spPr>
          <a:xfrm>
            <a:off x="8878713" y="3578488"/>
            <a:ext cx="2118900" cy="1015800"/>
          </a:xfrm>
          <a:prstGeom prst="rect">
            <a:avLst/>
          </a:prstGeom>
          <a:solidFill>
            <a:srgbClr val="D9EAD3"/>
          </a:solid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dirty="0" err="1">
                <a:solidFill>
                  <a:srgbClr val="274E13"/>
                </a:solidFill>
                <a:latin typeface="Arial"/>
                <a:ea typeface="Arial"/>
                <a:cs typeface="Arial"/>
                <a:sym typeface="Arial"/>
              </a:rPr>
              <a:t>Specyficzny</a:t>
            </a:r>
            <a:endParaRPr lang="pl-PL" sz="1100" b="0" i="0" u="none" strike="noStrike" cap="none" dirty="0">
              <a:solidFill>
                <a:srgbClr val="274E13"/>
              </a:solidFill>
              <a:latin typeface="Arial"/>
              <a:ea typeface="Arial"/>
              <a:cs typeface="Arial"/>
              <a:sym typeface="Arial"/>
            </a:endParaRPr>
          </a:p>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dirty="0" err="1">
                <a:solidFill>
                  <a:srgbClr val="274E13"/>
                </a:solidFill>
                <a:latin typeface="Arial"/>
                <a:ea typeface="Arial"/>
                <a:cs typeface="Arial"/>
                <a:sym typeface="Arial"/>
              </a:rPr>
              <a:t>Wymierny</a:t>
            </a:r>
            <a:endParaRPr lang="pl-PL" sz="1100" b="0" i="0" u="none" strike="noStrike" cap="none" dirty="0">
              <a:solidFill>
                <a:srgbClr val="274E13"/>
              </a:solidFill>
              <a:latin typeface="Arial"/>
              <a:ea typeface="Arial"/>
              <a:cs typeface="Arial"/>
              <a:sym typeface="Arial"/>
            </a:endParaRPr>
          </a:p>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dirty="0" err="1">
                <a:solidFill>
                  <a:srgbClr val="274E13"/>
                </a:solidFill>
                <a:latin typeface="Arial"/>
                <a:ea typeface="Arial"/>
                <a:cs typeface="Arial"/>
                <a:sym typeface="Arial"/>
              </a:rPr>
              <a:t>Osiągalny</a:t>
            </a:r>
            <a:endParaRPr lang="pl-PL" sz="1100" b="0" i="0" u="none" strike="noStrike" cap="none" dirty="0">
              <a:solidFill>
                <a:srgbClr val="274E13"/>
              </a:solidFill>
              <a:latin typeface="Arial"/>
              <a:ea typeface="Arial"/>
              <a:cs typeface="Arial"/>
              <a:sym typeface="Arial"/>
            </a:endParaRPr>
          </a:p>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dirty="0" err="1">
                <a:solidFill>
                  <a:srgbClr val="274E13"/>
                </a:solidFill>
                <a:latin typeface="Arial"/>
                <a:ea typeface="Arial"/>
                <a:cs typeface="Arial"/>
                <a:sym typeface="Arial"/>
              </a:rPr>
              <a:t>Realistyczny</a:t>
            </a:r>
            <a:endParaRPr lang="pl-PL" sz="1100" b="0" i="0" u="none" strike="noStrike" cap="none" dirty="0">
              <a:solidFill>
                <a:srgbClr val="274E13"/>
              </a:solidFill>
              <a:latin typeface="Arial"/>
              <a:ea typeface="Arial"/>
              <a:cs typeface="Arial"/>
              <a:sym typeface="Arial"/>
            </a:endParaRPr>
          </a:p>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dirty="0" err="1">
                <a:solidFill>
                  <a:srgbClr val="274E13"/>
                </a:solidFill>
                <a:latin typeface="Arial"/>
                <a:ea typeface="Arial"/>
                <a:cs typeface="Arial"/>
                <a:sym typeface="Arial"/>
              </a:rPr>
              <a:t>Maksymalny</a:t>
            </a:r>
            <a:r>
              <a:rPr lang="en-US" sz="1100" b="0" i="0" u="none" strike="noStrike" cap="none" dirty="0">
                <a:solidFill>
                  <a:srgbClr val="274E13"/>
                </a:solidFill>
                <a:latin typeface="Arial"/>
                <a:ea typeface="Arial"/>
                <a:cs typeface="Arial"/>
                <a:sym typeface="Arial"/>
              </a:rPr>
              <a:t> </a:t>
            </a:r>
            <a:r>
              <a:rPr lang="en-US" sz="1100" b="0" i="0" u="none" strike="noStrike" cap="none" dirty="0" err="1">
                <a:solidFill>
                  <a:srgbClr val="274E13"/>
                </a:solidFill>
                <a:latin typeface="Arial"/>
                <a:ea typeface="Arial"/>
                <a:cs typeface="Arial"/>
                <a:sym typeface="Arial"/>
              </a:rPr>
              <a:t>termin</a:t>
            </a:r>
            <a:endParaRPr sz="1100" b="0" i="0" u="none" strike="noStrike" cap="none" dirty="0">
              <a:solidFill>
                <a:srgbClr val="274E13"/>
              </a:solidFill>
              <a:latin typeface="Arial"/>
              <a:ea typeface="Arial"/>
              <a:cs typeface="Arial"/>
              <a:sym typeface="Arial"/>
            </a:endParaRPr>
          </a:p>
        </p:txBody>
      </p:sp>
      <p:cxnSp>
        <p:nvCxnSpPr>
          <p:cNvPr id="365" name="Google Shape;365;g2d080a7830e_0_620"/>
          <p:cNvCxnSpPr>
            <a:stCxn id="360" idx="0"/>
            <a:endCxn id="364" idx="1"/>
          </p:cNvCxnSpPr>
          <p:nvPr/>
        </p:nvCxnSpPr>
        <p:spPr>
          <a:xfrm rot="5400000" flipH="1" flipV="1">
            <a:off x="6430850" y="2391338"/>
            <a:ext cx="752812" cy="4142913"/>
          </a:xfrm>
          <a:prstGeom prst="bentConnector2">
            <a:avLst/>
          </a:prstGeom>
          <a:noFill/>
          <a:ln w="38100" cap="flat" cmpd="sng">
            <a:solidFill>
              <a:srgbClr val="D9EAD3"/>
            </a:solidFill>
            <a:prstDash val="solid"/>
            <a:round/>
            <a:headEnd type="none" w="sm" len="sm"/>
            <a:tailEnd type="none" w="sm" len="sm"/>
          </a:ln>
        </p:spPr>
      </p:cxnSp>
      <p:sp>
        <p:nvSpPr>
          <p:cNvPr id="366" name="Google Shape;366;g2d080a7830e_0_620"/>
          <p:cNvSpPr txBox="1"/>
          <p:nvPr/>
        </p:nvSpPr>
        <p:spPr>
          <a:xfrm>
            <a:off x="8379163" y="5331800"/>
            <a:ext cx="2619000" cy="1015800"/>
          </a:xfrm>
          <a:prstGeom prst="rect">
            <a:avLst/>
          </a:prstGeom>
          <a:solidFill>
            <a:srgbClr val="D9EAD3"/>
          </a:solid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dirty="0" err="1">
                <a:solidFill>
                  <a:srgbClr val="274E13"/>
                </a:solidFill>
                <a:latin typeface="Arial"/>
                <a:ea typeface="Arial"/>
                <a:cs typeface="Arial"/>
                <a:sym typeface="Arial"/>
              </a:rPr>
              <a:t>Odpowiedzialny</a:t>
            </a:r>
            <a:endParaRPr lang="pl-PL" sz="1100" b="0" i="0" u="none" strike="noStrike" cap="none" dirty="0">
              <a:solidFill>
                <a:srgbClr val="274E13"/>
              </a:solidFill>
              <a:latin typeface="Arial"/>
              <a:ea typeface="Arial"/>
              <a:cs typeface="Arial"/>
              <a:sym typeface="Arial"/>
            </a:endParaRPr>
          </a:p>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dirty="0" err="1">
                <a:solidFill>
                  <a:srgbClr val="274E13"/>
                </a:solidFill>
                <a:latin typeface="Arial"/>
                <a:ea typeface="Arial"/>
                <a:cs typeface="Arial"/>
                <a:sym typeface="Arial"/>
              </a:rPr>
              <a:t>Zasoby</a:t>
            </a:r>
            <a:endParaRPr lang="pl-PL" sz="1100" b="0" i="0" u="none" strike="noStrike" cap="none" dirty="0">
              <a:solidFill>
                <a:srgbClr val="274E13"/>
              </a:solidFill>
              <a:latin typeface="Arial"/>
              <a:ea typeface="Arial"/>
              <a:cs typeface="Arial"/>
              <a:sym typeface="Arial"/>
            </a:endParaRPr>
          </a:p>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dirty="0" err="1">
                <a:solidFill>
                  <a:srgbClr val="274E13"/>
                </a:solidFill>
                <a:latin typeface="Arial"/>
                <a:ea typeface="Arial"/>
                <a:cs typeface="Arial"/>
                <a:sym typeface="Arial"/>
              </a:rPr>
              <a:t>Terminy</a:t>
            </a:r>
            <a:endParaRPr lang="pl-PL" sz="1100" b="0" i="0" u="none" strike="noStrike" cap="none" dirty="0">
              <a:solidFill>
                <a:srgbClr val="274E13"/>
              </a:solidFill>
              <a:latin typeface="Arial"/>
              <a:ea typeface="Arial"/>
              <a:cs typeface="Arial"/>
              <a:sym typeface="Arial"/>
            </a:endParaRPr>
          </a:p>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dirty="0" err="1">
                <a:solidFill>
                  <a:srgbClr val="274E13"/>
                </a:solidFill>
                <a:latin typeface="Arial"/>
                <a:ea typeface="Arial"/>
                <a:cs typeface="Arial"/>
                <a:sym typeface="Arial"/>
              </a:rPr>
              <a:t>Wskaźniki</a:t>
            </a:r>
            <a:endParaRPr lang="pl-PL" sz="1100" b="0" i="0" u="none" strike="noStrike" cap="none" dirty="0">
              <a:solidFill>
                <a:srgbClr val="274E13"/>
              </a:solidFill>
              <a:latin typeface="Arial"/>
              <a:ea typeface="Arial"/>
              <a:cs typeface="Arial"/>
              <a:sym typeface="Arial"/>
            </a:endParaRPr>
          </a:p>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dirty="0" err="1">
                <a:solidFill>
                  <a:srgbClr val="274E13"/>
                </a:solidFill>
                <a:latin typeface="Arial"/>
                <a:ea typeface="Arial"/>
                <a:cs typeface="Arial"/>
                <a:sym typeface="Arial"/>
              </a:rPr>
              <a:t>Częstotliwość</a:t>
            </a:r>
            <a:r>
              <a:rPr lang="en-US" sz="1100" b="0" i="0" u="none" strike="noStrike" cap="none" dirty="0">
                <a:solidFill>
                  <a:srgbClr val="274E13"/>
                </a:solidFill>
                <a:latin typeface="Arial"/>
                <a:ea typeface="Arial"/>
                <a:cs typeface="Arial"/>
                <a:sym typeface="Arial"/>
              </a:rPr>
              <a:t> </a:t>
            </a:r>
            <a:r>
              <a:rPr lang="en-US" sz="1100" b="0" i="0" u="none" strike="noStrike" cap="none" dirty="0" err="1">
                <a:solidFill>
                  <a:srgbClr val="274E13"/>
                </a:solidFill>
                <a:latin typeface="Arial"/>
                <a:ea typeface="Arial"/>
                <a:cs typeface="Arial"/>
                <a:sym typeface="Arial"/>
              </a:rPr>
              <a:t>monitorowania</a:t>
            </a:r>
            <a:endParaRPr sz="1100" b="0" i="0" u="none" strike="noStrike" cap="none" dirty="0">
              <a:solidFill>
                <a:srgbClr val="274E13"/>
              </a:solidFill>
              <a:latin typeface="Arial"/>
              <a:ea typeface="Arial"/>
              <a:cs typeface="Arial"/>
              <a:sym typeface="Arial"/>
            </a:endParaRPr>
          </a:p>
        </p:txBody>
      </p:sp>
      <p:cxnSp>
        <p:nvCxnSpPr>
          <p:cNvPr id="367" name="Google Shape;367;g2d080a7830e_0_620"/>
          <p:cNvCxnSpPr>
            <a:stCxn id="359" idx="2"/>
            <a:endCxn id="366" idx="2"/>
          </p:cNvCxnSpPr>
          <p:nvPr/>
        </p:nvCxnSpPr>
        <p:spPr>
          <a:xfrm rot="16200000" flipH="1">
            <a:off x="8180675" y="4839611"/>
            <a:ext cx="134569" cy="2881407"/>
          </a:xfrm>
          <a:prstGeom prst="bentConnector3">
            <a:avLst>
              <a:gd name="adj1" fmla="val 269876"/>
            </a:avLst>
          </a:prstGeom>
          <a:noFill/>
          <a:ln w="38100" cap="flat" cmpd="sng">
            <a:solidFill>
              <a:srgbClr val="D9EAD3"/>
            </a:solidFill>
            <a:prstDash val="solid"/>
            <a:round/>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2d080a7830e_0_645"/>
          <p:cNvSpPr txBox="1">
            <a:spLocks noGrp="1"/>
          </p:cNvSpPr>
          <p:nvPr>
            <p:ph type="body" idx="1"/>
          </p:nvPr>
        </p:nvSpPr>
        <p:spPr>
          <a:xfrm>
            <a:off x="856350" y="413750"/>
            <a:ext cx="10479300" cy="12837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800"/>
              </a:spcBef>
              <a:spcAft>
                <a:spcPts val="0"/>
              </a:spcAft>
              <a:buClr>
                <a:srgbClr val="000000"/>
              </a:buClr>
              <a:buSzPts val="1400"/>
              <a:buNone/>
            </a:pPr>
            <a:r>
              <a:rPr lang="pl-PL" dirty="0">
                <a:latin typeface="Calibri"/>
                <a:ea typeface="Calibri"/>
                <a:cs typeface="Calibri"/>
                <a:sym typeface="Calibri"/>
              </a:rPr>
              <a:t>Czym jest plan zrównoważonego rozwoju i dlaczego jest ważny</a:t>
            </a:r>
            <a:r>
              <a:rPr lang="en-US" dirty="0">
                <a:latin typeface="Calibri"/>
                <a:ea typeface="Calibri"/>
                <a:cs typeface="Calibri"/>
                <a:sym typeface="Calibri"/>
              </a:rPr>
              <a:t>?</a:t>
            </a:r>
            <a:endParaRPr dirty="0">
              <a:latin typeface="Calibri"/>
              <a:ea typeface="Calibri"/>
              <a:cs typeface="Calibri"/>
              <a:sym typeface="Calibri"/>
            </a:endParaRPr>
          </a:p>
          <a:p>
            <a:pPr marL="0" lvl="0" indent="0" algn="ctr" rtl="0">
              <a:lnSpc>
                <a:spcPct val="90000"/>
              </a:lnSpc>
              <a:spcBef>
                <a:spcPts val="800"/>
              </a:spcBef>
              <a:spcAft>
                <a:spcPts val="0"/>
              </a:spcAft>
              <a:buClr>
                <a:srgbClr val="000000"/>
              </a:buClr>
              <a:buSzPts val="1400"/>
              <a:buNone/>
            </a:pPr>
            <a:endParaRPr b="0" dirty="0">
              <a:latin typeface="Arial"/>
              <a:ea typeface="Arial"/>
              <a:cs typeface="Arial"/>
              <a:sym typeface="Arial"/>
            </a:endParaRPr>
          </a:p>
        </p:txBody>
      </p:sp>
      <p:sp>
        <p:nvSpPr>
          <p:cNvPr id="373" name="Google Shape;373;g2d080a7830e_0_645"/>
          <p:cNvSpPr txBox="1"/>
          <p:nvPr/>
        </p:nvSpPr>
        <p:spPr>
          <a:xfrm>
            <a:off x="760700" y="4135450"/>
            <a:ext cx="7694700"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pl-PL" sz="2400" b="0" i="1" u="none" strike="noStrike" cap="none" dirty="0">
                <a:solidFill>
                  <a:srgbClr val="000000"/>
                </a:solidFill>
                <a:latin typeface="Calibri"/>
                <a:ea typeface="Calibri"/>
                <a:cs typeface="Calibri"/>
                <a:sym typeface="Calibri"/>
              </a:rPr>
              <a:t>Krok</a:t>
            </a:r>
            <a:r>
              <a:rPr lang="en-US" sz="2400" b="0" i="1" u="none" strike="noStrike" cap="none" dirty="0">
                <a:solidFill>
                  <a:srgbClr val="000000"/>
                </a:solidFill>
                <a:latin typeface="Calibri"/>
                <a:ea typeface="Calibri"/>
                <a:cs typeface="Calibri"/>
                <a:sym typeface="Calibri"/>
              </a:rPr>
              <a:t> 4.- </a:t>
            </a:r>
            <a:r>
              <a:rPr lang="pl-PL" sz="2400" b="0" i="1" u="none" strike="noStrike" cap="none" dirty="0">
                <a:solidFill>
                  <a:srgbClr val="000000"/>
                </a:solidFill>
                <a:latin typeface="Calibri"/>
                <a:ea typeface="Calibri"/>
                <a:cs typeface="Calibri"/>
                <a:sym typeface="Calibri"/>
              </a:rPr>
              <a:t>Definicja kluczowych wskaźników dla każdego celu </a:t>
            </a:r>
            <a:endParaRPr sz="2400" b="0" i="1" u="none" strike="noStrike" cap="none" dirty="0">
              <a:solidFill>
                <a:srgbClr val="000000"/>
              </a:solidFill>
              <a:latin typeface="Calibri"/>
              <a:ea typeface="Calibri"/>
              <a:cs typeface="Calibri"/>
              <a:sym typeface="Calibri"/>
            </a:endParaRPr>
          </a:p>
          <a:p>
            <a:pPr marL="914400" marR="0" lvl="0" indent="-381000" algn="just" rtl="0">
              <a:lnSpc>
                <a:spcPct val="100000"/>
              </a:lnSpc>
              <a:spcBef>
                <a:spcPts val="0"/>
              </a:spcBef>
              <a:spcAft>
                <a:spcPts val="0"/>
              </a:spcAft>
              <a:buClr>
                <a:srgbClr val="000000"/>
              </a:buClr>
              <a:buSzPts val="2400"/>
              <a:buFont typeface="Calibri"/>
              <a:buChar char="●"/>
            </a:pPr>
            <a:r>
              <a:rPr lang="pl-PL" sz="2400" b="0" i="1" u="none" strike="noStrike" cap="none" dirty="0">
                <a:solidFill>
                  <a:srgbClr val="000000"/>
                </a:solidFill>
                <a:latin typeface="Calibri"/>
                <a:ea typeface="Calibri"/>
                <a:cs typeface="Calibri"/>
                <a:sym typeface="Calibri"/>
              </a:rPr>
              <a:t>Wzmacniają strategie zgodnie z wynikami.</a:t>
            </a:r>
          </a:p>
          <a:p>
            <a:pPr marL="914400" marR="0" lvl="0" indent="-381000" algn="just" rtl="0">
              <a:lnSpc>
                <a:spcPct val="100000"/>
              </a:lnSpc>
              <a:spcBef>
                <a:spcPts val="0"/>
              </a:spcBef>
              <a:spcAft>
                <a:spcPts val="0"/>
              </a:spcAft>
              <a:buClr>
                <a:srgbClr val="000000"/>
              </a:buClr>
              <a:buSzPts val="2400"/>
              <a:buFont typeface="Calibri"/>
              <a:buChar char="●"/>
            </a:pPr>
            <a:r>
              <a:rPr lang="pl-PL" sz="2400" b="0" i="1" u="none" strike="noStrike" cap="none" dirty="0">
                <a:solidFill>
                  <a:srgbClr val="000000"/>
                </a:solidFill>
                <a:latin typeface="Calibri"/>
                <a:ea typeface="Calibri"/>
                <a:cs typeface="Calibri"/>
                <a:sym typeface="Calibri"/>
              </a:rPr>
              <a:t>Wartość początkowa i wartość do osiągnięcia.</a:t>
            </a:r>
          </a:p>
          <a:p>
            <a:pPr marL="914400" marR="0" lvl="0" indent="-381000" algn="just" rtl="0">
              <a:lnSpc>
                <a:spcPct val="100000"/>
              </a:lnSpc>
              <a:spcBef>
                <a:spcPts val="0"/>
              </a:spcBef>
              <a:spcAft>
                <a:spcPts val="0"/>
              </a:spcAft>
              <a:buClr>
                <a:srgbClr val="000000"/>
              </a:buClr>
              <a:buSzPts val="2400"/>
              <a:buFont typeface="Calibri"/>
              <a:buChar char="●"/>
            </a:pPr>
            <a:r>
              <a:rPr lang="pl-PL" sz="2400" b="0" i="1" u="none" strike="noStrike" cap="none" dirty="0">
                <a:solidFill>
                  <a:srgbClr val="000000"/>
                </a:solidFill>
                <a:latin typeface="Calibri"/>
                <a:ea typeface="Calibri"/>
                <a:cs typeface="Calibri"/>
                <a:sym typeface="Calibri"/>
              </a:rPr>
              <a:t>Ramy czasowe dla osiągnięcia celów.</a:t>
            </a:r>
          </a:p>
          <a:p>
            <a:pPr marL="914400" marR="0" lvl="0" indent="-381000" algn="just" rtl="0">
              <a:lnSpc>
                <a:spcPct val="100000"/>
              </a:lnSpc>
              <a:spcBef>
                <a:spcPts val="0"/>
              </a:spcBef>
              <a:spcAft>
                <a:spcPts val="0"/>
              </a:spcAft>
              <a:buClr>
                <a:srgbClr val="000000"/>
              </a:buClr>
              <a:buSzPts val="2400"/>
              <a:buFont typeface="Calibri"/>
              <a:buChar char="●"/>
            </a:pPr>
            <a:r>
              <a:rPr lang="pl-PL" sz="2400" b="0" i="1" u="none" strike="noStrike" cap="none">
                <a:solidFill>
                  <a:srgbClr val="000000"/>
                </a:solidFill>
                <a:latin typeface="Calibri"/>
                <a:ea typeface="Calibri"/>
                <a:cs typeface="Calibri"/>
                <a:sym typeface="Calibri"/>
              </a:rPr>
              <a:t>Najistotniejsze wskaźniki</a:t>
            </a:r>
            <a:endParaRPr sz="2400" b="0" i="1" u="none" strike="noStrike" cap="none" dirty="0">
              <a:solidFill>
                <a:srgbClr val="000000"/>
              </a:solidFill>
              <a:latin typeface="Calibri"/>
              <a:ea typeface="Calibri"/>
              <a:cs typeface="Calibri"/>
              <a:sym typeface="Calibri"/>
            </a:endParaRPr>
          </a:p>
        </p:txBody>
      </p:sp>
      <p:sp>
        <p:nvSpPr>
          <p:cNvPr id="374" name="Google Shape;374;g2d080a7830e_0_645"/>
          <p:cNvSpPr txBox="1"/>
          <p:nvPr/>
        </p:nvSpPr>
        <p:spPr>
          <a:xfrm>
            <a:off x="6871283" y="3370599"/>
            <a:ext cx="1515042" cy="433687"/>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dirty="0" err="1">
                <a:solidFill>
                  <a:srgbClr val="701C7F"/>
                </a:solidFill>
                <a:latin typeface="Roboto"/>
                <a:ea typeface="Roboto"/>
                <a:cs typeface="Roboto"/>
                <a:sym typeface="Roboto"/>
              </a:rPr>
              <a:t>Zewnętrzne</a:t>
            </a:r>
            <a:endParaRPr sz="1800" b="0" i="0" u="none" strike="noStrike" cap="none" dirty="0">
              <a:solidFill>
                <a:srgbClr val="701C7F"/>
              </a:solidFill>
              <a:latin typeface="Roboto"/>
              <a:ea typeface="Roboto"/>
              <a:cs typeface="Roboto"/>
              <a:sym typeface="Roboto"/>
            </a:endParaRPr>
          </a:p>
        </p:txBody>
      </p:sp>
      <p:sp>
        <p:nvSpPr>
          <p:cNvPr id="375" name="Google Shape;375;g2d080a7830e_0_645"/>
          <p:cNvSpPr txBox="1"/>
          <p:nvPr/>
        </p:nvSpPr>
        <p:spPr>
          <a:xfrm>
            <a:off x="6871283" y="2481612"/>
            <a:ext cx="1619175" cy="2475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1800" b="0" i="0" u="none" strike="noStrike" cap="none" dirty="0" err="1">
                <a:solidFill>
                  <a:srgbClr val="701C7F"/>
                </a:solidFill>
                <a:latin typeface="Roboto"/>
                <a:ea typeface="Roboto"/>
                <a:cs typeface="Roboto"/>
                <a:sym typeface="Roboto"/>
              </a:rPr>
              <a:t>Wewnętrzny</a:t>
            </a:r>
            <a:endParaRPr sz="1800" b="0" i="0" u="none" strike="noStrike" cap="none" dirty="0">
              <a:solidFill>
                <a:srgbClr val="701C7F"/>
              </a:solidFill>
              <a:latin typeface="Roboto"/>
              <a:ea typeface="Roboto"/>
              <a:cs typeface="Roboto"/>
              <a:sym typeface="Roboto"/>
            </a:endParaRPr>
          </a:p>
        </p:txBody>
      </p:sp>
      <p:cxnSp>
        <p:nvCxnSpPr>
          <p:cNvPr id="376" name="Google Shape;376;g2d080a7830e_0_645"/>
          <p:cNvCxnSpPr>
            <a:cxnSpLocks/>
          </p:cNvCxnSpPr>
          <p:nvPr/>
        </p:nvCxnSpPr>
        <p:spPr>
          <a:xfrm flipV="1">
            <a:off x="6500076" y="2609040"/>
            <a:ext cx="426375" cy="557437"/>
          </a:xfrm>
          <a:prstGeom prst="curvedConnector3">
            <a:avLst>
              <a:gd name="adj1" fmla="val 50000"/>
            </a:avLst>
          </a:prstGeom>
          <a:noFill/>
          <a:ln w="19050" cap="flat" cmpd="sng">
            <a:solidFill>
              <a:srgbClr val="A61C00"/>
            </a:solidFill>
            <a:prstDash val="solid"/>
            <a:round/>
            <a:headEnd type="none" w="sm" len="sm"/>
            <a:tailEnd type="triangle" w="med" len="med"/>
          </a:ln>
        </p:spPr>
      </p:cxnSp>
      <p:sp>
        <p:nvSpPr>
          <p:cNvPr id="377" name="Google Shape;377;g2d080a7830e_0_645"/>
          <p:cNvSpPr txBox="1"/>
          <p:nvPr/>
        </p:nvSpPr>
        <p:spPr>
          <a:xfrm>
            <a:off x="458414" y="2741278"/>
            <a:ext cx="5940900" cy="867375"/>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pl-PL" sz="2400" b="0" i="1" u="none" strike="noStrike" cap="none" dirty="0">
                <a:solidFill>
                  <a:srgbClr val="000000"/>
                </a:solidFill>
                <a:latin typeface="Calibri"/>
                <a:ea typeface="Calibri"/>
                <a:cs typeface="Calibri"/>
                <a:sym typeface="Calibri"/>
              </a:rPr>
              <a:t>Krok</a:t>
            </a:r>
            <a:r>
              <a:rPr lang="en-US" sz="2400" b="0" i="1" u="none" strike="noStrike" cap="none" dirty="0">
                <a:solidFill>
                  <a:srgbClr val="000000"/>
                </a:solidFill>
                <a:latin typeface="Calibri"/>
                <a:ea typeface="Calibri"/>
                <a:cs typeface="Calibri"/>
                <a:sym typeface="Calibri"/>
              </a:rPr>
              <a:t> 3.- </a:t>
            </a:r>
            <a:r>
              <a:rPr lang="en-US" sz="2400" b="0" i="1" u="none" strike="noStrike" cap="none" dirty="0" err="1">
                <a:solidFill>
                  <a:srgbClr val="000000"/>
                </a:solidFill>
                <a:latin typeface="Calibri"/>
                <a:ea typeface="Calibri"/>
                <a:cs typeface="Calibri"/>
                <a:sym typeface="Calibri"/>
              </a:rPr>
              <a:t>Komunikacja</a:t>
            </a:r>
            <a:r>
              <a:rPr lang="en-US" sz="2400" b="0" i="1" u="none" strike="noStrike" cap="none" dirty="0">
                <a:solidFill>
                  <a:srgbClr val="000000"/>
                </a:solidFill>
                <a:latin typeface="Calibri"/>
                <a:ea typeface="Calibri"/>
                <a:cs typeface="Calibri"/>
                <a:sym typeface="Calibri"/>
              </a:rPr>
              <a:t> </a:t>
            </a:r>
            <a:r>
              <a:rPr lang="en-US" sz="2400" b="0" i="1" u="none" strike="noStrike" cap="none" dirty="0" err="1">
                <a:solidFill>
                  <a:srgbClr val="000000"/>
                </a:solidFill>
                <a:latin typeface="Calibri"/>
                <a:ea typeface="Calibri"/>
                <a:cs typeface="Calibri"/>
                <a:sym typeface="Calibri"/>
              </a:rPr>
              <a:t>planu</a:t>
            </a:r>
            <a:r>
              <a:rPr lang="en-US" sz="2400" b="0" i="1" u="none" strike="noStrike" cap="none" dirty="0">
                <a:solidFill>
                  <a:srgbClr val="000000"/>
                </a:solidFill>
                <a:latin typeface="Calibri"/>
                <a:ea typeface="Calibri"/>
                <a:cs typeface="Calibri"/>
                <a:sym typeface="Calibri"/>
              </a:rPr>
              <a:t> </a:t>
            </a:r>
            <a:r>
              <a:rPr lang="en-US" sz="2400" b="0" i="1" u="none" strike="noStrike" cap="none" dirty="0" err="1">
                <a:solidFill>
                  <a:srgbClr val="000000"/>
                </a:solidFill>
                <a:latin typeface="Calibri"/>
                <a:ea typeface="Calibri"/>
                <a:cs typeface="Calibri"/>
                <a:sym typeface="Calibri"/>
              </a:rPr>
              <a:t>zrównoważonego</a:t>
            </a:r>
            <a:r>
              <a:rPr lang="en-US" sz="2400" b="0" i="1" u="none" strike="noStrike" cap="none" dirty="0">
                <a:solidFill>
                  <a:srgbClr val="000000"/>
                </a:solidFill>
                <a:latin typeface="Calibri"/>
                <a:ea typeface="Calibri"/>
                <a:cs typeface="Calibri"/>
                <a:sym typeface="Calibri"/>
              </a:rPr>
              <a:t> </a:t>
            </a:r>
            <a:r>
              <a:rPr lang="en-US" sz="2400" b="0" i="1" u="none" strike="noStrike" cap="none" dirty="0" err="1">
                <a:solidFill>
                  <a:srgbClr val="000000"/>
                </a:solidFill>
                <a:latin typeface="Calibri"/>
                <a:ea typeface="Calibri"/>
                <a:cs typeface="Calibri"/>
                <a:sym typeface="Calibri"/>
              </a:rPr>
              <a:t>rozwoju</a:t>
            </a:r>
            <a:r>
              <a:rPr lang="en-US" sz="2400" b="0" i="1" u="none" strike="noStrike" cap="none" dirty="0">
                <a:solidFill>
                  <a:srgbClr val="000000"/>
                </a:solidFill>
                <a:latin typeface="Calibri"/>
                <a:ea typeface="Calibri"/>
                <a:cs typeface="Calibri"/>
                <a:sym typeface="Calibri"/>
              </a:rPr>
              <a:t>.</a:t>
            </a:r>
            <a:endParaRPr sz="2400" b="0" i="1"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400" b="0" i="1"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400" b="0" i="1" u="none" strike="noStrike" cap="none" dirty="0">
              <a:solidFill>
                <a:srgbClr val="000000"/>
              </a:solidFill>
              <a:latin typeface="Calibri"/>
              <a:ea typeface="Calibri"/>
              <a:cs typeface="Calibri"/>
              <a:sym typeface="Calibri"/>
            </a:endParaRPr>
          </a:p>
        </p:txBody>
      </p:sp>
      <p:cxnSp>
        <p:nvCxnSpPr>
          <p:cNvPr id="378" name="Google Shape;378;g2d080a7830e_0_645"/>
          <p:cNvCxnSpPr>
            <a:cxnSpLocks/>
          </p:cNvCxnSpPr>
          <p:nvPr/>
        </p:nvCxnSpPr>
        <p:spPr>
          <a:xfrm>
            <a:off x="6500076" y="3173833"/>
            <a:ext cx="395025" cy="433688"/>
          </a:xfrm>
          <a:prstGeom prst="curvedConnector3">
            <a:avLst>
              <a:gd name="adj1" fmla="val 50000"/>
            </a:avLst>
          </a:prstGeom>
          <a:noFill/>
          <a:ln w="19050" cap="flat" cmpd="sng">
            <a:solidFill>
              <a:srgbClr val="A61C00"/>
            </a:solidFill>
            <a:prstDash val="solid"/>
            <a:round/>
            <a:headEnd type="none" w="sm" len="sm"/>
            <a:tailEnd type="triangle" w="med" len="med"/>
          </a:ln>
        </p:spPr>
      </p:cxnSp>
      <p:sp>
        <p:nvSpPr>
          <p:cNvPr id="379" name="Google Shape;379;g2d080a7830e_0_645"/>
          <p:cNvSpPr txBox="1"/>
          <p:nvPr/>
        </p:nvSpPr>
        <p:spPr>
          <a:xfrm>
            <a:off x="8705938" y="2379475"/>
            <a:ext cx="1289700" cy="2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dirty="0" err="1">
                <a:solidFill>
                  <a:srgbClr val="701C7F"/>
                </a:solidFill>
                <a:latin typeface="Roboto"/>
                <a:ea typeface="Roboto"/>
                <a:cs typeface="Roboto"/>
                <a:sym typeface="Roboto"/>
              </a:rPr>
              <a:t>pracownicy</a:t>
            </a:r>
            <a:endParaRPr sz="1300" b="0" i="0" u="none" strike="noStrike" cap="none" dirty="0">
              <a:solidFill>
                <a:srgbClr val="000000"/>
              </a:solidFill>
              <a:latin typeface="Arial"/>
              <a:ea typeface="Arial"/>
              <a:cs typeface="Arial"/>
              <a:sym typeface="Arial"/>
            </a:endParaRPr>
          </a:p>
        </p:txBody>
      </p:sp>
      <p:sp>
        <p:nvSpPr>
          <p:cNvPr id="380" name="Google Shape;380;g2d080a7830e_0_645"/>
          <p:cNvSpPr txBox="1"/>
          <p:nvPr/>
        </p:nvSpPr>
        <p:spPr>
          <a:xfrm>
            <a:off x="10176267" y="2629408"/>
            <a:ext cx="2105380" cy="2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pl-PL" sz="1600" dirty="0">
                <a:solidFill>
                  <a:srgbClr val="701C7F"/>
                </a:solidFill>
                <a:latin typeface="Roboto"/>
                <a:ea typeface="Roboto"/>
                <a:cs typeface="Roboto"/>
                <a:sym typeface="Roboto"/>
              </a:rPr>
              <a:t>u</a:t>
            </a:r>
            <a:r>
              <a:rPr lang="en-US" sz="1600" b="0" i="0" u="none" strike="noStrike" cap="none" dirty="0" err="1">
                <a:solidFill>
                  <a:srgbClr val="701C7F"/>
                </a:solidFill>
                <a:latin typeface="Roboto"/>
                <a:ea typeface="Roboto"/>
                <a:cs typeface="Roboto"/>
                <a:sym typeface="Roboto"/>
              </a:rPr>
              <a:t>dział</a:t>
            </a:r>
            <a:r>
              <a:rPr lang="pl-PL" sz="1600" b="0" i="0" u="none" strike="noStrike" cap="none" dirty="0">
                <a:solidFill>
                  <a:srgbClr val="701C7F"/>
                </a:solidFill>
                <a:latin typeface="Roboto"/>
                <a:ea typeface="Roboto"/>
                <a:cs typeface="Roboto"/>
                <a:sym typeface="Roboto"/>
              </a:rPr>
              <a:t>/współudział</a:t>
            </a:r>
            <a:endParaRPr sz="1600" b="0" i="0" u="none" strike="noStrike" cap="none" dirty="0">
              <a:solidFill>
                <a:srgbClr val="000000"/>
              </a:solidFill>
              <a:latin typeface="Arial"/>
              <a:ea typeface="Arial"/>
              <a:cs typeface="Arial"/>
              <a:sym typeface="Arial"/>
            </a:endParaRPr>
          </a:p>
        </p:txBody>
      </p:sp>
      <p:sp>
        <p:nvSpPr>
          <p:cNvPr id="381" name="Google Shape;381;g2d080a7830e_0_645"/>
          <p:cNvSpPr txBox="1"/>
          <p:nvPr/>
        </p:nvSpPr>
        <p:spPr>
          <a:xfrm>
            <a:off x="10543290" y="2275365"/>
            <a:ext cx="1436400" cy="2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dirty="0" err="1">
                <a:solidFill>
                  <a:srgbClr val="701C7F"/>
                </a:solidFill>
                <a:latin typeface="Roboto"/>
                <a:ea typeface="Roboto"/>
                <a:cs typeface="Roboto"/>
                <a:sym typeface="Roboto"/>
              </a:rPr>
              <a:t>kompromis</a:t>
            </a:r>
            <a:endParaRPr sz="1300" b="0" i="0" u="none" strike="noStrike" cap="none" dirty="0">
              <a:solidFill>
                <a:srgbClr val="000000"/>
              </a:solidFill>
              <a:latin typeface="Arial"/>
              <a:ea typeface="Arial"/>
              <a:cs typeface="Arial"/>
              <a:sym typeface="Arial"/>
            </a:endParaRPr>
          </a:p>
        </p:txBody>
      </p:sp>
      <p:cxnSp>
        <p:nvCxnSpPr>
          <p:cNvPr id="382" name="Google Shape;382;g2d080a7830e_0_645"/>
          <p:cNvCxnSpPr>
            <a:cxnSpLocks/>
            <a:stCxn id="375" idx="3"/>
            <a:endCxn id="379" idx="1"/>
          </p:cNvCxnSpPr>
          <p:nvPr/>
        </p:nvCxnSpPr>
        <p:spPr>
          <a:xfrm flipV="1">
            <a:off x="8490458" y="2523475"/>
            <a:ext cx="215480" cy="81887"/>
          </a:xfrm>
          <a:prstGeom prst="curvedConnector3">
            <a:avLst>
              <a:gd name="adj1" fmla="val 50000"/>
            </a:avLst>
          </a:prstGeom>
          <a:noFill/>
          <a:ln w="19050" cap="flat" cmpd="sng">
            <a:solidFill>
              <a:srgbClr val="A61C00"/>
            </a:solidFill>
            <a:prstDash val="solid"/>
            <a:round/>
            <a:headEnd type="none" w="sm" len="sm"/>
            <a:tailEnd type="triangle" w="med" len="med"/>
          </a:ln>
        </p:spPr>
      </p:cxnSp>
      <p:cxnSp>
        <p:nvCxnSpPr>
          <p:cNvPr id="383" name="Google Shape;383;g2d080a7830e_0_645"/>
          <p:cNvCxnSpPr>
            <a:stCxn id="379" idx="3"/>
            <a:endCxn id="381" idx="1"/>
          </p:cNvCxnSpPr>
          <p:nvPr/>
        </p:nvCxnSpPr>
        <p:spPr>
          <a:xfrm flipV="1">
            <a:off x="9995638" y="2419365"/>
            <a:ext cx="547652" cy="104110"/>
          </a:xfrm>
          <a:prstGeom prst="curvedConnector3">
            <a:avLst>
              <a:gd name="adj1" fmla="val 50000"/>
            </a:avLst>
          </a:prstGeom>
          <a:noFill/>
          <a:ln w="19050" cap="flat" cmpd="sng">
            <a:solidFill>
              <a:srgbClr val="A61C00"/>
            </a:solidFill>
            <a:prstDash val="solid"/>
            <a:round/>
            <a:headEnd type="none" w="sm" len="sm"/>
            <a:tailEnd type="triangle" w="med" len="med"/>
          </a:ln>
        </p:spPr>
      </p:cxnSp>
      <p:cxnSp>
        <p:nvCxnSpPr>
          <p:cNvPr id="384" name="Google Shape;384;g2d080a7830e_0_645"/>
          <p:cNvCxnSpPr>
            <a:cxnSpLocks/>
            <a:stCxn id="379" idx="3"/>
            <a:endCxn id="380" idx="1"/>
          </p:cNvCxnSpPr>
          <p:nvPr/>
        </p:nvCxnSpPr>
        <p:spPr>
          <a:xfrm>
            <a:off x="9995638" y="2523475"/>
            <a:ext cx="180629" cy="249933"/>
          </a:xfrm>
          <a:prstGeom prst="curvedConnector3">
            <a:avLst>
              <a:gd name="adj1" fmla="val 50000"/>
            </a:avLst>
          </a:prstGeom>
          <a:noFill/>
          <a:ln w="19050" cap="flat" cmpd="sng">
            <a:solidFill>
              <a:srgbClr val="A61C00"/>
            </a:solidFill>
            <a:prstDash val="solid"/>
            <a:round/>
            <a:headEnd type="none" w="sm" len="sm"/>
            <a:tailEnd type="triangle" w="med" len="med"/>
          </a:ln>
        </p:spPr>
      </p:cxnSp>
      <p:sp>
        <p:nvSpPr>
          <p:cNvPr id="385" name="Google Shape;385;g2d080a7830e_0_645"/>
          <p:cNvSpPr txBox="1"/>
          <p:nvPr/>
        </p:nvSpPr>
        <p:spPr>
          <a:xfrm>
            <a:off x="8802849" y="3847450"/>
            <a:ext cx="2628451" cy="2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pl-PL" sz="1700" dirty="0">
                <a:solidFill>
                  <a:srgbClr val="701C7F"/>
                </a:solidFill>
                <a:latin typeface="Roboto"/>
                <a:ea typeface="Roboto"/>
                <a:cs typeface="Roboto"/>
                <a:sym typeface="Roboto"/>
              </a:rPr>
              <a:t>d</a:t>
            </a:r>
            <a:r>
              <a:rPr lang="pl-PL" sz="1700" b="0" i="0" u="none" strike="noStrike" cap="none" dirty="0">
                <a:solidFill>
                  <a:srgbClr val="701C7F"/>
                </a:solidFill>
                <a:latin typeface="Roboto"/>
                <a:ea typeface="Roboto"/>
                <a:cs typeface="Roboto"/>
                <a:sym typeface="Roboto"/>
              </a:rPr>
              <a:t>ostawcy/</a:t>
            </a:r>
            <a:r>
              <a:rPr lang="en-US" sz="1700" b="0" i="0" u="none" strike="noStrike" cap="none" dirty="0" err="1">
                <a:solidFill>
                  <a:srgbClr val="701C7F"/>
                </a:solidFill>
                <a:latin typeface="Roboto"/>
                <a:ea typeface="Roboto"/>
                <a:cs typeface="Roboto"/>
                <a:sym typeface="Roboto"/>
              </a:rPr>
              <a:t>usługodawcy</a:t>
            </a:r>
            <a:endParaRPr sz="1300" b="0" i="0" u="none" strike="noStrike" cap="none" dirty="0">
              <a:solidFill>
                <a:srgbClr val="000000"/>
              </a:solidFill>
              <a:latin typeface="Arial"/>
              <a:ea typeface="Arial"/>
              <a:cs typeface="Arial"/>
              <a:sym typeface="Arial"/>
            </a:endParaRPr>
          </a:p>
        </p:txBody>
      </p:sp>
      <p:sp>
        <p:nvSpPr>
          <p:cNvPr id="386" name="Google Shape;386;g2d080a7830e_0_645"/>
          <p:cNvSpPr txBox="1"/>
          <p:nvPr/>
        </p:nvSpPr>
        <p:spPr>
          <a:xfrm>
            <a:off x="9215748" y="2947600"/>
            <a:ext cx="1289699" cy="2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dirty="0" err="1">
                <a:solidFill>
                  <a:srgbClr val="701C7F"/>
                </a:solidFill>
                <a:latin typeface="Roboto"/>
                <a:ea typeface="Roboto"/>
                <a:cs typeface="Roboto"/>
                <a:sym typeface="Roboto"/>
              </a:rPr>
              <a:t>inwestorzy</a:t>
            </a:r>
            <a:endParaRPr sz="1300" b="0" i="0" u="none" strike="noStrike" cap="none" dirty="0">
              <a:solidFill>
                <a:srgbClr val="000000"/>
              </a:solidFill>
              <a:latin typeface="Arial"/>
              <a:ea typeface="Arial"/>
              <a:cs typeface="Arial"/>
              <a:sym typeface="Arial"/>
            </a:endParaRPr>
          </a:p>
        </p:txBody>
      </p:sp>
      <p:sp>
        <p:nvSpPr>
          <p:cNvPr id="387" name="Google Shape;387;g2d080a7830e_0_645"/>
          <p:cNvSpPr txBox="1"/>
          <p:nvPr/>
        </p:nvSpPr>
        <p:spPr>
          <a:xfrm>
            <a:off x="9211103" y="3415450"/>
            <a:ext cx="1013100" cy="2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dirty="0" err="1">
                <a:solidFill>
                  <a:srgbClr val="701C7F"/>
                </a:solidFill>
                <a:latin typeface="Roboto"/>
                <a:ea typeface="Roboto"/>
                <a:cs typeface="Roboto"/>
                <a:sym typeface="Roboto"/>
              </a:rPr>
              <a:t>klienci</a:t>
            </a:r>
            <a:endParaRPr sz="1300" b="0" i="0" u="none" strike="noStrike" cap="none" dirty="0">
              <a:solidFill>
                <a:srgbClr val="000000"/>
              </a:solidFill>
              <a:latin typeface="Arial"/>
              <a:ea typeface="Arial"/>
              <a:cs typeface="Arial"/>
              <a:sym typeface="Arial"/>
            </a:endParaRPr>
          </a:p>
        </p:txBody>
      </p:sp>
      <p:cxnSp>
        <p:nvCxnSpPr>
          <p:cNvPr id="388" name="Google Shape;388;g2d080a7830e_0_645"/>
          <p:cNvCxnSpPr>
            <a:cxnSpLocks/>
            <a:stCxn id="374" idx="3"/>
            <a:endCxn id="387" idx="1"/>
          </p:cNvCxnSpPr>
          <p:nvPr/>
        </p:nvCxnSpPr>
        <p:spPr>
          <a:xfrm flipV="1">
            <a:off x="8386325" y="3559450"/>
            <a:ext cx="824778" cy="27993"/>
          </a:xfrm>
          <a:prstGeom prst="curvedConnector3">
            <a:avLst>
              <a:gd name="adj1" fmla="val 50000"/>
            </a:avLst>
          </a:prstGeom>
          <a:noFill/>
          <a:ln w="19050" cap="flat" cmpd="sng">
            <a:solidFill>
              <a:srgbClr val="A61C00"/>
            </a:solidFill>
            <a:prstDash val="solid"/>
            <a:round/>
            <a:headEnd type="none" w="sm" len="sm"/>
            <a:tailEnd type="triangle" w="med" len="med"/>
          </a:ln>
        </p:spPr>
      </p:cxnSp>
      <p:cxnSp>
        <p:nvCxnSpPr>
          <p:cNvPr id="389" name="Google Shape;389;g2d080a7830e_0_645"/>
          <p:cNvCxnSpPr>
            <a:cxnSpLocks/>
            <a:stCxn id="374" idx="3"/>
            <a:endCxn id="385" idx="1"/>
          </p:cNvCxnSpPr>
          <p:nvPr/>
        </p:nvCxnSpPr>
        <p:spPr>
          <a:xfrm>
            <a:off x="8386325" y="3587443"/>
            <a:ext cx="416524" cy="404007"/>
          </a:xfrm>
          <a:prstGeom prst="curvedConnector3">
            <a:avLst>
              <a:gd name="adj1" fmla="val 50000"/>
            </a:avLst>
          </a:prstGeom>
          <a:noFill/>
          <a:ln w="19050" cap="flat" cmpd="sng">
            <a:solidFill>
              <a:srgbClr val="A61C00"/>
            </a:solidFill>
            <a:prstDash val="solid"/>
            <a:round/>
            <a:headEnd type="none" w="sm" len="sm"/>
            <a:tailEnd type="triangle" w="med" len="med"/>
          </a:ln>
        </p:spPr>
      </p:cxnSp>
      <p:cxnSp>
        <p:nvCxnSpPr>
          <p:cNvPr id="390" name="Google Shape;390;g2d080a7830e_0_645"/>
          <p:cNvCxnSpPr>
            <a:cxnSpLocks/>
            <a:stCxn id="374" idx="3"/>
            <a:endCxn id="386" idx="1"/>
          </p:cNvCxnSpPr>
          <p:nvPr/>
        </p:nvCxnSpPr>
        <p:spPr>
          <a:xfrm flipV="1">
            <a:off x="8386325" y="3091600"/>
            <a:ext cx="829423" cy="495843"/>
          </a:xfrm>
          <a:prstGeom prst="curvedConnector3">
            <a:avLst>
              <a:gd name="adj1" fmla="val 50000"/>
            </a:avLst>
          </a:prstGeom>
          <a:noFill/>
          <a:ln w="19050" cap="flat" cmpd="sng">
            <a:solidFill>
              <a:srgbClr val="A61C00"/>
            </a:solidFill>
            <a:prstDash val="solid"/>
            <a:round/>
            <a:headEnd type="none" w="sm" len="sm"/>
            <a:tailEnd type="stealth" w="med" len="med"/>
          </a:ln>
        </p:spPr>
      </p:cxnSp>
      <p:cxnSp>
        <p:nvCxnSpPr>
          <p:cNvPr id="391" name="Google Shape;391;g2d080a7830e_0_645"/>
          <p:cNvCxnSpPr>
            <a:cxnSpLocks/>
            <a:stCxn id="375" idx="3"/>
            <a:endCxn id="386" idx="1"/>
          </p:cNvCxnSpPr>
          <p:nvPr/>
        </p:nvCxnSpPr>
        <p:spPr>
          <a:xfrm>
            <a:off x="8490458" y="2605362"/>
            <a:ext cx="725290" cy="486238"/>
          </a:xfrm>
          <a:prstGeom prst="curvedConnector3">
            <a:avLst>
              <a:gd name="adj1" fmla="val 50000"/>
            </a:avLst>
          </a:prstGeom>
          <a:noFill/>
          <a:ln w="19050" cap="flat" cmpd="sng">
            <a:solidFill>
              <a:srgbClr val="A61C00"/>
            </a:solidFill>
            <a:prstDash val="solid"/>
            <a:round/>
            <a:headEnd type="none" w="sm" len="sm"/>
            <a:tailEnd type="stealth"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g2d080a7830e_0_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16575" y="2582800"/>
            <a:ext cx="732110" cy="711838"/>
          </a:xfrm>
          <a:prstGeom prst="rect">
            <a:avLst/>
          </a:prstGeom>
          <a:noFill/>
          <a:ln>
            <a:noFill/>
          </a:ln>
        </p:spPr>
      </p:pic>
      <p:sp>
        <p:nvSpPr>
          <p:cNvPr id="397" name="Google Shape;397;g2d080a7830e_0_0"/>
          <p:cNvSpPr txBox="1"/>
          <p:nvPr/>
        </p:nvSpPr>
        <p:spPr>
          <a:xfrm>
            <a:off x="297738" y="2027109"/>
            <a:ext cx="59574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NAJWAŻNIEJSZE WSKAŹNIKI</a:t>
            </a:r>
            <a:endParaRPr sz="2400" b="1" i="0" u="none" strike="noStrike" cap="none" dirty="0">
              <a:solidFill>
                <a:srgbClr val="000000"/>
              </a:solidFill>
              <a:latin typeface="Arial"/>
              <a:ea typeface="Arial"/>
              <a:cs typeface="Arial"/>
              <a:sym typeface="Arial"/>
            </a:endParaRPr>
          </a:p>
        </p:txBody>
      </p:sp>
      <p:sp>
        <p:nvSpPr>
          <p:cNvPr id="398" name="Google Shape;398;g2d080a7830e_0_0"/>
          <p:cNvSpPr txBox="1">
            <a:spLocks noGrp="1"/>
          </p:cNvSpPr>
          <p:nvPr>
            <p:ph type="body" idx="1"/>
          </p:nvPr>
        </p:nvSpPr>
        <p:spPr>
          <a:xfrm>
            <a:off x="770206" y="369119"/>
            <a:ext cx="10479300" cy="130180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800"/>
              </a:spcBef>
              <a:spcAft>
                <a:spcPts val="0"/>
              </a:spcAft>
              <a:buClr>
                <a:srgbClr val="000000"/>
              </a:buClr>
              <a:buSzPts val="1400"/>
              <a:buFont typeface="Arial"/>
              <a:buNone/>
            </a:pPr>
            <a:r>
              <a:rPr lang="pl-PL" dirty="0">
                <a:latin typeface="Calibri"/>
                <a:ea typeface="Calibri"/>
                <a:cs typeface="Calibri"/>
                <a:sym typeface="Calibri"/>
              </a:rPr>
              <a:t>Czym jest plan zrównoważonego rozwoju i dlaczego jest ważny?</a:t>
            </a:r>
            <a:endParaRPr b="0" dirty="0">
              <a:latin typeface="Arial"/>
              <a:ea typeface="Arial"/>
              <a:cs typeface="Arial"/>
              <a:sym typeface="Arial"/>
            </a:endParaRPr>
          </a:p>
        </p:txBody>
      </p:sp>
      <p:sp>
        <p:nvSpPr>
          <p:cNvPr id="399" name="Google Shape;399;g2d080a7830e_0_0"/>
          <p:cNvSpPr txBox="1"/>
          <p:nvPr/>
        </p:nvSpPr>
        <p:spPr>
          <a:xfrm>
            <a:off x="4299925" y="3945168"/>
            <a:ext cx="3962074" cy="33187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000" b="1" i="0" u="none" strike="noStrike" cap="none" dirty="0" err="1">
                <a:solidFill>
                  <a:srgbClr val="000000"/>
                </a:solidFill>
                <a:latin typeface="Calibri"/>
                <a:ea typeface="Calibri"/>
                <a:cs typeface="Calibri"/>
                <a:sym typeface="Calibri"/>
              </a:rPr>
              <a:t>Zrównoważony</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rozwój</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społeczny</a:t>
            </a:r>
            <a:endParaRPr lang="en-US" sz="2000" b="1" i="0" u="none" strike="noStrike" cap="none" dirty="0">
              <a:solidFill>
                <a:srgbClr val="000000"/>
              </a:solidFill>
              <a:latin typeface="Calibri"/>
              <a:ea typeface="Calibri"/>
              <a:cs typeface="Calibri"/>
              <a:sym typeface="Calibri"/>
            </a:endParaRPr>
          </a:p>
          <a:p>
            <a:pPr marL="425450" marR="0" lvl="0" indent="-342900" algn="l" rtl="0">
              <a:lnSpc>
                <a:spcPct val="100000"/>
              </a:lnSpc>
              <a:spcBef>
                <a:spcPts val="0"/>
              </a:spcBef>
              <a:spcAft>
                <a:spcPts val="0"/>
              </a:spcAft>
              <a:buClr>
                <a:srgbClr val="000000"/>
              </a:buClr>
              <a:buSzPts val="2300"/>
              <a:buFont typeface="Arial" panose="020B0604020202020204" pitchFamily="34" charset="0"/>
              <a:buChar char="•"/>
            </a:pPr>
            <a:r>
              <a:rPr lang="en-US" sz="2300" b="0" i="0" u="none" strike="noStrike" cap="none" dirty="0" err="1">
                <a:solidFill>
                  <a:srgbClr val="000000"/>
                </a:solidFill>
                <a:latin typeface="Calibri"/>
                <a:ea typeface="Calibri"/>
                <a:cs typeface="Calibri"/>
                <a:sym typeface="Calibri"/>
              </a:rPr>
              <a:t>Pomiar</a:t>
            </a:r>
            <a:r>
              <a:rPr lang="en-US" sz="2300" b="0" i="0" u="none" strike="noStrike" cap="none" dirty="0">
                <a:solidFill>
                  <a:srgbClr val="000000"/>
                </a:solidFill>
                <a:latin typeface="Calibri"/>
                <a:ea typeface="Calibri"/>
                <a:cs typeface="Calibri"/>
                <a:sym typeface="Calibri"/>
              </a:rPr>
              <a:t> </a:t>
            </a:r>
            <a:r>
              <a:rPr lang="en-US" sz="2300" b="0" i="0" u="none" strike="noStrike" cap="none" dirty="0" err="1">
                <a:solidFill>
                  <a:srgbClr val="000000"/>
                </a:solidFill>
                <a:latin typeface="Calibri"/>
                <a:ea typeface="Calibri"/>
                <a:cs typeface="Calibri"/>
                <a:sym typeface="Calibri"/>
              </a:rPr>
              <a:t>opinii</a:t>
            </a:r>
            <a:r>
              <a:rPr lang="en-US" sz="2300" b="0" i="0" u="none" strike="noStrike" cap="none" dirty="0">
                <a:solidFill>
                  <a:srgbClr val="000000"/>
                </a:solidFill>
                <a:latin typeface="Calibri"/>
                <a:ea typeface="Calibri"/>
                <a:cs typeface="Calibri"/>
                <a:sym typeface="Calibri"/>
              </a:rPr>
              <a:t> </a:t>
            </a:r>
            <a:r>
              <a:rPr lang="en-US" sz="2300" b="0" i="0" u="none" strike="noStrike" cap="none" dirty="0" err="1">
                <a:solidFill>
                  <a:srgbClr val="000000"/>
                </a:solidFill>
                <a:latin typeface="Calibri"/>
                <a:ea typeface="Calibri"/>
                <a:cs typeface="Calibri"/>
                <a:sym typeface="Calibri"/>
              </a:rPr>
              <a:t>pracowników</a:t>
            </a:r>
            <a:r>
              <a:rPr lang="en-US" sz="2300" b="0" i="0" u="none" strike="noStrike" cap="none" dirty="0">
                <a:solidFill>
                  <a:srgbClr val="000000"/>
                </a:solidFill>
                <a:latin typeface="Calibri"/>
                <a:ea typeface="Calibri"/>
                <a:cs typeface="Calibri"/>
                <a:sym typeface="Calibri"/>
              </a:rPr>
              <a:t>.</a:t>
            </a:r>
          </a:p>
          <a:p>
            <a:pPr marL="425450" marR="0" lvl="0" indent="-342900" algn="l" rtl="0">
              <a:lnSpc>
                <a:spcPct val="100000"/>
              </a:lnSpc>
              <a:spcBef>
                <a:spcPts val="0"/>
              </a:spcBef>
              <a:spcAft>
                <a:spcPts val="0"/>
              </a:spcAft>
              <a:buClr>
                <a:srgbClr val="000000"/>
              </a:buClr>
              <a:buSzPts val="2300"/>
              <a:buFont typeface="Arial" panose="020B0604020202020204" pitchFamily="34" charset="0"/>
              <a:buChar char="•"/>
            </a:pPr>
            <a:r>
              <a:rPr lang="pl-PL" sz="2300" b="0" i="0" u="none" strike="noStrike" cap="none" dirty="0">
                <a:solidFill>
                  <a:srgbClr val="000000"/>
                </a:solidFill>
                <a:latin typeface="Calibri"/>
                <a:ea typeface="Calibri"/>
                <a:cs typeface="Calibri"/>
                <a:sym typeface="Calibri"/>
              </a:rPr>
              <a:t>Łączna liczba pracowników w projektach społecznych</a:t>
            </a:r>
            <a:r>
              <a:rPr lang="en-US" sz="2300" b="0" i="0" u="none" strike="noStrike" cap="none" dirty="0">
                <a:solidFill>
                  <a:srgbClr val="000000"/>
                </a:solidFill>
                <a:latin typeface="Calibri"/>
                <a:ea typeface="Calibri"/>
                <a:cs typeface="Calibri"/>
                <a:sym typeface="Calibri"/>
              </a:rPr>
              <a:t>.</a:t>
            </a:r>
            <a:endParaRPr sz="2300" b="0" i="0" u="none" strike="noStrike" cap="none" dirty="0">
              <a:solidFill>
                <a:srgbClr val="000000"/>
              </a:solidFill>
              <a:latin typeface="Calibri"/>
              <a:ea typeface="Calibri"/>
              <a:cs typeface="Calibri"/>
              <a:sym typeface="Calibri"/>
            </a:endParaRPr>
          </a:p>
          <a:p>
            <a:pPr marL="425450" marR="0" lvl="0" indent="-342900" algn="l" rtl="0">
              <a:lnSpc>
                <a:spcPct val="100000"/>
              </a:lnSpc>
              <a:spcBef>
                <a:spcPts val="0"/>
              </a:spcBef>
              <a:spcAft>
                <a:spcPts val="0"/>
              </a:spcAft>
              <a:buClr>
                <a:srgbClr val="000000"/>
              </a:buClr>
              <a:buSzPts val="2300"/>
              <a:buFont typeface="Arial" panose="020B0604020202020204" pitchFamily="34" charset="0"/>
              <a:buChar char="•"/>
            </a:pPr>
            <a:r>
              <a:rPr lang="pl-PL" sz="2300" b="0" i="0" u="none" strike="noStrike" cap="none" dirty="0">
                <a:solidFill>
                  <a:srgbClr val="000000"/>
                </a:solidFill>
                <a:latin typeface="Calibri"/>
                <a:ea typeface="Calibri"/>
                <a:cs typeface="Calibri"/>
                <a:sym typeface="Calibri"/>
              </a:rPr>
              <a:t>Fundusze zebrane na cele społeczne</a:t>
            </a:r>
            <a:r>
              <a:rPr lang="en-US" sz="2300" dirty="0">
                <a:latin typeface="Calibri"/>
                <a:ea typeface="Calibri"/>
                <a:cs typeface="Calibri"/>
                <a:sym typeface="Calibri"/>
              </a:rPr>
              <a:t>.</a:t>
            </a:r>
            <a:endParaRPr sz="2300" b="0" i="0" u="none" strike="noStrike" cap="none" dirty="0">
              <a:solidFill>
                <a:srgbClr val="000000"/>
              </a:solidFill>
              <a:latin typeface="Calibri"/>
              <a:ea typeface="Calibri"/>
              <a:cs typeface="Calibri"/>
              <a:sym typeface="Calibri"/>
            </a:endParaRPr>
          </a:p>
        </p:txBody>
      </p:sp>
      <p:sp>
        <p:nvSpPr>
          <p:cNvPr id="400" name="Google Shape;400;g2d080a7830e_0_0"/>
          <p:cNvSpPr txBox="1"/>
          <p:nvPr/>
        </p:nvSpPr>
        <p:spPr>
          <a:xfrm>
            <a:off x="477675" y="4242175"/>
            <a:ext cx="4242900" cy="21723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80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800"/>
              </a:spcBef>
              <a:spcAft>
                <a:spcPts val="0"/>
              </a:spcAft>
              <a:buClr>
                <a:srgbClr val="000000"/>
              </a:buClr>
              <a:buSzPts val="11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Calibri"/>
              <a:ea typeface="Calibri"/>
              <a:cs typeface="Calibri"/>
              <a:sym typeface="Calibri"/>
            </a:endParaRPr>
          </a:p>
        </p:txBody>
      </p:sp>
      <p:sp>
        <p:nvSpPr>
          <p:cNvPr id="401" name="Google Shape;401;g2d080a7830e_0_0"/>
          <p:cNvSpPr txBox="1"/>
          <p:nvPr/>
        </p:nvSpPr>
        <p:spPr>
          <a:xfrm>
            <a:off x="288244" y="3951571"/>
            <a:ext cx="4095300" cy="312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000" b="1" i="0" u="none" strike="noStrike" cap="none" dirty="0" err="1">
                <a:solidFill>
                  <a:srgbClr val="000000"/>
                </a:solidFill>
                <a:latin typeface="Calibri"/>
                <a:ea typeface="Calibri"/>
                <a:cs typeface="Calibri"/>
                <a:sym typeface="Calibri"/>
              </a:rPr>
              <a:t>Zrównoważony</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rozwój</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środowiska</a:t>
            </a:r>
            <a:endParaRPr lang="pl-PL" sz="2000" b="1" dirty="0">
              <a:latin typeface="Calibri"/>
              <a:ea typeface="Calibri"/>
              <a:cs typeface="Calibri"/>
              <a:sym typeface="Calibri"/>
            </a:endParaRPr>
          </a:p>
          <a:p>
            <a:pPr marL="425450" marR="0" lvl="0" indent="-342900" algn="l" rtl="0">
              <a:lnSpc>
                <a:spcPct val="100000"/>
              </a:lnSpc>
              <a:spcBef>
                <a:spcPts val="0"/>
              </a:spcBef>
              <a:spcAft>
                <a:spcPts val="0"/>
              </a:spcAft>
              <a:buClr>
                <a:srgbClr val="000000"/>
              </a:buClr>
              <a:buSzPts val="2300"/>
              <a:buFont typeface="Arial" panose="020B0604020202020204" pitchFamily="34" charset="0"/>
              <a:buChar char="•"/>
            </a:pPr>
            <a:r>
              <a:rPr lang="pl-PL" sz="2000" b="0" i="0" u="none" strike="noStrike" cap="none" dirty="0">
                <a:solidFill>
                  <a:srgbClr val="000000"/>
                </a:solidFill>
                <a:latin typeface="Calibri"/>
                <a:ea typeface="Calibri"/>
                <a:cs typeface="Calibri"/>
                <a:sym typeface="Calibri"/>
              </a:rPr>
              <a:t>Pomiar wykorzystania zasobów i surowców</a:t>
            </a:r>
          </a:p>
          <a:p>
            <a:pPr marL="425450" marR="0" lvl="0" indent="-342900" algn="l" rtl="0">
              <a:lnSpc>
                <a:spcPct val="100000"/>
              </a:lnSpc>
              <a:spcBef>
                <a:spcPts val="0"/>
              </a:spcBef>
              <a:spcAft>
                <a:spcPts val="0"/>
              </a:spcAft>
              <a:buClr>
                <a:srgbClr val="000000"/>
              </a:buClr>
              <a:buSzPts val="2300"/>
              <a:buFont typeface="Arial" panose="020B0604020202020204" pitchFamily="34" charset="0"/>
              <a:buChar char="•"/>
            </a:pPr>
            <a:r>
              <a:rPr lang="pl-PL" sz="2000" b="0" i="0" u="none" strike="noStrike" cap="none" dirty="0">
                <a:solidFill>
                  <a:srgbClr val="000000"/>
                </a:solidFill>
                <a:latin typeface="Calibri"/>
                <a:ea typeface="Calibri"/>
                <a:cs typeface="Calibri"/>
                <a:sym typeface="Calibri"/>
              </a:rPr>
              <a:t>Pomiar wykorzystania szkodliwych substancji</a:t>
            </a:r>
          </a:p>
          <a:p>
            <a:pPr marL="425450" marR="0" lvl="0" indent="-342900" algn="l" rtl="0">
              <a:lnSpc>
                <a:spcPct val="100000"/>
              </a:lnSpc>
              <a:spcBef>
                <a:spcPts val="0"/>
              </a:spcBef>
              <a:spcAft>
                <a:spcPts val="0"/>
              </a:spcAft>
              <a:buClr>
                <a:srgbClr val="000000"/>
              </a:buClr>
              <a:buSzPts val="2300"/>
              <a:buFont typeface="Arial" panose="020B0604020202020204" pitchFamily="34" charset="0"/>
              <a:buChar char="•"/>
            </a:pPr>
            <a:r>
              <a:rPr lang="pl-PL" sz="2000" b="0" i="0" u="none" strike="noStrike" cap="none" dirty="0">
                <a:solidFill>
                  <a:srgbClr val="000000"/>
                </a:solidFill>
                <a:latin typeface="Calibri"/>
                <a:ea typeface="Calibri"/>
                <a:cs typeface="Calibri"/>
                <a:sym typeface="Calibri"/>
              </a:rPr>
              <a:t>Wykorzystanie produktów przyjaznych dla środowiska.</a:t>
            </a:r>
          </a:p>
        </p:txBody>
      </p:sp>
      <p:sp>
        <p:nvSpPr>
          <p:cNvPr id="402" name="Google Shape;402;g2d080a7830e_0_0"/>
          <p:cNvSpPr txBox="1"/>
          <p:nvPr/>
        </p:nvSpPr>
        <p:spPr>
          <a:xfrm>
            <a:off x="8178380" y="3945169"/>
            <a:ext cx="4095300" cy="331874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000" b="1" i="0" u="none" strike="noStrike" cap="none" dirty="0" err="1">
                <a:solidFill>
                  <a:srgbClr val="000000"/>
                </a:solidFill>
                <a:latin typeface="Calibri"/>
                <a:ea typeface="Calibri"/>
                <a:cs typeface="Calibri"/>
                <a:sym typeface="Calibri"/>
              </a:rPr>
              <a:t>Stabilność</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finansowa</a:t>
            </a:r>
            <a:r>
              <a:rPr lang="en-US" sz="2000" b="1" i="0" u="none" strike="noStrike" cap="none" dirty="0">
                <a:solidFill>
                  <a:srgbClr val="000000"/>
                </a:solidFill>
                <a:latin typeface="Calibri"/>
                <a:ea typeface="Calibri"/>
                <a:cs typeface="Calibri"/>
                <a:sym typeface="Calibri"/>
              </a:rPr>
              <a:t>:</a:t>
            </a:r>
            <a:endParaRPr sz="2000" b="1" i="0" u="none" strike="noStrike" cap="none" dirty="0">
              <a:solidFill>
                <a:srgbClr val="000000"/>
              </a:solidFill>
              <a:latin typeface="Calibri"/>
              <a:ea typeface="Calibri"/>
              <a:cs typeface="Calibri"/>
              <a:sym typeface="Calibri"/>
            </a:endParaRPr>
          </a:p>
          <a:p>
            <a:pPr marL="425450" marR="0" lvl="0" indent="-342900" algn="l" rtl="0">
              <a:lnSpc>
                <a:spcPct val="100000"/>
              </a:lnSpc>
              <a:spcBef>
                <a:spcPts val="0"/>
              </a:spcBef>
              <a:spcAft>
                <a:spcPts val="0"/>
              </a:spcAft>
              <a:buClr>
                <a:srgbClr val="000000"/>
              </a:buClr>
              <a:buSzPts val="2300"/>
              <a:buFont typeface="Arial" panose="020B0604020202020204" pitchFamily="34" charset="0"/>
              <a:buChar char="•"/>
            </a:pPr>
            <a:r>
              <a:rPr lang="en-US" sz="2000" b="0" i="0" u="none" strike="noStrike" cap="none" dirty="0" err="1">
                <a:solidFill>
                  <a:srgbClr val="000000"/>
                </a:solidFill>
                <a:latin typeface="Calibri"/>
                <a:ea typeface="Calibri"/>
                <a:cs typeface="Calibri"/>
                <a:sym typeface="Calibri"/>
              </a:rPr>
              <a:t>Bilans</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spółki</a:t>
            </a:r>
            <a:r>
              <a:rPr lang="en-US" sz="2000" b="0" i="0" u="none" strike="noStrike" cap="none" dirty="0">
                <a:solidFill>
                  <a:srgbClr val="000000"/>
                </a:solidFill>
                <a:latin typeface="Calibri"/>
                <a:ea typeface="Calibri"/>
                <a:cs typeface="Calibri"/>
                <a:sym typeface="Calibri"/>
              </a:rPr>
              <a:t>.</a:t>
            </a:r>
            <a:endParaRPr sz="2000" b="0" i="0" u="none" strike="noStrike" cap="none" dirty="0">
              <a:solidFill>
                <a:srgbClr val="000000"/>
              </a:solidFill>
              <a:latin typeface="Calibri"/>
              <a:ea typeface="Calibri"/>
              <a:cs typeface="Calibri"/>
              <a:sym typeface="Calibri"/>
            </a:endParaRPr>
          </a:p>
          <a:p>
            <a:pPr marL="425450" marR="0" lvl="0" indent="-342900" algn="l" rtl="0">
              <a:lnSpc>
                <a:spcPct val="100000"/>
              </a:lnSpc>
              <a:spcBef>
                <a:spcPts val="0"/>
              </a:spcBef>
              <a:spcAft>
                <a:spcPts val="0"/>
              </a:spcAft>
              <a:buClr>
                <a:srgbClr val="000000"/>
              </a:buClr>
              <a:buSzPts val="2300"/>
              <a:buFont typeface="Arial" panose="020B0604020202020204" pitchFamily="34" charset="0"/>
              <a:buChar char="•"/>
            </a:pPr>
            <a:r>
              <a:rPr lang="en-US" sz="2000" b="0" i="0" u="none" strike="noStrike" cap="none" dirty="0" err="1">
                <a:solidFill>
                  <a:srgbClr val="000000"/>
                </a:solidFill>
                <a:latin typeface="Calibri"/>
                <a:ea typeface="Calibri"/>
                <a:cs typeface="Calibri"/>
                <a:sym typeface="Calibri"/>
              </a:rPr>
              <a:t>Ceny</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akcji</a:t>
            </a:r>
            <a:r>
              <a:rPr lang="en-US" sz="2000" b="0" i="0" u="none" strike="noStrike" cap="none" dirty="0">
                <a:solidFill>
                  <a:srgbClr val="000000"/>
                </a:solidFill>
                <a:latin typeface="Calibri"/>
                <a:ea typeface="Calibri"/>
                <a:cs typeface="Calibri"/>
                <a:sym typeface="Calibri"/>
              </a:rPr>
              <a:t>.</a:t>
            </a:r>
            <a:endParaRPr sz="2000" b="0" i="0" u="none" strike="noStrike" cap="none" dirty="0">
              <a:solidFill>
                <a:srgbClr val="000000"/>
              </a:solidFill>
              <a:latin typeface="Calibri"/>
              <a:ea typeface="Calibri"/>
              <a:cs typeface="Calibri"/>
              <a:sym typeface="Calibri"/>
            </a:endParaRPr>
          </a:p>
          <a:p>
            <a:pPr marL="425450" marR="0" lvl="0" indent="-342900" algn="l" rtl="0">
              <a:lnSpc>
                <a:spcPct val="100000"/>
              </a:lnSpc>
              <a:spcBef>
                <a:spcPts val="0"/>
              </a:spcBef>
              <a:spcAft>
                <a:spcPts val="0"/>
              </a:spcAft>
              <a:buClr>
                <a:srgbClr val="000000"/>
              </a:buClr>
              <a:buSzPts val="2300"/>
              <a:buFont typeface="Arial" panose="020B0604020202020204" pitchFamily="34" charset="0"/>
              <a:buChar char="•"/>
            </a:pPr>
            <a:r>
              <a:rPr lang="pl-PL" sz="2000" b="0" i="0" u="none" strike="noStrike" cap="none" dirty="0">
                <a:solidFill>
                  <a:srgbClr val="000000"/>
                </a:solidFill>
                <a:latin typeface="Calibri"/>
                <a:ea typeface="Calibri"/>
                <a:cs typeface="Calibri"/>
                <a:sym typeface="Calibri"/>
              </a:rPr>
              <a:t>Zarządzanie ryzykiem związanym z pracą</a:t>
            </a:r>
            <a:r>
              <a:rPr lang="en-US" sz="2000" b="0" i="0" u="none" strike="noStrike" cap="none" dirty="0">
                <a:solidFill>
                  <a:srgbClr val="000000"/>
                </a:solidFill>
                <a:latin typeface="Calibri"/>
                <a:ea typeface="Calibri"/>
                <a:cs typeface="Calibri"/>
                <a:sym typeface="Calibri"/>
              </a:rPr>
              <a:t>.</a:t>
            </a:r>
            <a:endParaRPr sz="2000" b="0" i="0" u="none" strike="noStrike" cap="none" dirty="0">
              <a:solidFill>
                <a:srgbClr val="000000"/>
              </a:solidFill>
              <a:latin typeface="Calibri"/>
              <a:ea typeface="Calibri"/>
              <a:cs typeface="Calibri"/>
              <a:sym typeface="Calibri"/>
            </a:endParaRPr>
          </a:p>
          <a:p>
            <a:pPr marL="425450" marR="0" lvl="0" indent="-342900" algn="l" rtl="0">
              <a:lnSpc>
                <a:spcPct val="100000"/>
              </a:lnSpc>
              <a:spcBef>
                <a:spcPts val="0"/>
              </a:spcBef>
              <a:spcAft>
                <a:spcPts val="0"/>
              </a:spcAft>
              <a:buClr>
                <a:srgbClr val="000000"/>
              </a:buClr>
              <a:buSzPts val="2300"/>
              <a:buFont typeface="Arial" panose="020B0604020202020204" pitchFamily="34" charset="0"/>
              <a:buChar char="•"/>
            </a:pPr>
            <a:r>
              <a:rPr lang="en-US" sz="2000" b="0" i="0" u="none" strike="noStrike" cap="none" dirty="0" err="1">
                <a:solidFill>
                  <a:srgbClr val="000000"/>
                </a:solidFill>
                <a:latin typeface="Calibri"/>
                <a:ea typeface="Calibri"/>
                <a:cs typeface="Calibri"/>
                <a:sym typeface="Calibri"/>
              </a:rPr>
              <a:t>Zasady</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rachunkowości</a:t>
            </a:r>
            <a:r>
              <a:rPr lang="en-US" sz="2000" b="0" i="0" u="none" strike="noStrike" cap="none" dirty="0">
                <a:solidFill>
                  <a:srgbClr val="000000"/>
                </a:solidFill>
                <a:latin typeface="Calibri"/>
                <a:ea typeface="Calibri"/>
                <a:cs typeface="Calibri"/>
                <a:sym typeface="Calibri"/>
              </a:rPr>
              <a:t>.</a:t>
            </a:r>
            <a:endParaRPr sz="2000" b="0" i="0" u="none" strike="noStrike" cap="none" dirty="0">
              <a:solidFill>
                <a:srgbClr val="000000"/>
              </a:solidFill>
              <a:latin typeface="Calibri"/>
              <a:ea typeface="Calibri"/>
              <a:cs typeface="Calibri"/>
              <a:sym typeface="Calibri"/>
            </a:endParaRPr>
          </a:p>
          <a:p>
            <a:pPr marL="425450" marR="0" lvl="0" indent="-342900" algn="l" rtl="0">
              <a:lnSpc>
                <a:spcPct val="100000"/>
              </a:lnSpc>
              <a:spcBef>
                <a:spcPts val="0"/>
              </a:spcBef>
              <a:spcAft>
                <a:spcPts val="0"/>
              </a:spcAft>
              <a:buClr>
                <a:srgbClr val="000000"/>
              </a:buClr>
              <a:buSzPts val="2300"/>
              <a:buFont typeface="Arial" panose="020B0604020202020204" pitchFamily="34" charset="0"/>
              <a:buChar char="•"/>
            </a:pPr>
            <a:r>
              <a:rPr lang="pl-PL" sz="2000" b="0" i="0" u="none" strike="noStrike" cap="none" dirty="0">
                <a:solidFill>
                  <a:srgbClr val="000000"/>
                </a:solidFill>
                <a:latin typeface="Calibri"/>
                <a:ea typeface="Calibri"/>
                <a:cs typeface="Calibri"/>
                <a:sym typeface="Calibri"/>
              </a:rPr>
              <a:t>Zobowiązania i aktywa z tytułu kosztów</a:t>
            </a:r>
            <a:r>
              <a:rPr lang="en-US" sz="2000" b="0" i="0" u="none" strike="noStrike" cap="none" dirty="0">
                <a:solidFill>
                  <a:srgbClr val="000000"/>
                </a:solidFill>
                <a:latin typeface="Calibri"/>
                <a:ea typeface="Calibri"/>
                <a:cs typeface="Calibri"/>
                <a:sym typeface="Calibri"/>
              </a:rPr>
              <a:t>.</a:t>
            </a:r>
            <a:endParaRPr sz="2000" b="0" i="0" u="none" strike="noStrike" cap="none" dirty="0">
              <a:solidFill>
                <a:srgbClr val="000000"/>
              </a:solidFill>
              <a:latin typeface="Calibri"/>
              <a:ea typeface="Calibri"/>
              <a:cs typeface="Calibri"/>
              <a:sym typeface="Calibri"/>
            </a:endParaRPr>
          </a:p>
          <a:p>
            <a:pPr marL="425450" marR="0" lvl="0" indent="-342900" algn="l" rtl="0">
              <a:lnSpc>
                <a:spcPct val="100000"/>
              </a:lnSpc>
              <a:spcBef>
                <a:spcPts val="0"/>
              </a:spcBef>
              <a:spcAft>
                <a:spcPts val="0"/>
              </a:spcAft>
              <a:buClr>
                <a:srgbClr val="000000"/>
              </a:buClr>
              <a:buSzPts val="2300"/>
              <a:buFont typeface="Arial" panose="020B0604020202020204" pitchFamily="34" charset="0"/>
              <a:buChar char="•"/>
            </a:pPr>
            <a:r>
              <a:rPr lang="en-US" sz="2000" b="0" i="0" u="none" strike="noStrike" cap="none" dirty="0" err="1">
                <a:solidFill>
                  <a:srgbClr val="000000"/>
                </a:solidFill>
                <a:latin typeface="Calibri"/>
                <a:ea typeface="Calibri"/>
                <a:cs typeface="Calibri"/>
                <a:sym typeface="Calibri"/>
              </a:rPr>
              <a:t>Ocena</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budżetu</a:t>
            </a:r>
            <a:r>
              <a:rPr lang="en-US" sz="2000" b="0" i="0" u="none" strike="noStrike" cap="none" dirty="0">
                <a:solidFill>
                  <a:srgbClr val="000000"/>
                </a:solidFill>
                <a:latin typeface="Calibri"/>
                <a:ea typeface="Calibri"/>
                <a:cs typeface="Calibri"/>
                <a:sym typeface="Calibri"/>
              </a:rPr>
              <a:t>.</a:t>
            </a:r>
            <a:endParaRPr sz="2000" b="0" i="0" u="none" strike="noStrike" cap="none" dirty="0">
              <a:solidFill>
                <a:srgbClr val="000000"/>
              </a:solidFill>
              <a:latin typeface="Calibri"/>
              <a:ea typeface="Calibri"/>
              <a:cs typeface="Calibri"/>
              <a:sym typeface="Calibri"/>
            </a:endParaRPr>
          </a:p>
        </p:txBody>
      </p:sp>
      <p:pic>
        <p:nvPicPr>
          <p:cNvPr id="403" name="Google Shape;403;g2d080a7830e_0_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53335" y="3142868"/>
            <a:ext cx="722446" cy="704855"/>
          </a:xfrm>
          <a:prstGeom prst="rect">
            <a:avLst/>
          </a:prstGeom>
          <a:noFill/>
          <a:ln>
            <a:noFill/>
          </a:ln>
        </p:spPr>
      </p:pic>
      <p:pic>
        <p:nvPicPr>
          <p:cNvPr id="404" name="Google Shape;404;g2d080a7830e_0_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595100" y="2586294"/>
            <a:ext cx="722439" cy="704851"/>
          </a:xfrm>
          <a:prstGeom prst="rect">
            <a:avLst/>
          </a:prstGeom>
          <a:noFill/>
          <a:ln>
            <a:noFill/>
          </a:ln>
        </p:spPr>
      </p:pic>
      <p:pic>
        <p:nvPicPr>
          <p:cNvPr id="405" name="Google Shape;405;g2d080a7830e_0_0"/>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090730" y="3139660"/>
            <a:ext cx="768273" cy="749564"/>
          </a:xfrm>
          <a:prstGeom prst="rect">
            <a:avLst/>
          </a:prstGeom>
          <a:noFill/>
          <a:ln>
            <a:noFill/>
          </a:ln>
        </p:spPr>
      </p:pic>
      <p:pic>
        <p:nvPicPr>
          <p:cNvPr id="406" name="Google Shape;406;g2d080a7830e_0_0"/>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763946" y="2587507"/>
            <a:ext cx="722441" cy="704854"/>
          </a:xfrm>
          <a:prstGeom prst="rect">
            <a:avLst/>
          </a:prstGeom>
          <a:noFill/>
          <a:ln>
            <a:noFill/>
          </a:ln>
        </p:spPr>
      </p:pic>
      <p:pic>
        <p:nvPicPr>
          <p:cNvPr id="407" name="Google Shape;407;g2d080a7830e_0_0"/>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3407866" y="3171616"/>
            <a:ext cx="732108" cy="714282"/>
          </a:xfrm>
          <a:prstGeom prst="rect">
            <a:avLst/>
          </a:prstGeom>
          <a:noFill/>
          <a:ln>
            <a:noFill/>
          </a:ln>
        </p:spPr>
      </p:pic>
      <p:pic>
        <p:nvPicPr>
          <p:cNvPr id="408" name="Google Shape;408;g2d080a7830e_0_0"/>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4907700" y="2545955"/>
            <a:ext cx="788745" cy="810664"/>
          </a:xfrm>
          <a:prstGeom prst="rect">
            <a:avLst/>
          </a:prstGeom>
          <a:noFill/>
          <a:ln>
            <a:noFill/>
          </a:ln>
        </p:spPr>
      </p:pic>
      <p:pic>
        <p:nvPicPr>
          <p:cNvPr id="409" name="Google Shape;409;g2d080a7830e_0_0"/>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172788" y="2527325"/>
            <a:ext cx="825000" cy="847924"/>
          </a:xfrm>
          <a:prstGeom prst="rect">
            <a:avLst/>
          </a:prstGeom>
          <a:noFill/>
          <a:ln>
            <a:noFill/>
          </a:ln>
        </p:spPr>
      </p:pic>
      <p:pic>
        <p:nvPicPr>
          <p:cNvPr id="410" name="Google Shape;410;g2d080a7830e_0_0"/>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6918194" y="3071570"/>
            <a:ext cx="751605" cy="772492"/>
          </a:xfrm>
          <a:prstGeom prst="rect">
            <a:avLst/>
          </a:prstGeom>
          <a:noFill/>
          <a:ln>
            <a:noFill/>
          </a:ln>
        </p:spPr>
      </p:pic>
      <p:pic>
        <p:nvPicPr>
          <p:cNvPr id="411" name="Google Shape;411;g2d080a7830e_0_0"/>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5517324" y="3075263"/>
            <a:ext cx="788721" cy="810636"/>
          </a:xfrm>
          <a:prstGeom prst="rect">
            <a:avLst/>
          </a:prstGeom>
          <a:noFill/>
          <a:ln>
            <a:noFill/>
          </a:ln>
        </p:spPr>
      </p:pic>
      <p:pic>
        <p:nvPicPr>
          <p:cNvPr id="412" name="Google Shape;412;g2d080a7830e_0_0"/>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8728325" y="2582809"/>
            <a:ext cx="876934" cy="883713"/>
          </a:xfrm>
          <a:prstGeom prst="rect">
            <a:avLst/>
          </a:prstGeom>
          <a:noFill/>
          <a:ln>
            <a:noFill/>
          </a:ln>
        </p:spPr>
      </p:pic>
      <p:pic>
        <p:nvPicPr>
          <p:cNvPr id="413" name="Google Shape;413;g2d080a7830e_0_0"/>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9474276" y="3003077"/>
            <a:ext cx="876929" cy="886748"/>
          </a:xfrm>
          <a:prstGeom prst="rect">
            <a:avLst/>
          </a:prstGeom>
          <a:noFill/>
          <a:ln>
            <a:noFill/>
          </a:ln>
        </p:spPr>
      </p:pic>
      <p:pic>
        <p:nvPicPr>
          <p:cNvPr id="414" name="Google Shape;414;g2d080a7830e_0_0"/>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10309871" y="2581300"/>
            <a:ext cx="876929" cy="8867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1" name="Google Shape;211;p3"/>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12" name="Google Shape;212;p3"/>
          <p:cNvSpPr txBox="1"/>
          <p:nvPr/>
        </p:nvSpPr>
        <p:spPr>
          <a:xfrm>
            <a:off x="4110770" y="1305097"/>
            <a:ext cx="500848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O NASZYM PROJEKCIE</a:t>
            </a:r>
            <a:endParaRPr sz="1400" b="0" i="0" u="none" strike="noStrike" cap="none" dirty="0">
              <a:solidFill>
                <a:srgbClr val="000000"/>
              </a:solidFill>
              <a:latin typeface="Arial"/>
              <a:ea typeface="Arial"/>
              <a:cs typeface="Arial"/>
              <a:sym typeface="Arial"/>
            </a:endParaRPr>
          </a:p>
        </p:txBody>
      </p:sp>
      <p:sp>
        <p:nvSpPr>
          <p:cNvPr id="4" name="Google Shape;163;p3">
            <a:extLst>
              <a:ext uri="{FF2B5EF4-FFF2-40B4-BE49-F238E27FC236}">
                <a16:creationId xmlns:a16="http://schemas.microsoft.com/office/drawing/2014/main" id="{7642703D-3ACF-7393-BD8C-251D983013AB}"/>
              </a:ext>
            </a:extLst>
          </p:cNvPr>
          <p:cNvSpPr txBox="1">
            <a:spLocks noGrp="1"/>
          </p:cNvSpPr>
          <p:nvPr>
            <p:ph type="body" idx="1"/>
          </p:nvPr>
        </p:nvSpPr>
        <p:spPr>
          <a:xfrm>
            <a:off x="4975369" y="2249691"/>
            <a:ext cx="6116841" cy="3355510"/>
          </a:xfrm>
          <a:prstGeom prst="rect">
            <a:avLst/>
          </a:prstGeom>
          <a:noFill/>
          <a:ln>
            <a:noFill/>
          </a:ln>
        </p:spPr>
        <p:txBody>
          <a:bodyPr spcFirstLastPara="1" wrap="square" lIns="91425" tIns="45700" rIns="91425" bIns="45700" anchor="t" anchorCtr="0">
            <a:noAutofit/>
          </a:bodyPr>
          <a:lstStyle/>
          <a:p>
            <a:pPr marL="15875" lvl="0" indent="-15875" algn="just" rtl="0">
              <a:lnSpc>
                <a:spcPct val="150000"/>
              </a:lnSpc>
              <a:spcBef>
                <a:spcPts val="0"/>
              </a:spcBef>
              <a:spcAft>
                <a:spcPts val="0"/>
              </a:spcAft>
              <a:buClr>
                <a:schemeClr val="lt1"/>
              </a:buClr>
              <a:buSzPts val="2400"/>
              <a:buNone/>
            </a:pPr>
            <a:r>
              <a:rPr lang="pl-PL" sz="2400" dirty="0"/>
              <a:t>Wdrażając program Start on </a:t>
            </a:r>
            <a:r>
              <a:rPr lang="pl-PL" sz="2400" dirty="0" err="1"/>
              <a:t>Sustainability</a:t>
            </a:r>
            <a:r>
              <a:rPr lang="pl-PL" sz="2400" dirty="0"/>
              <a:t>, chcemy wyposażyć mikroprzedsiębiorstwa w narzędzia i zasoby niezbędne do podjęcia znaczących działań na rzecz zrównoważonego rozwoju, przyczyniając się tym samym do bardziej zrównoważonej i odpornej gospodarki UE</a:t>
            </a:r>
            <a:r>
              <a:rPr lang="en-US" sz="2400" dirty="0"/>
              <a:t>.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2d080a7830e_0_100"/>
          <p:cNvSpPr txBox="1">
            <a:spLocks noGrp="1"/>
          </p:cNvSpPr>
          <p:nvPr>
            <p:ph type="body" idx="1"/>
          </p:nvPr>
        </p:nvSpPr>
        <p:spPr>
          <a:xfrm>
            <a:off x="770206" y="369119"/>
            <a:ext cx="10479300" cy="121210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800"/>
              </a:spcBef>
              <a:spcAft>
                <a:spcPts val="0"/>
              </a:spcAft>
              <a:buClr>
                <a:srgbClr val="000000"/>
              </a:buClr>
              <a:buSzPts val="1400"/>
              <a:buNone/>
            </a:pPr>
            <a:r>
              <a:rPr lang="pl-PL" dirty="0">
                <a:latin typeface="Calibri"/>
                <a:ea typeface="Calibri"/>
                <a:cs typeface="Calibri"/>
                <a:sym typeface="Calibri"/>
              </a:rPr>
              <a:t>Czym jest plan zrównoważonego rozwoju i dlaczego jest ważny</a:t>
            </a:r>
            <a:r>
              <a:rPr lang="en-US" dirty="0">
                <a:latin typeface="Calibri"/>
                <a:ea typeface="Calibri"/>
                <a:cs typeface="Calibri"/>
                <a:sym typeface="Calibri"/>
              </a:rPr>
              <a:t>?</a:t>
            </a:r>
            <a:endParaRPr dirty="0">
              <a:latin typeface="Calibri"/>
              <a:ea typeface="Calibri"/>
              <a:cs typeface="Calibri"/>
              <a:sym typeface="Calibri"/>
            </a:endParaRPr>
          </a:p>
          <a:p>
            <a:pPr marL="0" lvl="0" indent="0" algn="just" rtl="0">
              <a:lnSpc>
                <a:spcPct val="90000"/>
              </a:lnSpc>
              <a:spcBef>
                <a:spcPts val="800"/>
              </a:spcBef>
              <a:spcAft>
                <a:spcPts val="0"/>
              </a:spcAft>
              <a:buClr>
                <a:srgbClr val="000000"/>
              </a:buClr>
              <a:buSzPts val="1400"/>
              <a:buNone/>
            </a:pPr>
            <a:endParaRPr b="0" dirty="0">
              <a:latin typeface="Arial"/>
              <a:ea typeface="Arial"/>
              <a:cs typeface="Arial"/>
              <a:sym typeface="Arial"/>
            </a:endParaRPr>
          </a:p>
        </p:txBody>
      </p:sp>
      <p:sp>
        <p:nvSpPr>
          <p:cNvPr id="420" name="Google Shape;420;g2d080a7830e_0_100"/>
          <p:cNvSpPr/>
          <p:nvPr/>
        </p:nvSpPr>
        <p:spPr>
          <a:xfrm>
            <a:off x="5891625" y="3489955"/>
            <a:ext cx="2959500" cy="49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err="1">
                <a:solidFill>
                  <a:srgbClr val="FFFFFF"/>
                </a:solidFill>
                <a:latin typeface="Calibri"/>
                <a:ea typeface="Calibri"/>
                <a:cs typeface="Calibri"/>
                <a:sym typeface="Calibri"/>
              </a:rPr>
              <a:t>Regularne</a:t>
            </a:r>
            <a:r>
              <a:rPr lang="en-US" sz="2400" b="0" i="0" u="none" strike="noStrike" cap="none" dirty="0">
                <a:solidFill>
                  <a:srgbClr val="FFFFFF"/>
                </a:solidFill>
                <a:latin typeface="Calibri"/>
                <a:ea typeface="Calibri"/>
                <a:cs typeface="Calibri"/>
                <a:sym typeface="Calibri"/>
              </a:rPr>
              <a:t> </a:t>
            </a:r>
            <a:r>
              <a:rPr lang="en-US" sz="2400" b="0" i="0" u="none" strike="noStrike" cap="none" dirty="0" err="1">
                <a:solidFill>
                  <a:srgbClr val="FFFFFF"/>
                </a:solidFill>
                <a:latin typeface="Calibri"/>
                <a:ea typeface="Calibri"/>
                <a:cs typeface="Calibri"/>
                <a:sym typeface="Calibri"/>
              </a:rPr>
              <a:t>oceny</a:t>
            </a:r>
            <a:endParaRPr sz="2400" b="0" i="0" u="none" strike="noStrike" cap="none" dirty="0">
              <a:solidFill>
                <a:srgbClr val="FFFFFF"/>
              </a:solidFill>
              <a:latin typeface="Calibri"/>
              <a:ea typeface="Calibri"/>
              <a:cs typeface="Calibri"/>
              <a:sym typeface="Calibri"/>
            </a:endParaRPr>
          </a:p>
        </p:txBody>
      </p:sp>
      <p:sp>
        <p:nvSpPr>
          <p:cNvPr id="421" name="Google Shape;421;g2d080a7830e_0_100"/>
          <p:cNvSpPr/>
          <p:nvPr/>
        </p:nvSpPr>
        <p:spPr>
          <a:xfrm>
            <a:off x="5876925" y="4066750"/>
            <a:ext cx="6243358" cy="5313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FFFFF"/>
                </a:solidFill>
                <a:latin typeface="Calibri"/>
                <a:ea typeface="Calibri"/>
                <a:cs typeface="Calibri"/>
                <a:sym typeface="Calibri"/>
              </a:rPr>
              <a:t>Analiza </a:t>
            </a:r>
            <a:r>
              <a:rPr lang="en-US" sz="2400" b="0" i="0" u="none" strike="noStrike" cap="none" dirty="0" err="1">
                <a:solidFill>
                  <a:srgbClr val="FFFFFF"/>
                </a:solidFill>
                <a:latin typeface="Calibri"/>
                <a:ea typeface="Calibri"/>
                <a:cs typeface="Calibri"/>
                <a:sym typeface="Calibri"/>
              </a:rPr>
              <a:t>wskaźników</a:t>
            </a:r>
            <a:r>
              <a:rPr lang="en-US" sz="2400" b="0" i="0" u="none" strike="noStrike" cap="none" dirty="0">
                <a:solidFill>
                  <a:srgbClr val="FFFFFF"/>
                </a:solidFill>
                <a:latin typeface="Calibri"/>
                <a:ea typeface="Calibri"/>
                <a:cs typeface="Calibri"/>
                <a:sym typeface="Calibri"/>
              </a:rPr>
              <a:t> </a:t>
            </a:r>
            <a:r>
              <a:rPr lang="en-US" sz="2400" b="0" i="0" u="none" strike="noStrike" cap="none" dirty="0" err="1">
                <a:solidFill>
                  <a:srgbClr val="FFFFFF"/>
                </a:solidFill>
                <a:latin typeface="Calibri"/>
                <a:ea typeface="Calibri"/>
                <a:cs typeface="Calibri"/>
                <a:sym typeface="Calibri"/>
              </a:rPr>
              <a:t>zrównoważonego</a:t>
            </a:r>
            <a:r>
              <a:rPr lang="en-US" sz="2400" b="0" i="0" u="none" strike="noStrike" cap="none" dirty="0">
                <a:solidFill>
                  <a:srgbClr val="FFFFFF"/>
                </a:solidFill>
                <a:latin typeface="Calibri"/>
                <a:ea typeface="Calibri"/>
                <a:cs typeface="Calibri"/>
                <a:sym typeface="Calibri"/>
              </a:rPr>
              <a:t> </a:t>
            </a:r>
            <a:r>
              <a:rPr lang="en-US" sz="2400" b="0" i="0" u="none" strike="noStrike" cap="none" dirty="0" err="1">
                <a:solidFill>
                  <a:srgbClr val="FFFFFF"/>
                </a:solidFill>
                <a:latin typeface="Calibri"/>
                <a:ea typeface="Calibri"/>
                <a:cs typeface="Calibri"/>
                <a:sym typeface="Calibri"/>
              </a:rPr>
              <a:t>rozwoju</a:t>
            </a:r>
            <a:endParaRPr sz="2400" b="0" i="0" u="none" strike="noStrike" cap="none" dirty="0">
              <a:solidFill>
                <a:srgbClr val="FFFFFF"/>
              </a:solidFill>
              <a:latin typeface="Calibri"/>
              <a:ea typeface="Calibri"/>
              <a:cs typeface="Calibri"/>
              <a:sym typeface="Calibri"/>
            </a:endParaRPr>
          </a:p>
        </p:txBody>
      </p:sp>
      <p:cxnSp>
        <p:nvCxnSpPr>
          <p:cNvPr id="422" name="Google Shape;422;g2d080a7830e_0_100"/>
          <p:cNvCxnSpPr>
            <a:stCxn id="423" idx="3"/>
            <a:endCxn id="420" idx="1"/>
          </p:cNvCxnSpPr>
          <p:nvPr/>
        </p:nvCxnSpPr>
        <p:spPr>
          <a:xfrm flipV="1">
            <a:off x="5074725" y="3735205"/>
            <a:ext cx="816900" cy="648425"/>
          </a:xfrm>
          <a:prstGeom prst="curvedConnector3">
            <a:avLst>
              <a:gd name="adj1" fmla="val 50000"/>
            </a:avLst>
          </a:prstGeom>
          <a:noFill/>
          <a:ln w="28575" cap="flat" cmpd="sng">
            <a:solidFill>
              <a:srgbClr val="000000"/>
            </a:solidFill>
            <a:prstDash val="solid"/>
            <a:round/>
            <a:headEnd type="none" w="sm" len="sm"/>
            <a:tailEnd type="stealth" w="sm" len="sm"/>
          </a:ln>
        </p:spPr>
      </p:cxnSp>
      <p:cxnSp>
        <p:nvCxnSpPr>
          <p:cNvPr id="424" name="Google Shape;424;g2d080a7830e_0_100"/>
          <p:cNvCxnSpPr>
            <a:stCxn id="423" idx="3"/>
          </p:cNvCxnSpPr>
          <p:nvPr/>
        </p:nvCxnSpPr>
        <p:spPr>
          <a:xfrm flipV="1">
            <a:off x="5074725" y="4334800"/>
            <a:ext cx="816900" cy="48830"/>
          </a:xfrm>
          <a:prstGeom prst="curvedConnector3">
            <a:avLst>
              <a:gd name="adj1" fmla="val 50000"/>
            </a:avLst>
          </a:prstGeom>
          <a:noFill/>
          <a:ln w="28575" cap="flat" cmpd="sng">
            <a:solidFill>
              <a:srgbClr val="000000"/>
            </a:solidFill>
            <a:prstDash val="solid"/>
            <a:round/>
            <a:headEnd type="none" w="sm" len="sm"/>
            <a:tailEnd type="stealth" w="sm" len="sm"/>
          </a:ln>
        </p:spPr>
      </p:cxnSp>
      <p:sp>
        <p:nvSpPr>
          <p:cNvPr id="423" name="Google Shape;423;g2d080a7830e_0_100"/>
          <p:cNvSpPr txBox="1"/>
          <p:nvPr/>
        </p:nvSpPr>
        <p:spPr>
          <a:xfrm>
            <a:off x="491925" y="4055350"/>
            <a:ext cx="4582800" cy="65656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800"/>
              </a:spcBef>
              <a:spcAft>
                <a:spcPts val="0"/>
              </a:spcAft>
              <a:buClr>
                <a:srgbClr val="000000"/>
              </a:buClr>
              <a:buSzPts val="2400"/>
              <a:buFont typeface="Arial"/>
              <a:buNone/>
            </a:pPr>
            <a:r>
              <a:rPr lang="pl-PL" sz="2400" b="0" i="1" u="none" strike="noStrike" cap="none" dirty="0">
                <a:solidFill>
                  <a:srgbClr val="000000"/>
                </a:solidFill>
                <a:latin typeface="Calibri"/>
                <a:ea typeface="Calibri"/>
                <a:cs typeface="Calibri"/>
                <a:sym typeface="Calibri"/>
              </a:rPr>
              <a:t>Krok</a:t>
            </a:r>
            <a:r>
              <a:rPr lang="en-US" sz="2400" b="0" i="1" u="none" strike="noStrike" cap="none" dirty="0">
                <a:solidFill>
                  <a:srgbClr val="000000"/>
                </a:solidFill>
                <a:latin typeface="Calibri"/>
                <a:ea typeface="Calibri"/>
                <a:cs typeface="Calibri"/>
                <a:sym typeface="Calibri"/>
              </a:rPr>
              <a:t> 6.- </a:t>
            </a:r>
            <a:r>
              <a:rPr lang="en-US" sz="2400" b="0" i="1" u="none" strike="noStrike" cap="none" dirty="0" err="1">
                <a:solidFill>
                  <a:srgbClr val="000000"/>
                </a:solidFill>
                <a:latin typeface="Calibri"/>
                <a:ea typeface="Calibri"/>
                <a:cs typeface="Calibri"/>
                <a:sym typeface="Calibri"/>
              </a:rPr>
              <a:t>Monitorowanie</a:t>
            </a:r>
            <a:r>
              <a:rPr lang="en-US" sz="2400" b="0" i="1" u="none" strike="noStrike" cap="none" dirty="0">
                <a:solidFill>
                  <a:srgbClr val="000000"/>
                </a:solidFill>
                <a:latin typeface="Calibri"/>
                <a:ea typeface="Calibri"/>
                <a:cs typeface="Calibri"/>
                <a:sym typeface="Calibri"/>
              </a:rPr>
              <a:t> </a:t>
            </a:r>
            <a:r>
              <a:rPr lang="en-US" sz="2400" b="0" i="1" u="none" strike="noStrike" cap="none" dirty="0" err="1">
                <a:solidFill>
                  <a:srgbClr val="000000"/>
                </a:solidFill>
                <a:latin typeface="Calibri"/>
                <a:ea typeface="Calibri"/>
                <a:cs typeface="Calibri"/>
                <a:sym typeface="Calibri"/>
              </a:rPr>
              <a:t>i</a:t>
            </a:r>
            <a:r>
              <a:rPr lang="en-US" sz="2400" b="0" i="1" u="none" strike="noStrike" cap="none" dirty="0">
                <a:solidFill>
                  <a:srgbClr val="000000"/>
                </a:solidFill>
                <a:latin typeface="Calibri"/>
                <a:ea typeface="Calibri"/>
                <a:cs typeface="Calibri"/>
                <a:sym typeface="Calibri"/>
              </a:rPr>
              <a:t> </a:t>
            </a:r>
            <a:r>
              <a:rPr lang="en-US" sz="2400" b="0" i="1" u="none" strike="noStrike" cap="none" dirty="0" err="1">
                <a:solidFill>
                  <a:srgbClr val="000000"/>
                </a:solidFill>
                <a:latin typeface="Calibri"/>
                <a:ea typeface="Calibri"/>
                <a:cs typeface="Calibri"/>
                <a:sym typeface="Calibri"/>
              </a:rPr>
              <a:t>ocena</a:t>
            </a:r>
            <a:endParaRPr sz="2400" b="0" i="1" u="none" strike="noStrike" cap="none" dirty="0">
              <a:solidFill>
                <a:srgbClr val="000000"/>
              </a:solidFill>
              <a:latin typeface="Arial"/>
              <a:ea typeface="Arial"/>
              <a:cs typeface="Arial"/>
              <a:sym typeface="Arial"/>
            </a:endParaRPr>
          </a:p>
        </p:txBody>
      </p:sp>
      <p:sp>
        <p:nvSpPr>
          <p:cNvPr id="425" name="Google Shape;425;g2d080a7830e_0_100"/>
          <p:cNvSpPr/>
          <p:nvPr/>
        </p:nvSpPr>
        <p:spPr>
          <a:xfrm>
            <a:off x="5549153" y="4737963"/>
            <a:ext cx="2513278" cy="5388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FFFFF"/>
                </a:solidFill>
                <a:latin typeface="Calibri"/>
                <a:ea typeface="Calibri"/>
                <a:cs typeface="Calibri"/>
                <a:sym typeface="Calibri"/>
              </a:rPr>
              <a:t>Panel </a:t>
            </a:r>
            <a:r>
              <a:rPr lang="en-US" sz="2400" b="0" i="0" u="none" strike="noStrike" cap="none" dirty="0" err="1">
                <a:solidFill>
                  <a:srgbClr val="FFFFFF"/>
                </a:solidFill>
                <a:latin typeface="Calibri"/>
                <a:ea typeface="Calibri"/>
                <a:cs typeface="Calibri"/>
                <a:sym typeface="Calibri"/>
              </a:rPr>
              <a:t>sterowania</a:t>
            </a:r>
            <a:endParaRPr sz="2400" b="0" i="0" u="none" strike="noStrike" cap="none" dirty="0">
              <a:solidFill>
                <a:srgbClr val="FFFFFF"/>
              </a:solidFill>
              <a:latin typeface="Calibri"/>
              <a:ea typeface="Calibri"/>
              <a:cs typeface="Calibri"/>
              <a:sym typeface="Calibri"/>
            </a:endParaRPr>
          </a:p>
        </p:txBody>
      </p:sp>
      <p:cxnSp>
        <p:nvCxnSpPr>
          <p:cNvPr id="426" name="Google Shape;426;g2d080a7830e_0_100"/>
          <p:cNvCxnSpPr>
            <a:cxnSpLocks/>
            <a:stCxn id="423" idx="3"/>
            <a:endCxn id="425" idx="1"/>
          </p:cNvCxnSpPr>
          <p:nvPr/>
        </p:nvCxnSpPr>
        <p:spPr>
          <a:xfrm>
            <a:off x="5074725" y="4383630"/>
            <a:ext cx="474428" cy="623733"/>
          </a:xfrm>
          <a:prstGeom prst="curvedConnector3">
            <a:avLst>
              <a:gd name="adj1" fmla="val 50000"/>
            </a:avLst>
          </a:prstGeom>
          <a:noFill/>
          <a:ln w="28575" cap="flat" cmpd="sng">
            <a:solidFill>
              <a:srgbClr val="000000"/>
            </a:solidFill>
            <a:prstDash val="solid"/>
            <a:round/>
            <a:headEnd type="none" w="sm" len="sm"/>
            <a:tailEnd type="stealth" w="sm" len="sm"/>
          </a:ln>
        </p:spPr>
      </p:cxnSp>
      <p:sp>
        <p:nvSpPr>
          <p:cNvPr id="427" name="Google Shape;427;g2d080a7830e_0_100"/>
          <p:cNvSpPr/>
          <p:nvPr/>
        </p:nvSpPr>
        <p:spPr>
          <a:xfrm>
            <a:off x="8770325" y="4737963"/>
            <a:ext cx="3257400" cy="538800"/>
          </a:xfrm>
          <a:prstGeom prst="roundRect">
            <a:avLst>
              <a:gd name="adj" fmla="val 16667"/>
            </a:avLst>
          </a:prstGeom>
          <a:solidFill>
            <a:srgbClr val="6AA84F"/>
          </a:solidFill>
          <a:ln w="9525" cap="flat" cmpd="sng">
            <a:solidFill>
              <a:srgbClr val="274E1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err="1">
                <a:solidFill>
                  <a:srgbClr val="FFFFFF"/>
                </a:solidFill>
                <a:latin typeface="Calibri"/>
                <a:ea typeface="Calibri"/>
                <a:cs typeface="Calibri"/>
                <a:sym typeface="Calibri"/>
              </a:rPr>
              <a:t>Ewolucja</a:t>
            </a:r>
            <a:r>
              <a:rPr lang="en-US" sz="2400" b="0" i="0" u="none" strike="noStrike" cap="none" dirty="0">
                <a:solidFill>
                  <a:srgbClr val="FFFFFF"/>
                </a:solidFill>
                <a:latin typeface="Calibri"/>
                <a:ea typeface="Calibri"/>
                <a:cs typeface="Calibri"/>
                <a:sym typeface="Calibri"/>
              </a:rPr>
              <a:t> </a:t>
            </a:r>
            <a:r>
              <a:rPr lang="en-US" sz="2400" b="0" i="0" u="none" strike="noStrike" cap="none" dirty="0" err="1">
                <a:solidFill>
                  <a:srgbClr val="FFFFFF"/>
                </a:solidFill>
                <a:latin typeface="Calibri"/>
                <a:ea typeface="Calibri"/>
                <a:cs typeface="Calibri"/>
                <a:sym typeface="Calibri"/>
              </a:rPr>
              <a:t>przez</a:t>
            </a:r>
            <a:r>
              <a:rPr lang="en-US" sz="2400" b="0" i="0" u="none" strike="noStrike" cap="none" dirty="0">
                <a:solidFill>
                  <a:srgbClr val="FFFFFF"/>
                </a:solidFill>
                <a:latin typeface="Calibri"/>
                <a:ea typeface="Calibri"/>
                <a:cs typeface="Calibri"/>
                <a:sym typeface="Calibri"/>
              </a:rPr>
              <a:t> </a:t>
            </a:r>
            <a:r>
              <a:rPr lang="en-US" sz="2400" b="0" i="0" u="none" strike="noStrike" cap="none" dirty="0" err="1">
                <a:solidFill>
                  <a:srgbClr val="FFFFFF"/>
                </a:solidFill>
                <a:latin typeface="Calibri"/>
                <a:ea typeface="Calibri"/>
                <a:cs typeface="Calibri"/>
                <a:sym typeface="Calibri"/>
              </a:rPr>
              <a:t>cele</a:t>
            </a:r>
            <a:endParaRPr sz="2400" b="0" i="0" u="none" strike="noStrike" cap="none" dirty="0">
              <a:solidFill>
                <a:srgbClr val="FFFFFF"/>
              </a:solidFill>
              <a:latin typeface="Calibri"/>
              <a:ea typeface="Calibri"/>
              <a:cs typeface="Calibri"/>
              <a:sym typeface="Calibri"/>
            </a:endParaRPr>
          </a:p>
        </p:txBody>
      </p:sp>
      <p:sp>
        <p:nvSpPr>
          <p:cNvPr id="428" name="Google Shape;428;g2d080a7830e_0_100"/>
          <p:cNvSpPr/>
          <p:nvPr/>
        </p:nvSpPr>
        <p:spPr>
          <a:xfrm>
            <a:off x="7536449" y="5416700"/>
            <a:ext cx="3902515" cy="803700"/>
          </a:xfrm>
          <a:prstGeom prst="roundRect">
            <a:avLst>
              <a:gd name="adj" fmla="val 16667"/>
            </a:avLst>
          </a:prstGeom>
          <a:solidFill>
            <a:srgbClr val="E0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pl-PL" sz="2400" b="0" i="0" u="none" strike="noStrike" cap="none" dirty="0">
                <a:solidFill>
                  <a:srgbClr val="FFFFFF"/>
                </a:solidFill>
                <a:latin typeface="Calibri"/>
                <a:ea typeface="Calibri"/>
                <a:cs typeface="Calibri"/>
                <a:sym typeface="Calibri"/>
              </a:rPr>
              <a:t>Odchylenia od wstępnie oszacowanej wartości</a:t>
            </a:r>
            <a:endParaRPr sz="2400" b="0" i="0" u="none" strike="noStrike" cap="none" dirty="0">
              <a:solidFill>
                <a:srgbClr val="FFFFFF"/>
              </a:solidFill>
              <a:latin typeface="Calibri"/>
              <a:ea typeface="Calibri"/>
              <a:cs typeface="Calibri"/>
              <a:sym typeface="Calibri"/>
            </a:endParaRPr>
          </a:p>
        </p:txBody>
      </p:sp>
      <p:cxnSp>
        <p:nvCxnSpPr>
          <p:cNvPr id="429" name="Google Shape;429;g2d080a7830e_0_100"/>
          <p:cNvCxnSpPr>
            <a:cxnSpLocks/>
            <a:stCxn id="425" idx="3"/>
            <a:endCxn id="427" idx="1"/>
          </p:cNvCxnSpPr>
          <p:nvPr/>
        </p:nvCxnSpPr>
        <p:spPr>
          <a:xfrm>
            <a:off x="8062431" y="5007363"/>
            <a:ext cx="707894" cy="12700"/>
          </a:xfrm>
          <a:prstGeom prst="curvedConnector3">
            <a:avLst>
              <a:gd name="adj1" fmla="val 50000"/>
            </a:avLst>
          </a:prstGeom>
          <a:noFill/>
          <a:ln w="28575" cap="flat" cmpd="sng">
            <a:solidFill>
              <a:srgbClr val="010101"/>
            </a:solidFill>
            <a:prstDash val="solid"/>
            <a:round/>
            <a:headEnd type="none" w="sm" len="sm"/>
            <a:tailEnd type="stealth" w="sm" len="sm"/>
          </a:ln>
        </p:spPr>
      </p:cxnSp>
      <p:cxnSp>
        <p:nvCxnSpPr>
          <p:cNvPr id="430" name="Google Shape;430;g2d080a7830e_0_100"/>
          <p:cNvCxnSpPr>
            <a:cxnSpLocks/>
            <a:stCxn id="425" idx="3"/>
          </p:cNvCxnSpPr>
          <p:nvPr/>
        </p:nvCxnSpPr>
        <p:spPr>
          <a:xfrm>
            <a:off x="8062431" y="5007363"/>
            <a:ext cx="247200" cy="390300"/>
          </a:xfrm>
          <a:prstGeom prst="curvedConnector2">
            <a:avLst/>
          </a:prstGeom>
          <a:noFill/>
          <a:ln w="28575" cap="flat" cmpd="sng">
            <a:solidFill>
              <a:srgbClr val="010101"/>
            </a:solidFill>
            <a:prstDash val="solid"/>
            <a:round/>
            <a:headEnd type="none" w="sm" len="sm"/>
            <a:tailEnd type="stealth" w="sm" len="sm"/>
          </a:ln>
        </p:spPr>
      </p:cxnSp>
      <p:sp>
        <p:nvSpPr>
          <p:cNvPr id="431" name="Google Shape;431;g2d080a7830e_0_100"/>
          <p:cNvSpPr txBox="1"/>
          <p:nvPr/>
        </p:nvSpPr>
        <p:spPr>
          <a:xfrm>
            <a:off x="491925" y="2202150"/>
            <a:ext cx="3544800" cy="841226"/>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800"/>
              </a:spcBef>
              <a:spcAft>
                <a:spcPts val="0"/>
              </a:spcAft>
              <a:buClr>
                <a:srgbClr val="000000"/>
              </a:buClr>
              <a:buSzPts val="2400"/>
              <a:buFont typeface="Arial"/>
              <a:buNone/>
            </a:pPr>
            <a:r>
              <a:rPr lang="pl-PL" sz="2400" i="1" dirty="0">
                <a:latin typeface="Calibri"/>
                <a:ea typeface="Calibri"/>
                <a:cs typeface="Calibri"/>
                <a:sym typeface="Calibri"/>
              </a:rPr>
              <a:t>Krok</a:t>
            </a:r>
            <a:r>
              <a:rPr lang="en-US" sz="2400" b="0" i="1" u="none" strike="noStrike" cap="none" dirty="0">
                <a:solidFill>
                  <a:srgbClr val="000000"/>
                </a:solidFill>
                <a:latin typeface="Calibri"/>
                <a:ea typeface="Calibri"/>
                <a:cs typeface="Calibri"/>
                <a:sym typeface="Calibri"/>
              </a:rPr>
              <a:t> 5.- </a:t>
            </a:r>
            <a:r>
              <a:rPr lang="en-US" sz="2400" b="0" i="1" u="none" strike="noStrike" cap="none" dirty="0" err="1">
                <a:solidFill>
                  <a:srgbClr val="000000"/>
                </a:solidFill>
                <a:latin typeface="Calibri"/>
                <a:ea typeface="Calibri"/>
                <a:cs typeface="Calibri"/>
                <a:sym typeface="Calibri"/>
              </a:rPr>
              <a:t>Realizacja</a:t>
            </a:r>
            <a:endParaRPr sz="2400" b="0" i="1" u="none" strike="noStrike" cap="none" dirty="0">
              <a:solidFill>
                <a:srgbClr val="000000"/>
              </a:solidFill>
              <a:latin typeface="Arial"/>
              <a:ea typeface="Arial"/>
              <a:cs typeface="Arial"/>
              <a:sym typeface="Arial"/>
            </a:endParaRPr>
          </a:p>
        </p:txBody>
      </p:sp>
      <p:sp>
        <p:nvSpPr>
          <p:cNvPr id="432" name="Google Shape;432;g2d080a7830e_0_100"/>
          <p:cNvSpPr txBox="1"/>
          <p:nvPr/>
        </p:nvSpPr>
        <p:spPr>
          <a:xfrm>
            <a:off x="107576" y="2833850"/>
            <a:ext cx="11429999" cy="748893"/>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800"/>
              </a:spcBef>
              <a:spcAft>
                <a:spcPts val="0"/>
              </a:spcAft>
              <a:buClr>
                <a:srgbClr val="000000"/>
              </a:buClr>
              <a:buSzPts val="2300"/>
              <a:buFont typeface="Arial"/>
              <a:buNone/>
            </a:pPr>
            <a:r>
              <a:rPr lang="pl-PL" sz="2000" b="0" i="0" u="none" strike="noStrike" cap="none" dirty="0">
                <a:solidFill>
                  <a:srgbClr val="000000"/>
                </a:solidFill>
                <a:latin typeface="Calibri"/>
                <a:ea typeface="Calibri"/>
                <a:cs typeface="Calibri"/>
                <a:sym typeface="Calibri"/>
              </a:rPr>
              <a:t>Zastosowanie Planu Zrównoważonego Rozwoju w codziennym zarządzaniu mikroprzedsiębiorstwami</a:t>
            </a: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2d080a7830e_0_469"/>
          <p:cNvSpPr txBox="1">
            <a:spLocks noGrp="1"/>
          </p:cNvSpPr>
          <p:nvPr>
            <p:ph type="body" idx="1"/>
          </p:nvPr>
        </p:nvSpPr>
        <p:spPr>
          <a:xfrm>
            <a:off x="770206" y="369119"/>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Font typeface="Arial"/>
              <a:buNone/>
            </a:pPr>
            <a:r>
              <a:rPr lang="en-US" dirty="0"/>
              <a:t>TREŚĆ PLANU ZRÓWNOWAŻONEGO ROZWOJU:</a:t>
            </a:r>
            <a:endParaRPr dirty="0"/>
          </a:p>
          <a:p>
            <a:pPr marL="0" lvl="0" indent="0" algn="just" rtl="0">
              <a:lnSpc>
                <a:spcPct val="90000"/>
              </a:lnSpc>
              <a:spcBef>
                <a:spcPts val="800"/>
              </a:spcBef>
              <a:spcAft>
                <a:spcPts val="0"/>
              </a:spcAft>
              <a:buClr>
                <a:srgbClr val="000000"/>
              </a:buClr>
              <a:buSzPts val="1400"/>
              <a:buNone/>
            </a:pPr>
            <a:endParaRPr b="0" dirty="0">
              <a:latin typeface="Arial"/>
              <a:ea typeface="Arial"/>
              <a:cs typeface="Arial"/>
              <a:sym typeface="Arial"/>
            </a:endParaRPr>
          </a:p>
        </p:txBody>
      </p:sp>
      <p:graphicFrame>
        <p:nvGraphicFramePr>
          <p:cNvPr id="438" name="Google Shape;438;g2d080a7830e_0_469"/>
          <p:cNvGraphicFramePr/>
          <p:nvPr>
            <p:extLst>
              <p:ext uri="{D42A27DB-BD31-4B8C-83A1-F6EECF244321}">
                <p14:modId xmlns:p14="http://schemas.microsoft.com/office/powerpoint/2010/main" val="218085343"/>
              </p:ext>
            </p:extLst>
          </p:nvPr>
        </p:nvGraphicFramePr>
        <p:xfrm>
          <a:off x="446725" y="2135913"/>
          <a:ext cx="11260850" cy="4591465"/>
        </p:xfrm>
        <a:graphic>
          <a:graphicData uri="http://schemas.openxmlformats.org/drawingml/2006/table">
            <a:tbl>
              <a:tblPr>
                <a:noFill/>
                <a:tableStyleId>{0BE822E9-23FE-47AB-A301-7C0170345AEF}</a:tableStyleId>
              </a:tblPr>
              <a:tblGrid>
                <a:gridCol w="1760050">
                  <a:extLst>
                    <a:ext uri="{9D8B030D-6E8A-4147-A177-3AD203B41FA5}">
                      <a16:colId xmlns:a16="http://schemas.microsoft.com/office/drawing/2014/main" val="20000"/>
                    </a:ext>
                  </a:extLst>
                </a:gridCol>
                <a:gridCol w="9500800">
                  <a:extLst>
                    <a:ext uri="{9D8B030D-6E8A-4147-A177-3AD203B41FA5}">
                      <a16:colId xmlns:a16="http://schemas.microsoft.com/office/drawing/2014/main" val="20001"/>
                    </a:ext>
                  </a:extLst>
                </a:gridCol>
              </a:tblGrid>
              <a:tr h="610600">
                <a:tc gridSpan="2">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err="1"/>
                        <a:t>Wskaźnik</a:t>
                      </a:r>
                      <a:endParaRPr sz="1800" b="1" u="none" strike="noStrike" cap="none" dirty="0"/>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9DAF8"/>
                    </a:solidFill>
                  </a:tcPr>
                </a:tc>
                <a:tc hMerge="1">
                  <a:txBody>
                    <a:bodyPr/>
                    <a:lstStyle/>
                    <a:p>
                      <a:endParaRPr lang="en-US"/>
                    </a:p>
                  </a:txBody>
                  <a:tcPr/>
                </a:tc>
                <a:extLst>
                  <a:ext uri="{0D108BD9-81ED-4DB2-BD59-A6C34878D82A}">
                    <a16:rowId xmlns:a16="http://schemas.microsoft.com/office/drawing/2014/main" val="10000"/>
                  </a:ext>
                </a:extLst>
              </a:tr>
              <a:tr h="826275">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dirty="0" err="1"/>
                        <a:t>Praca</a:t>
                      </a:r>
                      <a:endParaRPr lang="pl-PL" sz="1900" u="none" strike="noStrike" cap="none" dirty="0"/>
                    </a:p>
                    <a:p>
                      <a:pPr marL="0" marR="0" lvl="0" indent="0" algn="ctr" rtl="0">
                        <a:lnSpc>
                          <a:spcPct val="100000"/>
                        </a:lnSpc>
                        <a:spcBef>
                          <a:spcPts val="0"/>
                        </a:spcBef>
                        <a:spcAft>
                          <a:spcPts val="0"/>
                        </a:spcAft>
                        <a:buClr>
                          <a:srgbClr val="000000"/>
                        </a:buClr>
                        <a:buSzPts val="1900"/>
                        <a:buFont typeface="Arial"/>
                        <a:buNone/>
                      </a:pPr>
                      <a:r>
                        <a:rPr lang="en-US" sz="1900" u="none" strike="noStrike" cap="none" dirty="0" err="1"/>
                        <a:t>Standardy</a:t>
                      </a:r>
                      <a:endParaRPr sz="1900" u="none" strike="noStrike" cap="none" dirty="0"/>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F3E7"/>
                    </a:solidFill>
                  </a:tcPr>
                </a:tc>
                <a:tc>
                  <a:txBody>
                    <a:bodyPr/>
                    <a:lstStyle/>
                    <a:p>
                      <a:pPr marL="457200" marR="0" lvl="0" indent="0" algn="l" rtl="0">
                        <a:lnSpc>
                          <a:spcPct val="100000"/>
                        </a:lnSpc>
                        <a:spcBef>
                          <a:spcPts val="0"/>
                        </a:spcBef>
                        <a:spcAft>
                          <a:spcPts val="0"/>
                        </a:spcAft>
                        <a:buClr>
                          <a:srgbClr val="000000"/>
                        </a:buClr>
                        <a:buSzPts val="1900"/>
                        <a:buFont typeface="Arial"/>
                        <a:buNone/>
                      </a:pPr>
                      <a:endParaRPr sz="1900" u="none" strike="noStrike" cap="none"/>
                    </a:p>
                    <a:p>
                      <a:pPr marL="0" marR="0" lvl="0" indent="0" algn="l" rtl="0">
                        <a:lnSpc>
                          <a:spcPct val="100000"/>
                        </a:lnSpc>
                        <a:spcBef>
                          <a:spcPts val="0"/>
                        </a:spcBef>
                        <a:spcAft>
                          <a:spcPts val="0"/>
                        </a:spcAft>
                        <a:buClr>
                          <a:srgbClr val="000000"/>
                        </a:buClr>
                        <a:buSzPts val="1900"/>
                        <a:buFont typeface="Arial"/>
                        <a:buNone/>
                      </a:pPr>
                      <a:endParaRPr sz="1900" u="none" strike="noStrike" cap="none">
                        <a:latin typeface="Calibri"/>
                        <a:ea typeface="Calibri"/>
                        <a:cs typeface="Calibri"/>
                        <a:sym typeface="Calibri"/>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F3E7"/>
                    </a:solidFill>
                  </a:tcPr>
                </a:tc>
                <a:extLst>
                  <a:ext uri="{0D108BD9-81ED-4DB2-BD59-A6C34878D82A}">
                    <a16:rowId xmlns:a16="http://schemas.microsoft.com/office/drawing/2014/main" val="10001"/>
                  </a:ext>
                </a:extLst>
              </a:tr>
              <a:tr h="909750">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dirty="0" err="1"/>
                        <a:t>Środowisko</a:t>
                      </a:r>
                      <a:endParaRPr sz="1900" u="none" strike="noStrike" cap="none" dirty="0"/>
                    </a:p>
                  </a:txBody>
                  <a:tcPr marL="91425" marR="91425" marT="91425" marB="91425" anchor="ctr">
                    <a:lnL w="19050" cap="flat" cmpd="sng">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E8FFDE"/>
                    </a:solidFill>
                  </a:tcPr>
                </a:tc>
                <a:tc>
                  <a:txBody>
                    <a:bodyPr/>
                    <a:lstStyle/>
                    <a:p>
                      <a:pPr marL="457200" marR="0" lvl="0" indent="-349250" algn="l" rtl="0">
                        <a:lnSpc>
                          <a:spcPct val="100000"/>
                        </a:lnSpc>
                        <a:spcBef>
                          <a:spcPts val="0"/>
                        </a:spcBef>
                        <a:spcAft>
                          <a:spcPts val="0"/>
                        </a:spcAft>
                        <a:buClr>
                          <a:srgbClr val="000000"/>
                        </a:buClr>
                        <a:buSzPts val="1900"/>
                        <a:buFont typeface="Calibri"/>
                        <a:buChar char="●"/>
                      </a:pPr>
                      <a:r>
                        <a:rPr lang="pl-PL" sz="1900" u="none" strike="noStrike" cap="none" dirty="0">
                          <a:latin typeface="Calibri"/>
                          <a:ea typeface="Calibri"/>
                          <a:cs typeface="Calibri"/>
                          <a:sym typeface="Calibri"/>
                        </a:rPr>
                        <a:t>Emisje gazów cieplarnianych w danym roku wyrażone (w mln ton)</a:t>
                      </a:r>
                    </a:p>
                    <a:p>
                      <a:pPr marL="457200" marR="0" lvl="0" indent="-349250" algn="l" rtl="0">
                        <a:lnSpc>
                          <a:spcPct val="100000"/>
                        </a:lnSpc>
                        <a:spcBef>
                          <a:spcPts val="0"/>
                        </a:spcBef>
                        <a:spcAft>
                          <a:spcPts val="0"/>
                        </a:spcAft>
                        <a:buClr>
                          <a:srgbClr val="000000"/>
                        </a:buClr>
                        <a:buSzPts val="1900"/>
                        <a:buFont typeface="Calibri"/>
                        <a:buChar char="●"/>
                      </a:pPr>
                      <a:r>
                        <a:rPr lang="pl-PL" sz="1900" u="none" strike="noStrike" cap="none" dirty="0">
                          <a:latin typeface="Calibri"/>
                          <a:ea typeface="Calibri"/>
                          <a:cs typeface="Calibri"/>
                          <a:sym typeface="Calibri"/>
                        </a:rPr>
                        <a:t>Zużycie energii elektrycznej w ciągu roku wyrażone w kWh.</a:t>
                      </a:r>
                    </a:p>
                    <a:p>
                      <a:pPr marL="457200" marR="0" lvl="0" indent="-349250" algn="l" rtl="0">
                        <a:lnSpc>
                          <a:spcPct val="100000"/>
                        </a:lnSpc>
                        <a:spcBef>
                          <a:spcPts val="0"/>
                        </a:spcBef>
                        <a:spcAft>
                          <a:spcPts val="0"/>
                        </a:spcAft>
                        <a:buClr>
                          <a:srgbClr val="000000"/>
                        </a:buClr>
                        <a:buSzPts val="1900"/>
                        <a:buFont typeface="Calibri"/>
                        <a:buChar char="●"/>
                      </a:pPr>
                      <a:r>
                        <a:rPr lang="pl-PL" sz="1900" u="none" strike="noStrike" cap="none" dirty="0">
                          <a:latin typeface="Calibri"/>
                          <a:ea typeface="Calibri"/>
                          <a:cs typeface="Calibri"/>
                          <a:sym typeface="Calibri"/>
                        </a:rPr>
                        <a:t>Całkowite zużycie wody (L/rok)</a:t>
                      </a:r>
                    </a:p>
                    <a:p>
                      <a:pPr marL="457200" marR="0" lvl="0" indent="-349250" algn="l" rtl="0">
                        <a:lnSpc>
                          <a:spcPct val="100000"/>
                        </a:lnSpc>
                        <a:spcBef>
                          <a:spcPts val="0"/>
                        </a:spcBef>
                        <a:spcAft>
                          <a:spcPts val="0"/>
                        </a:spcAft>
                        <a:buClr>
                          <a:srgbClr val="000000"/>
                        </a:buClr>
                        <a:buSzPts val="1900"/>
                        <a:buFont typeface="Calibri"/>
                        <a:buChar char="●"/>
                      </a:pPr>
                      <a:r>
                        <a:rPr lang="en-US" sz="1900" u="none" strike="noStrike" cap="none" dirty="0" err="1">
                          <a:latin typeface="Calibri"/>
                          <a:ea typeface="Calibri"/>
                          <a:cs typeface="Calibri"/>
                          <a:sym typeface="Calibri"/>
                        </a:rPr>
                        <a:t>Recykling</a:t>
                      </a:r>
                      <a:r>
                        <a:rPr lang="en-US" sz="1900" u="none" strike="noStrike" cap="none" dirty="0">
                          <a:latin typeface="Calibri"/>
                          <a:ea typeface="Calibri"/>
                          <a:cs typeface="Calibri"/>
                          <a:sym typeface="Calibri"/>
                        </a:rPr>
                        <a:t>: </a:t>
                      </a:r>
                      <a:endParaRPr sz="1900" u="none" strike="noStrike" cap="none" dirty="0">
                        <a:latin typeface="Calibri"/>
                        <a:ea typeface="Calibri"/>
                        <a:cs typeface="Calibri"/>
                        <a:sym typeface="Calibri"/>
                      </a:endParaRPr>
                    </a:p>
                  </a:txBody>
                  <a:tcPr marL="91425" marR="91425" marT="91425" marB="91425">
                    <a:lnL w="19050" cap="flat" cmpd="sng" algn="ctr">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E8FFDE"/>
                    </a:solidFill>
                  </a:tcPr>
                </a:tc>
                <a:extLst>
                  <a:ext uri="{0D108BD9-81ED-4DB2-BD59-A6C34878D82A}">
                    <a16:rowId xmlns:a16="http://schemas.microsoft.com/office/drawing/2014/main" val="10004"/>
                  </a:ext>
                </a:extLst>
              </a:tr>
              <a:tr h="906025">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dirty="0" err="1"/>
                        <a:t>Dostawcy</a:t>
                      </a:r>
                      <a:endParaRPr sz="1900" u="none" strike="noStrike" cap="none" dirty="0">
                        <a:latin typeface="Calibri"/>
                        <a:ea typeface="Calibri"/>
                        <a:cs typeface="Calibri"/>
                        <a:sym typeface="Calibri"/>
                      </a:endParaRPr>
                    </a:p>
                  </a:txBody>
                  <a:tcPr marL="91425" marR="91425" marT="91425" marB="91425" anchor="ctr">
                    <a:lnL w="19050" cap="flat" cmpd="sng">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9E1FD"/>
                    </a:solidFill>
                  </a:tcPr>
                </a:tc>
                <a:tc>
                  <a:txBody>
                    <a:bodyPr/>
                    <a:lstStyle/>
                    <a:p>
                      <a:pPr marL="457200" marR="0" lvl="0" indent="-349250" algn="l" rtl="0">
                        <a:lnSpc>
                          <a:spcPct val="100000"/>
                        </a:lnSpc>
                        <a:spcBef>
                          <a:spcPts val="0"/>
                        </a:spcBef>
                        <a:spcAft>
                          <a:spcPts val="0"/>
                        </a:spcAft>
                        <a:buClr>
                          <a:srgbClr val="000000"/>
                        </a:buClr>
                        <a:buSzPts val="1900"/>
                        <a:buFont typeface="Calibri"/>
                        <a:buChar char="●"/>
                      </a:pPr>
                      <a:r>
                        <a:rPr lang="pl-PL" sz="1900" u="none" strike="noStrike" cap="none" dirty="0">
                          <a:latin typeface="Calibri"/>
                          <a:ea typeface="Calibri"/>
                          <a:cs typeface="Calibri"/>
                          <a:sym typeface="Calibri"/>
                        </a:rPr>
                        <a:t>Odsetek wydatków na lokalnych dostawców</a:t>
                      </a:r>
                    </a:p>
                    <a:p>
                      <a:pPr marL="457200" marR="0" lvl="0" indent="-349250" algn="l" rtl="0">
                        <a:lnSpc>
                          <a:spcPct val="100000"/>
                        </a:lnSpc>
                        <a:spcBef>
                          <a:spcPts val="0"/>
                        </a:spcBef>
                        <a:spcAft>
                          <a:spcPts val="0"/>
                        </a:spcAft>
                        <a:buClr>
                          <a:srgbClr val="000000"/>
                        </a:buClr>
                        <a:buSzPts val="1900"/>
                        <a:buFont typeface="Calibri"/>
                        <a:buChar char="●"/>
                      </a:pPr>
                      <a:r>
                        <a:rPr lang="pl-PL" sz="1900" u="none" strike="noStrike" cap="none" dirty="0">
                          <a:latin typeface="Calibri"/>
                          <a:ea typeface="Calibri"/>
                          <a:cs typeface="Calibri"/>
                          <a:sym typeface="Calibri"/>
                        </a:rPr>
                        <a:t>Odsetek dostawców wybranych zgodnie z kryteriami środowiskowymi, społecznymi i etycznymi</a:t>
                      </a:r>
                      <a:endParaRPr sz="1900" u="none" strike="noStrike" cap="none" dirty="0">
                        <a:latin typeface="Calibri"/>
                        <a:ea typeface="Calibri"/>
                        <a:cs typeface="Calibri"/>
                        <a:sym typeface="Calibri"/>
                      </a:endParaRPr>
                    </a:p>
                  </a:txBody>
                  <a:tcPr marL="91425" marR="91425" marT="91425" marB="91425">
                    <a:lnL w="19050" cap="flat" cmpd="sng" algn="ctr">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9E1FD"/>
                    </a:solidFill>
                  </a:tcPr>
                </a:tc>
                <a:extLst>
                  <a:ext uri="{0D108BD9-81ED-4DB2-BD59-A6C34878D82A}">
                    <a16:rowId xmlns:a16="http://schemas.microsoft.com/office/drawing/2014/main" val="10006"/>
                  </a:ext>
                </a:extLst>
              </a:tr>
              <a:tr h="381000">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dirty="0" err="1"/>
                        <a:t>Zgodność</a:t>
                      </a:r>
                      <a:endParaRPr sz="1900" u="none" strike="noStrike" cap="none" dirty="0"/>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FFC6"/>
                    </a:solidFill>
                  </a:tcPr>
                </a:tc>
                <a:tc>
                  <a:txBody>
                    <a:bodyPr/>
                    <a:lstStyle/>
                    <a:p>
                      <a:pPr marL="457200" marR="0" lvl="0" indent="-349250" algn="l" rtl="0">
                        <a:lnSpc>
                          <a:spcPct val="100000"/>
                        </a:lnSpc>
                        <a:spcBef>
                          <a:spcPts val="0"/>
                        </a:spcBef>
                        <a:spcAft>
                          <a:spcPts val="0"/>
                        </a:spcAft>
                        <a:buClr>
                          <a:srgbClr val="000000"/>
                        </a:buClr>
                        <a:buSzPts val="1900"/>
                        <a:buFont typeface="Calibri"/>
                        <a:buChar char="●"/>
                      </a:pPr>
                      <a:r>
                        <a:rPr lang="pl-PL" sz="1900" u="none" strike="noStrike" cap="none" dirty="0">
                          <a:latin typeface="Calibri"/>
                          <a:ea typeface="Calibri"/>
                          <a:cs typeface="Calibri"/>
                          <a:sym typeface="Calibri"/>
                        </a:rPr>
                        <a:t>Liczba sankcji otrzymanych za nieprzestrzeganie przepisów podatkowych</a:t>
                      </a:r>
                    </a:p>
                    <a:p>
                      <a:pPr marL="457200" marR="0" lvl="0" indent="-349250" algn="l" rtl="0">
                        <a:lnSpc>
                          <a:spcPct val="100000"/>
                        </a:lnSpc>
                        <a:spcBef>
                          <a:spcPts val="0"/>
                        </a:spcBef>
                        <a:spcAft>
                          <a:spcPts val="0"/>
                        </a:spcAft>
                        <a:buClr>
                          <a:srgbClr val="000000"/>
                        </a:buClr>
                        <a:buSzPts val="1900"/>
                        <a:buFont typeface="Calibri"/>
                        <a:buChar char="●"/>
                      </a:pPr>
                      <a:r>
                        <a:rPr lang="pl-PL" sz="1900" u="none" strike="noStrike" cap="none" dirty="0">
                          <a:latin typeface="Calibri"/>
                          <a:ea typeface="Calibri"/>
                          <a:cs typeface="Calibri"/>
                          <a:sym typeface="Calibri"/>
                        </a:rPr>
                        <a:t>Liczba potwierdzonych przypadków korupcji i podjętych działań</a:t>
                      </a:r>
                      <a:endParaRPr sz="1900" u="none" strike="noStrike" cap="none" dirty="0">
                        <a:latin typeface="Calibri"/>
                        <a:ea typeface="Calibri"/>
                        <a:cs typeface="Calibri"/>
                        <a:sym typeface="Calibri"/>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FFC6"/>
                    </a:solidFill>
                  </a:tcPr>
                </a:tc>
                <a:extLst>
                  <a:ext uri="{0D108BD9-81ED-4DB2-BD59-A6C34878D82A}">
                    <a16:rowId xmlns:a16="http://schemas.microsoft.com/office/drawing/2014/main" val="10007"/>
                  </a:ext>
                </a:extLst>
              </a:tr>
            </a:tbl>
          </a:graphicData>
        </a:graphic>
      </p:graphicFrame>
      <p:cxnSp>
        <p:nvCxnSpPr>
          <p:cNvPr id="439" name="Google Shape;439;g2d080a7830e_0_469"/>
          <p:cNvCxnSpPr/>
          <p:nvPr/>
        </p:nvCxnSpPr>
        <p:spPr>
          <a:xfrm>
            <a:off x="8655275" y="4159925"/>
            <a:ext cx="399600" cy="107700"/>
          </a:xfrm>
          <a:prstGeom prst="straightConnector1">
            <a:avLst/>
          </a:prstGeom>
          <a:noFill/>
          <a:ln w="9525" cap="flat" cmpd="sng">
            <a:solidFill>
              <a:srgbClr val="010101"/>
            </a:solidFill>
            <a:prstDash val="solid"/>
            <a:round/>
            <a:headEnd type="none" w="sm" len="sm"/>
            <a:tailEnd type="triangle" w="med" len="med"/>
          </a:ln>
        </p:spPr>
      </p:cxnSp>
      <p:sp>
        <p:nvSpPr>
          <p:cNvPr id="440" name="Google Shape;440;g2d080a7830e_0_469"/>
          <p:cNvSpPr txBox="1"/>
          <p:nvPr/>
        </p:nvSpPr>
        <p:spPr>
          <a:xfrm>
            <a:off x="9345875" y="3730594"/>
            <a:ext cx="2706600" cy="197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Bezpośrednie</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emisje</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gazów</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cieplarnianych</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p:txBody>
      </p:sp>
      <p:sp>
        <p:nvSpPr>
          <p:cNvPr id="441" name="Google Shape;441;g2d080a7830e_0_469"/>
          <p:cNvSpPr txBox="1"/>
          <p:nvPr/>
        </p:nvSpPr>
        <p:spPr>
          <a:xfrm>
            <a:off x="9255820" y="4178300"/>
            <a:ext cx="2706600" cy="258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pl-PL" sz="1200" b="0" i="0" u="none" strike="noStrike" cap="none" dirty="0">
                <a:solidFill>
                  <a:srgbClr val="000000"/>
                </a:solidFill>
                <a:latin typeface="Calibri"/>
                <a:ea typeface="Calibri"/>
                <a:cs typeface="Calibri"/>
                <a:sym typeface="Calibri"/>
              </a:rPr>
              <a:t>Emisje pośrednie: poprzez produkcję energii</a:t>
            </a:r>
            <a:endParaRPr sz="900" b="0" i="0" u="none" strike="noStrike" cap="none" dirty="0">
              <a:solidFill>
                <a:srgbClr val="000000"/>
              </a:solidFill>
              <a:latin typeface="Arial"/>
              <a:ea typeface="Arial"/>
              <a:cs typeface="Arial"/>
              <a:sym typeface="Arial"/>
            </a:endParaRPr>
          </a:p>
        </p:txBody>
      </p:sp>
      <p:cxnSp>
        <p:nvCxnSpPr>
          <p:cNvPr id="442" name="Google Shape;442;g2d080a7830e_0_469"/>
          <p:cNvCxnSpPr/>
          <p:nvPr/>
        </p:nvCxnSpPr>
        <p:spPr>
          <a:xfrm rot="10800000" flipH="1">
            <a:off x="5155907" y="4504925"/>
            <a:ext cx="862500" cy="191700"/>
          </a:xfrm>
          <a:prstGeom prst="curvedConnector3">
            <a:avLst>
              <a:gd name="adj1" fmla="val 50000"/>
            </a:avLst>
          </a:prstGeom>
          <a:noFill/>
          <a:ln w="9525" cap="flat" cmpd="sng">
            <a:solidFill>
              <a:srgbClr val="000000"/>
            </a:solidFill>
            <a:prstDash val="solid"/>
            <a:round/>
            <a:headEnd type="none" w="sm" len="sm"/>
            <a:tailEnd type="none" w="sm" len="sm"/>
          </a:ln>
        </p:spPr>
      </p:cxnSp>
      <p:cxnSp>
        <p:nvCxnSpPr>
          <p:cNvPr id="443" name="Google Shape;443;g2d080a7830e_0_469"/>
          <p:cNvCxnSpPr/>
          <p:nvPr/>
        </p:nvCxnSpPr>
        <p:spPr>
          <a:xfrm>
            <a:off x="5971790" y="4507092"/>
            <a:ext cx="1707000" cy="1200"/>
          </a:xfrm>
          <a:prstGeom prst="straightConnector1">
            <a:avLst/>
          </a:prstGeom>
          <a:noFill/>
          <a:ln w="9525" cap="flat" cmpd="sng">
            <a:solidFill>
              <a:srgbClr val="000000"/>
            </a:solidFill>
            <a:prstDash val="solid"/>
            <a:round/>
            <a:headEnd type="none" w="sm" len="sm"/>
            <a:tailEnd type="triangle" w="med" len="med"/>
          </a:ln>
        </p:spPr>
      </p:cxnSp>
      <p:sp>
        <p:nvSpPr>
          <p:cNvPr id="444" name="Google Shape;444;g2d080a7830e_0_469"/>
          <p:cNvSpPr txBox="1"/>
          <p:nvPr/>
        </p:nvSpPr>
        <p:spPr>
          <a:xfrm>
            <a:off x="7615381" y="4400826"/>
            <a:ext cx="1694100" cy="1974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surowców</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wtórnych</a:t>
            </a:r>
            <a:endParaRPr sz="900" b="0" i="0" u="none" strike="noStrike" cap="none" dirty="0">
              <a:solidFill>
                <a:srgbClr val="000000"/>
              </a:solidFill>
              <a:latin typeface="Arial"/>
              <a:ea typeface="Arial"/>
              <a:cs typeface="Arial"/>
              <a:sym typeface="Arial"/>
            </a:endParaRPr>
          </a:p>
        </p:txBody>
      </p:sp>
      <p:sp>
        <p:nvSpPr>
          <p:cNvPr id="445" name="Google Shape;445;g2d080a7830e_0_469"/>
          <p:cNvSpPr txBox="1"/>
          <p:nvPr/>
        </p:nvSpPr>
        <p:spPr>
          <a:xfrm>
            <a:off x="7561675" y="4553625"/>
            <a:ext cx="3912898" cy="301712"/>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pl-PL" sz="1200" b="0" i="0" u="none" strike="noStrike" cap="none" dirty="0">
                <a:solidFill>
                  <a:srgbClr val="000000"/>
                </a:solidFill>
                <a:latin typeface="Calibri"/>
                <a:ea typeface="Calibri"/>
                <a:cs typeface="Calibri"/>
                <a:sym typeface="Calibri"/>
              </a:rPr>
              <a:t>% odzyskanych opakowań dla każdego rodzaju produktu</a:t>
            </a:r>
            <a:endParaRPr sz="900" b="0" i="0" u="none" strike="noStrike" cap="none" dirty="0">
              <a:solidFill>
                <a:srgbClr val="000000"/>
              </a:solidFill>
              <a:latin typeface="Arial"/>
              <a:ea typeface="Arial"/>
              <a:cs typeface="Arial"/>
              <a:sym typeface="Arial"/>
            </a:endParaRPr>
          </a:p>
        </p:txBody>
      </p:sp>
      <p:cxnSp>
        <p:nvCxnSpPr>
          <p:cNvPr id="446" name="Google Shape;446;g2d080a7830e_0_469"/>
          <p:cNvCxnSpPr>
            <a:endCxn id="440" idx="1"/>
          </p:cNvCxnSpPr>
          <p:nvPr/>
        </p:nvCxnSpPr>
        <p:spPr>
          <a:xfrm rot="10800000" flipH="1">
            <a:off x="8920175" y="3829294"/>
            <a:ext cx="425700" cy="143700"/>
          </a:xfrm>
          <a:prstGeom prst="straightConnector1">
            <a:avLst/>
          </a:prstGeom>
          <a:noFill/>
          <a:ln w="9525" cap="flat" cmpd="sng">
            <a:solidFill>
              <a:srgbClr val="010101"/>
            </a:solidFill>
            <a:prstDash val="solid"/>
            <a:round/>
            <a:headEnd type="none" w="sm" len="sm"/>
            <a:tailEnd type="triangle" w="med" len="med"/>
          </a:ln>
        </p:spPr>
      </p:cxnSp>
      <p:cxnSp>
        <p:nvCxnSpPr>
          <p:cNvPr id="447" name="Google Shape;447;g2d080a7830e_0_469"/>
          <p:cNvCxnSpPr/>
          <p:nvPr/>
        </p:nvCxnSpPr>
        <p:spPr>
          <a:xfrm>
            <a:off x="3605425" y="4696626"/>
            <a:ext cx="3959400" cy="300"/>
          </a:xfrm>
          <a:prstGeom prst="straightConnector1">
            <a:avLst/>
          </a:prstGeom>
          <a:noFill/>
          <a:ln w="9525" cap="flat" cmpd="sng">
            <a:solidFill>
              <a:srgbClr val="000000"/>
            </a:solidFill>
            <a:prstDash val="solid"/>
            <a:round/>
            <a:headEnd type="none" w="sm" len="sm"/>
            <a:tailEnd type="triangle" w="med" len="med"/>
          </a:ln>
        </p:spPr>
      </p:cxnSp>
      <p:sp>
        <p:nvSpPr>
          <p:cNvPr id="448" name="Google Shape;448;g2d080a7830e_0_469"/>
          <p:cNvSpPr txBox="1"/>
          <p:nvPr/>
        </p:nvSpPr>
        <p:spPr>
          <a:xfrm>
            <a:off x="6960600" y="2751000"/>
            <a:ext cx="677400" cy="1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err="1">
                <a:solidFill>
                  <a:srgbClr val="000000"/>
                </a:solidFill>
                <a:latin typeface="Arial"/>
                <a:ea typeface="Arial"/>
                <a:cs typeface="Arial"/>
                <a:sym typeface="Arial"/>
              </a:rPr>
              <a:t>Płeć</a:t>
            </a:r>
            <a:endParaRPr sz="1100" b="0" i="0" u="none" strike="noStrike" cap="none" dirty="0">
              <a:solidFill>
                <a:srgbClr val="000000"/>
              </a:solidFill>
              <a:latin typeface="Arial"/>
              <a:ea typeface="Arial"/>
              <a:cs typeface="Arial"/>
              <a:sym typeface="Arial"/>
            </a:endParaRPr>
          </a:p>
        </p:txBody>
      </p:sp>
      <p:sp>
        <p:nvSpPr>
          <p:cNvPr id="449" name="Google Shape;449;g2d080a7830e_0_469"/>
          <p:cNvSpPr txBox="1"/>
          <p:nvPr/>
        </p:nvSpPr>
        <p:spPr>
          <a:xfrm>
            <a:off x="6960600" y="2930400"/>
            <a:ext cx="619500" cy="1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Age</a:t>
            </a:r>
            <a:endParaRPr sz="1100" b="0" i="0" u="none" strike="noStrike" cap="none">
              <a:solidFill>
                <a:srgbClr val="000000"/>
              </a:solidFill>
              <a:latin typeface="Arial"/>
              <a:ea typeface="Arial"/>
              <a:cs typeface="Arial"/>
              <a:sym typeface="Arial"/>
            </a:endParaRPr>
          </a:p>
        </p:txBody>
      </p:sp>
      <p:sp>
        <p:nvSpPr>
          <p:cNvPr id="450" name="Google Shape;450;g2d080a7830e_0_469"/>
          <p:cNvSpPr txBox="1"/>
          <p:nvPr/>
        </p:nvSpPr>
        <p:spPr>
          <a:xfrm>
            <a:off x="6971949" y="3056384"/>
            <a:ext cx="1867500" cy="1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err="1">
                <a:solidFill>
                  <a:srgbClr val="000000"/>
                </a:solidFill>
                <a:latin typeface="Arial"/>
                <a:ea typeface="Arial"/>
                <a:cs typeface="Arial"/>
                <a:sym typeface="Arial"/>
              </a:rPr>
              <a:t>Klasyfikacja</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zawodowa</a:t>
            </a:r>
            <a:endParaRPr sz="1100" b="0" i="0" u="none" strike="noStrike" cap="none" dirty="0">
              <a:solidFill>
                <a:srgbClr val="000000"/>
              </a:solidFill>
              <a:latin typeface="Arial"/>
              <a:ea typeface="Arial"/>
              <a:cs typeface="Arial"/>
              <a:sym typeface="Arial"/>
            </a:endParaRPr>
          </a:p>
        </p:txBody>
      </p:sp>
      <p:cxnSp>
        <p:nvCxnSpPr>
          <p:cNvPr id="451" name="Google Shape;451;g2d080a7830e_0_469"/>
          <p:cNvCxnSpPr/>
          <p:nvPr/>
        </p:nvCxnSpPr>
        <p:spPr>
          <a:xfrm>
            <a:off x="4336575" y="3703650"/>
            <a:ext cx="3357300" cy="18000"/>
          </a:xfrm>
          <a:prstGeom prst="straightConnector1">
            <a:avLst/>
          </a:prstGeom>
          <a:noFill/>
          <a:ln w="9525" cap="flat" cmpd="sng">
            <a:solidFill>
              <a:schemeClr val="dk2"/>
            </a:solidFill>
            <a:prstDash val="solid"/>
            <a:round/>
            <a:headEnd type="none" w="sm" len="sm"/>
            <a:tailEnd type="none" w="sm" len="sm"/>
          </a:ln>
        </p:spPr>
      </p:cxnSp>
      <p:cxnSp>
        <p:nvCxnSpPr>
          <p:cNvPr id="452" name="Google Shape;452;g2d080a7830e_0_469"/>
          <p:cNvCxnSpPr/>
          <p:nvPr/>
        </p:nvCxnSpPr>
        <p:spPr>
          <a:xfrm>
            <a:off x="5131150" y="3319913"/>
            <a:ext cx="3770100" cy="9600"/>
          </a:xfrm>
          <a:prstGeom prst="straightConnector1">
            <a:avLst/>
          </a:prstGeom>
          <a:noFill/>
          <a:ln w="9525" cap="flat" cmpd="sng">
            <a:solidFill>
              <a:srgbClr val="000000"/>
            </a:solidFill>
            <a:prstDash val="solid"/>
            <a:round/>
            <a:headEnd type="none" w="sm" len="sm"/>
            <a:tailEnd type="none" w="sm" len="sm"/>
          </a:ln>
        </p:spPr>
      </p:cxnSp>
      <p:sp>
        <p:nvSpPr>
          <p:cNvPr id="453" name="Google Shape;453;g2d080a7830e_0_469"/>
          <p:cNvSpPr txBox="1"/>
          <p:nvPr/>
        </p:nvSpPr>
        <p:spPr>
          <a:xfrm>
            <a:off x="9345875" y="3302975"/>
            <a:ext cx="2167800" cy="1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rial"/>
                <a:ea typeface="Arial"/>
                <a:cs typeface="Arial"/>
                <a:sym typeface="Arial"/>
              </a:rPr>
              <a:t>Average number of days worked</a:t>
            </a:r>
            <a:endParaRPr sz="1000" b="0" i="0" u="none" strike="noStrike" cap="none" dirty="0">
              <a:solidFill>
                <a:srgbClr val="000000"/>
              </a:solidFill>
              <a:latin typeface="Arial"/>
              <a:ea typeface="Arial"/>
              <a:cs typeface="Arial"/>
              <a:sym typeface="Arial"/>
            </a:endParaRPr>
          </a:p>
        </p:txBody>
      </p:sp>
      <p:sp>
        <p:nvSpPr>
          <p:cNvPr id="454" name="Google Shape;454;g2d080a7830e_0_469"/>
          <p:cNvSpPr txBox="1"/>
          <p:nvPr/>
        </p:nvSpPr>
        <p:spPr>
          <a:xfrm>
            <a:off x="9345875" y="3085263"/>
            <a:ext cx="1643100" cy="1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err="1">
                <a:solidFill>
                  <a:srgbClr val="000000"/>
                </a:solidFill>
                <a:latin typeface="Arial"/>
                <a:ea typeface="Arial"/>
                <a:cs typeface="Arial"/>
                <a:sym typeface="Arial"/>
              </a:rPr>
              <a:t>Rotacja</a:t>
            </a:r>
            <a:endParaRPr sz="1000" b="0" i="0" u="none" strike="noStrike" cap="none" dirty="0">
              <a:solidFill>
                <a:srgbClr val="000000"/>
              </a:solidFill>
              <a:latin typeface="Arial"/>
              <a:ea typeface="Arial"/>
              <a:cs typeface="Arial"/>
              <a:sym typeface="Arial"/>
            </a:endParaRPr>
          </a:p>
        </p:txBody>
      </p:sp>
      <p:sp>
        <p:nvSpPr>
          <p:cNvPr id="455" name="Google Shape;455;g2d080a7830e_0_469"/>
          <p:cNvSpPr txBox="1"/>
          <p:nvPr/>
        </p:nvSpPr>
        <p:spPr>
          <a:xfrm>
            <a:off x="9363475" y="2867563"/>
            <a:ext cx="1643100" cy="1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err="1">
                <a:solidFill>
                  <a:srgbClr val="000000"/>
                </a:solidFill>
                <a:latin typeface="Arial"/>
                <a:ea typeface="Arial"/>
                <a:cs typeface="Arial"/>
                <a:sym typeface="Arial"/>
              </a:rPr>
              <a:t>Nowe</a:t>
            </a:r>
            <a:r>
              <a:rPr lang="en-US" sz="1000" b="0" i="0" u="none" strike="noStrike" cap="none" dirty="0">
                <a:solidFill>
                  <a:srgbClr val="000000"/>
                </a:solidFill>
                <a:latin typeface="Arial"/>
                <a:ea typeface="Arial"/>
                <a:cs typeface="Arial"/>
                <a:sym typeface="Arial"/>
              </a:rPr>
              <a:t> </a:t>
            </a:r>
            <a:r>
              <a:rPr lang="en-US" sz="1000" b="0" i="0" u="none" strike="noStrike" cap="none" dirty="0" err="1">
                <a:solidFill>
                  <a:srgbClr val="000000"/>
                </a:solidFill>
                <a:latin typeface="Arial"/>
                <a:ea typeface="Arial"/>
                <a:cs typeface="Arial"/>
                <a:sym typeface="Arial"/>
              </a:rPr>
              <a:t>umowy</a:t>
            </a:r>
            <a:endParaRPr sz="1000" b="0" i="0" u="none" strike="noStrike" cap="none" dirty="0">
              <a:solidFill>
                <a:srgbClr val="000000"/>
              </a:solidFill>
              <a:latin typeface="Arial"/>
              <a:ea typeface="Arial"/>
              <a:cs typeface="Arial"/>
              <a:sym typeface="Arial"/>
            </a:endParaRPr>
          </a:p>
        </p:txBody>
      </p:sp>
      <p:sp>
        <p:nvSpPr>
          <p:cNvPr id="456" name="Google Shape;456;g2d080a7830e_0_469"/>
          <p:cNvSpPr txBox="1"/>
          <p:nvPr/>
        </p:nvSpPr>
        <p:spPr>
          <a:xfrm>
            <a:off x="2185750" y="2889900"/>
            <a:ext cx="4141800" cy="260400"/>
          </a:xfrm>
          <a:prstGeom prst="rect">
            <a:avLst/>
          </a:prstGeom>
          <a:noFill/>
          <a:ln>
            <a:noFill/>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Clr>
                <a:srgbClr val="000000"/>
              </a:buClr>
              <a:buSzPts val="1800"/>
              <a:buFont typeface="Arial"/>
              <a:buChar char="●"/>
            </a:pPr>
            <a:r>
              <a:rPr lang="en-US" sz="1600" b="0" i="0" u="none" strike="noStrike" cap="none" dirty="0" err="1">
                <a:solidFill>
                  <a:srgbClr val="000000"/>
                </a:solidFill>
                <a:latin typeface="Arial"/>
                <a:ea typeface="Arial"/>
                <a:cs typeface="Arial"/>
                <a:sym typeface="Arial"/>
              </a:rPr>
              <a:t>Różnorodność</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liczba</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pracowników</a:t>
            </a:r>
            <a:endParaRPr sz="1600" b="0" i="0" u="none" strike="noStrike" cap="none" dirty="0">
              <a:solidFill>
                <a:srgbClr val="000000"/>
              </a:solidFill>
              <a:latin typeface="Arial"/>
              <a:ea typeface="Arial"/>
              <a:cs typeface="Arial"/>
              <a:sym typeface="Arial"/>
            </a:endParaRPr>
          </a:p>
        </p:txBody>
      </p:sp>
      <p:sp>
        <p:nvSpPr>
          <p:cNvPr id="457" name="Google Shape;457;g2d080a7830e_0_469"/>
          <p:cNvSpPr txBox="1"/>
          <p:nvPr/>
        </p:nvSpPr>
        <p:spPr>
          <a:xfrm>
            <a:off x="2185750" y="3182025"/>
            <a:ext cx="2945400" cy="260400"/>
          </a:xfrm>
          <a:prstGeom prst="rect">
            <a:avLst/>
          </a:prstGeom>
          <a:noFill/>
          <a:ln>
            <a:noFill/>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dirty="0" err="1">
                <a:solidFill>
                  <a:srgbClr val="000000"/>
                </a:solidFill>
                <a:latin typeface="Arial"/>
                <a:ea typeface="Arial"/>
                <a:cs typeface="Arial"/>
                <a:sym typeface="Arial"/>
              </a:rPr>
              <a:t>Warunki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pracy</a:t>
            </a:r>
            <a:endParaRPr sz="1400" b="0" i="0" u="none" strike="noStrike" cap="none" dirty="0">
              <a:solidFill>
                <a:srgbClr val="000000"/>
              </a:solidFill>
              <a:latin typeface="Arial"/>
              <a:ea typeface="Arial"/>
              <a:cs typeface="Arial"/>
              <a:sym typeface="Arial"/>
            </a:endParaRPr>
          </a:p>
        </p:txBody>
      </p:sp>
      <p:cxnSp>
        <p:nvCxnSpPr>
          <p:cNvPr id="458" name="Google Shape;458;g2d080a7830e_0_469"/>
          <p:cNvCxnSpPr>
            <a:stCxn id="456" idx="3"/>
            <a:endCxn id="450" idx="1"/>
          </p:cNvCxnSpPr>
          <p:nvPr/>
        </p:nvCxnSpPr>
        <p:spPr>
          <a:xfrm>
            <a:off x="6327550" y="3020100"/>
            <a:ext cx="644399" cy="125984"/>
          </a:xfrm>
          <a:prstGeom prst="curvedConnector3">
            <a:avLst>
              <a:gd name="adj1" fmla="val 50000"/>
            </a:avLst>
          </a:prstGeom>
          <a:noFill/>
          <a:ln w="9525" cap="flat" cmpd="sng">
            <a:solidFill>
              <a:srgbClr val="000000"/>
            </a:solidFill>
            <a:prstDash val="solid"/>
            <a:round/>
            <a:headEnd type="none" w="sm" len="sm"/>
            <a:tailEnd type="stealth" w="med" len="med"/>
          </a:ln>
        </p:spPr>
      </p:cxnSp>
      <p:cxnSp>
        <p:nvCxnSpPr>
          <p:cNvPr id="459" name="Google Shape;459;g2d080a7830e_0_469"/>
          <p:cNvCxnSpPr>
            <a:stCxn id="456" idx="3"/>
            <a:endCxn id="448" idx="1"/>
          </p:cNvCxnSpPr>
          <p:nvPr/>
        </p:nvCxnSpPr>
        <p:spPr>
          <a:xfrm rot="10800000" flipH="1">
            <a:off x="6327550" y="2840700"/>
            <a:ext cx="633000" cy="179400"/>
          </a:xfrm>
          <a:prstGeom prst="curvedConnector3">
            <a:avLst>
              <a:gd name="adj1" fmla="val 50004"/>
            </a:avLst>
          </a:prstGeom>
          <a:noFill/>
          <a:ln w="9525" cap="flat" cmpd="sng">
            <a:solidFill>
              <a:srgbClr val="000000"/>
            </a:solidFill>
            <a:prstDash val="solid"/>
            <a:round/>
            <a:headEnd type="none" w="sm" len="sm"/>
            <a:tailEnd type="stealth" w="med" len="med"/>
          </a:ln>
        </p:spPr>
      </p:cxnSp>
      <p:cxnSp>
        <p:nvCxnSpPr>
          <p:cNvPr id="460" name="Google Shape;460;g2d080a7830e_0_469"/>
          <p:cNvCxnSpPr>
            <a:endCxn id="449" idx="1"/>
          </p:cNvCxnSpPr>
          <p:nvPr/>
        </p:nvCxnSpPr>
        <p:spPr>
          <a:xfrm>
            <a:off x="6327600" y="3020100"/>
            <a:ext cx="633000" cy="0"/>
          </a:xfrm>
          <a:prstGeom prst="straightConnector1">
            <a:avLst/>
          </a:prstGeom>
          <a:noFill/>
          <a:ln w="9525" cap="flat" cmpd="sng">
            <a:solidFill>
              <a:srgbClr val="000000"/>
            </a:solidFill>
            <a:prstDash val="solid"/>
            <a:round/>
            <a:headEnd type="none" w="sm" len="sm"/>
            <a:tailEnd type="stealth" w="med" len="med"/>
          </a:ln>
        </p:spPr>
      </p:cxnSp>
      <p:cxnSp>
        <p:nvCxnSpPr>
          <p:cNvPr id="461" name="Google Shape;461;g2d080a7830e_0_469"/>
          <p:cNvCxnSpPr>
            <a:endCxn id="455" idx="1"/>
          </p:cNvCxnSpPr>
          <p:nvPr/>
        </p:nvCxnSpPr>
        <p:spPr>
          <a:xfrm rot="10800000" flipH="1">
            <a:off x="8867875" y="2957263"/>
            <a:ext cx="495600" cy="369300"/>
          </a:xfrm>
          <a:prstGeom prst="curvedConnector3">
            <a:avLst>
              <a:gd name="adj1" fmla="val 50000"/>
            </a:avLst>
          </a:prstGeom>
          <a:noFill/>
          <a:ln w="9525" cap="flat" cmpd="sng">
            <a:solidFill>
              <a:srgbClr val="000000"/>
            </a:solidFill>
            <a:prstDash val="solid"/>
            <a:round/>
            <a:headEnd type="none" w="sm" len="sm"/>
            <a:tailEnd type="stealth" w="med" len="med"/>
          </a:ln>
        </p:spPr>
      </p:cxnSp>
      <p:cxnSp>
        <p:nvCxnSpPr>
          <p:cNvPr id="462" name="Google Shape;462;g2d080a7830e_0_469"/>
          <p:cNvCxnSpPr>
            <a:endCxn id="454" idx="1"/>
          </p:cNvCxnSpPr>
          <p:nvPr/>
        </p:nvCxnSpPr>
        <p:spPr>
          <a:xfrm rot="10800000" flipH="1">
            <a:off x="8858975" y="3174963"/>
            <a:ext cx="486900" cy="151800"/>
          </a:xfrm>
          <a:prstGeom prst="curvedConnector3">
            <a:avLst>
              <a:gd name="adj1" fmla="val 50000"/>
            </a:avLst>
          </a:prstGeom>
          <a:noFill/>
          <a:ln w="9525" cap="flat" cmpd="sng">
            <a:solidFill>
              <a:srgbClr val="000000"/>
            </a:solidFill>
            <a:prstDash val="solid"/>
            <a:round/>
            <a:headEnd type="none" w="sm" len="sm"/>
            <a:tailEnd type="stealth" w="med" len="med"/>
          </a:ln>
        </p:spPr>
      </p:cxnSp>
      <p:cxnSp>
        <p:nvCxnSpPr>
          <p:cNvPr id="463" name="Google Shape;463;g2d080a7830e_0_469"/>
          <p:cNvCxnSpPr>
            <a:endCxn id="453" idx="1"/>
          </p:cNvCxnSpPr>
          <p:nvPr/>
        </p:nvCxnSpPr>
        <p:spPr>
          <a:xfrm>
            <a:off x="8849975" y="3326675"/>
            <a:ext cx="495900" cy="66000"/>
          </a:xfrm>
          <a:prstGeom prst="curvedConnector3">
            <a:avLst>
              <a:gd name="adj1" fmla="val 50000"/>
            </a:avLst>
          </a:prstGeom>
          <a:noFill/>
          <a:ln w="9525" cap="flat" cmpd="sng">
            <a:solidFill>
              <a:srgbClr val="000000"/>
            </a:solidFill>
            <a:prstDash val="solid"/>
            <a:round/>
            <a:headEnd type="none" w="sm" len="sm"/>
            <a:tailEnd type="stealth"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graphicFrame>
        <p:nvGraphicFramePr>
          <p:cNvPr id="468" name="Google Shape;468;g2d080a7830e_0_494"/>
          <p:cNvGraphicFramePr/>
          <p:nvPr>
            <p:extLst>
              <p:ext uri="{D42A27DB-BD31-4B8C-83A1-F6EECF244321}">
                <p14:modId xmlns:p14="http://schemas.microsoft.com/office/powerpoint/2010/main" val="3209927936"/>
              </p:ext>
            </p:extLst>
          </p:nvPr>
        </p:nvGraphicFramePr>
        <p:xfrm>
          <a:off x="211300" y="1984021"/>
          <a:ext cx="11542900" cy="4754760"/>
        </p:xfrm>
        <a:graphic>
          <a:graphicData uri="http://schemas.openxmlformats.org/drawingml/2006/table">
            <a:tbl>
              <a:tblPr>
                <a:noFill/>
                <a:tableStyleId>{0BE822E9-23FE-47AB-A301-7C0170345AEF}</a:tableStyleId>
              </a:tblPr>
              <a:tblGrid>
                <a:gridCol w="3652825">
                  <a:extLst>
                    <a:ext uri="{9D8B030D-6E8A-4147-A177-3AD203B41FA5}">
                      <a16:colId xmlns:a16="http://schemas.microsoft.com/office/drawing/2014/main" val="20000"/>
                    </a:ext>
                  </a:extLst>
                </a:gridCol>
                <a:gridCol w="7890075">
                  <a:extLst>
                    <a:ext uri="{9D8B030D-6E8A-4147-A177-3AD203B41FA5}">
                      <a16:colId xmlns:a16="http://schemas.microsoft.com/office/drawing/2014/main" val="20001"/>
                    </a:ext>
                  </a:extLst>
                </a:gridCol>
              </a:tblGrid>
              <a:tr h="39990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t>PROBLEMATICS</a:t>
                      </a:r>
                      <a:endParaRPr sz="2400" b="1" u="none" strike="noStrike" cap="none"/>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t>REGULATION</a:t>
                      </a:r>
                      <a:endParaRPr sz="2400" b="1" u="none" strike="noStrike" cap="none"/>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183482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 </a:t>
                      </a:r>
                      <a:r>
                        <a:rPr lang="pl-PL" sz="2400" u="none" strike="noStrike" cap="none" dirty="0">
                          <a:latin typeface="Calibri"/>
                          <a:ea typeface="Calibri"/>
                          <a:cs typeface="Calibri"/>
                          <a:sym typeface="Calibri"/>
                        </a:rPr>
                        <a:t>   </a:t>
                      </a:r>
                      <a:r>
                        <a:rPr lang="en-US" sz="2400" u="none" strike="noStrike" cap="none" dirty="0" err="1">
                          <a:latin typeface="Calibri"/>
                          <a:ea typeface="Calibri"/>
                          <a:cs typeface="Calibri"/>
                          <a:sym typeface="Calibri"/>
                        </a:rPr>
                        <a:t>Oszczędność</a:t>
                      </a:r>
                      <a:r>
                        <a:rPr lang="en-US" sz="2400" u="none" strike="noStrike" cap="none" dirty="0">
                          <a:latin typeface="Calibri"/>
                          <a:ea typeface="Calibri"/>
                          <a:cs typeface="Calibri"/>
                          <a:sym typeface="Calibri"/>
                        </a:rPr>
                        <a:t> </a:t>
                      </a:r>
                      <a:r>
                        <a:rPr lang="en-US" sz="2400" u="none" strike="noStrike" cap="none" dirty="0" err="1">
                          <a:latin typeface="Calibri"/>
                          <a:ea typeface="Calibri"/>
                          <a:cs typeface="Calibri"/>
                          <a:sym typeface="Calibri"/>
                        </a:rPr>
                        <a:t>energii</a:t>
                      </a:r>
                      <a:r>
                        <a:rPr lang="en-US" sz="2400" u="none" strike="noStrike" cap="none" dirty="0">
                          <a:latin typeface="Calibri"/>
                          <a:ea typeface="Calibri"/>
                          <a:cs typeface="Calibri"/>
                          <a:sym typeface="Calibri"/>
                        </a:rPr>
                        <a:t> </a:t>
                      </a:r>
                      <a:endParaRPr sz="2400" u="none" strike="noStrike" cap="none" dirty="0">
                        <a:latin typeface="Calibri"/>
                        <a:ea typeface="Calibri"/>
                        <a:cs typeface="Calibri"/>
                        <a:sym typeface="Calibri"/>
                      </a:endParaRPr>
                    </a:p>
                  </a:txBody>
                  <a:tcPr marL="28575" marR="28575" marT="19050" marB="1905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C6"/>
                    </a:solidFill>
                  </a:tcPr>
                </a:tc>
                <a:tc>
                  <a:txBody>
                    <a:bodyPr/>
                    <a:lstStyle/>
                    <a:p>
                      <a:pPr marL="457200" marR="0" lvl="0" indent="0" algn="l" rtl="0">
                        <a:lnSpc>
                          <a:spcPct val="100000"/>
                        </a:lnSpc>
                        <a:spcBef>
                          <a:spcPts val="0"/>
                        </a:spcBef>
                        <a:spcAft>
                          <a:spcPts val="0"/>
                        </a:spcAft>
                        <a:buClr>
                          <a:srgbClr val="000000"/>
                        </a:buClr>
                        <a:buSzPts val="2400"/>
                        <a:buFont typeface="Arial"/>
                        <a:buNone/>
                      </a:pPr>
                      <a:r>
                        <a:rPr lang="pl-PL" sz="2400" u="none" strike="noStrike" cap="none" dirty="0">
                          <a:latin typeface="Calibri"/>
                          <a:ea typeface="Calibri"/>
                          <a:cs typeface="Calibri"/>
                          <a:sym typeface="Calibri"/>
                        </a:rPr>
                        <a:t>Dyrektywa 2012/27/UE w sprawie efektywności energetycznej.</a:t>
                      </a:r>
                    </a:p>
                    <a:p>
                      <a:pPr marL="457200" marR="0" lvl="0" indent="0" algn="l" rtl="0">
                        <a:lnSpc>
                          <a:spcPct val="100000"/>
                        </a:lnSpc>
                        <a:spcBef>
                          <a:spcPts val="0"/>
                        </a:spcBef>
                        <a:spcAft>
                          <a:spcPts val="0"/>
                        </a:spcAft>
                        <a:buClr>
                          <a:srgbClr val="000000"/>
                        </a:buClr>
                        <a:buSzPts val="2400"/>
                        <a:buFont typeface="Arial"/>
                        <a:buNone/>
                      </a:pPr>
                      <a:r>
                        <a:rPr lang="pl-PL" sz="2400" u="none" strike="noStrike" cap="none" dirty="0">
                          <a:latin typeface="Calibri"/>
                          <a:ea typeface="Calibri"/>
                          <a:cs typeface="Calibri"/>
                          <a:sym typeface="Calibri"/>
                        </a:rPr>
                        <a:t>Dyrektywa 2018/2001 w sprawie promowania stosowania energii ze źródeł odnawialnych.</a:t>
                      </a:r>
                    </a:p>
                    <a:p>
                      <a:pPr marL="457200" marR="0" lvl="0" indent="0" algn="l" rtl="0">
                        <a:lnSpc>
                          <a:spcPct val="100000"/>
                        </a:lnSpc>
                        <a:spcBef>
                          <a:spcPts val="0"/>
                        </a:spcBef>
                        <a:spcAft>
                          <a:spcPts val="0"/>
                        </a:spcAft>
                        <a:buClr>
                          <a:srgbClr val="000000"/>
                        </a:buClr>
                        <a:buSzPts val="2400"/>
                        <a:buFont typeface="Arial"/>
                        <a:buNone/>
                      </a:pPr>
                      <a:r>
                        <a:rPr lang="pl-PL" sz="2400" u="none" strike="noStrike" cap="none" dirty="0">
                          <a:latin typeface="Calibri"/>
                          <a:ea typeface="Calibri"/>
                          <a:cs typeface="Calibri"/>
                          <a:sym typeface="Calibri"/>
                        </a:rPr>
                        <a:t>Rozporządzenie 2018/1999 w sprawie zarządzania unią energetyczną </a:t>
                      </a:r>
                    </a:p>
                    <a:p>
                      <a:pPr marL="457200" marR="0" lvl="0" indent="0" algn="l" rtl="0">
                        <a:lnSpc>
                          <a:spcPct val="100000"/>
                        </a:lnSpc>
                        <a:spcBef>
                          <a:spcPts val="0"/>
                        </a:spcBef>
                        <a:spcAft>
                          <a:spcPts val="0"/>
                        </a:spcAft>
                        <a:buClr>
                          <a:srgbClr val="000000"/>
                        </a:buClr>
                        <a:buSzPts val="2400"/>
                        <a:buFont typeface="Arial"/>
                        <a:buNone/>
                      </a:pPr>
                      <a:r>
                        <a:rPr lang="pl-PL" sz="2400" u="none" strike="noStrike" cap="none" dirty="0">
                          <a:latin typeface="Calibri"/>
                          <a:ea typeface="Calibri"/>
                          <a:cs typeface="Calibri"/>
                          <a:sym typeface="Calibri"/>
                        </a:rPr>
                        <a:t>Działania</a:t>
                      </a:r>
                      <a:r>
                        <a:rPr lang="en-US" sz="2400" u="none" strike="noStrike" cap="none" dirty="0">
                          <a:latin typeface="Calibri"/>
                          <a:ea typeface="Calibri"/>
                          <a:cs typeface="Calibri"/>
                          <a:sym typeface="Calibri"/>
                        </a:rPr>
                        <a:t> w </a:t>
                      </a:r>
                      <a:r>
                        <a:rPr lang="en-US" sz="2400" u="none" strike="noStrike" cap="none" dirty="0" err="1">
                          <a:latin typeface="Calibri"/>
                          <a:ea typeface="Calibri"/>
                          <a:cs typeface="Calibri"/>
                          <a:sym typeface="Calibri"/>
                        </a:rPr>
                        <a:t>dziedzinie</a:t>
                      </a:r>
                      <a:r>
                        <a:rPr lang="en-US" sz="2400" u="none" strike="noStrike" cap="none" dirty="0">
                          <a:latin typeface="Calibri"/>
                          <a:ea typeface="Calibri"/>
                          <a:cs typeface="Calibri"/>
                          <a:sym typeface="Calibri"/>
                        </a:rPr>
                        <a:t> </a:t>
                      </a:r>
                      <a:r>
                        <a:rPr lang="en-US" sz="2400" u="none" strike="noStrike" cap="none" dirty="0" err="1">
                          <a:latin typeface="Calibri"/>
                          <a:ea typeface="Calibri"/>
                          <a:cs typeface="Calibri"/>
                          <a:sym typeface="Calibri"/>
                        </a:rPr>
                        <a:t>klimatu</a:t>
                      </a:r>
                      <a:r>
                        <a:rPr lang="en-US" sz="2400" u="none" strike="noStrike" cap="none" dirty="0">
                          <a:latin typeface="Calibri"/>
                          <a:ea typeface="Calibri"/>
                          <a:cs typeface="Calibri"/>
                          <a:sym typeface="Calibri"/>
                        </a:rPr>
                        <a:t>.</a:t>
                      </a:r>
                      <a:endParaRPr sz="2400" u="none" strike="noStrike" cap="none" dirty="0">
                        <a:latin typeface="Calibri"/>
                        <a:ea typeface="Calibri"/>
                        <a:cs typeface="Calibri"/>
                        <a:sym typeface="Calibri"/>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C6"/>
                    </a:solidFill>
                  </a:tcPr>
                </a:tc>
                <a:extLst>
                  <a:ext uri="{0D108BD9-81ED-4DB2-BD59-A6C34878D82A}">
                    <a16:rowId xmlns:a16="http://schemas.microsoft.com/office/drawing/2014/main" val="10001"/>
                  </a:ext>
                </a:extLst>
              </a:tr>
              <a:tr h="729825">
                <a:tc>
                  <a:txBody>
                    <a:bodyPr/>
                    <a:lstStyle/>
                    <a:p>
                      <a:pPr marL="0" marR="0" lvl="0" indent="0" algn="ctr" rtl="0">
                        <a:lnSpc>
                          <a:spcPct val="100000"/>
                        </a:lnSpc>
                        <a:spcBef>
                          <a:spcPts val="0"/>
                        </a:spcBef>
                        <a:spcAft>
                          <a:spcPts val="0"/>
                        </a:spcAft>
                        <a:buClr>
                          <a:srgbClr val="000000"/>
                        </a:buClr>
                        <a:buSzPts val="2400"/>
                        <a:buFont typeface="Arial"/>
                        <a:buNone/>
                      </a:pPr>
                      <a:r>
                        <a:rPr lang="pl-PL" sz="2400" u="none" strike="noStrike" cap="none" dirty="0">
                          <a:latin typeface="Calibri"/>
                          <a:ea typeface="Calibri"/>
                          <a:cs typeface="Calibri"/>
                          <a:sym typeface="Calibri"/>
                        </a:rPr>
                        <a:t>    </a:t>
                      </a:r>
                      <a:r>
                        <a:rPr lang="en-US" sz="2400" u="none" strike="noStrike" cap="none" dirty="0" err="1">
                          <a:latin typeface="Calibri"/>
                          <a:ea typeface="Calibri"/>
                          <a:cs typeface="Calibri"/>
                          <a:sym typeface="Calibri"/>
                        </a:rPr>
                        <a:t>Oszczędność</a:t>
                      </a:r>
                      <a:r>
                        <a:rPr lang="en-US" sz="2400" u="none" strike="noStrike" cap="none" dirty="0">
                          <a:latin typeface="Calibri"/>
                          <a:ea typeface="Calibri"/>
                          <a:cs typeface="Calibri"/>
                          <a:sym typeface="Calibri"/>
                        </a:rPr>
                        <a:t> </a:t>
                      </a:r>
                      <a:r>
                        <a:rPr lang="en-US" sz="2400" u="none" strike="noStrike" cap="none" dirty="0" err="1">
                          <a:latin typeface="Calibri"/>
                          <a:ea typeface="Calibri"/>
                          <a:cs typeface="Calibri"/>
                          <a:sym typeface="Calibri"/>
                        </a:rPr>
                        <a:t>wody</a:t>
                      </a:r>
                      <a:r>
                        <a:rPr lang="en-US" sz="2400" u="none" strike="noStrike" cap="none" dirty="0">
                          <a:latin typeface="Calibri"/>
                          <a:ea typeface="Calibri"/>
                          <a:cs typeface="Calibri"/>
                          <a:sym typeface="Calibri"/>
                        </a:rPr>
                        <a:t> </a:t>
                      </a:r>
                      <a:endParaRPr sz="2400" u="none" strike="noStrike" cap="none" dirty="0">
                        <a:latin typeface="Calibri"/>
                        <a:ea typeface="Calibri"/>
                        <a:cs typeface="Calibri"/>
                        <a:sym typeface="Calibri"/>
                      </a:endParaRPr>
                    </a:p>
                  </a:txBody>
                  <a:tcPr marL="28575" marR="28575" marT="19050" marB="1905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EECF3"/>
                    </a:solidFill>
                  </a:tcPr>
                </a:tc>
                <a:tc>
                  <a:txBody>
                    <a:bodyPr/>
                    <a:lstStyle/>
                    <a:p>
                      <a:pPr marL="457200" marR="0" lvl="0" indent="0" algn="l" rtl="0">
                        <a:lnSpc>
                          <a:spcPct val="100000"/>
                        </a:lnSpc>
                        <a:spcBef>
                          <a:spcPts val="0"/>
                        </a:spcBef>
                        <a:spcAft>
                          <a:spcPts val="0"/>
                        </a:spcAft>
                        <a:buClr>
                          <a:srgbClr val="000000"/>
                        </a:buClr>
                        <a:buSzPts val="2400"/>
                        <a:buFont typeface="Arial"/>
                        <a:buNone/>
                      </a:pPr>
                      <a:r>
                        <a:rPr lang="pl-PL" sz="2400" u="none" strike="noStrike" cap="none" dirty="0">
                          <a:latin typeface="Calibri"/>
                          <a:ea typeface="Calibri"/>
                          <a:cs typeface="Calibri"/>
                          <a:sym typeface="Calibri"/>
                        </a:rPr>
                        <a:t>UNE-EN ISO 14046: Ślad wodny produktów, procesów i organizacji.</a:t>
                      </a:r>
                      <a:endParaRPr sz="2400" u="none" strike="noStrike" cap="none" dirty="0">
                        <a:latin typeface="Calibri"/>
                        <a:ea typeface="Calibri"/>
                        <a:cs typeface="Calibri"/>
                        <a:sym typeface="Calibri"/>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EECF3"/>
                    </a:solidFill>
                  </a:tcPr>
                </a:tc>
                <a:extLst>
                  <a:ext uri="{0D108BD9-81ED-4DB2-BD59-A6C34878D82A}">
                    <a16:rowId xmlns:a16="http://schemas.microsoft.com/office/drawing/2014/main" val="10002"/>
                  </a:ext>
                </a:extLst>
              </a:tr>
              <a:tr h="262525">
                <a:tc>
                  <a:txBody>
                    <a:bodyPr/>
                    <a:lstStyle/>
                    <a:p>
                      <a:pPr marL="0" marR="0" lvl="0" indent="0" algn="ctr" rtl="0">
                        <a:lnSpc>
                          <a:spcPct val="100000"/>
                        </a:lnSpc>
                        <a:spcBef>
                          <a:spcPts val="0"/>
                        </a:spcBef>
                        <a:spcAft>
                          <a:spcPts val="0"/>
                        </a:spcAft>
                        <a:buClr>
                          <a:srgbClr val="000000"/>
                        </a:buClr>
                        <a:buSzPts val="2400"/>
                        <a:buFont typeface="Arial"/>
                        <a:buNone/>
                      </a:pPr>
                      <a:r>
                        <a:rPr lang="pl-PL" sz="2400" u="none" strike="noStrike" cap="none" dirty="0">
                          <a:latin typeface="Calibri"/>
                          <a:ea typeface="Calibri"/>
                          <a:cs typeface="Calibri"/>
                          <a:sym typeface="Calibri"/>
                        </a:rPr>
                        <a:t>     </a:t>
                      </a:r>
                      <a:r>
                        <a:rPr lang="en-US" sz="2400" u="none" strike="noStrike" cap="none" dirty="0" err="1">
                          <a:latin typeface="Calibri"/>
                          <a:ea typeface="Calibri"/>
                          <a:cs typeface="Calibri"/>
                          <a:sym typeface="Calibri"/>
                        </a:rPr>
                        <a:t>Znaczniki</a:t>
                      </a:r>
                      <a:r>
                        <a:rPr lang="en-US" sz="2400" u="none" strike="noStrike" cap="none" dirty="0">
                          <a:latin typeface="Calibri"/>
                          <a:ea typeface="Calibri"/>
                          <a:cs typeface="Calibri"/>
                          <a:sym typeface="Calibri"/>
                        </a:rPr>
                        <a:t> </a:t>
                      </a:r>
                      <a:r>
                        <a:rPr lang="en-US" sz="2400" u="none" strike="noStrike" cap="none" dirty="0" err="1">
                          <a:latin typeface="Calibri"/>
                          <a:ea typeface="Calibri"/>
                          <a:cs typeface="Calibri"/>
                          <a:sym typeface="Calibri"/>
                        </a:rPr>
                        <a:t>środowiskowe</a:t>
                      </a:r>
                      <a:r>
                        <a:rPr lang="en-US" sz="2400" u="none" strike="noStrike" cap="none" dirty="0">
                          <a:latin typeface="Calibri"/>
                          <a:ea typeface="Calibri"/>
                          <a:cs typeface="Calibri"/>
                          <a:sym typeface="Calibri"/>
                        </a:rPr>
                        <a:t> </a:t>
                      </a:r>
                      <a:endParaRPr sz="2400" u="none" strike="noStrike" cap="none" dirty="0">
                        <a:latin typeface="Calibri"/>
                        <a:ea typeface="Calibri"/>
                        <a:cs typeface="Calibri"/>
                        <a:sym typeface="Calibri"/>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8FFDE"/>
                    </a:solidFill>
                  </a:tcPr>
                </a:tc>
                <a:tc>
                  <a:txBody>
                    <a:bodyPr/>
                    <a:lstStyle/>
                    <a:p>
                      <a:pPr marL="457200" marR="0" lvl="0" indent="0" algn="l" rtl="0">
                        <a:lnSpc>
                          <a:spcPct val="100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REGULACJA EMAS</a:t>
                      </a:r>
                      <a:endParaRPr sz="2400" u="none" strike="noStrike" cap="none" dirty="0">
                        <a:highlight>
                          <a:srgbClr val="CC0000"/>
                        </a:highlight>
                        <a:latin typeface="Calibri"/>
                        <a:ea typeface="Calibri"/>
                        <a:cs typeface="Calibri"/>
                        <a:sym typeface="Calibri"/>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8FFDE"/>
                    </a:solidFill>
                  </a:tcPr>
                </a:tc>
                <a:extLst>
                  <a:ext uri="{0D108BD9-81ED-4DB2-BD59-A6C34878D82A}">
                    <a16:rowId xmlns:a16="http://schemas.microsoft.com/office/drawing/2014/main" val="10003"/>
                  </a:ext>
                </a:extLst>
              </a:tr>
            </a:tbl>
          </a:graphicData>
        </a:graphic>
      </p:graphicFrame>
      <p:sp>
        <p:nvSpPr>
          <p:cNvPr id="469" name="Google Shape;469;g2d080a7830e_0_494"/>
          <p:cNvSpPr txBox="1">
            <a:spLocks noGrp="1"/>
          </p:cNvSpPr>
          <p:nvPr>
            <p:ph type="body" idx="1"/>
          </p:nvPr>
        </p:nvSpPr>
        <p:spPr>
          <a:xfrm>
            <a:off x="770200" y="369127"/>
            <a:ext cx="10479300" cy="1099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Obowiązki prawne i sprawozdawcze w zakresie zrównoważonego rozwoju dla mikroprzedsiębiorstw</a:t>
            </a:r>
            <a:endParaRPr b="0" dirty="0">
              <a:latin typeface="Arial"/>
              <a:ea typeface="Arial"/>
              <a:cs typeface="Arial"/>
              <a:sym typeface="Arial"/>
            </a:endParaRPr>
          </a:p>
        </p:txBody>
      </p:sp>
      <p:sp>
        <p:nvSpPr>
          <p:cNvPr id="470" name="Google Shape;470;g2d080a7830e_0_494">
            <a:hlinkClick r:id="rId3" action="ppaction://hlinksldjump"/>
          </p:cNvPr>
          <p:cNvSpPr/>
          <p:nvPr/>
        </p:nvSpPr>
        <p:spPr>
          <a:xfrm>
            <a:off x="8562450" y="6220175"/>
            <a:ext cx="2737500" cy="445800"/>
          </a:xfrm>
          <a:prstGeom prst="bevel">
            <a:avLst>
              <a:gd name="adj" fmla="val 12500"/>
            </a:avLst>
          </a:prstGeom>
          <a:solidFill>
            <a:srgbClr val="E06666"/>
          </a:solidFill>
          <a:ln w="19050" cap="flat" cmpd="sng">
            <a:solidFill>
              <a:srgbClr val="434343"/>
            </a:solidFill>
            <a:prstDash val="solid"/>
            <a:round/>
            <a:headEnd type="none" w="sm" len="sm"/>
            <a:tailEnd type="none" w="sm" len="sm"/>
          </a:ln>
          <a:effectLst>
            <a:outerShdw blurRad="114300" dist="9525" dir="5400000" algn="bl" rotWithShape="0">
              <a:srgbClr val="000000">
                <a:alpha val="6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pl-PL" sz="1800" b="1" i="0" u="none" strike="noStrike" cap="none" dirty="0">
                <a:solidFill>
                  <a:schemeClr val="lt1"/>
                </a:solidFill>
                <a:uFill>
                  <a:noFill/>
                </a:uFill>
                <a:latin typeface="Arial"/>
                <a:ea typeface="Arial"/>
                <a:cs typeface="Arial"/>
                <a:sym typeface="Arial"/>
                <a:hlinkClick r:id="rId3" action="ppaction://hlinksldjump">
                  <a:extLst>
                    <a:ext uri="{A12FA001-AC4F-418D-AE19-62706E023703}">
                      <ahyp:hlinkClr xmlns:ahyp="http://schemas.microsoft.com/office/drawing/2018/hyperlinkcolor" val="tx"/>
                    </a:ext>
                  </a:extLst>
                </a:hlinkClick>
              </a:rPr>
              <a:t>Załącznik</a:t>
            </a:r>
            <a:r>
              <a:rPr lang="en-US" sz="1800" b="1" i="0" u="none" strike="noStrike" cap="none" dirty="0">
                <a:solidFill>
                  <a:schemeClr val="lt1"/>
                </a:solidFill>
                <a:uFill>
                  <a:noFill/>
                </a:uFill>
                <a:latin typeface="Arial"/>
                <a:ea typeface="Arial"/>
                <a:cs typeface="Arial"/>
                <a:sym typeface="Arial"/>
                <a:hlinkClick r:id="rId3" action="ppaction://hlinksldjump">
                  <a:extLst>
                    <a:ext uri="{A12FA001-AC4F-418D-AE19-62706E023703}">
                      <ahyp:hlinkClr xmlns:ahyp="http://schemas.microsoft.com/office/drawing/2018/hyperlinkcolor" val="tx"/>
                    </a:ext>
                  </a:extLst>
                </a:hlinkClick>
              </a:rPr>
              <a:t>: </a:t>
            </a:r>
            <a:r>
              <a:rPr lang="pl-PL" sz="1800" b="1" i="0" u="none" strike="noStrike" cap="none" dirty="0">
                <a:solidFill>
                  <a:schemeClr val="lt1"/>
                </a:solidFill>
                <a:uFill>
                  <a:noFill/>
                </a:uFill>
                <a:latin typeface="Arial"/>
                <a:ea typeface="Arial"/>
                <a:cs typeface="Arial"/>
                <a:sym typeface="Arial"/>
                <a:hlinkClick r:id="rId3" action="ppaction://hlinksldjump">
                  <a:extLst>
                    <a:ext uri="{A12FA001-AC4F-418D-AE19-62706E023703}">
                      <ahyp:hlinkClr xmlns:ahyp="http://schemas.microsoft.com/office/drawing/2018/hyperlinkcolor" val="tx"/>
                    </a:ext>
                  </a:extLst>
                </a:hlinkClick>
              </a:rPr>
              <a:t>Normy </a:t>
            </a:r>
            <a:r>
              <a:rPr lang="en-US" sz="1800" b="1" i="0" u="none" strike="noStrike" cap="none" dirty="0">
                <a:solidFill>
                  <a:schemeClr val="lt1"/>
                </a:solidFill>
                <a:uFill>
                  <a:noFill/>
                </a:uFill>
                <a:latin typeface="Arial"/>
                <a:ea typeface="Arial"/>
                <a:cs typeface="Arial"/>
                <a:sym typeface="Arial"/>
                <a:hlinkClick r:id="rId3" action="ppaction://hlinksldjump">
                  <a:extLst>
                    <a:ext uri="{A12FA001-AC4F-418D-AE19-62706E023703}">
                      <ahyp:hlinkClr xmlns:ahyp="http://schemas.microsoft.com/office/drawing/2018/hyperlinkcolor" val="tx"/>
                    </a:ext>
                  </a:extLst>
                </a:hlinkClick>
              </a:rPr>
              <a:t>ISO</a:t>
            </a:r>
            <a:endParaRPr sz="1800" b="1" i="0" u="none" strike="noStrike" cap="none" dirty="0">
              <a:solidFill>
                <a:schemeClr val="lt1"/>
              </a:solidFill>
              <a:latin typeface="Arial"/>
              <a:ea typeface="Arial"/>
              <a:cs typeface="Arial"/>
              <a:sym typeface="Arial"/>
            </a:endParaRPr>
          </a:p>
        </p:txBody>
      </p:sp>
      <p:pic>
        <p:nvPicPr>
          <p:cNvPr id="471" name="Google Shape;471;g2d080a7830e_0_494" descr="⚡"/>
          <p:cNvPicPr preferRelativeResize="0"/>
          <p:nvPr/>
        </p:nvPicPr>
        <p:blipFill rotWithShape="1">
          <a:blip r:embed="rId4">
            <a:alphaModFix/>
          </a:blip>
          <a:srcRect/>
          <a:stretch/>
        </p:blipFill>
        <p:spPr>
          <a:xfrm>
            <a:off x="594359" y="3496334"/>
            <a:ext cx="321925" cy="321925"/>
          </a:xfrm>
          <a:prstGeom prst="rect">
            <a:avLst/>
          </a:prstGeom>
          <a:noFill/>
          <a:ln>
            <a:noFill/>
          </a:ln>
        </p:spPr>
      </p:pic>
      <p:pic>
        <p:nvPicPr>
          <p:cNvPr id="472" name="Google Shape;472;g2d080a7830e_0_494" descr="💧"/>
          <p:cNvPicPr preferRelativeResize="0"/>
          <p:nvPr/>
        </p:nvPicPr>
        <p:blipFill rotWithShape="1">
          <a:blip r:embed="rId5">
            <a:alphaModFix/>
          </a:blip>
          <a:srcRect/>
          <a:stretch/>
        </p:blipFill>
        <p:spPr>
          <a:xfrm>
            <a:off x="738525" y="4996100"/>
            <a:ext cx="300725" cy="279525"/>
          </a:xfrm>
          <a:prstGeom prst="rect">
            <a:avLst/>
          </a:prstGeom>
          <a:noFill/>
          <a:ln>
            <a:noFill/>
          </a:ln>
        </p:spPr>
      </p:pic>
      <p:pic>
        <p:nvPicPr>
          <p:cNvPr id="473" name="Google Shape;473;g2d080a7830e_0_494" descr="🏅"/>
          <p:cNvPicPr preferRelativeResize="0"/>
          <p:nvPr/>
        </p:nvPicPr>
        <p:blipFill rotWithShape="1">
          <a:blip r:embed="rId6">
            <a:alphaModFix/>
          </a:blip>
          <a:srcRect/>
          <a:stretch/>
        </p:blipFill>
        <p:spPr>
          <a:xfrm>
            <a:off x="437800" y="5677925"/>
            <a:ext cx="300725" cy="300725"/>
          </a:xfrm>
          <a:prstGeom prst="rect">
            <a:avLst/>
          </a:prstGeom>
          <a:noFill/>
          <a:ln>
            <a:noFill/>
          </a:ln>
        </p:spPr>
      </p:pic>
      <p:pic>
        <p:nvPicPr>
          <p:cNvPr id="474" name="Google Shape;474;g2d080a7830e_0_494" title="пп ооо Sticker"/>
          <p:cNvPicPr preferRelativeResize="0"/>
          <p:nvPr/>
        </p:nvPicPr>
        <p:blipFill rotWithShape="1">
          <a:blip r:embed="rId7" cstate="screen">
            <a:alphaModFix/>
            <a:extLst>
              <a:ext uri="{28A0092B-C50C-407E-A947-70E740481C1C}">
                <a14:useLocalDpi xmlns:a14="http://schemas.microsoft.com/office/drawing/2010/main"/>
              </a:ext>
            </a:extLst>
          </a:blip>
          <a:srcRect l="22660" t="22486"/>
          <a:stretch/>
        </p:blipFill>
        <p:spPr>
          <a:xfrm rot="-25798">
            <a:off x="11115844" y="6451370"/>
            <a:ext cx="391811" cy="405159"/>
          </a:xfrm>
          <a:prstGeom prst="rect">
            <a:avLst/>
          </a:prstGeom>
          <a:noFill/>
          <a:ln>
            <a:noFill/>
          </a:ln>
          <a:effectLst>
            <a:outerShdw blurRad="57150" dist="19050" dir="5400000" algn="bl" rotWithShape="0">
              <a:srgbClr val="000000">
                <a:alpha val="69019"/>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2d29169d371_0_20"/>
          <p:cNvSpPr txBox="1">
            <a:spLocks noGrp="1"/>
          </p:cNvSpPr>
          <p:nvPr>
            <p:ph type="body" idx="1"/>
          </p:nvPr>
        </p:nvSpPr>
        <p:spPr>
          <a:xfrm>
            <a:off x="349663" y="440900"/>
            <a:ext cx="115896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Certyfikacja zrównoważonego rozwoju na poziomie europejskim lub organy i instytucje doradcze</a:t>
            </a:r>
            <a:endParaRPr dirty="0"/>
          </a:p>
        </p:txBody>
      </p:sp>
      <p:sp>
        <p:nvSpPr>
          <p:cNvPr id="480" name="Google Shape;480;g2d29169d371_0_20"/>
          <p:cNvSpPr txBox="1"/>
          <p:nvPr/>
        </p:nvSpPr>
        <p:spPr>
          <a:xfrm>
            <a:off x="1039075" y="3809963"/>
            <a:ext cx="9883200" cy="519000"/>
          </a:xfrm>
          <a:prstGeom prst="rect">
            <a:avLst/>
          </a:prstGeom>
          <a:noFill/>
          <a:ln>
            <a:noFill/>
          </a:ln>
        </p:spPr>
        <p:txBody>
          <a:bodyPr spcFirstLastPara="1" wrap="square" lIns="91425" tIns="91425" rIns="91425" bIns="91425" anchor="t" anchorCtr="0">
            <a:noAutofit/>
          </a:bodyPr>
          <a:lstStyle/>
          <a:p>
            <a:pPr marL="0" marR="0" lvl="0" indent="0" algn="just" rtl="0">
              <a:lnSpc>
                <a:spcPct val="103333"/>
              </a:lnSpc>
              <a:spcBef>
                <a:spcPts val="0"/>
              </a:spcBef>
              <a:spcAft>
                <a:spcPts val="0"/>
              </a:spcAft>
              <a:buClr>
                <a:srgbClr val="000000"/>
              </a:buClr>
              <a:buSzPts val="2400"/>
              <a:buFont typeface="Arial"/>
              <a:buNone/>
            </a:pPr>
            <a:r>
              <a:rPr lang="pl-PL" sz="2400" b="1" i="1" u="none" strike="noStrike" cap="none" dirty="0">
                <a:solidFill>
                  <a:srgbClr val="010101"/>
                </a:solidFill>
                <a:latin typeface="Arial"/>
                <a:ea typeface="Arial"/>
                <a:cs typeface="Arial"/>
                <a:sym typeface="Arial"/>
              </a:rPr>
              <a:t>Deklaracje przystąpienia do inicjatywy lub kodeksu postępowania</a:t>
            </a:r>
            <a:endParaRPr sz="1400" b="0" i="0" u="none" strike="noStrike" cap="none" dirty="0">
              <a:solidFill>
                <a:srgbClr val="010101"/>
              </a:solidFill>
              <a:latin typeface="Arial"/>
              <a:ea typeface="Arial"/>
              <a:cs typeface="Arial"/>
              <a:sym typeface="Arial"/>
            </a:endParaRPr>
          </a:p>
        </p:txBody>
      </p:sp>
      <p:sp>
        <p:nvSpPr>
          <p:cNvPr id="481" name="Google Shape;481;g2d29169d371_0_20"/>
          <p:cNvSpPr txBox="1"/>
          <p:nvPr/>
        </p:nvSpPr>
        <p:spPr>
          <a:xfrm>
            <a:off x="1039074" y="4266788"/>
            <a:ext cx="9995869" cy="41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pl-PL" sz="2400" b="0" i="0" u="none" strike="noStrike" cap="none" dirty="0">
                <a:solidFill>
                  <a:srgbClr val="000000"/>
                </a:solidFill>
                <a:latin typeface="Arial"/>
                <a:ea typeface="Arial"/>
                <a:cs typeface="Arial"/>
                <a:sym typeface="Arial"/>
              </a:rPr>
              <a:t>Niektóre z nich są dość rozpowszechnione i cieszą się dobrą reputacją</a:t>
            </a:r>
            <a:endParaRPr sz="2400" b="0" i="0" u="none" strike="noStrike" cap="none" dirty="0">
              <a:solidFill>
                <a:srgbClr val="000000"/>
              </a:solidFill>
              <a:latin typeface="Arial"/>
              <a:ea typeface="Arial"/>
              <a:cs typeface="Arial"/>
              <a:sym typeface="Arial"/>
            </a:endParaRPr>
          </a:p>
        </p:txBody>
      </p:sp>
      <p:sp>
        <p:nvSpPr>
          <p:cNvPr id="482" name="Google Shape;482;g2d29169d371_0_20"/>
          <p:cNvSpPr txBox="1"/>
          <p:nvPr/>
        </p:nvSpPr>
        <p:spPr>
          <a:xfrm>
            <a:off x="1792275" y="5018775"/>
            <a:ext cx="6219900" cy="636900"/>
          </a:xfrm>
          <a:prstGeom prst="rect">
            <a:avLst/>
          </a:prstGeom>
          <a:solidFill>
            <a:srgbClr val="D9EAD3"/>
          </a:solidFill>
          <a:ln w="9525" cap="flat" cmpd="sng">
            <a:solidFill>
              <a:srgbClr val="000000"/>
            </a:solidFill>
            <a:prstDash val="solid"/>
            <a:round/>
            <a:headEnd type="none" w="sm" len="sm"/>
            <a:tailEnd type="none" w="sm" len="sm"/>
          </a:ln>
          <a:effectLst>
            <a:outerShdw blurRad="57150" dist="19050" dir="5400000" algn="bl" rotWithShape="0">
              <a:srgbClr val="000000">
                <a:alpha val="48627"/>
              </a:srgbClr>
            </a:outerShdw>
          </a:effectLst>
        </p:spPr>
        <p:txBody>
          <a:bodyPr spcFirstLastPara="1" wrap="square" lIns="91425" tIns="91425" rIns="91425" bIns="91425" anchor="t" anchorCtr="0">
            <a:noAutofit/>
          </a:bodyPr>
          <a:lstStyle/>
          <a:p>
            <a:pPr marL="0" marR="0" lvl="0" indent="0" algn="l" rtl="0">
              <a:lnSpc>
                <a:spcPct val="103333"/>
              </a:lnSpc>
              <a:spcBef>
                <a:spcPts val="0"/>
              </a:spcBef>
              <a:spcAft>
                <a:spcPts val="0"/>
              </a:spcAft>
              <a:buClr>
                <a:srgbClr val="000000"/>
              </a:buClr>
              <a:buSzPts val="1600"/>
              <a:buFont typeface="Arial"/>
              <a:buNone/>
            </a:pPr>
            <a:r>
              <a:rPr lang="pl-PL" sz="1600" b="0" i="0" u="none" strike="noStrike" cap="none" dirty="0">
                <a:solidFill>
                  <a:srgbClr val="38761D"/>
                </a:solidFill>
                <a:latin typeface="Arial"/>
                <a:ea typeface="Arial"/>
                <a:cs typeface="Arial"/>
                <a:sym typeface="Arial"/>
              </a:rPr>
              <a:t>Plusy: Nie podlega szczegółowej weryfikacji przez osoby trzecie. Łatwość wdrożenia i niski koszt</a:t>
            </a:r>
            <a:endParaRPr sz="1600" b="0" i="0" u="none" strike="noStrike" cap="none" dirty="0">
              <a:solidFill>
                <a:srgbClr val="38761D"/>
              </a:solidFill>
              <a:latin typeface="Arial"/>
              <a:ea typeface="Arial"/>
              <a:cs typeface="Arial"/>
              <a:sym typeface="Arial"/>
            </a:endParaRPr>
          </a:p>
        </p:txBody>
      </p:sp>
      <p:sp>
        <p:nvSpPr>
          <p:cNvPr id="483" name="Google Shape;483;g2d29169d371_0_20"/>
          <p:cNvSpPr txBox="1"/>
          <p:nvPr/>
        </p:nvSpPr>
        <p:spPr>
          <a:xfrm>
            <a:off x="5087400" y="5458850"/>
            <a:ext cx="4855590" cy="412800"/>
          </a:xfrm>
          <a:prstGeom prst="rect">
            <a:avLst/>
          </a:prstGeom>
          <a:solidFill>
            <a:srgbClr val="E6B8AF"/>
          </a:solidFill>
          <a:ln w="9525" cap="flat" cmpd="sng">
            <a:solidFill>
              <a:srgbClr val="000000"/>
            </a:solidFill>
            <a:prstDash val="solid"/>
            <a:round/>
            <a:headEnd type="none" w="sm" len="sm"/>
            <a:tailEnd type="none" w="sm" len="sm"/>
          </a:ln>
          <a:effectLst>
            <a:outerShdw blurRad="57150" dist="19050" dir="5400000" algn="bl" rotWithShape="0">
              <a:srgbClr val="000000">
                <a:alpha val="48627"/>
              </a:srgbClr>
            </a:outerShdw>
          </a:effectLst>
        </p:spPr>
        <p:txBody>
          <a:bodyPr spcFirstLastPara="1" wrap="square" lIns="91425" tIns="91425" rIns="91425" bIns="91425" anchor="t" anchorCtr="0">
            <a:noAutofit/>
          </a:bodyPr>
          <a:lstStyle/>
          <a:p>
            <a:pPr marL="0" marR="0" lvl="0" indent="0" algn="just" rtl="0">
              <a:lnSpc>
                <a:spcPct val="103333"/>
              </a:lnSpc>
              <a:spcBef>
                <a:spcPts val="0"/>
              </a:spcBef>
              <a:spcAft>
                <a:spcPts val="0"/>
              </a:spcAft>
              <a:buClr>
                <a:srgbClr val="000000"/>
              </a:buClr>
              <a:buSzPts val="1600"/>
              <a:buFont typeface="Arial"/>
              <a:buNone/>
            </a:pPr>
            <a:r>
              <a:rPr lang="pl-PL" sz="1600" b="0" i="0" u="none" strike="noStrike" cap="none" dirty="0">
                <a:solidFill>
                  <a:srgbClr val="990000"/>
                </a:solidFill>
                <a:latin typeface="Arial"/>
                <a:ea typeface="Arial"/>
                <a:cs typeface="Arial"/>
                <a:sym typeface="Arial"/>
              </a:rPr>
              <a:t>Wady: Zwykle mają ograniczoną rozpoznawalność</a:t>
            </a:r>
            <a:endParaRPr sz="1600" b="0" i="0" u="none" strike="noStrike" cap="none" dirty="0">
              <a:solidFill>
                <a:srgbClr val="990000"/>
              </a:solidFill>
              <a:latin typeface="Arial"/>
              <a:ea typeface="Arial"/>
              <a:cs typeface="Arial"/>
              <a:sym typeface="Arial"/>
            </a:endParaRPr>
          </a:p>
        </p:txBody>
      </p:sp>
      <p:cxnSp>
        <p:nvCxnSpPr>
          <p:cNvPr id="484" name="Google Shape;484;g2d29169d371_0_20"/>
          <p:cNvCxnSpPr>
            <a:stCxn id="480" idx="1"/>
            <a:endCxn id="482" idx="1"/>
          </p:cNvCxnSpPr>
          <p:nvPr/>
        </p:nvCxnSpPr>
        <p:spPr>
          <a:xfrm>
            <a:off x="1039075" y="4069463"/>
            <a:ext cx="753300" cy="1267800"/>
          </a:xfrm>
          <a:prstGeom prst="curvedConnector3">
            <a:avLst>
              <a:gd name="adj1" fmla="val -31611"/>
            </a:avLst>
          </a:prstGeom>
          <a:noFill/>
          <a:ln w="19050" cap="flat" cmpd="sng">
            <a:solidFill>
              <a:srgbClr val="38761D"/>
            </a:solidFill>
            <a:prstDash val="solid"/>
            <a:round/>
            <a:headEnd type="none" w="sm" len="sm"/>
            <a:tailEnd type="triangle" w="med" len="med"/>
          </a:ln>
          <a:effectLst>
            <a:outerShdw blurRad="57150" dist="19050" dir="5400000" algn="bl" rotWithShape="0">
              <a:srgbClr val="000000">
                <a:alpha val="48627"/>
              </a:srgbClr>
            </a:outerShdw>
          </a:effectLst>
        </p:spPr>
      </p:cxnSp>
      <p:cxnSp>
        <p:nvCxnSpPr>
          <p:cNvPr id="485" name="Google Shape;485;g2d29169d371_0_20"/>
          <p:cNvCxnSpPr>
            <a:cxnSpLocks/>
            <a:stCxn id="480" idx="3"/>
            <a:endCxn id="483" idx="3"/>
          </p:cNvCxnSpPr>
          <p:nvPr/>
        </p:nvCxnSpPr>
        <p:spPr>
          <a:xfrm flipH="1">
            <a:off x="9942990" y="4069463"/>
            <a:ext cx="979285" cy="1595787"/>
          </a:xfrm>
          <a:prstGeom prst="curvedConnector3">
            <a:avLst>
              <a:gd name="adj1" fmla="val -23344"/>
            </a:avLst>
          </a:prstGeom>
          <a:noFill/>
          <a:ln w="19050" cap="flat" cmpd="sng">
            <a:solidFill>
              <a:srgbClr val="990000"/>
            </a:solidFill>
            <a:prstDash val="solid"/>
            <a:round/>
            <a:headEnd type="none" w="sm" len="sm"/>
            <a:tailEnd type="triangle" w="med" len="med"/>
          </a:ln>
          <a:effectLst>
            <a:outerShdw blurRad="57150" dist="19050" dir="5400000" algn="bl" rotWithShape="0">
              <a:srgbClr val="000000">
                <a:alpha val="48627"/>
              </a:srgbClr>
            </a:outerShdw>
          </a:effectLst>
        </p:spPr>
      </p:cxnSp>
      <p:sp>
        <p:nvSpPr>
          <p:cNvPr id="486" name="Google Shape;486;g2d29169d371_0_20"/>
          <p:cNvSpPr txBox="1"/>
          <p:nvPr/>
        </p:nvSpPr>
        <p:spPr>
          <a:xfrm>
            <a:off x="606175" y="2445050"/>
            <a:ext cx="11076600"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pl-PL" sz="2400" b="0" i="0" u="none" strike="noStrike" cap="none" dirty="0">
                <a:solidFill>
                  <a:srgbClr val="000000"/>
                </a:solidFill>
                <a:latin typeface="Calibri"/>
                <a:ea typeface="Calibri"/>
                <a:cs typeface="Calibri"/>
                <a:sym typeface="Calibri"/>
              </a:rPr>
              <a:t>Standardy, które pozwalają mikroprzedsiębiorstwom informować, za pomocą niezależnie certyfikowanej etykiety, o swoich wysiłkach na rzecz zrównoważonego rozwoju.</a:t>
            </a:r>
            <a:endParaRPr sz="2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g2d29169d371_0_25"/>
          <p:cNvSpPr txBox="1">
            <a:spLocks noGrp="1"/>
          </p:cNvSpPr>
          <p:nvPr>
            <p:ph type="body" idx="1"/>
          </p:nvPr>
        </p:nvSpPr>
        <p:spPr>
          <a:xfrm>
            <a:off x="349663" y="440900"/>
            <a:ext cx="115896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Certyfikacja zrównoważonego rozwoju na poziomie europejskim lub organy i instytucje doradcze</a:t>
            </a:r>
            <a:endParaRPr dirty="0"/>
          </a:p>
        </p:txBody>
      </p:sp>
      <p:sp>
        <p:nvSpPr>
          <p:cNvPr id="492" name="Google Shape;492;g2d29169d371_0_25"/>
          <p:cNvSpPr txBox="1">
            <a:spLocks noGrp="1"/>
          </p:cNvSpPr>
          <p:nvPr>
            <p:ph type="body" idx="2"/>
          </p:nvPr>
        </p:nvSpPr>
        <p:spPr>
          <a:xfrm>
            <a:off x="349675" y="2314650"/>
            <a:ext cx="5914500" cy="22287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pl-PL" dirty="0">
                <a:solidFill>
                  <a:srgbClr val="333333"/>
                </a:solidFill>
                <a:highlight>
                  <a:srgbClr val="FFFFFF"/>
                </a:highlight>
              </a:rPr>
              <a:t>United </a:t>
            </a:r>
            <a:r>
              <a:rPr lang="pl-PL" u="sng" dirty="0">
                <a:solidFill>
                  <a:srgbClr val="333333"/>
                </a:solidFill>
                <a:highlight>
                  <a:srgbClr val="FFFFFF"/>
                </a:highlight>
              </a:rPr>
              <a:t>Nations Global Compact</a:t>
            </a:r>
            <a:r>
              <a:rPr lang="pl-PL" dirty="0">
                <a:solidFill>
                  <a:srgbClr val="333333"/>
                </a:solidFill>
                <a:highlight>
                  <a:srgbClr val="FFFFFF"/>
                </a:highlight>
              </a:rPr>
              <a:t> jest obecnie jedną z najbardziej rozpowszechnionych inicjatyw. Obejmuje ona 10 zasad odpowiedzialnego zarządzania i Cele Zrównoważonego Rozwoju.</a:t>
            </a:r>
            <a:endParaRPr dirty="0">
              <a:solidFill>
                <a:srgbClr val="333333"/>
              </a:solidFill>
              <a:highlight>
                <a:srgbClr val="FFFFFF"/>
              </a:highlight>
            </a:endParaRPr>
          </a:p>
        </p:txBody>
      </p:sp>
      <p:sp>
        <p:nvSpPr>
          <p:cNvPr id="493" name="Google Shape;493;g2d29169d371_0_25"/>
          <p:cNvSpPr txBox="1"/>
          <p:nvPr/>
        </p:nvSpPr>
        <p:spPr>
          <a:xfrm>
            <a:off x="349675" y="4680425"/>
            <a:ext cx="10964400" cy="1809600"/>
          </a:xfrm>
          <a:prstGeom prst="rect">
            <a:avLst/>
          </a:prstGeom>
          <a:noFill/>
          <a:ln>
            <a:noFill/>
          </a:ln>
        </p:spPr>
        <p:txBody>
          <a:bodyPr spcFirstLastPara="1" wrap="square" lIns="91425" tIns="91425" rIns="91425" bIns="91425" anchor="t" anchorCtr="0">
            <a:noAutofit/>
          </a:bodyPr>
          <a:lstStyle/>
          <a:p>
            <a:pPr marL="0" marR="0" lvl="0" indent="0" algn="just" rtl="0">
              <a:lnSpc>
                <a:spcPct val="103333"/>
              </a:lnSpc>
              <a:spcBef>
                <a:spcPts val="0"/>
              </a:spcBef>
              <a:spcAft>
                <a:spcPts val="0"/>
              </a:spcAft>
              <a:buClr>
                <a:srgbClr val="000000"/>
              </a:buClr>
              <a:buSzPts val="2400"/>
              <a:buFont typeface="Arial"/>
              <a:buNone/>
            </a:pPr>
            <a:r>
              <a:rPr lang="pl-PL" sz="2400" b="0" i="0" u="sng" strike="noStrike" cap="none" dirty="0">
                <a:solidFill>
                  <a:srgbClr val="333333"/>
                </a:solidFill>
                <a:highlight>
                  <a:schemeClr val="lt1"/>
                </a:highlight>
                <a:latin typeface="Calibri"/>
                <a:ea typeface="Calibri"/>
                <a:cs typeface="Calibri"/>
                <a:sym typeface="Calibri"/>
              </a:rPr>
              <a:t>Wytyczne OECD dla przedsiębiorstw wielonarodowych i Deklaracja MOP w sprawie przedsiębiorstw wielonarodowych </a:t>
            </a:r>
            <a:r>
              <a:rPr lang="pl-PL" sz="2400" b="0" i="0" u="none" strike="noStrike" cap="none" dirty="0">
                <a:solidFill>
                  <a:srgbClr val="333333"/>
                </a:solidFill>
                <a:highlight>
                  <a:schemeClr val="lt1"/>
                </a:highlight>
                <a:latin typeface="Calibri"/>
                <a:ea typeface="Calibri"/>
                <a:cs typeface="Calibri"/>
                <a:sym typeface="Calibri"/>
              </a:rPr>
              <a:t>są również szeroko rozpowszechniane, ale oba zostały opracowane z myślą o przedsiębiorstwach wielonarodowych, a nie mikroprzedsiębiorstwach.</a:t>
            </a:r>
            <a:endParaRPr lang="en-US" sz="1400" b="0" i="0" u="none" strike="noStrike" cap="none" dirty="0">
              <a:solidFill>
                <a:srgbClr val="000000"/>
              </a:solidFill>
              <a:latin typeface="Calibri"/>
              <a:ea typeface="Calibri"/>
              <a:cs typeface="Calibri"/>
              <a:sym typeface="Calibri"/>
            </a:endParaRPr>
          </a:p>
        </p:txBody>
      </p:sp>
      <p:pic>
        <p:nvPicPr>
          <p:cNvPr id="494" name="Google Shape;494;g2d29169d371_0_25" title="Ods GIF"/>
          <p:cNvPicPr preferRelativeResize="0"/>
          <p:nvPr/>
        </p:nvPicPr>
        <p:blipFill rotWithShape="1">
          <a:blip r:embed="rId3" cstate="screen">
            <a:alphaModFix/>
            <a:extLst>
              <a:ext uri="{28A0092B-C50C-407E-A947-70E740481C1C}">
                <a14:useLocalDpi xmlns:a14="http://schemas.microsoft.com/office/drawing/2010/main"/>
              </a:ext>
            </a:extLst>
          </a:blip>
          <a:srcRect l="6926" t="7464" r="7240" b="7708"/>
          <a:stretch/>
        </p:blipFill>
        <p:spPr>
          <a:xfrm>
            <a:off x="6609785" y="2226690"/>
            <a:ext cx="2312919" cy="2276851"/>
          </a:xfrm>
          <a:prstGeom prst="rect">
            <a:avLst/>
          </a:prstGeom>
          <a:noFill/>
          <a:ln>
            <a:noFill/>
          </a:ln>
        </p:spPr>
      </p:pic>
      <p:pic>
        <p:nvPicPr>
          <p:cNvPr id="495" name="Google Shape;495;g2d29169d371_0_25" title="United Nation Flags Sticke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712596" y="2386768"/>
            <a:ext cx="1370829" cy="1427624"/>
          </a:xfrm>
          <a:prstGeom prst="rect">
            <a:avLst/>
          </a:prstGeom>
          <a:noFill/>
          <a:ln>
            <a:noFill/>
          </a:ln>
        </p:spPr>
      </p:pic>
      <p:sp>
        <p:nvSpPr>
          <p:cNvPr id="496" name="Google Shape;496;g2d29169d371_0_25"/>
          <p:cNvSpPr/>
          <p:nvPr/>
        </p:nvSpPr>
        <p:spPr>
          <a:xfrm>
            <a:off x="6579750" y="2196900"/>
            <a:ext cx="2373000" cy="2336400"/>
          </a:xfrm>
          <a:prstGeom prst="wedgeEllipseCallout">
            <a:avLst>
              <a:gd name="adj1" fmla="val 82217"/>
              <a:gd name="adj2" fmla="val -10931"/>
            </a:avLst>
          </a:prstGeom>
          <a:noFill/>
          <a:ln w="9525" cap="flat" cmpd="sng">
            <a:solidFill>
              <a:srgbClr val="4A86E8"/>
            </a:solidFill>
            <a:prstDash val="solid"/>
            <a:round/>
            <a:headEnd type="none" w="sm" len="sm"/>
            <a:tailEnd type="none" w="sm" len="sm"/>
          </a:ln>
          <a:effectLst>
            <a:outerShdw blurRad="57150" dist="19050" dir="21540000" algn="bl" rotWithShape="0">
              <a:srgbClr val="000000">
                <a:alpha val="48627"/>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CEECF3"/>
              </a:highlight>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g2d29169d371_0_30"/>
          <p:cNvSpPr txBox="1">
            <a:spLocks noGrp="1"/>
          </p:cNvSpPr>
          <p:nvPr>
            <p:ph type="body" idx="1"/>
          </p:nvPr>
        </p:nvSpPr>
        <p:spPr>
          <a:xfrm>
            <a:off x="349663" y="440900"/>
            <a:ext cx="115896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Certyfikacja zrównoważonego rozwoju na poziomie europejskim lub organy i instytucje doradcze</a:t>
            </a:r>
            <a:endParaRPr dirty="0"/>
          </a:p>
        </p:txBody>
      </p:sp>
      <p:sp>
        <p:nvSpPr>
          <p:cNvPr id="502" name="Google Shape;502;g2d29169d371_0_30"/>
          <p:cNvSpPr txBox="1">
            <a:spLocks noGrp="1"/>
          </p:cNvSpPr>
          <p:nvPr>
            <p:ph type="body" idx="2"/>
          </p:nvPr>
        </p:nvSpPr>
        <p:spPr>
          <a:xfrm>
            <a:off x="349674" y="2174550"/>
            <a:ext cx="5894125" cy="2387700"/>
          </a:xfrm>
          <a:prstGeom prst="rect">
            <a:avLst/>
          </a:prstGeom>
          <a:noFill/>
          <a:ln>
            <a:noFill/>
          </a:ln>
        </p:spPr>
        <p:txBody>
          <a:bodyPr spcFirstLastPara="1" wrap="square" lIns="91425" tIns="45700" rIns="91425" bIns="45700" anchor="t" anchorCtr="0">
            <a:noAutofit/>
          </a:bodyPr>
          <a:lstStyle/>
          <a:p>
            <a:pPr marL="457200" lvl="0" indent="-381000" algn="just" rtl="0">
              <a:lnSpc>
                <a:spcPct val="103333"/>
              </a:lnSpc>
              <a:spcBef>
                <a:spcPts val="0"/>
              </a:spcBef>
              <a:spcAft>
                <a:spcPts val="0"/>
              </a:spcAft>
              <a:buClr>
                <a:srgbClr val="333333"/>
              </a:buClr>
              <a:buSzPts val="2400"/>
              <a:buChar char="●"/>
            </a:pPr>
            <a:r>
              <a:rPr lang="pl-PL" b="1" i="1" dirty="0">
                <a:solidFill>
                  <a:srgbClr val="333333"/>
                </a:solidFill>
                <a:highlight>
                  <a:srgbClr val="FFFFFF"/>
                </a:highlight>
                <a:latin typeface="Arial"/>
                <a:ea typeface="Arial"/>
                <a:cs typeface="Arial"/>
                <a:sym typeface="Arial"/>
              </a:rPr>
              <a:t>Normy podlegające certyfikacji. </a:t>
            </a:r>
            <a:r>
              <a:rPr lang="pl-PL" i="1" dirty="0">
                <a:solidFill>
                  <a:srgbClr val="333333"/>
                </a:solidFill>
                <a:highlight>
                  <a:srgbClr val="FFFFFF"/>
                </a:highlight>
                <a:latin typeface="Arial"/>
                <a:ea typeface="Arial"/>
                <a:cs typeface="Arial"/>
                <a:sym typeface="Arial"/>
              </a:rPr>
              <a:t>Normy podlegające certyfikacji podlegają weryfikacji przez niezależny organ pod kątem zgodności z szeregiem wymogów. </a:t>
            </a:r>
            <a:endParaRPr lang="pl-PL" dirty="0">
              <a:solidFill>
                <a:srgbClr val="333333"/>
              </a:solidFill>
              <a:highlight>
                <a:srgbClr val="FFFFFF"/>
              </a:highlight>
              <a:latin typeface="Arial"/>
              <a:ea typeface="Arial"/>
              <a:cs typeface="Arial"/>
              <a:sym typeface="Arial"/>
            </a:endParaRPr>
          </a:p>
        </p:txBody>
      </p:sp>
      <p:sp>
        <p:nvSpPr>
          <p:cNvPr id="503" name="Google Shape;503;g2d29169d371_0_30"/>
          <p:cNvSpPr txBox="1"/>
          <p:nvPr/>
        </p:nvSpPr>
        <p:spPr>
          <a:xfrm>
            <a:off x="2856775" y="4657225"/>
            <a:ext cx="3724800" cy="54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err="1">
                <a:solidFill>
                  <a:srgbClr val="000000"/>
                </a:solidFill>
                <a:latin typeface="Arial"/>
                <a:ea typeface="Arial"/>
                <a:cs typeface="Arial"/>
                <a:sym typeface="Arial"/>
              </a:rPr>
              <a:t>Najważniejsze</a:t>
            </a:r>
            <a:r>
              <a:rPr lang="en-US" sz="2400" b="0" i="0" u="none" strike="noStrike" cap="none" dirty="0">
                <a:solidFill>
                  <a:srgbClr val="000000"/>
                </a:solidFill>
                <a:latin typeface="Arial"/>
                <a:ea typeface="Arial"/>
                <a:cs typeface="Arial"/>
                <a:sym typeface="Arial"/>
              </a:rPr>
              <a:t> z </a:t>
            </a:r>
            <a:r>
              <a:rPr lang="en-US" sz="2400" b="0" i="0" u="none" strike="noStrike" cap="none" dirty="0" err="1">
                <a:solidFill>
                  <a:srgbClr val="000000"/>
                </a:solidFill>
                <a:latin typeface="Arial"/>
                <a:ea typeface="Arial"/>
                <a:cs typeface="Arial"/>
                <a:sym typeface="Arial"/>
              </a:rPr>
              <a:t>nich</a:t>
            </a:r>
            <a:endParaRPr sz="2400" b="0" i="0" u="none" strike="noStrike" cap="none" dirty="0">
              <a:solidFill>
                <a:srgbClr val="000000"/>
              </a:solidFill>
              <a:latin typeface="Arial"/>
              <a:ea typeface="Arial"/>
              <a:cs typeface="Arial"/>
              <a:sym typeface="Arial"/>
            </a:endParaRPr>
          </a:p>
        </p:txBody>
      </p:sp>
      <p:sp>
        <p:nvSpPr>
          <p:cNvPr id="504" name="Google Shape;504;g2d29169d371_0_30"/>
          <p:cNvSpPr txBox="1"/>
          <p:nvPr/>
        </p:nvSpPr>
        <p:spPr>
          <a:xfrm>
            <a:off x="7356400" y="2371874"/>
            <a:ext cx="4126500" cy="1007100"/>
          </a:xfrm>
          <a:prstGeom prst="rect">
            <a:avLst/>
          </a:prstGeom>
          <a:noFill/>
          <a:ln>
            <a:noFill/>
          </a:ln>
          <a:effectLst>
            <a:outerShdw blurRad="57150" dist="19050" dir="5400000" algn="bl" rotWithShape="0">
              <a:srgbClr val="000000">
                <a:alpha val="34509"/>
              </a:srgbClr>
            </a:outerShdw>
          </a:effectLst>
        </p:spPr>
        <p:txBody>
          <a:bodyPr spcFirstLastPara="1" wrap="square" lIns="91425" tIns="91425" rIns="91425" bIns="91425" anchor="t" anchorCtr="0">
            <a:noAutofit/>
          </a:bodyPr>
          <a:lstStyle/>
          <a:p>
            <a:pPr marL="0" marR="0" lvl="0" indent="0" algn="l" rtl="0">
              <a:lnSpc>
                <a:spcPct val="103333"/>
              </a:lnSpc>
              <a:spcBef>
                <a:spcPts val="0"/>
              </a:spcBef>
              <a:spcAft>
                <a:spcPts val="0"/>
              </a:spcAft>
              <a:buClr>
                <a:srgbClr val="000000"/>
              </a:buClr>
              <a:buSzPts val="1400"/>
              <a:buFont typeface="Arial"/>
              <a:buNone/>
            </a:pPr>
            <a:endParaRPr sz="1400" b="0" i="0" u="none" strike="noStrike" cap="none">
              <a:solidFill>
                <a:srgbClr val="0B5394"/>
              </a:solidFill>
              <a:latin typeface="Arial"/>
              <a:ea typeface="Arial"/>
              <a:cs typeface="Arial"/>
              <a:sym typeface="Arial"/>
            </a:endParaRPr>
          </a:p>
        </p:txBody>
      </p:sp>
      <p:cxnSp>
        <p:nvCxnSpPr>
          <p:cNvPr id="505" name="Google Shape;505;g2d29169d371_0_30"/>
          <p:cNvCxnSpPr>
            <a:stCxn id="503" idx="3"/>
            <a:endCxn id="506" idx="1"/>
          </p:cNvCxnSpPr>
          <p:nvPr/>
        </p:nvCxnSpPr>
        <p:spPr>
          <a:xfrm rot="10800000" flipH="1">
            <a:off x="6581575" y="2875375"/>
            <a:ext cx="742800" cy="2055600"/>
          </a:xfrm>
          <a:prstGeom prst="curvedConnector3">
            <a:avLst>
              <a:gd name="adj1" fmla="val 49995"/>
            </a:avLst>
          </a:prstGeom>
          <a:noFill/>
          <a:ln w="19050" cap="flat" cmpd="sng">
            <a:solidFill>
              <a:srgbClr val="000000"/>
            </a:solidFill>
            <a:prstDash val="solid"/>
            <a:round/>
            <a:headEnd type="none" w="sm" len="sm"/>
            <a:tailEnd type="stealth" w="med" len="med"/>
          </a:ln>
        </p:spPr>
      </p:cxnSp>
      <p:sp>
        <p:nvSpPr>
          <p:cNvPr id="507" name="Google Shape;507;g2d29169d371_0_30"/>
          <p:cNvSpPr txBox="1"/>
          <p:nvPr/>
        </p:nvSpPr>
        <p:spPr>
          <a:xfrm>
            <a:off x="7765125" y="4733924"/>
            <a:ext cx="4091100" cy="1015049"/>
          </a:xfrm>
          <a:prstGeom prst="rect">
            <a:avLst/>
          </a:prstGeom>
          <a:noFill/>
          <a:ln>
            <a:noFill/>
          </a:ln>
        </p:spPr>
        <p:txBody>
          <a:bodyPr spcFirstLastPara="1" wrap="square" lIns="91425" tIns="91425" rIns="91425" bIns="91425" anchor="t" anchorCtr="0">
            <a:noAutofit/>
          </a:bodyPr>
          <a:lstStyle/>
          <a:p>
            <a:pPr marL="0" marR="0" lvl="0" indent="0" algn="just" rtl="0">
              <a:lnSpc>
                <a:spcPct val="103333"/>
              </a:lnSpc>
              <a:spcBef>
                <a:spcPts val="0"/>
              </a:spcBef>
              <a:spcAft>
                <a:spcPts val="0"/>
              </a:spcAft>
              <a:buClr>
                <a:srgbClr val="000000"/>
              </a:buClr>
              <a:buSzPts val="1800"/>
              <a:buFont typeface="Arial"/>
              <a:buNone/>
            </a:pPr>
            <a:r>
              <a:rPr lang="pl-PL" sz="1800" b="0" i="1" u="none" strike="noStrike" cap="none" dirty="0">
                <a:solidFill>
                  <a:srgbClr val="333333"/>
                </a:solidFill>
                <a:latin typeface="Arial"/>
                <a:ea typeface="Arial"/>
                <a:cs typeface="Arial"/>
                <a:sym typeface="Arial"/>
              </a:rPr>
              <a:t>Standard SGE 21. Etyczny i społecznie odpowiedzialny system zarządzania.</a:t>
            </a:r>
            <a:endParaRPr sz="800" b="0" i="0" u="none" strike="noStrike" cap="none" dirty="0">
              <a:solidFill>
                <a:srgbClr val="000000"/>
              </a:solidFill>
              <a:latin typeface="Arial"/>
              <a:ea typeface="Arial"/>
              <a:cs typeface="Arial"/>
              <a:sym typeface="Arial"/>
            </a:endParaRPr>
          </a:p>
        </p:txBody>
      </p:sp>
      <p:sp>
        <p:nvSpPr>
          <p:cNvPr id="508" name="Google Shape;508;g2d29169d371_0_30"/>
          <p:cNvSpPr txBox="1"/>
          <p:nvPr/>
        </p:nvSpPr>
        <p:spPr>
          <a:xfrm>
            <a:off x="9716225" y="3473300"/>
            <a:ext cx="2317500" cy="755305"/>
          </a:xfrm>
          <a:prstGeom prst="rect">
            <a:avLst/>
          </a:prstGeom>
          <a:noFill/>
          <a:ln>
            <a:noFill/>
          </a:ln>
        </p:spPr>
        <p:txBody>
          <a:bodyPr spcFirstLastPara="1" wrap="square" lIns="91425" tIns="91425" rIns="91425" bIns="91425" anchor="t" anchorCtr="0">
            <a:spAutoFit/>
          </a:bodyPr>
          <a:lstStyle/>
          <a:p>
            <a:pPr marL="0" marR="0" lvl="0" indent="0" algn="ctr" rtl="0">
              <a:lnSpc>
                <a:spcPct val="103333"/>
              </a:lnSpc>
              <a:spcBef>
                <a:spcPts val="0"/>
              </a:spcBef>
              <a:spcAft>
                <a:spcPts val="0"/>
              </a:spcAft>
              <a:buClr>
                <a:srgbClr val="000000"/>
              </a:buClr>
              <a:buSzPts val="1800"/>
              <a:buFont typeface="Arial"/>
              <a:buNone/>
            </a:pPr>
            <a:r>
              <a:rPr lang="en-US" sz="1800" b="0" i="1" u="none" strike="noStrike" cap="none" dirty="0" err="1">
                <a:solidFill>
                  <a:srgbClr val="333333"/>
                </a:solidFill>
                <a:highlight>
                  <a:schemeClr val="lt1"/>
                </a:highlight>
                <a:latin typeface="Arial"/>
                <a:ea typeface="Arial"/>
                <a:cs typeface="Arial"/>
                <a:sym typeface="Arial"/>
              </a:rPr>
              <a:t>IQNet</a:t>
            </a:r>
            <a:r>
              <a:rPr lang="en-US" sz="1800" b="0" i="1" u="none" strike="noStrike" cap="none" dirty="0">
                <a:solidFill>
                  <a:srgbClr val="333333"/>
                </a:solidFill>
                <a:highlight>
                  <a:schemeClr val="lt1"/>
                </a:highlight>
                <a:latin typeface="Arial"/>
                <a:ea typeface="Arial"/>
                <a:cs typeface="Arial"/>
                <a:sym typeface="Arial"/>
              </a:rPr>
              <a:t> SR 10 Standard</a:t>
            </a:r>
            <a:endParaRPr sz="800" b="0" i="0" u="none" strike="noStrike" cap="none" dirty="0">
              <a:solidFill>
                <a:srgbClr val="000000"/>
              </a:solidFill>
              <a:latin typeface="Arial"/>
              <a:ea typeface="Arial"/>
              <a:cs typeface="Arial"/>
              <a:sym typeface="Arial"/>
            </a:endParaRPr>
          </a:p>
        </p:txBody>
      </p:sp>
      <p:sp>
        <p:nvSpPr>
          <p:cNvPr id="509" name="Google Shape;509;g2d29169d371_0_30"/>
          <p:cNvSpPr txBox="1"/>
          <p:nvPr/>
        </p:nvSpPr>
        <p:spPr>
          <a:xfrm>
            <a:off x="7324300" y="3549000"/>
            <a:ext cx="10182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3333"/>
              </a:lnSpc>
              <a:spcBef>
                <a:spcPts val="0"/>
              </a:spcBef>
              <a:spcAft>
                <a:spcPts val="0"/>
              </a:spcAft>
              <a:buClr>
                <a:srgbClr val="000000"/>
              </a:buClr>
              <a:buSzPts val="1800"/>
              <a:buFont typeface="Arial"/>
              <a:buNone/>
            </a:pPr>
            <a:r>
              <a:rPr lang="en-US" sz="1800" b="0" i="1" u="none" strike="noStrike" cap="none">
                <a:solidFill>
                  <a:srgbClr val="333333"/>
                </a:solidFill>
                <a:highlight>
                  <a:schemeClr val="lt1"/>
                </a:highlight>
                <a:latin typeface="Arial"/>
                <a:ea typeface="Arial"/>
                <a:cs typeface="Arial"/>
                <a:sym typeface="Arial"/>
              </a:rPr>
              <a:t>AA1000</a:t>
            </a:r>
            <a:endParaRPr sz="1800" b="0" i="0" u="none" strike="noStrike" cap="none">
              <a:solidFill>
                <a:srgbClr val="000000"/>
              </a:solidFill>
              <a:latin typeface="Arial"/>
              <a:ea typeface="Arial"/>
              <a:cs typeface="Arial"/>
              <a:sym typeface="Arial"/>
            </a:endParaRPr>
          </a:p>
        </p:txBody>
      </p:sp>
      <p:sp>
        <p:nvSpPr>
          <p:cNvPr id="510" name="Google Shape;510;g2d29169d371_0_30"/>
          <p:cNvSpPr txBox="1"/>
          <p:nvPr/>
        </p:nvSpPr>
        <p:spPr>
          <a:xfrm>
            <a:off x="8668125" y="4196000"/>
            <a:ext cx="2285100" cy="485808"/>
          </a:xfrm>
          <a:prstGeom prst="rect">
            <a:avLst/>
          </a:prstGeom>
          <a:noFill/>
          <a:ln>
            <a:noFill/>
          </a:ln>
        </p:spPr>
        <p:txBody>
          <a:bodyPr spcFirstLastPara="1" wrap="square" lIns="91425" tIns="91425" rIns="91425" bIns="91425" anchor="t" anchorCtr="0">
            <a:spAutoFit/>
          </a:bodyPr>
          <a:lstStyle/>
          <a:p>
            <a:pPr marL="0" marR="0" lvl="0" indent="0" algn="ctr" rtl="0">
              <a:lnSpc>
                <a:spcPct val="103333"/>
              </a:lnSpc>
              <a:spcBef>
                <a:spcPts val="0"/>
              </a:spcBef>
              <a:spcAft>
                <a:spcPts val="0"/>
              </a:spcAft>
              <a:buClr>
                <a:srgbClr val="000000"/>
              </a:buClr>
              <a:buSzPts val="1900"/>
              <a:buFont typeface="Arial"/>
              <a:buNone/>
            </a:pPr>
            <a:r>
              <a:rPr lang="en-US" sz="1900" b="0" i="1" u="none" strike="noStrike" cap="none" dirty="0" err="1">
                <a:solidFill>
                  <a:srgbClr val="333333"/>
                </a:solidFill>
                <a:latin typeface="Arial"/>
                <a:ea typeface="Arial"/>
                <a:cs typeface="Arial"/>
                <a:sym typeface="Arial"/>
              </a:rPr>
              <a:t>Certyfikacja</a:t>
            </a:r>
            <a:r>
              <a:rPr lang="en-US" sz="1900" b="0" i="1" u="none" strike="noStrike" cap="none" dirty="0">
                <a:solidFill>
                  <a:srgbClr val="333333"/>
                </a:solidFill>
                <a:latin typeface="Arial"/>
                <a:ea typeface="Arial"/>
                <a:cs typeface="Arial"/>
                <a:sym typeface="Arial"/>
              </a:rPr>
              <a:t> </a:t>
            </a:r>
            <a:r>
              <a:rPr lang="en-US" sz="1900" b="0" i="1" u="none" strike="noStrike" cap="none" dirty="0" err="1">
                <a:solidFill>
                  <a:srgbClr val="333333"/>
                </a:solidFill>
                <a:latin typeface="Arial"/>
                <a:ea typeface="Arial"/>
                <a:cs typeface="Arial"/>
                <a:sym typeface="Arial"/>
              </a:rPr>
              <a:t>BCorp</a:t>
            </a:r>
            <a:endParaRPr sz="1900" b="0" i="0" u="none" strike="noStrike" cap="none" dirty="0">
              <a:solidFill>
                <a:srgbClr val="000000"/>
              </a:solidFill>
              <a:latin typeface="Arial"/>
              <a:ea typeface="Arial"/>
              <a:cs typeface="Arial"/>
              <a:sym typeface="Arial"/>
            </a:endParaRPr>
          </a:p>
        </p:txBody>
      </p:sp>
      <p:cxnSp>
        <p:nvCxnSpPr>
          <p:cNvPr id="511" name="Google Shape;511;g2d29169d371_0_30"/>
          <p:cNvCxnSpPr>
            <a:cxnSpLocks/>
            <a:stCxn id="504" idx="2"/>
            <a:endCxn id="507" idx="1"/>
          </p:cNvCxnSpPr>
          <p:nvPr/>
        </p:nvCxnSpPr>
        <p:spPr>
          <a:xfrm rot="5400000">
            <a:off x="7661151" y="3482949"/>
            <a:ext cx="1862475" cy="1654525"/>
          </a:xfrm>
          <a:prstGeom prst="curvedConnector4">
            <a:avLst>
              <a:gd name="adj1" fmla="val 36375"/>
              <a:gd name="adj2" fmla="val 113817"/>
            </a:avLst>
          </a:prstGeom>
          <a:noFill/>
          <a:ln w="19050" cap="flat" cmpd="sng">
            <a:solidFill>
              <a:srgbClr val="4A86E8"/>
            </a:solidFill>
            <a:prstDash val="solid"/>
            <a:round/>
            <a:headEnd type="none" w="sm" len="sm"/>
            <a:tailEnd type="stealth" w="med" len="med"/>
          </a:ln>
        </p:spPr>
      </p:cxnSp>
      <p:cxnSp>
        <p:nvCxnSpPr>
          <p:cNvPr id="512" name="Google Shape;512;g2d29169d371_0_30"/>
          <p:cNvCxnSpPr>
            <a:stCxn id="504" idx="2"/>
            <a:endCxn id="509" idx="3"/>
          </p:cNvCxnSpPr>
          <p:nvPr/>
        </p:nvCxnSpPr>
        <p:spPr>
          <a:xfrm rot="5400000">
            <a:off x="8680600" y="3040724"/>
            <a:ext cx="400800" cy="1077300"/>
          </a:xfrm>
          <a:prstGeom prst="curvedConnector2">
            <a:avLst/>
          </a:prstGeom>
          <a:noFill/>
          <a:ln w="19050" cap="flat" cmpd="sng">
            <a:solidFill>
              <a:srgbClr val="4A86E8"/>
            </a:solidFill>
            <a:prstDash val="solid"/>
            <a:round/>
            <a:headEnd type="none" w="sm" len="sm"/>
            <a:tailEnd type="stealth" w="med" len="med"/>
          </a:ln>
        </p:spPr>
      </p:cxnSp>
      <p:cxnSp>
        <p:nvCxnSpPr>
          <p:cNvPr id="513" name="Google Shape;513;g2d29169d371_0_30"/>
          <p:cNvCxnSpPr>
            <a:stCxn id="504" idx="2"/>
            <a:endCxn id="510" idx="0"/>
          </p:cNvCxnSpPr>
          <p:nvPr/>
        </p:nvCxnSpPr>
        <p:spPr>
          <a:xfrm rot="16200000" flipH="1">
            <a:off x="9206649" y="3591974"/>
            <a:ext cx="817026" cy="391025"/>
          </a:xfrm>
          <a:prstGeom prst="curvedConnector3">
            <a:avLst>
              <a:gd name="adj1" fmla="val 50000"/>
            </a:avLst>
          </a:prstGeom>
          <a:noFill/>
          <a:ln w="19050" cap="flat" cmpd="sng">
            <a:solidFill>
              <a:srgbClr val="4A86E8"/>
            </a:solidFill>
            <a:prstDash val="solid"/>
            <a:round/>
            <a:headEnd type="none" w="sm" len="sm"/>
            <a:tailEnd type="stealth" w="med" len="med"/>
          </a:ln>
        </p:spPr>
      </p:cxnSp>
      <p:cxnSp>
        <p:nvCxnSpPr>
          <p:cNvPr id="514" name="Google Shape;514;g2d29169d371_0_30"/>
          <p:cNvCxnSpPr>
            <a:stCxn id="504" idx="2"/>
            <a:endCxn id="508" idx="1"/>
          </p:cNvCxnSpPr>
          <p:nvPr/>
        </p:nvCxnSpPr>
        <p:spPr>
          <a:xfrm rot="16200000" flipH="1">
            <a:off x="9331948" y="3466675"/>
            <a:ext cx="471979" cy="296575"/>
          </a:xfrm>
          <a:prstGeom prst="curvedConnector2">
            <a:avLst/>
          </a:prstGeom>
          <a:noFill/>
          <a:ln w="19050" cap="flat" cmpd="sng">
            <a:solidFill>
              <a:srgbClr val="4A86E8"/>
            </a:solidFill>
            <a:prstDash val="solid"/>
            <a:round/>
            <a:headEnd type="none" w="sm" len="sm"/>
            <a:tailEnd type="stealth" w="med" len="med"/>
          </a:ln>
        </p:spPr>
      </p:cxnSp>
      <p:sp>
        <p:nvSpPr>
          <p:cNvPr id="515" name="Google Shape;515;g2d29169d371_0_30"/>
          <p:cNvSpPr/>
          <p:nvPr/>
        </p:nvSpPr>
        <p:spPr>
          <a:xfrm>
            <a:off x="1274300" y="4196000"/>
            <a:ext cx="1601192" cy="742184"/>
          </a:xfrm>
          <a:custGeom>
            <a:avLst/>
            <a:gdLst/>
            <a:ahLst/>
            <a:cxnLst/>
            <a:rect l="l" t="t" r="r" b="b"/>
            <a:pathLst>
              <a:path w="47754" h="30530" extrusionOk="0">
                <a:moveTo>
                  <a:pt x="0" y="0"/>
                </a:moveTo>
                <a:cubicBezTo>
                  <a:pt x="2267" y="5666"/>
                  <a:pt x="206" y="12874"/>
                  <a:pt x="3590" y="17953"/>
                </a:cubicBezTo>
                <a:cubicBezTo>
                  <a:pt x="12077" y="30690"/>
                  <a:pt x="32448" y="30520"/>
                  <a:pt x="47754" y="30520"/>
                </a:cubicBezTo>
              </a:path>
            </a:pathLst>
          </a:cu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16" name="Google Shape;516;g2d29169d371_0_30"/>
          <p:cNvCxnSpPr>
            <a:stCxn id="503" idx="3"/>
            <a:endCxn id="517" idx="0"/>
          </p:cNvCxnSpPr>
          <p:nvPr/>
        </p:nvCxnSpPr>
        <p:spPr>
          <a:xfrm>
            <a:off x="6581575" y="4930975"/>
            <a:ext cx="912600" cy="1048800"/>
          </a:xfrm>
          <a:prstGeom prst="curvedConnector2">
            <a:avLst/>
          </a:prstGeom>
          <a:noFill/>
          <a:ln w="19050" cap="flat" cmpd="sng">
            <a:solidFill>
              <a:srgbClr val="000000"/>
            </a:solidFill>
            <a:prstDash val="solid"/>
            <a:round/>
            <a:headEnd type="none" w="sm" len="sm"/>
            <a:tailEnd type="stealth" w="med" len="med"/>
          </a:ln>
        </p:spPr>
      </p:cxnSp>
      <p:sp>
        <p:nvSpPr>
          <p:cNvPr id="506" name="Google Shape;506;g2d29169d371_0_30"/>
          <p:cNvSpPr/>
          <p:nvPr/>
        </p:nvSpPr>
        <p:spPr>
          <a:xfrm>
            <a:off x="7324300" y="2371875"/>
            <a:ext cx="4305600" cy="1007100"/>
          </a:xfrm>
          <a:prstGeom prst="flowChartAlternateProcess">
            <a:avLst/>
          </a:prstGeom>
          <a:solidFill>
            <a:srgbClr val="D0E0E3"/>
          </a:solidFill>
          <a:ln w="9525" cap="flat" cmpd="sng">
            <a:solidFill>
              <a:srgbClr val="3D85C6"/>
            </a:solidFill>
            <a:prstDash val="solid"/>
            <a:round/>
            <a:headEnd type="none" w="sm" len="sm"/>
            <a:tailEnd type="none" w="sm" len="sm"/>
          </a:ln>
          <a:effectLst>
            <a:outerShdw blurRad="57150" dist="19050" dir="5400000" algn="bl" rotWithShape="0">
              <a:srgbClr val="000000">
                <a:alpha val="48627"/>
              </a:srgbClr>
            </a:outerShdw>
          </a:effectLst>
        </p:spPr>
        <p:txBody>
          <a:bodyPr spcFirstLastPara="1" wrap="square" lIns="91425" tIns="91425" rIns="91425" bIns="91425" anchor="ctr" anchorCtr="0">
            <a:noAutofit/>
          </a:bodyPr>
          <a:lstStyle/>
          <a:p>
            <a:pPr marL="0" marR="0" lvl="0" indent="0" algn="l" rtl="0">
              <a:lnSpc>
                <a:spcPct val="103333"/>
              </a:lnSpc>
              <a:spcBef>
                <a:spcPts val="0"/>
              </a:spcBef>
              <a:spcAft>
                <a:spcPts val="0"/>
              </a:spcAft>
              <a:buClr>
                <a:srgbClr val="000000"/>
              </a:buClr>
              <a:buSzPts val="2400"/>
              <a:buFont typeface="Arial"/>
              <a:buNone/>
            </a:pPr>
            <a:r>
              <a:rPr lang="pl-PL" sz="2400" b="0" i="0" u="none" strike="noStrike" cap="none" dirty="0">
                <a:solidFill>
                  <a:srgbClr val="0B5394"/>
                </a:solidFill>
                <a:latin typeface="Calibri"/>
                <a:ea typeface="Calibri"/>
                <a:cs typeface="Calibri"/>
                <a:sym typeface="Calibri"/>
              </a:rPr>
              <a:t>Standardy obejmujące ogólne zarządzanie firmą </a:t>
            </a:r>
            <a:endParaRPr sz="1400" b="0" i="0" u="none" strike="noStrike" cap="none" dirty="0">
              <a:solidFill>
                <a:srgbClr val="000000"/>
              </a:solidFill>
              <a:highlight>
                <a:srgbClr val="C9DAF8"/>
              </a:highlight>
              <a:latin typeface="Arial"/>
              <a:ea typeface="Arial"/>
              <a:cs typeface="Arial"/>
              <a:sym typeface="Arial"/>
            </a:endParaRPr>
          </a:p>
        </p:txBody>
      </p:sp>
      <p:pic>
        <p:nvPicPr>
          <p:cNvPr id="517" name="Google Shape;517;g2d29169d371_0_3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60925" y="5979900"/>
            <a:ext cx="1266300" cy="878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g2d29169d371_0_35"/>
          <p:cNvSpPr txBox="1">
            <a:spLocks noGrp="1"/>
          </p:cNvSpPr>
          <p:nvPr>
            <p:ph type="body" idx="1"/>
          </p:nvPr>
        </p:nvSpPr>
        <p:spPr>
          <a:xfrm>
            <a:off x="349674" y="440900"/>
            <a:ext cx="109746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Certyfikacja zrównoważonego rozwoju na poziomie europejskim lub organy i instytucje doradcze</a:t>
            </a:r>
            <a:endParaRPr dirty="0"/>
          </a:p>
        </p:txBody>
      </p:sp>
      <p:sp>
        <p:nvSpPr>
          <p:cNvPr id="523" name="Google Shape;523;g2d29169d371_0_35"/>
          <p:cNvSpPr/>
          <p:nvPr/>
        </p:nvSpPr>
        <p:spPr>
          <a:xfrm>
            <a:off x="1431050" y="3175850"/>
            <a:ext cx="4514700" cy="1172400"/>
          </a:xfrm>
          <a:prstGeom prst="flowChartAlternateProcess">
            <a:avLst/>
          </a:prstGeom>
          <a:solidFill>
            <a:srgbClr val="D0E0E3"/>
          </a:solidFill>
          <a:ln w="9525" cap="flat" cmpd="sng">
            <a:solidFill>
              <a:srgbClr val="3D85C6"/>
            </a:solidFill>
            <a:prstDash val="solid"/>
            <a:round/>
            <a:headEnd type="none" w="sm" len="sm"/>
            <a:tailEnd type="none" w="sm" len="sm"/>
          </a:ln>
          <a:effectLst>
            <a:outerShdw blurRad="57150" dist="19050" dir="5400000" algn="bl" rotWithShape="0">
              <a:srgbClr val="000000">
                <a:alpha val="48627"/>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pl-PL" sz="2400" b="0" i="0" u="none" strike="noStrike" cap="none" dirty="0">
                <a:solidFill>
                  <a:srgbClr val="0B5394"/>
                </a:solidFill>
                <a:latin typeface="Calibri"/>
                <a:ea typeface="Calibri"/>
                <a:cs typeface="Calibri"/>
                <a:sym typeface="Calibri"/>
              </a:rPr>
              <a:t>Standardy dotyczące wyłącznie określonego obszaru działalności</a:t>
            </a:r>
            <a:endParaRPr sz="1400" b="0" i="0" u="none" strike="noStrike" cap="none" dirty="0">
              <a:solidFill>
                <a:srgbClr val="000000"/>
              </a:solidFill>
              <a:highlight>
                <a:srgbClr val="C9DAF8"/>
              </a:highlight>
              <a:latin typeface="Calibri"/>
              <a:ea typeface="Calibri"/>
              <a:cs typeface="Calibri"/>
              <a:sym typeface="Calibri"/>
            </a:endParaRPr>
          </a:p>
        </p:txBody>
      </p:sp>
      <p:cxnSp>
        <p:nvCxnSpPr>
          <p:cNvPr id="524" name="Google Shape;524;g2d29169d371_0_35"/>
          <p:cNvCxnSpPr>
            <a:stCxn id="525" idx="0"/>
            <a:endCxn id="523" idx="1"/>
          </p:cNvCxnSpPr>
          <p:nvPr/>
        </p:nvCxnSpPr>
        <p:spPr>
          <a:xfrm rot="-5400000" flipH="1">
            <a:off x="770688" y="3101675"/>
            <a:ext cx="870300" cy="450600"/>
          </a:xfrm>
          <a:prstGeom prst="curvedConnector2">
            <a:avLst/>
          </a:prstGeom>
          <a:noFill/>
          <a:ln w="28575" cap="flat" cmpd="sng">
            <a:solidFill>
              <a:srgbClr val="000000"/>
            </a:solidFill>
            <a:prstDash val="solid"/>
            <a:round/>
            <a:headEnd type="none" w="sm" len="sm"/>
            <a:tailEnd type="stealth" w="med" len="med"/>
          </a:ln>
        </p:spPr>
      </p:cxnSp>
      <p:cxnSp>
        <p:nvCxnSpPr>
          <p:cNvPr id="526" name="Google Shape;526;g2d29169d371_0_35"/>
          <p:cNvCxnSpPr>
            <a:stCxn id="523" idx="3"/>
            <a:endCxn id="527" idx="1"/>
          </p:cNvCxnSpPr>
          <p:nvPr/>
        </p:nvCxnSpPr>
        <p:spPr>
          <a:xfrm rot="10800000" flipH="1">
            <a:off x="5945750" y="2536250"/>
            <a:ext cx="1395600" cy="1225800"/>
          </a:xfrm>
          <a:prstGeom prst="curvedConnector3">
            <a:avLst>
              <a:gd name="adj1" fmla="val 50002"/>
            </a:avLst>
          </a:prstGeom>
          <a:noFill/>
          <a:ln w="19050" cap="flat" cmpd="sng">
            <a:solidFill>
              <a:srgbClr val="000000"/>
            </a:solidFill>
            <a:prstDash val="solid"/>
            <a:round/>
            <a:headEnd type="none" w="sm" len="sm"/>
            <a:tailEnd type="stealth" w="med" len="med"/>
          </a:ln>
        </p:spPr>
      </p:cxnSp>
      <p:cxnSp>
        <p:nvCxnSpPr>
          <p:cNvPr id="528" name="Google Shape;528;g2d29169d371_0_35"/>
          <p:cNvCxnSpPr>
            <a:stCxn id="523" idx="3"/>
            <a:endCxn id="529" idx="0"/>
          </p:cNvCxnSpPr>
          <p:nvPr/>
        </p:nvCxnSpPr>
        <p:spPr>
          <a:xfrm flipH="1">
            <a:off x="5277050" y="3762050"/>
            <a:ext cx="668700" cy="1301700"/>
          </a:xfrm>
          <a:prstGeom prst="curvedConnector4">
            <a:avLst>
              <a:gd name="adj1" fmla="val -35610"/>
              <a:gd name="adj2" fmla="val 72515"/>
            </a:avLst>
          </a:prstGeom>
          <a:noFill/>
          <a:ln w="19050" cap="flat" cmpd="sng">
            <a:solidFill>
              <a:srgbClr val="000000"/>
            </a:solidFill>
            <a:prstDash val="solid"/>
            <a:round/>
            <a:headEnd type="none" w="sm" len="sm"/>
            <a:tailEnd type="stealth" w="med" len="med"/>
          </a:ln>
        </p:spPr>
      </p:cxnSp>
      <p:pic>
        <p:nvPicPr>
          <p:cNvPr id="527" name="Google Shape;527;g2d29169d371_0_3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41401" y="2034925"/>
            <a:ext cx="1100674" cy="1002900"/>
          </a:xfrm>
          <a:prstGeom prst="rect">
            <a:avLst/>
          </a:prstGeom>
          <a:noFill/>
          <a:ln>
            <a:noFill/>
          </a:ln>
        </p:spPr>
      </p:pic>
      <p:pic>
        <p:nvPicPr>
          <p:cNvPr id="530" name="Google Shape;530;g2d29169d371_0_35"/>
          <p:cNvPicPr preferRelativeResize="0"/>
          <p:nvPr/>
        </p:nvPicPr>
        <p:blipFill rotWithShape="1">
          <a:blip r:embed="rId4" cstate="screen">
            <a:alphaModFix/>
            <a:extLst>
              <a:ext uri="{28A0092B-C50C-407E-A947-70E740481C1C}">
                <a14:useLocalDpi xmlns:a14="http://schemas.microsoft.com/office/drawing/2010/main"/>
              </a:ext>
            </a:extLst>
          </a:blip>
          <a:srcRect l="12354" t="19532" r="12360" b="6705"/>
          <a:stretch/>
        </p:blipFill>
        <p:spPr>
          <a:xfrm>
            <a:off x="9314375" y="2042513"/>
            <a:ext cx="910300" cy="944695"/>
          </a:xfrm>
          <a:prstGeom prst="rect">
            <a:avLst/>
          </a:prstGeom>
          <a:noFill/>
          <a:ln>
            <a:noFill/>
          </a:ln>
        </p:spPr>
      </p:pic>
      <p:pic>
        <p:nvPicPr>
          <p:cNvPr id="531" name="Google Shape;531;g2d29169d371_0_35"/>
          <p:cNvPicPr preferRelativeResize="0"/>
          <p:nvPr/>
        </p:nvPicPr>
        <p:blipFill rotWithShape="1">
          <a:blip r:embed="rId5" cstate="screen">
            <a:alphaModFix/>
            <a:extLst>
              <a:ext uri="{28A0092B-C50C-407E-A947-70E740481C1C}">
                <a14:useLocalDpi xmlns:a14="http://schemas.microsoft.com/office/drawing/2010/main"/>
              </a:ext>
            </a:extLst>
          </a:blip>
          <a:srcRect l="16684" t="25277" r="17887" b="9422"/>
          <a:stretch/>
        </p:blipFill>
        <p:spPr>
          <a:xfrm>
            <a:off x="8389650" y="2536013"/>
            <a:ext cx="969325" cy="1005375"/>
          </a:xfrm>
          <a:prstGeom prst="rect">
            <a:avLst/>
          </a:prstGeom>
          <a:noFill/>
          <a:ln>
            <a:noFill/>
          </a:ln>
        </p:spPr>
      </p:pic>
      <p:pic>
        <p:nvPicPr>
          <p:cNvPr id="532" name="Google Shape;532;g2d29169d371_0_35"/>
          <p:cNvPicPr preferRelativeResize="0"/>
          <p:nvPr/>
        </p:nvPicPr>
        <p:blipFill rotWithShape="1">
          <a:blip r:embed="rId6" cstate="screen">
            <a:alphaModFix/>
            <a:extLst>
              <a:ext uri="{28A0092B-C50C-407E-A947-70E740481C1C}">
                <a14:useLocalDpi xmlns:a14="http://schemas.microsoft.com/office/drawing/2010/main"/>
              </a:ext>
            </a:extLst>
          </a:blip>
          <a:srcRect l="19835" t="27069" r="19672" b="9446"/>
          <a:stretch/>
        </p:blipFill>
        <p:spPr>
          <a:xfrm>
            <a:off x="10215663" y="2536038"/>
            <a:ext cx="910300" cy="1005325"/>
          </a:xfrm>
          <a:prstGeom prst="rect">
            <a:avLst/>
          </a:prstGeom>
          <a:noFill/>
          <a:ln>
            <a:noFill/>
          </a:ln>
        </p:spPr>
      </p:pic>
      <p:pic>
        <p:nvPicPr>
          <p:cNvPr id="533" name="Google Shape;533;g2d29169d371_0_35"/>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270459" y="4787988"/>
            <a:ext cx="1364504" cy="1334475"/>
          </a:xfrm>
          <a:prstGeom prst="rect">
            <a:avLst/>
          </a:prstGeom>
          <a:noFill/>
          <a:ln>
            <a:noFill/>
          </a:ln>
        </p:spPr>
      </p:pic>
      <p:pic>
        <p:nvPicPr>
          <p:cNvPr id="534" name="Google Shape;534;g2d29169d371_0_35"/>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456400" y="4933397"/>
            <a:ext cx="990600" cy="1334469"/>
          </a:xfrm>
          <a:prstGeom prst="rect">
            <a:avLst/>
          </a:prstGeom>
          <a:noFill/>
          <a:ln>
            <a:noFill/>
          </a:ln>
        </p:spPr>
      </p:pic>
      <p:pic>
        <p:nvPicPr>
          <p:cNvPr id="529" name="Google Shape;529;g2d29169d371_0_35"/>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4652214" y="5063713"/>
            <a:ext cx="1249807" cy="935700"/>
          </a:xfrm>
          <a:prstGeom prst="rect">
            <a:avLst/>
          </a:prstGeom>
          <a:noFill/>
          <a:ln>
            <a:noFill/>
          </a:ln>
        </p:spPr>
      </p:pic>
      <p:pic>
        <p:nvPicPr>
          <p:cNvPr id="535" name="Google Shape;535;g2d29169d371_0_35"/>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9937886" y="4788000"/>
            <a:ext cx="1465876" cy="1301700"/>
          </a:xfrm>
          <a:prstGeom prst="rect">
            <a:avLst/>
          </a:prstGeom>
          <a:noFill/>
          <a:ln>
            <a:noFill/>
          </a:ln>
        </p:spPr>
      </p:pic>
      <p:cxnSp>
        <p:nvCxnSpPr>
          <p:cNvPr id="536" name="Google Shape;536;g2d29169d371_0_35"/>
          <p:cNvCxnSpPr>
            <a:stCxn id="523" idx="3"/>
            <a:endCxn id="534" idx="3"/>
          </p:cNvCxnSpPr>
          <p:nvPr/>
        </p:nvCxnSpPr>
        <p:spPr>
          <a:xfrm>
            <a:off x="5945750" y="3762050"/>
            <a:ext cx="1501200" cy="1838700"/>
          </a:xfrm>
          <a:prstGeom prst="curvedConnector3">
            <a:avLst>
              <a:gd name="adj1" fmla="val 115866"/>
            </a:avLst>
          </a:prstGeom>
          <a:noFill/>
          <a:ln w="19050" cap="flat" cmpd="sng">
            <a:solidFill>
              <a:srgbClr val="000000"/>
            </a:solidFill>
            <a:prstDash val="solid"/>
            <a:round/>
            <a:headEnd type="none" w="sm" len="sm"/>
            <a:tailEnd type="stealth" w="med" len="med"/>
          </a:ln>
        </p:spPr>
      </p:cxnSp>
      <p:cxnSp>
        <p:nvCxnSpPr>
          <p:cNvPr id="537" name="Google Shape;537;g2d29169d371_0_35"/>
          <p:cNvCxnSpPr>
            <a:stCxn id="523" idx="3"/>
            <a:endCxn id="533" idx="0"/>
          </p:cNvCxnSpPr>
          <p:nvPr/>
        </p:nvCxnSpPr>
        <p:spPr>
          <a:xfrm>
            <a:off x="5945750" y="3762050"/>
            <a:ext cx="3006900" cy="1026000"/>
          </a:xfrm>
          <a:prstGeom prst="curvedConnector2">
            <a:avLst/>
          </a:prstGeom>
          <a:noFill/>
          <a:ln w="19050" cap="flat" cmpd="sng">
            <a:solidFill>
              <a:srgbClr val="000000"/>
            </a:solidFill>
            <a:prstDash val="solid"/>
            <a:round/>
            <a:headEnd type="none" w="sm" len="sm"/>
            <a:tailEnd type="stealth" w="med" len="med"/>
          </a:ln>
        </p:spPr>
      </p:cxnSp>
      <p:cxnSp>
        <p:nvCxnSpPr>
          <p:cNvPr id="538" name="Google Shape;538;g2d29169d371_0_35"/>
          <p:cNvCxnSpPr>
            <a:stCxn id="523" idx="3"/>
            <a:endCxn id="535" idx="0"/>
          </p:cNvCxnSpPr>
          <p:nvPr/>
        </p:nvCxnSpPr>
        <p:spPr>
          <a:xfrm>
            <a:off x="5945750" y="3762050"/>
            <a:ext cx="4725000" cy="1026000"/>
          </a:xfrm>
          <a:prstGeom prst="curvedConnector2">
            <a:avLst/>
          </a:prstGeom>
          <a:noFill/>
          <a:ln w="19050" cap="flat" cmpd="sng">
            <a:solidFill>
              <a:srgbClr val="000000"/>
            </a:solidFill>
            <a:prstDash val="solid"/>
            <a:round/>
            <a:headEnd type="none" w="sm" len="sm"/>
            <a:tailEnd type="stealth" w="med" len="med"/>
          </a:ln>
        </p:spPr>
      </p:cxnSp>
      <p:pic>
        <p:nvPicPr>
          <p:cNvPr id="539" name="Google Shape;539;g2d29169d371_0_35"/>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11096975" y="2024562"/>
            <a:ext cx="990600" cy="965436"/>
          </a:xfrm>
          <a:prstGeom prst="rect">
            <a:avLst/>
          </a:prstGeom>
          <a:noFill/>
          <a:ln>
            <a:noFill/>
          </a:ln>
        </p:spPr>
      </p:pic>
      <p:pic>
        <p:nvPicPr>
          <p:cNvPr id="525" name="Google Shape;525;g2d29169d371_0_35"/>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rot="10799998">
            <a:off x="362375" y="2010301"/>
            <a:ext cx="1236325" cy="8815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544" name="Google Shape;544;g2d29169d371_0_41">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1137699">
            <a:off x="11125155" y="3543677"/>
            <a:ext cx="779413" cy="721996"/>
          </a:xfrm>
          <a:prstGeom prst="rect">
            <a:avLst/>
          </a:prstGeom>
          <a:noFill/>
          <a:ln>
            <a:noFill/>
          </a:ln>
        </p:spPr>
      </p:pic>
      <p:pic>
        <p:nvPicPr>
          <p:cNvPr id="545" name="Google Shape;545;g2d29169d371_0_41">
            <a:hlinkClick r:id="rId5"/>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251409">
            <a:off x="11194201" y="2463880"/>
            <a:ext cx="641320" cy="660465"/>
          </a:xfrm>
          <a:prstGeom prst="rect">
            <a:avLst/>
          </a:prstGeom>
          <a:noFill/>
          <a:ln>
            <a:noFill/>
          </a:ln>
          <a:effectLst>
            <a:outerShdw blurRad="57150" dist="19050" dir="5400000" algn="bl" rotWithShape="0">
              <a:srgbClr val="000000">
                <a:alpha val="48627"/>
              </a:srgbClr>
            </a:outerShdw>
          </a:effectLst>
        </p:spPr>
      </p:pic>
      <p:sp>
        <p:nvSpPr>
          <p:cNvPr id="546" name="Google Shape;546;g2d29169d371_0_41"/>
          <p:cNvSpPr txBox="1">
            <a:spLocks noGrp="1"/>
          </p:cNvSpPr>
          <p:nvPr>
            <p:ph type="body" idx="1"/>
          </p:nvPr>
        </p:nvSpPr>
        <p:spPr>
          <a:xfrm>
            <a:off x="439825" y="410750"/>
            <a:ext cx="11135400" cy="1194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Certyfikacja zrównoważonego rozwoju na poziomie europejskim lub organy i instytucje doradcze</a:t>
            </a:r>
            <a:endParaRPr dirty="0"/>
          </a:p>
        </p:txBody>
      </p:sp>
      <p:sp>
        <p:nvSpPr>
          <p:cNvPr id="547" name="Google Shape;547;g2d29169d371_0_41"/>
          <p:cNvSpPr txBox="1"/>
          <p:nvPr/>
        </p:nvSpPr>
        <p:spPr>
          <a:xfrm>
            <a:off x="811250" y="3310050"/>
            <a:ext cx="37680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err="1">
                <a:solidFill>
                  <a:srgbClr val="000000"/>
                </a:solidFill>
                <a:latin typeface="Calibri"/>
                <a:ea typeface="Calibri"/>
                <a:cs typeface="Calibri"/>
                <a:sym typeface="Calibri"/>
              </a:rPr>
              <a:t>Trzy</a:t>
            </a:r>
            <a:r>
              <a:rPr lang="en-US" sz="2400" b="1" i="0" u="none" strike="noStrike" cap="none" dirty="0">
                <a:solidFill>
                  <a:srgbClr val="000000"/>
                </a:solidFill>
                <a:latin typeface="Calibri"/>
                <a:ea typeface="Calibri"/>
                <a:cs typeface="Calibri"/>
                <a:sym typeface="Calibri"/>
              </a:rPr>
              <a:t> </a:t>
            </a:r>
            <a:r>
              <a:rPr lang="en-US" sz="2400" b="1" i="0" u="none" strike="noStrike" cap="none" dirty="0" err="1">
                <a:solidFill>
                  <a:srgbClr val="000000"/>
                </a:solidFill>
                <a:latin typeface="Calibri"/>
                <a:ea typeface="Calibri"/>
                <a:cs typeface="Calibri"/>
                <a:sym typeface="Calibri"/>
              </a:rPr>
              <a:t>systemy</a:t>
            </a:r>
            <a:r>
              <a:rPr lang="en-US" sz="2400" b="1" i="0" u="none" strike="noStrike" cap="none" dirty="0">
                <a:solidFill>
                  <a:srgbClr val="000000"/>
                </a:solidFill>
                <a:latin typeface="Calibri"/>
                <a:ea typeface="Calibri"/>
                <a:cs typeface="Calibri"/>
                <a:sym typeface="Calibri"/>
              </a:rPr>
              <a:t> </a:t>
            </a:r>
            <a:r>
              <a:rPr lang="en-US" sz="2400" b="1" i="0" u="none" strike="noStrike" cap="none" dirty="0" err="1">
                <a:solidFill>
                  <a:srgbClr val="000000"/>
                </a:solidFill>
                <a:latin typeface="Calibri"/>
                <a:ea typeface="Calibri"/>
                <a:cs typeface="Calibri"/>
                <a:sym typeface="Calibri"/>
              </a:rPr>
              <a:t>etykietowania</a:t>
            </a:r>
            <a:endParaRPr lang="en-US" sz="2400" b="1" i="0" u="none" strike="noStrike" cap="none" dirty="0">
              <a:solidFill>
                <a:srgbClr val="000000"/>
              </a:solidFill>
              <a:latin typeface="Calibri"/>
              <a:ea typeface="Calibri"/>
              <a:cs typeface="Calibri"/>
              <a:sym typeface="Calibri"/>
            </a:endParaRPr>
          </a:p>
        </p:txBody>
      </p:sp>
      <p:sp>
        <p:nvSpPr>
          <p:cNvPr id="548" name="Google Shape;548;g2d29169d371_0_41"/>
          <p:cNvSpPr txBox="1"/>
          <p:nvPr/>
        </p:nvSpPr>
        <p:spPr>
          <a:xfrm>
            <a:off x="3912325" y="3970151"/>
            <a:ext cx="2381400" cy="1278397"/>
          </a:xfrm>
          <a:prstGeom prst="rect">
            <a:avLst/>
          </a:prstGeom>
          <a:solidFill>
            <a:srgbClr val="DBF9D5"/>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3333"/>
              </a:lnSpc>
              <a:spcBef>
                <a:spcPts val="0"/>
              </a:spcBef>
              <a:spcAft>
                <a:spcPts val="0"/>
              </a:spcAft>
              <a:buClr>
                <a:srgbClr val="000000"/>
              </a:buClr>
              <a:buSzPts val="2300"/>
              <a:buFont typeface="Arial"/>
              <a:buNone/>
            </a:pPr>
            <a:r>
              <a:rPr lang="pl-PL" sz="2300" b="0" i="0" u="none" strike="noStrike" cap="none" dirty="0">
                <a:solidFill>
                  <a:srgbClr val="1155CC"/>
                </a:solidFill>
                <a:latin typeface="Calibri"/>
                <a:ea typeface="Calibri"/>
                <a:cs typeface="Calibri"/>
                <a:sym typeface="Calibri"/>
              </a:rPr>
              <a:t>Oznakowanie ekologiczne typu I (ISO 14024) </a:t>
            </a:r>
            <a:endParaRPr sz="1300" b="0" i="0" u="none" strike="noStrike" cap="none" dirty="0">
              <a:solidFill>
                <a:srgbClr val="000000"/>
              </a:solidFill>
              <a:latin typeface="Calibri"/>
              <a:ea typeface="Calibri"/>
              <a:cs typeface="Calibri"/>
              <a:sym typeface="Calibri"/>
            </a:endParaRPr>
          </a:p>
        </p:txBody>
      </p:sp>
      <p:cxnSp>
        <p:nvCxnSpPr>
          <p:cNvPr id="549" name="Google Shape;549;g2d29169d371_0_41"/>
          <p:cNvCxnSpPr>
            <a:cxnSpLocks/>
            <a:stCxn id="547" idx="3"/>
            <a:endCxn id="550" idx="1"/>
          </p:cNvCxnSpPr>
          <p:nvPr/>
        </p:nvCxnSpPr>
        <p:spPr>
          <a:xfrm>
            <a:off x="4579250" y="3587100"/>
            <a:ext cx="2275724" cy="282531"/>
          </a:xfrm>
          <a:prstGeom prst="curvedConnector3">
            <a:avLst>
              <a:gd name="adj1" fmla="val 50000"/>
            </a:avLst>
          </a:prstGeom>
          <a:noFill/>
          <a:ln w="19050" cap="flat" cmpd="sng">
            <a:solidFill>
              <a:srgbClr val="000000"/>
            </a:solidFill>
            <a:prstDash val="solid"/>
            <a:round/>
            <a:headEnd type="none" w="sm" len="sm"/>
            <a:tailEnd type="stealth" w="med" len="med"/>
          </a:ln>
        </p:spPr>
      </p:cxnSp>
      <p:sp>
        <p:nvSpPr>
          <p:cNvPr id="551" name="Google Shape;551;g2d29169d371_0_41"/>
          <p:cNvSpPr txBox="1"/>
          <p:nvPr/>
        </p:nvSpPr>
        <p:spPr>
          <a:xfrm>
            <a:off x="7026425" y="3810513"/>
            <a:ext cx="3933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g2d29169d371_0_41"/>
          <p:cNvSpPr txBox="1"/>
          <p:nvPr/>
        </p:nvSpPr>
        <p:spPr>
          <a:xfrm>
            <a:off x="6854974" y="3587100"/>
            <a:ext cx="4383575" cy="565061"/>
          </a:xfrm>
          <a:prstGeom prst="rect">
            <a:avLst/>
          </a:prstGeom>
          <a:noFill/>
          <a:ln>
            <a:noFill/>
          </a:ln>
        </p:spPr>
        <p:txBody>
          <a:bodyPr spcFirstLastPara="1" wrap="square" lIns="91425" tIns="91425" rIns="91425" bIns="91425" anchor="t" anchorCtr="0">
            <a:spAutoFit/>
          </a:bodyPr>
          <a:lstStyle/>
          <a:p>
            <a:pPr marL="0" marR="0" lvl="0" indent="0" algn="just" rtl="0">
              <a:lnSpc>
                <a:spcPct val="103333"/>
              </a:lnSpc>
              <a:spcBef>
                <a:spcPts val="0"/>
              </a:spcBef>
              <a:spcAft>
                <a:spcPts val="0"/>
              </a:spcAft>
              <a:buClr>
                <a:srgbClr val="000000"/>
              </a:buClr>
              <a:buSzPts val="2400"/>
              <a:buFont typeface="Arial"/>
              <a:buNone/>
            </a:pPr>
            <a:r>
              <a:rPr lang="en-US" sz="2400" b="0" i="0" u="none" strike="noStrike" cap="none" dirty="0" err="1">
                <a:solidFill>
                  <a:srgbClr val="333333"/>
                </a:solidFill>
                <a:latin typeface="Calibri"/>
                <a:ea typeface="Calibri"/>
                <a:cs typeface="Calibri"/>
                <a:sym typeface="Calibri"/>
              </a:rPr>
              <a:t>Oznakowanie</a:t>
            </a:r>
            <a:r>
              <a:rPr lang="en-US" sz="2400" b="0" i="0" u="none" strike="noStrike" cap="none" dirty="0">
                <a:solidFill>
                  <a:srgbClr val="333333"/>
                </a:solidFill>
                <a:latin typeface="Calibri"/>
                <a:ea typeface="Calibri"/>
                <a:cs typeface="Calibri"/>
                <a:sym typeface="Calibri"/>
              </a:rPr>
              <a:t> </a:t>
            </a:r>
            <a:r>
              <a:rPr lang="en-US" sz="2400" b="0" i="0" u="none" strike="noStrike" cap="none" dirty="0" err="1">
                <a:solidFill>
                  <a:srgbClr val="333333"/>
                </a:solidFill>
                <a:latin typeface="Calibri"/>
                <a:ea typeface="Calibri"/>
                <a:cs typeface="Calibri"/>
                <a:sym typeface="Calibri"/>
              </a:rPr>
              <a:t>ekologiczne</a:t>
            </a:r>
            <a:r>
              <a:rPr lang="en-US" sz="2400" b="0" i="0" u="none" strike="noStrike" cap="none" dirty="0">
                <a:solidFill>
                  <a:srgbClr val="333333"/>
                </a:solidFill>
                <a:latin typeface="Calibri"/>
                <a:ea typeface="Calibri"/>
                <a:cs typeface="Calibri"/>
                <a:sym typeface="Calibri"/>
              </a:rPr>
              <a:t> </a:t>
            </a:r>
            <a:r>
              <a:rPr lang="en-US" sz="2400" b="0" i="0" u="none" strike="noStrike" cap="none" dirty="0" err="1">
                <a:solidFill>
                  <a:srgbClr val="333333"/>
                </a:solidFill>
                <a:latin typeface="Calibri"/>
                <a:ea typeface="Calibri"/>
                <a:cs typeface="Calibri"/>
                <a:sym typeface="Calibri"/>
              </a:rPr>
              <a:t>typu</a:t>
            </a:r>
            <a:r>
              <a:rPr lang="en-US" sz="2400" b="0" i="0" u="none" strike="noStrike" cap="none" dirty="0">
                <a:solidFill>
                  <a:srgbClr val="333333"/>
                </a:solidFill>
                <a:latin typeface="Calibri"/>
                <a:ea typeface="Calibri"/>
                <a:cs typeface="Calibri"/>
                <a:sym typeface="Calibri"/>
              </a:rPr>
              <a:t> II</a:t>
            </a:r>
            <a:endParaRPr sz="1400" b="0" i="0" u="none" strike="noStrike" cap="none" dirty="0">
              <a:solidFill>
                <a:srgbClr val="000000"/>
              </a:solidFill>
              <a:latin typeface="Calibri"/>
              <a:ea typeface="Calibri"/>
              <a:cs typeface="Calibri"/>
              <a:sym typeface="Calibri"/>
            </a:endParaRPr>
          </a:p>
        </p:txBody>
      </p:sp>
      <p:sp>
        <p:nvSpPr>
          <p:cNvPr id="552" name="Google Shape;552;g2d29169d371_0_41"/>
          <p:cNvSpPr txBox="1"/>
          <p:nvPr/>
        </p:nvSpPr>
        <p:spPr>
          <a:xfrm>
            <a:off x="6854975" y="3913025"/>
            <a:ext cx="4314900" cy="565061"/>
          </a:xfrm>
          <a:prstGeom prst="rect">
            <a:avLst/>
          </a:prstGeom>
          <a:noFill/>
          <a:ln>
            <a:noFill/>
          </a:ln>
        </p:spPr>
        <p:txBody>
          <a:bodyPr spcFirstLastPara="1" wrap="square" lIns="91425" tIns="91425" rIns="91425" bIns="91425" anchor="t" anchorCtr="0">
            <a:spAutoFit/>
          </a:bodyPr>
          <a:lstStyle/>
          <a:p>
            <a:pPr marL="0" marR="0" lvl="0" indent="0" algn="just" rtl="0">
              <a:lnSpc>
                <a:spcPct val="103333"/>
              </a:lnSpc>
              <a:spcBef>
                <a:spcPts val="0"/>
              </a:spcBef>
              <a:spcAft>
                <a:spcPts val="0"/>
              </a:spcAft>
              <a:buClr>
                <a:srgbClr val="000000"/>
              </a:buClr>
              <a:buSzPts val="2400"/>
              <a:buFont typeface="Arial"/>
              <a:buNone/>
            </a:pPr>
            <a:r>
              <a:rPr lang="en-US" sz="2400" b="0" i="1" u="none" strike="noStrike" cap="none" dirty="0" err="1">
                <a:solidFill>
                  <a:srgbClr val="666666"/>
                </a:solidFill>
                <a:latin typeface="Calibri"/>
                <a:ea typeface="Calibri"/>
                <a:cs typeface="Calibri"/>
                <a:sym typeface="Calibri"/>
              </a:rPr>
              <a:t>Deklaracje</a:t>
            </a:r>
            <a:r>
              <a:rPr lang="en-US" sz="2400" b="0" i="1" u="none" strike="noStrike" cap="none" dirty="0">
                <a:solidFill>
                  <a:srgbClr val="666666"/>
                </a:solidFill>
                <a:latin typeface="Calibri"/>
                <a:ea typeface="Calibri"/>
                <a:cs typeface="Calibri"/>
                <a:sym typeface="Calibri"/>
              </a:rPr>
              <a:t> </a:t>
            </a:r>
            <a:r>
              <a:rPr lang="en-US" sz="2400" b="0" i="1" u="none" strike="noStrike" cap="none" dirty="0" err="1">
                <a:solidFill>
                  <a:srgbClr val="666666"/>
                </a:solidFill>
                <a:latin typeface="Calibri"/>
                <a:ea typeface="Calibri"/>
                <a:cs typeface="Calibri"/>
                <a:sym typeface="Calibri"/>
              </a:rPr>
              <a:t>środowiskowe</a:t>
            </a:r>
            <a:endParaRPr sz="1400" b="0" i="1" u="none" strike="noStrike" cap="none" dirty="0">
              <a:solidFill>
                <a:srgbClr val="666666"/>
              </a:solidFill>
              <a:latin typeface="Calibri"/>
              <a:ea typeface="Calibri"/>
              <a:cs typeface="Calibri"/>
              <a:sym typeface="Calibri"/>
            </a:endParaRPr>
          </a:p>
        </p:txBody>
      </p:sp>
      <p:sp>
        <p:nvSpPr>
          <p:cNvPr id="553" name="Google Shape;553;g2d29169d371_0_41"/>
          <p:cNvSpPr txBox="1"/>
          <p:nvPr/>
        </p:nvSpPr>
        <p:spPr>
          <a:xfrm>
            <a:off x="6786900" y="2563950"/>
            <a:ext cx="4707300" cy="565061"/>
          </a:xfrm>
          <a:prstGeom prst="rect">
            <a:avLst/>
          </a:prstGeom>
          <a:noFill/>
          <a:ln>
            <a:noFill/>
          </a:ln>
        </p:spPr>
        <p:txBody>
          <a:bodyPr spcFirstLastPara="1" wrap="square" lIns="91425" tIns="91425" rIns="91425" bIns="91425" anchor="t" anchorCtr="0">
            <a:spAutoFit/>
          </a:bodyPr>
          <a:lstStyle/>
          <a:p>
            <a:pPr marL="0" marR="0" lvl="0" indent="0" algn="l" rtl="0">
              <a:lnSpc>
                <a:spcPct val="103333"/>
              </a:lnSpc>
              <a:spcBef>
                <a:spcPts val="0"/>
              </a:spcBef>
              <a:spcAft>
                <a:spcPts val="0"/>
              </a:spcAft>
              <a:buClr>
                <a:srgbClr val="000000"/>
              </a:buClr>
              <a:buSzPts val="2400"/>
              <a:buFont typeface="Arial"/>
              <a:buNone/>
            </a:pPr>
            <a:r>
              <a:rPr lang="en-US" sz="2400" b="0" i="0" u="none" strike="noStrike" cap="none" dirty="0" err="1">
                <a:solidFill>
                  <a:srgbClr val="333333"/>
                </a:solidFill>
                <a:latin typeface="Calibri"/>
                <a:ea typeface="Calibri"/>
                <a:cs typeface="Calibri"/>
                <a:sym typeface="Calibri"/>
              </a:rPr>
              <a:t>Deklaracje</a:t>
            </a:r>
            <a:r>
              <a:rPr lang="en-US" sz="2400" b="0" i="0" u="none" strike="noStrike" cap="none" dirty="0">
                <a:solidFill>
                  <a:srgbClr val="333333"/>
                </a:solidFill>
                <a:latin typeface="Calibri"/>
                <a:ea typeface="Calibri"/>
                <a:cs typeface="Calibri"/>
                <a:sym typeface="Calibri"/>
              </a:rPr>
              <a:t> </a:t>
            </a:r>
            <a:r>
              <a:rPr lang="en-US" sz="2400" b="0" i="0" u="none" strike="noStrike" cap="none" dirty="0" err="1">
                <a:solidFill>
                  <a:srgbClr val="333333"/>
                </a:solidFill>
                <a:latin typeface="Calibri"/>
                <a:ea typeface="Calibri"/>
                <a:cs typeface="Calibri"/>
                <a:sym typeface="Calibri"/>
              </a:rPr>
              <a:t>środowiskowe</a:t>
            </a:r>
            <a:r>
              <a:rPr lang="en-US" sz="2400" b="0" i="0" u="none" strike="noStrike" cap="none" dirty="0">
                <a:solidFill>
                  <a:srgbClr val="333333"/>
                </a:solidFill>
                <a:latin typeface="Calibri"/>
                <a:ea typeface="Calibri"/>
                <a:cs typeface="Calibri"/>
                <a:sym typeface="Calibri"/>
              </a:rPr>
              <a:t> </a:t>
            </a:r>
            <a:r>
              <a:rPr lang="en-US" sz="2400" b="0" i="0" u="none" strike="noStrike" cap="none" dirty="0" err="1">
                <a:solidFill>
                  <a:srgbClr val="333333"/>
                </a:solidFill>
                <a:latin typeface="Calibri"/>
                <a:ea typeface="Calibri"/>
                <a:cs typeface="Calibri"/>
                <a:sym typeface="Calibri"/>
              </a:rPr>
              <a:t>typu</a:t>
            </a:r>
            <a:r>
              <a:rPr lang="en-US" sz="2400" b="0" i="0" u="none" strike="noStrike" cap="none" dirty="0">
                <a:solidFill>
                  <a:srgbClr val="333333"/>
                </a:solidFill>
                <a:latin typeface="Calibri"/>
                <a:ea typeface="Calibri"/>
                <a:cs typeface="Calibri"/>
                <a:sym typeface="Calibri"/>
              </a:rPr>
              <a:t> III</a:t>
            </a:r>
            <a:endParaRPr sz="1400" b="0" i="0" u="none" strike="noStrike" cap="none" dirty="0">
              <a:solidFill>
                <a:srgbClr val="000000"/>
              </a:solidFill>
              <a:latin typeface="Calibri"/>
              <a:ea typeface="Calibri"/>
              <a:cs typeface="Calibri"/>
              <a:sym typeface="Calibri"/>
            </a:endParaRPr>
          </a:p>
        </p:txBody>
      </p:sp>
      <p:cxnSp>
        <p:nvCxnSpPr>
          <p:cNvPr id="554" name="Google Shape;554;g2d29169d371_0_41"/>
          <p:cNvCxnSpPr>
            <a:stCxn id="547" idx="3"/>
            <a:endCxn id="553" idx="1"/>
          </p:cNvCxnSpPr>
          <p:nvPr/>
        </p:nvCxnSpPr>
        <p:spPr>
          <a:xfrm flipV="1">
            <a:off x="4579250" y="2846481"/>
            <a:ext cx="2207650" cy="740619"/>
          </a:xfrm>
          <a:prstGeom prst="curvedConnector3">
            <a:avLst>
              <a:gd name="adj1" fmla="val 50000"/>
            </a:avLst>
          </a:prstGeom>
          <a:noFill/>
          <a:ln w="19050" cap="flat" cmpd="sng">
            <a:solidFill>
              <a:srgbClr val="000000"/>
            </a:solidFill>
            <a:prstDash val="solid"/>
            <a:round/>
            <a:headEnd type="none" w="sm" len="sm"/>
            <a:tailEnd type="stealth" w="med" len="med"/>
          </a:ln>
        </p:spPr>
      </p:cxnSp>
      <p:cxnSp>
        <p:nvCxnSpPr>
          <p:cNvPr id="555" name="Google Shape;555;g2d29169d371_0_41"/>
          <p:cNvCxnSpPr>
            <a:cxnSpLocks/>
            <a:stCxn id="550" idx="3"/>
            <a:endCxn id="552" idx="3"/>
          </p:cNvCxnSpPr>
          <p:nvPr/>
        </p:nvCxnSpPr>
        <p:spPr>
          <a:xfrm flipH="1">
            <a:off x="11169875" y="3869631"/>
            <a:ext cx="68674" cy="325925"/>
          </a:xfrm>
          <a:prstGeom prst="curvedConnector3">
            <a:avLst>
              <a:gd name="adj1" fmla="val -332877"/>
            </a:avLst>
          </a:prstGeom>
          <a:noFill/>
          <a:ln w="19050" cap="flat" cmpd="sng">
            <a:solidFill>
              <a:srgbClr val="000000"/>
            </a:solidFill>
            <a:prstDash val="solid"/>
            <a:round/>
            <a:headEnd type="none" w="sm" len="sm"/>
            <a:tailEnd type="stealth" w="med" len="med"/>
          </a:ln>
        </p:spPr>
      </p:cxnSp>
      <p:sp>
        <p:nvSpPr>
          <p:cNvPr id="556" name="Google Shape;556;g2d29169d371_0_41"/>
          <p:cNvSpPr/>
          <p:nvPr/>
        </p:nvSpPr>
        <p:spPr>
          <a:xfrm>
            <a:off x="439825" y="3358812"/>
            <a:ext cx="371427" cy="233671"/>
          </a:xfrm>
          <a:custGeom>
            <a:avLst/>
            <a:gdLst/>
            <a:ahLst/>
            <a:cxnLst/>
            <a:rect l="l" t="t" r="r" b="b"/>
            <a:pathLst>
              <a:path w="29275" h="23844" extrusionOk="0">
                <a:moveTo>
                  <a:pt x="1843" y="0"/>
                </a:moveTo>
                <a:cubicBezTo>
                  <a:pt x="1907" y="3556"/>
                  <a:pt x="-2348" y="17399"/>
                  <a:pt x="2224" y="21336"/>
                </a:cubicBezTo>
                <a:cubicBezTo>
                  <a:pt x="6796" y="25273"/>
                  <a:pt x="24767" y="23241"/>
                  <a:pt x="29275" y="23622"/>
                </a:cubicBezTo>
              </a:path>
            </a:pathLst>
          </a:custGeom>
          <a:noFill/>
          <a:ln w="2857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g2d29169d371_0_41"/>
          <p:cNvSpPr/>
          <p:nvPr/>
        </p:nvSpPr>
        <p:spPr>
          <a:xfrm>
            <a:off x="439825" y="2827100"/>
            <a:ext cx="5631900" cy="5541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3333"/>
              </a:lnSpc>
              <a:spcBef>
                <a:spcPts val="0"/>
              </a:spcBef>
              <a:spcAft>
                <a:spcPts val="0"/>
              </a:spcAft>
              <a:buClr>
                <a:srgbClr val="000000"/>
              </a:buClr>
              <a:buSzPts val="2400"/>
              <a:buFont typeface="Arial"/>
              <a:buNone/>
            </a:pPr>
            <a:r>
              <a:rPr lang="pl-PL" sz="2400" b="0" i="0" u="none" strike="noStrike" cap="none" dirty="0">
                <a:solidFill>
                  <a:srgbClr val="333333"/>
                </a:solidFill>
                <a:latin typeface="Calibri"/>
                <a:ea typeface="Calibri"/>
                <a:cs typeface="Calibri"/>
                <a:sym typeface="Calibri"/>
              </a:rPr>
              <a:t>2. Etykietowanie zgodnie z normami ISO</a:t>
            </a:r>
            <a:endParaRPr sz="1400" b="0" i="0" u="none" strike="noStrike" cap="none" dirty="0">
              <a:solidFill>
                <a:srgbClr val="000000"/>
              </a:solidFill>
              <a:latin typeface="Calibri"/>
              <a:ea typeface="Calibri"/>
              <a:cs typeface="Calibri"/>
              <a:sym typeface="Calibri"/>
            </a:endParaRPr>
          </a:p>
        </p:txBody>
      </p:sp>
      <p:sp>
        <p:nvSpPr>
          <p:cNvPr id="558" name="Google Shape;558;g2d29169d371_0_41"/>
          <p:cNvSpPr/>
          <p:nvPr/>
        </p:nvSpPr>
        <p:spPr>
          <a:xfrm>
            <a:off x="362100" y="4943850"/>
            <a:ext cx="2220900" cy="4887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3333"/>
              </a:lnSpc>
              <a:spcBef>
                <a:spcPts val="0"/>
              </a:spcBef>
              <a:spcAft>
                <a:spcPts val="0"/>
              </a:spcAft>
              <a:buClr>
                <a:srgbClr val="000000"/>
              </a:buClr>
              <a:buSzPts val="2400"/>
              <a:buFont typeface="Arial"/>
              <a:buNone/>
            </a:pPr>
            <a:r>
              <a:rPr lang="en-US" sz="2400" b="0" i="0" u="none" strike="noStrike" cap="none" dirty="0">
                <a:solidFill>
                  <a:srgbClr val="333333"/>
                </a:solidFill>
                <a:latin typeface="Arial"/>
                <a:ea typeface="Arial"/>
                <a:cs typeface="Arial"/>
                <a:sym typeface="Arial"/>
              </a:rPr>
              <a:t>3. </a:t>
            </a:r>
            <a:r>
              <a:rPr lang="en-US" sz="2400" b="0" i="0" u="none" strike="noStrike" cap="none" dirty="0">
                <a:solidFill>
                  <a:srgbClr val="333333"/>
                </a:solidFill>
                <a:latin typeface="Calibri"/>
                <a:ea typeface="Calibri"/>
                <a:cs typeface="Calibri"/>
                <a:sym typeface="Calibri"/>
              </a:rPr>
              <a:t>ECOLABEL</a:t>
            </a:r>
            <a:endParaRPr sz="1400" b="0" i="0" u="none" strike="noStrike" cap="none" dirty="0">
              <a:solidFill>
                <a:srgbClr val="000000"/>
              </a:solidFill>
              <a:latin typeface="Calibri"/>
              <a:ea typeface="Calibri"/>
              <a:cs typeface="Calibri"/>
              <a:sym typeface="Calibri"/>
            </a:endParaRPr>
          </a:p>
        </p:txBody>
      </p:sp>
      <p:sp>
        <p:nvSpPr>
          <p:cNvPr id="559" name="Google Shape;559;g2d29169d371_0_41"/>
          <p:cNvSpPr txBox="1"/>
          <p:nvPr/>
        </p:nvSpPr>
        <p:spPr>
          <a:xfrm>
            <a:off x="362100" y="5399475"/>
            <a:ext cx="11467800" cy="9234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pl-PL" sz="2400" b="0" i="0" u="none" strike="noStrike" cap="none" dirty="0">
                <a:solidFill>
                  <a:srgbClr val="010101"/>
                </a:solidFill>
                <a:highlight>
                  <a:srgbClr val="FFFFFF"/>
                </a:highlight>
                <a:latin typeface="Calibri"/>
                <a:ea typeface="Calibri"/>
                <a:cs typeface="Calibri"/>
                <a:sym typeface="Calibri"/>
              </a:rPr>
              <a:t>Wiarygodny znak, zweryfikowany przez kontrole stron trzecich, dla ponad 20 różnych kategorii produktów i usług, które są regularnie aktualizowane.</a:t>
            </a:r>
            <a:endParaRPr sz="2400" b="0" i="0" u="none" strike="noStrike" cap="none" dirty="0">
              <a:solidFill>
                <a:srgbClr val="010101"/>
              </a:solidFill>
              <a:latin typeface="Calibri"/>
              <a:ea typeface="Calibri"/>
              <a:cs typeface="Calibri"/>
              <a:sym typeface="Calibri"/>
            </a:endParaRPr>
          </a:p>
        </p:txBody>
      </p:sp>
      <p:pic>
        <p:nvPicPr>
          <p:cNvPr id="560" name="Google Shape;560;g2d29169d371_0_41">
            <a:hlinkClick r:id="rId7"/>
          </p:cNvPr>
          <p:cNvPicPr preferRelativeResize="0"/>
          <p:nvPr/>
        </p:nvPicPr>
        <p:blipFill rotWithShape="1">
          <a:blip r:embed="rId8" cstate="screen">
            <a:alphaModFix/>
            <a:extLst>
              <a:ext uri="{28A0092B-C50C-407E-A947-70E740481C1C}">
                <a14:useLocalDpi xmlns:a14="http://schemas.microsoft.com/office/drawing/2010/main"/>
              </a:ext>
            </a:extLst>
          </a:blip>
          <a:srcRect l="9286" t="2115" r="10100" b="2116"/>
          <a:stretch/>
        </p:blipFill>
        <p:spPr>
          <a:xfrm rot="-504741">
            <a:off x="2153211" y="4119811"/>
            <a:ext cx="861877" cy="1024001"/>
          </a:xfrm>
          <a:prstGeom prst="rect">
            <a:avLst/>
          </a:prstGeom>
          <a:noFill/>
          <a:ln w="9525" cap="flat" cmpd="sng">
            <a:solidFill>
              <a:srgbClr val="999999"/>
            </a:solidFill>
            <a:prstDash val="solid"/>
            <a:round/>
            <a:headEnd type="none" w="sm" len="sm"/>
            <a:tailEnd type="none" w="sm" len="sm"/>
          </a:ln>
          <a:effectLst>
            <a:outerShdw blurRad="57150" dist="19050" algn="bl" rotWithShape="0">
              <a:srgbClr val="000000">
                <a:alpha val="48627"/>
              </a:srgbClr>
            </a:outerShdw>
          </a:effectLst>
        </p:spPr>
      </p:pic>
      <p:cxnSp>
        <p:nvCxnSpPr>
          <p:cNvPr id="561" name="Google Shape;561;g2d29169d371_0_41"/>
          <p:cNvCxnSpPr>
            <a:stCxn id="547" idx="3"/>
            <a:endCxn id="548" idx="0"/>
          </p:cNvCxnSpPr>
          <p:nvPr/>
        </p:nvCxnSpPr>
        <p:spPr>
          <a:xfrm>
            <a:off x="4579250" y="3587100"/>
            <a:ext cx="523775" cy="383051"/>
          </a:xfrm>
          <a:prstGeom prst="curvedConnector2">
            <a:avLst/>
          </a:prstGeom>
          <a:noFill/>
          <a:ln w="19050" cap="flat" cmpd="sng">
            <a:solidFill>
              <a:srgbClr val="000000"/>
            </a:solidFill>
            <a:prstDash val="solid"/>
            <a:round/>
            <a:headEnd type="none" w="sm" len="sm"/>
            <a:tailEnd type="none" w="sm" len="sm"/>
          </a:ln>
        </p:spPr>
      </p:cxnSp>
      <p:cxnSp>
        <p:nvCxnSpPr>
          <p:cNvPr id="562" name="Google Shape;562;g2d29169d371_0_41"/>
          <p:cNvCxnSpPr>
            <a:stCxn id="548" idx="2"/>
            <a:endCxn id="560" idx="3"/>
          </p:cNvCxnSpPr>
          <p:nvPr/>
        </p:nvCxnSpPr>
        <p:spPr>
          <a:xfrm rot="5400000" flipH="1">
            <a:off x="3716848" y="3862372"/>
            <a:ext cx="679781" cy="2092573"/>
          </a:xfrm>
          <a:prstGeom prst="curvedConnector4">
            <a:avLst>
              <a:gd name="adj1" fmla="val -33628"/>
              <a:gd name="adj2" fmla="val 78340"/>
            </a:avLst>
          </a:prstGeom>
          <a:noFill/>
          <a:ln w="19050" cap="flat" cmpd="sng">
            <a:solidFill>
              <a:srgbClr val="000000"/>
            </a:solidFill>
            <a:prstDash val="solid"/>
            <a:round/>
            <a:headEnd type="none" w="sm" len="sm"/>
            <a:tailEnd type="stealth" w="med" len="med"/>
          </a:ln>
        </p:spPr>
      </p:cxnSp>
      <p:sp>
        <p:nvSpPr>
          <p:cNvPr id="563" name="Google Shape;563;g2d29169d371_0_41"/>
          <p:cNvSpPr txBox="1"/>
          <p:nvPr/>
        </p:nvSpPr>
        <p:spPr>
          <a:xfrm>
            <a:off x="132450" y="1947050"/>
            <a:ext cx="11037300" cy="945485"/>
          </a:xfrm>
          <a:prstGeom prst="rect">
            <a:avLst/>
          </a:prstGeom>
          <a:noFill/>
          <a:ln>
            <a:noFill/>
          </a:ln>
        </p:spPr>
        <p:txBody>
          <a:bodyPr spcFirstLastPara="1" wrap="square" lIns="91425" tIns="91425" rIns="91425" bIns="91425" anchor="t" anchorCtr="0">
            <a:spAutoFit/>
          </a:bodyPr>
          <a:lstStyle/>
          <a:p>
            <a:pPr marL="457200" marR="0" lvl="0" indent="-381000" algn="just" rtl="0">
              <a:lnSpc>
                <a:spcPct val="103333"/>
              </a:lnSpc>
              <a:spcBef>
                <a:spcPts val="0"/>
              </a:spcBef>
              <a:spcAft>
                <a:spcPts val="0"/>
              </a:spcAft>
              <a:buClr>
                <a:srgbClr val="333333"/>
              </a:buClr>
              <a:buSzPts val="2400"/>
              <a:buFont typeface="Calibri"/>
              <a:buChar char="●"/>
            </a:pPr>
            <a:r>
              <a:rPr lang="pl-PL" sz="2400" b="1" i="1" u="none" strike="noStrike" cap="none" dirty="0">
                <a:solidFill>
                  <a:srgbClr val="333333"/>
                </a:solidFill>
                <a:latin typeface="Calibri"/>
                <a:ea typeface="Calibri"/>
                <a:cs typeface="Calibri"/>
                <a:sym typeface="Calibri"/>
              </a:rPr>
              <a:t>Pieczęcie związane z produktami mówią o cechach produktu lub usługi certyfikowanej przez niezależny podmiot. </a:t>
            </a:r>
            <a:endParaRPr lang="pl-PL" sz="1400" b="0" i="0" u="none" strike="noStrike" cap="none" dirty="0">
              <a:solidFill>
                <a:srgbClr val="000000"/>
              </a:solidFill>
              <a:latin typeface="Calibri"/>
              <a:ea typeface="Calibri"/>
              <a:cs typeface="Calibri"/>
              <a:sym typeface="Calibri"/>
            </a:endParaRPr>
          </a:p>
        </p:txBody>
      </p:sp>
      <p:sp>
        <p:nvSpPr>
          <p:cNvPr id="564" name="Google Shape;564;g2d29169d371_0_41"/>
          <p:cNvSpPr txBox="1"/>
          <p:nvPr/>
        </p:nvSpPr>
        <p:spPr>
          <a:xfrm>
            <a:off x="6825100" y="2970925"/>
            <a:ext cx="3856200" cy="565061"/>
          </a:xfrm>
          <a:prstGeom prst="rect">
            <a:avLst/>
          </a:prstGeom>
          <a:noFill/>
          <a:ln>
            <a:noFill/>
          </a:ln>
        </p:spPr>
        <p:txBody>
          <a:bodyPr spcFirstLastPara="1" wrap="square" lIns="91425" tIns="91425" rIns="91425" bIns="91425" anchor="t" anchorCtr="0">
            <a:spAutoFit/>
          </a:bodyPr>
          <a:lstStyle/>
          <a:p>
            <a:pPr marL="0" marR="0" lvl="0" indent="0" algn="just" rtl="0">
              <a:lnSpc>
                <a:spcPct val="103333"/>
              </a:lnSpc>
              <a:spcBef>
                <a:spcPts val="0"/>
              </a:spcBef>
              <a:spcAft>
                <a:spcPts val="0"/>
              </a:spcAft>
              <a:buClr>
                <a:srgbClr val="000000"/>
              </a:buClr>
              <a:buSzPts val="2400"/>
              <a:buFont typeface="Arial"/>
              <a:buNone/>
            </a:pPr>
            <a:r>
              <a:rPr lang="en-US" sz="2400" b="0" i="1" u="none" strike="noStrike" cap="none" dirty="0" err="1">
                <a:solidFill>
                  <a:srgbClr val="666666"/>
                </a:solidFill>
                <a:latin typeface="Calibri"/>
                <a:ea typeface="Calibri"/>
                <a:cs typeface="Calibri"/>
                <a:sym typeface="Calibri"/>
              </a:rPr>
              <a:t>produkty</a:t>
            </a:r>
            <a:r>
              <a:rPr lang="en-US" sz="2400" b="0" i="1" u="none" strike="noStrike" cap="none" dirty="0">
                <a:solidFill>
                  <a:srgbClr val="666666"/>
                </a:solidFill>
                <a:latin typeface="Calibri"/>
                <a:ea typeface="Calibri"/>
                <a:cs typeface="Calibri"/>
                <a:sym typeface="Calibri"/>
              </a:rPr>
              <a:t> </a:t>
            </a:r>
            <a:r>
              <a:rPr lang="en-US" sz="2400" b="0" i="1" u="none" strike="noStrike" cap="none" dirty="0" err="1">
                <a:solidFill>
                  <a:srgbClr val="666666"/>
                </a:solidFill>
                <a:latin typeface="Calibri"/>
                <a:ea typeface="Calibri"/>
                <a:cs typeface="Calibri"/>
                <a:sym typeface="Calibri"/>
              </a:rPr>
              <a:t>budowlane</a:t>
            </a:r>
            <a:endParaRPr sz="1400" b="0" i="1" u="none" strike="noStrike" cap="none" dirty="0">
              <a:solidFill>
                <a:srgbClr val="666666"/>
              </a:solidFill>
              <a:latin typeface="Calibri"/>
              <a:ea typeface="Calibri"/>
              <a:cs typeface="Calibri"/>
              <a:sym typeface="Calibri"/>
            </a:endParaRPr>
          </a:p>
        </p:txBody>
      </p:sp>
      <p:cxnSp>
        <p:nvCxnSpPr>
          <p:cNvPr id="565" name="Google Shape;565;g2d29169d371_0_41"/>
          <p:cNvCxnSpPr>
            <a:stCxn id="545" idx="2"/>
            <a:endCxn id="564" idx="3"/>
          </p:cNvCxnSpPr>
          <p:nvPr/>
        </p:nvCxnSpPr>
        <p:spPr>
          <a:xfrm rot="5400000">
            <a:off x="10963919" y="2820088"/>
            <a:ext cx="150750" cy="715987"/>
          </a:xfrm>
          <a:prstGeom prst="curvedConnector2">
            <a:avLst/>
          </a:prstGeom>
          <a:noFill/>
          <a:ln w="19050" cap="flat" cmpd="sng">
            <a:solidFill>
              <a:srgbClr val="000000"/>
            </a:solidFill>
            <a:prstDash val="solid"/>
            <a:round/>
            <a:headEnd type="none" w="sm" len="sm"/>
            <a:tailEnd type="stealth" w="med" len="med"/>
          </a:ln>
        </p:spPr>
      </p:cxnSp>
      <p:pic>
        <p:nvPicPr>
          <p:cNvPr id="566" name="Google Shape;566;g2d29169d371_0_41" title="пп ооо Sticker"/>
          <p:cNvPicPr preferRelativeResize="0"/>
          <p:nvPr/>
        </p:nvPicPr>
        <p:blipFill rotWithShape="1">
          <a:blip r:embed="rId9" cstate="screen">
            <a:alphaModFix/>
            <a:extLst>
              <a:ext uri="{28A0092B-C50C-407E-A947-70E740481C1C}">
                <a14:useLocalDpi xmlns:a14="http://schemas.microsoft.com/office/drawing/2010/main"/>
              </a:ext>
            </a:extLst>
          </a:blip>
          <a:srcRect l="22660" t="22486"/>
          <a:stretch/>
        </p:blipFill>
        <p:spPr>
          <a:xfrm rot="-25798">
            <a:off x="11714859" y="2883690"/>
            <a:ext cx="247157" cy="247871"/>
          </a:xfrm>
          <a:prstGeom prst="rect">
            <a:avLst/>
          </a:prstGeom>
          <a:noFill/>
          <a:ln>
            <a:noFill/>
          </a:ln>
          <a:effectLst>
            <a:outerShdw blurRad="57150" dist="19050" dir="5400000" algn="bl" rotWithShape="0">
              <a:srgbClr val="000000">
                <a:alpha val="69019"/>
              </a:srgbClr>
            </a:outerShdw>
          </a:effectLst>
        </p:spPr>
      </p:pic>
      <p:pic>
        <p:nvPicPr>
          <p:cNvPr id="567" name="Google Shape;567;g2d29169d371_0_41" title="пп ооо Sticker"/>
          <p:cNvPicPr preferRelativeResize="0"/>
          <p:nvPr/>
        </p:nvPicPr>
        <p:blipFill rotWithShape="1">
          <a:blip r:embed="rId9" cstate="screen">
            <a:alphaModFix/>
            <a:extLst>
              <a:ext uri="{28A0092B-C50C-407E-A947-70E740481C1C}">
                <a14:useLocalDpi xmlns:a14="http://schemas.microsoft.com/office/drawing/2010/main"/>
              </a:ext>
            </a:extLst>
          </a:blip>
          <a:srcRect l="22660" t="22486"/>
          <a:stretch/>
        </p:blipFill>
        <p:spPr>
          <a:xfrm rot="-25801">
            <a:off x="11731122" y="4079117"/>
            <a:ext cx="214631" cy="221940"/>
          </a:xfrm>
          <a:prstGeom prst="rect">
            <a:avLst/>
          </a:prstGeom>
          <a:noFill/>
          <a:ln>
            <a:noFill/>
          </a:ln>
          <a:effectLst>
            <a:outerShdw blurRad="57150" dist="19050" dir="5400000" algn="bl" rotWithShape="0">
              <a:srgbClr val="000000">
                <a:alpha val="69019"/>
              </a:srgbClr>
            </a:outerShdw>
          </a:effectLst>
        </p:spPr>
      </p:pic>
      <p:pic>
        <p:nvPicPr>
          <p:cNvPr id="568" name="Google Shape;568;g2d29169d371_0_41" title="пп ооо Sticker"/>
          <p:cNvPicPr preferRelativeResize="0"/>
          <p:nvPr/>
        </p:nvPicPr>
        <p:blipFill rotWithShape="1">
          <a:blip r:embed="rId9" cstate="screen">
            <a:alphaModFix/>
            <a:extLst>
              <a:ext uri="{28A0092B-C50C-407E-A947-70E740481C1C}">
                <a14:useLocalDpi xmlns:a14="http://schemas.microsoft.com/office/drawing/2010/main"/>
              </a:ext>
            </a:extLst>
          </a:blip>
          <a:srcRect l="22660" t="22486"/>
          <a:stretch/>
        </p:blipFill>
        <p:spPr>
          <a:xfrm rot="-25798">
            <a:off x="3010522" y="4978484"/>
            <a:ext cx="249082" cy="257581"/>
          </a:xfrm>
          <a:prstGeom prst="rect">
            <a:avLst/>
          </a:prstGeom>
          <a:noFill/>
          <a:ln>
            <a:noFill/>
          </a:ln>
          <a:effectLst>
            <a:outerShdw blurRad="57150" dist="19050" dir="5400000" algn="bl" rotWithShape="0">
              <a:srgbClr val="000000">
                <a:alpha val="69019"/>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g2d29169d371_0_46"/>
          <p:cNvSpPr txBox="1">
            <a:spLocks noGrp="1"/>
          </p:cNvSpPr>
          <p:nvPr>
            <p:ph type="body" idx="1"/>
          </p:nvPr>
        </p:nvSpPr>
        <p:spPr>
          <a:xfrm>
            <a:off x="349675" y="440900"/>
            <a:ext cx="114369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Certyfikacja zrównoważonego rozwoju na poziomie europejskim lub organy i instytucje doradcze</a:t>
            </a:r>
            <a:endParaRPr dirty="0"/>
          </a:p>
        </p:txBody>
      </p:sp>
      <p:sp>
        <p:nvSpPr>
          <p:cNvPr id="574" name="Google Shape;574;g2d29169d371_0_46"/>
          <p:cNvSpPr txBox="1">
            <a:spLocks noGrp="1"/>
          </p:cNvSpPr>
          <p:nvPr>
            <p:ph type="body" idx="2"/>
          </p:nvPr>
        </p:nvSpPr>
        <p:spPr>
          <a:xfrm>
            <a:off x="301800" y="2229802"/>
            <a:ext cx="6370721" cy="27312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pl-PL" dirty="0">
                <a:solidFill>
                  <a:srgbClr val="333333"/>
                </a:solidFill>
                <a:latin typeface="Arial"/>
                <a:ea typeface="Arial"/>
                <a:cs typeface="Arial"/>
                <a:sym typeface="Arial"/>
              </a:rPr>
              <a:t>			      Godło międzynarodowego systemu </a:t>
            </a:r>
            <a:r>
              <a:rPr lang="pl-PL" dirty="0" err="1">
                <a:solidFill>
                  <a:srgbClr val="333333"/>
                </a:solidFill>
                <a:latin typeface="Arial"/>
                <a:ea typeface="Arial"/>
                <a:cs typeface="Arial"/>
                <a:sym typeface="Arial"/>
              </a:rPr>
              <a:t>Fairtrade</a:t>
            </a:r>
            <a:r>
              <a:rPr lang="pl-PL" dirty="0">
                <a:solidFill>
                  <a:srgbClr val="333333"/>
                </a:solidFill>
                <a:latin typeface="Arial"/>
                <a:ea typeface="Arial"/>
                <a:cs typeface="Arial"/>
                <a:sym typeface="Arial"/>
              </a:rPr>
              <a:t> i najbardziej rozpoznawalny znak etyczny na świecie. Kupując produkty z którymkolwiek ze znaków FAIRTRADE, wspierasz rolników i pracowników, aby poprawić jakość ich życia i całego społeczeństwa.</a:t>
            </a:r>
            <a:endParaRPr i="1" dirty="0">
              <a:solidFill>
                <a:srgbClr val="333333"/>
              </a:solidFill>
              <a:highlight>
                <a:srgbClr val="FFFFFF"/>
              </a:highlight>
            </a:endParaRPr>
          </a:p>
        </p:txBody>
      </p:sp>
      <p:sp>
        <p:nvSpPr>
          <p:cNvPr id="575" name="Google Shape;575;g2d29169d371_0_46"/>
          <p:cNvSpPr/>
          <p:nvPr/>
        </p:nvSpPr>
        <p:spPr>
          <a:xfrm>
            <a:off x="793749" y="2205600"/>
            <a:ext cx="2783951" cy="4641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3333"/>
              </a:lnSpc>
              <a:spcBef>
                <a:spcPts val="0"/>
              </a:spcBef>
              <a:spcAft>
                <a:spcPts val="0"/>
              </a:spcAft>
              <a:buClr>
                <a:srgbClr val="000000"/>
              </a:buClr>
              <a:buSzPts val="2400"/>
              <a:buFont typeface="Arial"/>
              <a:buNone/>
            </a:pPr>
            <a:r>
              <a:rPr lang="en-US" sz="2400" b="0" i="0" u="none" strike="noStrike" cap="none" dirty="0">
                <a:solidFill>
                  <a:srgbClr val="333333"/>
                </a:solidFill>
                <a:latin typeface="Calibri"/>
                <a:ea typeface="Calibri"/>
                <a:cs typeface="Calibri"/>
                <a:sym typeface="Calibri"/>
              </a:rPr>
              <a:t> 4. </a:t>
            </a:r>
            <a:r>
              <a:rPr lang="en-US" sz="2400" b="0" i="0" u="none" strike="noStrike" cap="none" dirty="0" err="1">
                <a:solidFill>
                  <a:srgbClr val="333333"/>
                </a:solidFill>
                <a:latin typeface="Calibri"/>
                <a:ea typeface="Calibri"/>
                <a:cs typeface="Calibri"/>
                <a:sym typeface="Calibri"/>
              </a:rPr>
              <a:t>Pieczęć</a:t>
            </a:r>
            <a:r>
              <a:rPr lang="en-US" sz="2400" b="0" i="0" u="none" strike="noStrike" cap="none" dirty="0">
                <a:solidFill>
                  <a:srgbClr val="333333"/>
                </a:solidFill>
                <a:latin typeface="Calibri"/>
                <a:ea typeface="Calibri"/>
                <a:cs typeface="Calibri"/>
                <a:sym typeface="Calibri"/>
              </a:rPr>
              <a:t> Fairtrade</a:t>
            </a:r>
            <a:endParaRPr sz="1400" b="0" i="1" u="none" strike="noStrike" cap="none" dirty="0">
              <a:solidFill>
                <a:srgbClr val="000000"/>
              </a:solidFill>
              <a:latin typeface="Calibri"/>
              <a:ea typeface="Calibri"/>
              <a:cs typeface="Calibri"/>
              <a:sym typeface="Calibri"/>
            </a:endParaRPr>
          </a:p>
        </p:txBody>
      </p:sp>
      <p:pic>
        <p:nvPicPr>
          <p:cNvPr id="576" name="Google Shape;576;g2d29169d371_0_46" title="Tiedosto:FM RGB.jpg – Wikipedia">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8640">
            <a:off x="231391" y="1821727"/>
            <a:ext cx="604518" cy="712945"/>
          </a:xfrm>
          <a:prstGeom prst="rect">
            <a:avLst/>
          </a:prstGeom>
          <a:solidFill>
            <a:srgbClr val="C9DAF8"/>
          </a:solidFill>
          <a:ln>
            <a:noFill/>
          </a:ln>
          <a:effectLst>
            <a:outerShdw blurRad="57150" dist="19050" dir="5400000" algn="bl" rotWithShape="0">
              <a:srgbClr val="000000">
                <a:alpha val="48627"/>
              </a:srgbClr>
            </a:outerShdw>
          </a:effectLst>
        </p:spPr>
      </p:pic>
      <p:sp>
        <p:nvSpPr>
          <p:cNvPr id="577" name="Google Shape;577;g2d29169d371_0_46"/>
          <p:cNvSpPr txBox="1"/>
          <p:nvPr/>
        </p:nvSpPr>
        <p:spPr>
          <a:xfrm>
            <a:off x="301800" y="5145075"/>
            <a:ext cx="11436900" cy="1458831"/>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1400"/>
              <a:buFont typeface="Arial"/>
              <a:buNone/>
            </a:pPr>
            <a:r>
              <a:rPr lang="pl-PL" sz="2400" b="0" i="0" u="none" strike="noStrike" cap="none" dirty="0">
                <a:solidFill>
                  <a:srgbClr val="000000"/>
                </a:solidFill>
                <a:latin typeface="Calibri"/>
                <a:ea typeface="Calibri"/>
                <a:cs typeface="Calibri"/>
                <a:sym typeface="Calibri"/>
              </a:rPr>
              <a:t>			Zapewnia odpowiedzialne pozyskiwanie szerokiej gamy produktów leśnych z całego świata, począwszy od lasu pochodzenia, poprzez wszystkie firmy zaangażowane w ich produkcję i pakowanie, aż do konsumenta.</a:t>
            </a:r>
            <a:endParaRPr lang="en-US" sz="2400" b="0" i="0" u="none" strike="noStrike" cap="none" dirty="0">
              <a:solidFill>
                <a:srgbClr val="000000"/>
              </a:solidFill>
              <a:latin typeface="Calibri"/>
              <a:ea typeface="Calibri"/>
              <a:cs typeface="Calibri"/>
              <a:sym typeface="Calibri"/>
            </a:endParaRPr>
          </a:p>
        </p:txBody>
      </p:sp>
      <p:sp>
        <p:nvSpPr>
          <p:cNvPr id="578" name="Google Shape;578;g2d29169d371_0_46"/>
          <p:cNvSpPr/>
          <p:nvPr/>
        </p:nvSpPr>
        <p:spPr>
          <a:xfrm>
            <a:off x="7085550" y="2205600"/>
            <a:ext cx="4714800" cy="2674500"/>
          </a:xfrm>
          <a:prstGeom prst="foldedCorner">
            <a:avLst>
              <a:gd name="adj" fmla="val 5216"/>
            </a:avLst>
          </a:prstGeom>
          <a:solidFill>
            <a:srgbClr val="FFF2CC"/>
          </a:solidFill>
          <a:ln w="9525" cap="flat" cmpd="sng">
            <a:solidFill>
              <a:srgbClr val="000000"/>
            </a:solidFill>
            <a:prstDash val="solid"/>
            <a:round/>
            <a:headEnd type="none" w="sm" len="sm"/>
            <a:tailEnd type="none" w="sm" len="sm"/>
          </a:ln>
          <a:effectLst>
            <a:outerShdw blurRad="57150" dist="95250" dir="2280000" algn="bl" rotWithShape="0">
              <a:srgbClr val="000000">
                <a:alpha val="20000"/>
              </a:srgbClr>
            </a:outerShdw>
          </a:effectLst>
        </p:spPr>
        <p:txBody>
          <a:bodyPr spcFirstLastPara="1" wrap="square" lIns="91425" tIns="91425" rIns="91425" bIns="91425" anchor="ctr" anchorCtr="0">
            <a:noAutofit/>
          </a:bodyPr>
          <a:lstStyle/>
          <a:p>
            <a:pPr marL="0" marR="0" lvl="0" indent="0" algn="just" rtl="0">
              <a:lnSpc>
                <a:spcPct val="103333"/>
              </a:lnSpc>
              <a:spcBef>
                <a:spcPts val="1000"/>
              </a:spcBef>
              <a:spcAft>
                <a:spcPts val="0"/>
              </a:spcAft>
              <a:buClr>
                <a:srgbClr val="000000"/>
              </a:buClr>
              <a:buSzPts val="2400"/>
              <a:buFont typeface="Arial"/>
              <a:buNone/>
            </a:pPr>
            <a:r>
              <a:rPr lang="pl-PL" sz="2400" b="0" i="1" u="none" strike="noStrike" cap="none" dirty="0">
                <a:solidFill>
                  <a:srgbClr val="000000"/>
                </a:solidFill>
                <a:latin typeface="Calibri"/>
                <a:ea typeface="Calibri"/>
                <a:cs typeface="Calibri"/>
                <a:sym typeface="Calibri"/>
              </a:rPr>
              <a:t>Oznakowanie </a:t>
            </a:r>
            <a:r>
              <a:rPr lang="pl-PL" sz="2400" b="0" i="1" u="none" strike="noStrike" cap="none" dirty="0" err="1">
                <a:solidFill>
                  <a:srgbClr val="000000"/>
                </a:solidFill>
                <a:latin typeface="Calibri"/>
                <a:ea typeface="Calibri"/>
                <a:cs typeface="Calibri"/>
                <a:sym typeface="Calibri"/>
              </a:rPr>
              <a:t>Ecolabel</a:t>
            </a:r>
            <a:r>
              <a:rPr lang="pl-PL" sz="2400" b="0" i="1" u="none" strike="noStrike" cap="none" dirty="0">
                <a:solidFill>
                  <a:srgbClr val="000000"/>
                </a:solidFill>
                <a:latin typeface="Calibri"/>
                <a:ea typeface="Calibri"/>
                <a:cs typeface="Calibri"/>
                <a:sym typeface="Calibri"/>
              </a:rPr>
              <a:t> zwiększa konkurencyjność firm, zarówno dużych, jak i małych, podkreślając </a:t>
            </a:r>
            <a:r>
              <a:rPr lang="pl-PL" sz="2400" b="0" i="1" u="none" strike="noStrike" cap="none" dirty="0" err="1">
                <a:solidFill>
                  <a:srgbClr val="000000"/>
                </a:solidFill>
                <a:latin typeface="Calibri"/>
                <a:ea typeface="Calibri"/>
                <a:cs typeface="Calibri"/>
                <a:sym typeface="Calibri"/>
              </a:rPr>
              <a:t>ekoefektywność</a:t>
            </a:r>
            <a:r>
              <a:rPr lang="pl-PL" sz="2400" b="0" i="1" u="none" strike="noStrike" cap="none" dirty="0">
                <a:solidFill>
                  <a:srgbClr val="000000"/>
                </a:solidFill>
                <a:latin typeface="Calibri"/>
                <a:ea typeface="Calibri"/>
                <a:cs typeface="Calibri"/>
                <a:sym typeface="Calibri"/>
              </a:rPr>
              <a:t> i doskonałość środowiskową tych, które je otrzymały.</a:t>
            </a:r>
            <a:endParaRPr sz="1400" b="0" i="1" u="none" strike="noStrike" cap="none" dirty="0">
              <a:solidFill>
                <a:srgbClr val="000000"/>
              </a:solidFill>
              <a:latin typeface="Calibri"/>
              <a:ea typeface="Calibri"/>
              <a:cs typeface="Calibri"/>
              <a:sym typeface="Calibri"/>
            </a:endParaRPr>
          </a:p>
        </p:txBody>
      </p:sp>
      <p:sp>
        <p:nvSpPr>
          <p:cNvPr id="579" name="Google Shape;579;g2d29169d371_0_46"/>
          <p:cNvSpPr/>
          <p:nvPr/>
        </p:nvSpPr>
        <p:spPr>
          <a:xfrm>
            <a:off x="685000" y="5145075"/>
            <a:ext cx="1894800" cy="5031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3333"/>
              </a:lnSpc>
              <a:spcBef>
                <a:spcPts val="0"/>
              </a:spcBef>
              <a:spcAft>
                <a:spcPts val="0"/>
              </a:spcAft>
              <a:buClr>
                <a:srgbClr val="000000"/>
              </a:buClr>
              <a:buSzPts val="2400"/>
              <a:buFont typeface="Arial"/>
              <a:buNone/>
            </a:pPr>
            <a:r>
              <a:rPr lang="en-US" sz="2400" b="0" i="0" u="none" strike="noStrike" cap="none" dirty="0" err="1">
                <a:solidFill>
                  <a:srgbClr val="333333"/>
                </a:solidFill>
                <a:latin typeface="Calibri"/>
                <a:ea typeface="Calibri"/>
                <a:cs typeface="Calibri"/>
                <a:sym typeface="Calibri"/>
              </a:rPr>
              <a:t>Pieczęć</a:t>
            </a:r>
            <a:r>
              <a:rPr lang="en-US" sz="2400" b="0" i="0" u="none" strike="noStrike" cap="none" dirty="0">
                <a:solidFill>
                  <a:srgbClr val="333333"/>
                </a:solidFill>
                <a:latin typeface="Calibri"/>
                <a:ea typeface="Calibri"/>
                <a:cs typeface="Calibri"/>
                <a:sym typeface="Calibri"/>
              </a:rPr>
              <a:t> FSC</a:t>
            </a:r>
            <a:endParaRPr sz="1400" b="0" i="0" u="none" strike="noStrike" cap="none" dirty="0">
              <a:solidFill>
                <a:srgbClr val="000000"/>
              </a:solidFill>
              <a:latin typeface="Calibri"/>
              <a:ea typeface="Calibri"/>
              <a:cs typeface="Calibri"/>
              <a:sym typeface="Calibri"/>
            </a:endParaRPr>
          </a:p>
        </p:txBody>
      </p:sp>
      <p:pic>
        <p:nvPicPr>
          <p:cNvPr id="580" name="Google Shape;580;g2d29169d371_0_46" title="File:FSC-R-logobackground green.png - Wikimedia Commons">
            <a:hlinkClick r:id="rId5"/>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687951">
            <a:off x="213223" y="4948628"/>
            <a:ext cx="595080" cy="648344"/>
          </a:xfrm>
          <a:prstGeom prst="rect">
            <a:avLst/>
          </a:prstGeom>
          <a:solidFill>
            <a:srgbClr val="C9DAF8"/>
          </a:solidFill>
          <a:ln>
            <a:noFill/>
          </a:ln>
          <a:effectLst>
            <a:outerShdw blurRad="57150" dist="19050" dir="5400000" algn="bl" rotWithShape="0">
              <a:srgbClr val="000000">
                <a:alpha val="48627"/>
              </a:srgbClr>
            </a:outerShdw>
          </a:effectLst>
        </p:spPr>
      </p:pic>
      <p:pic>
        <p:nvPicPr>
          <p:cNvPr id="581" name="Google Shape;581;g2d29169d371_0_46" title="пп ооо Sticker"/>
          <p:cNvPicPr preferRelativeResize="0"/>
          <p:nvPr/>
        </p:nvPicPr>
        <p:blipFill rotWithShape="1">
          <a:blip r:embed="rId7" cstate="screen">
            <a:alphaModFix/>
            <a:extLst>
              <a:ext uri="{28A0092B-C50C-407E-A947-70E740481C1C}">
                <a14:useLocalDpi xmlns:a14="http://schemas.microsoft.com/office/drawing/2010/main"/>
              </a:ext>
            </a:extLst>
          </a:blip>
          <a:srcRect l="22660" t="22486"/>
          <a:stretch/>
        </p:blipFill>
        <p:spPr>
          <a:xfrm rot="-25801">
            <a:off x="793759" y="2355442"/>
            <a:ext cx="214631" cy="221940"/>
          </a:xfrm>
          <a:prstGeom prst="rect">
            <a:avLst/>
          </a:prstGeom>
          <a:noFill/>
          <a:ln>
            <a:noFill/>
          </a:ln>
          <a:effectLst>
            <a:outerShdw blurRad="57150" dist="19050" dir="5400000" algn="bl" rotWithShape="0">
              <a:srgbClr val="000000">
                <a:alpha val="69019"/>
              </a:srgbClr>
            </a:outerShdw>
          </a:effectLst>
        </p:spPr>
      </p:pic>
      <p:pic>
        <p:nvPicPr>
          <p:cNvPr id="582" name="Google Shape;582;g2d29169d371_0_46" title="пп ооо Sticker"/>
          <p:cNvPicPr preferRelativeResize="0"/>
          <p:nvPr/>
        </p:nvPicPr>
        <p:blipFill rotWithShape="1">
          <a:blip r:embed="rId7" cstate="screen">
            <a:alphaModFix/>
            <a:extLst>
              <a:ext uri="{28A0092B-C50C-407E-A947-70E740481C1C}">
                <a14:useLocalDpi xmlns:a14="http://schemas.microsoft.com/office/drawing/2010/main"/>
              </a:ext>
            </a:extLst>
          </a:blip>
          <a:srcRect l="22660" t="22486"/>
          <a:stretch/>
        </p:blipFill>
        <p:spPr>
          <a:xfrm rot="-25801">
            <a:off x="725747" y="5426917"/>
            <a:ext cx="214631" cy="221940"/>
          </a:xfrm>
          <a:prstGeom prst="rect">
            <a:avLst/>
          </a:prstGeom>
          <a:noFill/>
          <a:ln>
            <a:noFill/>
          </a:ln>
          <a:effectLst>
            <a:outerShdw blurRad="57150" dist="19050" dir="5400000" algn="bl" rotWithShape="0">
              <a:srgbClr val="000000">
                <a:alpha val="69019"/>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22"/>
          <p:cNvSpPr txBox="1">
            <a:spLocks noGrp="1"/>
          </p:cNvSpPr>
          <p:nvPr>
            <p:ph type="body" idx="1"/>
          </p:nvPr>
        </p:nvSpPr>
        <p:spPr>
          <a:xfrm>
            <a:off x="349663" y="440900"/>
            <a:ext cx="115896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Certyfikacja zrównoważonego rozwoju na poziomie europejskim lub organy i instytucje doradcze</a:t>
            </a:r>
            <a:endParaRPr dirty="0"/>
          </a:p>
        </p:txBody>
      </p:sp>
      <p:sp>
        <p:nvSpPr>
          <p:cNvPr id="588" name="Google Shape;588;p22"/>
          <p:cNvSpPr/>
          <p:nvPr/>
        </p:nvSpPr>
        <p:spPr>
          <a:xfrm>
            <a:off x="1101150" y="4415825"/>
            <a:ext cx="6677700" cy="5085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3333"/>
              </a:lnSpc>
              <a:spcBef>
                <a:spcPts val="0"/>
              </a:spcBef>
              <a:spcAft>
                <a:spcPts val="0"/>
              </a:spcAft>
              <a:buClr>
                <a:srgbClr val="000000"/>
              </a:buClr>
              <a:buSzPts val="2400"/>
              <a:buFont typeface="Arial"/>
              <a:buNone/>
            </a:pPr>
            <a:r>
              <a:rPr lang="pl-PL" sz="2400" b="0" i="0" u="none" strike="noStrike" cap="none" dirty="0">
                <a:solidFill>
                  <a:srgbClr val="333333"/>
                </a:solidFill>
                <a:latin typeface="Calibri"/>
                <a:ea typeface="Calibri"/>
                <a:cs typeface="Calibri"/>
                <a:sym typeface="Calibri"/>
              </a:rPr>
              <a:t>6. Weryfikacja technologii środowiskowych (ETV)</a:t>
            </a:r>
            <a:endParaRPr sz="2400" b="0" i="0" u="none" strike="noStrike" cap="none" dirty="0">
              <a:solidFill>
                <a:srgbClr val="000000"/>
              </a:solidFill>
              <a:latin typeface="Calibri"/>
              <a:ea typeface="Calibri"/>
              <a:cs typeface="Calibri"/>
              <a:sym typeface="Calibri"/>
            </a:endParaRPr>
          </a:p>
        </p:txBody>
      </p:sp>
      <p:pic>
        <p:nvPicPr>
          <p:cNvPr id="589" name="Google Shape;589;p22">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928751">
            <a:off x="394125" y="4172511"/>
            <a:ext cx="894050" cy="454604"/>
          </a:xfrm>
          <a:prstGeom prst="rect">
            <a:avLst/>
          </a:prstGeom>
          <a:noFill/>
          <a:ln>
            <a:noFill/>
          </a:ln>
          <a:effectLst>
            <a:outerShdw blurRad="57150" dist="19050" dir="3240000" algn="bl" rotWithShape="0">
              <a:srgbClr val="000000">
                <a:alpha val="48627"/>
              </a:srgbClr>
            </a:outerShdw>
          </a:effectLst>
        </p:spPr>
      </p:pic>
      <p:sp>
        <p:nvSpPr>
          <p:cNvPr id="590" name="Google Shape;590;p22"/>
          <p:cNvSpPr txBox="1"/>
          <p:nvPr/>
        </p:nvSpPr>
        <p:spPr>
          <a:xfrm>
            <a:off x="561088" y="2811763"/>
            <a:ext cx="11253000" cy="1405739"/>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2300"/>
              <a:buFont typeface="Arial"/>
              <a:buNone/>
            </a:pPr>
            <a:r>
              <a:rPr lang="pl-PL" sz="2300" b="0" i="0" u="none" strike="noStrike" cap="none" dirty="0">
                <a:solidFill>
                  <a:srgbClr val="000000"/>
                </a:solidFill>
                <a:highlight>
                  <a:schemeClr val="lt1"/>
                </a:highlight>
                <a:latin typeface="Calibri"/>
                <a:ea typeface="Calibri"/>
                <a:cs typeface="Calibri"/>
                <a:sym typeface="Calibri"/>
              </a:rPr>
              <a:t>Etykieta jest przyznawana produktom i usługom, które mają mniejszy wpływ na środowisko w porównaniu z innymi podobnymi produktami i usługami na rynku, biorąc pod uwagę ich cały cykl życia.</a:t>
            </a:r>
            <a:endParaRPr sz="1400" b="0" i="0" u="none" strike="noStrike" cap="none" dirty="0">
              <a:solidFill>
                <a:srgbClr val="000000"/>
              </a:solidFill>
              <a:latin typeface="Calibri"/>
              <a:ea typeface="Calibri"/>
              <a:cs typeface="Calibri"/>
              <a:sym typeface="Calibri"/>
            </a:endParaRPr>
          </a:p>
        </p:txBody>
      </p:sp>
      <p:sp>
        <p:nvSpPr>
          <p:cNvPr id="591" name="Google Shape;591;p22"/>
          <p:cNvSpPr/>
          <p:nvPr/>
        </p:nvSpPr>
        <p:spPr>
          <a:xfrm>
            <a:off x="1183822" y="2406125"/>
            <a:ext cx="3645629" cy="4572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3333"/>
              </a:lnSpc>
              <a:spcBef>
                <a:spcPts val="0"/>
              </a:spcBef>
              <a:spcAft>
                <a:spcPts val="0"/>
              </a:spcAft>
              <a:buClr>
                <a:srgbClr val="000000"/>
              </a:buClr>
              <a:buSzPts val="2400"/>
              <a:buFont typeface="Arial"/>
              <a:buNone/>
            </a:pPr>
            <a:r>
              <a:rPr lang="en-US" sz="2400" b="0" i="0" u="none" strike="noStrike" cap="none" dirty="0">
                <a:solidFill>
                  <a:srgbClr val="434343"/>
                </a:solidFill>
                <a:latin typeface="Calibri"/>
                <a:ea typeface="Calibri"/>
                <a:cs typeface="Calibri"/>
                <a:sym typeface="Calibri"/>
              </a:rPr>
              <a:t>7. </a:t>
            </a:r>
            <a:r>
              <a:rPr lang="en-US" sz="2400" b="0" i="0" u="none" strike="noStrike" cap="none" dirty="0" err="1">
                <a:solidFill>
                  <a:srgbClr val="434343"/>
                </a:solidFill>
                <a:latin typeface="Calibri"/>
                <a:ea typeface="Calibri"/>
                <a:cs typeface="Calibri"/>
                <a:sym typeface="Calibri"/>
              </a:rPr>
              <a:t>Pieczęć</a:t>
            </a:r>
            <a:r>
              <a:rPr lang="en-US" sz="2400" b="0" i="0" u="none" strike="noStrike" cap="none" dirty="0">
                <a:solidFill>
                  <a:srgbClr val="434343"/>
                </a:solidFill>
                <a:latin typeface="Calibri"/>
                <a:ea typeface="Calibri"/>
                <a:cs typeface="Calibri"/>
                <a:sym typeface="Calibri"/>
              </a:rPr>
              <a:t> </a:t>
            </a:r>
            <a:r>
              <a:rPr lang="en-US" sz="2400" b="0" i="0" u="none" strike="noStrike" cap="none" dirty="0" err="1">
                <a:solidFill>
                  <a:srgbClr val="434343"/>
                </a:solidFill>
                <a:latin typeface="Calibri"/>
                <a:ea typeface="Calibri"/>
                <a:cs typeface="Calibri"/>
                <a:sym typeface="Calibri"/>
              </a:rPr>
              <a:t>ekologiczna</a:t>
            </a:r>
            <a:r>
              <a:rPr lang="en-US" sz="2400" b="0" i="0" u="none" strike="noStrike" cap="none" dirty="0">
                <a:solidFill>
                  <a:srgbClr val="434343"/>
                </a:solidFill>
                <a:latin typeface="Calibri"/>
                <a:ea typeface="Calibri"/>
                <a:cs typeface="Calibri"/>
                <a:sym typeface="Calibri"/>
              </a:rPr>
              <a:t> UE</a:t>
            </a:r>
            <a:endParaRPr sz="2400" b="0" i="0" u="none" strike="noStrike" cap="none" dirty="0">
              <a:solidFill>
                <a:srgbClr val="434343"/>
              </a:solidFill>
              <a:latin typeface="Calibri"/>
              <a:ea typeface="Calibri"/>
              <a:cs typeface="Calibri"/>
              <a:sym typeface="Calibri"/>
            </a:endParaRPr>
          </a:p>
        </p:txBody>
      </p:sp>
      <p:sp>
        <p:nvSpPr>
          <p:cNvPr id="592" name="Google Shape;592;p22"/>
          <p:cNvSpPr txBox="1"/>
          <p:nvPr/>
        </p:nvSpPr>
        <p:spPr>
          <a:xfrm>
            <a:off x="446750" y="4867175"/>
            <a:ext cx="11169000" cy="1883562"/>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2400"/>
              <a:buFont typeface="Arial"/>
              <a:buNone/>
            </a:pPr>
            <a:r>
              <a:rPr lang="pl-PL" sz="2400" b="0" i="0" u="none" strike="noStrike" cap="none" dirty="0">
                <a:solidFill>
                  <a:srgbClr val="000000"/>
                </a:solidFill>
                <a:latin typeface="Calibri"/>
                <a:ea typeface="Calibri"/>
                <a:cs typeface="Calibri"/>
                <a:sym typeface="Calibri"/>
              </a:rPr>
              <a:t>Narzędzie weryfikujące wydajność innowacyjnych technologii o charakterze środowiskowym. Jego głównym celem jest ułatwienie wejścia na rynek nowych innowacyjnych technologii, które przynoszą korzyści dla środowiska w porównaniu z istniejącymi technologiami.</a:t>
            </a:r>
            <a:endParaRPr sz="2400" b="0" i="0" u="none" strike="noStrike" cap="none" dirty="0">
              <a:solidFill>
                <a:srgbClr val="000000"/>
              </a:solidFill>
              <a:latin typeface="Calibri"/>
              <a:ea typeface="Calibri"/>
              <a:cs typeface="Calibri"/>
              <a:sym typeface="Calibri"/>
            </a:endParaRPr>
          </a:p>
        </p:txBody>
      </p:sp>
      <p:pic>
        <p:nvPicPr>
          <p:cNvPr id="593" name="Google Shape;593;p22">
            <a:hlinkClick r:id="rId5"/>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902947">
            <a:off x="310639" y="2159372"/>
            <a:ext cx="896671" cy="597782"/>
          </a:xfrm>
          <a:prstGeom prst="rect">
            <a:avLst/>
          </a:prstGeom>
          <a:noFill/>
          <a:ln>
            <a:noFill/>
          </a:ln>
          <a:effectLst>
            <a:outerShdw blurRad="85725" dist="76200" dir="1200000" algn="bl" rotWithShape="0">
              <a:srgbClr val="000000">
                <a:alpha val="20000"/>
              </a:srgbClr>
            </a:outerShdw>
          </a:effectLst>
        </p:spPr>
      </p:pic>
      <p:pic>
        <p:nvPicPr>
          <p:cNvPr id="594" name="Google Shape;594;p22" title="пп ооо Sticker"/>
          <p:cNvPicPr preferRelativeResize="0"/>
          <p:nvPr/>
        </p:nvPicPr>
        <p:blipFill rotWithShape="1">
          <a:blip r:embed="rId7" cstate="screen">
            <a:alphaModFix/>
            <a:extLst>
              <a:ext uri="{28A0092B-C50C-407E-A947-70E740481C1C}">
                <a14:useLocalDpi xmlns:a14="http://schemas.microsoft.com/office/drawing/2010/main"/>
              </a:ext>
            </a:extLst>
          </a:blip>
          <a:srcRect l="22660" t="22486"/>
          <a:stretch/>
        </p:blipFill>
        <p:spPr>
          <a:xfrm rot="-25801">
            <a:off x="969197" y="4464142"/>
            <a:ext cx="214631" cy="221940"/>
          </a:xfrm>
          <a:prstGeom prst="rect">
            <a:avLst/>
          </a:prstGeom>
          <a:noFill/>
          <a:ln>
            <a:noFill/>
          </a:ln>
          <a:effectLst>
            <a:outerShdw blurRad="57150" dist="19050" dir="5400000" algn="bl" rotWithShape="0">
              <a:srgbClr val="000000">
                <a:alpha val="69019"/>
              </a:srgbClr>
            </a:outerShdw>
          </a:effectLst>
        </p:spPr>
      </p:pic>
      <p:pic>
        <p:nvPicPr>
          <p:cNvPr id="595" name="Google Shape;595;p22" title="пп ооо Sticker"/>
          <p:cNvPicPr preferRelativeResize="0"/>
          <p:nvPr/>
        </p:nvPicPr>
        <p:blipFill rotWithShape="1">
          <a:blip r:embed="rId7" cstate="screen">
            <a:alphaModFix/>
            <a:extLst>
              <a:ext uri="{28A0092B-C50C-407E-A947-70E740481C1C}">
                <a14:useLocalDpi xmlns:a14="http://schemas.microsoft.com/office/drawing/2010/main"/>
              </a:ext>
            </a:extLst>
          </a:blip>
          <a:srcRect l="22660" t="22486"/>
          <a:stretch/>
        </p:blipFill>
        <p:spPr>
          <a:xfrm rot="-25801">
            <a:off x="886522" y="2542067"/>
            <a:ext cx="214631" cy="221940"/>
          </a:xfrm>
          <a:prstGeom prst="rect">
            <a:avLst/>
          </a:prstGeom>
          <a:noFill/>
          <a:ln>
            <a:noFill/>
          </a:ln>
          <a:effectLst>
            <a:outerShdw blurRad="57150" dist="19050" dir="5400000" algn="bl" rotWithShape="0">
              <a:srgbClr val="000000">
                <a:alpha val="69019"/>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
          <p:cNvSpPr txBox="1">
            <a:spLocks noGrp="1"/>
          </p:cNvSpPr>
          <p:nvPr>
            <p:ph type="body" idx="1"/>
          </p:nvPr>
        </p:nvSpPr>
        <p:spPr>
          <a:xfrm>
            <a:off x="1218922" y="348055"/>
            <a:ext cx="10007112" cy="807005"/>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pl-PL" dirty="0">
                <a:solidFill>
                  <a:srgbClr val="595959"/>
                </a:solidFill>
              </a:rPr>
              <a:t>Zestaw startowy SOS - spis treści</a:t>
            </a:r>
          </a:p>
        </p:txBody>
      </p:sp>
      <p:graphicFrame>
        <p:nvGraphicFramePr>
          <p:cNvPr id="2" name="Google Shape;186;p9">
            <a:extLst>
              <a:ext uri="{FF2B5EF4-FFF2-40B4-BE49-F238E27FC236}">
                <a16:creationId xmlns:a16="http://schemas.microsoft.com/office/drawing/2014/main" id="{EC05E723-EFA8-67F7-CD2B-32815D266CBF}"/>
              </a:ext>
            </a:extLst>
          </p:cNvPr>
          <p:cNvGraphicFramePr/>
          <p:nvPr>
            <p:extLst>
              <p:ext uri="{D42A27DB-BD31-4B8C-83A1-F6EECF244321}">
                <p14:modId xmlns:p14="http://schemas.microsoft.com/office/powerpoint/2010/main" val="859339725"/>
              </p:ext>
            </p:extLst>
          </p:nvPr>
        </p:nvGraphicFramePr>
        <p:xfrm>
          <a:off x="621784" y="1155060"/>
          <a:ext cx="10604250" cy="4564934"/>
        </p:xfrm>
        <a:graphic>
          <a:graphicData uri="http://schemas.openxmlformats.org/drawingml/2006/table">
            <a:tbl>
              <a:tblPr firstRow="1" bandRow="1">
                <a:noFill/>
              </a:tblPr>
              <a:tblGrid>
                <a:gridCol w="5302125">
                  <a:extLst>
                    <a:ext uri="{9D8B030D-6E8A-4147-A177-3AD203B41FA5}">
                      <a16:colId xmlns:a16="http://schemas.microsoft.com/office/drawing/2014/main" val="20000"/>
                    </a:ext>
                  </a:extLst>
                </a:gridCol>
                <a:gridCol w="5302125">
                  <a:extLst>
                    <a:ext uri="{9D8B030D-6E8A-4147-A177-3AD203B41FA5}">
                      <a16:colId xmlns:a16="http://schemas.microsoft.com/office/drawing/2014/main" val="20001"/>
                    </a:ext>
                  </a:extLst>
                </a:gridCol>
              </a:tblGrid>
              <a:tr h="538150">
                <a:tc>
                  <a:txBody>
                    <a:bodyPr/>
                    <a:lstStyle/>
                    <a:p>
                      <a:pPr marL="0" marR="0" lvl="0" indent="0" algn="ctr" rtl="0">
                        <a:lnSpc>
                          <a:spcPct val="100000"/>
                        </a:lnSpc>
                        <a:spcBef>
                          <a:spcPts val="0"/>
                        </a:spcBef>
                        <a:spcAft>
                          <a:spcPts val="0"/>
                        </a:spcAft>
                        <a:buNone/>
                      </a:pPr>
                      <a:r>
                        <a:rPr lang="en-US" sz="3200" b="1" i="0" u="none" strike="noStrike" cap="none" dirty="0">
                          <a:solidFill>
                            <a:srgbClr val="73B64B"/>
                          </a:solidFill>
                          <a:latin typeface="Calibri"/>
                          <a:ea typeface="Calibri"/>
                          <a:cs typeface="Calibri"/>
                          <a:sym typeface="Arial"/>
                        </a:rPr>
                        <a:t>Nazwa </a:t>
                      </a:r>
                      <a:r>
                        <a:rPr lang="en-US" sz="3200" b="1" i="0" u="none" strike="noStrike" cap="none" dirty="0" err="1">
                          <a:solidFill>
                            <a:srgbClr val="73B64B"/>
                          </a:solidFill>
                          <a:latin typeface="Calibri"/>
                          <a:ea typeface="Calibri"/>
                          <a:cs typeface="Calibri"/>
                          <a:sym typeface="Arial"/>
                        </a:rPr>
                        <a:t>rozdziału</a:t>
                      </a:r>
                      <a:endParaRPr lang="en-US" sz="3200" b="1" i="0" u="none" strike="noStrike" cap="none" dirty="0">
                        <a:solidFill>
                          <a:srgbClr val="73B64B"/>
                        </a:solidFill>
                        <a:latin typeface="Calibri"/>
                        <a:ea typeface="Calibri"/>
                        <a:cs typeface="Calibri"/>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3200" b="1" i="0" u="none" strike="noStrike" cap="none" dirty="0">
                          <a:solidFill>
                            <a:srgbClr val="73B64B"/>
                          </a:solidFill>
                          <a:latin typeface="Calibri"/>
                          <a:ea typeface="Calibri"/>
                          <a:cs typeface="Calibri"/>
                          <a:sym typeface="Arial"/>
                        </a:rPr>
                        <a:t>Nazwa </a:t>
                      </a:r>
                      <a:r>
                        <a:rPr lang="en-US" sz="3200" b="1" i="0" u="none" strike="noStrike" cap="none" dirty="0" err="1">
                          <a:solidFill>
                            <a:srgbClr val="73B64B"/>
                          </a:solidFill>
                          <a:latin typeface="Calibri"/>
                          <a:ea typeface="Calibri"/>
                          <a:cs typeface="Calibri"/>
                          <a:sym typeface="Arial"/>
                        </a:rPr>
                        <a:t>rozdziału</a:t>
                      </a:r>
                      <a:endParaRPr lang="en-US" sz="3200" b="1" i="0" u="none" strike="noStrike" cap="none" dirty="0">
                        <a:solidFill>
                          <a:srgbClr val="73B64B"/>
                        </a:solidFill>
                        <a:latin typeface="Calibri"/>
                        <a:ea typeface="Calibri"/>
                        <a:cs typeface="Calibri"/>
                        <a:sym typeface="Arial"/>
                      </a:endParaRPr>
                    </a:p>
                  </a:txBody>
                  <a:tcPr marL="91450" marR="91450" marT="45725" marB="45725"/>
                </a:tc>
                <a:extLst>
                  <a:ext uri="{0D108BD9-81ED-4DB2-BD59-A6C34878D82A}">
                    <a16:rowId xmlns:a16="http://schemas.microsoft.com/office/drawing/2014/main" val="10000"/>
                  </a:ext>
                </a:extLst>
              </a:tr>
              <a:tr h="538150">
                <a:tc>
                  <a:txBody>
                    <a:bodyPr/>
                    <a:lstStyle/>
                    <a:p>
                      <a:pPr marL="0" marR="0" lvl="0" indent="0" algn="l" rtl="0">
                        <a:lnSpc>
                          <a:spcPct val="100000"/>
                        </a:lnSpc>
                        <a:spcBef>
                          <a:spcPts val="0"/>
                        </a:spcBef>
                        <a:spcAft>
                          <a:spcPts val="0"/>
                        </a:spcAft>
                        <a:buNone/>
                      </a:pPr>
                      <a:r>
                        <a:rPr lang="pl-PL"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Wprowadzenie do zestawu startowego SOS</a:t>
                      </a:r>
                      <a:endParaRPr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7-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Przejrzystość</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łańcucha</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dostaw</a:t>
                      </a:r>
                      <a:endParaRPr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1"/>
                  </a:ext>
                </a:extLst>
              </a:tr>
              <a:tr h="594004">
                <a:tc>
                  <a:txBody>
                    <a:bodyPr/>
                    <a:lstStyle/>
                    <a:p>
                      <a:pPr marL="0" marR="0" lvl="0" indent="0" algn="l" rtl="0">
                        <a:lnSpc>
                          <a:spcPct val="100000"/>
                        </a:lnSpc>
                        <a:spcBef>
                          <a:spcPts val="0"/>
                        </a:spcBef>
                        <a:spcAft>
                          <a:spcPts val="0"/>
                        </a:spcAft>
                        <a:buNone/>
                      </a:pPr>
                      <a:r>
                        <a:rPr lang="pl-PL"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1-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Zrównoważona</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działalność</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biznesowa</a:t>
                      </a:r>
                      <a:endParaRPr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pl-PL"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8-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Praktyki</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wzorcowe</a:t>
                      </a:r>
                      <a:endParaRPr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2"/>
                  </a:ext>
                </a:extLst>
              </a:tr>
              <a:tr h="538150">
                <a:tc>
                  <a:txBody>
                    <a:bodyPr/>
                    <a:lstStyle/>
                    <a:p>
                      <a:pPr marL="0" marR="0" lvl="0" indent="0" algn="l" rtl="0">
                        <a:lnSpc>
                          <a:spcPct val="100000"/>
                        </a:lnSpc>
                        <a:spcBef>
                          <a:spcPts val="0"/>
                        </a:spcBef>
                        <a:spcAft>
                          <a:spcPts val="0"/>
                        </a:spcAft>
                        <a:buNone/>
                      </a:pPr>
                      <a:r>
                        <a:rPr lang="pl-PL"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2-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Zrównoważone</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myślenie</a:t>
                      </a:r>
                      <a:endParaRPr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9-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Narzędzia</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cyfrowe</a:t>
                      </a:r>
                      <a:endParaRPr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3"/>
                  </a:ext>
                </a:extLst>
              </a:tr>
              <a:tr h="577418">
                <a:tc>
                  <a:txBody>
                    <a:bodyPr/>
                    <a:lstStyle/>
                    <a:p>
                      <a:pPr marL="0" marR="0" lvl="0" indent="0" algn="l" rtl="0">
                        <a:lnSpc>
                          <a:spcPct val="100000"/>
                        </a:lnSpc>
                        <a:spcBef>
                          <a:spcPts val="0"/>
                        </a:spcBef>
                        <a:spcAft>
                          <a:spcPts val="0"/>
                        </a:spcAft>
                        <a:buNone/>
                      </a:pP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3-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Angażowanie</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pracowników</a:t>
                      </a:r>
                      <a:endParaRPr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10-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Pułapki</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w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zrównoważonych</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przedsiębiorstwach</a:t>
                      </a:r>
                      <a:endParaRPr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4"/>
                  </a:ext>
                </a:extLst>
              </a:tr>
              <a:tr h="538150">
                <a:tc>
                  <a:txBody>
                    <a:bodyPr/>
                    <a:lstStyle/>
                    <a:p>
                      <a:pPr marL="0" marR="0" lvl="0" indent="0" algn="l" rtl="0">
                        <a:lnSpc>
                          <a:spcPct val="100000"/>
                        </a:lnSpc>
                        <a:spcBef>
                          <a:spcPts val="0"/>
                        </a:spcBef>
                        <a:spcAft>
                          <a:spcPts val="0"/>
                        </a:spcAft>
                        <a:buNone/>
                      </a:pP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4-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Obsługa</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ekologicznych</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konsumentów</a:t>
                      </a:r>
                      <a:endParaRPr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pl-PL"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Podsumowanie do zestawu startowego SOS</a:t>
                      </a:r>
                      <a:endParaRPr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5"/>
                  </a:ext>
                </a:extLst>
              </a:tr>
              <a:tr h="538150">
                <a:tc>
                  <a:txBody>
                    <a:bodyPr/>
                    <a:lstStyle/>
                    <a:p>
                      <a:pPr marL="0" marR="0" lvl="0" indent="0" algn="l" rtl="0">
                        <a:lnSpc>
                          <a:spcPct val="100000"/>
                        </a:lnSpc>
                        <a:spcBef>
                          <a:spcPts val="0"/>
                        </a:spcBef>
                        <a:spcAft>
                          <a:spcPts val="0"/>
                        </a:spcAft>
                        <a:buNone/>
                      </a:pP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pl-PL"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5-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Partnerstwa</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na</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rzecz</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społeczności</a:t>
                      </a:r>
                      <a:endParaRPr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Kluczowe</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terminy</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i</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definicje</a:t>
                      </a:r>
                      <a:endParaRPr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6"/>
                  </a:ext>
                </a:extLst>
              </a:tr>
              <a:tr h="538150">
                <a:tc>
                  <a:txBody>
                    <a:bodyPr/>
                    <a:lstStyle/>
                    <a:p>
                      <a:pPr marL="0" marR="0" lvl="0" indent="0" algn="l" rtl="0">
                        <a:lnSpc>
                          <a:spcPct val="100000"/>
                        </a:lnSpc>
                        <a:spcBef>
                          <a:spcPts val="0"/>
                        </a:spcBef>
                        <a:spcAft>
                          <a:spcPts val="0"/>
                        </a:spcAft>
                        <a:buNone/>
                      </a:pP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6-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Ocena</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i</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planowanie</a:t>
                      </a:r>
                      <a:endParaRPr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Wykaz</a:t>
                      </a:r>
                      <a:r>
                        <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0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źródeł</a:t>
                      </a:r>
                      <a:endParaRPr lang="en-US" sz="20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Google Shape;600;p15"/>
          <p:cNvPicPr preferRelativeResize="0">
            <a:picLocks noGrp="1"/>
          </p:cNvPicPr>
          <p:nvPr>
            <p:ph type="pic" idx="2"/>
          </p:nvPr>
        </p:nvPicPr>
        <p:blipFill rotWithShape="1">
          <a:blip r:embed="rId3" cstate="screen">
            <a:alphaModFix amt="60000"/>
            <a:extLst>
              <a:ext uri="{28A0092B-C50C-407E-A947-70E740481C1C}">
                <a14:useLocalDpi xmlns:a14="http://schemas.microsoft.com/office/drawing/2010/main"/>
              </a:ext>
            </a:extLst>
          </a:blip>
          <a:srcRect/>
          <a:stretch/>
        </p:blipFill>
        <p:spPr>
          <a:xfrm>
            <a:off x="497800" y="345350"/>
            <a:ext cx="10894500" cy="6160375"/>
          </a:xfrm>
          <a:prstGeom prst="rect">
            <a:avLst/>
          </a:prstGeom>
          <a:solidFill>
            <a:srgbClr val="BFBFBF"/>
          </a:solidFill>
          <a:ln>
            <a:noFill/>
          </a:ln>
        </p:spPr>
      </p:pic>
      <p:pic>
        <p:nvPicPr>
          <p:cNvPr id="601" name="Google Shape;601;p15" title="Fotos gratis : blanco, textura, piso, linda, patrón, papel ..."/>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63300" y="1350400"/>
            <a:ext cx="10451200" cy="3239825"/>
          </a:xfrm>
          <a:prstGeom prst="rect">
            <a:avLst/>
          </a:prstGeom>
          <a:noFill/>
          <a:ln w="9525" cap="flat" cmpd="sng">
            <a:solidFill>
              <a:srgbClr val="010101"/>
            </a:solidFill>
            <a:prstDash val="solid"/>
            <a:miter lim="8000"/>
            <a:headEnd type="none" w="sm" len="sm"/>
            <a:tailEnd type="none" w="sm" len="sm"/>
          </a:ln>
          <a:effectLst>
            <a:outerShdw blurRad="57150" dist="104775" dir="3000000" algn="bl" rotWithShape="0">
              <a:srgbClr val="000000">
                <a:alpha val="29019"/>
              </a:srgbClr>
            </a:outerShdw>
          </a:effectLst>
        </p:spPr>
      </p:pic>
      <p:sp>
        <p:nvSpPr>
          <p:cNvPr id="602" name="Google Shape;602;p15"/>
          <p:cNvSpPr txBox="1"/>
          <p:nvPr/>
        </p:nvSpPr>
        <p:spPr>
          <a:xfrm>
            <a:off x="1016488" y="1864725"/>
            <a:ext cx="9773700" cy="251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pl-PL" sz="2600" b="0" i="0" u="none" strike="noStrike" cap="none" dirty="0">
                <a:solidFill>
                  <a:srgbClr val="000000"/>
                </a:solidFill>
                <a:latin typeface="Calibri"/>
                <a:ea typeface="Calibri"/>
                <a:cs typeface="Calibri"/>
                <a:sym typeface="Calibri"/>
              </a:rPr>
              <a:t>„Zachęcam młodych ludzi do bycia przedsiębiorcami społecznymi i wnoszenia wkładu w świat, a nie tylko zarabiania pieniędzy. Zarabianie pieniędzy nie jest zabawne, wnoszenie wkładu i zmienianie świata jest o wiele przyjemniejsze”.</a:t>
            </a:r>
            <a:endParaRPr sz="2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endParaRPr sz="2600" b="0" i="0" u="none" strike="noStrike" cap="none" dirty="0">
              <a:solidFill>
                <a:srgbClr val="000000"/>
              </a:solidFill>
              <a:latin typeface="Calibri"/>
              <a:ea typeface="Calibri"/>
              <a:cs typeface="Calibri"/>
              <a:sym typeface="Calibri"/>
            </a:endParaRPr>
          </a:p>
          <a:p>
            <a:pPr marL="228600" marR="0" lvl="0" indent="-228600" algn="r" rtl="0">
              <a:lnSpc>
                <a:spcPct val="9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Muhammad Yunus. Nobel Peace Prize</a:t>
            </a:r>
            <a:endParaRPr sz="26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9" name="Google Shape;609;p16"/>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03</a:t>
            </a:r>
            <a:endParaRPr/>
          </a:p>
        </p:txBody>
      </p:sp>
      <p:sp>
        <p:nvSpPr>
          <p:cNvPr id="610" name="Google Shape;610;p16"/>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11" name="Google Shape;611;p16"/>
          <p:cNvSpPr txBox="1"/>
          <p:nvPr/>
        </p:nvSpPr>
        <p:spPr>
          <a:xfrm>
            <a:off x="6025679" y="4642627"/>
            <a:ext cx="4630545"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STUDIUM PRZYPADKU</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17"/>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1: VOLCÁN STUDIO</a:t>
            </a:r>
            <a:endParaRPr dirty="0"/>
          </a:p>
        </p:txBody>
      </p:sp>
      <p:sp>
        <p:nvSpPr>
          <p:cNvPr id="617" name="Google Shape;617;p17"/>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621" name="Google Shape;621;p17"/>
          <p:cNvSpPr txBox="1"/>
          <p:nvPr/>
        </p:nvSpPr>
        <p:spPr>
          <a:xfrm>
            <a:off x="4801961" y="5932208"/>
            <a:ext cx="6530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18"/>
          <p:cNvSpPr txBox="1">
            <a:spLocks noGrp="1"/>
          </p:cNvSpPr>
          <p:nvPr>
            <p:ph type="body" idx="1"/>
          </p:nvPr>
        </p:nvSpPr>
        <p:spPr>
          <a:xfrm>
            <a:off x="4576925" y="366025"/>
            <a:ext cx="6794400" cy="649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Font typeface="Arial"/>
              <a:buNone/>
            </a:pPr>
            <a:r>
              <a:rPr lang="pl-PL" dirty="0">
                <a:solidFill>
                  <a:srgbClr val="73B64B"/>
                </a:solidFill>
              </a:rPr>
              <a:t>Studium przypadku 1: VOLCÁN STUDIO</a:t>
            </a:r>
          </a:p>
          <a:p>
            <a:pPr marL="0" lvl="0" indent="0" algn="l" rtl="0">
              <a:lnSpc>
                <a:spcPct val="100000"/>
              </a:lnSpc>
              <a:spcBef>
                <a:spcPts val="0"/>
              </a:spcBef>
              <a:spcAft>
                <a:spcPts val="0"/>
              </a:spcAft>
              <a:buClr>
                <a:srgbClr val="73B64B"/>
              </a:buClr>
              <a:buSzPts val="2400"/>
              <a:buFont typeface="Arial"/>
              <a:buNone/>
            </a:pPr>
            <a:endParaRPr dirty="0">
              <a:solidFill>
                <a:srgbClr val="000000"/>
              </a:solidFill>
            </a:endParaRPr>
          </a:p>
          <a:p>
            <a:pPr marL="0" lvl="0" indent="0" algn="just" rtl="0">
              <a:lnSpc>
                <a:spcPct val="100000"/>
              </a:lnSpc>
              <a:spcBef>
                <a:spcPts val="0"/>
              </a:spcBef>
              <a:spcAft>
                <a:spcPts val="0"/>
              </a:spcAft>
              <a:buSzPts val="2400"/>
              <a:buNone/>
            </a:pPr>
            <a:r>
              <a:rPr lang="pl-PL" sz="2200" dirty="0" err="1">
                <a:solidFill>
                  <a:srgbClr val="000000"/>
                </a:solidFill>
              </a:rPr>
              <a:t>Volcan</a:t>
            </a:r>
            <a:r>
              <a:rPr lang="pl-PL" sz="2200" dirty="0">
                <a:solidFill>
                  <a:srgbClr val="000000"/>
                </a:solidFill>
              </a:rPr>
              <a:t> Studio to studio architektoniczne, inżynieryjne i projektowe założone w 2015 roku. Od samego początku rozumie zarządzanie projektami poprzez globalną wizję, w której formalna, graficzna i materialna kreacja jest wspierana przez </a:t>
            </a:r>
            <a:r>
              <a:rPr lang="pl-PL" sz="2200" dirty="0" err="1">
                <a:solidFill>
                  <a:srgbClr val="000000"/>
                </a:solidFill>
              </a:rPr>
              <a:t>multidyscyplinarne</a:t>
            </a:r>
            <a:r>
              <a:rPr lang="pl-PL" sz="2200" dirty="0">
                <a:solidFill>
                  <a:srgbClr val="000000"/>
                </a:solidFill>
              </a:rPr>
              <a:t> podejście. </a:t>
            </a:r>
          </a:p>
          <a:p>
            <a:pPr marL="0" lvl="0" indent="0" algn="just" rtl="0">
              <a:lnSpc>
                <a:spcPct val="100000"/>
              </a:lnSpc>
              <a:spcBef>
                <a:spcPts val="0"/>
              </a:spcBef>
              <a:spcAft>
                <a:spcPts val="0"/>
              </a:spcAft>
              <a:buSzPts val="2400"/>
              <a:buNone/>
            </a:pPr>
            <a:endParaRPr sz="2200" dirty="0">
              <a:solidFill>
                <a:srgbClr val="000000"/>
              </a:solidFill>
            </a:endParaRPr>
          </a:p>
          <a:p>
            <a:pPr marL="0" lvl="0" indent="0" algn="just" rtl="0">
              <a:lnSpc>
                <a:spcPct val="100000"/>
              </a:lnSpc>
              <a:spcBef>
                <a:spcPts val="0"/>
              </a:spcBef>
              <a:spcAft>
                <a:spcPts val="0"/>
              </a:spcAft>
              <a:buSzPts val="2400"/>
              <a:buNone/>
            </a:pPr>
            <a:r>
              <a:rPr lang="pl-PL" sz="2200" dirty="0">
                <a:solidFill>
                  <a:srgbClr val="000000"/>
                </a:solidFill>
              </a:rPr>
              <a:t>Architektura na Wyspach Kanaryjskich znajduje się w punkcie zwrotnym swojej ewolucji. Łącząc design, funkcjonalność i technikę, ma decydujący wpływ na środowisko, w którym znajduje się firma. </a:t>
            </a:r>
          </a:p>
          <a:p>
            <a:pPr marL="0" lvl="0" indent="0" algn="just" rtl="0">
              <a:lnSpc>
                <a:spcPct val="100000"/>
              </a:lnSpc>
              <a:spcBef>
                <a:spcPts val="0"/>
              </a:spcBef>
              <a:spcAft>
                <a:spcPts val="0"/>
              </a:spcAft>
              <a:buSzPts val="2400"/>
              <a:buNone/>
            </a:pPr>
            <a:endParaRPr sz="2200" dirty="0">
              <a:solidFill>
                <a:srgbClr val="000000"/>
              </a:solidFill>
            </a:endParaRPr>
          </a:p>
          <a:p>
            <a:pPr marL="0" lvl="0" indent="0" algn="just" rtl="0">
              <a:lnSpc>
                <a:spcPct val="100000"/>
              </a:lnSpc>
              <a:spcBef>
                <a:spcPts val="0"/>
              </a:spcBef>
              <a:spcAft>
                <a:spcPts val="0"/>
              </a:spcAft>
              <a:buSzPts val="2400"/>
              <a:buNone/>
            </a:pPr>
            <a:r>
              <a:rPr lang="pl-PL" sz="2200" dirty="0">
                <a:solidFill>
                  <a:srgbClr val="000000"/>
                </a:solidFill>
              </a:rPr>
              <a:t>Dlatego też, podczas gdy </a:t>
            </a:r>
            <a:r>
              <a:rPr lang="pl-PL" sz="2200" dirty="0" err="1">
                <a:solidFill>
                  <a:srgbClr val="000000"/>
                </a:solidFill>
              </a:rPr>
              <a:t>Volcán</a:t>
            </a:r>
            <a:r>
              <a:rPr lang="pl-PL" sz="2200" dirty="0">
                <a:solidFill>
                  <a:srgbClr val="000000"/>
                </a:solidFill>
              </a:rPr>
              <a:t> Studio buduje krajobraz miejski i odnawia przestrzenie, pojawiają się dwa kluczowe terminy: </a:t>
            </a:r>
            <a:r>
              <a:rPr lang="pl-PL" sz="2200" u="sng" dirty="0">
                <a:solidFill>
                  <a:srgbClr val="000000"/>
                </a:solidFill>
              </a:rPr>
              <a:t>zrównoważony rozwój i dostępność.</a:t>
            </a:r>
            <a:endParaRPr lang="en-US" sz="2200" b="1" u="sng" dirty="0">
              <a:solidFill>
                <a:srgbClr val="000000"/>
              </a:solidFill>
            </a:endParaRPr>
          </a:p>
          <a:p>
            <a:pPr marL="0" lvl="0" indent="0" algn="l" rtl="0">
              <a:lnSpc>
                <a:spcPct val="100000"/>
              </a:lnSpc>
              <a:spcBef>
                <a:spcPts val="0"/>
              </a:spcBef>
              <a:spcAft>
                <a:spcPts val="0"/>
              </a:spcAft>
              <a:buSzPts val="2400"/>
              <a:buNone/>
            </a:pPr>
            <a:endParaRPr b="1" dirty="0">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b="1" dirty="0">
              <a:solidFill>
                <a:srgbClr val="000000"/>
              </a:solidFill>
            </a:endParaRPr>
          </a:p>
        </p:txBody>
      </p:sp>
      <p:sp>
        <p:nvSpPr>
          <p:cNvPr id="627" name="Google Shape;627;p18"/>
          <p:cNvSpPr txBox="1">
            <a:spLocks noGrp="1"/>
          </p:cNvSpPr>
          <p:nvPr>
            <p:ph type="body" idx="2"/>
          </p:nvPr>
        </p:nvSpPr>
        <p:spPr>
          <a:xfrm>
            <a:off x="600999" y="835090"/>
            <a:ext cx="3147136"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STUDIUM PRZYPADKU 1</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g2da7300e6f5_0_0"/>
          <p:cNvSpPr txBox="1">
            <a:spLocks noGrp="1"/>
          </p:cNvSpPr>
          <p:nvPr>
            <p:ph type="body" idx="1"/>
          </p:nvPr>
        </p:nvSpPr>
        <p:spPr>
          <a:xfrm>
            <a:off x="4586025" y="355675"/>
            <a:ext cx="6806100" cy="62679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pl-PL" dirty="0">
                <a:solidFill>
                  <a:srgbClr val="000000"/>
                </a:solidFill>
              </a:rPr>
              <a:t>Zrównoważony rozwój to nie tylko budowanie budynków przyjaznych dla środowiska, ale także konstrukcji, które mogą trwać przez długi czas, generując pozytywny wpływ na otoczenie.</a:t>
            </a:r>
          </a:p>
          <a:p>
            <a:pPr marL="0" lvl="0" indent="0" algn="just" rtl="0">
              <a:lnSpc>
                <a:spcPct val="100000"/>
              </a:lnSpc>
              <a:spcBef>
                <a:spcPts val="0"/>
              </a:spcBef>
              <a:spcAft>
                <a:spcPts val="0"/>
              </a:spcAft>
              <a:buSzPts val="2400"/>
              <a:buNone/>
            </a:pPr>
            <a:endParaRPr dirty="0">
              <a:solidFill>
                <a:srgbClr val="000000"/>
              </a:solidFill>
            </a:endParaRPr>
          </a:p>
          <a:p>
            <a:pPr marL="0" lvl="0" indent="0" algn="just" rtl="0">
              <a:lnSpc>
                <a:spcPct val="100000"/>
              </a:lnSpc>
              <a:spcBef>
                <a:spcPts val="0"/>
              </a:spcBef>
              <a:spcAft>
                <a:spcPts val="0"/>
              </a:spcAft>
              <a:buSzPts val="2400"/>
              <a:buNone/>
            </a:pPr>
            <a:r>
              <a:rPr lang="pl-PL" dirty="0">
                <a:solidFill>
                  <a:srgbClr val="000000"/>
                </a:solidFill>
              </a:rPr>
              <a:t>Z drugiej strony, dostępność ma na celu uczynienie tych przestrzeni uniwersalnymi, tak aby obywatele mogli z nich korzystać, niezależnie od ich zdolności fizycznych lub sensorycznych oraz tego, jak zmieniają się one wraz ze starzeniem się populacji. </a:t>
            </a:r>
          </a:p>
          <a:p>
            <a:pPr marL="0" lvl="0" indent="0" algn="just" rtl="0">
              <a:lnSpc>
                <a:spcPct val="100000"/>
              </a:lnSpc>
              <a:spcBef>
                <a:spcPts val="0"/>
              </a:spcBef>
              <a:spcAft>
                <a:spcPts val="0"/>
              </a:spcAft>
              <a:buSzPts val="2400"/>
              <a:buNone/>
            </a:pPr>
            <a:endParaRPr dirty="0">
              <a:solidFill>
                <a:srgbClr val="000000"/>
              </a:solidFill>
            </a:endParaRPr>
          </a:p>
          <a:p>
            <a:pPr marL="0" lvl="0" indent="0" algn="just" rtl="0">
              <a:lnSpc>
                <a:spcPct val="100000"/>
              </a:lnSpc>
              <a:spcBef>
                <a:spcPts val="0"/>
              </a:spcBef>
              <a:spcAft>
                <a:spcPts val="0"/>
              </a:spcAft>
              <a:buSzPts val="2400"/>
              <a:buNone/>
            </a:pPr>
            <a:r>
              <a:rPr lang="pl-PL" dirty="0">
                <a:solidFill>
                  <a:srgbClr val="000000"/>
                </a:solidFill>
              </a:rPr>
              <a:t>Patrząc w przyszłość, istnieje silne zaangażowanie w te dwa wymiary, które są uważane za kamienie węgielne w rozwoju architektonicznym Wysp Kanaryjskich i świata. </a:t>
            </a:r>
            <a:endParaRPr sz="2300" b="1" dirty="0">
              <a:solidFill>
                <a:srgbClr val="000000"/>
              </a:solidFill>
            </a:endParaRPr>
          </a:p>
          <a:p>
            <a:pPr marL="0" lvl="0" indent="0" algn="l" rtl="0">
              <a:lnSpc>
                <a:spcPct val="100000"/>
              </a:lnSpc>
              <a:spcBef>
                <a:spcPts val="0"/>
              </a:spcBef>
              <a:spcAft>
                <a:spcPts val="0"/>
              </a:spcAft>
              <a:buSzPts val="2400"/>
              <a:buNone/>
            </a:pPr>
            <a:endParaRPr sz="2300" b="1" dirty="0">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b="1" dirty="0">
              <a:solidFill>
                <a:srgbClr val="000000"/>
              </a:solidFill>
            </a:endParaRPr>
          </a:p>
        </p:txBody>
      </p:sp>
      <p:sp>
        <p:nvSpPr>
          <p:cNvPr id="633" name="Google Shape;633;g2da7300e6f5_0_0"/>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STUDIUM PRZYPADKU 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g2da7300e6f5_0_5"/>
          <p:cNvSpPr txBox="1">
            <a:spLocks noGrp="1"/>
          </p:cNvSpPr>
          <p:nvPr>
            <p:ph type="body" idx="1"/>
          </p:nvPr>
        </p:nvSpPr>
        <p:spPr>
          <a:xfrm>
            <a:off x="4488700" y="355675"/>
            <a:ext cx="6869700" cy="6209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pl-PL" dirty="0">
                <a:solidFill>
                  <a:srgbClr val="000000"/>
                </a:solidFill>
              </a:rPr>
              <a:t>I to nie tylko dlatego, że są one słuszne z etycznego punktu widzenia, ale dlatego, że są odpowiedzią na wyzwania demograficzne i środowiskowe, przed którymi staniemy w najbliższej </a:t>
            </a:r>
            <a:r>
              <a:rPr lang="pl-PL" dirty="0" err="1">
                <a:solidFill>
                  <a:srgbClr val="000000"/>
                </a:solidFill>
              </a:rPr>
              <a:t>przyszłości.Volcán</a:t>
            </a:r>
            <a:r>
              <a:rPr lang="pl-PL" dirty="0">
                <a:solidFill>
                  <a:srgbClr val="000000"/>
                </a:solidFill>
              </a:rPr>
              <a:t> Studio wierzy, że najlepszym sposobem na to jest nadążanie za duchem czasu poprzez włączenie niezbędnej technologii i niezbędnej wiedzy, która pozwoli im iść naprzód na zrównoważonej i dostępnej ścieżce. </a:t>
            </a:r>
          </a:p>
          <a:p>
            <a:pPr marL="0" lvl="0" indent="0" algn="just" rtl="0">
              <a:lnSpc>
                <a:spcPct val="100000"/>
              </a:lnSpc>
              <a:spcBef>
                <a:spcPts val="0"/>
              </a:spcBef>
              <a:spcAft>
                <a:spcPts val="0"/>
              </a:spcAft>
              <a:buSzPts val="2400"/>
              <a:buNone/>
            </a:pPr>
            <a:endParaRPr dirty="0">
              <a:solidFill>
                <a:srgbClr val="000000"/>
              </a:solidFill>
            </a:endParaRPr>
          </a:p>
          <a:p>
            <a:pPr marL="0" lvl="0" indent="0" algn="just" rtl="0">
              <a:lnSpc>
                <a:spcPct val="100000"/>
              </a:lnSpc>
              <a:spcBef>
                <a:spcPts val="0"/>
              </a:spcBef>
              <a:spcAft>
                <a:spcPts val="0"/>
              </a:spcAft>
              <a:buSzPts val="2400"/>
              <a:buNone/>
            </a:pPr>
            <a:r>
              <a:rPr lang="pl-PL" dirty="0">
                <a:solidFill>
                  <a:srgbClr val="000000"/>
                </a:solidFill>
              </a:rPr>
              <a:t>Dobrym tego przykładem jest udział w programie „</a:t>
            </a:r>
            <a:r>
              <a:rPr lang="pl-PL" dirty="0" err="1">
                <a:solidFill>
                  <a:srgbClr val="000000"/>
                </a:solidFill>
              </a:rPr>
              <a:t>Aje</a:t>
            </a:r>
            <a:r>
              <a:rPr lang="pl-PL" dirty="0">
                <a:solidFill>
                  <a:srgbClr val="000000"/>
                </a:solidFill>
              </a:rPr>
              <a:t> Verde”, w ramach którego zapoznano się z zarządzaniem materiałami i wdrażaniem przyszłych przepisów prawnych oraz krajowych i międzynarodowych znaków jakości.</a:t>
            </a:r>
            <a:endParaRPr sz="2200" b="1" dirty="0">
              <a:solidFill>
                <a:srgbClr val="000000"/>
              </a:solidFill>
            </a:endParaRPr>
          </a:p>
          <a:p>
            <a:pPr marL="0" lvl="0" indent="0" algn="l" rtl="0">
              <a:lnSpc>
                <a:spcPct val="100000"/>
              </a:lnSpc>
              <a:spcBef>
                <a:spcPts val="0"/>
              </a:spcBef>
              <a:spcAft>
                <a:spcPts val="0"/>
              </a:spcAft>
              <a:buSzPts val="2400"/>
              <a:buNone/>
            </a:pPr>
            <a:endParaRPr sz="2200" b="1" dirty="0">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sz="2200" b="1" dirty="0">
              <a:solidFill>
                <a:srgbClr val="000000"/>
              </a:solidFill>
            </a:endParaRPr>
          </a:p>
        </p:txBody>
      </p:sp>
      <p:sp>
        <p:nvSpPr>
          <p:cNvPr id="639" name="Google Shape;639;g2da7300e6f5_0_5"/>
          <p:cNvSpPr txBox="1">
            <a:spLocks noGrp="1"/>
          </p:cNvSpPr>
          <p:nvPr>
            <p:ph type="body" idx="2"/>
          </p:nvPr>
        </p:nvSpPr>
        <p:spPr>
          <a:xfrm>
            <a:off x="600999" y="7768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STUDIUM PRZYPADKU 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g2da7300e6f5_0_10"/>
          <p:cNvSpPr txBox="1">
            <a:spLocks noGrp="1"/>
          </p:cNvSpPr>
          <p:nvPr>
            <p:ph type="body" idx="1"/>
          </p:nvPr>
        </p:nvSpPr>
        <p:spPr>
          <a:xfrm>
            <a:off x="4586025" y="508075"/>
            <a:ext cx="6806100" cy="58698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pl-PL" dirty="0">
                <a:solidFill>
                  <a:srgbClr val="000000"/>
                </a:solidFill>
              </a:rPr>
              <a:t>Mając na celu podążanie tą ścieżką i bycie miejscem spotkań profesjonalistów i wiedzy, narodziła się inicjatywa „</a:t>
            </a:r>
            <a:r>
              <a:rPr lang="pl-PL" dirty="0" err="1">
                <a:solidFill>
                  <a:srgbClr val="000000"/>
                </a:solidFill>
              </a:rPr>
              <a:t>Canarias</a:t>
            </a:r>
            <a:r>
              <a:rPr lang="pl-PL" dirty="0">
                <a:solidFill>
                  <a:srgbClr val="000000"/>
                </a:solidFill>
              </a:rPr>
              <a:t> </a:t>
            </a:r>
            <a:r>
              <a:rPr lang="pl-PL" dirty="0" err="1">
                <a:solidFill>
                  <a:srgbClr val="000000"/>
                </a:solidFill>
              </a:rPr>
              <a:t>Arquitectura</a:t>
            </a:r>
            <a:r>
              <a:rPr lang="pl-PL" dirty="0">
                <a:solidFill>
                  <a:srgbClr val="000000"/>
                </a:solidFill>
              </a:rPr>
              <a:t> </a:t>
            </a:r>
            <a:r>
              <a:rPr lang="pl-PL" dirty="0" err="1">
                <a:solidFill>
                  <a:srgbClr val="000000"/>
                </a:solidFill>
              </a:rPr>
              <a:t>Sostenible</a:t>
            </a:r>
            <a:r>
              <a:rPr lang="pl-PL" dirty="0">
                <a:solidFill>
                  <a:srgbClr val="000000"/>
                </a:solidFill>
              </a:rPr>
              <a:t>” (Zrównoważona Architektura Wysp Kanaryjskich), do której dołącza </a:t>
            </a:r>
            <a:r>
              <a:rPr lang="pl-PL" dirty="0" err="1">
                <a:solidFill>
                  <a:srgbClr val="000000"/>
                </a:solidFill>
              </a:rPr>
              <a:t>Volcán</a:t>
            </a:r>
            <a:r>
              <a:rPr lang="pl-PL" dirty="0">
                <a:solidFill>
                  <a:srgbClr val="000000"/>
                </a:solidFill>
              </a:rPr>
              <a:t> Studio. </a:t>
            </a:r>
          </a:p>
          <a:p>
            <a:pPr marL="0" lvl="0" indent="0" algn="just" rtl="0">
              <a:lnSpc>
                <a:spcPct val="100000"/>
              </a:lnSpc>
              <a:spcBef>
                <a:spcPts val="0"/>
              </a:spcBef>
              <a:spcAft>
                <a:spcPts val="0"/>
              </a:spcAft>
              <a:buSzPts val="2400"/>
              <a:buNone/>
            </a:pPr>
            <a:endParaRPr dirty="0">
              <a:solidFill>
                <a:srgbClr val="000000"/>
              </a:solidFill>
            </a:endParaRPr>
          </a:p>
          <a:p>
            <a:pPr marL="0" lvl="0" indent="0" algn="just" rtl="0">
              <a:lnSpc>
                <a:spcPct val="100000"/>
              </a:lnSpc>
              <a:spcBef>
                <a:spcPts val="0"/>
              </a:spcBef>
              <a:spcAft>
                <a:spcPts val="0"/>
              </a:spcAft>
              <a:buSzPts val="2400"/>
              <a:buNone/>
            </a:pPr>
            <a:r>
              <a:rPr lang="pl-PL" dirty="0">
                <a:solidFill>
                  <a:srgbClr val="000000"/>
                </a:solidFill>
              </a:rPr>
              <a:t>Ma ona na celu uwidocznienie inicjatyw powstających na Wyspach Kanaryjskich i dostosowanych do specyfiki i osobliwości tego terytorium.</a:t>
            </a:r>
          </a:p>
          <a:p>
            <a:pPr marL="0" lvl="0" indent="0" algn="just" rtl="0">
              <a:lnSpc>
                <a:spcPct val="100000"/>
              </a:lnSpc>
              <a:spcBef>
                <a:spcPts val="0"/>
              </a:spcBef>
              <a:spcAft>
                <a:spcPts val="0"/>
              </a:spcAft>
              <a:buSzPts val="2400"/>
              <a:buNone/>
            </a:pPr>
            <a:endParaRPr dirty="0">
              <a:solidFill>
                <a:srgbClr val="000000"/>
              </a:solidFill>
            </a:endParaRPr>
          </a:p>
          <a:p>
            <a:pPr marL="0" lvl="0" indent="0" algn="just" rtl="0">
              <a:lnSpc>
                <a:spcPct val="100000"/>
              </a:lnSpc>
              <a:spcBef>
                <a:spcPts val="0"/>
              </a:spcBef>
              <a:spcAft>
                <a:spcPts val="0"/>
              </a:spcAft>
              <a:buSzPts val="2400"/>
              <a:buNone/>
            </a:pPr>
            <a:r>
              <a:rPr lang="en-US" dirty="0">
                <a:solidFill>
                  <a:srgbClr val="000000"/>
                </a:solidFill>
              </a:rPr>
              <a:t>https://canariasarquitecturasostenible.com/</a:t>
            </a:r>
            <a:endParaRPr dirty="0">
              <a:solidFill>
                <a:srgbClr val="000000"/>
              </a:solidFill>
            </a:endParaRPr>
          </a:p>
          <a:p>
            <a:pPr marL="0" lvl="0" indent="0" algn="just" rtl="0">
              <a:lnSpc>
                <a:spcPct val="100000"/>
              </a:lnSpc>
              <a:spcBef>
                <a:spcPts val="0"/>
              </a:spcBef>
              <a:spcAft>
                <a:spcPts val="0"/>
              </a:spcAft>
              <a:buSzPts val="2400"/>
              <a:buNone/>
            </a:pPr>
            <a:r>
              <a:rPr lang="en-US" dirty="0">
                <a:solidFill>
                  <a:srgbClr val="000000"/>
                </a:solidFill>
              </a:rPr>
              <a:t>volcanstudio.com</a:t>
            </a:r>
            <a:endParaRPr dirty="0">
              <a:solidFill>
                <a:srgbClr val="000000"/>
              </a:solidFill>
            </a:endParaRPr>
          </a:p>
          <a:p>
            <a:pPr marL="0" lvl="0" indent="0" algn="l" rtl="0">
              <a:lnSpc>
                <a:spcPct val="100000"/>
              </a:lnSpc>
              <a:spcBef>
                <a:spcPts val="0"/>
              </a:spcBef>
              <a:spcAft>
                <a:spcPts val="0"/>
              </a:spcAft>
              <a:buSzPts val="2400"/>
              <a:buNone/>
            </a:pPr>
            <a:endParaRPr dirty="0">
              <a:solidFill>
                <a:srgbClr val="000000"/>
              </a:solidFill>
            </a:endParaRPr>
          </a:p>
          <a:p>
            <a:pPr marL="0" lvl="0" indent="0" algn="l" rtl="0">
              <a:lnSpc>
                <a:spcPct val="100000"/>
              </a:lnSpc>
              <a:spcBef>
                <a:spcPts val="0"/>
              </a:spcBef>
              <a:spcAft>
                <a:spcPts val="0"/>
              </a:spcAft>
              <a:buSzPts val="2400"/>
              <a:buNone/>
            </a:pPr>
            <a:endParaRPr dirty="0">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b="1" dirty="0">
              <a:solidFill>
                <a:srgbClr val="000000"/>
              </a:solidFill>
            </a:endParaRPr>
          </a:p>
        </p:txBody>
      </p:sp>
      <p:sp>
        <p:nvSpPr>
          <p:cNvPr id="645" name="Google Shape;645;g2da7300e6f5_0_10"/>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STUDIUM PRZYPADKU 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9" name="Google Shape;659;p2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04</a:t>
            </a:r>
            <a:endParaRPr/>
          </a:p>
        </p:txBody>
      </p:sp>
      <p:sp>
        <p:nvSpPr>
          <p:cNvPr id="660" name="Google Shape;660;p21"/>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61" name="Google Shape;661;p21"/>
          <p:cNvSpPr txBox="1"/>
          <p:nvPr/>
        </p:nvSpPr>
        <p:spPr>
          <a:xfrm>
            <a:off x="5906323" y="4514225"/>
            <a:ext cx="2883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OCENA</a:t>
            </a:r>
            <a:endParaRPr sz="1400" b="0" i="0" u="none" strike="noStrike" cap="none" dirty="0">
              <a:solidFill>
                <a:srgbClr val="000000"/>
              </a:solidFill>
              <a:latin typeface="Arial"/>
              <a:ea typeface="Arial"/>
              <a:cs typeface="Arial"/>
              <a:sym typeface="Arial"/>
            </a:endParaRPr>
          </a:p>
        </p:txBody>
      </p:sp>
      <p:sp>
        <p:nvSpPr>
          <p:cNvPr id="662" name="Google Shape;662;p21"/>
          <p:cNvSpPr/>
          <p:nvPr/>
        </p:nvSpPr>
        <p:spPr>
          <a:xfrm>
            <a:off x="2887674" y="6023651"/>
            <a:ext cx="3408900" cy="834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g2d080a7830e_0_552"/>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pl-PL" dirty="0"/>
              <a:t>P1</a:t>
            </a:r>
            <a:endParaRPr dirty="0"/>
          </a:p>
        </p:txBody>
      </p:sp>
      <p:sp>
        <p:nvSpPr>
          <p:cNvPr id="674" name="Google Shape;674;g2d080a7830e_0_552"/>
          <p:cNvSpPr txBox="1">
            <a:spLocks noGrp="1"/>
          </p:cNvSpPr>
          <p:nvPr>
            <p:ph type="body" idx="2"/>
          </p:nvPr>
        </p:nvSpPr>
        <p:spPr>
          <a:xfrm>
            <a:off x="1005840" y="2275351"/>
            <a:ext cx="10237766" cy="42255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pl-PL" b="1" dirty="0">
                <a:solidFill>
                  <a:srgbClr val="000000"/>
                </a:solidFill>
                <a:highlight>
                  <a:srgbClr val="FFFFFF"/>
                </a:highlight>
              </a:rPr>
              <a:t>Plan zrównoważonego rozwoju</a:t>
            </a:r>
            <a:endParaRPr lang="pl-PL" b="1" dirty="0">
              <a:solidFill>
                <a:srgbClr val="000000"/>
              </a:solidFill>
              <a:highlight>
                <a:srgbClr val="FFFFFF"/>
              </a:highlight>
              <a:latin typeface="Calibri"/>
              <a:ea typeface="Calibri"/>
              <a:cs typeface="Calibri"/>
              <a:sym typeface="Calibri"/>
            </a:endParaRPr>
          </a:p>
          <a:p>
            <a:pPr lvl="0" indent="-457200" algn="just" rtl="0">
              <a:lnSpc>
                <a:spcPct val="150000"/>
              </a:lnSpc>
              <a:spcBef>
                <a:spcPts val="0"/>
              </a:spcBef>
              <a:spcAft>
                <a:spcPts val="0"/>
              </a:spcAft>
              <a:buSzPts val="2400"/>
              <a:buFont typeface="+mj-lt"/>
              <a:buAutoNum type="alphaUcPeriod"/>
            </a:pPr>
            <a:r>
              <a:rPr lang="pl-PL" dirty="0">
                <a:solidFill>
                  <a:srgbClr val="000000"/>
                </a:solidFill>
                <a:highlight>
                  <a:srgbClr val="FFFFFF"/>
                </a:highlight>
                <a:latin typeface="Calibri"/>
                <a:ea typeface="Calibri"/>
                <a:cs typeface="Calibri"/>
                <a:sym typeface="Calibri"/>
              </a:rPr>
              <a:t>Jest dokumentem polityki zrównoważonego rozwoju, który nie podlega </a:t>
            </a:r>
            <a:r>
              <a:rPr lang="pl-PL" dirty="0" err="1">
                <a:solidFill>
                  <a:srgbClr val="000000"/>
                </a:solidFill>
                <a:highlight>
                  <a:srgbClr val="FFFFFF"/>
                </a:highlight>
                <a:latin typeface="Calibri"/>
                <a:ea typeface="Calibri"/>
                <a:cs typeface="Calibri"/>
                <a:sym typeface="Calibri"/>
              </a:rPr>
              <a:t>SDGs</a:t>
            </a:r>
            <a:r>
              <a:rPr lang="pl-PL" dirty="0">
                <a:solidFill>
                  <a:srgbClr val="000000"/>
                </a:solidFill>
                <a:highlight>
                  <a:srgbClr val="FFFFFF"/>
                </a:highlight>
                <a:latin typeface="Calibri"/>
                <a:ea typeface="Calibri"/>
                <a:cs typeface="Calibri"/>
                <a:sym typeface="Calibri"/>
              </a:rPr>
              <a:t> 2030, wystarczającym do spełnienia przepisów i wytycznych rządowych każdego kraju.</a:t>
            </a:r>
          </a:p>
          <a:p>
            <a:pPr lvl="0" indent="-457200" algn="just" rtl="0">
              <a:lnSpc>
                <a:spcPct val="150000"/>
              </a:lnSpc>
              <a:spcBef>
                <a:spcPts val="0"/>
              </a:spcBef>
              <a:spcAft>
                <a:spcPts val="0"/>
              </a:spcAft>
              <a:buSzPts val="2400"/>
              <a:buFont typeface="+mj-lt"/>
              <a:buAutoNum type="alphaUcPeriod"/>
            </a:pPr>
            <a:r>
              <a:rPr lang="pl-PL" dirty="0">
                <a:solidFill>
                  <a:srgbClr val="000000"/>
                </a:solidFill>
                <a:highlight>
                  <a:srgbClr val="FFFFFF"/>
                </a:highlight>
                <a:latin typeface="Calibri"/>
                <a:ea typeface="Calibri"/>
                <a:cs typeface="Calibri"/>
                <a:sym typeface="Calibri"/>
              </a:rPr>
              <a:t>Jest to przewodnik zawierający jasne, mierzalne i realistyczne cele mające na celu poprawę zrównoważonego rozwoju organizacji zgodnie z SDG 2030.</a:t>
            </a:r>
          </a:p>
          <a:p>
            <a:pPr lvl="0" indent="-457200" algn="just" rtl="0">
              <a:lnSpc>
                <a:spcPct val="150000"/>
              </a:lnSpc>
              <a:spcBef>
                <a:spcPts val="0"/>
              </a:spcBef>
              <a:spcAft>
                <a:spcPts val="0"/>
              </a:spcAft>
              <a:buSzPts val="2400"/>
              <a:buFont typeface="+mj-lt"/>
              <a:buAutoNum type="alphaUcPeriod"/>
            </a:pPr>
            <a:r>
              <a:rPr lang="pl-PL" dirty="0">
                <a:solidFill>
                  <a:srgbClr val="000000"/>
                </a:solidFill>
                <a:highlight>
                  <a:srgbClr val="FFFFFF"/>
                </a:highlight>
                <a:latin typeface="Calibri"/>
                <a:ea typeface="Calibri"/>
                <a:cs typeface="Calibri"/>
                <a:sym typeface="Calibri"/>
              </a:rPr>
              <a:t>Jest to dokument opracowany zgodnie z wytycznymi firmy, który nie jest zgodny z żadnymi przepisami europejskimi i krajowymi.</a:t>
            </a:r>
            <a:endParaRPr dirty="0">
              <a:solidFill>
                <a:srgbClr val="000000"/>
              </a:solidFill>
              <a:highlight>
                <a:srgbClr val="FFFFFF"/>
              </a:highlight>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g2d1fbf6497a_0_22"/>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P2</a:t>
            </a:r>
            <a:endParaRPr dirty="0"/>
          </a:p>
        </p:txBody>
      </p:sp>
      <p:sp>
        <p:nvSpPr>
          <p:cNvPr id="680" name="Google Shape;680;g2d1fbf6497a_0_22"/>
          <p:cNvSpPr txBox="1">
            <a:spLocks noGrp="1"/>
          </p:cNvSpPr>
          <p:nvPr>
            <p:ph type="body" idx="2"/>
          </p:nvPr>
        </p:nvSpPr>
        <p:spPr>
          <a:xfrm>
            <a:off x="904850" y="2481250"/>
            <a:ext cx="10198200" cy="38130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pl-PL" b="1" dirty="0">
                <a:solidFill>
                  <a:srgbClr val="000000"/>
                </a:solidFill>
                <a:highlight>
                  <a:srgbClr val="FFFFFF"/>
                </a:highlight>
                <a:latin typeface="Calibri"/>
                <a:ea typeface="Calibri"/>
                <a:cs typeface="Calibri"/>
                <a:sym typeface="Calibri"/>
              </a:rPr>
              <a:t>Plan Zrównoważonego Rozwoju powinien angażować</a:t>
            </a:r>
          </a:p>
          <a:p>
            <a:pPr lvl="0" indent="-457200" algn="just" rtl="0">
              <a:lnSpc>
                <a:spcPct val="150000"/>
              </a:lnSpc>
              <a:spcBef>
                <a:spcPts val="0"/>
              </a:spcBef>
              <a:spcAft>
                <a:spcPts val="0"/>
              </a:spcAft>
              <a:buClr>
                <a:srgbClr val="595959"/>
              </a:buClr>
              <a:buSzPts val="2400"/>
              <a:buFont typeface="+mj-lt"/>
              <a:buAutoNum type="alphaUcPeriod"/>
            </a:pPr>
            <a:r>
              <a:rPr lang="en-US" dirty="0">
                <a:solidFill>
                  <a:srgbClr val="000000"/>
                </a:solidFill>
                <a:highlight>
                  <a:srgbClr val="FFFFFF"/>
                </a:highlight>
                <a:latin typeface="Calibri"/>
                <a:ea typeface="Calibri"/>
                <a:cs typeface="Calibri"/>
                <a:sym typeface="Calibri"/>
              </a:rPr>
              <a:t>Tylko </a:t>
            </a:r>
            <a:r>
              <a:rPr lang="en-US" dirty="0" err="1">
                <a:solidFill>
                  <a:srgbClr val="000000"/>
                </a:solidFill>
                <a:highlight>
                  <a:srgbClr val="FFFFFF"/>
                </a:highlight>
                <a:latin typeface="Calibri"/>
                <a:ea typeface="Calibri"/>
                <a:cs typeface="Calibri"/>
                <a:sym typeface="Calibri"/>
              </a:rPr>
              <a:t>zespół</a:t>
            </a:r>
            <a:r>
              <a:rPr lang="en-US" dirty="0">
                <a:solidFill>
                  <a:srgbClr val="000000"/>
                </a:solidFill>
                <a:highlight>
                  <a:srgbClr val="FFFFFF"/>
                </a:highlight>
                <a:latin typeface="Calibri"/>
                <a:ea typeface="Calibri"/>
                <a:cs typeface="Calibri"/>
                <a:sym typeface="Calibri"/>
              </a:rPr>
              <a:t> </a:t>
            </a:r>
            <a:r>
              <a:rPr lang="en-US" dirty="0" err="1">
                <a:solidFill>
                  <a:srgbClr val="000000"/>
                </a:solidFill>
                <a:highlight>
                  <a:srgbClr val="FFFFFF"/>
                </a:highlight>
                <a:latin typeface="Calibri"/>
                <a:ea typeface="Calibri"/>
                <a:cs typeface="Calibri"/>
                <a:sym typeface="Calibri"/>
              </a:rPr>
              <a:t>zarządzający</a:t>
            </a:r>
            <a:r>
              <a:rPr lang="en-US" dirty="0">
                <a:solidFill>
                  <a:srgbClr val="000000"/>
                </a:solidFill>
                <a:highlight>
                  <a:srgbClr val="FFFFFF"/>
                </a:highlight>
                <a:latin typeface="Calibri"/>
                <a:ea typeface="Calibri"/>
                <a:cs typeface="Calibri"/>
                <a:sym typeface="Calibri"/>
              </a:rPr>
              <a:t>.</a:t>
            </a:r>
            <a:endParaRPr lang="pl-PL" dirty="0">
              <a:solidFill>
                <a:srgbClr val="000000"/>
              </a:solidFill>
              <a:highlight>
                <a:srgbClr val="FFFFFF"/>
              </a:highlight>
              <a:latin typeface="Calibri"/>
              <a:ea typeface="Calibri"/>
              <a:cs typeface="Calibri"/>
              <a:sym typeface="Calibri"/>
            </a:endParaRP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highlight>
                  <a:srgbClr val="FFFFFF"/>
                </a:highlight>
                <a:latin typeface="Calibri"/>
                <a:ea typeface="Calibri"/>
                <a:cs typeface="Calibri"/>
                <a:sym typeface="Calibri"/>
              </a:rPr>
              <a:t>Wszystkich pracowników, menedżerów, klientów, dostawców i inwestorów.</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highlight>
                  <a:srgbClr val="FFFFFF"/>
                </a:highlight>
                <a:latin typeface="Calibri"/>
                <a:ea typeface="Calibri"/>
                <a:cs typeface="Calibri"/>
                <a:sym typeface="Calibri"/>
              </a:rPr>
              <a:t>Tylko osoby (wewnętrzne i zewnętrzne) wyznaczone przez kierownictwo.</a:t>
            </a:r>
            <a:endParaRPr dirty="0">
              <a:solidFill>
                <a:srgbClr val="000000"/>
              </a:solidFill>
              <a:highlight>
                <a:srgbClr val="FFFFFF"/>
              </a:highlight>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err="1"/>
              <a:t>Wprowadzenie</a:t>
            </a:r>
            <a:r>
              <a:rPr lang="en-US" sz="2400" dirty="0"/>
              <a:t> do </a:t>
            </a:r>
            <a:r>
              <a:rPr lang="en-US" sz="2400" dirty="0" err="1"/>
              <a:t>modułu</a:t>
            </a:r>
            <a:endParaRPr dirty="0"/>
          </a:p>
        </p:txBody>
      </p:sp>
      <p:sp>
        <p:nvSpPr>
          <p:cNvPr id="225" name="Google Shape;225;p4"/>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err="1"/>
              <a:t>Zrównoważona</a:t>
            </a:r>
            <a:r>
              <a:rPr lang="en-US" sz="2400" dirty="0"/>
              <a:t> </a:t>
            </a:r>
            <a:r>
              <a:rPr lang="en-US" sz="2400" dirty="0" err="1"/>
              <a:t>działalność</a:t>
            </a:r>
            <a:r>
              <a:rPr lang="en-US" sz="2400" dirty="0"/>
              <a:t> </a:t>
            </a:r>
            <a:r>
              <a:rPr lang="en-US" sz="2400" dirty="0" err="1"/>
              <a:t>biznesowa</a:t>
            </a:r>
            <a:endParaRPr dirty="0"/>
          </a:p>
        </p:txBody>
      </p:sp>
      <p:sp>
        <p:nvSpPr>
          <p:cNvPr id="226" name="Google Shape;226;p4"/>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a:t>Studia </a:t>
            </a:r>
            <a:r>
              <a:rPr lang="en-US" sz="2400" dirty="0" err="1"/>
              <a:t>przypadków</a:t>
            </a:r>
            <a:endParaRPr lang="en-US" sz="2400" dirty="0"/>
          </a:p>
        </p:txBody>
      </p:sp>
      <p:sp>
        <p:nvSpPr>
          <p:cNvPr id="227" name="Google Shape;227;p4"/>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err="1"/>
              <a:t>Ocena</a:t>
            </a:r>
            <a:endParaRPr dirty="0"/>
          </a:p>
        </p:txBody>
      </p:sp>
      <p:sp>
        <p:nvSpPr>
          <p:cNvPr id="228" name="Google Shape;228;p4"/>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a:t>Kluczowe </a:t>
            </a:r>
            <a:r>
              <a:rPr lang="en-US" sz="2400" dirty="0" err="1"/>
              <a:t>terminy</a:t>
            </a:r>
            <a:r>
              <a:rPr lang="en-US" sz="2400" dirty="0"/>
              <a:t> </a:t>
            </a:r>
            <a:r>
              <a:rPr lang="en-US" sz="2400" dirty="0" err="1"/>
              <a:t>i</a:t>
            </a:r>
            <a:r>
              <a:rPr lang="en-US" sz="2400" dirty="0"/>
              <a:t> </a:t>
            </a:r>
            <a:r>
              <a:rPr lang="en-US" sz="2400" dirty="0" err="1"/>
              <a:t>definicje</a:t>
            </a:r>
            <a:endParaRPr lang="en-US" sz="2400" dirty="0"/>
          </a:p>
        </p:txBody>
      </p:sp>
      <p:sp>
        <p:nvSpPr>
          <p:cNvPr id="229" name="Google Shape;229;p4"/>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SPIS TREŚCI</a:t>
            </a:r>
            <a:endParaRPr dirty="0"/>
          </a:p>
        </p:txBody>
      </p:sp>
      <p:sp>
        <p:nvSpPr>
          <p:cNvPr id="230" name="Google Shape;230;p4"/>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01</a:t>
            </a:r>
            <a:endParaRPr/>
          </a:p>
        </p:txBody>
      </p:sp>
      <p:sp>
        <p:nvSpPr>
          <p:cNvPr id="231" name="Google Shape;231;p4"/>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02</a:t>
            </a:r>
            <a:endParaRPr/>
          </a:p>
        </p:txBody>
      </p:sp>
      <p:sp>
        <p:nvSpPr>
          <p:cNvPr id="232" name="Google Shape;232;p4"/>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03</a:t>
            </a:r>
            <a:endParaRPr/>
          </a:p>
        </p:txBody>
      </p:sp>
      <p:sp>
        <p:nvSpPr>
          <p:cNvPr id="233" name="Google Shape;233;p4"/>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04</a:t>
            </a:r>
            <a:endParaRPr/>
          </a:p>
        </p:txBody>
      </p:sp>
      <p:sp>
        <p:nvSpPr>
          <p:cNvPr id="234" name="Google Shape;234;p4"/>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05</a:t>
            </a:r>
            <a:endParaRPr/>
          </a:p>
        </p:txBody>
      </p:sp>
      <p:sp>
        <p:nvSpPr>
          <p:cNvPr id="235" name="Google Shape;235;p4"/>
          <p:cNvSpPr txBox="1"/>
          <p:nvPr/>
        </p:nvSpPr>
        <p:spPr>
          <a:xfrm>
            <a:off x="5385282" y="4576601"/>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US" sz="2400" b="0" i="0" u="none" strike="noStrike" cap="none" dirty="0" err="1">
                <a:solidFill>
                  <a:srgbClr val="595959"/>
                </a:solidFill>
                <a:latin typeface="Calibri"/>
                <a:ea typeface="Calibri"/>
                <a:cs typeface="Calibri"/>
                <a:sym typeface="Calibri"/>
              </a:rPr>
              <a:t>Wykaz</a:t>
            </a:r>
            <a:r>
              <a:rPr lang="en-US" sz="2400" b="0" i="0" u="none" strike="noStrike" cap="none" dirty="0">
                <a:solidFill>
                  <a:srgbClr val="595959"/>
                </a:solidFill>
                <a:latin typeface="Calibri"/>
                <a:ea typeface="Calibri"/>
                <a:cs typeface="Calibri"/>
                <a:sym typeface="Calibri"/>
              </a:rPr>
              <a:t> </a:t>
            </a:r>
            <a:r>
              <a:rPr lang="en-US" sz="2400" b="0" i="0" u="none" strike="noStrike" cap="none" dirty="0" err="1">
                <a:solidFill>
                  <a:srgbClr val="595959"/>
                </a:solidFill>
                <a:latin typeface="Calibri"/>
                <a:ea typeface="Calibri"/>
                <a:cs typeface="Calibri"/>
                <a:sym typeface="Calibri"/>
              </a:rPr>
              <a:t>źródeł</a:t>
            </a:r>
            <a:endParaRPr lang="en-US" sz="2400" b="0" i="0" u="none" strike="noStrike" cap="none" dirty="0">
              <a:solidFill>
                <a:srgbClr val="595959"/>
              </a:solidFill>
              <a:latin typeface="Calibri"/>
              <a:ea typeface="Calibri"/>
              <a:cs typeface="Calibri"/>
              <a:sym typeface="Calibri"/>
            </a:endParaRPr>
          </a:p>
        </p:txBody>
      </p:sp>
      <p:sp>
        <p:nvSpPr>
          <p:cNvPr id="236" name="Google Shape;236;p4"/>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US"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g2d1fbf6497a_0_7"/>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P3</a:t>
            </a:r>
            <a:endParaRPr dirty="0"/>
          </a:p>
        </p:txBody>
      </p:sp>
      <p:sp>
        <p:nvSpPr>
          <p:cNvPr id="686" name="Google Shape;686;g2d1fbf6497a_0_7"/>
          <p:cNvSpPr txBox="1">
            <a:spLocks noGrp="1"/>
          </p:cNvSpPr>
          <p:nvPr>
            <p:ph type="body" idx="2"/>
          </p:nvPr>
        </p:nvSpPr>
        <p:spPr>
          <a:xfrm>
            <a:off x="904850" y="2411950"/>
            <a:ext cx="10198200" cy="39660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pl-PL" b="1" dirty="0">
                <a:solidFill>
                  <a:srgbClr val="000000"/>
                </a:solidFill>
                <a:highlight>
                  <a:srgbClr val="FFFFFF"/>
                </a:highlight>
                <a:latin typeface="Calibri"/>
                <a:ea typeface="Calibri"/>
                <a:cs typeface="Calibri"/>
                <a:sym typeface="Calibri"/>
              </a:rPr>
              <a:t>Kiedy raportowanie zrównoważonego rozwoju będzie obowiązkowe dla mikroprzedsiębiorstw?</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highlight>
                  <a:srgbClr val="FFFFFF"/>
                </a:highlight>
                <a:latin typeface="Calibri"/>
                <a:ea typeface="Calibri"/>
                <a:cs typeface="Calibri"/>
                <a:sym typeface="Calibri"/>
              </a:rPr>
              <a:t>Od 2027 r., ale do 1 stycznia 2028 r. mogą zrezygnować.</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highlight>
                  <a:srgbClr val="FFFFFF"/>
                </a:highlight>
                <a:latin typeface="Calibri"/>
                <a:ea typeface="Calibri"/>
                <a:cs typeface="Calibri"/>
                <a:sym typeface="Calibri"/>
              </a:rPr>
              <a:t>Od 1 stycznia 2025 r.</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highlight>
                  <a:srgbClr val="FFFFFF"/>
                </a:highlight>
                <a:latin typeface="Calibri"/>
                <a:ea typeface="Calibri"/>
                <a:cs typeface="Calibri"/>
                <a:sym typeface="Calibri"/>
              </a:rPr>
              <a:t>Nie ustalono jeszcze terminu wprowadzenia obowiązku.</a:t>
            </a:r>
            <a:endParaRPr dirty="0">
              <a:solidFill>
                <a:srgbClr val="000000"/>
              </a:solidFill>
              <a:highlight>
                <a:srgbClr val="FFFFFF"/>
              </a:highlight>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g2d1fbf6497a_0_17"/>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P4</a:t>
            </a:r>
            <a:endParaRPr dirty="0"/>
          </a:p>
        </p:txBody>
      </p:sp>
      <p:sp>
        <p:nvSpPr>
          <p:cNvPr id="692" name="Google Shape;692;g2d1fbf6497a_0_17"/>
          <p:cNvSpPr txBox="1">
            <a:spLocks noGrp="1"/>
          </p:cNvSpPr>
          <p:nvPr>
            <p:ph type="body" idx="2"/>
          </p:nvPr>
        </p:nvSpPr>
        <p:spPr>
          <a:xfrm>
            <a:off x="904850" y="2463900"/>
            <a:ext cx="10479300" cy="41391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pl-PL" b="1" dirty="0">
                <a:solidFill>
                  <a:srgbClr val="000000"/>
                </a:solidFill>
                <a:highlight>
                  <a:srgbClr val="FFFFFF"/>
                </a:highlight>
                <a:latin typeface="Calibri"/>
                <a:ea typeface="Calibri"/>
                <a:cs typeface="Calibri"/>
                <a:sym typeface="Calibri"/>
              </a:rPr>
              <a:t>Sprawozdanie dotyczące zrównoważonego rozwoju musi zostać zweryfikowane</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highlight>
                  <a:srgbClr val="FFFFFF"/>
                </a:highlight>
                <a:latin typeface="Calibri"/>
                <a:ea typeface="Calibri"/>
                <a:cs typeface="Calibri"/>
                <a:sym typeface="Calibri"/>
              </a:rPr>
              <a:t>Przez zewnętrzną firmę audytorską bez podlegania standardowemu szablonowi.</a:t>
            </a:r>
          </a:p>
          <a:p>
            <a:pPr lvl="0" indent="-457200" algn="just" rtl="0">
              <a:lnSpc>
                <a:spcPct val="150000"/>
              </a:lnSpc>
              <a:spcBef>
                <a:spcPts val="0"/>
              </a:spcBef>
              <a:spcAft>
                <a:spcPts val="0"/>
              </a:spcAft>
              <a:buClr>
                <a:srgbClr val="595959"/>
              </a:buClr>
              <a:buSzPts val="2400"/>
              <a:buFont typeface="+mj-lt"/>
              <a:buAutoNum type="alphaUcPeriod"/>
            </a:pPr>
            <a:r>
              <a:rPr lang="en-US" dirty="0" err="1">
                <a:solidFill>
                  <a:srgbClr val="000000"/>
                </a:solidFill>
                <a:highlight>
                  <a:srgbClr val="FFFFFF"/>
                </a:highlight>
                <a:latin typeface="Calibri"/>
                <a:ea typeface="Calibri"/>
                <a:cs typeface="Calibri"/>
                <a:sym typeface="Calibri"/>
              </a:rPr>
              <a:t>Nie</a:t>
            </a:r>
            <a:r>
              <a:rPr lang="en-US" dirty="0">
                <a:solidFill>
                  <a:srgbClr val="000000"/>
                </a:solidFill>
                <a:highlight>
                  <a:srgbClr val="FFFFFF"/>
                </a:highlight>
                <a:latin typeface="Calibri"/>
                <a:ea typeface="Calibri"/>
                <a:cs typeface="Calibri"/>
                <a:sym typeface="Calibri"/>
              </a:rPr>
              <a:t> </a:t>
            </a:r>
            <a:r>
              <a:rPr lang="en-US" dirty="0" err="1">
                <a:solidFill>
                  <a:srgbClr val="000000"/>
                </a:solidFill>
                <a:highlight>
                  <a:srgbClr val="FFFFFF"/>
                </a:highlight>
                <a:latin typeface="Calibri"/>
                <a:ea typeface="Calibri"/>
                <a:cs typeface="Calibri"/>
                <a:sym typeface="Calibri"/>
              </a:rPr>
              <a:t>wymaga</a:t>
            </a:r>
            <a:r>
              <a:rPr lang="en-US" dirty="0">
                <a:solidFill>
                  <a:srgbClr val="000000"/>
                </a:solidFill>
                <a:highlight>
                  <a:srgbClr val="FFFFFF"/>
                </a:highlight>
                <a:latin typeface="Calibri"/>
                <a:ea typeface="Calibri"/>
                <a:cs typeface="Calibri"/>
                <a:sym typeface="Calibri"/>
              </a:rPr>
              <a:t> </a:t>
            </a:r>
            <a:r>
              <a:rPr lang="en-US" dirty="0" err="1">
                <a:solidFill>
                  <a:srgbClr val="000000"/>
                </a:solidFill>
                <a:highlight>
                  <a:srgbClr val="FFFFFF"/>
                </a:highlight>
                <a:latin typeface="Calibri"/>
                <a:ea typeface="Calibri"/>
                <a:cs typeface="Calibri"/>
                <a:sym typeface="Calibri"/>
              </a:rPr>
              <a:t>weryfikacji</a:t>
            </a:r>
            <a:r>
              <a:rPr lang="en-US" dirty="0">
                <a:solidFill>
                  <a:srgbClr val="000000"/>
                </a:solidFill>
                <a:highlight>
                  <a:srgbClr val="FFFFFF"/>
                </a:highlight>
                <a:latin typeface="Calibri"/>
                <a:ea typeface="Calibri"/>
                <a:cs typeface="Calibri"/>
                <a:sym typeface="Calibri"/>
              </a:rPr>
              <a:t>.</a:t>
            </a:r>
            <a:endParaRPr lang="pl-PL" dirty="0">
              <a:solidFill>
                <a:srgbClr val="000000"/>
              </a:solidFill>
              <a:highlight>
                <a:srgbClr val="FFFFFF"/>
              </a:highlight>
              <a:latin typeface="Calibri"/>
              <a:ea typeface="Calibri"/>
              <a:cs typeface="Calibri"/>
              <a:sym typeface="Calibri"/>
            </a:endParaRP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highlight>
                  <a:srgbClr val="FFFFFF"/>
                </a:highlight>
                <a:latin typeface="Calibri"/>
                <a:ea typeface="Calibri"/>
                <a:cs typeface="Calibri"/>
                <a:sym typeface="Calibri"/>
              </a:rPr>
              <a:t>Przez zewnętrzną firmę audytorską i w standardowym formacie elektronicznym, który upraszcza jego włączenie do Jednolitego Europejskiego Punktu Dostępu.</a:t>
            </a:r>
          </a:p>
          <a:p>
            <a:pPr marL="228600" lvl="0" indent="-228600" algn="just" rtl="0">
              <a:lnSpc>
                <a:spcPct val="150000"/>
              </a:lnSpc>
              <a:spcBef>
                <a:spcPts val="0"/>
              </a:spcBef>
              <a:spcAft>
                <a:spcPts val="0"/>
              </a:spcAft>
              <a:buClr>
                <a:srgbClr val="595959"/>
              </a:buClr>
              <a:buSzPts val="2400"/>
              <a:buNone/>
            </a:pPr>
            <a:endParaRPr sz="2000" dirty="0">
              <a:solidFill>
                <a:srgbClr val="000000"/>
              </a:solidFill>
              <a:highlight>
                <a:srgbClr val="FFFFFF"/>
              </a:highlight>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g2d1fbf6497a_0_42"/>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P5</a:t>
            </a:r>
            <a:endParaRPr dirty="0"/>
          </a:p>
        </p:txBody>
      </p:sp>
      <p:sp>
        <p:nvSpPr>
          <p:cNvPr id="698" name="Google Shape;698;g2d1fbf6497a_0_42"/>
          <p:cNvSpPr txBox="1">
            <a:spLocks noGrp="1"/>
          </p:cNvSpPr>
          <p:nvPr>
            <p:ph type="body" idx="2"/>
          </p:nvPr>
        </p:nvSpPr>
        <p:spPr>
          <a:xfrm>
            <a:off x="904850" y="2152150"/>
            <a:ext cx="10198200" cy="46194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pl-PL" b="1" dirty="0">
                <a:solidFill>
                  <a:srgbClr val="000000"/>
                </a:solidFill>
                <a:highlight>
                  <a:srgbClr val="FFFFFF"/>
                </a:highlight>
                <a:latin typeface="Calibri"/>
                <a:ea typeface="Calibri"/>
                <a:cs typeface="Calibri"/>
                <a:sym typeface="Calibri"/>
              </a:rPr>
              <a:t>Aby monitorować zgodność z Planem Zrównoważonego Rozwoju, niezbędne jest:</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highlight>
                  <a:srgbClr val="FFFFFF"/>
                </a:highlight>
                <a:latin typeface="Calibri"/>
                <a:ea typeface="Calibri"/>
                <a:cs typeface="Calibri"/>
                <a:sym typeface="Calibri"/>
              </a:rPr>
              <a:t>Przeprowadzanie okresowych działań ewaluacyjnych, monitorujących i kontrolnych.</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highlight>
                  <a:srgbClr val="FFFFFF"/>
                </a:highlight>
                <a:latin typeface="Calibri"/>
                <a:ea typeface="Calibri"/>
                <a:cs typeface="Calibri"/>
                <a:sym typeface="Calibri"/>
              </a:rPr>
              <a:t>Zaprojektowanie, wdrożenie i analiza systemu wskaźników, które w ramach karty wyników dostarczają informacji o ewolucji celów i odchyleniach w stosunku do szacowanej wartości.</a:t>
            </a:r>
          </a:p>
          <a:p>
            <a:pPr lvl="0" indent="-457200" algn="just" rtl="0">
              <a:lnSpc>
                <a:spcPct val="150000"/>
              </a:lnSpc>
              <a:spcBef>
                <a:spcPts val="0"/>
              </a:spcBef>
              <a:spcAft>
                <a:spcPts val="0"/>
              </a:spcAft>
              <a:buClr>
                <a:srgbClr val="595959"/>
              </a:buClr>
              <a:buSzPts val="2400"/>
              <a:buFont typeface="+mj-lt"/>
              <a:buAutoNum type="alphaUcPeriod"/>
            </a:pPr>
            <a:r>
              <a:rPr lang="en-US" dirty="0" err="1">
                <a:solidFill>
                  <a:srgbClr val="000000"/>
                </a:solidFill>
                <a:latin typeface="Calibri"/>
                <a:ea typeface="Calibri"/>
                <a:cs typeface="Calibri"/>
                <a:sym typeface="Calibri"/>
              </a:rPr>
              <a:t>Wszystkie</a:t>
            </a:r>
            <a:r>
              <a:rPr lang="en-US" dirty="0">
                <a:solidFill>
                  <a:srgbClr val="000000"/>
                </a:solidFill>
                <a:latin typeface="Calibri"/>
                <a:ea typeface="Calibri"/>
                <a:cs typeface="Calibri"/>
                <a:sym typeface="Calibri"/>
              </a:rPr>
              <a:t> </a:t>
            </a:r>
            <a:r>
              <a:rPr lang="en-US" dirty="0" err="1">
                <a:solidFill>
                  <a:srgbClr val="000000"/>
                </a:solidFill>
                <a:latin typeface="Calibri"/>
                <a:ea typeface="Calibri"/>
                <a:cs typeface="Calibri"/>
                <a:sym typeface="Calibri"/>
              </a:rPr>
              <a:t>są</a:t>
            </a:r>
            <a:r>
              <a:rPr lang="en-US" dirty="0">
                <a:solidFill>
                  <a:srgbClr val="000000"/>
                </a:solidFill>
                <a:latin typeface="Calibri"/>
                <a:ea typeface="Calibri"/>
                <a:cs typeface="Calibri"/>
                <a:sym typeface="Calibri"/>
              </a:rPr>
              <a:t> </a:t>
            </a:r>
            <a:r>
              <a:rPr lang="en-US" dirty="0" err="1">
                <a:solidFill>
                  <a:srgbClr val="000000"/>
                </a:solidFill>
                <a:latin typeface="Calibri"/>
                <a:ea typeface="Calibri"/>
                <a:cs typeface="Calibri"/>
                <a:sym typeface="Calibri"/>
              </a:rPr>
              <a:t>poprawne</a:t>
            </a:r>
            <a:r>
              <a:rPr lang="en-US" dirty="0">
                <a:solidFill>
                  <a:srgbClr val="000000"/>
                </a:solidFill>
                <a:latin typeface="Calibri"/>
                <a:ea typeface="Calibri"/>
                <a:cs typeface="Calibri"/>
                <a:sym typeface="Calibri"/>
              </a:rPr>
              <a:t>.</a:t>
            </a:r>
            <a:endParaRPr dirty="0">
              <a:solidFill>
                <a:srgbClr val="000000"/>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Odpowiedzi</a:t>
            </a:r>
            <a:endParaRPr dirty="0"/>
          </a:p>
        </p:txBody>
      </p:sp>
      <p:sp>
        <p:nvSpPr>
          <p:cNvPr id="683" name="Google Shape;683;p57"/>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pl-PL" dirty="0">
                <a:solidFill>
                  <a:srgbClr val="000000"/>
                </a:solidFill>
              </a:rPr>
              <a:t>P</a:t>
            </a:r>
            <a:r>
              <a:rPr lang="en-US" dirty="0">
                <a:solidFill>
                  <a:srgbClr val="000000"/>
                </a:solidFill>
              </a:rPr>
              <a:t>1: B</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a:t>
            </a:r>
            <a:r>
              <a:rPr lang="en-US" dirty="0">
                <a:solidFill>
                  <a:srgbClr val="000000"/>
                </a:solidFill>
              </a:rPr>
              <a:t>2: B </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a:t>
            </a:r>
            <a:r>
              <a:rPr lang="en-US" dirty="0">
                <a:solidFill>
                  <a:srgbClr val="000000"/>
                </a:solidFill>
              </a:rPr>
              <a:t>3: A</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a:t>
            </a:r>
            <a:r>
              <a:rPr lang="en-US" dirty="0">
                <a:solidFill>
                  <a:srgbClr val="000000"/>
                </a:solidFill>
              </a:rPr>
              <a:t>4: C</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a:t>
            </a:r>
            <a:r>
              <a:rPr lang="en-US" dirty="0">
                <a:solidFill>
                  <a:srgbClr val="000000"/>
                </a:solidFill>
              </a:rPr>
              <a:t>5: C</a:t>
            </a:r>
          </a:p>
        </p:txBody>
      </p:sp>
    </p:spTree>
    <p:extLst>
      <p:ext uri="{BB962C8B-B14F-4D97-AF65-F5344CB8AC3E}">
        <p14:creationId xmlns:p14="http://schemas.microsoft.com/office/powerpoint/2010/main" val="1707493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2" name="Google Shape;742;p2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05</a:t>
            </a:r>
            <a:endParaRPr/>
          </a:p>
        </p:txBody>
      </p:sp>
      <p:sp>
        <p:nvSpPr>
          <p:cNvPr id="743" name="Google Shape;743;p25"/>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44" name="Google Shape;744;p25"/>
          <p:cNvSpPr txBox="1"/>
          <p:nvPr/>
        </p:nvSpPr>
        <p:spPr>
          <a:xfrm>
            <a:off x="6025679" y="4642627"/>
            <a:ext cx="463054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KLUCZOWE TERMINY I DEFINICJE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26"/>
          <p:cNvSpPr txBox="1">
            <a:spLocks noGrp="1"/>
          </p:cNvSpPr>
          <p:nvPr>
            <p:ph type="body" idx="1"/>
          </p:nvPr>
        </p:nvSpPr>
        <p:spPr>
          <a:xfrm>
            <a:off x="4634275" y="497850"/>
            <a:ext cx="6665700" cy="5828100"/>
          </a:xfrm>
          <a:prstGeom prst="rect">
            <a:avLst/>
          </a:prstGeom>
          <a:noFill/>
          <a:ln>
            <a:noFill/>
          </a:ln>
        </p:spPr>
        <p:txBody>
          <a:bodyPr spcFirstLastPara="1" wrap="square" lIns="91425" tIns="45700" rIns="91425" bIns="45700" anchor="t" anchorCtr="0">
            <a:noAutofit/>
          </a:bodyPr>
          <a:lstStyle/>
          <a:p>
            <a:pPr marL="419100" lvl="0" indent="-342900" algn="just" rtl="0">
              <a:lnSpc>
                <a:spcPct val="115000"/>
              </a:lnSpc>
              <a:spcBef>
                <a:spcPts val="800"/>
              </a:spcBef>
              <a:spcAft>
                <a:spcPts val="0"/>
              </a:spcAft>
              <a:buClr>
                <a:srgbClr val="000000"/>
              </a:buClr>
              <a:buSzPts val="2400"/>
              <a:buFont typeface="Arial" panose="020B0604020202020204" pitchFamily="34" charset="0"/>
              <a:buChar char="•"/>
            </a:pPr>
            <a:r>
              <a:rPr lang="pl-PL" b="1" i="1" dirty="0">
                <a:solidFill>
                  <a:srgbClr val="000000"/>
                </a:solidFill>
              </a:rPr>
              <a:t>Społeczna odpowiedzialność biznesu/społeczna odpowiedzialność biznesu (CSR/CSR): </a:t>
            </a:r>
            <a:r>
              <a:rPr lang="pl-PL" i="1" dirty="0">
                <a:solidFill>
                  <a:srgbClr val="000000"/>
                </a:solidFill>
              </a:rPr>
              <a:t>zasada biznesowa, która dąży do zrównoważenia celów biznesowych, takich jak wydajność i rentowność, nie zapominając o zasadach etycznych i prawnych.</a:t>
            </a:r>
          </a:p>
          <a:p>
            <a:pPr marL="419100" lvl="0" indent="-342900" algn="just" rtl="0">
              <a:lnSpc>
                <a:spcPct val="115000"/>
              </a:lnSpc>
              <a:spcBef>
                <a:spcPts val="800"/>
              </a:spcBef>
              <a:spcAft>
                <a:spcPts val="0"/>
              </a:spcAft>
              <a:buClr>
                <a:srgbClr val="000000"/>
              </a:buClr>
              <a:buSzPts val="2400"/>
              <a:buFont typeface="Arial" panose="020B0604020202020204" pitchFamily="34" charset="0"/>
              <a:buChar char="•"/>
            </a:pPr>
            <a:r>
              <a:rPr lang="pl-PL" b="1" i="1" dirty="0">
                <a:solidFill>
                  <a:srgbClr val="000000"/>
                </a:solidFill>
              </a:rPr>
              <a:t>Kryteria ESG:  </a:t>
            </a:r>
            <a:r>
              <a:rPr lang="pl-PL" i="1" dirty="0">
                <a:solidFill>
                  <a:srgbClr val="000000"/>
                </a:solidFill>
              </a:rPr>
              <a:t>Odnoszą się do czynników środowiskowych, społecznych i związanych z zarządzaniem, które są brane pod uwagę przy inwestowaniu w spółkę. ESG to skrót od „</a:t>
            </a:r>
            <a:r>
              <a:rPr lang="pl-PL" i="1" dirty="0" err="1">
                <a:solidFill>
                  <a:srgbClr val="000000"/>
                </a:solidFill>
              </a:rPr>
              <a:t>environmental</a:t>
            </a:r>
            <a:r>
              <a:rPr lang="pl-PL" i="1" dirty="0">
                <a:solidFill>
                  <a:srgbClr val="000000"/>
                </a:solidFill>
              </a:rPr>
              <a:t>, </a:t>
            </a:r>
            <a:r>
              <a:rPr lang="pl-PL" i="1" dirty="0" err="1">
                <a:solidFill>
                  <a:srgbClr val="000000"/>
                </a:solidFill>
              </a:rPr>
              <a:t>social</a:t>
            </a:r>
            <a:r>
              <a:rPr lang="pl-PL" i="1" dirty="0">
                <a:solidFill>
                  <a:srgbClr val="000000"/>
                </a:solidFill>
              </a:rPr>
              <a:t> and </a:t>
            </a:r>
            <a:r>
              <a:rPr lang="pl-PL" i="1" dirty="0" err="1">
                <a:solidFill>
                  <a:srgbClr val="000000"/>
                </a:solidFill>
              </a:rPr>
              <a:t>governance</a:t>
            </a:r>
            <a:r>
              <a:rPr lang="pl-PL" i="1" dirty="0">
                <a:solidFill>
                  <a:srgbClr val="000000"/>
                </a:solidFill>
              </a:rPr>
              <a:t>” (środowisko, społeczeństwo i zarządzanie).</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g2d29169d371_0_15"/>
          <p:cNvSpPr txBox="1">
            <a:spLocks noGrp="1"/>
          </p:cNvSpPr>
          <p:nvPr>
            <p:ph type="body" idx="1"/>
          </p:nvPr>
        </p:nvSpPr>
        <p:spPr>
          <a:xfrm>
            <a:off x="4618900" y="497850"/>
            <a:ext cx="6734146" cy="5828100"/>
          </a:xfrm>
          <a:prstGeom prst="rect">
            <a:avLst/>
          </a:prstGeom>
          <a:noFill/>
          <a:ln>
            <a:noFill/>
          </a:ln>
        </p:spPr>
        <p:txBody>
          <a:bodyPr spcFirstLastPara="1" wrap="square" lIns="91425" tIns="45700" rIns="91425" bIns="45700" anchor="t" anchorCtr="0">
            <a:noAutofit/>
          </a:bodyPr>
          <a:lstStyle/>
          <a:p>
            <a:pPr marL="419100" lvl="0" indent="-342900" algn="just" rtl="0">
              <a:lnSpc>
                <a:spcPct val="115000"/>
              </a:lnSpc>
              <a:spcBef>
                <a:spcPts val="800"/>
              </a:spcBef>
              <a:spcAft>
                <a:spcPts val="0"/>
              </a:spcAft>
              <a:buClr>
                <a:srgbClr val="000000"/>
              </a:buClr>
              <a:buSzPts val="2400"/>
              <a:buFont typeface="Arial" panose="020B0604020202020204" pitchFamily="34" charset="0"/>
              <a:buChar char="•"/>
            </a:pPr>
            <a:r>
              <a:rPr lang="pl-PL" b="1" i="1" dirty="0">
                <a:solidFill>
                  <a:srgbClr val="000000"/>
                </a:solidFill>
              </a:rPr>
              <a:t>Ślad środowiskowy: </a:t>
            </a:r>
            <a:r>
              <a:rPr lang="pl-PL" i="1" dirty="0">
                <a:solidFill>
                  <a:srgbClr val="000000"/>
                </a:solidFill>
              </a:rPr>
              <a:t>Ślad środowiskowy ocenia wpływ produktu lub usługi na środowisko w oparciu o ocenę cyklu życia (LCA), która jest przeprowadzana zgodnie z międzynarodowymi normami ISO (ISO 14040 i ISO 14044).</a:t>
            </a:r>
          </a:p>
          <a:p>
            <a:pPr marL="419100" lvl="0" indent="-342900" algn="just" rtl="0">
              <a:lnSpc>
                <a:spcPct val="115000"/>
              </a:lnSpc>
              <a:spcBef>
                <a:spcPts val="800"/>
              </a:spcBef>
              <a:spcAft>
                <a:spcPts val="0"/>
              </a:spcAft>
              <a:buClr>
                <a:srgbClr val="000000"/>
              </a:buClr>
              <a:buSzPts val="2400"/>
              <a:buFont typeface="Arial" panose="020B0604020202020204" pitchFamily="34" charset="0"/>
              <a:buChar char="•"/>
            </a:pPr>
            <a:r>
              <a:rPr lang="pl-PL" b="1" i="1" dirty="0">
                <a:solidFill>
                  <a:srgbClr val="000000"/>
                </a:solidFill>
              </a:rPr>
              <a:t>Informacje niefinansowe: </a:t>
            </a:r>
            <a:r>
              <a:rPr lang="pl-PL" i="1" dirty="0">
                <a:solidFill>
                  <a:srgbClr val="000000"/>
                </a:solidFill>
              </a:rPr>
              <a:t>Raport zrównoważonego rozwoju: Raport z zarządzania mikroprzedsiębiorstwem dostarczający informacji na temat kwestii środowiskowych, personalnych, praw człowieka, należytej staranności i zrównoważonego rozwoju.</a:t>
            </a:r>
            <a:endParaRPr dirty="0">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g2d080a7830e_0_677"/>
          <p:cNvSpPr txBox="1">
            <a:spLocks noGrp="1"/>
          </p:cNvSpPr>
          <p:nvPr>
            <p:ph type="body" idx="1"/>
          </p:nvPr>
        </p:nvSpPr>
        <p:spPr>
          <a:xfrm>
            <a:off x="4825900" y="636150"/>
            <a:ext cx="6341700" cy="5831700"/>
          </a:xfrm>
          <a:prstGeom prst="rect">
            <a:avLst/>
          </a:prstGeom>
          <a:noFill/>
          <a:ln>
            <a:noFill/>
          </a:ln>
        </p:spPr>
        <p:txBody>
          <a:bodyPr spcFirstLastPara="1" wrap="square" lIns="91425" tIns="45700" rIns="91425" bIns="45700" anchor="t" anchorCtr="0">
            <a:noAutofit/>
          </a:bodyPr>
          <a:lstStyle/>
          <a:p>
            <a:pPr marL="419100" lvl="0" indent="-342900" algn="just" rtl="0">
              <a:lnSpc>
                <a:spcPct val="115000"/>
              </a:lnSpc>
              <a:spcBef>
                <a:spcPts val="1000"/>
              </a:spcBef>
              <a:spcAft>
                <a:spcPts val="0"/>
              </a:spcAft>
              <a:buClr>
                <a:srgbClr val="000000"/>
              </a:buClr>
              <a:buSzPts val="2400"/>
              <a:buFont typeface="Arial" panose="020B0604020202020204" pitchFamily="34" charset="0"/>
              <a:buChar char="•"/>
            </a:pPr>
            <a:r>
              <a:rPr lang="pl-PL" b="1" i="1" dirty="0">
                <a:solidFill>
                  <a:srgbClr val="000000"/>
                </a:solidFill>
                <a:highlight>
                  <a:schemeClr val="lt1"/>
                </a:highlight>
              </a:rPr>
              <a:t>Europejskie oznakowanie ekologiczne (EEE):  </a:t>
            </a:r>
            <a:r>
              <a:rPr lang="pl-PL" i="1" dirty="0">
                <a:solidFill>
                  <a:srgbClr val="000000"/>
                </a:solidFill>
                <a:highlight>
                  <a:schemeClr val="lt1"/>
                </a:highlight>
              </a:rPr>
              <a:t>Program certyfikacji zarządzany przez EU </a:t>
            </a:r>
            <a:r>
              <a:rPr lang="pl-PL" i="1" dirty="0" err="1">
                <a:solidFill>
                  <a:srgbClr val="000000"/>
                </a:solidFill>
                <a:highlight>
                  <a:schemeClr val="lt1"/>
                </a:highlight>
              </a:rPr>
              <a:t>Ecolabel</a:t>
            </a:r>
            <a:r>
              <a:rPr lang="pl-PL" i="1" dirty="0">
                <a:solidFill>
                  <a:srgbClr val="000000"/>
                </a:solidFill>
                <a:highlight>
                  <a:schemeClr val="lt1"/>
                </a:highlight>
              </a:rPr>
              <a:t> </a:t>
            </a:r>
            <a:r>
              <a:rPr lang="pl-PL" i="1" dirty="0" err="1">
                <a:solidFill>
                  <a:srgbClr val="000000"/>
                </a:solidFill>
                <a:highlight>
                  <a:schemeClr val="lt1"/>
                </a:highlight>
              </a:rPr>
              <a:t>Committee</a:t>
            </a:r>
            <a:r>
              <a:rPr lang="pl-PL" i="1" dirty="0">
                <a:solidFill>
                  <a:srgbClr val="000000"/>
                </a:solidFill>
                <a:highlight>
                  <a:schemeClr val="lt1"/>
                </a:highlight>
              </a:rPr>
              <a:t>. Jest przyznawany, gdy produkty spełniają kryteria ekologiczne i wydajnościowe.</a:t>
            </a:r>
          </a:p>
          <a:p>
            <a:pPr marL="419100" lvl="0" indent="-342900" algn="just" rtl="0">
              <a:lnSpc>
                <a:spcPct val="115000"/>
              </a:lnSpc>
              <a:spcBef>
                <a:spcPts val="1000"/>
              </a:spcBef>
              <a:spcAft>
                <a:spcPts val="0"/>
              </a:spcAft>
              <a:buClr>
                <a:srgbClr val="000000"/>
              </a:buClr>
              <a:buSzPts val="2400"/>
              <a:buFont typeface="Arial" panose="020B0604020202020204" pitchFamily="34" charset="0"/>
              <a:buChar char="•"/>
            </a:pPr>
            <a:r>
              <a:rPr lang="pl-PL" b="1" i="1" dirty="0">
                <a:solidFill>
                  <a:srgbClr val="000000"/>
                </a:solidFill>
                <a:highlight>
                  <a:schemeClr val="lt1"/>
                </a:highlight>
              </a:rPr>
              <a:t>Gospodarka o obiegu zamkniętym</a:t>
            </a:r>
            <a:r>
              <a:rPr lang="pl-PL" i="1" dirty="0">
                <a:solidFill>
                  <a:srgbClr val="000000"/>
                </a:solidFill>
                <a:highlight>
                  <a:schemeClr val="lt1"/>
                </a:highlight>
              </a:rPr>
              <a:t>:  Model produkcji i konsumpcji, który obejmuje ograniczenie marnotrawstwa zasobów. Wydłuża cykl życia produktów.</a:t>
            </a:r>
          </a:p>
          <a:p>
            <a:pPr marL="419100" lvl="0" indent="-342900" algn="just" rtl="0">
              <a:lnSpc>
                <a:spcPct val="115000"/>
              </a:lnSpc>
              <a:spcBef>
                <a:spcPts val="1000"/>
              </a:spcBef>
              <a:spcAft>
                <a:spcPts val="0"/>
              </a:spcAft>
              <a:buClr>
                <a:srgbClr val="000000"/>
              </a:buClr>
              <a:buSzPts val="2400"/>
              <a:buFont typeface="Arial" panose="020B0604020202020204" pitchFamily="34" charset="0"/>
              <a:buChar char="•"/>
            </a:pPr>
            <a:r>
              <a:rPr lang="pl-PL" b="1" i="1" dirty="0">
                <a:solidFill>
                  <a:srgbClr val="000000"/>
                </a:solidFill>
                <a:highlight>
                  <a:schemeClr val="lt1"/>
                </a:highlight>
              </a:rPr>
              <a:t>Neutralność klimatyczna:</a:t>
            </a:r>
            <a:r>
              <a:rPr lang="pl-PL" i="1" dirty="0">
                <a:solidFill>
                  <a:srgbClr val="000000"/>
                </a:solidFill>
                <a:highlight>
                  <a:schemeClr val="lt1"/>
                </a:highlight>
              </a:rPr>
              <a:t>  Polega na równoważeniu emisji gazów cieplarnianych procesami, które wiążą węgiel w atmosferze.</a:t>
            </a:r>
            <a:endParaRPr dirty="0">
              <a:solidFill>
                <a:srgbClr val="000000"/>
              </a:solidFill>
              <a:highlight>
                <a:schemeClr val="lt1"/>
              </a:highligh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3" name="Google Shape;773;p28"/>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06</a:t>
            </a:r>
            <a:endParaRPr/>
          </a:p>
        </p:txBody>
      </p:sp>
      <p:sp>
        <p:nvSpPr>
          <p:cNvPr id="774" name="Google Shape;774;p28"/>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75" name="Google Shape;775;p28"/>
          <p:cNvSpPr txBox="1"/>
          <p:nvPr/>
        </p:nvSpPr>
        <p:spPr>
          <a:xfrm>
            <a:off x="5906320" y="4514232"/>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ODNIESIENIA</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29"/>
          <p:cNvSpPr txBox="1">
            <a:spLocks noGrp="1"/>
          </p:cNvSpPr>
          <p:nvPr>
            <p:ph type="body" idx="2"/>
          </p:nvPr>
        </p:nvSpPr>
        <p:spPr>
          <a:xfrm>
            <a:off x="380300" y="2204875"/>
            <a:ext cx="11440500" cy="42801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US" i="1" u="sng">
                <a:solidFill>
                  <a:srgbClr val="000000"/>
                </a:solidFill>
              </a:rPr>
              <a:t>Publications:</a:t>
            </a:r>
            <a:endParaRPr i="1" u="sng">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a:solidFill>
                  <a:srgbClr val="000000"/>
                </a:solidFill>
              </a:rPr>
              <a:t>AQUA, ACPUA (2019). Proposal for indicators to incorporate the SDGs into institutional quality assessment processes.</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a:solidFill>
                  <a:srgbClr val="000000"/>
                </a:solidFill>
              </a:rPr>
              <a:t>Ayuso, A. (2017). Participation and accountability in the localisation of the 2030 Agenda.  CIDOB Monographs Collection 2017.</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a:solidFill>
                  <a:srgbClr val="000000"/>
                </a:solidFill>
              </a:rPr>
              <a:t>European Commission (2007). Roadmap for the European Sustainable Development Strategy. A sustainable future within reach (pdf).</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a:solidFill>
                  <a:srgbClr val="000000"/>
                </a:solidFill>
              </a:rPr>
              <a:t>European Commission (2017). White Paper on the Future of Europe. </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a:solidFill>
                  <a:srgbClr val="000000"/>
                </a:solidFill>
              </a:rPr>
              <a:t>European Commission (2017). European Pillar of Social Rights.</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a:solidFill>
                  <a:srgbClr val="000000"/>
                </a:solidFill>
              </a:rPr>
              <a:t>European Commission (2019). Reflection paper for a sustainable Europe by 2030.</a:t>
            </a:r>
            <a:endParaRPr>
              <a:solidFill>
                <a:srgbClr val="000000"/>
              </a:solidFill>
            </a:endParaRPr>
          </a:p>
          <a:p>
            <a:pPr marL="457200" lvl="0" indent="0" algn="just" rtl="0">
              <a:lnSpc>
                <a:spcPct val="100000"/>
              </a:lnSpc>
              <a:spcBef>
                <a:spcPts val="0"/>
              </a:spcBef>
              <a:spcAft>
                <a:spcPts val="0"/>
              </a:spcAft>
              <a:buSzPts val="2400"/>
              <a:buNone/>
            </a:pPr>
            <a:endParaRPr>
              <a:solidFill>
                <a:srgbClr val="000000"/>
              </a:solidFill>
            </a:endParaRPr>
          </a:p>
        </p:txBody>
      </p:sp>
      <p:sp>
        <p:nvSpPr>
          <p:cNvPr id="781" name="Google Shape;781;p29"/>
          <p:cNvSpPr txBox="1">
            <a:spLocks noGrp="1"/>
          </p:cNvSpPr>
          <p:nvPr>
            <p:ph type="body" idx="1"/>
          </p:nvPr>
        </p:nvSpPr>
        <p:spPr>
          <a:xfrm>
            <a:off x="860906" y="5601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600"/>
              <a:buNone/>
            </a:pPr>
            <a:r>
              <a:rPr lang="en-US" dirty="0"/>
              <a:t>ODNIESIENIA</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01</a:t>
            </a:r>
            <a:endParaRPr/>
          </a:p>
        </p:txBody>
      </p:sp>
      <p:sp>
        <p:nvSpPr>
          <p:cNvPr id="244" name="Google Shape;244;p5"/>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45" name="Google Shape;245;p5"/>
          <p:cNvSpPr txBox="1"/>
          <p:nvPr/>
        </p:nvSpPr>
        <p:spPr>
          <a:xfrm>
            <a:off x="6163904" y="4770223"/>
            <a:ext cx="452182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WPROWADZENIE DO MODUŁU</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g2d29169d371_0_5"/>
          <p:cNvSpPr txBox="1">
            <a:spLocks noGrp="1"/>
          </p:cNvSpPr>
          <p:nvPr>
            <p:ph type="body" idx="1"/>
          </p:nvPr>
        </p:nvSpPr>
        <p:spPr>
          <a:xfrm>
            <a:off x="942956" y="664969"/>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600"/>
              <a:buFont typeface="Arial"/>
              <a:buNone/>
            </a:pPr>
            <a:r>
              <a:rPr lang="en-US" dirty="0"/>
              <a:t>ODNIESIENIA</a:t>
            </a:r>
            <a:endParaRPr dirty="0"/>
          </a:p>
        </p:txBody>
      </p:sp>
      <p:sp>
        <p:nvSpPr>
          <p:cNvPr id="787" name="Google Shape;787;g2d29169d371_0_5"/>
          <p:cNvSpPr txBox="1">
            <a:spLocks noGrp="1"/>
          </p:cNvSpPr>
          <p:nvPr>
            <p:ph type="body" idx="2"/>
          </p:nvPr>
        </p:nvSpPr>
        <p:spPr>
          <a:xfrm>
            <a:off x="380300" y="2204875"/>
            <a:ext cx="11440500" cy="3203100"/>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0"/>
              </a:spcBef>
              <a:spcAft>
                <a:spcPts val="0"/>
              </a:spcAft>
              <a:buClr>
                <a:srgbClr val="000000"/>
              </a:buClr>
              <a:buSzPts val="2400"/>
              <a:buChar char="-"/>
            </a:pPr>
            <a:r>
              <a:rPr lang="en-US">
                <a:solidFill>
                  <a:srgbClr val="000000"/>
                </a:solidFill>
              </a:rPr>
              <a:t>GRI, UN Global Compact, WBCSD (2016). SDG Compass. The roadmap for business action on the SDGs.</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a:solidFill>
                  <a:srgbClr val="000000"/>
                </a:solidFill>
              </a:rPr>
              <a:t>Gudynas, (2010). Sustainable development: a basic guide to concepts and trends towards another economy.</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a:solidFill>
                  <a:srgbClr val="000000"/>
                </a:solidFill>
              </a:rPr>
              <a:t>United Nations (1948). Universal Declaration of Human Rights. </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a:solidFill>
                  <a:srgbClr val="000000"/>
                </a:solidFill>
              </a:rPr>
              <a:t>United Nations (1987). Report of the World Commission on Environment and Development. "Our Common Future" (Brundtland Report).</a:t>
            </a:r>
            <a:endParaRPr>
              <a:solidFill>
                <a:srgbClr val="000000"/>
              </a:solidFill>
            </a:endParaRPr>
          </a:p>
          <a:p>
            <a:pPr marL="457200" lvl="0" indent="0" algn="just" rtl="0">
              <a:lnSpc>
                <a:spcPct val="100000"/>
              </a:lnSpc>
              <a:spcBef>
                <a:spcPts val="0"/>
              </a:spcBef>
              <a:spcAft>
                <a:spcPts val="0"/>
              </a:spcAft>
              <a:buSzPts val="2400"/>
              <a:buNone/>
            </a:pPr>
            <a:r>
              <a:rPr lang="en-US">
                <a:solidFill>
                  <a:srgbClr val="000000"/>
                </a:solidFill>
              </a:rPr>
              <a:t> </a:t>
            </a:r>
            <a:endParaRPr>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g2d29169d371_0_10"/>
          <p:cNvSpPr txBox="1">
            <a:spLocks noGrp="1"/>
          </p:cNvSpPr>
          <p:nvPr>
            <p:ph type="body" idx="2"/>
          </p:nvPr>
        </p:nvSpPr>
        <p:spPr>
          <a:xfrm>
            <a:off x="514025" y="2408275"/>
            <a:ext cx="7177800" cy="3566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pl-PL" i="1" u="sng" dirty="0">
                <a:solidFill>
                  <a:srgbClr val="000000"/>
                </a:solidFill>
              </a:rPr>
              <a:t>Strony</a:t>
            </a:r>
            <a:r>
              <a:rPr lang="en-US" i="1" u="sng" dirty="0">
                <a:solidFill>
                  <a:srgbClr val="000000"/>
                </a:solidFill>
              </a:rPr>
              <a:t>:</a:t>
            </a:r>
            <a:endParaRPr i="1" u="sng" dirty="0">
              <a:solidFill>
                <a:srgbClr val="000000"/>
              </a:solidFill>
            </a:endParaRPr>
          </a:p>
          <a:p>
            <a:pPr marL="0" lvl="0" indent="0" algn="just" rtl="0">
              <a:lnSpc>
                <a:spcPct val="100000"/>
              </a:lnSpc>
              <a:spcBef>
                <a:spcPts val="0"/>
              </a:spcBef>
              <a:spcAft>
                <a:spcPts val="0"/>
              </a:spcAft>
              <a:buSzPts val="2400"/>
              <a:buNone/>
            </a:pPr>
            <a:endParaRPr i="1" u="sng" dirty="0">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dirty="0">
                <a:solidFill>
                  <a:schemeClr val="hlink"/>
                </a:solidFill>
                <a:uFill>
                  <a:noFill/>
                </a:uFill>
                <a:hlinkClick r:id="rId3"/>
              </a:rPr>
              <a:t>www.consilium.europa.eu</a:t>
            </a:r>
            <a:endParaRPr dirty="0">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dirty="0">
                <a:solidFill>
                  <a:schemeClr val="hlink"/>
                </a:solidFill>
                <a:uFill>
                  <a:noFill/>
                </a:uFill>
                <a:hlinkClick r:id="rId4"/>
              </a:rPr>
              <a:t>www.eesc.europa.eu</a:t>
            </a:r>
            <a:endParaRPr dirty="0">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dirty="0">
                <a:solidFill>
                  <a:schemeClr val="hlink"/>
                </a:solidFill>
                <a:uFill>
                  <a:noFill/>
                </a:uFill>
                <a:hlinkClick r:id="rId5"/>
              </a:rPr>
              <a:t>www.pactomundial.org</a:t>
            </a:r>
            <a:endParaRPr dirty="0">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dirty="0">
                <a:solidFill>
                  <a:schemeClr val="hlink"/>
                </a:solidFill>
                <a:uFill>
                  <a:noFill/>
                </a:uFill>
                <a:hlinkClick r:id="rId6"/>
              </a:rPr>
              <a:t>www.sustainabledevelopment.un.org</a:t>
            </a:r>
            <a:endParaRPr dirty="0">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dirty="0">
                <a:solidFill>
                  <a:schemeClr val="hlink"/>
                </a:solidFill>
                <a:uFill>
                  <a:noFill/>
                </a:uFill>
                <a:hlinkClick r:id="rId7"/>
              </a:rPr>
              <a:t>www.wtwco.com</a:t>
            </a:r>
            <a:endParaRPr dirty="0">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dirty="0">
                <a:solidFill>
                  <a:schemeClr val="hlink"/>
                </a:solidFill>
                <a:uFill>
                  <a:noFill/>
                </a:uFill>
                <a:hlinkClick r:id="rId8"/>
              </a:rPr>
              <a:t>www.redeuroparc</a:t>
            </a:r>
            <a:r>
              <a:rPr lang="en-US" i="1" dirty="0">
                <a:solidFill>
                  <a:schemeClr val="hlink"/>
                </a:solidFill>
                <a:uFill>
                  <a:noFill/>
                </a:uFill>
                <a:hlinkClick r:id="rId8"/>
              </a:rPr>
              <a:t>.org</a:t>
            </a:r>
            <a:endParaRPr i="1" dirty="0">
              <a:solidFill>
                <a:srgbClr val="000000"/>
              </a:solidFill>
            </a:endParaRPr>
          </a:p>
          <a:p>
            <a:pPr marL="457200" lvl="0" indent="0" algn="just" rtl="0">
              <a:lnSpc>
                <a:spcPct val="100000"/>
              </a:lnSpc>
              <a:spcBef>
                <a:spcPts val="0"/>
              </a:spcBef>
              <a:spcAft>
                <a:spcPts val="0"/>
              </a:spcAft>
              <a:buSzPts val="2400"/>
              <a:buNone/>
            </a:pPr>
            <a:endParaRPr dirty="0">
              <a:solidFill>
                <a:srgbClr val="000000"/>
              </a:solidFill>
            </a:endParaRPr>
          </a:p>
          <a:p>
            <a:pPr marL="0" lvl="0" indent="0" algn="just" rtl="0">
              <a:lnSpc>
                <a:spcPct val="100000"/>
              </a:lnSpc>
              <a:spcBef>
                <a:spcPts val="0"/>
              </a:spcBef>
              <a:spcAft>
                <a:spcPts val="0"/>
              </a:spcAft>
              <a:buSzPts val="2400"/>
              <a:buNone/>
            </a:pPr>
            <a:endParaRPr i="1" u="sng" dirty="0">
              <a:solidFill>
                <a:srgbClr val="000000"/>
              </a:solidFill>
            </a:endParaRPr>
          </a:p>
          <a:p>
            <a:pPr marL="0" lvl="0" indent="0" algn="just" rtl="0">
              <a:lnSpc>
                <a:spcPct val="100000"/>
              </a:lnSpc>
              <a:spcBef>
                <a:spcPts val="0"/>
              </a:spcBef>
              <a:spcAft>
                <a:spcPts val="0"/>
              </a:spcAft>
              <a:buSzPts val="2400"/>
              <a:buNone/>
            </a:pPr>
            <a:endParaRPr i="1" u="sng" dirty="0">
              <a:solidFill>
                <a:srgbClr val="000000"/>
              </a:solidFill>
            </a:endParaRPr>
          </a:p>
          <a:p>
            <a:pPr marL="0" lvl="0" indent="0" algn="just" rtl="0">
              <a:lnSpc>
                <a:spcPct val="100000"/>
              </a:lnSpc>
              <a:spcBef>
                <a:spcPts val="0"/>
              </a:spcBef>
              <a:spcAft>
                <a:spcPts val="0"/>
              </a:spcAft>
              <a:buSzPts val="2400"/>
              <a:buNone/>
            </a:pPr>
            <a:endParaRPr i="1" u="sng" dirty="0">
              <a:solidFill>
                <a:srgbClr val="000000"/>
              </a:solidFill>
            </a:endParaRPr>
          </a:p>
        </p:txBody>
      </p:sp>
      <p:sp>
        <p:nvSpPr>
          <p:cNvPr id="793" name="Google Shape;793;g2d29169d371_0_10"/>
          <p:cNvSpPr txBox="1">
            <a:spLocks noGrp="1"/>
          </p:cNvSpPr>
          <p:nvPr>
            <p:ph type="body" idx="1"/>
          </p:nvPr>
        </p:nvSpPr>
        <p:spPr>
          <a:xfrm>
            <a:off x="895331" y="7125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600"/>
              <a:buNone/>
            </a:pPr>
            <a:r>
              <a:rPr lang="en-US" dirty="0"/>
              <a:t>ODNIESIENIA</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8" name="Google Shape;808;g2d29c645a3d_1_633"/>
          <p:cNvSpPr txBox="1">
            <a:spLocks noGrp="1"/>
          </p:cNvSpPr>
          <p:nvPr>
            <p:ph type="body" idx="1"/>
          </p:nvPr>
        </p:nvSpPr>
        <p:spPr>
          <a:xfrm>
            <a:off x="7630825" y="990928"/>
            <a:ext cx="2067000" cy="1485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07</a:t>
            </a:r>
            <a:endParaRPr/>
          </a:p>
        </p:txBody>
      </p:sp>
      <p:sp>
        <p:nvSpPr>
          <p:cNvPr id="809" name="Google Shape;809;g2d29c645a3d_1_633"/>
          <p:cNvSpPr/>
          <p:nvPr/>
        </p:nvSpPr>
        <p:spPr>
          <a:xfrm>
            <a:off x="5722297" y="4461934"/>
            <a:ext cx="5608800" cy="1252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810" name="Google Shape;810;g2d29c645a3d_1_633"/>
          <p:cNvSpPr txBox="1"/>
          <p:nvPr/>
        </p:nvSpPr>
        <p:spPr>
          <a:xfrm>
            <a:off x="5840550" y="4556525"/>
            <a:ext cx="4861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err="1">
                <a:solidFill>
                  <a:srgbClr val="73B64B"/>
                </a:solidFill>
                <a:latin typeface="Calibri"/>
                <a:ea typeface="Calibri"/>
                <a:cs typeface="Calibri"/>
                <a:sym typeface="Calibri"/>
              </a:rPr>
              <a:t>Wystawa</a:t>
            </a:r>
            <a:r>
              <a:rPr lang="en-US" sz="3600" b="1" i="0" u="none" strike="noStrike" cap="none" dirty="0">
                <a:solidFill>
                  <a:srgbClr val="73B64B"/>
                </a:solidFill>
                <a:latin typeface="Calibri"/>
                <a:ea typeface="Calibri"/>
                <a:cs typeface="Calibri"/>
                <a:sym typeface="Calibri"/>
              </a:rPr>
              <a:t>: Normy ISO</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g2d29c645a3d_1_641"/>
          <p:cNvSpPr txBox="1">
            <a:spLocks noGrp="1"/>
          </p:cNvSpPr>
          <p:nvPr>
            <p:ph type="body" idx="1"/>
          </p:nvPr>
        </p:nvSpPr>
        <p:spPr>
          <a:xfrm>
            <a:off x="867175" y="500000"/>
            <a:ext cx="6819600" cy="105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600"/>
              <a:buNone/>
            </a:pPr>
            <a:r>
              <a:rPr lang="en-US" sz="3800" dirty="0" err="1"/>
              <a:t>Załącznik</a:t>
            </a:r>
            <a:r>
              <a:rPr lang="en-US" sz="3800" dirty="0"/>
              <a:t>: </a:t>
            </a:r>
            <a:r>
              <a:rPr lang="en-US" sz="3800" dirty="0" err="1"/>
              <a:t>Zarys</a:t>
            </a:r>
            <a:r>
              <a:rPr lang="en-US" sz="3800" dirty="0"/>
              <a:t> norm ISO </a:t>
            </a:r>
            <a:endParaRPr sz="3800" dirty="0"/>
          </a:p>
        </p:txBody>
      </p:sp>
      <p:graphicFrame>
        <p:nvGraphicFramePr>
          <p:cNvPr id="816" name="Google Shape;816;g2d29c645a3d_1_641"/>
          <p:cNvGraphicFramePr/>
          <p:nvPr>
            <p:extLst>
              <p:ext uri="{D42A27DB-BD31-4B8C-83A1-F6EECF244321}">
                <p14:modId xmlns:p14="http://schemas.microsoft.com/office/powerpoint/2010/main" val="2865065385"/>
              </p:ext>
            </p:extLst>
          </p:nvPr>
        </p:nvGraphicFramePr>
        <p:xfrm>
          <a:off x="11824" y="2022575"/>
          <a:ext cx="11719225" cy="4757545"/>
        </p:xfrm>
        <a:graphic>
          <a:graphicData uri="http://schemas.openxmlformats.org/drawingml/2006/table">
            <a:tbl>
              <a:tblPr>
                <a:noFill/>
                <a:tableStyleId>{95F67AED-CA56-48A6-83FF-9060A25F638A}</a:tableStyleId>
              </a:tblPr>
              <a:tblGrid>
                <a:gridCol w="3883950">
                  <a:extLst>
                    <a:ext uri="{9D8B030D-6E8A-4147-A177-3AD203B41FA5}">
                      <a16:colId xmlns:a16="http://schemas.microsoft.com/office/drawing/2014/main" val="20000"/>
                    </a:ext>
                  </a:extLst>
                </a:gridCol>
                <a:gridCol w="941250">
                  <a:extLst>
                    <a:ext uri="{9D8B030D-6E8A-4147-A177-3AD203B41FA5}">
                      <a16:colId xmlns:a16="http://schemas.microsoft.com/office/drawing/2014/main" val="20001"/>
                    </a:ext>
                  </a:extLst>
                </a:gridCol>
                <a:gridCol w="6894025">
                  <a:extLst>
                    <a:ext uri="{9D8B030D-6E8A-4147-A177-3AD203B41FA5}">
                      <a16:colId xmlns:a16="http://schemas.microsoft.com/office/drawing/2014/main" val="20002"/>
                    </a:ext>
                  </a:extLst>
                </a:gridCol>
              </a:tblGrid>
              <a:tr h="1073475">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t>Emisje i ślad węglowy</a:t>
                      </a:r>
                      <a:endParaRPr sz="1400" b="1" u="none" strike="noStrike" cap="none" dirty="0"/>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      14064-1</a:t>
                      </a:r>
                      <a:endParaRPr sz="1100" b="1" u="none" strike="noStrike" cap="none"/>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t>      14064-2</a:t>
                      </a:r>
                      <a:endParaRPr sz="1100" b="1" u="none" strike="noStrike" cap="none"/>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t>      14064-3</a:t>
                      </a:r>
                      <a:endParaRPr sz="1100" b="1" u="none" strike="noStrike" cap="none"/>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t>      14065</a:t>
                      </a:r>
                      <a:endParaRPr sz="1100" b="1" u="none" strike="noStrike" cap="none"/>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t>      14066</a:t>
                      </a:r>
                      <a:endParaRPr sz="1100" b="1" u="none" strike="noStrike" cap="none"/>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t>      14067</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1500"/>
                        <a:buFont typeface="Arial"/>
                        <a:buNone/>
                      </a:pPr>
                      <a:r>
                        <a:rPr lang="pl-PL" sz="1500" u="none" strike="noStrike" cap="none" dirty="0">
                          <a:latin typeface="Calibri"/>
                          <a:ea typeface="Calibri"/>
                          <a:cs typeface="Calibri"/>
                          <a:sym typeface="Calibri"/>
                        </a:rPr>
                        <a:t>Kwantyfikacja i sprawozdawczość w zakresie emisji i pochłaniania gazów cieplarnianych</a:t>
                      </a:r>
                      <a:endParaRPr sz="1500" u="none" strike="noStrike" cap="none" dirty="0">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1003425">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t>Oszczędność energii</a:t>
                      </a:r>
                      <a:endParaRPr sz="1400" b="1" u="none" strike="noStrike" cap="none" dirty="0"/>
                    </a:p>
                  </a:txBody>
                  <a:tcPr marL="28575" marR="28575" marT="19050" marB="19050" anchor="ctr">
                    <a:lnL w="19050" cap="flat" cmpd="sng">
                      <a:solidFill>
                        <a:srgbClr val="4A86E8"/>
                      </a:solidFill>
                      <a:prstDash val="solid"/>
                      <a:round/>
                      <a:headEnd type="none" w="sm" len="sm"/>
                      <a:tailEnd type="none" w="sm" len="sm"/>
                    </a:lnL>
                    <a:lnR w="19050" cap="flat" cmpd="sng" algn="ctr">
                      <a:solidFill>
                        <a:srgbClr val="4A86E8"/>
                      </a:solidFill>
                      <a:prstDash val="solid"/>
                      <a:round/>
                      <a:headEnd type="none" w="sm" len="sm"/>
                      <a:tailEnd type="none" w="sm" len="sm"/>
                    </a:lnR>
                    <a:lnT w="19050" cap="flat" cmpd="sng" algn="ctr">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FEFF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50001</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50002</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50003</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50004</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50006</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50015</a:t>
                      </a:r>
                      <a:endParaRPr sz="1100" b="1" u="none" strike="noStrike" cap="none"/>
                    </a:p>
                  </a:txBody>
                  <a:tcPr marL="28575" marR="28575" marT="19050" marB="19050" anchor="ctr">
                    <a:lnL w="19050" cap="flat" cmpd="sng" algn="ctr">
                      <a:solidFill>
                        <a:srgbClr val="4A86E8"/>
                      </a:solidFill>
                      <a:prstDash val="solid"/>
                      <a:round/>
                      <a:headEnd type="none" w="sm" len="sm"/>
                      <a:tailEnd type="none" w="sm" len="sm"/>
                    </a:lnL>
                    <a:lnR w="19050" cap="flat" cmpd="sng" algn="ctr">
                      <a:solidFill>
                        <a:srgbClr val="4A86E8"/>
                      </a:solidFill>
                      <a:prstDash val="solid"/>
                      <a:round/>
                      <a:headEnd type="none" w="sm" len="sm"/>
                      <a:tailEnd type="none" w="sm" len="sm"/>
                    </a:lnR>
                    <a:lnT w="19050" cap="flat" cmpd="sng" algn="ctr">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FEFFD4"/>
                    </a:solidFill>
                  </a:tcPr>
                </a:tc>
                <a:tc>
                  <a:txBody>
                    <a:bodyPr/>
                    <a:lstStyle/>
                    <a:p>
                      <a:pPr marL="0" marR="0" lvl="0" indent="0" algn="ctr" rtl="0">
                        <a:lnSpc>
                          <a:spcPct val="115000"/>
                        </a:lnSpc>
                        <a:spcBef>
                          <a:spcPts val="0"/>
                        </a:spcBef>
                        <a:spcAft>
                          <a:spcPts val="0"/>
                        </a:spcAft>
                        <a:buClr>
                          <a:srgbClr val="000000"/>
                        </a:buClr>
                        <a:buSzPts val="1500"/>
                        <a:buFont typeface="Arial"/>
                        <a:buNone/>
                      </a:pPr>
                      <a:r>
                        <a:rPr lang="pl-PL" sz="1500" u="none" strike="noStrike" cap="none" dirty="0">
                          <a:latin typeface="Calibri"/>
                          <a:ea typeface="Calibri"/>
                          <a:cs typeface="Calibri"/>
                          <a:sym typeface="Calibri"/>
                        </a:rPr>
                        <a:t>Systemy zarządzania energią i audyty energetyczne</a:t>
                      </a:r>
                      <a:endParaRPr sz="1500" u="none" strike="noStrike" cap="none" dirty="0">
                        <a:latin typeface="Calibri"/>
                        <a:ea typeface="Calibri"/>
                        <a:cs typeface="Calibri"/>
                        <a:sym typeface="Calibri"/>
                      </a:endParaRPr>
                    </a:p>
                  </a:txBody>
                  <a:tcPr marL="28575" marR="28575" marT="19050" marB="19050" anchor="ctr">
                    <a:lnL w="19050" cap="flat" cmpd="sng" algn="ctr">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lgn="ctr">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FEFFD4"/>
                    </a:solidFill>
                  </a:tcPr>
                </a:tc>
                <a:extLst>
                  <a:ext uri="{0D108BD9-81ED-4DB2-BD59-A6C34878D82A}">
                    <a16:rowId xmlns:a16="http://schemas.microsoft.com/office/drawing/2014/main" val="10003"/>
                  </a:ext>
                </a:extLst>
              </a:tr>
              <a:tr h="176775">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t>Oszczędność wody</a:t>
                      </a:r>
                      <a:endParaRPr sz="1400" b="1" u="none" strike="noStrike" cap="none" dirty="0"/>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0E0E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14046</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0E0E3"/>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pl-PL" sz="1400" u="none" strike="noStrike" cap="none" dirty="0">
                          <a:latin typeface="Calibri"/>
                          <a:ea typeface="Calibri"/>
                          <a:cs typeface="Calibri"/>
                          <a:sym typeface="Calibri"/>
                        </a:rPr>
                        <a:t>Ślad wodny produktów, procesów i organizacji.</a:t>
                      </a:r>
                      <a:endParaRPr sz="1400" u="none" strike="noStrike" cap="none" dirty="0">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0E0E3"/>
                    </a:solidFill>
                  </a:tcPr>
                </a:tc>
                <a:extLst>
                  <a:ext uri="{0D108BD9-81ED-4DB2-BD59-A6C34878D82A}">
                    <a16:rowId xmlns:a16="http://schemas.microsoft.com/office/drawing/2014/main" val="10004"/>
                  </a:ext>
                </a:extLst>
              </a:tr>
              <a:tr h="268375">
                <a:tc rowSpan="6">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dirty="0" err="1"/>
                        <a:t>Etykiety</a:t>
                      </a:r>
                      <a:r>
                        <a:rPr lang="en-US" sz="1400" b="1" u="none" strike="noStrike" cap="none" dirty="0"/>
                        <a:t> </a:t>
                      </a:r>
                      <a:r>
                        <a:rPr lang="en-US" sz="1400" b="1" u="none" strike="noStrike" cap="none" dirty="0" err="1"/>
                        <a:t>środowiskowe</a:t>
                      </a:r>
                      <a:endParaRPr sz="1400" b="1" u="none" strike="noStrike" cap="none" dirty="0"/>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14001</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pl-PL" sz="1400" u="none" strike="noStrike" cap="none" dirty="0">
                          <a:latin typeface="Calibri"/>
                          <a:ea typeface="Calibri"/>
                          <a:cs typeface="Calibri"/>
                          <a:sym typeface="Calibri"/>
                        </a:rPr>
                        <a:t>System zarządzania środowiskowego w firmie</a:t>
                      </a:r>
                      <a:endParaRPr sz="1400" u="none" strike="noStrike" cap="none" dirty="0">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extLst>
                  <a:ext uri="{0D108BD9-81ED-4DB2-BD59-A6C34878D82A}">
                    <a16:rowId xmlns:a16="http://schemas.microsoft.com/office/drawing/2014/main" val="10005"/>
                  </a:ext>
                </a:extLst>
              </a:tr>
              <a:tr h="38340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14025</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14020</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pl-PL" sz="1400" u="none" strike="noStrike" cap="none" dirty="0">
                          <a:latin typeface="Calibri"/>
                          <a:ea typeface="Calibri"/>
                          <a:cs typeface="Calibri"/>
                          <a:sym typeface="Calibri"/>
                        </a:rPr>
                        <a:t>Etykiety i deklaracje środowiskowe TYP III</a:t>
                      </a:r>
                      <a:endParaRPr sz="1400" u="none" strike="noStrike" cap="none" dirty="0">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extLst>
                  <a:ext uri="{0D108BD9-81ED-4DB2-BD59-A6C34878D82A}">
                    <a16:rowId xmlns:a16="http://schemas.microsoft.com/office/drawing/2014/main" val="10006"/>
                  </a:ext>
                </a:extLst>
              </a:tr>
              <a:tr h="26837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14020</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400" u="none" strike="noStrike" cap="none" dirty="0" err="1">
                          <a:latin typeface="Calibri"/>
                          <a:ea typeface="Calibri"/>
                          <a:cs typeface="Calibri"/>
                          <a:sym typeface="Calibri"/>
                        </a:rPr>
                        <a:t>Etykiety</a:t>
                      </a:r>
                      <a:r>
                        <a:rPr lang="en-US" sz="1400" u="none" strike="noStrike" cap="none" dirty="0">
                          <a:latin typeface="Calibri"/>
                          <a:ea typeface="Calibri"/>
                          <a:cs typeface="Calibri"/>
                          <a:sym typeface="Calibri"/>
                        </a:rPr>
                        <a:t> </a:t>
                      </a:r>
                      <a:r>
                        <a:rPr lang="en-US" sz="1400" u="none" strike="noStrike" cap="none" dirty="0" err="1">
                          <a:latin typeface="Calibri"/>
                          <a:ea typeface="Calibri"/>
                          <a:cs typeface="Calibri"/>
                          <a:sym typeface="Calibri"/>
                        </a:rPr>
                        <a:t>środowiskowe</a:t>
                      </a:r>
                      <a:r>
                        <a:rPr lang="en-US" sz="1400" u="none" strike="noStrike" cap="none" dirty="0">
                          <a:latin typeface="Calibri"/>
                          <a:ea typeface="Calibri"/>
                          <a:cs typeface="Calibri"/>
                          <a:sym typeface="Calibri"/>
                        </a:rPr>
                        <a:t>: </a:t>
                      </a:r>
                      <a:r>
                        <a:rPr lang="en-US" sz="1400" u="none" strike="noStrike" cap="none" dirty="0" err="1">
                          <a:latin typeface="Calibri"/>
                          <a:ea typeface="Calibri"/>
                          <a:cs typeface="Calibri"/>
                          <a:sym typeface="Calibri"/>
                        </a:rPr>
                        <a:t>Zasady</a:t>
                      </a:r>
                      <a:r>
                        <a:rPr lang="en-US" sz="1400" u="none" strike="noStrike" cap="none" dirty="0">
                          <a:latin typeface="Calibri"/>
                          <a:ea typeface="Calibri"/>
                          <a:cs typeface="Calibri"/>
                          <a:sym typeface="Calibri"/>
                        </a:rPr>
                        <a:t> </a:t>
                      </a:r>
                      <a:r>
                        <a:rPr lang="en-US" sz="1400" u="none" strike="noStrike" cap="none" dirty="0" err="1">
                          <a:latin typeface="Calibri"/>
                          <a:ea typeface="Calibri"/>
                          <a:cs typeface="Calibri"/>
                          <a:sym typeface="Calibri"/>
                        </a:rPr>
                        <a:t>ogólne</a:t>
                      </a:r>
                      <a:endParaRPr sz="1400" u="none" strike="noStrike" cap="none" dirty="0">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extLst>
                  <a:ext uri="{0D108BD9-81ED-4DB2-BD59-A6C34878D82A}">
                    <a16:rowId xmlns:a16="http://schemas.microsoft.com/office/drawing/2014/main" val="10007"/>
                  </a:ext>
                </a:extLst>
              </a:tr>
              <a:tr h="26837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14054</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pl-PL" sz="1400" u="none" strike="noStrike" cap="none" dirty="0">
                          <a:latin typeface="Calibri"/>
                          <a:ea typeface="Calibri"/>
                          <a:cs typeface="Calibri"/>
                          <a:sym typeface="Calibri"/>
                        </a:rPr>
                        <a:t>Własne deklaracje środowiskowe. Etykietowanie środowiskowe typu II.</a:t>
                      </a:r>
                      <a:endParaRPr sz="1400" u="none" strike="noStrike" cap="none" dirty="0">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extLst>
                  <a:ext uri="{0D108BD9-81ED-4DB2-BD59-A6C34878D82A}">
                    <a16:rowId xmlns:a16="http://schemas.microsoft.com/office/drawing/2014/main" val="10008"/>
                  </a:ext>
                </a:extLst>
              </a:tr>
              <a:tr h="26837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14024</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400" u="none" strike="noStrike" cap="none" dirty="0" err="1">
                          <a:latin typeface="Calibri"/>
                          <a:ea typeface="Calibri"/>
                          <a:cs typeface="Calibri"/>
                          <a:sym typeface="Calibri"/>
                        </a:rPr>
                        <a:t>Etykieta</a:t>
                      </a:r>
                      <a:r>
                        <a:rPr lang="en-US" sz="1400" u="none" strike="noStrike" cap="none" dirty="0">
                          <a:latin typeface="Calibri"/>
                          <a:ea typeface="Calibri"/>
                          <a:cs typeface="Calibri"/>
                          <a:sym typeface="Calibri"/>
                        </a:rPr>
                        <a:t> </a:t>
                      </a:r>
                      <a:r>
                        <a:rPr lang="en-US" sz="1400" u="none" strike="noStrike" cap="none" dirty="0" err="1">
                          <a:latin typeface="Calibri"/>
                          <a:ea typeface="Calibri"/>
                          <a:cs typeface="Calibri"/>
                          <a:sym typeface="Calibri"/>
                        </a:rPr>
                        <a:t>środowiskowa</a:t>
                      </a:r>
                      <a:r>
                        <a:rPr lang="en-US" sz="1400" u="none" strike="noStrike" cap="none" dirty="0">
                          <a:latin typeface="Calibri"/>
                          <a:ea typeface="Calibri"/>
                          <a:cs typeface="Calibri"/>
                          <a:sym typeface="Calibri"/>
                        </a:rPr>
                        <a:t> </a:t>
                      </a:r>
                      <a:r>
                        <a:rPr lang="en-US" sz="1400" u="none" strike="noStrike" cap="none" dirty="0" err="1">
                          <a:latin typeface="Calibri"/>
                          <a:ea typeface="Calibri"/>
                          <a:cs typeface="Calibri"/>
                          <a:sym typeface="Calibri"/>
                        </a:rPr>
                        <a:t>Tipe</a:t>
                      </a:r>
                      <a:r>
                        <a:rPr lang="en-US" sz="1400" u="none" strike="noStrike" cap="none" dirty="0">
                          <a:latin typeface="Calibri"/>
                          <a:ea typeface="Calibri"/>
                          <a:cs typeface="Calibri"/>
                          <a:sym typeface="Calibri"/>
                        </a:rPr>
                        <a:t> I</a:t>
                      </a:r>
                      <a:endParaRPr sz="1400" u="none" strike="noStrike" cap="none" dirty="0">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extLst>
                  <a:ext uri="{0D108BD9-81ED-4DB2-BD59-A6C34878D82A}">
                    <a16:rowId xmlns:a16="http://schemas.microsoft.com/office/drawing/2014/main" val="10009"/>
                  </a:ext>
                </a:extLst>
              </a:tr>
              <a:tr h="31872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14040</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14044</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400" u="none" strike="noStrike" cap="none" dirty="0">
                          <a:latin typeface="Calibri"/>
                          <a:ea typeface="Calibri"/>
                          <a:cs typeface="Calibri"/>
                          <a:sym typeface="Calibri"/>
                        </a:rPr>
                        <a:t>Analiza </a:t>
                      </a:r>
                      <a:r>
                        <a:rPr lang="en-US" sz="1400" u="none" strike="noStrike" cap="none" dirty="0" err="1">
                          <a:latin typeface="Calibri"/>
                          <a:ea typeface="Calibri"/>
                          <a:cs typeface="Calibri"/>
                          <a:sym typeface="Calibri"/>
                        </a:rPr>
                        <a:t>cyklu</a:t>
                      </a:r>
                      <a:r>
                        <a:rPr lang="en-US" sz="1400" u="none" strike="noStrike" cap="none" dirty="0">
                          <a:latin typeface="Calibri"/>
                          <a:ea typeface="Calibri"/>
                          <a:cs typeface="Calibri"/>
                          <a:sym typeface="Calibri"/>
                        </a:rPr>
                        <a:t> </a:t>
                      </a:r>
                      <a:r>
                        <a:rPr lang="en-US" sz="1400" u="none" strike="noStrike" cap="none" dirty="0" err="1">
                          <a:latin typeface="Calibri"/>
                          <a:ea typeface="Calibri"/>
                          <a:cs typeface="Calibri"/>
                          <a:sym typeface="Calibri"/>
                        </a:rPr>
                        <a:t>życia</a:t>
                      </a:r>
                      <a:r>
                        <a:rPr lang="en-US" sz="1400" u="none" strike="noStrike" cap="none" dirty="0">
                          <a:latin typeface="Calibri"/>
                          <a:ea typeface="Calibri"/>
                          <a:cs typeface="Calibri"/>
                          <a:sym typeface="Calibri"/>
                        </a:rPr>
                        <a:t> </a:t>
                      </a:r>
                      <a:r>
                        <a:rPr lang="en-US" sz="1400" u="none" strike="noStrike" cap="none" dirty="0" err="1">
                          <a:latin typeface="Calibri"/>
                          <a:ea typeface="Calibri"/>
                          <a:cs typeface="Calibri"/>
                          <a:sym typeface="Calibri"/>
                        </a:rPr>
                        <a:t>produktu</a:t>
                      </a:r>
                      <a:endParaRPr sz="1400" u="none" strike="noStrike" cap="none" dirty="0">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extLst>
                  <a:ext uri="{0D108BD9-81ED-4DB2-BD59-A6C34878D82A}">
                    <a16:rowId xmlns:a16="http://schemas.microsoft.com/office/drawing/2014/main" val="10010"/>
                  </a:ext>
                </a:extLst>
              </a:tr>
              <a:tr h="254600">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dirty="0"/>
                        <a:t>Sektor </a:t>
                      </a:r>
                      <a:r>
                        <a:rPr lang="en-US" sz="1400" b="1" u="none" strike="noStrike" cap="none" dirty="0" err="1"/>
                        <a:t>drzewny</a:t>
                      </a:r>
                      <a:endParaRPr sz="1400" b="1" u="none" strike="noStrike" cap="none" dirty="0"/>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FCE2B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        9001</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FCE2B8"/>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400" u="none" strike="noStrike" cap="none" dirty="0" err="1">
                          <a:latin typeface="Calibri"/>
                          <a:ea typeface="Calibri"/>
                          <a:cs typeface="Calibri"/>
                          <a:sym typeface="Calibri"/>
                        </a:rPr>
                        <a:t>Identyfikowalność</a:t>
                      </a:r>
                      <a:r>
                        <a:rPr lang="en-US" sz="1400" u="none" strike="noStrike" cap="none" dirty="0">
                          <a:latin typeface="Calibri"/>
                          <a:ea typeface="Calibri"/>
                          <a:cs typeface="Calibri"/>
                          <a:sym typeface="Calibri"/>
                        </a:rPr>
                        <a:t> </a:t>
                      </a:r>
                      <a:r>
                        <a:rPr lang="en-US" sz="1400" u="none" strike="noStrike" cap="none" dirty="0" err="1">
                          <a:latin typeface="Calibri"/>
                          <a:ea typeface="Calibri"/>
                          <a:cs typeface="Calibri"/>
                          <a:sym typeface="Calibri"/>
                        </a:rPr>
                        <a:t>produktów</a:t>
                      </a:r>
                      <a:r>
                        <a:rPr lang="en-US" sz="1400" u="none" strike="noStrike" cap="none" dirty="0">
                          <a:latin typeface="Calibri"/>
                          <a:ea typeface="Calibri"/>
                          <a:cs typeface="Calibri"/>
                          <a:sym typeface="Calibri"/>
                        </a:rPr>
                        <a:t> </a:t>
                      </a:r>
                      <a:r>
                        <a:rPr lang="en-US" sz="1400" u="none" strike="noStrike" cap="none" dirty="0" err="1">
                          <a:latin typeface="Calibri"/>
                          <a:ea typeface="Calibri"/>
                          <a:cs typeface="Calibri"/>
                          <a:sym typeface="Calibri"/>
                        </a:rPr>
                        <a:t>drzewnych</a:t>
                      </a:r>
                      <a:endParaRPr sz="1400" u="none" strike="noStrike" cap="none" dirty="0">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FCE2B8"/>
                    </a:solidFill>
                  </a:tcPr>
                </a:tc>
                <a:extLst>
                  <a:ext uri="{0D108BD9-81ED-4DB2-BD59-A6C34878D82A}">
                    <a16:rowId xmlns:a16="http://schemas.microsoft.com/office/drawing/2014/main" val="10011"/>
                  </a:ext>
                </a:extLst>
              </a:tr>
              <a:tr h="240825">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dirty="0" err="1"/>
                        <a:t>Społeczna</a:t>
                      </a:r>
                      <a:r>
                        <a:rPr lang="en-US" sz="1400" b="1" u="none" strike="noStrike" cap="none" dirty="0"/>
                        <a:t> </a:t>
                      </a:r>
                      <a:r>
                        <a:rPr lang="en-US" sz="1400" b="1" u="none" strike="noStrike" cap="none" dirty="0" err="1"/>
                        <a:t>odpowiedzialność</a:t>
                      </a:r>
                      <a:r>
                        <a:rPr lang="en-US" sz="1400" b="1" u="none" strike="noStrike" cap="none" dirty="0"/>
                        <a:t> </a:t>
                      </a:r>
                      <a:r>
                        <a:rPr lang="en-US" sz="1400" b="1" u="none" strike="noStrike" cap="none" dirty="0" err="1"/>
                        <a:t>biznesu</a:t>
                      </a:r>
                      <a:endParaRPr sz="1400" b="1" u="none" strike="noStrike" cap="none" dirty="0"/>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      26000</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D9D9"/>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pl-PL" sz="1400" u="none" strike="noStrike" cap="none" dirty="0">
                          <a:latin typeface="Calibri"/>
                          <a:ea typeface="Calibri"/>
                          <a:cs typeface="Calibri"/>
                          <a:sym typeface="Calibri"/>
                        </a:rPr>
                        <a:t>Jest to przewodnik. Nie podlega certyfikacji. Prawa człowieka.</a:t>
                      </a:r>
                      <a:endParaRPr sz="1400" u="none" strike="noStrike" cap="none" dirty="0">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D9D9"/>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31"/>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US"/>
              <a:t>www.</a:t>
            </a:r>
            <a:r>
              <a:rPr lang="en-US" b="1"/>
              <a:t>website</a:t>
            </a:r>
            <a:r>
              <a:rPr lang="en-US"/>
              <a:t>.eu</a:t>
            </a:r>
            <a:endParaRPr/>
          </a:p>
          <a:p>
            <a:pPr marL="0" lvl="0" indent="0" algn="ctr" rtl="0">
              <a:lnSpc>
                <a:spcPct val="100000"/>
              </a:lnSpc>
              <a:spcBef>
                <a:spcPts val="0"/>
              </a:spcBef>
              <a:spcAft>
                <a:spcPts val="0"/>
              </a:spcAft>
              <a:buClr>
                <a:schemeClr val="lt1"/>
              </a:buClr>
              <a:buSzPts val="2400"/>
              <a:buNone/>
            </a:pPr>
            <a:endParaRPr/>
          </a:p>
        </p:txBody>
      </p:sp>
      <p:sp>
        <p:nvSpPr>
          <p:cNvPr id="823" name="Google Shape;823;p31"/>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pl-PL" dirty="0"/>
              <a:t>Czy są jakieś pytania?</a:t>
            </a:r>
            <a:endParaRPr dirty="0"/>
          </a:p>
        </p:txBody>
      </p:sp>
      <p:sp>
        <p:nvSpPr>
          <p:cNvPr id="824" name="Google Shape;824;p31"/>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pl-PL" dirty="0"/>
              <a:t>Dziękuję</a:t>
            </a:r>
            <a:endParaRPr dirty="0"/>
          </a:p>
        </p:txBody>
      </p:sp>
      <p:grpSp>
        <p:nvGrpSpPr>
          <p:cNvPr id="825" name="Google Shape;825;p31"/>
          <p:cNvGrpSpPr/>
          <p:nvPr/>
        </p:nvGrpSpPr>
        <p:grpSpPr>
          <a:xfrm>
            <a:off x="8380634" y="2920943"/>
            <a:ext cx="3193903" cy="538831"/>
            <a:chOff x="5349868" y="8302092"/>
            <a:chExt cx="1664680" cy="280842"/>
          </a:xfrm>
        </p:grpSpPr>
        <p:grpSp>
          <p:nvGrpSpPr>
            <p:cNvPr id="826" name="Google Shape;826;p31"/>
            <p:cNvGrpSpPr/>
            <p:nvPr/>
          </p:nvGrpSpPr>
          <p:grpSpPr>
            <a:xfrm>
              <a:off x="6388006" y="8302092"/>
              <a:ext cx="280634" cy="280634"/>
              <a:chOff x="1950027" y="2499889"/>
              <a:chExt cx="850463" cy="850463"/>
            </a:xfrm>
          </p:grpSpPr>
          <p:sp>
            <p:nvSpPr>
              <p:cNvPr id="827" name="Google Shape;827;p31"/>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28" name="Google Shape;828;p31"/>
              <p:cNvGrpSpPr/>
              <p:nvPr/>
            </p:nvGrpSpPr>
            <p:grpSpPr>
              <a:xfrm>
                <a:off x="2107521" y="2657382"/>
                <a:ext cx="535476" cy="535477"/>
                <a:chOff x="2107521" y="2657382"/>
                <a:chExt cx="535476" cy="535477"/>
              </a:xfrm>
            </p:grpSpPr>
            <p:sp>
              <p:nvSpPr>
                <p:cNvPr id="829" name="Google Shape;829;p31"/>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0" name="Google Shape;830;p31"/>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1" name="Google Shape;831;p31"/>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832" name="Google Shape;832;p31"/>
            <p:cNvGrpSpPr/>
            <p:nvPr/>
          </p:nvGrpSpPr>
          <p:grpSpPr>
            <a:xfrm>
              <a:off x="5695775" y="8302092"/>
              <a:ext cx="280634" cy="280634"/>
              <a:chOff x="-147782" y="2499889"/>
              <a:chExt cx="850463" cy="850463"/>
            </a:xfrm>
          </p:grpSpPr>
          <p:sp>
            <p:nvSpPr>
              <p:cNvPr id="833" name="Google Shape;833;p31"/>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4" name="Google Shape;834;p31"/>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35" name="Google Shape;835;p31"/>
            <p:cNvGrpSpPr/>
            <p:nvPr/>
          </p:nvGrpSpPr>
          <p:grpSpPr>
            <a:xfrm>
              <a:off x="6733914" y="8302092"/>
              <a:ext cx="280634" cy="280634"/>
              <a:chOff x="2998302" y="2499889"/>
              <a:chExt cx="850463" cy="850463"/>
            </a:xfrm>
          </p:grpSpPr>
          <p:sp>
            <p:nvSpPr>
              <p:cNvPr id="836" name="Google Shape;836;p31"/>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7" name="Google Shape;837;p31"/>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38" name="Google Shape;838;p31"/>
            <p:cNvGrpSpPr/>
            <p:nvPr/>
          </p:nvGrpSpPr>
          <p:grpSpPr>
            <a:xfrm>
              <a:off x="5349868" y="8302092"/>
              <a:ext cx="280634" cy="280842"/>
              <a:chOff x="-1196056" y="2499889"/>
              <a:chExt cx="850463" cy="851092"/>
            </a:xfrm>
          </p:grpSpPr>
          <p:sp>
            <p:nvSpPr>
              <p:cNvPr id="839" name="Google Shape;839;p31"/>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0" name="Google Shape;840;p31"/>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41" name="Google Shape;841;p31"/>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42" name="Google Shape;842;p31" descr="World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59170" y="8319371"/>
              <a:ext cx="246077" cy="246077"/>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6"/>
          <p:cNvSpPr txBox="1">
            <a:spLocks noGrp="1"/>
          </p:cNvSpPr>
          <p:nvPr>
            <p:ph type="body" idx="1"/>
          </p:nvPr>
        </p:nvSpPr>
        <p:spPr>
          <a:xfrm>
            <a:off x="4912293" y="846903"/>
            <a:ext cx="6562677" cy="3987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OMÓWIENIE TEMATU</a:t>
            </a:r>
            <a:endParaRPr dirty="0"/>
          </a:p>
        </p:txBody>
      </p:sp>
      <p:sp>
        <p:nvSpPr>
          <p:cNvPr id="251" name="Google Shape;251;p6"/>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01</a:t>
            </a:r>
            <a:endParaRPr/>
          </a:p>
        </p:txBody>
      </p:sp>
      <p:sp>
        <p:nvSpPr>
          <p:cNvPr id="252" name="Google Shape;252;p6"/>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CELE</a:t>
            </a:r>
            <a:endParaRPr dirty="0"/>
          </a:p>
        </p:txBody>
      </p:sp>
      <p:sp>
        <p:nvSpPr>
          <p:cNvPr id="253" name="Google Shape;253;p6"/>
          <p:cNvSpPr txBox="1">
            <a:spLocks noGrp="1"/>
          </p:cNvSpPr>
          <p:nvPr>
            <p:ph type="body" idx="6"/>
          </p:nvPr>
        </p:nvSpPr>
        <p:spPr>
          <a:xfrm>
            <a:off x="4927790" y="4633833"/>
            <a:ext cx="6562677" cy="45808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EFEKTY KSZTAŁCENIA</a:t>
            </a:r>
            <a:endParaRPr dirty="0"/>
          </a:p>
        </p:txBody>
      </p:sp>
      <p:sp>
        <p:nvSpPr>
          <p:cNvPr id="254" name="Google Shape;254;p6"/>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02</a:t>
            </a:r>
            <a:endParaRPr/>
          </a:p>
        </p:txBody>
      </p:sp>
      <p:sp>
        <p:nvSpPr>
          <p:cNvPr id="255" name="Google Shape;255;p6"/>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03</a:t>
            </a:r>
            <a:endParaRPr/>
          </a:p>
        </p:txBody>
      </p:sp>
      <p:sp>
        <p:nvSpPr>
          <p:cNvPr id="256" name="Google Shape;256;p6"/>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57" name="Google Shape;257;p6"/>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7"/>
          <p:cNvSpPr txBox="1">
            <a:spLocks noGrp="1"/>
          </p:cNvSpPr>
          <p:nvPr>
            <p:ph type="body" idx="1"/>
          </p:nvPr>
        </p:nvSpPr>
        <p:spPr>
          <a:xfrm>
            <a:off x="659742" y="327525"/>
            <a:ext cx="2778600" cy="8037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SzPts val="3600"/>
              <a:buAutoNum type="arabicPeriod"/>
            </a:pPr>
            <a:r>
              <a:rPr lang="en-US" dirty="0"/>
              <a:t>WSTĘP</a:t>
            </a:r>
            <a:endParaRPr dirty="0"/>
          </a:p>
        </p:txBody>
      </p:sp>
      <p:sp>
        <p:nvSpPr>
          <p:cNvPr id="264" name="Google Shape;264;p7"/>
          <p:cNvSpPr txBox="1">
            <a:spLocks noGrp="1"/>
          </p:cNvSpPr>
          <p:nvPr>
            <p:ph type="body" idx="2"/>
          </p:nvPr>
        </p:nvSpPr>
        <p:spPr>
          <a:xfrm>
            <a:off x="563050" y="726141"/>
            <a:ext cx="10766100" cy="5804334"/>
          </a:xfrm>
          <a:prstGeom prst="rect">
            <a:avLst/>
          </a:prstGeom>
          <a:noFill/>
          <a:ln>
            <a:noFill/>
          </a:ln>
        </p:spPr>
        <p:txBody>
          <a:bodyPr spcFirstLastPara="1" wrap="square" lIns="91425" tIns="45700" rIns="91425" bIns="45700" anchor="t" anchorCtr="0">
            <a:noAutofit/>
          </a:bodyPr>
          <a:lstStyle/>
          <a:p>
            <a:pPr marL="419100" lvl="0" indent="-342900" algn="just" rtl="0">
              <a:lnSpc>
                <a:spcPct val="100000"/>
              </a:lnSpc>
              <a:spcBef>
                <a:spcPts val="800"/>
              </a:spcBef>
              <a:spcAft>
                <a:spcPts val="0"/>
              </a:spcAft>
              <a:buClr>
                <a:srgbClr val="000000"/>
              </a:buClr>
              <a:buSzPts val="2400"/>
              <a:buFont typeface="Arial" panose="020B0604020202020204" pitchFamily="34" charset="0"/>
              <a:buChar char="•"/>
            </a:pPr>
            <a:r>
              <a:rPr lang="pl-PL" dirty="0">
                <a:solidFill>
                  <a:srgbClr val="000000"/>
                </a:solidFill>
              </a:rPr>
              <a:t>Zrównoważona przyszłość jest możliwa tylko wtedy, gdy dąży się do niej z poczuciem pilności. Zrównoważony rozwój mikroprzedsiębiorstw wymaga zarządzania, strategii i operacji, które zapewnią przejście do zrównoważonej przyszłości</a:t>
            </a:r>
            <a:r>
              <a:rPr lang="en-US" dirty="0">
                <a:solidFill>
                  <a:srgbClr val="000000"/>
                </a:solidFill>
              </a:rPr>
              <a:t>.</a:t>
            </a:r>
            <a:endParaRPr dirty="0">
              <a:solidFill>
                <a:srgbClr val="000000"/>
              </a:solidFill>
            </a:endParaRPr>
          </a:p>
          <a:p>
            <a:pPr marL="419100" lvl="0" indent="-342900" algn="just" rtl="0">
              <a:lnSpc>
                <a:spcPct val="100000"/>
              </a:lnSpc>
              <a:spcBef>
                <a:spcPts val="0"/>
              </a:spcBef>
              <a:spcAft>
                <a:spcPts val="0"/>
              </a:spcAft>
              <a:buSzPts val="2400"/>
              <a:buFont typeface="Arial" panose="020B0604020202020204" pitchFamily="34" charset="0"/>
              <a:buChar char="•"/>
            </a:pPr>
            <a:r>
              <a:rPr lang="pl-PL" dirty="0">
                <a:solidFill>
                  <a:srgbClr val="000000"/>
                </a:solidFill>
              </a:rPr>
              <a:t>Ten moduł „Ocena i planowanie” zawiera odpowiedzi na nowe wyzwania i wymagania, przed którymi staną osoby samozatrudnione, przedsiębiorcy i mikroprzedsiębiorstwa, aby rozwijać się w sposób zrównoważony</a:t>
            </a:r>
            <a:r>
              <a:rPr lang="en-US" dirty="0">
                <a:solidFill>
                  <a:srgbClr val="000000"/>
                </a:solidFill>
              </a:rPr>
              <a:t>.</a:t>
            </a:r>
            <a:endParaRPr lang="pl-PL" dirty="0">
              <a:solidFill>
                <a:srgbClr val="000000"/>
              </a:solidFill>
            </a:endParaRPr>
          </a:p>
          <a:p>
            <a:pPr marL="419100" lvl="0" indent="-342900" algn="just" rtl="0">
              <a:lnSpc>
                <a:spcPct val="100000"/>
              </a:lnSpc>
              <a:spcBef>
                <a:spcPts val="0"/>
              </a:spcBef>
              <a:spcAft>
                <a:spcPts val="0"/>
              </a:spcAft>
              <a:buSzPts val="2400"/>
              <a:buFont typeface="Arial" panose="020B0604020202020204" pitchFamily="34" charset="0"/>
              <a:buChar char="•"/>
            </a:pPr>
            <a:r>
              <a:rPr lang="pl-PL" dirty="0">
                <a:solidFill>
                  <a:srgbClr val="000000"/>
                </a:solidFill>
              </a:rPr>
              <a:t>Rosnąca świadomość i zapotrzebowanie na większe zaangażowanie firm w ochronę środowiska wymaga od mikroprzedsiębiorstw z różnych sektorów, aby zaczęły pogłębiać swoją wiedzę na temat głównych koncepcji, zastosowań, metodologii, narzędzi i wymagań, które obejmuje zrównoważony rozwój.</a:t>
            </a:r>
          </a:p>
          <a:p>
            <a:pPr marL="419100" lvl="0" indent="-342900" algn="just" rtl="0">
              <a:lnSpc>
                <a:spcPct val="100000"/>
              </a:lnSpc>
              <a:spcBef>
                <a:spcPts val="0"/>
              </a:spcBef>
              <a:spcAft>
                <a:spcPts val="0"/>
              </a:spcAft>
              <a:buSzPts val="2400"/>
              <a:buFont typeface="Arial" panose="020B0604020202020204" pitchFamily="34" charset="0"/>
              <a:buChar char="•"/>
            </a:pPr>
            <a:r>
              <a:rPr lang="pl-PL" dirty="0">
                <a:solidFill>
                  <a:srgbClr val="000000"/>
                </a:solidFill>
              </a:rPr>
              <a:t>Będą mieli okazję zdobyć wiedzę na temat zrównoważonego rozwoju korporacyjnego, śladu węglowego, gospodarki o obiegu zamkniętym, ESG, raportowania, celów zrównoważonego rozwoju i kroków, które należy podjąć, aby opracować Plan Zrównoważonego Rozwoju.</a:t>
            </a:r>
          </a:p>
          <a:p>
            <a:pPr marL="419100" lvl="0" indent="-342900" algn="just" rtl="0">
              <a:lnSpc>
                <a:spcPct val="100000"/>
              </a:lnSpc>
              <a:spcBef>
                <a:spcPts val="0"/>
              </a:spcBef>
              <a:spcAft>
                <a:spcPts val="0"/>
              </a:spcAft>
              <a:buSzPts val="2400"/>
              <a:buFont typeface="Arial" panose="020B0604020202020204" pitchFamily="34" charset="0"/>
              <a:buChar char="•"/>
            </a:pPr>
            <a:endParaRPr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a:t>02. CELE</a:t>
            </a:r>
            <a:endParaRPr dirty="0"/>
          </a:p>
        </p:txBody>
      </p:sp>
      <p:sp>
        <p:nvSpPr>
          <p:cNvPr id="275" name="Google Shape;275;p8"/>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400"/>
              <a:buNone/>
            </a:pPr>
            <a:r>
              <a:rPr lang="en-US" b="1" i="1" dirty="0">
                <a:solidFill>
                  <a:srgbClr val="000000"/>
                </a:solidFill>
              </a:rPr>
              <a:t>Cel </a:t>
            </a:r>
            <a:r>
              <a:rPr lang="en-US" b="1" i="1" dirty="0" err="1">
                <a:solidFill>
                  <a:srgbClr val="000000"/>
                </a:solidFill>
              </a:rPr>
              <a:t>ogólny</a:t>
            </a:r>
            <a:endParaRPr b="1" i="1" dirty="0">
              <a:solidFill>
                <a:srgbClr val="000000"/>
              </a:solidFill>
            </a:endParaRPr>
          </a:p>
          <a:p>
            <a:pPr marL="0" lvl="0" indent="0" algn="just" rtl="0">
              <a:lnSpc>
                <a:spcPct val="100000"/>
              </a:lnSpc>
              <a:spcBef>
                <a:spcPts val="0"/>
              </a:spcBef>
              <a:spcAft>
                <a:spcPts val="0"/>
              </a:spcAft>
              <a:buClr>
                <a:srgbClr val="000000"/>
              </a:buClr>
              <a:buSzPts val="1400"/>
              <a:buNone/>
            </a:pPr>
            <a:r>
              <a:rPr lang="pl-PL" u="sng" dirty="0">
                <a:solidFill>
                  <a:srgbClr val="000000"/>
                </a:solidFill>
              </a:rPr>
              <a:t>Wdrażanie zrównoważonych praktyk przez mikroprzedsiębiorstwa w ich działalności</a:t>
            </a:r>
            <a:r>
              <a:rPr lang="en-US" u="sng" dirty="0">
                <a:solidFill>
                  <a:srgbClr val="000000"/>
                </a:solidFill>
              </a:rPr>
              <a:t>.</a:t>
            </a:r>
            <a:endParaRPr dirty="0"/>
          </a:p>
          <a:p>
            <a:pPr marL="228600" lvl="0" indent="-228600" algn="l" rtl="0">
              <a:lnSpc>
                <a:spcPct val="103333"/>
              </a:lnSpc>
              <a:spcBef>
                <a:spcPts val="0"/>
              </a:spcBef>
              <a:spcAft>
                <a:spcPts val="0"/>
              </a:spcAft>
              <a:buClr>
                <a:srgbClr val="595959"/>
              </a:buClr>
              <a:buSzPts val="2400"/>
              <a:buNone/>
            </a:pPr>
            <a:endParaRPr sz="2100"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3"/>
          <p:cNvSpPr txBox="1">
            <a:spLocks noGrp="1"/>
          </p:cNvSpPr>
          <p:nvPr>
            <p:ph type="body" idx="2"/>
          </p:nvPr>
        </p:nvSpPr>
        <p:spPr>
          <a:xfrm>
            <a:off x="862542" y="574253"/>
            <a:ext cx="10052954" cy="5835511"/>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800"/>
              </a:spcBef>
              <a:spcAft>
                <a:spcPts val="0"/>
              </a:spcAft>
              <a:buSzPts val="2400"/>
              <a:buNone/>
            </a:pPr>
            <a:r>
              <a:rPr lang="en-US" b="1" i="1" dirty="0">
                <a:solidFill>
                  <a:srgbClr val="000000"/>
                </a:solidFill>
              </a:rPr>
              <a:t>Cele </a:t>
            </a:r>
            <a:r>
              <a:rPr lang="en-US" b="1" i="1" dirty="0" err="1">
                <a:solidFill>
                  <a:srgbClr val="000000"/>
                </a:solidFill>
              </a:rPr>
              <a:t>szczegółowe</a:t>
            </a:r>
            <a:endParaRPr b="1" i="1" dirty="0">
              <a:solidFill>
                <a:srgbClr val="000000"/>
              </a:solidFill>
            </a:endParaRPr>
          </a:p>
          <a:p>
            <a:pPr marL="438150" lvl="0" indent="-342900" algn="just" rtl="0">
              <a:lnSpc>
                <a:spcPct val="115000"/>
              </a:lnSpc>
              <a:spcBef>
                <a:spcPts val="0"/>
              </a:spcBef>
              <a:spcAft>
                <a:spcPts val="0"/>
              </a:spcAft>
              <a:buClr>
                <a:srgbClr val="000000"/>
              </a:buClr>
              <a:buSzPts val="2100"/>
              <a:buFont typeface="Arial" panose="020B0604020202020204" pitchFamily="34" charset="0"/>
              <a:buChar char="•"/>
            </a:pPr>
            <a:r>
              <a:rPr lang="pl-PL" dirty="0">
                <a:solidFill>
                  <a:srgbClr val="000000"/>
                </a:solidFill>
              </a:rPr>
              <a:t>Zapewnienie kompleksowej metodologii dla planów zrównoważonego rozwoju, dostosowanej do kryteriów ESG (środowiskowych, społecznych i związanych z zarządzaniem)</a:t>
            </a:r>
            <a:r>
              <a:rPr lang="en-US" dirty="0">
                <a:solidFill>
                  <a:srgbClr val="000000"/>
                </a:solidFill>
              </a:rPr>
              <a:t>.</a:t>
            </a:r>
            <a:endParaRPr dirty="0"/>
          </a:p>
          <a:p>
            <a:pPr marL="438150" lvl="0" indent="-342900" algn="just" rtl="0">
              <a:lnSpc>
                <a:spcPct val="115000"/>
              </a:lnSpc>
              <a:spcBef>
                <a:spcPts val="0"/>
              </a:spcBef>
              <a:spcAft>
                <a:spcPts val="0"/>
              </a:spcAft>
              <a:buClr>
                <a:srgbClr val="000000"/>
              </a:buClr>
              <a:buSzPts val="2100"/>
              <a:buFont typeface="Arial" panose="020B0604020202020204" pitchFamily="34" charset="0"/>
              <a:buChar char="•"/>
            </a:pPr>
            <a:endParaRPr dirty="0">
              <a:solidFill>
                <a:srgbClr val="000000"/>
              </a:solidFill>
            </a:endParaRPr>
          </a:p>
          <a:p>
            <a:pPr marL="438150" lvl="0" indent="-342900" algn="just" rtl="0">
              <a:lnSpc>
                <a:spcPct val="115000"/>
              </a:lnSpc>
              <a:spcBef>
                <a:spcPts val="0"/>
              </a:spcBef>
              <a:spcAft>
                <a:spcPts val="0"/>
              </a:spcAft>
              <a:buClr>
                <a:srgbClr val="000000"/>
              </a:buClr>
              <a:buSzPts val="2100"/>
              <a:buFont typeface="Arial" panose="020B0604020202020204" pitchFamily="34" charset="0"/>
              <a:buChar char="•"/>
            </a:pPr>
            <a:r>
              <a:rPr lang="pl-PL" dirty="0">
                <a:solidFill>
                  <a:srgbClr val="000000"/>
                </a:solidFill>
              </a:rPr>
              <a:t>Podnoszenie świadomości na temat potrzeby i korzyści płynących ze strategicznego planowania zrównoważonego rozwoju</a:t>
            </a:r>
            <a:r>
              <a:rPr lang="en-US" dirty="0">
                <a:solidFill>
                  <a:srgbClr val="000000"/>
                </a:solidFill>
              </a:rPr>
              <a:t>.</a:t>
            </a:r>
            <a:endParaRPr dirty="0"/>
          </a:p>
          <a:p>
            <a:pPr marL="438150" lvl="0" indent="-342900" algn="just" rtl="0">
              <a:lnSpc>
                <a:spcPct val="115000"/>
              </a:lnSpc>
              <a:spcBef>
                <a:spcPts val="0"/>
              </a:spcBef>
              <a:spcAft>
                <a:spcPts val="0"/>
              </a:spcAft>
              <a:buClr>
                <a:srgbClr val="000000"/>
              </a:buClr>
              <a:buSzPts val="2100"/>
              <a:buFont typeface="Arial" panose="020B0604020202020204" pitchFamily="34" charset="0"/>
              <a:buChar char="•"/>
            </a:pPr>
            <a:endParaRPr dirty="0">
              <a:solidFill>
                <a:srgbClr val="000000"/>
              </a:solidFill>
            </a:endParaRPr>
          </a:p>
          <a:p>
            <a:pPr marL="438150" lvl="0" indent="-342900" algn="just" rtl="0">
              <a:lnSpc>
                <a:spcPct val="115000"/>
              </a:lnSpc>
              <a:spcBef>
                <a:spcPts val="0"/>
              </a:spcBef>
              <a:spcAft>
                <a:spcPts val="0"/>
              </a:spcAft>
              <a:buClr>
                <a:srgbClr val="000000"/>
              </a:buClr>
              <a:buSzPts val="2100"/>
              <a:buFont typeface="Arial" panose="020B0604020202020204" pitchFamily="34" charset="0"/>
              <a:buChar char="•"/>
            </a:pPr>
            <a:r>
              <a:rPr lang="pl-PL" dirty="0">
                <a:solidFill>
                  <a:srgbClr val="000000"/>
                </a:solidFill>
              </a:rPr>
              <a:t>Rozpowszechnianie dobrych praktyk w zakresie zrównoważonego zarządzania przedsiębiorstwem</a:t>
            </a:r>
            <a:r>
              <a:rPr lang="en-US" dirty="0">
                <a:solidFill>
                  <a:srgbClr val="000000"/>
                </a:solidFill>
              </a:rPr>
              <a:t>.</a:t>
            </a:r>
            <a:endParaRPr dirty="0"/>
          </a:p>
          <a:p>
            <a:pPr marL="438150" lvl="0" indent="-342900" algn="just" rtl="0">
              <a:lnSpc>
                <a:spcPct val="115000"/>
              </a:lnSpc>
              <a:spcBef>
                <a:spcPts val="0"/>
              </a:spcBef>
              <a:spcAft>
                <a:spcPts val="0"/>
              </a:spcAft>
              <a:buClr>
                <a:srgbClr val="000000"/>
              </a:buClr>
              <a:buSzPts val="2100"/>
              <a:buFont typeface="Arial" panose="020B0604020202020204" pitchFamily="34" charset="0"/>
              <a:buChar char="•"/>
            </a:pPr>
            <a:endParaRPr dirty="0">
              <a:solidFill>
                <a:srgbClr val="000000"/>
              </a:solidFill>
            </a:endParaRPr>
          </a:p>
          <a:p>
            <a:pPr marL="438150" lvl="0" indent="-342900" algn="just" rtl="0">
              <a:lnSpc>
                <a:spcPct val="115000"/>
              </a:lnSpc>
              <a:spcBef>
                <a:spcPts val="0"/>
              </a:spcBef>
              <a:spcAft>
                <a:spcPts val="0"/>
              </a:spcAft>
              <a:buClr>
                <a:srgbClr val="000000"/>
              </a:buClr>
              <a:buSzPts val="2100"/>
              <a:buFont typeface="Arial" panose="020B0604020202020204" pitchFamily="34" charset="0"/>
              <a:buChar char="•"/>
            </a:pPr>
            <a:r>
              <a:rPr lang="pl-PL" dirty="0">
                <a:solidFill>
                  <a:srgbClr val="000000"/>
                </a:solidFill>
              </a:rPr>
              <a:t>Zapewnienie wsparcia dla inicjatyw publicznych i polityk dotyczących zrównoważonego rozwoju w kontekście europejskim i hiszpańskim</a:t>
            </a:r>
            <a:r>
              <a:rPr lang="en-US" dirty="0">
                <a:solidFill>
                  <a:srgbClr val="000000"/>
                </a:solidFill>
              </a:rPr>
              <a:t>.</a:t>
            </a:r>
            <a:endParaRPr dirty="0"/>
          </a:p>
          <a:p>
            <a:pPr marL="0" lvl="0" indent="0" algn="l" rtl="0">
              <a:lnSpc>
                <a:spcPct val="115000"/>
              </a:lnSpc>
              <a:spcBef>
                <a:spcPts val="0"/>
              </a:spcBef>
              <a:spcAft>
                <a:spcPts val="0"/>
              </a:spcAft>
              <a:buSzPts val="2400"/>
              <a:buNone/>
            </a:pPr>
            <a:endParaRPr sz="2100" dirty="0">
              <a:solidFill>
                <a:srgbClr val="000000"/>
              </a:solidFill>
            </a:endParaRPr>
          </a:p>
          <a:p>
            <a:pPr marL="0" lvl="0" indent="0" algn="l" rtl="0">
              <a:lnSpc>
                <a:spcPct val="115000"/>
              </a:lnSpc>
              <a:spcBef>
                <a:spcPts val="0"/>
              </a:spcBef>
              <a:spcAft>
                <a:spcPts val="0"/>
              </a:spcAft>
              <a:buSzPts val="2400"/>
              <a:buNone/>
            </a:pPr>
            <a:endParaRPr sz="2100" dirty="0">
              <a:solidFill>
                <a:srgbClr val="000000"/>
              </a:solidFill>
            </a:endParaRPr>
          </a:p>
          <a:p>
            <a:pPr marL="0" lvl="0" indent="0" algn="just" rtl="0">
              <a:lnSpc>
                <a:spcPct val="100000"/>
              </a:lnSpc>
              <a:spcBef>
                <a:spcPts val="800"/>
              </a:spcBef>
              <a:spcAft>
                <a:spcPts val="0"/>
              </a:spcAft>
              <a:buClr>
                <a:srgbClr val="000000"/>
              </a:buClr>
              <a:buSzPts val="1400"/>
              <a:buNone/>
            </a:pPr>
            <a:r>
              <a:rPr lang="en-US" sz="2200" dirty="0">
                <a:solidFill>
                  <a:srgbClr val="000000"/>
                </a:solidFill>
              </a:rPr>
              <a:t>.</a:t>
            </a:r>
            <a:endParaRPr dirty="0"/>
          </a:p>
          <a:p>
            <a:pPr marL="228600" lvl="0" indent="-228600" algn="just" rtl="0">
              <a:lnSpc>
                <a:spcPct val="150000"/>
              </a:lnSpc>
              <a:spcBef>
                <a:spcPts val="800"/>
              </a:spcBef>
              <a:spcAft>
                <a:spcPts val="0"/>
              </a:spcAft>
              <a:buClr>
                <a:schemeClr val="dk1"/>
              </a:buClr>
              <a:buSzPts val="1400"/>
              <a:buNone/>
            </a:pPr>
            <a:endParaRPr sz="2100" dirty="0"/>
          </a:p>
          <a:p>
            <a:pPr marL="457200" marR="0" lvl="0" indent="-228600" algn="l" rtl="0">
              <a:lnSpc>
                <a:spcPct val="103333"/>
              </a:lnSpc>
              <a:spcBef>
                <a:spcPts val="0"/>
              </a:spcBef>
              <a:spcAft>
                <a:spcPts val="0"/>
              </a:spcAft>
              <a:buClr>
                <a:srgbClr val="595959"/>
              </a:buClr>
              <a:buSzPts val="2400"/>
              <a:buFont typeface="Arial"/>
              <a:buNone/>
            </a:pPr>
            <a:endParaRPr dirty="0"/>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3076</Words>
  <Application>Microsoft Office PowerPoint</Application>
  <PresentationFormat>Widescreen</PresentationFormat>
  <Paragraphs>409</Paragraphs>
  <Slides>54</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Montserrat Light</vt:lpstr>
      <vt:lpstr>Calibri</vt:lpstr>
      <vt:lpstr>Arial</vt:lpstr>
      <vt:lpstr>Roboto</vt:lpstr>
      <vt:lpstr>Aptos</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GV Vadivan</cp:lastModifiedBy>
  <cp:revision>35</cp:revision>
  <dcterms:created xsi:type="dcterms:W3CDTF">2020-10-14T13:32:04Z</dcterms:created>
  <dcterms:modified xsi:type="dcterms:W3CDTF">2025-11-17T12:09:07Z</dcterms:modified>
</cp:coreProperties>
</file>