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9" r:id="rId36"/>
    <p:sldId id="300" r:id="rId37"/>
    <p:sldId id="301" r:id="rId38"/>
    <p:sldId id="302" r:id="rId39"/>
    <p:sldId id="371" r:id="rId40"/>
    <p:sldId id="294" r:id="rId41"/>
    <p:sldId id="295" r:id="rId42"/>
    <p:sldId id="296" r:id="rId43"/>
    <p:sldId id="297" r:id="rId44"/>
    <p:sldId id="298"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Montserrat" panose="020B0604020202020204" charset="-18"/>
      <p:regular r:id="rId51"/>
      <p:bold r:id="rId52"/>
      <p:italic r:id="rId53"/>
      <p:boldItalic r:id="rId54"/>
    </p:embeddedFont>
    <p:embeddedFont>
      <p:font typeface="Montserrat Light" panose="020B0604020202020204" charset="-18"/>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jjq3lxz9eZ01kT7uvSgtrw/FQn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75F79E-294C-4BA7-A39E-00E05F28545F}">
  <a:tblStyle styleId="{9F75F79E-294C-4BA7-A39E-00E05F28545F}"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3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61969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1500928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2445046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843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749178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8485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13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1277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295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4671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3055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6663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09070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731472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2858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3682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5154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2369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1841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3663077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5717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5516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45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169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3680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8669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5011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2936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573078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3753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2164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713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186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4962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314963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2549320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8942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2451123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2441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108100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4004608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931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3294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227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9229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4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42"/>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42"/>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42"/>
          <p:cNvGrpSpPr/>
          <p:nvPr/>
        </p:nvGrpSpPr>
        <p:grpSpPr>
          <a:xfrm>
            <a:off x="-695010" y="4529052"/>
            <a:ext cx="2530502" cy="2045219"/>
            <a:chOff x="5816064" y="9435173"/>
            <a:chExt cx="798029" cy="644988"/>
          </a:xfrm>
        </p:grpSpPr>
        <p:sp>
          <p:nvSpPr>
            <p:cNvPr id="17" name="Google Shape;17;p4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4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4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4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4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4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4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4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4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4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4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4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4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4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4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4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42"/>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42"/>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27"/>
        <p:cNvGrpSpPr/>
        <p:nvPr/>
      </p:nvGrpSpPr>
      <p:grpSpPr>
        <a:xfrm>
          <a:off x="0" y="0"/>
          <a:ext cx="0" cy="0"/>
          <a:chOff x="0" y="0"/>
          <a:chExt cx="0" cy="0"/>
        </a:xfrm>
      </p:grpSpPr>
      <p:sp>
        <p:nvSpPr>
          <p:cNvPr id="128" name="Google Shape;128;p5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51"/>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51"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1" name="Google Shape;131;p51"/>
          <p:cNvSpPr>
            <a:spLocks noGrp="1"/>
          </p:cNvSpPr>
          <p:nvPr>
            <p:ph type="pic" idx="2"/>
          </p:nvPr>
        </p:nvSpPr>
        <p:spPr>
          <a:xfrm>
            <a:off x="7735037" y="1373925"/>
            <a:ext cx="2444127" cy="4336988"/>
          </a:xfrm>
          <a:prstGeom prst="rect">
            <a:avLst/>
          </a:prstGeom>
          <a:solidFill>
            <a:srgbClr val="D8D8D8"/>
          </a:solidFill>
          <a:ln>
            <a:noFill/>
          </a:ln>
        </p:spPr>
      </p:sp>
      <p:sp>
        <p:nvSpPr>
          <p:cNvPr id="132" name="Google Shape;132;p51"/>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1"/>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34"/>
        <p:cNvGrpSpPr/>
        <p:nvPr/>
      </p:nvGrpSpPr>
      <p:grpSpPr>
        <a:xfrm>
          <a:off x="0" y="0"/>
          <a:ext cx="0" cy="0"/>
          <a:chOff x="0" y="0"/>
          <a:chExt cx="0" cy="0"/>
        </a:xfrm>
      </p:grpSpPr>
      <p:sp>
        <p:nvSpPr>
          <p:cNvPr id="135" name="Google Shape;135;p5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2"/>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37" name="Google Shape;137;p52"/>
          <p:cNvSpPr>
            <a:spLocks noGrp="1"/>
          </p:cNvSpPr>
          <p:nvPr>
            <p:ph type="pic" idx="2"/>
          </p:nvPr>
        </p:nvSpPr>
        <p:spPr>
          <a:xfrm>
            <a:off x="799128" y="746272"/>
            <a:ext cx="10203652" cy="5365455"/>
          </a:xfrm>
          <a:prstGeom prst="rect">
            <a:avLst/>
          </a:prstGeom>
          <a:solidFill>
            <a:srgbClr val="BFBFBF"/>
          </a:solidFill>
          <a:ln>
            <a:noFill/>
          </a:ln>
        </p:spPr>
      </p:sp>
      <p:sp>
        <p:nvSpPr>
          <p:cNvPr id="138" name="Google Shape;138;p52"/>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39" name="Google Shape;139;p52"/>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40"/>
        <p:cNvGrpSpPr/>
        <p:nvPr/>
      </p:nvGrpSpPr>
      <p:grpSpPr>
        <a:xfrm>
          <a:off x="0" y="0"/>
          <a:ext cx="0" cy="0"/>
          <a:chOff x="0" y="0"/>
          <a:chExt cx="0" cy="0"/>
        </a:xfrm>
      </p:grpSpPr>
      <p:sp>
        <p:nvSpPr>
          <p:cNvPr id="141" name="Google Shape;141;p53"/>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3"/>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3" name="Google Shape;143;p5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5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5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46" name="Google Shape;146;p53"/>
          <p:cNvGrpSpPr/>
          <p:nvPr/>
        </p:nvGrpSpPr>
        <p:grpSpPr>
          <a:xfrm>
            <a:off x="-848733" y="3847224"/>
            <a:ext cx="3746119" cy="3027714"/>
            <a:chOff x="5816064" y="9435173"/>
            <a:chExt cx="798029" cy="644988"/>
          </a:xfrm>
        </p:grpSpPr>
        <p:sp>
          <p:nvSpPr>
            <p:cNvPr id="147" name="Google Shape;147;p5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5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5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5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5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5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5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5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5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5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5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5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5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5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5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2" name="Google Shape;162;p53"/>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3"/>
        <p:cNvGrpSpPr/>
        <p:nvPr/>
      </p:nvGrpSpPr>
      <p:grpSpPr>
        <a:xfrm>
          <a:off x="0" y="0"/>
          <a:ext cx="0" cy="0"/>
          <a:chOff x="0" y="0"/>
          <a:chExt cx="0" cy="0"/>
        </a:xfrm>
      </p:grpSpPr>
      <p:sp>
        <p:nvSpPr>
          <p:cNvPr id="164" name="Google Shape;164;p54"/>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 name="Google Shape;167;p54"/>
          <p:cNvGrpSpPr/>
          <p:nvPr/>
        </p:nvGrpSpPr>
        <p:grpSpPr>
          <a:xfrm>
            <a:off x="-1984680" y="2794849"/>
            <a:ext cx="3760285" cy="3039163"/>
            <a:chOff x="5816064" y="9435173"/>
            <a:chExt cx="798029" cy="644988"/>
          </a:xfrm>
        </p:grpSpPr>
        <p:sp>
          <p:nvSpPr>
            <p:cNvPr id="168" name="Google Shape;168;p5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5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5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5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5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5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5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5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5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5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5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5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5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5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3" name="Google Shape;183;p54"/>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4" name="Google Shape;184;p54"/>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85" name="Google Shape;185;p54"/>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86" name="Google Shape;186;p54"/>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5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55"/>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55"/>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55"/>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55"/>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93" name="Google Shape;193;p55"/>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55"/>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55"/>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55"/>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97"/>
        <p:cNvGrpSpPr/>
        <p:nvPr/>
      </p:nvGrpSpPr>
      <p:grpSpPr>
        <a:xfrm>
          <a:off x="0" y="0"/>
          <a:ext cx="0" cy="0"/>
          <a:chOff x="0" y="0"/>
          <a:chExt cx="0" cy="0"/>
        </a:xfrm>
      </p:grpSpPr>
      <p:sp>
        <p:nvSpPr>
          <p:cNvPr id="198" name="Google Shape;198;p56"/>
          <p:cNvSpPr>
            <a:spLocks noGrp="1"/>
          </p:cNvSpPr>
          <p:nvPr>
            <p:ph type="pic" idx="2"/>
          </p:nvPr>
        </p:nvSpPr>
        <p:spPr>
          <a:xfrm>
            <a:off x="0" y="-12469"/>
            <a:ext cx="12192000" cy="6870469"/>
          </a:xfrm>
          <a:prstGeom prst="rect">
            <a:avLst/>
          </a:prstGeom>
          <a:solidFill>
            <a:srgbClr val="BFBFBF"/>
          </a:solidFill>
          <a:ln>
            <a:noFill/>
          </a:ln>
        </p:spPr>
      </p:sp>
      <p:sp>
        <p:nvSpPr>
          <p:cNvPr id="199" name="Google Shape;199;p56"/>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0" name="Google Shape;200;p56"/>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201"/>
        <p:cNvGrpSpPr/>
        <p:nvPr/>
      </p:nvGrpSpPr>
      <p:grpSpPr>
        <a:xfrm>
          <a:off x="0" y="0"/>
          <a:ext cx="0" cy="0"/>
          <a:chOff x="0" y="0"/>
          <a:chExt cx="0" cy="0"/>
        </a:xfrm>
      </p:grpSpPr>
      <p:sp>
        <p:nvSpPr>
          <p:cNvPr id="202" name="Google Shape;202;p57"/>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3" name="Google Shape;203;p57"/>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57"/>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57"/>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43"/>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43"/>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4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4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7"/>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4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4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47"/>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4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44"/>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4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4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4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4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4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4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4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4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44"/>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4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44"/>
          <p:cNvGrpSpPr/>
          <p:nvPr/>
        </p:nvGrpSpPr>
        <p:grpSpPr>
          <a:xfrm>
            <a:off x="-692770" y="4423334"/>
            <a:ext cx="3029570" cy="2448579"/>
            <a:chOff x="5816064" y="9435173"/>
            <a:chExt cx="798029" cy="644988"/>
          </a:xfrm>
        </p:grpSpPr>
        <p:sp>
          <p:nvSpPr>
            <p:cNvPr id="61" name="Google Shape;61;p4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4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4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4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4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4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4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4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4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4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4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4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4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4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44"/>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45"/>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4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45"/>
          <p:cNvGrpSpPr/>
          <p:nvPr/>
        </p:nvGrpSpPr>
        <p:grpSpPr>
          <a:xfrm>
            <a:off x="6966447" y="3406884"/>
            <a:ext cx="3616885" cy="2923263"/>
            <a:chOff x="5816064" y="9435173"/>
            <a:chExt cx="798029" cy="644988"/>
          </a:xfrm>
        </p:grpSpPr>
        <p:sp>
          <p:nvSpPr>
            <p:cNvPr id="82" name="Google Shape;82;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45"/>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45"/>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46"/>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46"/>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4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46"/>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4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6"/>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6"/>
          <p:cNvSpPr>
            <a:spLocks noGrp="1"/>
          </p:cNvSpPr>
          <p:nvPr>
            <p:ph type="pic" idx="8"/>
          </p:nvPr>
        </p:nvSpPr>
        <p:spPr>
          <a:xfrm>
            <a:off x="-48344" y="0"/>
            <a:ext cx="3570477" cy="6858000"/>
          </a:xfrm>
          <a:prstGeom prst="rect">
            <a:avLst/>
          </a:prstGeom>
          <a:solidFill>
            <a:srgbClr val="D8D8D8"/>
          </a:solidFill>
          <a:ln>
            <a:noFill/>
          </a:ln>
        </p:spPr>
      </p:sp>
      <p:sp>
        <p:nvSpPr>
          <p:cNvPr id="109" name="Google Shape;109;p4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11"/>
        <p:cNvGrpSpPr/>
        <p:nvPr/>
      </p:nvGrpSpPr>
      <p:grpSpPr>
        <a:xfrm>
          <a:off x="0" y="0"/>
          <a:ext cx="0" cy="0"/>
          <a:chOff x="0" y="0"/>
          <a:chExt cx="0" cy="0"/>
        </a:xfrm>
      </p:grpSpPr>
      <p:sp>
        <p:nvSpPr>
          <p:cNvPr id="112" name="Google Shape;112;p48"/>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48"/>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48"/>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15" name="Google Shape;115;p48"/>
          <p:cNvSpPr>
            <a:spLocks noGrp="1"/>
          </p:cNvSpPr>
          <p:nvPr>
            <p:ph type="pic" idx="2"/>
          </p:nvPr>
        </p:nvSpPr>
        <p:spPr>
          <a:xfrm>
            <a:off x="635271" y="2095585"/>
            <a:ext cx="5130800" cy="3913188"/>
          </a:xfrm>
          <a:prstGeom prst="rect">
            <a:avLst/>
          </a:prstGeom>
          <a:solidFill>
            <a:srgbClr val="D8D8D8"/>
          </a:solidFill>
          <a:ln>
            <a:noFill/>
          </a:ln>
        </p:spPr>
      </p:sp>
      <p:sp>
        <p:nvSpPr>
          <p:cNvPr id="116" name="Google Shape;116;p48"/>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8"/>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18"/>
        <p:cNvGrpSpPr/>
        <p:nvPr/>
      </p:nvGrpSpPr>
      <p:grpSpPr>
        <a:xfrm>
          <a:off x="0" y="0"/>
          <a:ext cx="0" cy="0"/>
          <a:chOff x="0" y="0"/>
          <a:chExt cx="0" cy="0"/>
        </a:xfrm>
      </p:grpSpPr>
      <p:sp>
        <p:nvSpPr>
          <p:cNvPr id="119" name="Google Shape;119;p49"/>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4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49"/>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23"/>
        <p:cNvGrpSpPr/>
        <p:nvPr/>
      </p:nvGrpSpPr>
      <p:grpSpPr>
        <a:xfrm>
          <a:off x="0" y="0"/>
          <a:ext cx="0" cy="0"/>
          <a:chOff x="0" y="0"/>
          <a:chExt cx="0" cy="0"/>
        </a:xfrm>
      </p:grpSpPr>
      <p:sp>
        <p:nvSpPr>
          <p:cNvPr id="124" name="Google Shape;124;p50"/>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5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50"/>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41"/>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forbes.com/"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hyperlink" Target="https://retailnet.p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 name="Google Shape;217;p1">
            <a:extLst>
              <a:ext uri="{FF2B5EF4-FFF2-40B4-BE49-F238E27FC236}">
                <a16:creationId xmlns:a16="http://schemas.microsoft.com/office/drawing/2014/main" xmlns="" id="{1016D5A8-0DA4-7EB3-31E0-867507314A81}"/>
              </a:ext>
            </a:extLst>
          </p:cNvPr>
          <p:cNvSpPr txBox="1"/>
          <p:nvPr/>
        </p:nvSpPr>
        <p:spPr>
          <a:xfrm>
            <a:off x="226433" y="523776"/>
            <a:ext cx="7822098" cy="1165792"/>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3200" b="1" i="0" u="none" strike="noStrike" cap="none" dirty="0">
                <a:latin typeface="Calibri"/>
                <a:ea typeface="Calibri"/>
                <a:cs typeface="Calibri"/>
                <a:sym typeface="Calibri"/>
              </a:rPr>
              <a:t>Start on Sustainability</a:t>
            </a:r>
            <a:endParaRPr lang="en-US" sz="1000" b="0" i="0" u="none" strike="noStrike" cap="none" dirty="0">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3200" b="1" i="0" u="none" strike="noStrike" cap="none" dirty="0">
                <a:latin typeface="Calibri"/>
                <a:ea typeface="Calibri"/>
                <a:cs typeface="Calibri"/>
                <a:sym typeface="Calibri"/>
              </a:rPr>
              <a:t>Starter Kit</a:t>
            </a:r>
            <a:endParaRPr lang="en-US" sz="1000" b="0" i="0" u="none" strike="noStrike" cap="none" dirty="0">
              <a:latin typeface="Arial"/>
              <a:ea typeface="Arial"/>
              <a:cs typeface="Arial"/>
              <a:sym typeface="Arial"/>
            </a:endParaRPr>
          </a:p>
        </p:txBody>
      </p:sp>
      <p:sp>
        <p:nvSpPr>
          <p:cNvPr id="3" name="Google Shape;217;p1">
            <a:extLst>
              <a:ext uri="{FF2B5EF4-FFF2-40B4-BE49-F238E27FC236}">
                <a16:creationId xmlns:a16="http://schemas.microsoft.com/office/drawing/2014/main" xmlns="" id="{E07E4D9A-7C20-7C4F-3114-79FC6858DD12}"/>
              </a:ext>
            </a:extLst>
          </p:cNvPr>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4800" b="1" dirty="0">
                <a:solidFill>
                  <a:schemeClr val="lt1"/>
                </a:solidFill>
                <a:latin typeface="Calibri"/>
                <a:ea typeface="Calibri"/>
                <a:cs typeface="Calibri"/>
                <a:sym typeface="Calibri"/>
              </a:rPr>
              <a:t>5. PARTNERSTWA SPOŁECZNE</a:t>
            </a:r>
            <a:endParaRPr lang="en-GB"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9"/>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3B64B"/>
              </a:buClr>
              <a:buSzPts val="3600"/>
              <a:buNone/>
            </a:pPr>
            <a:r>
              <a:rPr lang="pl-PL" dirty="0"/>
              <a:t>CELE</a:t>
            </a:r>
            <a:endParaRPr dirty="0"/>
          </a:p>
        </p:txBody>
      </p:sp>
      <p:sp>
        <p:nvSpPr>
          <p:cNvPr id="293" name="Google Shape;293;p9"/>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dirty="0">
                <a:solidFill>
                  <a:srgbClr val="000000"/>
                </a:solidFill>
              </a:rPr>
              <a:t>W tym module naszego studium dowiesz się, dlaczego budowanie partnerstwa społecznego jest ważne dla zrównoważonego rozwoju.</a:t>
            </a:r>
          </a:p>
          <a:p>
            <a:pPr marL="0" lvl="0" indent="0" algn="just" rtl="0">
              <a:lnSpc>
                <a:spcPct val="103333"/>
              </a:lnSpc>
              <a:spcBef>
                <a:spcPts val="0"/>
              </a:spcBef>
              <a:spcAft>
                <a:spcPts val="0"/>
              </a:spcAft>
              <a:buClr>
                <a:srgbClr val="595959"/>
              </a:buClr>
              <a:buSzPts val="2400"/>
              <a:buNone/>
            </a:pPr>
            <a:endParaRPr lang="pl-PL" dirty="0">
              <a:solidFill>
                <a:srgbClr val="000000"/>
              </a:solidFill>
            </a:endParaRPr>
          </a:p>
          <a:p>
            <a:pPr marL="0" lvl="0" indent="0" algn="just" rtl="0">
              <a:lnSpc>
                <a:spcPct val="103333"/>
              </a:lnSpc>
              <a:spcBef>
                <a:spcPts val="0"/>
              </a:spcBef>
              <a:spcAft>
                <a:spcPts val="0"/>
              </a:spcAft>
              <a:buClr>
                <a:srgbClr val="595959"/>
              </a:buClr>
              <a:buSzPts val="2400"/>
              <a:buNone/>
            </a:pPr>
            <a:r>
              <a:rPr lang="pl-PL" dirty="0">
                <a:solidFill>
                  <a:srgbClr val="000000"/>
                </a:solidFill>
              </a:rPr>
              <a:t>Poniżej przedstawimy główne cele i znaczenie takich partnerstw dla przedsiębiorstw.</a:t>
            </a:r>
            <a:endParaRPr dirty="0">
              <a:solidFill>
                <a:srgbClr val="000000"/>
              </a:solidFill>
            </a:endParaRPr>
          </a:p>
        </p:txBody>
      </p:sp>
      <p:sp>
        <p:nvSpPr>
          <p:cNvPr id="294" name="Google Shape;294;p9"/>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pic>
        <p:nvPicPr>
          <p:cNvPr id="295" name="Google Shape;295;p9"/>
          <p:cNvPicPr preferRelativeResize="0">
            <a:picLocks noGrp="1"/>
          </p:cNvPicPr>
          <p:nvPr>
            <p:ph type="pic" idx="2"/>
          </p:nvPr>
        </p:nvPicPr>
        <p:blipFill rotWithShape="1">
          <a:blip r:embed="rId3">
            <a:alphaModFix/>
          </a:blip>
          <a:srcRect t="4510" b="4509"/>
          <a:stretch/>
        </p:blipFill>
        <p:spPr>
          <a:xfrm>
            <a:off x="635271" y="2095585"/>
            <a:ext cx="5130800" cy="3913188"/>
          </a:xfrm>
          <a:prstGeom prst="rect">
            <a:avLst/>
          </a:prstGeom>
          <a:solidFill>
            <a:srgbClr val="D8D8D8"/>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0"/>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David Attenborough</a:t>
            </a:r>
            <a:endParaRPr/>
          </a:p>
        </p:txBody>
      </p:sp>
      <p:sp>
        <p:nvSpPr>
          <p:cNvPr id="301" name="Google Shape;301;p10"/>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3000"/>
              <a:buNone/>
            </a:pPr>
            <a:r>
              <a:rPr lang="en-US" sz="3000" b="1">
                <a:solidFill>
                  <a:schemeClr val="lt1"/>
                </a:solidFill>
                <a:latin typeface="Calibri"/>
                <a:ea typeface="Calibri"/>
                <a:cs typeface="Calibri"/>
                <a:sym typeface="Calibri"/>
              </a:rPr>
              <a:t>There is a path to sustainability.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It is a path that could lead to a better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future for all life on Earth</a:t>
            </a:r>
            <a:endParaRPr/>
          </a:p>
        </p:txBody>
      </p:sp>
      <p:pic>
        <p:nvPicPr>
          <p:cNvPr id="302" name="Google Shape;302;p10"/>
          <p:cNvPicPr preferRelativeResize="0">
            <a:picLocks noGrp="1"/>
          </p:cNvPicPr>
          <p:nvPr>
            <p:ph type="pic" idx="3"/>
          </p:nvPr>
        </p:nvPicPr>
        <p:blipFill rotWithShape="1">
          <a:blip r:embed="rId3">
            <a:alphaModFix/>
          </a:blip>
          <a:srcRect t="7768" b="7768"/>
          <a:stretch/>
        </p:blipFill>
        <p:spPr>
          <a:xfrm>
            <a:off x="-2" y="-7299"/>
            <a:ext cx="12192002" cy="6865298"/>
          </a:xfrm>
          <a:prstGeom prst="rect">
            <a:avLst/>
          </a:prstGeom>
          <a:solidFill>
            <a:srgbClr val="BFBFBF"/>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09" name="Google Shape;309;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10" name="Google Shape;310;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11" name="Google Shape;311;p11"/>
          <p:cNvSpPr txBox="1"/>
          <p:nvPr/>
        </p:nvSpPr>
        <p:spPr>
          <a:xfrm>
            <a:off x="5906320" y="4514232"/>
            <a:ext cx="560874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ZRÓWNOWAŻONE OPERACJE BIZNESOWE</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2"/>
          <p:cNvSpPr txBox="1">
            <a:spLocks noGrp="1"/>
          </p:cNvSpPr>
          <p:nvPr>
            <p:ph type="body" idx="1"/>
          </p:nvPr>
        </p:nvSpPr>
        <p:spPr>
          <a:xfrm>
            <a:off x="4912293" y="464127"/>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b="1" dirty="0"/>
              <a:t>Zrozumienie lokalnych potrzeb i wyzwań</a:t>
            </a:r>
            <a:endParaRPr dirty="0"/>
          </a:p>
        </p:txBody>
      </p:sp>
      <p:sp>
        <p:nvSpPr>
          <p:cNvPr id="317" name="Google Shape;317;p12"/>
          <p:cNvSpPr txBox="1">
            <a:spLocks noGrp="1"/>
          </p:cNvSpPr>
          <p:nvPr>
            <p:ph type="body" idx="3"/>
          </p:nvPr>
        </p:nvSpPr>
        <p:spPr>
          <a:xfrm>
            <a:off x="3880331" y="231620"/>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18" name="Google Shape;318;p12"/>
          <p:cNvSpPr txBox="1">
            <a:spLocks noGrp="1"/>
          </p:cNvSpPr>
          <p:nvPr>
            <p:ph type="body" idx="4"/>
          </p:nvPr>
        </p:nvSpPr>
        <p:spPr>
          <a:xfrm>
            <a:off x="4912292" y="140906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b="1" dirty="0" err="1"/>
              <a:t>Budowanie</a:t>
            </a:r>
            <a:r>
              <a:rPr lang="en-US" b="1" dirty="0"/>
              <a:t> </a:t>
            </a:r>
            <a:r>
              <a:rPr lang="en-US" b="1" dirty="0" err="1"/>
              <a:t>zaufania</a:t>
            </a:r>
            <a:endParaRPr dirty="0"/>
          </a:p>
        </p:txBody>
      </p:sp>
      <p:sp>
        <p:nvSpPr>
          <p:cNvPr id="319" name="Google Shape;319;p12"/>
          <p:cNvSpPr txBox="1">
            <a:spLocks noGrp="1"/>
          </p:cNvSpPr>
          <p:nvPr>
            <p:ph type="body" idx="6"/>
          </p:nvPr>
        </p:nvSpPr>
        <p:spPr>
          <a:xfrm>
            <a:off x="4927790" y="2347822"/>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Wspieranie</a:t>
            </a:r>
            <a:r>
              <a:rPr lang="en-US" dirty="0"/>
              <a:t> </a:t>
            </a:r>
            <a:r>
              <a:rPr lang="en-US" dirty="0" err="1"/>
              <a:t>rozwoju</a:t>
            </a:r>
            <a:r>
              <a:rPr lang="en-US" dirty="0"/>
              <a:t> </a:t>
            </a:r>
            <a:r>
              <a:rPr lang="en-US" dirty="0" err="1"/>
              <a:t>społeczności</a:t>
            </a:r>
            <a:r>
              <a:rPr lang="en-US" dirty="0"/>
              <a:t> </a:t>
            </a:r>
            <a:r>
              <a:rPr lang="en-US" dirty="0" err="1"/>
              <a:t>lokalnych</a:t>
            </a:r>
            <a:endParaRPr dirty="0"/>
          </a:p>
        </p:txBody>
      </p:sp>
      <p:sp>
        <p:nvSpPr>
          <p:cNvPr id="320" name="Google Shape;320;p12"/>
          <p:cNvSpPr txBox="1">
            <a:spLocks noGrp="1"/>
          </p:cNvSpPr>
          <p:nvPr>
            <p:ph type="body" idx="9"/>
          </p:nvPr>
        </p:nvSpPr>
        <p:spPr>
          <a:xfrm>
            <a:off x="3918849" y="119774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21" name="Google Shape;321;p12"/>
          <p:cNvSpPr txBox="1">
            <a:spLocks noGrp="1"/>
          </p:cNvSpPr>
          <p:nvPr>
            <p:ph type="body" idx="13"/>
          </p:nvPr>
        </p:nvSpPr>
        <p:spPr>
          <a:xfrm>
            <a:off x="3918849" y="212496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22" name="Google Shape;322;p12"/>
          <p:cNvSpPr/>
          <p:nvPr/>
        </p:nvSpPr>
        <p:spPr>
          <a:xfrm>
            <a:off x="3880331" y="114801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3" name="Google Shape;323;p12"/>
          <p:cNvSpPr/>
          <p:nvPr/>
        </p:nvSpPr>
        <p:spPr>
          <a:xfrm>
            <a:off x="3880331" y="218304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4" name="Google Shape;324;p12"/>
          <p:cNvSpPr/>
          <p:nvPr/>
        </p:nvSpPr>
        <p:spPr>
          <a:xfrm>
            <a:off x="3880331" y="3065205"/>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25" name="Google Shape;325;p12"/>
          <p:cNvSpPr txBox="1"/>
          <p:nvPr/>
        </p:nvSpPr>
        <p:spPr>
          <a:xfrm>
            <a:off x="4912291" y="3275042"/>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dirty="0" err="1">
                <a:solidFill>
                  <a:srgbClr val="73B64B"/>
                </a:solidFill>
                <a:latin typeface="Calibri"/>
                <a:ea typeface="Calibri"/>
                <a:cs typeface="Calibri"/>
                <a:sym typeface="Calibri"/>
              </a:rPr>
              <a:t>Wspólna</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odpowiedzialność</a:t>
            </a:r>
            <a:r>
              <a:rPr lang="en-US" sz="2400" b="1" i="0" u="none" strike="noStrike" cap="none" dirty="0">
                <a:solidFill>
                  <a:srgbClr val="73B64B"/>
                </a:solidFill>
                <a:latin typeface="Calibri"/>
                <a:ea typeface="Calibri"/>
                <a:cs typeface="Calibri"/>
                <a:sym typeface="Calibri"/>
              </a:rPr>
              <a:t> za </a:t>
            </a:r>
            <a:r>
              <a:rPr lang="en-US" sz="2400" b="1" i="0" u="none" strike="noStrike" cap="none" dirty="0" err="1">
                <a:solidFill>
                  <a:srgbClr val="73B64B"/>
                </a:solidFill>
                <a:latin typeface="Calibri"/>
                <a:ea typeface="Calibri"/>
                <a:cs typeface="Calibri"/>
                <a:sym typeface="Calibri"/>
              </a:rPr>
              <a:t>środowisko</a:t>
            </a:r>
            <a:endParaRPr sz="1400" b="0" i="0" u="none" strike="noStrike" cap="none" dirty="0">
              <a:solidFill>
                <a:srgbClr val="000000"/>
              </a:solidFill>
              <a:latin typeface="Arial"/>
              <a:ea typeface="Arial"/>
              <a:cs typeface="Arial"/>
              <a:sym typeface="Arial"/>
            </a:endParaRPr>
          </a:p>
        </p:txBody>
      </p:sp>
      <p:sp>
        <p:nvSpPr>
          <p:cNvPr id="326" name="Google Shape;326;p12"/>
          <p:cNvSpPr txBox="1"/>
          <p:nvPr/>
        </p:nvSpPr>
        <p:spPr>
          <a:xfrm>
            <a:off x="3880331" y="303259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27" name="Google Shape;327;p12"/>
          <p:cNvSpPr txBox="1"/>
          <p:nvPr/>
        </p:nvSpPr>
        <p:spPr>
          <a:xfrm>
            <a:off x="4912292" y="4210039"/>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dirty="0" err="1">
                <a:solidFill>
                  <a:srgbClr val="73B64B"/>
                </a:solidFill>
                <a:latin typeface="Calibri"/>
                <a:ea typeface="Calibri"/>
                <a:cs typeface="Calibri"/>
                <a:sym typeface="Calibri"/>
              </a:rPr>
              <a:t>Tworzenie</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innowacyjnych</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rozwiązań</a:t>
            </a:r>
            <a:endParaRPr sz="2400" b="1" i="0" u="none" strike="noStrike" cap="none" dirty="0">
              <a:solidFill>
                <a:srgbClr val="73B64B"/>
              </a:solidFill>
              <a:latin typeface="Calibri"/>
              <a:ea typeface="Calibri"/>
              <a:cs typeface="Calibri"/>
              <a:sym typeface="Calibri"/>
            </a:endParaRPr>
          </a:p>
        </p:txBody>
      </p:sp>
      <p:sp>
        <p:nvSpPr>
          <p:cNvPr id="328" name="Google Shape;328;p12"/>
          <p:cNvSpPr txBox="1"/>
          <p:nvPr/>
        </p:nvSpPr>
        <p:spPr>
          <a:xfrm>
            <a:off x="4927790" y="5148801"/>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dirty="0" err="1">
                <a:solidFill>
                  <a:srgbClr val="73B64B"/>
                </a:solidFill>
                <a:latin typeface="Calibri"/>
                <a:ea typeface="Calibri"/>
                <a:cs typeface="Calibri"/>
                <a:sym typeface="Calibri"/>
              </a:rPr>
              <a:t>Współtworzenie</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wartości</a:t>
            </a:r>
            <a:r>
              <a:rPr lang="en-US" sz="2400" b="1" i="0" u="none" strike="noStrike" cap="none" dirty="0">
                <a:solidFill>
                  <a:srgbClr val="73B64B"/>
                </a:solidFill>
                <a:latin typeface="Calibri"/>
                <a:ea typeface="Calibri"/>
                <a:cs typeface="Calibri"/>
                <a:sym typeface="Calibri"/>
              </a:rPr>
              <a:t> </a:t>
            </a:r>
            <a:r>
              <a:rPr lang="en-US" sz="2400" b="1" i="0" u="none" strike="noStrike" cap="none" dirty="0" err="1">
                <a:solidFill>
                  <a:srgbClr val="73B64B"/>
                </a:solidFill>
                <a:latin typeface="Calibri"/>
                <a:ea typeface="Calibri"/>
                <a:cs typeface="Calibri"/>
                <a:sym typeface="Calibri"/>
              </a:rPr>
              <a:t>społecznościowych</a:t>
            </a:r>
            <a:endParaRPr sz="1400" b="0" i="0" u="none" strike="noStrike" cap="none" dirty="0">
              <a:solidFill>
                <a:srgbClr val="000000"/>
              </a:solidFill>
              <a:latin typeface="Arial"/>
              <a:ea typeface="Arial"/>
              <a:cs typeface="Arial"/>
              <a:sym typeface="Arial"/>
            </a:endParaRPr>
          </a:p>
        </p:txBody>
      </p:sp>
      <p:sp>
        <p:nvSpPr>
          <p:cNvPr id="329" name="Google Shape;329;p12"/>
          <p:cNvSpPr txBox="1"/>
          <p:nvPr/>
        </p:nvSpPr>
        <p:spPr>
          <a:xfrm>
            <a:off x="3918849" y="399872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330" name="Google Shape;330;p12"/>
          <p:cNvSpPr txBox="1"/>
          <p:nvPr/>
        </p:nvSpPr>
        <p:spPr>
          <a:xfrm>
            <a:off x="3918849" y="4925940"/>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
        <p:nvSpPr>
          <p:cNvPr id="331" name="Google Shape;331;p12"/>
          <p:cNvSpPr/>
          <p:nvPr/>
        </p:nvSpPr>
        <p:spPr>
          <a:xfrm>
            <a:off x="3880331" y="3948993"/>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2" name="Google Shape;332;p12"/>
          <p:cNvSpPr/>
          <p:nvPr/>
        </p:nvSpPr>
        <p:spPr>
          <a:xfrm>
            <a:off x="3880331" y="4984028"/>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3" name="Google Shape;333;p12"/>
          <p:cNvSpPr/>
          <p:nvPr/>
        </p:nvSpPr>
        <p:spPr>
          <a:xfrm>
            <a:off x="3880331" y="5866184"/>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4" name="Google Shape;334;p12"/>
          <p:cNvPicPr preferRelativeResize="0">
            <a:picLocks noGrp="1"/>
          </p:cNvPicPr>
          <p:nvPr>
            <p:ph type="pic" idx="8"/>
          </p:nvPr>
        </p:nvPicPr>
        <p:blipFill rotWithShape="1">
          <a:blip r:embed="rId3">
            <a:alphaModFix/>
          </a:blip>
          <a:srcRect l="28179" r="28179"/>
          <a:stretch/>
        </p:blipFill>
        <p:spPr>
          <a:xfrm>
            <a:off x="-48344" y="0"/>
            <a:ext cx="3570477" cy="6858000"/>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3"/>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b="1" dirty="0"/>
              <a:t>Zrozumienie lokalnych potrzeb i wyzwań</a:t>
            </a:r>
            <a:endParaRPr lang="en-US" dirty="0"/>
          </a:p>
        </p:txBody>
      </p:sp>
      <p:sp>
        <p:nvSpPr>
          <p:cNvPr id="340" name="Google Shape;340;p13"/>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pl-PL" dirty="0">
                <a:solidFill>
                  <a:srgbClr val="000000"/>
                </a:solidFill>
              </a:rPr>
              <a:t>Zrozumienie potrzeb i wyzwań lokalnej społeczności jest kluczowym elementem</a:t>
            </a:r>
          </a:p>
          <a:p>
            <a:pPr marL="228600" lvl="0" indent="-228600" algn="just" rtl="0">
              <a:lnSpc>
                <a:spcPct val="103333"/>
              </a:lnSpc>
              <a:spcBef>
                <a:spcPts val="0"/>
              </a:spcBef>
              <a:spcAft>
                <a:spcPts val="0"/>
              </a:spcAft>
              <a:buClr>
                <a:srgbClr val="000000"/>
              </a:buClr>
              <a:buSzPts val="2400"/>
              <a:buNone/>
            </a:pPr>
            <a:r>
              <a:rPr lang="pl-PL" dirty="0">
                <a:solidFill>
                  <a:srgbClr val="000000"/>
                </a:solidFill>
              </a:rPr>
              <a:t>Budowania w kontekście zrównoważonego rozwoju. </a:t>
            </a:r>
          </a:p>
          <a:p>
            <a:pPr marL="228600" lvl="0" indent="-228600" algn="just" rtl="0">
              <a:lnSpc>
                <a:spcPct val="103333"/>
              </a:lnSpc>
              <a:spcBef>
                <a:spcPts val="0"/>
              </a:spcBef>
              <a:spcAft>
                <a:spcPts val="0"/>
              </a:spcAft>
              <a:buClr>
                <a:srgbClr val="000000"/>
              </a:buClr>
              <a:buSzPts val="2400"/>
              <a:buNone/>
            </a:pPr>
            <a:endParaRPr dirty="0">
              <a:solidFill>
                <a:srgbClr val="000000"/>
              </a:solidFill>
            </a:endParaRPr>
          </a:p>
          <a:p>
            <a:pPr marL="228600" lvl="0" indent="-228600" algn="just" rtl="0">
              <a:lnSpc>
                <a:spcPct val="103333"/>
              </a:lnSpc>
              <a:spcBef>
                <a:spcPts val="0"/>
              </a:spcBef>
              <a:spcAft>
                <a:spcPts val="0"/>
              </a:spcAft>
              <a:buClr>
                <a:srgbClr val="000000"/>
              </a:buClr>
              <a:buSzPts val="2400"/>
              <a:buNone/>
            </a:pPr>
            <a:r>
              <a:rPr lang="en-US" dirty="0" err="1">
                <a:solidFill>
                  <a:srgbClr val="000000"/>
                </a:solidFill>
              </a:rPr>
              <a:t>Główna</a:t>
            </a:r>
            <a:r>
              <a:rPr lang="en-US" dirty="0">
                <a:solidFill>
                  <a:srgbClr val="000000"/>
                </a:solidFill>
              </a:rPr>
              <a:t> </a:t>
            </a:r>
            <a:r>
              <a:rPr lang="en-US" dirty="0" err="1">
                <a:solidFill>
                  <a:srgbClr val="000000"/>
                </a:solidFill>
              </a:rPr>
              <a:t>zasada</a:t>
            </a:r>
            <a:r>
              <a:rPr lang="en-US" dirty="0">
                <a:solidFill>
                  <a:srgbClr val="000000"/>
                </a:solidFill>
              </a:rPr>
              <a:t>:</a:t>
            </a:r>
            <a:endParaRPr lang="pl-PL" dirty="0">
              <a:solidFill>
                <a:srgbClr val="000000"/>
              </a:solidFill>
            </a:endParaRPr>
          </a:p>
          <a:p>
            <a:pPr marL="342900" lvl="0" indent="-342900" algn="just" rtl="0">
              <a:lnSpc>
                <a:spcPct val="103333"/>
              </a:lnSpc>
              <a:spcBef>
                <a:spcPts val="0"/>
              </a:spcBef>
              <a:spcAft>
                <a:spcPts val="0"/>
              </a:spcAft>
              <a:buClr>
                <a:srgbClr val="000000"/>
              </a:buClr>
              <a:buSzPts val="2400"/>
              <a:buFont typeface="Wingdings" panose="05000000000000000000" pitchFamily="2" charset="2"/>
              <a:buChar char="Ø"/>
            </a:pPr>
            <a:r>
              <a:rPr lang="en-US" dirty="0" err="1">
                <a:solidFill>
                  <a:srgbClr val="73B64B"/>
                </a:solidFill>
              </a:rPr>
              <a:t>Organizowanie</a:t>
            </a:r>
            <a:r>
              <a:rPr lang="en-US" dirty="0">
                <a:solidFill>
                  <a:srgbClr val="73B64B"/>
                </a:solidFill>
              </a:rPr>
              <a:t> </a:t>
            </a:r>
            <a:r>
              <a:rPr lang="en-US" dirty="0" err="1">
                <a:solidFill>
                  <a:srgbClr val="73B64B"/>
                </a:solidFill>
              </a:rPr>
              <a:t>regularnych</a:t>
            </a:r>
            <a:r>
              <a:rPr lang="en-US" dirty="0">
                <a:solidFill>
                  <a:srgbClr val="73B64B"/>
                </a:solidFill>
              </a:rPr>
              <a:t> </a:t>
            </a:r>
            <a:r>
              <a:rPr lang="en-US" dirty="0" err="1">
                <a:solidFill>
                  <a:srgbClr val="73B64B"/>
                </a:solidFill>
              </a:rPr>
              <a:t>spotkań</a:t>
            </a:r>
            <a:endParaRPr lang="pl-PL" dirty="0">
              <a:solidFill>
                <a:srgbClr val="73B64B"/>
              </a:solidFill>
            </a:endParaRPr>
          </a:p>
          <a:p>
            <a:pPr marL="342900" lvl="0" indent="-342900" algn="just" rtl="0">
              <a:lnSpc>
                <a:spcPct val="103333"/>
              </a:lnSpc>
              <a:spcBef>
                <a:spcPts val="0"/>
              </a:spcBef>
              <a:spcAft>
                <a:spcPts val="0"/>
              </a:spcAft>
              <a:buClr>
                <a:srgbClr val="000000"/>
              </a:buClr>
              <a:buSzPts val="2400"/>
              <a:buFont typeface="Wingdings" panose="05000000000000000000" pitchFamily="2" charset="2"/>
              <a:buChar char="Ø"/>
            </a:pPr>
            <a:r>
              <a:rPr lang="pl-PL" dirty="0">
                <a:solidFill>
                  <a:srgbClr val="73B64B"/>
                </a:solidFill>
              </a:rPr>
              <a:t>Skuteczna analiza danych, w tym danych demograficznych i ekonomicznych</a:t>
            </a:r>
          </a:p>
          <a:p>
            <a:pPr marL="342900" lvl="0" indent="-342900" algn="just" rtl="0">
              <a:lnSpc>
                <a:spcPct val="103333"/>
              </a:lnSpc>
              <a:spcBef>
                <a:spcPts val="0"/>
              </a:spcBef>
              <a:spcAft>
                <a:spcPts val="0"/>
              </a:spcAft>
              <a:buClr>
                <a:srgbClr val="000000"/>
              </a:buClr>
              <a:buSzPts val="2400"/>
              <a:buFont typeface="Wingdings" panose="05000000000000000000" pitchFamily="2" charset="2"/>
              <a:buChar char="Ø"/>
            </a:pPr>
            <a:r>
              <a:rPr lang="en-US" dirty="0" err="1">
                <a:solidFill>
                  <a:srgbClr val="73B64B"/>
                </a:solidFill>
              </a:rPr>
              <a:t>Współpraca</a:t>
            </a:r>
            <a:r>
              <a:rPr lang="en-US" dirty="0">
                <a:solidFill>
                  <a:srgbClr val="73B64B"/>
                </a:solidFill>
              </a:rPr>
              <a:t> z </a:t>
            </a:r>
            <a:r>
              <a:rPr lang="en-US" dirty="0" err="1">
                <a:solidFill>
                  <a:srgbClr val="73B64B"/>
                </a:solidFill>
              </a:rPr>
              <a:t>lokalnymi</a:t>
            </a:r>
            <a:r>
              <a:rPr lang="en-US" dirty="0">
                <a:solidFill>
                  <a:srgbClr val="73B64B"/>
                </a:solidFill>
              </a:rPr>
              <a:t> </a:t>
            </a:r>
            <a:r>
              <a:rPr lang="en-US" dirty="0" err="1">
                <a:solidFill>
                  <a:srgbClr val="73B64B"/>
                </a:solidFill>
              </a:rPr>
              <a:t>liderami</a:t>
            </a:r>
            <a:endParaRPr lang="pl-PL" dirty="0">
              <a:solidFill>
                <a:srgbClr val="73B64B"/>
              </a:solidFill>
            </a:endParaRPr>
          </a:p>
          <a:p>
            <a:pPr marL="342900" lvl="0" indent="-342900" algn="just" rtl="0">
              <a:lnSpc>
                <a:spcPct val="103333"/>
              </a:lnSpc>
              <a:spcBef>
                <a:spcPts val="0"/>
              </a:spcBef>
              <a:spcAft>
                <a:spcPts val="0"/>
              </a:spcAft>
              <a:buClr>
                <a:srgbClr val="000000"/>
              </a:buClr>
              <a:buSzPts val="2400"/>
              <a:buFont typeface="Wingdings" panose="05000000000000000000" pitchFamily="2" charset="2"/>
              <a:buChar char="Ø"/>
            </a:pPr>
            <a:r>
              <a:rPr lang="pl-PL" dirty="0">
                <a:solidFill>
                  <a:srgbClr val="73B64B"/>
                </a:solidFill>
              </a:rPr>
              <a:t>Obecność w mediach i mediach społecznościowych.</a:t>
            </a:r>
            <a:endParaRPr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b="1" dirty="0" err="1"/>
              <a:t>Budowanie</a:t>
            </a:r>
            <a:r>
              <a:rPr lang="en-US" b="1" dirty="0"/>
              <a:t> </a:t>
            </a:r>
            <a:r>
              <a:rPr lang="en-US" b="1" dirty="0" err="1"/>
              <a:t>zaufania</a:t>
            </a:r>
            <a:endParaRPr dirty="0"/>
          </a:p>
        </p:txBody>
      </p:sp>
      <p:sp>
        <p:nvSpPr>
          <p:cNvPr id="346" name="Google Shape;346;p14"/>
          <p:cNvSpPr txBox="1">
            <a:spLocks noGrp="1"/>
          </p:cNvSpPr>
          <p:nvPr>
            <p:ph type="body" idx="2"/>
          </p:nvPr>
        </p:nvSpPr>
        <p:spPr>
          <a:xfrm>
            <a:off x="904856" y="2457445"/>
            <a:ext cx="10479218" cy="4236866"/>
          </a:xfrm>
          <a:prstGeom prst="rect">
            <a:avLst/>
          </a:prstGeom>
          <a:noFill/>
          <a:ln>
            <a:noFill/>
          </a:ln>
        </p:spPr>
        <p:txBody>
          <a:bodyPr spcFirstLastPara="1" wrap="square" lIns="91425" tIns="45700" rIns="91425" bIns="45700" anchor="t" anchorCtr="0">
            <a:noAutofit/>
          </a:bodyPr>
          <a:lstStyle/>
          <a:p>
            <a:pPr marL="228600" lvl="0" indent="-228600" algn="l" rtl="0">
              <a:lnSpc>
                <a:spcPct val="103333"/>
              </a:lnSpc>
              <a:spcBef>
                <a:spcPts val="0"/>
              </a:spcBef>
              <a:spcAft>
                <a:spcPts val="0"/>
              </a:spcAft>
              <a:buClr>
                <a:srgbClr val="000000"/>
              </a:buClr>
              <a:buSzPts val="2400"/>
              <a:buNone/>
            </a:pPr>
            <a:r>
              <a:rPr lang="pl-PL" dirty="0">
                <a:solidFill>
                  <a:srgbClr val="000000"/>
                </a:solidFill>
              </a:rPr>
              <a:t>Aby Twoja firma wzbudzała zaufanie społeczne, warto skupić się na:</a:t>
            </a:r>
          </a:p>
          <a:p>
            <a:pPr marL="342900" lvl="0" indent="-342900" algn="l" rtl="0">
              <a:lnSpc>
                <a:spcPct val="103333"/>
              </a:lnSpc>
              <a:spcBef>
                <a:spcPts val="0"/>
              </a:spcBef>
              <a:spcAft>
                <a:spcPts val="0"/>
              </a:spcAft>
              <a:buClr>
                <a:srgbClr val="000000"/>
              </a:buClr>
              <a:buSzPts val="2400"/>
              <a:buFont typeface="Arial" panose="020B0604020202020204" pitchFamily="34" charset="0"/>
              <a:buChar char="•"/>
            </a:pPr>
            <a:r>
              <a:rPr lang="en-US" dirty="0" err="1">
                <a:solidFill>
                  <a:srgbClr val="000000"/>
                </a:solidFill>
              </a:rPr>
              <a:t>Przejrzystej</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aktywnej</a:t>
            </a:r>
            <a:r>
              <a:rPr lang="en-US" dirty="0">
                <a:solidFill>
                  <a:srgbClr val="000000"/>
                </a:solidFill>
              </a:rPr>
              <a:t> </a:t>
            </a:r>
            <a:r>
              <a:rPr lang="en-US" dirty="0" err="1">
                <a:solidFill>
                  <a:srgbClr val="000000"/>
                </a:solidFill>
              </a:rPr>
              <a:t>komunikacji</a:t>
            </a:r>
            <a:endParaRPr lang="pl-PL" dirty="0">
              <a:solidFill>
                <a:srgbClr val="000000"/>
              </a:solidFill>
            </a:endParaRPr>
          </a:p>
          <a:p>
            <a:pPr marL="342900" lvl="0" indent="-342900" algn="l" rtl="0">
              <a:lnSpc>
                <a:spcPct val="103333"/>
              </a:lnSpc>
              <a:spcBef>
                <a:spcPts val="0"/>
              </a:spcBef>
              <a:spcAft>
                <a:spcPts val="0"/>
              </a:spcAft>
              <a:buClr>
                <a:srgbClr val="000000"/>
              </a:buClr>
              <a:buSzPts val="2400"/>
              <a:buFont typeface="Arial" panose="020B0604020202020204" pitchFamily="34" charset="0"/>
              <a:buChar char="•"/>
            </a:pPr>
            <a:r>
              <a:rPr lang="en-US" dirty="0" err="1">
                <a:solidFill>
                  <a:srgbClr val="000000"/>
                </a:solidFill>
              </a:rPr>
              <a:t>Sformułowaniu</a:t>
            </a:r>
            <a:r>
              <a:rPr lang="en-US" dirty="0">
                <a:solidFill>
                  <a:srgbClr val="000000"/>
                </a:solidFill>
              </a:rPr>
              <a:t> </a:t>
            </a:r>
            <a:r>
              <a:rPr lang="en-US" dirty="0" err="1">
                <a:solidFill>
                  <a:srgbClr val="000000"/>
                </a:solidFill>
              </a:rPr>
              <a:t>jasnego</a:t>
            </a:r>
            <a:r>
              <a:rPr lang="en-US" dirty="0">
                <a:solidFill>
                  <a:srgbClr val="000000"/>
                </a:solidFill>
              </a:rPr>
              <a:t> </a:t>
            </a:r>
            <a:r>
              <a:rPr lang="en-US" dirty="0" err="1">
                <a:solidFill>
                  <a:srgbClr val="000000"/>
                </a:solidFill>
              </a:rPr>
              <a:t>celu</a:t>
            </a:r>
            <a:r>
              <a:rPr lang="en-US" dirty="0">
                <a:solidFill>
                  <a:srgbClr val="000000"/>
                </a:solidFill>
              </a:rPr>
              <a:t> </a:t>
            </a:r>
            <a:r>
              <a:rPr lang="en-US" dirty="0" err="1">
                <a:solidFill>
                  <a:srgbClr val="000000"/>
                </a:solidFill>
              </a:rPr>
              <a:t>firmy</a:t>
            </a:r>
            <a:endParaRPr lang="pl-PL" dirty="0">
              <a:solidFill>
                <a:srgbClr val="000000"/>
              </a:solidFill>
            </a:endParaRPr>
          </a:p>
          <a:p>
            <a:pPr marL="342900" lvl="0" indent="-342900" algn="l" rtl="0">
              <a:lnSpc>
                <a:spcPct val="103333"/>
              </a:lnSpc>
              <a:spcBef>
                <a:spcPts val="0"/>
              </a:spcBef>
              <a:spcAft>
                <a:spcPts val="0"/>
              </a:spcAft>
              <a:buClr>
                <a:srgbClr val="000000"/>
              </a:buClr>
              <a:buSzPts val="2400"/>
              <a:buFont typeface="Arial" panose="020B0604020202020204" pitchFamily="34" charset="0"/>
              <a:buChar char="•"/>
            </a:pPr>
            <a:r>
              <a:rPr lang="en-US" dirty="0" err="1">
                <a:solidFill>
                  <a:srgbClr val="000000"/>
                </a:solidFill>
              </a:rPr>
              <a:t>Budowaniu</a:t>
            </a:r>
            <a:r>
              <a:rPr lang="en-US" dirty="0">
                <a:solidFill>
                  <a:srgbClr val="000000"/>
                </a:solidFill>
              </a:rPr>
              <a:t> </a:t>
            </a:r>
            <a:r>
              <a:rPr lang="en-US" dirty="0" err="1">
                <a:solidFill>
                  <a:srgbClr val="000000"/>
                </a:solidFill>
              </a:rPr>
              <a:t>trwałych</a:t>
            </a:r>
            <a:r>
              <a:rPr lang="en-US" dirty="0">
                <a:solidFill>
                  <a:srgbClr val="000000"/>
                </a:solidFill>
              </a:rPr>
              <a:t> </a:t>
            </a:r>
            <a:r>
              <a:rPr lang="en-US" dirty="0" err="1">
                <a:solidFill>
                  <a:srgbClr val="000000"/>
                </a:solidFill>
              </a:rPr>
              <a:t>relacji</a:t>
            </a:r>
            <a:endParaRPr lang="pl-PL" dirty="0">
              <a:solidFill>
                <a:srgbClr val="000000"/>
              </a:solidFill>
            </a:endParaRPr>
          </a:p>
          <a:p>
            <a:pPr marL="342900" lvl="0" indent="-342900" algn="l" rtl="0">
              <a:lnSpc>
                <a:spcPct val="103333"/>
              </a:lnSpc>
              <a:spcBef>
                <a:spcPts val="0"/>
              </a:spcBef>
              <a:spcAft>
                <a:spcPts val="0"/>
              </a:spcAft>
              <a:buClr>
                <a:srgbClr val="000000"/>
              </a:buClr>
              <a:buSzPts val="2400"/>
              <a:buFont typeface="Arial" panose="020B0604020202020204" pitchFamily="34" charset="0"/>
              <a:buChar char="•"/>
            </a:pPr>
            <a:r>
              <a:rPr lang="en-US" dirty="0" err="1">
                <a:solidFill>
                  <a:srgbClr val="000000"/>
                </a:solidFill>
              </a:rPr>
              <a:t>Skuteczność</a:t>
            </a:r>
            <a:r>
              <a:rPr lang="en-US" dirty="0">
                <a:solidFill>
                  <a:srgbClr val="000000"/>
                </a:solidFill>
              </a:rPr>
              <a:t> </a:t>
            </a:r>
            <a:r>
              <a:rPr lang="en-US" dirty="0" err="1">
                <a:solidFill>
                  <a:srgbClr val="000000"/>
                </a:solidFill>
              </a:rPr>
              <a:t>działań</a:t>
            </a:r>
            <a:endParaRPr lang="pl-PL" dirty="0">
              <a:solidFill>
                <a:srgbClr val="000000"/>
              </a:solidFill>
            </a:endParaRPr>
          </a:p>
          <a:p>
            <a:pPr marL="342900" lvl="0" indent="-342900" algn="l" rtl="0">
              <a:lnSpc>
                <a:spcPct val="103333"/>
              </a:lnSpc>
              <a:spcBef>
                <a:spcPts val="0"/>
              </a:spcBef>
              <a:spcAft>
                <a:spcPts val="0"/>
              </a:spcAft>
              <a:buClr>
                <a:srgbClr val="000000"/>
              </a:buClr>
              <a:buSzPts val="2400"/>
              <a:buFont typeface="Arial" panose="020B0604020202020204" pitchFamily="34" charset="0"/>
              <a:buChar char="•"/>
            </a:pPr>
            <a:r>
              <a:rPr lang="pl-PL" dirty="0">
                <a:solidFill>
                  <a:srgbClr val="000000"/>
                </a:solidFill>
              </a:rPr>
              <a:t>Dbanie o dobre samopoczucie pracowników i utrzymywanie partnerskich relacji</a:t>
            </a:r>
            <a:endParaRPr dirty="0">
              <a:solidFill>
                <a:srgbClr val="73B64B"/>
              </a:solidFill>
            </a:endParaRPr>
          </a:p>
          <a:p>
            <a:pPr marL="0" lvl="0" indent="0" algn="just" rtl="0">
              <a:lnSpc>
                <a:spcPct val="103333"/>
              </a:lnSpc>
              <a:spcBef>
                <a:spcPts val="0"/>
              </a:spcBef>
              <a:spcAft>
                <a:spcPts val="0"/>
              </a:spcAft>
              <a:buClr>
                <a:srgbClr val="73B64B"/>
              </a:buClr>
              <a:buSzPts val="2400"/>
              <a:buNone/>
            </a:pPr>
            <a:r>
              <a:rPr lang="pl-PL" dirty="0">
                <a:solidFill>
                  <a:srgbClr val="73B64B"/>
                </a:solidFill>
              </a:rPr>
              <a:t>Budowanie zaufania w ramach partnerstwa społecznego to proces wymagający cierpliwości, konsekwencji i autentyczności. Jednak efektywna współpraca oparta na zaufaniu może przynieść wiele korzyści zarówno firmie, jak i lokalnej społeczności.</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err="1"/>
              <a:t>Wspieranie</a:t>
            </a:r>
            <a:r>
              <a:rPr lang="en-US" dirty="0"/>
              <a:t> </a:t>
            </a:r>
            <a:r>
              <a:rPr lang="en-US" dirty="0" err="1"/>
              <a:t>rozwoju</a:t>
            </a:r>
            <a:r>
              <a:rPr lang="en-US" dirty="0"/>
              <a:t> </a:t>
            </a:r>
            <a:r>
              <a:rPr lang="en-US" dirty="0" err="1"/>
              <a:t>społeczności</a:t>
            </a:r>
            <a:r>
              <a:rPr lang="en-US" dirty="0"/>
              <a:t> </a:t>
            </a:r>
            <a:r>
              <a:rPr lang="en-US" dirty="0" err="1"/>
              <a:t>lokalnych</a:t>
            </a:r>
            <a:endParaRPr lang="en-US" dirty="0"/>
          </a:p>
        </p:txBody>
      </p:sp>
      <p:sp>
        <p:nvSpPr>
          <p:cNvPr id="352" name="Google Shape;352;p15"/>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pl-PL" dirty="0">
                <a:solidFill>
                  <a:srgbClr val="0D0D0D"/>
                </a:solidFill>
                <a:highlight>
                  <a:srgbClr val="FFFFFF"/>
                </a:highlight>
              </a:rPr>
              <a:t>Co jest ważne, o jaki aspekt należy zadbać?</a:t>
            </a:r>
          </a:p>
          <a:p>
            <a:pPr marL="0" lvl="0" indent="0" algn="l" rtl="0">
              <a:lnSpc>
                <a:spcPct val="103333"/>
              </a:lnSpc>
              <a:spcBef>
                <a:spcPts val="0"/>
              </a:spcBef>
              <a:spcAft>
                <a:spcPts val="0"/>
              </a:spcAft>
              <a:buClr>
                <a:srgbClr val="0D0D0D"/>
              </a:buClr>
              <a:buSzPts val="2400"/>
              <a:buNone/>
            </a:pPr>
            <a:endParaRPr dirty="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r>
              <a:rPr lang="en-US" dirty="0" err="1">
                <a:solidFill>
                  <a:srgbClr val="0D0D0D"/>
                </a:solidFill>
                <a:highlight>
                  <a:srgbClr val="FFFFFF"/>
                </a:highlight>
              </a:rPr>
              <a:t>Utrzymanie</a:t>
            </a:r>
            <a:r>
              <a:rPr lang="en-US" dirty="0">
                <a:solidFill>
                  <a:srgbClr val="0D0D0D"/>
                </a:solidFill>
                <a:highlight>
                  <a:srgbClr val="FFFFFF"/>
                </a:highlight>
              </a:rPr>
              <a:t> </a:t>
            </a:r>
            <a:r>
              <a:rPr lang="en-US" dirty="0" err="1">
                <a:solidFill>
                  <a:srgbClr val="0D0D0D"/>
                </a:solidFill>
                <a:highlight>
                  <a:srgbClr val="FFFFFF"/>
                </a:highlight>
              </a:rPr>
              <a:t>integracyjnego</a:t>
            </a:r>
            <a:r>
              <a:rPr lang="en-US" dirty="0">
                <a:solidFill>
                  <a:srgbClr val="0D0D0D"/>
                </a:solidFill>
                <a:highlight>
                  <a:srgbClr val="FFFFFF"/>
                </a:highlight>
              </a:rPr>
              <a:t> </a:t>
            </a:r>
            <a:r>
              <a:rPr lang="en-US" dirty="0" err="1">
                <a:solidFill>
                  <a:srgbClr val="0D0D0D"/>
                </a:solidFill>
                <a:highlight>
                  <a:srgbClr val="FFFFFF"/>
                </a:highlight>
              </a:rPr>
              <a:t>środowiska</a:t>
            </a:r>
            <a:r>
              <a:rPr lang="en-US" dirty="0">
                <a:solidFill>
                  <a:srgbClr val="0D0D0D"/>
                </a:solidFill>
                <a:highlight>
                  <a:srgbClr val="FFFFFF"/>
                </a:highlight>
              </a:rPr>
              <a:t> </a:t>
            </a:r>
            <a:r>
              <a:rPr lang="en-US" dirty="0" err="1">
                <a:solidFill>
                  <a:srgbClr val="0D0D0D"/>
                </a:solidFill>
                <a:highlight>
                  <a:srgbClr val="FFFFFF"/>
                </a:highlight>
              </a:rPr>
              <a:t>pracy</a:t>
            </a:r>
            <a:endParaRPr lang="pl-PL" dirty="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r>
              <a:rPr lang="pl-PL" dirty="0">
                <a:solidFill>
                  <a:srgbClr val="0D0D0D"/>
                </a:solidFill>
                <a:highlight>
                  <a:srgbClr val="FFFFFF"/>
                </a:highlight>
              </a:rPr>
              <a:t>Dbać o pracowników, oferować dostęp do rozwoju, szkoleń, kursów</a:t>
            </a: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r>
              <a:rPr lang="pl-PL" dirty="0">
                <a:solidFill>
                  <a:srgbClr val="0D0D0D"/>
                </a:solidFill>
                <a:highlight>
                  <a:srgbClr val="FFFFFF"/>
                </a:highlight>
              </a:rPr>
              <a:t>Zaangażuj się w projekty z zakresu ekologii i ochrony środowiska</a:t>
            </a: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r>
              <a:rPr lang="pl-PL" dirty="0">
                <a:solidFill>
                  <a:srgbClr val="0D0D0D"/>
                </a:solidFill>
                <a:highlight>
                  <a:srgbClr val="FFFFFF"/>
                </a:highlight>
              </a:rPr>
              <a:t>Wspieraj lokalne szkoły i uniwersytety</a:t>
            </a: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r>
              <a:rPr lang="pl-PL" dirty="0">
                <a:solidFill>
                  <a:srgbClr val="0D0D0D"/>
                </a:solidFill>
                <a:highlight>
                  <a:srgbClr val="FFFFFF"/>
                </a:highlight>
              </a:rPr>
              <a:t>Bierz udział w imprezach charytatywnych.</a:t>
            </a:r>
            <a:endParaRPr dirty="0">
              <a:solidFill>
                <a:srgbClr val="0D0D0D"/>
              </a:solidFill>
              <a:highlight>
                <a:srgbClr val="FFFFFF"/>
              </a:highlight>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3600" b="1" i="0" u="none" strike="noStrike" cap="none" dirty="0" err="1">
                <a:solidFill>
                  <a:schemeClr val="bg1"/>
                </a:solidFill>
                <a:latin typeface="Calibri"/>
                <a:ea typeface="Calibri"/>
                <a:cs typeface="Calibri"/>
                <a:sym typeface="Calibri"/>
              </a:rPr>
              <a:t>Wspólna</a:t>
            </a:r>
            <a:r>
              <a:rPr lang="en-US" sz="3600" b="1" i="0" u="none" strike="noStrike" cap="none" dirty="0">
                <a:solidFill>
                  <a:schemeClr val="bg1"/>
                </a:solidFill>
                <a:latin typeface="Calibri"/>
                <a:ea typeface="Calibri"/>
                <a:cs typeface="Calibri"/>
                <a:sym typeface="Calibri"/>
              </a:rPr>
              <a:t> </a:t>
            </a:r>
            <a:r>
              <a:rPr lang="en-US" sz="3600" b="1" i="0" u="none" strike="noStrike" cap="none" dirty="0" err="1">
                <a:solidFill>
                  <a:schemeClr val="bg1"/>
                </a:solidFill>
                <a:latin typeface="Calibri"/>
                <a:ea typeface="Calibri"/>
                <a:cs typeface="Calibri"/>
                <a:sym typeface="Calibri"/>
              </a:rPr>
              <a:t>odpowiedzialność</a:t>
            </a:r>
            <a:r>
              <a:rPr lang="en-US" sz="3600" b="1" i="0" u="none" strike="noStrike" cap="none" dirty="0">
                <a:solidFill>
                  <a:schemeClr val="bg1"/>
                </a:solidFill>
                <a:latin typeface="Calibri"/>
                <a:ea typeface="Calibri"/>
                <a:cs typeface="Calibri"/>
                <a:sym typeface="Calibri"/>
              </a:rPr>
              <a:t> za </a:t>
            </a:r>
            <a:r>
              <a:rPr lang="en-US" sz="3600" b="1" i="0" u="none" strike="noStrike" cap="none" dirty="0" err="1">
                <a:solidFill>
                  <a:schemeClr val="bg1"/>
                </a:solidFill>
                <a:latin typeface="Calibri"/>
                <a:ea typeface="Calibri"/>
                <a:cs typeface="Calibri"/>
                <a:sym typeface="Calibri"/>
              </a:rPr>
              <a:t>środowisko</a:t>
            </a:r>
            <a:endParaRPr lang="en-US" sz="2000" b="0" i="0" u="none" strike="noStrike" cap="none" dirty="0">
              <a:solidFill>
                <a:schemeClr val="bg1"/>
              </a:solidFill>
              <a:latin typeface="Arial"/>
              <a:ea typeface="Arial"/>
              <a:cs typeface="Arial"/>
              <a:sym typeface="Arial"/>
            </a:endParaRPr>
          </a:p>
        </p:txBody>
      </p:sp>
      <p:sp>
        <p:nvSpPr>
          <p:cNvPr id="358" name="Google Shape;358;p16"/>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00000"/>
              </a:buClr>
              <a:buSzPts val="2400"/>
              <a:buNone/>
            </a:pPr>
            <a:r>
              <a:rPr lang="pl-PL" dirty="0">
                <a:solidFill>
                  <a:srgbClr val="000000"/>
                </a:solidFill>
              </a:rPr>
              <a:t>Idea wspólnej odpowiedzialności za środowisko odnosi się do potrzeby angażowania się przez firmy w działania na rzecz środowiska we współpracy z innymi, w tym z innymi firmami, społecznościami lokalnymi, organizacjami pozarządowymi, rządami i konsumentami. </a:t>
            </a:r>
          </a:p>
          <a:p>
            <a:pPr marL="0" lvl="0" indent="0" algn="l" rtl="0">
              <a:lnSpc>
                <a:spcPct val="103333"/>
              </a:lnSpc>
              <a:spcBef>
                <a:spcPts val="0"/>
              </a:spcBef>
              <a:spcAft>
                <a:spcPts val="0"/>
              </a:spcAft>
              <a:buClr>
                <a:srgbClr val="000000"/>
              </a:buClr>
              <a:buSzPts val="2400"/>
              <a:buNone/>
            </a:pPr>
            <a:endParaRPr dirty="0">
              <a:solidFill>
                <a:srgbClr val="000000"/>
              </a:solidFill>
            </a:endParaRPr>
          </a:p>
          <a:p>
            <a:pPr marL="342900" lvl="0" indent="-342900" algn="l" rtl="0">
              <a:lnSpc>
                <a:spcPct val="103333"/>
              </a:lnSpc>
              <a:spcBef>
                <a:spcPts val="0"/>
              </a:spcBef>
              <a:spcAft>
                <a:spcPts val="0"/>
              </a:spcAft>
              <a:buClr>
                <a:srgbClr val="73B64B"/>
              </a:buClr>
              <a:buSzPts val="2400"/>
              <a:buFont typeface="Arial" panose="020B0604020202020204" pitchFamily="34" charset="0"/>
              <a:buChar char="•"/>
            </a:pPr>
            <a:r>
              <a:rPr lang="pl-PL" dirty="0">
                <a:solidFill>
                  <a:srgbClr val="73B64B"/>
                </a:solidFill>
              </a:rPr>
              <a:t>Nawiązanie współpracy z innymi firmami</a:t>
            </a:r>
          </a:p>
          <a:p>
            <a:pPr marL="342900" lvl="0" indent="-342900" algn="l" rtl="0">
              <a:lnSpc>
                <a:spcPct val="103333"/>
              </a:lnSpc>
              <a:spcBef>
                <a:spcPts val="0"/>
              </a:spcBef>
              <a:spcAft>
                <a:spcPts val="0"/>
              </a:spcAft>
              <a:buClr>
                <a:srgbClr val="73B64B"/>
              </a:buClr>
              <a:buSzPts val="2400"/>
              <a:buFont typeface="Arial" panose="020B0604020202020204" pitchFamily="34" charset="0"/>
              <a:buChar char="•"/>
            </a:pPr>
            <a:r>
              <a:rPr lang="en-US" dirty="0" err="1">
                <a:solidFill>
                  <a:srgbClr val="73B64B"/>
                </a:solidFill>
              </a:rPr>
              <a:t>Współpraca</a:t>
            </a:r>
            <a:r>
              <a:rPr lang="en-US" dirty="0">
                <a:solidFill>
                  <a:srgbClr val="73B64B"/>
                </a:solidFill>
              </a:rPr>
              <a:t> z </a:t>
            </a:r>
            <a:r>
              <a:rPr lang="en-US" dirty="0" err="1">
                <a:solidFill>
                  <a:srgbClr val="73B64B"/>
                </a:solidFill>
              </a:rPr>
              <a:t>organizacjami</a:t>
            </a:r>
            <a:r>
              <a:rPr lang="en-US" dirty="0">
                <a:solidFill>
                  <a:srgbClr val="73B64B"/>
                </a:solidFill>
              </a:rPr>
              <a:t> </a:t>
            </a:r>
            <a:r>
              <a:rPr lang="en-US" dirty="0" err="1">
                <a:solidFill>
                  <a:srgbClr val="73B64B"/>
                </a:solidFill>
              </a:rPr>
              <a:t>pozarządowymi</a:t>
            </a:r>
            <a:endParaRPr lang="pl-PL" dirty="0">
              <a:solidFill>
                <a:srgbClr val="73B64B"/>
              </a:solidFill>
            </a:endParaRPr>
          </a:p>
          <a:p>
            <a:pPr marL="342900" lvl="0" indent="-342900" algn="l" rtl="0">
              <a:lnSpc>
                <a:spcPct val="103333"/>
              </a:lnSpc>
              <a:spcBef>
                <a:spcPts val="0"/>
              </a:spcBef>
              <a:spcAft>
                <a:spcPts val="0"/>
              </a:spcAft>
              <a:buClr>
                <a:srgbClr val="73B64B"/>
              </a:buClr>
              <a:buSzPts val="2400"/>
              <a:buFont typeface="Arial" panose="020B0604020202020204" pitchFamily="34" charset="0"/>
              <a:buChar char="•"/>
            </a:pPr>
            <a:r>
              <a:rPr lang="pl-PL" dirty="0">
                <a:solidFill>
                  <a:srgbClr val="73B64B"/>
                </a:solidFill>
              </a:rPr>
              <a:t>Tworzenie świadomości ekologicznej wśród pracowników</a:t>
            </a:r>
          </a:p>
          <a:p>
            <a:pPr marL="342900" lvl="0" indent="-342900" algn="l" rtl="0">
              <a:lnSpc>
                <a:spcPct val="103333"/>
              </a:lnSpc>
              <a:spcBef>
                <a:spcPts val="0"/>
              </a:spcBef>
              <a:spcAft>
                <a:spcPts val="0"/>
              </a:spcAft>
              <a:buClr>
                <a:srgbClr val="73B64B"/>
              </a:buClr>
              <a:buSzPts val="2400"/>
              <a:buFont typeface="Arial" panose="020B0604020202020204" pitchFamily="34" charset="0"/>
              <a:buChar char="•"/>
            </a:pPr>
            <a:r>
              <a:rPr lang="en-US" dirty="0" err="1">
                <a:solidFill>
                  <a:srgbClr val="73B64B"/>
                </a:solidFill>
              </a:rPr>
              <a:t>Wybieranie</a:t>
            </a:r>
            <a:r>
              <a:rPr lang="en-US" dirty="0">
                <a:solidFill>
                  <a:srgbClr val="73B64B"/>
                </a:solidFill>
              </a:rPr>
              <a:t> </a:t>
            </a:r>
            <a:r>
              <a:rPr lang="en-US" dirty="0" err="1">
                <a:solidFill>
                  <a:srgbClr val="73B64B"/>
                </a:solidFill>
              </a:rPr>
              <a:t>produktów</a:t>
            </a:r>
            <a:r>
              <a:rPr lang="en-US" dirty="0">
                <a:solidFill>
                  <a:srgbClr val="73B64B"/>
                </a:solidFill>
              </a:rPr>
              <a:t> </a:t>
            </a:r>
            <a:r>
              <a:rPr lang="en-US" dirty="0" err="1">
                <a:solidFill>
                  <a:srgbClr val="73B64B"/>
                </a:solidFill>
              </a:rPr>
              <a:t>ekologicznych</a:t>
            </a:r>
            <a:endParaRPr dirty="0">
              <a:solidFill>
                <a:srgbClr val="73B64B"/>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7"/>
          <p:cNvSpPr txBox="1">
            <a:spLocks noGrp="1"/>
          </p:cNvSpPr>
          <p:nvPr>
            <p:ph type="body" idx="1"/>
          </p:nvPr>
        </p:nvSpPr>
        <p:spPr>
          <a:xfrm>
            <a:off x="309725" y="875662"/>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b="1" dirty="0" err="1"/>
              <a:t>Tworzenie</a:t>
            </a:r>
            <a:r>
              <a:rPr lang="en-US" b="1" dirty="0"/>
              <a:t> </a:t>
            </a:r>
            <a:r>
              <a:rPr lang="en-US" b="1" dirty="0" err="1"/>
              <a:t>innowacyjnych</a:t>
            </a:r>
            <a:r>
              <a:rPr lang="en-US" b="1" dirty="0"/>
              <a:t> </a:t>
            </a:r>
            <a:r>
              <a:rPr lang="en-US" b="1" dirty="0" err="1"/>
              <a:t>rozwiązań</a:t>
            </a:r>
            <a:endParaRPr dirty="0"/>
          </a:p>
        </p:txBody>
      </p:sp>
      <p:sp>
        <p:nvSpPr>
          <p:cNvPr id="364" name="Google Shape;364;p17"/>
          <p:cNvSpPr txBox="1">
            <a:spLocks noGrp="1"/>
          </p:cNvSpPr>
          <p:nvPr>
            <p:ph type="body" idx="2"/>
          </p:nvPr>
        </p:nvSpPr>
        <p:spPr>
          <a:xfrm>
            <a:off x="309725" y="2079525"/>
            <a:ext cx="11074500" cy="41598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en-US" dirty="0"/>
              <a:t> </a:t>
            </a:r>
            <a:r>
              <a:rPr lang="en-US" dirty="0">
                <a:solidFill>
                  <a:srgbClr val="000000"/>
                </a:solidFill>
              </a:rPr>
              <a:t>	</a:t>
            </a:r>
            <a:r>
              <a:rPr lang="pl-PL" sz="2200" dirty="0">
                <a:solidFill>
                  <a:srgbClr val="000000"/>
                </a:solidFill>
              </a:rPr>
              <a:t>Sposoby formułowania kreatywnych i skutecznych metod promujących zaangażowanie, współpracę i wzajemne wsparcie w społeczności lokalnej. Co to może być?</a:t>
            </a:r>
          </a:p>
          <a:p>
            <a:pPr marL="228600" lvl="0" indent="-228600" algn="just" rtl="0">
              <a:lnSpc>
                <a:spcPct val="103333"/>
              </a:lnSpc>
              <a:spcBef>
                <a:spcPts val="0"/>
              </a:spcBef>
              <a:spcAft>
                <a:spcPts val="0"/>
              </a:spcAft>
              <a:buClr>
                <a:srgbClr val="595959"/>
              </a:buClr>
              <a:buSzPts val="2400"/>
              <a:buNone/>
            </a:pPr>
            <a:r>
              <a:rPr lang="pl-PL" sz="2200" b="1" dirty="0">
                <a:solidFill>
                  <a:srgbClr val="73B64B"/>
                </a:solidFill>
              </a:rPr>
              <a:t>	</a:t>
            </a:r>
          </a:p>
          <a:p>
            <a:pPr marL="228600" lvl="0" indent="-228600" algn="just" rtl="0">
              <a:lnSpc>
                <a:spcPct val="103333"/>
              </a:lnSpc>
              <a:spcBef>
                <a:spcPts val="0"/>
              </a:spcBef>
              <a:spcAft>
                <a:spcPts val="0"/>
              </a:spcAft>
              <a:buClr>
                <a:srgbClr val="595959"/>
              </a:buClr>
              <a:buSzPts val="2400"/>
              <a:buNone/>
            </a:pPr>
            <a:r>
              <a:rPr lang="pl-PL" sz="2200" b="1" dirty="0">
                <a:solidFill>
                  <a:srgbClr val="73B64B"/>
                </a:solidFill>
              </a:rPr>
              <a:t>	Platformy cyfrowe lub e-learningowe: </a:t>
            </a:r>
            <a:r>
              <a:rPr lang="pl-PL" sz="2200" dirty="0">
                <a:solidFill>
                  <a:srgbClr val="000000"/>
                </a:solidFill>
              </a:rPr>
              <a:t>platformy mobilne, które ułatwiają interakcję online i rozwój osobisty, oferując różnorodne zasoby edukacyjne.</a:t>
            </a:r>
          </a:p>
          <a:p>
            <a:pPr marL="228600" lvl="0" indent="-228600" algn="just" rtl="0">
              <a:lnSpc>
                <a:spcPct val="103333"/>
              </a:lnSpc>
              <a:spcBef>
                <a:spcPts val="0"/>
              </a:spcBef>
              <a:spcAft>
                <a:spcPts val="0"/>
              </a:spcAft>
              <a:buClr>
                <a:srgbClr val="595959"/>
              </a:buClr>
              <a:buSzPts val="2400"/>
              <a:buNone/>
            </a:pPr>
            <a:r>
              <a:rPr lang="pl-PL" sz="2200" b="1" dirty="0">
                <a:solidFill>
                  <a:srgbClr val="73B64B"/>
                </a:solidFill>
              </a:rPr>
              <a:t>	Programy artystyczne i kulturalne:</a:t>
            </a:r>
            <a:r>
              <a:rPr lang="pl-PL" sz="2200" dirty="0">
                <a:solidFill>
                  <a:schemeClr val="tx1">
                    <a:lumMod val="50000"/>
                  </a:schemeClr>
                </a:solidFill>
              </a:rPr>
              <a:t> </a:t>
            </a:r>
            <a:r>
              <a:rPr lang="pl-PL" sz="2200" dirty="0">
                <a:solidFill>
                  <a:srgbClr val="000000"/>
                </a:solidFill>
              </a:rPr>
              <a:t>inicjatywy takie jak warsztaty artystyczne, festiwale kultury lokalnej i murale uliczne, które celebrują i promują zaangażowanie społeczności w sztukę.</a:t>
            </a:r>
          </a:p>
          <a:p>
            <a:pPr marL="228600" lvl="0" indent="-228600" algn="just" rtl="0">
              <a:lnSpc>
                <a:spcPct val="103333"/>
              </a:lnSpc>
              <a:spcBef>
                <a:spcPts val="0"/>
              </a:spcBef>
              <a:spcAft>
                <a:spcPts val="0"/>
              </a:spcAft>
              <a:buClr>
                <a:srgbClr val="595959"/>
              </a:buClr>
              <a:buSzPts val="2400"/>
              <a:buNone/>
            </a:pPr>
            <a:r>
              <a:rPr lang="pl-PL" sz="2200" b="1" dirty="0">
                <a:solidFill>
                  <a:srgbClr val="73B64B"/>
                </a:solidFill>
              </a:rPr>
              <a:t>	Działania ekologiczne: </a:t>
            </a:r>
            <a:r>
              <a:rPr lang="pl-PL" sz="2200" dirty="0">
                <a:solidFill>
                  <a:srgbClr val="000000"/>
                </a:solidFill>
              </a:rPr>
              <a:t>Tworzenie projektów i działań związanych z ochroną środowiska. Np. konkursy ekologiczne.</a:t>
            </a:r>
          </a:p>
          <a:p>
            <a:pPr marL="228600" lvl="0" indent="-228600" algn="just" rtl="0">
              <a:lnSpc>
                <a:spcPct val="103333"/>
              </a:lnSpc>
              <a:spcBef>
                <a:spcPts val="0"/>
              </a:spcBef>
              <a:spcAft>
                <a:spcPts val="0"/>
              </a:spcAft>
              <a:buClr>
                <a:srgbClr val="595959"/>
              </a:buClr>
              <a:buSzPts val="2400"/>
              <a:buNone/>
            </a:pPr>
            <a:r>
              <a:rPr lang="pl-PL" sz="2200" b="1" dirty="0">
                <a:solidFill>
                  <a:srgbClr val="73B64B"/>
                </a:solidFill>
              </a:rPr>
              <a:t>	Programy zdrowotne i sportowe: </a:t>
            </a:r>
            <a:r>
              <a:rPr lang="pl-PL" sz="2200" dirty="0">
                <a:solidFill>
                  <a:srgbClr val="000000"/>
                </a:solidFill>
              </a:rPr>
              <a:t>Tworzenie programów zdrowotnych promujących aktywność fizyczną, zdrowe nawyki żywieniowe i zdrowie psychiczne. np. dobre samopoczucie w miejscu pracy jako cel firmy.</a:t>
            </a:r>
            <a:endParaRPr sz="2200"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8"/>
          <p:cNvSpPr txBox="1">
            <a:spLocks noGrp="1"/>
          </p:cNvSpPr>
          <p:nvPr>
            <p:ph type="body" idx="1"/>
          </p:nvPr>
        </p:nvSpPr>
        <p:spPr>
          <a:xfrm>
            <a:off x="419100" y="826894"/>
            <a:ext cx="10479218" cy="8036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3600" b="1" i="0" u="none" strike="noStrike" cap="none" dirty="0" err="1">
                <a:solidFill>
                  <a:schemeClr val="bg1"/>
                </a:solidFill>
                <a:latin typeface="Calibri"/>
                <a:ea typeface="Calibri"/>
                <a:cs typeface="Calibri"/>
                <a:sym typeface="Calibri"/>
              </a:rPr>
              <a:t>Współtworzenie</a:t>
            </a:r>
            <a:r>
              <a:rPr lang="en-US" sz="3600" b="1" i="0" u="none" strike="noStrike" cap="none" dirty="0">
                <a:solidFill>
                  <a:schemeClr val="bg1"/>
                </a:solidFill>
                <a:latin typeface="Calibri"/>
                <a:ea typeface="Calibri"/>
                <a:cs typeface="Calibri"/>
                <a:sym typeface="Calibri"/>
              </a:rPr>
              <a:t> </a:t>
            </a:r>
            <a:r>
              <a:rPr lang="en-US" sz="3600" b="1" i="0" u="none" strike="noStrike" cap="none" dirty="0" err="1">
                <a:solidFill>
                  <a:schemeClr val="bg1"/>
                </a:solidFill>
                <a:latin typeface="Calibri"/>
                <a:ea typeface="Calibri"/>
                <a:cs typeface="Calibri"/>
                <a:sym typeface="Calibri"/>
              </a:rPr>
              <a:t>wartości</a:t>
            </a:r>
            <a:r>
              <a:rPr lang="en-US" sz="3600" b="1" i="0" u="none" strike="noStrike" cap="none" dirty="0">
                <a:solidFill>
                  <a:schemeClr val="bg1"/>
                </a:solidFill>
                <a:latin typeface="Calibri"/>
                <a:ea typeface="Calibri"/>
                <a:cs typeface="Calibri"/>
                <a:sym typeface="Calibri"/>
              </a:rPr>
              <a:t> </a:t>
            </a:r>
            <a:r>
              <a:rPr lang="en-US" sz="3600" b="1" i="0" u="none" strike="noStrike" cap="none" dirty="0" err="1">
                <a:solidFill>
                  <a:schemeClr val="bg1"/>
                </a:solidFill>
                <a:latin typeface="Calibri"/>
                <a:ea typeface="Calibri"/>
                <a:cs typeface="Calibri"/>
                <a:sym typeface="Calibri"/>
              </a:rPr>
              <a:t>społecznościowych</a:t>
            </a:r>
            <a:endParaRPr lang="en-US" sz="2000" b="0" i="0" u="none" strike="noStrike" cap="none" dirty="0">
              <a:solidFill>
                <a:schemeClr val="bg1"/>
              </a:solidFill>
              <a:latin typeface="Arial"/>
              <a:ea typeface="Arial"/>
              <a:cs typeface="Arial"/>
              <a:sym typeface="Arial"/>
            </a:endParaRPr>
          </a:p>
        </p:txBody>
      </p:sp>
      <p:sp>
        <p:nvSpPr>
          <p:cNvPr id="370" name="Google Shape;370;p18"/>
          <p:cNvSpPr txBox="1">
            <a:spLocks noGrp="1"/>
          </p:cNvSpPr>
          <p:nvPr>
            <p:ph type="body" idx="2"/>
          </p:nvPr>
        </p:nvSpPr>
        <p:spPr>
          <a:xfrm>
            <a:off x="419100" y="1973571"/>
            <a:ext cx="10965000" cy="48033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en-US" sz="2000" dirty="0"/>
              <a:t>	</a:t>
            </a:r>
            <a:r>
              <a:rPr lang="pl-PL" sz="2000" dirty="0">
                <a:solidFill>
                  <a:srgbClr val="000000"/>
                </a:solidFill>
              </a:rPr>
              <a:t>Współpraca społeczna przyczynia się do tworzenia wartości społecznych, które nie tylko generują korzyści ekonomiczne, ale przede wszystkim chronią środowisko naturalne.</a:t>
            </a:r>
            <a:r>
              <a:rPr lang="en-US" sz="2000" b="1" i="0" dirty="0">
                <a:solidFill>
                  <a:srgbClr val="000000"/>
                </a:solidFill>
                <a:highlight>
                  <a:srgbClr val="FFFFFF"/>
                </a:highlight>
              </a:rPr>
              <a:t>	</a:t>
            </a:r>
            <a:endParaRPr lang="pl-PL" sz="2000" b="1" i="0" dirty="0">
              <a:solidFill>
                <a:srgbClr val="000000"/>
              </a:solidFill>
              <a:highlight>
                <a:srgbClr val="FFFFFF"/>
              </a:highlight>
            </a:endParaRPr>
          </a:p>
          <a:p>
            <a:pPr marL="228600" lvl="0" indent="-228600" algn="just" rtl="0">
              <a:lnSpc>
                <a:spcPct val="103333"/>
              </a:lnSpc>
              <a:spcBef>
                <a:spcPts val="0"/>
              </a:spcBef>
              <a:spcAft>
                <a:spcPts val="0"/>
              </a:spcAft>
              <a:buClr>
                <a:srgbClr val="595959"/>
              </a:buClr>
              <a:buSzPts val="2400"/>
              <a:buNone/>
            </a:pPr>
            <a:r>
              <a:rPr lang="pl-PL" sz="2000" b="1" dirty="0">
                <a:solidFill>
                  <a:srgbClr val="000000"/>
                </a:solidFill>
                <a:highlight>
                  <a:srgbClr val="FFFFFF"/>
                </a:highlight>
              </a:rPr>
              <a:t>	</a:t>
            </a:r>
          </a:p>
          <a:p>
            <a:pPr marL="228600" lvl="0" indent="-228600" algn="just" rtl="0">
              <a:lnSpc>
                <a:spcPct val="103333"/>
              </a:lnSpc>
              <a:spcBef>
                <a:spcPts val="0"/>
              </a:spcBef>
              <a:spcAft>
                <a:spcPts val="0"/>
              </a:spcAft>
              <a:buClr>
                <a:srgbClr val="595959"/>
              </a:buClr>
              <a:buSzPts val="2400"/>
              <a:buNone/>
            </a:pPr>
            <a:r>
              <a:rPr lang="pl-PL" sz="2000" b="1" i="0" dirty="0">
                <a:solidFill>
                  <a:srgbClr val="000000"/>
                </a:solidFill>
                <a:highlight>
                  <a:srgbClr val="FFFFFF"/>
                </a:highlight>
              </a:rPr>
              <a:t>	W jaki sposób można współtworzyć inicjatywy wpływu społecznego z klientami w celu promowania zrównoważonego rozwoju?</a:t>
            </a:r>
          </a:p>
          <a:p>
            <a:pPr marL="228600" lvl="0" indent="-228600" algn="just" rtl="0">
              <a:lnSpc>
                <a:spcPct val="103333"/>
              </a:lnSpc>
              <a:spcBef>
                <a:spcPts val="0"/>
              </a:spcBef>
              <a:spcAft>
                <a:spcPts val="0"/>
              </a:spcAft>
              <a:buClr>
                <a:srgbClr val="595959"/>
              </a:buClr>
              <a:buSzPts val="2400"/>
              <a:buNone/>
            </a:pPr>
            <a:r>
              <a:rPr lang="pl-PL" sz="2000" b="1" dirty="0">
                <a:solidFill>
                  <a:srgbClr val="000000"/>
                </a:solidFill>
                <a:highlight>
                  <a:srgbClr val="FFFFFF"/>
                </a:highlight>
              </a:rPr>
              <a:t>	</a:t>
            </a:r>
            <a:r>
              <a:rPr lang="pl-PL" sz="2000" i="0" dirty="0">
                <a:solidFill>
                  <a:srgbClr val="000000"/>
                </a:solidFill>
                <a:highlight>
                  <a:srgbClr val="FFFFFF"/>
                </a:highlight>
              </a:rPr>
              <a:t>Musisz poznać swoich klientów na podstawie ich cech, </a:t>
            </a:r>
            <a:r>
              <a:rPr lang="pl-PL" sz="2000" i="0" dirty="0" err="1">
                <a:solidFill>
                  <a:srgbClr val="000000"/>
                </a:solidFill>
                <a:highlight>
                  <a:srgbClr val="FFFFFF"/>
                </a:highlight>
              </a:rPr>
              <a:t>zachowań</a:t>
            </a:r>
            <a:r>
              <a:rPr lang="pl-PL" sz="2000" i="0" dirty="0">
                <a:solidFill>
                  <a:srgbClr val="000000"/>
                </a:solidFill>
                <a:highlight>
                  <a:srgbClr val="FFFFFF"/>
                </a:highlight>
              </a:rPr>
              <a:t> i </a:t>
            </a:r>
            <a:r>
              <a:rPr lang="pl-PL" sz="2000" i="0" dirty="0" smtClean="0">
                <a:solidFill>
                  <a:srgbClr val="000000"/>
                </a:solidFill>
                <a:highlight>
                  <a:srgbClr val="FFFFFF"/>
                </a:highlight>
              </a:rPr>
              <a:t>preferencji. Podstawą </a:t>
            </a:r>
            <a:r>
              <a:rPr lang="pl-PL" sz="2000" i="0" dirty="0">
                <a:solidFill>
                  <a:srgbClr val="000000"/>
                </a:solidFill>
                <a:highlight>
                  <a:srgbClr val="FFFFFF"/>
                </a:highlight>
              </a:rPr>
              <a:t>procesu współtworzenia wartości jest generowanie korzyści zarówno dla firmy i klientów, jak i dla społeczeństwa i środowiska. Możesz współtworzyć wartość, angażując swoich klientów</a:t>
            </a:r>
          </a:p>
          <a:p>
            <a:pPr marL="228600" lvl="0" indent="-228600" algn="just" rtl="0">
              <a:lnSpc>
                <a:spcPct val="103333"/>
              </a:lnSpc>
              <a:spcBef>
                <a:spcPts val="0"/>
              </a:spcBef>
              <a:spcAft>
                <a:spcPts val="0"/>
              </a:spcAft>
              <a:buClr>
                <a:srgbClr val="595959"/>
              </a:buClr>
              <a:buSzPts val="2400"/>
              <a:buNone/>
            </a:pPr>
            <a:r>
              <a:rPr lang="pl-PL" sz="2000" i="0" dirty="0">
                <a:solidFill>
                  <a:srgbClr val="0D0D0D"/>
                </a:solidFill>
                <a:highlight>
                  <a:srgbClr val="FFFFFF"/>
                </a:highlight>
              </a:rPr>
              <a:t>	</a:t>
            </a:r>
          </a:p>
          <a:p>
            <a:pPr marL="228600" lvl="0" indent="-228600" algn="just" rtl="0">
              <a:lnSpc>
                <a:spcPct val="103333"/>
              </a:lnSpc>
              <a:spcBef>
                <a:spcPts val="0"/>
              </a:spcBef>
              <a:spcAft>
                <a:spcPts val="0"/>
              </a:spcAft>
              <a:buClr>
                <a:srgbClr val="595959"/>
              </a:buClr>
              <a:buSzPts val="2400"/>
              <a:buNone/>
            </a:pPr>
            <a:r>
              <a:rPr lang="pl-PL" sz="2000" dirty="0">
                <a:solidFill>
                  <a:srgbClr val="0D0D0D"/>
                </a:solidFill>
                <a:highlight>
                  <a:srgbClr val="FFFFFF"/>
                </a:highlight>
              </a:rPr>
              <a:t>	</a:t>
            </a:r>
            <a:r>
              <a:rPr lang="pl-PL" sz="2000" i="0" dirty="0">
                <a:solidFill>
                  <a:srgbClr val="0D0D0D"/>
                </a:solidFill>
                <a:highlight>
                  <a:srgbClr val="FFFFFF"/>
                </a:highlight>
              </a:rPr>
              <a:t>Aby upewnić się, że inicjatywy współtworzenia wartości są skuteczne, należy mierzyć ich wpływ na wyniki zrównoważonego rozwoju, zadowolenie klientów oraz wyniki społeczne i środowiskowe. Do oceny wpływu należy używać wskaźników i metryk, które są odpowiednie, konkretne, mierzalne, osiągalne, realistyczne i terminowe.</a:t>
            </a:r>
            <a:endParaRPr sz="2000"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20" name="Google Shape;220;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1" name="Google Shape;221;p2"/>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O NASZYM PROJEKCIE</a:t>
            </a:r>
            <a:endParaRPr sz="1400" b="0" i="0" u="none" strike="noStrike" cap="none" dirty="0">
              <a:solidFill>
                <a:srgbClr val="000000"/>
              </a:solidFill>
              <a:latin typeface="Arial"/>
              <a:ea typeface="Arial"/>
              <a:cs typeface="Arial"/>
              <a:sym typeface="Arial"/>
            </a:endParaRPr>
          </a:p>
        </p:txBody>
      </p:sp>
      <p:sp>
        <p:nvSpPr>
          <p:cNvPr id="4" name="Google Shape;163;p3">
            <a:extLst>
              <a:ext uri="{FF2B5EF4-FFF2-40B4-BE49-F238E27FC236}">
                <a16:creationId xmlns:a16="http://schemas.microsoft.com/office/drawing/2014/main" xmlns="" id="{CF5E43BD-C06E-9EA9-1A5C-2C9377C2D803}"/>
              </a:ext>
            </a:extLst>
          </p:cNvPr>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00000"/>
              </a:lnSpc>
              <a:spcBef>
                <a:spcPts val="0"/>
              </a:spcBef>
              <a:spcAft>
                <a:spcPts val="0"/>
              </a:spcAft>
              <a:buClr>
                <a:schemeClr val="lt1"/>
              </a:buClr>
              <a:buSzPts val="2400"/>
              <a:buNone/>
            </a:pPr>
            <a:r>
              <a:rPr lang="pl-PL" sz="2400" dirty="0"/>
              <a:t>Wdrażając program Start on </a:t>
            </a:r>
            <a:r>
              <a:rPr lang="pl-PL" sz="2400" dirty="0" err="1"/>
              <a:t>Sustainability</a:t>
            </a:r>
            <a:r>
              <a:rPr lang="pl-PL" sz="2400" dirty="0"/>
              <a:t>, chcemy wyposażyć mikroprzedsiębiorstwa w niezbędne narzędzia i zasoby, aby mogły podejmować znaczące działania na rzecz zrównoważonego rozwoju, przyczyniając się tym samym do bardziej zrównoważonej i odpornej gospodarki UE.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9"/>
          <p:cNvSpPr txBox="1">
            <a:spLocks noGrp="1"/>
          </p:cNvSpPr>
          <p:nvPr>
            <p:ph type="body" idx="1"/>
          </p:nvPr>
        </p:nvSpPr>
        <p:spPr>
          <a:xfrm>
            <a:off x="607552" y="416398"/>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Co zrobić, aby stworzyć partnerstwo społeczne w swojej firmie?</a:t>
            </a:r>
            <a:endParaRPr dirty="0"/>
          </a:p>
        </p:txBody>
      </p:sp>
      <p:sp>
        <p:nvSpPr>
          <p:cNvPr id="377" name="Google Shape;377;p19"/>
          <p:cNvSpPr txBox="1">
            <a:spLocks noGrp="1"/>
          </p:cNvSpPr>
          <p:nvPr>
            <p:ph type="body" idx="3"/>
          </p:nvPr>
        </p:nvSpPr>
        <p:spPr>
          <a:xfrm>
            <a:off x="363984" y="2104008"/>
            <a:ext cx="7066626" cy="4241742"/>
          </a:xfrm>
          <a:prstGeom prst="rect">
            <a:avLst/>
          </a:prstGeom>
          <a:noFill/>
          <a:ln>
            <a:noFill/>
          </a:ln>
        </p:spPr>
        <p:txBody>
          <a:bodyPr spcFirstLastPara="1" wrap="square" lIns="91425" tIns="45700" rIns="91425" bIns="45700" anchor="t" anchorCtr="0">
            <a:noAutofit/>
          </a:bodyPr>
          <a:lstStyle/>
          <a:p>
            <a:pPr marL="457200" lvl="0" indent="-457200" rtl="0">
              <a:lnSpc>
                <a:spcPct val="103333"/>
              </a:lnSpc>
              <a:spcBef>
                <a:spcPts val="0"/>
              </a:spcBef>
              <a:spcAft>
                <a:spcPts val="0"/>
              </a:spcAft>
              <a:buClr>
                <a:srgbClr val="000000"/>
              </a:buClr>
              <a:buSzPts val="2400"/>
              <a:buAutoNum type="arabicPeriod"/>
            </a:pPr>
            <a:r>
              <a:rPr lang="pl-PL" dirty="0">
                <a:solidFill>
                  <a:srgbClr val="000000"/>
                </a:solidFill>
              </a:rPr>
              <a:t>Utrzymywanie pozytywnych relacji z interesariuszami</a:t>
            </a:r>
          </a:p>
          <a:p>
            <a:pPr marL="457200" lvl="0" indent="-457200" rtl="0">
              <a:lnSpc>
                <a:spcPct val="103333"/>
              </a:lnSpc>
              <a:spcBef>
                <a:spcPts val="0"/>
              </a:spcBef>
              <a:spcAft>
                <a:spcPts val="0"/>
              </a:spcAft>
              <a:buClr>
                <a:srgbClr val="000000"/>
              </a:buClr>
              <a:buSzPts val="2400"/>
              <a:buAutoNum type="arabicPeriod"/>
            </a:pPr>
            <a:r>
              <a:rPr lang="pl-PL" dirty="0">
                <a:solidFill>
                  <a:srgbClr val="000000"/>
                </a:solidFill>
              </a:rPr>
              <a:t>Wspieranie klastrów i klubów działających lokalnie</a:t>
            </a:r>
          </a:p>
          <a:p>
            <a:pPr marL="457200" lvl="0" indent="-457200" rtl="0">
              <a:lnSpc>
                <a:spcPct val="103333"/>
              </a:lnSpc>
              <a:spcBef>
                <a:spcPts val="0"/>
              </a:spcBef>
              <a:spcAft>
                <a:spcPts val="0"/>
              </a:spcAft>
              <a:buClr>
                <a:srgbClr val="000000"/>
              </a:buClr>
              <a:buSzPts val="2400"/>
              <a:buAutoNum type="arabicPeriod"/>
            </a:pPr>
            <a:r>
              <a:rPr lang="pl-PL" dirty="0">
                <a:solidFill>
                  <a:srgbClr val="000000"/>
                </a:solidFill>
              </a:rPr>
              <a:t>Zwiększanie zaangażowania pracowników w lokalnych społecznościach</a:t>
            </a:r>
          </a:p>
          <a:p>
            <a:pPr marL="457200" lvl="0" indent="-457200" rtl="0">
              <a:lnSpc>
                <a:spcPct val="103333"/>
              </a:lnSpc>
              <a:spcBef>
                <a:spcPts val="0"/>
              </a:spcBef>
              <a:spcAft>
                <a:spcPts val="0"/>
              </a:spcAft>
              <a:buClr>
                <a:srgbClr val="000000"/>
              </a:buClr>
              <a:buSzPts val="2400"/>
              <a:buAutoNum type="arabicPeriod"/>
            </a:pPr>
            <a:r>
              <a:rPr lang="pl-PL" dirty="0">
                <a:solidFill>
                  <a:srgbClr val="000000"/>
                </a:solidFill>
              </a:rPr>
              <a:t>Dbałość o zrównoważony rozwój lokalny</a:t>
            </a:r>
          </a:p>
          <a:p>
            <a:pPr marL="457200" lvl="0" indent="-457200" rtl="0">
              <a:lnSpc>
                <a:spcPct val="103333"/>
              </a:lnSpc>
              <a:spcBef>
                <a:spcPts val="0"/>
              </a:spcBef>
              <a:spcAft>
                <a:spcPts val="0"/>
              </a:spcAft>
              <a:buClr>
                <a:srgbClr val="000000"/>
              </a:buClr>
              <a:buSzPts val="2400"/>
              <a:buAutoNum type="arabicPeriod"/>
            </a:pPr>
            <a:r>
              <a:rPr lang="pl-PL" dirty="0">
                <a:solidFill>
                  <a:srgbClr val="000000"/>
                </a:solidFill>
              </a:rPr>
              <a:t>Korzystanie z usług lokalnych dostawców</a:t>
            </a:r>
          </a:p>
          <a:p>
            <a:pPr marL="457200" lvl="0" indent="-457200" rtl="0">
              <a:lnSpc>
                <a:spcPct val="103333"/>
              </a:lnSpc>
              <a:spcBef>
                <a:spcPts val="0"/>
              </a:spcBef>
              <a:spcAft>
                <a:spcPts val="0"/>
              </a:spcAft>
              <a:buClr>
                <a:srgbClr val="000000"/>
              </a:buClr>
              <a:buSzPts val="2400"/>
              <a:buAutoNum type="arabicPeriod"/>
            </a:pPr>
            <a:r>
              <a:rPr lang="pl-PL" dirty="0">
                <a:solidFill>
                  <a:srgbClr val="000000"/>
                </a:solidFill>
              </a:rPr>
              <a:t>Zwiększanie widoczności zewnętrznej w celu poprawy wizerunku - skuteczny marketing.</a:t>
            </a:r>
            <a:endParaRPr dirty="0"/>
          </a:p>
          <a:p>
            <a:pPr marL="228600" lvl="0" indent="-228600" rtl="0">
              <a:lnSpc>
                <a:spcPct val="103333"/>
              </a:lnSpc>
              <a:spcBef>
                <a:spcPts val="0"/>
              </a:spcBef>
              <a:spcAft>
                <a:spcPts val="0"/>
              </a:spcAft>
              <a:buClr>
                <a:srgbClr val="595959"/>
              </a:buClr>
              <a:buSzPts val="2400"/>
              <a:buNone/>
            </a:pPr>
            <a:endParaRPr dirty="0"/>
          </a:p>
        </p:txBody>
      </p:sp>
      <p:sp>
        <p:nvSpPr>
          <p:cNvPr id="378" name="Google Shape;378;p19"/>
          <p:cNvSpPr txBox="1"/>
          <p:nvPr/>
        </p:nvSpPr>
        <p:spPr>
          <a:xfrm>
            <a:off x="7890221" y="5710913"/>
            <a:ext cx="2061853" cy="618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1800"/>
              <a:buFont typeface="Arial"/>
              <a:buNone/>
            </a:pPr>
            <a:endParaRPr sz="1800" b="1" i="0" u="none" strike="noStrike" cap="none">
              <a:solidFill>
                <a:srgbClr val="FF0000"/>
              </a:solidFill>
              <a:latin typeface="Calibri"/>
              <a:ea typeface="Calibri"/>
              <a:cs typeface="Calibri"/>
              <a:sym typeface="Calibri"/>
            </a:endParaRPr>
          </a:p>
        </p:txBody>
      </p:sp>
      <p:pic>
        <p:nvPicPr>
          <p:cNvPr id="379" name="Google Shape;379;p19"/>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0"/>
          <p:cNvSpPr txBox="1">
            <a:spLocks noGrp="1"/>
          </p:cNvSpPr>
          <p:nvPr>
            <p:ph type="body" idx="1"/>
          </p:nvPr>
        </p:nvSpPr>
        <p:spPr>
          <a:xfrm>
            <a:off x="607550" y="182325"/>
            <a:ext cx="5881800" cy="1191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Proces tworzenia partnerstw społecznościowych </a:t>
            </a:r>
          </a:p>
          <a:p>
            <a:pPr marL="0" lvl="0" indent="0" algn="l" rtl="0">
              <a:lnSpc>
                <a:spcPct val="90000"/>
              </a:lnSpc>
              <a:spcBef>
                <a:spcPts val="0"/>
              </a:spcBef>
              <a:spcAft>
                <a:spcPts val="0"/>
              </a:spcAft>
              <a:buClr>
                <a:srgbClr val="73B64B"/>
              </a:buClr>
              <a:buSzPts val="3600"/>
              <a:buNone/>
            </a:pPr>
            <a:r>
              <a:rPr lang="pl-PL" dirty="0"/>
              <a:t>krok po kroku</a:t>
            </a:r>
            <a:endParaRPr dirty="0"/>
          </a:p>
        </p:txBody>
      </p:sp>
      <p:pic>
        <p:nvPicPr>
          <p:cNvPr id="385" name="Google Shape;385;p20"/>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386" name="Google Shape;386;p20"/>
          <p:cNvSpPr txBox="1">
            <a:spLocks noGrp="1"/>
          </p:cNvSpPr>
          <p:nvPr>
            <p:ph type="body" idx="3"/>
          </p:nvPr>
        </p:nvSpPr>
        <p:spPr>
          <a:xfrm>
            <a:off x="607550" y="1824300"/>
            <a:ext cx="6549600" cy="4632900"/>
          </a:xfrm>
          <a:prstGeom prst="rect">
            <a:avLst/>
          </a:prstGeom>
          <a:noFill/>
          <a:ln>
            <a:noFill/>
          </a:ln>
        </p:spPr>
        <p:txBody>
          <a:bodyPr spcFirstLastPara="1" wrap="square" lIns="91425" tIns="45700" rIns="91425" bIns="45700" anchor="t" anchorCtr="0">
            <a:noAutofit/>
          </a:bodyPr>
          <a:lstStyle/>
          <a:p>
            <a:pPr marL="457200" lvl="0" indent="-457200" algn="just" rtl="0">
              <a:lnSpc>
                <a:spcPct val="103333"/>
              </a:lnSpc>
              <a:spcBef>
                <a:spcPts val="0"/>
              </a:spcBef>
              <a:spcAft>
                <a:spcPts val="0"/>
              </a:spcAft>
              <a:buClr>
                <a:srgbClr val="000000"/>
              </a:buClr>
              <a:buSzPts val="2400"/>
              <a:buAutoNum type="arabicPeriod"/>
            </a:pPr>
            <a:r>
              <a:rPr lang="pl-PL" dirty="0">
                <a:solidFill>
                  <a:srgbClr val="000000"/>
                </a:solidFill>
              </a:rPr>
              <a:t>Analiza lokalnych potrzeb i możliwości rozwoju</a:t>
            </a:r>
          </a:p>
          <a:p>
            <a:pPr marL="457200" lvl="0" indent="-457200" algn="just" rtl="0">
              <a:lnSpc>
                <a:spcPct val="103333"/>
              </a:lnSpc>
              <a:spcBef>
                <a:spcPts val="0"/>
              </a:spcBef>
              <a:spcAft>
                <a:spcPts val="0"/>
              </a:spcAft>
              <a:buClr>
                <a:srgbClr val="000000"/>
              </a:buClr>
              <a:buSzPts val="2400"/>
              <a:buAutoNum type="arabicPeriod"/>
            </a:pPr>
            <a:r>
              <a:rPr lang="pl-PL" dirty="0">
                <a:solidFill>
                  <a:srgbClr val="000000"/>
                </a:solidFill>
              </a:rPr>
              <a:t>Identyfikacja i dobre relacje z organizacjami pozarządowymi, władzami lokalnymi i uniwersytetami.</a:t>
            </a:r>
          </a:p>
          <a:p>
            <a:pPr marL="457200" lvl="0" indent="-457200" algn="just" rtl="0">
              <a:lnSpc>
                <a:spcPct val="103333"/>
              </a:lnSpc>
              <a:spcBef>
                <a:spcPts val="0"/>
              </a:spcBef>
              <a:spcAft>
                <a:spcPts val="0"/>
              </a:spcAft>
              <a:buClr>
                <a:srgbClr val="000000"/>
              </a:buClr>
              <a:buSzPts val="2400"/>
              <a:buAutoNum type="arabicPeriod"/>
            </a:pPr>
            <a:r>
              <a:rPr lang="en-US" dirty="0" err="1">
                <a:solidFill>
                  <a:srgbClr val="000000"/>
                </a:solidFill>
              </a:rPr>
              <a:t>Opracowywanie</a:t>
            </a:r>
            <a:r>
              <a:rPr lang="en-US" dirty="0">
                <a:solidFill>
                  <a:srgbClr val="000000"/>
                </a:solidFill>
              </a:rPr>
              <a:t> </a:t>
            </a:r>
            <a:r>
              <a:rPr lang="en-US" dirty="0" err="1">
                <a:solidFill>
                  <a:srgbClr val="000000"/>
                </a:solidFill>
              </a:rPr>
              <a:t>celów</a:t>
            </a:r>
            <a:endParaRPr lang="pl-PL" dirty="0">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en-US" dirty="0" err="1">
                <a:solidFill>
                  <a:srgbClr val="000000"/>
                </a:solidFill>
              </a:rPr>
              <a:t>Aktywne</a:t>
            </a:r>
            <a:r>
              <a:rPr lang="en-US" dirty="0">
                <a:solidFill>
                  <a:srgbClr val="000000"/>
                </a:solidFill>
              </a:rPr>
              <a:t> </a:t>
            </a:r>
            <a:r>
              <a:rPr lang="en-US" dirty="0" err="1">
                <a:solidFill>
                  <a:srgbClr val="000000"/>
                </a:solidFill>
              </a:rPr>
              <a:t>nawiązywanie</a:t>
            </a:r>
            <a:r>
              <a:rPr lang="en-US" dirty="0">
                <a:solidFill>
                  <a:srgbClr val="000000"/>
                </a:solidFill>
              </a:rPr>
              <a:t> </a:t>
            </a:r>
            <a:r>
              <a:rPr lang="en-US" dirty="0" err="1">
                <a:solidFill>
                  <a:srgbClr val="000000"/>
                </a:solidFill>
              </a:rPr>
              <a:t>kontaktów</a:t>
            </a:r>
            <a:endParaRPr lang="pl-PL" dirty="0">
              <a:solidFill>
                <a:srgbClr val="000000"/>
              </a:solidFill>
            </a:endParaRPr>
          </a:p>
          <a:p>
            <a:pPr marL="457200" lvl="0" indent="-457200" algn="just" rtl="0">
              <a:lnSpc>
                <a:spcPct val="103333"/>
              </a:lnSpc>
              <a:spcBef>
                <a:spcPts val="0"/>
              </a:spcBef>
              <a:spcAft>
                <a:spcPts val="0"/>
              </a:spcAft>
              <a:buClr>
                <a:srgbClr val="000000"/>
              </a:buClr>
              <a:buSzPts val="2400"/>
              <a:buAutoNum type="arabicPeriod"/>
            </a:pPr>
            <a:r>
              <a:rPr lang="pl-PL" dirty="0">
                <a:solidFill>
                  <a:srgbClr val="000000"/>
                </a:solidFill>
              </a:rPr>
              <a:t>Organizacja spotkań, wydarzeń lub szkoleń</a:t>
            </a:r>
          </a:p>
          <a:p>
            <a:pPr marL="457200" lvl="0" indent="-457200" algn="just" rtl="0">
              <a:lnSpc>
                <a:spcPct val="103333"/>
              </a:lnSpc>
              <a:spcBef>
                <a:spcPts val="0"/>
              </a:spcBef>
              <a:spcAft>
                <a:spcPts val="0"/>
              </a:spcAft>
              <a:buClr>
                <a:srgbClr val="000000"/>
              </a:buClr>
              <a:buSzPts val="2400"/>
              <a:buAutoNum type="arabicPeriod"/>
            </a:pPr>
            <a:r>
              <a:rPr lang="pl-PL" dirty="0">
                <a:solidFill>
                  <a:srgbClr val="000000"/>
                </a:solidFill>
              </a:rPr>
              <a:t>Tworzenie lub uczestnictwo w branżowych grupach interesów, np. klastrach</a:t>
            </a:r>
          </a:p>
          <a:p>
            <a:pPr marL="457200" lvl="0" indent="-457200" algn="just" rtl="0">
              <a:lnSpc>
                <a:spcPct val="103333"/>
              </a:lnSpc>
              <a:spcBef>
                <a:spcPts val="0"/>
              </a:spcBef>
              <a:spcAft>
                <a:spcPts val="0"/>
              </a:spcAft>
              <a:buClr>
                <a:srgbClr val="000000"/>
              </a:buClr>
              <a:buSzPts val="2400"/>
              <a:buAutoNum type="arabicPeriod"/>
            </a:pPr>
            <a:r>
              <a:rPr lang="pl-PL" dirty="0">
                <a:solidFill>
                  <a:srgbClr val="000000"/>
                </a:solidFill>
              </a:rPr>
              <a:t>Utrzymywanie dobrej komunikacji - z każdym! Odpowiadaj na e-maile, telefony i bądź otwarty.</a:t>
            </a:r>
            <a:endParaRPr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1"/>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Dlaczego partnerstwa społeczne mają znaczenie?</a:t>
            </a:r>
            <a:endParaRPr dirty="0"/>
          </a:p>
        </p:txBody>
      </p:sp>
      <p:pic>
        <p:nvPicPr>
          <p:cNvPr id="392" name="Google Shape;392;p21"/>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393" name="Google Shape;393;p21"/>
          <p:cNvSpPr txBox="1">
            <a:spLocks noGrp="1"/>
          </p:cNvSpPr>
          <p:nvPr>
            <p:ph type="body" idx="3"/>
          </p:nvPr>
        </p:nvSpPr>
        <p:spPr>
          <a:xfrm>
            <a:off x="327125" y="1770262"/>
            <a:ext cx="6774000" cy="4336988"/>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dirty="0">
                <a:solidFill>
                  <a:srgbClr val="000000"/>
                </a:solidFill>
              </a:rPr>
              <a:t>	</a:t>
            </a:r>
            <a:r>
              <a:rPr lang="pl-PL" dirty="0">
                <a:solidFill>
                  <a:srgbClr val="000000"/>
                </a:solidFill>
              </a:rPr>
              <a:t>Tworzenie partnerstw społecznych w firmie ma kluczowe znaczenie, zwłaszcza w kontekście budowania zrównoważonej gospodarki.</a:t>
            </a:r>
          </a:p>
          <a:p>
            <a:pPr marL="228600" lvl="0" indent="-228600" algn="just" rtl="0">
              <a:lnSpc>
                <a:spcPct val="103333"/>
              </a:lnSpc>
              <a:spcBef>
                <a:spcPts val="0"/>
              </a:spcBef>
              <a:spcAft>
                <a:spcPts val="0"/>
              </a:spcAft>
              <a:buClr>
                <a:srgbClr val="000000"/>
              </a:buClr>
              <a:buSzPts val="2400"/>
              <a:buNone/>
            </a:pPr>
            <a:r>
              <a:rPr lang="pl-PL" dirty="0">
                <a:solidFill>
                  <a:srgbClr val="000000"/>
                </a:solidFill>
              </a:rPr>
              <a:t> </a:t>
            </a:r>
            <a:endParaRPr dirty="0">
              <a:solidFill>
                <a:srgbClr val="000000"/>
              </a:solidFill>
            </a:endParaRPr>
          </a:p>
          <a:p>
            <a:pPr marL="342900" lvl="0" indent="-342900" algn="just" rtl="0">
              <a:lnSpc>
                <a:spcPct val="103333"/>
              </a:lnSpc>
              <a:spcBef>
                <a:spcPts val="0"/>
              </a:spcBef>
              <a:spcAft>
                <a:spcPts val="0"/>
              </a:spcAft>
              <a:buClr>
                <a:srgbClr val="73B64B"/>
              </a:buClr>
              <a:buSzPts val="2400"/>
              <a:buFont typeface="Noto Sans Symbols"/>
              <a:buChar char="⮚"/>
            </a:pPr>
            <a:r>
              <a:rPr lang="pl-PL" b="1" dirty="0">
                <a:solidFill>
                  <a:srgbClr val="73B64B"/>
                </a:solidFill>
              </a:rPr>
              <a:t>Podnoszenie morale pracowników: </a:t>
            </a:r>
            <a:r>
              <a:rPr lang="pl-PL" dirty="0">
                <a:solidFill>
                  <a:srgbClr val="000000"/>
                </a:solidFill>
              </a:rPr>
              <a:t>Działania podejmowane wspólnie dla wspólnego celu mogą znacząco podnieść morale pracowników. Kiedy pracownicy czują, że ich firma angażuje się w dobre działania społeczne, odczuwają większą satysfakcję z pracy, co z kolei może prowadzić do zwiększonej retencji pracowników.</a:t>
            </a:r>
            <a:endParaRPr dirty="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2"/>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endParaRPr/>
          </a:p>
          <a:p>
            <a:pPr marL="0" lvl="0" indent="0" algn="l" rtl="0">
              <a:lnSpc>
                <a:spcPct val="90000"/>
              </a:lnSpc>
              <a:spcBef>
                <a:spcPts val="1000"/>
              </a:spcBef>
              <a:spcAft>
                <a:spcPts val="0"/>
              </a:spcAft>
              <a:buClr>
                <a:srgbClr val="73B64B"/>
              </a:buClr>
              <a:buSzPts val="3600"/>
              <a:buNone/>
            </a:pPr>
            <a:endParaRPr/>
          </a:p>
        </p:txBody>
      </p:sp>
      <p:pic>
        <p:nvPicPr>
          <p:cNvPr id="399" name="Google Shape;399;p22"/>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400" name="Google Shape;400;p22"/>
          <p:cNvSpPr txBox="1">
            <a:spLocks noGrp="1"/>
          </p:cNvSpPr>
          <p:nvPr>
            <p:ph type="body" idx="3"/>
          </p:nvPr>
        </p:nvSpPr>
        <p:spPr>
          <a:xfrm>
            <a:off x="607550" y="456077"/>
            <a:ext cx="6654384" cy="56634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73B64B"/>
              </a:buClr>
              <a:buSzPts val="2400"/>
              <a:buFont typeface="Arial" panose="020B0604020202020204" pitchFamily="34" charset="0"/>
              <a:buChar char="•"/>
            </a:pPr>
            <a:r>
              <a:rPr lang="pl-PL" b="1" dirty="0">
                <a:solidFill>
                  <a:srgbClr val="73B64B"/>
                </a:solidFill>
              </a:rPr>
              <a:t>Równowaga między życiem zawodowym a prywatnym: </a:t>
            </a:r>
            <a:r>
              <a:rPr lang="pl-PL" dirty="0">
                <a:solidFill>
                  <a:srgbClr val="000000"/>
                </a:solidFill>
              </a:rPr>
              <a:t>Nowe spojrzenie na wartości w pracy. Młodsze pokolenia podejmują decyzje dotyczące pracy nie tylko na podstawie wynagrodzenia. Równowaga między życiem zawodowym a prywatnym jest dla nich ważna.</a:t>
            </a:r>
          </a:p>
          <a:p>
            <a:pPr marL="342900" lvl="0" indent="-342900" algn="just" rtl="0">
              <a:lnSpc>
                <a:spcPct val="103333"/>
              </a:lnSpc>
              <a:spcBef>
                <a:spcPts val="0"/>
              </a:spcBef>
              <a:spcAft>
                <a:spcPts val="0"/>
              </a:spcAft>
              <a:buClr>
                <a:srgbClr val="73B64B"/>
              </a:buClr>
              <a:buSzPts val="2400"/>
              <a:buFont typeface="Arial" panose="020B0604020202020204" pitchFamily="34" charset="0"/>
              <a:buChar char="•"/>
            </a:pPr>
            <a:r>
              <a:rPr lang="pl-PL" b="1" dirty="0">
                <a:solidFill>
                  <a:srgbClr val="73B64B"/>
                </a:solidFill>
              </a:rPr>
              <a:t>Budowanie zespołu: </a:t>
            </a:r>
            <a:r>
              <a:rPr lang="pl-PL" dirty="0">
                <a:solidFill>
                  <a:srgbClr val="000000"/>
                </a:solidFill>
              </a:rPr>
              <a:t>Organizowanie wydarzeń </a:t>
            </a:r>
            <a:r>
              <a:rPr lang="pl-PL" dirty="0" err="1">
                <a:solidFill>
                  <a:srgbClr val="000000"/>
                </a:solidFill>
              </a:rPr>
              <a:t>wolontariackich</a:t>
            </a:r>
            <a:r>
              <a:rPr lang="pl-PL" dirty="0">
                <a:solidFill>
                  <a:srgbClr val="000000"/>
                </a:solidFill>
              </a:rPr>
              <a:t> buduje poczucie wspólnoty i pracy zespołowej.</a:t>
            </a:r>
          </a:p>
          <a:p>
            <a:pPr marL="342900" lvl="0" indent="-342900" algn="just" rtl="0">
              <a:lnSpc>
                <a:spcPct val="103333"/>
              </a:lnSpc>
              <a:spcBef>
                <a:spcPts val="0"/>
              </a:spcBef>
              <a:spcAft>
                <a:spcPts val="0"/>
              </a:spcAft>
              <a:buClr>
                <a:srgbClr val="73B64B"/>
              </a:buClr>
              <a:buSzPts val="2400"/>
              <a:buFont typeface="Arial" panose="020B0604020202020204" pitchFamily="34" charset="0"/>
              <a:buChar char="•"/>
            </a:pPr>
            <a:r>
              <a:rPr lang="pl-PL" b="1" dirty="0">
                <a:solidFill>
                  <a:srgbClr val="73B64B"/>
                </a:solidFill>
              </a:rPr>
              <a:t>Rozpowszechnianie informacji: </a:t>
            </a:r>
            <a:r>
              <a:rPr lang="pl-PL" dirty="0">
                <a:solidFill>
                  <a:srgbClr val="000000"/>
                </a:solidFill>
              </a:rPr>
              <a:t>Rozpoczęcie kampanii public relations w celu poinformowania ludzi o działalności charytatywnej firmy nie tylko przedstawi firmę w pozytywnym świetle, ale także zwiększy świadomość na temat wspieranych organizacji charytatywnych.</a:t>
            </a:r>
            <a:endParaRPr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3"/>
          <p:cNvSpPr txBox="1">
            <a:spLocks noGrp="1"/>
          </p:cNvSpPr>
          <p:nvPr>
            <p:ph type="body" idx="1"/>
          </p:nvPr>
        </p:nvSpPr>
        <p:spPr>
          <a:xfrm>
            <a:off x="607552" y="204818"/>
            <a:ext cx="590865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Grupy zainteresowane rozwojem społeczności </a:t>
            </a:r>
          </a:p>
          <a:p>
            <a:pPr marL="0" lvl="0" indent="0" algn="l" rtl="0">
              <a:lnSpc>
                <a:spcPct val="90000"/>
              </a:lnSpc>
              <a:spcBef>
                <a:spcPts val="0"/>
              </a:spcBef>
              <a:spcAft>
                <a:spcPts val="0"/>
              </a:spcAft>
              <a:buClr>
                <a:srgbClr val="73B64B"/>
              </a:buClr>
              <a:buSzPts val="3600"/>
              <a:buNone/>
            </a:pPr>
            <a:r>
              <a:rPr lang="pl-PL" dirty="0"/>
              <a:t>i sprawami społecznymi</a:t>
            </a:r>
            <a:endParaRPr dirty="0"/>
          </a:p>
        </p:txBody>
      </p:sp>
      <p:pic>
        <p:nvPicPr>
          <p:cNvPr id="406" name="Google Shape;406;p23"/>
          <p:cNvPicPr preferRelativeResize="0">
            <a:picLocks noGrp="1"/>
          </p:cNvPicPr>
          <p:nvPr>
            <p:ph type="pic" idx="2"/>
          </p:nvPr>
        </p:nvPicPr>
        <p:blipFill rotWithShape="1">
          <a:blip r:embed="rId3">
            <a:alphaModFix/>
          </a:blip>
          <a:srcRect l="26373" r="26373"/>
          <a:stretch/>
        </p:blipFill>
        <p:spPr>
          <a:xfrm>
            <a:off x="7735037" y="1373925"/>
            <a:ext cx="2444127" cy="4336988"/>
          </a:xfrm>
          <a:prstGeom prst="rect">
            <a:avLst/>
          </a:prstGeom>
          <a:solidFill>
            <a:srgbClr val="D8D8D8"/>
          </a:solidFill>
          <a:ln>
            <a:noFill/>
          </a:ln>
        </p:spPr>
      </p:pic>
      <p:sp>
        <p:nvSpPr>
          <p:cNvPr id="407" name="Google Shape;407;p23"/>
          <p:cNvSpPr txBox="1">
            <a:spLocks noGrp="1"/>
          </p:cNvSpPr>
          <p:nvPr>
            <p:ph type="body" idx="3"/>
          </p:nvPr>
        </p:nvSpPr>
        <p:spPr>
          <a:xfrm>
            <a:off x="607552" y="1912582"/>
            <a:ext cx="6255600" cy="47406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73B64B"/>
              </a:buClr>
              <a:buSzPts val="2400"/>
              <a:buFont typeface="Arial" panose="020B0604020202020204" pitchFamily="34" charset="0"/>
              <a:buChar char="•"/>
            </a:pPr>
            <a:r>
              <a:rPr lang="pl-PL" sz="2300" b="1" i="0" dirty="0">
                <a:solidFill>
                  <a:srgbClr val="73B64B"/>
                </a:solidFill>
                <a:highlight>
                  <a:srgbClr val="FFFFFF"/>
                </a:highlight>
              </a:rPr>
              <a:t>Kluby kobiet: </a:t>
            </a:r>
            <a:r>
              <a:rPr lang="pl-PL" sz="2300" i="0" dirty="0">
                <a:solidFill>
                  <a:srgbClr val="000000"/>
                </a:solidFill>
                <a:highlight>
                  <a:srgbClr val="FFFFFF"/>
                </a:highlight>
              </a:rPr>
              <a:t>Grupy skupiające się na wspieraniu i wzmacnianiu pozycji kobiet w miejscu pracy</a:t>
            </a:r>
          </a:p>
          <a:p>
            <a:pPr marL="342900" lvl="0" indent="-342900" algn="just" rtl="0">
              <a:lnSpc>
                <a:spcPct val="103333"/>
              </a:lnSpc>
              <a:spcBef>
                <a:spcPts val="0"/>
              </a:spcBef>
              <a:spcAft>
                <a:spcPts val="0"/>
              </a:spcAft>
              <a:buClr>
                <a:srgbClr val="73B64B"/>
              </a:buClr>
              <a:buSzPts val="2400"/>
              <a:buFont typeface="Arial" panose="020B0604020202020204" pitchFamily="34" charset="0"/>
              <a:buChar char="•"/>
            </a:pPr>
            <a:r>
              <a:rPr lang="pl-PL" sz="2300" b="1" i="0" dirty="0">
                <a:solidFill>
                  <a:srgbClr val="73B64B"/>
                </a:solidFill>
                <a:highlight>
                  <a:srgbClr val="FFFFFF"/>
                </a:highlight>
              </a:rPr>
              <a:t>Klastry tematyczne: </a:t>
            </a:r>
            <a:r>
              <a:rPr lang="pl-PL" sz="2300" i="0" dirty="0">
                <a:solidFill>
                  <a:srgbClr val="000000"/>
                </a:solidFill>
                <a:highlight>
                  <a:srgbClr val="FFFFFF"/>
                </a:highlight>
              </a:rPr>
              <a:t>Wyspecjalizowane grupy skupiające pracowników zainteresowanych konkretnymi tematami, np. klaster budowlany</a:t>
            </a:r>
          </a:p>
          <a:p>
            <a:pPr marL="342900" lvl="0" indent="-342900" algn="just" rtl="0">
              <a:lnSpc>
                <a:spcPct val="103333"/>
              </a:lnSpc>
              <a:spcBef>
                <a:spcPts val="0"/>
              </a:spcBef>
              <a:spcAft>
                <a:spcPts val="0"/>
              </a:spcAft>
              <a:buClr>
                <a:srgbClr val="73B64B"/>
              </a:buClr>
              <a:buSzPts val="2400"/>
              <a:buFont typeface="Arial" panose="020B0604020202020204" pitchFamily="34" charset="0"/>
              <a:buChar char="•"/>
            </a:pPr>
            <a:r>
              <a:rPr lang="pl-PL" sz="2300" b="1" i="0" dirty="0">
                <a:solidFill>
                  <a:srgbClr val="73B64B"/>
                </a:solidFill>
                <a:highlight>
                  <a:srgbClr val="FFFFFF"/>
                </a:highlight>
              </a:rPr>
              <a:t>Kluby książki: </a:t>
            </a:r>
            <a:r>
              <a:rPr lang="pl-PL" sz="2300" i="0" dirty="0">
                <a:solidFill>
                  <a:srgbClr val="000000"/>
                </a:solidFill>
                <a:highlight>
                  <a:srgbClr val="FFFFFF"/>
                </a:highlight>
              </a:rPr>
              <a:t>Grupy czytelnicze organizujące spotkania w celu omawiania książek, </a:t>
            </a:r>
          </a:p>
          <a:p>
            <a:pPr marL="342900" lvl="0" indent="-342900" algn="just" rtl="0">
              <a:lnSpc>
                <a:spcPct val="103333"/>
              </a:lnSpc>
              <a:spcBef>
                <a:spcPts val="0"/>
              </a:spcBef>
              <a:spcAft>
                <a:spcPts val="0"/>
              </a:spcAft>
              <a:buClr>
                <a:srgbClr val="73B64B"/>
              </a:buClr>
              <a:buSzPts val="2400"/>
              <a:buFont typeface="Arial" panose="020B0604020202020204" pitchFamily="34" charset="0"/>
              <a:buChar char="•"/>
            </a:pPr>
            <a:r>
              <a:rPr lang="pl-PL" sz="2300" b="1" i="0" dirty="0">
                <a:solidFill>
                  <a:srgbClr val="73B64B"/>
                </a:solidFill>
                <a:highlight>
                  <a:srgbClr val="FFFFFF"/>
                </a:highlight>
              </a:rPr>
              <a:t>Kluby fitness: </a:t>
            </a:r>
            <a:r>
              <a:rPr lang="pl-PL" sz="2300" i="0" dirty="0">
                <a:solidFill>
                  <a:srgbClr val="000000"/>
                </a:solidFill>
                <a:highlight>
                  <a:srgbClr val="FFFFFF"/>
                </a:highlight>
              </a:rPr>
              <a:t>Grupy zajmujące się promowaniem zdrowego stylu życia poprzez organizowanie wspólnych treningów, wydarzeń sportowych.</a:t>
            </a:r>
          </a:p>
          <a:p>
            <a:pPr marL="342900" lvl="0" indent="-342900" algn="just" rtl="0">
              <a:lnSpc>
                <a:spcPct val="103333"/>
              </a:lnSpc>
              <a:spcBef>
                <a:spcPts val="0"/>
              </a:spcBef>
              <a:spcAft>
                <a:spcPts val="0"/>
              </a:spcAft>
              <a:buClr>
                <a:srgbClr val="73B64B"/>
              </a:buClr>
              <a:buSzPts val="2400"/>
              <a:buFont typeface="Arial" panose="020B0604020202020204" pitchFamily="34" charset="0"/>
              <a:buChar char="•"/>
            </a:pPr>
            <a:r>
              <a:rPr lang="en-US" sz="2300" b="1" i="0" dirty="0" err="1">
                <a:solidFill>
                  <a:srgbClr val="73B64B"/>
                </a:solidFill>
                <a:highlight>
                  <a:srgbClr val="FFFFFF"/>
                </a:highlight>
              </a:rPr>
              <a:t>Grupy</a:t>
            </a:r>
            <a:r>
              <a:rPr lang="en-US" sz="2300" b="1" i="0" dirty="0">
                <a:solidFill>
                  <a:srgbClr val="73B64B"/>
                </a:solidFill>
                <a:highlight>
                  <a:srgbClr val="FFFFFF"/>
                </a:highlight>
              </a:rPr>
              <a:t> </a:t>
            </a:r>
            <a:r>
              <a:rPr lang="en-US" sz="2300" b="1" i="0" dirty="0" err="1">
                <a:solidFill>
                  <a:srgbClr val="73B64B"/>
                </a:solidFill>
                <a:highlight>
                  <a:srgbClr val="FFFFFF"/>
                </a:highlight>
              </a:rPr>
              <a:t>wolontariuszy</a:t>
            </a:r>
            <a:r>
              <a:rPr lang="en-US" sz="2300" b="1" i="0" dirty="0">
                <a:solidFill>
                  <a:srgbClr val="73B64B"/>
                </a:solidFill>
                <a:highlight>
                  <a:srgbClr val="FFFFFF"/>
                </a:highlight>
              </a:rPr>
              <a:t>. </a:t>
            </a:r>
            <a:r>
              <a:rPr lang="en-US" sz="2300" i="0" dirty="0" err="1">
                <a:solidFill>
                  <a:srgbClr val="000000"/>
                </a:solidFill>
                <a:highlight>
                  <a:srgbClr val="FFFFFF"/>
                </a:highlight>
              </a:rPr>
              <a:t>Działalność</a:t>
            </a:r>
            <a:r>
              <a:rPr lang="en-US" sz="2300" i="0" dirty="0">
                <a:solidFill>
                  <a:srgbClr val="000000"/>
                </a:solidFill>
                <a:highlight>
                  <a:srgbClr val="FFFFFF"/>
                </a:highlight>
              </a:rPr>
              <a:t> </a:t>
            </a:r>
            <a:r>
              <a:rPr lang="en-US" sz="2300" i="0" dirty="0" err="1">
                <a:solidFill>
                  <a:srgbClr val="000000"/>
                </a:solidFill>
                <a:highlight>
                  <a:srgbClr val="FFFFFF"/>
                </a:highlight>
              </a:rPr>
              <a:t>społeczna</a:t>
            </a:r>
            <a:r>
              <a:rPr lang="en-US" sz="2300" i="0" dirty="0">
                <a:solidFill>
                  <a:srgbClr val="000000"/>
                </a:solidFill>
                <a:highlight>
                  <a:srgbClr val="FFFFFF"/>
                </a:highlight>
              </a:rPr>
              <a:t>.</a:t>
            </a:r>
            <a:endParaRPr sz="2300"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24"/>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13" name="Google Shape;413;p24"/>
          <p:cNvSpPr/>
          <p:nvPr/>
        </p:nvSpPr>
        <p:spPr>
          <a:xfrm>
            <a:off x="799128" y="2218267"/>
            <a:ext cx="10203652" cy="2733893"/>
          </a:xfrm>
          <a:prstGeom prst="rect">
            <a:avLst/>
          </a:prstGeom>
          <a:solidFill>
            <a:srgbClr val="73B64B">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4" name="Google Shape;414;p24"/>
          <p:cNvGrpSpPr/>
          <p:nvPr/>
        </p:nvGrpSpPr>
        <p:grpSpPr>
          <a:xfrm>
            <a:off x="5352087" y="1358729"/>
            <a:ext cx="1487826" cy="1083162"/>
            <a:chOff x="3400450" y="986392"/>
            <a:chExt cx="1487826" cy="1083162"/>
          </a:xfrm>
        </p:grpSpPr>
        <p:sp>
          <p:nvSpPr>
            <p:cNvPr id="415" name="Google Shape;415;p2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 name="Google Shape;416;p2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17" name="Google Shape;417;p24"/>
          <p:cNvSpPr txBox="1"/>
          <p:nvPr/>
        </p:nvSpPr>
        <p:spPr>
          <a:xfrm>
            <a:off x="4320265" y="430160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Henry Ford</a:t>
            </a:r>
            <a:endParaRPr sz="2200" b="1" i="0" u="none" strike="noStrike" cap="none">
              <a:solidFill>
                <a:srgbClr val="000000"/>
              </a:solidFill>
              <a:latin typeface="Calibri"/>
              <a:ea typeface="Calibri"/>
              <a:cs typeface="Calibri"/>
              <a:sym typeface="Calibri"/>
            </a:endParaRPr>
          </a:p>
        </p:txBody>
      </p:sp>
      <p:sp>
        <p:nvSpPr>
          <p:cNvPr id="418" name="Google Shape;418;p24"/>
          <p:cNvSpPr txBox="1"/>
          <p:nvPr/>
        </p:nvSpPr>
        <p:spPr>
          <a:xfrm>
            <a:off x="799128" y="2665515"/>
            <a:ext cx="10203652"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pl-PL" sz="3200" b="0" i="0" u="none" strike="noStrike" cap="none" dirty="0">
                <a:solidFill>
                  <a:srgbClr val="000000"/>
                </a:solidFill>
                <a:latin typeface="Calibri"/>
                <a:ea typeface="Calibri"/>
                <a:cs typeface="Calibri"/>
                <a:sym typeface="Calibri"/>
              </a:rPr>
              <a:t>„Zebranie się razem to początek; trzymanie się razem to postęp; wspólna praca to sukces”. </a:t>
            </a:r>
            <a:endParaRPr sz="30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2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425" name="Google Shape;425;p2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426" name="Google Shape;426;p2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27" name="Google Shape;427;p25"/>
          <p:cNvSpPr txBox="1"/>
          <p:nvPr/>
        </p:nvSpPr>
        <p:spPr>
          <a:xfrm>
            <a:off x="6025679" y="4642627"/>
            <a:ext cx="46305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STUDIA PRZYPADKÓW</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Starbucks</a:t>
            </a:r>
            <a:endParaRPr dirty="0"/>
          </a:p>
        </p:txBody>
      </p:sp>
      <p:sp>
        <p:nvSpPr>
          <p:cNvPr id="433" name="Google Shape;433;p2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434" name="Google Shape;434;p2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Allegro</a:t>
            </a:r>
            <a:endParaRPr dirty="0"/>
          </a:p>
        </p:txBody>
      </p:sp>
      <p:sp>
        <p:nvSpPr>
          <p:cNvPr id="435" name="Google Shape;435;p2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H&amp;M</a:t>
            </a:r>
            <a:endParaRPr dirty="0"/>
          </a:p>
        </p:txBody>
      </p:sp>
      <p:sp>
        <p:nvSpPr>
          <p:cNvPr id="436" name="Google Shape;436;p2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437" name="Google Shape;437;p2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438" name="Google Shape;438;p2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39" name="Google Shape;439;p2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440" name="Google Shape;440;p2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7"/>
          <p:cNvSpPr txBox="1">
            <a:spLocks noGrp="1"/>
          </p:cNvSpPr>
          <p:nvPr>
            <p:ph type="body" idx="1"/>
          </p:nvPr>
        </p:nvSpPr>
        <p:spPr>
          <a:xfrm>
            <a:off x="4825900" y="422300"/>
            <a:ext cx="6341700" cy="59445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sz="2200" dirty="0" err="1">
                <a:solidFill>
                  <a:srgbClr val="000000"/>
                </a:solidFill>
              </a:rPr>
              <a:t>Starbucks</a:t>
            </a:r>
            <a:r>
              <a:rPr lang="pl-PL" sz="2200" dirty="0">
                <a:solidFill>
                  <a:srgbClr val="000000"/>
                </a:solidFill>
              </a:rPr>
              <a:t> ma długą historię zaangażowania społecznego i partnerstwa z lokalnymi społecznościami. Niektóre z ich godnych uwagi działań to: </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200" dirty="0">
                <a:solidFill>
                  <a:srgbClr val="000000"/>
                </a:solidFill>
              </a:rPr>
              <a:t>Zrównoważona uprawa kawy, która wspiera lokalnych producentów kawy i chroni środowisko</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200" dirty="0">
                <a:solidFill>
                  <a:srgbClr val="000000"/>
                </a:solidFill>
              </a:rPr>
              <a:t>Programy szkoleniowe dla młodzieży, wydarzenia charytatywne.</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200" dirty="0">
                <a:solidFill>
                  <a:srgbClr val="1F1F1F"/>
                </a:solidFill>
              </a:rPr>
              <a:t>W 2020 r. marka nawiązała współpracę ze startupem </a:t>
            </a:r>
            <a:r>
              <a:rPr lang="pl-PL" sz="2200" dirty="0" err="1">
                <a:solidFill>
                  <a:srgbClr val="1F1F1F"/>
                </a:solidFill>
              </a:rPr>
              <a:t>EcoBean</a:t>
            </a:r>
            <a:r>
              <a:rPr lang="pl-PL" sz="2200" dirty="0">
                <a:solidFill>
                  <a:srgbClr val="1F1F1F"/>
                </a:solidFill>
              </a:rPr>
              <a:t> i wspiera go w pracach nad możliwościami, jakie daje przetwarzanie fusów - głównie poprzez przekazywanie odpadów zebranych w warszawskich kawiarniach do testów nad ponownym wykorzystaniem surowca. Odpowiada to większości gości kawiarni, którzy na co dzień żyją ideą zero waste.</a:t>
            </a:r>
            <a:endParaRPr sz="2200" dirty="0">
              <a:solidFill>
                <a:srgbClr val="000000"/>
              </a:solidFill>
            </a:endParaRPr>
          </a:p>
        </p:txBody>
      </p:sp>
      <p:sp>
        <p:nvSpPr>
          <p:cNvPr id="446" name="Google Shape;446;p2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Starbucks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8"/>
          <p:cNvSpPr txBox="1">
            <a:spLocks noGrp="1"/>
          </p:cNvSpPr>
          <p:nvPr>
            <p:ph type="body" idx="1"/>
          </p:nvPr>
        </p:nvSpPr>
        <p:spPr>
          <a:xfrm>
            <a:off x="4825900" y="422300"/>
            <a:ext cx="6341700" cy="5571000"/>
          </a:xfrm>
          <a:prstGeom prst="rect">
            <a:avLst/>
          </a:prstGeom>
          <a:noFill/>
          <a:ln>
            <a:noFill/>
          </a:ln>
        </p:spPr>
        <p:txBody>
          <a:bodyPr spcFirstLastPara="1" wrap="square" lIns="91425" tIns="45700" rIns="91425" bIns="45700" anchor="t" anchorCtr="0">
            <a:noAutofit/>
          </a:bodyPr>
          <a:lstStyle/>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300" dirty="0">
                <a:solidFill>
                  <a:srgbClr val="000000"/>
                </a:solidFill>
                <a:highlight>
                  <a:srgbClr val="FFFFFF"/>
                </a:highlight>
              </a:rPr>
              <a:t>Dostępność produktów marki w aplikacji „Too Good To Go”, której misją jest ograniczenie marnowania żywności.</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300" b="0" i="0" dirty="0" err="1">
                <a:solidFill>
                  <a:srgbClr val="000000"/>
                </a:solidFill>
                <a:highlight>
                  <a:srgbClr val="FFFFFF"/>
                </a:highlight>
              </a:rPr>
              <a:t>Starbucks</a:t>
            </a:r>
            <a:r>
              <a:rPr lang="pl-PL" sz="2300" b="0" i="0" dirty="0">
                <a:solidFill>
                  <a:srgbClr val="000000"/>
                </a:solidFill>
                <a:highlight>
                  <a:srgbClr val="FFFFFF"/>
                </a:highlight>
              </a:rPr>
              <a:t> od początku swojej działalności w Polsce rozwija inicjatywę „</a:t>
            </a:r>
            <a:r>
              <a:rPr lang="pl-PL" sz="2300" b="0" i="0" dirty="0" err="1">
                <a:solidFill>
                  <a:srgbClr val="000000"/>
                </a:solidFill>
                <a:highlight>
                  <a:srgbClr val="FFFFFF"/>
                </a:highlight>
              </a:rPr>
              <a:t>Bring</a:t>
            </a:r>
            <a:r>
              <a:rPr lang="pl-PL" sz="2300" b="0" i="0" dirty="0">
                <a:solidFill>
                  <a:srgbClr val="000000"/>
                </a:solidFill>
                <a:highlight>
                  <a:srgbClr val="FFFFFF"/>
                </a:highlight>
              </a:rPr>
              <a:t> </a:t>
            </a:r>
            <a:r>
              <a:rPr lang="pl-PL" sz="2300" b="0" i="0" dirty="0" err="1">
                <a:solidFill>
                  <a:srgbClr val="000000"/>
                </a:solidFill>
                <a:highlight>
                  <a:srgbClr val="FFFFFF"/>
                </a:highlight>
              </a:rPr>
              <a:t>Your</a:t>
            </a:r>
            <a:r>
              <a:rPr lang="pl-PL" sz="2300" b="0" i="0" dirty="0">
                <a:solidFill>
                  <a:srgbClr val="000000"/>
                </a:solidFill>
                <a:highlight>
                  <a:srgbClr val="FFFFFF"/>
                </a:highlight>
              </a:rPr>
              <a:t> </a:t>
            </a:r>
            <a:r>
              <a:rPr lang="pl-PL" sz="2300" b="0" i="0" dirty="0" err="1">
                <a:solidFill>
                  <a:srgbClr val="000000"/>
                </a:solidFill>
                <a:highlight>
                  <a:srgbClr val="FFFFFF"/>
                </a:highlight>
              </a:rPr>
              <a:t>Own</a:t>
            </a:r>
            <a:r>
              <a:rPr lang="pl-PL" sz="2300" b="0" i="0" dirty="0">
                <a:solidFill>
                  <a:srgbClr val="000000"/>
                </a:solidFill>
                <a:highlight>
                  <a:srgbClr val="FFFFFF"/>
                </a:highlight>
              </a:rPr>
              <a:t> </a:t>
            </a:r>
            <a:r>
              <a:rPr lang="pl-PL" sz="2300" b="0" i="0" dirty="0" err="1">
                <a:solidFill>
                  <a:srgbClr val="000000"/>
                </a:solidFill>
                <a:highlight>
                  <a:srgbClr val="FFFFFF"/>
                </a:highlight>
              </a:rPr>
              <a:t>Tumbler</a:t>
            </a:r>
            <a:r>
              <a:rPr lang="pl-PL" sz="2300" b="0" i="0" dirty="0">
                <a:solidFill>
                  <a:srgbClr val="000000"/>
                </a:solidFill>
                <a:highlight>
                  <a:srgbClr val="FFFFFF"/>
                </a:highlight>
              </a:rPr>
              <a:t>”, której celem jest ograniczenie produkcji odpadów i edukacja społeczeństwa. Koncept „Z własnym kubkiem” powstał z myślą o środowisku i szerzeniu dobrych praktyk wśród gości</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300" dirty="0">
                <a:solidFill>
                  <a:srgbClr val="000000"/>
                </a:solidFill>
                <a:highlight>
                  <a:srgbClr val="FFFFFF"/>
                </a:highlight>
              </a:rPr>
              <a:t>Współpraca z PSONI, czyli Polskim Stowarzyszeniem na rzecz Osób z Niepełnosprawnością Intelektualną.</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300" dirty="0">
                <a:solidFill>
                  <a:srgbClr val="000000"/>
                </a:solidFill>
                <a:highlight>
                  <a:srgbClr val="FFFFFF"/>
                </a:highlight>
              </a:rPr>
              <a:t>Marka zdecydowała się również wesprzeć jeden z finałów Wielkiej Orkiestry Świątecznej Pomocy.</a:t>
            </a:r>
            <a:endParaRPr sz="2300" dirty="0"/>
          </a:p>
        </p:txBody>
      </p:sp>
      <p:sp>
        <p:nvSpPr>
          <p:cNvPr id="452" name="Google Shape;452;p2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Starbucks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pl-PL" dirty="0">
                <a:solidFill>
                  <a:srgbClr val="595959"/>
                </a:solidFill>
              </a:rPr>
              <a:t>SPIS TREŚCI</a:t>
            </a:r>
            <a:endParaRPr dirty="0"/>
          </a:p>
        </p:txBody>
      </p:sp>
      <p:graphicFrame>
        <p:nvGraphicFramePr>
          <p:cNvPr id="2" name="Google Shape;186;p9">
            <a:extLst>
              <a:ext uri="{FF2B5EF4-FFF2-40B4-BE49-F238E27FC236}">
                <a16:creationId xmlns:a16="http://schemas.microsoft.com/office/drawing/2014/main" xmlns="" id="{FD9675E7-1276-D3E8-D3DF-E0BE9194EC1B}"/>
              </a:ext>
            </a:extLst>
          </p:cNvPr>
          <p:cNvGraphicFramePr/>
          <p:nvPr>
            <p:extLst>
              <p:ext uri="{D42A27DB-BD31-4B8C-83A1-F6EECF244321}">
                <p14:modId xmlns:p14="http://schemas.microsoft.com/office/powerpoint/2010/main" val="3222552003"/>
              </p:ext>
            </p:extLst>
          </p:nvPr>
        </p:nvGraphicFramePr>
        <p:xfrm>
          <a:off x="621792" y="1313897"/>
          <a:ext cx="10604250" cy="5106737"/>
        </p:xfrm>
        <a:graphic>
          <a:graphicData uri="http://schemas.openxmlformats.org/drawingml/2006/table">
            <a:tbl>
              <a:tblPr firstRow="1" bandRow="1">
                <a:noFill/>
              </a:tblPr>
              <a:tblGrid>
                <a:gridCol w="5302125">
                  <a:extLst>
                    <a:ext uri="{9D8B030D-6E8A-4147-A177-3AD203B41FA5}">
                      <a16:colId xmlns:a16="http://schemas.microsoft.com/office/drawing/2014/main" xmlns="" val="20000"/>
                    </a:ext>
                  </a:extLst>
                </a:gridCol>
                <a:gridCol w="5302125">
                  <a:extLst>
                    <a:ext uri="{9D8B030D-6E8A-4147-A177-3AD203B41FA5}">
                      <a16:colId xmlns:a16="http://schemas.microsoft.com/office/drawing/2014/main" xmlns="" val="20001"/>
                    </a:ext>
                  </a:extLst>
                </a:gridCol>
              </a:tblGrid>
              <a:tr h="610728">
                <a:tc>
                  <a:txBody>
                    <a:bodyPr/>
                    <a:lstStyle/>
                    <a:p>
                      <a:pPr marL="0" marR="0" lvl="0" indent="0" algn="ctr" rtl="0">
                        <a:lnSpc>
                          <a:spcPct val="100000"/>
                        </a:lnSpc>
                        <a:spcBef>
                          <a:spcPts val="0"/>
                        </a:spcBef>
                        <a:spcAft>
                          <a:spcPts val="0"/>
                        </a:spcAft>
                        <a:buNone/>
                      </a:pPr>
                      <a:r>
                        <a:rPr lang="pl-PL" sz="3600" b="1" i="0" u="none" strike="noStrike" cap="none">
                          <a:solidFill>
                            <a:srgbClr val="73B64B"/>
                          </a:solidFill>
                          <a:latin typeface="Calibri"/>
                          <a:ea typeface="Calibri"/>
                          <a:cs typeface="Calibri"/>
                          <a:sym typeface="Arial"/>
                        </a:rPr>
                        <a:t>NAZWA ROZDZIAŁU</a:t>
                      </a:r>
                      <a:endParaRPr sz="3600" b="1" i="0" u="none" strike="noStrike" cap="none" dirty="0">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pl-PL" sz="3600" b="1" i="0" u="none" strike="noStrike" cap="none" dirty="0">
                          <a:solidFill>
                            <a:srgbClr val="73B64B"/>
                          </a:solidFill>
                          <a:latin typeface="Calibri"/>
                          <a:ea typeface="Calibri"/>
                          <a:cs typeface="Calibri"/>
                          <a:sym typeface="Arial"/>
                        </a:rPr>
                        <a:t>NAZWA ROZDZIAŁU</a:t>
                      </a:r>
                      <a:endParaRPr lang="pl-PL" sz="3600" b="1" i="0" u="none" strike="noStrike" cap="none" dirty="0">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xmlns="" val="10000"/>
                  </a:ext>
                </a:extLst>
              </a:tr>
              <a:tr h="785219">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Wprowadzenie do zestawu startowego SOS</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7 -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Przejrzystość</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łańcucha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dostaw</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1"/>
                  </a:ext>
                </a:extLst>
              </a:tr>
              <a:tr h="496329">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1-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operacje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biznesowe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8 -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Praktyki</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wzorcowe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2"/>
                  </a:ext>
                </a:extLst>
              </a:tr>
              <a:tr h="449660">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2-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myślenie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9 -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Narzędzia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cyfrowe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3"/>
                  </a:ext>
                </a:extLst>
              </a:tr>
              <a:tr h="785219">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3-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Angażowanie</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pracowników</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10- Pułapki w zrównoważonych przedsiębiorstwach</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4"/>
                  </a:ext>
                </a:extLst>
              </a:tr>
              <a:tr h="785219">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4-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Obsługa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ekologicznych</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konsumentów</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Podsumowanie do zestawu startowego SOS</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5"/>
                  </a:ext>
                </a:extLst>
              </a:tr>
              <a:tr h="449660">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5 -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Partnerstwa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wspólnotowe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200" u="none" strike="noStrike" cap="none">
                          <a:solidFill>
                            <a:srgbClr val="010101"/>
                          </a:solidFill>
                          <a:latin typeface="Calibri" panose="020F0502020204030204" pitchFamily="34" charset="0"/>
                          <a:ea typeface="Calibri" panose="020F0502020204030204" pitchFamily="34" charset="0"/>
                          <a:cs typeface="Calibri" panose="020F0502020204030204" pitchFamily="34" charset="0"/>
                        </a:rPr>
                        <a:t>Kluczowe terminy i definicje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6"/>
                  </a:ext>
                </a:extLst>
              </a:tr>
              <a:tr h="449660">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Rozdział </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6 -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Ocena</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i</a:t>
                      </a:r>
                      <a:r>
                        <a:rPr lang="en-US"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planowanie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2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Referencje</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9"/>
          <p:cNvSpPr txBox="1">
            <a:spLocks noGrp="1"/>
          </p:cNvSpPr>
          <p:nvPr>
            <p:ph type="body" idx="1"/>
          </p:nvPr>
        </p:nvSpPr>
        <p:spPr>
          <a:xfrm>
            <a:off x="4825900" y="522100"/>
            <a:ext cx="6341700" cy="55116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73B64B"/>
              </a:buClr>
              <a:buSzPts val="2400"/>
              <a:buNone/>
            </a:pPr>
            <a:r>
              <a:rPr lang="pl-PL" sz="2200" b="1" i="0" dirty="0">
                <a:solidFill>
                  <a:srgbClr val="73B64B"/>
                </a:solidFill>
                <a:highlight>
                  <a:srgbClr val="FFFFFF"/>
                </a:highlight>
              </a:rPr>
              <a:t>„Zrównoważony rozwój i działalność społeczna są wpisane w DNA Allegro, a odpowiedzialność za naszych klientów, sprzedawców, pracowników i dbałość o środowisko to nasze najważniejsze zobowiązania”.</a:t>
            </a:r>
          </a:p>
          <a:p>
            <a:pPr marL="0" lvl="0" indent="0" algn="just" rtl="0">
              <a:lnSpc>
                <a:spcPct val="103333"/>
              </a:lnSpc>
              <a:spcBef>
                <a:spcPts val="0"/>
              </a:spcBef>
              <a:spcAft>
                <a:spcPts val="0"/>
              </a:spcAft>
              <a:buClr>
                <a:srgbClr val="73B64B"/>
              </a:buClr>
              <a:buSzPts val="2400"/>
              <a:buNone/>
            </a:pPr>
            <a:endParaRPr sz="2200" dirty="0">
              <a:solidFill>
                <a:srgbClr val="000000"/>
              </a:solidFill>
              <a:highlight>
                <a:srgbClr val="FFFFFF"/>
              </a:highlight>
            </a:endParaRPr>
          </a:p>
          <a:p>
            <a:pPr marL="0" lvl="0" indent="0" algn="just" rtl="0">
              <a:lnSpc>
                <a:spcPct val="103333"/>
              </a:lnSpc>
              <a:spcBef>
                <a:spcPts val="0"/>
              </a:spcBef>
              <a:spcAft>
                <a:spcPts val="0"/>
              </a:spcAft>
              <a:buClr>
                <a:srgbClr val="000000"/>
              </a:buClr>
              <a:buSzPts val="2400"/>
              <a:buNone/>
            </a:pPr>
            <a:r>
              <a:rPr lang="pl-PL" sz="2200" b="0" i="0" dirty="0">
                <a:solidFill>
                  <a:srgbClr val="000000"/>
                </a:solidFill>
                <a:highlight>
                  <a:srgbClr val="FFFFFF"/>
                </a:highlight>
              </a:rPr>
              <a:t>Nadrzędnym zobowiązaniem we wszystkich obszarach działalności jest działanie w sposób etyczny i w pełni transparentny:</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200" b="0" i="0" dirty="0">
                <a:solidFill>
                  <a:srgbClr val="000000"/>
                </a:solidFill>
                <a:highlight>
                  <a:srgbClr val="FFFFFF"/>
                </a:highlight>
              </a:rPr>
              <a:t>Zapewnienie kreatywnego i innowacyjnego miejsca pracy</a:t>
            </a:r>
            <a:endParaRPr sz="2200" dirty="0"/>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en-US" sz="2200" b="0" i="0" dirty="0" err="1">
                <a:solidFill>
                  <a:srgbClr val="000000"/>
                </a:solidFill>
                <a:highlight>
                  <a:srgbClr val="FFFFFF"/>
                </a:highlight>
              </a:rPr>
              <a:t>Dbałość</a:t>
            </a:r>
            <a:r>
              <a:rPr lang="en-US" sz="2200" b="0" i="0" dirty="0">
                <a:solidFill>
                  <a:srgbClr val="000000"/>
                </a:solidFill>
                <a:highlight>
                  <a:srgbClr val="FFFFFF"/>
                </a:highlight>
              </a:rPr>
              <a:t> o </a:t>
            </a:r>
            <a:r>
              <a:rPr lang="en-US" sz="2200" b="0" i="0" dirty="0" err="1">
                <a:solidFill>
                  <a:srgbClr val="000000"/>
                </a:solidFill>
                <a:highlight>
                  <a:srgbClr val="FFFFFF"/>
                </a:highlight>
              </a:rPr>
              <a:t>naszych</a:t>
            </a:r>
            <a:r>
              <a:rPr lang="en-US" sz="2200" b="0" i="0" dirty="0">
                <a:solidFill>
                  <a:srgbClr val="000000"/>
                </a:solidFill>
                <a:highlight>
                  <a:srgbClr val="FFFFFF"/>
                </a:highlight>
              </a:rPr>
              <a:t> </a:t>
            </a:r>
            <a:r>
              <a:rPr lang="en-US" sz="2200" b="0" i="0" dirty="0" err="1">
                <a:solidFill>
                  <a:srgbClr val="000000"/>
                </a:solidFill>
                <a:highlight>
                  <a:srgbClr val="FFFFFF"/>
                </a:highlight>
              </a:rPr>
              <a:t>klientów</a:t>
            </a:r>
            <a:endParaRPr lang="pl-PL" sz="2200" b="0" i="0" dirty="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en-US" sz="2200" b="0" i="0" dirty="0" err="1">
                <a:solidFill>
                  <a:srgbClr val="000000"/>
                </a:solidFill>
                <a:highlight>
                  <a:srgbClr val="FFFFFF"/>
                </a:highlight>
              </a:rPr>
              <a:t>Odpowiedzialna</a:t>
            </a:r>
            <a:r>
              <a:rPr lang="en-US" sz="2200" b="0" i="0" dirty="0">
                <a:solidFill>
                  <a:srgbClr val="000000"/>
                </a:solidFill>
                <a:highlight>
                  <a:srgbClr val="FFFFFF"/>
                </a:highlight>
              </a:rPr>
              <a:t> </a:t>
            </a:r>
            <a:r>
              <a:rPr lang="en-US" sz="2200" b="0" i="0" dirty="0" err="1">
                <a:solidFill>
                  <a:srgbClr val="000000"/>
                </a:solidFill>
                <a:highlight>
                  <a:srgbClr val="FFFFFF"/>
                </a:highlight>
              </a:rPr>
              <a:t>współpraca</a:t>
            </a:r>
            <a:r>
              <a:rPr lang="en-US" sz="2200" b="0" i="0" dirty="0">
                <a:solidFill>
                  <a:srgbClr val="000000"/>
                </a:solidFill>
                <a:highlight>
                  <a:srgbClr val="FFFFFF"/>
                </a:highlight>
              </a:rPr>
              <a:t> w </a:t>
            </a:r>
            <a:r>
              <a:rPr lang="en-US" sz="2200" b="0" i="0" dirty="0" err="1">
                <a:solidFill>
                  <a:srgbClr val="000000"/>
                </a:solidFill>
                <a:highlight>
                  <a:srgbClr val="FFFFFF"/>
                </a:highlight>
              </a:rPr>
              <a:t>biznesie</a:t>
            </a:r>
            <a:endParaRPr lang="pl-PL" sz="2200" b="0" i="0" dirty="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en-US" sz="2200" dirty="0" err="1">
                <a:solidFill>
                  <a:srgbClr val="000000"/>
                </a:solidFill>
                <a:highlight>
                  <a:srgbClr val="FFFFFF"/>
                </a:highlight>
              </a:rPr>
              <a:t>Inwestowanie</a:t>
            </a:r>
            <a:r>
              <a:rPr lang="en-US" sz="2200" dirty="0">
                <a:solidFill>
                  <a:srgbClr val="000000"/>
                </a:solidFill>
                <a:highlight>
                  <a:srgbClr val="FFFFFF"/>
                </a:highlight>
              </a:rPr>
              <a:t> w </a:t>
            </a:r>
            <a:r>
              <a:rPr lang="en-US" sz="2200" dirty="0" err="1">
                <a:solidFill>
                  <a:srgbClr val="000000"/>
                </a:solidFill>
                <a:highlight>
                  <a:srgbClr val="FFFFFF"/>
                </a:highlight>
              </a:rPr>
              <a:t>społeczność</a:t>
            </a:r>
            <a:endParaRPr lang="pl-PL" sz="2200" dirty="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sz="2200" dirty="0">
                <a:solidFill>
                  <a:srgbClr val="000000"/>
                </a:solidFill>
                <a:highlight>
                  <a:srgbClr val="FFFFFF"/>
                </a:highlight>
              </a:rPr>
              <a:t>Tworzenie zdrowej i ekologicznej postawy</a:t>
            </a:r>
            <a:endParaRPr sz="2200" dirty="0"/>
          </a:p>
        </p:txBody>
      </p:sp>
      <p:sp>
        <p:nvSpPr>
          <p:cNvPr id="458" name="Google Shape;458;p2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Allegro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b="0" i="0" dirty="0" err="1">
                <a:solidFill>
                  <a:srgbClr val="000000"/>
                </a:solidFill>
                <a:highlight>
                  <a:srgbClr val="FFFFFF"/>
                </a:highlight>
              </a:rPr>
              <a:t>Przykłady</a:t>
            </a:r>
            <a:r>
              <a:rPr lang="en-US" b="0" i="0" dirty="0">
                <a:solidFill>
                  <a:srgbClr val="000000"/>
                </a:solidFill>
                <a:highlight>
                  <a:srgbClr val="FFFFFF"/>
                </a:highlight>
              </a:rPr>
              <a:t> </a:t>
            </a:r>
            <a:r>
              <a:rPr lang="en-US" b="0" i="0" dirty="0" err="1">
                <a:solidFill>
                  <a:srgbClr val="000000"/>
                </a:solidFill>
                <a:highlight>
                  <a:srgbClr val="FFFFFF"/>
                </a:highlight>
              </a:rPr>
              <a:t>działań</a:t>
            </a:r>
            <a:r>
              <a:rPr lang="en-US" b="0" i="0" dirty="0">
                <a:solidFill>
                  <a:srgbClr val="000000"/>
                </a:solidFill>
                <a:highlight>
                  <a:srgbClr val="FFFFFF"/>
                </a:highlight>
              </a:rPr>
              <a:t> Allegro:</a:t>
            </a:r>
            <a:endParaRPr lang="pl-PL" b="0" i="0" dirty="0">
              <a:solidFill>
                <a:srgbClr val="000000"/>
              </a:solidFill>
              <a:highlight>
                <a:srgbClr val="FFFFFF"/>
              </a:highlight>
            </a:endParaRP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dirty="0">
                <a:solidFill>
                  <a:srgbClr val="000000"/>
                </a:solidFill>
              </a:rPr>
              <a:t>Allegro Lokalnie: Wsparcie lokalnej społeczności. Allegro Lokalnie to głównie osoby prywatne, które najczęściej oferują pojedyncze egzemplarze danego produktu.</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dirty="0">
                <a:solidFill>
                  <a:srgbClr val="000000"/>
                </a:solidFill>
              </a:rPr>
              <a:t>Allegro angażuje się w działalność charytatywną wspierając różne organizacje pozarządowe i fundacje.</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dirty="0">
                <a:solidFill>
                  <a:srgbClr val="000000"/>
                </a:solidFill>
              </a:rPr>
              <a:t>Recykling opakowań czy promowanie ekologicznych produktów na platformie.</a:t>
            </a:r>
          </a:p>
          <a:p>
            <a:pPr marL="342900" lvl="0" indent="-342900" algn="just" rtl="0">
              <a:lnSpc>
                <a:spcPct val="103333"/>
              </a:lnSpc>
              <a:spcBef>
                <a:spcPts val="0"/>
              </a:spcBef>
              <a:spcAft>
                <a:spcPts val="0"/>
              </a:spcAft>
              <a:buClr>
                <a:srgbClr val="000000"/>
              </a:buClr>
              <a:buSzPts val="2400"/>
              <a:buFont typeface="Arial" panose="020B0604020202020204" pitchFamily="34" charset="0"/>
              <a:buChar char="•"/>
            </a:pPr>
            <a:r>
              <a:rPr lang="pl-PL" dirty="0">
                <a:solidFill>
                  <a:srgbClr val="000000"/>
                </a:solidFill>
              </a:rPr>
              <a:t>Firma wspiera różne inicjatywy kulturalne i artystyczne, organizując wydarzenia promujące lokalnych artystów i twórców.</a:t>
            </a:r>
            <a:endParaRPr dirty="0">
              <a:solidFill>
                <a:srgbClr val="000000"/>
              </a:solidFill>
            </a:endParaRPr>
          </a:p>
        </p:txBody>
      </p:sp>
      <p:sp>
        <p:nvSpPr>
          <p:cNvPr id="464" name="Google Shape;464;p3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Allegro</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1"/>
          <p:cNvSpPr txBox="1">
            <a:spLocks noGrp="1"/>
          </p:cNvSpPr>
          <p:nvPr>
            <p:ph type="body" idx="1"/>
          </p:nvPr>
        </p:nvSpPr>
        <p:spPr>
          <a:xfrm>
            <a:off x="4825900" y="405400"/>
            <a:ext cx="6341700" cy="5916300"/>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595959"/>
              </a:buClr>
              <a:buSzPts val="2400"/>
              <a:buNone/>
            </a:pPr>
            <a:r>
              <a:rPr lang="pl-PL" sz="2200" dirty="0">
                <a:solidFill>
                  <a:srgbClr val="000000"/>
                </a:solidFill>
              </a:rPr>
              <a:t>	Innym przykładem europejskiej firmy odzieżowej angażującej się w działania społeczne i zrównoważony rozwój jest H&amp;M. H&amp;M to międzynarodowy detalista odzieżowy znany ze swoich wysiłków na rzecz promowania odpowiedzialnej mody i zaangażowania społecznego.</a:t>
            </a:r>
          </a:p>
          <a:p>
            <a:pPr marL="342900" lvl="0" indent="-342900" algn="just" rtl="0">
              <a:lnSpc>
                <a:spcPct val="103333"/>
              </a:lnSpc>
              <a:spcBef>
                <a:spcPts val="0"/>
              </a:spcBef>
              <a:spcAft>
                <a:spcPts val="0"/>
              </a:spcAft>
              <a:buClr>
                <a:srgbClr val="595959"/>
              </a:buClr>
              <a:buSzPts val="2400"/>
              <a:buFont typeface="Arial" panose="020B0604020202020204" pitchFamily="34" charset="0"/>
              <a:buChar char="•"/>
            </a:pPr>
            <a:r>
              <a:rPr lang="pl-PL" sz="2200" dirty="0">
                <a:solidFill>
                  <a:srgbClr val="000000"/>
                </a:solidFill>
              </a:rPr>
              <a:t>Wykorzystanie materiałów organicznych, recykling tkanin czy redukcja zużycia wody i energii w procesie produkcji.</a:t>
            </a:r>
          </a:p>
          <a:p>
            <a:pPr marL="342900" lvl="0" indent="-342900" algn="just" rtl="0">
              <a:lnSpc>
                <a:spcPct val="103333"/>
              </a:lnSpc>
              <a:spcBef>
                <a:spcPts val="0"/>
              </a:spcBef>
              <a:spcAft>
                <a:spcPts val="0"/>
              </a:spcAft>
              <a:buClr>
                <a:srgbClr val="595959"/>
              </a:buClr>
              <a:buSzPts val="2400"/>
              <a:buFont typeface="Arial" panose="020B0604020202020204" pitchFamily="34" charset="0"/>
              <a:buChar char="•"/>
            </a:pPr>
            <a:r>
              <a:rPr lang="pl-PL" sz="2200" dirty="0">
                <a:solidFill>
                  <a:srgbClr val="000000"/>
                </a:solidFill>
              </a:rPr>
              <a:t>Wsparcie dla lokalnych społeczności produkcyjnych w krajach, w których produkowana jest odzież H&amp;M.</a:t>
            </a:r>
          </a:p>
          <a:p>
            <a:pPr marL="342900" lvl="0" indent="-342900" algn="just" rtl="0">
              <a:lnSpc>
                <a:spcPct val="103333"/>
              </a:lnSpc>
              <a:spcBef>
                <a:spcPts val="0"/>
              </a:spcBef>
              <a:spcAft>
                <a:spcPts val="0"/>
              </a:spcAft>
              <a:buClr>
                <a:srgbClr val="595959"/>
              </a:buClr>
              <a:buSzPts val="2400"/>
              <a:buFont typeface="Arial" panose="020B0604020202020204" pitchFamily="34" charset="0"/>
              <a:buChar char="•"/>
            </a:pPr>
            <a:r>
              <a:rPr lang="pl-PL" sz="2200" dirty="0">
                <a:solidFill>
                  <a:srgbClr val="000000"/>
                </a:solidFill>
              </a:rPr>
              <a:t>H&amp;M działa na rzecz walki z ubóstwem i wspierania lokalnych społeczności poprzez inicjatywy charytatywne i partnerstwa z organizacjami non-profit.</a:t>
            </a:r>
            <a:endParaRPr sz="2200" dirty="0">
              <a:solidFill>
                <a:srgbClr val="000000"/>
              </a:solidFill>
            </a:endParaRPr>
          </a:p>
        </p:txBody>
      </p:sp>
      <p:sp>
        <p:nvSpPr>
          <p:cNvPr id="470" name="Google Shape;470;p3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H&amp;M</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35"/>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76" name="Google Shape;476;p35"/>
          <p:cNvSpPr/>
          <p:nvPr/>
        </p:nvSpPr>
        <p:spPr>
          <a:xfrm>
            <a:off x="934174" y="2352503"/>
            <a:ext cx="10212362" cy="2173777"/>
          </a:xfrm>
          <a:prstGeom prst="rect">
            <a:avLst/>
          </a:prstGeom>
          <a:solidFill>
            <a:srgbClr val="73B64B">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77" name="Google Shape;477;p35"/>
          <p:cNvGrpSpPr/>
          <p:nvPr/>
        </p:nvGrpSpPr>
        <p:grpSpPr>
          <a:xfrm>
            <a:off x="5352087" y="1358729"/>
            <a:ext cx="1487826" cy="1083162"/>
            <a:chOff x="3400450" y="986392"/>
            <a:chExt cx="1487826" cy="1083162"/>
          </a:xfrm>
        </p:grpSpPr>
        <p:sp>
          <p:nvSpPr>
            <p:cNvPr id="478" name="Google Shape;478;p35"/>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35"/>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80" name="Google Shape;480;p35"/>
          <p:cNvSpPr txBox="1"/>
          <p:nvPr/>
        </p:nvSpPr>
        <p:spPr>
          <a:xfrm>
            <a:off x="4109953" y="3709569"/>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Mark Sanborn</a:t>
            </a:r>
            <a:endParaRPr sz="2400" b="1" i="0" u="none" strike="noStrike" cap="none">
              <a:solidFill>
                <a:schemeClr val="lt1"/>
              </a:solidFill>
              <a:latin typeface="Calibri"/>
              <a:ea typeface="Calibri"/>
              <a:cs typeface="Calibri"/>
              <a:sym typeface="Calibri"/>
            </a:endParaRPr>
          </a:p>
        </p:txBody>
      </p:sp>
      <p:sp>
        <p:nvSpPr>
          <p:cNvPr id="481" name="Google Shape;481;p35"/>
          <p:cNvSpPr txBox="1"/>
          <p:nvPr/>
        </p:nvSpPr>
        <p:spPr>
          <a:xfrm>
            <a:off x="799128" y="2665515"/>
            <a:ext cx="10203652"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pl-PL" sz="3200" b="0" i="0" u="none" strike="noStrike" cap="none" dirty="0">
                <a:solidFill>
                  <a:schemeClr val="dk1"/>
                </a:solidFill>
                <a:latin typeface="Calibri"/>
                <a:ea typeface="Calibri"/>
                <a:cs typeface="Calibri"/>
                <a:sym typeface="Calibri"/>
              </a:rPr>
              <a:t>„W pracy zespołowej cisza nie jest złotem. Jest śmiertelnie niebezpieczna”. </a:t>
            </a:r>
            <a:endParaRPr sz="30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488" name="Google Shape;488;p3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489" name="Google Shape;489;p3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90" name="Google Shape;490;p32"/>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OCENA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pl-PL" b="1" dirty="0">
                <a:solidFill>
                  <a:srgbClr val="000000"/>
                </a:solidFill>
              </a:rPr>
              <a:t>Początki partnerstw społecznościowych są związane z pojawieniem się:</a:t>
            </a:r>
          </a:p>
          <a:p>
            <a:pPr marL="685800" lvl="0" indent="-457200" algn="just" rtl="0">
              <a:lnSpc>
                <a:spcPct val="150000"/>
              </a:lnSpc>
              <a:spcBef>
                <a:spcPts val="0"/>
              </a:spcBef>
              <a:spcAft>
                <a:spcPts val="0"/>
              </a:spcAft>
              <a:buSzPts val="2400"/>
              <a:buFont typeface="+mj-lt"/>
              <a:buAutoNum type="alphaUcPeriod"/>
            </a:pPr>
            <a:r>
              <a:rPr lang="en-US" dirty="0" err="1">
                <a:solidFill>
                  <a:srgbClr val="000000"/>
                </a:solidFill>
              </a:rPr>
              <a:t>Koncepcja</a:t>
            </a:r>
            <a:r>
              <a:rPr lang="en-US" dirty="0">
                <a:solidFill>
                  <a:srgbClr val="000000"/>
                </a:solidFill>
              </a:rPr>
              <a:t> CSR</a:t>
            </a:r>
            <a:endParaRPr lang="pl-PL" dirty="0">
              <a:solidFill>
                <a:srgbClr val="000000"/>
              </a:solidFill>
            </a:endParaRPr>
          </a:p>
          <a:p>
            <a:pPr marL="685800" lvl="0" indent="-457200" algn="just" rtl="0">
              <a:lnSpc>
                <a:spcPct val="150000"/>
              </a:lnSpc>
              <a:spcBef>
                <a:spcPts val="0"/>
              </a:spcBef>
              <a:spcAft>
                <a:spcPts val="0"/>
              </a:spcAft>
              <a:buSzPts val="2400"/>
              <a:buFont typeface="+mj-lt"/>
              <a:buAutoNum type="alphaUcPeriod"/>
            </a:pPr>
            <a:r>
              <a:rPr lang="en-US" dirty="0" err="1">
                <a:solidFill>
                  <a:srgbClr val="000000"/>
                </a:solidFill>
              </a:rPr>
              <a:t>Koncepcja</a:t>
            </a:r>
            <a:r>
              <a:rPr lang="en-US" dirty="0">
                <a:solidFill>
                  <a:srgbClr val="000000"/>
                </a:solidFill>
              </a:rPr>
              <a:t> ESG</a:t>
            </a:r>
            <a:endParaRPr lang="pl-PL" dirty="0">
              <a:solidFill>
                <a:srgbClr val="000000"/>
              </a:solidFill>
            </a:endParaRPr>
          </a:p>
          <a:p>
            <a:pPr marL="685800" lvl="0" indent="-457200" algn="just" rtl="0">
              <a:lnSpc>
                <a:spcPct val="150000"/>
              </a:lnSpc>
              <a:spcBef>
                <a:spcPts val="0"/>
              </a:spcBef>
              <a:spcAft>
                <a:spcPts val="0"/>
              </a:spcAft>
              <a:buSzPts val="2400"/>
              <a:buFont typeface="+mj-lt"/>
              <a:buAutoNum type="alphaUcPeriod"/>
            </a:pPr>
            <a:r>
              <a:rPr lang="pl-PL" dirty="0">
                <a:solidFill>
                  <a:srgbClr val="000000"/>
                </a:solidFill>
              </a:rPr>
              <a:t>Jest to stosunkowo nowa koncepcja i nie jest powiązana z żadną z powyższych</a:t>
            </a:r>
            <a:endParaRPr dirty="0"/>
          </a:p>
        </p:txBody>
      </p:sp>
      <p:sp>
        <p:nvSpPr>
          <p:cNvPr id="496" name="Google Shape;496;p3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a:t>
            </a:r>
            <a:r>
              <a:rPr lang="en-US" dirty="0"/>
              <a:t>1</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rtl="0">
              <a:lnSpc>
                <a:spcPct val="150000"/>
              </a:lnSpc>
              <a:spcBef>
                <a:spcPts val="0"/>
              </a:spcBef>
              <a:spcAft>
                <a:spcPts val="0"/>
              </a:spcAft>
              <a:buSzPts val="2400"/>
              <a:buNone/>
            </a:pPr>
            <a:r>
              <a:rPr lang="pl-PL" b="1" dirty="0">
                <a:solidFill>
                  <a:srgbClr val="000000"/>
                </a:solidFill>
              </a:rPr>
              <a:t>Kluczowymi elementami w budowaniu skutecznych partnerstw społecznych są:</a:t>
            </a:r>
          </a:p>
          <a:p>
            <a:pPr marL="685800" lvl="0" indent="-457200" algn="just" rtl="0">
              <a:lnSpc>
                <a:spcPct val="150000"/>
              </a:lnSpc>
              <a:spcBef>
                <a:spcPts val="0"/>
              </a:spcBef>
              <a:spcAft>
                <a:spcPts val="0"/>
              </a:spcAft>
              <a:buSzPts val="2400"/>
              <a:buFont typeface="+mj-lt"/>
              <a:buAutoNum type="alphaUcPeriod"/>
            </a:pPr>
            <a:r>
              <a:rPr lang="pl-PL" dirty="0">
                <a:solidFill>
                  <a:srgbClr val="000000"/>
                </a:solidFill>
                <a:latin typeface="Calibri"/>
                <a:ea typeface="Calibri"/>
                <a:cs typeface="Calibri"/>
                <a:sym typeface="Calibri"/>
              </a:rPr>
              <a:t>Podejście do partnerstwa jako „ekspert” od mieszkańców</a:t>
            </a:r>
          </a:p>
          <a:p>
            <a:pPr marL="685800" lvl="0" indent="-457200" algn="just" rtl="0">
              <a:lnSpc>
                <a:spcPct val="150000"/>
              </a:lnSpc>
              <a:spcBef>
                <a:spcPts val="0"/>
              </a:spcBef>
              <a:spcAft>
                <a:spcPts val="0"/>
              </a:spcAft>
              <a:buSzPts val="2400"/>
              <a:buFont typeface="+mj-lt"/>
              <a:buAutoNum type="alphaUcPeriod"/>
            </a:pPr>
            <a:r>
              <a:rPr lang="en-US" sz="2400" b="0" i="0" u="none" strike="noStrike" dirty="0" err="1">
                <a:solidFill>
                  <a:srgbClr val="000000"/>
                </a:solidFill>
                <a:latin typeface="Calibri"/>
                <a:ea typeface="Calibri"/>
                <a:cs typeface="Calibri"/>
                <a:sym typeface="Calibri"/>
              </a:rPr>
              <a:t>Zakładanie</a:t>
            </a:r>
            <a:r>
              <a:rPr lang="en-US" sz="2400" b="0" i="0" u="none" strike="noStrike" dirty="0">
                <a:solidFill>
                  <a:srgbClr val="000000"/>
                </a:solidFill>
                <a:latin typeface="Calibri"/>
                <a:ea typeface="Calibri"/>
                <a:cs typeface="Calibri"/>
                <a:sym typeface="Calibri"/>
              </a:rPr>
              <a:t> </a:t>
            </a:r>
            <a:r>
              <a:rPr lang="en-US" sz="2400" b="0" i="0" u="none" strike="noStrike" dirty="0" err="1">
                <a:solidFill>
                  <a:srgbClr val="000000"/>
                </a:solidFill>
                <a:latin typeface="Calibri"/>
                <a:ea typeface="Calibri"/>
                <a:cs typeface="Calibri"/>
                <a:sym typeface="Calibri"/>
              </a:rPr>
              <a:t>natychmiastowego</a:t>
            </a:r>
            <a:r>
              <a:rPr lang="en-US" sz="2400" b="0" i="0" u="none" strike="noStrike" dirty="0">
                <a:solidFill>
                  <a:srgbClr val="000000"/>
                </a:solidFill>
                <a:latin typeface="Calibri"/>
                <a:ea typeface="Calibri"/>
                <a:cs typeface="Calibri"/>
                <a:sym typeface="Calibri"/>
              </a:rPr>
              <a:t> </a:t>
            </a:r>
            <a:r>
              <a:rPr lang="en-US" sz="2400" b="0" i="0" u="none" strike="noStrike" dirty="0" err="1">
                <a:solidFill>
                  <a:srgbClr val="000000"/>
                </a:solidFill>
                <a:latin typeface="Calibri"/>
                <a:ea typeface="Calibri"/>
                <a:cs typeface="Calibri"/>
                <a:sym typeface="Calibri"/>
              </a:rPr>
              <a:t>partnerstwa</a:t>
            </a:r>
            <a:endParaRPr lang="pl-PL" sz="2400" b="0" i="0" u="none" strike="noStrike" dirty="0">
              <a:solidFill>
                <a:srgbClr val="000000"/>
              </a:solidFill>
              <a:latin typeface="Calibri"/>
              <a:ea typeface="Calibri"/>
              <a:cs typeface="Calibri"/>
              <a:sym typeface="Calibri"/>
            </a:endParaRPr>
          </a:p>
          <a:p>
            <a:pPr marL="685800" lvl="0" indent="-457200" algn="just" rtl="0">
              <a:lnSpc>
                <a:spcPct val="150000"/>
              </a:lnSpc>
              <a:spcBef>
                <a:spcPts val="0"/>
              </a:spcBef>
              <a:spcAft>
                <a:spcPts val="0"/>
              </a:spcAft>
              <a:buSzPts val="2400"/>
              <a:buFont typeface="+mj-lt"/>
              <a:buAutoNum type="alphaUcPeriod"/>
            </a:pPr>
            <a:r>
              <a:rPr lang="pl-PL" dirty="0">
                <a:solidFill>
                  <a:srgbClr val="000000"/>
                </a:solidFill>
                <a:latin typeface="Calibri"/>
                <a:ea typeface="Calibri"/>
                <a:cs typeface="Calibri"/>
                <a:sym typeface="Calibri"/>
              </a:rPr>
              <a:t>Zrozumienie potrzeb i wyzwań lokalnej społeczności</a:t>
            </a:r>
          </a:p>
          <a:p>
            <a:pPr marL="228600" lvl="0" indent="0" algn="just" rtl="0">
              <a:lnSpc>
                <a:spcPct val="150000"/>
              </a:lnSpc>
              <a:spcBef>
                <a:spcPts val="0"/>
              </a:spcBef>
              <a:spcAft>
                <a:spcPts val="0"/>
              </a:spcAft>
              <a:buSzPts val="2400"/>
              <a:buNone/>
            </a:pPr>
            <a:endParaRPr dirty="0"/>
          </a:p>
        </p:txBody>
      </p:sp>
      <p:sp>
        <p:nvSpPr>
          <p:cNvPr id="502" name="Google Shape;502;p5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a:t>
            </a:r>
            <a:r>
              <a:rPr lang="en-US" dirty="0"/>
              <a:t>2</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9"/>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indent="0" algn="just">
              <a:lnSpc>
                <a:spcPct val="150000"/>
              </a:lnSpc>
            </a:pPr>
            <a:r>
              <a:rPr lang="pl-PL" b="1" dirty="0">
                <a:solidFill>
                  <a:srgbClr val="000000"/>
                </a:solidFill>
              </a:rPr>
              <a:t>Dlaczego partnerstwo społeczne w firmie jest ważne?</a:t>
            </a:r>
          </a:p>
          <a:p>
            <a:pPr marL="685800" indent="-457200" algn="just">
              <a:lnSpc>
                <a:spcPct val="150000"/>
              </a:lnSpc>
              <a:buFont typeface="+mj-lt"/>
              <a:buAutoNum type="alphaUcPeriod"/>
            </a:pPr>
            <a:r>
              <a:rPr lang="pl-PL" dirty="0">
                <a:solidFill>
                  <a:srgbClr val="000000"/>
                </a:solidFill>
                <a:latin typeface="Calibri"/>
                <a:ea typeface="Calibri"/>
                <a:cs typeface="Calibri"/>
                <a:sym typeface="Calibri"/>
              </a:rPr>
              <a:t>Przynosi natychmiastowy zysk dla firmy</a:t>
            </a:r>
          </a:p>
          <a:p>
            <a:pPr marL="685800" indent="-457200" algn="just">
              <a:lnSpc>
                <a:spcPct val="150000"/>
              </a:lnSpc>
              <a:buFont typeface="+mj-lt"/>
              <a:buAutoNum type="alphaUcPeriod"/>
            </a:pPr>
            <a:r>
              <a:rPr lang="pl-PL" dirty="0">
                <a:solidFill>
                  <a:srgbClr val="000000"/>
                </a:solidFill>
                <a:latin typeface="Calibri"/>
                <a:ea typeface="Calibri"/>
                <a:cs typeface="Calibri"/>
                <a:sym typeface="Calibri"/>
              </a:rPr>
              <a:t>Pomaga wzmocnić pozycję lidera w firmie</a:t>
            </a:r>
          </a:p>
          <a:p>
            <a:pPr marL="685800" indent="-457200" algn="just">
              <a:lnSpc>
                <a:spcPct val="150000"/>
              </a:lnSpc>
              <a:buFont typeface="+mj-lt"/>
              <a:buAutoNum type="alphaUcPeriod"/>
            </a:pPr>
            <a:r>
              <a:rPr lang="en-US" dirty="0" err="1">
                <a:solidFill>
                  <a:srgbClr val="000000"/>
                </a:solidFill>
                <a:latin typeface="Calibri"/>
                <a:ea typeface="Calibri"/>
                <a:cs typeface="Calibri"/>
                <a:sym typeface="Calibri"/>
              </a:rPr>
              <a:t>Poprawia</a:t>
            </a:r>
            <a:r>
              <a:rPr lang="en-US" dirty="0">
                <a:solidFill>
                  <a:srgbClr val="000000"/>
                </a:solidFill>
                <a:latin typeface="Calibri"/>
                <a:ea typeface="Calibri"/>
                <a:cs typeface="Calibri"/>
                <a:sym typeface="Calibri"/>
              </a:rPr>
              <a:t> morale </a:t>
            </a:r>
            <a:r>
              <a:rPr lang="en-US" dirty="0" err="1">
                <a:solidFill>
                  <a:srgbClr val="000000"/>
                </a:solidFill>
                <a:latin typeface="Calibri"/>
                <a:ea typeface="Calibri"/>
                <a:cs typeface="Calibri"/>
                <a:sym typeface="Calibri"/>
              </a:rPr>
              <a:t>pracowników</a:t>
            </a:r>
            <a:endParaRPr lang="pl-PL" dirty="0">
              <a:solidFill>
                <a:srgbClr val="000000"/>
              </a:solidFill>
              <a:latin typeface="Calibri"/>
              <a:ea typeface="Calibri"/>
              <a:cs typeface="Calibri"/>
              <a:sym typeface="Calibri"/>
            </a:endParaRPr>
          </a:p>
          <a:p>
            <a:pPr marL="228600" indent="0" algn="just">
              <a:lnSpc>
                <a:spcPct val="150000"/>
              </a:lnSpc>
            </a:pPr>
            <a:endParaRPr sz="2400" b="0" i="0" u="none" strike="noStrike" dirty="0">
              <a:solidFill>
                <a:srgbClr val="000000"/>
              </a:solidFill>
              <a:latin typeface="Arial"/>
              <a:ea typeface="Arial"/>
              <a:cs typeface="Arial"/>
              <a:sym typeface="Arial"/>
            </a:endParaRPr>
          </a:p>
        </p:txBody>
      </p:sp>
      <p:sp>
        <p:nvSpPr>
          <p:cNvPr id="508" name="Google Shape;508;p5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a:t>
            </a:r>
            <a:r>
              <a:rPr lang="en-US" dirty="0"/>
              <a:t>3</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228600" lvl="0" indent="0" algn="just">
              <a:lnSpc>
                <a:spcPct val="150000"/>
              </a:lnSpc>
            </a:pPr>
            <a:r>
              <a:rPr lang="pl-PL" b="1" dirty="0">
                <a:solidFill>
                  <a:srgbClr val="000000"/>
                </a:solidFill>
              </a:rPr>
              <a:t>Przykładami grup aktywnych społecznie w firmie mogą być:</a:t>
            </a:r>
          </a:p>
          <a:p>
            <a:pPr marL="685800" lvl="0" indent="-457200" algn="just">
              <a:lnSpc>
                <a:spcPct val="150000"/>
              </a:lnSpc>
              <a:buFont typeface="+mj-lt"/>
              <a:buAutoNum type="alphaUcPeriod"/>
            </a:pPr>
            <a:r>
              <a:rPr lang="en-US" dirty="0" err="1">
                <a:solidFill>
                  <a:srgbClr val="000000"/>
                </a:solidFill>
                <a:latin typeface="Calibri"/>
                <a:ea typeface="Calibri"/>
                <a:cs typeface="Calibri"/>
                <a:sym typeface="Calibri"/>
              </a:rPr>
              <a:t>Związki</a:t>
            </a:r>
            <a:r>
              <a:rPr lang="en-US" dirty="0">
                <a:solidFill>
                  <a:srgbClr val="000000"/>
                </a:solidFill>
                <a:latin typeface="Calibri"/>
                <a:ea typeface="Calibri"/>
                <a:cs typeface="Calibri"/>
                <a:sym typeface="Calibri"/>
              </a:rPr>
              <a:t> </a:t>
            </a:r>
            <a:r>
              <a:rPr lang="en-US" dirty="0" err="1">
                <a:solidFill>
                  <a:srgbClr val="000000"/>
                </a:solidFill>
                <a:latin typeface="Calibri"/>
                <a:ea typeface="Calibri"/>
                <a:cs typeface="Calibri"/>
                <a:sym typeface="Calibri"/>
              </a:rPr>
              <a:t>zawodowe</a:t>
            </a:r>
            <a:endParaRPr lang="pl-PL" dirty="0">
              <a:solidFill>
                <a:srgbClr val="000000"/>
              </a:solidFill>
              <a:latin typeface="Calibri"/>
              <a:ea typeface="Calibri"/>
              <a:cs typeface="Calibri"/>
              <a:sym typeface="Calibri"/>
            </a:endParaRPr>
          </a:p>
          <a:p>
            <a:pPr marL="685800" lvl="0" indent="-457200" algn="just">
              <a:lnSpc>
                <a:spcPct val="150000"/>
              </a:lnSpc>
              <a:buFont typeface="+mj-lt"/>
              <a:buAutoNum type="alphaUcPeriod"/>
            </a:pPr>
            <a:r>
              <a:rPr lang="en-US" dirty="0" err="1">
                <a:solidFill>
                  <a:srgbClr val="000000"/>
                </a:solidFill>
                <a:latin typeface="Calibri"/>
                <a:ea typeface="Calibri"/>
                <a:cs typeface="Calibri"/>
                <a:sym typeface="Calibri"/>
              </a:rPr>
              <a:t>Kluby</a:t>
            </a:r>
            <a:r>
              <a:rPr lang="en-US" dirty="0">
                <a:solidFill>
                  <a:srgbClr val="000000"/>
                </a:solidFill>
                <a:latin typeface="Calibri"/>
                <a:ea typeface="Calibri"/>
                <a:cs typeface="Calibri"/>
                <a:sym typeface="Calibri"/>
              </a:rPr>
              <a:t> </a:t>
            </a:r>
            <a:r>
              <a:rPr lang="en-US" dirty="0" err="1">
                <a:solidFill>
                  <a:srgbClr val="000000"/>
                </a:solidFill>
                <a:latin typeface="Calibri"/>
                <a:ea typeface="Calibri"/>
                <a:cs typeface="Calibri"/>
                <a:sym typeface="Calibri"/>
              </a:rPr>
              <a:t>kobiet</a:t>
            </a:r>
            <a:endParaRPr lang="pl-PL" dirty="0">
              <a:solidFill>
                <a:srgbClr val="000000"/>
              </a:solidFill>
              <a:latin typeface="Calibri"/>
              <a:ea typeface="Calibri"/>
              <a:cs typeface="Calibri"/>
              <a:sym typeface="Calibri"/>
            </a:endParaRPr>
          </a:p>
          <a:p>
            <a:pPr marL="685800" lvl="0" indent="-457200" algn="just">
              <a:lnSpc>
                <a:spcPct val="150000"/>
              </a:lnSpc>
              <a:buFont typeface="+mj-lt"/>
              <a:buAutoNum type="alphaUcPeriod"/>
            </a:pPr>
            <a:r>
              <a:rPr lang="en-US" dirty="0" err="1">
                <a:solidFill>
                  <a:srgbClr val="000000"/>
                </a:solidFill>
                <a:latin typeface="Calibri"/>
                <a:ea typeface="Calibri"/>
                <a:cs typeface="Calibri"/>
                <a:sym typeface="Calibri"/>
              </a:rPr>
              <a:t>Agencje</a:t>
            </a:r>
            <a:r>
              <a:rPr lang="en-US" dirty="0">
                <a:solidFill>
                  <a:srgbClr val="000000"/>
                </a:solidFill>
                <a:latin typeface="Calibri"/>
                <a:ea typeface="Calibri"/>
                <a:cs typeface="Calibri"/>
                <a:sym typeface="Calibri"/>
              </a:rPr>
              <a:t> </a:t>
            </a:r>
            <a:r>
              <a:rPr lang="en-US" dirty="0" err="1">
                <a:solidFill>
                  <a:srgbClr val="000000"/>
                </a:solidFill>
                <a:latin typeface="Calibri"/>
                <a:ea typeface="Calibri"/>
                <a:cs typeface="Calibri"/>
                <a:sym typeface="Calibri"/>
              </a:rPr>
              <a:t>rekrutacyjne</a:t>
            </a:r>
            <a:endParaRPr lang="pl-PL" dirty="0">
              <a:solidFill>
                <a:srgbClr val="000000"/>
              </a:solidFill>
              <a:latin typeface="Calibri"/>
              <a:ea typeface="Calibri"/>
              <a:cs typeface="Calibri"/>
              <a:sym typeface="Calibri"/>
            </a:endParaRPr>
          </a:p>
          <a:p>
            <a:pPr marL="228600" lvl="0" indent="0" algn="just">
              <a:lnSpc>
                <a:spcPct val="150000"/>
              </a:lnSpc>
            </a:pPr>
            <a:endParaRPr sz="2400" b="0" i="0" u="none" strike="noStrike" dirty="0">
              <a:solidFill>
                <a:srgbClr val="000000"/>
              </a:solidFill>
              <a:latin typeface="Arial"/>
              <a:ea typeface="Arial"/>
              <a:cs typeface="Arial"/>
              <a:sym typeface="Arial"/>
            </a:endParaRPr>
          </a:p>
        </p:txBody>
      </p:sp>
      <p:sp>
        <p:nvSpPr>
          <p:cNvPr id="514" name="Google Shape;514;p6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pl-PL" dirty="0"/>
              <a:t>P4</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Odpowiedzi</a:t>
            </a:r>
            <a:endParaRPr dirty="0"/>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1: A</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2: C </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3: C</a:t>
            </a:r>
          </a:p>
          <a:p>
            <a:pPr marL="228600" lvl="0" indent="-228600" algn="just" rtl="0">
              <a:lnSpc>
                <a:spcPct val="150000"/>
              </a:lnSpc>
              <a:spcBef>
                <a:spcPts val="0"/>
              </a:spcBef>
              <a:spcAft>
                <a:spcPts val="0"/>
              </a:spcAft>
              <a:buClr>
                <a:srgbClr val="595959"/>
              </a:buClr>
              <a:buSzPts val="2400"/>
              <a:buNone/>
            </a:pPr>
            <a:r>
              <a:rPr lang="pl-PL" dirty="0">
                <a:solidFill>
                  <a:srgbClr val="000000"/>
                </a:solidFill>
              </a:rPr>
              <a:t>P</a:t>
            </a:r>
            <a:r>
              <a:rPr lang="en-US" dirty="0">
                <a:solidFill>
                  <a:srgbClr val="000000"/>
                </a:solidFill>
              </a:rPr>
              <a:t>4: B</a:t>
            </a:r>
          </a:p>
        </p:txBody>
      </p:sp>
    </p:spTree>
    <p:extLst>
      <p:ext uri="{BB962C8B-B14F-4D97-AF65-F5344CB8AC3E}">
        <p14:creationId xmlns:p14="http://schemas.microsoft.com/office/powerpoint/2010/main" val="148813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Wprowadzenie</a:t>
            </a:r>
            <a:r>
              <a:rPr lang="en-US" sz="2400" dirty="0"/>
              <a:t> do </a:t>
            </a:r>
            <a:r>
              <a:rPr lang="en-US" sz="2400" dirty="0" err="1"/>
              <a:t>modułu</a:t>
            </a:r>
            <a:endParaRPr dirty="0"/>
          </a:p>
        </p:txBody>
      </p:sp>
      <p:sp>
        <p:nvSpPr>
          <p:cNvPr id="234" name="Google Shape;234;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Zrównoważone</a:t>
            </a:r>
            <a:r>
              <a:rPr lang="en-US" sz="2400" dirty="0"/>
              <a:t> </a:t>
            </a:r>
            <a:r>
              <a:rPr lang="en-US" sz="2400" dirty="0" err="1"/>
              <a:t>operacje</a:t>
            </a:r>
            <a:r>
              <a:rPr lang="en-US" sz="2400" dirty="0"/>
              <a:t> </a:t>
            </a:r>
            <a:r>
              <a:rPr lang="en-US" sz="2400" dirty="0" err="1"/>
              <a:t>biznesowe</a:t>
            </a:r>
            <a:endParaRPr dirty="0"/>
          </a:p>
        </p:txBody>
      </p:sp>
      <p:sp>
        <p:nvSpPr>
          <p:cNvPr id="235" name="Google Shape;235;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Analizy</a:t>
            </a:r>
            <a:r>
              <a:rPr lang="en-US" sz="2400" dirty="0"/>
              <a:t> </a:t>
            </a:r>
            <a:r>
              <a:rPr lang="en-US" sz="2400" dirty="0" err="1"/>
              <a:t>przypadków</a:t>
            </a:r>
            <a:endParaRPr dirty="0"/>
          </a:p>
        </p:txBody>
      </p:sp>
      <p:sp>
        <p:nvSpPr>
          <p:cNvPr id="236" name="Google Shape;236;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Ocena</a:t>
            </a:r>
            <a:endParaRPr dirty="0"/>
          </a:p>
        </p:txBody>
      </p:sp>
      <p:sp>
        <p:nvSpPr>
          <p:cNvPr id="237" name="Google Shape;237;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Kluczowe</a:t>
            </a:r>
            <a:r>
              <a:rPr lang="en-US" sz="2400" dirty="0"/>
              <a:t> </a:t>
            </a:r>
            <a:r>
              <a:rPr lang="en-US" sz="2400" dirty="0" err="1"/>
              <a:t>terminy</a:t>
            </a:r>
            <a:r>
              <a:rPr lang="en-US" sz="2400" dirty="0"/>
              <a:t> </a:t>
            </a:r>
            <a:r>
              <a:rPr lang="en-US" sz="2400" dirty="0" err="1"/>
              <a:t>i</a:t>
            </a:r>
            <a:r>
              <a:rPr lang="en-US" sz="2400" dirty="0"/>
              <a:t> </a:t>
            </a:r>
            <a:r>
              <a:rPr lang="en-US" sz="2400" dirty="0" err="1"/>
              <a:t>definicje</a:t>
            </a:r>
            <a:endParaRPr dirty="0"/>
          </a:p>
        </p:txBody>
      </p:sp>
      <p:sp>
        <p:nvSpPr>
          <p:cNvPr id="238" name="Google Shape;238;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a:t>SPIS TREŚCI</a:t>
            </a:r>
            <a:endParaRPr dirty="0"/>
          </a:p>
        </p:txBody>
      </p:sp>
      <p:sp>
        <p:nvSpPr>
          <p:cNvPr id="239" name="Google Shape;239;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0" name="Google Shape;240;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1" name="Google Shape;241;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2" name="Google Shape;242;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43" name="Google Shape;243;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44" name="Google Shape;244;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dirty="0" err="1">
                <a:solidFill>
                  <a:srgbClr val="595959"/>
                </a:solidFill>
                <a:latin typeface="Calibri"/>
                <a:ea typeface="Calibri"/>
                <a:cs typeface="Calibri"/>
                <a:sym typeface="Calibri"/>
              </a:rPr>
              <a:t>Referencje</a:t>
            </a:r>
            <a:endParaRPr sz="1400" b="0" i="0" u="none" strike="noStrike" cap="none" dirty="0">
              <a:solidFill>
                <a:srgbClr val="000000"/>
              </a:solidFill>
              <a:latin typeface="Arial"/>
              <a:ea typeface="Arial"/>
              <a:cs typeface="Arial"/>
              <a:sym typeface="Arial"/>
            </a:endParaRPr>
          </a:p>
        </p:txBody>
      </p:sp>
      <p:sp>
        <p:nvSpPr>
          <p:cNvPr id="245" name="Google Shape;245;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36"/>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21" name="Google Shape;521;p36"/>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522" name="Google Shape;522;p36"/>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23" name="Google Shape;523;p36"/>
          <p:cNvSpPr txBox="1"/>
          <p:nvPr/>
        </p:nvSpPr>
        <p:spPr>
          <a:xfrm>
            <a:off x="6025679" y="4642627"/>
            <a:ext cx="463054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KLUCZOWE TERMINY I DEFINICJE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0D0D0D"/>
              </a:buClr>
              <a:buSzPts val="2400"/>
              <a:buAutoNum type="arabicPeriod"/>
            </a:pPr>
            <a:r>
              <a:rPr lang="en-US" i="0" dirty="0" err="1">
                <a:solidFill>
                  <a:srgbClr val="0D0D0D"/>
                </a:solidFill>
                <a:highlight>
                  <a:srgbClr val="FFFFFF"/>
                </a:highlight>
              </a:rPr>
              <a:t>Ocena</a:t>
            </a:r>
            <a:r>
              <a:rPr lang="en-US" i="0" dirty="0">
                <a:solidFill>
                  <a:srgbClr val="0D0D0D"/>
                </a:solidFill>
                <a:highlight>
                  <a:srgbClr val="FFFFFF"/>
                </a:highlight>
              </a:rPr>
              <a:t> </a:t>
            </a:r>
            <a:r>
              <a:rPr lang="en-US" i="0" dirty="0" err="1">
                <a:solidFill>
                  <a:srgbClr val="0D0D0D"/>
                </a:solidFill>
                <a:highlight>
                  <a:srgbClr val="FFFFFF"/>
                </a:highlight>
              </a:rPr>
              <a:t>wpływu</a:t>
            </a:r>
            <a:r>
              <a:rPr lang="en-US" i="0" dirty="0">
                <a:solidFill>
                  <a:srgbClr val="0D0D0D"/>
                </a:solidFill>
                <a:highlight>
                  <a:srgbClr val="FFFFFF"/>
                </a:highlight>
              </a:rPr>
              <a:t> </a:t>
            </a:r>
            <a:r>
              <a:rPr lang="en-US" i="0" dirty="0" err="1">
                <a:solidFill>
                  <a:srgbClr val="0D0D0D"/>
                </a:solidFill>
                <a:highlight>
                  <a:srgbClr val="FFFFFF"/>
                </a:highlight>
              </a:rPr>
              <a:t>społecznego</a:t>
            </a:r>
            <a:endParaRPr lang="pl-PL" i="0" dirty="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en-US" i="0" dirty="0" err="1">
                <a:solidFill>
                  <a:srgbClr val="0D0D0D"/>
                </a:solidFill>
                <a:highlight>
                  <a:srgbClr val="FFFFFF"/>
                </a:highlight>
              </a:rPr>
              <a:t>Wolontariat</a:t>
            </a:r>
            <a:r>
              <a:rPr lang="en-US" i="0" dirty="0">
                <a:solidFill>
                  <a:srgbClr val="0D0D0D"/>
                </a:solidFill>
                <a:highlight>
                  <a:srgbClr val="FFFFFF"/>
                </a:highlight>
              </a:rPr>
              <a:t> </a:t>
            </a:r>
            <a:endParaRPr lang="pl-PL" i="0" dirty="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en-US" i="0" dirty="0" err="1">
                <a:solidFill>
                  <a:srgbClr val="0D0D0D"/>
                </a:solidFill>
                <a:highlight>
                  <a:srgbClr val="FFFFFF"/>
                </a:highlight>
              </a:rPr>
              <a:t>Współtworzenie</a:t>
            </a:r>
            <a:r>
              <a:rPr lang="en-US" i="0" dirty="0">
                <a:solidFill>
                  <a:srgbClr val="0D0D0D"/>
                </a:solidFill>
                <a:highlight>
                  <a:srgbClr val="FFFFFF"/>
                </a:highlight>
              </a:rPr>
              <a:t> </a:t>
            </a:r>
            <a:r>
              <a:rPr lang="en-US" i="0" dirty="0" err="1">
                <a:solidFill>
                  <a:srgbClr val="0D0D0D"/>
                </a:solidFill>
                <a:highlight>
                  <a:srgbClr val="FFFFFF"/>
                </a:highlight>
              </a:rPr>
              <a:t>wartości</a:t>
            </a:r>
            <a:endParaRPr lang="pl-PL" i="0" dirty="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en-US" i="0" dirty="0" err="1">
                <a:solidFill>
                  <a:srgbClr val="0D0D0D"/>
                </a:solidFill>
                <a:highlight>
                  <a:srgbClr val="FFFFFF"/>
                </a:highlight>
              </a:rPr>
              <a:t>Partnerstwo</a:t>
            </a:r>
            <a:r>
              <a:rPr lang="en-US" i="0" dirty="0">
                <a:solidFill>
                  <a:srgbClr val="0D0D0D"/>
                </a:solidFill>
                <a:highlight>
                  <a:srgbClr val="FFFFFF"/>
                </a:highlight>
              </a:rPr>
              <a:t> </a:t>
            </a:r>
            <a:r>
              <a:rPr lang="en-US" i="0" dirty="0" err="1">
                <a:solidFill>
                  <a:srgbClr val="0D0D0D"/>
                </a:solidFill>
                <a:highlight>
                  <a:srgbClr val="FFFFFF"/>
                </a:highlight>
              </a:rPr>
              <a:t>na</a:t>
            </a:r>
            <a:r>
              <a:rPr lang="en-US" i="0" dirty="0">
                <a:solidFill>
                  <a:srgbClr val="0D0D0D"/>
                </a:solidFill>
                <a:highlight>
                  <a:srgbClr val="FFFFFF"/>
                </a:highlight>
              </a:rPr>
              <a:t> </a:t>
            </a:r>
            <a:r>
              <a:rPr lang="en-US" i="0" dirty="0" err="1">
                <a:solidFill>
                  <a:srgbClr val="0D0D0D"/>
                </a:solidFill>
                <a:highlight>
                  <a:srgbClr val="FFFFFF"/>
                </a:highlight>
              </a:rPr>
              <a:t>rzecz</a:t>
            </a:r>
            <a:r>
              <a:rPr lang="en-US" i="0" dirty="0">
                <a:solidFill>
                  <a:srgbClr val="0D0D0D"/>
                </a:solidFill>
                <a:highlight>
                  <a:srgbClr val="FFFFFF"/>
                </a:highlight>
              </a:rPr>
              <a:t> </a:t>
            </a:r>
            <a:r>
              <a:rPr lang="en-US" i="0" dirty="0" err="1">
                <a:solidFill>
                  <a:srgbClr val="0D0D0D"/>
                </a:solidFill>
                <a:highlight>
                  <a:srgbClr val="FFFFFF"/>
                </a:highlight>
              </a:rPr>
              <a:t>społeczności</a:t>
            </a:r>
            <a:endParaRPr lang="pl-PL" i="0" dirty="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en-US" dirty="0">
                <a:solidFill>
                  <a:srgbClr val="0D0D0D"/>
                </a:solidFill>
                <a:highlight>
                  <a:srgbClr val="FFFFFF"/>
                </a:highlight>
              </a:rPr>
              <a:t>Marketing </a:t>
            </a:r>
            <a:r>
              <a:rPr lang="en-US" dirty="0" err="1">
                <a:solidFill>
                  <a:srgbClr val="0D0D0D"/>
                </a:solidFill>
                <a:highlight>
                  <a:srgbClr val="FFFFFF"/>
                </a:highlight>
              </a:rPr>
              <a:t>społeczny</a:t>
            </a:r>
            <a:endParaRPr lang="pl-PL" dirty="0">
              <a:solidFill>
                <a:srgbClr val="0D0D0D"/>
              </a:solidFill>
              <a:highlight>
                <a:srgbClr val="FFFFFF"/>
              </a:highlight>
            </a:endParaRPr>
          </a:p>
          <a:p>
            <a:pPr marL="457200" lvl="0" indent="-457200" algn="l" rtl="0">
              <a:lnSpc>
                <a:spcPct val="103333"/>
              </a:lnSpc>
              <a:spcBef>
                <a:spcPts val="0"/>
              </a:spcBef>
              <a:spcAft>
                <a:spcPts val="0"/>
              </a:spcAft>
              <a:buClr>
                <a:srgbClr val="0D0D0D"/>
              </a:buClr>
              <a:buSzPts val="2400"/>
              <a:buAutoNum type="arabicPeriod"/>
            </a:pPr>
            <a:r>
              <a:rPr lang="en-US" i="0" dirty="0" err="1">
                <a:solidFill>
                  <a:srgbClr val="0D0D0D"/>
                </a:solidFill>
                <a:highlight>
                  <a:srgbClr val="FFFFFF"/>
                </a:highlight>
              </a:rPr>
              <a:t>Przedsiębiorstwo</a:t>
            </a:r>
            <a:r>
              <a:rPr lang="en-US" i="0" dirty="0">
                <a:solidFill>
                  <a:srgbClr val="0D0D0D"/>
                </a:solidFill>
                <a:highlight>
                  <a:srgbClr val="FFFFFF"/>
                </a:highlight>
              </a:rPr>
              <a:t> </a:t>
            </a:r>
            <a:r>
              <a:rPr lang="en-US" i="0" dirty="0" err="1">
                <a:solidFill>
                  <a:srgbClr val="0D0D0D"/>
                </a:solidFill>
                <a:highlight>
                  <a:srgbClr val="FFFFFF"/>
                </a:highlight>
              </a:rPr>
              <a:t>społeczne</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38"/>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35" name="Google Shape;535;p3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536" name="Google Shape;536;p38"/>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37" name="Google Shape;537;p38"/>
          <p:cNvSpPr txBox="1"/>
          <p:nvPr/>
        </p:nvSpPr>
        <p:spPr>
          <a:xfrm>
            <a:off x="5906320" y="4514232"/>
            <a:ext cx="560874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dirty="0" smtClean="0">
                <a:solidFill>
                  <a:srgbClr val="73B64B"/>
                </a:solidFill>
                <a:latin typeface="Calibri"/>
                <a:cs typeface="Calibri"/>
                <a:sym typeface="Calibri"/>
              </a:rPr>
              <a:t>ŹRÓDŁA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pl-PL" dirty="0" smtClean="0"/>
              <a:t>ŹRÓDŁA</a:t>
            </a:r>
            <a:endParaRPr lang="en-US" dirty="0"/>
          </a:p>
        </p:txBody>
      </p:sp>
      <p:sp>
        <p:nvSpPr>
          <p:cNvPr id="543" name="Google Shape;543;p3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457200" lvl="0" indent="-457200" algn="l" rtl="0">
              <a:lnSpc>
                <a:spcPct val="103333"/>
              </a:lnSpc>
              <a:spcBef>
                <a:spcPts val="0"/>
              </a:spcBef>
              <a:spcAft>
                <a:spcPts val="0"/>
              </a:spcAft>
              <a:buClr>
                <a:srgbClr val="595959"/>
              </a:buClr>
              <a:buSzPts val="2400"/>
              <a:buAutoNum type="arabicPeriod"/>
            </a:pPr>
            <a:r>
              <a:rPr lang="en-US" u="sng" dirty="0">
                <a:solidFill>
                  <a:schemeClr val="hlink"/>
                </a:solidFill>
                <a:hlinkClick r:id="rId3"/>
              </a:rPr>
              <a:t>https://www.forbes.com/</a:t>
            </a:r>
            <a:endParaRPr dirty="0"/>
          </a:p>
          <a:p>
            <a:pPr marL="457200" lvl="0" indent="-457200" algn="l" rtl="0">
              <a:lnSpc>
                <a:spcPct val="103333"/>
              </a:lnSpc>
              <a:spcBef>
                <a:spcPts val="0"/>
              </a:spcBef>
              <a:spcAft>
                <a:spcPts val="0"/>
              </a:spcAft>
              <a:buClr>
                <a:srgbClr val="595959"/>
              </a:buClr>
              <a:buSzPts val="2400"/>
              <a:buAutoNum type="arabicPeriod"/>
            </a:pPr>
            <a:r>
              <a:rPr lang="en-US" u="sng" dirty="0">
                <a:solidFill>
                  <a:schemeClr val="hlink"/>
                </a:solidFill>
                <a:hlinkClick r:id="rId4"/>
              </a:rPr>
              <a:t>https://retailnet.pl/</a:t>
            </a:r>
            <a:endParaRPr dirty="0"/>
          </a:p>
          <a:p>
            <a:pPr marL="457200" lvl="0" indent="-457200" algn="l" rtl="0">
              <a:lnSpc>
                <a:spcPct val="103333"/>
              </a:lnSpc>
              <a:spcBef>
                <a:spcPts val="0"/>
              </a:spcBef>
              <a:spcAft>
                <a:spcPts val="0"/>
              </a:spcAft>
              <a:buClr>
                <a:srgbClr val="595959"/>
              </a:buClr>
              <a:buSzPts val="2400"/>
              <a:buAutoNum type="arabicPeriod"/>
            </a:pPr>
            <a:r>
              <a:rPr lang="en-US"/>
              <a:t>https://raportcsr2019.allegro.pl/</a:t>
            </a:r>
            <a:endParaRPr/>
          </a:p>
          <a:p>
            <a:pPr marL="457200" lvl="0" indent="-304800" algn="l" rtl="0">
              <a:lnSpc>
                <a:spcPct val="103333"/>
              </a:lnSpc>
              <a:spcBef>
                <a:spcPts val="0"/>
              </a:spcBef>
              <a:spcAft>
                <a:spcPts val="0"/>
              </a:spcAft>
              <a:buClr>
                <a:srgbClr val="595959"/>
              </a:buClr>
              <a:buSzPts val="2400"/>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550" name="Google Shape;550;p40"/>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pl-PL" dirty="0"/>
              <a:t>Czy są jakieś pytania?</a:t>
            </a:r>
            <a:endParaRPr dirty="0"/>
          </a:p>
        </p:txBody>
      </p:sp>
      <p:sp>
        <p:nvSpPr>
          <p:cNvPr id="551" name="Google Shape;551;p4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pl-PL" dirty="0"/>
              <a:t>Dziękujemy</a:t>
            </a:r>
            <a:endParaRPr dirty="0"/>
          </a:p>
        </p:txBody>
      </p:sp>
      <p:grpSp>
        <p:nvGrpSpPr>
          <p:cNvPr id="552" name="Google Shape;552;p40"/>
          <p:cNvGrpSpPr/>
          <p:nvPr/>
        </p:nvGrpSpPr>
        <p:grpSpPr>
          <a:xfrm>
            <a:off x="8380634" y="2920943"/>
            <a:ext cx="3193903" cy="538831"/>
            <a:chOff x="5349868" y="8302092"/>
            <a:chExt cx="1664680" cy="280842"/>
          </a:xfrm>
        </p:grpSpPr>
        <p:grpSp>
          <p:nvGrpSpPr>
            <p:cNvPr id="553" name="Google Shape;553;p40"/>
            <p:cNvGrpSpPr/>
            <p:nvPr/>
          </p:nvGrpSpPr>
          <p:grpSpPr>
            <a:xfrm>
              <a:off x="6388006" y="8302092"/>
              <a:ext cx="280634" cy="280634"/>
              <a:chOff x="1950027" y="2499889"/>
              <a:chExt cx="850463" cy="850463"/>
            </a:xfrm>
          </p:grpSpPr>
          <p:sp>
            <p:nvSpPr>
              <p:cNvPr id="554" name="Google Shape;554;p40"/>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55" name="Google Shape;555;p40"/>
              <p:cNvGrpSpPr/>
              <p:nvPr/>
            </p:nvGrpSpPr>
            <p:grpSpPr>
              <a:xfrm>
                <a:off x="2107521" y="2657382"/>
                <a:ext cx="535476" cy="535477"/>
                <a:chOff x="2107521" y="2657382"/>
                <a:chExt cx="535476" cy="535477"/>
              </a:xfrm>
            </p:grpSpPr>
            <p:sp>
              <p:nvSpPr>
                <p:cNvPr id="556" name="Google Shape;556;p40"/>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40"/>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8" name="Google Shape;558;p40"/>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59" name="Google Shape;559;p40"/>
            <p:cNvGrpSpPr/>
            <p:nvPr/>
          </p:nvGrpSpPr>
          <p:grpSpPr>
            <a:xfrm>
              <a:off x="5695775" y="8302092"/>
              <a:ext cx="280634" cy="280634"/>
              <a:chOff x="-147782" y="2499889"/>
              <a:chExt cx="850463" cy="850463"/>
            </a:xfrm>
          </p:grpSpPr>
          <p:sp>
            <p:nvSpPr>
              <p:cNvPr id="560" name="Google Shape;560;p40"/>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1" name="Google Shape;561;p40"/>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2" name="Google Shape;562;p40"/>
            <p:cNvGrpSpPr/>
            <p:nvPr/>
          </p:nvGrpSpPr>
          <p:grpSpPr>
            <a:xfrm>
              <a:off x="6733914" y="8302092"/>
              <a:ext cx="280634" cy="280634"/>
              <a:chOff x="2998302" y="2499889"/>
              <a:chExt cx="850463" cy="850463"/>
            </a:xfrm>
          </p:grpSpPr>
          <p:sp>
            <p:nvSpPr>
              <p:cNvPr id="563" name="Google Shape;563;p40"/>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4" name="Google Shape;564;p40"/>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5" name="Google Shape;565;p40"/>
            <p:cNvGrpSpPr/>
            <p:nvPr/>
          </p:nvGrpSpPr>
          <p:grpSpPr>
            <a:xfrm>
              <a:off x="5349868" y="8302092"/>
              <a:ext cx="280634" cy="280842"/>
              <a:chOff x="-1196056" y="2499889"/>
              <a:chExt cx="850463" cy="851092"/>
            </a:xfrm>
          </p:grpSpPr>
          <p:sp>
            <p:nvSpPr>
              <p:cNvPr id="566" name="Google Shape;566;p40"/>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7" name="Google Shape;567;p40"/>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68" name="Google Shape;568;p40"/>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69" name="Google Shape;569;p40"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2" name="Google Shape;252;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253" name="Google Shape;253;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54" name="Google Shape;254;p4"/>
          <p:cNvSpPr txBox="1"/>
          <p:nvPr/>
        </p:nvSpPr>
        <p:spPr>
          <a:xfrm>
            <a:off x="6163904" y="4770223"/>
            <a:ext cx="45218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WPROWADZENIE DO MODUŁU</a:t>
            </a:r>
            <a:endParaRPr sz="1400" b="0" i="0" u="none" strike="noStrike" cap="none" dirty="0">
              <a:solidFill>
                <a:srgbClr val="000000"/>
              </a:solidFill>
              <a:latin typeface="Arial"/>
              <a:ea typeface="Arial"/>
              <a:cs typeface="Arial"/>
              <a:sym typeface="Arial"/>
            </a:endParaRPr>
          </a:p>
        </p:txBody>
      </p:sp>
      <p:sp>
        <p:nvSpPr>
          <p:cNvPr id="255" name="Google Shape;255;p4"/>
          <p:cNvSpPr txBox="1"/>
          <p:nvPr/>
        </p:nvSpPr>
        <p:spPr>
          <a:xfrm>
            <a:off x="765896" y="390758"/>
            <a:ext cx="45218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PARTNERSTWA SPOŁECZNE</a:t>
            </a:r>
            <a:endParaRPr sz="3600" b="1" i="0" u="none" strike="noStrike" cap="none" dirty="0">
              <a:solidFill>
                <a:srgbClr val="73B6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OMÓWIENIE TEMATU</a:t>
            </a:r>
            <a:endParaRPr dirty="0"/>
          </a:p>
        </p:txBody>
      </p:sp>
      <p:sp>
        <p:nvSpPr>
          <p:cNvPr id="261" name="Google Shape;261;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2" name="Google Shape;262;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CELE</a:t>
            </a:r>
            <a:endParaRPr dirty="0"/>
          </a:p>
        </p:txBody>
      </p:sp>
      <p:sp>
        <p:nvSpPr>
          <p:cNvPr id="263" name="Google Shape;263;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EFEKTY KSZTAŁCENIA</a:t>
            </a:r>
            <a:endParaRPr dirty="0"/>
          </a:p>
        </p:txBody>
      </p:sp>
      <p:sp>
        <p:nvSpPr>
          <p:cNvPr id="264" name="Google Shape;264;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65" name="Google Shape;265;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66" name="Google Shape;266;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67" name="Google Shape;267;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68" name="Google Shape;268;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6"/>
          <p:cNvSpPr txBox="1">
            <a:spLocks noGrp="1"/>
          </p:cNvSpPr>
          <p:nvPr>
            <p:ph type="body" idx="1"/>
          </p:nvPr>
        </p:nvSpPr>
        <p:spPr>
          <a:xfrm>
            <a:off x="1069523" y="814702"/>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b="1" dirty="0"/>
              <a:t>Partnerstwa społecznościowe - co to jest?</a:t>
            </a:r>
            <a:endParaRPr dirty="0"/>
          </a:p>
        </p:txBody>
      </p:sp>
      <p:sp>
        <p:nvSpPr>
          <p:cNvPr id="274" name="Google Shape;274;p6"/>
          <p:cNvSpPr txBox="1">
            <a:spLocks noGrp="1"/>
          </p:cNvSpPr>
          <p:nvPr>
            <p:ph type="body" idx="2"/>
          </p:nvPr>
        </p:nvSpPr>
        <p:spPr>
          <a:xfrm>
            <a:off x="895979" y="1792963"/>
            <a:ext cx="10052954" cy="4250335"/>
          </a:xfrm>
          <a:prstGeom prst="rect">
            <a:avLst/>
          </a:prstGeom>
          <a:noFill/>
          <a:ln>
            <a:noFill/>
          </a:ln>
        </p:spPr>
        <p:txBody>
          <a:bodyPr spcFirstLastPara="1" wrap="square" lIns="91425" tIns="45700" rIns="91425" bIns="45700" anchor="t" anchorCtr="0">
            <a:noAutofit/>
          </a:bodyPr>
          <a:lstStyle/>
          <a:p>
            <a:pPr marL="228600" lvl="0" indent="-228600" algn="just" rtl="0">
              <a:lnSpc>
                <a:spcPct val="103333"/>
              </a:lnSpc>
              <a:spcBef>
                <a:spcPts val="0"/>
              </a:spcBef>
              <a:spcAft>
                <a:spcPts val="0"/>
              </a:spcAft>
              <a:buClr>
                <a:srgbClr val="000000"/>
              </a:buClr>
              <a:buSzPts val="2400"/>
              <a:buNone/>
            </a:pPr>
            <a:r>
              <a:rPr lang="en-US" b="1" dirty="0">
                <a:solidFill>
                  <a:srgbClr val="000000"/>
                </a:solidFill>
              </a:rPr>
              <a:t>	</a:t>
            </a:r>
            <a:r>
              <a:rPr lang="pl-PL" b="1" dirty="0">
                <a:solidFill>
                  <a:srgbClr val="000000"/>
                </a:solidFill>
              </a:rPr>
              <a:t>Partnerstwa społecznościowe odnoszą się do strategicznych i trwałych porozumień i współpracy między różnymi sektorami społecznymi, takimi jak organizacje pozarządowe, przedsiębiorstwa, instytucje publiczne, społeczności lokalne i inne zainteresowane strony.</a:t>
            </a:r>
          </a:p>
          <a:p>
            <a:pPr marL="228600" lvl="0" indent="-228600" algn="just" rtl="0">
              <a:lnSpc>
                <a:spcPct val="103333"/>
              </a:lnSpc>
              <a:spcBef>
                <a:spcPts val="0"/>
              </a:spcBef>
              <a:spcAft>
                <a:spcPts val="0"/>
              </a:spcAft>
              <a:buClr>
                <a:srgbClr val="000000"/>
              </a:buClr>
              <a:buSzPts val="2400"/>
              <a:buNone/>
            </a:pPr>
            <a:endParaRPr dirty="0">
              <a:solidFill>
                <a:srgbClr val="000000"/>
              </a:solidFill>
            </a:endParaRPr>
          </a:p>
          <a:p>
            <a:pPr marL="228600" lvl="0" indent="-228600" algn="just" rtl="0">
              <a:lnSpc>
                <a:spcPct val="103333"/>
              </a:lnSpc>
              <a:spcBef>
                <a:spcPts val="0"/>
              </a:spcBef>
              <a:spcAft>
                <a:spcPts val="0"/>
              </a:spcAft>
              <a:buClr>
                <a:srgbClr val="000000"/>
              </a:buClr>
              <a:buSzPts val="2400"/>
              <a:buNone/>
            </a:pPr>
            <a:r>
              <a:rPr lang="pl-PL" dirty="0">
                <a:solidFill>
                  <a:srgbClr val="000000"/>
                </a:solidFill>
              </a:rPr>
              <a:t>	Definicja partnerstwa społeczności zakłada, że uczestnicy tych relacji starają się wspólnie rozwiązywać problemy społeczne, gospodarcze lub środowiskowe poprzez współpracę, dzielenie się zasobami i wiedzą oraz koordynację działań. Partnerstwa te mają na celu wzmocnienie społeczności, promowanie zrównoważonego rozwoju oraz budowanie więzi i zaufania między różnymi grupami interesariuszy.</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7"/>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Partnerstwa społeczności w kontekście zrównoważonego rozwoju</a:t>
            </a:r>
            <a:endParaRPr dirty="0"/>
          </a:p>
        </p:txBody>
      </p:sp>
      <p:sp>
        <p:nvSpPr>
          <p:cNvPr id="280" name="Google Shape;280;p7"/>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pl-PL" b="1" dirty="0">
                <a:solidFill>
                  <a:srgbClr val="0D0D0D"/>
                </a:solidFill>
                <a:highlight>
                  <a:srgbClr val="FFFFFF"/>
                </a:highlight>
              </a:rPr>
              <a:t>Partnerstwa społeczne są kluczowym narzędziem do tworzenia społecznie odpowiedzialnych i skutecznych inicjatyw, które przynoszą korzyści zarówno lokalnym społecznościom, jak i partnerom z różnych sektorów.</a:t>
            </a:r>
          </a:p>
          <a:p>
            <a:pPr marL="0" lvl="0" indent="0" algn="l" rtl="0">
              <a:lnSpc>
                <a:spcPct val="103333"/>
              </a:lnSpc>
              <a:spcBef>
                <a:spcPts val="0"/>
              </a:spcBef>
              <a:spcAft>
                <a:spcPts val="0"/>
              </a:spcAft>
              <a:buClr>
                <a:srgbClr val="0D0D0D"/>
              </a:buClr>
              <a:buSzPts val="2400"/>
              <a:buNone/>
            </a:pPr>
            <a:endParaRPr b="0" i="0" dirty="0">
              <a:solidFill>
                <a:srgbClr val="0D0D0D"/>
              </a:solidFill>
              <a:highlight>
                <a:srgbClr val="FFFFFF"/>
              </a:highlight>
            </a:endParaRPr>
          </a:p>
          <a:p>
            <a:pPr marL="228600" lvl="0" indent="-228600" algn="l" rtl="0">
              <a:lnSpc>
                <a:spcPct val="103333"/>
              </a:lnSpc>
              <a:spcBef>
                <a:spcPts val="0"/>
              </a:spcBef>
              <a:spcAft>
                <a:spcPts val="0"/>
              </a:spcAft>
              <a:buClr>
                <a:srgbClr val="0D0D0D"/>
              </a:buClr>
              <a:buSzPts val="2400"/>
              <a:buNone/>
            </a:pPr>
            <a:r>
              <a:rPr lang="pl-PL" b="0" i="0" dirty="0">
                <a:solidFill>
                  <a:srgbClr val="0D0D0D"/>
                </a:solidFill>
                <a:highlight>
                  <a:srgbClr val="FFFFFF"/>
                </a:highlight>
              </a:rPr>
              <a:t>Kluczowe elementy definicji partnerstwa społeczności obejmują:</a:t>
            </a:r>
          </a:p>
          <a:p>
            <a:pPr marL="342900" lvl="0" indent="-342900" algn="l" rtl="0">
              <a:lnSpc>
                <a:spcPct val="103333"/>
              </a:lnSpc>
              <a:spcBef>
                <a:spcPts val="0"/>
              </a:spcBef>
              <a:spcAft>
                <a:spcPts val="0"/>
              </a:spcAft>
              <a:buClr>
                <a:srgbClr val="0D0D0D"/>
              </a:buClr>
              <a:buSzPts val="2400"/>
              <a:buFont typeface="Wingdings" panose="05000000000000000000" pitchFamily="2" charset="2"/>
              <a:buChar char="Ø"/>
            </a:pPr>
            <a:r>
              <a:rPr lang="pl-PL" b="0" i="0" dirty="0">
                <a:solidFill>
                  <a:srgbClr val="0D0D0D"/>
                </a:solidFill>
                <a:highlight>
                  <a:srgbClr val="FFFFFF"/>
                </a:highlight>
              </a:rPr>
              <a:t>Współpraca i zaangażowanie różnych partnerów społecznych.</a:t>
            </a:r>
          </a:p>
          <a:p>
            <a:pPr marL="342900" lvl="0" indent="-342900" algn="l" rtl="0">
              <a:lnSpc>
                <a:spcPct val="103333"/>
              </a:lnSpc>
              <a:spcBef>
                <a:spcPts val="0"/>
              </a:spcBef>
              <a:spcAft>
                <a:spcPts val="0"/>
              </a:spcAft>
              <a:buClr>
                <a:srgbClr val="0D0D0D"/>
              </a:buClr>
              <a:buSzPts val="2400"/>
              <a:buFont typeface="Wingdings" panose="05000000000000000000" pitchFamily="2" charset="2"/>
              <a:buChar char="Ø"/>
            </a:pPr>
            <a:r>
              <a:rPr lang="pl-PL" b="0" i="0" dirty="0">
                <a:solidFill>
                  <a:srgbClr val="0D0D0D"/>
                </a:solidFill>
                <a:highlight>
                  <a:srgbClr val="FFFFFF"/>
                </a:highlight>
              </a:rPr>
              <a:t>Wspólne ustalanie celów i strategii działania.</a:t>
            </a:r>
          </a:p>
          <a:p>
            <a:pPr marL="342900" lvl="0" indent="-342900" algn="l" rtl="0">
              <a:lnSpc>
                <a:spcPct val="103333"/>
              </a:lnSpc>
              <a:spcBef>
                <a:spcPts val="0"/>
              </a:spcBef>
              <a:spcAft>
                <a:spcPts val="0"/>
              </a:spcAft>
              <a:buClr>
                <a:srgbClr val="0D0D0D"/>
              </a:buClr>
              <a:buSzPts val="2400"/>
              <a:buFont typeface="Noto Sans Symbols"/>
              <a:buChar char="⮚"/>
            </a:pPr>
            <a:r>
              <a:rPr lang="pl-PL" b="0" i="0" dirty="0">
                <a:solidFill>
                  <a:srgbClr val="0D0D0D"/>
                </a:solidFill>
                <a:highlight>
                  <a:srgbClr val="FFFFFF"/>
                </a:highlight>
              </a:rPr>
              <a:t>Dzielenie się zasobami, wiedzą i doświadczeniem.</a:t>
            </a:r>
          </a:p>
          <a:p>
            <a:pPr marL="342900" lvl="0" indent="-342900" algn="l" rtl="0">
              <a:lnSpc>
                <a:spcPct val="103333"/>
              </a:lnSpc>
              <a:spcBef>
                <a:spcPts val="0"/>
              </a:spcBef>
              <a:spcAft>
                <a:spcPts val="0"/>
              </a:spcAft>
              <a:buClr>
                <a:srgbClr val="0D0D0D"/>
              </a:buClr>
              <a:buSzPts val="2400"/>
              <a:buFont typeface="Noto Sans Symbols"/>
              <a:buChar char="⮚"/>
            </a:pPr>
            <a:r>
              <a:rPr lang="pl-PL" b="0" i="0" dirty="0">
                <a:solidFill>
                  <a:srgbClr val="0D0D0D"/>
                </a:solidFill>
                <a:highlight>
                  <a:srgbClr val="FFFFFF"/>
                </a:highlight>
              </a:rPr>
              <a:t>Wspólna odpowiedzialność za osiąganie wyników i monitorowanie postępów.</a:t>
            </a:r>
          </a:p>
          <a:p>
            <a:pPr marL="342900" lvl="0" indent="-342900" algn="l" rtl="0">
              <a:lnSpc>
                <a:spcPct val="103333"/>
              </a:lnSpc>
              <a:spcBef>
                <a:spcPts val="0"/>
              </a:spcBef>
              <a:spcAft>
                <a:spcPts val="0"/>
              </a:spcAft>
              <a:buClr>
                <a:srgbClr val="0D0D0D"/>
              </a:buClr>
              <a:buSzPts val="2400"/>
              <a:buFont typeface="Noto Sans Symbols"/>
              <a:buChar char="⮚"/>
            </a:pPr>
            <a:r>
              <a:rPr lang="pl-PL" b="0" i="0" dirty="0">
                <a:solidFill>
                  <a:srgbClr val="0D0D0D"/>
                </a:solidFill>
                <a:highlight>
                  <a:srgbClr val="FFFFFF"/>
                </a:highlight>
              </a:rPr>
              <a:t>Budowanie trwałych relacji opartych na zaufaniu i wzajemnym zrozumieniu.</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8"/>
          <p:cNvSpPr txBox="1">
            <a:spLocks noGrp="1"/>
          </p:cNvSpPr>
          <p:nvPr>
            <p:ph type="body" idx="1"/>
          </p:nvPr>
        </p:nvSpPr>
        <p:spPr>
          <a:xfrm>
            <a:off x="1069500" y="62041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err="1"/>
              <a:t>Początki</a:t>
            </a:r>
            <a:r>
              <a:rPr lang="en-US" dirty="0"/>
              <a:t> </a:t>
            </a:r>
            <a:r>
              <a:rPr lang="en-US" dirty="0" err="1"/>
              <a:t>definicji</a:t>
            </a:r>
            <a:r>
              <a:rPr lang="en-US" dirty="0"/>
              <a:t> „</a:t>
            </a:r>
            <a:r>
              <a:rPr lang="en-US" dirty="0" err="1"/>
              <a:t>partnerstwa</a:t>
            </a:r>
            <a:r>
              <a:rPr lang="en-US" dirty="0"/>
              <a:t> </a:t>
            </a:r>
            <a:r>
              <a:rPr lang="en-US" dirty="0" err="1"/>
              <a:t>społeczności</a:t>
            </a:r>
            <a:r>
              <a:rPr lang="en-US" dirty="0"/>
              <a:t>”</a:t>
            </a:r>
            <a:endParaRPr dirty="0"/>
          </a:p>
        </p:txBody>
      </p:sp>
      <p:sp>
        <p:nvSpPr>
          <p:cNvPr id="286" name="Google Shape;286;p8"/>
          <p:cNvSpPr txBox="1">
            <a:spLocks noGrp="1"/>
          </p:cNvSpPr>
          <p:nvPr>
            <p:ph type="body" idx="2"/>
          </p:nvPr>
        </p:nvSpPr>
        <p:spPr>
          <a:xfrm>
            <a:off x="896003" y="1424119"/>
            <a:ext cx="10053000" cy="4413398"/>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000000"/>
              </a:buClr>
              <a:buSzPts val="2400"/>
              <a:buNone/>
            </a:pPr>
            <a:r>
              <a:rPr lang="pl-PL" dirty="0">
                <a:solidFill>
                  <a:srgbClr val="000000"/>
                </a:solidFill>
              </a:rPr>
              <a:t>Początki partnerstw na rzecz społeczności lokalnych sięgają rozwoju koncepcji CSR w drugiej połowie XX wieku. W tym czasie firmy zaczęły dostrzegać swoją rolę nie tylko wobec akcjonariuszy, ale także wobec społeczności lokalnych, pracowników, klientów i innych interesariuszy. Partnerstwa ze społecznościami stały się narzędziem wdrażania CSR poprzez zaangażowanie w społeczeństwo i środowisko.</a:t>
            </a:r>
          </a:p>
          <a:p>
            <a:pPr marL="0" lvl="0" indent="0" algn="just" rtl="0">
              <a:lnSpc>
                <a:spcPct val="103333"/>
              </a:lnSpc>
              <a:spcBef>
                <a:spcPts val="0"/>
              </a:spcBef>
              <a:spcAft>
                <a:spcPts val="0"/>
              </a:spcAft>
              <a:buClr>
                <a:srgbClr val="000000"/>
              </a:buClr>
              <a:buSzPts val="2400"/>
              <a:buNone/>
            </a:pPr>
            <a:endParaRPr dirty="0">
              <a:solidFill>
                <a:srgbClr val="000000"/>
              </a:solidFill>
            </a:endParaRPr>
          </a:p>
          <a:p>
            <a:pPr marL="0" lvl="0" indent="0" algn="just" rtl="0">
              <a:lnSpc>
                <a:spcPct val="103333"/>
              </a:lnSpc>
              <a:spcBef>
                <a:spcPts val="0"/>
              </a:spcBef>
              <a:spcAft>
                <a:spcPts val="0"/>
              </a:spcAft>
              <a:buClr>
                <a:srgbClr val="000000"/>
              </a:buClr>
              <a:buSzPts val="2400"/>
              <a:buNone/>
            </a:pPr>
            <a:r>
              <a:rPr lang="pl-PL" b="1" dirty="0">
                <a:solidFill>
                  <a:srgbClr val="000000"/>
                </a:solidFill>
              </a:rPr>
              <a:t>Wraz z rozwojem idei zrównoważonego rozwoju w latach 80-tych i 90-tych, rosnąca świadomość ekologiczna i społeczna postawiła przed firmami nowe wyzwania. Partnerstwo z lokalnymi społecznościami zaczęło być postrzegane jako kluczowy element harmonijnego rozwoju gospodarczego, społecznego i środowiskowego.</a:t>
            </a:r>
            <a:endParaRPr dirty="0"/>
          </a:p>
          <a:p>
            <a:pPr marL="228600" lvl="0" indent="-228600" algn="l" rtl="0">
              <a:lnSpc>
                <a:spcPct val="103333"/>
              </a:lnSpc>
              <a:spcBef>
                <a:spcPts val="0"/>
              </a:spcBef>
              <a:spcAft>
                <a:spcPts val="0"/>
              </a:spcAft>
              <a:buClr>
                <a:srgbClr val="595959"/>
              </a:buClr>
              <a:buSzPts val="2400"/>
              <a:buNone/>
            </a:pPr>
            <a:endParaRPr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1474</Words>
  <Application>Microsoft Office PowerPoint</Application>
  <PresentationFormat>Panoramiczny</PresentationFormat>
  <Paragraphs>257</Paragraphs>
  <Slides>44</Slides>
  <Notes>44</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44</vt:i4>
      </vt:variant>
    </vt:vector>
  </HeadingPairs>
  <TitlesOfParts>
    <vt:vector size="51" baseType="lpstr">
      <vt:lpstr>Arial</vt:lpstr>
      <vt:lpstr>Wingdings</vt:lpstr>
      <vt:lpstr>Calibri</vt:lpstr>
      <vt:lpstr>Montserrat</vt:lpstr>
      <vt:lpstr>Noto Sans Symbols</vt:lpstr>
      <vt:lpstr>Montserrat Light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Konto Microsoft</cp:lastModifiedBy>
  <cp:revision>19</cp:revision>
  <dcterms:created xsi:type="dcterms:W3CDTF">2020-10-14T13:32:04Z</dcterms:created>
  <dcterms:modified xsi:type="dcterms:W3CDTF">2024-11-19T13:00:07Z</dcterms:modified>
</cp:coreProperties>
</file>