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7" r:id="rId61"/>
    <p:sldId id="333" r:id="rId62"/>
    <p:sldId id="334" r:id="rId63"/>
    <p:sldId id="335" r:id="rId64"/>
    <p:sldId id="352" r:id="rId65"/>
    <p:sldId id="353" r:id="rId66"/>
    <p:sldId id="354" r:id="rId67"/>
    <p:sldId id="370" r:id="rId68"/>
    <p:sldId id="325" r:id="rId69"/>
    <p:sldId id="326" r:id="rId70"/>
    <p:sldId id="327" r:id="rId71"/>
    <p:sldId id="328" r:id="rId72"/>
    <p:sldId id="329" r:id="rId73"/>
    <p:sldId id="330" r:id="rId74"/>
    <p:sldId id="331" r:id="rId75"/>
    <p:sldId id="332" r:id="rId76"/>
  </p:sldIdLst>
  <p:sldSz cx="12192000" cy="6858000"/>
  <p:notesSz cx="6858000" cy="9144000"/>
  <p:embeddedFontLst>
    <p:embeddedFont>
      <p:font typeface="Montserrat" panose="00000500000000000000" pitchFamily="2" charset="0"/>
      <p:regular r:id="rId78"/>
      <p:bold r:id="rId79"/>
      <p:italic r:id="rId80"/>
      <p:boldItalic r:id="rId81"/>
    </p:embeddedFont>
    <p:embeddedFont>
      <p:font typeface="Montserrat Light" panose="00000400000000000000" pitchFamily="2"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2" roundtripDataSignature="AMtx7mheF1/OnnM/L04l1ZM7idsjCZ51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DE20B0-3697-4D8D-B59F-6030C185B454}">
  <a:tblStyle styleId="{45DE20B0-3697-4D8D-B59F-6030C185B454}"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95" autoAdjust="0"/>
  </p:normalViewPr>
  <p:slideViewPr>
    <p:cSldViewPr snapToGrid="0">
      <p:cViewPr varScale="1">
        <p:scale>
          <a:sx n="62" d="100"/>
          <a:sy n="62" d="100"/>
        </p:scale>
        <p:origin x="1316"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95"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customschemas.google.com/relationships/presentationmetadata" Target="meta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5.fntdata"/><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modSld">
      <pc:chgData name="GV Vadivan" userId="7c1f3fdc556de7c5" providerId="LiveId" clId="{8D0BCD1F-A3D6-4EA0-BA6B-124C712E6D9B}" dt="2025-11-17T12:00:24.360" v="16" actId="478"/>
      <pc:docMkLst>
        <pc:docMk/>
      </pc:docMkLst>
      <pc:sldChg chg="addSp delSp modSp mod">
        <pc:chgData name="GV Vadivan" userId="7c1f3fdc556de7c5" providerId="LiveId" clId="{8D0BCD1F-A3D6-4EA0-BA6B-124C712E6D9B}" dt="2025-11-17T11:59:43.206" v="1" actId="478"/>
        <pc:sldMkLst>
          <pc:docMk/>
          <pc:sldMk cId="0" sldId="257"/>
        </pc:sldMkLst>
        <pc:spChg chg="add del mod">
          <ac:chgData name="GV Vadivan" userId="7c1f3fdc556de7c5" providerId="LiveId" clId="{8D0BCD1F-A3D6-4EA0-BA6B-124C712E6D9B}" dt="2025-11-17T11:59:43.206" v="1" actId="478"/>
          <ac:spMkLst>
            <pc:docMk/>
            <pc:sldMk cId="0" sldId="257"/>
            <ac:spMk id="3" creationId="{0D42AA22-61DF-A74F-FAFA-7697B3220041}"/>
          </ac:spMkLst>
        </pc:spChg>
        <pc:picChg chg="del">
          <ac:chgData name="GV Vadivan" userId="7c1f3fdc556de7c5" providerId="LiveId" clId="{8D0BCD1F-A3D6-4EA0-BA6B-124C712E6D9B}" dt="2025-11-17T11:59:42.159" v="0" actId="478"/>
          <ac:picMkLst>
            <pc:docMk/>
            <pc:sldMk cId="0" sldId="257"/>
            <ac:picMk id="194" creationId="{00000000-0000-0000-0000-000000000000}"/>
          </ac:picMkLst>
        </pc:picChg>
      </pc:sldChg>
      <pc:sldChg chg="addSp delSp modSp mod">
        <pc:chgData name="GV Vadivan" userId="7c1f3fdc556de7c5" providerId="LiveId" clId="{8D0BCD1F-A3D6-4EA0-BA6B-124C712E6D9B}" dt="2025-11-17T11:59:45.699" v="3" actId="478"/>
        <pc:sldMkLst>
          <pc:docMk/>
          <pc:sldMk cId="0" sldId="259"/>
        </pc:sldMkLst>
        <pc:spChg chg="add del mod">
          <ac:chgData name="GV Vadivan" userId="7c1f3fdc556de7c5" providerId="LiveId" clId="{8D0BCD1F-A3D6-4EA0-BA6B-124C712E6D9B}" dt="2025-11-17T11:59:45.699" v="3" actId="478"/>
          <ac:spMkLst>
            <pc:docMk/>
            <pc:sldMk cId="0" sldId="259"/>
            <ac:spMk id="3" creationId="{632E751C-9E69-E613-C61E-BAD2B28C4DA0}"/>
          </ac:spMkLst>
        </pc:spChg>
        <pc:picChg chg="del">
          <ac:chgData name="GV Vadivan" userId="7c1f3fdc556de7c5" providerId="LiveId" clId="{8D0BCD1F-A3D6-4EA0-BA6B-124C712E6D9B}" dt="2025-11-17T11:59:45.213" v="2" actId="478"/>
          <ac:picMkLst>
            <pc:docMk/>
            <pc:sldMk cId="0" sldId="259"/>
            <ac:picMk id="209" creationId="{00000000-0000-0000-0000-000000000000}"/>
          </ac:picMkLst>
        </pc:picChg>
      </pc:sldChg>
      <pc:sldChg chg="addSp delSp modSp mod">
        <pc:chgData name="GV Vadivan" userId="7c1f3fdc556de7c5" providerId="LiveId" clId="{8D0BCD1F-A3D6-4EA0-BA6B-124C712E6D9B}" dt="2025-11-17T11:59:48.748" v="5" actId="478"/>
        <pc:sldMkLst>
          <pc:docMk/>
          <pc:sldMk cId="0" sldId="261"/>
        </pc:sldMkLst>
        <pc:spChg chg="add del mod">
          <ac:chgData name="GV Vadivan" userId="7c1f3fdc556de7c5" providerId="LiveId" clId="{8D0BCD1F-A3D6-4EA0-BA6B-124C712E6D9B}" dt="2025-11-17T11:59:48.748" v="5" actId="478"/>
          <ac:spMkLst>
            <pc:docMk/>
            <pc:sldMk cId="0" sldId="261"/>
            <ac:spMk id="3" creationId="{6CC88C00-9365-981E-34A5-34D38263D56C}"/>
          </ac:spMkLst>
        </pc:spChg>
        <pc:picChg chg="del">
          <ac:chgData name="GV Vadivan" userId="7c1f3fdc556de7c5" providerId="LiveId" clId="{8D0BCD1F-A3D6-4EA0-BA6B-124C712E6D9B}" dt="2025-11-17T11:59:48.070" v="4" actId="478"/>
          <ac:picMkLst>
            <pc:docMk/>
            <pc:sldMk cId="0" sldId="261"/>
            <ac:picMk id="243" creationId="{00000000-0000-0000-0000-000000000000}"/>
          </ac:picMkLst>
        </pc:picChg>
      </pc:sldChg>
      <pc:sldChg chg="delSp mod">
        <pc:chgData name="GV Vadivan" userId="7c1f3fdc556de7c5" providerId="LiveId" clId="{8D0BCD1F-A3D6-4EA0-BA6B-124C712E6D9B}" dt="2025-11-17T12:00:07.227" v="8" actId="478"/>
        <pc:sldMkLst>
          <pc:docMk/>
          <pc:sldMk cId="0" sldId="307"/>
        </pc:sldMkLst>
        <pc:picChg chg="del">
          <ac:chgData name="GV Vadivan" userId="7c1f3fdc556de7c5" providerId="LiveId" clId="{8D0BCD1F-A3D6-4EA0-BA6B-124C712E6D9B}" dt="2025-11-17T12:00:07.227" v="8" actId="478"/>
          <ac:picMkLst>
            <pc:docMk/>
            <pc:sldMk cId="0" sldId="307"/>
            <ac:picMk id="564" creationId="{00000000-0000-0000-0000-000000000000}"/>
          </ac:picMkLst>
        </pc:picChg>
      </pc:sldChg>
      <pc:sldChg chg="addSp delSp modSp mod">
        <pc:chgData name="GV Vadivan" userId="7c1f3fdc556de7c5" providerId="LiveId" clId="{8D0BCD1F-A3D6-4EA0-BA6B-124C712E6D9B}" dt="2025-11-17T12:00:05.024" v="7" actId="478"/>
        <pc:sldMkLst>
          <pc:docMk/>
          <pc:sldMk cId="0" sldId="308"/>
        </pc:sldMkLst>
        <pc:spChg chg="add del mod">
          <ac:chgData name="GV Vadivan" userId="7c1f3fdc556de7c5" providerId="LiveId" clId="{8D0BCD1F-A3D6-4EA0-BA6B-124C712E6D9B}" dt="2025-11-17T12:00:05.024" v="7" actId="478"/>
          <ac:spMkLst>
            <pc:docMk/>
            <pc:sldMk cId="0" sldId="308"/>
            <ac:spMk id="3" creationId="{6F327831-ED6F-0C59-DFA9-51A709F5DE92}"/>
          </ac:spMkLst>
        </pc:spChg>
        <pc:picChg chg="del">
          <ac:chgData name="GV Vadivan" userId="7c1f3fdc556de7c5" providerId="LiveId" clId="{8D0BCD1F-A3D6-4EA0-BA6B-124C712E6D9B}" dt="2025-11-17T12:00:04.486" v="6" actId="478"/>
          <ac:picMkLst>
            <pc:docMk/>
            <pc:sldMk cId="0" sldId="308"/>
            <ac:picMk id="570" creationId="{00000000-0000-0000-0000-000000000000}"/>
          </ac:picMkLst>
        </pc:picChg>
      </pc:sldChg>
      <pc:sldChg chg="addSp delSp modSp mod">
        <pc:chgData name="GV Vadivan" userId="7c1f3fdc556de7c5" providerId="LiveId" clId="{8D0BCD1F-A3D6-4EA0-BA6B-124C712E6D9B}" dt="2025-11-17T12:00:11.321" v="10" actId="478"/>
        <pc:sldMkLst>
          <pc:docMk/>
          <pc:sldMk cId="0" sldId="309"/>
        </pc:sldMkLst>
        <pc:spChg chg="add del mod">
          <ac:chgData name="GV Vadivan" userId="7c1f3fdc556de7c5" providerId="LiveId" clId="{8D0BCD1F-A3D6-4EA0-BA6B-124C712E6D9B}" dt="2025-11-17T12:00:11.321" v="10" actId="478"/>
          <ac:spMkLst>
            <pc:docMk/>
            <pc:sldMk cId="0" sldId="309"/>
            <ac:spMk id="3" creationId="{BD250B5E-C6AE-0996-FACF-6E1228CC5A47}"/>
          </ac:spMkLst>
        </pc:spChg>
        <pc:picChg chg="del">
          <ac:chgData name="GV Vadivan" userId="7c1f3fdc556de7c5" providerId="LiveId" clId="{8D0BCD1F-A3D6-4EA0-BA6B-124C712E6D9B}" dt="2025-11-17T12:00:10.486" v="9" actId="478"/>
          <ac:picMkLst>
            <pc:docMk/>
            <pc:sldMk cId="0" sldId="309"/>
            <ac:picMk id="586" creationId="{00000000-0000-0000-0000-000000000000}"/>
          </ac:picMkLst>
        </pc:picChg>
      </pc:sldChg>
      <pc:sldChg chg="addSp delSp modSp mod">
        <pc:chgData name="GV Vadivan" userId="7c1f3fdc556de7c5" providerId="LiveId" clId="{8D0BCD1F-A3D6-4EA0-BA6B-124C712E6D9B}" dt="2025-11-17T12:00:16.896" v="12" actId="478"/>
        <pc:sldMkLst>
          <pc:docMk/>
          <pc:sldMk cId="0" sldId="317"/>
        </pc:sldMkLst>
        <pc:spChg chg="add del mod">
          <ac:chgData name="GV Vadivan" userId="7c1f3fdc556de7c5" providerId="LiveId" clId="{8D0BCD1F-A3D6-4EA0-BA6B-124C712E6D9B}" dt="2025-11-17T12:00:16.896" v="12" actId="478"/>
          <ac:spMkLst>
            <pc:docMk/>
            <pc:sldMk cId="0" sldId="317"/>
            <ac:spMk id="3" creationId="{3550F589-BADD-EA7D-1B99-954D8A4F6F4C}"/>
          </ac:spMkLst>
        </pc:spChg>
        <pc:picChg chg="del">
          <ac:chgData name="GV Vadivan" userId="7c1f3fdc556de7c5" providerId="LiveId" clId="{8D0BCD1F-A3D6-4EA0-BA6B-124C712E6D9B}" dt="2025-11-17T12:00:15.396" v="11" actId="478"/>
          <ac:picMkLst>
            <pc:docMk/>
            <pc:sldMk cId="0" sldId="317"/>
            <ac:picMk id="637" creationId="{00000000-0000-0000-0000-000000000000}"/>
          </ac:picMkLst>
        </pc:picChg>
      </pc:sldChg>
      <pc:sldChg chg="addSp delSp modSp mod">
        <pc:chgData name="GV Vadivan" userId="7c1f3fdc556de7c5" providerId="LiveId" clId="{8D0BCD1F-A3D6-4EA0-BA6B-124C712E6D9B}" dt="2025-11-17T12:00:22.386" v="14" actId="478"/>
        <pc:sldMkLst>
          <pc:docMk/>
          <pc:sldMk cId="0" sldId="325"/>
        </pc:sldMkLst>
        <pc:spChg chg="add del mod">
          <ac:chgData name="GV Vadivan" userId="7c1f3fdc556de7c5" providerId="LiveId" clId="{8D0BCD1F-A3D6-4EA0-BA6B-124C712E6D9B}" dt="2025-11-17T12:00:22.386" v="14" actId="478"/>
          <ac:spMkLst>
            <pc:docMk/>
            <pc:sldMk cId="0" sldId="325"/>
            <ac:spMk id="3" creationId="{B0621EEB-A280-B6E9-3D3A-8B17D25633EE}"/>
          </ac:spMkLst>
        </pc:spChg>
        <pc:picChg chg="del">
          <ac:chgData name="GV Vadivan" userId="7c1f3fdc556de7c5" providerId="LiveId" clId="{8D0BCD1F-A3D6-4EA0-BA6B-124C712E6D9B}" dt="2025-11-17T12:00:21.911" v="13" actId="478"/>
          <ac:picMkLst>
            <pc:docMk/>
            <pc:sldMk cId="0" sldId="325"/>
            <ac:picMk id="688" creationId="{00000000-0000-0000-0000-000000000000}"/>
          </ac:picMkLst>
        </pc:picChg>
      </pc:sldChg>
      <pc:sldChg chg="addSp delSp modSp mod">
        <pc:chgData name="GV Vadivan" userId="7c1f3fdc556de7c5" providerId="LiveId" clId="{8D0BCD1F-A3D6-4EA0-BA6B-124C712E6D9B}" dt="2025-11-17T12:00:24.360" v="16" actId="478"/>
        <pc:sldMkLst>
          <pc:docMk/>
          <pc:sldMk cId="0" sldId="327"/>
        </pc:sldMkLst>
        <pc:spChg chg="add del mod">
          <ac:chgData name="GV Vadivan" userId="7c1f3fdc556de7c5" providerId="LiveId" clId="{8D0BCD1F-A3D6-4EA0-BA6B-124C712E6D9B}" dt="2025-11-17T12:00:24.360" v="16" actId="478"/>
          <ac:spMkLst>
            <pc:docMk/>
            <pc:sldMk cId="0" sldId="327"/>
            <ac:spMk id="3" creationId="{13FD3378-F7BD-B2B9-4473-FFDFC2A864E3}"/>
          </ac:spMkLst>
        </pc:spChg>
        <pc:picChg chg="del">
          <ac:chgData name="GV Vadivan" userId="7c1f3fdc556de7c5" providerId="LiveId" clId="{8D0BCD1F-A3D6-4EA0-BA6B-124C712E6D9B}" dt="2025-11-17T12:00:23.910" v="15" actId="478"/>
          <ac:picMkLst>
            <pc:docMk/>
            <pc:sldMk cId="0" sldId="327"/>
            <ac:picMk id="70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33389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5" name="Google Shape;18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371122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f0858d4389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f0858d4389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2f0858d4389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3744390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1442730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f0858d4389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2f0858d4389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2f0858d4389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3030141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f0858d4389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f0858d4389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g2f0858d4389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144997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3241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5506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6530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2139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1750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857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1768811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3481536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2601612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d18f9086ee_0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2d18f9086ee_0_2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g2d18f9086ee_0_2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extLst>
      <p:ext uri="{BB962C8B-B14F-4D97-AF65-F5344CB8AC3E}">
        <p14:creationId xmlns:p14="http://schemas.microsoft.com/office/powerpoint/2010/main" val="1133882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d18f9086ee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2d18f9086ee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2d18f9086ee_0_2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extLst>
      <p:ext uri="{BB962C8B-B14F-4D97-AF65-F5344CB8AC3E}">
        <p14:creationId xmlns:p14="http://schemas.microsoft.com/office/powerpoint/2010/main" val="1217337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extLst>
      <p:ext uri="{BB962C8B-B14F-4D97-AF65-F5344CB8AC3E}">
        <p14:creationId xmlns:p14="http://schemas.microsoft.com/office/powerpoint/2010/main" val="1677219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extLst>
      <p:ext uri="{BB962C8B-B14F-4D97-AF65-F5344CB8AC3E}">
        <p14:creationId xmlns:p14="http://schemas.microsoft.com/office/powerpoint/2010/main" val="2160860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d18f9086ee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2d18f9086ee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g2d18f9086ee_0_3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extLst>
      <p:ext uri="{BB962C8B-B14F-4D97-AF65-F5344CB8AC3E}">
        <p14:creationId xmlns:p14="http://schemas.microsoft.com/office/powerpoint/2010/main" val="2571184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2183231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3153065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350332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29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3032805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f0858d438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2f0858d4389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g2f0858d4389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extLst>
      <p:ext uri="{BB962C8B-B14F-4D97-AF65-F5344CB8AC3E}">
        <p14:creationId xmlns:p14="http://schemas.microsoft.com/office/powerpoint/2010/main" val="987400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extLst>
      <p:ext uri="{BB962C8B-B14F-4D97-AF65-F5344CB8AC3E}">
        <p14:creationId xmlns:p14="http://schemas.microsoft.com/office/powerpoint/2010/main" val="3067761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2905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3998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8094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3608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9059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6982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extLst>
      <p:ext uri="{BB962C8B-B14F-4D97-AF65-F5344CB8AC3E}">
        <p14:creationId xmlns:p14="http://schemas.microsoft.com/office/powerpoint/2010/main" val="402884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475537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extLst>
      <p:ext uri="{BB962C8B-B14F-4D97-AF65-F5344CB8AC3E}">
        <p14:creationId xmlns:p14="http://schemas.microsoft.com/office/powerpoint/2010/main" val="1567589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extLst>
      <p:ext uri="{BB962C8B-B14F-4D97-AF65-F5344CB8AC3E}">
        <p14:creationId xmlns:p14="http://schemas.microsoft.com/office/powerpoint/2010/main" val="33792552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extLst>
      <p:ext uri="{BB962C8B-B14F-4D97-AF65-F5344CB8AC3E}">
        <p14:creationId xmlns:p14="http://schemas.microsoft.com/office/powerpoint/2010/main" val="3135847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d18f9086ee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g2d18f9086ee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g2d18f9086ee_0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43</a:t>
            </a:fld>
            <a:endParaRPr/>
          </a:p>
        </p:txBody>
      </p:sp>
    </p:spTree>
    <p:extLst>
      <p:ext uri="{BB962C8B-B14F-4D97-AF65-F5344CB8AC3E}">
        <p14:creationId xmlns:p14="http://schemas.microsoft.com/office/powerpoint/2010/main" val="3537397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d18f9086ee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g2d18f9086ee_0_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g2d18f9086ee_0_1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extLst>
      <p:ext uri="{BB962C8B-B14F-4D97-AF65-F5344CB8AC3E}">
        <p14:creationId xmlns:p14="http://schemas.microsoft.com/office/powerpoint/2010/main" val="2408680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d18f9086ee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2d18f9086ee_0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g2d18f9086ee_0_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extLst>
      <p:ext uri="{BB962C8B-B14F-4D97-AF65-F5344CB8AC3E}">
        <p14:creationId xmlns:p14="http://schemas.microsoft.com/office/powerpoint/2010/main" val="2828111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46</a:t>
            </a:fld>
            <a:endParaRPr/>
          </a:p>
        </p:txBody>
      </p:sp>
    </p:spTree>
    <p:extLst>
      <p:ext uri="{BB962C8B-B14F-4D97-AF65-F5344CB8AC3E}">
        <p14:creationId xmlns:p14="http://schemas.microsoft.com/office/powerpoint/2010/main" val="4288090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d18f9086ee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2d18f9086ee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g2d18f9086ee_0_1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47</a:t>
            </a:fld>
            <a:endParaRPr/>
          </a:p>
        </p:txBody>
      </p:sp>
    </p:spTree>
    <p:extLst>
      <p:ext uri="{BB962C8B-B14F-4D97-AF65-F5344CB8AC3E}">
        <p14:creationId xmlns:p14="http://schemas.microsoft.com/office/powerpoint/2010/main" val="19273361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d18f9086ee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2d18f9086ee_0_2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g2d18f9086ee_0_2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extLst>
      <p:ext uri="{BB962C8B-B14F-4D97-AF65-F5344CB8AC3E}">
        <p14:creationId xmlns:p14="http://schemas.microsoft.com/office/powerpoint/2010/main" val="26260979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49</a:t>
            </a:fld>
            <a:endParaRPr/>
          </a:p>
        </p:txBody>
      </p:sp>
    </p:spTree>
    <p:extLst>
      <p:ext uri="{BB962C8B-B14F-4D97-AF65-F5344CB8AC3E}">
        <p14:creationId xmlns:p14="http://schemas.microsoft.com/office/powerpoint/2010/main" val="303191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927720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d18f9086ee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g2d18f9086ee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g2d18f9086ee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50</a:t>
            </a:fld>
            <a:endParaRPr/>
          </a:p>
        </p:txBody>
      </p:sp>
    </p:spTree>
    <p:extLst>
      <p:ext uri="{BB962C8B-B14F-4D97-AF65-F5344CB8AC3E}">
        <p14:creationId xmlns:p14="http://schemas.microsoft.com/office/powerpoint/2010/main" val="1316170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d18f9086ee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2d18f9086ee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g2d18f9086ee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51</a:t>
            </a:fld>
            <a:endParaRPr/>
          </a:p>
        </p:txBody>
      </p:sp>
    </p:spTree>
    <p:extLst>
      <p:ext uri="{BB962C8B-B14F-4D97-AF65-F5344CB8AC3E}">
        <p14:creationId xmlns:p14="http://schemas.microsoft.com/office/powerpoint/2010/main" val="30950900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extLst>
      <p:ext uri="{BB962C8B-B14F-4D97-AF65-F5344CB8AC3E}">
        <p14:creationId xmlns:p14="http://schemas.microsoft.com/office/powerpoint/2010/main" val="124180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06215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d18f9086ee_0_4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g2d18f9086ee_0_4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g2d18f9086ee_0_4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extLst>
      <p:ext uri="{BB962C8B-B14F-4D97-AF65-F5344CB8AC3E}">
        <p14:creationId xmlns:p14="http://schemas.microsoft.com/office/powerpoint/2010/main" val="42346115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d18f9086ee_0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2d18f9086ee_0_4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g2d18f9086ee_0_4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55</a:t>
            </a:fld>
            <a:endParaRPr/>
          </a:p>
        </p:txBody>
      </p:sp>
    </p:spTree>
    <p:extLst>
      <p:ext uri="{BB962C8B-B14F-4D97-AF65-F5344CB8AC3E}">
        <p14:creationId xmlns:p14="http://schemas.microsoft.com/office/powerpoint/2010/main" val="31849223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d18f9086ee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g2d18f9086ee_0_5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3" name="Google Shape;603;g2d18f9086ee_0_5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56</a:t>
            </a:fld>
            <a:endParaRPr/>
          </a:p>
        </p:txBody>
      </p:sp>
    </p:spTree>
    <p:extLst>
      <p:ext uri="{BB962C8B-B14F-4D97-AF65-F5344CB8AC3E}">
        <p14:creationId xmlns:p14="http://schemas.microsoft.com/office/powerpoint/2010/main" val="35988641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d18f9086ee_0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2d18f9086ee_0_5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g2d18f9086ee_0_5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57</a:t>
            </a:fld>
            <a:endParaRPr/>
          </a:p>
        </p:txBody>
      </p:sp>
    </p:spTree>
    <p:extLst>
      <p:ext uri="{BB962C8B-B14F-4D97-AF65-F5344CB8AC3E}">
        <p14:creationId xmlns:p14="http://schemas.microsoft.com/office/powerpoint/2010/main" val="29650172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d18f9086ee_0_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2d18f9086ee_0_5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6" name="Google Shape;616;g2d18f9086ee_0_5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58</a:t>
            </a:fld>
            <a:endParaRPr/>
          </a:p>
        </p:txBody>
      </p:sp>
    </p:spTree>
    <p:extLst>
      <p:ext uri="{BB962C8B-B14F-4D97-AF65-F5344CB8AC3E}">
        <p14:creationId xmlns:p14="http://schemas.microsoft.com/office/powerpoint/2010/main" val="82659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960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90454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5" name="Google Shape;63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extLst>
      <p:ext uri="{BB962C8B-B14F-4D97-AF65-F5344CB8AC3E}">
        <p14:creationId xmlns:p14="http://schemas.microsoft.com/office/powerpoint/2010/main" val="20968076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7792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1794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5" name="Google Shape;65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46624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37183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462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0241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64262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extLst>
      <p:ext uri="{BB962C8B-B14F-4D97-AF65-F5344CB8AC3E}">
        <p14:creationId xmlns:p14="http://schemas.microsoft.com/office/powerpoint/2010/main" val="25897177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838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66825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extLst>
      <p:ext uri="{BB962C8B-B14F-4D97-AF65-F5344CB8AC3E}">
        <p14:creationId xmlns:p14="http://schemas.microsoft.com/office/powerpoint/2010/main" val="34107587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6288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6839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1274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83506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4" name="Google Shape;73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extLst>
      <p:ext uri="{BB962C8B-B14F-4D97-AF65-F5344CB8AC3E}">
        <p14:creationId xmlns:p14="http://schemas.microsoft.com/office/powerpoint/2010/main" val="3722896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850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2466760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3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3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34"/>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34"/>
          <p:cNvGrpSpPr/>
          <p:nvPr/>
        </p:nvGrpSpPr>
        <p:grpSpPr>
          <a:xfrm>
            <a:off x="-695010" y="4529052"/>
            <a:ext cx="2530502" cy="2045219"/>
            <a:chOff x="5816064" y="9435173"/>
            <a:chExt cx="798029" cy="644988"/>
          </a:xfrm>
        </p:grpSpPr>
        <p:sp>
          <p:nvSpPr>
            <p:cNvPr id="17" name="Google Shape;17;p3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3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3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3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3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3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3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3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3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3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3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3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3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3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45"/>
        <p:cNvGrpSpPr/>
        <p:nvPr/>
      </p:nvGrpSpPr>
      <p:grpSpPr>
        <a:xfrm>
          <a:off x="0" y="0"/>
          <a:ext cx="0" cy="0"/>
          <a:chOff x="0" y="0"/>
          <a:chExt cx="0" cy="0"/>
        </a:xfrm>
      </p:grpSpPr>
      <p:sp>
        <p:nvSpPr>
          <p:cNvPr id="146" name="Google Shape;146;p43"/>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43"/>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8" name="Google Shape;148;p43"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39756" y="354148"/>
            <a:ext cx="4094254" cy="6404164"/>
          </a:xfrm>
          <a:prstGeom prst="rect">
            <a:avLst/>
          </a:prstGeom>
          <a:noFill/>
          <a:ln>
            <a:noFill/>
          </a:ln>
        </p:spPr>
      </p:pic>
      <p:sp>
        <p:nvSpPr>
          <p:cNvPr id="149" name="Google Shape;149;p43"/>
          <p:cNvSpPr>
            <a:spLocks noGrp="1"/>
          </p:cNvSpPr>
          <p:nvPr>
            <p:ph type="pic" idx="2"/>
          </p:nvPr>
        </p:nvSpPr>
        <p:spPr>
          <a:xfrm>
            <a:off x="8744687" y="1373925"/>
            <a:ext cx="2444127" cy="4336988"/>
          </a:xfrm>
          <a:prstGeom prst="rect">
            <a:avLst/>
          </a:prstGeom>
          <a:solidFill>
            <a:srgbClr val="D8D8D8"/>
          </a:solidFill>
          <a:ln>
            <a:noFill/>
          </a:ln>
        </p:spPr>
      </p:sp>
      <p:sp>
        <p:nvSpPr>
          <p:cNvPr id="150" name="Google Shape;150;p43"/>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43"/>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52"/>
        <p:cNvGrpSpPr/>
        <p:nvPr/>
      </p:nvGrpSpPr>
      <p:grpSpPr>
        <a:xfrm>
          <a:off x="0" y="0"/>
          <a:ext cx="0" cy="0"/>
          <a:chOff x="0" y="0"/>
          <a:chExt cx="0" cy="0"/>
        </a:xfrm>
      </p:grpSpPr>
      <p:sp>
        <p:nvSpPr>
          <p:cNvPr id="153" name="Google Shape;153;p31"/>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31"/>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31"/>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6" name="Google Shape;156;p31"/>
          <p:cNvGrpSpPr/>
          <p:nvPr/>
        </p:nvGrpSpPr>
        <p:grpSpPr>
          <a:xfrm>
            <a:off x="-1984680" y="2794849"/>
            <a:ext cx="3760285" cy="3039163"/>
            <a:chOff x="5816064" y="9435173"/>
            <a:chExt cx="798029" cy="644988"/>
          </a:xfrm>
        </p:grpSpPr>
        <p:sp>
          <p:nvSpPr>
            <p:cNvPr id="157" name="Google Shape;157;p3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3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3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3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3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3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3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3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3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p3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3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3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3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3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3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72" name="Google Shape;172;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
        <p:nvSpPr>
          <p:cNvPr id="173" name="Google Shape;173;p31"/>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74" name="Google Shape;174;p31"/>
          <p:cNvSpPr/>
          <p:nvPr/>
        </p:nvSpPr>
        <p:spPr>
          <a:xfrm>
            <a:off x="600648" y="6175677"/>
            <a:ext cx="2349914" cy="4920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1"/>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31"/>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77"/>
        <p:cNvGrpSpPr/>
        <p:nvPr/>
      </p:nvGrpSpPr>
      <p:grpSpPr>
        <a:xfrm>
          <a:off x="0" y="0"/>
          <a:ext cx="0" cy="0"/>
          <a:chOff x="0" y="0"/>
          <a:chExt cx="0" cy="0"/>
        </a:xfrm>
      </p:grpSpPr>
      <p:sp>
        <p:nvSpPr>
          <p:cNvPr id="178" name="Google Shape;178;p48"/>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48"/>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Google Shape;180;p48"/>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48"/>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35"/>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35"/>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35"/>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3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3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3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6"/>
        <p:cNvGrpSpPr/>
        <p:nvPr/>
      </p:nvGrpSpPr>
      <p:grpSpPr>
        <a:xfrm>
          <a:off x="0" y="0"/>
          <a:ext cx="0" cy="0"/>
          <a:chOff x="0" y="0"/>
          <a:chExt cx="0" cy="0"/>
        </a:xfrm>
      </p:grpSpPr>
      <p:sp>
        <p:nvSpPr>
          <p:cNvPr id="47" name="Google Shape;47;p3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8" name="Google Shape;48;p3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37"/>
          <p:cNvGrpSpPr/>
          <p:nvPr/>
        </p:nvGrpSpPr>
        <p:grpSpPr>
          <a:xfrm>
            <a:off x="6966447" y="3406884"/>
            <a:ext cx="3616885" cy="2923263"/>
            <a:chOff x="5816064" y="9435173"/>
            <a:chExt cx="798029" cy="644988"/>
          </a:xfrm>
        </p:grpSpPr>
        <p:sp>
          <p:nvSpPr>
            <p:cNvPr id="50" name="Google Shape;50;p3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3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3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3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3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3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3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3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3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3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3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 name="Google Shape;65;p37"/>
          <p:cNvSpPr>
            <a:spLocks noGrp="1"/>
          </p:cNvSpPr>
          <p:nvPr>
            <p:ph type="pic" idx="2"/>
          </p:nvPr>
        </p:nvSpPr>
        <p:spPr>
          <a:xfrm>
            <a:off x="238772" y="2626822"/>
            <a:ext cx="7708195" cy="3396829"/>
          </a:xfrm>
          <a:prstGeom prst="rect">
            <a:avLst/>
          </a:prstGeom>
          <a:solidFill>
            <a:srgbClr val="BFBFBF"/>
          </a:solidFill>
          <a:ln>
            <a:noFill/>
          </a:ln>
        </p:spPr>
      </p:sp>
      <p:sp>
        <p:nvSpPr>
          <p:cNvPr id="66" name="Google Shape;66;p3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67"/>
        <p:cNvGrpSpPr/>
        <p:nvPr/>
      </p:nvGrpSpPr>
      <p:grpSpPr>
        <a:xfrm>
          <a:off x="0" y="0"/>
          <a:ext cx="0" cy="0"/>
          <a:chOff x="0" y="0"/>
          <a:chExt cx="0" cy="0"/>
        </a:xfrm>
      </p:grpSpPr>
      <p:sp>
        <p:nvSpPr>
          <p:cNvPr id="68" name="Google Shape;68;p3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3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3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3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3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3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3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3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3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3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80" name="Google Shape;80;p3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36"/>
          <p:cNvGrpSpPr/>
          <p:nvPr/>
        </p:nvGrpSpPr>
        <p:grpSpPr>
          <a:xfrm>
            <a:off x="-692770" y="4423334"/>
            <a:ext cx="3029570" cy="2448579"/>
            <a:chOff x="5816064" y="9435173"/>
            <a:chExt cx="798029" cy="644988"/>
          </a:xfrm>
        </p:grpSpPr>
        <p:sp>
          <p:nvSpPr>
            <p:cNvPr id="82" name="Google Shape;82;p3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3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3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3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3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3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3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3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3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3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3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3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3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3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98" name="Google Shape;98;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3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3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3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3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38"/>
          <p:cNvSpPr>
            <a:spLocks noGrp="1"/>
          </p:cNvSpPr>
          <p:nvPr>
            <p:ph type="pic" idx="8"/>
          </p:nvPr>
        </p:nvSpPr>
        <p:spPr>
          <a:xfrm>
            <a:off x="-48344" y="0"/>
            <a:ext cx="3570477" cy="6858000"/>
          </a:xfrm>
          <a:prstGeom prst="rect">
            <a:avLst/>
          </a:prstGeom>
          <a:solidFill>
            <a:srgbClr val="D8D8D8"/>
          </a:solidFill>
          <a:ln>
            <a:noFill/>
          </a:ln>
        </p:spPr>
      </p:sp>
      <p:sp>
        <p:nvSpPr>
          <p:cNvPr id="109" name="Google Shape;109;p3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3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1"/>
        <p:cNvGrpSpPr/>
        <p:nvPr/>
      </p:nvGrpSpPr>
      <p:grpSpPr>
        <a:xfrm>
          <a:off x="0" y="0"/>
          <a:ext cx="0" cy="0"/>
          <a:chOff x="0" y="0"/>
          <a:chExt cx="0" cy="0"/>
        </a:xfrm>
      </p:grpSpPr>
      <p:sp>
        <p:nvSpPr>
          <p:cNvPr id="112" name="Google Shape;112;p4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5"/>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4" name="Google Shape;114;p4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4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4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7" name="Google Shape;117;p45"/>
          <p:cNvGrpSpPr/>
          <p:nvPr/>
        </p:nvGrpSpPr>
        <p:grpSpPr>
          <a:xfrm>
            <a:off x="-848733" y="3847224"/>
            <a:ext cx="3746119" cy="3027714"/>
            <a:chOff x="5816064" y="9435173"/>
            <a:chExt cx="798029" cy="644988"/>
          </a:xfrm>
        </p:grpSpPr>
        <p:sp>
          <p:nvSpPr>
            <p:cNvPr id="118" name="Google Shape;118;p4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4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4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4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4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4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4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4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4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4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 name="Google Shape;133;p45"/>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34"/>
        <p:cNvGrpSpPr/>
        <p:nvPr/>
      </p:nvGrpSpPr>
      <p:grpSpPr>
        <a:xfrm>
          <a:off x="0" y="0"/>
          <a:ext cx="0" cy="0"/>
          <a:chOff x="0" y="0"/>
          <a:chExt cx="0" cy="0"/>
        </a:xfrm>
      </p:grpSpPr>
      <p:sp>
        <p:nvSpPr>
          <p:cNvPr id="135" name="Google Shape;135;p4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4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7" name="Google Shape;137;p40"/>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38" name="Google Shape;138;p40"/>
          <p:cNvSpPr>
            <a:spLocks noGrp="1"/>
          </p:cNvSpPr>
          <p:nvPr>
            <p:ph type="pic" idx="2"/>
          </p:nvPr>
        </p:nvSpPr>
        <p:spPr>
          <a:xfrm>
            <a:off x="635271" y="2095585"/>
            <a:ext cx="5130800" cy="3913188"/>
          </a:xfrm>
          <a:prstGeom prst="rect">
            <a:avLst/>
          </a:prstGeom>
          <a:solidFill>
            <a:srgbClr val="D8D8D8"/>
          </a:solidFill>
          <a:ln>
            <a:noFill/>
          </a:ln>
        </p:spPr>
      </p:sp>
      <p:sp>
        <p:nvSpPr>
          <p:cNvPr id="139" name="Google Shape;139;p4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4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41"/>
        <p:cNvGrpSpPr/>
        <p:nvPr/>
      </p:nvGrpSpPr>
      <p:grpSpPr>
        <a:xfrm>
          <a:off x="0" y="0"/>
          <a:ext cx="0" cy="0"/>
          <a:chOff x="0" y="0"/>
          <a:chExt cx="0" cy="0"/>
        </a:xfrm>
      </p:grpSpPr>
      <p:sp>
        <p:nvSpPr>
          <p:cNvPr id="142" name="Google Shape;142;p4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4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4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32"/>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s://www.esmmagazine.com/retail/german-consumers-willing-to-spend-more-on-sustainable-products-study-finds-151825" TargetMode="External"/><Relationship Id="rId7" Type="http://schemas.openxmlformats.org/officeDocument/2006/relationships/hyperlink" Target="https://nielseniq.com/global/en/insights/report/2023/how-to-turn-green-consumer-intentions-into-sustainable-actions/" TargetMode="External"/><Relationship Id="rId2" Type="http://schemas.openxmlformats.org/officeDocument/2006/relationships/notesSlide" Target="../notesSlides/notesSlide71.xml"/><Relationship Id="rId1" Type="http://schemas.openxmlformats.org/officeDocument/2006/relationships/slideLayout" Target="../slideLayouts/slideLayout9.xml"/><Relationship Id="rId6" Type="http://schemas.openxmlformats.org/officeDocument/2006/relationships/hyperlink" Target="https://hbr.org/2019/07/the-elusive-green-consumer" TargetMode="External"/><Relationship Id="rId5" Type="http://schemas.openxmlformats.org/officeDocument/2006/relationships/hyperlink" Target="https://www.sciencedirect.com/science/article/abs/pii/S0959652613003302" TargetMode="External"/><Relationship Id="rId4" Type="http://schemas.openxmlformats.org/officeDocument/2006/relationships/hyperlink" Target="https://www.esmmagazine.com/tag/simon-kucher"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link.springer.com/article/10.1007/s11356-023-31717-9" TargetMode="External"/><Relationship Id="rId3" Type="http://schemas.openxmlformats.org/officeDocument/2006/relationships/hyperlink" Target="https://link.springer.com/chapter/10.1007/978-3-030-45533-0_20" TargetMode="External"/><Relationship Id="rId7" Type="http://schemas.openxmlformats.org/officeDocument/2006/relationships/hyperlink" Target="https://link.springer.com/article/10.1007/s10668-023-03569-3" TargetMode="External"/><Relationship Id="rId2" Type="http://schemas.openxmlformats.org/officeDocument/2006/relationships/notesSlide" Target="../notesSlides/notesSlide72.xml"/><Relationship Id="rId1" Type="http://schemas.openxmlformats.org/officeDocument/2006/relationships/slideLayout" Target="../slideLayouts/slideLayout9.xml"/><Relationship Id="rId6" Type="http://schemas.openxmlformats.org/officeDocument/2006/relationships/hyperlink" Target="https://link.springer.com/article/10.1057/jt.2008.28" TargetMode="External"/><Relationship Id="rId5" Type="http://schemas.openxmlformats.org/officeDocument/2006/relationships/hyperlink" Target="https://link.springer.com/chapter/10.1007/978-3-031-51997-0_30" TargetMode="External"/><Relationship Id="rId4" Type="http://schemas.openxmlformats.org/officeDocument/2006/relationships/hyperlink" Target="https://link.springer.com/chapter/10.1007/978-3-030-74065-8_4"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entrepreneur.com/green-entrepreneur/how-entrepreneurs-can-empower-consumers-to-make-sustainable/463352" TargetMode="External"/><Relationship Id="rId7" Type="http://schemas.openxmlformats.org/officeDocument/2006/relationships/hyperlink" Target="https://link.springer.com/article/10.1007/s10669-021-09821-3" TargetMode="External"/><Relationship Id="rId2" Type="http://schemas.openxmlformats.org/officeDocument/2006/relationships/notesSlide" Target="../notesSlides/notesSlide73.xml"/><Relationship Id="rId1" Type="http://schemas.openxmlformats.org/officeDocument/2006/relationships/slideLayout" Target="../slideLayouts/slideLayout9.xml"/><Relationship Id="rId6" Type="http://schemas.openxmlformats.org/officeDocument/2006/relationships/hyperlink" Target="https://in.search.yahoo.com/search?fr=mcafee&amp;type=E210IN714G0&amp;p=meaning+of+green+consumers" TargetMode="External"/><Relationship Id="rId5" Type="http://schemas.openxmlformats.org/officeDocument/2006/relationships/hyperlink" Target="https://www.deloitte.com/na/en/services/risk-advisory/blogs/three-ways-to-elevate-sustainability-efforts.html" TargetMode="External"/><Relationship Id="rId4" Type="http://schemas.openxmlformats.org/officeDocument/2006/relationships/hyperlink" Target="https://mailchimp.com/resources/green-marketing/"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link.springer.com/chapter/10.1007/978-3-030-45533-0_20" TargetMode="External"/><Relationship Id="rId2" Type="http://schemas.openxmlformats.org/officeDocument/2006/relationships/notesSlide" Target="../notesSlides/notesSlide74.xml"/><Relationship Id="rId1" Type="http://schemas.openxmlformats.org/officeDocument/2006/relationships/slideLayout" Target="../slideLayouts/slideLayout9.xml"/><Relationship Id="rId6" Type="http://schemas.openxmlformats.org/officeDocument/2006/relationships/hyperlink" Target="https://www.mdpi.com/2304-8158/11/2/227" TargetMode="External"/><Relationship Id="rId5" Type="http://schemas.openxmlformats.org/officeDocument/2006/relationships/hyperlink" Target="https://www.sciencedirect.com/science/article/abs/pii/S0959652613003302" TargetMode="External"/><Relationship Id="rId4" Type="http://schemas.openxmlformats.org/officeDocument/2006/relationships/hyperlink" Target="https://www.tandfonline.com/doi/full/10.1080/23311975.2023.2197673"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2" name="Google Shape;217;p1">
            <a:extLst>
              <a:ext uri="{FF2B5EF4-FFF2-40B4-BE49-F238E27FC236}">
                <a16:creationId xmlns:a16="http://schemas.microsoft.com/office/drawing/2014/main" id="{8192E716-56B0-CF44-CCF3-65F48CFFBD1D}"/>
              </a:ext>
            </a:extLst>
          </p:cNvPr>
          <p:cNvSpPr txBox="1"/>
          <p:nvPr/>
        </p:nvSpPr>
        <p:spPr>
          <a:xfrm>
            <a:off x="226433" y="523776"/>
            <a:ext cx="7539341" cy="1165792"/>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pl-PL" sz="3200" b="1" i="0" u="none" strike="noStrike" cap="none" dirty="0">
                <a:latin typeface="Calibri"/>
                <a:ea typeface="Calibri"/>
                <a:cs typeface="Calibri"/>
                <a:sym typeface="Calibri"/>
              </a:rPr>
              <a:t>Zacznij od zrównoważonego rozwoju</a:t>
            </a:r>
          </a:p>
          <a:p>
            <a:pPr marL="12700" marR="5080" lvl="0" indent="0" algn="l" rtl="0">
              <a:lnSpc>
                <a:spcPct val="109130"/>
              </a:lnSpc>
              <a:spcBef>
                <a:spcPts val="0"/>
              </a:spcBef>
              <a:spcAft>
                <a:spcPts val="0"/>
              </a:spcAft>
              <a:buClr>
                <a:schemeClr val="lt1"/>
              </a:buClr>
              <a:buSzPts val="4800"/>
              <a:buFont typeface="Calibri"/>
              <a:buNone/>
            </a:pPr>
            <a:r>
              <a:rPr lang="pl-PL" sz="3200" b="1" i="0" u="none" strike="noStrike" cap="none" dirty="0">
                <a:latin typeface="Calibri"/>
                <a:ea typeface="Calibri"/>
                <a:cs typeface="Calibri"/>
                <a:sym typeface="Calibri"/>
              </a:rPr>
              <a:t>Zestaw startowy</a:t>
            </a:r>
            <a:endParaRPr sz="3200" b="0" i="0" u="none" strike="noStrike" cap="none" dirty="0">
              <a:latin typeface="Arial"/>
              <a:ea typeface="Arial"/>
              <a:cs typeface="Arial"/>
              <a:sym typeface="Arial"/>
            </a:endParaRPr>
          </a:p>
        </p:txBody>
      </p:sp>
      <p:sp>
        <p:nvSpPr>
          <p:cNvPr id="3" name="Google Shape;217;p1">
            <a:extLst>
              <a:ext uri="{FF2B5EF4-FFF2-40B4-BE49-F238E27FC236}">
                <a16:creationId xmlns:a16="http://schemas.microsoft.com/office/drawing/2014/main" id="{A7279788-1FF3-B9E7-743D-4B1180C93436}"/>
              </a:ext>
            </a:extLst>
          </p:cNvPr>
          <p:cNvSpPr txBox="1"/>
          <p:nvPr/>
        </p:nvSpPr>
        <p:spPr>
          <a:xfrm>
            <a:off x="226433" y="4404029"/>
            <a:ext cx="12192000" cy="696176"/>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3600" b="1" dirty="0">
                <a:solidFill>
                  <a:schemeClr val="lt1"/>
                </a:solidFill>
                <a:latin typeface="Calibri"/>
                <a:ea typeface="Calibri"/>
                <a:cs typeface="Calibri"/>
                <a:sym typeface="Calibri"/>
              </a:rPr>
              <a:t>4. OBSŁUGA EKOLOGICZNYCH KONSUMENTÓW</a:t>
            </a:r>
            <a:endParaRPr lang="en-GB" sz="3600" b="0" i="0" u="none" strike="noStrike" cap="none" dirty="0">
              <a:solidFill>
                <a:srgbClr val="000000"/>
              </a:solidFill>
              <a:latin typeface="Arial"/>
              <a:ea typeface="Arial"/>
              <a:cs typeface="Arial"/>
              <a:sym typeface="Arial"/>
            </a:endParaRPr>
          </a:p>
        </p:txBody>
      </p:sp>
      <p:pic>
        <p:nvPicPr>
          <p:cNvPr id="4" name="Picture 3" descr="A grey and black sign with a person in a circle&#10;&#10;AI-generated content may be incorrect.">
            <a:extLst>
              <a:ext uri="{FF2B5EF4-FFF2-40B4-BE49-F238E27FC236}">
                <a16:creationId xmlns:a16="http://schemas.microsoft.com/office/drawing/2014/main" id="{ADF87025-2603-FFAF-7B3D-0F3C2DADDA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5" name="TextBox 4">
            <a:extLst>
              <a:ext uri="{FF2B5EF4-FFF2-40B4-BE49-F238E27FC236}">
                <a16:creationId xmlns:a16="http://schemas.microsoft.com/office/drawing/2014/main" id="{E4526C7E-9D67-7B29-58A5-9F1E5ECF84AA}"/>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6" name="Google Shape;214;p1">
            <a:extLst>
              <a:ext uri="{FF2B5EF4-FFF2-40B4-BE49-F238E27FC236}">
                <a16:creationId xmlns:a16="http://schemas.microsoft.com/office/drawing/2014/main" id="{E221591B-A593-CBF1-7808-C28B1EF01BE0}"/>
              </a:ext>
            </a:extLst>
          </p:cNvPr>
          <p:cNvSpPr txBox="1"/>
          <p:nvPr/>
        </p:nvSpPr>
        <p:spPr>
          <a:xfrm>
            <a:off x="4844404" y="5641745"/>
            <a:ext cx="4702718" cy="900206"/>
          </a:xfrm>
          <a:prstGeom prst="rect">
            <a:avLst/>
          </a:prstGeom>
          <a:noFill/>
          <a:ln>
            <a:noFill/>
          </a:ln>
        </p:spPr>
        <p:txBody>
          <a:bodyPr spcFirstLastPara="1" wrap="square" lIns="91425" tIns="45700" rIns="91425" bIns="45700" anchor="t" anchorCtr="0">
            <a:spAutoFit/>
          </a:bodyPr>
          <a:lstStyle/>
          <a:p>
            <a:pPr algn="just" fontAlgn="base"/>
            <a:r>
              <a:rPr lang="pl-PL" sz="1050" dirty="0"/>
              <a:t>Sfinansowane ze środków UE. Wyrażone poglądy i opinie są jedynie opiniami autora lub autorów i niekoniecznie odzwierciedlają poglądy i opinie Unii Europejskiej lub Europejskiej Agencji Wykonawczej ds. Edukacji i Kultury (EACEA). Unia Europejska ani EACEA nie ponoszą za nie odpowiedzialności.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f0858d4389_0_14"/>
          <p:cNvSpPr txBox="1">
            <a:spLocks noGrp="1"/>
          </p:cNvSpPr>
          <p:nvPr>
            <p:ph type="body" idx="1"/>
          </p:nvPr>
        </p:nvSpPr>
        <p:spPr>
          <a:xfrm>
            <a:off x="354725" y="900046"/>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pl-PL" dirty="0"/>
              <a:t>ZIELONA KONSUMPCJA </a:t>
            </a:r>
          </a:p>
        </p:txBody>
      </p:sp>
      <p:sp>
        <p:nvSpPr>
          <p:cNvPr id="272" name="Google Shape;272;g2f0858d4389_0_14"/>
          <p:cNvSpPr txBox="1">
            <a:spLocks noGrp="1"/>
          </p:cNvSpPr>
          <p:nvPr>
            <p:ph type="body" idx="2"/>
          </p:nvPr>
        </p:nvSpPr>
        <p:spPr>
          <a:xfrm>
            <a:off x="354725" y="2179025"/>
            <a:ext cx="11401800" cy="4476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pl-PL" dirty="0">
                <a:solidFill>
                  <a:srgbClr val="000000"/>
                </a:solidFill>
                <a:highlight>
                  <a:schemeClr val="lt1"/>
                </a:highlight>
              </a:rPr>
              <a:t>Zielona konsumpcja jest zwykle kojarzona z konsumpcją odpowiedzialną środowiskowo, w której konsumenci biorą pod uwagę wpływ na środowisko ich:</a:t>
            </a:r>
          </a:p>
          <a:p>
            <a:pPr lvl="0" indent="-457200" algn="just" rtl="0">
              <a:lnSpc>
                <a:spcPct val="100000"/>
              </a:lnSpc>
              <a:spcBef>
                <a:spcPts val="0"/>
              </a:spcBef>
              <a:spcAft>
                <a:spcPts val="0"/>
              </a:spcAft>
              <a:buClr>
                <a:srgbClr val="000000"/>
              </a:buClr>
              <a:buSzPts val="2400"/>
              <a:buFont typeface="Arial"/>
              <a:buAutoNum type="alphaLcParenR"/>
            </a:pPr>
            <a:r>
              <a:rPr lang="pl-PL" dirty="0">
                <a:solidFill>
                  <a:srgbClr val="000000"/>
                </a:solidFill>
                <a:highlight>
                  <a:schemeClr val="lt1"/>
                </a:highlight>
              </a:rPr>
              <a:t>Zakupu oraz użytkowania b) Utylizacji różnych produktów lub korzystania z różnych zielonych usług.</a:t>
            </a:r>
          </a:p>
          <a:p>
            <a:pPr marL="342900" lvl="0" indent="-342900" algn="just" rtl="0">
              <a:lnSpc>
                <a:spcPct val="100000"/>
              </a:lnSpc>
              <a:spcBef>
                <a:spcPts val="0"/>
              </a:spcBef>
              <a:spcAft>
                <a:spcPts val="0"/>
              </a:spcAft>
              <a:buClr>
                <a:srgbClr val="000000"/>
              </a:buClr>
              <a:buSzPts val="2400"/>
              <a:buFont typeface="Arial" panose="020B0604020202020204" pitchFamily="34" charset="0"/>
              <a:buChar char="•"/>
            </a:pPr>
            <a:r>
              <a:rPr lang="pl-PL" dirty="0">
                <a:solidFill>
                  <a:srgbClr val="000000"/>
                </a:solidFill>
                <a:highlight>
                  <a:schemeClr val="lt1"/>
                </a:highlight>
              </a:rPr>
              <a:t>Podczas zakupu skupiają się na osobistych korzyściach.</a:t>
            </a:r>
          </a:p>
          <a:p>
            <a:pPr marL="342900" lvl="0" indent="-342900" algn="just" rtl="0">
              <a:lnSpc>
                <a:spcPct val="100000"/>
              </a:lnSpc>
              <a:spcBef>
                <a:spcPts val="0"/>
              </a:spcBef>
              <a:spcAft>
                <a:spcPts val="0"/>
              </a:spcAft>
              <a:buClr>
                <a:srgbClr val="000000"/>
              </a:buClr>
              <a:buSzPts val="2400"/>
              <a:buFont typeface="Arial" panose="020B0604020202020204" pitchFamily="34" charset="0"/>
              <a:buChar char="•"/>
            </a:pPr>
            <a:r>
              <a:rPr lang="pl-PL" dirty="0">
                <a:solidFill>
                  <a:srgbClr val="000000"/>
                </a:solidFill>
                <a:highlight>
                  <a:schemeClr val="lt1"/>
                </a:highlight>
              </a:rPr>
              <a:t>Utylizacja przynosi korzyści środowisku oraz społeczeństwu.</a:t>
            </a:r>
          </a:p>
          <a:p>
            <a:pPr marL="0" lvl="0" indent="0" algn="just" rtl="0">
              <a:lnSpc>
                <a:spcPct val="100000"/>
              </a:lnSpc>
              <a:spcBef>
                <a:spcPts val="0"/>
              </a:spcBef>
              <a:spcAft>
                <a:spcPts val="0"/>
              </a:spcAft>
              <a:buClr>
                <a:srgbClr val="000000"/>
              </a:buClr>
              <a:buSzPts val="2400"/>
            </a:pPr>
            <a:r>
              <a:rPr lang="pl-PL" dirty="0">
                <a:solidFill>
                  <a:srgbClr val="000000"/>
                </a:solidFill>
                <a:highlight>
                  <a:schemeClr val="lt1"/>
                </a:highlight>
              </a:rPr>
              <a:t>Wiąże się to z odpowiedzialnością społeczną i świadomością społeczną, korzystaniem z produktów przyjaznych dla środowiska, wybieraniem produktów nadających się do recyklingu o wysokiej trwałości, jakości i ekologicznym oznakowaniu, unikaniem nadmiernej konsumpcji oraz zmniejszaniem zużycia zasobów i energii.</a:t>
            </a:r>
            <a:endParaRPr dirty="0">
              <a:solidFill>
                <a:srgbClr val="000000"/>
              </a:solidFill>
              <a:highlight>
                <a:schemeClr val="lt1"/>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0"/>
          <p:cNvSpPr txBox="1">
            <a:spLocks noGrp="1"/>
          </p:cNvSpPr>
          <p:nvPr>
            <p:ph type="body" idx="1"/>
          </p:nvPr>
        </p:nvSpPr>
        <p:spPr>
          <a:xfrm>
            <a:off x="6856125" y="665465"/>
            <a:ext cx="4991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ZIELONE PRODUKTY</a:t>
            </a:r>
          </a:p>
        </p:txBody>
      </p:sp>
      <p:sp>
        <p:nvSpPr>
          <p:cNvPr id="279" name="Google Shape;279;p50"/>
          <p:cNvSpPr txBox="1">
            <a:spLocks noGrp="1"/>
          </p:cNvSpPr>
          <p:nvPr>
            <p:ph type="body" idx="3"/>
          </p:nvPr>
        </p:nvSpPr>
        <p:spPr>
          <a:xfrm>
            <a:off x="6096000" y="1782505"/>
            <a:ext cx="5822100" cy="50754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SzPts val="2400"/>
              <a:buFont typeface="Arial"/>
              <a:buChar char="•"/>
            </a:pPr>
            <a:r>
              <a:rPr lang="pl-PL" dirty="0">
                <a:solidFill>
                  <a:srgbClr val="000000"/>
                </a:solidFill>
                <a:highlight>
                  <a:srgbClr val="FFFFFF"/>
                </a:highlight>
              </a:rPr>
              <a:t>Produkty przyjazne dla środowiska wykorzystują materiały nadające się do recyklingu, zmniejszają ilość odpadów oraz zużycie energii. Ograniczają także stosowanie opakowań i mniej toksycznych składników, co minimalizuje ich negatywny wpływ na środowisko podczas produkcji i konsumpcji.</a:t>
            </a:r>
            <a:endParaRPr dirty="0"/>
          </a:p>
        </p:txBody>
      </p:sp>
      <p:sp>
        <p:nvSpPr>
          <p:cNvPr id="280" name="Google Shape;280;p50"/>
          <p:cNvSpPr txBox="1"/>
          <p:nvPr/>
        </p:nvSpPr>
        <p:spPr>
          <a:xfrm>
            <a:off x="777039" y="2276560"/>
            <a:ext cx="4539240" cy="4963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800"/>
              <a:buFont typeface="Arial"/>
              <a:buNone/>
            </a:pPr>
            <a:r>
              <a:rPr lang="en-US" sz="2800" b="0" i="0" u="none" strike="noStrike" cap="none" dirty="0">
                <a:solidFill>
                  <a:srgbClr val="FF0000"/>
                </a:solidFill>
                <a:latin typeface="Calibri"/>
                <a:ea typeface="Calibri"/>
                <a:cs typeface="Calibri"/>
                <a:sym typeface="Calibri"/>
              </a:rPr>
              <a:t>Replace the image as required</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BDBF4B35-1BED-2779-AC1B-0B2DED90BA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640" y="2097024"/>
            <a:ext cx="5133792" cy="388924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f0858d4389_0_27"/>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pl-PL" dirty="0"/>
              <a:t>ZIELONE PRODUKTY</a:t>
            </a:r>
          </a:p>
        </p:txBody>
      </p:sp>
      <p:sp>
        <p:nvSpPr>
          <p:cNvPr id="288" name="Google Shape;288;g2f0858d4389_0_27"/>
          <p:cNvSpPr txBox="1">
            <a:spLocks noGrp="1"/>
          </p:cNvSpPr>
          <p:nvPr>
            <p:ph type="body" idx="2"/>
          </p:nvPr>
        </p:nvSpPr>
        <p:spPr>
          <a:xfrm>
            <a:off x="904856" y="2457445"/>
            <a:ext cx="10479300" cy="3781800"/>
          </a:xfrm>
          <a:prstGeom prst="rect">
            <a:avLst/>
          </a:prstGeom>
          <a:noFill/>
          <a:ln>
            <a:noFill/>
          </a:ln>
        </p:spPr>
        <p:txBody>
          <a:bodyPr spcFirstLastPara="1" wrap="square" lIns="91425" tIns="45700" rIns="91425" bIns="45700" anchor="t" anchorCtr="0">
            <a:noAutofit/>
          </a:bodyPr>
          <a:lstStyle/>
          <a:p>
            <a:pPr marL="419100" lvl="0" indent="-342900" algn="just" rtl="0">
              <a:lnSpc>
                <a:spcPct val="150000"/>
              </a:lnSpc>
              <a:spcBef>
                <a:spcPts val="0"/>
              </a:spcBef>
              <a:spcAft>
                <a:spcPts val="0"/>
              </a:spcAft>
              <a:buSzPts val="2400"/>
              <a:buFont typeface="Arial" panose="020B0604020202020204" pitchFamily="34" charset="0"/>
              <a:buChar char="•"/>
            </a:pPr>
            <a:r>
              <a:rPr lang="pl-PL" dirty="0">
                <a:solidFill>
                  <a:srgbClr val="000000"/>
                </a:solidFill>
                <a:highlight>
                  <a:schemeClr val="lt1"/>
                </a:highlight>
              </a:rPr>
              <a:t>Produkty te mają ekologiczny cykl życia i mogą mieć bardziej pozytywny wpływ na środowisko niż inne produkty, które nie zmniejszają negatywnych skutków.</a:t>
            </a:r>
          </a:p>
          <a:p>
            <a:pPr marL="419100" lvl="0" indent="-342900" algn="just" rtl="0">
              <a:lnSpc>
                <a:spcPct val="150000"/>
              </a:lnSpc>
              <a:spcBef>
                <a:spcPts val="0"/>
              </a:spcBef>
              <a:spcAft>
                <a:spcPts val="0"/>
              </a:spcAft>
              <a:buSzPts val="2400"/>
              <a:buFont typeface="Arial" panose="020B0604020202020204" pitchFamily="34" charset="0"/>
              <a:buChar char="•"/>
            </a:pPr>
            <a:r>
              <a:rPr lang="pl-PL" dirty="0">
                <a:solidFill>
                  <a:srgbClr val="000000"/>
                </a:solidFill>
                <a:highlight>
                  <a:schemeClr val="lt1"/>
                </a:highlight>
              </a:rPr>
              <a:t>Przyjęcie ekologicznych towarów poprawia zdrowie, zwiększa recykling i zmniejsza szkody dla środowiska.</a:t>
            </a:r>
          </a:p>
          <a:p>
            <a:pPr marL="419100" lvl="0" indent="-342900" algn="just" rtl="0">
              <a:lnSpc>
                <a:spcPct val="150000"/>
              </a:lnSpc>
              <a:spcBef>
                <a:spcPts val="0"/>
              </a:spcBef>
              <a:spcAft>
                <a:spcPts val="0"/>
              </a:spcAft>
              <a:buSzPts val="2400"/>
              <a:buFont typeface="Arial" panose="020B0604020202020204" pitchFamily="34" charset="0"/>
              <a:buChar char="•"/>
            </a:pPr>
            <a:r>
              <a:rPr lang="pl-PL" dirty="0">
                <a:solidFill>
                  <a:srgbClr val="000000"/>
                </a:solidFill>
                <a:highlight>
                  <a:schemeClr val="lt1"/>
                </a:highlight>
              </a:rPr>
              <a:t>Klienci uzyskują również korzyści ekonomiczne wynikające z tych rozwiązań, takie jak zmniejszone wydatki na ochronę środowiska oraz niższe koszty usuwania odpadów ponoszonych przez firmę.</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2f0858d4389_0_20"/>
          <p:cNvSpPr txBox="1">
            <a:spLocks noGrp="1"/>
          </p:cNvSpPr>
          <p:nvPr>
            <p:ph type="body" idx="1"/>
          </p:nvPr>
        </p:nvSpPr>
        <p:spPr>
          <a:xfrm>
            <a:off x="6191794" y="384891"/>
            <a:ext cx="5841153"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pl-PL" dirty="0"/>
              <a:t>ZIELONY KONSUMPCJONIZM</a:t>
            </a:r>
          </a:p>
        </p:txBody>
      </p:sp>
      <p:pic>
        <p:nvPicPr>
          <p:cNvPr id="3" name="Picture Placeholder 2">
            <a:extLst>
              <a:ext uri="{FF2B5EF4-FFF2-40B4-BE49-F238E27FC236}">
                <a16:creationId xmlns:a16="http://schemas.microsoft.com/office/drawing/2014/main" id="{F6C8876F-0CE6-EB68-9292-8600EB70BF15}"/>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a:xfrm>
            <a:off x="635000" y="2095500"/>
            <a:ext cx="5130800" cy="3913188"/>
          </a:xfrm>
          <a:prstGeom prst="rect">
            <a:avLst/>
          </a:prstGeom>
          <a:solidFill>
            <a:srgbClr val="D8D8D8"/>
          </a:solidFill>
          <a:ln>
            <a:noFill/>
          </a:ln>
        </p:spPr>
      </p:pic>
      <p:sp>
        <p:nvSpPr>
          <p:cNvPr id="296" name="Google Shape;296;g2f0858d4389_0_20"/>
          <p:cNvSpPr txBox="1">
            <a:spLocks noGrp="1"/>
          </p:cNvSpPr>
          <p:nvPr>
            <p:ph type="body" idx="3"/>
          </p:nvPr>
        </p:nvSpPr>
        <p:spPr>
          <a:xfrm>
            <a:off x="6263330" y="1149000"/>
            <a:ext cx="57093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SzPts val="2400"/>
              <a:buChar char="•"/>
            </a:pPr>
            <a:r>
              <a:rPr lang="pl-PL" dirty="0">
                <a:solidFill>
                  <a:srgbClr val="000000"/>
                </a:solidFill>
                <a:highlight>
                  <a:schemeClr val="lt1"/>
                </a:highlight>
              </a:rPr>
              <a:t>Zielony konsumpcjonizm odnosi się do klientów korzystających z produktów przyjaznych dla środowiska, ale z różnymi celami oraz znaczeniami. </a:t>
            </a:r>
          </a:p>
          <a:p>
            <a:pPr marL="342900" lvl="0" indent="-342900" algn="just" rtl="0">
              <a:lnSpc>
                <a:spcPct val="100000"/>
              </a:lnSpc>
              <a:spcBef>
                <a:spcPts val="0"/>
              </a:spcBef>
              <a:spcAft>
                <a:spcPts val="0"/>
              </a:spcAft>
              <a:buSzPts val="2400"/>
              <a:buChar char="•"/>
            </a:pPr>
            <a:r>
              <a:rPr lang="pl-PL" dirty="0">
                <a:solidFill>
                  <a:srgbClr val="000000"/>
                </a:solidFill>
                <a:highlight>
                  <a:schemeClr val="lt1"/>
                </a:highlight>
              </a:rPr>
              <a:t>Obejmuje on kupowanie produktów przyjaznych dla środowiska i unikanie produktów szkodliwych dla środowiska, minimalizowanie zużycia zasobów naturalnych i substancji niebezpiecznych oraz wykazywanie odpowiedzialności za ochronę środowiska.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3"/>
          <p:cNvSpPr txBox="1">
            <a:spLocks noGrp="1"/>
          </p:cNvSpPr>
          <p:nvPr>
            <p:ph type="body" idx="1"/>
          </p:nvPr>
        </p:nvSpPr>
        <p:spPr>
          <a:xfrm>
            <a:off x="287150"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ZIELONY KONSUMPCJONIZM </a:t>
            </a:r>
          </a:p>
        </p:txBody>
      </p:sp>
      <p:sp>
        <p:nvSpPr>
          <p:cNvPr id="303" name="Google Shape;303;p53"/>
          <p:cNvSpPr txBox="1">
            <a:spLocks noGrp="1"/>
          </p:cNvSpPr>
          <p:nvPr>
            <p:ph type="body" idx="2"/>
          </p:nvPr>
        </p:nvSpPr>
        <p:spPr>
          <a:xfrm>
            <a:off x="287150" y="1995099"/>
            <a:ext cx="11486400" cy="5240587"/>
          </a:xfrm>
          <a:prstGeom prst="rect">
            <a:avLst/>
          </a:prstGeom>
          <a:noFill/>
          <a:ln>
            <a:noFill/>
          </a:ln>
        </p:spPr>
        <p:txBody>
          <a:bodyPr spcFirstLastPara="1" wrap="square" lIns="91425" tIns="45700" rIns="91425" bIns="45700" anchor="t" anchorCtr="0">
            <a:noAutofit/>
          </a:bodyPr>
          <a:lstStyle/>
          <a:p>
            <a:pPr marL="457200" lvl="0" indent="-381000" algn="just" rtl="0">
              <a:lnSpc>
                <a:spcPct val="150000"/>
              </a:lnSpc>
              <a:spcBef>
                <a:spcPts val="0"/>
              </a:spcBef>
              <a:spcAft>
                <a:spcPts val="0"/>
              </a:spcAft>
              <a:buSzPts val="2400"/>
              <a:buChar char="•"/>
            </a:pPr>
            <a:r>
              <a:rPr lang="pl-PL" dirty="0">
                <a:solidFill>
                  <a:srgbClr val="000000"/>
                </a:solidFill>
                <a:highlight>
                  <a:schemeClr val="lt1"/>
                </a:highlight>
              </a:rPr>
              <a:t>Zielona konsumpcja obejmuje nie tylko zakup i korzystanie z produktów przyjaznych dla środowiska, ale także decyzję konsumentów o zakupie produktów pochodzących z recyklingu.</a:t>
            </a:r>
          </a:p>
          <a:p>
            <a:pPr marL="457200" lvl="0" indent="-381000" algn="just" rtl="0">
              <a:lnSpc>
                <a:spcPct val="150000"/>
              </a:lnSpc>
              <a:spcBef>
                <a:spcPts val="0"/>
              </a:spcBef>
              <a:spcAft>
                <a:spcPts val="0"/>
              </a:spcAft>
              <a:buSzPts val="2400"/>
              <a:buChar char="•"/>
            </a:pPr>
            <a:r>
              <a:rPr lang="pl-PL" dirty="0">
                <a:solidFill>
                  <a:srgbClr val="000000"/>
                </a:solidFill>
              </a:rPr>
              <a:t>Globalny kryzys środowiskowy doprowadził do gwałtownego wzrostu popytu na ekologiczne alternatywy.</a:t>
            </a:r>
          </a:p>
          <a:p>
            <a:pPr marL="457200" lvl="0" indent="-381000" algn="just" rtl="0">
              <a:lnSpc>
                <a:spcPct val="150000"/>
              </a:lnSpc>
              <a:spcBef>
                <a:spcPts val="0"/>
              </a:spcBef>
              <a:spcAft>
                <a:spcPts val="0"/>
              </a:spcAft>
              <a:buSzPts val="2400"/>
              <a:buChar char="•"/>
            </a:pPr>
            <a:r>
              <a:rPr lang="pl-PL" dirty="0">
                <a:solidFill>
                  <a:srgbClr val="000000"/>
                </a:solidFill>
              </a:rPr>
              <a:t>Konsumenci stają się coraz bardziej wyedukowani i świadomi, domagając się bardziej przejrzystych i strategicznych inicjatyw ekologicznych.</a:t>
            </a:r>
          </a:p>
          <a:p>
            <a:pPr marL="457200" lvl="0" indent="-381000" algn="just" rtl="0">
              <a:lnSpc>
                <a:spcPct val="150000"/>
              </a:lnSpc>
              <a:spcBef>
                <a:spcPts val="0"/>
              </a:spcBef>
              <a:spcAft>
                <a:spcPts val="0"/>
              </a:spcAft>
              <a:buSzPts val="2400"/>
              <a:buChar char="•"/>
            </a:pPr>
            <a:r>
              <a:rPr lang="pl-PL" dirty="0">
                <a:solidFill>
                  <a:srgbClr val="000000"/>
                </a:solidFill>
              </a:rPr>
              <a:t>Żądają większej odpowiedzialności i działań ze strony firm i zrównoważonego rozwoju.</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4"/>
          <p:cNvSpPr txBox="1">
            <a:spLocks noGrp="1"/>
          </p:cNvSpPr>
          <p:nvPr>
            <p:ph type="body" idx="1"/>
          </p:nvPr>
        </p:nvSpPr>
        <p:spPr>
          <a:xfrm>
            <a:off x="553092" y="790318"/>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ZIELONY KONSUMPCJONIZM </a:t>
            </a:r>
          </a:p>
        </p:txBody>
      </p:sp>
      <p:sp>
        <p:nvSpPr>
          <p:cNvPr id="309" name="Google Shape;309;p54"/>
          <p:cNvSpPr txBox="1">
            <a:spLocks noGrp="1"/>
          </p:cNvSpPr>
          <p:nvPr>
            <p:ph type="body" idx="2"/>
          </p:nvPr>
        </p:nvSpPr>
        <p:spPr>
          <a:xfrm>
            <a:off x="553092" y="2545111"/>
            <a:ext cx="11085900" cy="37818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pl-PL" dirty="0">
                <a:solidFill>
                  <a:srgbClr val="000000"/>
                </a:solidFill>
              </a:rPr>
              <a:t>Ekologiczny konsumpcjonizm zmienił sposób, w jaki firmy podchodzą do marketingu i angażowania klientów. Również pilna potrzeba przeciwdziałania zmianom klimatycznym, ochrony zasobów i zmniejszenia zanieczyszczenia sprawiła, że ekologiczne metody produkcji i recykling stały się koniecznością. Ten sposób myślenia obejmuje wspieranie towarów i usług, które są przyjazne dla środowiska.</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5"/>
          <p:cNvSpPr txBox="1">
            <a:spLocks noGrp="1"/>
          </p:cNvSpPr>
          <p:nvPr>
            <p:ph type="body" idx="1"/>
          </p:nvPr>
        </p:nvSpPr>
        <p:spPr>
          <a:xfrm>
            <a:off x="551827" y="786078"/>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ZIELONY KONSUMPCJONIZM </a:t>
            </a:r>
          </a:p>
        </p:txBody>
      </p:sp>
      <p:sp>
        <p:nvSpPr>
          <p:cNvPr id="315" name="Google Shape;315;p55"/>
          <p:cNvSpPr txBox="1">
            <a:spLocks noGrp="1"/>
          </p:cNvSpPr>
          <p:nvPr>
            <p:ph type="body" idx="2"/>
          </p:nvPr>
        </p:nvSpPr>
        <p:spPr>
          <a:xfrm>
            <a:off x="551827" y="2127632"/>
            <a:ext cx="11085815" cy="5161063"/>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SzPts val="2400"/>
              <a:buFont typeface="Arial"/>
              <a:buChar char="•"/>
            </a:pPr>
            <a:r>
              <a:rPr lang="pl-PL" dirty="0">
                <a:solidFill>
                  <a:srgbClr val="010101"/>
                </a:solidFill>
              </a:rPr>
              <a:t>Czynniki ekonomiczne, społeczne i kulturowe ukształtowały koncepcję zielonego konsumpcjonizmu, która koncentruje się na promowaniu świadomości praktyk produkcyjnych firm i opowiadaniu się za korzystaniem z produktów, które nie są szkodliwe dla środowiska.</a:t>
            </a:r>
          </a:p>
          <a:p>
            <a:pPr marL="342900" lvl="0" indent="-342900" algn="just" rtl="0">
              <a:lnSpc>
                <a:spcPct val="100000"/>
              </a:lnSpc>
              <a:spcBef>
                <a:spcPts val="0"/>
              </a:spcBef>
              <a:spcAft>
                <a:spcPts val="0"/>
              </a:spcAft>
              <a:buSzPts val="2400"/>
              <a:buFont typeface="Arial"/>
              <a:buChar char="•"/>
            </a:pPr>
            <a:endParaRPr lang="pl-PL" dirty="0">
              <a:solidFill>
                <a:srgbClr val="010101"/>
              </a:solidFill>
            </a:endParaRPr>
          </a:p>
          <a:p>
            <a:pPr marL="342900" lvl="0" indent="-342900" algn="just" rtl="0">
              <a:lnSpc>
                <a:spcPct val="100000"/>
              </a:lnSpc>
              <a:spcBef>
                <a:spcPts val="0"/>
              </a:spcBef>
              <a:spcAft>
                <a:spcPts val="0"/>
              </a:spcAft>
              <a:buSzPts val="2400"/>
              <a:buFont typeface="Arial"/>
              <a:buChar char="•"/>
            </a:pPr>
            <a:r>
              <a:rPr lang="pl-PL" dirty="0">
                <a:solidFill>
                  <a:srgbClr val="010101"/>
                </a:solidFill>
              </a:rPr>
              <a:t>Ruch ten ma na celu zachęcenie jednostek do dokonywania bardziej zrównoważonych wyborów i wspierania wyłącznie firm, które priorytetowo traktują praktyki przyjazne dla środowiska.</a:t>
            </a:r>
          </a:p>
          <a:p>
            <a:pPr marL="342900" lvl="0" indent="-342900" algn="just" rtl="0">
              <a:lnSpc>
                <a:spcPct val="100000"/>
              </a:lnSpc>
              <a:spcBef>
                <a:spcPts val="0"/>
              </a:spcBef>
              <a:spcAft>
                <a:spcPts val="0"/>
              </a:spcAft>
              <a:buSzPts val="2400"/>
              <a:buFont typeface="Arial"/>
              <a:buChar char="•"/>
            </a:pPr>
            <a:endParaRPr lang="pl-PL" dirty="0">
              <a:solidFill>
                <a:srgbClr val="010101"/>
              </a:solidFill>
            </a:endParaRPr>
          </a:p>
          <a:p>
            <a:pPr marL="342900" lvl="0" indent="-342900" algn="just" rtl="0">
              <a:lnSpc>
                <a:spcPct val="100000"/>
              </a:lnSpc>
              <a:spcBef>
                <a:spcPts val="0"/>
              </a:spcBef>
              <a:spcAft>
                <a:spcPts val="0"/>
              </a:spcAft>
              <a:buSzPts val="2400"/>
              <a:buFont typeface="Arial"/>
              <a:buChar char="•"/>
            </a:pPr>
            <a:r>
              <a:rPr lang="pl-PL" dirty="0">
                <a:solidFill>
                  <a:srgbClr val="010101"/>
                </a:solidFill>
              </a:rPr>
              <a:t>Dostosowując zachowania konsumentów do motywów zysku organizacji, zielony konsumpcjonizm ustanawia równowagę między zrównoważonym rozwojem a rentownością.</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6"/>
          <p:cNvSpPr txBox="1">
            <a:spLocks noGrp="1"/>
          </p:cNvSpPr>
          <p:nvPr>
            <p:ph type="body" idx="1"/>
          </p:nvPr>
        </p:nvSpPr>
        <p:spPr>
          <a:xfrm>
            <a:off x="538575" y="787138"/>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ZIELONY KONSUMPCJONIZM </a:t>
            </a:r>
          </a:p>
        </p:txBody>
      </p:sp>
      <p:sp>
        <p:nvSpPr>
          <p:cNvPr id="321" name="Google Shape;321;p56"/>
          <p:cNvSpPr txBox="1">
            <a:spLocks noGrp="1"/>
          </p:cNvSpPr>
          <p:nvPr>
            <p:ph type="body" idx="2"/>
          </p:nvPr>
        </p:nvSpPr>
        <p:spPr>
          <a:xfrm>
            <a:off x="565079" y="1995111"/>
            <a:ext cx="11085815" cy="4467334"/>
          </a:xfrm>
          <a:prstGeom prst="rect">
            <a:avLst/>
          </a:prstGeom>
          <a:noFill/>
          <a:ln>
            <a:noFill/>
          </a:ln>
        </p:spPr>
        <p:txBody>
          <a:bodyPr spcFirstLastPara="1" wrap="square" lIns="91425" tIns="45700" rIns="91425" bIns="45700" anchor="t" anchorCtr="0">
            <a:noAutofit/>
          </a:bodyPr>
          <a:lstStyle/>
          <a:p>
            <a:pPr marL="419100" lvl="0" indent="-342900" algn="just" rtl="0">
              <a:lnSpc>
                <a:spcPct val="100000"/>
              </a:lnSpc>
              <a:spcBef>
                <a:spcPts val="1800"/>
              </a:spcBef>
              <a:spcAft>
                <a:spcPts val="0"/>
              </a:spcAft>
              <a:buSzPts val="2400"/>
              <a:buFont typeface="Arial"/>
              <a:buChar char="•"/>
            </a:pPr>
            <a:r>
              <a:rPr lang="pl-PL" dirty="0">
                <a:solidFill>
                  <a:srgbClr val="000000"/>
                </a:solidFill>
              </a:rPr>
              <a:t>Aby odnieść sukces na współczesnym rynku, firmy muszą przyjąć ekologiczny sposób myślenia.</a:t>
            </a:r>
          </a:p>
          <a:p>
            <a:pPr marL="419100" lvl="0" indent="-342900" algn="just" rtl="0">
              <a:lnSpc>
                <a:spcPct val="100000"/>
              </a:lnSpc>
              <a:spcBef>
                <a:spcPts val="1800"/>
              </a:spcBef>
              <a:spcAft>
                <a:spcPts val="0"/>
              </a:spcAft>
              <a:buSzPts val="2400"/>
              <a:buFont typeface="Arial"/>
              <a:buChar char="•"/>
            </a:pPr>
            <a:endParaRPr lang="pl-PL" dirty="0">
              <a:solidFill>
                <a:srgbClr val="010101"/>
              </a:solidFill>
            </a:endParaRPr>
          </a:p>
          <a:p>
            <a:pPr marL="419100" lvl="0" indent="-342900" algn="just" rtl="0">
              <a:lnSpc>
                <a:spcPct val="100000"/>
              </a:lnSpc>
              <a:spcBef>
                <a:spcPts val="1800"/>
              </a:spcBef>
              <a:spcAft>
                <a:spcPts val="0"/>
              </a:spcAft>
              <a:buSzPts val="2400"/>
              <a:buFont typeface="Arial"/>
              <a:buChar char="•"/>
            </a:pPr>
            <a:r>
              <a:rPr lang="pl-PL" dirty="0">
                <a:solidFill>
                  <a:srgbClr val="010101"/>
                </a:solidFill>
              </a:rPr>
              <a:t>Zielony konsumpcjonizm to rosnący trend, który zachęca do konsumpcji towarów i usług na podstawie przyjaznych dla środowiska zasady produkcji</a:t>
            </a:r>
          </a:p>
          <a:p>
            <a:pPr marL="419100" lvl="0" indent="-342900" algn="just" rtl="0">
              <a:lnSpc>
                <a:spcPct val="100000"/>
              </a:lnSpc>
              <a:spcBef>
                <a:spcPts val="1800"/>
              </a:spcBef>
              <a:spcAft>
                <a:spcPts val="0"/>
              </a:spcAft>
              <a:buSzPts val="2400"/>
              <a:buFont typeface="Arial"/>
              <a:buChar char="•"/>
            </a:pPr>
            <a:endParaRPr lang="pl-PL" dirty="0">
              <a:solidFill>
                <a:srgbClr val="010101"/>
              </a:solidFill>
            </a:endParaRPr>
          </a:p>
          <a:p>
            <a:pPr marL="419100" lvl="0" indent="-342900" algn="just" rtl="0">
              <a:lnSpc>
                <a:spcPct val="100000"/>
              </a:lnSpc>
              <a:spcBef>
                <a:spcPts val="1800"/>
              </a:spcBef>
              <a:spcAft>
                <a:spcPts val="0"/>
              </a:spcAft>
              <a:buSzPts val="2400"/>
              <a:buFont typeface="Arial"/>
              <a:buChar char="•"/>
            </a:pPr>
            <a:r>
              <a:rPr lang="pl-PL" dirty="0">
                <a:solidFill>
                  <a:srgbClr val="010101"/>
                </a:solidFill>
              </a:rPr>
              <a:t>Zmiana ta wynika z rosnącej świadomości wyzwań środowiskowych, takich jak podnoszenie się poziomu mórz, wzrost globalnych temperatur i wylesianie.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7"/>
          <p:cNvSpPr txBox="1">
            <a:spLocks noGrp="1"/>
          </p:cNvSpPr>
          <p:nvPr>
            <p:ph type="body" idx="1"/>
          </p:nvPr>
        </p:nvSpPr>
        <p:spPr>
          <a:xfrm>
            <a:off x="525323" y="773886"/>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ZIELONY KONSUMPCJONIZM </a:t>
            </a:r>
          </a:p>
        </p:txBody>
      </p:sp>
      <p:sp>
        <p:nvSpPr>
          <p:cNvPr id="327" name="Google Shape;327;p57"/>
          <p:cNvSpPr txBox="1">
            <a:spLocks noGrp="1"/>
          </p:cNvSpPr>
          <p:nvPr>
            <p:ph type="body" idx="2"/>
          </p:nvPr>
        </p:nvSpPr>
        <p:spPr>
          <a:xfrm>
            <a:off x="565079" y="1995111"/>
            <a:ext cx="11085815" cy="4467334"/>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SzPts val="2400"/>
              <a:buFont typeface="Arial"/>
              <a:buChar char="•"/>
            </a:pPr>
            <a:endParaRPr lang="pl-PL" dirty="0">
              <a:solidFill>
                <a:srgbClr val="222222"/>
              </a:solidFill>
            </a:endParaRPr>
          </a:p>
          <a:p>
            <a:pPr marL="342900" lvl="0" indent="-342900" algn="just" rtl="0">
              <a:lnSpc>
                <a:spcPct val="100000"/>
              </a:lnSpc>
              <a:spcBef>
                <a:spcPts val="0"/>
              </a:spcBef>
              <a:spcAft>
                <a:spcPts val="0"/>
              </a:spcAft>
              <a:buSzPts val="2400"/>
              <a:buFont typeface="Arial"/>
              <a:buChar char="•"/>
            </a:pPr>
            <a:r>
              <a:rPr lang="pl-PL" dirty="0">
                <a:solidFill>
                  <a:srgbClr val="222222"/>
                </a:solidFill>
              </a:rPr>
              <a:t>Ekologiczni konsumenci dokonują wyborów w oparciu o wskazówki środowiskowe produktów, takie jak etyczne wybory przy zakupie, użytkowanie produktu i po jego użyciu, a także korzystanie z produktów ekologicznych wytwarzanych w procesach o niskim wpływie na środowisko.</a:t>
            </a:r>
          </a:p>
          <a:p>
            <a:pPr marL="342900" lvl="0" indent="-342900" algn="just" rtl="0">
              <a:lnSpc>
                <a:spcPct val="100000"/>
              </a:lnSpc>
              <a:spcBef>
                <a:spcPts val="0"/>
              </a:spcBef>
              <a:spcAft>
                <a:spcPts val="0"/>
              </a:spcAft>
              <a:buSzPts val="2400"/>
              <a:buFont typeface="Arial"/>
              <a:buChar char="•"/>
            </a:pPr>
            <a:endParaRPr lang="pl-PL" dirty="0">
              <a:solidFill>
                <a:srgbClr val="222222"/>
              </a:solidFill>
            </a:endParaRPr>
          </a:p>
          <a:p>
            <a:pPr marL="342900" lvl="0" indent="-342900" algn="just" rtl="0">
              <a:lnSpc>
                <a:spcPct val="100000"/>
              </a:lnSpc>
              <a:spcBef>
                <a:spcPts val="0"/>
              </a:spcBef>
              <a:spcAft>
                <a:spcPts val="0"/>
              </a:spcAft>
              <a:buSzPts val="2400"/>
              <a:buFont typeface="Arial"/>
              <a:buChar char="•"/>
            </a:pPr>
            <a:r>
              <a:rPr lang="pl-PL" dirty="0">
                <a:solidFill>
                  <a:srgbClr val="222222"/>
                </a:solidFill>
              </a:rPr>
              <a:t>Znaczenie ekologicznego konsumpcjonizmu obejmuje zmniejszenie ilości odpadów w opakowaniach, zwiększenie efektywności energetycznej, zmniejszenie emisji i zanieczyszczeń podczas procesów produkcyjnych i transportowych oraz konsumpcję zdrowszej, bardziej zrównoważonej żywności.</a:t>
            </a:r>
            <a:endParaRPr dirty="0">
              <a:solidFill>
                <a:srgbClr val="01010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9"/>
          <p:cNvSpPr txBox="1">
            <a:spLocks noGrp="1"/>
          </p:cNvSpPr>
          <p:nvPr>
            <p:ph type="body" idx="1"/>
          </p:nvPr>
        </p:nvSpPr>
        <p:spPr>
          <a:xfrm>
            <a:off x="512071" y="7616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ZIELONY KONSUMPCJONIZM </a:t>
            </a:r>
          </a:p>
        </p:txBody>
      </p:sp>
      <p:sp>
        <p:nvSpPr>
          <p:cNvPr id="333" name="Google Shape;333;p59"/>
          <p:cNvSpPr txBox="1">
            <a:spLocks noGrp="1"/>
          </p:cNvSpPr>
          <p:nvPr>
            <p:ph type="body" idx="2"/>
          </p:nvPr>
        </p:nvSpPr>
        <p:spPr>
          <a:xfrm>
            <a:off x="565079" y="1995111"/>
            <a:ext cx="11085815" cy="4467334"/>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pl-PL" dirty="0">
                <a:solidFill>
                  <a:srgbClr val="222222"/>
                </a:solidFill>
              </a:rPr>
              <a:t>Zmiany Klimatu (1988), Protokół z Kioto (1997) i Porozumienie klimatyczne z Paryża (2016) to kamienie milowe na drodze do zmniejszenia wpływu człowieka na środowisko.</a:t>
            </a:r>
          </a:p>
          <a:p>
            <a:pPr marL="342900" lvl="0" indent="-342900" algn="just" rtl="0">
              <a:lnSpc>
                <a:spcPct val="150000"/>
              </a:lnSpc>
              <a:spcBef>
                <a:spcPts val="1200"/>
              </a:spcBef>
              <a:spcAft>
                <a:spcPts val="0"/>
              </a:spcAft>
              <a:buSzPts val="2400"/>
              <a:buFont typeface="Arial"/>
              <a:buChar char="•"/>
            </a:pPr>
            <a:r>
              <a:rPr lang="pl-PL" dirty="0">
                <a:solidFill>
                  <a:srgbClr val="222222"/>
                </a:solidFill>
              </a:rPr>
              <a:t>Zwiększona dostępność danych środowiskowych w Internecie i mediach społecznościowych umożliwia ekologicznym konsumentom dokonywanie świadomych wyborów.</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3"/>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97" name="Google Shape;197;p3"/>
          <p:cNvSpPr txBox="1"/>
          <p:nvPr/>
        </p:nvSpPr>
        <p:spPr>
          <a:xfrm>
            <a:off x="4110770" y="1305097"/>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O NASZYM PROJEKCIE</a:t>
            </a:r>
            <a:endParaRPr sz="1400" b="0" i="0" u="none" strike="noStrike" cap="none" dirty="0">
              <a:solidFill>
                <a:srgbClr val="000000"/>
              </a:solidFill>
              <a:latin typeface="Arial"/>
              <a:ea typeface="Arial"/>
              <a:cs typeface="Arial"/>
              <a:sym typeface="Arial"/>
            </a:endParaRPr>
          </a:p>
        </p:txBody>
      </p:sp>
      <p:sp>
        <p:nvSpPr>
          <p:cNvPr id="4" name="Google Shape;163;p3">
            <a:extLst>
              <a:ext uri="{FF2B5EF4-FFF2-40B4-BE49-F238E27FC236}">
                <a16:creationId xmlns:a16="http://schemas.microsoft.com/office/drawing/2014/main" id="{17BB3C4B-2A5C-AB22-35A3-771715863D40}"/>
              </a:ext>
            </a:extLst>
          </p:cNvPr>
          <p:cNvSpPr txBox="1">
            <a:spLocks noGrp="1"/>
          </p:cNvSpPr>
          <p:nvPr>
            <p:ph type="body" idx="1"/>
          </p:nvPr>
        </p:nvSpPr>
        <p:spPr>
          <a:xfrm>
            <a:off x="5002264" y="2441787"/>
            <a:ext cx="5904276" cy="3355510"/>
          </a:xfrm>
          <a:prstGeom prst="rect">
            <a:avLst/>
          </a:prstGeom>
          <a:noFill/>
          <a:ln>
            <a:noFill/>
          </a:ln>
        </p:spPr>
        <p:txBody>
          <a:bodyPr spcFirstLastPara="1" wrap="square" lIns="91425" tIns="45700" rIns="91425" bIns="45700" anchor="t" anchorCtr="0">
            <a:noAutofit/>
          </a:bodyPr>
          <a:lstStyle/>
          <a:p>
            <a:pPr marL="15875" indent="-15875" algn="just">
              <a:lnSpc>
                <a:spcPct val="100000"/>
              </a:lnSpc>
              <a:spcBef>
                <a:spcPts val="0"/>
              </a:spcBef>
            </a:pPr>
            <a:r>
              <a:rPr lang="pl-PL" sz="2400" dirty="0"/>
              <a:t>Wdrażając program „</a:t>
            </a:r>
            <a:r>
              <a:rPr lang="pl-PL" sz="2400" i="0" u="none" strike="noStrike" cap="none" dirty="0">
                <a:latin typeface="Calibri"/>
                <a:ea typeface="Calibri"/>
                <a:cs typeface="Calibri"/>
                <a:sym typeface="Calibri"/>
              </a:rPr>
              <a:t>Zacznij od zrównoważonego rozwoju”</a:t>
            </a:r>
            <a:r>
              <a:rPr lang="pl-PL" sz="2400" dirty="0"/>
              <a:t>, chcemy wyposażyć mikroprzedsiębiorstwa w niezbędne narzędzia i zasoby, aby mogły podejmować znaczące działania na rzecz zrównoważonego rozwoju, przyczyniając się tym samym do bardziej zrównoważonej i odpornej gospodarki UE.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0"/>
          <p:cNvSpPr txBox="1">
            <a:spLocks noGrp="1"/>
          </p:cNvSpPr>
          <p:nvPr>
            <p:ph type="body" idx="1"/>
          </p:nvPr>
        </p:nvSpPr>
        <p:spPr>
          <a:xfrm>
            <a:off x="607554" y="217708"/>
            <a:ext cx="904002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UKIERUNKOWANIE NA EKOLOGICZNYCH KONSUMENTÓW</a:t>
            </a:r>
            <a:endParaRPr dirty="0"/>
          </a:p>
        </p:txBody>
      </p:sp>
      <p:sp>
        <p:nvSpPr>
          <p:cNvPr id="340" name="Google Shape;340;p60"/>
          <p:cNvSpPr txBox="1">
            <a:spLocks noGrp="1"/>
          </p:cNvSpPr>
          <p:nvPr>
            <p:ph type="body" idx="3"/>
          </p:nvPr>
        </p:nvSpPr>
        <p:spPr>
          <a:xfrm>
            <a:off x="607554" y="1484280"/>
            <a:ext cx="66468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pl-PL" dirty="0">
                <a:solidFill>
                  <a:srgbClr val="000000"/>
                </a:solidFill>
              </a:rPr>
              <a:t>Zielona konsumpcja obejmuje świadomy wybór produktów i usług, które są przyjazne dla środowiska.</a:t>
            </a:r>
          </a:p>
          <a:p>
            <a:pPr marL="342900" lvl="0" indent="-342900" algn="just" rtl="0">
              <a:lnSpc>
                <a:spcPct val="150000"/>
              </a:lnSpc>
              <a:spcBef>
                <a:spcPts val="600"/>
              </a:spcBef>
              <a:spcAft>
                <a:spcPts val="0"/>
              </a:spcAft>
              <a:buSzPts val="2400"/>
              <a:buFont typeface="Arial"/>
              <a:buChar char="•"/>
            </a:pPr>
            <a:r>
              <a:rPr lang="pl-PL" dirty="0">
                <a:solidFill>
                  <a:srgbClr val="000000"/>
                </a:solidFill>
              </a:rPr>
              <a:t>Konsumenci zazwyczaj kierują się zarówno względami społecznymi, jak i środowiskowymi, dążąc do rozwiązania kwestii środowiskowych i ochrony zasobów naturalnych.</a:t>
            </a:r>
            <a:endParaRPr dirty="0"/>
          </a:p>
        </p:txBody>
      </p:sp>
      <p:pic>
        <p:nvPicPr>
          <p:cNvPr id="3" name="Picture 2">
            <a:extLst>
              <a:ext uri="{FF2B5EF4-FFF2-40B4-BE49-F238E27FC236}">
                <a16:creationId xmlns:a16="http://schemas.microsoft.com/office/drawing/2014/main" id="{3563B32D-3890-448D-E114-F9EDC61AC4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7280" y="1377696"/>
            <a:ext cx="2412492" cy="431596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1"/>
          <p:cNvSpPr txBox="1">
            <a:spLocks noGrp="1"/>
          </p:cNvSpPr>
          <p:nvPr>
            <p:ph type="body" idx="1"/>
          </p:nvPr>
        </p:nvSpPr>
        <p:spPr>
          <a:xfrm>
            <a:off x="607554" y="217708"/>
            <a:ext cx="889425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UKIERUNKOWANIE NA EKOLOGICZNYCH KONSUMENTÓW</a:t>
            </a:r>
          </a:p>
        </p:txBody>
      </p:sp>
      <p:sp>
        <p:nvSpPr>
          <p:cNvPr id="348" name="Google Shape;348;p61"/>
          <p:cNvSpPr txBox="1">
            <a:spLocks noGrp="1"/>
          </p:cNvSpPr>
          <p:nvPr>
            <p:ph type="body" idx="3"/>
          </p:nvPr>
        </p:nvSpPr>
        <p:spPr>
          <a:xfrm>
            <a:off x="607554" y="1508664"/>
            <a:ext cx="64938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600"/>
              </a:spcBef>
              <a:spcAft>
                <a:spcPts val="0"/>
              </a:spcAft>
              <a:buSzPts val="2400"/>
              <a:buFont typeface="Arial"/>
              <a:buChar char="•"/>
            </a:pPr>
            <a:r>
              <a:rPr lang="pl-PL" dirty="0">
                <a:solidFill>
                  <a:srgbClr val="000000"/>
                </a:solidFill>
              </a:rPr>
              <a:t>Praktykowanie ekologicznego stylu życia może przynieść osobiste korzyści, takie jak unikanie szkodliwych chemikaliów, zmniejszenie kosztów energii i promowanie ogólnego dobrego samopoczucia.</a:t>
            </a:r>
          </a:p>
          <a:p>
            <a:pPr marL="342900" lvl="0" indent="-342900" algn="just" rtl="0">
              <a:lnSpc>
                <a:spcPct val="100000"/>
              </a:lnSpc>
              <a:spcBef>
                <a:spcPts val="600"/>
              </a:spcBef>
              <a:spcAft>
                <a:spcPts val="0"/>
              </a:spcAft>
              <a:buSzPts val="2400"/>
              <a:buFont typeface="Arial"/>
              <a:buChar char="•"/>
            </a:pPr>
            <a:endParaRPr lang="pl-PL" dirty="0">
              <a:solidFill>
                <a:srgbClr val="000000"/>
              </a:solidFill>
            </a:endParaRPr>
          </a:p>
          <a:p>
            <a:pPr marL="342900" lvl="0" indent="-342900" algn="just" rtl="0">
              <a:lnSpc>
                <a:spcPct val="100000"/>
              </a:lnSpc>
              <a:spcBef>
                <a:spcPts val="600"/>
              </a:spcBef>
              <a:spcAft>
                <a:spcPts val="0"/>
              </a:spcAft>
              <a:buSzPts val="2400"/>
              <a:buFont typeface="Arial"/>
              <a:buChar char="•"/>
            </a:pPr>
            <a:r>
              <a:rPr lang="pl-PL" dirty="0">
                <a:solidFill>
                  <a:srgbClr val="000000"/>
                </a:solidFill>
              </a:rPr>
              <a:t>Przyjęcie ekologicznych </a:t>
            </a:r>
            <a:r>
              <a:rPr lang="pl-PL" dirty="0" err="1">
                <a:solidFill>
                  <a:srgbClr val="000000"/>
                </a:solidFill>
              </a:rPr>
              <a:t>zachowań</a:t>
            </a:r>
            <a:r>
              <a:rPr lang="pl-PL" dirty="0">
                <a:solidFill>
                  <a:srgbClr val="000000"/>
                </a:solidFill>
              </a:rPr>
              <a:t> konsumenckich wiąże się z priorytetowym traktowaniem środowiska przy podejmowaniu decyzji dotyczących towarów, technologii i nawyków konsumpcyjnych.</a:t>
            </a:r>
            <a:endParaRPr dirty="0"/>
          </a:p>
        </p:txBody>
      </p:sp>
      <p:pic>
        <p:nvPicPr>
          <p:cNvPr id="7" name="Picture 6">
            <a:extLst>
              <a:ext uri="{FF2B5EF4-FFF2-40B4-BE49-F238E27FC236}">
                <a16:creationId xmlns:a16="http://schemas.microsoft.com/office/drawing/2014/main" id="{EDD565C9-522F-1260-F0ED-4F17732D11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3856" y="1377696"/>
            <a:ext cx="2485644" cy="43647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d18f9086ee_0_266"/>
          <p:cNvSpPr txBox="1">
            <a:spLocks noGrp="1"/>
          </p:cNvSpPr>
          <p:nvPr>
            <p:ph type="body" idx="2"/>
          </p:nvPr>
        </p:nvSpPr>
        <p:spPr>
          <a:xfrm>
            <a:off x="922050" y="817262"/>
            <a:ext cx="10053000" cy="54855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1200"/>
              </a:spcBef>
              <a:spcAft>
                <a:spcPts val="0"/>
              </a:spcAft>
              <a:buSzPts val="2400"/>
              <a:buFont typeface="Arial"/>
              <a:buChar char="•"/>
            </a:pPr>
            <a:r>
              <a:rPr lang="pl-PL" dirty="0">
                <a:solidFill>
                  <a:srgbClr val="000000"/>
                </a:solidFill>
              </a:rPr>
              <a:t>Rządy podjęły znaczące wysiłki na rzecz promowania przyszłości zerowej emisji netto w celu ograniczenia niebezpiecznego ocieplenia, ale wciąż nie udało im się osiągnąć celów porozumienia paryskiego.</a:t>
            </a:r>
          </a:p>
          <a:p>
            <a:pPr marL="342900" lvl="0" indent="-342900" algn="just" rtl="0">
              <a:lnSpc>
                <a:spcPct val="100000"/>
              </a:lnSpc>
              <a:spcBef>
                <a:spcPts val="1200"/>
              </a:spcBef>
              <a:spcAft>
                <a:spcPts val="0"/>
              </a:spcAft>
              <a:buSzPts val="2400"/>
              <a:buFont typeface="Arial"/>
              <a:buChar char="•"/>
            </a:pPr>
            <a:endParaRPr lang="pl-PL" dirty="0">
              <a:solidFill>
                <a:srgbClr val="000000"/>
              </a:solidFill>
            </a:endParaRPr>
          </a:p>
          <a:p>
            <a:pPr marL="342900" lvl="0" indent="-342900" algn="just" rtl="0">
              <a:lnSpc>
                <a:spcPct val="100000"/>
              </a:lnSpc>
              <a:spcBef>
                <a:spcPts val="1200"/>
              </a:spcBef>
              <a:spcAft>
                <a:spcPts val="0"/>
              </a:spcAft>
              <a:buSzPts val="2400"/>
              <a:buFont typeface="Arial"/>
              <a:buChar char="•"/>
            </a:pPr>
            <a:r>
              <a:rPr lang="pl-PL" dirty="0">
                <a:solidFill>
                  <a:srgbClr val="000000"/>
                </a:solidFill>
              </a:rPr>
              <a:t>Ta przepaść między ambicjami a działaniami jest również widoczna w sektorze prywatnym, w którym coraz więcej firm angażuje się w realizację celów zrównoważonego rozwoju.</a:t>
            </a:r>
          </a:p>
          <a:p>
            <a:pPr marL="342900" lvl="0" indent="-342900" algn="just" rtl="0">
              <a:lnSpc>
                <a:spcPct val="100000"/>
              </a:lnSpc>
              <a:spcBef>
                <a:spcPts val="1200"/>
              </a:spcBef>
              <a:spcAft>
                <a:spcPts val="0"/>
              </a:spcAft>
              <a:buSzPts val="2400"/>
              <a:buFont typeface="Arial"/>
              <a:buChar char="•"/>
            </a:pPr>
            <a:endParaRPr lang="pl-PL" dirty="0">
              <a:solidFill>
                <a:srgbClr val="000000"/>
              </a:solidFill>
            </a:endParaRPr>
          </a:p>
          <a:p>
            <a:pPr marL="342900" lvl="0" indent="-342900" algn="just" rtl="0">
              <a:lnSpc>
                <a:spcPct val="100000"/>
              </a:lnSpc>
              <a:spcBef>
                <a:spcPts val="1200"/>
              </a:spcBef>
              <a:spcAft>
                <a:spcPts val="0"/>
              </a:spcAft>
              <a:buSzPts val="2400"/>
              <a:buFont typeface="Arial"/>
              <a:buChar char="•"/>
            </a:pPr>
            <a:r>
              <a:rPr lang="pl-PL" dirty="0">
                <a:solidFill>
                  <a:srgbClr val="000000"/>
                </a:solidFill>
              </a:rPr>
              <a:t>Znaczącym źródłem niewykorzystanego potencjału pozytywnego wpływu jest rola, jaką firmy mogą odegrać w pomaganiu miliardom zwykłych obywateli w dokonywaniu bardziej zrównoważonych wyborów oraz zmianie nawyków i </a:t>
            </a:r>
            <a:r>
              <a:rPr lang="pl-PL" dirty="0" err="1">
                <a:solidFill>
                  <a:srgbClr val="000000"/>
                </a:solidFill>
              </a:rPr>
              <a:t>zachowań</a:t>
            </a:r>
            <a:r>
              <a:rPr lang="pl-PL" dirty="0">
                <a:solidFill>
                  <a:srgbClr val="000000"/>
                </a:solidFill>
              </a:rPr>
              <a:t>.</a:t>
            </a:r>
            <a:endParaRPr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d18f9086ee_0_278"/>
          <p:cNvSpPr txBox="1">
            <a:spLocks noGrp="1"/>
          </p:cNvSpPr>
          <p:nvPr>
            <p:ph type="body" idx="2"/>
          </p:nvPr>
        </p:nvSpPr>
        <p:spPr>
          <a:xfrm>
            <a:off x="922025" y="597000"/>
            <a:ext cx="10053000" cy="56640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pl-PL" dirty="0">
                <a:solidFill>
                  <a:srgbClr val="000000"/>
                </a:solidFill>
              </a:rPr>
              <a:t>Jednym ze sposobów rozwiązania tej kwestii jest skupienie się na kształtowaniu zrównoważonych nawyków i wyborów.</a:t>
            </a:r>
          </a:p>
          <a:p>
            <a:pPr marL="342900" lvl="0" indent="-342900" algn="just">
              <a:lnSpc>
                <a:spcPct val="150000"/>
              </a:lnSpc>
              <a:spcBef>
                <a:spcPts val="600"/>
              </a:spcBef>
              <a:buFont typeface="Arial"/>
              <a:buChar char="•"/>
            </a:pPr>
            <a:r>
              <a:rPr lang="pl-PL" dirty="0">
                <a:solidFill>
                  <a:srgbClr val="000000"/>
                </a:solidFill>
              </a:rPr>
              <a:t>Siła konsumentów może wpłynąć na skalę zmian, ponieważ wiele z największych światowych marek i firm skierowanych do konsumentów było na konferencji klimatycznej ONZ </a:t>
            </a:r>
            <a:r>
              <a:rPr lang="pl-PL" dirty="0"/>
              <a:t>(</a:t>
            </a:r>
            <a:r>
              <a:rPr lang="pl-PL" b="1" dirty="0"/>
              <a:t>COP26</a:t>
            </a:r>
            <a:r>
              <a:rPr lang="pl-PL" dirty="0"/>
              <a:t>)</a:t>
            </a:r>
            <a:r>
              <a:rPr lang="pl-PL" dirty="0">
                <a:solidFill>
                  <a:srgbClr val="000000"/>
                </a:solidFill>
              </a:rPr>
              <a:t>, promując swoje osiągniecia w zakresie zrównoważonego rozwoju.</a:t>
            </a:r>
          </a:p>
          <a:p>
            <a:pPr marL="342900" lvl="0" indent="-342900" algn="just" rtl="0">
              <a:lnSpc>
                <a:spcPct val="150000"/>
              </a:lnSpc>
              <a:spcBef>
                <a:spcPts val="600"/>
              </a:spcBef>
              <a:spcAft>
                <a:spcPts val="0"/>
              </a:spcAft>
              <a:buSzPts val="2400"/>
              <a:buFont typeface="Arial"/>
              <a:buChar char="•"/>
            </a:pPr>
            <a:r>
              <a:rPr lang="pl-PL" dirty="0">
                <a:solidFill>
                  <a:srgbClr val="000000"/>
                </a:solidFill>
              </a:rPr>
              <a:t>Kolejną strategią jest ułatwianie konsumentom dokonywania zrównoważonych wyborów.</a:t>
            </a:r>
          </a:p>
          <a:p>
            <a:pPr marL="342900" lvl="0" indent="-342900" algn="just" rtl="0">
              <a:lnSpc>
                <a:spcPct val="150000"/>
              </a:lnSpc>
              <a:spcBef>
                <a:spcPts val="600"/>
              </a:spcBef>
              <a:spcAft>
                <a:spcPts val="0"/>
              </a:spcAft>
              <a:buSzPts val="2400"/>
              <a:buFont typeface="Arial"/>
              <a:buChar char="•"/>
            </a:pPr>
            <a:r>
              <a:rPr lang="pl-PL" dirty="0">
                <a:solidFill>
                  <a:srgbClr val="000000"/>
                </a:solidFill>
              </a:rPr>
              <a:t>Dokonywanie zrównoważonych wyborów może być trudne ze względu na złożoność, czasochłonność lub kosztowność tego procesu.</a:t>
            </a:r>
            <a:endParaRPr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2"/>
          <p:cNvSpPr txBox="1">
            <a:spLocks noGrp="1"/>
          </p:cNvSpPr>
          <p:nvPr>
            <p:ph type="body" idx="2"/>
          </p:nvPr>
        </p:nvSpPr>
        <p:spPr>
          <a:xfrm>
            <a:off x="804215" y="318704"/>
            <a:ext cx="10053000" cy="61086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pl-PL" dirty="0">
                <a:solidFill>
                  <a:srgbClr val="000000"/>
                </a:solidFill>
              </a:rPr>
              <a:t>Innym podejściem jest tworzenie zachęt do kształtowania zrównoważonych </a:t>
            </a:r>
            <a:r>
              <a:rPr lang="pl-PL" dirty="0" err="1">
                <a:solidFill>
                  <a:srgbClr val="000000"/>
                </a:solidFill>
              </a:rPr>
              <a:t>zachowań</a:t>
            </a:r>
            <a:r>
              <a:rPr lang="pl-PL" dirty="0">
                <a:solidFill>
                  <a:srgbClr val="000000"/>
                </a:solidFill>
              </a:rPr>
              <a:t>. </a:t>
            </a:r>
          </a:p>
          <a:p>
            <a:pPr marL="342900" lvl="0" indent="-342900" algn="just" rtl="0">
              <a:lnSpc>
                <a:spcPct val="150000"/>
              </a:lnSpc>
              <a:spcBef>
                <a:spcPts val="1200"/>
              </a:spcBef>
              <a:spcAft>
                <a:spcPts val="0"/>
              </a:spcAft>
              <a:buSzPts val="2400"/>
              <a:buFont typeface="Arial"/>
              <a:buChar char="•"/>
            </a:pPr>
            <a:r>
              <a:rPr lang="pl-PL" dirty="0">
                <a:solidFill>
                  <a:srgbClr val="000000"/>
                </a:solidFill>
              </a:rPr>
              <a:t>Firmy mogą wykorzystać „lukę między tym, co się mówi, a tym co się robi” jako okazję do uczynienia zrównoważonych wyborów łatwymi, przyjemnymi i przystępnymi cenowo, przyspieszając zmiany w programie zrównoważonego rozwoju i pomagając klientom robić rzeczy, które mówią, że chcą robić, ale nie mogą tego łatwo zrobić.</a:t>
            </a:r>
          </a:p>
          <a:p>
            <a:pPr marL="342900" lvl="0" indent="-342900" algn="just" rtl="0">
              <a:lnSpc>
                <a:spcPct val="150000"/>
              </a:lnSpc>
              <a:spcBef>
                <a:spcPts val="1200"/>
              </a:spcBef>
              <a:spcAft>
                <a:spcPts val="0"/>
              </a:spcAft>
              <a:buSzPts val="2400"/>
              <a:buFont typeface="Arial"/>
              <a:buChar char="•"/>
            </a:pPr>
            <a:r>
              <a:rPr lang="pl-PL" dirty="0">
                <a:solidFill>
                  <a:srgbClr val="000000"/>
                </a:solidFill>
              </a:rPr>
              <a:t>Podejście to jest przykładem innowacyjności firmy z programem zrównoważonego rozwoju poprzez budowanie nowych nawyków i wykorzystywanie już skłonnych i zmotywowanych działań konsumentów.</a:t>
            </a:r>
            <a:endParaRPr dirty="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3"/>
          <p:cNvSpPr txBox="1">
            <a:spLocks noGrp="1"/>
          </p:cNvSpPr>
          <p:nvPr>
            <p:ph type="body" idx="2"/>
          </p:nvPr>
        </p:nvSpPr>
        <p:spPr>
          <a:xfrm>
            <a:off x="904850" y="745428"/>
            <a:ext cx="10053000" cy="54939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pl-PL" dirty="0">
                <a:solidFill>
                  <a:srgbClr val="000000"/>
                </a:solidFill>
              </a:rPr>
              <a:t>Wykorzystanie istniejących spostrzeżeń i wiedzy konsumentów do działania to kolejne podejście, które nie wymaga głębokiej wiedzy specjalistycznej w zakresie zrównoważonego rozwoju w całej firmie.</a:t>
            </a:r>
          </a:p>
          <a:p>
            <a:pPr marL="342900" lvl="0" indent="-342900" algn="just" rtl="0">
              <a:lnSpc>
                <a:spcPct val="150000"/>
              </a:lnSpc>
              <a:spcBef>
                <a:spcPts val="600"/>
              </a:spcBef>
              <a:spcAft>
                <a:spcPts val="0"/>
              </a:spcAft>
              <a:buSzPts val="2400"/>
              <a:buFont typeface="Arial"/>
              <a:buChar char="•"/>
            </a:pPr>
            <a:endParaRPr lang="pl-PL" dirty="0">
              <a:solidFill>
                <a:srgbClr val="000000"/>
              </a:solidFill>
            </a:endParaRPr>
          </a:p>
          <a:p>
            <a:pPr marL="342900" lvl="0" indent="-342900" algn="just" rtl="0">
              <a:lnSpc>
                <a:spcPct val="150000"/>
              </a:lnSpc>
              <a:spcBef>
                <a:spcPts val="600"/>
              </a:spcBef>
              <a:spcAft>
                <a:spcPts val="0"/>
              </a:spcAft>
              <a:buSzPts val="2400"/>
              <a:buFont typeface="Arial"/>
              <a:buChar char="•"/>
            </a:pPr>
            <a:r>
              <a:rPr lang="pl-PL" dirty="0">
                <a:solidFill>
                  <a:srgbClr val="000000"/>
                </a:solidFill>
              </a:rPr>
              <a:t>Znajdując aspiracje, wyzwania i rozczarowania swoich klientów, firmy mogą wprowadzać innowacyjne rozwiązania, produkty i nowe modele biznesowe, zwiększając wartość i obsługując klientów, jednocześnie wywierając pozytywny wpływ.</a:t>
            </a:r>
            <a:endParaRPr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2d18f9086ee_0_338"/>
          <p:cNvSpPr txBox="1">
            <a:spLocks noGrp="1"/>
          </p:cNvSpPr>
          <p:nvPr>
            <p:ph type="body" idx="2"/>
          </p:nvPr>
        </p:nvSpPr>
        <p:spPr>
          <a:xfrm>
            <a:off x="904850" y="745428"/>
            <a:ext cx="10053000" cy="54939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pl-PL" dirty="0">
                <a:solidFill>
                  <a:srgbClr val="000000"/>
                </a:solidFill>
              </a:rPr>
              <a:t>Firmy mogą edukować konsumentów na temat korzyści i wpływu ich produktów i usług. </a:t>
            </a:r>
          </a:p>
          <a:p>
            <a:pPr marL="342900" lvl="0" indent="-342900" algn="just" rtl="0">
              <a:lnSpc>
                <a:spcPct val="150000"/>
              </a:lnSpc>
              <a:spcBef>
                <a:spcPts val="1200"/>
              </a:spcBef>
              <a:spcAft>
                <a:spcPts val="0"/>
              </a:spcAft>
              <a:buSzPts val="2400"/>
              <a:buFont typeface="Arial"/>
              <a:buChar char="•"/>
            </a:pPr>
            <a:r>
              <a:rPr lang="pl-PL" dirty="0">
                <a:solidFill>
                  <a:srgbClr val="000000"/>
                </a:solidFill>
              </a:rPr>
              <a:t>Mogą również inspirować konsumentów do dokonywania zrównoważonych wyborów, tworząc wizję i misję, która odwołuje się do ich emocji, wartości i aspiracji.</a:t>
            </a:r>
          </a:p>
          <a:p>
            <a:pPr marL="342900" lvl="0" indent="-342900" algn="just" rtl="0">
              <a:lnSpc>
                <a:spcPct val="150000"/>
              </a:lnSpc>
              <a:spcBef>
                <a:spcPts val="1200"/>
              </a:spcBef>
              <a:spcAft>
                <a:spcPts val="0"/>
              </a:spcAft>
              <a:buSzPts val="2400"/>
              <a:buFont typeface="Arial"/>
              <a:buChar char="•"/>
            </a:pPr>
            <a:r>
              <a:rPr lang="pl-PL" dirty="0">
                <a:solidFill>
                  <a:srgbClr val="000000"/>
                </a:solidFill>
              </a:rPr>
              <a:t>Umożliwiając konsumentom dokonywanie zrównoważonych wyborów, firmy mogą wywierać pozytywny wpływ na świat, zyskiwać przewagę konkurencyjną i budować bazę lojalnych klientów.</a:t>
            </a:r>
            <a:endParaRPr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4"/>
          <p:cNvSpPr txBox="1">
            <a:spLocks noGrp="1"/>
          </p:cNvSpPr>
          <p:nvPr>
            <p:ph type="body" idx="1"/>
          </p:nvPr>
        </p:nvSpPr>
        <p:spPr>
          <a:xfrm>
            <a:off x="1707604" y="1154733"/>
            <a:ext cx="6563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pl-PL" dirty="0"/>
              <a:t>ZIELONY MARKETING</a:t>
            </a:r>
            <a:endParaRPr dirty="0"/>
          </a:p>
        </p:txBody>
      </p:sp>
      <p:sp>
        <p:nvSpPr>
          <p:cNvPr id="386" name="Google Shape;386;p64"/>
          <p:cNvSpPr txBox="1">
            <a:spLocks noGrp="1"/>
          </p:cNvSpPr>
          <p:nvPr>
            <p:ph type="body" idx="3"/>
          </p:nvPr>
        </p:nvSpPr>
        <p:spPr>
          <a:xfrm>
            <a:off x="607474" y="2522225"/>
            <a:ext cx="6959100" cy="41028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600"/>
              </a:spcBef>
              <a:spcAft>
                <a:spcPts val="0"/>
              </a:spcAft>
              <a:buSzPts val="2400"/>
              <a:buNone/>
            </a:pPr>
            <a:r>
              <a:rPr lang="pl-PL" dirty="0">
                <a:solidFill>
                  <a:srgbClr val="000000"/>
                </a:solidFill>
              </a:rPr>
              <a:t>Zielony marketing to praktyka biznesowa, która promuje produkty i usługi w oparciu o inicjatywy środowiskowe, mające na celu zachęcenie konsumentów do dokonywania bardziej zrównoważonych wyborów i wywierania pozytywnego wpływu na środowisko. </a:t>
            </a:r>
            <a:endParaRPr dirty="0"/>
          </a:p>
        </p:txBody>
      </p:sp>
      <p:pic>
        <p:nvPicPr>
          <p:cNvPr id="3" name="Picture 2">
            <a:extLst>
              <a:ext uri="{FF2B5EF4-FFF2-40B4-BE49-F238E27FC236}">
                <a16:creationId xmlns:a16="http://schemas.microsoft.com/office/drawing/2014/main" id="{67C2843F-122F-5200-3E80-FF8A3A342B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7280" y="1365504"/>
            <a:ext cx="2486406" cy="436473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5"/>
          <p:cNvSpPr txBox="1">
            <a:spLocks noGrp="1"/>
          </p:cNvSpPr>
          <p:nvPr>
            <p:ph type="body" idx="1"/>
          </p:nvPr>
        </p:nvSpPr>
        <p:spPr>
          <a:xfrm>
            <a:off x="607554" y="217708"/>
            <a:ext cx="797985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ZIELONE PRAKTYKI MARKETINGOWE</a:t>
            </a:r>
            <a:endParaRPr dirty="0"/>
          </a:p>
        </p:txBody>
      </p:sp>
      <p:sp>
        <p:nvSpPr>
          <p:cNvPr id="394" name="Google Shape;394;p65"/>
          <p:cNvSpPr txBox="1">
            <a:spLocks noGrp="1"/>
          </p:cNvSpPr>
          <p:nvPr>
            <p:ph type="body" idx="3"/>
          </p:nvPr>
        </p:nvSpPr>
        <p:spPr>
          <a:xfrm>
            <a:off x="607554" y="963533"/>
            <a:ext cx="6666549" cy="5894467"/>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1200"/>
              </a:spcBef>
              <a:spcAft>
                <a:spcPts val="0"/>
              </a:spcAft>
              <a:buSzPts val="2400"/>
              <a:buFont typeface="Arial"/>
              <a:buChar char="•"/>
            </a:pPr>
            <a:r>
              <a:rPr lang="pl-PL" b="1" dirty="0">
                <a:solidFill>
                  <a:srgbClr val="000000"/>
                </a:solidFill>
              </a:rPr>
              <a:t>Rozwój produktów: </a:t>
            </a:r>
            <a:r>
              <a:rPr lang="pl-PL" dirty="0">
                <a:solidFill>
                  <a:srgbClr val="000000"/>
                </a:solidFill>
              </a:rPr>
              <a:t>Tworzenie produktów o minimalnym wpływie na środowisko, przy użyciu zrównoważonych i energooszczędnych materiałów.</a:t>
            </a:r>
          </a:p>
          <a:p>
            <a:pPr marL="342900" lvl="0" indent="-342900" algn="just" rtl="0">
              <a:lnSpc>
                <a:spcPct val="100000"/>
              </a:lnSpc>
              <a:spcBef>
                <a:spcPts val="1200"/>
              </a:spcBef>
              <a:spcAft>
                <a:spcPts val="0"/>
              </a:spcAft>
              <a:buSzPts val="2400"/>
              <a:buFont typeface="Arial"/>
              <a:buChar char="•"/>
            </a:pPr>
            <a:endParaRPr lang="pl-PL" dirty="0">
              <a:solidFill>
                <a:srgbClr val="000000"/>
              </a:solidFill>
            </a:endParaRPr>
          </a:p>
          <a:p>
            <a:pPr marL="342900" lvl="0" indent="-342900" algn="just" rtl="0">
              <a:lnSpc>
                <a:spcPct val="100000"/>
              </a:lnSpc>
              <a:spcBef>
                <a:spcPts val="1200"/>
              </a:spcBef>
              <a:spcAft>
                <a:spcPts val="0"/>
              </a:spcAft>
              <a:buSzPts val="2400"/>
              <a:buFont typeface="Arial"/>
              <a:buChar char="•"/>
            </a:pPr>
            <a:r>
              <a:rPr lang="pl-PL" b="1" dirty="0">
                <a:solidFill>
                  <a:srgbClr val="000000"/>
                </a:solidFill>
              </a:rPr>
              <a:t>Strategie marketingowe: </a:t>
            </a:r>
            <a:r>
              <a:rPr lang="pl-PL" dirty="0">
                <a:solidFill>
                  <a:srgbClr val="000000"/>
                </a:solidFill>
              </a:rPr>
              <a:t>Reklama, opakowania produktów i </a:t>
            </a:r>
            <a:r>
              <a:rPr lang="pl-PL" dirty="0" err="1">
                <a:solidFill>
                  <a:srgbClr val="000000"/>
                </a:solidFill>
              </a:rPr>
              <a:t>branding</a:t>
            </a:r>
            <a:r>
              <a:rPr lang="pl-PL" dirty="0">
                <a:solidFill>
                  <a:srgbClr val="000000"/>
                </a:solidFill>
              </a:rPr>
              <a:t>, które podkreślają inicjatywy środowiskowe.</a:t>
            </a:r>
          </a:p>
          <a:p>
            <a:pPr marL="342900" lvl="0" indent="-342900" algn="just" rtl="0">
              <a:lnSpc>
                <a:spcPct val="100000"/>
              </a:lnSpc>
              <a:spcBef>
                <a:spcPts val="1200"/>
              </a:spcBef>
              <a:spcAft>
                <a:spcPts val="0"/>
              </a:spcAft>
              <a:buSzPts val="2400"/>
              <a:buFont typeface="Arial"/>
              <a:buChar char="•"/>
            </a:pPr>
            <a:endParaRPr lang="pl-PL" dirty="0">
              <a:solidFill>
                <a:srgbClr val="000000"/>
              </a:solidFill>
            </a:endParaRPr>
          </a:p>
          <a:p>
            <a:pPr marL="342900" lvl="0" indent="-342900" algn="just" rtl="0">
              <a:lnSpc>
                <a:spcPct val="100000"/>
              </a:lnSpc>
              <a:spcBef>
                <a:spcPts val="1200"/>
              </a:spcBef>
              <a:spcAft>
                <a:spcPts val="0"/>
              </a:spcAft>
              <a:buSzPts val="2400"/>
              <a:buFont typeface="Arial"/>
              <a:buChar char="•"/>
            </a:pPr>
            <a:r>
              <a:rPr lang="pl-PL" b="1" dirty="0">
                <a:solidFill>
                  <a:srgbClr val="000000"/>
                </a:solidFill>
              </a:rPr>
              <a:t>Zarządzanie łańcuchem dostaw: </a:t>
            </a:r>
            <a:r>
              <a:rPr lang="pl-PL" dirty="0">
                <a:solidFill>
                  <a:srgbClr val="000000"/>
                </a:solidFill>
              </a:rPr>
              <a:t>Optymalizacja operacji, minimalizacja odpadów i przyjęcie zrównoważonych praktyk w celu zmniejszenia emisji gazów cieplarnianych.</a:t>
            </a:r>
            <a:endParaRPr dirty="0"/>
          </a:p>
        </p:txBody>
      </p:sp>
      <p:pic>
        <p:nvPicPr>
          <p:cNvPr id="7" name="Picture 6">
            <a:extLst>
              <a:ext uri="{FF2B5EF4-FFF2-40B4-BE49-F238E27FC236}">
                <a16:creationId xmlns:a16="http://schemas.microsoft.com/office/drawing/2014/main" id="{73E07285-4B4A-D12B-9B3E-2096133E5B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0704" y="1365504"/>
            <a:ext cx="2548529" cy="436473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6"/>
          <p:cNvSpPr txBox="1">
            <a:spLocks noGrp="1"/>
          </p:cNvSpPr>
          <p:nvPr>
            <p:ph type="body" idx="1"/>
          </p:nvPr>
        </p:nvSpPr>
        <p:spPr>
          <a:xfrm>
            <a:off x="607554" y="217708"/>
            <a:ext cx="7873837"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ZIELONE PRAKTYKI MARKETINGOWE</a:t>
            </a:r>
          </a:p>
        </p:txBody>
      </p:sp>
      <p:sp>
        <p:nvSpPr>
          <p:cNvPr id="402" name="Google Shape;402;p66"/>
          <p:cNvSpPr txBox="1">
            <a:spLocks noGrp="1"/>
          </p:cNvSpPr>
          <p:nvPr>
            <p:ph type="body" idx="3"/>
          </p:nvPr>
        </p:nvSpPr>
        <p:spPr>
          <a:xfrm>
            <a:off x="607553" y="1081686"/>
            <a:ext cx="6563807" cy="4102937"/>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pl-PL" dirty="0">
                <a:solidFill>
                  <a:srgbClr val="000000"/>
                </a:solidFill>
              </a:rPr>
              <a:t>Społeczna odpowiedzialność biznesu: Budowanie reputacji w zakresie zarządzania środowiskiem poprzez praktyki odpowiedzialne środowiskowo.</a:t>
            </a:r>
          </a:p>
          <a:p>
            <a:pPr marL="342900" lvl="0" indent="-342900" algn="just" rtl="0">
              <a:lnSpc>
                <a:spcPct val="150000"/>
              </a:lnSpc>
              <a:spcBef>
                <a:spcPts val="1200"/>
              </a:spcBef>
              <a:spcAft>
                <a:spcPts val="0"/>
              </a:spcAft>
              <a:buSzPts val="2400"/>
              <a:buFont typeface="Arial"/>
              <a:buChar char="•"/>
            </a:pPr>
            <a:r>
              <a:rPr lang="pl-PL" dirty="0">
                <a:solidFill>
                  <a:srgbClr val="000000"/>
                </a:solidFill>
              </a:rPr>
              <a:t>Edukacja konsumentów: Zachęcanie konsumentów do zapoznania się z ich wpływem na środowisko i zrównoważonymi praktykami.</a:t>
            </a:r>
            <a:endParaRPr dirty="0"/>
          </a:p>
        </p:txBody>
      </p:sp>
      <p:pic>
        <p:nvPicPr>
          <p:cNvPr id="2" name="Picture 1">
            <a:extLst>
              <a:ext uri="{FF2B5EF4-FFF2-40B4-BE49-F238E27FC236}">
                <a16:creationId xmlns:a16="http://schemas.microsoft.com/office/drawing/2014/main" id="{D178FA20-763C-72C3-EE68-1100F8EEB1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7280" y="1365504"/>
            <a:ext cx="2486406" cy="43647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5"/>
          <p:cNvSpPr txBox="1">
            <a:spLocks noGrp="1"/>
          </p:cNvSpPr>
          <p:nvPr>
            <p:ph type="body" idx="1"/>
          </p:nvPr>
        </p:nvSpPr>
        <p:spPr>
          <a:xfrm>
            <a:off x="920361" y="49734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pl-PL" dirty="0">
                <a:solidFill>
                  <a:srgbClr val="000000"/>
                </a:solidFill>
              </a:rPr>
              <a:t>SPIS TREŚCI</a:t>
            </a:r>
          </a:p>
        </p:txBody>
      </p:sp>
      <p:graphicFrame>
        <p:nvGraphicFramePr>
          <p:cNvPr id="2" name="Google Shape;186;p9">
            <a:extLst>
              <a:ext uri="{FF2B5EF4-FFF2-40B4-BE49-F238E27FC236}">
                <a16:creationId xmlns:a16="http://schemas.microsoft.com/office/drawing/2014/main" id="{C1A09A7D-3AAE-26AF-335A-D8FB9FED820D}"/>
              </a:ext>
            </a:extLst>
          </p:cNvPr>
          <p:cNvGraphicFramePr/>
          <p:nvPr>
            <p:extLst>
              <p:ext uri="{D42A27DB-BD31-4B8C-83A1-F6EECF244321}">
                <p14:modId xmlns:p14="http://schemas.microsoft.com/office/powerpoint/2010/main" val="1235566755"/>
              </p:ext>
            </p:extLst>
          </p:nvPr>
        </p:nvGraphicFramePr>
        <p:xfrm>
          <a:off x="621792" y="1456944"/>
          <a:ext cx="10604250" cy="4787082"/>
        </p:xfrm>
        <a:graphic>
          <a:graphicData uri="http://schemas.openxmlformats.org/drawingml/2006/table">
            <a:tbl>
              <a:tblPr firstRow="1" bandRow="1">
                <a:noFill/>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ctr" rtl="0">
                        <a:lnSpc>
                          <a:spcPct val="100000"/>
                        </a:lnSpc>
                        <a:spcBef>
                          <a:spcPts val="0"/>
                        </a:spcBef>
                        <a:spcAft>
                          <a:spcPts val="0"/>
                        </a:spcAft>
                        <a:buNone/>
                      </a:pPr>
                      <a:r>
                        <a:rPr lang="pl-PL" sz="3600" b="1" i="0" u="none" strike="noStrike" cap="none" dirty="0">
                          <a:solidFill>
                            <a:srgbClr val="73B64B"/>
                          </a:solidFill>
                          <a:latin typeface="Calibri"/>
                          <a:ea typeface="Calibri"/>
                          <a:cs typeface="Calibri"/>
                          <a:sym typeface="Arial"/>
                        </a:rPr>
                        <a:t>Nazwa jednostki</a:t>
                      </a:r>
                      <a:endParaRPr lang="pl-PL" sz="3600" b="1" i="0" u="none" strike="noStrike" cap="none" dirty="0">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pl-PL" sz="3600" b="1" i="0" u="none" strike="noStrike" cap="none" dirty="0">
                          <a:solidFill>
                            <a:srgbClr val="73B64B"/>
                          </a:solidFill>
                          <a:latin typeface="Calibri"/>
                          <a:ea typeface="Calibri"/>
                          <a:cs typeface="Calibri"/>
                          <a:sym typeface="Arial"/>
                        </a:rPr>
                        <a:t>Nazwa jednostki</a:t>
                      </a:r>
                      <a:endParaRPr sz="3600" b="1" i="0" u="none" strike="noStrike" cap="none" dirty="0">
                        <a:solidFill>
                          <a:srgbClr val="73B64B"/>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None/>
                      </a:pP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Wprowadzenie do zestawu startowego SOS</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7) Transparentność łańcucha dostaw</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1"/>
                  </a:ext>
                </a:extLst>
              </a:tr>
              <a:tr h="594004">
                <a:tc>
                  <a:txBody>
                    <a:bodyPr/>
                    <a:lstStyle/>
                    <a:p>
                      <a:pPr marL="0" marR="0" lvl="0" indent="0" algn="l" rtl="0">
                        <a:lnSpc>
                          <a:spcPct val="100000"/>
                        </a:lnSpc>
                        <a:spcBef>
                          <a:spcPts val="0"/>
                        </a:spcBef>
                        <a:spcAft>
                          <a:spcPts val="0"/>
                        </a:spcAft>
                        <a:buNone/>
                      </a:pP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1) Zrównoważone operacje biznesowe</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8) Wzorcowe praktyki</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2"/>
                  </a:ext>
                </a:extLst>
              </a:tr>
              <a:tr h="538150">
                <a:tc>
                  <a:txBody>
                    <a:bodyPr/>
                    <a:lstStyle/>
                    <a:p>
                      <a:pPr marL="0" marR="0" lvl="0" indent="0" algn="l" rtl="0">
                        <a:lnSpc>
                          <a:spcPct val="100000"/>
                        </a:lnSpc>
                        <a:spcBef>
                          <a:spcPts val="0"/>
                        </a:spcBef>
                        <a:spcAft>
                          <a:spcPts val="0"/>
                        </a:spcAft>
                        <a:buNone/>
                      </a:pP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2) Zrównoważone myślenie </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9) Narzędzia cyfrowe</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3"/>
                  </a:ext>
                </a:extLst>
              </a:tr>
              <a:tr h="577418">
                <a:tc>
                  <a:txBody>
                    <a:bodyPr/>
                    <a:lstStyle/>
                    <a:p>
                      <a:pPr marL="0" marR="0" lvl="0" indent="0" algn="l" rtl="0">
                        <a:lnSpc>
                          <a:spcPct val="100000"/>
                        </a:lnSpc>
                        <a:spcBef>
                          <a:spcPts val="0"/>
                        </a:spcBef>
                        <a:spcAft>
                          <a:spcPts val="0"/>
                        </a:spcAft>
                        <a:buNone/>
                      </a:pP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3) Angażowanie pracowników</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10) Pułapki w zrównoważonym </a:t>
                      </a:r>
                      <a:r>
                        <a:rPr lang="pl-PL"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bizesie</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4"/>
                  </a:ext>
                </a:extLst>
              </a:tr>
              <a:tr h="538150">
                <a:tc>
                  <a:txBody>
                    <a:bodyPr/>
                    <a:lstStyle/>
                    <a:p>
                      <a:pPr marL="0" marR="0" lvl="0" indent="0" algn="l" rtl="0">
                        <a:lnSpc>
                          <a:spcPct val="100000"/>
                        </a:lnSpc>
                        <a:spcBef>
                          <a:spcPts val="0"/>
                        </a:spcBef>
                        <a:spcAft>
                          <a:spcPts val="0"/>
                        </a:spcAft>
                        <a:buNone/>
                      </a:pP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4) Obsługa ekologicznych konsumentów</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Podsumowanie zestawu startowego SOS</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5"/>
                  </a:ext>
                </a:extLst>
              </a:tr>
              <a:tr h="538150">
                <a:tc>
                  <a:txBody>
                    <a:bodyPr/>
                    <a:lstStyle/>
                    <a:p>
                      <a:pPr marL="0" marR="0" lvl="0" indent="0" algn="l" rtl="0">
                        <a:lnSpc>
                          <a:spcPct val="100000"/>
                        </a:lnSpc>
                        <a:spcBef>
                          <a:spcPts val="0"/>
                        </a:spcBef>
                        <a:spcAft>
                          <a:spcPts val="0"/>
                        </a:spcAft>
                        <a:buNone/>
                      </a:pP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5)</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Partnerstwa społecznościowe</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Kluczowe terminy i definicje</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6"/>
                  </a:ext>
                </a:extLst>
              </a:tr>
              <a:tr h="538150">
                <a:tc>
                  <a:txBody>
                    <a:bodyPr/>
                    <a:lstStyle/>
                    <a:p>
                      <a:pPr marL="0" marR="0" lvl="0" indent="0" algn="l" rtl="0">
                        <a:lnSpc>
                          <a:spcPct val="100000"/>
                        </a:lnSpc>
                        <a:spcBef>
                          <a:spcPts val="0"/>
                        </a:spcBef>
                        <a:spcAft>
                          <a:spcPts val="0"/>
                        </a:spcAft>
                        <a:buNone/>
                      </a:pP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6)</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Ocenianie i planowanie</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Referencje</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7"/>
          <p:cNvSpPr txBox="1">
            <a:spLocks noGrp="1"/>
          </p:cNvSpPr>
          <p:nvPr>
            <p:ph type="body" idx="1"/>
          </p:nvPr>
        </p:nvSpPr>
        <p:spPr>
          <a:xfrm>
            <a:off x="607548" y="217700"/>
            <a:ext cx="8073155"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POPULARYZACJA ZIELONEGO MARKETINGU </a:t>
            </a:r>
            <a:endParaRPr dirty="0"/>
          </a:p>
        </p:txBody>
      </p:sp>
      <p:sp>
        <p:nvSpPr>
          <p:cNvPr id="410" name="Google Shape;410;p67"/>
          <p:cNvSpPr txBox="1">
            <a:spLocks noGrp="1"/>
          </p:cNvSpPr>
          <p:nvPr>
            <p:ph type="body" idx="3"/>
          </p:nvPr>
        </p:nvSpPr>
        <p:spPr>
          <a:xfrm>
            <a:off x="607553" y="1373935"/>
            <a:ext cx="6563700" cy="5371421"/>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600"/>
              </a:spcBef>
              <a:spcAft>
                <a:spcPts val="0"/>
              </a:spcAft>
              <a:buSzPts val="2400"/>
              <a:buFont typeface="Arial"/>
              <a:buChar char="•"/>
            </a:pPr>
            <a:r>
              <a:rPr lang="pl-PL" dirty="0">
                <a:solidFill>
                  <a:srgbClr val="000000"/>
                </a:solidFill>
              </a:rPr>
              <a:t>W latach 80. i 90. marketing środowiskowy spotkał się ze sceptycyzmem z powodu „</a:t>
            </a:r>
            <a:r>
              <a:rPr lang="pl-PL" dirty="0" err="1">
                <a:solidFill>
                  <a:srgbClr val="000000"/>
                </a:solidFill>
              </a:rPr>
              <a:t>greenwashingu</a:t>
            </a:r>
            <a:r>
              <a:rPr lang="pl-PL" dirty="0">
                <a:solidFill>
                  <a:srgbClr val="000000"/>
                </a:solidFill>
              </a:rPr>
              <a:t>”, w którym firmy fałszywie twierdziły, że ich produkty są przyjazne dla środowiska.</a:t>
            </a:r>
          </a:p>
          <a:p>
            <a:pPr marL="342900" lvl="0" indent="-342900" algn="just" rtl="0">
              <a:lnSpc>
                <a:spcPct val="100000"/>
              </a:lnSpc>
              <a:spcBef>
                <a:spcPts val="600"/>
              </a:spcBef>
              <a:spcAft>
                <a:spcPts val="0"/>
              </a:spcAft>
              <a:buSzPts val="2400"/>
              <a:buFont typeface="Arial"/>
              <a:buChar char="•"/>
            </a:pPr>
            <a:endParaRPr lang="pl-PL" dirty="0">
              <a:solidFill>
                <a:srgbClr val="000000"/>
              </a:solidFill>
            </a:endParaRPr>
          </a:p>
          <a:p>
            <a:pPr marL="342900" lvl="0" indent="-342900" algn="just" rtl="0">
              <a:lnSpc>
                <a:spcPct val="100000"/>
              </a:lnSpc>
              <a:spcBef>
                <a:spcPts val="600"/>
              </a:spcBef>
              <a:spcAft>
                <a:spcPts val="0"/>
              </a:spcAft>
              <a:buSzPts val="2400"/>
              <a:buFont typeface="Arial"/>
              <a:buChar char="•"/>
            </a:pPr>
            <a:r>
              <a:rPr lang="pl-PL" dirty="0">
                <a:solidFill>
                  <a:srgbClr val="000000"/>
                </a:solidFill>
              </a:rPr>
              <a:t>Doprowadziło to do wezwań do wprowadzenia bardziej rygorystycznych standardów i przejrzystości w marketingu ekologicznym.</a:t>
            </a:r>
          </a:p>
          <a:p>
            <a:pPr marL="342900" lvl="0" indent="-342900" algn="just" rtl="0">
              <a:lnSpc>
                <a:spcPct val="100000"/>
              </a:lnSpc>
              <a:spcBef>
                <a:spcPts val="600"/>
              </a:spcBef>
              <a:spcAft>
                <a:spcPts val="0"/>
              </a:spcAft>
              <a:buSzPts val="2400"/>
              <a:buFont typeface="Arial"/>
              <a:buChar char="•"/>
            </a:pPr>
            <a:endParaRPr lang="pl-PL" dirty="0">
              <a:solidFill>
                <a:srgbClr val="000000"/>
              </a:solidFill>
            </a:endParaRPr>
          </a:p>
          <a:p>
            <a:pPr marL="342900" lvl="0" indent="-342900" algn="just" rtl="0">
              <a:lnSpc>
                <a:spcPct val="100000"/>
              </a:lnSpc>
              <a:spcBef>
                <a:spcPts val="600"/>
              </a:spcBef>
              <a:spcAft>
                <a:spcPts val="0"/>
              </a:spcAft>
              <a:buSzPts val="2400"/>
              <a:buFont typeface="Arial"/>
              <a:buChar char="•"/>
            </a:pPr>
            <a:r>
              <a:rPr lang="pl-PL" dirty="0">
                <a:solidFill>
                  <a:srgbClr val="000000"/>
                </a:solidFill>
              </a:rPr>
              <a:t>W 2000 roku wprowadzono nowe przepisy i certyfikaty, takie jak Energy Star, Fair Trade i etykiety ekologiczne.</a:t>
            </a:r>
            <a:endParaRPr dirty="0"/>
          </a:p>
        </p:txBody>
      </p:sp>
      <p:pic>
        <p:nvPicPr>
          <p:cNvPr id="2" name="Picture 1">
            <a:extLst>
              <a:ext uri="{FF2B5EF4-FFF2-40B4-BE49-F238E27FC236}">
                <a16:creationId xmlns:a16="http://schemas.microsoft.com/office/drawing/2014/main" id="{95A03774-8027-ECEA-3EEB-0CC08C3863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0704" y="1365504"/>
            <a:ext cx="2548529" cy="436473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2f0858d4389_0_34"/>
          <p:cNvSpPr txBox="1">
            <a:spLocks noGrp="1"/>
          </p:cNvSpPr>
          <p:nvPr>
            <p:ph type="body" idx="2"/>
          </p:nvPr>
        </p:nvSpPr>
        <p:spPr>
          <a:xfrm>
            <a:off x="767350" y="859400"/>
            <a:ext cx="10439100" cy="58611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1200"/>
              </a:spcBef>
              <a:spcAft>
                <a:spcPts val="0"/>
              </a:spcAft>
              <a:buSzPts val="2400"/>
              <a:buChar char="•"/>
            </a:pPr>
            <a:r>
              <a:rPr lang="pl-PL" dirty="0">
                <a:solidFill>
                  <a:srgbClr val="000000"/>
                </a:solidFill>
              </a:rPr>
              <a:t>Zielony marketing stał się bardziej popularny w 2010 roku.</a:t>
            </a:r>
          </a:p>
          <a:p>
            <a:pPr marL="342900" lvl="0" indent="-342900" algn="just" rtl="0">
              <a:lnSpc>
                <a:spcPct val="100000"/>
              </a:lnSpc>
              <a:spcBef>
                <a:spcPts val="1200"/>
              </a:spcBef>
              <a:spcAft>
                <a:spcPts val="0"/>
              </a:spcAft>
              <a:buSzPts val="2400"/>
              <a:buChar char="•"/>
            </a:pPr>
            <a:r>
              <a:rPr lang="pl-PL" dirty="0">
                <a:solidFill>
                  <a:srgbClr val="000000"/>
                </a:solidFill>
              </a:rPr>
              <a:t>Firmy dostrzegły wartość zrównoważonego rozwoju i zaczęły włączać go do swoich strategii marketingowych i inicjatyw odpowiedzialności społecznej.</a:t>
            </a:r>
          </a:p>
          <a:p>
            <a:pPr marL="342900" lvl="0" indent="-342900" algn="just" rtl="0">
              <a:lnSpc>
                <a:spcPct val="100000"/>
              </a:lnSpc>
              <a:spcBef>
                <a:spcPts val="1200"/>
              </a:spcBef>
              <a:spcAft>
                <a:spcPts val="0"/>
              </a:spcAft>
              <a:buSzPts val="2400"/>
              <a:buChar char="•"/>
            </a:pPr>
            <a:r>
              <a:rPr lang="pl-PL" dirty="0">
                <a:solidFill>
                  <a:srgbClr val="000000"/>
                </a:solidFill>
              </a:rPr>
              <a:t>Zielony marketing ewoluował w kierunku włączenia zrównoważonych praktyk biznesowych, w tym kwestii społecznych i etycznych, czyniąc go integralną częścią praktyk biznesowych.</a:t>
            </a:r>
          </a:p>
          <a:p>
            <a:pPr marL="342900" lvl="0" indent="-342900" algn="just" rtl="0">
              <a:lnSpc>
                <a:spcPct val="100000"/>
              </a:lnSpc>
              <a:spcBef>
                <a:spcPts val="1200"/>
              </a:spcBef>
              <a:spcAft>
                <a:spcPts val="0"/>
              </a:spcAft>
              <a:buSzPts val="2400"/>
              <a:buChar char="•"/>
            </a:pPr>
            <a:r>
              <a:rPr lang="pl-PL" dirty="0">
                <a:solidFill>
                  <a:srgbClr val="000000"/>
                </a:solidFill>
              </a:rPr>
              <a:t>Globalna współpraca na rzecz zrównoważonego rozwoju jest kluczowym trendem w przyszłości zielonego biznesu, ponieważ rządy, firmy i organizacje non-profit współpracują w celu sprostania wyzwaniom środowiskowym. </a:t>
            </a:r>
            <a:endParaRPr dirty="0">
              <a:solidFill>
                <a:srgbClr val="000000"/>
              </a:solidFill>
            </a:endParaRPr>
          </a:p>
          <a:p>
            <a:pPr marL="342900" lvl="0" indent="-342900" algn="just" rtl="0">
              <a:lnSpc>
                <a:spcPct val="100000"/>
              </a:lnSpc>
              <a:spcBef>
                <a:spcPts val="1200"/>
              </a:spcBef>
              <a:spcAft>
                <a:spcPts val="0"/>
              </a:spcAft>
              <a:buSzPts val="2400"/>
              <a:buChar char="•"/>
            </a:pPr>
            <a:r>
              <a:rPr lang="pl-PL" dirty="0">
                <a:solidFill>
                  <a:srgbClr val="000000"/>
                </a:solidFill>
              </a:rPr>
              <a:t>Usprawniona komunikacja staje się coraz ważniejsza, a narzędzia do automatyzacji marketingu i zarządzania relacjami z klientami (CRM) umożliwiają globalną współpracę i rozwój zrównoważonych działań.</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70"/>
          <p:cNvSpPr txBox="1">
            <a:spLocks noGrp="1"/>
          </p:cNvSpPr>
          <p:nvPr>
            <p:ph type="body" idx="1"/>
          </p:nvPr>
        </p:nvSpPr>
        <p:spPr>
          <a:xfrm>
            <a:off x="2085729" y="1300583"/>
            <a:ext cx="6563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pl-PL" dirty="0"/>
              <a:t>ZRÓWNOWAŻONY MARKETING</a:t>
            </a:r>
            <a:endParaRPr dirty="0"/>
          </a:p>
        </p:txBody>
      </p:sp>
      <p:sp>
        <p:nvSpPr>
          <p:cNvPr id="424" name="Google Shape;424;p70"/>
          <p:cNvSpPr txBox="1">
            <a:spLocks noGrp="1"/>
          </p:cNvSpPr>
          <p:nvPr>
            <p:ph type="body" idx="3"/>
          </p:nvPr>
        </p:nvSpPr>
        <p:spPr>
          <a:xfrm>
            <a:off x="762249" y="2684300"/>
            <a:ext cx="7694100" cy="322617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1200"/>
              </a:spcAft>
              <a:buSzPts val="2400"/>
              <a:buFont typeface="Arial"/>
              <a:buChar char="•"/>
            </a:pPr>
            <a:r>
              <a:rPr lang="pl-PL" dirty="0">
                <a:solidFill>
                  <a:srgbClr val="000000"/>
                </a:solidFill>
              </a:rPr>
              <a:t>Zrównoważony marketing jest strategicznym posunięciem mającym na celu nawiązanie kontaktu ze świadomymi konsumentami i utrzymanie się na rynku, ponieważ integruje technologię, wspiera globalną współpracę i reaguje na zmieniające się wymagania klientów.</a:t>
            </a:r>
            <a:endParaRPr dirty="0">
              <a:solidFill>
                <a:srgbClr val="000000"/>
              </a:solidFill>
            </a:endParaRPr>
          </a:p>
        </p:txBody>
      </p:sp>
      <p:pic>
        <p:nvPicPr>
          <p:cNvPr id="5" name="Picture 4">
            <a:extLst>
              <a:ext uri="{FF2B5EF4-FFF2-40B4-BE49-F238E27FC236}">
                <a16:creationId xmlns:a16="http://schemas.microsoft.com/office/drawing/2014/main" id="{93C988BC-9FF0-19BA-372F-398674DDB7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1664" y="1389887"/>
            <a:ext cx="2462784" cy="436473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1"/>
          <p:cNvSpPr txBox="1">
            <a:spLocks noGrp="1"/>
          </p:cNvSpPr>
          <p:nvPr>
            <p:ph type="body" idx="1"/>
          </p:nvPr>
        </p:nvSpPr>
        <p:spPr>
          <a:xfrm>
            <a:off x="4585589" y="474450"/>
            <a:ext cx="6492900" cy="59091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600"/>
              </a:spcBef>
              <a:spcAft>
                <a:spcPts val="0"/>
              </a:spcAft>
              <a:buSzPts val="2400"/>
              <a:buFont typeface="Arial"/>
              <a:buChar char="•"/>
            </a:pPr>
            <a:r>
              <a:rPr lang="pl-PL" dirty="0">
                <a:solidFill>
                  <a:srgbClr val="000000"/>
                </a:solidFill>
                <a:highlight>
                  <a:srgbClr val="FFFFFF"/>
                </a:highlight>
              </a:rPr>
              <a:t>Czynniki wpływające na ekologiczne zachowania konsumentów obejmują satysfakcję, wydajność, wartość, korzyści dla środowiska i oświadczenia na etykietach opakowań.</a:t>
            </a:r>
          </a:p>
          <a:p>
            <a:pPr marL="342900" lvl="0" indent="-342900" algn="just" rtl="0">
              <a:lnSpc>
                <a:spcPct val="100000"/>
              </a:lnSpc>
              <a:spcBef>
                <a:spcPts val="600"/>
              </a:spcBef>
              <a:spcAft>
                <a:spcPts val="0"/>
              </a:spcAft>
              <a:buSzPts val="2400"/>
              <a:buFont typeface="Arial"/>
              <a:buChar char="•"/>
            </a:pPr>
            <a:endParaRPr lang="pl-PL" dirty="0">
              <a:solidFill>
                <a:srgbClr val="000000"/>
              </a:solidFill>
              <a:highlight>
                <a:srgbClr val="FFFFFF"/>
              </a:highlight>
            </a:endParaRPr>
          </a:p>
          <a:p>
            <a:pPr marL="342900" lvl="0" indent="-342900" algn="just" rtl="0">
              <a:lnSpc>
                <a:spcPct val="100000"/>
              </a:lnSpc>
              <a:spcBef>
                <a:spcPts val="600"/>
              </a:spcBef>
              <a:spcAft>
                <a:spcPts val="0"/>
              </a:spcAft>
              <a:buSzPts val="2400"/>
              <a:buFont typeface="Arial"/>
              <a:buChar char="•"/>
            </a:pPr>
            <a:r>
              <a:rPr lang="pl-PL" dirty="0">
                <a:solidFill>
                  <a:srgbClr val="000000"/>
                </a:solidFill>
                <a:highlight>
                  <a:srgbClr val="FFFFFF"/>
                </a:highlight>
              </a:rPr>
              <a:t>Nagrody finansowe mogą również zachęcać do częstszych zakupów i korzystania z ekologicznych produktów.</a:t>
            </a:r>
          </a:p>
          <a:p>
            <a:pPr marL="342900" lvl="0" indent="-342900" algn="just" rtl="0">
              <a:lnSpc>
                <a:spcPct val="100000"/>
              </a:lnSpc>
              <a:spcBef>
                <a:spcPts val="600"/>
              </a:spcBef>
              <a:spcAft>
                <a:spcPts val="0"/>
              </a:spcAft>
              <a:buSzPts val="2400"/>
              <a:buFont typeface="Arial"/>
              <a:buChar char="•"/>
            </a:pPr>
            <a:endParaRPr lang="pl-PL" dirty="0">
              <a:solidFill>
                <a:srgbClr val="000000"/>
              </a:solidFill>
              <a:highlight>
                <a:srgbClr val="FFFFFF"/>
              </a:highlight>
            </a:endParaRPr>
          </a:p>
          <a:p>
            <a:pPr marL="342900" lvl="0" indent="-342900" algn="just" rtl="0">
              <a:lnSpc>
                <a:spcPct val="100000"/>
              </a:lnSpc>
              <a:spcBef>
                <a:spcPts val="600"/>
              </a:spcBef>
              <a:spcAft>
                <a:spcPts val="0"/>
              </a:spcAft>
              <a:buSzPts val="2400"/>
              <a:buFont typeface="Arial"/>
              <a:buChar char="•"/>
            </a:pPr>
            <a:r>
              <a:rPr lang="pl-PL" dirty="0">
                <a:solidFill>
                  <a:srgbClr val="000000"/>
                </a:solidFill>
                <a:highlight>
                  <a:srgbClr val="FFFFFF"/>
                </a:highlight>
              </a:rPr>
              <a:t>Wsparcie, takie jak poprawa umiejętności czytania i pisania, szerzenie obaw, regulacje i praktyki kulturowe mogą zachęcić konsumentów do zdrowych </a:t>
            </a:r>
            <a:r>
              <a:rPr lang="pl-PL" dirty="0" err="1">
                <a:solidFill>
                  <a:srgbClr val="000000"/>
                </a:solidFill>
                <a:highlight>
                  <a:srgbClr val="FFFFFF"/>
                </a:highlight>
              </a:rPr>
              <a:t>zachowań</a:t>
            </a:r>
            <a:r>
              <a:rPr lang="pl-PL" dirty="0">
                <a:solidFill>
                  <a:srgbClr val="000000"/>
                </a:solidFill>
                <a:highlight>
                  <a:srgbClr val="FFFFFF"/>
                </a:highlight>
              </a:rPr>
              <a:t> po zakupie.</a:t>
            </a:r>
            <a:endParaRPr dirty="0">
              <a:solidFill>
                <a:srgbClr val="0000FF"/>
              </a:solidFill>
              <a:highlight>
                <a:srgbClr val="FFFFFF"/>
              </a:highlight>
            </a:endParaRPr>
          </a:p>
        </p:txBody>
      </p:sp>
      <p:sp>
        <p:nvSpPr>
          <p:cNvPr id="432" name="Google Shape;432;p71"/>
          <p:cNvSpPr txBox="1">
            <a:spLocks noGrp="1"/>
          </p:cNvSpPr>
          <p:nvPr>
            <p:ph type="body" idx="2"/>
          </p:nvPr>
        </p:nvSpPr>
        <p:spPr>
          <a:xfrm>
            <a:off x="600998" y="835090"/>
            <a:ext cx="3785471"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ZIELONE STRATEGIE MARKETINGOWE</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2"/>
          <p:cNvSpPr txBox="1">
            <a:spLocks noGrp="1"/>
          </p:cNvSpPr>
          <p:nvPr>
            <p:ph type="body" idx="1"/>
          </p:nvPr>
        </p:nvSpPr>
        <p:spPr>
          <a:xfrm>
            <a:off x="4674742" y="374833"/>
            <a:ext cx="6492900" cy="5166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en-US" sz="2200" b="1" dirty="0">
                <a:solidFill>
                  <a:srgbClr val="222222"/>
                </a:solidFill>
                <a:highlight>
                  <a:srgbClr val="FFFFFF"/>
                </a:highlight>
              </a:rPr>
              <a:t>Z</a:t>
            </a:r>
            <a:r>
              <a:rPr lang="pl-PL" sz="2200" b="1" dirty="0">
                <a:solidFill>
                  <a:srgbClr val="222222"/>
                </a:solidFill>
                <a:highlight>
                  <a:srgbClr val="FFFFFF"/>
                </a:highlight>
              </a:rPr>
              <a:t>rozumienie</a:t>
            </a:r>
            <a:r>
              <a:rPr lang="en-US" sz="2200" b="1" dirty="0">
                <a:solidFill>
                  <a:srgbClr val="222222"/>
                </a:solidFill>
                <a:highlight>
                  <a:srgbClr val="FFFFFF"/>
                </a:highlight>
              </a:rPr>
              <a:t> </a:t>
            </a:r>
            <a:r>
              <a:rPr lang="pl-PL" sz="2200" b="1" dirty="0">
                <a:solidFill>
                  <a:srgbClr val="222222"/>
                </a:solidFill>
                <a:highlight>
                  <a:srgbClr val="FFFFFF"/>
                </a:highlight>
              </a:rPr>
              <a:t>barier</a:t>
            </a:r>
            <a:r>
              <a:rPr lang="en-US" sz="2200" b="1" dirty="0">
                <a:solidFill>
                  <a:srgbClr val="222222"/>
                </a:solidFill>
                <a:highlight>
                  <a:srgbClr val="FFFFFF"/>
                </a:highlight>
              </a:rPr>
              <a:t> </a:t>
            </a:r>
            <a:r>
              <a:rPr lang="pl-PL" sz="2200" b="1" dirty="0">
                <a:solidFill>
                  <a:srgbClr val="222222"/>
                </a:solidFill>
                <a:highlight>
                  <a:srgbClr val="FFFFFF"/>
                </a:highlight>
              </a:rPr>
              <a:t>dla</a:t>
            </a:r>
            <a:r>
              <a:rPr lang="en-US" sz="2200" b="1" dirty="0">
                <a:solidFill>
                  <a:srgbClr val="222222"/>
                </a:solidFill>
                <a:highlight>
                  <a:srgbClr val="FFFFFF"/>
                </a:highlight>
              </a:rPr>
              <a:t> </a:t>
            </a:r>
            <a:r>
              <a:rPr lang="pl-PL" sz="2200" b="1" dirty="0">
                <a:solidFill>
                  <a:srgbClr val="222222"/>
                </a:solidFill>
                <a:highlight>
                  <a:srgbClr val="FFFFFF"/>
                </a:highlight>
              </a:rPr>
              <a:t>konsumentów</a:t>
            </a:r>
          </a:p>
          <a:p>
            <a:pPr marL="342900" lvl="0" indent="-342900" algn="just" rtl="0">
              <a:lnSpc>
                <a:spcPct val="100000"/>
              </a:lnSpc>
              <a:spcBef>
                <a:spcPts val="1200"/>
              </a:spcBef>
              <a:spcAft>
                <a:spcPts val="0"/>
              </a:spcAft>
              <a:buSzPts val="2400"/>
              <a:buFont typeface="Arial" panose="020B0604020202020204" pitchFamily="34" charset="0"/>
              <a:buChar char="•"/>
            </a:pPr>
            <a:r>
              <a:rPr lang="pl-PL" sz="2200" dirty="0">
                <a:solidFill>
                  <a:srgbClr val="222222"/>
                </a:solidFill>
                <a:highlight>
                  <a:srgbClr val="FFFFFF"/>
                </a:highlight>
              </a:rPr>
              <a:t>Określenie, którzy klienci mogą chcieć produktów ekologicznych.</a:t>
            </a:r>
          </a:p>
          <a:p>
            <a:pPr marL="342900" lvl="0" indent="-342900" algn="just" rtl="0">
              <a:lnSpc>
                <a:spcPct val="100000"/>
              </a:lnSpc>
              <a:spcBef>
                <a:spcPts val="1200"/>
              </a:spcBef>
              <a:spcAft>
                <a:spcPts val="0"/>
              </a:spcAft>
              <a:buSzPts val="2400"/>
              <a:buFont typeface="Arial" panose="020B0604020202020204" pitchFamily="34" charset="0"/>
              <a:buChar char="•"/>
            </a:pPr>
            <a:r>
              <a:rPr lang="pl-PL" sz="2200" dirty="0">
                <a:solidFill>
                  <a:srgbClr val="222222"/>
                </a:solidFill>
                <a:highlight>
                  <a:srgbClr val="FFFFFF"/>
                </a:highlight>
              </a:rPr>
              <a:t>Zbadanie, w jaki sposób różne segmenty rynku podejmują decyzje zakupowe.</a:t>
            </a:r>
          </a:p>
          <a:p>
            <a:pPr marL="342900" lvl="0" indent="-342900" algn="just" rtl="0">
              <a:lnSpc>
                <a:spcPct val="100000"/>
              </a:lnSpc>
              <a:spcBef>
                <a:spcPts val="1200"/>
              </a:spcBef>
              <a:spcAft>
                <a:spcPts val="0"/>
              </a:spcAft>
              <a:buSzPts val="2400"/>
              <a:buFont typeface="Arial" panose="020B0604020202020204" pitchFamily="34" charset="0"/>
              <a:buChar char="•"/>
            </a:pPr>
            <a:r>
              <a:rPr lang="pl-PL" sz="2200" dirty="0">
                <a:solidFill>
                  <a:srgbClr val="222222"/>
                </a:solidFill>
                <a:highlight>
                  <a:srgbClr val="FFFFFF"/>
                </a:highlight>
              </a:rPr>
              <a:t>Usunięcie wszystkich barier, zanim konsumenci zmienią swoje zachowania.</a:t>
            </a:r>
          </a:p>
          <a:p>
            <a:pPr marL="0" lvl="0" indent="0" algn="just" rtl="0">
              <a:lnSpc>
                <a:spcPct val="100000"/>
              </a:lnSpc>
              <a:spcBef>
                <a:spcPts val="1200"/>
              </a:spcBef>
              <a:spcAft>
                <a:spcPts val="0"/>
              </a:spcAft>
              <a:buSzPts val="2400"/>
              <a:buNone/>
            </a:pPr>
            <a:r>
              <a:rPr lang="pl-PL" sz="2200" b="1" dirty="0">
                <a:solidFill>
                  <a:srgbClr val="222222"/>
                </a:solidFill>
                <a:highlight>
                  <a:srgbClr val="FFFFFF"/>
                </a:highlight>
              </a:rPr>
              <a:t>Edukacja konsumentów</a:t>
            </a:r>
            <a:endParaRPr sz="2200" dirty="0"/>
          </a:p>
          <a:p>
            <a:pPr marL="342900" lvl="0" indent="-342900" algn="just" rtl="0">
              <a:lnSpc>
                <a:spcPct val="100000"/>
              </a:lnSpc>
              <a:spcBef>
                <a:spcPts val="1200"/>
              </a:spcBef>
              <a:spcAft>
                <a:spcPts val="0"/>
              </a:spcAft>
              <a:buSzPts val="2400"/>
              <a:buFont typeface="Arial"/>
              <a:buChar char="•"/>
            </a:pPr>
            <a:r>
              <a:rPr lang="pl-PL" sz="2200" dirty="0">
                <a:solidFill>
                  <a:srgbClr val="222222"/>
                </a:solidFill>
                <a:highlight>
                  <a:srgbClr val="FFFFFF"/>
                </a:highlight>
              </a:rPr>
              <a:t>Firmy powinny działać jako edukatorzy, zajmując się kwestiami środowiskowymi, takimi jak zanieczyszczenie, zmiany klimatyczne i przełowienie.</a:t>
            </a:r>
          </a:p>
          <a:p>
            <a:pPr marL="342900" lvl="0" indent="-342900" algn="just" rtl="0">
              <a:lnSpc>
                <a:spcPct val="100000"/>
              </a:lnSpc>
              <a:spcBef>
                <a:spcPts val="1200"/>
              </a:spcBef>
              <a:spcAft>
                <a:spcPts val="0"/>
              </a:spcAft>
              <a:buSzPts val="2400"/>
              <a:buFont typeface="Arial"/>
              <a:buChar char="•"/>
            </a:pPr>
            <a:r>
              <a:rPr lang="pl-PL" sz="2200" dirty="0">
                <a:solidFill>
                  <a:srgbClr val="222222"/>
                </a:solidFill>
                <a:highlight>
                  <a:srgbClr val="FFFFFF"/>
                </a:highlight>
              </a:rPr>
              <a:t>Organizacje non-profit i agencje rządowe również powinny przyczyniać się do edukacji ekologicznej.</a:t>
            </a:r>
          </a:p>
          <a:p>
            <a:pPr marL="342900" lvl="0" indent="-342900" algn="just" rtl="0">
              <a:lnSpc>
                <a:spcPct val="100000"/>
              </a:lnSpc>
              <a:spcBef>
                <a:spcPts val="1200"/>
              </a:spcBef>
              <a:spcAft>
                <a:spcPts val="0"/>
              </a:spcAft>
              <a:buSzPts val="2400"/>
              <a:buFont typeface="Arial"/>
              <a:buChar char="•"/>
            </a:pPr>
            <a:endParaRPr sz="2200" dirty="0"/>
          </a:p>
        </p:txBody>
      </p:sp>
      <p:sp>
        <p:nvSpPr>
          <p:cNvPr id="438" name="Google Shape;438;p72"/>
          <p:cNvSpPr txBox="1">
            <a:spLocks noGrp="1"/>
          </p:cNvSpPr>
          <p:nvPr>
            <p:ph type="body" idx="2"/>
          </p:nvPr>
        </p:nvSpPr>
        <p:spPr>
          <a:xfrm>
            <a:off x="600998" y="835090"/>
            <a:ext cx="3652949"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ZIELONE STRATEGIE MARKETINGOWE</a:t>
            </a:r>
          </a:p>
        </p:txBody>
      </p:sp>
      <p:cxnSp>
        <p:nvCxnSpPr>
          <p:cNvPr id="439" name="Google Shape;439;p72"/>
          <p:cNvCxnSpPr/>
          <p:nvPr/>
        </p:nvCxnSpPr>
        <p:spPr>
          <a:xfrm>
            <a:off x="12701900" y="2973525"/>
            <a:ext cx="1650000" cy="16500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3"/>
          <p:cNvSpPr txBox="1">
            <a:spLocks noGrp="1"/>
          </p:cNvSpPr>
          <p:nvPr>
            <p:ph type="body" idx="1"/>
          </p:nvPr>
        </p:nvSpPr>
        <p:spPr>
          <a:xfrm>
            <a:off x="4674742" y="374833"/>
            <a:ext cx="6492931" cy="5734419"/>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pl-PL" b="1" dirty="0">
                <a:solidFill>
                  <a:srgbClr val="222222"/>
                </a:solidFill>
                <a:highlight>
                  <a:srgbClr val="FFFFFF"/>
                </a:highlight>
              </a:rPr>
              <a:t>Tworzenie lepszych produktów</a:t>
            </a:r>
            <a:endParaRPr dirty="0"/>
          </a:p>
          <a:p>
            <a:pPr marL="342900" lvl="0" indent="-342900" algn="just" rtl="0">
              <a:lnSpc>
                <a:spcPct val="100000"/>
              </a:lnSpc>
              <a:spcBef>
                <a:spcPts val="1200"/>
              </a:spcBef>
              <a:spcAft>
                <a:spcPts val="0"/>
              </a:spcAft>
              <a:buSzPts val="2400"/>
              <a:buFont typeface="Arial"/>
              <a:buChar char="•"/>
            </a:pPr>
            <a:r>
              <a:rPr lang="pl-PL" dirty="0">
                <a:solidFill>
                  <a:srgbClr val="222222"/>
                </a:solidFill>
                <a:highlight>
                  <a:srgbClr val="FFFFFF"/>
                </a:highlight>
              </a:rPr>
              <a:t>Firmy powinny tworzyć produkty, które są równe lub lepsze od konwencjonalnych alternatyw.</a:t>
            </a:r>
          </a:p>
          <a:p>
            <a:pPr marL="342900" lvl="0" indent="-342900" algn="just" rtl="0">
              <a:lnSpc>
                <a:spcPct val="100000"/>
              </a:lnSpc>
              <a:spcBef>
                <a:spcPts val="1200"/>
              </a:spcBef>
              <a:spcAft>
                <a:spcPts val="0"/>
              </a:spcAft>
              <a:buSzPts val="2400"/>
              <a:buFont typeface="Arial"/>
              <a:buChar char="•"/>
            </a:pPr>
            <a:r>
              <a:rPr lang="pl-PL" dirty="0">
                <a:solidFill>
                  <a:srgbClr val="222222"/>
                </a:solidFill>
                <a:highlight>
                  <a:srgbClr val="FFFFFF"/>
                </a:highlight>
              </a:rPr>
              <a:t>Konsumenci cenią wydajność, niezawodność i trwałość bardziej niż ekologiczność.</a:t>
            </a:r>
          </a:p>
          <a:p>
            <a:pPr marL="0" lvl="0" indent="0" algn="just" rtl="0">
              <a:lnSpc>
                <a:spcPct val="100000"/>
              </a:lnSpc>
              <a:spcBef>
                <a:spcPts val="1200"/>
              </a:spcBef>
              <a:spcAft>
                <a:spcPts val="0"/>
              </a:spcAft>
              <a:buSzPts val="2400"/>
            </a:pPr>
            <a:r>
              <a:rPr lang="pl-PL" b="1" dirty="0">
                <a:solidFill>
                  <a:srgbClr val="222222"/>
                </a:solidFill>
                <a:highlight>
                  <a:srgbClr val="FFFFFF"/>
                </a:highlight>
              </a:rPr>
              <a:t>Bycie transparentnym</a:t>
            </a:r>
            <a:endParaRPr dirty="0"/>
          </a:p>
          <a:p>
            <a:pPr marL="342900" lvl="0" indent="-342900" algn="just" rtl="0">
              <a:lnSpc>
                <a:spcPct val="100000"/>
              </a:lnSpc>
              <a:spcBef>
                <a:spcPts val="1200"/>
              </a:spcBef>
              <a:spcAft>
                <a:spcPts val="0"/>
              </a:spcAft>
              <a:buSzPts val="2400"/>
              <a:buFont typeface="Arial"/>
              <a:buChar char="•"/>
            </a:pPr>
            <a:r>
              <a:rPr lang="pl-PL" dirty="0">
                <a:solidFill>
                  <a:srgbClr val="222222"/>
                </a:solidFill>
                <a:highlight>
                  <a:srgbClr val="FFFFFF"/>
                </a:highlight>
              </a:rPr>
              <a:t>Firmy powinny informować opinię publiczną o swoim rzeczywistym wpływie na środowisko i starać się go zmniejszyć.</a:t>
            </a:r>
          </a:p>
          <a:p>
            <a:pPr marL="342900" lvl="0" indent="-342900" algn="just" rtl="0">
              <a:lnSpc>
                <a:spcPct val="100000"/>
              </a:lnSpc>
              <a:spcBef>
                <a:spcPts val="1200"/>
              </a:spcBef>
              <a:spcAft>
                <a:spcPts val="0"/>
              </a:spcAft>
              <a:buSzPts val="2400"/>
              <a:buFont typeface="Arial"/>
              <a:buChar char="•"/>
            </a:pPr>
            <a:r>
              <a:rPr lang="pl-PL" dirty="0">
                <a:solidFill>
                  <a:srgbClr val="222222"/>
                </a:solidFill>
                <a:highlight>
                  <a:srgbClr val="FFFFFF"/>
                </a:highlight>
              </a:rPr>
              <a:t>Identyfikacja i rozwiązywanie historycznych problemów związanych z ich produktami lub działaniami ma kluczowe znaczenie.</a:t>
            </a:r>
            <a:endParaRPr dirty="0"/>
          </a:p>
        </p:txBody>
      </p:sp>
      <p:sp>
        <p:nvSpPr>
          <p:cNvPr id="445" name="Google Shape;445;p73"/>
          <p:cNvSpPr txBox="1">
            <a:spLocks noGrp="1"/>
          </p:cNvSpPr>
          <p:nvPr>
            <p:ph type="body" idx="2"/>
          </p:nvPr>
        </p:nvSpPr>
        <p:spPr>
          <a:xfrm>
            <a:off x="600998" y="835090"/>
            <a:ext cx="3785471"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ZIELONE STRATEGIE MARKETINGOWE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4"/>
          <p:cNvSpPr txBox="1">
            <a:spLocks noGrp="1"/>
          </p:cNvSpPr>
          <p:nvPr>
            <p:ph type="body" idx="1"/>
          </p:nvPr>
        </p:nvSpPr>
        <p:spPr>
          <a:xfrm>
            <a:off x="4674742" y="374833"/>
            <a:ext cx="6492931" cy="617174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pl-PL" b="1" dirty="0">
                <a:solidFill>
                  <a:srgbClr val="222222"/>
                </a:solidFill>
                <a:highlight>
                  <a:srgbClr val="FFFFFF"/>
                </a:highlight>
              </a:rPr>
              <a:t>Oferowanie więcej</a:t>
            </a:r>
            <a:endParaRPr dirty="0"/>
          </a:p>
          <a:p>
            <a:pPr marL="342900" lvl="0" indent="-342900" algn="just" rtl="0">
              <a:lnSpc>
                <a:spcPct val="100000"/>
              </a:lnSpc>
              <a:spcBef>
                <a:spcPts val="1200"/>
              </a:spcBef>
              <a:spcAft>
                <a:spcPts val="0"/>
              </a:spcAft>
              <a:buSzPts val="2400"/>
              <a:buFont typeface="Arial"/>
              <a:buChar char="•"/>
            </a:pPr>
            <a:r>
              <a:rPr lang="pl-PL" dirty="0">
                <a:solidFill>
                  <a:srgbClr val="222222"/>
                </a:solidFill>
                <a:highlight>
                  <a:srgbClr val="FFFFFF"/>
                </a:highlight>
              </a:rPr>
              <a:t>Firmy powinny upewnić się, że konsumenci rozumieją zwrot z inwestycji.</a:t>
            </a:r>
          </a:p>
          <a:p>
            <a:pPr marL="342900" lvl="0" indent="-342900" algn="just" rtl="0">
              <a:lnSpc>
                <a:spcPct val="100000"/>
              </a:lnSpc>
              <a:spcBef>
                <a:spcPts val="1200"/>
              </a:spcBef>
              <a:spcAft>
                <a:spcPts val="0"/>
              </a:spcAft>
              <a:buSzPts val="2400"/>
              <a:buFont typeface="Arial"/>
              <a:buChar char="•"/>
            </a:pPr>
            <a:r>
              <a:rPr lang="pl-PL" dirty="0">
                <a:solidFill>
                  <a:srgbClr val="222222"/>
                </a:solidFill>
                <a:highlight>
                  <a:srgbClr val="FFFFFF"/>
                </a:highlight>
              </a:rPr>
              <a:t>Konsumenci są bardziej skłonni do wypróbowania nowych ekologicznych produktów, gdy rozumieją ich korzyści dla środowiska.</a:t>
            </a:r>
          </a:p>
          <a:p>
            <a:pPr marL="0" lvl="0" indent="0" algn="just" rtl="0">
              <a:lnSpc>
                <a:spcPct val="100000"/>
              </a:lnSpc>
              <a:spcBef>
                <a:spcPts val="1200"/>
              </a:spcBef>
              <a:spcAft>
                <a:spcPts val="0"/>
              </a:spcAft>
              <a:buSzPts val="2400"/>
            </a:pPr>
            <a:r>
              <a:rPr lang="pl-PL" b="1" dirty="0">
                <a:solidFill>
                  <a:srgbClr val="222222"/>
                </a:solidFill>
                <a:highlight>
                  <a:srgbClr val="FFFFFF"/>
                </a:highlight>
              </a:rPr>
              <a:t>Dostarczanie produktów klientom</a:t>
            </a:r>
            <a:endParaRPr dirty="0"/>
          </a:p>
          <a:p>
            <a:pPr marL="342900" lvl="0" indent="-342900" algn="just" rtl="0">
              <a:lnSpc>
                <a:spcPct val="100000"/>
              </a:lnSpc>
              <a:spcBef>
                <a:spcPts val="1200"/>
              </a:spcBef>
              <a:spcAft>
                <a:spcPts val="0"/>
              </a:spcAft>
              <a:buSzPts val="2400"/>
              <a:buFont typeface="Arial"/>
              <a:buChar char="•"/>
            </a:pPr>
            <a:r>
              <a:rPr lang="pl-PL" dirty="0">
                <a:solidFill>
                  <a:srgbClr val="222222"/>
                </a:solidFill>
                <a:highlight>
                  <a:srgbClr val="FFFFFF"/>
                </a:highlight>
              </a:rPr>
              <a:t>Firmy muszą zadbać o to, by konsumenci mogli znaleźć ich produkty.</a:t>
            </a:r>
          </a:p>
          <a:p>
            <a:pPr marL="342900" lvl="0" indent="-342900" algn="just" rtl="0">
              <a:lnSpc>
                <a:spcPct val="100000"/>
              </a:lnSpc>
              <a:spcBef>
                <a:spcPts val="1200"/>
              </a:spcBef>
              <a:spcAft>
                <a:spcPts val="0"/>
              </a:spcAft>
              <a:buSzPts val="2400"/>
              <a:buFont typeface="Arial"/>
              <a:buChar char="•"/>
            </a:pPr>
            <a:r>
              <a:rPr lang="pl-PL" dirty="0">
                <a:solidFill>
                  <a:srgbClr val="222222"/>
                </a:solidFill>
                <a:highlight>
                  <a:srgbClr val="FFFFFF"/>
                </a:highlight>
              </a:rPr>
              <a:t>Konsumenci są coraz bardziej zaniepokojeni wpływem środowiskowym i społecznym kupowanych produktów, ale ich intencje często nie przekładają się na działania.</a:t>
            </a:r>
            <a:endParaRPr dirty="0"/>
          </a:p>
        </p:txBody>
      </p:sp>
      <p:sp>
        <p:nvSpPr>
          <p:cNvPr id="451" name="Google Shape;451;p74"/>
          <p:cNvSpPr txBox="1">
            <a:spLocks noGrp="1"/>
          </p:cNvSpPr>
          <p:nvPr>
            <p:ph type="body" idx="2"/>
          </p:nvPr>
        </p:nvSpPr>
        <p:spPr>
          <a:xfrm>
            <a:off x="600999" y="835090"/>
            <a:ext cx="37722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ZIELONE STRATEGIE MARKETINGOWE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5"/>
          <p:cNvSpPr txBox="1">
            <a:spLocks noGrp="1"/>
          </p:cNvSpPr>
          <p:nvPr>
            <p:ph type="body" idx="1"/>
          </p:nvPr>
        </p:nvSpPr>
        <p:spPr>
          <a:xfrm>
            <a:off x="4674742" y="374833"/>
            <a:ext cx="6492931"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600"/>
              </a:spcBef>
              <a:spcAft>
                <a:spcPts val="0"/>
              </a:spcAft>
              <a:buSzPts val="2400"/>
              <a:buFont typeface="Arial"/>
              <a:buChar char="•"/>
            </a:pPr>
            <a:r>
              <a:rPr lang="pl-PL" dirty="0">
                <a:solidFill>
                  <a:srgbClr val="222222"/>
                </a:solidFill>
                <a:highlight>
                  <a:srgbClr val="FFFFFF"/>
                </a:highlight>
              </a:rPr>
              <a:t>Zielone kampanie często napotykają opóźnienie między koncepcją a praktyką ze względu na zaangażowania konsumentów, lenistwo, </a:t>
            </a:r>
            <a:r>
              <a:rPr lang="pl-PL" dirty="0" err="1">
                <a:solidFill>
                  <a:srgbClr val="222222"/>
                </a:solidFill>
                <a:highlight>
                  <a:srgbClr val="FFFFFF"/>
                </a:highlight>
              </a:rPr>
              <a:t>pazerstwo</a:t>
            </a:r>
            <a:r>
              <a:rPr lang="pl-PL" dirty="0">
                <a:solidFill>
                  <a:srgbClr val="222222"/>
                </a:solidFill>
                <a:highlight>
                  <a:srgbClr val="FFFFFF"/>
                </a:highlight>
              </a:rPr>
              <a:t> lub czynniki. </a:t>
            </a:r>
          </a:p>
          <a:p>
            <a:pPr marL="342900" lvl="0" indent="-342900" algn="just" rtl="0">
              <a:lnSpc>
                <a:spcPct val="100000"/>
              </a:lnSpc>
              <a:spcBef>
                <a:spcPts val="600"/>
              </a:spcBef>
              <a:spcAft>
                <a:spcPts val="0"/>
              </a:spcAft>
              <a:buSzPts val="2400"/>
              <a:buFont typeface="Arial"/>
              <a:buChar char="•"/>
            </a:pPr>
            <a:r>
              <a:rPr lang="pl-PL" dirty="0">
                <a:solidFill>
                  <a:srgbClr val="222222"/>
                </a:solidFill>
                <a:highlight>
                  <a:srgbClr val="FFFFFF"/>
                </a:highlight>
              </a:rPr>
              <a:t>Co więcej, firmy nie edukowały konsumentów w wystarczającym stopniu o korzyściach płynących z ekologicznych produktów ani nie tworzyły ofert, które skutecznie zaspokajałyby ich potrzeby. </a:t>
            </a:r>
          </a:p>
          <a:p>
            <a:pPr marL="342900" lvl="0" indent="-342900" algn="just" rtl="0">
              <a:lnSpc>
                <a:spcPct val="100000"/>
              </a:lnSpc>
              <a:spcBef>
                <a:spcPts val="600"/>
              </a:spcBef>
              <a:spcAft>
                <a:spcPts val="0"/>
              </a:spcAft>
              <a:buSzPts val="2400"/>
              <a:buFont typeface="Arial"/>
              <a:buChar char="•"/>
            </a:pPr>
            <a:r>
              <a:rPr lang="pl-PL" dirty="0">
                <a:solidFill>
                  <a:srgbClr val="222222"/>
                </a:solidFill>
                <a:highlight>
                  <a:srgbClr val="FFFFFF"/>
                </a:highlight>
              </a:rPr>
              <a:t>Pomimo chęci konsumentów do działania w sposób przyjazny dla środowiska, polegają oni na firmach jako liderach.</a:t>
            </a:r>
          </a:p>
          <a:p>
            <a:pPr marL="342900" lvl="0" indent="-342900" algn="just" rtl="0">
              <a:lnSpc>
                <a:spcPct val="100000"/>
              </a:lnSpc>
              <a:spcBef>
                <a:spcPts val="600"/>
              </a:spcBef>
              <a:spcAft>
                <a:spcPts val="0"/>
              </a:spcAft>
              <a:buSzPts val="2400"/>
              <a:buFont typeface="Arial"/>
              <a:buChar char="•"/>
            </a:pPr>
            <a:r>
              <a:rPr lang="pl-PL" dirty="0">
                <a:solidFill>
                  <a:srgbClr val="222222"/>
                </a:solidFill>
                <a:highlight>
                  <a:srgbClr val="FFFFFF"/>
                </a:highlight>
              </a:rPr>
              <a:t>Według globalnego badania 61% konsumentów uważa, że korporacje powinny przejąć inicjatywę w walce ze zmianami klimatycznymi.</a:t>
            </a:r>
            <a:endParaRPr dirty="0"/>
          </a:p>
        </p:txBody>
      </p:sp>
      <p:sp>
        <p:nvSpPr>
          <p:cNvPr id="457" name="Google Shape;457;p75"/>
          <p:cNvSpPr txBox="1">
            <a:spLocks noGrp="1"/>
          </p:cNvSpPr>
          <p:nvPr>
            <p:ph type="body" idx="2"/>
          </p:nvPr>
        </p:nvSpPr>
        <p:spPr>
          <a:xfrm>
            <a:off x="600999" y="835090"/>
            <a:ext cx="3864984"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ZIELONE STRATEGIE MARKETINGOWE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6"/>
          <p:cNvSpPr txBox="1">
            <a:spLocks noGrp="1"/>
          </p:cNvSpPr>
          <p:nvPr>
            <p:ph type="body" idx="1"/>
          </p:nvPr>
        </p:nvSpPr>
        <p:spPr>
          <a:xfrm>
            <a:off x="4674742" y="374833"/>
            <a:ext cx="6492931"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600"/>
              </a:spcBef>
              <a:spcAft>
                <a:spcPts val="0"/>
              </a:spcAft>
              <a:buSzPts val="2400"/>
              <a:buFont typeface="Arial"/>
              <a:buChar char="•"/>
            </a:pPr>
            <a:r>
              <a:rPr lang="pl-PL" dirty="0">
                <a:solidFill>
                  <a:srgbClr val="222222"/>
                </a:solidFill>
                <a:highlight>
                  <a:srgbClr val="FFFFFF"/>
                </a:highlight>
              </a:rPr>
              <a:t>Firmy muszą opracowywać coraz więcej lepszych produktów przyjaznych dla środowiska i edukować konsumentów.</a:t>
            </a:r>
          </a:p>
          <a:p>
            <a:pPr marL="342900" lvl="0" indent="-342900" algn="just" rtl="0">
              <a:lnSpc>
                <a:spcPct val="100000"/>
              </a:lnSpc>
              <a:spcBef>
                <a:spcPts val="600"/>
              </a:spcBef>
              <a:spcAft>
                <a:spcPts val="0"/>
              </a:spcAft>
              <a:buSzPts val="2400"/>
              <a:buFont typeface="Arial"/>
              <a:buChar char="•"/>
            </a:pPr>
            <a:r>
              <a:rPr lang="pl-PL" dirty="0">
                <a:solidFill>
                  <a:srgbClr val="222222"/>
                </a:solidFill>
                <a:highlight>
                  <a:srgbClr val="FFFFFF"/>
                </a:highlight>
              </a:rPr>
              <a:t>Badanie </a:t>
            </a:r>
            <a:r>
              <a:rPr lang="pl-PL" dirty="0" err="1">
                <a:solidFill>
                  <a:srgbClr val="222222"/>
                </a:solidFill>
                <a:highlight>
                  <a:srgbClr val="FFFFFF"/>
                </a:highlight>
              </a:rPr>
              <a:t>National</a:t>
            </a:r>
            <a:r>
              <a:rPr lang="pl-PL" dirty="0">
                <a:solidFill>
                  <a:srgbClr val="222222"/>
                </a:solidFill>
                <a:highlight>
                  <a:srgbClr val="FFFFFF"/>
                </a:highlight>
              </a:rPr>
              <a:t> Technology Readiness </a:t>
            </a:r>
            <a:r>
              <a:rPr lang="pl-PL" dirty="0" err="1">
                <a:solidFill>
                  <a:srgbClr val="222222"/>
                </a:solidFill>
                <a:highlight>
                  <a:srgbClr val="FFFFFF"/>
                </a:highlight>
              </a:rPr>
              <a:t>Survey</a:t>
            </a:r>
            <a:r>
              <a:rPr lang="pl-PL" dirty="0">
                <a:solidFill>
                  <a:srgbClr val="222222"/>
                </a:solidFill>
                <a:highlight>
                  <a:srgbClr val="FFFFFF"/>
                </a:highlight>
              </a:rPr>
              <a:t> z 2007 r. wykazało, że ponad dwie trzecie uczestników twierdzi, że woli robić interesy z firmami odpowiedzialnymi środowiskowo, ale prawie połowa twierdzi, że trudno jest znaleźć ekologiczne towary i usługi.</a:t>
            </a:r>
          </a:p>
          <a:p>
            <a:pPr marL="342900" lvl="0" indent="-342900" algn="just" rtl="0">
              <a:lnSpc>
                <a:spcPct val="100000"/>
              </a:lnSpc>
              <a:spcBef>
                <a:spcPts val="600"/>
              </a:spcBef>
              <a:spcAft>
                <a:spcPts val="0"/>
              </a:spcAft>
              <a:buSzPts val="2400"/>
              <a:buFont typeface="Arial"/>
              <a:buChar char="•"/>
            </a:pPr>
            <a:r>
              <a:rPr lang="pl-PL" dirty="0">
                <a:solidFill>
                  <a:srgbClr val="222222"/>
                </a:solidFill>
                <a:highlight>
                  <a:srgbClr val="FFFFFF"/>
                </a:highlight>
              </a:rPr>
              <a:t>Korporacje mogą czerpać wiele korzyści z przejścia na ekologię, takich jak zmniejszenie zużycia energii, zmniejszenie ryzyka, sprostanie zagrożeniom konkurencyjnym, wzmocnienie marki i zwiększenie przychodów.</a:t>
            </a:r>
            <a:endParaRPr dirty="0">
              <a:solidFill>
                <a:srgbClr val="0000FF"/>
              </a:solidFill>
              <a:highlight>
                <a:srgbClr val="FFFFFF"/>
              </a:highlight>
            </a:endParaRPr>
          </a:p>
        </p:txBody>
      </p:sp>
      <p:sp>
        <p:nvSpPr>
          <p:cNvPr id="463" name="Google Shape;463;p76"/>
          <p:cNvSpPr txBox="1">
            <a:spLocks noGrp="1"/>
          </p:cNvSpPr>
          <p:nvPr>
            <p:ph type="body" idx="2"/>
          </p:nvPr>
        </p:nvSpPr>
        <p:spPr>
          <a:xfrm>
            <a:off x="600998" y="835090"/>
            <a:ext cx="3745715"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ZIELONE STRATEGIE MARKETINGOWE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7"/>
          <p:cNvSpPr txBox="1">
            <a:spLocks noGrp="1"/>
          </p:cNvSpPr>
          <p:nvPr>
            <p:ph type="body" idx="1"/>
          </p:nvPr>
        </p:nvSpPr>
        <p:spPr>
          <a:xfrm>
            <a:off x="1463929" y="664608"/>
            <a:ext cx="6831932"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ROLA ZIELONYCH KONSUMENTÓW</a:t>
            </a:r>
            <a:endParaRPr dirty="0"/>
          </a:p>
        </p:txBody>
      </p:sp>
      <p:sp>
        <p:nvSpPr>
          <p:cNvPr id="470" name="Google Shape;470;p77"/>
          <p:cNvSpPr txBox="1">
            <a:spLocks noGrp="1"/>
          </p:cNvSpPr>
          <p:nvPr>
            <p:ph type="body" idx="3"/>
          </p:nvPr>
        </p:nvSpPr>
        <p:spPr>
          <a:xfrm>
            <a:off x="581049" y="1615248"/>
            <a:ext cx="72828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pl-PL" dirty="0">
                <a:solidFill>
                  <a:srgbClr val="000000"/>
                </a:solidFill>
              </a:rPr>
              <a:t>Na zachowania konsumentów wpływają dwa główne elementy: jednostka oraz środowisko instytucjonalne.</a:t>
            </a:r>
          </a:p>
          <a:p>
            <a:pPr marL="342900" lvl="0" indent="-342900" algn="just" rtl="0">
              <a:lnSpc>
                <a:spcPct val="150000"/>
              </a:lnSpc>
              <a:spcBef>
                <a:spcPts val="600"/>
              </a:spcBef>
              <a:spcAft>
                <a:spcPts val="0"/>
              </a:spcAft>
              <a:buSzPts val="2400"/>
              <a:buFont typeface="Arial"/>
              <a:buChar char="•"/>
            </a:pPr>
            <a:r>
              <a:rPr lang="pl-PL" dirty="0">
                <a:solidFill>
                  <a:srgbClr val="000000"/>
                </a:solidFill>
              </a:rPr>
              <a:t>Koncepcja ekologicznych </a:t>
            </a:r>
            <a:r>
              <a:rPr lang="pl-PL" dirty="0" err="1">
                <a:solidFill>
                  <a:srgbClr val="000000"/>
                </a:solidFill>
              </a:rPr>
              <a:t>zachowań</a:t>
            </a:r>
            <a:r>
              <a:rPr lang="pl-PL" dirty="0">
                <a:solidFill>
                  <a:srgbClr val="000000"/>
                </a:solidFill>
              </a:rPr>
              <a:t> konsumenckich pojawiła się jako trend społeczny i z czasem zyskała na znaczeniu.</a:t>
            </a:r>
          </a:p>
          <a:p>
            <a:pPr marL="342900" lvl="0" indent="-342900" algn="just" rtl="0">
              <a:lnSpc>
                <a:spcPct val="150000"/>
              </a:lnSpc>
              <a:spcBef>
                <a:spcPts val="600"/>
              </a:spcBef>
              <a:spcAft>
                <a:spcPts val="0"/>
              </a:spcAft>
              <a:buSzPts val="2400"/>
              <a:buFont typeface="Arial"/>
              <a:buChar char="•"/>
            </a:pPr>
            <a:r>
              <a:rPr lang="pl-PL" dirty="0">
                <a:solidFill>
                  <a:srgbClr val="000000"/>
                </a:solidFill>
              </a:rPr>
              <a:t>Istnieje kilka kluczowych czynników, które odgrywają znaczącą rolę w kształtowaniu ekologicznych </a:t>
            </a:r>
            <a:r>
              <a:rPr lang="pl-PL" dirty="0" err="1">
                <a:solidFill>
                  <a:srgbClr val="000000"/>
                </a:solidFill>
              </a:rPr>
              <a:t>zachowań</a:t>
            </a:r>
            <a:r>
              <a:rPr lang="pl-PL" dirty="0">
                <a:solidFill>
                  <a:srgbClr val="000000"/>
                </a:solidFill>
              </a:rPr>
              <a:t> konsumentów.</a:t>
            </a:r>
            <a:endParaRPr dirty="0"/>
          </a:p>
        </p:txBody>
      </p:sp>
      <p:pic>
        <p:nvPicPr>
          <p:cNvPr id="3" name="Picture 2">
            <a:extLst>
              <a:ext uri="{FF2B5EF4-FFF2-40B4-BE49-F238E27FC236}">
                <a16:creationId xmlns:a16="http://schemas.microsoft.com/office/drawing/2014/main" id="{9AEAAEE1-809A-AF92-9853-91A73A946B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5088" y="1328928"/>
            <a:ext cx="2534412" cy="43891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1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211" name="Google Shape;211;p1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12" name="Google Shape;212;p11"/>
          <p:cNvSpPr txBox="1"/>
          <p:nvPr/>
        </p:nvSpPr>
        <p:spPr>
          <a:xfrm>
            <a:off x="5906320" y="4514232"/>
            <a:ext cx="56088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OBSŁUGA EKOLOGICZNYCH</a:t>
            </a:r>
          </a:p>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Arial"/>
                <a:cs typeface="Calibri"/>
                <a:sym typeface="Calibri"/>
              </a:rPr>
              <a:t>KONSUMENTÓW</a:t>
            </a:r>
            <a:endParaRPr lang="pl-PL"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8"/>
          <p:cNvSpPr txBox="1">
            <a:spLocks noGrp="1"/>
          </p:cNvSpPr>
          <p:nvPr>
            <p:ph type="body" idx="1"/>
          </p:nvPr>
        </p:nvSpPr>
        <p:spPr>
          <a:xfrm>
            <a:off x="1226329" y="500633"/>
            <a:ext cx="7043028"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ROLA ZIELONYCH KONSUMENTÓW</a:t>
            </a:r>
          </a:p>
        </p:txBody>
      </p:sp>
      <p:sp>
        <p:nvSpPr>
          <p:cNvPr id="478" name="Google Shape;478;p78"/>
          <p:cNvSpPr txBox="1">
            <a:spLocks noGrp="1"/>
          </p:cNvSpPr>
          <p:nvPr>
            <p:ph type="body" idx="3"/>
          </p:nvPr>
        </p:nvSpPr>
        <p:spPr>
          <a:xfrm>
            <a:off x="607554" y="1493286"/>
            <a:ext cx="7282800" cy="4836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pPr>
            <a:r>
              <a:rPr lang="pl-PL" b="1" dirty="0">
                <a:solidFill>
                  <a:srgbClr val="000000"/>
                </a:solidFill>
              </a:rPr>
              <a:t>1. Wpływy kulturowe i religijne </a:t>
            </a:r>
          </a:p>
          <a:p>
            <a:pPr marL="0" lvl="0" indent="0" algn="just" rtl="0">
              <a:lnSpc>
                <a:spcPct val="100000"/>
              </a:lnSpc>
              <a:spcBef>
                <a:spcPts val="600"/>
              </a:spcBef>
              <a:spcAft>
                <a:spcPts val="0"/>
              </a:spcAft>
              <a:buSzPts val="2400"/>
            </a:pPr>
            <a:r>
              <a:rPr lang="pl-PL" dirty="0">
                <a:solidFill>
                  <a:srgbClr val="000000"/>
                </a:solidFill>
              </a:rPr>
              <a:t>Przekonania kulturowe i religijne wpływają na postawy konsumentów wobec zarządzania środowiskiem i korzystania z ekologicznych produktów i technologii.</a:t>
            </a:r>
          </a:p>
          <a:p>
            <a:pPr marL="0" lvl="0" indent="0" algn="just" rtl="0">
              <a:lnSpc>
                <a:spcPct val="100000"/>
              </a:lnSpc>
              <a:spcBef>
                <a:spcPts val="600"/>
              </a:spcBef>
              <a:spcAft>
                <a:spcPts val="0"/>
              </a:spcAft>
              <a:buSzPts val="2400"/>
            </a:pPr>
            <a:r>
              <a:rPr lang="pl-PL" dirty="0">
                <a:solidFill>
                  <a:srgbClr val="000000"/>
                </a:solidFill>
              </a:rPr>
              <a:t>Badania wykazały, że przynależność kulturowa i religijna danej osoby może kształtować jej zachowanie jako ekologicznego konsumenta.</a:t>
            </a:r>
          </a:p>
          <a:p>
            <a:pPr marL="0" lvl="0" indent="0" algn="just" rtl="0">
              <a:lnSpc>
                <a:spcPct val="100000"/>
              </a:lnSpc>
              <a:spcBef>
                <a:spcPts val="600"/>
              </a:spcBef>
              <a:spcAft>
                <a:spcPts val="0"/>
              </a:spcAft>
              <a:buSzPts val="2400"/>
            </a:pPr>
            <a:r>
              <a:rPr lang="pl-PL" dirty="0">
                <a:solidFill>
                  <a:srgbClr val="000000"/>
                </a:solidFill>
              </a:rPr>
              <a:t>Na przykład buddyzm uczy zasad zrównoważonego rozwoju, a Dalajlama opowiada się za działaniami na rzecz klimatu, ponownym zalesianiem i ochroną ekosystemów.</a:t>
            </a:r>
            <a:endParaRPr dirty="0"/>
          </a:p>
        </p:txBody>
      </p:sp>
      <p:pic>
        <p:nvPicPr>
          <p:cNvPr id="2" name="Picture 1">
            <a:extLst>
              <a:ext uri="{FF2B5EF4-FFF2-40B4-BE49-F238E27FC236}">
                <a16:creationId xmlns:a16="http://schemas.microsoft.com/office/drawing/2014/main" id="{B75281E7-B489-B0D4-5929-B5F65FAD83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1664" y="1389887"/>
            <a:ext cx="2462784" cy="436473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9"/>
          <p:cNvSpPr txBox="1">
            <a:spLocks noGrp="1"/>
          </p:cNvSpPr>
          <p:nvPr>
            <p:ph type="body" idx="1"/>
          </p:nvPr>
        </p:nvSpPr>
        <p:spPr>
          <a:xfrm>
            <a:off x="1243503" y="500633"/>
            <a:ext cx="7065609"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ROLA ZIELONYCH KONSUMENTÓW</a:t>
            </a:r>
          </a:p>
        </p:txBody>
      </p:sp>
      <p:sp>
        <p:nvSpPr>
          <p:cNvPr id="486" name="Google Shape;486;p79"/>
          <p:cNvSpPr txBox="1">
            <a:spLocks noGrp="1"/>
          </p:cNvSpPr>
          <p:nvPr>
            <p:ph type="body" idx="3"/>
          </p:nvPr>
        </p:nvSpPr>
        <p:spPr>
          <a:xfrm>
            <a:off x="607554" y="1493286"/>
            <a:ext cx="7354800" cy="4836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en-US" b="1" dirty="0">
                <a:solidFill>
                  <a:srgbClr val="000000"/>
                </a:solidFill>
              </a:rPr>
              <a:t>2. </a:t>
            </a:r>
            <a:r>
              <a:rPr lang="pl-PL" b="1" dirty="0">
                <a:solidFill>
                  <a:srgbClr val="000000"/>
                </a:solidFill>
              </a:rPr>
              <a:t>Wiek, płeć i dochód</a:t>
            </a:r>
            <a:endParaRPr dirty="0"/>
          </a:p>
          <a:p>
            <a:pPr marL="342900" lvl="0" indent="-342900" algn="just" rtl="0">
              <a:lnSpc>
                <a:spcPct val="100000"/>
              </a:lnSpc>
              <a:spcBef>
                <a:spcPts val="600"/>
              </a:spcBef>
              <a:spcAft>
                <a:spcPts val="0"/>
              </a:spcAft>
              <a:buSzPts val="2400"/>
              <a:buFont typeface="Arial"/>
              <a:buChar char="•"/>
            </a:pPr>
            <a:r>
              <a:rPr lang="pl-PL" dirty="0">
                <a:solidFill>
                  <a:srgbClr val="000000"/>
                </a:solidFill>
              </a:rPr>
              <a:t>Mają one znaczący wpływ na zachowania ekologicznych konsumentów.</a:t>
            </a:r>
          </a:p>
          <a:p>
            <a:pPr marL="342900" lvl="0" indent="-342900" algn="just" rtl="0">
              <a:lnSpc>
                <a:spcPct val="100000"/>
              </a:lnSpc>
              <a:spcBef>
                <a:spcPts val="600"/>
              </a:spcBef>
              <a:spcAft>
                <a:spcPts val="0"/>
              </a:spcAft>
              <a:buSzPts val="2400"/>
              <a:buFont typeface="Arial"/>
              <a:buChar char="•"/>
            </a:pPr>
            <a:r>
              <a:rPr lang="pl-PL" dirty="0">
                <a:solidFill>
                  <a:srgbClr val="000000"/>
                </a:solidFill>
              </a:rPr>
              <a:t>Młodzi konsumenci są bardziej otwarci na nowe technologie i trendy.</a:t>
            </a:r>
          </a:p>
          <a:p>
            <a:pPr marL="342900" lvl="0" indent="-342900" algn="just" rtl="0">
              <a:lnSpc>
                <a:spcPct val="100000"/>
              </a:lnSpc>
              <a:spcBef>
                <a:spcPts val="600"/>
              </a:spcBef>
              <a:spcAft>
                <a:spcPts val="0"/>
              </a:spcAft>
              <a:buSzPts val="2400"/>
              <a:buFont typeface="Arial"/>
              <a:buChar char="•"/>
            </a:pPr>
            <a:r>
              <a:rPr lang="pl-PL" dirty="0">
                <a:solidFill>
                  <a:srgbClr val="000000"/>
                </a:solidFill>
              </a:rPr>
              <a:t>I odwrotnie, starsi konsumenci są bardziej konserwatywni w swoich nawykach związanych z wydatkami.</a:t>
            </a:r>
          </a:p>
          <a:p>
            <a:pPr marL="342900" lvl="0" indent="-342900" algn="just" rtl="0">
              <a:lnSpc>
                <a:spcPct val="100000"/>
              </a:lnSpc>
              <a:spcBef>
                <a:spcPts val="600"/>
              </a:spcBef>
              <a:spcAft>
                <a:spcPts val="0"/>
              </a:spcAft>
              <a:buSzPts val="2400"/>
              <a:buFont typeface="Arial"/>
              <a:buChar char="•"/>
            </a:pPr>
            <a:r>
              <a:rPr lang="pl-PL" dirty="0">
                <a:solidFill>
                  <a:srgbClr val="000000"/>
                </a:solidFill>
              </a:rPr>
              <a:t>Rola płci w </a:t>
            </a:r>
            <a:r>
              <a:rPr lang="pl-PL" dirty="0" err="1">
                <a:solidFill>
                  <a:srgbClr val="000000"/>
                </a:solidFill>
              </a:rPr>
              <a:t>zachowaniach</a:t>
            </a:r>
            <a:r>
              <a:rPr lang="pl-PL" dirty="0">
                <a:solidFill>
                  <a:srgbClr val="000000"/>
                </a:solidFill>
              </a:rPr>
              <a:t> ekologicznych konsumentów jest mniej zrozumiała, ale niektóre badania sugerują, że kobiety są bardziej świadome ekologicznie niż mężczyźni.</a:t>
            </a:r>
          </a:p>
          <a:p>
            <a:pPr marL="0" lvl="0" indent="0" algn="just" rtl="0">
              <a:lnSpc>
                <a:spcPct val="100000"/>
              </a:lnSpc>
              <a:spcBef>
                <a:spcPts val="600"/>
              </a:spcBef>
              <a:spcAft>
                <a:spcPts val="0"/>
              </a:spcAft>
              <a:buSzPts val="2400"/>
            </a:pPr>
            <a:endParaRPr dirty="0">
              <a:solidFill>
                <a:srgbClr val="000000"/>
              </a:solidFill>
            </a:endParaRPr>
          </a:p>
        </p:txBody>
      </p:sp>
      <p:pic>
        <p:nvPicPr>
          <p:cNvPr id="2" name="Picture 1">
            <a:extLst>
              <a:ext uri="{FF2B5EF4-FFF2-40B4-BE49-F238E27FC236}">
                <a16:creationId xmlns:a16="http://schemas.microsoft.com/office/drawing/2014/main" id="{02E94B7D-5735-D70B-B486-B585189B07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5088" y="1328928"/>
            <a:ext cx="2534412" cy="438912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80"/>
          <p:cNvSpPr txBox="1">
            <a:spLocks noGrp="1"/>
          </p:cNvSpPr>
          <p:nvPr>
            <p:ph type="body" idx="1"/>
          </p:nvPr>
        </p:nvSpPr>
        <p:spPr>
          <a:xfrm>
            <a:off x="1518504" y="578658"/>
            <a:ext cx="722316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ROLA ZIELONYCH KONSUMENTÓW</a:t>
            </a:r>
          </a:p>
        </p:txBody>
      </p:sp>
      <p:sp>
        <p:nvSpPr>
          <p:cNvPr id="494" name="Google Shape;494;p80"/>
          <p:cNvSpPr txBox="1">
            <a:spLocks noGrp="1"/>
          </p:cNvSpPr>
          <p:nvPr>
            <p:ph type="body" idx="3"/>
          </p:nvPr>
        </p:nvSpPr>
        <p:spPr>
          <a:xfrm>
            <a:off x="985704" y="1745110"/>
            <a:ext cx="7426800" cy="4836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en-US" b="1" dirty="0">
                <a:solidFill>
                  <a:srgbClr val="000000"/>
                </a:solidFill>
              </a:rPr>
              <a:t>3. </a:t>
            </a:r>
            <a:r>
              <a:rPr lang="pl-PL" b="1" dirty="0">
                <a:solidFill>
                  <a:srgbClr val="000000"/>
                </a:solidFill>
              </a:rPr>
              <a:t>Czynniki psychograficzne:</a:t>
            </a:r>
          </a:p>
          <a:p>
            <a:pPr marL="0" lvl="0" indent="0" algn="just" rtl="0">
              <a:lnSpc>
                <a:spcPct val="100000"/>
              </a:lnSpc>
              <a:spcBef>
                <a:spcPts val="1200"/>
              </a:spcBef>
              <a:spcAft>
                <a:spcPts val="0"/>
              </a:spcAft>
              <a:buSzPts val="2400"/>
              <a:buNone/>
            </a:pPr>
            <a:r>
              <a:rPr lang="pl-PL" dirty="0">
                <a:solidFill>
                  <a:srgbClr val="000000"/>
                </a:solidFill>
              </a:rPr>
              <a:t>cechy osobowości, styl życia, klasa społeczna, nawyki, zachowania i zainteresowania również wpływają na zachowania konsumentów</a:t>
            </a:r>
          </a:p>
          <a:p>
            <a:pPr marL="0" lvl="0" indent="0" algn="just" rtl="0">
              <a:lnSpc>
                <a:spcPct val="100000"/>
              </a:lnSpc>
              <a:spcBef>
                <a:spcPts val="1200"/>
              </a:spcBef>
              <a:spcAft>
                <a:spcPts val="0"/>
              </a:spcAft>
              <a:buSzPts val="2400"/>
              <a:buNone/>
            </a:pPr>
            <a:r>
              <a:rPr lang="pl-PL" b="1" dirty="0">
                <a:solidFill>
                  <a:srgbClr val="000000"/>
                </a:solidFill>
              </a:rPr>
              <a:t>4. Postawy środowiskowe:</a:t>
            </a:r>
          </a:p>
          <a:p>
            <a:pPr marL="0" lvl="0" indent="0" algn="just" rtl="0">
              <a:lnSpc>
                <a:spcPct val="100000"/>
              </a:lnSpc>
              <a:spcBef>
                <a:spcPts val="1200"/>
              </a:spcBef>
              <a:spcAft>
                <a:spcPts val="0"/>
              </a:spcAft>
              <a:buSzPts val="2400"/>
              <a:buNone/>
            </a:pPr>
            <a:r>
              <a:rPr lang="pl-PL" dirty="0">
                <a:solidFill>
                  <a:srgbClr val="000000"/>
                </a:solidFill>
              </a:rPr>
              <a:t>Osoby o silnej trosce o środowisko są bardziej skłonne do dokonywania wyborów, które wspierają zdrowe środowisko, takich jak recykling i oszczędzanie zasobów, takich jak woda, benzyna i energia elektryczna.</a:t>
            </a:r>
            <a:endParaRPr dirty="0"/>
          </a:p>
        </p:txBody>
      </p:sp>
      <p:pic>
        <p:nvPicPr>
          <p:cNvPr id="2" name="Picture 1">
            <a:extLst>
              <a:ext uri="{FF2B5EF4-FFF2-40B4-BE49-F238E27FC236}">
                <a16:creationId xmlns:a16="http://schemas.microsoft.com/office/drawing/2014/main" id="{338A7D9E-D4E9-4846-FF57-2C822F220E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1664" y="1389887"/>
            <a:ext cx="2462784" cy="436473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2d18f9086ee_0_176"/>
          <p:cNvSpPr txBox="1">
            <a:spLocks noGrp="1"/>
          </p:cNvSpPr>
          <p:nvPr>
            <p:ph type="body" idx="2"/>
          </p:nvPr>
        </p:nvSpPr>
        <p:spPr>
          <a:xfrm>
            <a:off x="904856" y="1630465"/>
            <a:ext cx="10053000" cy="54627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600"/>
              </a:spcBef>
              <a:spcAft>
                <a:spcPts val="0"/>
              </a:spcAft>
              <a:buSzPts val="2400"/>
              <a:buFont typeface="Arial"/>
              <a:buChar char="•"/>
            </a:pPr>
            <a:r>
              <a:rPr lang="pl-PL" dirty="0">
                <a:solidFill>
                  <a:srgbClr val="000000"/>
                </a:solidFill>
              </a:rPr>
              <a:t>Na pozytywne proekologiczne zachowania konsumentów może wpływać środowisko, w którym się znajdują.</a:t>
            </a:r>
          </a:p>
          <a:p>
            <a:pPr marL="342900" lvl="0" indent="-342900" algn="just" rtl="0">
              <a:lnSpc>
                <a:spcPct val="100000"/>
              </a:lnSpc>
              <a:spcBef>
                <a:spcPts val="600"/>
              </a:spcBef>
              <a:spcAft>
                <a:spcPts val="0"/>
              </a:spcAft>
              <a:buSzPts val="2400"/>
              <a:buFont typeface="Arial"/>
              <a:buChar char="•"/>
            </a:pPr>
            <a:r>
              <a:rPr lang="pl-PL" dirty="0">
                <a:solidFill>
                  <a:srgbClr val="000000"/>
                </a:solidFill>
              </a:rPr>
              <a:t>Zachowanie to jest kształtowane przez sposób, w jaki konsumenci postrzegają produkty, praktyki i firmy.</a:t>
            </a:r>
          </a:p>
          <a:p>
            <a:pPr marL="342900" lvl="0" indent="-342900" algn="just" rtl="0">
              <a:lnSpc>
                <a:spcPct val="100000"/>
              </a:lnSpc>
              <a:spcBef>
                <a:spcPts val="600"/>
              </a:spcBef>
              <a:spcAft>
                <a:spcPts val="0"/>
              </a:spcAft>
              <a:buSzPts val="2400"/>
              <a:buFont typeface="Arial"/>
              <a:buChar char="•"/>
            </a:pPr>
            <a:r>
              <a:rPr lang="pl-PL" dirty="0">
                <a:solidFill>
                  <a:srgbClr val="000000"/>
                </a:solidFill>
              </a:rPr>
              <a:t>Na postrzeganie to można wpływać za pośrednictwem różnych form mediów wiadomości, gazety, telewizja i filmy.</a:t>
            </a:r>
          </a:p>
          <a:p>
            <a:pPr marL="342900" lvl="0" indent="-342900" algn="just" rtl="0">
              <a:lnSpc>
                <a:spcPct val="100000"/>
              </a:lnSpc>
              <a:spcBef>
                <a:spcPts val="600"/>
              </a:spcBef>
              <a:spcAft>
                <a:spcPts val="0"/>
              </a:spcAft>
              <a:buSzPts val="2400"/>
              <a:buFont typeface="Arial"/>
              <a:buChar char="•"/>
            </a:pPr>
            <a:r>
              <a:rPr lang="pl-PL" dirty="0">
                <a:solidFill>
                  <a:srgbClr val="000000"/>
                </a:solidFill>
              </a:rPr>
              <a:t>Prezentując i edukując ludzi na temat ekologicznych produktów, media mogą pomóc przełamać błędne przekonania.</a:t>
            </a:r>
          </a:p>
          <a:p>
            <a:pPr marL="342900" lvl="0" indent="-342900" algn="just" rtl="0">
              <a:lnSpc>
                <a:spcPct val="100000"/>
              </a:lnSpc>
              <a:spcBef>
                <a:spcPts val="600"/>
              </a:spcBef>
              <a:spcAft>
                <a:spcPts val="0"/>
              </a:spcAft>
              <a:buSzPts val="2400"/>
              <a:buFont typeface="Arial"/>
              <a:buChar char="•"/>
            </a:pPr>
            <a:r>
              <a:rPr lang="pl-PL" dirty="0">
                <a:solidFill>
                  <a:srgbClr val="000000"/>
                </a:solidFill>
              </a:rPr>
              <a:t>Oprócz wiedzy o produktach, ludzie opierają swoje decyzje zakupowe na różnych innych czynnikach.</a:t>
            </a:r>
            <a:endParaRPr dirty="0">
              <a:solidFill>
                <a:srgbClr val="000000"/>
              </a:solidFill>
            </a:endParaRPr>
          </a:p>
        </p:txBody>
      </p:sp>
      <p:sp>
        <p:nvSpPr>
          <p:cNvPr id="502" name="Google Shape;502;g2d18f9086ee_0_176"/>
          <p:cNvSpPr txBox="1">
            <a:spLocks noGrp="1"/>
          </p:cNvSpPr>
          <p:nvPr>
            <p:ph type="body" idx="1"/>
          </p:nvPr>
        </p:nvSpPr>
        <p:spPr>
          <a:xfrm>
            <a:off x="904856" y="579159"/>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WPŁYW EKOLOGICZNEGO KONSUMPCJONIZMU</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2d18f9086ee_0_182"/>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WPŁYW EKOLOGICZNEGO KONSUMPCJONIZMU</a:t>
            </a:r>
            <a:endParaRPr dirty="0"/>
          </a:p>
        </p:txBody>
      </p:sp>
      <p:sp>
        <p:nvSpPr>
          <p:cNvPr id="514" name="Google Shape;514;g2d18f9086ee_0_182"/>
          <p:cNvSpPr txBox="1">
            <a:spLocks noGrp="1"/>
          </p:cNvSpPr>
          <p:nvPr>
            <p:ph type="body" idx="2"/>
          </p:nvPr>
        </p:nvSpPr>
        <p:spPr>
          <a:xfrm>
            <a:off x="904850" y="1318263"/>
            <a:ext cx="10053000" cy="492860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pl-PL" dirty="0">
                <a:solidFill>
                  <a:srgbClr val="000000"/>
                </a:solidFill>
                <a:highlight>
                  <a:srgbClr val="FFFFFF"/>
                </a:highlight>
              </a:rPr>
              <a:t>Istotą zielonego konsumpcjonizmu jest kompleksowe i świadome podejście do zarządzania zasobami, które uwzględnia, przewiduje, spełnia i zabezpiecza potrzeby wszystkich zainteresowanych stron, jednocześnie chroniąc środowisko naturalne i zdrowie ludzi.</a:t>
            </a:r>
          </a:p>
          <a:p>
            <a:pPr marL="0" lvl="0" indent="0" algn="just" rtl="0">
              <a:lnSpc>
                <a:spcPct val="100000"/>
              </a:lnSpc>
              <a:spcBef>
                <a:spcPts val="600"/>
              </a:spcBef>
              <a:spcAft>
                <a:spcPts val="0"/>
              </a:spcAft>
              <a:buSzPts val="2400"/>
              <a:buNone/>
            </a:pPr>
            <a:r>
              <a:rPr lang="pl-PL" b="1" dirty="0">
                <a:solidFill>
                  <a:srgbClr val="000000"/>
                </a:solidFill>
                <a:highlight>
                  <a:srgbClr val="FFFFFF"/>
                </a:highlight>
              </a:rPr>
              <a:t>Zielony konsumpcjonizm jest niezbędny z kilku powodów:</a:t>
            </a:r>
          </a:p>
          <a:p>
            <a:pPr marL="342900" lvl="0" indent="-342900" algn="just" rtl="0">
              <a:lnSpc>
                <a:spcPct val="100000"/>
              </a:lnSpc>
              <a:spcBef>
                <a:spcPts val="600"/>
              </a:spcBef>
              <a:spcAft>
                <a:spcPts val="0"/>
              </a:spcAft>
              <a:buSzPts val="2400"/>
              <a:buFont typeface="Arial" panose="020B0604020202020204" pitchFamily="34" charset="0"/>
              <a:buChar char="•"/>
            </a:pPr>
            <a:r>
              <a:rPr lang="pl-PL" dirty="0">
                <a:solidFill>
                  <a:srgbClr val="000000"/>
                </a:solidFill>
                <a:highlight>
                  <a:srgbClr val="FFFFFF"/>
                </a:highlight>
              </a:rPr>
              <a:t>Promuje minimalne opakowania i zachęca do ponownego wykorzystania materiałów, takich jak papier i plastikowe torby.</a:t>
            </a:r>
          </a:p>
          <a:p>
            <a:pPr marL="342900" lvl="0" indent="-342900" algn="just" rtl="0">
              <a:lnSpc>
                <a:spcPct val="100000"/>
              </a:lnSpc>
              <a:spcBef>
                <a:spcPts val="600"/>
              </a:spcBef>
              <a:spcAft>
                <a:spcPts val="0"/>
              </a:spcAft>
              <a:buSzPts val="2400"/>
              <a:buFont typeface="Arial" panose="020B0604020202020204" pitchFamily="34" charset="0"/>
              <a:buChar char="•"/>
            </a:pPr>
            <a:r>
              <a:rPr lang="pl-PL" dirty="0">
                <a:solidFill>
                  <a:srgbClr val="000000"/>
                </a:solidFill>
                <a:highlight>
                  <a:srgbClr val="FFFFFF"/>
                </a:highlight>
              </a:rPr>
              <a:t>Zwiększa efektywność energetyczną, prowadząc do oszczędności kosztów, obniżenia rachunków za media i zmniejszenia emisji gazów cieplarnianych.</a:t>
            </a:r>
          </a:p>
          <a:p>
            <a:pPr marL="342900" lvl="0" indent="-342900" algn="just" rtl="0">
              <a:lnSpc>
                <a:spcPct val="100000"/>
              </a:lnSpc>
              <a:spcBef>
                <a:spcPts val="600"/>
              </a:spcBef>
              <a:spcAft>
                <a:spcPts val="0"/>
              </a:spcAft>
              <a:buSzPts val="2400"/>
              <a:buFont typeface="Arial" panose="020B0604020202020204" pitchFamily="34" charset="0"/>
              <a:buChar char="•"/>
            </a:pPr>
            <a:r>
              <a:rPr lang="pl-PL" dirty="0">
                <a:solidFill>
                  <a:srgbClr val="000000"/>
                </a:solidFill>
                <a:highlight>
                  <a:srgbClr val="FFFFFF"/>
                </a:highlight>
              </a:rPr>
              <a:t>Obniża emisje z transportu i działalności przemysłowej, przyczyniając się do czystszego powietrza i zmniejszenia poziomu zanieczyszczeń.</a:t>
            </a:r>
          </a:p>
          <a:p>
            <a:pPr marL="0" lvl="0" indent="0" algn="just" rtl="0">
              <a:lnSpc>
                <a:spcPct val="100000"/>
              </a:lnSpc>
              <a:spcBef>
                <a:spcPts val="600"/>
              </a:spcBef>
              <a:spcAft>
                <a:spcPts val="0"/>
              </a:spcAft>
              <a:buSzPts val="2400"/>
              <a:buNone/>
            </a:pPr>
            <a:endParaRPr dirty="0">
              <a:solidFill>
                <a:srgbClr val="000000"/>
              </a:solidFill>
              <a:highlight>
                <a:srgbClr val="FFFFFF"/>
              </a:high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2d18f9086ee_0_188"/>
          <p:cNvSpPr txBox="1">
            <a:spLocks noGrp="1"/>
          </p:cNvSpPr>
          <p:nvPr>
            <p:ph type="body" idx="2"/>
          </p:nvPr>
        </p:nvSpPr>
        <p:spPr>
          <a:xfrm>
            <a:off x="904850" y="1371398"/>
            <a:ext cx="10053000" cy="5018554"/>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600"/>
              </a:spcBef>
              <a:spcAft>
                <a:spcPts val="0"/>
              </a:spcAft>
              <a:buSzPts val="2400"/>
              <a:buFont typeface="Arial"/>
              <a:buChar char="•"/>
            </a:pPr>
            <a:r>
              <a:rPr lang="pl-PL" dirty="0">
                <a:solidFill>
                  <a:srgbClr val="000000"/>
                </a:solidFill>
              </a:rPr>
              <a:t>Bardziej rygorystyczne normy emisji spalin, egzekwowane dzięki rzecznictwu i programom promującym ekologiczny konsumpcjonizm.</a:t>
            </a:r>
          </a:p>
          <a:p>
            <a:pPr marL="342900" lvl="0" indent="-342900" algn="just" rtl="0">
              <a:lnSpc>
                <a:spcPct val="100000"/>
              </a:lnSpc>
              <a:spcBef>
                <a:spcPts val="600"/>
              </a:spcBef>
              <a:spcAft>
                <a:spcPts val="0"/>
              </a:spcAft>
              <a:buSzPts val="2400"/>
              <a:buFont typeface="Arial"/>
              <a:buChar char="•"/>
            </a:pPr>
            <a:r>
              <a:rPr lang="pl-PL" dirty="0">
                <a:solidFill>
                  <a:srgbClr val="000000"/>
                </a:solidFill>
              </a:rPr>
              <a:t>Zmniejszenie emisji z silników oraz przyjęcie czystszych opcji paliwowych.</a:t>
            </a:r>
          </a:p>
          <a:p>
            <a:pPr marL="342900" lvl="0" indent="-342900" algn="just" rtl="0">
              <a:lnSpc>
                <a:spcPct val="100000"/>
              </a:lnSpc>
              <a:spcBef>
                <a:spcPts val="600"/>
              </a:spcBef>
              <a:spcAft>
                <a:spcPts val="0"/>
              </a:spcAft>
              <a:buSzPts val="2400"/>
              <a:buFont typeface="Arial"/>
              <a:buChar char="•"/>
            </a:pPr>
            <a:r>
              <a:rPr lang="pl-PL" dirty="0">
                <a:solidFill>
                  <a:srgbClr val="000000"/>
                </a:solidFill>
              </a:rPr>
              <a:t>Wzrost popytu na żywność ekologiczną i lokalną, ze względu na zdrowsze opcje, wolne od sztucznych nawozów, hormonów, antybiotyków i pestycydów.</a:t>
            </a:r>
          </a:p>
          <a:p>
            <a:pPr marL="342900" lvl="0" indent="-342900" algn="just" rtl="0">
              <a:lnSpc>
                <a:spcPct val="100000"/>
              </a:lnSpc>
              <a:spcBef>
                <a:spcPts val="600"/>
              </a:spcBef>
              <a:spcAft>
                <a:spcPts val="0"/>
              </a:spcAft>
              <a:buSzPts val="2400"/>
              <a:buFont typeface="Arial"/>
              <a:buChar char="•"/>
            </a:pPr>
            <a:r>
              <a:rPr lang="pl-PL" dirty="0">
                <a:solidFill>
                  <a:srgbClr val="000000"/>
                </a:solidFill>
              </a:rPr>
              <a:t>Świadomość wpływu zmniejszającej się pokrywy zielonej na naturalne siedliska oraz podejmowanie zrównoważonych wyborów, które mają na celu długoterminowe zdrowie planety.”</a:t>
            </a:r>
            <a:endParaRPr dirty="0">
              <a:solidFill>
                <a:srgbClr val="000000"/>
              </a:solidFill>
              <a:highlight>
                <a:srgbClr val="FFFFFF"/>
              </a:highlight>
            </a:endParaRPr>
          </a:p>
        </p:txBody>
      </p:sp>
      <p:sp>
        <p:nvSpPr>
          <p:cNvPr id="521" name="Google Shape;521;g2d18f9086ee_0_188"/>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WPŁYW EKOLOGICZNEGO KONSUMPCJONIZMU</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1"/>
          <p:cNvSpPr txBox="1">
            <a:spLocks noGrp="1"/>
          </p:cNvSpPr>
          <p:nvPr>
            <p:ph type="body" idx="2"/>
          </p:nvPr>
        </p:nvSpPr>
        <p:spPr>
          <a:xfrm>
            <a:off x="904850" y="1320780"/>
            <a:ext cx="10053000" cy="3857394"/>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1200"/>
              </a:spcBef>
              <a:spcAft>
                <a:spcPts val="0"/>
              </a:spcAft>
              <a:buSzPts val="2400"/>
              <a:buFont typeface="Arial"/>
              <a:buChar char="•"/>
            </a:pPr>
            <a:r>
              <a:rPr lang="pl-PL" b="1" dirty="0">
                <a:solidFill>
                  <a:srgbClr val="000000"/>
                </a:solidFill>
              </a:rPr>
              <a:t>Oszczędzanie energii: </a:t>
            </a:r>
            <a:r>
              <a:rPr lang="pl-PL" dirty="0">
                <a:solidFill>
                  <a:srgbClr val="000000"/>
                </a:solidFill>
              </a:rPr>
              <a:t>Świadomie zmniejszaj zużycie energii, wyłączając światła i urządzenia elektroniczne, gdy nie są używane.</a:t>
            </a:r>
          </a:p>
          <a:p>
            <a:pPr marL="342900" lvl="0" indent="-342900" algn="just" rtl="0">
              <a:lnSpc>
                <a:spcPct val="100000"/>
              </a:lnSpc>
              <a:spcBef>
                <a:spcPts val="1200"/>
              </a:spcBef>
              <a:spcAft>
                <a:spcPts val="0"/>
              </a:spcAft>
              <a:buSzPts val="2400"/>
              <a:buFont typeface="Arial"/>
              <a:buChar char="•"/>
            </a:pPr>
            <a:r>
              <a:rPr lang="pl-PL" b="1" dirty="0">
                <a:solidFill>
                  <a:srgbClr val="000000"/>
                </a:solidFill>
              </a:rPr>
              <a:t>Zmień swój sposób myślenia: </a:t>
            </a:r>
            <a:r>
              <a:rPr lang="pl-PL" dirty="0">
                <a:solidFill>
                  <a:srgbClr val="000000"/>
                </a:solidFill>
              </a:rPr>
              <a:t>Korzystaj z produktów i usług, które zmniejszają zużycie zasobów naturalnych, utratę siedlisk i degradację środowiska.</a:t>
            </a:r>
          </a:p>
          <a:p>
            <a:pPr marL="342900" lvl="0" indent="-342900" algn="just" rtl="0">
              <a:lnSpc>
                <a:spcPct val="100000"/>
              </a:lnSpc>
              <a:spcBef>
                <a:spcPts val="1200"/>
              </a:spcBef>
              <a:spcAft>
                <a:spcPts val="0"/>
              </a:spcAft>
              <a:buSzPts val="2400"/>
              <a:buFont typeface="Arial"/>
              <a:buChar char="•"/>
            </a:pPr>
            <a:r>
              <a:rPr lang="pl-PL" b="1" dirty="0">
                <a:solidFill>
                  <a:srgbClr val="000000"/>
                </a:solidFill>
              </a:rPr>
              <a:t>Korzystaj z energii słonecznej i odnawialnej: </a:t>
            </a:r>
            <a:r>
              <a:rPr lang="pl-PL" dirty="0">
                <a:solidFill>
                  <a:srgbClr val="000000"/>
                </a:solidFill>
              </a:rPr>
              <a:t>Rozważ korzystanie z produktów solarnych, które wykorzystują energię słoneczną zamiast polegać wyłącznie na energii elektrycznej.</a:t>
            </a:r>
          </a:p>
          <a:p>
            <a:pPr marL="342900" lvl="0" indent="-342900" algn="just" rtl="0">
              <a:lnSpc>
                <a:spcPct val="100000"/>
              </a:lnSpc>
              <a:spcBef>
                <a:spcPts val="1200"/>
              </a:spcBef>
              <a:spcAft>
                <a:spcPts val="0"/>
              </a:spcAft>
              <a:buSzPts val="2400"/>
              <a:buFont typeface="Arial"/>
              <a:buChar char="•"/>
            </a:pPr>
            <a:r>
              <a:rPr lang="pl-PL" b="1" dirty="0">
                <a:solidFill>
                  <a:srgbClr val="000000"/>
                </a:solidFill>
              </a:rPr>
              <a:t>Współpracuj: </a:t>
            </a:r>
            <a:r>
              <a:rPr lang="pl-PL" dirty="0">
                <a:solidFill>
                  <a:srgbClr val="000000"/>
                </a:solidFill>
              </a:rPr>
              <a:t>z rządami, zakładami energetycznymi, przemysłem, producentami i konsumentami w zakresie inwestowania w rozwiązania wykorzystujące energię odnawialną.</a:t>
            </a:r>
            <a:endParaRPr dirty="0">
              <a:solidFill>
                <a:srgbClr val="000000"/>
              </a:solidFill>
            </a:endParaRPr>
          </a:p>
        </p:txBody>
      </p:sp>
      <p:sp>
        <p:nvSpPr>
          <p:cNvPr id="528" name="Google Shape;528;p81"/>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ZIELONE STRATEGIE KONSUMENCKIE</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2d18f9086ee_0_194"/>
          <p:cNvSpPr txBox="1">
            <a:spLocks noGrp="1"/>
          </p:cNvSpPr>
          <p:nvPr>
            <p:ph type="body" idx="2"/>
          </p:nvPr>
        </p:nvSpPr>
        <p:spPr>
          <a:xfrm>
            <a:off x="904850" y="1218214"/>
            <a:ext cx="10053000" cy="4715861"/>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1200"/>
              </a:spcBef>
              <a:spcAft>
                <a:spcPts val="0"/>
              </a:spcAft>
              <a:buSzPts val="2400"/>
              <a:buFont typeface="Arial"/>
              <a:buChar char="•"/>
            </a:pPr>
            <a:r>
              <a:rPr lang="pl-PL" b="1" dirty="0">
                <a:solidFill>
                  <a:srgbClr val="000000"/>
                </a:solidFill>
              </a:rPr>
              <a:t>Sprawdzaj etykiety energetyczne: </a:t>
            </a:r>
            <a:r>
              <a:rPr lang="pl-PL" dirty="0">
                <a:solidFill>
                  <a:srgbClr val="000000"/>
                </a:solidFill>
              </a:rPr>
              <a:t>Unikaj energochłonnych produktów i wybieraj produkty o niższym zużyciu energii.</a:t>
            </a:r>
          </a:p>
          <a:p>
            <a:pPr marL="342900" lvl="0" indent="-342900" algn="just" rtl="0">
              <a:lnSpc>
                <a:spcPct val="100000"/>
              </a:lnSpc>
              <a:spcBef>
                <a:spcPts val="1200"/>
              </a:spcBef>
              <a:spcAft>
                <a:spcPts val="0"/>
              </a:spcAft>
              <a:buSzPts val="2400"/>
              <a:buFont typeface="Arial"/>
              <a:buChar char="•"/>
            </a:pPr>
            <a:r>
              <a:rPr lang="pl-PL" b="1" dirty="0">
                <a:solidFill>
                  <a:srgbClr val="000000"/>
                </a:solidFill>
              </a:rPr>
              <a:t>Priorytet dla zielonej energii: </a:t>
            </a:r>
            <a:r>
              <a:rPr lang="pl-PL" dirty="0">
                <a:solidFill>
                  <a:srgbClr val="000000"/>
                </a:solidFill>
              </a:rPr>
              <a:t>Preferuj czystą i odnawialną energię, gdy tylko jest to możliwe.</a:t>
            </a:r>
          </a:p>
          <a:p>
            <a:pPr marL="342900" lvl="0" indent="-342900" algn="just" rtl="0">
              <a:lnSpc>
                <a:spcPct val="100000"/>
              </a:lnSpc>
              <a:spcBef>
                <a:spcPts val="1200"/>
              </a:spcBef>
              <a:spcAft>
                <a:spcPts val="0"/>
              </a:spcAft>
              <a:buSzPts val="2400"/>
              <a:buFont typeface="Arial"/>
              <a:buChar char="•"/>
            </a:pPr>
            <a:r>
              <a:rPr lang="pl-PL" b="1" dirty="0">
                <a:solidFill>
                  <a:srgbClr val="000000"/>
                </a:solidFill>
              </a:rPr>
              <a:t>Recykling: </a:t>
            </a:r>
            <a:r>
              <a:rPr lang="pl-PL" dirty="0">
                <a:solidFill>
                  <a:srgbClr val="000000"/>
                </a:solidFill>
              </a:rPr>
              <a:t>Wybieraj ekologiczne alternatywy i produkty nadające się do recyklingu.</a:t>
            </a:r>
          </a:p>
          <a:p>
            <a:pPr marL="342900" lvl="0" indent="-342900" algn="just" rtl="0">
              <a:lnSpc>
                <a:spcPct val="100000"/>
              </a:lnSpc>
              <a:spcBef>
                <a:spcPts val="1200"/>
              </a:spcBef>
              <a:spcAft>
                <a:spcPts val="0"/>
              </a:spcAft>
              <a:buSzPts val="2400"/>
              <a:buFont typeface="Arial"/>
              <a:buChar char="•"/>
            </a:pPr>
            <a:r>
              <a:rPr lang="pl-PL" b="1" dirty="0">
                <a:solidFill>
                  <a:srgbClr val="000000"/>
                </a:solidFill>
              </a:rPr>
              <a:t>Kupuj lokalnie uprawianą i ekologiczną żywność: </a:t>
            </a:r>
            <a:r>
              <a:rPr lang="pl-PL" dirty="0">
                <a:solidFill>
                  <a:srgbClr val="000000"/>
                </a:solidFill>
              </a:rPr>
              <a:t>Zmniejsz emisję dwutlenku węgla związaną z transportem i zminimalizuj szkodliwy wpływ sztucznych pestycydów i nawozów.</a:t>
            </a:r>
            <a:endParaRPr dirty="0">
              <a:solidFill>
                <a:srgbClr val="000000"/>
              </a:solidFill>
            </a:endParaRPr>
          </a:p>
        </p:txBody>
      </p:sp>
      <p:sp>
        <p:nvSpPr>
          <p:cNvPr id="535" name="Google Shape;535;g2d18f9086ee_0_194"/>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ZIELONE STRATEGIE KONSUMENCKIE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2d18f9086ee_0_200"/>
          <p:cNvSpPr txBox="1">
            <a:spLocks noGrp="1"/>
          </p:cNvSpPr>
          <p:nvPr>
            <p:ph type="body" idx="2"/>
          </p:nvPr>
        </p:nvSpPr>
        <p:spPr>
          <a:xfrm>
            <a:off x="904850" y="1433012"/>
            <a:ext cx="10053000" cy="5043988"/>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2400"/>
              <a:buFont typeface="Arial"/>
              <a:buChar char="•"/>
            </a:pPr>
            <a:r>
              <a:rPr lang="pl-PL" b="1" dirty="0">
                <a:solidFill>
                  <a:srgbClr val="000000"/>
                </a:solidFill>
              </a:rPr>
              <a:t>Przejrzystość: </a:t>
            </a:r>
            <a:r>
              <a:rPr lang="pl-PL" dirty="0">
                <a:solidFill>
                  <a:srgbClr val="000000"/>
                </a:solidFill>
              </a:rPr>
              <a:t>Firmy powinny w przejrzysty sposób informować o swoich praktykach, w tym o procesach pozyskiwania i produkcji.</a:t>
            </a:r>
          </a:p>
          <a:p>
            <a:pPr marL="342900" lvl="0" indent="-342900" algn="just" rtl="0">
              <a:lnSpc>
                <a:spcPct val="150000"/>
              </a:lnSpc>
              <a:spcBef>
                <a:spcPts val="0"/>
              </a:spcBef>
              <a:spcAft>
                <a:spcPts val="0"/>
              </a:spcAft>
              <a:buSzPts val="2400"/>
              <a:buFont typeface="Arial"/>
              <a:buChar char="•"/>
            </a:pPr>
            <a:r>
              <a:rPr lang="pl-PL" b="1" dirty="0">
                <a:solidFill>
                  <a:srgbClr val="000000"/>
                </a:solidFill>
              </a:rPr>
              <a:t>Autentyczność:</a:t>
            </a:r>
            <a:r>
              <a:rPr lang="pl-PL" dirty="0">
                <a:solidFill>
                  <a:srgbClr val="000000"/>
                </a:solidFill>
              </a:rPr>
              <a:t> Firmy powinny wykazać się autentycznym zaangażowaniem w zrównoważony rozwój, oferując ekologiczne produkty i usługi.</a:t>
            </a:r>
          </a:p>
          <a:p>
            <a:pPr marL="342900" lvl="0" indent="-342900" algn="just" rtl="0">
              <a:lnSpc>
                <a:spcPct val="150000"/>
              </a:lnSpc>
              <a:spcBef>
                <a:spcPts val="0"/>
              </a:spcBef>
              <a:spcAft>
                <a:spcPts val="0"/>
              </a:spcAft>
              <a:buSzPts val="2400"/>
              <a:buFont typeface="Arial"/>
              <a:buChar char="•"/>
            </a:pPr>
            <a:r>
              <a:rPr lang="pl-PL" b="1" dirty="0">
                <a:solidFill>
                  <a:srgbClr val="000000"/>
                </a:solidFill>
              </a:rPr>
              <a:t>Podkreślanie proekologicznych rozwiązań i korzyści: </a:t>
            </a:r>
            <a:r>
              <a:rPr lang="pl-PL" dirty="0">
                <a:solidFill>
                  <a:srgbClr val="000000"/>
                </a:solidFill>
              </a:rPr>
              <a:t>Firmy powinny podkreślać ekologiczne zalety swoich produktów.</a:t>
            </a:r>
          </a:p>
          <a:p>
            <a:pPr marL="342900" lvl="0" indent="-342900" algn="just" rtl="0">
              <a:lnSpc>
                <a:spcPct val="150000"/>
              </a:lnSpc>
              <a:spcBef>
                <a:spcPts val="0"/>
              </a:spcBef>
              <a:spcAft>
                <a:spcPts val="0"/>
              </a:spcAft>
              <a:buSzPts val="2400"/>
              <a:buFont typeface="Arial"/>
              <a:buChar char="•"/>
            </a:pPr>
            <a:r>
              <a:rPr lang="pl-PL" b="1" dirty="0">
                <a:solidFill>
                  <a:srgbClr val="000000"/>
                </a:solidFill>
              </a:rPr>
              <a:t>Tworzenie trwałych produktów: </a:t>
            </a:r>
            <a:r>
              <a:rPr lang="pl-PL" dirty="0">
                <a:solidFill>
                  <a:srgbClr val="000000"/>
                </a:solidFill>
              </a:rPr>
              <a:t>Firmy powinny priorytetowo traktować wydłużanie cyklu życia swoich produktów.</a:t>
            </a:r>
          </a:p>
          <a:p>
            <a:pPr marL="342900" lvl="0" indent="-342900" algn="just" rtl="0">
              <a:lnSpc>
                <a:spcPct val="150000"/>
              </a:lnSpc>
              <a:spcBef>
                <a:spcPts val="0"/>
              </a:spcBef>
              <a:spcAft>
                <a:spcPts val="0"/>
              </a:spcAft>
              <a:buSzPts val="2400"/>
              <a:buFont typeface="Arial"/>
              <a:buChar char="•"/>
            </a:pPr>
            <a:endParaRPr dirty="0">
              <a:solidFill>
                <a:srgbClr val="000000"/>
              </a:solidFill>
            </a:endParaRPr>
          </a:p>
        </p:txBody>
      </p:sp>
      <p:sp>
        <p:nvSpPr>
          <p:cNvPr id="542" name="Google Shape;542;g2d18f9086ee_0_200"/>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ZIELONE STRATEGIE KONSUMENCKIE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2"/>
          <p:cNvSpPr txBox="1">
            <a:spLocks noGrp="1"/>
          </p:cNvSpPr>
          <p:nvPr>
            <p:ph type="body" idx="2"/>
          </p:nvPr>
        </p:nvSpPr>
        <p:spPr>
          <a:xfrm>
            <a:off x="904850" y="1291550"/>
            <a:ext cx="10053000" cy="484255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1200"/>
              </a:spcBef>
              <a:spcAft>
                <a:spcPts val="0"/>
              </a:spcAft>
              <a:buSzPts val="2400"/>
              <a:buFont typeface="Arial"/>
              <a:buChar char="•"/>
            </a:pPr>
            <a:r>
              <a:rPr lang="pl-PL" b="1" dirty="0">
                <a:solidFill>
                  <a:srgbClr val="000000"/>
                </a:solidFill>
              </a:rPr>
              <a:t>Wykorzystanie marketingu społecznego i certyfikatów środowiskowych: </a:t>
            </a:r>
            <a:r>
              <a:rPr lang="pl-PL" dirty="0">
                <a:solidFill>
                  <a:srgbClr val="000000"/>
                </a:solidFill>
              </a:rPr>
              <a:t>Marketing społeczny obejmuje kierowanie części zysków z produktów na cele non-profit.</a:t>
            </a:r>
          </a:p>
          <a:p>
            <a:pPr marL="342900" lvl="0" indent="-342900" algn="just" rtl="0">
              <a:lnSpc>
                <a:spcPct val="100000"/>
              </a:lnSpc>
              <a:spcBef>
                <a:spcPts val="1200"/>
              </a:spcBef>
              <a:spcAft>
                <a:spcPts val="0"/>
              </a:spcAft>
              <a:buSzPts val="2400"/>
              <a:buFont typeface="Arial"/>
              <a:buChar char="•"/>
            </a:pPr>
            <a:endParaRPr lang="pl-PL" b="1" dirty="0">
              <a:solidFill>
                <a:srgbClr val="000000"/>
              </a:solidFill>
            </a:endParaRPr>
          </a:p>
          <a:p>
            <a:pPr marL="342900" lvl="0" indent="-342900" algn="just" rtl="0">
              <a:lnSpc>
                <a:spcPct val="100000"/>
              </a:lnSpc>
              <a:spcBef>
                <a:spcPts val="1200"/>
              </a:spcBef>
              <a:spcAft>
                <a:spcPts val="0"/>
              </a:spcAft>
              <a:buSzPts val="2400"/>
              <a:buFont typeface="Arial"/>
              <a:buChar char="•"/>
            </a:pPr>
            <a:r>
              <a:rPr lang="pl-PL" b="1" dirty="0">
                <a:solidFill>
                  <a:srgbClr val="000000"/>
                </a:solidFill>
              </a:rPr>
              <a:t>Etykiety ekologiczne: </a:t>
            </a:r>
            <a:r>
              <a:rPr lang="pl-PL" dirty="0">
                <a:solidFill>
                  <a:srgbClr val="000000"/>
                </a:solidFill>
              </a:rPr>
              <a:t>Etykiety ekologiczne, takie jak Energy Star, USDA </a:t>
            </a:r>
            <a:r>
              <a:rPr lang="pl-PL" dirty="0" err="1">
                <a:solidFill>
                  <a:srgbClr val="000000"/>
                </a:solidFill>
              </a:rPr>
              <a:t>Certified</a:t>
            </a:r>
            <a:r>
              <a:rPr lang="pl-PL" dirty="0">
                <a:solidFill>
                  <a:srgbClr val="000000"/>
                </a:solidFill>
              </a:rPr>
              <a:t> </a:t>
            </a:r>
            <a:r>
              <a:rPr lang="pl-PL" dirty="0" err="1">
                <a:solidFill>
                  <a:srgbClr val="000000"/>
                </a:solidFill>
              </a:rPr>
              <a:t>Organic</a:t>
            </a:r>
            <a:r>
              <a:rPr lang="pl-PL" dirty="0">
                <a:solidFill>
                  <a:srgbClr val="000000"/>
                </a:solidFill>
              </a:rPr>
              <a:t> i logo recyklingu, mają znaczący wpływ na decyzje zakupowe konsumentów.</a:t>
            </a:r>
          </a:p>
          <a:p>
            <a:pPr marL="342900" lvl="0" indent="-342900" algn="just" rtl="0">
              <a:lnSpc>
                <a:spcPct val="100000"/>
              </a:lnSpc>
              <a:spcBef>
                <a:spcPts val="1200"/>
              </a:spcBef>
              <a:spcAft>
                <a:spcPts val="0"/>
              </a:spcAft>
              <a:buSzPts val="2400"/>
              <a:buFont typeface="Arial"/>
              <a:buChar char="•"/>
            </a:pPr>
            <a:endParaRPr lang="pl-PL" b="1" dirty="0">
              <a:solidFill>
                <a:srgbClr val="000000"/>
              </a:solidFill>
            </a:endParaRPr>
          </a:p>
          <a:p>
            <a:pPr marL="342900" lvl="0" indent="-342900" algn="just" rtl="0">
              <a:lnSpc>
                <a:spcPct val="100000"/>
              </a:lnSpc>
              <a:spcBef>
                <a:spcPts val="1200"/>
              </a:spcBef>
              <a:spcAft>
                <a:spcPts val="0"/>
              </a:spcAft>
              <a:buSzPts val="2400"/>
              <a:buFont typeface="Arial"/>
              <a:buChar char="•"/>
            </a:pPr>
            <a:r>
              <a:rPr lang="pl-PL" b="1" dirty="0">
                <a:solidFill>
                  <a:srgbClr val="000000"/>
                </a:solidFill>
              </a:rPr>
              <a:t>Deklaracje środowiskowe produktów: </a:t>
            </a:r>
            <a:r>
              <a:rPr lang="pl-PL" dirty="0">
                <a:solidFill>
                  <a:srgbClr val="000000"/>
                </a:solidFill>
              </a:rPr>
              <a:t>Dostarczają szczegółowych informacji na temat wpływu cyklu życia produktu na środowisko.</a:t>
            </a:r>
            <a:endParaRPr dirty="0">
              <a:solidFill>
                <a:srgbClr val="000000"/>
              </a:solidFill>
            </a:endParaRPr>
          </a:p>
        </p:txBody>
      </p:sp>
      <p:sp>
        <p:nvSpPr>
          <p:cNvPr id="549" name="Google Shape;549;p82"/>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ZIELONE STRATEGIE KONSUMENCKIE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
          <p:cNvSpPr txBox="1">
            <a:spLocks noGrp="1"/>
          </p:cNvSpPr>
          <p:nvPr>
            <p:ph type="body" idx="2"/>
          </p:nvPr>
        </p:nvSpPr>
        <p:spPr>
          <a:xfrm>
            <a:off x="5339297" y="756520"/>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Wstęp</a:t>
            </a:r>
            <a:endParaRPr dirty="0"/>
          </a:p>
        </p:txBody>
      </p:sp>
      <p:sp>
        <p:nvSpPr>
          <p:cNvPr id="219" name="Google Shape;219;p4"/>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Obsługa ekonomicznych konsumentów</a:t>
            </a:r>
            <a:endParaRPr dirty="0"/>
          </a:p>
        </p:txBody>
      </p:sp>
      <p:sp>
        <p:nvSpPr>
          <p:cNvPr id="220" name="Google Shape;220;p4"/>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Analizy przypadków </a:t>
            </a:r>
            <a:endParaRPr dirty="0"/>
          </a:p>
        </p:txBody>
      </p:sp>
      <p:sp>
        <p:nvSpPr>
          <p:cNvPr id="221" name="Google Shape;221;p4"/>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Ocena</a:t>
            </a:r>
            <a:endParaRPr dirty="0"/>
          </a:p>
        </p:txBody>
      </p:sp>
      <p:sp>
        <p:nvSpPr>
          <p:cNvPr id="222" name="Google Shape;222;p4"/>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Kluczowe terminy i definicje </a:t>
            </a:r>
            <a:endParaRPr dirty="0"/>
          </a:p>
        </p:txBody>
      </p:sp>
      <p:sp>
        <p:nvSpPr>
          <p:cNvPr id="223" name="Google Shape;223;p4"/>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SPIS TREŚCI</a:t>
            </a:r>
          </a:p>
        </p:txBody>
      </p:sp>
      <p:sp>
        <p:nvSpPr>
          <p:cNvPr id="224" name="Google Shape;224;p4"/>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225" name="Google Shape;225;p4"/>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226" name="Google Shape;226;p4"/>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227" name="Google Shape;227;p4"/>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228" name="Google Shape;228;p4"/>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229" name="Google Shape;229;p4"/>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b="0" i="0" u="none" strike="noStrike" cap="none" dirty="0">
                <a:solidFill>
                  <a:srgbClr val="595959"/>
                </a:solidFill>
                <a:latin typeface="Calibri"/>
                <a:ea typeface="Calibri"/>
                <a:cs typeface="Calibri"/>
                <a:sym typeface="Calibri"/>
              </a:rPr>
              <a:t>Re</a:t>
            </a:r>
            <a:r>
              <a:rPr lang="pl-PL" sz="2400" dirty="0" err="1">
                <a:solidFill>
                  <a:srgbClr val="595959"/>
                </a:solidFill>
                <a:latin typeface="Calibri"/>
                <a:ea typeface="Calibri"/>
                <a:cs typeface="Calibri"/>
                <a:sym typeface="Calibri"/>
              </a:rPr>
              <a:t>ferencje</a:t>
            </a:r>
            <a:endParaRPr sz="1400" b="0" i="0" u="none" strike="noStrike" cap="none" dirty="0">
              <a:solidFill>
                <a:srgbClr val="000000"/>
              </a:solidFill>
              <a:latin typeface="Arial"/>
              <a:ea typeface="Arial"/>
              <a:cs typeface="Arial"/>
              <a:sym typeface="Arial"/>
            </a:endParaRPr>
          </a:p>
        </p:txBody>
      </p:sp>
      <p:sp>
        <p:nvSpPr>
          <p:cNvPr id="230" name="Google Shape;230;p4"/>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U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g2d18f9086ee_0_102"/>
          <p:cNvSpPr txBox="1">
            <a:spLocks noGrp="1"/>
          </p:cNvSpPr>
          <p:nvPr>
            <p:ph type="body" idx="2"/>
          </p:nvPr>
        </p:nvSpPr>
        <p:spPr>
          <a:xfrm>
            <a:off x="904850" y="1281273"/>
            <a:ext cx="10053000" cy="4762304"/>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1200"/>
              </a:spcBef>
              <a:spcAft>
                <a:spcPts val="0"/>
              </a:spcAft>
              <a:buSzPts val="2400"/>
              <a:buFont typeface="Arial"/>
              <a:buChar char="•"/>
            </a:pPr>
            <a:r>
              <a:rPr lang="pl-PL" dirty="0">
                <a:solidFill>
                  <a:srgbClr val="000000"/>
                </a:solidFill>
              </a:rPr>
              <a:t>Konsumenci owoców morza preferują produkty z logo Marine </a:t>
            </a:r>
            <a:r>
              <a:rPr lang="pl-PL" dirty="0" err="1">
                <a:solidFill>
                  <a:srgbClr val="000000"/>
                </a:solidFill>
              </a:rPr>
              <a:t>Stewardship</a:t>
            </a:r>
            <a:r>
              <a:rPr lang="pl-PL" dirty="0">
                <a:solidFill>
                  <a:srgbClr val="000000"/>
                </a:solidFill>
              </a:rPr>
              <a:t> </a:t>
            </a:r>
            <a:r>
              <a:rPr lang="pl-PL" dirty="0" err="1">
                <a:solidFill>
                  <a:srgbClr val="000000"/>
                </a:solidFill>
              </a:rPr>
              <a:t>Council</a:t>
            </a:r>
            <a:r>
              <a:rPr lang="pl-PL" dirty="0">
                <a:solidFill>
                  <a:srgbClr val="000000"/>
                </a:solidFill>
              </a:rPr>
              <a:t>, wskazującym na odpowiedzialne pozyskiwanie surowców.</a:t>
            </a:r>
          </a:p>
          <a:p>
            <a:pPr marL="342900" lvl="0" indent="-342900" algn="just" rtl="0">
              <a:lnSpc>
                <a:spcPct val="100000"/>
              </a:lnSpc>
              <a:spcBef>
                <a:spcPts val="1200"/>
              </a:spcBef>
              <a:spcAft>
                <a:spcPts val="0"/>
              </a:spcAft>
              <a:buSzPts val="2400"/>
              <a:buFont typeface="Arial"/>
              <a:buChar char="•"/>
            </a:pPr>
            <a:r>
              <a:rPr lang="pl-PL" dirty="0">
                <a:solidFill>
                  <a:srgbClr val="000000"/>
                </a:solidFill>
              </a:rPr>
              <a:t>Osoby pijące kawę w Kanadzie i Stanach Zjednoczonych poszukują organicznych ziaren z certyfikatami takimi jak Bird-</a:t>
            </a:r>
            <a:r>
              <a:rPr lang="pl-PL" dirty="0" err="1">
                <a:solidFill>
                  <a:srgbClr val="000000"/>
                </a:solidFill>
              </a:rPr>
              <a:t>Friendly</a:t>
            </a:r>
            <a:r>
              <a:rPr lang="pl-PL" dirty="0">
                <a:solidFill>
                  <a:srgbClr val="000000"/>
                </a:solidFill>
              </a:rPr>
              <a:t>.</a:t>
            </a:r>
          </a:p>
          <a:p>
            <a:pPr marL="342900" lvl="0" indent="-342900" algn="just" rtl="0">
              <a:lnSpc>
                <a:spcPct val="100000"/>
              </a:lnSpc>
              <a:spcBef>
                <a:spcPts val="1200"/>
              </a:spcBef>
              <a:spcAft>
                <a:spcPts val="0"/>
              </a:spcAft>
              <a:buSzPts val="2400"/>
              <a:buFont typeface="Arial"/>
              <a:buChar char="•"/>
            </a:pPr>
            <a:r>
              <a:rPr lang="pl-PL" dirty="0">
                <a:solidFill>
                  <a:srgbClr val="000000"/>
                </a:solidFill>
              </a:rPr>
              <a:t>Meksykańska organizacja </a:t>
            </a:r>
            <a:r>
              <a:rPr lang="pl-PL" dirty="0" err="1">
                <a:solidFill>
                  <a:srgbClr val="000000"/>
                </a:solidFill>
              </a:rPr>
              <a:t>Forest</a:t>
            </a:r>
            <a:r>
              <a:rPr lang="pl-PL" dirty="0">
                <a:solidFill>
                  <a:srgbClr val="000000"/>
                </a:solidFill>
              </a:rPr>
              <a:t> </a:t>
            </a:r>
            <a:r>
              <a:rPr lang="pl-PL" dirty="0" err="1">
                <a:solidFill>
                  <a:srgbClr val="000000"/>
                </a:solidFill>
              </a:rPr>
              <a:t>Stewardship</a:t>
            </a:r>
            <a:r>
              <a:rPr lang="pl-PL" dirty="0">
                <a:solidFill>
                  <a:srgbClr val="000000"/>
                </a:solidFill>
              </a:rPr>
              <a:t> </a:t>
            </a:r>
            <a:r>
              <a:rPr lang="pl-PL" dirty="0" err="1">
                <a:solidFill>
                  <a:srgbClr val="000000"/>
                </a:solidFill>
              </a:rPr>
              <a:t>Council</a:t>
            </a:r>
            <a:r>
              <a:rPr lang="pl-PL" dirty="0">
                <a:solidFill>
                  <a:srgbClr val="000000"/>
                </a:solidFill>
              </a:rPr>
              <a:t> certyfikowała ponad 25 milionów hektarów lasów w 54 krajach, podwajając swój zasięg od 1998 roku.</a:t>
            </a:r>
          </a:p>
          <a:p>
            <a:pPr marL="342900" lvl="0" indent="-342900" algn="just" rtl="0">
              <a:lnSpc>
                <a:spcPct val="100000"/>
              </a:lnSpc>
              <a:spcBef>
                <a:spcPts val="1200"/>
              </a:spcBef>
              <a:spcAft>
                <a:spcPts val="0"/>
              </a:spcAft>
              <a:buSzPts val="2400"/>
              <a:buFont typeface="Arial"/>
              <a:buChar char="•"/>
            </a:pPr>
            <a:r>
              <a:rPr lang="pl-PL" dirty="0">
                <a:solidFill>
                  <a:srgbClr val="000000"/>
                </a:solidFill>
              </a:rPr>
              <a:t>Europejska kampania Błękitnej Flagi w 20 krajach europejskich zidentyfikowała ponad 2750 marin i plaż jako przyjazne dla środowiska.</a:t>
            </a:r>
          </a:p>
          <a:p>
            <a:pPr marL="342900" lvl="0" indent="-342900" algn="just" rtl="0">
              <a:lnSpc>
                <a:spcPct val="100000"/>
              </a:lnSpc>
              <a:spcBef>
                <a:spcPts val="1200"/>
              </a:spcBef>
              <a:spcAft>
                <a:spcPts val="0"/>
              </a:spcAft>
              <a:buSzPts val="2400"/>
              <a:buFont typeface="Arial"/>
              <a:buChar char="•"/>
            </a:pPr>
            <a:r>
              <a:rPr lang="pl-PL" dirty="0">
                <a:solidFill>
                  <a:srgbClr val="000000"/>
                </a:solidFill>
              </a:rPr>
              <a:t>Tajlandzcy konsumenci coraz częściej korzystają z energooszczędnych lodówek jednodrzwiowych.</a:t>
            </a:r>
            <a:endParaRPr dirty="0">
              <a:solidFill>
                <a:srgbClr val="000000"/>
              </a:solidFill>
            </a:endParaRPr>
          </a:p>
        </p:txBody>
      </p:sp>
      <p:sp>
        <p:nvSpPr>
          <p:cNvPr id="556" name="Google Shape;556;g2d18f9086ee_0_102"/>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PRZYKŁADY ZIELONEJ KONSUMPCJI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2d18f9086ee_0_108"/>
          <p:cNvSpPr txBox="1">
            <a:spLocks noGrp="1"/>
          </p:cNvSpPr>
          <p:nvPr>
            <p:ph type="body" idx="2"/>
          </p:nvPr>
        </p:nvSpPr>
        <p:spPr>
          <a:xfrm>
            <a:off x="904850" y="1404204"/>
            <a:ext cx="10053000" cy="4680413"/>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SzPts val="2400"/>
              <a:buFont typeface="Arial"/>
              <a:buChar char="•"/>
            </a:pPr>
            <a:r>
              <a:rPr lang="pl-PL" dirty="0">
                <a:solidFill>
                  <a:srgbClr val="000000"/>
                </a:solidFill>
              </a:rPr>
              <a:t>Konsumenci na całym świecie zmniejszają zapotrzebowanie na średnie elektrownie węglowe, przechodząc na energooszczędne świetlówki kompaktowe.</a:t>
            </a:r>
          </a:p>
          <a:p>
            <a:pPr marL="342900" lvl="0" indent="-342900" algn="just" rtl="0">
              <a:lnSpc>
                <a:spcPct val="100000"/>
              </a:lnSpc>
              <a:spcBef>
                <a:spcPts val="0"/>
              </a:spcBef>
              <a:spcAft>
                <a:spcPts val="0"/>
              </a:spcAft>
              <a:buSzPts val="2400"/>
              <a:buFont typeface="Arial"/>
              <a:buChar char="•"/>
            </a:pPr>
            <a:r>
              <a:rPr lang="pl-PL" dirty="0">
                <a:solidFill>
                  <a:srgbClr val="000000"/>
                </a:solidFill>
              </a:rPr>
              <a:t>Rządy, organizacje i właściciele domów instalują turbiny słoneczne lub wiatrowe zamiast polegać wyłącznie na głównej sieci energetycznej.</a:t>
            </a:r>
            <a:endParaRPr dirty="0">
              <a:solidFill>
                <a:srgbClr val="000000"/>
              </a:solidFill>
              <a:highlight>
                <a:srgbClr val="FFFFFF"/>
              </a:highlight>
            </a:endParaRPr>
          </a:p>
        </p:txBody>
      </p:sp>
      <p:sp>
        <p:nvSpPr>
          <p:cNvPr id="563" name="Google Shape;563;g2d18f9086ee_0_108"/>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PRZYKŁADY ZIELONEJ KONSUMPCJI</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1" name="Google Shape;571;p1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572" name="Google Shape;572;p1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73" name="Google Shape;573;p12"/>
          <p:cNvSpPr txBox="1"/>
          <p:nvPr/>
        </p:nvSpPr>
        <p:spPr>
          <a:xfrm>
            <a:off x="5906320" y="4514232"/>
            <a:ext cx="56088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STUDIA PRZYPADKÓW</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7"/>
          <p:cNvSpPr txBox="1">
            <a:spLocks noGrp="1"/>
          </p:cNvSpPr>
          <p:nvPr>
            <p:ph type="body" idx="1"/>
          </p:nvPr>
        </p:nvSpPr>
        <p:spPr>
          <a:xfrm>
            <a:off x="4912293" y="846903"/>
            <a:ext cx="7107429"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1: </a:t>
            </a:r>
            <a:r>
              <a:rPr lang="pl-PL" dirty="0">
                <a:solidFill>
                  <a:srgbClr val="000000"/>
                </a:solidFill>
              </a:rPr>
              <a:t>Studium przypadku z Wietnamu</a:t>
            </a:r>
            <a:endParaRPr dirty="0">
              <a:solidFill>
                <a:srgbClr val="000000"/>
              </a:solidFill>
            </a:endParaRPr>
          </a:p>
        </p:txBody>
      </p:sp>
      <p:sp>
        <p:nvSpPr>
          <p:cNvPr id="579" name="Google Shape;579;p17"/>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580" name="Google Shape;580;p17"/>
          <p:cNvSpPr txBox="1">
            <a:spLocks noGrp="1"/>
          </p:cNvSpPr>
          <p:nvPr>
            <p:ph type="body" idx="4"/>
          </p:nvPr>
        </p:nvSpPr>
        <p:spPr>
          <a:xfrm>
            <a:off x="4912292" y="2770036"/>
            <a:ext cx="6961656"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2: </a:t>
            </a:r>
            <a:r>
              <a:rPr lang="pl-PL" dirty="0">
                <a:solidFill>
                  <a:srgbClr val="000000"/>
                </a:solidFill>
              </a:rPr>
              <a:t>Studium przypadku z Qingdao w Chinach.</a:t>
            </a:r>
            <a:endParaRPr dirty="0">
              <a:solidFill>
                <a:srgbClr val="000000"/>
              </a:solidFill>
            </a:endParaRPr>
          </a:p>
        </p:txBody>
      </p:sp>
      <p:sp>
        <p:nvSpPr>
          <p:cNvPr id="581" name="Google Shape;581;p17"/>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pl-PL" dirty="0"/>
              <a:t>Studium przypadku 3: </a:t>
            </a:r>
            <a:r>
              <a:rPr lang="pl-PL" dirty="0">
                <a:solidFill>
                  <a:srgbClr val="000000"/>
                </a:solidFill>
              </a:rPr>
              <a:t>Czynniki wpływające na zrównoważoną transformację żywieniową - studium przypadku konsumpcji żywności w Niemczech.</a:t>
            </a:r>
            <a:endParaRPr dirty="0">
              <a:solidFill>
                <a:srgbClr val="000000"/>
              </a:solidFill>
            </a:endParaRPr>
          </a:p>
        </p:txBody>
      </p:sp>
      <p:sp>
        <p:nvSpPr>
          <p:cNvPr id="582" name="Google Shape;582;p17"/>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583" name="Google Shape;583;p17"/>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584" name="Google Shape;584;p17"/>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85" name="Google Shape;585;p17"/>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g2d18f9086ee_0_466"/>
          <p:cNvSpPr txBox="1">
            <a:spLocks noGrp="1"/>
          </p:cNvSpPr>
          <p:nvPr>
            <p:ph type="body" idx="1"/>
          </p:nvPr>
        </p:nvSpPr>
        <p:spPr>
          <a:xfrm>
            <a:off x="904850" y="448942"/>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STUDIUM PRZYPADKU 1</a:t>
            </a:r>
            <a:endParaRPr dirty="0"/>
          </a:p>
        </p:txBody>
      </p:sp>
      <p:sp>
        <p:nvSpPr>
          <p:cNvPr id="593" name="Google Shape;593;g2d18f9086ee_0_466"/>
          <p:cNvSpPr txBox="1">
            <a:spLocks noGrp="1"/>
          </p:cNvSpPr>
          <p:nvPr>
            <p:ph type="body" idx="2"/>
          </p:nvPr>
        </p:nvSpPr>
        <p:spPr>
          <a:xfrm>
            <a:off x="904850" y="1124550"/>
            <a:ext cx="10053000" cy="4608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pl-PL" sz="2300" b="1" dirty="0">
                <a:solidFill>
                  <a:srgbClr val="000000"/>
                </a:solidFill>
              </a:rPr>
              <a:t>Determinanty ekologicznych </a:t>
            </a:r>
            <a:r>
              <a:rPr lang="pl-PL" sz="2300" b="1" dirty="0" err="1">
                <a:solidFill>
                  <a:srgbClr val="000000"/>
                </a:solidFill>
              </a:rPr>
              <a:t>zachowań</a:t>
            </a:r>
            <a:r>
              <a:rPr lang="pl-PL" sz="2300" b="1" dirty="0">
                <a:solidFill>
                  <a:srgbClr val="000000"/>
                </a:solidFill>
              </a:rPr>
              <a:t> konsumentów: Studium przypadku z Wietnamu </a:t>
            </a:r>
          </a:p>
          <a:p>
            <a:pPr marL="0" lvl="0" indent="0" algn="just" rtl="0">
              <a:lnSpc>
                <a:spcPct val="100000"/>
              </a:lnSpc>
              <a:spcBef>
                <a:spcPts val="600"/>
              </a:spcBef>
              <a:spcAft>
                <a:spcPts val="0"/>
              </a:spcAft>
              <a:buSzPts val="2400"/>
              <a:buNone/>
            </a:pPr>
            <a:r>
              <a:rPr lang="pl-PL" sz="2300" dirty="0">
                <a:solidFill>
                  <a:srgbClr val="000000"/>
                </a:solidFill>
              </a:rPr>
              <a:t>W niniejszym badaniu wykorzystano ankietę do zbadania czynników wpływających na zachowania związane z ekologiczną konsumpcją. Dane demograficzne pokazują, że zarówno mężczyźni, jak i kobiety są zainteresowani ekologicznymi nawykami konsumpcyjnymi, a większość z nich to młode, wykształcone osoby. Wcześniejsze badania nad zieloną konsumpcją zidentyfikowały wiedzę o środowisku i czynniki postaw jako kluczowe czynniki. Podkreślają one znaczenie postaw klientów wobec zielonej konsumpcji, ich obaw związanych z kwestiami środowiskowymi oraz ich wpływu na innych. Firmy powinny uwzględnić te czynniki w swoim długoterminowym planowaniu strategicznym, aby zwiększyć liczbę zielonych zakupów. Aby zwrócić uwagę klientów na ekologiczne produkty, firmy mogą korzystać z metod promocji, zapewniać praktyczne możliwości uczenia się i wspierać pozytywne postrzeganie ich użyteczności.</a:t>
            </a:r>
            <a:endParaRPr sz="2300" dirty="0">
              <a:solidFill>
                <a:srgbClr val="00000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2d18f9086ee_0_472"/>
          <p:cNvSpPr txBox="1">
            <a:spLocks noGrp="1"/>
          </p:cNvSpPr>
          <p:nvPr>
            <p:ph type="body" idx="2"/>
          </p:nvPr>
        </p:nvSpPr>
        <p:spPr>
          <a:xfrm>
            <a:off x="868274" y="440628"/>
            <a:ext cx="10053000" cy="54939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2300"/>
              </a:spcBef>
              <a:spcAft>
                <a:spcPts val="0"/>
              </a:spcAft>
              <a:buSzPts val="2400"/>
              <a:buNone/>
            </a:pPr>
            <a:r>
              <a:rPr lang="pl-PL" b="0" i="0" dirty="0">
                <a:solidFill>
                  <a:srgbClr val="222222"/>
                </a:solidFill>
                <a:latin typeface="Calibri"/>
                <a:ea typeface="Calibri"/>
                <a:cs typeface="Calibri"/>
                <a:sym typeface="Calibri"/>
              </a:rPr>
              <a:t>W badaniu zbadano czynniki wpływające na zachowania związane z ekologiczną konsumpcją, koncentrując się na postawach, normach społecznych i obawach związanych z ochroną środowiska. Okazało się, że konsumenci z pozytywnym nastawieniem do produktów ekologicznych są bardziej skłonni do ich zakupu. Kwestie środowiskowe są również kluczowe, a konsumenci, którzy są bardziej zaniepokojeni środowiskiem i mają odpowiednią wiedzę, są bardziej skłonni do zakupu ekologicznych produktów. Świadomość ekologicznych </a:t>
            </a:r>
            <a:r>
              <a:rPr lang="pl-PL" b="0" i="0" dirty="0" err="1">
                <a:solidFill>
                  <a:srgbClr val="222222"/>
                </a:solidFill>
                <a:latin typeface="Calibri"/>
                <a:ea typeface="Calibri"/>
                <a:cs typeface="Calibri"/>
                <a:sym typeface="Calibri"/>
              </a:rPr>
              <a:t>zachowań</a:t>
            </a:r>
            <a:r>
              <a:rPr lang="pl-PL" b="0" i="0" dirty="0">
                <a:solidFill>
                  <a:srgbClr val="222222"/>
                </a:solidFill>
                <a:latin typeface="Calibri"/>
                <a:ea typeface="Calibri"/>
                <a:cs typeface="Calibri"/>
                <a:sym typeface="Calibri"/>
              </a:rPr>
              <a:t> konsumpcyjnych nie ma na nie znaczącego wpływu, ale pośrednio wpływa na inne czynniki. Konsumenci postrzegają, że korzystanie z ekologicznych produktów pomoże chronić środowisko i mają pozytywne nastawienie do kupowania, konsumowania i promowania ekologicznych produktów. Badanie to jest istotne dla zrozumienia nawyków klientów w zakresie ekologicznej konsumpcji i pomaga firmom w uchwyceniu i wykorzystaniu psychologii ludzi do budowania strategii marketingowych i reklamowych. </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g2d18f9086ee_0_514"/>
          <p:cNvSpPr txBox="1">
            <a:spLocks noGrp="1"/>
          </p:cNvSpPr>
          <p:nvPr>
            <p:ph type="body" idx="1"/>
          </p:nvPr>
        </p:nvSpPr>
        <p:spPr>
          <a:xfrm>
            <a:off x="904856" y="582471"/>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STUDIUM PRZYPADKU </a:t>
            </a:r>
            <a:r>
              <a:rPr lang="pl-PL" dirty="0"/>
              <a:t>2</a:t>
            </a:r>
            <a:endParaRPr lang="en-US" dirty="0"/>
          </a:p>
        </p:txBody>
      </p:sp>
      <p:sp>
        <p:nvSpPr>
          <p:cNvPr id="606" name="Google Shape;606;g2d18f9086ee_0_514"/>
          <p:cNvSpPr txBox="1">
            <a:spLocks noGrp="1"/>
          </p:cNvSpPr>
          <p:nvPr>
            <p:ph type="body" idx="2"/>
          </p:nvPr>
        </p:nvSpPr>
        <p:spPr>
          <a:xfrm>
            <a:off x="904856" y="1508091"/>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pl-PL" b="1" dirty="0">
                <a:solidFill>
                  <a:srgbClr val="1F1F1F"/>
                </a:solidFill>
              </a:rPr>
              <a:t>Co wpływa na ekologiczne zachowania konsumentów w Chinach? Studium przypadku z Qingdao.</a:t>
            </a:r>
          </a:p>
          <a:p>
            <a:pPr marL="0" lvl="0" indent="0" algn="just" rtl="0">
              <a:lnSpc>
                <a:spcPct val="100000"/>
              </a:lnSpc>
              <a:spcBef>
                <a:spcPts val="600"/>
              </a:spcBef>
              <a:spcAft>
                <a:spcPts val="0"/>
              </a:spcAft>
              <a:buSzPts val="2400"/>
              <a:buNone/>
            </a:pPr>
            <a:r>
              <a:rPr lang="pl-PL" dirty="0">
                <a:solidFill>
                  <a:srgbClr val="1F1F1F"/>
                </a:solidFill>
              </a:rPr>
              <a:t>Badanie dotyczy </a:t>
            </a:r>
            <a:r>
              <a:rPr lang="pl-PL" dirty="0" err="1">
                <a:solidFill>
                  <a:srgbClr val="1F1F1F"/>
                </a:solidFill>
              </a:rPr>
              <a:t>zachowań</a:t>
            </a:r>
            <a:r>
              <a:rPr lang="pl-PL" dirty="0">
                <a:solidFill>
                  <a:srgbClr val="1F1F1F"/>
                </a:solidFill>
              </a:rPr>
              <a:t> ekologicznych konsumentów w Chinach, analizując wpływ osobisty, wiedzę na temat ekologicznej konsumpcji, postawy, wewnętrzne i zewnętrzne moderatory oraz zachowanie. Szybka urbanizacja i industrializacja w Chinach może znacząco wpłynąć na postawy i zachowania konsumentów. Badanie dotyczy zielonej konsumpcji w Chinach, z uwzględnieniem wewnętrznych i zewnętrznych moderatorów w celu zrozumienia czynników na nią wpływających. Skupia się ono na trzech aspektach: zakupie, użytkowaniu i recyklingu. Podejście to jest nowatorskie, zapewniając bardziej precyzyjne wyniki i zalecając opcje polityczne dla chińskiego rządu.</a:t>
            </a:r>
            <a:endParaRPr dirty="0">
              <a:solidFill>
                <a:srgbClr val="1F1F1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2d18f9086ee_0_526"/>
          <p:cNvSpPr txBox="1">
            <a:spLocks noGrp="1"/>
          </p:cNvSpPr>
          <p:nvPr>
            <p:ph type="body" idx="2"/>
          </p:nvPr>
        </p:nvSpPr>
        <p:spPr>
          <a:xfrm>
            <a:off x="904850" y="600504"/>
            <a:ext cx="10053000" cy="5639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pl-PL" b="0" i="0" dirty="0">
                <a:solidFill>
                  <a:srgbClr val="222222"/>
                </a:solidFill>
                <a:latin typeface="Calibri"/>
                <a:ea typeface="Calibri"/>
                <a:cs typeface="Calibri"/>
                <a:sym typeface="Calibri"/>
              </a:rPr>
              <a:t>Postawy są najbardziej znaczącym </a:t>
            </a:r>
            <a:r>
              <a:rPr lang="pl-PL" b="0" i="0" dirty="0" err="1">
                <a:solidFill>
                  <a:srgbClr val="222222"/>
                </a:solidFill>
                <a:latin typeface="Calibri"/>
                <a:ea typeface="Calibri"/>
                <a:cs typeface="Calibri"/>
                <a:sym typeface="Calibri"/>
              </a:rPr>
              <a:t>predyktorem</a:t>
            </a:r>
            <a:r>
              <a:rPr lang="pl-PL" b="0" i="0" dirty="0">
                <a:solidFill>
                  <a:srgbClr val="222222"/>
                </a:solidFill>
                <a:latin typeface="Calibri"/>
                <a:ea typeface="Calibri"/>
                <a:cs typeface="Calibri"/>
                <a:sym typeface="Calibri"/>
              </a:rPr>
              <a:t> </a:t>
            </a:r>
            <a:r>
              <a:rPr lang="pl-PL" b="0" i="0" dirty="0" err="1">
                <a:solidFill>
                  <a:srgbClr val="222222"/>
                </a:solidFill>
                <a:latin typeface="Calibri"/>
                <a:ea typeface="Calibri"/>
                <a:cs typeface="Calibri"/>
                <a:sym typeface="Calibri"/>
              </a:rPr>
              <a:t>zachowań</a:t>
            </a:r>
            <a:r>
              <a:rPr lang="pl-PL" b="0" i="0" dirty="0">
                <a:solidFill>
                  <a:srgbClr val="222222"/>
                </a:solidFill>
                <a:latin typeface="Calibri"/>
                <a:ea typeface="Calibri"/>
                <a:cs typeface="Calibri"/>
                <a:sym typeface="Calibri"/>
              </a:rPr>
              <a:t> zakupowych, podczas gdy dochód, postrzegana skuteczność konsumencka i wiek determinują zachowania związane z użytkowaniem. Zachowania związane z recyklingiem są silnie uzależnione od </a:t>
            </a:r>
            <a:r>
              <a:rPr lang="pl-PL" b="0" i="0" dirty="0" err="1">
                <a:solidFill>
                  <a:srgbClr val="222222"/>
                </a:solidFill>
                <a:latin typeface="Calibri"/>
                <a:ea typeface="Calibri"/>
                <a:cs typeface="Calibri"/>
                <a:sym typeface="Calibri"/>
              </a:rPr>
              <a:t>zachowań</a:t>
            </a:r>
            <a:r>
              <a:rPr lang="pl-PL" b="0" i="0" dirty="0">
                <a:solidFill>
                  <a:srgbClr val="222222"/>
                </a:solidFill>
                <a:latin typeface="Calibri"/>
                <a:ea typeface="Calibri"/>
                <a:cs typeface="Calibri"/>
                <a:sym typeface="Calibri"/>
              </a:rPr>
              <a:t> związanych z użytkowaniem. Technologie środowiskowe, polityka gospodarcza i inicjatywy społeczne mają kluczowe znaczenie dla zrównoważonego rozwoju gospodarczego, ale ich wpływ zależy od zmiany wzorców konsumpcji i </a:t>
            </a:r>
            <a:r>
              <a:rPr lang="pl-PL" b="0" i="0" dirty="0" err="1">
                <a:solidFill>
                  <a:srgbClr val="222222"/>
                </a:solidFill>
                <a:latin typeface="Calibri"/>
                <a:ea typeface="Calibri"/>
                <a:cs typeface="Calibri"/>
                <a:sym typeface="Calibri"/>
              </a:rPr>
              <a:t>zachowań</a:t>
            </a:r>
            <a:r>
              <a:rPr lang="pl-PL" b="0" i="0" dirty="0">
                <a:solidFill>
                  <a:srgbClr val="222222"/>
                </a:solidFill>
                <a:latin typeface="Calibri"/>
                <a:ea typeface="Calibri"/>
                <a:cs typeface="Calibri"/>
                <a:sym typeface="Calibri"/>
              </a:rPr>
              <a:t>. Ekologiczna konsumpcja jest kluczowym elementem debat akademickich i politycznych, a wpływają na nią takie czynniki jak demografia, wiedza o środowisku, postawy, wartości oraz wewnętrzne i zewnętrzne moderatory. Jednak podejścia takie jak Teoria Planowanego Zachowania (TPB) mają ograniczenia, takie jak złożoność zintegrowanych modeli i brak korelacji między zmiennymi wartości a oszczędzaniem energii elektrycznej w gospodarstwach domowych.</a:t>
            </a:r>
            <a:endParaRPr dirty="0">
              <a:solidFill>
                <a:srgbClr val="000000"/>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g2d18f9086ee_0_532"/>
          <p:cNvSpPr txBox="1">
            <a:spLocks noGrp="1"/>
          </p:cNvSpPr>
          <p:nvPr>
            <p:ph type="body" idx="1"/>
          </p:nvPr>
        </p:nvSpPr>
        <p:spPr>
          <a:xfrm>
            <a:off x="904856" y="680590"/>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STUDIUM PRZYPADKU </a:t>
            </a:r>
            <a:r>
              <a:rPr lang="pl-PL" dirty="0"/>
              <a:t>3</a:t>
            </a:r>
            <a:endParaRPr lang="en-US" dirty="0"/>
          </a:p>
        </p:txBody>
      </p:sp>
      <p:sp>
        <p:nvSpPr>
          <p:cNvPr id="619" name="Google Shape;619;g2d18f9086ee_0_532"/>
          <p:cNvSpPr txBox="1">
            <a:spLocks noGrp="1"/>
          </p:cNvSpPr>
          <p:nvPr>
            <p:ph type="body" idx="2"/>
          </p:nvPr>
        </p:nvSpPr>
        <p:spPr>
          <a:xfrm>
            <a:off x="904856" y="1484290"/>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pl-PL" sz="2300" dirty="0">
                <a:solidFill>
                  <a:srgbClr val="000000"/>
                </a:solidFill>
              </a:rPr>
              <a:t>Czynniki wpływające na zrównoważoną transformację diety - studium przypadku konsumpcji żywności w Niemczech. W studium przypadku przeprowadzonym w Niemczech porównano konsumpcję żywności z filarami zrównoważonego rozwoju i zaleceniami dietetycznymi. Badanie wykazało, że na decyzje zakupowe w dużej mierze wpływają czynniki związane ze zdrowiem, a niewielu konsumentów dostosowuje swoją dietę do niskiego wpływu na środowisko. Duża część konsumentów wybiera tanią żywność, bez względu na konsekwencje zdrowotne i środowiskowe. Cena jest głównym czynnikiem wpływającym na wybór żywności z punktu widzenia zrównoważonego rozwoju. Decydenci powinni finansowo zachęcać konsumentów do zdrowej i przyjaznej dla środowiska diety, aby zapobiegać niezdrowej konsumpcji.  Czynniki ekonomiczne również wpływają na wybory żywieniowe, a wyższe koszty produktów roślinnych i ekologicznych prowadzą do niezdrowych nawyków.</a:t>
            </a:r>
            <a:endParaRPr sz="2300" dirty="0">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3"/>
          <p:cNvSpPr txBox="1">
            <a:spLocks noGrp="1"/>
          </p:cNvSpPr>
          <p:nvPr>
            <p:ph type="body" idx="2"/>
          </p:nvPr>
        </p:nvSpPr>
        <p:spPr>
          <a:xfrm>
            <a:off x="719856" y="375454"/>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pl-PL" sz="2300" dirty="0">
                <a:solidFill>
                  <a:srgbClr val="000000"/>
                </a:solidFill>
              </a:rPr>
              <a:t>Badanie to bada również czynniki wpływające na wybory żywieniowe niemieckich konsumentów, ujawniając lukę między zrównoważonymi wzorcami żywieniowymi a rzeczywistymi nawykami konsumpcyjnymi. Podkreśla ograniczenia obecnego rynku żywności i sugeruje, że więcej kampanii edukacyjnych mogłoby pomóc w promowaniu zdrowszych nawyków żywieniowych. Edukacja żywieniowa może być cennym narzędziem do opracowywania skutecznych strategii edukacyjnych. Niemieccy konsumenci coraz częściej stosują ekologiczną dietę, ale istnieje luka między ich zaangażowaniem w zrównoważone produkty a rzeczywistą konsumpcją. Potrzebne są badania w celu zrozumienia motywacji konsumentów i ich chęci do zmian. Koszt artykułów spożywczych może wpływać na decyzje żywieniowe, a niskie ceny niezrównoważonych opcji prowadzą do wysokiej konsumpcji. Jednak odpowiednia pod względem odżywczym dieta może być zakupiona za niższe koszty. Decydenci polityczni powinni zachęcać do zdrowszych, rozsądnych dla środowiska wzorców żywieniowych za pomocą zachęt ekonomicznych i skupić się na najlepszych praktykach w zakresie przekształcania trendów żywieniowych w kierunku zdrowia i zrównoważonego rozwoju ekologicznego.</a:t>
            </a:r>
            <a:endParaRPr sz="2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6"/>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OMÓWIENIE TEMATU</a:t>
            </a:r>
          </a:p>
        </p:txBody>
      </p:sp>
      <p:sp>
        <p:nvSpPr>
          <p:cNvPr id="236" name="Google Shape;236;p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01</a:t>
            </a:r>
            <a:endParaRPr/>
          </a:p>
        </p:txBody>
      </p:sp>
      <p:sp>
        <p:nvSpPr>
          <p:cNvPr id="237" name="Google Shape;237;p6"/>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CELE</a:t>
            </a:r>
            <a:endParaRPr dirty="0"/>
          </a:p>
          <a:p>
            <a:pPr marL="0" lvl="0" indent="0" algn="l" rtl="0">
              <a:lnSpc>
                <a:spcPct val="100000"/>
              </a:lnSpc>
              <a:spcBef>
                <a:spcPts val="0"/>
              </a:spcBef>
              <a:spcAft>
                <a:spcPts val="0"/>
              </a:spcAft>
              <a:buClr>
                <a:srgbClr val="73B64B"/>
              </a:buClr>
              <a:buSzPts val="2400"/>
              <a:buNone/>
            </a:pPr>
            <a:endParaRPr dirty="0"/>
          </a:p>
        </p:txBody>
      </p:sp>
      <p:sp>
        <p:nvSpPr>
          <p:cNvPr id="238" name="Google Shape;238;p6"/>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EFEKTY UCZENIA SIĘ</a:t>
            </a:r>
          </a:p>
          <a:p>
            <a:pPr marL="0" lvl="0" indent="0" algn="l" rtl="0">
              <a:lnSpc>
                <a:spcPct val="100000"/>
              </a:lnSpc>
              <a:spcBef>
                <a:spcPts val="0"/>
              </a:spcBef>
              <a:spcAft>
                <a:spcPts val="0"/>
              </a:spcAft>
              <a:buClr>
                <a:srgbClr val="73B64B"/>
              </a:buClr>
              <a:buSzPts val="2400"/>
              <a:buNone/>
            </a:pPr>
            <a:endParaRPr lang="pl-PL" dirty="0"/>
          </a:p>
        </p:txBody>
      </p:sp>
      <p:sp>
        <p:nvSpPr>
          <p:cNvPr id="239" name="Google Shape;239;p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02</a:t>
            </a:r>
            <a:endParaRPr/>
          </a:p>
        </p:txBody>
      </p:sp>
      <p:sp>
        <p:nvSpPr>
          <p:cNvPr id="240" name="Google Shape;240;p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03</a:t>
            </a:r>
            <a:endParaRPr/>
          </a:p>
        </p:txBody>
      </p:sp>
      <p:sp>
        <p:nvSpPr>
          <p:cNvPr id="241" name="Google Shape;241;p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42" name="Google Shape;242;p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8" name="Google Shape;638;p1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639" name="Google Shape;639;p14"/>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40" name="Google Shape;640;p14"/>
          <p:cNvSpPr txBox="1"/>
          <p:nvPr/>
        </p:nvSpPr>
        <p:spPr>
          <a:xfrm>
            <a:off x="5906320" y="4514232"/>
            <a:ext cx="56088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Ocena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5"/>
          <p:cNvSpPr txBox="1">
            <a:spLocks noGrp="1"/>
          </p:cNvSpPr>
          <p:nvPr>
            <p:ph type="body" idx="1"/>
          </p:nvPr>
        </p:nvSpPr>
        <p:spPr>
          <a:xfrm>
            <a:off x="4825907" y="845786"/>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pl-PL" b="1" dirty="0">
                <a:solidFill>
                  <a:srgbClr val="000000"/>
                </a:solidFill>
              </a:rPr>
              <a:t>Na czym przede wszystkim koncentruje się zielona konsumpcja?</a:t>
            </a:r>
          </a:p>
          <a:p>
            <a:pPr marL="0" lvl="0" indent="0" algn="l" rtl="0">
              <a:lnSpc>
                <a:spcPct val="150000"/>
              </a:lnSpc>
              <a:spcBef>
                <a:spcPts val="0"/>
              </a:spcBef>
              <a:spcAft>
                <a:spcPts val="0"/>
              </a:spcAft>
              <a:buSzPts val="2400"/>
              <a:buNone/>
            </a:pPr>
            <a:r>
              <a:rPr lang="pl-PL" dirty="0">
                <a:solidFill>
                  <a:srgbClr val="000000"/>
                </a:solidFill>
              </a:rPr>
              <a:t>A. </a:t>
            </a:r>
            <a:r>
              <a:rPr lang="en-US" dirty="0" err="1">
                <a:solidFill>
                  <a:srgbClr val="000000"/>
                </a:solidFill>
              </a:rPr>
              <a:t>Korzyści</a:t>
            </a:r>
            <a:r>
              <a:rPr lang="en-US" dirty="0">
                <a:solidFill>
                  <a:srgbClr val="000000"/>
                </a:solidFill>
              </a:rPr>
              <a:t> </a:t>
            </a:r>
            <a:r>
              <a:rPr lang="en-US" dirty="0" err="1">
                <a:solidFill>
                  <a:srgbClr val="000000"/>
                </a:solidFill>
              </a:rPr>
              <a:t>osobiste</a:t>
            </a:r>
            <a:endParaRPr lang="pl-PL" dirty="0">
              <a:solidFill>
                <a:srgbClr val="000000"/>
              </a:solidFill>
            </a:endParaRPr>
          </a:p>
          <a:p>
            <a:pPr marL="0" lvl="0" indent="0" algn="l" rtl="0">
              <a:lnSpc>
                <a:spcPct val="150000"/>
              </a:lnSpc>
              <a:spcBef>
                <a:spcPts val="0"/>
              </a:spcBef>
              <a:spcAft>
                <a:spcPts val="0"/>
              </a:spcAft>
              <a:buSzPts val="2400"/>
              <a:buNone/>
            </a:pPr>
            <a:r>
              <a:rPr lang="pl-PL" dirty="0">
                <a:solidFill>
                  <a:srgbClr val="000000"/>
                </a:solidFill>
              </a:rPr>
              <a:t>B. </a:t>
            </a:r>
            <a:r>
              <a:rPr lang="en-US" dirty="0" err="1">
                <a:solidFill>
                  <a:srgbClr val="000000"/>
                </a:solidFill>
              </a:rPr>
              <a:t>Wpływ</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środowisko</a:t>
            </a:r>
            <a:endParaRPr lang="pl-PL" dirty="0">
              <a:solidFill>
                <a:srgbClr val="000000"/>
              </a:solidFill>
            </a:endParaRPr>
          </a:p>
          <a:p>
            <a:pPr marL="0" lvl="0" indent="0" algn="l" rtl="0">
              <a:lnSpc>
                <a:spcPct val="150000"/>
              </a:lnSpc>
              <a:spcBef>
                <a:spcPts val="0"/>
              </a:spcBef>
              <a:spcAft>
                <a:spcPts val="0"/>
              </a:spcAft>
              <a:buSzPts val="2400"/>
              <a:buNone/>
            </a:pPr>
            <a:r>
              <a:rPr lang="pl-PL" dirty="0">
                <a:solidFill>
                  <a:srgbClr val="000000"/>
                </a:solidFill>
              </a:rPr>
              <a:t>C. </a:t>
            </a:r>
            <a:r>
              <a:rPr lang="en-US" dirty="0">
                <a:solidFill>
                  <a:srgbClr val="000000"/>
                </a:solidFill>
              </a:rPr>
              <a:t>Status </a:t>
            </a:r>
            <a:r>
              <a:rPr lang="en-US" dirty="0" err="1">
                <a:solidFill>
                  <a:srgbClr val="000000"/>
                </a:solidFill>
              </a:rPr>
              <a:t>społeczny</a:t>
            </a:r>
            <a:endParaRPr lang="pl-PL" dirty="0">
              <a:solidFill>
                <a:srgbClr val="000000"/>
              </a:solidFill>
            </a:endParaRPr>
          </a:p>
          <a:p>
            <a:pPr marL="0" lvl="0" indent="0" algn="l" rtl="0">
              <a:lnSpc>
                <a:spcPct val="150000"/>
              </a:lnSpc>
              <a:spcBef>
                <a:spcPts val="0"/>
              </a:spcBef>
              <a:spcAft>
                <a:spcPts val="0"/>
              </a:spcAft>
              <a:buSzPts val="2400"/>
              <a:buNone/>
            </a:pPr>
            <a:r>
              <a:rPr lang="pl-PL" dirty="0">
                <a:solidFill>
                  <a:srgbClr val="000000"/>
                </a:solidFill>
              </a:rPr>
              <a:t>D. </a:t>
            </a:r>
            <a:r>
              <a:rPr lang="en-US" dirty="0" err="1">
                <a:solidFill>
                  <a:srgbClr val="000000"/>
                </a:solidFill>
              </a:rPr>
              <a:t>Korzyści</a:t>
            </a:r>
            <a:r>
              <a:rPr lang="en-US" dirty="0">
                <a:solidFill>
                  <a:srgbClr val="000000"/>
                </a:solidFill>
              </a:rPr>
              <a:t> </a:t>
            </a:r>
            <a:r>
              <a:rPr lang="en-US" dirty="0" err="1">
                <a:solidFill>
                  <a:srgbClr val="000000"/>
                </a:solidFill>
              </a:rPr>
              <a:t>ekonomiczne</a:t>
            </a:r>
            <a:endParaRPr dirty="0"/>
          </a:p>
        </p:txBody>
      </p:sp>
      <p:sp>
        <p:nvSpPr>
          <p:cNvPr id="646" name="Google Shape;646;p1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dirty="0"/>
              <a:t>P. </a:t>
            </a:r>
            <a:r>
              <a:rPr lang="en-US" dirty="0"/>
              <a:t>1</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pl-PL" b="1" dirty="0">
                <a:solidFill>
                  <a:srgbClr val="000000"/>
                </a:solidFill>
              </a:rPr>
              <a:t>Z czego znane są produkty ekologiczne?</a:t>
            </a:r>
          </a:p>
          <a:p>
            <a:pPr marL="0" lvl="0" indent="0" algn="l" rtl="0">
              <a:lnSpc>
                <a:spcPct val="150000"/>
              </a:lnSpc>
              <a:spcBef>
                <a:spcPts val="0"/>
              </a:spcBef>
              <a:spcAft>
                <a:spcPts val="0"/>
              </a:spcAft>
              <a:buSzPts val="2400"/>
              <a:buNone/>
            </a:pPr>
            <a:r>
              <a:rPr lang="pl-PL" dirty="0">
                <a:solidFill>
                  <a:srgbClr val="000000"/>
                </a:solidFill>
              </a:rPr>
              <a:t>A. Używanie materiałów nienadających się do recyklingu</a:t>
            </a:r>
          </a:p>
          <a:p>
            <a:pPr marL="0" lvl="0" indent="0" algn="l" rtl="0">
              <a:lnSpc>
                <a:spcPct val="150000"/>
              </a:lnSpc>
              <a:spcBef>
                <a:spcPts val="0"/>
              </a:spcBef>
              <a:spcAft>
                <a:spcPts val="0"/>
              </a:spcAft>
              <a:buSzPts val="2400"/>
              <a:buNone/>
            </a:pPr>
            <a:r>
              <a:rPr lang="pl-PL" dirty="0">
                <a:solidFill>
                  <a:srgbClr val="000000"/>
                </a:solidFill>
              </a:rPr>
              <a:t>B. Zwiększenie ilości odpadów i zużycia energii</a:t>
            </a:r>
          </a:p>
          <a:p>
            <a:pPr marL="0" lvl="0" indent="0" algn="l" rtl="0">
              <a:lnSpc>
                <a:spcPct val="150000"/>
              </a:lnSpc>
              <a:spcBef>
                <a:spcPts val="0"/>
              </a:spcBef>
              <a:spcAft>
                <a:spcPts val="0"/>
              </a:spcAft>
              <a:buSzPts val="2400"/>
              <a:buNone/>
            </a:pPr>
            <a:r>
              <a:rPr lang="pl-PL" dirty="0">
                <a:solidFill>
                  <a:srgbClr val="000000"/>
                </a:solidFill>
              </a:rPr>
              <a:t>C. Zmniejszenie ilości opakowań</a:t>
            </a:r>
          </a:p>
          <a:p>
            <a:pPr marL="0" lvl="0" indent="0" algn="l" rtl="0">
              <a:lnSpc>
                <a:spcPct val="150000"/>
              </a:lnSpc>
              <a:spcBef>
                <a:spcPts val="0"/>
              </a:spcBef>
              <a:spcAft>
                <a:spcPts val="0"/>
              </a:spcAft>
              <a:buSzPts val="2400"/>
              <a:buNone/>
            </a:pPr>
            <a:r>
              <a:rPr lang="pl-PL" dirty="0">
                <a:solidFill>
                  <a:srgbClr val="000000"/>
                </a:solidFill>
              </a:rPr>
              <a:t>D. Zawierające toksyczne składniki</a:t>
            </a:r>
            <a:endParaRPr dirty="0">
              <a:solidFill>
                <a:srgbClr val="000000"/>
              </a:solidFill>
            </a:endParaRPr>
          </a:p>
        </p:txBody>
      </p:sp>
      <p:sp>
        <p:nvSpPr>
          <p:cNvPr id="652" name="Google Shape;652;p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dirty="0"/>
              <a:t>P.2</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pl-PL" b="1" dirty="0">
                <a:solidFill>
                  <a:srgbClr val="000000"/>
                </a:solidFill>
              </a:rPr>
              <a:t>Co w znaczący sposób przyczyniło się do wzrostu ekologicznych </a:t>
            </a:r>
            <a:r>
              <a:rPr lang="pl-PL" b="1" dirty="0" err="1">
                <a:solidFill>
                  <a:srgbClr val="000000"/>
                </a:solidFill>
              </a:rPr>
              <a:t>zachowań</a:t>
            </a:r>
            <a:r>
              <a:rPr lang="pl-PL" b="1" dirty="0">
                <a:solidFill>
                  <a:srgbClr val="000000"/>
                </a:solidFill>
              </a:rPr>
              <a:t> konsumentów w ciągu ostatniej dekady?</a:t>
            </a:r>
          </a:p>
          <a:p>
            <a:pPr marL="0" lvl="0" indent="0" algn="just" rtl="0">
              <a:lnSpc>
                <a:spcPct val="150000"/>
              </a:lnSpc>
              <a:spcBef>
                <a:spcPts val="0"/>
              </a:spcBef>
              <a:spcAft>
                <a:spcPts val="0"/>
              </a:spcAft>
              <a:buSzPts val="2400"/>
              <a:buNone/>
            </a:pPr>
            <a:r>
              <a:rPr lang="pl-PL" dirty="0">
                <a:solidFill>
                  <a:srgbClr val="000000"/>
                </a:solidFill>
              </a:rPr>
              <a:t>A. </a:t>
            </a:r>
            <a:r>
              <a:rPr lang="en-US" dirty="0" err="1">
                <a:solidFill>
                  <a:srgbClr val="000000"/>
                </a:solidFill>
              </a:rPr>
              <a:t>Regulacje</a:t>
            </a:r>
            <a:r>
              <a:rPr lang="en-US" dirty="0">
                <a:solidFill>
                  <a:srgbClr val="000000"/>
                </a:solidFill>
              </a:rPr>
              <a:t> </a:t>
            </a:r>
            <a:r>
              <a:rPr lang="en-US" dirty="0" err="1">
                <a:solidFill>
                  <a:srgbClr val="000000"/>
                </a:solidFill>
              </a:rPr>
              <a:t>rządowe</a:t>
            </a:r>
            <a:endParaRPr lang="pl-PL" dirty="0">
              <a:solidFill>
                <a:srgbClr val="000000"/>
              </a:solidFill>
            </a:endParaRPr>
          </a:p>
          <a:p>
            <a:pPr marL="0" lvl="0" indent="0" algn="just" rtl="0">
              <a:lnSpc>
                <a:spcPct val="150000"/>
              </a:lnSpc>
              <a:spcBef>
                <a:spcPts val="0"/>
              </a:spcBef>
              <a:spcAft>
                <a:spcPts val="0"/>
              </a:spcAft>
              <a:buSzPts val="2400"/>
            </a:pPr>
            <a:r>
              <a:rPr lang="pl-PL" dirty="0">
                <a:solidFill>
                  <a:srgbClr val="000000"/>
                </a:solidFill>
              </a:rPr>
              <a:t>B. </a:t>
            </a:r>
            <a:r>
              <a:rPr lang="en-US" dirty="0" err="1">
                <a:solidFill>
                  <a:srgbClr val="000000"/>
                </a:solidFill>
              </a:rPr>
              <a:t>Osobiste</a:t>
            </a:r>
            <a:r>
              <a:rPr lang="en-US" dirty="0">
                <a:solidFill>
                  <a:srgbClr val="000000"/>
                </a:solidFill>
              </a:rPr>
              <a:t> </a:t>
            </a:r>
            <a:r>
              <a:rPr lang="en-US" dirty="0" err="1">
                <a:solidFill>
                  <a:srgbClr val="000000"/>
                </a:solidFill>
              </a:rPr>
              <a:t>preferencje</a:t>
            </a:r>
            <a:endParaRPr lang="pl-PL" dirty="0">
              <a:solidFill>
                <a:srgbClr val="000000"/>
              </a:solidFill>
            </a:endParaRPr>
          </a:p>
          <a:p>
            <a:pPr marL="0" lvl="0" indent="0" algn="just" rtl="0">
              <a:lnSpc>
                <a:spcPct val="150000"/>
              </a:lnSpc>
              <a:spcBef>
                <a:spcPts val="0"/>
              </a:spcBef>
              <a:spcAft>
                <a:spcPts val="0"/>
              </a:spcAft>
              <a:buSzPts val="2400"/>
            </a:pPr>
            <a:r>
              <a:rPr lang="pl-PL" dirty="0">
                <a:solidFill>
                  <a:srgbClr val="000000"/>
                </a:solidFill>
              </a:rPr>
              <a:t>C. Zobowiązania do ograniczenia zużycia energii</a:t>
            </a:r>
          </a:p>
          <a:p>
            <a:pPr marL="0" lvl="0" indent="0" rtl="0">
              <a:lnSpc>
                <a:spcPct val="150000"/>
              </a:lnSpc>
              <a:spcBef>
                <a:spcPts val="0"/>
              </a:spcBef>
              <a:spcAft>
                <a:spcPts val="0"/>
              </a:spcAft>
              <a:buSzPts val="2400"/>
            </a:pPr>
            <a:r>
              <a:rPr lang="pl-PL" dirty="0">
                <a:solidFill>
                  <a:srgbClr val="000000"/>
                </a:solidFill>
              </a:rPr>
              <a:t>D. Brak świadomości na temat produktów przyjaznych dla środowiska</a:t>
            </a:r>
          </a:p>
        </p:txBody>
      </p:sp>
      <p:sp>
        <p:nvSpPr>
          <p:cNvPr id="658" name="Google Shape;658;p1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dirty="0"/>
              <a:t>P.3</a:t>
            </a: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2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rtl="0">
              <a:lnSpc>
                <a:spcPct val="150000"/>
              </a:lnSpc>
              <a:spcBef>
                <a:spcPts val="0"/>
              </a:spcBef>
              <a:spcAft>
                <a:spcPts val="0"/>
              </a:spcAft>
              <a:buSzPts val="2400"/>
              <a:buNone/>
            </a:pPr>
            <a:r>
              <a:rPr lang="pl-PL" dirty="0">
                <a:solidFill>
                  <a:srgbClr val="000000"/>
                </a:solidFill>
              </a:rPr>
              <a:t>Jak firmy mogą wykazać się prawdziwym zaangażowaniem w zrównoważony rozwój?</a:t>
            </a:r>
          </a:p>
          <a:p>
            <a:pPr marL="0" lvl="0" indent="0" rtl="0">
              <a:lnSpc>
                <a:spcPct val="150000"/>
              </a:lnSpc>
              <a:spcBef>
                <a:spcPts val="0"/>
              </a:spcBef>
              <a:spcAft>
                <a:spcPts val="0"/>
              </a:spcAft>
              <a:buSzPts val="2400"/>
            </a:pPr>
            <a:r>
              <a:rPr lang="pl-PL" dirty="0">
                <a:solidFill>
                  <a:srgbClr val="000000"/>
                </a:solidFill>
              </a:rPr>
              <a:t>A. Zwiększenie ilości opakowań plastikowych</a:t>
            </a:r>
          </a:p>
          <a:p>
            <a:pPr marL="0" lvl="0" indent="0" rtl="0">
              <a:lnSpc>
                <a:spcPct val="150000"/>
              </a:lnSpc>
              <a:spcBef>
                <a:spcPts val="0"/>
              </a:spcBef>
              <a:spcAft>
                <a:spcPts val="0"/>
              </a:spcAft>
              <a:buSzPts val="2400"/>
            </a:pPr>
            <a:r>
              <a:rPr lang="pl-PL" dirty="0">
                <a:solidFill>
                  <a:srgbClr val="000000"/>
                </a:solidFill>
              </a:rPr>
              <a:t>B. Używanie materiałów nienadających się do recyklingu</a:t>
            </a:r>
          </a:p>
          <a:p>
            <a:pPr marL="0" lvl="0" indent="0" rtl="0">
              <a:lnSpc>
                <a:spcPct val="150000"/>
              </a:lnSpc>
              <a:spcBef>
                <a:spcPts val="0"/>
              </a:spcBef>
              <a:spcAft>
                <a:spcPts val="0"/>
              </a:spcAft>
              <a:buSzPts val="2400"/>
            </a:pPr>
            <a:r>
              <a:rPr lang="pl-PL" dirty="0">
                <a:solidFill>
                  <a:srgbClr val="000000"/>
                </a:solidFill>
              </a:rPr>
              <a:t>C. Oferowanie ekologicznych produktów i usług</a:t>
            </a:r>
          </a:p>
          <a:p>
            <a:pPr marL="0" lvl="0" indent="0" rtl="0">
              <a:lnSpc>
                <a:spcPct val="150000"/>
              </a:lnSpc>
              <a:spcBef>
                <a:spcPts val="0"/>
              </a:spcBef>
              <a:spcAft>
                <a:spcPts val="0"/>
              </a:spcAft>
              <a:buSzPts val="2400"/>
            </a:pPr>
            <a:r>
              <a:rPr lang="pl-PL" dirty="0">
                <a:solidFill>
                  <a:srgbClr val="000000"/>
                </a:solidFill>
              </a:rPr>
              <a:t>D. Unikanie przejrzystości</a:t>
            </a:r>
            <a:endParaRPr lang="pl-PL" dirty="0"/>
          </a:p>
        </p:txBody>
      </p:sp>
      <p:sp>
        <p:nvSpPr>
          <p:cNvPr id="664" name="Google Shape;664;p2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dirty="0"/>
              <a:t>P4</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2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pl-PL" b="1" dirty="0">
                <a:solidFill>
                  <a:srgbClr val="000000"/>
                </a:solidFill>
              </a:rPr>
              <a:t>Co według podanych informacji odgrywa kluczową rolę w </a:t>
            </a:r>
            <a:r>
              <a:rPr lang="pl-PL" b="1" dirty="0" err="1">
                <a:solidFill>
                  <a:srgbClr val="000000"/>
                </a:solidFill>
              </a:rPr>
              <a:t>zachowaniach</a:t>
            </a:r>
            <a:r>
              <a:rPr lang="pl-PL" b="1" dirty="0">
                <a:solidFill>
                  <a:srgbClr val="000000"/>
                </a:solidFill>
              </a:rPr>
              <a:t> konsumentów?</a:t>
            </a:r>
          </a:p>
          <a:p>
            <a:pPr marL="0" lvl="0" indent="0" algn="just" rtl="0">
              <a:lnSpc>
                <a:spcPct val="150000"/>
              </a:lnSpc>
              <a:spcBef>
                <a:spcPts val="0"/>
              </a:spcBef>
              <a:spcAft>
                <a:spcPts val="0"/>
              </a:spcAft>
              <a:buSzPts val="2400"/>
              <a:buNone/>
            </a:pPr>
            <a:r>
              <a:rPr lang="pl-PL" dirty="0">
                <a:solidFill>
                  <a:srgbClr val="000000"/>
                </a:solidFill>
              </a:rPr>
              <a:t>A. Wpływ mediów społecznościowych</a:t>
            </a:r>
          </a:p>
          <a:p>
            <a:pPr marL="0" lvl="0" indent="0" algn="just" rtl="0">
              <a:lnSpc>
                <a:spcPct val="150000"/>
              </a:lnSpc>
              <a:spcBef>
                <a:spcPts val="0"/>
              </a:spcBef>
              <a:spcAft>
                <a:spcPts val="0"/>
              </a:spcAft>
              <a:buSzPts val="2400"/>
              <a:buNone/>
            </a:pPr>
            <a:r>
              <a:rPr lang="pl-PL" dirty="0">
                <a:solidFill>
                  <a:srgbClr val="000000"/>
                </a:solidFill>
              </a:rPr>
              <a:t>B. Postawy środowiskowe</a:t>
            </a:r>
          </a:p>
          <a:p>
            <a:pPr marL="0" lvl="0" indent="0" algn="just" rtl="0">
              <a:lnSpc>
                <a:spcPct val="150000"/>
              </a:lnSpc>
              <a:spcBef>
                <a:spcPts val="0"/>
              </a:spcBef>
              <a:spcAft>
                <a:spcPts val="0"/>
              </a:spcAft>
              <a:buSzPts val="2400"/>
              <a:buNone/>
            </a:pPr>
            <a:r>
              <a:rPr lang="pl-PL" dirty="0">
                <a:solidFill>
                  <a:srgbClr val="000000"/>
                </a:solidFill>
              </a:rPr>
              <a:t>C. Poparcie celebrytów</a:t>
            </a:r>
          </a:p>
          <a:p>
            <a:pPr marL="0" lvl="0" indent="0" algn="just" rtl="0">
              <a:lnSpc>
                <a:spcPct val="150000"/>
              </a:lnSpc>
              <a:spcBef>
                <a:spcPts val="0"/>
              </a:spcBef>
              <a:spcAft>
                <a:spcPts val="0"/>
              </a:spcAft>
              <a:buSzPts val="2400"/>
              <a:buNone/>
            </a:pPr>
            <a:r>
              <a:rPr lang="pl-PL" dirty="0">
                <a:solidFill>
                  <a:srgbClr val="000000"/>
                </a:solidFill>
              </a:rPr>
              <a:t>D. Trendy w modzie</a:t>
            </a:r>
            <a:endParaRPr dirty="0"/>
          </a:p>
        </p:txBody>
      </p:sp>
      <p:sp>
        <p:nvSpPr>
          <p:cNvPr id="670" name="Google Shape;670;p2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dirty="0"/>
              <a:t>P5</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2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rtl="0">
              <a:lnSpc>
                <a:spcPct val="150000"/>
              </a:lnSpc>
              <a:spcBef>
                <a:spcPts val="0"/>
              </a:spcBef>
              <a:spcAft>
                <a:spcPts val="0"/>
              </a:spcAft>
              <a:buSzPts val="2400"/>
              <a:buNone/>
            </a:pPr>
            <a:r>
              <a:rPr lang="pl-PL" b="1" dirty="0">
                <a:solidFill>
                  <a:srgbClr val="000000"/>
                </a:solidFill>
              </a:rPr>
              <a:t>Jaka jest jedna z wymienionych strategii promowania ekologicznej konsumpcji?</a:t>
            </a:r>
          </a:p>
          <a:p>
            <a:pPr marL="0" lvl="0" indent="0" rtl="0">
              <a:lnSpc>
                <a:spcPct val="150000"/>
              </a:lnSpc>
              <a:spcBef>
                <a:spcPts val="0"/>
              </a:spcBef>
              <a:spcAft>
                <a:spcPts val="0"/>
              </a:spcAft>
              <a:buSzPts val="2400"/>
              <a:buNone/>
            </a:pPr>
            <a:r>
              <a:rPr lang="pl-PL" dirty="0">
                <a:solidFill>
                  <a:srgbClr val="000000"/>
                </a:solidFill>
              </a:rPr>
              <a:t>A. Zwiększenie zużycia energii</a:t>
            </a:r>
          </a:p>
          <a:p>
            <a:pPr marL="0" lvl="0" indent="0" rtl="0">
              <a:lnSpc>
                <a:spcPct val="150000"/>
              </a:lnSpc>
              <a:spcBef>
                <a:spcPts val="0"/>
              </a:spcBef>
              <a:spcAft>
                <a:spcPts val="0"/>
              </a:spcAft>
              <a:buSzPts val="2400"/>
              <a:buNone/>
            </a:pPr>
            <a:r>
              <a:rPr lang="pl-PL" dirty="0">
                <a:solidFill>
                  <a:srgbClr val="000000"/>
                </a:solidFill>
              </a:rPr>
              <a:t>B. Korzystanie z nieodnawialnych źródeł energii</a:t>
            </a:r>
          </a:p>
          <a:p>
            <a:pPr marL="0" lvl="0" indent="0" rtl="0">
              <a:lnSpc>
                <a:spcPct val="150000"/>
              </a:lnSpc>
              <a:spcBef>
                <a:spcPts val="0"/>
              </a:spcBef>
              <a:spcAft>
                <a:spcPts val="0"/>
              </a:spcAft>
              <a:buSzPts val="2400"/>
              <a:buNone/>
            </a:pPr>
            <a:r>
              <a:rPr lang="pl-PL" dirty="0">
                <a:solidFill>
                  <a:srgbClr val="000000"/>
                </a:solidFill>
              </a:rPr>
              <a:t>C. Kupuj lokalnie uprawianą i ekologiczną żywność</a:t>
            </a:r>
          </a:p>
          <a:p>
            <a:pPr marL="0" lvl="0" indent="0" rtl="0">
              <a:lnSpc>
                <a:spcPct val="150000"/>
              </a:lnSpc>
              <a:spcBef>
                <a:spcPts val="0"/>
              </a:spcBef>
              <a:spcAft>
                <a:spcPts val="0"/>
              </a:spcAft>
              <a:buSzPts val="2400"/>
              <a:buNone/>
            </a:pPr>
            <a:r>
              <a:rPr lang="pl-PL" dirty="0">
                <a:solidFill>
                  <a:srgbClr val="000000"/>
                </a:solidFill>
              </a:rPr>
              <a:t>D. Ignorowanie etykiet energetycznych</a:t>
            </a:r>
            <a:endParaRPr dirty="0"/>
          </a:p>
        </p:txBody>
      </p:sp>
      <p:sp>
        <p:nvSpPr>
          <p:cNvPr id="676" name="Google Shape;676;p2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dirty="0"/>
              <a:t>P6</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Odpowiedzi:</a:t>
            </a:r>
            <a:endParaRPr dirty="0"/>
          </a:p>
        </p:txBody>
      </p:sp>
      <p:sp>
        <p:nvSpPr>
          <p:cNvPr id="683" name="Google Shape;683;p5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1: B</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2: C </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3: C</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4: C</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5: B</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6: C</a:t>
            </a:r>
          </a:p>
        </p:txBody>
      </p:sp>
    </p:spTree>
    <p:extLst>
      <p:ext uri="{BB962C8B-B14F-4D97-AF65-F5344CB8AC3E}">
        <p14:creationId xmlns:p14="http://schemas.microsoft.com/office/powerpoint/2010/main" val="5605742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9" name="Google Shape;689;p23"/>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690" name="Google Shape;690;p23"/>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91" name="Google Shape;691;p23"/>
          <p:cNvSpPr txBox="1"/>
          <p:nvPr/>
        </p:nvSpPr>
        <p:spPr>
          <a:xfrm>
            <a:off x="5906320" y="4514232"/>
            <a:ext cx="56088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KLUCZOWE TERMINY I DEFINICJE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4"/>
          <p:cNvSpPr txBox="1">
            <a:spLocks noGrp="1"/>
          </p:cNvSpPr>
          <p:nvPr>
            <p:ph type="body" idx="2"/>
          </p:nvPr>
        </p:nvSpPr>
        <p:spPr>
          <a:xfrm>
            <a:off x="219056" y="2025748"/>
            <a:ext cx="8714632" cy="3781929"/>
          </a:xfrm>
          <a:prstGeom prst="rect">
            <a:avLst/>
          </a:prstGeom>
          <a:noFill/>
          <a:ln>
            <a:noFill/>
          </a:ln>
        </p:spPr>
        <p:txBody>
          <a:bodyPr spcFirstLastPara="1" wrap="square" lIns="91425" tIns="45700" rIns="91425" bIns="45700" anchor="t" anchorCtr="0">
            <a:noAutofit/>
          </a:bodyPr>
          <a:lstStyle/>
          <a:p>
            <a:pPr marL="571500" lvl="0" indent="-342900" algn="l" rtl="0">
              <a:lnSpc>
                <a:spcPct val="103333"/>
              </a:lnSpc>
              <a:spcBef>
                <a:spcPts val="0"/>
              </a:spcBef>
              <a:spcAft>
                <a:spcPts val="0"/>
              </a:spcAft>
              <a:buSzPts val="2400"/>
              <a:buFont typeface="Arial"/>
              <a:buChar char="•"/>
            </a:pPr>
            <a:r>
              <a:rPr lang="pl-PL" dirty="0">
                <a:solidFill>
                  <a:srgbClr val="000000"/>
                </a:solidFill>
                <a:highlight>
                  <a:srgbClr val="FFFFFF"/>
                </a:highlight>
              </a:rPr>
              <a:t>Ekologiczne zachowania konsumpcyjne - korzystanie ze zrównoważonych, przyjaznych dla środowiska produktów.</a:t>
            </a:r>
          </a:p>
          <a:p>
            <a:pPr marL="571500" lvl="0" indent="-342900" algn="l" rtl="0">
              <a:lnSpc>
                <a:spcPct val="103333"/>
              </a:lnSpc>
              <a:spcBef>
                <a:spcPts val="0"/>
              </a:spcBef>
              <a:spcAft>
                <a:spcPts val="0"/>
              </a:spcAft>
              <a:buSzPts val="2400"/>
              <a:buFont typeface="Arial"/>
              <a:buChar char="•"/>
            </a:pPr>
            <a:r>
              <a:rPr lang="pl-PL" dirty="0">
                <a:solidFill>
                  <a:srgbClr val="000000"/>
                </a:solidFill>
                <a:highlight>
                  <a:srgbClr val="FFFFFF"/>
                </a:highlight>
              </a:rPr>
              <a:t>Zielone produkty - produkty przyjazne dla środowiska, które wykorzystują materiały nadające się do recyklingu.</a:t>
            </a:r>
          </a:p>
          <a:p>
            <a:pPr marL="571500" lvl="0" indent="-342900" algn="l" rtl="0">
              <a:lnSpc>
                <a:spcPct val="103333"/>
              </a:lnSpc>
              <a:spcBef>
                <a:spcPts val="0"/>
              </a:spcBef>
              <a:spcAft>
                <a:spcPts val="0"/>
              </a:spcAft>
              <a:buSzPts val="2400"/>
              <a:buFont typeface="Arial"/>
              <a:buChar char="•"/>
            </a:pPr>
            <a:r>
              <a:rPr lang="pl-PL" dirty="0">
                <a:solidFill>
                  <a:srgbClr val="000000"/>
                </a:solidFill>
                <a:highlight>
                  <a:schemeClr val="lt1"/>
                </a:highlight>
              </a:rPr>
              <a:t>Ekologiczny konsumpcjonizm - klienci korzystający z produktów przyjaznych dla środowiska, ale o</a:t>
            </a:r>
          </a:p>
          <a:p>
            <a:pPr marL="571500" lvl="0" indent="-342900" algn="l" rtl="0">
              <a:lnSpc>
                <a:spcPct val="103333"/>
              </a:lnSpc>
              <a:spcBef>
                <a:spcPts val="0"/>
              </a:spcBef>
              <a:spcAft>
                <a:spcPts val="0"/>
              </a:spcAft>
              <a:buSzPts val="2400"/>
              <a:buFont typeface="Arial"/>
              <a:buChar char="•"/>
            </a:pPr>
            <a:r>
              <a:rPr lang="pl-PL" dirty="0">
                <a:solidFill>
                  <a:srgbClr val="000000"/>
                </a:solidFill>
                <a:highlight>
                  <a:schemeClr val="lt1"/>
                </a:highlight>
              </a:rPr>
              <a:t>r</a:t>
            </a:r>
            <a:r>
              <a:rPr lang="en-US" dirty="0" err="1">
                <a:solidFill>
                  <a:srgbClr val="000000"/>
                </a:solidFill>
                <a:highlight>
                  <a:schemeClr val="lt1"/>
                </a:highlight>
              </a:rPr>
              <a:t>óżnymi</a:t>
            </a:r>
            <a:r>
              <a:rPr lang="en-US" dirty="0">
                <a:solidFill>
                  <a:srgbClr val="000000"/>
                </a:solidFill>
                <a:highlight>
                  <a:schemeClr val="lt1"/>
                </a:highlight>
              </a:rPr>
              <a:t> </a:t>
            </a:r>
            <a:r>
              <a:rPr lang="en-US" dirty="0" err="1">
                <a:solidFill>
                  <a:srgbClr val="000000"/>
                </a:solidFill>
                <a:highlight>
                  <a:schemeClr val="lt1"/>
                </a:highlight>
              </a:rPr>
              <a:t>celami</a:t>
            </a:r>
            <a:r>
              <a:rPr lang="en-US" dirty="0">
                <a:solidFill>
                  <a:srgbClr val="000000"/>
                </a:solidFill>
                <a:highlight>
                  <a:schemeClr val="lt1"/>
                </a:highlight>
              </a:rPr>
              <a:t> </a:t>
            </a:r>
            <a:r>
              <a:rPr lang="en-US" dirty="0" err="1">
                <a:solidFill>
                  <a:srgbClr val="000000"/>
                </a:solidFill>
                <a:highlight>
                  <a:schemeClr val="lt1"/>
                </a:highlight>
              </a:rPr>
              <a:t>i</a:t>
            </a:r>
            <a:r>
              <a:rPr lang="en-US" dirty="0">
                <a:solidFill>
                  <a:srgbClr val="000000"/>
                </a:solidFill>
                <a:highlight>
                  <a:schemeClr val="lt1"/>
                </a:highlight>
              </a:rPr>
              <a:t> </a:t>
            </a:r>
            <a:r>
              <a:rPr lang="en-US" dirty="0" err="1">
                <a:solidFill>
                  <a:srgbClr val="000000"/>
                </a:solidFill>
                <a:highlight>
                  <a:schemeClr val="lt1"/>
                </a:highlight>
              </a:rPr>
              <a:t>znaczeniami</a:t>
            </a:r>
            <a:r>
              <a:rPr lang="en-US" dirty="0">
                <a:solidFill>
                  <a:srgbClr val="000000"/>
                </a:solidFill>
                <a:highlight>
                  <a:schemeClr val="lt1"/>
                </a:highlight>
              </a:rPr>
              <a:t>.</a:t>
            </a:r>
            <a:endParaRPr lang="pl-PL" dirty="0">
              <a:solidFill>
                <a:srgbClr val="000000"/>
              </a:solidFill>
              <a:highlight>
                <a:schemeClr val="lt1"/>
              </a:highlight>
            </a:endParaRPr>
          </a:p>
          <a:p>
            <a:pPr marL="571500" lvl="0" indent="-342900" algn="l" rtl="0">
              <a:lnSpc>
                <a:spcPct val="103333"/>
              </a:lnSpc>
              <a:spcBef>
                <a:spcPts val="0"/>
              </a:spcBef>
              <a:spcAft>
                <a:spcPts val="0"/>
              </a:spcAft>
              <a:buSzPts val="2400"/>
              <a:buFont typeface="Arial"/>
              <a:buChar char="•"/>
            </a:pPr>
            <a:r>
              <a:rPr lang="pl-PL" dirty="0">
                <a:solidFill>
                  <a:srgbClr val="000000"/>
                </a:solidFill>
              </a:rPr>
              <a:t>Zielony marketing - praktyka biznesowa promująca produkty i usługi oparte na inicjatywach środowiskowych.</a:t>
            </a:r>
          </a:p>
          <a:p>
            <a:pPr marL="571500" lvl="0" indent="-342900" algn="l" rtl="0">
              <a:lnSpc>
                <a:spcPct val="103333"/>
              </a:lnSpc>
              <a:spcBef>
                <a:spcPts val="0"/>
              </a:spcBef>
              <a:spcAft>
                <a:spcPts val="0"/>
              </a:spcAft>
              <a:buSzPts val="2400"/>
              <a:buFont typeface="Arial"/>
              <a:buChar char="•"/>
            </a:pPr>
            <a:r>
              <a:rPr lang="en-US" dirty="0" err="1">
                <a:solidFill>
                  <a:srgbClr val="000000"/>
                </a:solidFill>
                <a:highlight>
                  <a:schemeClr val="lt1"/>
                </a:highlight>
              </a:rPr>
              <a:t>Zielone</a:t>
            </a:r>
            <a:r>
              <a:rPr lang="en-US" dirty="0">
                <a:solidFill>
                  <a:srgbClr val="000000"/>
                </a:solidFill>
                <a:highlight>
                  <a:schemeClr val="lt1"/>
                </a:highlight>
              </a:rPr>
              <a:t> </a:t>
            </a:r>
            <a:r>
              <a:rPr lang="en-US" dirty="0" err="1">
                <a:solidFill>
                  <a:srgbClr val="000000"/>
                </a:solidFill>
                <a:highlight>
                  <a:schemeClr val="lt1"/>
                </a:highlight>
              </a:rPr>
              <a:t>praktyki</a:t>
            </a:r>
            <a:r>
              <a:rPr lang="en-US" dirty="0">
                <a:solidFill>
                  <a:srgbClr val="000000"/>
                </a:solidFill>
                <a:highlight>
                  <a:schemeClr val="lt1"/>
                </a:highlight>
              </a:rPr>
              <a:t> </a:t>
            </a:r>
            <a:r>
              <a:rPr lang="en-US" dirty="0" err="1">
                <a:solidFill>
                  <a:srgbClr val="000000"/>
                </a:solidFill>
                <a:highlight>
                  <a:schemeClr val="lt1"/>
                </a:highlight>
              </a:rPr>
              <a:t>marketingowe</a:t>
            </a:r>
            <a:r>
              <a:rPr lang="en-US" dirty="0">
                <a:solidFill>
                  <a:srgbClr val="000000"/>
                </a:solidFill>
                <a:highlight>
                  <a:schemeClr val="lt1"/>
                </a:highlight>
              </a:rPr>
              <a:t>.</a:t>
            </a:r>
            <a:endParaRPr lang="pl-PL" dirty="0">
              <a:solidFill>
                <a:srgbClr val="000000"/>
              </a:solidFill>
              <a:highlight>
                <a:schemeClr val="lt1"/>
              </a:highlight>
            </a:endParaRPr>
          </a:p>
          <a:p>
            <a:pPr marL="571500" lvl="0" indent="-342900" algn="l" rtl="0">
              <a:lnSpc>
                <a:spcPct val="103333"/>
              </a:lnSpc>
              <a:spcBef>
                <a:spcPts val="0"/>
              </a:spcBef>
              <a:spcAft>
                <a:spcPts val="0"/>
              </a:spcAft>
              <a:buSzPts val="2400"/>
              <a:buFont typeface="Arial"/>
              <a:buChar char="•"/>
            </a:pPr>
            <a:r>
              <a:rPr lang="pl-PL" dirty="0">
                <a:solidFill>
                  <a:srgbClr val="000000"/>
                </a:solidFill>
              </a:rPr>
              <a:t>Zrównoważony marketing - strategiczne posunięcie mające na celu nawiązanie kontaktu ze świadomymi konsumentami.</a:t>
            </a:r>
          </a:p>
          <a:p>
            <a:pPr marL="571500" lvl="0" indent="-342900" algn="l" rtl="0">
              <a:lnSpc>
                <a:spcPct val="103333"/>
              </a:lnSpc>
              <a:spcBef>
                <a:spcPts val="0"/>
              </a:spcBef>
              <a:spcAft>
                <a:spcPts val="0"/>
              </a:spcAft>
              <a:buSzPts val="2400"/>
              <a:buFont typeface="Arial"/>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SzPts val="2400"/>
              <a:buFont typeface="Arial"/>
              <a:buChar char="•"/>
            </a:pPr>
            <a:r>
              <a:rPr lang="pl-PL" sz="2800" dirty="0">
                <a:solidFill>
                  <a:srgbClr val="000000"/>
                </a:solidFill>
                <a:highlight>
                  <a:srgbClr val="FFFFFF"/>
                </a:highlight>
              </a:rPr>
              <a:t>Zanieczyszczenie środowiska jest powszechnym problemem i poważnym zagrożeniem dla ludzi, zwłaszcza na obszarach miejskich, ze względu na szybką industrializację i geometryczne tempo wzrostu. Większość firm i konsumentów na całym świecie stoi przed wyzwaniem oszczędzania zasobów i ochrony środowiska, ponieważ zachowania konsumentów są podstawową przyczyną wielu problemów środowiskowych.</a:t>
            </a:r>
            <a:endParaRPr sz="2800" dirty="0"/>
          </a:p>
        </p:txBody>
      </p:sp>
      <p:sp>
        <p:nvSpPr>
          <p:cNvPr id="249" name="Google Shape;249;p1"/>
          <p:cNvSpPr txBox="1">
            <a:spLocks noGrp="1"/>
          </p:cNvSpPr>
          <p:nvPr>
            <p:ph type="body" idx="2"/>
          </p:nvPr>
        </p:nvSpPr>
        <p:spPr>
          <a:xfrm>
            <a:off x="508232" y="556797"/>
            <a:ext cx="3745715" cy="2491206"/>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SzPts val="3600"/>
              <a:buNone/>
            </a:pPr>
            <a:r>
              <a:rPr lang="pl-PL" dirty="0"/>
              <a:t>WPROWADZENIE </a:t>
            </a:r>
          </a:p>
          <a:p>
            <a:pPr marL="0" lvl="0" indent="0" rtl="0">
              <a:lnSpc>
                <a:spcPct val="100000"/>
              </a:lnSpc>
              <a:spcBef>
                <a:spcPts val="1000"/>
              </a:spcBef>
              <a:spcAft>
                <a:spcPts val="0"/>
              </a:spcAft>
              <a:buSzPts val="3600"/>
              <a:buNone/>
            </a:pPr>
            <a:r>
              <a:rPr lang="pl-PL" dirty="0"/>
              <a:t>DO OBSŁUGI EKOLOGICZNYCH KONSUMENTÓW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2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705" name="Google Shape;705;p25"/>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06" name="Google Shape;706;p25"/>
          <p:cNvSpPr txBox="1"/>
          <p:nvPr/>
        </p:nvSpPr>
        <p:spPr>
          <a:xfrm>
            <a:off x="5906320" y="4514232"/>
            <a:ext cx="56088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ODNIESIENIA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26"/>
          <p:cNvSpPr txBox="1">
            <a:spLocks noGrp="1"/>
          </p:cNvSpPr>
          <p:nvPr>
            <p:ph type="body" idx="1"/>
          </p:nvPr>
        </p:nvSpPr>
        <p:spPr>
          <a:xfrm>
            <a:off x="694944" y="826894"/>
            <a:ext cx="10689130"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dirty="0"/>
              <a:t>ŹRÓDŁA</a:t>
            </a:r>
            <a:endParaRPr lang="en-US" dirty="0"/>
          </a:p>
        </p:txBody>
      </p:sp>
      <p:sp>
        <p:nvSpPr>
          <p:cNvPr id="712" name="Google Shape;712;p26"/>
          <p:cNvSpPr txBox="1">
            <a:spLocks noGrp="1"/>
          </p:cNvSpPr>
          <p:nvPr>
            <p:ph type="body" idx="2"/>
          </p:nvPr>
        </p:nvSpPr>
        <p:spPr>
          <a:xfrm>
            <a:off x="694944" y="1994149"/>
            <a:ext cx="10838688" cy="3781929"/>
          </a:xfrm>
          <a:prstGeom prst="rect">
            <a:avLst/>
          </a:prstGeom>
          <a:noFill/>
          <a:ln>
            <a:noFill/>
          </a:ln>
        </p:spPr>
        <p:txBody>
          <a:bodyPr spcFirstLastPara="1" wrap="square" lIns="91425" tIns="45700" rIns="91425" bIns="45700" anchor="t" anchorCtr="0">
            <a:noAutofit/>
          </a:bodyPr>
          <a:lstStyle/>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https://www.esmmagazine.com/retail/german-consumers-willing-to-spend-more-on-sustainable-products-study-finds-151825</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71500" lvl="0" indent="-34290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https://www.esmmagazine.com/tag/simon-kucher</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71500" lvl="0" indent="-34290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https://www.sciencedirect.com/science/article/abs/pii/S0959652613003302</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71500" lvl="0" indent="-34290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https://hbr.org/2019/07/the-elusive-green-consumer</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71500" lvl="0" indent="-34290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https://nielseniq.com/global/en/insights/report/2023/how-to-turn-green-consumer-intentions-into-sustainable-actions/</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i="0" u="sng" strike="noStrike">
              <a:solidFill>
                <a:srgbClr val="87A66E"/>
              </a:solidFill>
              <a:latin typeface="Calibri"/>
              <a:ea typeface="Calibri"/>
              <a:cs typeface="Calibri"/>
              <a:sym typeface="Calibri"/>
            </a:endParaRPr>
          </a:p>
          <a:p>
            <a:pPr marL="457200" marR="0" lvl="0" indent="-228600" algn="l" rtl="0">
              <a:lnSpc>
                <a:spcPct val="103333"/>
              </a:lnSpc>
              <a:spcBef>
                <a:spcPts val="0"/>
              </a:spcBef>
              <a:spcAft>
                <a:spcPts val="0"/>
              </a:spcAft>
              <a:buClr>
                <a:srgbClr val="595959"/>
              </a:buClr>
              <a:buSzPts val="2400"/>
              <a:buFont typeface="Arial"/>
              <a:buNone/>
            </a:pPr>
            <a:br>
              <a:rPr lang="en-US"/>
            </a:br>
            <a:endParaRPr/>
          </a:p>
          <a:p>
            <a:pPr marL="571500" lvl="0" indent="-190500" algn="l" rtl="0">
              <a:lnSpc>
                <a:spcPct val="103333"/>
              </a:lnSpc>
              <a:spcBef>
                <a:spcPts val="0"/>
              </a:spcBef>
              <a:spcAft>
                <a:spcPts val="0"/>
              </a:spcAft>
              <a:buSzPts val="2400"/>
              <a:buFont typeface="Arial"/>
              <a:buNone/>
            </a:pPr>
            <a:endParaRPr b="0"/>
          </a:p>
          <a:p>
            <a:pPr marL="228600" lvl="0" indent="0" algn="l" rtl="0">
              <a:lnSpc>
                <a:spcPct val="103333"/>
              </a:lnSpc>
              <a:spcBef>
                <a:spcPts val="0"/>
              </a:spcBef>
              <a:spcAft>
                <a:spcPts val="0"/>
              </a:spcAft>
              <a:buSzPts val="2400"/>
              <a:buNone/>
            </a:pPr>
            <a:br>
              <a:rPr lang="en-US"/>
            </a:b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27"/>
          <p:cNvSpPr txBox="1">
            <a:spLocks noGrp="1"/>
          </p:cNvSpPr>
          <p:nvPr>
            <p:ph type="body" idx="1"/>
          </p:nvPr>
        </p:nvSpPr>
        <p:spPr>
          <a:xfrm>
            <a:off x="697592" y="826894"/>
            <a:ext cx="10479218" cy="803654"/>
          </a:xfrm>
          <a:prstGeom prst="rect">
            <a:avLst/>
          </a:prstGeom>
          <a:noFill/>
          <a:ln>
            <a:noFill/>
          </a:ln>
        </p:spPr>
        <p:txBody>
          <a:bodyPr spcFirstLastPara="1" wrap="square" lIns="91425" tIns="45700" rIns="91425" bIns="45700" anchor="t" anchorCtr="0">
            <a:noAutofit/>
          </a:bodyPr>
          <a:lstStyle/>
          <a:p>
            <a:r>
              <a:rPr lang="pl-PL" dirty="0">
                <a:ea typeface="Arial"/>
              </a:rPr>
              <a:t>ŹRÓDŁA</a:t>
            </a:r>
            <a:endParaRPr lang="en-US" sz="1400" b="0" i="0" u="none" strike="noStrike" cap="none" dirty="0">
              <a:solidFill>
                <a:srgbClr val="000000"/>
              </a:solidFill>
              <a:latin typeface="Arial"/>
              <a:ea typeface="Arial"/>
              <a:cs typeface="Arial"/>
              <a:sym typeface="Arial"/>
            </a:endParaRPr>
          </a:p>
          <a:p>
            <a:pPr marL="457200" marR="0" lvl="0" indent="-228600" algn="l" rtl="0">
              <a:lnSpc>
                <a:spcPct val="90000"/>
              </a:lnSpc>
              <a:spcBef>
                <a:spcPts val="1000"/>
              </a:spcBef>
              <a:spcAft>
                <a:spcPts val="0"/>
              </a:spcAft>
              <a:buClr>
                <a:schemeClr val="lt1"/>
              </a:buClr>
              <a:buSzPts val="3600"/>
              <a:buFont typeface="Arial"/>
              <a:buNone/>
            </a:pPr>
            <a:endParaRPr dirty="0"/>
          </a:p>
        </p:txBody>
      </p:sp>
      <p:sp>
        <p:nvSpPr>
          <p:cNvPr id="718" name="Google Shape;718;p27"/>
          <p:cNvSpPr txBox="1">
            <a:spLocks noGrp="1"/>
          </p:cNvSpPr>
          <p:nvPr>
            <p:ph type="body" idx="2"/>
          </p:nvPr>
        </p:nvSpPr>
        <p:spPr>
          <a:xfrm>
            <a:off x="697592" y="2067301"/>
            <a:ext cx="10479218" cy="3781929"/>
          </a:xfrm>
          <a:prstGeom prst="rect">
            <a:avLst/>
          </a:prstGeom>
          <a:noFill/>
          <a:ln>
            <a:noFill/>
          </a:ln>
        </p:spPr>
        <p:txBody>
          <a:bodyPr spcFirstLastPara="1" wrap="square" lIns="91425" tIns="45700" rIns="91425" bIns="45700" anchor="t" anchorCtr="0">
            <a:noAutofit/>
          </a:bodyPr>
          <a:lstStyle/>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https://link.springer.com/chapter/10.1007/978-3-030-45533-0_20</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i="0" u="sng" strike="noStrike">
              <a:solidFill>
                <a:srgbClr val="87A66E"/>
              </a:solidFill>
              <a:latin typeface="Calibri"/>
              <a:ea typeface="Calibri"/>
              <a:cs typeface="Calibri"/>
              <a:sym typeface="Calibri"/>
            </a:endParaRPr>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https://link.springer.com/chapter/10.1007/978-3-030-74065-8_4</a:t>
            </a:r>
            <a:br>
              <a:rPr lang="en-US" b="0"/>
            </a:br>
            <a:endParaRPr b="0"/>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https://link.springer.com/chapter/10.1007/978-3-031-51997-0_30</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https://link.springer.com/article/10.1057/jt.2008.28</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https://link.springer.com/article/10.1007/s10668-023-03569-3</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https://link.springer.com/article/10.1007/s11356-023-31717-9</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457200" lvl="0" indent="-228600" algn="l" rtl="0">
              <a:lnSpc>
                <a:spcPct val="103333"/>
              </a:lnSpc>
              <a:spcBef>
                <a:spcPts val="0"/>
              </a:spcBef>
              <a:spcAft>
                <a:spcPts val="0"/>
              </a:spcAft>
              <a:buSzPts val="2400"/>
              <a:buNone/>
            </a:pPr>
            <a:br>
              <a:rPr lang="en-US" b="0"/>
            </a:b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28"/>
          <p:cNvSpPr txBox="1">
            <a:spLocks noGrp="1"/>
          </p:cNvSpPr>
          <p:nvPr>
            <p:ph type="body" idx="1"/>
          </p:nvPr>
        </p:nvSpPr>
        <p:spPr>
          <a:xfrm>
            <a:off x="856391" y="839086"/>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dirty="0"/>
              <a:t>ŹRÓDŁA</a:t>
            </a:r>
            <a:endParaRPr dirty="0"/>
          </a:p>
        </p:txBody>
      </p:sp>
      <p:sp>
        <p:nvSpPr>
          <p:cNvPr id="724" name="Google Shape;724;p28"/>
          <p:cNvSpPr txBox="1">
            <a:spLocks noGrp="1"/>
          </p:cNvSpPr>
          <p:nvPr>
            <p:ph type="body" idx="2"/>
          </p:nvPr>
        </p:nvSpPr>
        <p:spPr>
          <a:xfrm>
            <a:off x="856391" y="2067301"/>
            <a:ext cx="10479218" cy="3781929"/>
          </a:xfrm>
          <a:prstGeom prst="rect">
            <a:avLst/>
          </a:prstGeom>
          <a:noFill/>
          <a:ln>
            <a:noFill/>
          </a:ln>
        </p:spPr>
        <p:txBody>
          <a:bodyPr spcFirstLastPara="1" wrap="square" lIns="91425" tIns="45700" rIns="91425" bIns="45700" anchor="t" anchorCtr="0">
            <a:noAutofit/>
          </a:bodyPr>
          <a:lstStyle/>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https://www.entrepreneur.com/green-entrepreneur/how-entrepreneurs-can-empower-consumers-to-make-sustainable/463352</a:t>
            </a:r>
            <a:endParaRPr u="sng">
              <a:solidFill>
                <a:srgbClr val="87A66E"/>
              </a:solidFill>
              <a:latin typeface="Calibri"/>
              <a:ea typeface="Calibri"/>
              <a:cs typeface="Calibri"/>
              <a:sym typeface="Calibri"/>
            </a:endParaRPr>
          </a:p>
          <a:p>
            <a:pPr marL="514350" lvl="0" indent="-133350" algn="l" rtl="0">
              <a:lnSpc>
                <a:spcPct val="103333"/>
              </a:lnSpc>
              <a:spcBef>
                <a:spcPts val="0"/>
              </a:spcBef>
              <a:spcAft>
                <a:spcPts val="0"/>
              </a:spcAft>
              <a:buSzPts val="2400"/>
              <a:buFont typeface="Arial"/>
              <a:buNone/>
            </a:pPr>
            <a:endParaRPr/>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https://mailchimp.com/resources/green-marketing/</a:t>
            </a:r>
            <a:endParaRPr b="0" i="0" u="sng" strike="noStrike">
              <a:solidFill>
                <a:srgbClr val="87A66E"/>
              </a:solidFill>
              <a:latin typeface="Calibri"/>
              <a:ea typeface="Calibri"/>
              <a:cs typeface="Calibri"/>
              <a:sym typeface="Calibri"/>
            </a:endParaRPr>
          </a:p>
          <a:p>
            <a:pPr marL="514350" lvl="0" indent="-133350" algn="l" rtl="0">
              <a:lnSpc>
                <a:spcPct val="103333"/>
              </a:lnSpc>
              <a:spcBef>
                <a:spcPts val="0"/>
              </a:spcBef>
              <a:spcAft>
                <a:spcPts val="0"/>
              </a:spcAft>
              <a:buSzPts val="2400"/>
              <a:buFont typeface="Arial"/>
              <a:buNone/>
            </a:pPr>
            <a:endParaRPr/>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https://www.deloitte.com/na/en/services/risk-advisory/blogs/three-ways-to-elevate-sustainability-efforts.html</a:t>
            </a:r>
            <a:endParaRPr b="0" i="0" u="sng" strike="noStrike">
              <a:solidFill>
                <a:srgbClr val="87A66E"/>
              </a:solidFill>
              <a:latin typeface="Calibri"/>
              <a:ea typeface="Calibri"/>
              <a:cs typeface="Calibri"/>
              <a:sym typeface="Calibri"/>
            </a:endParaRPr>
          </a:p>
          <a:p>
            <a:pPr marL="514350" lvl="0" indent="-133350" algn="l" rtl="0">
              <a:lnSpc>
                <a:spcPct val="103333"/>
              </a:lnSpc>
              <a:spcBef>
                <a:spcPts val="0"/>
              </a:spcBef>
              <a:spcAft>
                <a:spcPts val="0"/>
              </a:spcAft>
              <a:buSzPts val="2400"/>
              <a:buFont typeface="Arial"/>
              <a:buNone/>
            </a:pPr>
            <a:endParaRPr/>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https://in.search.yahoo.com/search?fr=mcafee&amp;type=E210IN714G0&amp;p=meaning+of+green+consumers</a:t>
            </a:r>
            <a:endParaRPr b="0" i="0" u="sng" strike="noStrike">
              <a:solidFill>
                <a:srgbClr val="87A66E"/>
              </a:solidFill>
              <a:latin typeface="Calibri"/>
              <a:ea typeface="Calibri"/>
              <a:cs typeface="Calibri"/>
              <a:sym typeface="Calibri"/>
            </a:endParaRPr>
          </a:p>
          <a:p>
            <a:pPr marL="514350" lvl="0" indent="-133350" algn="l" rtl="0">
              <a:lnSpc>
                <a:spcPct val="103333"/>
              </a:lnSpc>
              <a:spcBef>
                <a:spcPts val="0"/>
              </a:spcBef>
              <a:spcAft>
                <a:spcPts val="0"/>
              </a:spcAft>
              <a:buSzPts val="2400"/>
              <a:buFont typeface="Arial"/>
              <a:buNone/>
            </a:pPr>
            <a:endParaRPr b="0" i="0" u="sng" strike="noStrike">
              <a:solidFill>
                <a:srgbClr val="87A66E"/>
              </a:solidFill>
              <a:latin typeface="Calibri"/>
              <a:ea typeface="Calibri"/>
              <a:cs typeface="Calibri"/>
              <a:sym typeface="Calibri"/>
            </a:endParaRPr>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https://link.springer.com/article/10.1007/s10669-021-09821-3</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14350" lvl="0" indent="-133350" algn="l" rtl="0">
              <a:lnSpc>
                <a:spcPct val="103333"/>
              </a:lnSpc>
              <a:spcBef>
                <a:spcPts val="0"/>
              </a:spcBef>
              <a:spcAft>
                <a:spcPts val="0"/>
              </a:spcAft>
              <a:buSzPts val="2400"/>
              <a:buFont typeface="Arial"/>
              <a:buNone/>
            </a:pPr>
            <a:endParaRPr b="0"/>
          </a:p>
          <a:p>
            <a:pPr marL="228600" lvl="0" indent="0" algn="l" rtl="0">
              <a:lnSpc>
                <a:spcPct val="103333"/>
              </a:lnSpc>
              <a:spcBef>
                <a:spcPts val="0"/>
              </a:spcBef>
              <a:spcAft>
                <a:spcPts val="0"/>
              </a:spcAft>
              <a:buSzPts val="2400"/>
              <a:buNone/>
            </a:pPr>
            <a:br>
              <a:rPr lang="en-US" b="0"/>
            </a:b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29"/>
          <p:cNvSpPr txBox="1">
            <a:spLocks noGrp="1"/>
          </p:cNvSpPr>
          <p:nvPr>
            <p:ph type="body" idx="1"/>
          </p:nvPr>
        </p:nvSpPr>
        <p:spPr>
          <a:xfrm>
            <a:off x="746360" y="826894"/>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dirty="0"/>
              <a:t>ŹRÓDŁA</a:t>
            </a:r>
            <a:endParaRPr dirty="0"/>
          </a:p>
        </p:txBody>
      </p:sp>
      <p:sp>
        <p:nvSpPr>
          <p:cNvPr id="730" name="Google Shape;730;p29"/>
          <p:cNvSpPr txBox="1">
            <a:spLocks noGrp="1"/>
          </p:cNvSpPr>
          <p:nvPr>
            <p:ph type="body" idx="2"/>
          </p:nvPr>
        </p:nvSpPr>
        <p:spPr>
          <a:xfrm>
            <a:off x="746360" y="2249177"/>
            <a:ext cx="10479218" cy="3781929"/>
          </a:xfrm>
          <a:prstGeom prst="rect">
            <a:avLst/>
          </a:prstGeom>
          <a:noFill/>
          <a:ln>
            <a:noFill/>
          </a:ln>
        </p:spPr>
        <p:txBody>
          <a:bodyPr spcFirstLastPara="1" wrap="square" lIns="91425" tIns="45700" rIns="91425" bIns="45700" anchor="t" anchorCtr="0">
            <a:noAutofit/>
          </a:bodyPr>
          <a:lstStyle/>
          <a:p>
            <a:pPr marL="571500" lvl="0" indent="-34290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https://link.springer.com/chapter/10.1007/978-3-030-45533-0_20</a:t>
            </a:r>
            <a:endParaRPr b="0"/>
          </a:p>
          <a:p>
            <a:pPr marL="571500" lvl="0" indent="-190500" algn="l" rtl="0">
              <a:lnSpc>
                <a:spcPct val="103333"/>
              </a:lnSpc>
              <a:spcBef>
                <a:spcPts val="0"/>
              </a:spcBef>
              <a:spcAft>
                <a:spcPts val="0"/>
              </a:spcAft>
              <a:buSzPts val="2400"/>
              <a:buFont typeface="Arial"/>
              <a:buNone/>
            </a:pPr>
            <a:endParaRPr/>
          </a:p>
          <a:p>
            <a:pPr marL="571500" lvl="0" indent="-342900" algn="l" rtl="0">
              <a:lnSpc>
                <a:spcPct val="103333"/>
              </a:lnSpc>
              <a:spcBef>
                <a:spcPts val="0"/>
              </a:spcBef>
              <a:spcAft>
                <a:spcPts val="0"/>
              </a:spcAft>
              <a:buSzPts val="2400"/>
              <a:buFont typeface="Arial"/>
              <a:buChar char="•"/>
            </a:pPr>
            <a:r>
              <a:rPr lang="en-US" u="sng">
                <a:solidFill>
                  <a:schemeClr val="hlink"/>
                </a:solidFill>
                <a:hlinkClick r:id="rId4"/>
              </a:rPr>
              <a:t>https://www.tandfonline.com/doi/full/10.1080/23311975.2023.2197673</a:t>
            </a:r>
            <a:endParaRPr/>
          </a:p>
          <a:p>
            <a:pPr marL="571500" lvl="0" indent="-190500" algn="l" rtl="0">
              <a:lnSpc>
                <a:spcPct val="103333"/>
              </a:lnSpc>
              <a:spcBef>
                <a:spcPts val="0"/>
              </a:spcBef>
              <a:spcAft>
                <a:spcPts val="0"/>
              </a:spcAft>
              <a:buSzPts val="2400"/>
              <a:buFont typeface="Arial"/>
              <a:buNone/>
            </a:pPr>
            <a:endParaRPr/>
          </a:p>
          <a:p>
            <a:pPr marL="571500" lvl="0" indent="-342900" algn="l" rtl="0">
              <a:lnSpc>
                <a:spcPct val="103333"/>
              </a:lnSpc>
              <a:spcBef>
                <a:spcPts val="0"/>
              </a:spcBef>
              <a:spcAft>
                <a:spcPts val="0"/>
              </a:spcAft>
              <a:buSzPts val="2400"/>
              <a:buFont typeface="Arial"/>
              <a:buChar char="•"/>
            </a:pPr>
            <a:r>
              <a:rPr lang="en-US" u="sng">
                <a:solidFill>
                  <a:schemeClr val="hlink"/>
                </a:solidFill>
                <a:hlinkClick r:id="rId5"/>
              </a:rPr>
              <a:t>https://www.sciencedirect.com/science/article/abs/pii/S0959652613003302</a:t>
            </a:r>
            <a:endParaRPr/>
          </a:p>
          <a:p>
            <a:pPr marL="571500" lvl="0" indent="-190500" algn="l" rtl="0">
              <a:lnSpc>
                <a:spcPct val="103333"/>
              </a:lnSpc>
              <a:spcBef>
                <a:spcPts val="0"/>
              </a:spcBef>
              <a:spcAft>
                <a:spcPts val="0"/>
              </a:spcAft>
              <a:buSzPts val="2400"/>
              <a:buFont typeface="Arial"/>
              <a:buNone/>
            </a:pPr>
            <a:endParaRPr/>
          </a:p>
          <a:p>
            <a:pPr marL="571500" lvl="0" indent="-342900" algn="l" rtl="0">
              <a:lnSpc>
                <a:spcPct val="103333"/>
              </a:lnSpc>
              <a:spcBef>
                <a:spcPts val="0"/>
              </a:spcBef>
              <a:spcAft>
                <a:spcPts val="0"/>
              </a:spcAft>
              <a:buSzPts val="2400"/>
              <a:buFont typeface="Arial"/>
              <a:buChar char="•"/>
            </a:pPr>
            <a:r>
              <a:rPr lang="en-US" u="sng">
                <a:solidFill>
                  <a:schemeClr val="hlink"/>
                </a:solidFill>
                <a:hlinkClick r:id="rId6"/>
              </a:rPr>
              <a:t>https://www.mdpi.com/2304-8158/11/2/227</a:t>
            </a:r>
            <a:endParaRPr/>
          </a:p>
          <a:p>
            <a:pPr marL="457200" marR="0" lvl="0" indent="-228600" algn="l"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0"/>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737" name="Google Shape;737;p30"/>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pl-PL" dirty="0"/>
              <a:t>Czy są jakieś pytania?</a:t>
            </a:r>
            <a:endParaRPr dirty="0"/>
          </a:p>
        </p:txBody>
      </p:sp>
      <p:sp>
        <p:nvSpPr>
          <p:cNvPr id="738" name="Google Shape;738;p30"/>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pl-PL" dirty="0"/>
              <a:t>Dziękujemy</a:t>
            </a:r>
            <a:endParaRPr dirty="0"/>
          </a:p>
        </p:txBody>
      </p:sp>
      <p:grpSp>
        <p:nvGrpSpPr>
          <p:cNvPr id="739" name="Google Shape;739;p30"/>
          <p:cNvGrpSpPr/>
          <p:nvPr/>
        </p:nvGrpSpPr>
        <p:grpSpPr>
          <a:xfrm>
            <a:off x="8380634" y="2920943"/>
            <a:ext cx="3193903" cy="538831"/>
            <a:chOff x="5349868" y="8302092"/>
            <a:chExt cx="1664680" cy="280842"/>
          </a:xfrm>
        </p:grpSpPr>
        <p:grpSp>
          <p:nvGrpSpPr>
            <p:cNvPr id="740" name="Google Shape;740;p30"/>
            <p:cNvGrpSpPr/>
            <p:nvPr/>
          </p:nvGrpSpPr>
          <p:grpSpPr>
            <a:xfrm>
              <a:off x="6388006" y="8302092"/>
              <a:ext cx="280634" cy="280634"/>
              <a:chOff x="1950027" y="2499889"/>
              <a:chExt cx="850463" cy="850463"/>
            </a:xfrm>
          </p:grpSpPr>
          <p:sp>
            <p:nvSpPr>
              <p:cNvPr id="741" name="Google Shape;741;p30"/>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42" name="Google Shape;742;p30"/>
              <p:cNvGrpSpPr/>
              <p:nvPr/>
            </p:nvGrpSpPr>
            <p:grpSpPr>
              <a:xfrm>
                <a:off x="2107521" y="2657382"/>
                <a:ext cx="535476" cy="535477"/>
                <a:chOff x="2107521" y="2657382"/>
                <a:chExt cx="535476" cy="535477"/>
              </a:xfrm>
            </p:grpSpPr>
            <p:sp>
              <p:nvSpPr>
                <p:cNvPr id="743" name="Google Shape;743;p30"/>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4" name="Google Shape;744;p30"/>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5" name="Google Shape;745;p30"/>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46" name="Google Shape;746;p30"/>
            <p:cNvGrpSpPr/>
            <p:nvPr/>
          </p:nvGrpSpPr>
          <p:grpSpPr>
            <a:xfrm>
              <a:off x="5695775" y="8302092"/>
              <a:ext cx="280634" cy="280634"/>
              <a:chOff x="-147782" y="2499889"/>
              <a:chExt cx="850463" cy="850463"/>
            </a:xfrm>
          </p:grpSpPr>
          <p:sp>
            <p:nvSpPr>
              <p:cNvPr id="747" name="Google Shape;747;p30"/>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8" name="Google Shape;748;p30"/>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49" name="Google Shape;749;p30"/>
            <p:cNvGrpSpPr/>
            <p:nvPr/>
          </p:nvGrpSpPr>
          <p:grpSpPr>
            <a:xfrm>
              <a:off x="6733914" y="8302092"/>
              <a:ext cx="280634" cy="280634"/>
              <a:chOff x="2998302" y="2499889"/>
              <a:chExt cx="850463" cy="850463"/>
            </a:xfrm>
          </p:grpSpPr>
          <p:sp>
            <p:nvSpPr>
              <p:cNvPr id="750" name="Google Shape;750;p30"/>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1" name="Google Shape;751;p30"/>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52" name="Google Shape;752;p30"/>
            <p:cNvGrpSpPr/>
            <p:nvPr/>
          </p:nvGrpSpPr>
          <p:grpSpPr>
            <a:xfrm>
              <a:off x="5349868" y="8302092"/>
              <a:ext cx="280634" cy="280842"/>
              <a:chOff x="-1196056" y="2499889"/>
              <a:chExt cx="850463" cy="851092"/>
            </a:xfrm>
          </p:grpSpPr>
          <p:sp>
            <p:nvSpPr>
              <p:cNvPr id="753" name="Google Shape;753;p30"/>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4" name="Google Shape;754;p30"/>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55" name="Google Shape;755;p30"/>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56" name="Google Shape;756;p30"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8"/>
          <p:cNvSpPr txBox="1">
            <a:spLocks noGrp="1"/>
          </p:cNvSpPr>
          <p:nvPr>
            <p:ph type="body" idx="1"/>
          </p:nvPr>
        </p:nvSpPr>
        <p:spPr>
          <a:xfrm>
            <a:off x="4825907" y="826894"/>
            <a:ext cx="6341766" cy="5732932"/>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SzPts val="2400"/>
              <a:buFont typeface="Arial"/>
              <a:buChar char="•"/>
            </a:pPr>
            <a:r>
              <a:rPr lang="pl-PL" sz="2800" dirty="0">
                <a:solidFill>
                  <a:srgbClr val="000000"/>
                </a:solidFill>
                <a:highlight>
                  <a:srgbClr val="FFFFFF"/>
                </a:highlight>
              </a:rPr>
              <a:t>Zwiększająca się ekologiczna świadomość konsumentów, również tych młodego pokolenia, wpływu ich wyborów na środowisko, pozwala wyrabiać i kształtować ekologiczne zachowania i nawyki konsumpcyjne w przyszłości. </a:t>
            </a:r>
          </a:p>
          <a:p>
            <a:pPr marL="342900" lvl="0" indent="-342900" algn="just" rtl="0">
              <a:lnSpc>
                <a:spcPct val="100000"/>
              </a:lnSpc>
              <a:spcBef>
                <a:spcPts val="0"/>
              </a:spcBef>
              <a:spcAft>
                <a:spcPts val="0"/>
              </a:spcAft>
              <a:buSzPts val="2400"/>
              <a:buFont typeface="Arial"/>
              <a:buChar char="•"/>
            </a:pPr>
            <a:r>
              <a:rPr lang="pl-PL" sz="2800" dirty="0">
                <a:solidFill>
                  <a:srgbClr val="000000"/>
                </a:solidFill>
                <a:highlight>
                  <a:srgbClr val="FFFFFF"/>
                </a:highlight>
              </a:rPr>
              <a:t>Lepsze zrozumienie ekologiczności użytkowania i utylizacji produktów może pomóc w zidentyfikowaniu możliwości zmniejszenia wpływu na środowisko.</a:t>
            </a:r>
            <a:endParaRPr sz="2800" dirty="0"/>
          </a:p>
        </p:txBody>
      </p:sp>
      <p:sp>
        <p:nvSpPr>
          <p:cNvPr id="255" name="Google Shape;255;p8"/>
          <p:cNvSpPr txBox="1">
            <a:spLocks noGrp="1"/>
          </p:cNvSpPr>
          <p:nvPr>
            <p:ph type="body" idx="2"/>
          </p:nvPr>
        </p:nvSpPr>
        <p:spPr>
          <a:xfrm>
            <a:off x="508232" y="556794"/>
            <a:ext cx="3850704" cy="1774519"/>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SzPts val="3600"/>
              <a:buNone/>
            </a:pPr>
            <a:r>
              <a:rPr lang="pl-PL" dirty="0"/>
              <a:t>WPROWADZENIE </a:t>
            </a:r>
          </a:p>
          <a:p>
            <a:pPr marL="0" lvl="0" indent="0" rtl="0">
              <a:lnSpc>
                <a:spcPct val="100000"/>
              </a:lnSpc>
              <a:spcBef>
                <a:spcPts val="1000"/>
              </a:spcBef>
              <a:spcAft>
                <a:spcPts val="0"/>
              </a:spcAft>
              <a:buSzPts val="3600"/>
              <a:buNone/>
            </a:pPr>
            <a:r>
              <a:rPr lang="pl-PL" dirty="0"/>
              <a:t>DO OBSŁUGI EKOLOGICZNYCH KONSUMENTÓW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txBox="1">
            <a:spLocks noGrp="1"/>
          </p:cNvSpPr>
          <p:nvPr>
            <p:ph type="body" idx="1"/>
          </p:nvPr>
        </p:nvSpPr>
        <p:spPr>
          <a:xfrm>
            <a:off x="6771675" y="513415"/>
            <a:ext cx="4991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ZIELONA KONSUMPCJA</a:t>
            </a:r>
          </a:p>
        </p:txBody>
      </p:sp>
      <p:sp>
        <p:nvSpPr>
          <p:cNvPr id="262" name="Google Shape;262;p16"/>
          <p:cNvSpPr txBox="1">
            <a:spLocks noGrp="1"/>
          </p:cNvSpPr>
          <p:nvPr>
            <p:ph type="body" idx="3"/>
          </p:nvPr>
        </p:nvSpPr>
        <p:spPr>
          <a:xfrm>
            <a:off x="6214250" y="1905830"/>
            <a:ext cx="58221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SzPts val="2400"/>
              <a:buFont typeface="Arial"/>
              <a:buChar char="•"/>
            </a:pPr>
            <a:r>
              <a:rPr lang="pl-PL" dirty="0">
                <a:solidFill>
                  <a:srgbClr val="000000"/>
                </a:solidFill>
                <a:highlight>
                  <a:srgbClr val="FFFFFF"/>
                </a:highlight>
              </a:rPr>
              <a:t>W ostatnich dziesięcioleciach nastąpiła znacząca zmiana w </a:t>
            </a:r>
            <a:r>
              <a:rPr lang="pl-PL" dirty="0" err="1">
                <a:solidFill>
                  <a:srgbClr val="000000"/>
                </a:solidFill>
                <a:highlight>
                  <a:srgbClr val="FFFFFF"/>
                </a:highlight>
              </a:rPr>
              <a:t>zachowaniach</a:t>
            </a:r>
            <a:r>
              <a:rPr lang="pl-PL" dirty="0">
                <a:solidFill>
                  <a:srgbClr val="000000"/>
                </a:solidFill>
                <a:highlight>
                  <a:srgbClr val="FFFFFF"/>
                </a:highlight>
              </a:rPr>
              <a:t> konsumentów, przy czym świadomość ekologiczna i zdrowotna odgrywają główną rolę. Ekologiczne zachowania konsumpcyjne obejmują korzystanie ze zrównoważonych, przyjaznych dla środowiska produktów i unikanie tych, które są szkodliwe zarówno dla konsumentów, jak i dla środowiska.</a:t>
            </a:r>
            <a:endParaRPr dirty="0"/>
          </a:p>
        </p:txBody>
      </p:sp>
      <p:sp>
        <p:nvSpPr>
          <p:cNvPr id="264" name="Google Shape;264;p16"/>
          <p:cNvSpPr txBox="1"/>
          <p:nvPr/>
        </p:nvSpPr>
        <p:spPr>
          <a:xfrm>
            <a:off x="777039" y="2276560"/>
            <a:ext cx="4539240" cy="4963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800"/>
              <a:buFont typeface="Arial"/>
              <a:buNone/>
            </a:pPr>
            <a:r>
              <a:rPr lang="en-US" sz="2800" b="0" i="0" u="none" strike="noStrike" cap="none" dirty="0">
                <a:solidFill>
                  <a:srgbClr val="FF0000"/>
                </a:solidFill>
                <a:latin typeface="Calibri"/>
                <a:ea typeface="Calibri"/>
                <a:cs typeface="Calibri"/>
                <a:sym typeface="Calibri"/>
              </a:rPr>
              <a:t>Replace the image as required</a:t>
            </a:r>
            <a:endParaRPr sz="1400" b="0" i="0" u="none" strike="noStrike" cap="none" dirty="0">
              <a:solidFill>
                <a:srgbClr val="000000"/>
              </a:solidFill>
              <a:latin typeface="Arial"/>
              <a:ea typeface="Arial"/>
              <a:cs typeface="Arial"/>
              <a:sym typeface="Arial"/>
            </a:endParaRPr>
          </a:p>
        </p:txBody>
      </p:sp>
      <p:pic>
        <p:nvPicPr>
          <p:cNvPr id="5" name="Picture Placeholder 4">
            <a:extLst>
              <a:ext uri="{FF2B5EF4-FFF2-40B4-BE49-F238E27FC236}">
                <a16:creationId xmlns:a16="http://schemas.microsoft.com/office/drawing/2014/main" id="{121D704C-1028-96CA-01EC-B52B302E6BB1}"/>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4710</Words>
  <Application>Microsoft Office PowerPoint</Application>
  <PresentationFormat>Widescreen</PresentationFormat>
  <Paragraphs>423</Paragraphs>
  <Slides>75</Slides>
  <Notes>75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Montserrat</vt:lpstr>
      <vt:lpstr>Montserrat Light</vt:lpstr>
      <vt:lpstr>Calibri</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GV Vadivan</cp:lastModifiedBy>
  <cp:revision>33</cp:revision>
  <dcterms:created xsi:type="dcterms:W3CDTF">2020-10-14T13:32:04Z</dcterms:created>
  <dcterms:modified xsi:type="dcterms:W3CDTF">2025-11-17T12:00:28Z</dcterms:modified>
</cp:coreProperties>
</file>