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9" r:id="rId62"/>
    <p:sldId id="362" r:id="rId63"/>
    <p:sldId id="363" r:id="rId64"/>
    <p:sldId id="364" r:id="rId65"/>
    <p:sldId id="365" r:id="rId66"/>
    <p:sldId id="366" r:id="rId67"/>
    <p:sldId id="369" r:id="rId68"/>
    <p:sldId id="326"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Lst>
  <p:sldSz cx="12192000" cy="6858000"/>
  <p:notesSz cx="6858000" cy="9144000"/>
  <p:embeddedFontLst>
    <p:embeddedFont>
      <p:font typeface="Figtree" panose="020B0604020202020204" charset="0"/>
      <p:regular r:id="rId83"/>
      <p:bold r:id="rId84"/>
      <p:italic r:id="rId85"/>
      <p:boldItalic r:id="rId86"/>
    </p:embeddedFont>
    <p:embeddedFont>
      <p:font typeface="Montserrat" panose="00000500000000000000" pitchFamily="2" charset="0"/>
      <p:regular r:id="rId87"/>
      <p:bold r:id="rId88"/>
      <p:italic r:id="rId89"/>
      <p:boldItalic r:id="rId90"/>
    </p:embeddedFont>
    <p:embeddedFont>
      <p:font typeface="Montserrat Light" panose="00000400000000000000" pitchFamily="2"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hL19mvX3N08Fjf1Zw3cYj6A+yO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5F17"/>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E289B4-1594-446C-8974-6FE72E4384FF}">
  <a:tblStyle styleId="{B2E289B4-1594-446C-8974-6FE72E4384FF}"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8"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customschemas.google.com/relationships/presentationmetadata" Target="metadata"/><Relationship Id="rId5" Type="http://schemas.openxmlformats.org/officeDocument/2006/relationships/slide" Target="slides/slide4.xml"/><Relationship Id="rId90" Type="http://schemas.openxmlformats.org/officeDocument/2006/relationships/font" Target="fonts/font8.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1:58:15.211" v="66" actId="478"/>
      <pc:docMkLst>
        <pc:docMk/>
      </pc:docMkLst>
      <pc:sldChg chg="addSp delSp modSp mod">
        <pc:chgData name="GV Vadivan" userId="7c1f3fdc556de7c5" providerId="LiveId" clId="{8D0BCD1F-A3D6-4EA0-BA6B-124C712E6D9B}" dt="2025-11-17T11:54:11.389" v="1" actId="478"/>
        <pc:sldMkLst>
          <pc:docMk/>
          <pc:sldMk cId="0" sldId="257"/>
        </pc:sldMkLst>
        <pc:spChg chg="add del mod">
          <ac:chgData name="GV Vadivan" userId="7c1f3fdc556de7c5" providerId="LiveId" clId="{8D0BCD1F-A3D6-4EA0-BA6B-124C712E6D9B}" dt="2025-11-17T11:54:11.389" v="1" actId="478"/>
          <ac:spMkLst>
            <pc:docMk/>
            <pc:sldMk cId="0" sldId="257"/>
            <ac:spMk id="3" creationId="{00AD6E56-3B3A-6E7C-7AD2-B0991B973CA8}"/>
          </ac:spMkLst>
        </pc:spChg>
        <pc:picChg chg="del">
          <ac:chgData name="GV Vadivan" userId="7c1f3fdc556de7c5" providerId="LiveId" clId="{8D0BCD1F-A3D6-4EA0-BA6B-124C712E6D9B}" dt="2025-11-17T11:54:10.593" v="0" actId="478"/>
          <ac:picMkLst>
            <pc:docMk/>
            <pc:sldMk cId="0" sldId="257"/>
            <ac:picMk id="218" creationId="{00000000-0000-0000-0000-000000000000}"/>
          </ac:picMkLst>
        </pc:picChg>
      </pc:sldChg>
      <pc:sldChg chg="addSp delSp modSp mod">
        <pc:chgData name="GV Vadivan" userId="7c1f3fdc556de7c5" providerId="LiveId" clId="{8D0BCD1F-A3D6-4EA0-BA6B-124C712E6D9B}" dt="2025-11-17T11:54:15.886" v="3" actId="478"/>
        <pc:sldMkLst>
          <pc:docMk/>
          <pc:sldMk cId="0" sldId="260"/>
        </pc:sldMkLst>
        <pc:spChg chg="add del mod">
          <ac:chgData name="GV Vadivan" userId="7c1f3fdc556de7c5" providerId="LiveId" clId="{8D0BCD1F-A3D6-4EA0-BA6B-124C712E6D9B}" dt="2025-11-17T11:54:15.886" v="3" actId="478"/>
          <ac:spMkLst>
            <pc:docMk/>
            <pc:sldMk cId="0" sldId="260"/>
            <ac:spMk id="3" creationId="{CA895156-E5D4-396D-3CF0-DC7773621444}"/>
          </ac:spMkLst>
        </pc:spChg>
        <pc:picChg chg="del">
          <ac:chgData name="GV Vadivan" userId="7c1f3fdc556de7c5" providerId="LiveId" clId="{8D0BCD1F-A3D6-4EA0-BA6B-124C712E6D9B}" dt="2025-11-17T11:54:15.296" v="2" actId="478"/>
          <ac:picMkLst>
            <pc:docMk/>
            <pc:sldMk cId="0" sldId="260"/>
            <ac:picMk id="251" creationId="{00000000-0000-0000-0000-000000000000}"/>
          </ac:picMkLst>
        </pc:picChg>
      </pc:sldChg>
      <pc:sldChg chg="addSp delSp modSp mod">
        <pc:chgData name="GV Vadivan" userId="7c1f3fdc556de7c5" providerId="LiveId" clId="{8D0BCD1F-A3D6-4EA0-BA6B-124C712E6D9B}" dt="2025-11-17T11:54:19.312" v="5" actId="478"/>
        <pc:sldMkLst>
          <pc:docMk/>
          <pc:sldMk cId="0" sldId="261"/>
        </pc:sldMkLst>
        <pc:spChg chg="add del mod">
          <ac:chgData name="GV Vadivan" userId="7c1f3fdc556de7c5" providerId="LiveId" clId="{8D0BCD1F-A3D6-4EA0-BA6B-124C712E6D9B}" dt="2025-11-17T11:54:19.312" v="5" actId="478"/>
          <ac:spMkLst>
            <pc:docMk/>
            <pc:sldMk cId="0" sldId="261"/>
            <ac:spMk id="3" creationId="{67F53DD3-AF1B-DF2C-CAF8-86B117DFCD94}"/>
          </ac:spMkLst>
        </pc:spChg>
        <pc:picChg chg="del">
          <ac:chgData name="GV Vadivan" userId="7c1f3fdc556de7c5" providerId="LiveId" clId="{8D0BCD1F-A3D6-4EA0-BA6B-124C712E6D9B}" dt="2025-11-17T11:54:17.418" v="4" actId="478"/>
          <ac:picMkLst>
            <pc:docMk/>
            <pc:sldMk cId="0" sldId="261"/>
            <ac:picMk id="267" creationId="{00000000-0000-0000-0000-000000000000}"/>
          </ac:picMkLst>
        </pc:picChg>
      </pc:sldChg>
      <pc:sldChg chg="addSp delSp modSp mod modClrScheme chgLayout">
        <pc:chgData name="GV Vadivan" userId="7c1f3fdc556de7c5" providerId="LiveId" clId="{8D0BCD1F-A3D6-4EA0-BA6B-124C712E6D9B}" dt="2025-11-17T11:56:02.097" v="32" actId="700"/>
        <pc:sldMkLst>
          <pc:docMk/>
          <pc:sldMk cId="0" sldId="263"/>
        </pc:sldMkLst>
        <pc:spChg chg="add del mod">
          <ac:chgData name="GV Vadivan" userId="7c1f3fdc556de7c5" providerId="LiveId" clId="{8D0BCD1F-A3D6-4EA0-BA6B-124C712E6D9B}" dt="2025-11-17T11:55:58.231" v="31" actId="478"/>
          <ac:spMkLst>
            <pc:docMk/>
            <pc:sldMk cId="0" sldId="263"/>
            <ac:spMk id="3" creationId="{02C92A69-61DA-BAC0-A22C-678414A81798}"/>
          </ac:spMkLst>
        </pc:spChg>
        <pc:spChg chg="mod ord">
          <ac:chgData name="GV Vadivan" userId="7c1f3fdc556de7c5" providerId="LiveId" clId="{8D0BCD1F-A3D6-4EA0-BA6B-124C712E6D9B}" dt="2025-11-17T11:56:02.097" v="32" actId="700"/>
          <ac:spMkLst>
            <pc:docMk/>
            <pc:sldMk cId="0" sldId="263"/>
            <ac:spMk id="279" creationId="{00000000-0000-0000-0000-000000000000}"/>
          </ac:spMkLst>
        </pc:spChg>
        <pc:spChg chg="mod ord">
          <ac:chgData name="GV Vadivan" userId="7c1f3fdc556de7c5" providerId="LiveId" clId="{8D0BCD1F-A3D6-4EA0-BA6B-124C712E6D9B}" dt="2025-11-17T11:56:02.097" v="32" actId="700"/>
          <ac:spMkLst>
            <pc:docMk/>
            <pc:sldMk cId="0" sldId="263"/>
            <ac:spMk id="280" creationId="{00000000-0000-0000-0000-000000000000}"/>
          </ac:spMkLst>
        </pc:spChg>
        <pc:picChg chg="del">
          <ac:chgData name="GV Vadivan" userId="7c1f3fdc556de7c5" providerId="LiveId" clId="{8D0BCD1F-A3D6-4EA0-BA6B-124C712E6D9B}" dt="2025-11-17T11:55:56.662" v="30" actId="478"/>
          <ac:picMkLst>
            <pc:docMk/>
            <pc:sldMk cId="0" sldId="263"/>
            <ac:picMk id="281" creationId="{00000000-0000-0000-0000-000000000000}"/>
          </ac:picMkLst>
        </pc:picChg>
      </pc:sldChg>
      <pc:sldChg chg="del">
        <pc:chgData name="GV Vadivan" userId="7c1f3fdc556de7c5" providerId="LiveId" clId="{8D0BCD1F-A3D6-4EA0-BA6B-124C712E6D9B}" dt="2025-11-17T11:54:25.205" v="6" actId="47"/>
        <pc:sldMkLst>
          <pc:docMk/>
          <pc:sldMk cId="0" sldId="266"/>
        </pc:sldMkLst>
      </pc:sldChg>
      <pc:sldChg chg="addSp delSp modSp mod">
        <pc:chgData name="GV Vadivan" userId="7c1f3fdc556de7c5" providerId="LiveId" clId="{8D0BCD1F-A3D6-4EA0-BA6B-124C712E6D9B}" dt="2025-11-17T11:54:27.678" v="8" actId="478"/>
        <pc:sldMkLst>
          <pc:docMk/>
          <pc:sldMk cId="0" sldId="267"/>
        </pc:sldMkLst>
        <pc:spChg chg="add del mod">
          <ac:chgData name="GV Vadivan" userId="7c1f3fdc556de7c5" providerId="LiveId" clId="{8D0BCD1F-A3D6-4EA0-BA6B-124C712E6D9B}" dt="2025-11-17T11:54:27.678" v="8" actId="478"/>
          <ac:spMkLst>
            <pc:docMk/>
            <pc:sldMk cId="0" sldId="267"/>
            <ac:spMk id="3" creationId="{61DD21C1-6B10-B1F1-4E5A-E0C90F8632C2}"/>
          </ac:spMkLst>
        </pc:spChg>
        <pc:picChg chg="del">
          <ac:chgData name="GV Vadivan" userId="7c1f3fdc556de7c5" providerId="LiveId" clId="{8D0BCD1F-A3D6-4EA0-BA6B-124C712E6D9B}" dt="2025-11-17T11:54:26.942" v="7" actId="478"/>
          <ac:picMkLst>
            <pc:docMk/>
            <pc:sldMk cId="0" sldId="267"/>
            <ac:picMk id="307" creationId="{00000000-0000-0000-0000-000000000000}"/>
          </ac:picMkLst>
        </pc:picChg>
      </pc:sldChg>
      <pc:sldChg chg="addSp delSp modSp mod">
        <pc:chgData name="GV Vadivan" userId="7c1f3fdc556de7c5" providerId="LiveId" clId="{8D0BCD1F-A3D6-4EA0-BA6B-124C712E6D9B}" dt="2025-11-17T11:54:31.628" v="11" actId="478"/>
        <pc:sldMkLst>
          <pc:docMk/>
          <pc:sldMk cId="0" sldId="268"/>
        </pc:sldMkLst>
        <pc:spChg chg="add del mod">
          <ac:chgData name="GV Vadivan" userId="7c1f3fdc556de7c5" providerId="LiveId" clId="{8D0BCD1F-A3D6-4EA0-BA6B-124C712E6D9B}" dt="2025-11-17T11:54:31.628" v="11" actId="478"/>
          <ac:spMkLst>
            <pc:docMk/>
            <pc:sldMk cId="0" sldId="268"/>
            <ac:spMk id="3" creationId="{63FA4AEC-E853-9ACB-81A8-485FADF30973}"/>
          </ac:spMkLst>
        </pc:spChg>
        <pc:picChg chg="del mod">
          <ac:chgData name="GV Vadivan" userId="7c1f3fdc556de7c5" providerId="LiveId" clId="{8D0BCD1F-A3D6-4EA0-BA6B-124C712E6D9B}" dt="2025-11-17T11:54:30.858" v="10" actId="478"/>
          <ac:picMkLst>
            <pc:docMk/>
            <pc:sldMk cId="0" sldId="268"/>
            <ac:picMk id="323" creationId="{00000000-0000-0000-0000-000000000000}"/>
          </ac:picMkLst>
        </pc:picChg>
      </pc:sldChg>
      <pc:sldChg chg="addSp delSp modSp mod">
        <pc:chgData name="GV Vadivan" userId="7c1f3fdc556de7c5" providerId="LiveId" clId="{8D0BCD1F-A3D6-4EA0-BA6B-124C712E6D9B}" dt="2025-11-17T11:54:38.938" v="13" actId="478"/>
        <pc:sldMkLst>
          <pc:docMk/>
          <pc:sldMk cId="0" sldId="275"/>
        </pc:sldMkLst>
        <pc:spChg chg="add del mod">
          <ac:chgData name="GV Vadivan" userId="7c1f3fdc556de7c5" providerId="LiveId" clId="{8D0BCD1F-A3D6-4EA0-BA6B-124C712E6D9B}" dt="2025-11-17T11:54:38.938" v="13" actId="478"/>
          <ac:spMkLst>
            <pc:docMk/>
            <pc:sldMk cId="0" sldId="275"/>
            <ac:spMk id="3" creationId="{162BE3CB-A504-C9D8-3DB5-D7F9F90BBBBC}"/>
          </ac:spMkLst>
        </pc:spChg>
        <pc:picChg chg="del">
          <ac:chgData name="GV Vadivan" userId="7c1f3fdc556de7c5" providerId="LiveId" clId="{8D0BCD1F-A3D6-4EA0-BA6B-124C712E6D9B}" dt="2025-11-17T11:54:38.270" v="12" actId="478"/>
          <ac:picMkLst>
            <pc:docMk/>
            <pc:sldMk cId="0" sldId="275"/>
            <ac:picMk id="381" creationId="{00000000-0000-0000-0000-000000000000}"/>
          </ac:picMkLst>
        </pc:picChg>
      </pc:sldChg>
      <pc:sldChg chg="delSp modSp mod modClrScheme chgLayout">
        <pc:chgData name="GV Vadivan" userId="7c1f3fdc556de7c5" providerId="LiveId" clId="{8D0BCD1F-A3D6-4EA0-BA6B-124C712E6D9B}" dt="2025-11-17T11:58:15.211" v="66" actId="478"/>
        <pc:sldMkLst>
          <pc:docMk/>
          <pc:sldMk cId="0" sldId="288"/>
        </pc:sldMkLst>
        <pc:spChg chg="mod ord">
          <ac:chgData name="GV Vadivan" userId="7c1f3fdc556de7c5" providerId="LiveId" clId="{8D0BCD1F-A3D6-4EA0-BA6B-124C712E6D9B}" dt="2025-11-17T11:58:14.126" v="65" actId="700"/>
          <ac:spMkLst>
            <pc:docMk/>
            <pc:sldMk cId="0" sldId="288"/>
            <ac:spMk id="468" creationId="{00000000-0000-0000-0000-000000000000}"/>
          </ac:spMkLst>
        </pc:spChg>
        <pc:spChg chg="mod ord">
          <ac:chgData name="GV Vadivan" userId="7c1f3fdc556de7c5" providerId="LiveId" clId="{8D0BCD1F-A3D6-4EA0-BA6B-124C712E6D9B}" dt="2025-11-17T11:58:14.126" v="65" actId="700"/>
          <ac:spMkLst>
            <pc:docMk/>
            <pc:sldMk cId="0" sldId="288"/>
            <ac:spMk id="470" creationId="{00000000-0000-0000-0000-000000000000}"/>
          </ac:spMkLst>
        </pc:spChg>
        <pc:picChg chg="del mod ord">
          <ac:chgData name="GV Vadivan" userId="7c1f3fdc556de7c5" providerId="LiveId" clId="{8D0BCD1F-A3D6-4EA0-BA6B-124C712E6D9B}" dt="2025-11-17T11:58:15.211" v="66" actId="478"/>
          <ac:picMkLst>
            <pc:docMk/>
            <pc:sldMk cId="0" sldId="288"/>
            <ac:picMk id="469" creationId="{00000000-0000-0000-0000-000000000000}"/>
          </ac:picMkLst>
        </pc:picChg>
      </pc:sldChg>
      <pc:sldChg chg="addSp delSp modSp mod">
        <pc:chgData name="GV Vadivan" userId="7c1f3fdc556de7c5" providerId="LiveId" clId="{8D0BCD1F-A3D6-4EA0-BA6B-124C712E6D9B}" dt="2025-11-17T11:54:47.031" v="15" actId="478"/>
        <pc:sldMkLst>
          <pc:docMk/>
          <pc:sldMk cId="0" sldId="289"/>
        </pc:sldMkLst>
        <pc:spChg chg="add del mod">
          <ac:chgData name="GV Vadivan" userId="7c1f3fdc556de7c5" providerId="LiveId" clId="{8D0BCD1F-A3D6-4EA0-BA6B-124C712E6D9B}" dt="2025-11-17T11:54:47.031" v="15" actId="478"/>
          <ac:spMkLst>
            <pc:docMk/>
            <pc:sldMk cId="0" sldId="289"/>
            <ac:spMk id="3" creationId="{968DE6B8-CB1C-571B-5D5D-F1AEA0DC9FFC}"/>
          </ac:spMkLst>
        </pc:spChg>
        <pc:picChg chg="del">
          <ac:chgData name="GV Vadivan" userId="7c1f3fdc556de7c5" providerId="LiveId" clId="{8D0BCD1F-A3D6-4EA0-BA6B-124C712E6D9B}" dt="2025-11-17T11:54:46.391" v="14" actId="478"/>
          <ac:picMkLst>
            <pc:docMk/>
            <pc:sldMk cId="0" sldId="289"/>
            <ac:picMk id="476" creationId="{00000000-0000-0000-0000-000000000000}"/>
          </ac:picMkLst>
        </pc:picChg>
      </pc:sldChg>
      <pc:sldChg chg="delSp modSp mod modClrScheme chgLayout">
        <pc:chgData name="GV Vadivan" userId="7c1f3fdc556de7c5" providerId="LiveId" clId="{8D0BCD1F-A3D6-4EA0-BA6B-124C712E6D9B}" dt="2025-11-17T11:58:07.481" v="64" actId="478"/>
        <pc:sldMkLst>
          <pc:docMk/>
          <pc:sldMk cId="0" sldId="292"/>
        </pc:sldMkLst>
        <pc:spChg chg="mod ord">
          <ac:chgData name="GV Vadivan" userId="7c1f3fdc556de7c5" providerId="LiveId" clId="{8D0BCD1F-A3D6-4EA0-BA6B-124C712E6D9B}" dt="2025-11-17T11:58:06.337" v="63" actId="700"/>
          <ac:spMkLst>
            <pc:docMk/>
            <pc:sldMk cId="0" sldId="292"/>
            <ac:spMk id="495" creationId="{00000000-0000-0000-0000-000000000000}"/>
          </ac:spMkLst>
        </pc:spChg>
        <pc:spChg chg="mod ord">
          <ac:chgData name="GV Vadivan" userId="7c1f3fdc556de7c5" providerId="LiveId" clId="{8D0BCD1F-A3D6-4EA0-BA6B-124C712E6D9B}" dt="2025-11-17T11:58:06.337" v="63" actId="700"/>
          <ac:spMkLst>
            <pc:docMk/>
            <pc:sldMk cId="0" sldId="292"/>
            <ac:spMk id="497" creationId="{00000000-0000-0000-0000-000000000000}"/>
          </ac:spMkLst>
        </pc:spChg>
        <pc:picChg chg="del mod ord">
          <ac:chgData name="GV Vadivan" userId="7c1f3fdc556de7c5" providerId="LiveId" clId="{8D0BCD1F-A3D6-4EA0-BA6B-124C712E6D9B}" dt="2025-11-17T11:58:07.481" v="64" actId="478"/>
          <ac:picMkLst>
            <pc:docMk/>
            <pc:sldMk cId="0" sldId="292"/>
            <ac:picMk id="496" creationId="{00000000-0000-0000-0000-000000000000}"/>
          </ac:picMkLst>
        </pc:picChg>
      </pc:sldChg>
      <pc:sldChg chg="delSp modSp mod modClrScheme chgLayout">
        <pc:chgData name="GV Vadivan" userId="7c1f3fdc556de7c5" providerId="LiveId" clId="{8D0BCD1F-A3D6-4EA0-BA6B-124C712E6D9B}" dt="2025-11-17T11:58:00.409" v="62" actId="478"/>
        <pc:sldMkLst>
          <pc:docMk/>
          <pc:sldMk cId="0" sldId="293"/>
        </pc:sldMkLst>
        <pc:spChg chg="mod ord">
          <ac:chgData name="GV Vadivan" userId="7c1f3fdc556de7c5" providerId="LiveId" clId="{8D0BCD1F-A3D6-4EA0-BA6B-124C712E6D9B}" dt="2025-11-17T11:57:58.748" v="61" actId="700"/>
          <ac:spMkLst>
            <pc:docMk/>
            <pc:sldMk cId="0" sldId="293"/>
            <ac:spMk id="502" creationId="{00000000-0000-0000-0000-000000000000}"/>
          </ac:spMkLst>
        </pc:spChg>
        <pc:spChg chg="mod ord">
          <ac:chgData name="GV Vadivan" userId="7c1f3fdc556de7c5" providerId="LiveId" clId="{8D0BCD1F-A3D6-4EA0-BA6B-124C712E6D9B}" dt="2025-11-17T11:57:58.748" v="61" actId="700"/>
          <ac:spMkLst>
            <pc:docMk/>
            <pc:sldMk cId="0" sldId="293"/>
            <ac:spMk id="504" creationId="{00000000-0000-0000-0000-000000000000}"/>
          </ac:spMkLst>
        </pc:spChg>
        <pc:picChg chg="del mod ord">
          <ac:chgData name="GV Vadivan" userId="7c1f3fdc556de7c5" providerId="LiveId" clId="{8D0BCD1F-A3D6-4EA0-BA6B-124C712E6D9B}" dt="2025-11-17T11:58:00.409" v="62" actId="478"/>
          <ac:picMkLst>
            <pc:docMk/>
            <pc:sldMk cId="0" sldId="293"/>
            <ac:picMk id="503" creationId="{00000000-0000-0000-0000-000000000000}"/>
          </ac:picMkLst>
        </pc:picChg>
      </pc:sldChg>
      <pc:sldChg chg="addSp delSp modSp mod">
        <pc:chgData name="GV Vadivan" userId="7c1f3fdc556de7c5" providerId="LiveId" clId="{8D0BCD1F-A3D6-4EA0-BA6B-124C712E6D9B}" dt="2025-11-17T11:54:53.548" v="17" actId="478"/>
        <pc:sldMkLst>
          <pc:docMk/>
          <pc:sldMk cId="0" sldId="295"/>
        </pc:sldMkLst>
        <pc:spChg chg="add del mod">
          <ac:chgData name="GV Vadivan" userId="7c1f3fdc556de7c5" providerId="LiveId" clId="{8D0BCD1F-A3D6-4EA0-BA6B-124C712E6D9B}" dt="2025-11-17T11:54:53.548" v="17" actId="478"/>
          <ac:spMkLst>
            <pc:docMk/>
            <pc:sldMk cId="0" sldId="295"/>
            <ac:spMk id="3" creationId="{7A5D8AEB-59B9-527F-CB91-9A15E8C8DBB9}"/>
          </ac:spMkLst>
        </pc:spChg>
        <pc:picChg chg="del">
          <ac:chgData name="GV Vadivan" userId="7c1f3fdc556de7c5" providerId="LiveId" clId="{8D0BCD1F-A3D6-4EA0-BA6B-124C712E6D9B}" dt="2025-11-17T11:54:53.063" v="16" actId="478"/>
          <ac:picMkLst>
            <pc:docMk/>
            <pc:sldMk cId="0" sldId="295"/>
            <ac:picMk id="516" creationId="{00000000-0000-0000-0000-000000000000}"/>
          </ac:picMkLst>
        </pc:picChg>
      </pc:sldChg>
      <pc:sldChg chg="delSp modSp mod modClrScheme chgLayout">
        <pc:chgData name="GV Vadivan" userId="7c1f3fdc556de7c5" providerId="LiveId" clId="{8D0BCD1F-A3D6-4EA0-BA6B-124C712E6D9B}" dt="2025-11-17T11:57:53.543" v="60" actId="478"/>
        <pc:sldMkLst>
          <pc:docMk/>
          <pc:sldMk cId="0" sldId="297"/>
        </pc:sldMkLst>
        <pc:spChg chg="mod ord">
          <ac:chgData name="GV Vadivan" userId="7c1f3fdc556de7c5" providerId="LiveId" clId="{8D0BCD1F-A3D6-4EA0-BA6B-124C712E6D9B}" dt="2025-11-17T11:57:52.447" v="59" actId="700"/>
          <ac:spMkLst>
            <pc:docMk/>
            <pc:sldMk cId="0" sldId="297"/>
            <ac:spMk id="529" creationId="{00000000-0000-0000-0000-000000000000}"/>
          </ac:spMkLst>
        </pc:spChg>
        <pc:spChg chg="mod ord">
          <ac:chgData name="GV Vadivan" userId="7c1f3fdc556de7c5" providerId="LiveId" clId="{8D0BCD1F-A3D6-4EA0-BA6B-124C712E6D9B}" dt="2025-11-17T11:57:52.447" v="59" actId="700"/>
          <ac:spMkLst>
            <pc:docMk/>
            <pc:sldMk cId="0" sldId="297"/>
            <ac:spMk id="531" creationId="{00000000-0000-0000-0000-000000000000}"/>
          </ac:spMkLst>
        </pc:spChg>
        <pc:picChg chg="del mod ord">
          <ac:chgData name="GV Vadivan" userId="7c1f3fdc556de7c5" providerId="LiveId" clId="{8D0BCD1F-A3D6-4EA0-BA6B-124C712E6D9B}" dt="2025-11-17T11:57:53.543" v="60" actId="478"/>
          <ac:picMkLst>
            <pc:docMk/>
            <pc:sldMk cId="0" sldId="297"/>
            <ac:picMk id="530" creationId="{00000000-0000-0000-0000-000000000000}"/>
          </ac:picMkLst>
        </pc:picChg>
      </pc:sldChg>
      <pc:sldChg chg="delSp modSp mod modClrScheme chgLayout">
        <pc:chgData name="GV Vadivan" userId="7c1f3fdc556de7c5" providerId="LiveId" clId="{8D0BCD1F-A3D6-4EA0-BA6B-124C712E6D9B}" dt="2025-11-17T11:57:48.580" v="58" actId="478"/>
        <pc:sldMkLst>
          <pc:docMk/>
          <pc:sldMk cId="0" sldId="298"/>
        </pc:sldMkLst>
        <pc:spChg chg="mod ord">
          <ac:chgData name="GV Vadivan" userId="7c1f3fdc556de7c5" providerId="LiveId" clId="{8D0BCD1F-A3D6-4EA0-BA6B-124C712E6D9B}" dt="2025-11-17T11:57:47.487" v="57" actId="700"/>
          <ac:spMkLst>
            <pc:docMk/>
            <pc:sldMk cId="0" sldId="298"/>
            <ac:spMk id="536" creationId="{00000000-0000-0000-0000-000000000000}"/>
          </ac:spMkLst>
        </pc:spChg>
        <pc:spChg chg="mod ord">
          <ac:chgData name="GV Vadivan" userId="7c1f3fdc556de7c5" providerId="LiveId" clId="{8D0BCD1F-A3D6-4EA0-BA6B-124C712E6D9B}" dt="2025-11-17T11:57:47.487" v="57" actId="700"/>
          <ac:spMkLst>
            <pc:docMk/>
            <pc:sldMk cId="0" sldId="298"/>
            <ac:spMk id="538" creationId="{00000000-0000-0000-0000-000000000000}"/>
          </ac:spMkLst>
        </pc:spChg>
        <pc:picChg chg="del mod ord">
          <ac:chgData name="GV Vadivan" userId="7c1f3fdc556de7c5" providerId="LiveId" clId="{8D0BCD1F-A3D6-4EA0-BA6B-124C712E6D9B}" dt="2025-11-17T11:57:48.580" v="58" actId="478"/>
          <ac:picMkLst>
            <pc:docMk/>
            <pc:sldMk cId="0" sldId="298"/>
            <ac:picMk id="537" creationId="{00000000-0000-0000-0000-000000000000}"/>
          </ac:picMkLst>
        </pc:picChg>
      </pc:sldChg>
      <pc:sldChg chg="delSp modSp mod modClrScheme chgLayout">
        <pc:chgData name="GV Vadivan" userId="7c1f3fdc556de7c5" providerId="LiveId" clId="{8D0BCD1F-A3D6-4EA0-BA6B-124C712E6D9B}" dt="2025-11-17T11:57:43.367" v="56" actId="478"/>
        <pc:sldMkLst>
          <pc:docMk/>
          <pc:sldMk cId="0" sldId="299"/>
        </pc:sldMkLst>
        <pc:spChg chg="mod ord">
          <ac:chgData name="GV Vadivan" userId="7c1f3fdc556de7c5" providerId="LiveId" clId="{8D0BCD1F-A3D6-4EA0-BA6B-124C712E6D9B}" dt="2025-11-17T11:57:42.147" v="55" actId="700"/>
          <ac:spMkLst>
            <pc:docMk/>
            <pc:sldMk cId="0" sldId="299"/>
            <ac:spMk id="543" creationId="{00000000-0000-0000-0000-000000000000}"/>
          </ac:spMkLst>
        </pc:spChg>
        <pc:spChg chg="mod ord">
          <ac:chgData name="GV Vadivan" userId="7c1f3fdc556de7c5" providerId="LiveId" clId="{8D0BCD1F-A3D6-4EA0-BA6B-124C712E6D9B}" dt="2025-11-17T11:57:42.147" v="55" actId="700"/>
          <ac:spMkLst>
            <pc:docMk/>
            <pc:sldMk cId="0" sldId="299"/>
            <ac:spMk id="545" creationId="{00000000-0000-0000-0000-000000000000}"/>
          </ac:spMkLst>
        </pc:spChg>
        <pc:picChg chg="del mod ord">
          <ac:chgData name="GV Vadivan" userId="7c1f3fdc556de7c5" providerId="LiveId" clId="{8D0BCD1F-A3D6-4EA0-BA6B-124C712E6D9B}" dt="2025-11-17T11:57:43.367" v="56" actId="478"/>
          <ac:picMkLst>
            <pc:docMk/>
            <pc:sldMk cId="0" sldId="299"/>
            <ac:picMk id="544" creationId="{00000000-0000-0000-0000-000000000000}"/>
          </ac:picMkLst>
        </pc:picChg>
      </pc:sldChg>
      <pc:sldChg chg="del">
        <pc:chgData name="GV Vadivan" userId="7c1f3fdc556de7c5" providerId="LiveId" clId="{8D0BCD1F-A3D6-4EA0-BA6B-124C712E6D9B}" dt="2025-11-17T11:54:58.279" v="18" actId="47"/>
        <pc:sldMkLst>
          <pc:docMk/>
          <pc:sldMk cId="0" sldId="300"/>
        </pc:sldMkLst>
      </pc:sldChg>
      <pc:sldChg chg="addSp delSp modSp mod">
        <pc:chgData name="GV Vadivan" userId="7c1f3fdc556de7c5" providerId="LiveId" clId="{8D0BCD1F-A3D6-4EA0-BA6B-124C712E6D9B}" dt="2025-11-17T11:55:00.353" v="20" actId="478"/>
        <pc:sldMkLst>
          <pc:docMk/>
          <pc:sldMk cId="0" sldId="301"/>
        </pc:sldMkLst>
        <pc:spChg chg="add del mod">
          <ac:chgData name="GV Vadivan" userId="7c1f3fdc556de7c5" providerId="LiveId" clId="{8D0BCD1F-A3D6-4EA0-BA6B-124C712E6D9B}" dt="2025-11-17T11:55:00.353" v="20" actId="478"/>
          <ac:spMkLst>
            <pc:docMk/>
            <pc:sldMk cId="0" sldId="301"/>
            <ac:spMk id="3" creationId="{DC4754A0-30BA-8E0D-AB13-C5AED59C0EB6}"/>
          </ac:spMkLst>
        </pc:spChg>
        <pc:picChg chg="del">
          <ac:chgData name="GV Vadivan" userId="7c1f3fdc556de7c5" providerId="LiveId" clId="{8D0BCD1F-A3D6-4EA0-BA6B-124C712E6D9B}" dt="2025-11-17T11:54:59.778" v="19" actId="478"/>
          <ac:picMkLst>
            <pc:docMk/>
            <pc:sldMk cId="0" sldId="301"/>
            <ac:picMk id="562" creationId="{00000000-0000-0000-0000-000000000000}"/>
          </ac:picMkLst>
        </pc:picChg>
      </pc:sldChg>
      <pc:sldChg chg="addSp delSp modSp mod">
        <pc:chgData name="GV Vadivan" userId="7c1f3fdc556de7c5" providerId="LiveId" clId="{8D0BCD1F-A3D6-4EA0-BA6B-124C712E6D9B}" dt="2025-11-17T11:55:04.186" v="22" actId="478"/>
        <pc:sldMkLst>
          <pc:docMk/>
          <pc:sldMk cId="0" sldId="302"/>
        </pc:sldMkLst>
        <pc:spChg chg="add del mod">
          <ac:chgData name="GV Vadivan" userId="7c1f3fdc556de7c5" providerId="LiveId" clId="{8D0BCD1F-A3D6-4EA0-BA6B-124C712E6D9B}" dt="2025-11-17T11:55:04.186" v="22" actId="478"/>
          <ac:spMkLst>
            <pc:docMk/>
            <pc:sldMk cId="0" sldId="302"/>
            <ac:spMk id="3" creationId="{D78C4104-BB2E-7957-B8A8-E4A7E2C817E9}"/>
          </ac:spMkLst>
        </pc:spChg>
        <pc:picChg chg="del">
          <ac:chgData name="GV Vadivan" userId="7c1f3fdc556de7c5" providerId="LiveId" clId="{8D0BCD1F-A3D6-4EA0-BA6B-124C712E6D9B}" dt="2025-11-17T11:55:03.595" v="21" actId="478"/>
          <ac:picMkLst>
            <pc:docMk/>
            <pc:sldMk cId="0" sldId="302"/>
            <ac:picMk id="578" creationId="{00000000-0000-0000-0000-000000000000}"/>
          </ac:picMkLst>
        </pc:picChg>
      </pc:sldChg>
      <pc:sldChg chg="addSp delSp modSp mod modClrScheme chgLayout">
        <pc:chgData name="GV Vadivan" userId="7c1f3fdc556de7c5" providerId="LiveId" clId="{8D0BCD1F-A3D6-4EA0-BA6B-124C712E6D9B}" dt="2025-11-17T11:57:35.382" v="54" actId="700"/>
        <pc:sldMkLst>
          <pc:docMk/>
          <pc:sldMk cId="0" sldId="304"/>
        </pc:sldMkLst>
        <pc:spChg chg="add del mod">
          <ac:chgData name="GV Vadivan" userId="7c1f3fdc556de7c5" providerId="LiveId" clId="{8D0BCD1F-A3D6-4EA0-BA6B-124C712E6D9B}" dt="2025-11-17T11:57:35.382" v="54" actId="700"/>
          <ac:spMkLst>
            <pc:docMk/>
            <pc:sldMk cId="0" sldId="304"/>
            <ac:spMk id="3" creationId="{588EAFA6-9C29-1663-C336-72ACFADDCA63}"/>
          </ac:spMkLst>
        </pc:spChg>
        <pc:spChg chg="mod ord">
          <ac:chgData name="GV Vadivan" userId="7c1f3fdc556de7c5" providerId="LiveId" clId="{8D0BCD1F-A3D6-4EA0-BA6B-124C712E6D9B}" dt="2025-11-17T11:57:35.382" v="54" actId="700"/>
          <ac:spMkLst>
            <pc:docMk/>
            <pc:sldMk cId="0" sldId="304"/>
            <ac:spMk id="591" creationId="{00000000-0000-0000-0000-000000000000}"/>
          </ac:spMkLst>
        </pc:spChg>
        <pc:spChg chg="mod ord">
          <ac:chgData name="GV Vadivan" userId="7c1f3fdc556de7c5" providerId="LiveId" clId="{8D0BCD1F-A3D6-4EA0-BA6B-124C712E6D9B}" dt="2025-11-17T11:57:35.382" v="54" actId="700"/>
          <ac:spMkLst>
            <pc:docMk/>
            <pc:sldMk cId="0" sldId="304"/>
            <ac:spMk id="592" creationId="{00000000-0000-0000-0000-000000000000}"/>
          </ac:spMkLst>
        </pc:spChg>
        <pc:picChg chg="del">
          <ac:chgData name="GV Vadivan" userId="7c1f3fdc556de7c5" providerId="LiveId" clId="{8D0BCD1F-A3D6-4EA0-BA6B-124C712E6D9B}" dt="2025-11-17T11:57:33.087" v="53" actId="478"/>
          <ac:picMkLst>
            <pc:docMk/>
            <pc:sldMk cId="0" sldId="304"/>
            <ac:picMk id="593" creationId="{00000000-0000-0000-0000-000000000000}"/>
          </ac:picMkLst>
        </pc:picChg>
      </pc:sldChg>
      <pc:sldChg chg="addSp delSp modSp mod">
        <pc:chgData name="GV Vadivan" userId="7c1f3fdc556de7c5" providerId="LiveId" clId="{8D0BCD1F-A3D6-4EA0-BA6B-124C712E6D9B}" dt="2025-11-17T11:57:31.237" v="52" actId="478"/>
        <pc:sldMkLst>
          <pc:docMk/>
          <pc:sldMk cId="0" sldId="305"/>
        </pc:sldMkLst>
        <pc:spChg chg="add del mod">
          <ac:chgData name="GV Vadivan" userId="7c1f3fdc556de7c5" providerId="LiveId" clId="{8D0BCD1F-A3D6-4EA0-BA6B-124C712E6D9B}" dt="2025-11-17T11:57:31.237" v="52" actId="478"/>
          <ac:spMkLst>
            <pc:docMk/>
            <pc:sldMk cId="0" sldId="305"/>
            <ac:spMk id="3" creationId="{78F27A8C-2092-7FE7-EA92-DB9BBDF8E345}"/>
          </ac:spMkLst>
        </pc:spChg>
        <pc:picChg chg="del">
          <ac:chgData name="GV Vadivan" userId="7c1f3fdc556de7c5" providerId="LiveId" clId="{8D0BCD1F-A3D6-4EA0-BA6B-124C712E6D9B}" dt="2025-11-17T11:57:30.587" v="51" actId="478"/>
          <ac:picMkLst>
            <pc:docMk/>
            <pc:sldMk cId="0" sldId="305"/>
            <ac:picMk id="601" creationId="{00000000-0000-0000-0000-000000000000}"/>
          </ac:picMkLst>
        </pc:picChg>
      </pc:sldChg>
      <pc:sldChg chg="delSp modSp mod modClrScheme chgLayout">
        <pc:chgData name="GV Vadivan" userId="7c1f3fdc556de7c5" providerId="LiveId" clId="{8D0BCD1F-A3D6-4EA0-BA6B-124C712E6D9B}" dt="2025-11-17T11:56:55.391" v="50" actId="478"/>
        <pc:sldMkLst>
          <pc:docMk/>
          <pc:sldMk cId="0" sldId="306"/>
        </pc:sldMkLst>
        <pc:spChg chg="mod ord">
          <ac:chgData name="GV Vadivan" userId="7c1f3fdc556de7c5" providerId="LiveId" clId="{8D0BCD1F-A3D6-4EA0-BA6B-124C712E6D9B}" dt="2025-11-17T11:56:54.118" v="49" actId="700"/>
          <ac:spMkLst>
            <pc:docMk/>
            <pc:sldMk cId="0" sldId="306"/>
            <ac:spMk id="607" creationId="{00000000-0000-0000-0000-000000000000}"/>
          </ac:spMkLst>
        </pc:spChg>
        <pc:spChg chg="mod ord">
          <ac:chgData name="GV Vadivan" userId="7c1f3fdc556de7c5" providerId="LiveId" clId="{8D0BCD1F-A3D6-4EA0-BA6B-124C712E6D9B}" dt="2025-11-17T11:56:54.118" v="49" actId="700"/>
          <ac:spMkLst>
            <pc:docMk/>
            <pc:sldMk cId="0" sldId="306"/>
            <ac:spMk id="609" creationId="{00000000-0000-0000-0000-000000000000}"/>
          </ac:spMkLst>
        </pc:spChg>
        <pc:picChg chg="del mod ord">
          <ac:chgData name="GV Vadivan" userId="7c1f3fdc556de7c5" providerId="LiveId" clId="{8D0BCD1F-A3D6-4EA0-BA6B-124C712E6D9B}" dt="2025-11-17T11:56:55.391" v="50" actId="478"/>
          <ac:picMkLst>
            <pc:docMk/>
            <pc:sldMk cId="0" sldId="306"/>
            <ac:picMk id="608" creationId="{00000000-0000-0000-0000-000000000000}"/>
          </ac:picMkLst>
        </pc:picChg>
      </pc:sldChg>
      <pc:sldChg chg="addSp delSp modSp mod">
        <pc:chgData name="GV Vadivan" userId="7c1f3fdc556de7c5" providerId="LiveId" clId="{8D0BCD1F-A3D6-4EA0-BA6B-124C712E6D9B}" dt="2025-11-17T11:56:50.559" v="48" actId="478"/>
        <pc:sldMkLst>
          <pc:docMk/>
          <pc:sldMk cId="0" sldId="307"/>
        </pc:sldMkLst>
        <pc:spChg chg="add del mod">
          <ac:chgData name="GV Vadivan" userId="7c1f3fdc556de7c5" providerId="LiveId" clId="{8D0BCD1F-A3D6-4EA0-BA6B-124C712E6D9B}" dt="2025-11-17T11:56:50.559" v="48" actId="478"/>
          <ac:spMkLst>
            <pc:docMk/>
            <pc:sldMk cId="0" sldId="307"/>
            <ac:spMk id="3" creationId="{705B17F8-9E92-90E9-12CF-714B2E00276F}"/>
          </ac:spMkLst>
        </pc:spChg>
        <pc:picChg chg="del">
          <ac:chgData name="GV Vadivan" userId="7c1f3fdc556de7c5" providerId="LiveId" clId="{8D0BCD1F-A3D6-4EA0-BA6B-124C712E6D9B}" dt="2025-11-17T11:56:49.913" v="47" actId="478"/>
          <ac:picMkLst>
            <pc:docMk/>
            <pc:sldMk cId="0" sldId="307"/>
            <ac:picMk id="617" creationId="{00000000-0000-0000-0000-000000000000}"/>
          </ac:picMkLst>
        </pc:picChg>
      </pc:sldChg>
      <pc:sldChg chg="delSp modSp mod modClrScheme chgLayout">
        <pc:chgData name="GV Vadivan" userId="7c1f3fdc556de7c5" providerId="LiveId" clId="{8D0BCD1F-A3D6-4EA0-BA6B-124C712E6D9B}" dt="2025-11-17T11:56:46.743" v="46" actId="478"/>
        <pc:sldMkLst>
          <pc:docMk/>
          <pc:sldMk cId="0" sldId="309"/>
        </pc:sldMkLst>
        <pc:spChg chg="mod ord">
          <ac:chgData name="GV Vadivan" userId="7c1f3fdc556de7c5" providerId="LiveId" clId="{8D0BCD1F-A3D6-4EA0-BA6B-124C712E6D9B}" dt="2025-11-17T11:56:45.720" v="45" actId="700"/>
          <ac:spMkLst>
            <pc:docMk/>
            <pc:sldMk cId="0" sldId="309"/>
            <ac:spMk id="630" creationId="{00000000-0000-0000-0000-000000000000}"/>
          </ac:spMkLst>
        </pc:spChg>
        <pc:spChg chg="mod ord">
          <ac:chgData name="GV Vadivan" userId="7c1f3fdc556de7c5" providerId="LiveId" clId="{8D0BCD1F-A3D6-4EA0-BA6B-124C712E6D9B}" dt="2025-11-17T11:56:45.720" v="45" actId="700"/>
          <ac:spMkLst>
            <pc:docMk/>
            <pc:sldMk cId="0" sldId="309"/>
            <ac:spMk id="631" creationId="{00000000-0000-0000-0000-000000000000}"/>
          </ac:spMkLst>
        </pc:spChg>
        <pc:picChg chg="del mod ord">
          <ac:chgData name="GV Vadivan" userId="7c1f3fdc556de7c5" providerId="LiveId" clId="{8D0BCD1F-A3D6-4EA0-BA6B-124C712E6D9B}" dt="2025-11-17T11:56:46.743" v="46" actId="478"/>
          <ac:picMkLst>
            <pc:docMk/>
            <pc:sldMk cId="0" sldId="309"/>
            <ac:picMk id="632" creationId="{00000000-0000-0000-0000-000000000000}"/>
          </ac:picMkLst>
        </pc:picChg>
      </pc:sldChg>
      <pc:sldChg chg="addSp delSp modSp mod">
        <pc:chgData name="GV Vadivan" userId="7c1f3fdc556de7c5" providerId="LiveId" clId="{8D0BCD1F-A3D6-4EA0-BA6B-124C712E6D9B}" dt="2025-11-17T11:56:42.515" v="44" actId="478"/>
        <pc:sldMkLst>
          <pc:docMk/>
          <pc:sldMk cId="0" sldId="310"/>
        </pc:sldMkLst>
        <pc:spChg chg="add del mod">
          <ac:chgData name="GV Vadivan" userId="7c1f3fdc556de7c5" providerId="LiveId" clId="{8D0BCD1F-A3D6-4EA0-BA6B-124C712E6D9B}" dt="2025-11-17T11:56:42.515" v="44" actId="478"/>
          <ac:spMkLst>
            <pc:docMk/>
            <pc:sldMk cId="0" sldId="310"/>
            <ac:spMk id="3" creationId="{C618DC15-583C-E4C7-3E2D-F3F2C92A0BF8}"/>
          </ac:spMkLst>
        </pc:spChg>
        <pc:picChg chg="del">
          <ac:chgData name="GV Vadivan" userId="7c1f3fdc556de7c5" providerId="LiveId" clId="{8D0BCD1F-A3D6-4EA0-BA6B-124C712E6D9B}" dt="2025-11-17T11:56:42.024" v="43" actId="478"/>
          <ac:picMkLst>
            <pc:docMk/>
            <pc:sldMk cId="0" sldId="310"/>
            <ac:picMk id="640" creationId="{00000000-0000-0000-0000-000000000000}"/>
          </ac:picMkLst>
        </pc:picChg>
      </pc:sldChg>
      <pc:sldChg chg="delSp modSp mod modClrScheme chgLayout">
        <pc:chgData name="GV Vadivan" userId="7c1f3fdc556de7c5" providerId="LiveId" clId="{8D0BCD1F-A3D6-4EA0-BA6B-124C712E6D9B}" dt="2025-11-17T11:56:39.527" v="42" actId="478"/>
        <pc:sldMkLst>
          <pc:docMk/>
          <pc:sldMk cId="0" sldId="311"/>
        </pc:sldMkLst>
        <pc:spChg chg="mod ord">
          <ac:chgData name="GV Vadivan" userId="7c1f3fdc556de7c5" providerId="LiveId" clId="{8D0BCD1F-A3D6-4EA0-BA6B-124C712E6D9B}" dt="2025-11-17T11:56:38.633" v="41" actId="700"/>
          <ac:spMkLst>
            <pc:docMk/>
            <pc:sldMk cId="0" sldId="311"/>
            <ac:spMk id="646" creationId="{00000000-0000-0000-0000-000000000000}"/>
          </ac:spMkLst>
        </pc:spChg>
        <pc:spChg chg="mod ord">
          <ac:chgData name="GV Vadivan" userId="7c1f3fdc556de7c5" providerId="LiveId" clId="{8D0BCD1F-A3D6-4EA0-BA6B-124C712E6D9B}" dt="2025-11-17T11:56:38.633" v="41" actId="700"/>
          <ac:spMkLst>
            <pc:docMk/>
            <pc:sldMk cId="0" sldId="311"/>
            <ac:spMk id="648" creationId="{00000000-0000-0000-0000-000000000000}"/>
          </ac:spMkLst>
        </pc:spChg>
        <pc:picChg chg="del mod ord">
          <ac:chgData name="GV Vadivan" userId="7c1f3fdc556de7c5" providerId="LiveId" clId="{8D0BCD1F-A3D6-4EA0-BA6B-124C712E6D9B}" dt="2025-11-17T11:56:39.527" v="42" actId="478"/>
          <ac:picMkLst>
            <pc:docMk/>
            <pc:sldMk cId="0" sldId="311"/>
            <ac:picMk id="647" creationId="{00000000-0000-0000-0000-000000000000}"/>
          </ac:picMkLst>
        </pc:picChg>
      </pc:sldChg>
      <pc:sldChg chg="addSp delSp modSp mod">
        <pc:chgData name="GV Vadivan" userId="7c1f3fdc556de7c5" providerId="LiveId" clId="{8D0BCD1F-A3D6-4EA0-BA6B-124C712E6D9B}" dt="2025-11-17T11:56:34.412" v="40" actId="478"/>
        <pc:sldMkLst>
          <pc:docMk/>
          <pc:sldMk cId="0" sldId="312"/>
        </pc:sldMkLst>
        <pc:spChg chg="add del mod">
          <ac:chgData name="GV Vadivan" userId="7c1f3fdc556de7c5" providerId="LiveId" clId="{8D0BCD1F-A3D6-4EA0-BA6B-124C712E6D9B}" dt="2025-11-17T11:56:34.412" v="40" actId="478"/>
          <ac:spMkLst>
            <pc:docMk/>
            <pc:sldMk cId="0" sldId="312"/>
            <ac:spMk id="3" creationId="{E575412B-D3E1-14BE-9E87-0648EF014F66}"/>
          </ac:spMkLst>
        </pc:spChg>
        <pc:picChg chg="del">
          <ac:chgData name="GV Vadivan" userId="7c1f3fdc556de7c5" providerId="LiveId" clId="{8D0BCD1F-A3D6-4EA0-BA6B-124C712E6D9B}" dt="2025-11-17T11:56:33.821" v="39" actId="478"/>
          <ac:picMkLst>
            <pc:docMk/>
            <pc:sldMk cId="0" sldId="312"/>
            <ac:picMk id="656" creationId="{00000000-0000-0000-0000-000000000000}"/>
          </ac:picMkLst>
        </pc:picChg>
      </pc:sldChg>
      <pc:sldChg chg="delSp modSp mod modClrScheme chgLayout">
        <pc:chgData name="GV Vadivan" userId="7c1f3fdc556de7c5" providerId="LiveId" clId="{8D0BCD1F-A3D6-4EA0-BA6B-124C712E6D9B}" dt="2025-11-17T11:56:29.531" v="38" actId="478"/>
        <pc:sldMkLst>
          <pc:docMk/>
          <pc:sldMk cId="0" sldId="314"/>
        </pc:sldMkLst>
        <pc:spChg chg="mod ord">
          <ac:chgData name="GV Vadivan" userId="7c1f3fdc556de7c5" providerId="LiveId" clId="{8D0BCD1F-A3D6-4EA0-BA6B-124C712E6D9B}" dt="2025-11-17T11:56:28.487" v="37" actId="700"/>
          <ac:spMkLst>
            <pc:docMk/>
            <pc:sldMk cId="0" sldId="314"/>
            <ac:spMk id="670" creationId="{00000000-0000-0000-0000-000000000000}"/>
          </ac:spMkLst>
        </pc:spChg>
        <pc:spChg chg="mod ord">
          <ac:chgData name="GV Vadivan" userId="7c1f3fdc556de7c5" providerId="LiveId" clId="{8D0BCD1F-A3D6-4EA0-BA6B-124C712E6D9B}" dt="2025-11-17T11:56:28.487" v="37" actId="700"/>
          <ac:spMkLst>
            <pc:docMk/>
            <pc:sldMk cId="0" sldId="314"/>
            <ac:spMk id="672" creationId="{00000000-0000-0000-0000-000000000000}"/>
          </ac:spMkLst>
        </pc:spChg>
        <pc:picChg chg="del mod ord">
          <ac:chgData name="GV Vadivan" userId="7c1f3fdc556de7c5" providerId="LiveId" clId="{8D0BCD1F-A3D6-4EA0-BA6B-124C712E6D9B}" dt="2025-11-17T11:56:29.531" v="38" actId="478"/>
          <ac:picMkLst>
            <pc:docMk/>
            <pc:sldMk cId="0" sldId="314"/>
            <ac:picMk id="671" creationId="{00000000-0000-0000-0000-000000000000}"/>
          </ac:picMkLst>
        </pc:picChg>
      </pc:sldChg>
      <pc:sldChg chg="addSp delSp modSp mod">
        <pc:chgData name="GV Vadivan" userId="7c1f3fdc556de7c5" providerId="LiveId" clId="{8D0BCD1F-A3D6-4EA0-BA6B-124C712E6D9B}" dt="2025-11-17T11:56:23.925" v="36" actId="478"/>
        <pc:sldMkLst>
          <pc:docMk/>
          <pc:sldMk cId="0" sldId="315"/>
        </pc:sldMkLst>
        <pc:spChg chg="add del mod">
          <ac:chgData name="GV Vadivan" userId="7c1f3fdc556de7c5" providerId="LiveId" clId="{8D0BCD1F-A3D6-4EA0-BA6B-124C712E6D9B}" dt="2025-11-17T11:56:23.925" v="36" actId="478"/>
          <ac:spMkLst>
            <pc:docMk/>
            <pc:sldMk cId="0" sldId="315"/>
            <ac:spMk id="3" creationId="{2A77E2B0-1DF2-2E17-DC01-6EA0013B256B}"/>
          </ac:spMkLst>
        </pc:spChg>
        <pc:picChg chg="del">
          <ac:chgData name="GV Vadivan" userId="7c1f3fdc556de7c5" providerId="LiveId" clId="{8D0BCD1F-A3D6-4EA0-BA6B-124C712E6D9B}" dt="2025-11-17T11:56:23.319" v="35" actId="478"/>
          <ac:picMkLst>
            <pc:docMk/>
            <pc:sldMk cId="0" sldId="315"/>
            <ac:picMk id="679" creationId="{00000000-0000-0000-0000-000000000000}"/>
          </ac:picMkLst>
        </pc:picChg>
      </pc:sldChg>
      <pc:sldChg chg="delSp modSp mod modClrScheme chgLayout">
        <pc:chgData name="GV Vadivan" userId="7c1f3fdc556de7c5" providerId="LiveId" clId="{8D0BCD1F-A3D6-4EA0-BA6B-124C712E6D9B}" dt="2025-11-17T11:56:20.807" v="34" actId="478"/>
        <pc:sldMkLst>
          <pc:docMk/>
          <pc:sldMk cId="0" sldId="316"/>
        </pc:sldMkLst>
        <pc:spChg chg="mod ord">
          <ac:chgData name="GV Vadivan" userId="7c1f3fdc556de7c5" providerId="LiveId" clId="{8D0BCD1F-A3D6-4EA0-BA6B-124C712E6D9B}" dt="2025-11-17T11:56:19.229" v="33" actId="700"/>
          <ac:spMkLst>
            <pc:docMk/>
            <pc:sldMk cId="0" sldId="316"/>
            <ac:spMk id="684" creationId="{00000000-0000-0000-0000-000000000000}"/>
          </ac:spMkLst>
        </pc:spChg>
        <pc:spChg chg="mod ord">
          <ac:chgData name="GV Vadivan" userId="7c1f3fdc556de7c5" providerId="LiveId" clId="{8D0BCD1F-A3D6-4EA0-BA6B-124C712E6D9B}" dt="2025-11-17T11:56:19.229" v="33" actId="700"/>
          <ac:spMkLst>
            <pc:docMk/>
            <pc:sldMk cId="0" sldId="316"/>
            <ac:spMk id="686" creationId="{00000000-0000-0000-0000-000000000000}"/>
          </ac:spMkLst>
        </pc:spChg>
        <pc:picChg chg="del mod ord">
          <ac:chgData name="GV Vadivan" userId="7c1f3fdc556de7c5" providerId="LiveId" clId="{8D0BCD1F-A3D6-4EA0-BA6B-124C712E6D9B}" dt="2025-11-17T11:56:20.807" v="34" actId="478"/>
          <ac:picMkLst>
            <pc:docMk/>
            <pc:sldMk cId="0" sldId="316"/>
            <ac:picMk id="685" creationId="{00000000-0000-0000-0000-000000000000}"/>
          </ac:picMkLst>
        </pc:picChg>
      </pc:sldChg>
      <pc:sldChg chg="addSp delSp modSp mod">
        <pc:chgData name="GV Vadivan" userId="7c1f3fdc556de7c5" providerId="LiveId" clId="{8D0BCD1F-A3D6-4EA0-BA6B-124C712E6D9B}" dt="2025-11-17T11:55:13.348" v="24" actId="478"/>
        <pc:sldMkLst>
          <pc:docMk/>
          <pc:sldMk cId="0" sldId="319"/>
        </pc:sldMkLst>
        <pc:spChg chg="add del mod">
          <ac:chgData name="GV Vadivan" userId="7c1f3fdc556de7c5" providerId="LiveId" clId="{8D0BCD1F-A3D6-4EA0-BA6B-124C712E6D9B}" dt="2025-11-17T11:55:13.348" v="24" actId="478"/>
          <ac:spMkLst>
            <pc:docMk/>
            <pc:sldMk cId="0" sldId="319"/>
            <ac:spMk id="3" creationId="{A5AF654E-C803-BBBE-DCFF-807CA020BC72}"/>
          </ac:spMkLst>
        </pc:spChg>
        <pc:picChg chg="del">
          <ac:chgData name="GV Vadivan" userId="7c1f3fdc556de7c5" providerId="LiveId" clId="{8D0BCD1F-A3D6-4EA0-BA6B-124C712E6D9B}" dt="2025-11-17T11:55:12.781" v="23" actId="478"/>
          <ac:picMkLst>
            <pc:docMk/>
            <pc:sldMk cId="0" sldId="319"/>
            <ac:picMk id="703" creationId="{00000000-0000-0000-0000-000000000000}"/>
          </ac:picMkLst>
        </pc:picChg>
      </pc:sldChg>
      <pc:sldChg chg="del">
        <pc:chgData name="GV Vadivan" userId="7c1f3fdc556de7c5" providerId="LiveId" clId="{8D0BCD1F-A3D6-4EA0-BA6B-124C712E6D9B}" dt="2025-11-17T11:55:17.577" v="25" actId="47"/>
        <pc:sldMkLst>
          <pc:docMk/>
          <pc:sldMk cId="0" sldId="325"/>
        </pc:sldMkLst>
      </pc:sldChg>
      <pc:sldChg chg="addSp delSp modSp mod">
        <pc:chgData name="GV Vadivan" userId="7c1f3fdc556de7c5" providerId="LiveId" clId="{8D0BCD1F-A3D6-4EA0-BA6B-124C712E6D9B}" dt="2025-11-17T11:55:19.802" v="27" actId="478"/>
        <pc:sldMkLst>
          <pc:docMk/>
          <pc:sldMk cId="0" sldId="326"/>
        </pc:sldMkLst>
        <pc:spChg chg="add del mod">
          <ac:chgData name="GV Vadivan" userId="7c1f3fdc556de7c5" providerId="LiveId" clId="{8D0BCD1F-A3D6-4EA0-BA6B-124C712E6D9B}" dt="2025-11-17T11:55:19.802" v="27" actId="478"/>
          <ac:spMkLst>
            <pc:docMk/>
            <pc:sldMk cId="0" sldId="326"/>
            <ac:spMk id="3" creationId="{BFE5A271-50C0-6CC6-E85E-C62E46842BA5}"/>
          </ac:spMkLst>
        </pc:spChg>
        <pc:picChg chg="del">
          <ac:chgData name="GV Vadivan" userId="7c1f3fdc556de7c5" providerId="LiveId" clId="{8D0BCD1F-A3D6-4EA0-BA6B-124C712E6D9B}" dt="2025-11-17T11:55:19.238" v="26" actId="478"/>
          <ac:picMkLst>
            <pc:docMk/>
            <pc:sldMk cId="0" sldId="326"/>
            <ac:picMk id="753" creationId="{00000000-0000-0000-0000-000000000000}"/>
          </ac:picMkLst>
        </pc:picChg>
      </pc:sldChg>
      <pc:sldChg chg="addSp delSp modSp mod">
        <pc:chgData name="GV Vadivan" userId="7c1f3fdc556de7c5" providerId="LiveId" clId="{8D0BCD1F-A3D6-4EA0-BA6B-124C712E6D9B}" dt="2025-11-17T11:55:24.430" v="29" actId="478"/>
        <pc:sldMkLst>
          <pc:docMk/>
          <pc:sldMk cId="0" sldId="332"/>
        </pc:sldMkLst>
        <pc:spChg chg="add del mod">
          <ac:chgData name="GV Vadivan" userId="7c1f3fdc556de7c5" providerId="LiveId" clId="{8D0BCD1F-A3D6-4EA0-BA6B-124C712E6D9B}" dt="2025-11-17T11:55:24.430" v="29" actId="478"/>
          <ac:spMkLst>
            <pc:docMk/>
            <pc:sldMk cId="0" sldId="332"/>
            <ac:spMk id="3" creationId="{5603ECA8-9C2F-3BE9-838D-13540952344D}"/>
          </ac:spMkLst>
        </pc:spChg>
        <pc:picChg chg="del">
          <ac:chgData name="GV Vadivan" userId="7c1f3fdc556de7c5" providerId="LiveId" clId="{8D0BCD1F-A3D6-4EA0-BA6B-124C712E6D9B}" dt="2025-11-17T11:55:22.549" v="28" actId="478"/>
          <ac:picMkLst>
            <pc:docMk/>
            <pc:sldMk cId="0" sldId="332"/>
            <ac:picMk id="791" creationId="{00000000-0000-0000-0000-000000000000}"/>
          </ac:picMkLst>
        </pc:picChg>
      </pc:sldChg>
      <pc:sldMasterChg chg="delSldLayout">
        <pc:chgData name="GV Vadivan" userId="7c1f3fdc556de7c5" providerId="LiveId" clId="{8D0BCD1F-A3D6-4EA0-BA6B-124C712E6D9B}" dt="2025-11-17T11:55:17.577" v="25" actId="47"/>
        <pc:sldMasterMkLst>
          <pc:docMk/>
          <pc:sldMasterMk cId="0" sldId="2147483648"/>
        </pc:sldMasterMkLst>
        <pc:sldLayoutChg chg="del">
          <pc:chgData name="GV Vadivan" userId="7c1f3fdc556de7c5" providerId="LiveId" clId="{8D0BCD1F-A3D6-4EA0-BA6B-124C712E6D9B}" dt="2025-11-17T11:54:25.205" v="6" actId="47"/>
          <pc:sldLayoutMkLst>
            <pc:docMk/>
            <pc:sldMasterMk cId="0" sldId="2147483648"/>
            <pc:sldLayoutMk cId="0" sldId="2147483656"/>
          </pc:sldLayoutMkLst>
        </pc:sldLayoutChg>
        <pc:sldLayoutChg chg="del">
          <pc:chgData name="GV Vadivan" userId="7c1f3fdc556de7c5" providerId="LiveId" clId="{8D0BCD1F-A3D6-4EA0-BA6B-124C712E6D9B}" dt="2025-11-17T11:55:17.577" v="25" actId="47"/>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04987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esearchgate.net/publication/256013169_Business_Cases_for_Sustainability_The_Role_of_Business_Model_Innovation_for_Corporate_Sustainabil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137103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027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25287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310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923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Anna Olivero, Aworld (May 2023) Employee engagement sustainability: 4 key things to know: https://aworld.org/engagement/employee-engagement-sustainability-4-key-things-to-know/ </a:t>
            </a:r>
            <a:endParaRPr/>
          </a:p>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IgniteEnergy, (Oct 2022) The importance of employee engagement in sustainability: https://www.igniteenergy.co.uk/news/employee-engagement-sustainability/</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Figtree"/>
              <a:ea typeface="Figtree"/>
              <a:cs typeface="Figtree"/>
              <a:sym typeface="Figtree"/>
            </a:endParaRPr>
          </a:p>
          <a:p>
            <a:pPr marL="0" lvl="0" indent="0" algn="l" rtl="0">
              <a:lnSpc>
                <a:spcPct val="100000"/>
              </a:lnSpc>
              <a:spcBef>
                <a:spcPts val="0"/>
              </a:spcBef>
              <a:spcAft>
                <a:spcPts val="0"/>
              </a:spcAft>
              <a:buSzPts val="1400"/>
              <a:buNone/>
            </a:pPr>
            <a:endParaRPr/>
          </a:p>
        </p:txBody>
      </p:sp>
      <p:sp>
        <p:nvSpPr>
          <p:cNvPr id="341" name="Google Shape;3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401921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 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9" name="Google Shape;3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314507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26324B"/>
                </a:solidFill>
                <a:highlight>
                  <a:srgbClr val="FCFCFC"/>
                </a:highlight>
                <a:latin typeface="arial"/>
                <a:ea typeface="arial"/>
                <a:cs typeface="arial"/>
                <a:sym typeface="arial"/>
              </a:rPr>
              <a:t>The European Green Deal: https://commission.europa.eu/strategy-and-policy/priorities-2019-2024/european-green-deal_en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Circular economy action plan: https://environment.ec.europa.eu/strategy/circular-economy-action-plan_en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Sustainability-related disclosure in the financial services sector: https://finance.ec.europa.eu/sustainable-finance/disclosures/sustainability-related-disclosure-financial-services-sector_en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EU taxonomy for sustainable activities: https://finance.ec.europa.eu/sustainable-finance/tools-and-standards/eu-taxonomy-sustainable-activities_en</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26324B"/>
              </a:solidFill>
              <a:highlight>
                <a:srgbClr val="FCFCFC"/>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6" name="Google Shape;35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extLst>
      <p:ext uri="{BB962C8B-B14F-4D97-AF65-F5344CB8AC3E}">
        <p14:creationId xmlns:p14="http://schemas.microsoft.com/office/powerpoint/2010/main" val="111108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4" name="Google Shape;3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extLst>
      <p:ext uri="{BB962C8B-B14F-4D97-AF65-F5344CB8AC3E}">
        <p14:creationId xmlns:p14="http://schemas.microsoft.com/office/powerpoint/2010/main" val="103757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668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467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59473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5F2"/>
              </a:buClr>
              <a:buSzPts val="1200"/>
              <a:buFont typeface="Arial"/>
              <a:buNone/>
            </a:pPr>
            <a:r>
              <a:rPr lang="en-GB" b="0" i="0" u="none" strike="noStrike">
                <a:solidFill>
                  <a:srgbClr val="0065F2"/>
                </a:solidFill>
                <a:latin typeface="Arial"/>
                <a:ea typeface="Arial"/>
                <a:cs typeface="Arial"/>
                <a:sym typeface="Arial"/>
              </a:rPr>
              <a:t>Schaltegger, S., &amp; Burritt, R. (2018). The Role of Advocacy in Corporate Sustainability </a:t>
            </a:r>
            <a:r>
              <a:rPr lang="en-GB"/>
              <a:t>Retrieved from </a:t>
            </a:r>
            <a:r>
              <a:rPr lang="en-GB" u="sng">
                <a:solidFill>
                  <a:schemeClr val="hlink"/>
                </a:solidFill>
                <a:hlinkClick r:id="rId3"/>
              </a:rPr>
              <a:t>Research Gate</a:t>
            </a:r>
            <a:endParaRPr/>
          </a:p>
          <a:p>
            <a:pPr marL="0" marR="0" lvl="0" indent="0" algn="l" rtl="0">
              <a:lnSpc>
                <a:spcPct val="100000"/>
              </a:lnSpc>
              <a:spcBef>
                <a:spcPts val="0"/>
              </a:spcBef>
              <a:spcAft>
                <a:spcPts val="0"/>
              </a:spcAft>
              <a:buClr>
                <a:schemeClr val="dk1"/>
              </a:buClr>
              <a:buSzPts val="1200"/>
              <a:buFont typeface="Calibri"/>
              <a:buNone/>
            </a:pPr>
            <a:endParaRPr b="0" i="0" u="none" strike="noStrike">
              <a:solidFill>
                <a:srgbClr val="0065F2"/>
              </a:solidFill>
              <a:latin typeface="Arial"/>
              <a:ea typeface="Arial"/>
              <a:cs typeface="Arial"/>
              <a:sym typeface="Arial"/>
            </a:endParaRPr>
          </a:p>
          <a:p>
            <a:pPr marL="0" marR="0" lvl="0" indent="0" algn="l" rtl="0">
              <a:lnSpc>
                <a:spcPct val="100000"/>
              </a:lnSpc>
              <a:spcBef>
                <a:spcPts val="0"/>
              </a:spcBef>
              <a:spcAft>
                <a:spcPts val="0"/>
              </a:spcAft>
              <a:buClr>
                <a:srgbClr val="0065F2"/>
              </a:buClr>
              <a:buSzPts val="1200"/>
              <a:buFont typeface="Arial"/>
              <a:buNone/>
            </a:pPr>
            <a:r>
              <a:rPr lang="en-GB" b="1" i="0" u="none" strike="noStrike">
                <a:solidFill>
                  <a:srgbClr val="0065F2"/>
                </a:solidFill>
                <a:latin typeface="Arial"/>
                <a:ea typeface="Arial"/>
                <a:cs typeface="Arial"/>
                <a:sym typeface="Arial"/>
              </a:rPr>
              <a:t>Sanda Ojiambo (Mar 2023)</a:t>
            </a:r>
            <a:r>
              <a:rPr lang="en-GB" b="1" i="0">
                <a:solidFill>
                  <a:srgbClr val="000000"/>
                </a:solidFill>
                <a:highlight>
                  <a:srgbClr val="FFFFFF"/>
                </a:highlight>
                <a:latin typeface="Arial"/>
                <a:ea typeface="Arial"/>
                <a:cs typeface="Arial"/>
                <a:sym typeface="Arial"/>
              </a:rPr>
              <a:t>Small businesses are key to a more sustainable and inclusive world. Here's why</a:t>
            </a:r>
            <a:endParaRPr/>
          </a:p>
          <a:p>
            <a:pPr marL="0" lvl="0" indent="0" algn="l" rtl="0">
              <a:lnSpc>
                <a:spcPct val="100000"/>
              </a:lnSpc>
              <a:spcBef>
                <a:spcPts val="0"/>
              </a:spcBef>
              <a:spcAft>
                <a:spcPts val="0"/>
              </a:spcAft>
              <a:buSzPts val="1400"/>
              <a:buNone/>
            </a:pPr>
            <a:r>
              <a:rPr lang="en-GB"/>
              <a:t>https://www.weforum.org/agenda/2023/03/small-businesses-sustainable-inclusive-world/</a:t>
            </a:r>
            <a:endParaRPr/>
          </a:p>
        </p:txBody>
      </p:sp>
      <p:sp>
        <p:nvSpPr>
          <p:cNvPr id="385" name="Google Shape;3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extLst>
      <p:ext uri="{BB962C8B-B14F-4D97-AF65-F5344CB8AC3E}">
        <p14:creationId xmlns:p14="http://schemas.microsoft.com/office/powerpoint/2010/main" val="559607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p:txBody>
      </p:sp>
      <p:sp>
        <p:nvSpPr>
          <p:cNvPr id="392" name="Google Shape;39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extLst>
      <p:ext uri="{BB962C8B-B14F-4D97-AF65-F5344CB8AC3E}">
        <p14:creationId xmlns:p14="http://schemas.microsoft.com/office/powerpoint/2010/main" val="213102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8734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European Management Journal.</a:t>
            </a:r>
            <a:r>
              <a:rPr lang="en-GB" dirty="0"/>
              <a:t> (2020). EcoCraft Kitchenware adopted a zero-waste production model.</a:t>
            </a:r>
            <a:endParaRPr dirty="0"/>
          </a:p>
        </p:txBody>
      </p:sp>
      <p:sp>
        <p:nvSpPr>
          <p:cNvPr id="406" name="Google Shape;40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extLst>
      <p:ext uri="{BB962C8B-B14F-4D97-AF65-F5344CB8AC3E}">
        <p14:creationId xmlns:p14="http://schemas.microsoft.com/office/powerpoint/2010/main" val="3664632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0809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2895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6394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9858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829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Peter Ndegwa C.B.S (Feb 2022)Upskilling and Continuous Learning: The Keys to Sustainable Leadership: https://www.linkedin.com/pulse/upskilling-continuous-learning-keys-sustainable-peter-ndegwa/</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GB"/>
              <a:t> Licia Genghini (Mar 2023), Green Upskilling: Why Companies Need to Train Employees to Meet the Demand of a Sustainable Economy: https://2030.builders/green-upskilling-why-companies-need-to-train-employees-to-meet-the-demand-of-a-sustainable-economy/</a:t>
            </a:r>
            <a:endParaRPr/>
          </a:p>
        </p:txBody>
      </p:sp>
      <p:sp>
        <p:nvSpPr>
          <p:cNvPr id="446" name="Google Shape;44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extLst>
      <p:ext uri="{BB962C8B-B14F-4D97-AF65-F5344CB8AC3E}">
        <p14:creationId xmlns:p14="http://schemas.microsoft.com/office/powerpoint/2010/main" val="95998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399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611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https://www.thecleanearthproject.com/ </a:t>
            </a:r>
            <a:endParaRPr/>
          </a:p>
        </p:txBody>
      </p:sp>
      <p:sp>
        <p:nvSpPr>
          <p:cNvPr id="460" name="Google Shape;4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extLst>
      <p:ext uri="{BB962C8B-B14F-4D97-AF65-F5344CB8AC3E}">
        <p14:creationId xmlns:p14="http://schemas.microsoft.com/office/powerpoint/2010/main" val="419683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7250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8812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GREEN JOBS - International Labour Organization: https://webapps.ilo.org/wcmsp5/groups/public/@ed_emp/@emp_ent/documents/publication/wcms_502730.pdf</a:t>
            </a:r>
            <a:endParaRPr/>
          </a:p>
          <a:p>
            <a:pPr marL="0" lvl="0" indent="0" algn="l" rtl="0">
              <a:lnSpc>
                <a:spcPct val="100000"/>
              </a:lnSpc>
              <a:spcBef>
                <a:spcPts val="0"/>
              </a:spcBef>
              <a:spcAft>
                <a:spcPts val="0"/>
              </a:spcAft>
              <a:buSzPts val="1400"/>
              <a:buNone/>
            </a:pPr>
            <a:r>
              <a:rPr lang="en-GB"/>
              <a:t>UN Environmental Programme, SWITCH to Green initiatives show how to build sustainable societies https://www.unep.org/news-and-stories/press-release/switch-green-initiatives-show-how-build-sustainable-societies </a:t>
            </a:r>
            <a:endParaRPr/>
          </a:p>
        </p:txBody>
      </p:sp>
      <p:sp>
        <p:nvSpPr>
          <p:cNvPr id="480" name="Google Shape;48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extLst>
      <p:ext uri="{BB962C8B-B14F-4D97-AF65-F5344CB8AC3E}">
        <p14:creationId xmlns:p14="http://schemas.microsoft.com/office/powerpoint/2010/main" val="2430430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International Labour Organisation, National Green Jobs Strategy 2021-2025: https://www.ilo.org/sites/default/files/wcmsp5/groups/public/@africa/@ro-abidjan/@ilo-abuja/documents/publication/wcms_776631.pdf</a:t>
            </a:r>
            <a:endParaRPr/>
          </a:p>
          <a:p>
            <a:pPr marL="0" lvl="0" indent="0" algn="l" rtl="0">
              <a:lnSpc>
                <a:spcPct val="100000"/>
              </a:lnSpc>
              <a:spcBef>
                <a:spcPts val="0"/>
              </a:spcBef>
              <a:spcAft>
                <a:spcPts val="0"/>
              </a:spcAft>
              <a:buSzPts val="1400"/>
              <a:buNone/>
            </a:pPr>
            <a:r>
              <a:rPr lang="en-GB"/>
              <a:t>Greening jobs and skills – OECD https://www.oecd.org/g20/topics/employment-and-social-policy/greeningjobsandskills.htm#:~:text=One%20way%20to%20combine%20environmental,GHG%20emissions%20and%20higher%20employment. </a:t>
            </a:r>
            <a:endParaRPr/>
          </a:p>
        </p:txBody>
      </p:sp>
      <p:sp>
        <p:nvSpPr>
          <p:cNvPr id="487" name="Google Shape;48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extLst>
      <p:ext uri="{BB962C8B-B14F-4D97-AF65-F5344CB8AC3E}">
        <p14:creationId xmlns:p14="http://schemas.microsoft.com/office/powerpoint/2010/main" val="1469002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2483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983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4121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495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3941497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European Commission, The Gender Equality Strategy 2020-2025: https://commission.europa.eu/strategy-and-policy/policies/justice-and-fundamental-rights/gender-equality/gender-equality-strategy_en</a:t>
            </a:r>
            <a:endParaRPr/>
          </a:p>
          <a:p>
            <a:pPr marL="0" lvl="0" indent="0" algn="l" rtl="0">
              <a:lnSpc>
                <a:spcPct val="100000"/>
              </a:lnSpc>
              <a:spcBef>
                <a:spcPts val="0"/>
              </a:spcBef>
              <a:spcAft>
                <a:spcPts val="0"/>
              </a:spcAft>
              <a:buSzPts val="1400"/>
              <a:buNone/>
            </a:pPr>
            <a:r>
              <a:rPr lang="en-GB"/>
              <a:t>UN Women, Progress on the Sustainable Development Goals: The gender snapshot 2020: https://www.unwomen.org/en/digital-library/publications/2020/09/progress-on-the-sustainable-development-goals-the-gender-snapshot-2020</a:t>
            </a:r>
            <a:endParaRPr/>
          </a:p>
        </p:txBody>
      </p:sp>
      <p:sp>
        <p:nvSpPr>
          <p:cNvPr id="520" name="Google Shape;52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extLst>
      <p:ext uri="{BB962C8B-B14F-4D97-AF65-F5344CB8AC3E}">
        <p14:creationId xmlns:p14="http://schemas.microsoft.com/office/powerpoint/2010/main" val="4160142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European Pillar of Social Rights Action Plan: https://op.europa.eu/webpub/empl/european-pillar-of-social-rights/en/</a:t>
            </a:r>
            <a:endParaRPr/>
          </a:p>
        </p:txBody>
      </p:sp>
      <p:sp>
        <p:nvSpPr>
          <p:cNvPr id="527" name="Google Shape;52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extLst>
      <p:ext uri="{BB962C8B-B14F-4D97-AF65-F5344CB8AC3E}">
        <p14:creationId xmlns:p14="http://schemas.microsoft.com/office/powerpoint/2010/main" val="2995489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4101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906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extLst>
      <p:ext uri="{BB962C8B-B14F-4D97-AF65-F5344CB8AC3E}">
        <p14:creationId xmlns:p14="http://schemas.microsoft.com/office/powerpoint/2010/main" val="1455944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8297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2" name="Google Shape;58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extLst>
      <p:ext uri="{BB962C8B-B14F-4D97-AF65-F5344CB8AC3E}">
        <p14:creationId xmlns:p14="http://schemas.microsoft.com/office/powerpoint/2010/main" val="6710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9" name="Google Shape;5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extLst>
      <p:ext uri="{BB962C8B-B14F-4D97-AF65-F5344CB8AC3E}">
        <p14:creationId xmlns:p14="http://schemas.microsoft.com/office/powerpoint/2010/main" val="105659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97" name="Google Shape;59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extLst>
      <p:ext uri="{BB962C8B-B14F-4D97-AF65-F5344CB8AC3E}">
        <p14:creationId xmlns:p14="http://schemas.microsoft.com/office/powerpoint/2010/main" val="832898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05" name="Google Shape;60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extLst>
      <p:ext uri="{BB962C8B-B14F-4D97-AF65-F5344CB8AC3E}">
        <p14:creationId xmlns:p14="http://schemas.microsoft.com/office/powerpoint/2010/main" val="315860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557605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13" name="Google Shape;61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extLst>
      <p:ext uri="{BB962C8B-B14F-4D97-AF65-F5344CB8AC3E}">
        <p14:creationId xmlns:p14="http://schemas.microsoft.com/office/powerpoint/2010/main" val="2358146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1" name="Google Shape;62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extLst>
      <p:ext uri="{BB962C8B-B14F-4D97-AF65-F5344CB8AC3E}">
        <p14:creationId xmlns:p14="http://schemas.microsoft.com/office/powerpoint/2010/main" val="41313170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8" name="Google Shape;62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extLst>
      <p:ext uri="{BB962C8B-B14F-4D97-AF65-F5344CB8AC3E}">
        <p14:creationId xmlns:p14="http://schemas.microsoft.com/office/powerpoint/2010/main" val="2147804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36" name="Google Shape;63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extLst>
      <p:ext uri="{BB962C8B-B14F-4D97-AF65-F5344CB8AC3E}">
        <p14:creationId xmlns:p14="http://schemas.microsoft.com/office/powerpoint/2010/main" val="4102529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4" name="Google Shape;64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extLst>
      <p:ext uri="{BB962C8B-B14F-4D97-AF65-F5344CB8AC3E}">
        <p14:creationId xmlns:p14="http://schemas.microsoft.com/office/powerpoint/2010/main" val="16884647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52" name="Google Shape;65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extLst>
      <p:ext uri="{BB962C8B-B14F-4D97-AF65-F5344CB8AC3E}">
        <p14:creationId xmlns:p14="http://schemas.microsoft.com/office/powerpoint/2010/main" val="31212660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0354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https://www.ambassify.com/blog/how-to-engage-employees-in-sustainability</a:t>
            </a:r>
            <a:endParaRPr/>
          </a:p>
        </p:txBody>
      </p:sp>
      <p:sp>
        <p:nvSpPr>
          <p:cNvPr id="668" name="Google Shape;66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extLst>
      <p:ext uri="{BB962C8B-B14F-4D97-AF65-F5344CB8AC3E}">
        <p14:creationId xmlns:p14="http://schemas.microsoft.com/office/powerpoint/2010/main" val="41235495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28134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847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68885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21819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61</a:t>
            </a:fld>
            <a:endParaRPr/>
          </a:p>
        </p:txBody>
      </p:sp>
    </p:spTree>
    <p:extLst>
      <p:ext uri="{BB962C8B-B14F-4D97-AF65-F5344CB8AC3E}">
        <p14:creationId xmlns:p14="http://schemas.microsoft.com/office/powerpoint/2010/main" val="2974534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15274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81439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59536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09727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87916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12124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68</a:t>
            </a:fld>
            <a:endParaRPr/>
          </a:p>
        </p:txBody>
      </p:sp>
    </p:spTree>
    <p:extLst>
      <p:ext uri="{BB962C8B-B14F-4D97-AF65-F5344CB8AC3E}">
        <p14:creationId xmlns:p14="http://schemas.microsoft.com/office/powerpoint/2010/main" val="36458646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869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17219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0" name="Google Shape;77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89978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85016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5268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73</a:t>
            </a:fld>
            <a:endParaRPr/>
          </a:p>
        </p:txBody>
      </p:sp>
    </p:spTree>
    <p:extLst>
      <p:ext uri="{BB962C8B-B14F-4D97-AF65-F5344CB8AC3E}">
        <p14:creationId xmlns:p14="http://schemas.microsoft.com/office/powerpoint/2010/main" val="34302302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43442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7fd581dc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g27fd581dc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5059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32599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6751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1154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667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21171231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80</a:t>
            </a:fld>
            <a:endParaRPr/>
          </a:p>
        </p:txBody>
      </p:sp>
    </p:spTree>
    <p:extLst>
      <p:ext uri="{BB962C8B-B14F-4D97-AF65-F5344CB8AC3E}">
        <p14:creationId xmlns:p14="http://schemas.microsoft.com/office/powerpoint/2010/main" val="351212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743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1"/>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1"/>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1"/>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81"/>
          <p:cNvGrpSpPr/>
          <p:nvPr/>
        </p:nvGrpSpPr>
        <p:grpSpPr>
          <a:xfrm>
            <a:off x="-695010" y="4529052"/>
            <a:ext cx="2530502" cy="2045219"/>
            <a:chOff x="5816064" y="9435173"/>
            <a:chExt cx="798029" cy="644988"/>
          </a:xfrm>
        </p:grpSpPr>
        <p:sp>
          <p:nvSpPr>
            <p:cNvPr id="17" name="Google Shape;17;p8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81"/>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1"/>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1"/>
          <p:cNvGrpSpPr/>
          <p:nvPr/>
        </p:nvGrpSpPr>
        <p:grpSpPr>
          <a:xfrm>
            <a:off x="-848733" y="3847224"/>
            <a:ext cx="3746119" cy="3027714"/>
            <a:chOff x="5816064" y="9435173"/>
            <a:chExt cx="798029" cy="644988"/>
          </a:xfrm>
        </p:grpSpPr>
        <p:sp>
          <p:nvSpPr>
            <p:cNvPr id="139" name="Google Shape;139;p9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2"/>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2"/>
        <p:cNvGrpSpPr/>
        <p:nvPr/>
      </p:nvGrpSpPr>
      <p:grpSpPr>
        <a:xfrm>
          <a:off x="0" y="0"/>
          <a:ext cx="0" cy="0"/>
          <a:chOff x="0" y="0"/>
          <a:chExt cx="0" cy="0"/>
        </a:xfrm>
      </p:grpSpPr>
      <p:sp>
        <p:nvSpPr>
          <p:cNvPr id="173" name="Google Shape;173;p95"/>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95"/>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95"/>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6" name="Google Shape;176;p95"/>
          <p:cNvGrpSpPr/>
          <p:nvPr/>
        </p:nvGrpSpPr>
        <p:grpSpPr>
          <a:xfrm>
            <a:off x="-1984680" y="2794849"/>
            <a:ext cx="3760285" cy="3039163"/>
            <a:chOff x="5816064" y="9435173"/>
            <a:chExt cx="798029" cy="644988"/>
          </a:xfrm>
        </p:grpSpPr>
        <p:sp>
          <p:nvSpPr>
            <p:cNvPr id="177" name="Google Shape;177;p9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9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9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2" name="Google Shape;192;p95"/>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93" name="Google Shape;193;p95"/>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4" name="Google Shape;194;p9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95" name="Google Shape;195;p95"/>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95"/>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6"/>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6"/>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6"/>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6"/>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6"/>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2"/>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2"/>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2"/>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6"/>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6"/>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3"/>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3"/>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3"/>
          <p:cNvGrpSpPr/>
          <p:nvPr/>
        </p:nvGrpSpPr>
        <p:grpSpPr>
          <a:xfrm>
            <a:off x="-692770" y="4423334"/>
            <a:ext cx="3029570" cy="2448579"/>
            <a:chOff x="5816064" y="9435173"/>
            <a:chExt cx="798029" cy="644988"/>
          </a:xfrm>
        </p:grpSpPr>
        <p:sp>
          <p:nvSpPr>
            <p:cNvPr id="61" name="Google Shape;61;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3"/>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4"/>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4"/>
          <p:cNvGrpSpPr/>
          <p:nvPr/>
        </p:nvGrpSpPr>
        <p:grpSpPr>
          <a:xfrm>
            <a:off x="6966447" y="3406884"/>
            <a:ext cx="3616885" cy="2923263"/>
            <a:chOff x="5816064" y="9435173"/>
            <a:chExt cx="798029" cy="644988"/>
          </a:xfrm>
        </p:grpSpPr>
        <p:sp>
          <p:nvSpPr>
            <p:cNvPr id="82" name="Google Shape;82;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4"/>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4"/>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5"/>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5"/>
          <p:cNvSpPr>
            <a:spLocks noGrp="1"/>
          </p:cNvSpPr>
          <p:nvPr>
            <p:ph type="pic" idx="8"/>
          </p:nvPr>
        </p:nvSpPr>
        <p:spPr>
          <a:xfrm>
            <a:off x="-48344" y="0"/>
            <a:ext cx="3570477" cy="6858000"/>
          </a:xfrm>
          <a:prstGeom prst="rect">
            <a:avLst/>
          </a:prstGeom>
          <a:solidFill>
            <a:srgbClr val="D8D8D8"/>
          </a:solidFill>
          <a:ln>
            <a:noFill/>
          </a:ln>
        </p:spPr>
      </p:sp>
      <p:sp>
        <p:nvSpPr>
          <p:cNvPr id="109" name="Google Shape;109;p8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87"/>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87"/>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87"/>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87"/>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87"/>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87"/>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89"/>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89"/>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89"/>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89"/>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0"/>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0"/>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ilo.org/beijing/what-we-do/projects/WCMS_182418/lang--en/index.htm"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hyperlink" Target="https://learning.linkedin.com/cx/get-started?src=go-pa&amp;trk=sem-ga_campid.1399342497_asid.54056821126_crid.311040980383_kw.linkedin%20learning_d.c_tid.kwd-310582843911_n.g_mt.e_geo.1007283&amp;mcid=6841864363146670249&amp;cid=&amp;gad_source=1&amp;gclid=CjwKCAjwoPOwBhAeEiwAJuXRh0_MUCOkmAE17CRWOusgSXYi7D5ahfLFN5aAaAYx_5DB18FAd9kLQBoCcA4QAvD_BwE&amp;gclsrc=aw.d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hyperlink" Target="https://environment.ec.europa.eu/strategy/circular-economy-action-plan_en" TargetMode="External"/><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hyperlink" Target="https://finance.ec.europa.eu/sustainable-finance/disclosures/sustainability-related-disclosure-financial-services-sector_en" TargetMode="External"/><Relationship Id="rId2" Type="http://schemas.openxmlformats.org/officeDocument/2006/relationships/notesSlide" Target="../notesSlides/notesSlide76.xml"/><Relationship Id="rId1" Type="http://schemas.openxmlformats.org/officeDocument/2006/relationships/slideLayout" Target="../slideLayouts/slideLayout9.xml"/><Relationship Id="rId4" Type="http://schemas.openxmlformats.org/officeDocument/2006/relationships/hyperlink" Target="https://finance.ec.europa.eu/sustainable-finance/tools-and-standards/eu-taxonomy-sustainable-activities_en"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ebapps.ilo.org/wcmsp5/groups/public/@ed_emp/@emp_ent/documents/publication/wcms_502730.pdf" TargetMode="External"/><Relationship Id="rId2" Type="http://schemas.openxmlformats.org/officeDocument/2006/relationships/notesSlide" Target="../notesSlides/notesSlide77.xml"/><Relationship Id="rId1" Type="http://schemas.openxmlformats.org/officeDocument/2006/relationships/slideLayout" Target="../slideLayouts/slideLayout9.xml"/><Relationship Id="rId4" Type="http://schemas.openxmlformats.org/officeDocument/2006/relationships/hyperlink" Target="https://www.unep.org/news-and-stories/press-release/switch-green-initiatives-show-how-build-sustainable-societies"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 name="Google Shape;217;p1">
            <a:extLst>
              <a:ext uri="{FF2B5EF4-FFF2-40B4-BE49-F238E27FC236}">
                <a16:creationId xmlns:a16="http://schemas.microsoft.com/office/drawing/2014/main" id="{D5C0D6FA-7996-D418-07EF-9EEA7DCAA5EF}"/>
              </a:ext>
            </a:extLst>
          </p:cNvPr>
          <p:cNvSpPr txBox="1"/>
          <p:nvPr/>
        </p:nvSpPr>
        <p:spPr>
          <a:xfrm>
            <a:off x="0" y="217036"/>
            <a:ext cx="9564624"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pl-PL" sz="4800" b="1" i="0" u="none" strike="noStrike" cap="none" dirty="0">
                <a:latin typeface="Calibri"/>
                <a:ea typeface="Calibri"/>
                <a:cs typeface="Calibri"/>
                <a:sym typeface="Calibri"/>
              </a:rPr>
              <a:t>Zacznij od zrównoważonego rozwoju</a:t>
            </a:r>
          </a:p>
          <a:p>
            <a:pPr marL="12700" marR="5080" lvl="0" indent="0" algn="l" rtl="0">
              <a:lnSpc>
                <a:spcPct val="109130"/>
              </a:lnSpc>
              <a:spcBef>
                <a:spcPts val="0"/>
              </a:spcBef>
              <a:spcAft>
                <a:spcPts val="0"/>
              </a:spcAft>
              <a:buClr>
                <a:schemeClr val="lt1"/>
              </a:buClr>
              <a:buSzPts val="4800"/>
              <a:buFont typeface="Calibri"/>
              <a:buNone/>
            </a:pPr>
            <a:r>
              <a:rPr lang="pl-PL" sz="4800" b="1" i="0" u="none" strike="noStrike" cap="none" dirty="0">
                <a:latin typeface="Calibri"/>
                <a:ea typeface="Calibri"/>
                <a:cs typeface="Calibri"/>
                <a:sym typeface="Calibri"/>
              </a:rPr>
              <a:t>Zestaw startowy</a:t>
            </a:r>
            <a:endParaRPr sz="14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744A902B-A5E3-C719-8EDC-548D262BF0D9}"/>
              </a:ext>
            </a:extLst>
          </p:cNvPr>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3.</a:t>
            </a:r>
            <a:r>
              <a:rPr lang="en-GB" sz="4800" b="1" i="0" u="none" strike="noStrike" cap="none" dirty="0">
                <a:solidFill>
                  <a:schemeClr val="lt1"/>
                </a:solidFill>
                <a:latin typeface="Calibri"/>
                <a:ea typeface="Calibri"/>
                <a:cs typeface="Calibri"/>
                <a:sym typeface="Calibri"/>
              </a:rPr>
              <a:t> ANGAŻOWANIE PRACOWNIKÓW</a:t>
            </a:r>
            <a:endParaRPr lang="en-GB" sz="1400" b="0" i="0" u="none" strike="noStrike" cap="none" dirty="0">
              <a:solidFill>
                <a:srgbClr val="000000"/>
              </a:solidFill>
              <a:latin typeface="Arial"/>
              <a:ea typeface="Arial"/>
              <a:cs typeface="Arial"/>
              <a:sym typeface="Arial"/>
            </a:endParaRPr>
          </a:p>
        </p:txBody>
      </p:sp>
      <p:pic>
        <p:nvPicPr>
          <p:cNvPr id="4" name="Picture 3" descr="A grey and black sign with a person in a circle&#10;&#10;AI-generated content may be incorrect.">
            <a:extLst>
              <a:ext uri="{FF2B5EF4-FFF2-40B4-BE49-F238E27FC236}">
                <a16:creationId xmlns:a16="http://schemas.microsoft.com/office/drawing/2014/main" id="{A54D4FB9-159A-32A4-8668-F87E069B16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5" name="TextBox 4">
            <a:extLst>
              <a:ext uri="{FF2B5EF4-FFF2-40B4-BE49-F238E27FC236}">
                <a16:creationId xmlns:a16="http://schemas.microsoft.com/office/drawing/2014/main" id="{8919748A-DE7D-57E8-DD17-9CC3FEC324DF}"/>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6" name="Google Shape;214;p1">
            <a:extLst>
              <a:ext uri="{FF2B5EF4-FFF2-40B4-BE49-F238E27FC236}">
                <a16:creationId xmlns:a16="http://schemas.microsoft.com/office/drawing/2014/main" id="{3D32B128-2B0F-A595-7B36-18DC194630E4}"/>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body" idx="1"/>
          </p:nvPr>
        </p:nvSpPr>
        <p:spPr>
          <a:xfrm>
            <a:off x="922784" y="59381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EFEKTY KSZTAŁCENIA</a:t>
            </a:r>
            <a:endParaRPr dirty="0"/>
          </a:p>
        </p:txBody>
      </p:sp>
      <p:sp>
        <p:nvSpPr>
          <p:cNvPr id="294" name="Google Shape;294;p8"/>
          <p:cNvSpPr txBox="1">
            <a:spLocks noGrp="1"/>
          </p:cNvSpPr>
          <p:nvPr>
            <p:ph type="body" idx="2"/>
          </p:nvPr>
        </p:nvSpPr>
        <p:spPr>
          <a:xfrm>
            <a:off x="734526" y="1461803"/>
            <a:ext cx="10052954" cy="5680927"/>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Zdefiniowanie zaangażowania pracowników w zrównoważony rozwój: </a:t>
            </a:r>
            <a:r>
              <a:rPr lang="pl-PL" sz="2200" dirty="0">
                <a:solidFill>
                  <a:srgbClr val="1E75B0"/>
                </a:solidFill>
              </a:rPr>
              <a:t>Zrozumienie koncepcji i znaczenia zaangażowania pracowników w zrównoważony rozwój.</a:t>
            </a:r>
          </a:p>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Identyfikacja strategii zaangażowania: </a:t>
            </a:r>
            <a:r>
              <a:rPr lang="pl-PL" sz="2200" dirty="0">
                <a:solidFill>
                  <a:srgbClr val="1E75B0"/>
                </a:solidFill>
              </a:rPr>
              <a:t>Rozpoznanie skutecznych strategii angażowania pracowników w inicjatywy na rzecz zrównoważonego rozwoju.</a:t>
            </a:r>
          </a:p>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Ocena korzyści: </a:t>
            </a:r>
            <a:r>
              <a:rPr lang="pl-PL" sz="2200" dirty="0">
                <a:solidFill>
                  <a:srgbClr val="1E75B0"/>
                </a:solidFill>
              </a:rPr>
              <a:t>Ocena korzyści płynących z zaangażowania pracowników w zrównoważony rozwój, w tym poprawa innowacyjności, morale i reputacji marki.</a:t>
            </a:r>
          </a:p>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Wdrażanie najlepszych praktyk: </a:t>
            </a:r>
            <a:r>
              <a:rPr lang="pl-PL" sz="2200" dirty="0">
                <a:solidFill>
                  <a:srgbClr val="1E75B0"/>
                </a:solidFill>
              </a:rPr>
              <a:t>Zastosowanie najlepszych praktyk w celu włączenia zrównoważonego rozwoju do codziennych operacji biznesowych i ról pracowników.</a:t>
            </a:r>
          </a:p>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Opracowanie zrównoważonej wizji:</a:t>
            </a:r>
            <a:r>
              <a:rPr lang="pl-PL" sz="2200" dirty="0">
                <a:solidFill>
                  <a:srgbClr val="1E75B0"/>
                </a:solidFill>
              </a:rPr>
              <a:t> Stwórz i zakomunikuj przekonującą wizję zrównoważonego rozwoju, która będzie zgodna zarówno z wartościami korporacyjnymi, jak i osobistymi.</a:t>
            </a: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9" name="Google Shape;309;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10" name="Google Shape;310;p10"/>
          <p:cNvSpPr txBox="1"/>
          <p:nvPr/>
        </p:nvSpPr>
        <p:spPr>
          <a:xfrm>
            <a:off x="5647765" y="4461934"/>
            <a:ext cx="6421544"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200" b="1" i="0" u="none" strike="noStrike" cap="none" dirty="0">
                <a:solidFill>
                  <a:srgbClr val="73B64B"/>
                </a:solidFill>
                <a:latin typeface="Calibri"/>
                <a:ea typeface="Calibri"/>
                <a:cs typeface="Calibri"/>
                <a:sym typeface="Calibri"/>
              </a:rPr>
              <a:t>ANGAŻOWANIE PRACOWNIKÓW </a:t>
            </a:r>
          </a:p>
          <a:p>
            <a:pPr marL="0" marR="0" lvl="0" indent="0" algn="l" rtl="0">
              <a:lnSpc>
                <a:spcPct val="100000"/>
              </a:lnSpc>
              <a:spcBef>
                <a:spcPts val="0"/>
              </a:spcBef>
              <a:spcAft>
                <a:spcPts val="0"/>
              </a:spcAft>
              <a:buClr>
                <a:srgbClr val="000000"/>
              </a:buClr>
              <a:buSzPts val="3600"/>
              <a:buFont typeface="Arial"/>
              <a:buNone/>
            </a:pPr>
            <a:r>
              <a:rPr lang="pl-PL" sz="3200" b="1" i="0" u="none" strike="noStrike" cap="none" dirty="0">
                <a:solidFill>
                  <a:srgbClr val="73B64B"/>
                </a:solidFill>
                <a:latin typeface="Calibri"/>
                <a:ea typeface="Calibri"/>
                <a:cs typeface="Calibri"/>
                <a:sym typeface="Calibri"/>
              </a:rPr>
              <a:t>W ZRÓWNOWAŻONY ROZWÓJ</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txBox="1">
            <a:spLocks noGrp="1"/>
          </p:cNvSpPr>
          <p:nvPr>
            <p:ph type="body" idx="1"/>
          </p:nvPr>
        </p:nvSpPr>
        <p:spPr>
          <a:xfrm>
            <a:off x="4912291" y="350472"/>
            <a:ext cx="6562677" cy="7678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WPROWADZENIE DO ZAANGAŻOWANIA PRACOWNIKÓW W ZRÓWNOWAŻONY ROZWÓJ</a:t>
            </a:r>
            <a:endParaRPr dirty="0"/>
          </a:p>
        </p:txBody>
      </p:sp>
      <p:sp>
        <p:nvSpPr>
          <p:cNvPr id="316" name="Google Shape;316;p11"/>
          <p:cNvSpPr txBox="1">
            <a:spLocks noGrp="1"/>
          </p:cNvSpPr>
          <p:nvPr>
            <p:ph type="body" idx="3"/>
          </p:nvPr>
        </p:nvSpPr>
        <p:spPr>
          <a:xfrm>
            <a:off x="3880331" y="231620"/>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7" name="Google Shape;317;p11"/>
          <p:cNvSpPr txBox="1">
            <a:spLocks noGrp="1"/>
          </p:cNvSpPr>
          <p:nvPr>
            <p:ph type="body" idx="4"/>
          </p:nvPr>
        </p:nvSpPr>
        <p:spPr>
          <a:xfrm>
            <a:off x="4927789" y="1499227"/>
            <a:ext cx="6562677" cy="4721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ROLA WSPARCIA</a:t>
            </a:r>
            <a:endParaRPr dirty="0"/>
          </a:p>
        </p:txBody>
      </p:sp>
      <p:sp>
        <p:nvSpPr>
          <p:cNvPr id="318" name="Google Shape;318;p11"/>
          <p:cNvSpPr txBox="1">
            <a:spLocks noGrp="1"/>
          </p:cNvSpPr>
          <p:nvPr>
            <p:ph type="body" idx="6"/>
          </p:nvPr>
        </p:nvSpPr>
        <p:spPr>
          <a:xfrm>
            <a:off x="4912290" y="2275156"/>
            <a:ext cx="6562677" cy="7574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SZKOLENIA I EDUKACJA PRACOWNIKÓW W ZAKRESIE ZRÓWNOWAŻONEGO ROZWOJU</a:t>
            </a:r>
            <a:endParaRPr dirty="0"/>
          </a:p>
        </p:txBody>
      </p:sp>
      <p:sp>
        <p:nvSpPr>
          <p:cNvPr id="319" name="Google Shape;319;p11"/>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20" name="Google Shape;320;p11"/>
          <p:cNvSpPr txBox="1">
            <a:spLocks noGrp="1"/>
          </p:cNvSpPr>
          <p:nvPr>
            <p:ph type="body" idx="13"/>
          </p:nvPr>
        </p:nvSpPr>
        <p:spPr>
          <a:xfrm>
            <a:off x="3918849" y="212496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21" name="Google Shape;321;p11"/>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2" name="Google Shape;322;p11"/>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4" name="Google Shape;324;p11"/>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5" name="Google Shape;325;p11"/>
          <p:cNvSpPr txBox="1"/>
          <p:nvPr/>
        </p:nvSpPr>
        <p:spPr>
          <a:xfrm>
            <a:off x="4912289" y="3163190"/>
            <a:ext cx="6562677" cy="7361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TWORZENIE MIEJSC PRACY I ROZWÓJ PRZEDSIĘBIORCZOŚCI</a:t>
            </a:r>
            <a:endParaRPr sz="2400" b="1" i="0" u="none" strike="noStrike" cap="none" dirty="0">
              <a:solidFill>
                <a:srgbClr val="73B64B"/>
              </a:solidFill>
              <a:latin typeface="Calibri"/>
              <a:ea typeface="Calibri"/>
              <a:cs typeface="Calibri"/>
              <a:sym typeface="Calibri"/>
            </a:endParaRPr>
          </a:p>
        </p:txBody>
      </p:sp>
      <p:sp>
        <p:nvSpPr>
          <p:cNvPr id="326" name="Google Shape;326;p11"/>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7" name="Google Shape;327;p11"/>
          <p:cNvSpPr txBox="1"/>
          <p:nvPr/>
        </p:nvSpPr>
        <p:spPr>
          <a:xfrm>
            <a:off x="4912292" y="4243430"/>
            <a:ext cx="6562677" cy="7405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RÓWNOUPRAWNIENIE PŁCI I OCHRONA SOCJALNA</a:t>
            </a:r>
            <a:endParaRPr sz="2400" b="1" i="0" u="none" strike="noStrike" cap="none" dirty="0">
              <a:solidFill>
                <a:srgbClr val="73B64B"/>
              </a:solidFill>
              <a:latin typeface="Calibri"/>
              <a:ea typeface="Calibri"/>
              <a:cs typeface="Calibri"/>
              <a:sym typeface="Calibri"/>
            </a:endParaRPr>
          </a:p>
        </p:txBody>
      </p:sp>
      <p:sp>
        <p:nvSpPr>
          <p:cNvPr id="328" name="Google Shape;328;p11"/>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9" name="Google Shape;329;p11"/>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0" name="Google Shape;330;p11"/>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p:cNvSpPr txBox="1">
            <a:spLocks noGrp="1"/>
          </p:cNvSpPr>
          <p:nvPr>
            <p:ph type="body" idx="2"/>
          </p:nvPr>
        </p:nvSpPr>
        <p:spPr>
          <a:xfrm>
            <a:off x="233082" y="1694934"/>
            <a:ext cx="5674659" cy="27425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2.1 </a:t>
            </a:r>
            <a:r>
              <a:rPr lang="pl-PL" dirty="0"/>
              <a:t>WPROWADZENIE DO ZAANGAŻOWANIA PRACOWNIKÓW W ZRÓWNOWAŻONY ROZWÓJ</a:t>
            </a:r>
            <a:endParaRPr dirty="0"/>
          </a:p>
        </p:txBody>
      </p:sp>
      <p:pic>
        <p:nvPicPr>
          <p:cNvPr id="337" name="Google Shape;337;p12"/>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083676" y="0"/>
            <a:ext cx="5361066" cy="6858000"/>
          </a:xfrm>
          <a:prstGeom prst="rect">
            <a:avLst/>
          </a:prstGeom>
          <a:solidFill>
            <a:srgbClr val="D8D8D8"/>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body" idx="1"/>
          </p:nvPr>
        </p:nvSpPr>
        <p:spPr>
          <a:xfrm>
            <a:off x="904856" y="510989"/>
            <a:ext cx="10479218" cy="111956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Czym jest zaangażowanie pracowników w zrównoważony rozwój</a:t>
            </a:r>
            <a:r>
              <a:rPr lang="en-GB" dirty="0"/>
              <a:t>?</a:t>
            </a:r>
            <a:endParaRPr dirty="0"/>
          </a:p>
        </p:txBody>
      </p:sp>
      <p:sp>
        <p:nvSpPr>
          <p:cNvPr id="344" name="Google Shape;344;p13"/>
          <p:cNvSpPr txBox="1">
            <a:spLocks noGrp="1"/>
          </p:cNvSpPr>
          <p:nvPr>
            <p:ph type="body" idx="2"/>
          </p:nvPr>
        </p:nvSpPr>
        <p:spPr>
          <a:xfrm>
            <a:off x="106437" y="2109188"/>
            <a:ext cx="5460645" cy="4587445"/>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pl-PL" sz="2200" b="1" dirty="0"/>
              <a:t>Zrozumienie zaangażowania</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200" dirty="0"/>
              <a:t>Zaangażowanie pracowników w zrównoważony rozwój odnosi się do sposobów, w jakie pracownicy są zaangażowani, oddani i zmotywowani do udziału w realizacji celów firmy w zakresie zrównoważonego rozwoju</a:t>
            </a:r>
            <a:r>
              <a:rPr lang="en-GB" sz="2200" dirty="0"/>
              <a:t>.</a:t>
            </a:r>
            <a:endParaRPr sz="2200" dirty="0"/>
          </a:p>
          <a:p>
            <a:pPr marL="342900" lvl="0" indent="-190500" algn="l" rtl="0">
              <a:lnSpc>
                <a:spcPct val="103333"/>
              </a:lnSpc>
              <a:spcBef>
                <a:spcPts val="0"/>
              </a:spcBef>
              <a:spcAft>
                <a:spcPts val="0"/>
              </a:spcAft>
              <a:buClr>
                <a:srgbClr val="595959"/>
              </a:buClr>
              <a:buSzPts val="2400"/>
              <a:buFont typeface="Arial"/>
              <a:buNone/>
            </a:pPr>
            <a:endParaRPr sz="2200" dirty="0"/>
          </a:p>
          <a:p>
            <a:pPr marL="342900" lvl="0" indent="-342900" algn="just" rtl="0">
              <a:lnSpc>
                <a:spcPct val="103333"/>
              </a:lnSpc>
              <a:spcBef>
                <a:spcPts val="0"/>
              </a:spcBef>
              <a:spcAft>
                <a:spcPts val="0"/>
              </a:spcAft>
              <a:buClr>
                <a:srgbClr val="595959"/>
              </a:buClr>
              <a:buSzPts val="2400"/>
              <a:buFont typeface="Arial"/>
              <a:buChar char="•"/>
            </a:pPr>
            <a:r>
              <a:rPr lang="pl-PL" sz="2200" dirty="0"/>
              <a:t>Wykracza poza podstawową świadomość, wspierając kulturę, w której każdy członek zespołu jest </a:t>
            </a:r>
            <a:r>
              <a:rPr lang="pl-PL" sz="2200" dirty="0">
                <a:solidFill>
                  <a:srgbClr val="CC3300"/>
                </a:solidFill>
              </a:rPr>
              <a:t>aktywnym uczestnikiem </a:t>
            </a:r>
            <a:r>
              <a:rPr lang="pl-PL" sz="2200" dirty="0"/>
              <a:t>zrównoważonych praktyk</a:t>
            </a:r>
            <a:r>
              <a:rPr lang="en-GB" sz="2200" dirty="0"/>
              <a:t>.</a:t>
            </a:r>
            <a:endParaRPr sz="2200" dirty="0"/>
          </a:p>
        </p:txBody>
      </p:sp>
      <p:sp>
        <p:nvSpPr>
          <p:cNvPr id="345" name="Google Shape;345;p13"/>
          <p:cNvSpPr txBox="1"/>
          <p:nvPr/>
        </p:nvSpPr>
        <p:spPr>
          <a:xfrm>
            <a:off x="5629835" y="2043229"/>
            <a:ext cx="5961530" cy="4719362"/>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en-GB" sz="2400" b="1" i="0" u="none" strike="noStrike" cap="none" dirty="0" err="1">
                <a:solidFill>
                  <a:srgbClr val="595959"/>
                </a:solidFill>
                <a:latin typeface="Calibri"/>
                <a:ea typeface="Calibri"/>
                <a:cs typeface="Calibri"/>
                <a:sym typeface="Calibri"/>
              </a:rPr>
              <a:t>Dlaczego</a:t>
            </a:r>
            <a:r>
              <a:rPr lang="en-GB" sz="2400" b="1" i="0" u="none" strike="noStrike" cap="none" dirty="0">
                <a:solidFill>
                  <a:srgbClr val="595959"/>
                </a:solidFill>
                <a:latin typeface="Calibri"/>
                <a:ea typeface="Calibri"/>
                <a:cs typeface="Calibri"/>
                <a:sym typeface="Calibri"/>
              </a:rPr>
              <a:t> jest to </a:t>
            </a:r>
            <a:r>
              <a:rPr lang="en-GB" sz="2400" b="1" i="0" u="none" strike="noStrike" cap="none" dirty="0" err="1">
                <a:solidFill>
                  <a:srgbClr val="595959"/>
                </a:solidFill>
                <a:latin typeface="Calibri"/>
                <a:ea typeface="Calibri"/>
                <a:cs typeface="Calibri"/>
                <a:sym typeface="Calibri"/>
              </a:rPr>
              <a:t>ważne</a:t>
            </a:r>
            <a:r>
              <a:rPr lang="en-GB" sz="2400" b="1" i="0" u="none" strike="noStrike" cap="none" dirty="0">
                <a:solidFill>
                  <a:srgbClr val="595959"/>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rgbClr val="595959"/>
              </a:buClr>
              <a:buSzPts val="2400"/>
              <a:buFont typeface="Arial"/>
              <a:buChar char="•"/>
            </a:pPr>
            <a:r>
              <a:rPr lang="pl-PL" sz="2200" b="0" i="0" u="none" strike="noStrike" cap="none" dirty="0">
                <a:solidFill>
                  <a:srgbClr val="595959"/>
                </a:solidFill>
                <a:latin typeface="Calibri"/>
                <a:ea typeface="Calibri"/>
                <a:cs typeface="Calibri"/>
                <a:sym typeface="Calibri"/>
              </a:rPr>
              <a:t>Zachęca do odpowiedzialności: Pracownicy biorą osobistą odpowiedzialność za program zrównoważonego rozwoju.</a:t>
            </a:r>
          </a:p>
          <a:p>
            <a:pPr marL="342900" marR="0" lvl="0" indent="-342900" algn="just" rtl="0">
              <a:lnSpc>
                <a:spcPct val="103333"/>
              </a:lnSpc>
              <a:spcBef>
                <a:spcPts val="0"/>
              </a:spcBef>
              <a:spcAft>
                <a:spcPts val="0"/>
              </a:spcAft>
              <a:buClr>
                <a:srgbClr val="595959"/>
              </a:buClr>
              <a:buSzPts val="2400"/>
              <a:buFont typeface="Arial"/>
              <a:buChar char="•"/>
            </a:pPr>
            <a:r>
              <a:rPr lang="pl-PL" sz="2200" b="0" i="0" u="none" strike="noStrike" cap="none" dirty="0">
                <a:solidFill>
                  <a:srgbClr val="595959"/>
                </a:solidFill>
                <a:latin typeface="Calibri"/>
                <a:ea typeface="Calibri"/>
                <a:cs typeface="Calibri"/>
                <a:sym typeface="Calibri"/>
              </a:rPr>
              <a:t>Napędza innowacje: Różnorodne pomysły pracowników prowadzą do innowacyjnych rozwiązań.</a:t>
            </a:r>
          </a:p>
          <a:p>
            <a:pPr marL="342900" marR="0" lvl="0" indent="-342900" algn="just" rtl="0">
              <a:lnSpc>
                <a:spcPct val="103333"/>
              </a:lnSpc>
              <a:spcBef>
                <a:spcPts val="0"/>
              </a:spcBef>
              <a:spcAft>
                <a:spcPts val="0"/>
              </a:spcAft>
              <a:buClr>
                <a:srgbClr val="595959"/>
              </a:buClr>
              <a:buSzPts val="2400"/>
              <a:buFont typeface="Arial"/>
              <a:buChar char="•"/>
            </a:pPr>
            <a:r>
              <a:rPr lang="pl-PL" sz="2200" b="0" i="0" u="none" strike="noStrike" cap="none" dirty="0">
                <a:solidFill>
                  <a:srgbClr val="595959"/>
                </a:solidFill>
                <a:latin typeface="Calibri"/>
                <a:ea typeface="Calibri"/>
                <a:cs typeface="Calibri"/>
                <a:sym typeface="Calibri"/>
              </a:rPr>
              <a:t>Podnosi morale: Wspólna misja może zwiększyć satysfakcję z pracy i zatrzymać pracowników.</a:t>
            </a:r>
          </a:p>
          <a:p>
            <a:pPr marL="342900" marR="0" lvl="0" indent="-342900" algn="just" rtl="0">
              <a:lnSpc>
                <a:spcPct val="103333"/>
              </a:lnSpc>
              <a:spcBef>
                <a:spcPts val="0"/>
              </a:spcBef>
              <a:spcAft>
                <a:spcPts val="0"/>
              </a:spcAft>
              <a:buClr>
                <a:srgbClr val="595959"/>
              </a:buClr>
              <a:buSzPts val="2400"/>
              <a:buFont typeface="Arial"/>
              <a:buChar char="•"/>
            </a:pPr>
            <a:r>
              <a:rPr lang="pl-PL" sz="2200" b="0" i="0" u="none" strike="noStrike" cap="none" dirty="0">
                <a:solidFill>
                  <a:srgbClr val="595959"/>
                </a:solidFill>
                <a:latin typeface="Calibri"/>
                <a:ea typeface="Calibri"/>
                <a:cs typeface="Calibri"/>
                <a:sym typeface="Calibri"/>
              </a:rPr>
              <a:t>Poprawia wizerunek marki: Zaangażowani pracownicy stają się ambasadorami działań firmy na rzecz zrównoważonego rozwoju</a:t>
            </a:r>
            <a:r>
              <a:rPr lang="en-GB" sz="2200" b="0" i="0" u="none" strike="noStrike" cap="none" dirty="0">
                <a:solidFill>
                  <a:srgbClr val="595959"/>
                </a:solidFill>
                <a:latin typeface="Calibri"/>
                <a:ea typeface="Calibri"/>
                <a:cs typeface="Calibri"/>
                <a:sym typeface="Calibri"/>
              </a:rPr>
              <a:t>.</a:t>
            </a:r>
            <a:endParaRPr sz="22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body" idx="1"/>
          </p:nvPr>
        </p:nvSpPr>
        <p:spPr>
          <a:xfrm>
            <a:off x="4751753" y="601149"/>
            <a:ext cx="6341766" cy="5655701"/>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200" dirty="0"/>
              <a:t>Istnieje kilka firm, w których widzimy znaczące osobiste zaangażowanie pracowników w kwestie zrównoważonego rozwoju. Weźmy na przykład firmę odzieżową </a:t>
            </a:r>
            <a:r>
              <a:rPr lang="pl-PL" sz="2200" b="1" dirty="0">
                <a:solidFill>
                  <a:srgbClr val="FFC000"/>
                </a:solidFill>
              </a:rPr>
              <a:t>Marks &amp; </a:t>
            </a:r>
            <a:r>
              <a:rPr lang="pl-PL" sz="2200" b="1" dirty="0" err="1">
                <a:solidFill>
                  <a:srgbClr val="FFC000"/>
                </a:solidFill>
              </a:rPr>
              <a:t>Spencers</a:t>
            </a:r>
            <a:r>
              <a:rPr lang="pl-PL" sz="2200" dirty="0"/>
              <a:t>, która ma mistrzów zrównoważonego rozwoju w każdym ze swoich 1380 sklepów, aby zapewnić, że każdy sklep osiąga jak najlepsze wyniki w zakresie wszystkich celów zrównoważonego rozwoju</a:t>
            </a:r>
            <a:r>
              <a:rPr lang="en-GB" sz="2200" dirty="0"/>
              <a:t>. </a:t>
            </a:r>
            <a:endParaRPr sz="2200" dirty="0"/>
          </a:p>
          <a:p>
            <a:pPr marL="342900" lvl="0" indent="-190500" algn="just" rtl="0">
              <a:lnSpc>
                <a:spcPct val="103333"/>
              </a:lnSpc>
              <a:spcBef>
                <a:spcPts val="0"/>
              </a:spcBef>
              <a:spcAft>
                <a:spcPts val="0"/>
              </a:spcAft>
              <a:buClr>
                <a:srgbClr val="595959"/>
              </a:buClr>
              <a:buSzPts val="2400"/>
              <a:buFont typeface="Arial"/>
              <a:buNone/>
            </a:pPr>
            <a:endParaRPr sz="2200" dirty="0"/>
          </a:p>
          <a:p>
            <a:pPr marL="342900" lvl="0" indent="-342900" algn="just" rtl="0">
              <a:lnSpc>
                <a:spcPct val="103333"/>
              </a:lnSpc>
              <a:spcBef>
                <a:spcPts val="0"/>
              </a:spcBef>
              <a:spcAft>
                <a:spcPts val="0"/>
              </a:spcAft>
              <a:buClr>
                <a:srgbClr val="595959"/>
              </a:buClr>
              <a:buSzPts val="2400"/>
              <a:buFont typeface="Arial"/>
              <a:buChar char="•"/>
            </a:pPr>
            <a:r>
              <a:rPr lang="pl-PL" sz="2200" dirty="0"/>
              <a:t>Firma świadcząca usługi finansowe </a:t>
            </a:r>
            <a:r>
              <a:rPr lang="pl-PL" sz="2200" b="1" dirty="0" err="1">
                <a:solidFill>
                  <a:srgbClr val="FFC000"/>
                </a:solidFill>
              </a:rPr>
              <a:t>Old</a:t>
            </a:r>
            <a:r>
              <a:rPr lang="pl-PL" sz="2200" b="1" dirty="0">
                <a:solidFill>
                  <a:srgbClr val="FFC000"/>
                </a:solidFill>
              </a:rPr>
              <a:t> Mutual </a:t>
            </a:r>
            <a:r>
              <a:rPr lang="pl-PL" sz="2200" b="1" dirty="0" err="1">
                <a:solidFill>
                  <a:srgbClr val="FFC000"/>
                </a:solidFill>
              </a:rPr>
              <a:t>Group</a:t>
            </a:r>
            <a:r>
              <a:rPr lang="pl-PL" sz="2200" dirty="0"/>
              <a:t> stworzyła program szkoleniowy dla swoich przyszłych liderów, który obejmuje zrównoważony rozwój jako podstawowy element. Obecność takich mistrzów znacznie przyczynia się do tego, że zrównoważony rozwój staje się istotny i namacalny w całej firmie</a:t>
            </a:r>
            <a:r>
              <a:rPr lang="en-GB" sz="2200" dirty="0"/>
              <a:t>.</a:t>
            </a:r>
            <a:endParaRPr sz="2200" dirty="0"/>
          </a:p>
        </p:txBody>
      </p:sp>
      <p:sp>
        <p:nvSpPr>
          <p:cNvPr id="352" name="Google Shape;352;p1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WYRÓŻNIENIE: Marks&amp; </a:t>
            </a:r>
            <a:r>
              <a:rPr lang="en-GB" dirty="0" err="1"/>
              <a:t>Spencers</a:t>
            </a:r>
            <a:r>
              <a:rPr lang="en-GB" dirty="0"/>
              <a:t>, Old </a:t>
            </a:r>
            <a:r>
              <a:rPr lang="en-GB" dirty="0" err="1"/>
              <a:t>Mutal</a:t>
            </a:r>
            <a:r>
              <a:rPr lang="en-GB" dirty="0"/>
              <a:t> Group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body" idx="1"/>
          </p:nvPr>
        </p:nvSpPr>
        <p:spPr>
          <a:xfrm>
            <a:off x="224116" y="298798"/>
            <a:ext cx="715383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Przepisy UE wpływające na zrównoważony rozwój</a:t>
            </a:r>
            <a:endParaRPr dirty="0"/>
          </a:p>
        </p:txBody>
      </p:sp>
      <p:sp>
        <p:nvSpPr>
          <p:cNvPr id="359" name="Google Shape;359;p15"/>
          <p:cNvSpPr txBox="1">
            <a:spLocks noGrp="1"/>
          </p:cNvSpPr>
          <p:nvPr>
            <p:ph type="body" idx="3"/>
          </p:nvPr>
        </p:nvSpPr>
        <p:spPr>
          <a:xfrm>
            <a:off x="526521" y="1373925"/>
            <a:ext cx="6549027" cy="5073491"/>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200" dirty="0"/>
              <a:t>Zielony Ład UE: wyznacza ambitne cele, aby Europa stała się neutralna dla klimatu do 2050 r.</a:t>
            </a:r>
          </a:p>
          <a:p>
            <a:pPr marL="342900" lvl="0" indent="-342900" algn="just" rtl="0">
              <a:lnSpc>
                <a:spcPct val="103333"/>
              </a:lnSpc>
              <a:spcBef>
                <a:spcPts val="0"/>
              </a:spcBef>
              <a:spcAft>
                <a:spcPts val="0"/>
              </a:spcAft>
              <a:buClr>
                <a:srgbClr val="595959"/>
              </a:buClr>
              <a:buSzPts val="2400"/>
              <a:buFont typeface="Arial"/>
              <a:buChar char="•"/>
            </a:pPr>
            <a:r>
              <a:rPr lang="pl-PL" sz="2200" dirty="0"/>
              <a:t>Plan działania na rzecz gospodarki o obiegu zamkniętym: Koncentruje się na zrównoważonym wykorzystaniu zasobów i redukcji odpadów.</a:t>
            </a:r>
          </a:p>
          <a:p>
            <a:pPr marL="342900" lvl="0" indent="-342900" algn="just" rtl="0">
              <a:lnSpc>
                <a:spcPct val="103333"/>
              </a:lnSpc>
              <a:spcBef>
                <a:spcPts val="0"/>
              </a:spcBef>
              <a:spcAft>
                <a:spcPts val="0"/>
              </a:spcAft>
              <a:buClr>
                <a:srgbClr val="595959"/>
              </a:buClr>
              <a:buSzPts val="2400"/>
              <a:buFont typeface="Arial"/>
              <a:buChar char="•"/>
            </a:pPr>
            <a:r>
              <a:rPr lang="pl-PL" sz="2200" dirty="0"/>
              <a:t>Rozporządzenie w sprawie ujawniania informacji na temat zrównoważonego finansowania (SFDR): Promuje przejrzystość sposobu, w jaki zrównoważony rozwój jest uwzględniany w procesie podejmowania decyzji finansowych.</a:t>
            </a:r>
          </a:p>
          <a:p>
            <a:pPr marL="342900" lvl="0" indent="-342900" algn="just" rtl="0">
              <a:lnSpc>
                <a:spcPct val="103333"/>
              </a:lnSpc>
              <a:spcBef>
                <a:spcPts val="0"/>
              </a:spcBef>
              <a:spcAft>
                <a:spcPts val="0"/>
              </a:spcAft>
              <a:buClr>
                <a:srgbClr val="595959"/>
              </a:buClr>
              <a:buSzPts val="2400"/>
              <a:buFont typeface="Arial"/>
              <a:buChar char="•"/>
            </a:pPr>
            <a:r>
              <a:rPr lang="pl-PL" sz="2200" dirty="0"/>
              <a:t>Taksonomia UE: Na razie obowiązkowa tylko dla dużych korporacji, ale w niedalekiej przyszłości prawdopodobnie obejmie także małe i mikroprzedsiębiorstwa.</a:t>
            </a:r>
            <a:endParaRPr sz="2200" dirty="0"/>
          </a:p>
        </p:txBody>
      </p:sp>
      <p:pic>
        <p:nvPicPr>
          <p:cNvPr id="360" name="Google Shape;360;p1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txBox="1">
            <a:spLocks noGrp="1"/>
          </p:cNvSpPr>
          <p:nvPr>
            <p:ph type="body" idx="1"/>
          </p:nvPr>
        </p:nvSpPr>
        <p:spPr>
          <a:xfrm>
            <a:off x="4407409" y="517822"/>
            <a:ext cx="6940296" cy="5736673"/>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200" dirty="0"/>
              <a:t>Co zrobiły firmy takie jak Marks &amp; Spencer, aby uczynić zrównoważony rozwój osobiście istotnym dla swoich pracowników, tak aby decyzje biznesowe na każdym szczeblu firmy były podejmowane przez </a:t>
            </a:r>
            <a:r>
              <a:rPr lang="pl-PL" sz="2200" b="1" dirty="0"/>
              <a:t>pryzmat zrównoważonego rozwoju</a:t>
            </a:r>
            <a:r>
              <a:rPr lang="pl-PL" sz="2200" dirty="0"/>
              <a:t>? I co liderzy innych firm mogą zrobić inaczej, aby przezwyciężyć apatię i zaszczepić w swoich pracownikach takie samo poczucie pasji i pilności, aby zrównoważony rozwój stał się częścią ich codziennej pracy?</a:t>
            </a:r>
          </a:p>
          <a:p>
            <a:pPr marL="342900" lvl="0" indent="-342900" algn="just" rtl="0">
              <a:lnSpc>
                <a:spcPct val="103333"/>
              </a:lnSpc>
              <a:spcBef>
                <a:spcPts val="0"/>
              </a:spcBef>
              <a:spcAft>
                <a:spcPts val="0"/>
              </a:spcAft>
              <a:buClr>
                <a:srgbClr val="595959"/>
              </a:buClr>
              <a:buSzPts val="2400"/>
              <a:buFont typeface="Arial"/>
              <a:buChar char="•"/>
            </a:pPr>
            <a:r>
              <a:rPr lang="pl-PL" sz="2200" dirty="0"/>
              <a:t>Gdy pracownicy są zaangażowani w inicjatywy na rzecz zrównoważonego rozwoju, pomagają kształtować politykę i napędzają jej skuteczne wdrażanie.</a:t>
            </a:r>
          </a:p>
          <a:p>
            <a:pPr marL="342900" lvl="0" indent="-342900" algn="just" rtl="0">
              <a:lnSpc>
                <a:spcPct val="103333"/>
              </a:lnSpc>
              <a:spcBef>
                <a:spcPts val="0"/>
              </a:spcBef>
              <a:spcAft>
                <a:spcPts val="0"/>
              </a:spcAft>
              <a:buClr>
                <a:srgbClr val="595959"/>
              </a:buClr>
              <a:buSzPts val="2400"/>
              <a:buFont typeface="Arial"/>
              <a:buChar char="•"/>
            </a:pPr>
            <a:r>
              <a:rPr lang="pl-PL" sz="2200" dirty="0"/>
              <a:t>Takie wspólne podejście prowadzi do bardziej odpornego i elastycznego modelu biznesowego, który jest przygotowany na przyszłe wyzwania środowiskowe i regulacje.</a:t>
            </a:r>
            <a:endParaRPr sz="2200" dirty="0"/>
          </a:p>
        </p:txBody>
      </p:sp>
      <p:sp>
        <p:nvSpPr>
          <p:cNvPr id="367" name="Google Shape;367;p16"/>
          <p:cNvSpPr txBox="1">
            <a:spLocks noGrp="1"/>
          </p:cNvSpPr>
          <p:nvPr>
            <p:ph type="body" idx="2"/>
          </p:nvPr>
        </p:nvSpPr>
        <p:spPr>
          <a:xfrm>
            <a:off x="118872" y="835090"/>
            <a:ext cx="4105655"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Potęga</a:t>
            </a:r>
            <a:r>
              <a:rPr lang="en-GB" dirty="0"/>
              <a:t> </a:t>
            </a:r>
            <a:r>
              <a:rPr lang="en-GB" dirty="0" err="1"/>
              <a:t>wspólnej</a:t>
            </a:r>
            <a:r>
              <a:rPr lang="en-GB" dirty="0"/>
              <a:t> </a:t>
            </a:r>
            <a:r>
              <a:rPr lang="en-GB" dirty="0" err="1"/>
              <a:t>odpowiedzialności</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7"/>
          <p:cNvSpPr txBox="1">
            <a:spLocks noGrp="1"/>
          </p:cNvSpPr>
          <p:nvPr>
            <p:ph type="body" idx="1"/>
          </p:nvPr>
        </p:nvSpPr>
        <p:spPr>
          <a:xfrm>
            <a:off x="576253" y="417640"/>
            <a:ext cx="1103949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Interaktywna burza mózgów: Uwolnij zielone innowacje</a:t>
            </a:r>
            <a:endParaRPr dirty="0"/>
          </a:p>
        </p:txBody>
      </p:sp>
      <p:pic>
        <p:nvPicPr>
          <p:cNvPr id="373" name="Google Shape;373;p17"/>
          <p:cNvPicPr preferRelativeResize="0"/>
          <p:nvPr/>
        </p:nvPicPr>
        <p:blipFill rotWithShape="1">
          <a:blip r:embed="rId3">
            <a:alphaModFix/>
          </a:blip>
          <a:srcRect/>
          <a:stretch/>
        </p:blipFill>
        <p:spPr>
          <a:xfrm>
            <a:off x="5570439" y="1691311"/>
            <a:ext cx="3737172" cy="4255377"/>
          </a:xfrm>
          <a:prstGeom prst="rect">
            <a:avLst/>
          </a:prstGeom>
          <a:noFill/>
          <a:ln>
            <a:noFill/>
          </a:ln>
        </p:spPr>
      </p:pic>
      <p:sp>
        <p:nvSpPr>
          <p:cNvPr id="374" name="Google Shape;374;p17"/>
          <p:cNvSpPr txBox="1">
            <a:spLocks noGrp="1"/>
          </p:cNvSpPr>
          <p:nvPr>
            <p:ph type="body" idx="2"/>
          </p:nvPr>
        </p:nvSpPr>
        <p:spPr>
          <a:xfrm>
            <a:off x="387296" y="928954"/>
            <a:ext cx="4994186" cy="5603863"/>
          </a:xfrm>
          <a:prstGeom prst="rect">
            <a:avLst/>
          </a:prstGeom>
          <a:noFill/>
          <a:ln>
            <a:noFill/>
          </a:ln>
        </p:spPr>
        <p:txBody>
          <a:bodyPr spcFirstLastPara="1" wrap="square" lIns="91425" tIns="45700" rIns="91425" bIns="45700" anchor="t" anchorCtr="0">
            <a:noAutofit/>
          </a:bodyPr>
          <a:lstStyle/>
          <a:p>
            <a:pPr marL="228600" lvl="0" indent="-228600" algn="just" rtl="0">
              <a:lnSpc>
                <a:spcPct val="124000"/>
              </a:lnSpc>
              <a:spcBef>
                <a:spcPts val="0"/>
              </a:spcBef>
              <a:spcAft>
                <a:spcPts val="0"/>
              </a:spcAft>
              <a:buClr>
                <a:srgbClr val="595959"/>
              </a:buClr>
              <a:buSzPts val="2000"/>
              <a:buNone/>
            </a:pPr>
            <a:r>
              <a:rPr lang="pl-PL" sz="1800" b="1" dirty="0"/>
              <a:t>Przygotuj scenę:</a:t>
            </a:r>
          </a:p>
          <a:p>
            <a:pPr marL="342900" lvl="0" indent="-342900" algn="just" rtl="0">
              <a:lnSpc>
                <a:spcPct val="124000"/>
              </a:lnSpc>
              <a:spcBef>
                <a:spcPts val="0"/>
              </a:spcBef>
              <a:spcAft>
                <a:spcPts val="0"/>
              </a:spcAft>
              <a:buClr>
                <a:srgbClr val="595959"/>
              </a:buClr>
              <a:buSzPts val="2000"/>
              <a:buFont typeface="Arial" panose="020B0604020202020204" pitchFamily="34" charset="0"/>
              <a:buChar char="•"/>
            </a:pPr>
            <a:r>
              <a:rPr lang="pl-PL" sz="1800" dirty="0"/>
              <a:t>Podziel uczestników na małe grupy, zapewniając każdej z nich tablicę lub flipchart i markery.</a:t>
            </a:r>
          </a:p>
          <a:p>
            <a:pPr marL="342900" lvl="0" indent="-342900" algn="just" rtl="0">
              <a:lnSpc>
                <a:spcPct val="124000"/>
              </a:lnSpc>
              <a:spcBef>
                <a:spcPts val="0"/>
              </a:spcBef>
              <a:spcAft>
                <a:spcPts val="0"/>
              </a:spcAft>
              <a:buClr>
                <a:srgbClr val="595959"/>
              </a:buClr>
              <a:buSzPts val="2000"/>
              <a:buFont typeface="Arial" panose="020B0604020202020204" pitchFamily="34" charset="0"/>
              <a:buChar char="•"/>
            </a:pPr>
            <a:r>
              <a:rPr lang="pl-PL" sz="1800" dirty="0"/>
              <a:t>Wyznacz skrybę do notowania pomysłów dla każdej grupy</a:t>
            </a:r>
            <a:r>
              <a:rPr lang="en-GB" sz="1800" dirty="0"/>
              <a:t>.</a:t>
            </a:r>
            <a:endParaRPr sz="1800" dirty="0"/>
          </a:p>
          <a:p>
            <a:pPr marL="228600" lvl="0" indent="-228600" algn="just" rtl="0">
              <a:lnSpc>
                <a:spcPct val="124000"/>
              </a:lnSpc>
              <a:spcBef>
                <a:spcPts val="0"/>
              </a:spcBef>
              <a:spcAft>
                <a:spcPts val="0"/>
              </a:spcAft>
              <a:buClr>
                <a:srgbClr val="595959"/>
              </a:buClr>
              <a:buSzPts val="2000"/>
              <a:buNone/>
            </a:pPr>
            <a:r>
              <a:rPr lang="en-GB" sz="1800" b="1" dirty="0" err="1"/>
              <a:t>Zasady</a:t>
            </a:r>
            <a:r>
              <a:rPr lang="en-GB" sz="1800" b="1" dirty="0"/>
              <a:t> </a:t>
            </a:r>
            <a:r>
              <a:rPr lang="en-GB" sz="1800" b="1" dirty="0" err="1"/>
              <a:t>burzy</a:t>
            </a:r>
            <a:r>
              <a:rPr lang="en-GB" sz="1800" b="1" dirty="0"/>
              <a:t> </a:t>
            </a:r>
            <a:r>
              <a:rPr lang="en-GB" sz="1800" b="1" dirty="0" err="1"/>
              <a:t>mózgów</a:t>
            </a:r>
            <a:r>
              <a:rPr lang="en-GB" sz="1800" b="1" dirty="0"/>
              <a:t>:</a:t>
            </a:r>
            <a:endParaRPr sz="1800" dirty="0"/>
          </a:p>
          <a:p>
            <a:pPr marL="342900" lvl="0" indent="-342900" algn="just" rtl="0">
              <a:lnSpc>
                <a:spcPct val="100000"/>
              </a:lnSpc>
              <a:spcBef>
                <a:spcPts val="0"/>
              </a:spcBef>
              <a:spcAft>
                <a:spcPts val="0"/>
              </a:spcAft>
              <a:buClr>
                <a:srgbClr val="595959"/>
              </a:buClr>
              <a:buSzPts val="2000"/>
              <a:buFont typeface="Arial"/>
              <a:buChar char="•"/>
            </a:pPr>
            <a:r>
              <a:rPr lang="pl-PL" sz="1800" dirty="0"/>
              <a:t>Zachęcaj do wszystkich pomysłów, bez względu na to, jak śmiałe lub niekonwencjonalne.</a:t>
            </a:r>
          </a:p>
          <a:p>
            <a:pPr marL="342900" lvl="0" indent="-342900" algn="just" rtl="0">
              <a:lnSpc>
                <a:spcPct val="100000"/>
              </a:lnSpc>
              <a:spcBef>
                <a:spcPts val="0"/>
              </a:spcBef>
              <a:spcAft>
                <a:spcPts val="0"/>
              </a:spcAft>
              <a:buClr>
                <a:srgbClr val="595959"/>
              </a:buClr>
              <a:buSzPts val="2000"/>
              <a:buFont typeface="Arial"/>
              <a:buChar char="•"/>
            </a:pPr>
            <a:r>
              <a:rPr lang="pl-PL" sz="1800" dirty="0"/>
              <a:t>Brak krytyki lub oceny podczas burzy mózgów.</a:t>
            </a:r>
          </a:p>
          <a:p>
            <a:pPr marL="342900" lvl="0" indent="-342900" algn="just" rtl="0">
              <a:lnSpc>
                <a:spcPct val="100000"/>
              </a:lnSpc>
              <a:spcBef>
                <a:spcPts val="0"/>
              </a:spcBef>
              <a:spcAft>
                <a:spcPts val="0"/>
              </a:spcAft>
              <a:buClr>
                <a:srgbClr val="595959"/>
              </a:buClr>
              <a:buSzPts val="2000"/>
              <a:buFont typeface="Arial"/>
              <a:buChar char="•"/>
            </a:pPr>
            <a:r>
              <a:rPr lang="pl-PL" sz="1800" dirty="0"/>
              <a:t>Dąż do ilości - im więcej pomysłów, tym lepiej.</a:t>
            </a:r>
            <a:endParaRPr sz="1800" dirty="0"/>
          </a:p>
          <a:p>
            <a:pPr marL="0" lvl="0" indent="0" algn="just" rtl="0">
              <a:lnSpc>
                <a:spcPct val="124000"/>
              </a:lnSpc>
              <a:spcBef>
                <a:spcPts val="0"/>
              </a:spcBef>
              <a:spcAft>
                <a:spcPts val="0"/>
              </a:spcAft>
              <a:buClr>
                <a:srgbClr val="595959"/>
              </a:buClr>
              <a:buSzPts val="2000"/>
              <a:buNone/>
            </a:pPr>
            <a:r>
              <a:rPr lang="en-GB" sz="1800" b="1" dirty="0" err="1"/>
              <a:t>Czas</a:t>
            </a:r>
            <a:r>
              <a:rPr lang="en-GB" sz="1800" b="1" dirty="0"/>
              <a:t>:</a:t>
            </a:r>
            <a:endParaRPr sz="1800" dirty="0"/>
          </a:p>
          <a:p>
            <a:pPr marL="342900" lvl="0" indent="-342900" algn="just" rtl="0">
              <a:lnSpc>
                <a:spcPct val="100000"/>
              </a:lnSpc>
              <a:spcBef>
                <a:spcPts val="0"/>
              </a:spcBef>
              <a:spcAft>
                <a:spcPts val="0"/>
              </a:spcAft>
              <a:buClr>
                <a:srgbClr val="595959"/>
              </a:buClr>
              <a:buSzPts val="2000"/>
              <a:buFont typeface="Arial"/>
              <a:buChar char="•"/>
            </a:pPr>
            <a:r>
              <a:rPr lang="pl-PL" sz="1800" dirty="0"/>
              <a:t>Poświęć 5 minut na każdy obszar skupienia.</a:t>
            </a:r>
          </a:p>
          <a:p>
            <a:pPr marL="342900" lvl="0" indent="-342900" algn="just" rtl="0">
              <a:lnSpc>
                <a:spcPct val="100000"/>
              </a:lnSpc>
              <a:spcBef>
                <a:spcPts val="0"/>
              </a:spcBef>
              <a:spcAft>
                <a:spcPts val="0"/>
              </a:spcAft>
              <a:buClr>
                <a:srgbClr val="595959"/>
              </a:buClr>
              <a:buSzPts val="2000"/>
              <a:buFont typeface="Arial"/>
              <a:buChar char="•"/>
            </a:pPr>
            <a:r>
              <a:rPr lang="pl-PL" sz="1800" dirty="0"/>
              <a:t>Odczekaj 1 minutę pomiędzy każdym z nich na szybki reset</a:t>
            </a:r>
            <a:r>
              <a:rPr lang="en-GB" sz="1800" dirty="0"/>
              <a:t>.</a:t>
            </a:r>
            <a:endParaRPr sz="1800" dirty="0"/>
          </a:p>
        </p:txBody>
      </p:sp>
      <p:sp>
        <p:nvSpPr>
          <p:cNvPr id="375" name="Google Shape;375;p17"/>
          <p:cNvSpPr txBox="1"/>
          <p:nvPr/>
        </p:nvSpPr>
        <p:spPr>
          <a:xfrm>
            <a:off x="5305216" y="914749"/>
            <a:ext cx="6096000" cy="56322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1800" b="1" i="0" u="none" strike="noStrike" cap="none" dirty="0" err="1">
                <a:solidFill>
                  <a:srgbClr val="595959"/>
                </a:solidFill>
                <a:latin typeface="Calibri"/>
                <a:ea typeface="Calibri"/>
                <a:cs typeface="Calibri"/>
                <a:sym typeface="Calibri"/>
              </a:rPr>
              <a:t>Obszary</a:t>
            </a:r>
            <a:r>
              <a:rPr lang="en-GB" sz="1800" b="1" i="0" u="none" strike="noStrike" cap="none" dirty="0">
                <a:solidFill>
                  <a:srgbClr val="595959"/>
                </a:solidFill>
                <a:latin typeface="Calibri"/>
                <a:ea typeface="Calibri"/>
                <a:cs typeface="Calibri"/>
                <a:sym typeface="Calibri"/>
              </a:rPr>
              <a:t> </a:t>
            </a:r>
            <a:r>
              <a:rPr lang="en-GB" sz="1800" b="1" i="0" u="none" strike="noStrike" cap="none" dirty="0" err="1">
                <a:solidFill>
                  <a:srgbClr val="595959"/>
                </a:solidFill>
                <a:latin typeface="Calibri"/>
                <a:ea typeface="Calibri"/>
                <a:cs typeface="Calibri"/>
                <a:sym typeface="Calibri"/>
              </a:rPr>
              <a:t>tematyczne</a:t>
            </a:r>
            <a:r>
              <a:rPr lang="en-GB" sz="1800" b="1" i="0" u="none" strike="noStrike" cap="none" dirty="0">
                <a:solidFill>
                  <a:srgbClr val="595959"/>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Redukcja: Pomysły na zmniejszenie ilości odpadów i zasobów.</a:t>
            </a: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Ponowne użycie: Strategie zmiany przeznaczenia materiałów i wydłużenia ich cyklu życia.-Recykling: Identyfikacja nowych możliwości recyklingu w miejscu pracy.</a:t>
            </a: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Przemyślenia: Sposoby wprowadzania innowacji w procesach biznesowych w celu poprawy zrównoważonego rozwoju.</a:t>
            </a: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GB" sz="1800" b="1" i="0" u="none" strike="noStrike" cap="none" dirty="0" err="1">
                <a:solidFill>
                  <a:srgbClr val="595959"/>
                </a:solidFill>
                <a:latin typeface="Calibri"/>
                <a:ea typeface="Calibri"/>
                <a:cs typeface="Calibri"/>
                <a:sym typeface="Calibri"/>
              </a:rPr>
              <a:t>Zbieżność</a:t>
            </a:r>
            <a:r>
              <a:rPr lang="en-GB" sz="1800" b="1" i="0" u="none" strike="noStrike" cap="none" dirty="0">
                <a:solidFill>
                  <a:srgbClr val="595959"/>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Grupy głosują na 3 najlepsze pomysły, które ich zdaniem są najbardziej wykonalne i mają największy wpływ.</a:t>
            </a: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Każda grupa przedstawia wszystkim swoje najlepsze pomysły</a:t>
            </a:r>
            <a:r>
              <a:rPr lang="en-GB" sz="1800" b="0" i="0" u="none" strike="noStrike" cap="none" dirty="0">
                <a:solidFill>
                  <a:srgbClr val="595959"/>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GB" sz="1800" b="1" i="0" u="none" strike="noStrike" cap="none" dirty="0">
                <a:solidFill>
                  <a:srgbClr val="595959"/>
                </a:solidFill>
                <a:latin typeface="Calibri"/>
                <a:ea typeface="Calibri"/>
                <a:cs typeface="Calibri"/>
                <a:sym typeface="Calibri"/>
              </a:rPr>
              <a:t>Plan </a:t>
            </a:r>
            <a:r>
              <a:rPr lang="en-GB" sz="1800" b="1" i="0" u="none" strike="noStrike" cap="none" dirty="0" err="1">
                <a:solidFill>
                  <a:srgbClr val="595959"/>
                </a:solidFill>
                <a:latin typeface="Calibri"/>
                <a:ea typeface="Calibri"/>
                <a:cs typeface="Calibri"/>
                <a:sym typeface="Calibri"/>
              </a:rPr>
              <a:t>działania</a:t>
            </a:r>
            <a:r>
              <a:rPr lang="en-GB" sz="1800" b="1" i="0" u="none" strike="noStrike" cap="none" dirty="0">
                <a:solidFill>
                  <a:srgbClr val="595959"/>
                </a:solidFill>
                <a:latin typeface="Calibri"/>
                <a:ea typeface="Calibri"/>
                <a:cs typeface="Calibri"/>
                <a:sym typeface="Calibri"/>
              </a:rPr>
              <a:t>:</a:t>
            </a:r>
            <a:endParaRPr sz="1800" b="0" i="0" u="none" strike="noStrike" cap="none" dirty="0">
              <a:solidFill>
                <a:srgbClr val="595959"/>
              </a:solidFill>
              <a:latin typeface="Calibri"/>
              <a:ea typeface="Calibri"/>
              <a:cs typeface="Calibri"/>
              <a:sym typeface="Calibri"/>
            </a:endParaRP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Omówienie praktycznych kroków potrzebnych do wdrożenia jednego wybranego pomysłu.</a:t>
            </a: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Wyznaczenie mistrza dla tego pomysłu, który poprowadzi jego wdrożenie</a:t>
            </a:r>
            <a:r>
              <a:rPr lang="en-GB" sz="1800" b="0" i="0" u="none" strike="noStrike" cap="none" dirty="0">
                <a:solidFill>
                  <a:srgbClr val="595959"/>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body" idx="2"/>
          </p:nvPr>
        </p:nvSpPr>
        <p:spPr>
          <a:xfrm>
            <a:off x="586836" y="2774665"/>
            <a:ext cx="449951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2.2 ROLA WSPARCIA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0" name="Google Shape;22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p2"/>
          <p:cNvSpPr txBox="1"/>
          <p:nvPr/>
        </p:nvSpPr>
        <p:spPr>
          <a:xfrm>
            <a:off x="430346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O NASZYM PROJEKCIE</a:t>
            </a:r>
          </a:p>
        </p:txBody>
      </p:sp>
      <p:sp>
        <p:nvSpPr>
          <p:cNvPr id="4" name="Google Shape;163;p3">
            <a:extLst>
              <a:ext uri="{FF2B5EF4-FFF2-40B4-BE49-F238E27FC236}">
                <a16:creationId xmlns:a16="http://schemas.microsoft.com/office/drawing/2014/main" id="{79933019-AAD2-39D5-B986-E09625FDC48E}"/>
              </a:ext>
            </a:extLst>
          </p:cNvPr>
          <p:cNvSpPr txBox="1">
            <a:spLocks noGrp="1"/>
          </p:cNvSpPr>
          <p:nvPr>
            <p:ph type="body" idx="1"/>
          </p:nvPr>
        </p:nvSpPr>
        <p:spPr>
          <a:xfrm>
            <a:off x="4742287" y="1906707"/>
            <a:ext cx="6116841" cy="3882476"/>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pl-PL" sz="2400" dirty="0"/>
              <a:t>Wdrażając program „Zacznij od zrównoważonego rozwoju” (ang. Start on </a:t>
            </a:r>
            <a:r>
              <a:rPr lang="pl-PL" sz="2400" dirty="0" err="1"/>
              <a:t>Sustainability</a:t>
            </a:r>
            <a:r>
              <a:rPr lang="pl-PL" sz="2400" dirty="0"/>
              <a:t>), chcemy </a:t>
            </a:r>
            <a:r>
              <a:rPr lang="pl-PL" sz="2400" b="1" dirty="0"/>
              <a:t>wyposażyć mikroprzedsiębiorstwa </a:t>
            </a:r>
            <a:r>
              <a:rPr lang="pl-PL" sz="2400" dirty="0"/>
              <a:t>w niezbędne </a:t>
            </a:r>
            <a:r>
              <a:rPr lang="pl-PL" sz="2400" b="1" dirty="0"/>
              <a:t>narzędzia i zasoby</a:t>
            </a:r>
            <a:r>
              <a:rPr lang="pl-PL" sz="2400" dirty="0"/>
              <a:t>, aby mogły podejmować znaczące działania na rzecz zrównoważonego rozwoju, przyczyniając się tym samym do bardziej zrównoważonej i odpornej gospodarki UE.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9"/>
          <p:cNvSpPr txBox="1">
            <a:spLocks noGrp="1"/>
          </p:cNvSpPr>
          <p:nvPr>
            <p:ph type="body" idx="1"/>
          </p:nvPr>
        </p:nvSpPr>
        <p:spPr>
          <a:xfrm>
            <a:off x="493059" y="826894"/>
            <a:ext cx="10856259"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400" dirty="0"/>
              <a:t>Rola wsparcia w zrównoważonym rozwoju korporacyjnym</a:t>
            </a:r>
            <a:endParaRPr sz="3400" dirty="0"/>
          </a:p>
        </p:txBody>
      </p:sp>
      <p:sp>
        <p:nvSpPr>
          <p:cNvPr id="388" name="Google Shape;388;p19"/>
          <p:cNvSpPr txBox="1">
            <a:spLocks noGrp="1"/>
          </p:cNvSpPr>
          <p:nvPr>
            <p:ph type="body" idx="2"/>
          </p:nvPr>
        </p:nvSpPr>
        <p:spPr>
          <a:xfrm>
            <a:off x="842682"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Rzecznictwo w zakresie zrównoważonego rozwoju to aktywne wspieranie polityk i praktyk, które przyczyniają się do osiągnięcia celu, jakim jest stworzenie bardziej odpowiedzialnego środowiskowo i społecznie przedsiębiorstwa. Chodzi o wypowiadanie się i działanie na rzecz zrównoważonego rozwoju zarówno w firmie, jak i poza nią (</a:t>
            </a:r>
            <a:r>
              <a:rPr lang="pl-PL" dirty="0" err="1"/>
              <a:t>Schaltegger</a:t>
            </a:r>
            <a:r>
              <a:rPr lang="pl-PL" dirty="0"/>
              <a:t>, S., &amp; </a:t>
            </a:r>
            <a:r>
              <a:rPr lang="pl-PL" dirty="0" err="1"/>
              <a:t>Burritt</a:t>
            </a:r>
            <a:r>
              <a:rPr lang="pl-PL" dirty="0"/>
              <a:t>, R., 2018).</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Mikroprzedsiębiorstwa, ze względu na swój rozmiar i elastyczność, mają wyjątkową możliwość działania jako </a:t>
            </a:r>
            <a:r>
              <a:rPr lang="pl-PL" b="1" dirty="0"/>
              <a:t>katalizatory</a:t>
            </a:r>
            <a:r>
              <a:rPr lang="pl-PL" dirty="0"/>
              <a:t> zmian w swoich społecznościach poprzez promowanie zrównoważonych praktyk (Światowe Forum Ekonomiczne, marzec 2023 r.).</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0"/>
          <p:cNvSpPr txBox="1">
            <a:spLocks noGrp="1"/>
          </p:cNvSpPr>
          <p:nvPr>
            <p:ph type="body" idx="1"/>
          </p:nvPr>
        </p:nvSpPr>
        <p:spPr>
          <a:xfrm>
            <a:off x="904856" y="378724"/>
            <a:ext cx="10052954" cy="12177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Niwelowanie różnic między wartościami pracowników a wartościami korporacyjnymi</a:t>
            </a:r>
            <a:endParaRPr dirty="0"/>
          </a:p>
        </p:txBody>
      </p:sp>
      <p:sp>
        <p:nvSpPr>
          <p:cNvPr id="395" name="Google Shape;395;p20"/>
          <p:cNvSpPr txBox="1">
            <a:spLocks noGrp="1"/>
          </p:cNvSpPr>
          <p:nvPr>
            <p:ph type="body" idx="2"/>
          </p:nvPr>
        </p:nvSpPr>
        <p:spPr>
          <a:xfrm>
            <a:off x="537761" y="1381287"/>
            <a:ext cx="10661638" cy="5180878"/>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400"/>
              <a:buFont typeface="Arial"/>
              <a:buChar char="•"/>
            </a:pPr>
            <a:r>
              <a:rPr lang="pl-PL" sz="2200" dirty="0"/>
              <a:t>Pakty osobiste mają trzy wymiary: formalny (opisy stanowisk, umowy o pracę, umowy dotyczące wyników), psychologiczny (nagrody, uznanie, oczekiwania i zaangażowanie) oraz społeczny (percepcja, kultura i wartości).</a:t>
            </a:r>
          </a:p>
          <a:p>
            <a:pPr marL="342900" lvl="0" indent="-342900" algn="just" rtl="0">
              <a:lnSpc>
                <a:spcPct val="100000"/>
              </a:lnSpc>
              <a:spcBef>
                <a:spcPts val="0"/>
              </a:spcBef>
              <a:spcAft>
                <a:spcPts val="0"/>
              </a:spcAft>
              <a:buClr>
                <a:srgbClr val="595959"/>
              </a:buClr>
              <a:buSzPts val="2400"/>
              <a:buFont typeface="Arial"/>
              <a:buChar char="•"/>
            </a:pPr>
            <a:r>
              <a:rPr lang="pl-PL" sz="2200" dirty="0"/>
              <a:t>Pomyślna integracja zrównoważonego rozwoju w firmie wymaga od kierownictwa pogodzenia rozbieżności między wartościami osobistymi i korporacyjnymi we wszystkich trzech wymiarach.</a:t>
            </a:r>
          </a:p>
          <a:p>
            <a:pPr marL="342900" lvl="0" indent="-342900" algn="just" rtl="0">
              <a:lnSpc>
                <a:spcPct val="100000"/>
              </a:lnSpc>
              <a:spcBef>
                <a:spcPts val="0"/>
              </a:spcBef>
              <a:spcAft>
                <a:spcPts val="0"/>
              </a:spcAft>
              <a:buClr>
                <a:srgbClr val="595959"/>
              </a:buClr>
              <a:buSzPts val="2400"/>
              <a:buFont typeface="Arial"/>
              <a:buChar char="•"/>
            </a:pPr>
            <a:r>
              <a:rPr lang="pl-PL" sz="2200" b="1" dirty="0">
                <a:solidFill>
                  <a:srgbClr val="FFC000"/>
                </a:solidFill>
              </a:rPr>
              <a:t>W WYMIARZE FORMALNYM </a:t>
            </a:r>
            <a:r>
              <a:rPr lang="pl-PL" sz="2200" dirty="0"/>
              <a:t>pracownicy obserwują, czy zrównoważony rozwój jest zintegrowany z opisami stanowisk i programami szkoleniowymi oraz czy cele zrównoważonego rozwoju są powiązane ze zmiennym wynagrodzeniem pracowników. </a:t>
            </a:r>
            <a:r>
              <a:rPr lang="pl-PL" sz="2200" b="1" dirty="0">
                <a:solidFill>
                  <a:srgbClr val="FFC000"/>
                </a:solidFill>
              </a:rPr>
              <a:t>W</a:t>
            </a:r>
            <a:r>
              <a:rPr lang="pl-PL" sz="2200" dirty="0"/>
              <a:t> </a:t>
            </a:r>
            <a:r>
              <a:rPr lang="pl-PL" sz="2200" b="1" dirty="0">
                <a:solidFill>
                  <a:srgbClr val="FFC000"/>
                </a:solidFill>
              </a:rPr>
              <a:t>WYMIARZE PSYCHOLOGICZNYM </a:t>
            </a:r>
            <a:r>
              <a:rPr lang="pl-PL" sz="2200" dirty="0"/>
              <a:t>pracownicy obserwują, czy wyniki w zakresie zrównoważonego rozwoju są nagradzane i uznawane oraz czy przełożeni ustalają oczekiwania dotyczące wyników, które są zgodne ze zrównoważonym rozwojem. </a:t>
            </a:r>
            <a:r>
              <a:rPr lang="pl-PL" sz="2200" b="1" dirty="0">
                <a:solidFill>
                  <a:srgbClr val="FFC000"/>
                </a:solidFill>
              </a:rPr>
              <a:t>W</a:t>
            </a:r>
            <a:r>
              <a:rPr lang="pl-PL" sz="2200" dirty="0"/>
              <a:t> </a:t>
            </a:r>
            <a:r>
              <a:rPr lang="pl-PL" sz="2200" b="1" dirty="0">
                <a:solidFill>
                  <a:srgbClr val="FFC000"/>
                </a:solidFill>
              </a:rPr>
              <a:t>WYMIARZE SPOŁECZNYM</a:t>
            </a:r>
            <a:r>
              <a:rPr lang="pl-PL" sz="2200" dirty="0"/>
              <a:t>, który jest kluczowy, pracownicy obserwują, czy istnieje spójność między tym, co firma mówi o swoich wartościach w deklaracji misji, a tym, co praktykuje.</a:t>
            </a:r>
            <a:endParaRP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1"/>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Wizja</a:t>
            </a:r>
            <a:r>
              <a:rPr lang="en-GB" dirty="0"/>
              <a:t> </a:t>
            </a:r>
            <a:r>
              <a:rPr lang="en-GB" dirty="0" err="1"/>
              <a:t>i</a:t>
            </a:r>
            <a:r>
              <a:rPr lang="en-GB" dirty="0"/>
              <a:t> </a:t>
            </a:r>
            <a:r>
              <a:rPr lang="en-GB" dirty="0" err="1"/>
              <a:t>zrównoważony</a:t>
            </a:r>
            <a:r>
              <a:rPr lang="en-GB" dirty="0"/>
              <a:t> </a:t>
            </a:r>
            <a:r>
              <a:rPr lang="en-GB" dirty="0" err="1"/>
              <a:t>rozwój</a:t>
            </a:r>
            <a:endParaRPr dirty="0"/>
          </a:p>
        </p:txBody>
      </p:sp>
      <p:pic>
        <p:nvPicPr>
          <p:cNvPr id="401" name="Google Shape;401;p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402" name="Google Shape;402;p21"/>
          <p:cNvSpPr txBox="1">
            <a:spLocks noGrp="1"/>
          </p:cNvSpPr>
          <p:nvPr>
            <p:ph type="body" idx="3"/>
          </p:nvPr>
        </p:nvSpPr>
        <p:spPr>
          <a:xfrm>
            <a:off x="440022" y="1299449"/>
            <a:ext cx="6547500" cy="5056528"/>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US" b="1" dirty="0" err="1"/>
              <a:t>Kreowanie</a:t>
            </a:r>
            <a:r>
              <a:rPr lang="en-US" b="1" dirty="0"/>
              <a:t> </a:t>
            </a:r>
            <a:r>
              <a:rPr lang="en-US" b="1" dirty="0" err="1"/>
              <a:t>wizji</a:t>
            </a:r>
            <a:endParaRPr lang="en-US" dirty="0"/>
          </a:p>
          <a:p>
            <a:pPr marL="342900" lvl="0" indent="-342900" algn="just" rtl="0">
              <a:lnSpc>
                <a:spcPct val="103333"/>
              </a:lnSpc>
              <a:spcBef>
                <a:spcPts val="0"/>
              </a:spcBef>
              <a:spcAft>
                <a:spcPts val="0"/>
              </a:spcAft>
              <a:buClr>
                <a:srgbClr val="595959"/>
              </a:buClr>
              <a:buSzPts val="2400"/>
              <a:buFont typeface="Arial"/>
              <a:buChar char="•"/>
            </a:pPr>
            <a:r>
              <a:rPr lang="pl-PL" dirty="0"/>
              <a:t>Przekonująca wizja zrównoważonego rozwoju powinna przedstawiać osiągalną przyszłość, która harmonizuje cele biznesowe z </a:t>
            </a:r>
            <a:r>
              <a:rPr lang="pl-PL" b="1" dirty="0"/>
              <a:t>kwestiami ekologicznymi i społecznymi</a:t>
            </a:r>
            <a:r>
              <a:rPr lang="pl-PL" dirty="0"/>
              <a:t>. To nie tylko stan idealny, ale także PLAN DZIAŁANIA</a:t>
            </a:r>
            <a:r>
              <a:rPr lang="en-US" dirty="0"/>
              <a:t>.</a:t>
            </a:r>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pl-PL" b="1" dirty="0"/>
              <a:t>Przywództwo w zakresie zrównoważonego rozwoju</a:t>
            </a: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Liderzy muszą mówić to, co mówią, wcielając zasady zrównoważonego rozwoju w swoje decyzje i działania. Wspieranie liderów jest nie tylko wpływowe - jest TRANSFORMACYJNE</a:t>
            </a:r>
            <a:r>
              <a:rPr lang="en-GB" dirty="0"/>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err="1"/>
              <a:t>EcoCraft</a:t>
            </a:r>
            <a:r>
              <a:rPr lang="pl-PL" dirty="0"/>
              <a:t>, europejski producent przyborów kuchennych, przyjął model produkcji bez odpadów</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Rozpoczęli kampanię „Go Green”, opowiadając się za redukcją odpadów i zrównoważonym pozyskiwaniem surowców w swojej branży</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Działania te zaowocowały 30% wzrostem udziału w rynku i utworzeniem zielonego sojuszu obejmującego całą branżę (</a:t>
            </a:r>
            <a:r>
              <a:rPr lang="pl-PL" dirty="0" err="1"/>
              <a:t>European</a:t>
            </a:r>
            <a:r>
              <a:rPr lang="pl-PL" dirty="0"/>
              <a:t> Management </a:t>
            </a:r>
            <a:r>
              <a:rPr lang="pl-PL" dirty="0" err="1"/>
              <a:t>Journal</a:t>
            </a:r>
            <a:r>
              <a:rPr lang="pl-PL" dirty="0"/>
              <a:t>, 2020)</a:t>
            </a:r>
            <a:r>
              <a:rPr lang="en-GB" dirty="0"/>
              <a:t>.</a:t>
            </a:r>
            <a:endParaRPr dirty="0"/>
          </a:p>
        </p:txBody>
      </p:sp>
      <p:sp>
        <p:nvSpPr>
          <p:cNvPr id="409" name="Google Shape;409;p22"/>
          <p:cNvSpPr txBox="1">
            <a:spLocks noGrp="1"/>
          </p:cNvSpPr>
          <p:nvPr>
            <p:ph type="body" idx="2"/>
          </p:nvPr>
        </p:nvSpPr>
        <p:spPr>
          <a:xfrm>
            <a:off x="0" y="835090"/>
            <a:ext cx="4315968" cy="21001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STUDIUM PRZYPADKU: Przybory kuchenne </a:t>
            </a:r>
            <a:r>
              <a:rPr lang="pl-PL" dirty="0" err="1"/>
              <a:t>EcoCraft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3"/>
          <p:cNvSpPr txBox="1">
            <a:spLocks noGrp="1"/>
          </p:cNvSpPr>
          <p:nvPr>
            <p:ph type="body" idx="1"/>
          </p:nvPr>
        </p:nvSpPr>
        <p:spPr>
          <a:xfrm>
            <a:off x="272493" y="394447"/>
            <a:ext cx="11525059" cy="1236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Jak wdrożyć działania wspierające w mikroprzedsiębiorstwie?</a:t>
            </a:r>
            <a:endParaRPr dirty="0"/>
          </a:p>
        </p:txBody>
      </p:sp>
      <p:sp>
        <p:nvSpPr>
          <p:cNvPr id="415" name="Google Shape;415;p23"/>
          <p:cNvSpPr txBox="1">
            <a:spLocks noGrp="1"/>
          </p:cNvSpPr>
          <p:nvPr>
            <p:ph type="body" idx="2"/>
          </p:nvPr>
        </p:nvSpPr>
        <p:spPr>
          <a:xfrm>
            <a:off x="163050" y="2105020"/>
            <a:ext cx="11743944" cy="475298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595959"/>
              </a:buClr>
              <a:buSzPts val="2400"/>
              <a:buNone/>
            </a:pPr>
            <a:r>
              <a:rPr lang="pl-PL" dirty="0"/>
              <a:t>Opracowanie Deklaracji Zrównoważonej Wizji:</a:t>
            </a:r>
          </a:p>
          <a:p>
            <a:pPr marL="342900" lvl="0" indent="-342900" algn="just" rtl="0">
              <a:lnSpc>
                <a:spcPct val="100000"/>
              </a:lnSpc>
              <a:spcBef>
                <a:spcPts val="0"/>
              </a:spcBef>
              <a:spcAft>
                <a:spcPts val="0"/>
              </a:spcAft>
              <a:buClr>
                <a:srgbClr val="595959"/>
              </a:buClr>
              <a:buSzPts val="2400"/>
              <a:buFont typeface="Arial" panose="020B0604020202020204" pitchFamily="34" charset="0"/>
              <a:buChar char="•"/>
            </a:pPr>
            <a:r>
              <a:rPr lang="pl-PL" dirty="0"/>
              <a:t>Wyraź swoje długoterminowe zaangażowanie w zrównoważony rozwój, które będzie rezonować ze wszystkimi interesariuszami biznesowymi.</a:t>
            </a:r>
          </a:p>
          <a:p>
            <a:pPr marL="0" lvl="0" indent="0" algn="just" rtl="0">
              <a:lnSpc>
                <a:spcPct val="100000"/>
              </a:lnSpc>
              <a:spcBef>
                <a:spcPts val="0"/>
              </a:spcBef>
              <a:spcAft>
                <a:spcPts val="0"/>
              </a:spcAft>
              <a:buClr>
                <a:srgbClr val="595959"/>
              </a:buClr>
              <a:buSzPts val="2400"/>
            </a:pPr>
            <a:r>
              <a:rPr lang="pl-PL" dirty="0"/>
              <a:t>Promowanie zrównoważonych praktyk:</a:t>
            </a:r>
          </a:p>
          <a:p>
            <a:pPr marL="342900" lvl="0" indent="-342900" algn="just" rtl="0">
              <a:lnSpc>
                <a:spcPct val="100000"/>
              </a:lnSpc>
              <a:spcBef>
                <a:spcPts val="0"/>
              </a:spcBef>
              <a:spcAft>
                <a:spcPts val="0"/>
              </a:spcAft>
              <a:buClr>
                <a:srgbClr val="595959"/>
              </a:buClr>
              <a:buSzPts val="2400"/>
              <a:buFont typeface="Arial" panose="020B0604020202020204" pitchFamily="34" charset="0"/>
              <a:buChar char="•"/>
            </a:pPr>
            <a:r>
              <a:rPr lang="pl-PL" dirty="0"/>
              <a:t>Wykorzystaj swoją platformę biznesową do promowania i edukowania na temat zrównoważonego rozwoju w swojej społeczności.</a:t>
            </a:r>
          </a:p>
          <a:p>
            <a:pPr marL="0" lvl="0" indent="0" algn="just" rtl="0">
              <a:lnSpc>
                <a:spcPct val="100000"/>
              </a:lnSpc>
              <a:spcBef>
                <a:spcPts val="0"/>
              </a:spcBef>
              <a:spcAft>
                <a:spcPts val="0"/>
              </a:spcAft>
              <a:buClr>
                <a:srgbClr val="595959"/>
              </a:buClr>
              <a:buSzPts val="2400"/>
            </a:pPr>
            <a:r>
              <a:rPr lang="pl-PL" dirty="0"/>
              <a:t>Wykorzystanie mediów społecznościowych:</a:t>
            </a:r>
          </a:p>
          <a:p>
            <a:pPr marL="342900" lvl="0" indent="-342900" algn="just" rtl="0">
              <a:lnSpc>
                <a:spcPct val="100000"/>
              </a:lnSpc>
              <a:spcBef>
                <a:spcPts val="0"/>
              </a:spcBef>
              <a:spcAft>
                <a:spcPts val="0"/>
              </a:spcAft>
              <a:buClr>
                <a:srgbClr val="595959"/>
              </a:buClr>
              <a:buSzPts val="2400"/>
              <a:buFont typeface="Arial" panose="020B0604020202020204" pitchFamily="34" charset="0"/>
              <a:buChar char="•"/>
            </a:pPr>
            <a:r>
              <a:rPr lang="pl-PL" dirty="0"/>
              <a:t>Wykorzystaj media społecznościowe, aby wzmocnić swoje inicjatywy w zakresie zrównoważonego rozwoju i zaangażować szerszą publiczność. </a:t>
            </a:r>
          </a:p>
          <a:p>
            <a:pPr marL="0" lvl="0" indent="0" algn="just" rtl="0">
              <a:lnSpc>
                <a:spcPct val="100000"/>
              </a:lnSpc>
              <a:spcBef>
                <a:spcPts val="0"/>
              </a:spcBef>
              <a:spcAft>
                <a:spcPts val="0"/>
              </a:spcAft>
              <a:buClr>
                <a:srgbClr val="595959"/>
              </a:buClr>
              <a:buSzPts val="2400"/>
            </a:pPr>
            <a:r>
              <a:rPr lang="pl-PL" dirty="0"/>
              <a:t>Twórz sieci współpracy:</a:t>
            </a:r>
          </a:p>
          <a:p>
            <a:pPr marL="342900" lvl="0" indent="-342900" algn="just" rtl="0">
              <a:lnSpc>
                <a:spcPct val="100000"/>
              </a:lnSpc>
              <a:spcBef>
                <a:spcPts val="0"/>
              </a:spcBef>
              <a:spcAft>
                <a:spcPts val="0"/>
              </a:spcAft>
              <a:buClr>
                <a:srgbClr val="595959"/>
              </a:buClr>
              <a:buSzPts val="2400"/>
              <a:buFont typeface="Arial" panose="020B0604020202020204" pitchFamily="34" charset="0"/>
              <a:buChar char="•"/>
            </a:pPr>
            <a:r>
              <a:rPr lang="pl-PL" dirty="0"/>
              <a:t>Twórz sojusze z innymi mikroprzedsiębiorstwami, aby wspólnie promować zrównoważony rozwój</a:t>
            </a:r>
            <a:r>
              <a:rPr lang="en-GB" dirty="0"/>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4"/>
          <p:cNvSpPr txBox="1">
            <a:spLocks noGrp="1"/>
          </p:cNvSpPr>
          <p:nvPr>
            <p:ph type="body" idx="1"/>
          </p:nvPr>
        </p:nvSpPr>
        <p:spPr>
          <a:xfrm>
            <a:off x="546847" y="97539"/>
            <a:ext cx="5737412" cy="19980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200" dirty="0"/>
              <a:t>Tworzenie wizji zrównoważonego rozwoju - warsztaty interaktywne: CZĘŚĆ 1</a:t>
            </a:r>
            <a:endParaRPr sz="3200" dirty="0"/>
          </a:p>
        </p:txBody>
      </p:sp>
      <p:pic>
        <p:nvPicPr>
          <p:cNvPr id="421" name="Google Shape;421;p2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22" name="Google Shape;422;p24"/>
          <p:cNvSpPr txBox="1">
            <a:spLocks noGrp="1"/>
          </p:cNvSpPr>
          <p:nvPr>
            <p:ph type="body" idx="3"/>
          </p:nvPr>
        </p:nvSpPr>
        <p:spPr>
          <a:xfrm>
            <a:off x="6138672" y="98182"/>
            <a:ext cx="6086475" cy="6662279"/>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sz="2200" b="1" dirty="0"/>
              <a:t>Krok 1: Refleksja nad podstawowymi wartościami</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Prompt: Jakie wartości środowiskowe są ważne dla Twojej firmy? </a:t>
            </a:r>
            <a:r>
              <a:rPr lang="pl-PL" sz="2200" b="1" dirty="0">
                <a:solidFill>
                  <a:srgbClr val="9B5F17"/>
                </a:solidFill>
              </a:rPr>
              <a:t>Wymień je.</a:t>
            </a:r>
          </a:p>
          <a:p>
            <a:pPr marL="0" lvl="0" indent="0" algn="just" rtl="0">
              <a:lnSpc>
                <a:spcPct val="103333"/>
              </a:lnSpc>
              <a:spcBef>
                <a:spcPts val="0"/>
              </a:spcBef>
              <a:spcAft>
                <a:spcPts val="0"/>
              </a:spcAft>
              <a:buClr>
                <a:srgbClr val="595959"/>
              </a:buClr>
              <a:buSzPts val="2400"/>
            </a:pPr>
            <a:r>
              <a:rPr lang="pl-PL" sz="2200" dirty="0"/>
              <a:t>Przykład: Ochrona środowiska, efektywne gospodarowanie zasobami, dobro społeczności</a:t>
            </a:r>
            <a:r>
              <a:rPr lang="en-GB" sz="2200" dirty="0"/>
              <a:t>.</a:t>
            </a:r>
            <a:endParaRPr sz="2200" dirty="0"/>
          </a:p>
          <a:p>
            <a:pPr marL="228600" lvl="0" indent="-228600" algn="just" rtl="0">
              <a:lnSpc>
                <a:spcPct val="103333"/>
              </a:lnSpc>
              <a:spcBef>
                <a:spcPts val="0"/>
              </a:spcBef>
              <a:spcAft>
                <a:spcPts val="0"/>
              </a:spcAft>
              <a:buClr>
                <a:srgbClr val="595959"/>
              </a:buClr>
              <a:buSzPts val="2400"/>
              <a:buNone/>
            </a:pPr>
            <a:r>
              <a:rPr lang="pl-PL" sz="2200" b="1" dirty="0"/>
              <a:t>Krok 2: Wyobraź sobie przyszłość</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Propozycja: Opisz pozytywny wpływ swojej firmy na planetę w ciągu 5 lat. </a:t>
            </a:r>
            <a:r>
              <a:rPr lang="pl-PL" sz="2200" b="1" dirty="0">
                <a:solidFill>
                  <a:srgbClr val="9B5F17"/>
                </a:solidFill>
              </a:rPr>
              <a:t>Użyj żywych, konkretnych obrazów.</a:t>
            </a:r>
          </a:p>
          <a:p>
            <a:pPr marL="0" lvl="0" indent="0" algn="just" rtl="0">
              <a:lnSpc>
                <a:spcPct val="103333"/>
              </a:lnSpc>
              <a:spcBef>
                <a:spcPts val="0"/>
              </a:spcBef>
              <a:spcAft>
                <a:spcPts val="0"/>
              </a:spcAft>
              <a:buClr>
                <a:srgbClr val="595959"/>
              </a:buClr>
              <a:buSzPts val="2400"/>
            </a:pPr>
            <a:r>
              <a:rPr lang="pl-PL" sz="2200" dirty="0"/>
              <a:t>Przykład: Lokalny strumień oczyszczony dzięki naszym wysiłkom na rzecz ochrony przyrody</a:t>
            </a:r>
            <a:r>
              <a:rPr lang="en-GB" sz="2200" dirty="0"/>
              <a:t>.</a:t>
            </a:r>
            <a:endParaRPr sz="2200" dirty="0"/>
          </a:p>
          <a:p>
            <a:pPr marL="228600" lvl="0" indent="-228600" algn="just" rtl="0">
              <a:lnSpc>
                <a:spcPct val="103333"/>
              </a:lnSpc>
              <a:spcBef>
                <a:spcPts val="0"/>
              </a:spcBef>
              <a:spcAft>
                <a:spcPts val="0"/>
              </a:spcAft>
              <a:buClr>
                <a:srgbClr val="595959"/>
              </a:buClr>
              <a:buSzPts val="2400"/>
              <a:buNone/>
            </a:pPr>
            <a:r>
              <a:rPr lang="pl-PL" sz="2200" b="1" dirty="0"/>
              <a:t>Krok 3: Skondensuj w oświadczenie</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Podpowiedź: Zbierz swoje refleksje i opisy w </a:t>
            </a:r>
            <a:r>
              <a:rPr lang="pl-PL" sz="2200" b="1" dirty="0">
                <a:solidFill>
                  <a:srgbClr val="9B5F17"/>
                </a:solidFill>
              </a:rPr>
              <a:t>jasne, zwięzłe oświadczenie</a:t>
            </a:r>
            <a:r>
              <a:rPr lang="pl-PL" sz="2200" dirty="0"/>
              <a:t>. To jest Twoja wizja.</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Przykład: Być wiodącym przykładem w naszej społeczności w zakresie zrównoważonych praktyk, wzbogacając lokalne środowisko i społeczeństwo.</a:t>
            </a:r>
            <a:endParaRP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5"/>
          <p:cNvSpPr txBox="1">
            <a:spLocks noGrp="1"/>
          </p:cNvSpPr>
          <p:nvPr>
            <p:ph type="body" idx="1"/>
          </p:nvPr>
        </p:nvSpPr>
        <p:spPr>
          <a:xfrm>
            <a:off x="546847" y="174552"/>
            <a:ext cx="6078071" cy="19980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400" dirty="0"/>
              <a:t>Tworzenie wizji zrównoważonego rozwoju - warsztaty interaktywne: CZĘŚĆ 2</a:t>
            </a:r>
            <a:endParaRPr sz="3400" dirty="0"/>
          </a:p>
        </p:txBody>
      </p:sp>
      <p:pic>
        <p:nvPicPr>
          <p:cNvPr id="428" name="Google Shape;428;p2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29" name="Google Shape;429;p25"/>
          <p:cNvSpPr txBox="1">
            <a:spLocks noGrp="1"/>
          </p:cNvSpPr>
          <p:nvPr>
            <p:ph type="body" idx="3"/>
          </p:nvPr>
        </p:nvSpPr>
        <p:spPr>
          <a:xfrm>
            <a:off x="6425931" y="93869"/>
            <a:ext cx="5674098" cy="6508895"/>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b="1" dirty="0"/>
              <a:t>Krok 4: Doprecyzowanie i dostosowanie</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Propozycja: Upewnij się, że Twoja wizja jest zgodna z </a:t>
            </a:r>
            <a:r>
              <a:rPr lang="pl-PL" b="1" dirty="0">
                <a:solidFill>
                  <a:srgbClr val="9B5F17"/>
                </a:solidFill>
              </a:rPr>
              <a:t>celami biznesowymi </a:t>
            </a:r>
            <a:r>
              <a:rPr lang="pl-PL" dirty="0"/>
              <a:t>i może być </a:t>
            </a:r>
            <a:r>
              <a:rPr lang="pl-PL" b="1" dirty="0">
                <a:solidFill>
                  <a:srgbClr val="9B5F17"/>
                </a:solidFill>
              </a:rPr>
              <a:t>zrozumiana</a:t>
            </a:r>
            <a:r>
              <a:rPr lang="pl-PL" dirty="0"/>
              <a:t> przez wszystkich interesariuszy.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Wskazówki: Używaj prostego języka, unikaj żargonu i spraw, by zapadała w pamięć</a:t>
            </a:r>
            <a:r>
              <a:rPr lang="en-GB" dirty="0"/>
              <a:t>.</a:t>
            </a:r>
            <a:endParaRPr dirty="0"/>
          </a:p>
          <a:p>
            <a:pPr marL="228600" lvl="0" indent="-228600" algn="just" rtl="0">
              <a:lnSpc>
                <a:spcPct val="103333"/>
              </a:lnSpc>
              <a:spcBef>
                <a:spcPts val="0"/>
              </a:spcBef>
              <a:spcAft>
                <a:spcPts val="0"/>
              </a:spcAft>
              <a:buClr>
                <a:srgbClr val="595959"/>
              </a:buClr>
              <a:buSzPts val="2400"/>
              <a:buNone/>
            </a:pPr>
            <a:endParaRPr b="1" dirty="0"/>
          </a:p>
          <a:p>
            <a:pPr marL="228600" lvl="0" indent="-228600" algn="just" rtl="0">
              <a:lnSpc>
                <a:spcPct val="103333"/>
              </a:lnSpc>
              <a:spcBef>
                <a:spcPts val="0"/>
              </a:spcBef>
              <a:spcAft>
                <a:spcPts val="0"/>
              </a:spcAft>
              <a:buClr>
                <a:srgbClr val="595959"/>
              </a:buClr>
              <a:buSzPts val="2400"/>
              <a:buNone/>
            </a:pPr>
            <a:r>
              <a:rPr lang="pl-PL" b="1" dirty="0"/>
              <a:t>Krok 5: Zaangażowanie i udostępnianie</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Propozycja: Zaangażuj się w swoją wizję, </a:t>
            </a:r>
            <a:r>
              <a:rPr lang="pl-PL" b="1" dirty="0">
                <a:solidFill>
                  <a:srgbClr val="9B5F17"/>
                </a:solidFill>
              </a:rPr>
              <a:t>dzieląc</a:t>
            </a:r>
            <a:r>
              <a:rPr lang="pl-PL" dirty="0"/>
              <a:t> się nią z </a:t>
            </a:r>
            <a:r>
              <a:rPr lang="pl-PL" b="1" dirty="0">
                <a:solidFill>
                  <a:srgbClr val="9B5F17"/>
                </a:solidFill>
              </a:rPr>
              <a:t>zespołem i interesariuszami</a:t>
            </a:r>
            <a:r>
              <a:rPr lang="pl-PL" dirty="0"/>
              <a:t>. Zbierz ich opinie, aby dopracować wizję.</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Działanie: Opublikuj projekt wizji w udostępnionym dokumencie lub na ścianie w celu wspólnej edycji</a:t>
            </a:r>
            <a:r>
              <a:rPr lang="en-GB" dirty="0"/>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txBox="1">
            <a:spLocks noGrp="1"/>
          </p:cNvSpPr>
          <p:nvPr>
            <p:ph type="body" idx="1"/>
          </p:nvPr>
        </p:nvSpPr>
        <p:spPr>
          <a:xfrm>
            <a:off x="559788" y="177147"/>
            <a:ext cx="5702776" cy="15430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200" dirty="0"/>
              <a:t>Tworzenie wizji zrównoważonego rozwoju - warsztaty interaktywne: CZĘŚĆ 3</a:t>
            </a:r>
            <a:endParaRPr sz="3200" dirty="0"/>
          </a:p>
        </p:txBody>
      </p:sp>
      <p:pic>
        <p:nvPicPr>
          <p:cNvPr id="435" name="Google Shape;435;p2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36" name="Google Shape;436;p26"/>
          <p:cNvSpPr txBox="1">
            <a:spLocks noGrp="1"/>
          </p:cNvSpPr>
          <p:nvPr>
            <p:ph type="body" idx="3"/>
          </p:nvPr>
        </p:nvSpPr>
        <p:spPr>
          <a:xfrm>
            <a:off x="6119689" y="0"/>
            <a:ext cx="6086475" cy="6688744"/>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sz="2200" b="1" dirty="0" err="1"/>
              <a:t>Współpraca</a:t>
            </a:r>
            <a:r>
              <a:rPr lang="en-GB" sz="2200" b="1" dirty="0"/>
              <a:t> </a:t>
            </a:r>
            <a:r>
              <a:rPr lang="en-GB" sz="2200" b="1" dirty="0" err="1"/>
              <a:t>na</a:t>
            </a:r>
            <a:r>
              <a:rPr lang="en-GB" sz="2200" b="1" dirty="0"/>
              <a:t> </a:t>
            </a:r>
            <a:r>
              <a:rPr lang="en-GB" sz="2200" b="1" dirty="0" err="1"/>
              <a:t>żywo</a:t>
            </a:r>
            <a:r>
              <a:rPr lang="en-GB" sz="2200" b="1" dirty="0"/>
              <a:t>:</a:t>
            </a:r>
            <a:endParaRPr sz="2200" dirty="0"/>
          </a:p>
          <a:p>
            <a:pPr marL="342900" lvl="0" indent="-330200" algn="just" rtl="0">
              <a:lnSpc>
                <a:spcPct val="103333"/>
              </a:lnSpc>
              <a:spcBef>
                <a:spcPts val="0"/>
              </a:spcBef>
              <a:spcAft>
                <a:spcPts val="0"/>
              </a:spcAft>
              <a:buClr>
                <a:srgbClr val="595959"/>
              </a:buClr>
              <a:buSzPts val="2200"/>
              <a:buFont typeface="Arial"/>
              <a:buChar char="•"/>
            </a:pPr>
            <a:r>
              <a:rPr lang="pl-PL" sz="2200" dirty="0"/>
              <a:t>Skorzystaj z dostarczonego arkusza roboczego, aby poprowadzić Cię przez każdy krok, a następnie udostępnij swoją wersję roboczą swoim rówieśnikom, aby uzyskać informacje zwrotne na żywo. Link do arkusza do pobrania: </a:t>
            </a:r>
            <a:r>
              <a:rPr lang="pl-PL" sz="2200" b="1" u="sng" dirty="0">
                <a:solidFill>
                  <a:srgbClr val="0070C0"/>
                </a:solidFill>
              </a:rPr>
              <a:t>Zrównoważona wizja - arkusz roboczy</a:t>
            </a:r>
            <a:endParaRPr sz="2200" b="1" u="sng" dirty="0">
              <a:solidFill>
                <a:srgbClr val="0070C0"/>
              </a:solidFill>
            </a:endParaRPr>
          </a:p>
          <a:p>
            <a:pPr marL="228600" lvl="0" indent="-228600" algn="just" rtl="0">
              <a:lnSpc>
                <a:spcPct val="103333"/>
              </a:lnSpc>
              <a:spcBef>
                <a:spcPts val="0"/>
              </a:spcBef>
              <a:spcAft>
                <a:spcPts val="0"/>
              </a:spcAft>
              <a:buClr>
                <a:srgbClr val="595959"/>
              </a:buClr>
              <a:buSzPts val="2400"/>
              <a:buNone/>
            </a:pPr>
            <a:r>
              <a:rPr lang="en-GB" sz="2200" b="1" dirty="0" err="1"/>
              <a:t>Udostępnianie</a:t>
            </a:r>
            <a:r>
              <a:rPr lang="en-GB" sz="2200" b="1" dirty="0"/>
              <a:t> w </a:t>
            </a:r>
            <a:r>
              <a:rPr lang="en-GB" sz="2200" b="1" dirty="0" err="1"/>
              <a:t>grupie</a:t>
            </a:r>
            <a:r>
              <a:rPr lang="en-GB" sz="2200" b="1" dirty="0"/>
              <a:t>:</a:t>
            </a:r>
            <a:endParaRPr sz="2200" dirty="0"/>
          </a:p>
          <a:p>
            <a:pPr marL="342900" lvl="0" indent="-330200" algn="just" rtl="0">
              <a:lnSpc>
                <a:spcPct val="103333"/>
              </a:lnSpc>
              <a:spcBef>
                <a:spcPts val="0"/>
              </a:spcBef>
              <a:spcAft>
                <a:spcPts val="0"/>
              </a:spcAft>
              <a:buClr>
                <a:srgbClr val="595959"/>
              </a:buClr>
              <a:buSzPts val="2200"/>
              <a:buFont typeface="Arial"/>
              <a:buChar char="•"/>
            </a:pPr>
            <a:r>
              <a:rPr lang="pl-PL" sz="2200" dirty="0"/>
              <a:t>Po opracowaniu deklaracji wizji, podziel się nią w małych grupach w celu uzyskania wsparcia i przeprowadź burzę mózgów, jak wcielić tę wizję w codzienne operacje</a:t>
            </a:r>
            <a:r>
              <a:rPr lang="en-GB" sz="2200" dirty="0"/>
              <a:t>.</a:t>
            </a:r>
            <a:endParaRPr sz="2200" b="1" dirty="0"/>
          </a:p>
          <a:p>
            <a:pPr marL="228600" lvl="0" indent="-228600" algn="just" rtl="0">
              <a:lnSpc>
                <a:spcPct val="103333"/>
              </a:lnSpc>
              <a:spcBef>
                <a:spcPts val="0"/>
              </a:spcBef>
              <a:spcAft>
                <a:spcPts val="0"/>
              </a:spcAft>
              <a:buClr>
                <a:srgbClr val="595959"/>
              </a:buClr>
              <a:buSzPts val="2400"/>
              <a:buNone/>
            </a:pPr>
            <a:r>
              <a:rPr lang="en-GB" sz="2200" b="1" dirty="0" err="1"/>
              <a:t>Wdrażanie</a:t>
            </a:r>
            <a:r>
              <a:rPr lang="en-GB" sz="2200" b="1" dirty="0"/>
              <a:t> </a:t>
            </a:r>
            <a:r>
              <a:rPr lang="en-GB" sz="2200" b="1" dirty="0" err="1"/>
              <a:t>wizji</a:t>
            </a:r>
            <a:r>
              <a:rPr lang="en-GB" sz="2200" b="1" dirty="0"/>
              <a:t>:</a:t>
            </a:r>
            <a:endParaRPr sz="2200" dirty="0"/>
          </a:p>
          <a:p>
            <a:pPr marL="342900" lvl="0" indent="-330200" algn="just" rtl="0">
              <a:lnSpc>
                <a:spcPct val="103333"/>
              </a:lnSpc>
              <a:spcBef>
                <a:spcPts val="0"/>
              </a:spcBef>
              <a:spcAft>
                <a:spcPts val="0"/>
              </a:spcAft>
              <a:buClr>
                <a:srgbClr val="595959"/>
              </a:buClr>
              <a:buSzPts val="2200"/>
              <a:buFont typeface="Arial"/>
              <a:buChar char="•"/>
            </a:pPr>
            <a:r>
              <a:rPr lang="pl-PL" sz="2200" dirty="0"/>
              <a:t>Teraz, gdy masz już wizję zrównoważonego rozwoju, następnym krokiem jest zintegrowanie jej ze wszystkimi aspektami swojej działalności - od polityki po codzienne praktyki. Rozważ ustanowienie kwartalnego przeglądu, aby śledzić postępy w realizacji tej wizji</a:t>
            </a:r>
            <a:r>
              <a:rPr lang="en-GB" sz="2200" dirty="0"/>
              <a:t>.</a:t>
            </a:r>
            <a:endParaRPr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7"/>
          <p:cNvSpPr txBox="1">
            <a:spLocks noGrp="1"/>
          </p:cNvSpPr>
          <p:nvPr>
            <p:ph type="body" idx="2"/>
          </p:nvPr>
        </p:nvSpPr>
        <p:spPr>
          <a:xfrm>
            <a:off x="376165" y="1441165"/>
            <a:ext cx="5585364" cy="28081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2.3 </a:t>
            </a:r>
            <a:r>
              <a:rPr lang="pl-PL" dirty="0"/>
              <a:t>SZKOLENIA I EDUKACJA PRACOWNIKÓW W ZAKRESIE ZRÓWNOWAŻONEGO ROZWOJU</a:t>
            </a:r>
            <a:endParaRPr dirty="0"/>
          </a:p>
        </p:txBody>
      </p:sp>
      <p:pic>
        <p:nvPicPr>
          <p:cNvPr id="442" name="Google Shape;442;p27"/>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083676" y="0"/>
            <a:ext cx="5361066" cy="6858000"/>
          </a:xfrm>
          <a:prstGeom prst="rect">
            <a:avLst/>
          </a:prstGeom>
          <a:solidFill>
            <a:srgbClr val="D8D8D8"/>
          </a:solid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8"/>
          <p:cNvSpPr txBox="1">
            <a:spLocks noGrp="1"/>
          </p:cNvSpPr>
          <p:nvPr>
            <p:ph type="body" idx="1"/>
          </p:nvPr>
        </p:nvSpPr>
        <p:spPr>
          <a:xfrm>
            <a:off x="607555" y="587575"/>
            <a:ext cx="62683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Wprowadzenie</a:t>
            </a:r>
            <a:r>
              <a:rPr lang="en-GB" dirty="0"/>
              <a:t> do </a:t>
            </a:r>
            <a:r>
              <a:rPr lang="en-GB" dirty="0" err="1"/>
              <a:t>podnoszenia</a:t>
            </a:r>
            <a:r>
              <a:rPr lang="en-GB" dirty="0"/>
              <a:t> </a:t>
            </a:r>
            <a:r>
              <a:rPr lang="en-GB" dirty="0" err="1"/>
              <a:t>kwalifikacji</a:t>
            </a:r>
            <a:endParaRPr dirty="0"/>
          </a:p>
        </p:txBody>
      </p:sp>
      <p:pic>
        <p:nvPicPr>
          <p:cNvPr id="449" name="Google Shape;449;p2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450" name="Google Shape;450;p28"/>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Podnoszenie kwalifikacji w zakresie zrównoważonego rozwoju obejmuje ciągłe uczenie się i rozwój umiejętności, aby dotrzymać kroku zmieniającym się standardom i praktykom środowiskowym. </a:t>
            </a:r>
            <a:r>
              <a:rPr lang="pl-PL" b="1" dirty="0"/>
              <a:t>Wyposaża pracowników </a:t>
            </a:r>
            <a:r>
              <a:rPr lang="pl-PL" dirty="0"/>
              <a:t>w wiedzę i umiejętności niezbędne do skutecznego wdrażania zrównoważonych modeli biznesowych</a:t>
            </a:r>
            <a:r>
              <a:rPr lang="en-GB" dirty="0"/>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7"/>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dirty="0">
                <a:solidFill>
                  <a:srgbClr val="595959"/>
                </a:solidFill>
              </a:rPr>
              <a:t>Zestaw startowy SOS - spis treści</a:t>
            </a:r>
          </a:p>
        </p:txBody>
      </p:sp>
      <p:graphicFrame>
        <p:nvGraphicFramePr>
          <p:cNvPr id="2" name="Google Shape;186;p9">
            <a:extLst>
              <a:ext uri="{FF2B5EF4-FFF2-40B4-BE49-F238E27FC236}">
                <a16:creationId xmlns:a16="http://schemas.microsoft.com/office/drawing/2014/main" id="{A4C35B93-A354-A7C4-C133-6B131C60697B}"/>
              </a:ext>
            </a:extLst>
          </p:cNvPr>
          <p:cNvGraphicFramePr/>
          <p:nvPr>
            <p:extLst>
              <p:ext uri="{D42A27DB-BD31-4B8C-83A1-F6EECF244321}">
                <p14:modId xmlns:p14="http://schemas.microsoft.com/office/powerpoint/2010/main" val="4107863292"/>
              </p:ext>
            </p:extLst>
          </p:nvPr>
        </p:nvGraphicFramePr>
        <p:xfrm>
          <a:off x="621784" y="1253671"/>
          <a:ext cx="10604250" cy="4854860"/>
        </p:xfrm>
        <a:graphic>
          <a:graphicData uri="http://schemas.openxmlformats.org/drawingml/2006/table">
            <a:tbl>
              <a:tblPr firstRow="1" bandRow="1">
                <a:noFill/>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None/>
                      </a:pPr>
                      <a:r>
                        <a:rPr lang="en-US" sz="3600" b="1" i="0" u="none" strike="noStrike" cap="none" dirty="0" err="1">
                          <a:solidFill>
                            <a:srgbClr val="73B64B"/>
                          </a:solidFill>
                          <a:latin typeface="Calibri"/>
                          <a:ea typeface="Calibri"/>
                          <a:cs typeface="Calibri"/>
                          <a:sym typeface="Arial"/>
                        </a:rPr>
                        <a:t>Nazwa</a:t>
                      </a:r>
                      <a:r>
                        <a:rPr lang="en-US" sz="3600" b="1" i="0" u="none" strike="noStrike" cap="none" dirty="0">
                          <a:solidFill>
                            <a:srgbClr val="73B64B"/>
                          </a:solidFill>
                          <a:latin typeface="Calibri"/>
                          <a:ea typeface="Calibri"/>
                          <a:cs typeface="Calibri"/>
                          <a:sym typeface="Arial"/>
                        </a:rPr>
                        <a:t> </a:t>
                      </a:r>
                      <a:r>
                        <a:rPr lang="en-US" sz="3600" b="1" i="0" u="none" strike="noStrike" cap="none" dirty="0" err="1">
                          <a:solidFill>
                            <a:srgbClr val="73B64B"/>
                          </a:solidFill>
                          <a:latin typeface="Calibri"/>
                          <a:ea typeface="Calibri"/>
                          <a:cs typeface="Calibri"/>
                          <a:sym typeface="Arial"/>
                        </a:rPr>
                        <a:t>rozdziału</a:t>
                      </a:r>
                      <a:endParaRPr sz="3600" b="1" i="0" u="none" strike="noStrike" cap="none"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en-US" sz="3600" b="1" i="0" u="none" strike="noStrike" cap="none" dirty="0" err="1">
                          <a:solidFill>
                            <a:srgbClr val="73B64B"/>
                          </a:solidFill>
                          <a:latin typeface="Calibri"/>
                          <a:ea typeface="Calibri"/>
                          <a:cs typeface="Calibri"/>
                          <a:sym typeface="Arial"/>
                        </a:rPr>
                        <a:t>Nazwa</a:t>
                      </a:r>
                      <a:r>
                        <a:rPr lang="en-US" sz="3600" b="1" i="0" u="none" strike="noStrike" cap="none" dirty="0">
                          <a:solidFill>
                            <a:srgbClr val="73B64B"/>
                          </a:solidFill>
                          <a:latin typeface="Calibri"/>
                          <a:ea typeface="Calibri"/>
                          <a:cs typeface="Calibri"/>
                          <a:sym typeface="Arial"/>
                        </a:rPr>
                        <a:t> </a:t>
                      </a:r>
                      <a:r>
                        <a:rPr lang="en-US" sz="3600" b="1" i="0" u="none" strike="noStrike" cap="none" dirty="0" err="1">
                          <a:solidFill>
                            <a:srgbClr val="73B64B"/>
                          </a:solidFill>
                          <a:latin typeface="Calibri"/>
                          <a:ea typeface="Calibri"/>
                          <a:cs typeface="Calibri"/>
                          <a:sym typeface="Arial"/>
                        </a:rPr>
                        <a:t>rozdziału</a:t>
                      </a:r>
                      <a:endParaRPr sz="3600" b="1" i="0" u="none" strike="noStrike" cap="none"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Wprowadzenie do zestawu startowego SOS</a:t>
                      </a: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7-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Przejrzystość</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łańcucha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dostaw</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594004">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1-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działalność</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biznesowa</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8-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Wzorcowe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praktyki</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2-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myślenie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9-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Narzędzia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cyfrowe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577418">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3-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Angażowanie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pracowników</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Rozdział10-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Pułapki</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w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zrównoważonych</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biznesach</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4-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Obsługa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klientów</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ekologicznych</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Podsumowanie do zestawu startowego SOS</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5-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Partnerstwa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wspólnotowe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Kluczowe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terminy</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definicje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6-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Ocena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planowanie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Wykaz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źródeł</a:t>
                      </a:r>
                      <a:endPar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9"/>
          <p:cNvSpPr txBox="1">
            <a:spLocks noGrp="1"/>
          </p:cNvSpPr>
          <p:nvPr>
            <p:ph type="body" idx="1"/>
          </p:nvPr>
        </p:nvSpPr>
        <p:spPr>
          <a:xfrm>
            <a:off x="703440" y="396586"/>
            <a:ext cx="10785120" cy="11146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Zasoby edukacyjne do ciągłego podnoszenia kwalifikacji</a:t>
            </a:r>
            <a:endParaRPr dirty="0"/>
          </a:p>
        </p:txBody>
      </p:sp>
      <p:sp>
        <p:nvSpPr>
          <p:cNvPr id="456" name="Google Shape;456;p29"/>
          <p:cNvSpPr txBox="1">
            <a:spLocks noGrp="1"/>
          </p:cNvSpPr>
          <p:nvPr>
            <p:ph type="body" idx="2"/>
          </p:nvPr>
        </p:nvSpPr>
        <p:spPr>
          <a:xfrm>
            <a:off x="438692" y="1403686"/>
            <a:ext cx="10919590" cy="5057728"/>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pl-PL" b="1" dirty="0">
                <a:solidFill>
                  <a:srgbClr val="1E75B0"/>
                </a:solidFill>
              </a:rPr>
              <a:t>Kursy online: </a:t>
            </a:r>
            <a:r>
              <a:rPr lang="pl-PL" dirty="0">
                <a:solidFill>
                  <a:schemeClr val="bg2">
                    <a:lumMod val="50000"/>
                  </a:schemeClr>
                </a:solidFill>
              </a:rPr>
              <a:t>Platformy takie jak </a:t>
            </a:r>
            <a:r>
              <a:rPr lang="pl-PL" u="sng" dirty="0">
                <a:solidFill>
                  <a:srgbClr val="0070C0"/>
                </a:solidFill>
              </a:rPr>
              <a:t>Coursera</a:t>
            </a:r>
            <a:r>
              <a:rPr lang="pl-PL" dirty="0">
                <a:solidFill>
                  <a:schemeClr val="bg2">
                    <a:lumMod val="50000"/>
                  </a:schemeClr>
                </a:solidFill>
              </a:rPr>
              <a:t> i </a:t>
            </a:r>
            <a:r>
              <a:rPr lang="pl-PL" u="sng" dirty="0" err="1">
                <a:solidFill>
                  <a:srgbClr val="0070C0"/>
                </a:solidFill>
              </a:rPr>
              <a:t>edX</a:t>
            </a:r>
            <a:r>
              <a:rPr lang="pl-PL" u="sng" dirty="0">
                <a:solidFill>
                  <a:schemeClr val="bg2">
                    <a:lumMod val="50000"/>
                  </a:schemeClr>
                </a:solidFill>
              </a:rPr>
              <a:t> </a:t>
            </a:r>
            <a:r>
              <a:rPr lang="pl-PL" dirty="0">
                <a:solidFill>
                  <a:schemeClr val="bg2">
                    <a:lumMod val="50000"/>
                  </a:schemeClr>
                </a:solidFill>
              </a:rPr>
              <a:t>oferują kursy na temat zrównoważonego rozwoju z najlepszych uniwersytetów na całym świecie. Tematy obejmują zarówno gospodarkę o obiegu zamkniętym, jak i zrównoważone strategie biznesowe</a:t>
            </a:r>
            <a:r>
              <a:rPr lang="en-GB" dirty="0">
                <a:solidFill>
                  <a:schemeClr val="bg2">
                    <a:lumMod val="50000"/>
                  </a:schemeClr>
                </a:solidFill>
              </a:rPr>
              <a:t>.</a:t>
            </a:r>
            <a:endParaRPr dirty="0">
              <a:solidFill>
                <a:schemeClr val="bg2">
                  <a:lumMod val="50000"/>
                </a:schemeClr>
              </a:solidFill>
            </a:endParaRPr>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pl-PL" b="1" dirty="0">
                <a:solidFill>
                  <a:srgbClr val="1E75B0"/>
                </a:solidFill>
              </a:rPr>
              <a:t>Warsztaty i seminaria internetowe: </a:t>
            </a:r>
            <a:r>
              <a:rPr lang="pl-PL" dirty="0">
                <a:solidFill>
                  <a:schemeClr val="bg2">
                    <a:lumMod val="50000"/>
                  </a:schemeClr>
                </a:solidFill>
              </a:rPr>
              <a:t>Weź udział w interaktywnych sesjach na żywo z ekspertami branżowymi. Poszukaj webinariów organizowanych przez organizacje takie jak </a:t>
            </a:r>
            <a:r>
              <a:rPr lang="pl-PL" u="sng" dirty="0">
                <a:solidFill>
                  <a:srgbClr val="0070C0"/>
                </a:solidFill>
              </a:rPr>
              <a:t>Green Business </a:t>
            </a:r>
            <a:r>
              <a:rPr lang="pl-PL" u="sng" dirty="0" err="1">
                <a:solidFill>
                  <a:srgbClr val="0070C0"/>
                </a:solidFill>
              </a:rPr>
              <a:t>Bureau</a:t>
            </a:r>
            <a:r>
              <a:rPr lang="pl-PL" u="sng" dirty="0">
                <a:solidFill>
                  <a:srgbClr val="0070C0"/>
                </a:solidFill>
              </a:rPr>
              <a:t> </a:t>
            </a:r>
            <a:r>
              <a:rPr lang="pl-PL" dirty="0">
                <a:solidFill>
                  <a:schemeClr val="bg2">
                    <a:lumMod val="50000"/>
                  </a:schemeClr>
                </a:solidFill>
              </a:rPr>
              <a:t>lub lokalne agencje środowiskowe.</a:t>
            </a:r>
            <a:endParaRPr dirty="0">
              <a:solidFill>
                <a:schemeClr val="bg2">
                  <a:lumMod val="50000"/>
                </a:schemeClr>
              </a:solidFill>
            </a:endParaRPr>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err="1">
                <a:solidFill>
                  <a:srgbClr val="1E75B0"/>
                </a:solidFill>
              </a:rPr>
              <a:t>Wewnętrzne</a:t>
            </a:r>
            <a:r>
              <a:rPr lang="en-GB" b="1" dirty="0">
                <a:solidFill>
                  <a:srgbClr val="1E75B0"/>
                </a:solidFill>
              </a:rPr>
              <a:t> </a:t>
            </a:r>
            <a:r>
              <a:rPr lang="en-GB" b="1" dirty="0" err="1">
                <a:solidFill>
                  <a:srgbClr val="1E75B0"/>
                </a:solidFill>
              </a:rPr>
              <a:t>programy</a:t>
            </a:r>
            <a:r>
              <a:rPr lang="en-GB" b="1" dirty="0">
                <a:solidFill>
                  <a:srgbClr val="1E75B0"/>
                </a:solidFill>
              </a:rPr>
              <a:t> </a:t>
            </a:r>
            <a:r>
              <a:rPr lang="en-GB" b="1" dirty="0" err="1">
                <a:solidFill>
                  <a:srgbClr val="1E75B0"/>
                </a:solidFill>
              </a:rPr>
              <a:t>szkoleniowe</a:t>
            </a:r>
            <a:r>
              <a:rPr lang="en-GB" b="1" dirty="0">
                <a:solidFill>
                  <a:srgbClr val="1E75B0"/>
                </a:solidFill>
              </a:rPr>
              <a:t>: </a:t>
            </a:r>
            <a:r>
              <a:rPr lang="pl-PL" dirty="0">
                <a:solidFill>
                  <a:schemeClr val="bg2">
                    <a:lumMod val="50000"/>
                  </a:schemeClr>
                </a:solidFill>
              </a:rPr>
              <a:t>Opracowanie niestandardowych modułów szkoleniowych dostosowanych do konkretnych potrzeb firmy w zakresie zrównoważonego rozwoju. Obejmują one zarówno elementy teoretyczne, jak i praktyczne.</a:t>
            </a:r>
            <a:endParaRPr dirty="0">
              <a:solidFill>
                <a:schemeClr val="bg2">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body" idx="1"/>
          </p:nvPr>
        </p:nvSpPr>
        <p:spPr>
          <a:xfrm>
            <a:off x="4688747" y="552574"/>
            <a:ext cx="6341766" cy="5820794"/>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Sprzedawca detaliczny z branży modowej, który wdrożył skuteczny program podnoszenia kwalifikacji, aby edukować swoich pracowników w zakresie zrównoważonych materiałów i etycznych łańcuchów dostaw</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Opracowano 6-miesięczny program szkoleniowy obejmujący comiesięczne warsztaty, moduły online i sesje praktyczne z wykorzystaniem zrównoważonych materiałów</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Program doprowadził do 25% wzrostu wykorzystania materiałów pochodzących z recyklingu i 40% poprawy efektywności energetycznej we wszystkich operacjach</a:t>
            </a:r>
            <a:r>
              <a:rPr lang="en-GB" dirty="0"/>
              <a:t>.</a:t>
            </a:r>
            <a:endParaRPr dirty="0"/>
          </a:p>
        </p:txBody>
      </p:sp>
      <p:sp>
        <p:nvSpPr>
          <p:cNvPr id="463" name="Google Shape;463;p30"/>
          <p:cNvSpPr txBox="1">
            <a:spLocks noGrp="1"/>
          </p:cNvSpPr>
          <p:nvPr>
            <p:ph type="body" idx="2"/>
          </p:nvPr>
        </p:nvSpPr>
        <p:spPr>
          <a:xfrm>
            <a:off x="237744" y="835090"/>
            <a:ext cx="3886199"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STUDIUM PRZYPADKU: </a:t>
            </a:r>
            <a:r>
              <a:rPr lang="en-GB" dirty="0" err="1"/>
              <a:t>CleanEarth</a:t>
            </a:r>
            <a:r>
              <a:rPr lang="en-GB" dirty="0"/>
              <a:t> Apparel</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Aktywność - Ocena umiejętności w zakresie zrównoważonego rozwoju</a:t>
            </a:r>
            <a:endParaRPr dirty="0"/>
          </a:p>
        </p:txBody>
      </p:sp>
      <p:sp>
        <p:nvSpPr>
          <p:cNvPr id="470" name="Google Shape;470;p3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Ocena umiejętności w zakresie zrównoważonego rozwoju pomaga pracownikom zrozumieć ich obecne możliwości i zidentyfikować obszary wymagające rozwoju. Dzięki temu pracownicy mogą sprostać wymaganiom zielonej gospodarki (The Learning &amp; Performance </a:t>
            </a:r>
            <a:r>
              <a:rPr lang="pl-PL" dirty="0" err="1"/>
              <a:t>Institute</a:t>
            </a:r>
            <a:r>
              <a:rPr lang="pl-PL" dirty="0"/>
              <a:t>, 2021).</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a:t>NARZĘDZIE PLANU DZIAŁANIA SOS.</a:t>
            </a:r>
            <a:endParaRPr dirty="0"/>
          </a:p>
          <a:p>
            <a:pPr marL="0" lvl="0" indent="0" algn="just" rtl="0">
              <a:lnSpc>
                <a:spcPct val="103333"/>
              </a:lnSpc>
              <a:spcBef>
                <a:spcPts val="0"/>
              </a:spcBef>
              <a:spcAft>
                <a:spcPts val="0"/>
              </a:spcAft>
              <a:buClr>
                <a:srgbClr val="595959"/>
              </a:buClr>
              <a:buSzPts val="2400"/>
              <a:buNone/>
            </a:pPr>
            <a:r>
              <a:rPr lang="pl-PL" dirty="0"/>
              <a:t>Kliknij tutaj, aby wziąć udział</a:t>
            </a:r>
            <a:r>
              <a:rPr lang="en-GB" dirty="0"/>
              <a:t> </a:t>
            </a:r>
            <a:r>
              <a:rPr lang="en-GB" u="sng" dirty="0">
                <a:solidFill>
                  <a:srgbClr val="1E75B0"/>
                </a:solidFill>
              </a:rPr>
              <a:t>SOS Assessment </a:t>
            </a:r>
            <a:r>
              <a:rPr lang="pl-PL" dirty="0"/>
              <a:t>i otrzymać swój własny, spersonalizowany Action </a:t>
            </a:r>
            <a:r>
              <a:rPr lang="pl-PL" dirty="0" err="1"/>
              <a:t>pLan</a:t>
            </a:r>
            <a:r>
              <a:rPr lang="en-GB" dirty="0"/>
              <a: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2"/>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3600"/>
              <a:buNone/>
            </a:pPr>
            <a:r>
              <a:rPr lang="en-GB" dirty="0"/>
              <a:t>2.4 </a:t>
            </a:r>
            <a:r>
              <a:rPr lang="pl-PL" dirty="0"/>
              <a:t>TWORZENIE MIEJSC PRACY I ROZWÓJ PRZEDSIĘBIORCZOŚCI</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3"/>
          <p:cNvSpPr txBox="1">
            <a:spLocks noGrp="1"/>
          </p:cNvSpPr>
          <p:nvPr>
            <p:ph type="body" idx="1"/>
          </p:nvPr>
        </p:nvSpPr>
        <p:spPr>
          <a:xfrm>
            <a:off x="904856" y="618626"/>
            <a:ext cx="10357754" cy="1252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Wspieranie zielonych miejsc pracy w mikroprzedsiębiorstwach</a:t>
            </a:r>
            <a:endParaRPr dirty="0"/>
          </a:p>
        </p:txBody>
      </p:sp>
      <p:sp>
        <p:nvSpPr>
          <p:cNvPr id="483" name="Google Shape;483;p3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Przejście na zieloną gospodarkę nie tylko chroni środowisko, ale także generuje nowe możliwości zatrudnienia. Zrównoważone praktyki często wymagają nowych umiejętności i ról, co prowadzi do tworzenia miejsc pracy (Międzynarodowa Organizacja Pracy, 2018).</a:t>
            </a:r>
          </a:p>
          <a:p>
            <a:pPr marL="0" lvl="0" indent="0" algn="just" rtl="0">
              <a:lnSpc>
                <a:spcPct val="103333"/>
              </a:lnSpc>
              <a:spcBef>
                <a:spcPts val="0"/>
              </a:spcBef>
              <a:spcAft>
                <a:spcPts val="0"/>
              </a:spcAft>
              <a:buClr>
                <a:srgbClr val="595959"/>
              </a:buClr>
              <a:buSzPts val="2400"/>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Zielone miejsca pracy na rzecz zrównoważonego rozwoju: Zielone miejsca pracy to stanowiska w rolnictwie, produkcji, badaniach i rozwoju, działalności administracyjnej i usługowej, które w znacznym stopniu przyczyniają się do zachowania lub przywrócenia jakości środowiska (UNEP, 2019)</a:t>
            </a:r>
            <a:r>
              <a:rPr lang="en-GB" dirty="0"/>
              <a:t>.</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Strategie tworzenia zielonych miejsc pracy</a:t>
            </a:r>
            <a:endParaRPr dirty="0"/>
          </a:p>
        </p:txBody>
      </p:sp>
      <p:sp>
        <p:nvSpPr>
          <p:cNvPr id="490" name="Google Shape;490;p34"/>
          <p:cNvSpPr txBox="1">
            <a:spLocks noGrp="1"/>
          </p:cNvSpPr>
          <p:nvPr>
            <p:ph type="body" idx="2"/>
          </p:nvPr>
        </p:nvSpPr>
        <p:spPr>
          <a:xfrm>
            <a:off x="188259" y="2134716"/>
            <a:ext cx="11698941" cy="4642602"/>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pl-PL" b="1" dirty="0">
                <a:solidFill>
                  <a:srgbClr val="1E75B0"/>
                </a:solidFill>
              </a:rPr>
              <a:t>Innowacje w ofercie produktów i usług</a:t>
            </a:r>
            <a:r>
              <a:rPr lang="en-GB" b="1" dirty="0">
                <a:solidFill>
                  <a:srgbClr val="1E75B0"/>
                </a:solidFill>
              </a:rPr>
              <a:t>: </a:t>
            </a:r>
            <a:r>
              <a:rPr lang="pl-PL" dirty="0"/>
              <a:t>Dywersyfikacja w kierunku ekologicznych produktów lub usług, które zaspokajają rosnące zapotrzebowanie konsumentów na zrównoważony rozwój, co może również stworzyć nowe role w firmie</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err="1">
                <a:solidFill>
                  <a:srgbClr val="1E75B0"/>
                </a:solidFill>
              </a:rPr>
              <a:t>Inwestowanie</a:t>
            </a:r>
            <a:r>
              <a:rPr lang="en-GB" b="1" dirty="0">
                <a:solidFill>
                  <a:srgbClr val="1E75B0"/>
                </a:solidFill>
              </a:rPr>
              <a:t> w </a:t>
            </a:r>
            <a:r>
              <a:rPr lang="en-GB" b="1" dirty="0" err="1">
                <a:solidFill>
                  <a:srgbClr val="1E75B0"/>
                </a:solidFill>
              </a:rPr>
              <a:t>szkolenia</a:t>
            </a:r>
            <a:r>
              <a:rPr lang="en-GB" b="1" dirty="0">
                <a:solidFill>
                  <a:srgbClr val="1E75B0"/>
                </a:solidFill>
              </a:rPr>
              <a:t> </a:t>
            </a:r>
            <a:r>
              <a:rPr lang="en-GB" b="1" dirty="0" err="1">
                <a:solidFill>
                  <a:srgbClr val="1E75B0"/>
                </a:solidFill>
              </a:rPr>
              <a:t>pracowników</a:t>
            </a:r>
            <a:r>
              <a:rPr lang="en-GB" b="1" dirty="0">
                <a:solidFill>
                  <a:srgbClr val="1E75B0"/>
                </a:solidFill>
              </a:rPr>
              <a:t>: </a:t>
            </a:r>
            <a:r>
              <a:rPr lang="pl-PL" dirty="0"/>
              <a:t>Szkolenie obecnego personelu w zakresie umiejętności ekologicznych, prowadzące do rozwoju nowych ról wewnętrznych skoncentrowanych na zrównoważonym rozwoju (OECD, 2019)</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err="1">
                <a:solidFill>
                  <a:srgbClr val="1E75B0"/>
                </a:solidFill>
              </a:rPr>
              <a:t>Współpraca</a:t>
            </a:r>
            <a:r>
              <a:rPr lang="en-GB" b="1" dirty="0">
                <a:solidFill>
                  <a:srgbClr val="1E75B0"/>
                </a:solidFill>
              </a:rPr>
              <a:t> </a:t>
            </a:r>
            <a:r>
              <a:rPr lang="en-GB" b="1" dirty="0" err="1">
                <a:solidFill>
                  <a:srgbClr val="1E75B0"/>
                </a:solidFill>
              </a:rPr>
              <a:t>i</a:t>
            </a:r>
            <a:r>
              <a:rPr lang="en-GB" b="1" dirty="0">
                <a:solidFill>
                  <a:srgbClr val="1E75B0"/>
                </a:solidFill>
              </a:rPr>
              <a:t> </a:t>
            </a:r>
            <a:r>
              <a:rPr lang="en-GB" b="1" dirty="0" err="1">
                <a:solidFill>
                  <a:srgbClr val="1E75B0"/>
                </a:solidFill>
              </a:rPr>
              <a:t>partnerstwa</a:t>
            </a:r>
            <a:r>
              <a:rPr lang="en-GB" b="1" dirty="0">
                <a:solidFill>
                  <a:srgbClr val="1E75B0"/>
                </a:solidFill>
              </a:rPr>
              <a:t>: </a:t>
            </a:r>
            <a:r>
              <a:rPr lang="pl-PL" dirty="0"/>
              <a:t>Współpraca z lokalnymi instytucjami edukacyjnymi i organizacjami środowiskowymi w celu rozwijania ról, które mogą przynieść korzyści zarówno przedsiębiorstwu, jak i społeczności</a:t>
            </a:r>
            <a:r>
              <a:rPr lang="en-GB" dirty="0"/>
              <a:t>.</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200" dirty="0"/>
              <a:t>AKTYWNOŚĆ: Burza mózgów na temat zielonych ról dla mikroprzedsiębiorstw jutra</a:t>
            </a:r>
            <a:endParaRPr sz="3200" dirty="0"/>
          </a:p>
        </p:txBody>
      </p:sp>
      <p:sp>
        <p:nvSpPr>
          <p:cNvPr id="497" name="Google Shape;497;p35"/>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pl-PL" sz="2200" b="1" dirty="0">
                <a:solidFill>
                  <a:srgbClr val="EB7339"/>
                </a:solidFill>
              </a:rPr>
              <a:t>Identyfikacja potrzeb w zakresie zrównoważonego rozwoju</a:t>
            </a:r>
            <a:r>
              <a:rPr lang="en-GB" sz="2200" b="1" dirty="0">
                <a:solidFill>
                  <a:srgbClr val="EB7339"/>
                </a:solidFill>
              </a:rPr>
              <a:t>: </a:t>
            </a:r>
            <a:r>
              <a:rPr lang="pl-PL" sz="2200" dirty="0"/>
              <a:t>Rozważ wyzwania i możliwości związane ze zrównoważonym rozwojem specyficzne dla Twojej branży. </a:t>
            </a:r>
            <a:r>
              <a:rPr lang="pl-PL" sz="2200" b="1" dirty="0"/>
              <a:t>Jakie role mogą zaspokoić te potrzeby</a:t>
            </a:r>
            <a:r>
              <a:rPr lang="en-GB" sz="2200" b="1" dirty="0"/>
              <a:t>?</a:t>
            </a:r>
            <a:endParaRPr sz="2200" dirty="0"/>
          </a:p>
          <a:p>
            <a:pPr marL="0" lvl="0" indent="0" algn="just" rtl="0">
              <a:lnSpc>
                <a:spcPct val="103333"/>
              </a:lnSpc>
              <a:spcBef>
                <a:spcPts val="0"/>
              </a:spcBef>
              <a:spcAft>
                <a:spcPts val="0"/>
              </a:spcAft>
              <a:buClr>
                <a:srgbClr val="595959"/>
              </a:buClr>
              <a:buSzPts val="2400"/>
              <a:buNone/>
            </a:pPr>
            <a:endParaRPr sz="2200" dirty="0"/>
          </a:p>
          <a:p>
            <a:pPr marL="0" lvl="0" indent="0" algn="just" rtl="0">
              <a:lnSpc>
                <a:spcPct val="103333"/>
              </a:lnSpc>
              <a:spcBef>
                <a:spcPts val="0"/>
              </a:spcBef>
              <a:spcAft>
                <a:spcPts val="0"/>
              </a:spcAft>
              <a:buClr>
                <a:srgbClr val="EB7339"/>
              </a:buClr>
              <a:buSzPts val="2400"/>
              <a:buNone/>
            </a:pPr>
            <a:r>
              <a:rPr lang="en-GB" sz="2200" b="1" dirty="0" err="1">
                <a:solidFill>
                  <a:srgbClr val="EB7339"/>
                </a:solidFill>
              </a:rPr>
              <a:t>Nowe</a:t>
            </a:r>
            <a:r>
              <a:rPr lang="en-GB" sz="2200" b="1" dirty="0">
                <a:solidFill>
                  <a:srgbClr val="EB7339"/>
                </a:solidFill>
              </a:rPr>
              <a:t> </a:t>
            </a:r>
            <a:r>
              <a:rPr lang="en-GB" sz="2200" b="1" dirty="0" err="1">
                <a:solidFill>
                  <a:srgbClr val="EB7339"/>
                </a:solidFill>
              </a:rPr>
              <a:t>Horyzonty</a:t>
            </a:r>
            <a:r>
              <a:rPr lang="en-GB" sz="2200" b="1" dirty="0">
                <a:solidFill>
                  <a:srgbClr val="EB7339"/>
                </a:solidFill>
              </a:rPr>
              <a:t> </a:t>
            </a:r>
            <a:r>
              <a:rPr lang="en-GB" sz="2200" b="1" dirty="0" err="1">
                <a:solidFill>
                  <a:srgbClr val="EB7339"/>
                </a:solidFill>
              </a:rPr>
              <a:t>Wyobraźni</a:t>
            </a:r>
            <a:r>
              <a:rPr lang="en-GB" sz="2200" b="1" dirty="0">
                <a:solidFill>
                  <a:srgbClr val="EB7339"/>
                </a:solidFill>
              </a:rPr>
              <a:t>: </a:t>
            </a:r>
            <a:r>
              <a:rPr lang="pl-PL" sz="2200" dirty="0"/>
              <a:t>Myśl nie tylko o obecnych stanowiskach. </a:t>
            </a:r>
            <a:r>
              <a:rPr lang="pl-PL" sz="2200" b="1" dirty="0"/>
              <a:t>Jakie nowe stanowiska mogą się pojawić, gdy zrównoważony rozwój będzie coraz bardziej zintegrowany z operacjami biznesowymi</a:t>
            </a:r>
            <a:r>
              <a:rPr lang="en-GB" sz="2200" b="1" dirty="0"/>
              <a:t>?</a:t>
            </a:r>
            <a:endParaRPr sz="2200" dirty="0"/>
          </a:p>
          <a:p>
            <a:pPr marL="0" lvl="0" indent="0" algn="just" rtl="0">
              <a:lnSpc>
                <a:spcPct val="103333"/>
              </a:lnSpc>
              <a:spcBef>
                <a:spcPts val="0"/>
              </a:spcBef>
              <a:spcAft>
                <a:spcPts val="0"/>
              </a:spcAft>
              <a:buClr>
                <a:srgbClr val="595959"/>
              </a:buClr>
              <a:buSzPts val="2400"/>
              <a:buNone/>
            </a:pPr>
            <a:endParaRPr sz="2200" dirty="0"/>
          </a:p>
          <a:p>
            <a:pPr marL="0" lvl="0" indent="0" algn="just" rtl="0">
              <a:lnSpc>
                <a:spcPct val="103333"/>
              </a:lnSpc>
              <a:spcBef>
                <a:spcPts val="0"/>
              </a:spcBef>
              <a:spcAft>
                <a:spcPts val="0"/>
              </a:spcAft>
              <a:buClr>
                <a:srgbClr val="EB7339"/>
              </a:buClr>
              <a:buSzPts val="2400"/>
              <a:buNone/>
            </a:pPr>
            <a:r>
              <a:rPr lang="pl-PL" sz="2200" b="1" dirty="0">
                <a:solidFill>
                  <a:srgbClr val="EB7339"/>
                </a:solidFill>
              </a:rPr>
              <a:t>Koncentracja na oddziaływaniu na społeczność</a:t>
            </a:r>
            <a:r>
              <a:rPr lang="en-GB" sz="2200" b="1" dirty="0">
                <a:solidFill>
                  <a:srgbClr val="EB7339"/>
                </a:solidFill>
              </a:rPr>
              <a:t>: </a:t>
            </a:r>
            <a:r>
              <a:rPr lang="pl-PL" sz="2200" b="1" dirty="0"/>
              <a:t>Jakie nowe role mogą również przynieść korzyści lokalnej społeczności lub regionowi w zakresie zdrowia środowiskowego i edukacji</a:t>
            </a:r>
            <a:r>
              <a:rPr lang="en-GB" sz="2200" b="1" dirty="0"/>
              <a:t>?</a:t>
            </a:r>
            <a:endParaRPr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Wytyczne</a:t>
            </a:r>
            <a:r>
              <a:rPr lang="en-GB" dirty="0"/>
              <a:t> </a:t>
            </a:r>
            <a:r>
              <a:rPr lang="en-GB" dirty="0" err="1"/>
              <a:t>dotyczące</a:t>
            </a:r>
            <a:r>
              <a:rPr lang="en-GB" dirty="0"/>
              <a:t> </a:t>
            </a:r>
            <a:r>
              <a:rPr lang="en-GB" dirty="0" err="1"/>
              <a:t>burzy</a:t>
            </a:r>
            <a:r>
              <a:rPr lang="en-GB" dirty="0"/>
              <a:t> </a:t>
            </a:r>
            <a:r>
              <a:rPr lang="en-GB" dirty="0" err="1"/>
              <a:t>mózgów</a:t>
            </a:r>
            <a:endParaRPr dirty="0"/>
          </a:p>
        </p:txBody>
      </p:sp>
      <p:sp>
        <p:nvSpPr>
          <p:cNvPr id="504" name="Google Shape;504;p3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pl-PL" dirty="0"/>
              <a:t>Wszystkie pomysły są mile widziane. Zachęcaj członków zespołu do kreatywnego i swobodnego myślenia bez ograniczeń.</a:t>
            </a:r>
          </a:p>
          <a:p>
            <a:pPr marL="457200" lvl="0" indent="-457200" algn="just" rtl="0">
              <a:lnSpc>
                <a:spcPct val="103333"/>
              </a:lnSpc>
              <a:spcBef>
                <a:spcPts val="0"/>
              </a:spcBef>
              <a:spcAft>
                <a:spcPts val="0"/>
              </a:spcAft>
              <a:buClr>
                <a:srgbClr val="595959"/>
              </a:buClr>
              <a:buSzPts val="2400"/>
              <a:buFont typeface="Calibri"/>
              <a:buAutoNum type="arabicPeriod"/>
            </a:pPr>
            <a:r>
              <a:rPr lang="pl-PL" dirty="0"/>
              <a:t>Zachęcając do kreatywności, należy również wziąć pod uwagę praktyczność i potencjalny wpływ nowych ról.</a:t>
            </a:r>
          </a:p>
          <a:p>
            <a:pPr marL="457200" lvl="0" indent="-457200" algn="just" rtl="0">
              <a:lnSpc>
                <a:spcPct val="103333"/>
              </a:lnSpc>
              <a:spcBef>
                <a:spcPts val="0"/>
              </a:spcBef>
              <a:spcAft>
                <a:spcPts val="0"/>
              </a:spcAft>
              <a:buClr>
                <a:srgbClr val="595959"/>
              </a:buClr>
              <a:buSzPts val="2400"/>
              <a:buFont typeface="Calibri"/>
              <a:buAutoNum type="arabicPeriod"/>
            </a:pPr>
            <a:r>
              <a:rPr lang="pl-PL" dirty="0"/>
              <a:t>Dokumentuj wszystkie sugestie, a następnie pogrupuj je w kategorie, takie jak „natychmiastowe wdrożenie”, „wymaga dalszych badań” i „cel długoterminowy”.</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Zasoby</a:t>
            </a:r>
            <a:r>
              <a:rPr lang="en-GB" dirty="0"/>
              <a:t> do </a:t>
            </a:r>
            <a:r>
              <a:rPr lang="en-GB" dirty="0" err="1"/>
              <a:t>dalszej</a:t>
            </a:r>
            <a:r>
              <a:rPr lang="en-GB" dirty="0"/>
              <a:t> </a:t>
            </a:r>
            <a:r>
              <a:rPr lang="en-GB" dirty="0" err="1"/>
              <a:t>eksploracji</a:t>
            </a:r>
            <a:endParaRPr dirty="0"/>
          </a:p>
        </p:txBody>
      </p:sp>
      <p:sp>
        <p:nvSpPr>
          <p:cNvPr id="510" name="Google Shape;510;p37"/>
          <p:cNvSpPr txBox="1">
            <a:spLocks noGrp="1"/>
          </p:cNvSpPr>
          <p:nvPr>
            <p:ph type="body" idx="2"/>
          </p:nvPr>
        </p:nvSpPr>
        <p:spPr>
          <a:xfrm>
            <a:off x="263339" y="2018174"/>
            <a:ext cx="11268000" cy="463363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b="1" dirty="0"/>
              <a:t>Raporty i prognozy branżowe</a:t>
            </a:r>
            <a:r>
              <a:rPr lang="pl-PL" dirty="0"/>
              <a:t> Przegląd najnowszych badań na temat zielonych miejsc pracy i poszukiwanych umiejętności ze źródeł takich jak</a:t>
            </a:r>
            <a:r>
              <a:rPr lang="en-GB" dirty="0"/>
              <a:t> </a:t>
            </a:r>
            <a:r>
              <a:rPr lang="pl-PL" u="sng" dirty="0">
                <a:solidFill>
                  <a:schemeClr val="hlink"/>
                </a:solidFill>
                <a:hlinkClick r:id="rId3"/>
              </a:rPr>
              <a:t>Inicjatywa na rzecz zielonych miejsc pracy</a:t>
            </a:r>
            <a:r>
              <a:rPr lang="en-GB" u="sng" dirty="0">
                <a:solidFill>
                  <a:schemeClr val="hlink"/>
                </a:solidFill>
                <a:hlinkClick r:id="rId3"/>
              </a:rPr>
              <a:t> </a:t>
            </a:r>
            <a:r>
              <a:rPr lang="pl-PL" dirty="0"/>
              <a:t>i </a:t>
            </a:r>
            <a:r>
              <a:rPr lang="pl-PL" u="sng" dirty="0">
                <a:solidFill>
                  <a:schemeClr val="hlink"/>
                </a:solidFill>
              </a:rPr>
              <a:t>Europejskie Centrum Rozwoju Kształcenia Zawodowego.</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err="1"/>
              <a:t>Kursy</a:t>
            </a:r>
            <a:r>
              <a:rPr lang="en-GB" b="1" dirty="0"/>
              <a:t> </a:t>
            </a:r>
            <a:r>
              <a:rPr lang="en-GB" b="1" dirty="0" err="1"/>
              <a:t>i</a:t>
            </a:r>
            <a:r>
              <a:rPr lang="en-GB" b="1" dirty="0"/>
              <a:t> </a:t>
            </a:r>
            <a:r>
              <a:rPr lang="en-GB" b="1" dirty="0" err="1"/>
              <a:t>warsztaty</a:t>
            </a:r>
            <a:r>
              <a:rPr lang="en-GB" b="1" dirty="0"/>
              <a:t> online</a:t>
            </a:r>
            <a:endParaRPr lang="pl-PL" b="1" dirty="0"/>
          </a:p>
          <a:p>
            <a:pPr marL="0" lvl="0" indent="0" algn="just" rtl="0">
              <a:lnSpc>
                <a:spcPct val="103333"/>
              </a:lnSpc>
              <a:spcBef>
                <a:spcPts val="0"/>
              </a:spcBef>
              <a:spcAft>
                <a:spcPts val="0"/>
              </a:spcAft>
              <a:buClr>
                <a:srgbClr val="595959"/>
              </a:buClr>
              <a:buSzPts val="2400"/>
              <a:buNone/>
            </a:pPr>
            <a:r>
              <a:rPr lang="pl-PL" dirty="0"/>
              <a:t>Poszukaj możliwości szkoleniowych, które mogą przygotować Twój zespół do nowych ról w zakresie zrównoważonego rozwoju na platformach takich jak </a:t>
            </a:r>
            <a:r>
              <a:rPr lang="en-GB" u="sng" dirty="0">
                <a:solidFill>
                  <a:schemeClr val="hlink"/>
                </a:solidFill>
                <a:hlinkClick r:id="rId4"/>
              </a:rPr>
              <a:t>LinkedIn Learning </a:t>
            </a:r>
            <a:r>
              <a:rPr lang="pl-PL" dirty="0"/>
              <a:t>i</a:t>
            </a:r>
            <a:r>
              <a:rPr lang="en-GB" dirty="0"/>
              <a:t> </a:t>
            </a:r>
            <a:r>
              <a:rPr lang="en-GB" u="sng" dirty="0" err="1">
                <a:solidFill>
                  <a:schemeClr val="hlink"/>
                </a:solidFill>
              </a:rPr>
              <a:t>Przyszłość</a:t>
            </a:r>
            <a:r>
              <a:rPr lang="en-GB" u="sng" dirty="0">
                <a:solidFill>
                  <a:schemeClr val="hlink"/>
                </a:solidFill>
              </a:rPr>
              <a:t> </a:t>
            </a:r>
            <a:r>
              <a:rPr lang="en-GB" u="sng" dirty="0" err="1">
                <a:solidFill>
                  <a:schemeClr val="hlink"/>
                </a:solidFill>
              </a:rPr>
              <a:t>uczenia</a:t>
            </a:r>
            <a:r>
              <a:rPr lang="en-GB" u="sng" dirty="0">
                <a:solidFill>
                  <a:schemeClr val="hlink"/>
                </a:solidFill>
              </a:rPr>
              <a:t> </a:t>
            </a:r>
            <a:r>
              <a:rPr lang="en-GB" u="sng" dirty="0" err="1">
                <a:solidFill>
                  <a:schemeClr val="hlink"/>
                </a:solidFill>
              </a:rPr>
              <a:t>się</a:t>
            </a:r>
            <a:r>
              <a:rPr lang="en-GB" u="sng" dirty="0">
                <a:solidFill>
                  <a:schemeClr val="hlink"/>
                </a:solidFill>
              </a:rPr>
              <a:t> (FutureLearn)</a:t>
            </a:r>
            <a:r>
              <a:rPr lang="en-GB" dirty="0"/>
              <a:t>.</a:t>
            </a:r>
            <a:endParaRPr dirty="0"/>
          </a:p>
          <a:p>
            <a:pPr marL="228600" lvl="0" indent="-22860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err="1"/>
              <a:t>Programy</a:t>
            </a:r>
            <a:r>
              <a:rPr lang="en-GB" b="1" dirty="0"/>
              <a:t> </a:t>
            </a:r>
            <a:r>
              <a:rPr lang="en-GB" b="1" dirty="0" err="1"/>
              <a:t>rządowe</a:t>
            </a:r>
            <a:r>
              <a:rPr lang="en-GB" b="1" dirty="0"/>
              <a:t> </a:t>
            </a:r>
            <a:r>
              <a:rPr lang="en-GB" b="1" dirty="0" err="1"/>
              <a:t>i</a:t>
            </a:r>
            <a:r>
              <a:rPr lang="en-GB" b="1" dirty="0"/>
              <a:t> </a:t>
            </a:r>
            <a:r>
              <a:rPr lang="en-GB" b="1" dirty="0" err="1"/>
              <a:t>pozarządowe</a:t>
            </a:r>
            <a:endParaRPr lang="pl-PL" b="1" dirty="0"/>
          </a:p>
          <a:p>
            <a:pPr marL="0" lvl="0" indent="0" algn="just" rtl="0">
              <a:lnSpc>
                <a:spcPct val="103333"/>
              </a:lnSpc>
              <a:spcBef>
                <a:spcPts val="0"/>
              </a:spcBef>
              <a:spcAft>
                <a:spcPts val="0"/>
              </a:spcAft>
              <a:buClr>
                <a:srgbClr val="595959"/>
              </a:buClr>
              <a:buSzPts val="2400"/>
              <a:buNone/>
            </a:pPr>
            <a:r>
              <a:rPr lang="pl-PL" dirty="0"/>
              <a:t>Poznaj programy i zachęty oferowane przez rządy i organizacje non-profit, które wspierają tworzenie zielonych miejsc pracy</a:t>
            </a:r>
            <a:r>
              <a:rPr lang="en-GB" dirty="0"/>
              <a:t>.</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8"/>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2.5 </a:t>
            </a:r>
            <a:r>
              <a:rPr lang="pl-PL" dirty="0"/>
              <a:t>RÓWNOUPRAWNIENIE PŁCI I OCHRONA SOCJALNA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Wprowadzenie</a:t>
            </a:r>
            <a:r>
              <a:rPr lang="en-GB" sz="2400" dirty="0"/>
              <a:t> do </a:t>
            </a:r>
            <a:r>
              <a:rPr lang="en-GB" sz="2400" dirty="0" err="1"/>
              <a:t>modułu</a:t>
            </a:r>
            <a:endParaRPr dirty="0"/>
          </a:p>
        </p:txBody>
      </p:sp>
      <p:sp>
        <p:nvSpPr>
          <p:cNvPr id="234" name="Google Shape;234;p3"/>
          <p:cNvSpPr txBox="1">
            <a:spLocks noGrp="1"/>
          </p:cNvSpPr>
          <p:nvPr>
            <p:ph type="body" idx="4"/>
          </p:nvPr>
        </p:nvSpPr>
        <p:spPr>
          <a:xfrm>
            <a:off x="5357000" y="1559213"/>
            <a:ext cx="6749656"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Angażowanie pracowników w zrównoważony rozwój</a:t>
            </a:r>
            <a:endParaRPr dirty="0"/>
          </a:p>
        </p:txBody>
      </p:sp>
      <p:sp>
        <p:nvSpPr>
          <p:cNvPr id="235" name="Google Shape;235;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a:t>Studia </a:t>
            </a:r>
            <a:r>
              <a:rPr lang="en-GB" sz="2400" dirty="0" err="1"/>
              <a:t>przypadków</a:t>
            </a:r>
            <a:endParaRPr lang="en-GB" sz="2400" dirty="0"/>
          </a:p>
        </p:txBody>
      </p:sp>
      <p:sp>
        <p:nvSpPr>
          <p:cNvPr id="236" name="Google Shape;236;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a:t>Test </a:t>
            </a:r>
            <a:r>
              <a:rPr lang="en-GB" sz="2400" dirty="0" err="1"/>
              <a:t>wiedzy</a:t>
            </a:r>
            <a:endParaRPr lang="en-GB" sz="2400" dirty="0"/>
          </a:p>
        </p:txBody>
      </p:sp>
      <p:sp>
        <p:nvSpPr>
          <p:cNvPr id="237" name="Google Shape;237;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Kluczowe</a:t>
            </a:r>
            <a:r>
              <a:rPr lang="en-GB" sz="2400" dirty="0"/>
              <a:t> </a:t>
            </a:r>
            <a:r>
              <a:rPr lang="en-GB" sz="2400" dirty="0" err="1"/>
              <a:t>terminy</a:t>
            </a:r>
            <a:r>
              <a:rPr lang="en-GB" sz="2400" dirty="0"/>
              <a:t> </a:t>
            </a:r>
            <a:r>
              <a:rPr lang="en-GB" sz="2400" dirty="0" err="1"/>
              <a:t>i</a:t>
            </a:r>
            <a:r>
              <a:rPr lang="en-GB" sz="2400" dirty="0"/>
              <a:t> </a:t>
            </a:r>
            <a:r>
              <a:rPr lang="en-GB" sz="2400" dirty="0" err="1"/>
              <a:t>definicje</a:t>
            </a:r>
            <a:endParaRPr lang="en-GB" sz="2400" dirty="0"/>
          </a:p>
        </p:txBody>
      </p:sp>
      <p:sp>
        <p:nvSpPr>
          <p:cNvPr id="238" name="Google Shape;238;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SPIS TREŚCI</a:t>
            </a:r>
          </a:p>
        </p:txBody>
      </p:sp>
      <p:sp>
        <p:nvSpPr>
          <p:cNvPr id="239" name="Google Shape;239;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0" name="Google Shape;240;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1" name="Google Shape;241;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2" name="Google Shape;242;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3" name="Google Shape;243;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4" name="Google Shape;244;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dirty="0" err="1">
                <a:solidFill>
                  <a:srgbClr val="595959"/>
                </a:solidFill>
                <a:latin typeface="Calibri"/>
                <a:ea typeface="Calibri"/>
                <a:cs typeface="Calibri"/>
                <a:sym typeface="Calibri"/>
              </a:rPr>
              <a:t>Wykaz</a:t>
            </a:r>
            <a:r>
              <a:rPr lang="en-GB" sz="2400" b="0" i="0" u="none" strike="noStrike" cap="none" dirty="0">
                <a:solidFill>
                  <a:srgbClr val="595959"/>
                </a:solidFill>
                <a:latin typeface="Calibri"/>
                <a:ea typeface="Calibri"/>
                <a:cs typeface="Calibri"/>
                <a:sym typeface="Calibri"/>
              </a:rPr>
              <a:t> </a:t>
            </a:r>
            <a:r>
              <a:rPr lang="en-GB" sz="2400" b="0" i="0" u="none" strike="noStrike" cap="none" dirty="0" err="1">
                <a:solidFill>
                  <a:srgbClr val="595959"/>
                </a:solidFill>
                <a:latin typeface="Calibri"/>
                <a:ea typeface="Calibri"/>
                <a:cs typeface="Calibri"/>
                <a:sym typeface="Calibri"/>
              </a:rPr>
              <a:t>źródeł</a:t>
            </a:r>
            <a:endParaRPr lang="en-GB" sz="2400" b="0" i="0" u="none" strike="noStrike" cap="none" dirty="0">
              <a:solidFill>
                <a:srgbClr val="595959"/>
              </a:solidFill>
              <a:latin typeface="Calibri"/>
              <a:ea typeface="Calibri"/>
              <a:cs typeface="Calibri"/>
              <a:sym typeface="Calibri"/>
            </a:endParaRPr>
          </a:p>
        </p:txBody>
      </p:sp>
      <p:sp>
        <p:nvSpPr>
          <p:cNvPr id="245" name="Google Shape;245;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9"/>
          <p:cNvSpPr txBox="1">
            <a:spLocks noGrp="1"/>
          </p:cNvSpPr>
          <p:nvPr>
            <p:ph type="body" idx="1"/>
          </p:nvPr>
        </p:nvSpPr>
        <p:spPr>
          <a:xfrm>
            <a:off x="842103" y="656565"/>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Równouprawnienie płci w zrównoważonym rozwoju</a:t>
            </a:r>
            <a:endParaRPr dirty="0"/>
          </a:p>
        </p:txBody>
      </p:sp>
      <p:sp>
        <p:nvSpPr>
          <p:cNvPr id="523" name="Google Shape;523;p39"/>
          <p:cNvSpPr txBox="1">
            <a:spLocks noGrp="1"/>
          </p:cNvSpPr>
          <p:nvPr>
            <p:ph type="body" idx="2"/>
          </p:nvPr>
        </p:nvSpPr>
        <p:spPr>
          <a:xfrm>
            <a:off x="842103" y="1691124"/>
            <a:ext cx="10052954" cy="4620029"/>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Równość płci jest nie tylko podstawowym prawem człowieka, ale także niezbędnym fundamentem pokojowego, dostatniego i zrównoważonego świata. Unijna strategia na rzecz równouprawnienia płci na lata 2020-2025 podkreśla znaczenie uwzględnienia perspektywy płci we wszystkich politykach, w tym w strategiach środowiskowych i zrównoważonego rozwoju (Komisja Europejska, 2020)</a:t>
            </a:r>
            <a:r>
              <a:rPr lang="en-GB" dirty="0"/>
              <a:t>.</a:t>
            </a:r>
            <a:endParaRPr dirty="0"/>
          </a:p>
          <a:p>
            <a:pPr marL="228600" lvl="0" indent="-228600" algn="just" rtl="0">
              <a:lnSpc>
                <a:spcPct val="103333"/>
              </a:lnSpc>
              <a:spcBef>
                <a:spcPts val="0"/>
              </a:spcBef>
              <a:spcAft>
                <a:spcPts val="0"/>
              </a:spcAft>
              <a:buClr>
                <a:srgbClr val="595959"/>
              </a:buClr>
              <a:buSzPts val="2400"/>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Zaangażowanie kobiet w równym stopniu w wysiłki na rzecz zrównoważonego rozwoju prowadzi do bardziej innowacyjnych rozwiązań i polityki sprzyjającej włączeniu społecznemu. Badania pokazują, że gdy kobiety są decydentami, firmy częściej przyjmują bardziej rygorystyczne standardy środowiskowe (UN </a:t>
            </a:r>
            <a:r>
              <a:rPr lang="pl-PL" dirty="0" err="1"/>
              <a:t>Women</a:t>
            </a:r>
            <a:r>
              <a:rPr lang="pl-PL" dirty="0"/>
              <a:t>, 2020)</a:t>
            </a:r>
            <a:r>
              <a:rPr lang="en-GB" dirty="0"/>
              <a:t>.</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Wpływ ochrony socjalnej na zrównoważony rozwój</a:t>
            </a:r>
            <a:endParaRPr dirty="0"/>
          </a:p>
        </p:txBody>
      </p:sp>
      <p:sp>
        <p:nvSpPr>
          <p:cNvPr id="531" name="Google Shape;531;p4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Środki ochrony socjalnej, takie jak opieka zdrowotna, zasiłki dla bezrobotnych i emerytury, są niezbędne dla zrównoważonego rozwoju społecznego. Zapewniają one siatkę bezpieczeństwa, która pozwala wszystkim obywatelom, zwłaszcza tym w najtrudniejszej sytuacji, uczestniczyć w zrównoważonym rozwoju i czerpać z niego korzyści (Europejski filar praw socjalnych)</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Kiedy jednostki mają ochronę socjalną, są bardziej skłonne do inwestowania czasu i zasobów w zrównoważony rozwój, wiedząc, że ich podstawowe potrzeby są zaspokojone (ILO, 2019)</a:t>
            </a:r>
            <a:r>
              <a:rPr lang="en-GB" dirty="0"/>
              <a:t>.</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Działanie - warsztaty dotyczące przeglądu polityki</a:t>
            </a:r>
            <a:endParaRPr dirty="0"/>
          </a:p>
        </p:txBody>
      </p:sp>
      <p:sp>
        <p:nvSpPr>
          <p:cNvPr id="538" name="Google Shape;538;p4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200" b="1" dirty="0"/>
              <a:t>Cele</a:t>
            </a:r>
            <a:endParaRPr lang="pl-PL" sz="2200" b="1" dirty="0"/>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Dokonaj przeglądu aktualnej polityki firmy, aby upewnić się, że promuje ona równość płci i zapewnia odpowiednią ochronę socjalną.</a:t>
            </a:r>
          </a:p>
          <a:p>
            <a:pPr marL="0" lvl="0" indent="0" algn="just" rtl="0">
              <a:lnSpc>
                <a:spcPct val="103333"/>
              </a:lnSpc>
              <a:spcBef>
                <a:spcPts val="0"/>
              </a:spcBef>
              <a:spcAft>
                <a:spcPts val="0"/>
              </a:spcAft>
              <a:buClr>
                <a:srgbClr val="595959"/>
              </a:buClr>
              <a:buSzPts val="2400"/>
            </a:pPr>
            <a:r>
              <a:rPr lang="pl-PL" sz="2200" dirty="0"/>
              <a:t>Upewnij się, że Twoja polityka jest nie tylko zgodna z dyrektywami UE, ale także aktywnie wspiera Twój program zrównoważonego rozwoju</a:t>
            </a:r>
            <a:r>
              <a:rPr lang="en-GB" sz="2200" dirty="0"/>
              <a:t>.</a:t>
            </a:r>
            <a:endParaRPr sz="2200" dirty="0"/>
          </a:p>
          <a:p>
            <a:pPr marL="0" lvl="0" indent="0" algn="just" rtl="0">
              <a:lnSpc>
                <a:spcPct val="103333"/>
              </a:lnSpc>
              <a:spcBef>
                <a:spcPts val="0"/>
              </a:spcBef>
              <a:spcAft>
                <a:spcPts val="0"/>
              </a:spcAft>
              <a:buClr>
                <a:srgbClr val="595959"/>
              </a:buClr>
              <a:buSzPts val="2400"/>
              <a:buNone/>
            </a:pPr>
            <a:endParaRPr lang="pl-PL" sz="2200" b="1" dirty="0"/>
          </a:p>
          <a:p>
            <a:pPr marL="0" lvl="0" indent="0" algn="just" rtl="0">
              <a:lnSpc>
                <a:spcPct val="103333"/>
              </a:lnSpc>
              <a:spcBef>
                <a:spcPts val="0"/>
              </a:spcBef>
              <a:spcAft>
                <a:spcPts val="0"/>
              </a:spcAft>
              <a:buClr>
                <a:srgbClr val="595959"/>
              </a:buClr>
              <a:buSzPts val="2400"/>
              <a:buNone/>
            </a:pPr>
            <a:r>
              <a:rPr lang="en-GB" sz="2200" b="1" dirty="0" err="1"/>
              <a:t>Instrukcje</a:t>
            </a:r>
            <a:r>
              <a:rPr lang="en-GB" sz="2200" b="1" dirty="0"/>
              <a:t> </a:t>
            </a:r>
            <a:r>
              <a:rPr lang="en-GB" sz="2200" b="1" dirty="0" err="1"/>
              <a:t>dotyczące</a:t>
            </a:r>
            <a:r>
              <a:rPr lang="en-GB" sz="2200" b="1" dirty="0"/>
              <a:t> </a:t>
            </a:r>
            <a:r>
              <a:rPr lang="en-GB" sz="2200" b="1" dirty="0" err="1"/>
              <a:t>przeglądu</a:t>
            </a:r>
            <a:r>
              <a:rPr lang="en-GB" sz="2200" b="1" dirty="0"/>
              <a:t> </a:t>
            </a:r>
            <a:r>
              <a:rPr lang="en-GB" sz="2200" b="1" dirty="0" err="1"/>
              <a:t>polityki</a:t>
            </a:r>
            <a:endParaRPr lang="pl-PL" sz="2200" b="1" dirty="0"/>
          </a:p>
          <a:p>
            <a:pPr marL="0" lvl="0" indent="0" algn="just" rtl="0">
              <a:lnSpc>
                <a:spcPct val="103333"/>
              </a:lnSpc>
              <a:spcBef>
                <a:spcPts val="0"/>
              </a:spcBef>
              <a:spcAft>
                <a:spcPts val="0"/>
              </a:spcAft>
              <a:buClr>
                <a:srgbClr val="595959"/>
              </a:buClr>
              <a:buSzPts val="2400"/>
              <a:buNone/>
            </a:pPr>
            <a:r>
              <a:rPr lang="pl-PL" sz="2200" dirty="0"/>
              <a:t>Zestawienie wszystkich polityk firmy, które mogą mieć wpływ na równość płci i ochronę socjalną</a:t>
            </a:r>
            <a:r>
              <a:rPr lang="en-GB" sz="2200" dirty="0"/>
              <a:t>.</a:t>
            </a:r>
            <a:endParaRPr sz="2200" dirty="0"/>
          </a:p>
          <a:p>
            <a:pPr marL="342900" lvl="0" indent="-342900" algn="just" rtl="0">
              <a:lnSpc>
                <a:spcPct val="103333"/>
              </a:lnSpc>
              <a:spcBef>
                <a:spcPts val="0"/>
              </a:spcBef>
              <a:spcAft>
                <a:spcPts val="0"/>
              </a:spcAft>
              <a:buClr>
                <a:srgbClr val="595959"/>
              </a:buClr>
              <a:buSzPts val="2400"/>
              <a:buFont typeface="Arial"/>
              <a:buChar char="•"/>
            </a:pPr>
            <a:r>
              <a:rPr lang="pl-PL" sz="2200" dirty="0"/>
              <a:t>Wykorzystaj unijną strategię na rzecz równouprawnienia płci i zasady określone w Europejskim filarze praw socjalnych jako punkty odniesienia dla swojego przeglądu</a:t>
            </a:r>
            <a:r>
              <a:rPr lang="en-GB" sz="2200" dirty="0"/>
              <a:t>.</a:t>
            </a:r>
            <a:endParaRPr sz="2200" dirty="0"/>
          </a:p>
          <a:p>
            <a:pPr marL="342900" lvl="0" indent="-342900" algn="just" rtl="0">
              <a:lnSpc>
                <a:spcPct val="103333"/>
              </a:lnSpc>
              <a:spcBef>
                <a:spcPts val="0"/>
              </a:spcBef>
              <a:spcAft>
                <a:spcPts val="0"/>
              </a:spcAft>
              <a:buClr>
                <a:srgbClr val="595959"/>
              </a:buClr>
              <a:buSzPts val="2400"/>
              <a:buFont typeface="Arial"/>
              <a:buChar char="•"/>
            </a:pPr>
            <a:r>
              <a:rPr lang="pl-PL" sz="2200" dirty="0"/>
              <a:t>Poszukaj obszarów, w których można ulepszyć politykę, aby wspierać bardziej </a:t>
            </a:r>
            <a:r>
              <a:rPr lang="pl-PL" sz="2200" dirty="0" err="1"/>
              <a:t>inkluzywny</a:t>
            </a:r>
            <a:r>
              <a:rPr lang="pl-PL" sz="2200" dirty="0"/>
              <a:t> i zrównoważony model biznesowy</a:t>
            </a:r>
            <a:r>
              <a:rPr lang="en-GB" sz="2200" dirty="0"/>
              <a:t>.</a:t>
            </a:r>
            <a:endParaRPr sz="2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Działanie - warsztaty dotyczące przeglądu polityki</a:t>
            </a:r>
            <a:endParaRPr dirty="0"/>
          </a:p>
        </p:txBody>
      </p:sp>
      <p:sp>
        <p:nvSpPr>
          <p:cNvPr id="545" name="Google Shape;545;p4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1900" b="1" dirty="0"/>
              <a:t>Lista kontrolna dotycząca </a:t>
            </a:r>
            <a:r>
              <a:rPr lang="pl-PL" sz="1900" b="1" dirty="0" err="1"/>
              <a:t>inkluzywności</a:t>
            </a:r>
            <a:r>
              <a:rPr lang="pl-PL" sz="1900" b="1" dirty="0"/>
              <a:t> i zrównoważonego rozwoju:</a:t>
            </a:r>
          </a:p>
          <a:p>
            <a:pPr marL="0" lvl="0" indent="0" algn="just" rtl="0">
              <a:lnSpc>
                <a:spcPct val="103333"/>
              </a:lnSpc>
              <a:spcBef>
                <a:spcPts val="0"/>
              </a:spcBef>
              <a:spcAft>
                <a:spcPts val="0"/>
              </a:spcAft>
              <a:buClr>
                <a:srgbClr val="595959"/>
              </a:buClr>
              <a:buSzPts val="2400"/>
              <a:buNone/>
            </a:pPr>
            <a:r>
              <a:rPr lang="pl-PL" sz="1900" dirty="0"/>
              <a:t>Czy twoje zasady promują równe szanse i traktowanie wszystkich płci?</a:t>
            </a:r>
          </a:p>
          <a:p>
            <a:pPr marL="0" lvl="0" indent="0" algn="just" rtl="0">
              <a:lnSpc>
                <a:spcPct val="103333"/>
              </a:lnSpc>
              <a:spcBef>
                <a:spcPts val="0"/>
              </a:spcBef>
              <a:spcAft>
                <a:spcPts val="0"/>
              </a:spcAft>
              <a:buClr>
                <a:srgbClr val="595959"/>
              </a:buClr>
              <a:buSzPts val="2400"/>
              <a:buNone/>
            </a:pPr>
            <a:r>
              <a:rPr lang="pl-PL" sz="1900" dirty="0"/>
              <a:t>Czy twoja polityka wspiera równowagę między życiem zawodowym a prywatnym, np. elastyczne godziny pracy i urlop rodzicielski?</a:t>
            </a:r>
          </a:p>
          <a:p>
            <a:pPr marL="0" lvl="0" indent="0" algn="just" rtl="0">
              <a:lnSpc>
                <a:spcPct val="103333"/>
              </a:lnSpc>
              <a:spcBef>
                <a:spcPts val="0"/>
              </a:spcBef>
              <a:spcAft>
                <a:spcPts val="0"/>
              </a:spcAft>
              <a:buClr>
                <a:srgbClr val="595959"/>
              </a:buClr>
              <a:buSzPts val="2400"/>
              <a:buNone/>
            </a:pPr>
            <a:r>
              <a:rPr lang="pl-PL" sz="1900" dirty="0"/>
              <a:t>Edukacja i szkolenia</a:t>
            </a:r>
          </a:p>
          <a:p>
            <a:pPr marL="0" lvl="0" indent="0" algn="just" rtl="0">
              <a:lnSpc>
                <a:spcPct val="103333"/>
              </a:lnSpc>
              <a:spcBef>
                <a:spcPts val="0"/>
              </a:spcBef>
              <a:spcAft>
                <a:spcPts val="0"/>
              </a:spcAft>
              <a:buClr>
                <a:srgbClr val="595959"/>
              </a:buClr>
              <a:buSzPts val="2400"/>
              <a:buNone/>
            </a:pPr>
            <a:r>
              <a:rPr lang="pl-PL" sz="1900" dirty="0"/>
              <a:t>Czy istnieją polityki zapewniające równy dostęp do szkoleń i możliwości podnoszenia kwalifikacji?</a:t>
            </a:r>
          </a:p>
          <a:p>
            <a:pPr marL="0" lvl="0" indent="0" algn="just" rtl="0">
              <a:lnSpc>
                <a:spcPct val="103333"/>
              </a:lnSpc>
              <a:spcBef>
                <a:spcPts val="0"/>
              </a:spcBef>
              <a:spcAft>
                <a:spcPts val="0"/>
              </a:spcAft>
              <a:buClr>
                <a:srgbClr val="595959"/>
              </a:buClr>
              <a:buSzPts val="2400"/>
              <a:buNone/>
            </a:pPr>
            <a:r>
              <a:rPr lang="pl-PL" sz="1900" b="1" dirty="0"/>
              <a:t>Zdrowie i bezpieczeństwo:</a:t>
            </a:r>
          </a:p>
          <a:p>
            <a:pPr marL="0" lvl="0" indent="0" algn="just" rtl="0">
              <a:lnSpc>
                <a:spcPct val="103333"/>
              </a:lnSpc>
              <a:spcBef>
                <a:spcPts val="0"/>
              </a:spcBef>
              <a:spcAft>
                <a:spcPts val="0"/>
              </a:spcAft>
              <a:buClr>
                <a:srgbClr val="595959"/>
              </a:buClr>
              <a:buSzPts val="2400"/>
              <a:buNone/>
            </a:pPr>
            <a:r>
              <a:rPr lang="pl-PL" sz="1900" dirty="0"/>
              <a:t>Czy polityka firmy uwzględnia specyficzne potrzeby wszystkich pracowników w zakresie zdrowia i bezpieczeństwa?</a:t>
            </a:r>
          </a:p>
          <a:p>
            <a:pPr marL="0" lvl="0" indent="0" algn="just" rtl="0">
              <a:lnSpc>
                <a:spcPct val="103333"/>
              </a:lnSpc>
              <a:spcBef>
                <a:spcPts val="0"/>
              </a:spcBef>
              <a:spcAft>
                <a:spcPts val="0"/>
              </a:spcAft>
              <a:buClr>
                <a:srgbClr val="595959"/>
              </a:buClr>
              <a:buSzPts val="2400"/>
              <a:buNone/>
            </a:pPr>
            <a:r>
              <a:rPr lang="pl-PL" sz="1900" b="1" dirty="0"/>
              <a:t>Reprezentacja:</a:t>
            </a:r>
          </a:p>
          <a:p>
            <a:pPr marL="0" lvl="0" indent="0" algn="just" rtl="0">
              <a:lnSpc>
                <a:spcPct val="103333"/>
              </a:lnSpc>
              <a:spcBef>
                <a:spcPts val="0"/>
              </a:spcBef>
              <a:spcAft>
                <a:spcPts val="0"/>
              </a:spcAft>
              <a:buClr>
                <a:srgbClr val="595959"/>
              </a:buClr>
              <a:buSzPts val="2400"/>
              <a:buNone/>
            </a:pPr>
            <a:r>
              <a:rPr lang="pl-PL" sz="1900" dirty="0"/>
              <a:t>Czy wszystkie płcie są sprawiedliwie reprezentowane na stanowiskach decyzyjnych w firmie?</a:t>
            </a:r>
          </a:p>
          <a:p>
            <a:pPr marL="0" lvl="0" indent="0" algn="just" rtl="0">
              <a:lnSpc>
                <a:spcPct val="103333"/>
              </a:lnSpc>
              <a:spcBef>
                <a:spcPts val="0"/>
              </a:spcBef>
              <a:spcAft>
                <a:spcPts val="0"/>
              </a:spcAft>
              <a:buClr>
                <a:srgbClr val="595959"/>
              </a:buClr>
              <a:buSzPts val="2400"/>
              <a:buNone/>
            </a:pPr>
            <a:r>
              <a:rPr lang="pl-PL" sz="1900" dirty="0"/>
              <a:t>Opracowanie planu działania:</a:t>
            </a:r>
          </a:p>
          <a:p>
            <a:pPr marL="0" lvl="0" indent="0" algn="just" rtl="0">
              <a:lnSpc>
                <a:spcPct val="103333"/>
              </a:lnSpc>
              <a:spcBef>
                <a:spcPts val="0"/>
              </a:spcBef>
              <a:spcAft>
                <a:spcPts val="0"/>
              </a:spcAft>
              <a:buClr>
                <a:srgbClr val="595959"/>
              </a:buClr>
              <a:buSzPts val="2400"/>
              <a:buNone/>
            </a:pPr>
            <a:r>
              <a:rPr lang="pl-PL" sz="1900" dirty="0"/>
              <a:t>W oparciu o zidentyfikowane luki, opracuj plan działania w celu poprawy swoich zasad. Uwzględnij harmonogramy i obowiązki.</a:t>
            </a:r>
            <a:endParaRPr sz="19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p4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564" name="Google Shape;564;p44"/>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5" name="Google Shape;565;p44"/>
          <p:cNvSpPr txBox="1"/>
          <p:nvPr/>
        </p:nvSpPr>
        <p:spPr>
          <a:xfrm>
            <a:off x="6025679" y="4642627"/>
            <a:ext cx="463054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STUDIA PRZYPADKÓW</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5"/>
          <p:cNvSpPr txBox="1">
            <a:spLocks noGrp="1"/>
          </p:cNvSpPr>
          <p:nvPr>
            <p:ph type="body" idx="1"/>
          </p:nvPr>
        </p:nvSpPr>
        <p:spPr>
          <a:xfrm>
            <a:off x="4912293" y="846903"/>
            <a:ext cx="6786648" cy="8575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1: Uzasadnienie biznesowe dla zaangażowania ludzi w zrównoważony rozwój - O2</a:t>
            </a:r>
            <a:endParaRPr dirty="0"/>
          </a:p>
        </p:txBody>
      </p:sp>
      <p:sp>
        <p:nvSpPr>
          <p:cNvPr id="571" name="Google Shape;571;p4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572" name="Google Shape;572;p45"/>
          <p:cNvSpPr txBox="1">
            <a:spLocks noGrp="1"/>
          </p:cNvSpPr>
          <p:nvPr>
            <p:ph type="body" idx="4"/>
          </p:nvPr>
        </p:nvSpPr>
        <p:spPr>
          <a:xfrm>
            <a:off x="4912292" y="2770035"/>
            <a:ext cx="6562677" cy="1247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2: Zaangażowanie pracowników w zrównoważony rozwój w Bauer Media</a:t>
            </a:r>
            <a:endParaRPr dirty="0"/>
          </a:p>
        </p:txBody>
      </p:sp>
      <p:sp>
        <p:nvSpPr>
          <p:cNvPr id="573" name="Google Shape;573;p45"/>
          <p:cNvSpPr txBox="1">
            <a:spLocks noGrp="1"/>
          </p:cNvSpPr>
          <p:nvPr>
            <p:ph type="body" idx="6"/>
          </p:nvPr>
        </p:nvSpPr>
        <p:spPr>
          <a:xfrm>
            <a:off x="4927790" y="4633833"/>
            <a:ext cx="6562677" cy="1247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3: Jak zaangażować pracowników w zrównoważony rozwój - studium przypadku firmy </a:t>
            </a:r>
            <a:r>
              <a:rPr lang="pl-PL" dirty="0" err="1"/>
              <a:t>Unique</a:t>
            </a:r>
            <a:endParaRPr dirty="0"/>
          </a:p>
        </p:txBody>
      </p:sp>
      <p:sp>
        <p:nvSpPr>
          <p:cNvPr id="574" name="Google Shape;574;p4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575" name="Google Shape;575;p4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576" name="Google Shape;576;p4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7" name="Google Shape;577;p4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t>Program „</a:t>
            </a:r>
            <a:r>
              <a:rPr lang="pl-PL" dirty="0" err="1"/>
              <a:t>Think</a:t>
            </a:r>
            <a:r>
              <a:rPr lang="pl-PL" dirty="0"/>
              <a:t> Big” w O2, opracowany we współpracy z Global Action Plan, podkreśla, w jaki sposób zaangażowanie pracowników w inicjatywy na rzecz zrównoważonego rozwoju może przynieść korzyści zarówno społeczne, jak i biznesowe. Niniejsze studium przypadku analizuje wpływ programu na motywację pracowników, wyniki środowiskowe i zyski finansowe</a:t>
            </a:r>
            <a:r>
              <a:rPr lang="en-GB" dirty="0"/>
              <a:t>.</a:t>
            </a:r>
            <a:endParaRPr dirty="0"/>
          </a:p>
        </p:txBody>
      </p:sp>
      <p:sp>
        <p:nvSpPr>
          <p:cNvPr id="585" name="Google Shape;585;p46"/>
          <p:cNvSpPr txBox="1">
            <a:spLocks noGrp="1"/>
          </p:cNvSpPr>
          <p:nvPr>
            <p:ph type="body" idx="2"/>
          </p:nvPr>
        </p:nvSpPr>
        <p:spPr>
          <a:xfrm>
            <a:off x="600999" y="835090"/>
            <a:ext cx="3125818" cy="30419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Biznesowe uzasadnienie zaangażowania ludzi w zrównoważony rozwój - O2</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Zwiększanie</a:t>
            </a:r>
            <a:r>
              <a:rPr lang="en-GB" dirty="0"/>
              <a:t> </a:t>
            </a:r>
            <a:r>
              <a:rPr lang="en-GB" dirty="0" err="1"/>
              <a:t>motywacji</a:t>
            </a:r>
            <a:r>
              <a:rPr lang="en-GB" dirty="0"/>
              <a:t> </a:t>
            </a:r>
            <a:r>
              <a:rPr lang="en-GB" dirty="0" err="1"/>
              <a:t>pracowników</a:t>
            </a:r>
            <a:endParaRPr dirty="0"/>
          </a:p>
        </p:txBody>
      </p:sp>
      <p:sp>
        <p:nvSpPr>
          <p:cNvPr id="592" name="Google Shape;592;p4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100" dirty="0"/>
              <a:t>Kiedy O2 uruchomiło program „</a:t>
            </a:r>
            <a:r>
              <a:rPr lang="pl-PL" sz="2100" dirty="0" err="1"/>
              <a:t>Think</a:t>
            </a:r>
            <a:r>
              <a:rPr lang="pl-PL" sz="2100" dirty="0"/>
              <a:t> Big”, pracownicy zostali zaproszeni do zaproponowania i poprowadzenia projektów zrównoważonego rozwoju. Inicjatywa ta nie tylko wzmocniła pozycję pracowników, ale także wzmocniła poczucie odpowiedzialności i dumy. Na przykład, projekt prowadzony przez pracowników, dotyczący zmniejszenia ilości odpadów z tworzyw sztucznych, spotkał się ze znacznym udziałem wszystkich działów, podnosząc morale i ducha zespołu</a:t>
            </a:r>
            <a:r>
              <a:rPr lang="en-GB" sz="2100" dirty="0"/>
              <a:t>. </a:t>
            </a:r>
            <a:r>
              <a:rPr lang="en-GB" sz="2100" b="1" dirty="0"/>
              <a:t>Główne </a:t>
            </a:r>
            <a:r>
              <a:rPr lang="en-GB" sz="2100" b="1" dirty="0" err="1"/>
              <a:t>punkty</a:t>
            </a:r>
            <a:r>
              <a:rPr lang="en-GB" sz="2100" b="1" dirty="0"/>
              <a:t>:</a:t>
            </a:r>
            <a:endParaRPr sz="2100" dirty="0"/>
          </a:p>
          <a:p>
            <a:pPr marL="342900" lvl="0" indent="-342900" algn="just" rtl="0">
              <a:lnSpc>
                <a:spcPct val="103333"/>
              </a:lnSpc>
              <a:spcBef>
                <a:spcPts val="0"/>
              </a:spcBef>
              <a:spcAft>
                <a:spcPts val="0"/>
              </a:spcAft>
              <a:buClr>
                <a:srgbClr val="595959"/>
              </a:buClr>
              <a:buSzPts val="2400"/>
              <a:buFont typeface="Arial"/>
              <a:buChar char="•"/>
            </a:pPr>
            <a:r>
              <a:rPr lang="pl-PL" sz="2100" dirty="0"/>
              <a:t>Zwiększona motywacja i pewność siebie</a:t>
            </a:r>
          </a:p>
          <a:p>
            <a:pPr marL="342900" lvl="0" indent="-342900" algn="just" rtl="0">
              <a:lnSpc>
                <a:spcPct val="103333"/>
              </a:lnSpc>
              <a:spcBef>
                <a:spcPts val="0"/>
              </a:spcBef>
              <a:spcAft>
                <a:spcPts val="0"/>
              </a:spcAft>
              <a:buClr>
                <a:srgbClr val="595959"/>
              </a:buClr>
              <a:buSzPts val="2400"/>
              <a:buFont typeface="Arial"/>
              <a:buChar char="•"/>
            </a:pPr>
            <a:r>
              <a:rPr lang="pl-PL" sz="2100" dirty="0"/>
              <a:t>Zwiększona spójność zespołu</a:t>
            </a:r>
          </a:p>
          <a:p>
            <a:pPr marL="342900" lvl="0" indent="-342900" algn="just" rtl="0">
              <a:lnSpc>
                <a:spcPct val="103333"/>
              </a:lnSpc>
              <a:spcBef>
                <a:spcPts val="0"/>
              </a:spcBef>
              <a:spcAft>
                <a:spcPts val="0"/>
              </a:spcAft>
              <a:buClr>
                <a:srgbClr val="595959"/>
              </a:buClr>
              <a:buSzPts val="2400"/>
              <a:buFont typeface="Arial"/>
              <a:buChar char="•"/>
            </a:pPr>
            <a:r>
              <a:rPr lang="pl-PL" sz="2100" dirty="0"/>
              <a:t>Rozwój osobisty dzięki możliwościom przywództwa</a:t>
            </a:r>
            <a:r>
              <a:rPr lang="en-GB" sz="2100" dirty="0"/>
              <a:t>.</a:t>
            </a:r>
            <a:endParaRPr sz="2100" dirty="0"/>
          </a:p>
          <a:p>
            <a:pPr marL="0" lvl="0" indent="0" algn="just" rtl="0">
              <a:lnSpc>
                <a:spcPct val="103333"/>
              </a:lnSpc>
              <a:spcBef>
                <a:spcPts val="0"/>
              </a:spcBef>
              <a:spcAft>
                <a:spcPts val="0"/>
              </a:spcAft>
              <a:buClr>
                <a:srgbClr val="595959"/>
              </a:buClr>
              <a:buSzPts val="2400"/>
              <a:buNone/>
            </a:pPr>
            <a:r>
              <a:rPr lang="en-GB" sz="2100" i="1" dirty="0"/>
              <a:t>"</a:t>
            </a:r>
            <a:r>
              <a:rPr lang="pl-PL" sz="2100" i="1" dirty="0"/>
              <a:t>Udział w programie „</a:t>
            </a:r>
            <a:r>
              <a:rPr lang="pl-PL" sz="2100" i="1" dirty="0" err="1"/>
              <a:t>Think</a:t>
            </a:r>
            <a:r>
              <a:rPr lang="pl-PL" sz="2100" i="1" dirty="0"/>
              <a:t> Big” uświadomił mi, jaki wpływ mogę mieć zarówno w pracy, jak i w szerszej społeczności” - uczestnik O2.</a:t>
            </a:r>
            <a:endParaRPr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8"/>
          <p:cNvSpPr txBox="1">
            <a:spLocks noGrp="1"/>
          </p:cNvSpPr>
          <p:nvPr>
            <p:ph type="body" idx="1"/>
          </p:nvPr>
        </p:nvSpPr>
        <p:spPr>
          <a:xfrm>
            <a:off x="173317" y="1223981"/>
            <a:ext cx="5750559" cy="544576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Program doprowadził do kilku udanych inicjatyw środowiskowych, takich jak kampania mająca na celu zmniejszenie ilości odpadów biurowych. Pracownicy wspólnie pracowali nad zminimalizowaniem zużycia papieru i poprawą praktyk recyklingowych, co przyniosło znaczne oszczędności kosztów i zauważalne zmniejszenie śladu środowiskowego firmy</a:t>
            </a:r>
            <a:r>
              <a:rPr lang="en-GB" dirty="0"/>
              <a:t>. </a:t>
            </a:r>
            <a:r>
              <a:rPr lang="en-GB" b="1" dirty="0"/>
              <a:t>Główne </a:t>
            </a:r>
            <a:r>
              <a:rPr lang="en-GB" b="1" dirty="0" err="1"/>
              <a:t>punkty</a:t>
            </a:r>
            <a:r>
              <a:rPr lang="en-GB" b="1" dirty="0"/>
              <a:t>:</a:t>
            </a:r>
            <a:endParaRPr dirty="0"/>
          </a:p>
          <a:p>
            <a:pPr marL="342900" lvl="0" indent="-342900" algn="just" rtl="0">
              <a:lnSpc>
                <a:spcPct val="90000"/>
              </a:lnSpc>
              <a:spcBef>
                <a:spcPts val="1000"/>
              </a:spcBef>
              <a:spcAft>
                <a:spcPts val="0"/>
              </a:spcAft>
              <a:buClr>
                <a:schemeClr val="lt1"/>
              </a:buClr>
              <a:buSzPts val="2400"/>
              <a:buFont typeface="Arial"/>
              <a:buChar char="•"/>
            </a:pPr>
            <a:r>
              <a:rPr lang="pl-PL" dirty="0"/>
              <a:t>Znaczne oszczędności kosztów dzięki redukcji odpadów</a:t>
            </a:r>
          </a:p>
          <a:p>
            <a:pPr marL="342900" lvl="0" indent="-342900" algn="just" rtl="0">
              <a:lnSpc>
                <a:spcPct val="90000"/>
              </a:lnSpc>
              <a:spcBef>
                <a:spcPts val="1000"/>
              </a:spcBef>
              <a:spcAft>
                <a:spcPts val="0"/>
              </a:spcAft>
              <a:buClr>
                <a:schemeClr val="lt1"/>
              </a:buClr>
              <a:buSzPts val="2400"/>
              <a:buFont typeface="Arial"/>
              <a:buChar char="•"/>
            </a:pPr>
            <a:r>
              <a:rPr lang="pl-PL" dirty="0"/>
              <a:t>Zmniejszone zużycie wody dzięki środkom zwiększającym wydajność</a:t>
            </a:r>
          </a:p>
          <a:p>
            <a:pPr marL="342900" lvl="0" indent="-342900" algn="just" rtl="0">
              <a:lnSpc>
                <a:spcPct val="90000"/>
              </a:lnSpc>
              <a:spcBef>
                <a:spcPts val="1000"/>
              </a:spcBef>
              <a:spcAft>
                <a:spcPts val="0"/>
              </a:spcAft>
              <a:buClr>
                <a:schemeClr val="lt1"/>
              </a:buClr>
              <a:buSzPts val="2400"/>
              <a:buFont typeface="Arial"/>
              <a:buChar char="•"/>
            </a:pPr>
            <a:r>
              <a:rPr lang="pl-PL" dirty="0"/>
              <a:t>Promowanie zrównoważonych praktyk w organizacji</a:t>
            </a:r>
            <a:endParaRPr dirty="0"/>
          </a:p>
        </p:txBody>
      </p:sp>
      <p:sp>
        <p:nvSpPr>
          <p:cNvPr id="600" name="Google Shape;600;p48"/>
          <p:cNvSpPr txBox="1">
            <a:spLocks noGrp="1"/>
          </p:cNvSpPr>
          <p:nvPr>
            <p:ph type="body" idx="2"/>
          </p:nvPr>
        </p:nvSpPr>
        <p:spPr>
          <a:xfrm>
            <a:off x="254000" y="103832"/>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Wpływ na środowisko i oszczędności</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Zwrot</a:t>
            </a:r>
            <a:r>
              <a:rPr lang="en-GB" dirty="0"/>
              <a:t> </a:t>
            </a:r>
            <a:r>
              <a:rPr lang="en-GB" dirty="0" err="1"/>
              <a:t>finansowy</a:t>
            </a:r>
            <a:r>
              <a:rPr lang="en-GB" dirty="0"/>
              <a:t> z </a:t>
            </a:r>
            <a:r>
              <a:rPr lang="en-GB" dirty="0" err="1"/>
              <a:t>inwestycji</a:t>
            </a:r>
            <a:endParaRPr dirty="0"/>
          </a:p>
        </p:txBody>
      </p:sp>
      <p:sp>
        <p:nvSpPr>
          <p:cNvPr id="609" name="Google Shape;609;p4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Szczegółowa analiza programu „</a:t>
            </a:r>
            <a:r>
              <a:rPr lang="pl-PL" dirty="0" err="1"/>
              <a:t>Think</a:t>
            </a:r>
            <a:r>
              <a:rPr lang="pl-PL" dirty="0"/>
              <a:t> Big” wykazała, że na każdy zainwestowany 1 GBP, O2 otrzymało 1,40 GBP zwrotu. Ten finansowy sukces podkreśla wymierne korzyści płynące z integracji zrównoważonego rozwoju z działalnością biznesową. Jeden z projektów, koncentrujący się na efektywności energetycznej, nie tylko obniżył koszty, ale także dostarczył pracownikom wiedzy na temat zrównoważonych praktyk</a:t>
            </a:r>
            <a:r>
              <a:rPr lang="en-GB" dirty="0"/>
              <a:t>.</a:t>
            </a:r>
            <a:endParaRPr dirty="0"/>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en-GB" b="1" dirty="0"/>
              <a:t>Główne </a:t>
            </a:r>
            <a:r>
              <a:rPr lang="en-GB" b="1" dirty="0" err="1"/>
              <a:t>punkty</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Dodatni zwrot finansowy: 1,40 GBP na każdy zainwestowany 1 GBP</a:t>
            </a:r>
          </a:p>
          <a:p>
            <a:pPr marL="342900" lvl="0" indent="-342900" algn="just" rtl="0">
              <a:lnSpc>
                <a:spcPct val="103333"/>
              </a:lnSpc>
              <a:spcBef>
                <a:spcPts val="0"/>
              </a:spcBef>
              <a:spcAft>
                <a:spcPts val="0"/>
              </a:spcAft>
              <a:buClr>
                <a:srgbClr val="595959"/>
              </a:buClr>
              <a:buSzPts val="2400"/>
              <a:buFont typeface="Arial"/>
              <a:buChar char="•"/>
            </a:pPr>
            <a:r>
              <a:rPr lang="pl-PL" dirty="0"/>
              <a:t>Demonstruje finansową opłacalność inicjatyw na rzecz zrównoważonego rozwoju</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3" name="Google Shape;253;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4"/>
          <p:cNvSpPr txBox="1"/>
          <p:nvPr/>
        </p:nvSpPr>
        <p:spPr>
          <a:xfrm>
            <a:off x="6163904" y="4770223"/>
            <a:ext cx="452182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WPROWADZENIE DO MODUŁU</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body" idx="1"/>
          </p:nvPr>
        </p:nvSpPr>
        <p:spPr>
          <a:xfrm>
            <a:off x="125506" y="1140250"/>
            <a:ext cx="5848573" cy="57177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sz="2200" dirty="0"/>
              <a:t>Sukces O2 w programie „</a:t>
            </a:r>
            <a:r>
              <a:rPr lang="pl-PL" sz="2200" dirty="0" err="1"/>
              <a:t>Think</a:t>
            </a:r>
            <a:r>
              <a:rPr lang="pl-PL" sz="2200" dirty="0"/>
              <a:t> Big” stanowi inspirację dla innych firm. Osiągnięcia programu pokazują siłę zaangażowania pracowników w napędzanie zrównoważonego rozwoju i korzyści biznesowych. O2 zachęca inne firmy do dzielenia się swoimi danymi i doświadczeniami w celu budowania wspólnego zrozumienia wartości inicjatyw na rzecz zrównoważonego rozwoju</a:t>
            </a:r>
            <a:r>
              <a:rPr lang="en-GB" sz="2200" dirty="0"/>
              <a:t>. </a:t>
            </a:r>
            <a:r>
              <a:rPr lang="en-GB" sz="2200" b="1" dirty="0"/>
              <a:t>Główne </a:t>
            </a:r>
            <a:r>
              <a:rPr lang="en-GB" sz="2200" b="1" dirty="0" err="1"/>
              <a:t>punkty</a:t>
            </a:r>
            <a:r>
              <a:rPr lang="en-GB" sz="2200" b="1" dirty="0"/>
              <a:t>:</a:t>
            </a:r>
            <a:endParaRPr sz="2200" dirty="0"/>
          </a:p>
          <a:p>
            <a:pPr marL="342900" lvl="0" indent="-342900" algn="just" rtl="0">
              <a:lnSpc>
                <a:spcPct val="90000"/>
              </a:lnSpc>
              <a:spcBef>
                <a:spcPts val="1000"/>
              </a:spcBef>
              <a:spcAft>
                <a:spcPts val="0"/>
              </a:spcAft>
              <a:buClr>
                <a:schemeClr val="lt1"/>
              </a:buClr>
              <a:buSzPts val="2400"/>
              <a:buFont typeface="Arial"/>
              <a:buChar char="•"/>
            </a:pPr>
            <a:r>
              <a:rPr lang="pl-PL" sz="2200" dirty="0"/>
              <a:t>Wezwanie przedsiębiorstw do dzielenia się danymi i doświadczeniami</a:t>
            </a:r>
          </a:p>
          <a:p>
            <a:pPr marL="342900" lvl="0" indent="-342900" algn="just" rtl="0">
              <a:lnSpc>
                <a:spcPct val="90000"/>
              </a:lnSpc>
              <a:spcBef>
                <a:spcPts val="1000"/>
              </a:spcBef>
              <a:spcAft>
                <a:spcPts val="0"/>
              </a:spcAft>
              <a:buClr>
                <a:schemeClr val="lt1"/>
              </a:buClr>
              <a:buSzPts val="2400"/>
              <a:buFont typeface="Arial"/>
              <a:buChar char="•"/>
            </a:pPr>
            <a:r>
              <a:rPr lang="pl-PL" sz="2200" dirty="0"/>
              <a:t>Znaczenie wspólnych wysiłków na rzecz zrównoważonego rozwoju</a:t>
            </a:r>
          </a:p>
          <a:p>
            <a:pPr marL="0" lvl="0" indent="0" algn="just" rtl="0">
              <a:lnSpc>
                <a:spcPct val="90000"/>
              </a:lnSpc>
              <a:spcBef>
                <a:spcPts val="1000"/>
              </a:spcBef>
              <a:spcAft>
                <a:spcPts val="0"/>
              </a:spcAft>
              <a:buClr>
                <a:schemeClr val="lt1"/>
              </a:buClr>
              <a:buSzPts val="2400"/>
            </a:pPr>
            <a:r>
              <a:rPr lang="en-GB" sz="2200" dirty="0"/>
              <a:t>“</a:t>
            </a:r>
            <a:r>
              <a:rPr lang="pl-PL" sz="2200" i="1" dirty="0"/>
              <a:t>Wierzymy, że współpracując ze sobą, firmy mogą zwiększyć wpływ swoich wysiłków na rzecz zrównoważonego rozwoju</a:t>
            </a:r>
            <a:r>
              <a:rPr lang="pl-PL" sz="2200" dirty="0"/>
              <a:t>” - mówi rzecznik O2.</a:t>
            </a:r>
            <a:endParaRPr sz="2200" dirty="0"/>
          </a:p>
        </p:txBody>
      </p:sp>
      <p:sp>
        <p:nvSpPr>
          <p:cNvPr id="616" name="Google Shape;616;p50"/>
          <p:cNvSpPr txBox="1">
            <a:spLocks noGrp="1"/>
          </p:cNvSpPr>
          <p:nvPr>
            <p:ph type="body" idx="2"/>
          </p:nvPr>
        </p:nvSpPr>
        <p:spPr>
          <a:xfrm>
            <a:off x="284760" y="73799"/>
            <a:ext cx="534388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Zachęcanie</a:t>
            </a:r>
            <a:r>
              <a:rPr lang="en-GB" dirty="0"/>
              <a:t> do </a:t>
            </a:r>
            <a:r>
              <a:rPr lang="en-GB" dirty="0" err="1"/>
              <a:t>współpracy</a:t>
            </a:r>
            <a:r>
              <a:rPr lang="en-GB" dirty="0"/>
              <a:t> </a:t>
            </a:r>
            <a:r>
              <a:rPr lang="en-GB" dirty="0" err="1"/>
              <a:t>branżowej</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t>Bauer Media, kierowany przez komitet </a:t>
            </a:r>
            <a:r>
              <a:rPr lang="pl-PL" dirty="0" err="1"/>
              <a:t>GoLoud</a:t>
            </a:r>
            <a:r>
              <a:rPr lang="pl-PL" dirty="0"/>
              <a:t> For Good, rozpoczął podróż w kierunku zrównoważonego rozwoju, koncentrując się na zaangażowaniu pracowników. To studium przypadku przedstawia ich inicjatywy, wyzwania, rozwiązania i wyniki</a:t>
            </a:r>
            <a:r>
              <a:rPr lang="en-GB" dirty="0"/>
              <a:t>.</a:t>
            </a:r>
            <a:endParaRPr dirty="0"/>
          </a:p>
        </p:txBody>
      </p:sp>
      <p:sp>
        <p:nvSpPr>
          <p:cNvPr id="624" name="Google Shape;624;p51"/>
          <p:cNvSpPr txBox="1">
            <a:spLocks noGrp="1"/>
          </p:cNvSpPr>
          <p:nvPr>
            <p:ph type="body" idx="2"/>
          </p:nvPr>
        </p:nvSpPr>
        <p:spPr>
          <a:xfrm>
            <a:off x="219456" y="826894"/>
            <a:ext cx="4096512" cy="32157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Zaangażowanie pracowników w zrównoważony rozwój w Bauer Media</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Wyzwania</a:t>
            </a:r>
            <a:r>
              <a:rPr lang="en-GB" dirty="0"/>
              <a:t> </a:t>
            </a:r>
            <a:r>
              <a:rPr lang="en-GB" dirty="0" err="1"/>
              <a:t>i</a:t>
            </a:r>
            <a:r>
              <a:rPr lang="en-GB" dirty="0"/>
              <a:t> </a:t>
            </a:r>
            <a:r>
              <a:rPr lang="en-GB" dirty="0" err="1"/>
              <a:t>rozwiązania</a:t>
            </a:r>
            <a:endParaRPr dirty="0"/>
          </a:p>
        </p:txBody>
      </p:sp>
      <p:sp>
        <p:nvSpPr>
          <p:cNvPr id="631" name="Google Shape;631;p5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dirty="0" err="1"/>
              <a:t>Wyzwanie</a:t>
            </a:r>
            <a:r>
              <a:rPr lang="en-GB" b="1" dirty="0"/>
              <a:t>:</a:t>
            </a:r>
            <a:endParaRPr dirty="0"/>
          </a:p>
          <a:p>
            <a:pPr marL="0" lvl="0" indent="0" algn="just" rtl="0">
              <a:lnSpc>
                <a:spcPct val="103333"/>
              </a:lnSpc>
              <a:spcBef>
                <a:spcPts val="0"/>
              </a:spcBef>
              <a:spcAft>
                <a:spcPts val="0"/>
              </a:spcAft>
              <a:buClr>
                <a:srgbClr val="595959"/>
              </a:buClr>
              <a:buSzPts val="2400"/>
              <a:buNone/>
            </a:pPr>
            <a:r>
              <a:rPr lang="pl-PL" dirty="0"/>
              <a:t>Zrównoważony rozwój był nowym tematem dla Bauer Media, wymagającym wykazania się przywództwem w tej dziedzinie</a:t>
            </a:r>
            <a:r>
              <a:rPr lang="en-GB" dirty="0"/>
              <a:t>.</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err="1"/>
              <a:t>Rozwiązanie</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Utworzenie komitetu </a:t>
            </a:r>
            <a:r>
              <a:rPr lang="pl-PL" dirty="0" err="1"/>
              <a:t>GoLoud</a:t>
            </a:r>
            <a:r>
              <a:rPr lang="pl-PL" dirty="0"/>
              <a:t> For Good przez trzech liderów: </a:t>
            </a:r>
            <a:r>
              <a:rPr lang="pl-PL" dirty="0" err="1"/>
              <a:t>Zara</a:t>
            </a:r>
            <a:r>
              <a:rPr lang="pl-PL" dirty="0"/>
              <a:t> Flynn, Adrian Barry i </a:t>
            </a:r>
            <a:r>
              <a:rPr lang="pl-PL" dirty="0" err="1"/>
              <a:t>Márese</a:t>
            </a:r>
            <a:r>
              <a:rPr lang="pl-PL" dirty="0"/>
              <a:t> O'Sullivan.</a:t>
            </a:r>
          </a:p>
          <a:p>
            <a:pPr marL="342900" lvl="0" indent="-342900" algn="just" rtl="0">
              <a:lnSpc>
                <a:spcPct val="103333"/>
              </a:lnSpc>
              <a:spcBef>
                <a:spcPts val="0"/>
              </a:spcBef>
              <a:spcAft>
                <a:spcPts val="0"/>
              </a:spcAft>
              <a:buClr>
                <a:srgbClr val="595959"/>
              </a:buClr>
              <a:buSzPts val="2400"/>
              <a:buFont typeface="Arial"/>
              <a:buChar char="•"/>
            </a:pPr>
            <a:r>
              <a:rPr lang="pl-PL" dirty="0"/>
              <a:t>Skupienie się na wewnętrznych zrównoważonych praktykach i zachęcanie współpracowników do uczestnictwa.</a:t>
            </a:r>
          </a:p>
          <a:p>
            <a:pPr marL="342900" lvl="0" indent="-342900" algn="just" rtl="0">
              <a:lnSpc>
                <a:spcPct val="103333"/>
              </a:lnSpc>
              <a:spcBef>
                <a:spcPts val="0"/>
              </a:spcBef>
              <a:spcAft>
                <a:spcPts val="0"/>
              </a:spcAft>
              <a:buClr>
                <a:srgbClr val="595959"/>
              </a:buClr>
              <a:buSzPts val="2400"/>
              <a:buFont typeface="Arial"/>
              <a:buChar char="•"/>
            </a:pPr>
            <a:r>
              <a:rPr lang="pl-PL" dirty="0"/>
              <a:t>Podnoszenie kwalifikacji poprzez sześciotygodniowy program szkoleniowy Learning </a:t>
            </a:r>
            <a:r>
              <a:rPr lang="pl-PL" dirty="0" err="1"/>
              <a:t>Waves</a:t>
            </a:r>
            <a:r>
              <a:rPr lang="pl-PL" dirty="0"/>
              <a:t>.</a:t>
            </a:r>
            <a:r>
              <a:rPr lang="en-GB" dirty="0"/>
              <a:t>.</a:t>
            </a:r>
            <a:endParaRPr i="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3"/>
          <p:cNvSpPr txBox="1">
            <a:spLocks noGrp="1"/>
          </p:cNvSpPr>
          <p:nvPr>
            <p:ph type="body" idx="1"/>
          </p:nvPr>
        </p:nvSpPr>
        <p:spPr>
          <a:xfrm>
            <a:off x="89648" y="1412240"/>
            <a:ext cx="5914911" cy="522164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GB" b="1" dirty="0" err="1"/>
              <a:t>Inicjatywy</a:t>
            </a:r>
            <a:r>
              <a:rPr lang="en-GB" b="1" dirty="0"/>
              <a:t>:</a:t>
            </a:r>
            <a:endParaRPr dirty="0"/>
          </a:p>
          <a:p>
            <a:pPr marL="342900" lvl="0" indent="-342900" algn="just" rtl="0">
              <a:lnSpc>
                <a:spcPct val="90000"/>
              </a:lnSpc>
              <a:spcBef>
                <a:spcPts val="1000"/>
              </a:spcBef>
              <a:spcAft>
                <a:spcPts val="0"/>
              </a:spcAft>
              <a:buClr>
                <a:schemeClr val="lt1"/>
              </a:buClr>
              <a:buSzPts val="2400"/>
              <a:buFont typeface="Arial"/>
              <a:buChar char="•"/>
            </a:pPr>
            <a:r>
              <a:rPr lang="pl-PL" dirty="0"/>
              <a:t>Przeprowadzenie ankiety wśród pracowników w celu zbadania opinii na temat zrównoważonego rozwoju.</a:t>
            </a:r>
          </a:p>
          <a:p>
            <a:pPr marL="342900" lvl="0" indent="-342900" algn="just" rtl="0">
              <a:lnSpc>
                <a:spcPct val="90000"/>
              </a:lnSpc>
              <a:spcBef>
                <a:spcPts val="1000"/>
              </a:spcBef>
              <a:spcAft>
                <a:spcPts val="0"/>
              </a:spcAft>
              <a:buClr>
                <a:schemeClr val="lt1"/>
              </a:buClr>
              <a:buSzPts val="2400"/>
              <a:buFont typeface="Arial"/>
              <a:buChar char="•"/>
            </a:pPr>
            <a:r>
              <a:rPr lang="pl-PL" dirty="0"/>
              <a:t>Regularne biuletyny i kampanie komunikacyjne na tematy takie jak odpady i </a:t>
            </a:r>
            <a:r>
              <a:rPr lang="pl-PL" dirty="0" err="1"/>
              <a:t>woda.Partnerstwa</a:t>
            </a:r>
            <a:r>
              <a:rPr lang="pl-PL" dirty="0"/>
              <a:t> z Food </a:t>
            </a:r>
            <a:r>
              <a:rPr lang="pl-PL" dirty="0" err="1"/>
              <a:t>Cloud</a:t>
            </a:r>
            <a:r>
              <a:rPr lang="pl-PL" dirty="0"/>
              <a:t>, </a:t>
            </a:r>
            <a:r>
              <a:rPr lang="pl-PL" dirty="0" err="1"/>
              <a:t>Clean</a:t>
            </a:r>
            <a:r>
              <a:rPr lang="pl-PL" dirty="0"/>
              <a:t> </a:t>
            </a:r>
            <a:r>
              <a:rPr lang="pl-PL" dirty="0" err="1"/>
              <a:t>Coast</a:t>
            </a:r>
            <a:r>
              <a:rPr lang="pl-PL" dirty="0"/>
              <a:t> i </a:t>
            </a:r>
            <a:r>
              <a:rPr lang="pl-PL" dirty="0" err="1"/>
              <a:t>Irish</a:t>
            </a:r>
            <a:r>
              <a:rPr lang="pl-PL" dirty="0"/>
              <a:t> Wildlife Trust w zakresie możliwości wolontariatu pracowniczego</a:t>
            </a:r>
            <a:r>
              <a:rPr lang="en-GB" dirty="0"/>
              <a:t>.</a:t>
            </a:r>
            <a:endParaRPr dirty="0"/>
          </a:p>
          <a:p>
            <a:pPr marL="0" lvl="0" indent="0" algn="just" rtl="0">
              <a:lnSpc>
                <a:spcPct val="90000"/>
              </a:lnSpc>
              <a:spcBef>
                <a:spcPts val="1000"/>
              </a:spcBef>
              <a:spcAft>
                <a:spcPts val="0"/>
              </a:spcAft>
              <a:buClr>
                <a:schemeClr val="lt1"/>
              </a:buClr>
              <a:buSzPts val="2400"/>
              <a:buNone/>
            </a:pPr>
            <a:r>
              <a:rPr lang="en-GB" b="1" dirty="0"/>
              <a:t>Historia </a:t>
            </a:r>
            <a:r>
              <a:rPr lang="en-GB" b="1" dirty="0" err="1"/>
              <a:t>sukcesu</a:t>
            </a:r>
            <a:r>
              <a:rPr lang="en-GB" b="1" dirty="0"/>
              <a:t>:</a:t>
            </a:r>
            <a:endParaRPr dirty="0"/>
          </a:p>
          <a:p>
            <a:pPr marL="0" lvl="0" indent="0" algn="just" rtl="0">
              <a:lnSpc>
                <a:spcPct val="90000"/>
              </a:lnSpc>
              <a:spcBef>
                <a:spcPts val="1000"/>
              </a:spcBef>
              <a:spcAft>
                <a:spcPts val="0"/>
              </a:spcAft>
              <a:buClr>
                <a:schemeClr val="lt1"/>
              </a:buClr>
              <a:buSzPts val="2400"/>
              <a:buNone/>
            </a:pPr>
            <a:r>
              <a:rPr lang="pl-PL" dirty="0"/>
              <a:t>Przedświąteczna wymiana ubrań, która zaowocowała dużym zaangażowaniem i nowymi strojami dla pracowników.</a:t>
            </a:r>
            <a:r>
              <a:rPr lang="en-GB" dirty="0"/>
              <a:t>.</a:t>
            </a:r>
            <a:endParaRPr dirty="0"/>
          </a:p>
        </p:txBody>
      </p:sp>
      <p:sp>
        <p:nvSpPr>
          <p:cNvPr id="639" name="Google Shape;639;p53"/>
          <p:cNvSpPr txBox="1">
            <a:spLocks noGrp="1"/>
          </p:cNvSpPr>
          <p:nvPr>
            <p:ph type="body" idx="2"/>
          </p:nvPr>
        </p:nvSpPr>
        <p:spPr>
          <a:xfrm>
            <a:off x="89648" y="301055"/>
            <a:ext cx="591427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Inicjatywy</a:t>
            </a:r>
            <a:r>
              <a:rPr lang="en-GB" dirty="0"/>
              <a:t> </a:t>
            </a:r>
            <a:r>
              <a:rPr lang="en-GB" dirty="0" err="1"/>
              <a:t>i</a:t>
            </a:r>
            <a:r>
              <a:rPr lang="en-GB" dirty="0"/>
              <a:t> </a:t>
            </a:r>
            <a:r>
              <a:rPr lang="en-GB" dirty="0" err="1"/>
              <a:t>zaangażowanie</a:t>
            </a:r>
            <a:r>
              <a:rPr lang="en-GB" dirty="0"/>
              <a:t> </a:t>
            </a:r>
            <a:r>
              <a:rPr lang="en-GB" dirty="0" err="1"/>
              <a:t>pracowników</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Osiągnięcia i plany na przyszłość</a:t>
            </a:r>
            <a:endParaRPr dirty="0"/>
          </a:p>
        </p:txBody>
      </p:sp>
      <p:sp>
        <p:nvSpPr>
          <p:cNvPr id="648" name="Google Shape;648;p54"/>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F26650"/>
              </a:buClr>
              <a:buSzPts val="2400"/>
              <a:buNone/>
            </a:pPr>
            <a:r>
              <a:rPr lang="en-GB" b="1" dirty="0" err="1">
                <a:solidFill>
                  <a:srgbClr val="F26650"/>
                </a:solidFill>
              </a:rPr>
              <a:t>Osiągnięcia</a:t>
            </a:r>
            <a:endParaRPr lang="pl-PL" b="1" dirty="0">
              <a:solidFill>
                <a:srgbClr val="F26650"/>
              </a:solidFill>
            </a:endParaRPr>
          </a:p>
          <a:p>
            <a:pPr marL="342900" lvl="0" indent="-342900" algn="just" rtl="0">
              <a:lnSpc>
                <a:spcPct val="103333"/>
              </a:lnSpc>
              <a:spcBef>
                <a:spcPts val="0"/>
              </a:spcBef>
              <a:spcAft>
                <a:spcPts val="0"/>
              </a:spcAft>
              <a:buClr>
                <a:srgbClr val="F26650"/>
              </a:buClr>
              <a:buSzPts val="2400"/>
              <a:buFont typeface="Arial" panose="020B0604020202020204" pitchFamily="34" charset="0"/>
              <a:buChar char="•"/>
            </a:pPr>
            <a:r>
              <a:rPr lang="pl-PL" dirty="0"/>
              <a:t>Zwiększona świadomość i udział w inicjatywach na rzecz zrównoważonego rozwoju.</a:t>
            </a:r>
          </a:p>
          <a:p>
            <a:pPr marL="342900" lvl="0" indent="-342900" algn="just" rtl="0">
              <a:lnSpc>
                <a:spcPct val="103333"/>
              </a:lnSpc>
              <a:spcBef>
                <a:spcPts val="0"/>
              </a:spcBef>
              <a:spcAft>
                <a:spcPts val="0"/>
              </a:spcAft>
              <a:buClr>
                <a:srgbClr val="F26650"/>
              </a:buClr>
              <a:buSzPts val="2400"/>
              <a:buFont typeface="Arial" panose="020B0604020202020204" pitchFamily="34" charset="0"/>
              <a:buChar char="•"/>
            </a:pPr>
            <a:r>
              <a:rPr lang="pl-PL" dirty="0"/>
              <a:t>Udane kampanie i wydarzenia wewnętrzne, promujące kulturę zrównoważonego rozwoju.</a:t>
            </a:r>
          </a:p>
          <a:p>
            <a:pPr marL="0" lvl="0" indent="0" algn="just" rtl="0">
              <a:lnSpc>
                <a:spcPct val="103333"/>
              </a:lnSpc>
              <a:spcBef>
                <a:spcPts val="0"/>
              </a:spcBef>
              <a:spcAft>
                <a:spcPts val="0"/>
              </a:spcAft>
              <a:buClr>
                <a:srgbClr val="F26650"/>
              </a:buClr>
              <a:buSzPts val="2400"/>
            </a:pPr>
            <a:endParaRPr lang="pl-PL" dirty="0"/>
          </a:p>
          <a:p>
            <a:pPr marL="0" lvl="0" indent="0" algn="just" rtl="0">
              <a:lnSpc>
                <a:spcPct val="103333"/>
              </a:lnSpc>
              <a:spcBef>
                <a:spcPts val="0"/>
              </a:spcBef>
              <a:spcAft>
                <a:spcPts val="0"/>
              </a:spcAft>
              <a:buClr>
                <a:srgbClr val="F26650"/>
              </a:buClr>
              <a:buSzPts val="2400"/>
            </a:pPr>
            <a:r>
              <a:rPr lang="en-GB" b="1" dirty="0" err="1">
                <a:solidFill>
                  <a:srgbClr val="1E75B0"/>
                </a:solidFill>
              </a:rPr>
              <a:t>Plany</a:t>
            </a:r>
            <a:r>
              <a:rPr lang="en-GB" b="1" dirty="0">
                <a:solidFill>
                  <a:srgbClr val="1E75B0"/>
                </a:solidFill>
              </a:rPr>
              <a:t> </a:t>
            </a:r>
            <a:r>
              <a:rPr lang="en-GB" b="1" dirty="0" err="1">
                <a:solidFill>
                  <a:srgbClr val="1E75B0"/>
                </a:solidFill>
              </a:rPr>
              <a:t>na</a:t>
            </a:r>
            <a:r>
              <a:rPr lang="en-GB" b="1" dirty="0">
                <a:solidFill>
                  <a:srgbClr val="1E75B0"/>
                </a:solidFill>
              </a:rPr>
              <a:t> </a:t>
            </a:r>
            <a:r>
              <a:rPr lang="en-GB" b="1" dirty="0" err="1">
                <a:solidFill>
                  <a:srgbClr val="1E75B0"/>
                </a:solidFill>
              </a:rPr>
              <a:t>przyszłość</a:t>
            </a:r>
            <a:endParaRPr lang="pl-PL" b="1" dirty="0">
              <a:solidFill>
                <a:srgbClr val="1E75B0"/>
              </a:solidFill>
            </a:endParaRPr>
          </a:p>
          <a:p>
            <a:pPr marL="0" lvl="0" indent="0" algn="just" rtl="0">
              <a:lnSpc>
                <a:spcPct val="103333"/>
              </a:lnSpc>
              <a:spcBef>
                <a:spcPts val="0"/>
              </a:spcBef>
              <a:spcAft>
                <a:spcPts val="0"/>
              </a:spcAft>
              <a:buClr>
                <a:srgbClr val="F26650"/>
              </a:buClr>
              <a:buSzPts val="2400"/>
            </a:pPr>
            <a:r>
              <a:rPr lang="pl-PL" dirty="0"/>
              <a:t>Druga wymiana ubrań z udziałem eksperta w dziedzinie zrównoważonej mody.</a:t>
            </a:r>
          </a:p>
          <a:p>
            <a:pPr marL="342900" lvl="0" indent="-342900" algn="just" rtl="0">
              <a:lnSpc>
                <a:spcPct val="103333"/>
              </a:lnSpc>
              <a:spcBef>
                <a:spcPts val="0"/>
              </a:spcBef>
              <a:spcAft>
                <a:spcPts val="0"/>
              </a:spcAft>
              <a:buClr>
                <a:srgbClr val="F26650"/>
              </a:buClr>
              <a:buSzPts val="2400"/>
              <a:buFont typeface="Arial" panose="020B0604020202020204" pitchFamily="34" charset="0"/>
              <a:buChar char="•"/>
            </a:pPr>
            <a:r>
              <a:rPr lang="pl-PL" dirty="0"/>
              <a:t>Udział w Ad Net Zero w celu zmniejszenia śladu węglowego działań marketingowych.</a:t>
            </a:r>
          </a:p>
          <a:p>
            <a:pPr marL="342900" lvl="0" indent="-342900" algn="just" rtl="0">
              <a:lnSpc>
                <a:spcPct val="103333"/>
              </a:lnSpc>
              <a:spcBef>
                <a:spcPts val="0"/>
              </a:spcBef>
              <a:spcAft>
                <a:spcPts val="0"/>
              </a:spcAft>
              <a:buClr>
                <a:srgbClr val="F26650"/>
              </a:buClr>
              <a:buSzPts val="2400"/>
              <a:buFont typeface="Arial" panose="020B0604020202020204" pitchFamily="34" charset="0"/>
              <a:buChar char="•"/>
            </a:pPr>
            <a:r>
              <a:rPr lang="pl-PL" dirty="0"/>
              <a:t>Ciągły nacisk na kwestie środowiskowe i społeczne.</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5"/>
          <p:cNvSpPr txBox="1">
            <a:spLocks noGrp="1"/>
          </p:cNvSpPr>
          <p:nvPr>
            <p:ph type="body" idx="1"/>
          </p:nvPr>
        </p:nvSpPr>
        <p:spPr>
          <a:xfrm>
            <a:off x="284760" y="135093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Podróż nauczyła Bauer Media cennych lekcji na temat wspierania zrównoważonego miejsca pracy. Kluczowe wnioski obejmowały znaczenie dedykowanych zespołów, wsparcia kierownictwa i regularnej komunikacji. Kluczowe wnioski</a:t>
            </a:r>
            <a:r>
              <a:rPr lang="en-GB" dirty="0"/>
              <a:t>:</a:t>
            </a:r>
            <a:endParaRPr dirty="0"/>
          </a:p>
          <a:p>
            <a:pPr marL="457200" lvl="0" indent="-457200" algn="just" rtl="0">
              <a:lnSpc>
                <a:spcPct val="90000"/>
              </a:lnSpc>
              <a:spcBef>
                <a:spcPts val="1000"/>
              </a:spcBef>
              <a:spcAft>
                <a:spcPts val="0"/>
              </a:spcAft>
              <a:buClr>
                <a:schemeClr val="lt1"/>
              </a:buClr>
              <a:buSzPts val="2400"/>
              <a:buFont typeface="Calibri"/>
              <a:buAutoNum type="arabicPeriod"/>
            </a:pPr>
            <a:r>
              <a:rPr lang="pl-PL" dirty="0"/>
              <a:t>Dedykowany zespół ds. zrównoważonego rozwoju z rotacyjnym przywództwem.</a:t>
            </a:r>
          </a:p>
          <a:p>
            <a:pPr marL="457200" lvl="0" indent="-457200" algn="just" rtl="0">
              <a:lnSpc>
                <a:spcPct val="90000"/>
              </a:lnSpc>
              <a:spcBef>
                <a:spcPts val="1000"/>
              </a:spcBef>
              <a:spcAft>
                <a:spcPts val="0"/>
              </a:spcAft>
              <a:buClr>
                <a:schemeClr val="lt1"/>
              </a:buClr>
              <a:buSzPts val="2400"/>
              <a:buFont typeface="Calibri"/>
              <a:buAutoNum type="arabicPeriod"/>
            </a:pPr>
            <a:r>
              <a:rPr lang="pl-PL" dirty="0"/>
              <a:t>Silne wsparcie odgórne.</a:t>
            </a:r>
          </a:p>
          <a:p>
            <a:pPr marL="457200" lvl="0" indent="-457200" algn="just" rtl="0">
              <a:lnSpc>
                <a:spcPct val="90000"/>
              </a:lnSpc>
              <a:spcBef>
                <a:spcPts val="1000"/>
              </a:spcBef>
              <a:spcAft>
                <a:spcPts val="0"/>
              </a:spcAft>
              <a:buClr>
                <a:schemeClr val="lt1"/>
              </a:buClr>
              <a:buSzPts val="2400"/>
              <a:buFont typeface="Calibri"/>
              <a:buAutoNum type="arabicPeriod"/>
            </a:pPr>
            <a:r>
              <a:rPr lang="pl-PL" dirty="0"/>
              <a:t>Regularna komunikacja i ankiety pracownicze.</a:t>
            </a:r>
          </a:p>
          <a:p>
            <a:pPr marL="457200" lvl="0" indent="-457200" algn="just" rtl="0">
              <a:lnSpc>
                <a:spcPct val="90000"/>
              </a:lnSpc>
              <a:spcBef>
                <a:spcPts val="1000"/>
              </a:spcBef>
              <a:spcAft>
                <a:spcPts val="0"/>
              </a:spcAft>
              <a:buClr>
                <a:schemeClr val="lt1"/>
              </a:buClr>
              <a:buSzPts val="2400"/>
              <a:buFont typeface="Calibri"/>
              <a:buAutoNum type="arabicPeriod"/>
            </a:pPr>
            <a:r>
              <a:rPr lang="pl-PL" dirty="0"/>
              <a:t>Uznanie dla wysiłków pracowników.</a:t>
            </a:r>
          </a:p>
          <a:p>
            <a:pPr marL="457200" lvl="0" indent="-457200" algn="just" rtl="0">
              <a:lnSpc>
                <a:spcPct val="90000"/>
              </a:lnSpc>
              <a:spcBef>
                <a:spcPts val="1000"/>
              </a:spcBef>
              <a:spcAft>
                <a:spcPts val="0"/>
              </a:spcAft>
              <a:buClr>
                <a:schemeClr val="lt1"/>
              </a:buClr>
              <a:buSzPts val="2400"/>
              <a:buFont typeface="Calibri"/>
              <a:buAutoNum type="arabicPeriod"/>
            </a:pPr>
            <a:r>
              <a:rPr lang="pl-PL" dirty="0"/>
              <a:t>Tworzenie różnorodnych partnerstw</a:t>
            </a:r>
            <a:r>
              <a:rPr lang="en-GB" dirty="0"/>
              <a:t>.</a:t>
            </a:r>
            <a:endParaRPr dirty="0"/>
          </a:p>
        </p:txBody>
      </p:sp>
      <p:sp>
        <p:nvSpPr>
          <p:cNvPr id="655" name="Google Shape;655;p55"/>
          <p:cNvSpPr txBox="1">
            <a:spLocks noGrp="1"/>
          </p:cNvSpPr>
          <p:nvPr>
            <p:ph type="body" idx="2"/>
          </p:nvPr>
        </p:nvSpPr>
        <p:spPr>
          <a:xfrm>
            <a:off x="284760" y="24651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Wyciągnięte wnioski i wezwanie do działania</a:t>
            </a:r>
            <a:endParaRPr dirty="0"/>
          </a:p>
        </p:txBody>
      </p:sp>
      <p:sp>
        <p:nvSpPr>
          <p:cNvPr id="657" name="Google Shape;657;p55"/>
          <p:cNvSpPr/>
          <p:nvPr/>
        </p:nvSpPr>
        <p:spPr>
          <a:xfrm>
            <a:off x="5974079" y="3429000"/>
            <a:ext cx="3535680" cy="2866972"/>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55"/>
          <p:cNvSpPr txBox="1"/>
          <p:nvPr/>
        </p:nvSpPr>
        <p:spPr>
          <a:xfrm>
            <a:off x="5974079" y="3742466"/>
            <a:ext cx="3535680" cy="26957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b="1" i="0" u="none" strike="noStrike" cap="none" dirty="0">
                <a:solidFill>
                  <a:schemeClr val="lt1"/>
                </a:solidFill>
                <a:latin typeface="Calibri"/>
                <a:ea typeface="Calibri"/>
                <a:cs typeface="Calibri"/>
                <a:sym typeface="Calibri"/>
              </a:rPr>
              <a:t>"</a:t>
            </a:r>
            <a:r>
              <a:rPr lang="pl-PL" sz="2400" b="1" i="0" u="none" strike="noStrike" cap="none" dirty="0">
                <a:solidFill>
                  <a:schemeClr val="lt1"/>
                </a:solidFill>
                <a:latin typeface="Calibri"/>
                <a:ea typeface="Calibri"/>
                <a:cs typeface="Calibri"/>
                <a:sym typeface="Calibri"/>
              </a:rPr>
              <a:t>Wierzymy, że współpracując ze sobą, firmy mogą zwiększyć wpływ swoich wysiłków na rzecz zrównoważonego rozwoju</a:t>
            </a:r>
            <a:r>
              <a:rPr lang="en-GB" sz="2400" b="1" i="0" u="none" strike="noStrike" cap="none" dirty="0">
                <a:solidFill>
                  <a:schemeClr val="lt1"/>
                </a:solidFill>
                <a:latin typeface="Calibri"/>
                <a:ea typeface="Calibri"/>
                <a:cs typeface="Calibri"/>
                <a:sym typeface="Calibri"/>
              </a:rPr>
              <a:t>" - Zara Flynn.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err="1"/>
              <a:t>Unique</a:t>
            </a:r>
            <a:r>
              <a:rPr lang="pl-PL" dirty="0"/>
              <a:t>, firma z siedzibą w Belgii, chciała wziąć udział w De </a:t>
            </a:r>
            <a:r>
              <a:rPr lang="pl-PL" dirty="0" err="1"/>
              <a:t>Warmste</a:t>
            </a:r>
            <a:r>
              <a:rPr lang="pl-PL" dirty="0"/>
              <a:t> </a:t>
            </a:r>
            <a:r>
              <a:rPr lang="pl-PL" dirty="0" err="1"/>
              <a:t>Week</a:t>
            </a:r>
            <a:r>
              <a:rPr lang="pl-PL" dirty="0"/>
              <a:t>, corocznej zbiórce funduszy na szczytne cele. W tym celu opracowała innowacyjne podejście do angażowania swoich pracowników w działania na rzecz zrównoważonego rozwoju i zbierania funduszy</a:t>
            </a:r>
            <a:r>
              <a:rPr lang="en-GB" dirty="0"/>
              <a:t>.</a:t>
            </a:r>
            <a:endParaRPr dirty="0"/>
          </a:p>
        </p:txBody>
      </p:sp>
      <p:sp>
        <p:nvSpPr>
          <p:cNvPr id="664" name="Google Shape;664;p56"/>
          <p:cNvSpPr txBox="1">
            <a:spLocks noGrp="1"/>
          </p:cNvSpPr>
          <p:nvPr>
            <p:ph type="body" idx="2"/>
          </p:nvPr>
        </p:nvSpPr>
        <p:spPr>
          <a:xfrm>
            <a:off x="283464" y="551626"/>
            <a:ext cx="4059936" cy="3279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Jak zaangażować pracowników w zrównoważony rozwój - studium przypadku firmy </a:t>
            </a:r>
            <a:r>
              <a:rPr lang="pl-PL" dirty="0" err="1"/>
              <a:t>Unique</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Koncepcja</a:t>
            </a:r>
            <a:endParaRPr dirty="0"/>
          </a:p>
        </p:txBody>
      </p:sp>
      <p:sp>
        <p:nvSpPr>
          <p:cNvPr id="672" name="Google Shape;672;p5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100" dirty="0"/>
              <a:t>Pomysł </a:t>
            </a:r>
            <a:r>
              <a:rPr lang="pl-PL" sz="2100" dirty="0" err="1"/>
              <a:t>Unique</a:t>
            </a:r>
            <a:r>
              <a:rPr lang="pl-PL" sz="2100" dirty="0"/>
              <a:t> polegał na zaangażowaniu pracowników poprzez umożliwienie im licytacji swoich talentów. Stworzyło to zabawne i konkurencyjne środowisko, w którym pracownicy mogli licytować nawzajem swoje talenty, a cały dochód przeznaczony był na </a:t>
            </a:r>
            <a:r>
              <a:rPr lang="en-GB" sz="2100" dirty="0"/>
              <a:t>De </a:t>
            </a:r>
            <a:r>
              <a:rPr lang="en-GB" sz="2100" dirty="0" err="1"/>
              <a:t>Warmste</a:t>
            </a:r>
            <a:r>
              <a:rPr lang="en-GB" sz="2100" dirty="0"/>
              <a:t> Week.</a:t>
            </a:r>
            <a:endParaRPr sz="2100" dirty="0"/>
          </a:p>
          <a:p>
            <a:pPr marL="342900" lvl="0" indent="-190500" algn="just" rtl="0">
              <a:lnSpc>
                <a:spcPct val="103333"/>
              </a:lnSpc>
              <a:spcBef>
                <a:spcPts val="0"/>
              </a:spcBef>
              <a:spcAft>
                <a:spcPts val="0"/>
              </a:spcAft>
              <a:buClr>
                <a:srgbClr val="595959"/>
              </a:buClr>
              <a:buSzPts val="2400"/>
              <a:buFont typeface="Arial"/>
              <a:buNone/>
            </a:pPr>
            <a:endParaRPr sz="2100" dirty="0"/>
          </a:p>
          <a:p>
            <a:pPr marL="0" lvl="0" indent="0" algn="just" rtl="0">
              <a:lnSpc>
                <a:spcPct val="103333"/>
              </a:lnSpc>
              <a:spcBef>
                <a:spcPts val="0"/>
              </a:spcBef>
              <a:spcAft>
                <a:spcPts val="0"/>
              </a:spcAft>
              <a:buClr>
                <a:srgbClr val="595959"/>
              </a:buClr>
              <a:buSzPts val="2400"/>
              <a:buNone/>
            </a:pPr>
            <a:r>
              <a:rPr lang="en-GB" sz="2100" dirty="0"/>
              <a:t>Główne </a:t>
            </a:r>
            <a:r>
              <a:rPr lang="en-GB" sz="2100" dirty="0" err="1"/>
              <a:t>punkty</a:t>
            </a:r>
            <a:r>
              <a:rPr lang="en-GB" sz="2100" dirty="0"/>
              <a:t>:</a:t>
            </a:r>
            <a:endParaRPr sz="2100" dirty="0"/>
          </a:p>
          <a:p>
            <a:pPr marL="342900" lvl="0" indent="-342900" algn="just" rtl="0">
              <a:lnSpc>
                <a:spcPct val="103333"/>
              </a:lnSpc>
              <a:spcBef>
                <a:spcPts val="0"/>
              </a:spcBef>
              <a:spcAft>
                <a:spcPts val="0"/>
              </a:spcAft>
              <a:buClr>
                <a:srgbClr val="595959"/>
              </a:buClr>
              <a:buSzPts val="2400"/>
              <a:buFont typeface="Arial"/>
              <a:buChar char="•"/>
            </a:pPr>
            <a:r>
              <a:rPr lang="pl-PL" sz="2100" dirty="0"/>
              <a:t>Pracownicy proponują swoje talenty i wystawiają je na aukcje.</a:t>
            </a:r>
          </a:p>
          <a:p>
            <a:pPr marL="342900" lvl="0" indent="-342900" algn="just" rtl="0">
              <a:lnSpc>
                <a:spcPct val="103333"/>
              </a:lnSpc>
              <a:spcBef>
                <a:spcPts val="0"/>
              </a:spcBef>
              <a:spcAft>
                <a:spcPts val="0"/>
              </a:spcAft>
              <a:buClr>
                <a:srgbClr val="595959"/>
              </a:buClr>
              <a:buSzPts val="2400"/>
              <a:buFont typeface="Arial"/>
              <a:buChar char="•"/>
            </a:pPr>
            <a:r>
              <a:rPr lang="pl-PL" sz="2100" dirty="0"/>
              <a:t>Inni licytują talenty, które im się podobają, wywołując rywalizację.</a:t>
            </a:r>
          </a:p>
          <a:p>
            <a:pPr marL="0" lvl="0" indent="0" algn="just" rtl="0">
              <a:lnSpc>
                <a:spcPct val="103333"/>
              </a:lnSpc>
              <a:spcBef>
                <a:spcPts val="0"/>
              </a:spcBef>
              <a:spcAft>
                <a:spcPts val="0"/>
              </a:spcAft>
              <a:buClr>
                <a:srgbClr val="595959"/>
              </a:buClr>
              <a:buSzPts val="2400"/>
            </a:pPr>
            <a:r>
              <a:rPr lang="pl-PL" sz="2100" dirty="0"/>
              <a:t>Wszystkie zebrane fundusze wspierają De </a:t>
            </a:r>
            <a:r>
              <a:rPr lang="pl-PL" sz="2100" dirty="0" err="1"/>
              <a:t>Warmste</a:t>
            </a:r>
            <a:r>
              <a:rPr lang="pl-PL" sz="2100" dirty="0"/>
              <a:t> </a:t>
            </a:r>
            <a:r>
              <a:rPr lang="pl-PL" sz="2100" dirty="0" err="1"/>
              <a:t>Week</a:t>
            </a:r>
            <a:r>
              <a:rPr lang="en-GB" sz="2100" dirty="0"/>
              <a:t>.</a:t>
            </a:r>
            <a:endParaRPr sz="2100" dirty="0"/>
          </a:p>
          <a:p>
            <a:pPr marL="342900" lvl="0" indent="-190500" algn="just" rtl="0">
              <a:lnSpc>
                <a:spcPct val="103333"/>
              </a:lnSpc>
              <a:spcBef>
                <a:spcPts val="0"/>
              </a:spcBef>
              <a:spcAft>
                <a:spcPts val="0"/>
              </a:spcAft>
              <a:buClr>
                <a:srgbClr val="595959"/>
              </a:buClr>
              <a:buSzPts val="2400"/>
              <a:buFont typeface="Arial"/>
              <a:buNone/>
            </a:pPr>
            <a:endParaRPr sz="2100" dirty="0"/>
          </a:p>
          <a:p>
            <a:pPr marL="0" lvl="0" indent="0" algn="just" rtl="0">
              <a:lnSpc>
                <a:spcPct val="103333"/>
              </a:lnSpc>
              <a:spcBef>
                <a:spcPts val="0"/>
              </a:spcBef>
              <a:spcAft>
                <a:spcPts val="0"/>
              </a:spcAft>
              <a:buClr>
                <a:srgbClr val="595959"/>
              </a:buClr>
              <a:buSzPts val="2400"/>
              <a:buNone/>
            </a:pPr>
            <a:r>
              <a:rPr lang="en-GB" sz="2100" i="1" dirty="0"/>
              <a:t>"</a:t>
            </a:r>
            <a:r>
              <a:rPr lang="pl-PL" sz="2100" i="1" dirty="0"/>
              <a:t>Naszym celem było sprawienie, aby zrównoważony rozwój był zabawny i angażujący dla wszystkich zaangażowanych” - menedżer społeczności </a:t>
            </a:r>
            <a:r>
              <a:rPr lang="pl-PL" sz="2100" i="1" dirty="0" err="1"/>
              <a:t>Unique</a:t>
            </a:r>
            <a:r>
              <a:rPr lang="pl-PL" sz="2100" i="1" dirty="0"/>
              <a:t>.</a:t>
            </a:r>
            <a:endParaRPr sz="21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8"/>
          <p:cNvSpPr txBox="1">
            <a:spLocks noGrp="1"/>
          </p:cNvSpPr>
          <p:nvPr>
            <p:ph type="body" idx="1"/>
          </p:nvPr>
        </p:nvSpPr>
        <p:spPr>
          <a:xfrm>
            <a:off x="207080" y="983318"/>
            <a:ext cx="5716200" cy="576292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Firma </a:t>
            </a:r>
            <a:r>
              <a:rPr lang="pl-PL" dirty="0" err="1"/>
              <a:t>Unique</a:t>
            </a:r>
            <a:r>
              <a:rPr lang="pl-PL" dirty="0"/>
              <a:t> wykorzystała </a:t>
            </a:r>
            <a:r>
              <a:rPr lang="pl-PL" dirty="0" err="1"/>
              <a:t>Ambassify</a:t>
            </a:r>
            <a:r>
              <a:rPr lang="pl-PL" dirty="0"/>
              <a:t> do przeprowadzenia kampanii w kilku krokach, zapewniając przejrzystość i maksymalne uczestnictwo</a:t>
            </a:r>
            <a:r>
              <a:rPr lang="en-GB" dirty="0"/>
              <a:t>. </a:t>
            </a:r>
            <a:endParaRPr dirty="0"/>
          </a:p>
          <a:p>
            <a:pPr marL="0" lvl="0" indent="0" algn="just" rtl="0">
              <a:lnSpc>
                <a:spcPct val="90000"/>
              </a:lnSpc>
              <a:spcBef>
                <a:spcPts val="1000"/>
              </a:spcBef>
              <a:spcAft>
                <a:spcPts val="0"/>
              </a:spcAft>
              <a:buClr>
                <a:srgbClr val="EB7339"/>
              </a:buClr>
              <a:buSzPts val="2400"/>
              <a:buNone/>
            </a:pPr>
            <a:r>
              <a:rPr lang="en-GB" b="1" dirty="0">
                <a:solidFill>
                  <a:srgbClr val="FFFF00"/>
                </a:solidFill>
              </a:rPr>
              <a:t>Krok 1: </a:t>
            </a:r>
            <a:r>
              <a:rPr lang="en-GB" b="1" dirty="0" err="1">
                <a:solidFill>
                  <a:srgbClr val="FFFF00"/>
                </a:solidFill>
              </a:rPr>
              <a:t>Początkowa</a:t>
            </a:r>
            <a:r>
              <a:rPr lang="en-GB" b="1" dirty="0">
                <a:solidFill>
                  <a:srgbClr val="FFFF00"/>
                </a:solidFill>
              </a:rPr>
              <a:t> </a:t>
            </a:r>
            <a:r>
              <a:rPr lang="en-GB" b="1" dirty="0" err="1">
                <a:solidFill>
                  <a:srgbClr val="FFFF00"/>
                </a:solidFill>
              </a:rPr>
              <a:t>kampania</a:t>
            </a:r>
            <a:r>
              <a:rPr lang="pl-PL" b="1" dirty="0">
                <a:solidFill>
                  <a:srgbClr val="FFFF00"/>
                </a:solidFill>
              </a:rPr>
              <a:t> </a:t>
            </a:r>
            <a:r>
              <a:rPr lang="pl-PL" dirty="0"/>
              <a:t>Stworzenie kampanii formularzy wyjaśniających inicjatywę. Zachęcanie pracowników do udziału poprzez zgłaszanie swoich talentów</a:t>
            </a:r>
            <a:r>
              <a:rPr lang="en-GB" dirty="0"/>
              <a:t>. </a:t>
            </a:r>
            <a:endParaRPr dirty="0"/>
          </a:p>
          <a:p>
            <a:pPr marL="0" lvl="0" indent="0" algn="just" rtl="0">
              <a:lnSpc>
                <a:spcPct val="90000"/>
              </a:lnSpc>
              <a:spcBef>
                <a:spcPts val="1000"/>
              </a:spcBef>
              <a:spcAft>
                <a:spcPts val="0"/>
              </a:spcAft>
              <a:buClr>
                <a:srgbClr val="EB7339"/>
              </a:buClr>
              <a:buSzPts val="2400"/>
              <a:buNone/>
            </a:pPr>
            <a:r>
              <a:rPr lang="en-GB" b="1" dirty="0">
                <a:solidFill>
                  <a:srgbClr val="FFFF00"/>
                </a:solidFill>
              </a:rPr>
              <a:t>Step 2: Promotion </a:t>
            </a:r>
            <a:r>
              <a:rPr lang="en-GB" dirty="0"/>
              <a:t>Promoted the campaign to generate buzz and more submissions. Highlighted examples of talents already submitted. </a:t>
            </a:r>
            <a:endParaRPr dirty="0"/>
          </a:p>
          <a:p>
            <a:pPr marL="0" lvl="0" indent="0" algn="just" rtl="0">
              <a:lnSpc>
                <a:spcPct val="90000"/>
              </a:lnSpc>
              <a:spcBef>
                <a:spcPts val="1000"/>
              </a:spcBef>
              <a:spcAft>
                <a:spcPts val="0"/>
              </a:spcAft>
              <a:buClr>
                <a:srgbClr val="EB7339"/>
              </a:buClr>
              <a:buSzPts val="2400"/>
              <a:buNone/>
            </a:pPr>
            <a:r>
              <a:rPr lang="en-GB" b="1" dirty="0">
                <a:solidFill>
                  <a:srgbClr val="FFFF00"/>
                </a:solidFill>
              </a:rPr>
              <a:t>Step 3: Participation Guidelines</a:t>
            </a:r>
            <a:r>
              <a:rPr lang="en-GB" dirty="0">
                <a:solidFill>
                  <a:srgbClr val="FFFF00"/>
                </a:solidFill>
              </a:rPr>
              <a:t> </a:t>
            </a:r>
            <a:r>
              <a:rPr lang="en-GB" dirty="0"/>
              <a:t>Explained how the bidding process worked. Used a clear, engaging tone with visuals and emojis. Employees confirmed understanding by clicking “I understand it” button.</a:t>
            </a:r>
            <a:endParaRPr dirty="0"/>
          </a:p>
        </p:txBody>
      </p:sp>
      <p:sp>
        <p:nvSpPr>
          <p:cNvPr id="678" name="Google Shape;678;p58"/>
          <p:cNvSpPr txBox="1">
            <a:spLocks noGrp="1"/>
          </p:cNvSpPr>
          <p:nvPr>
            <p:ph type="body" idx="2"/>
          </p:nvPr>
        </p:nvSpPr>
        <p:spPr>
          <a:xfrm>
            <a:off x="0" y="111760"/>
            <a:ext cx="6083676" cy="793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3400" dirty="0" err="1"/>
              <a:t>Kroki</a:t>
            </a:r>
            <a:r>
              <a:rPr lang="en-GB" sz="3400" dirty="0"/>
              <a:t> w </a:t>
            </a:r>
            <a:r>
              <a:rPr lang="en-GB" sz="3400" dirty="0" err="1"/>
              <a:t>kierunku</a:t>
            </a:r>
            <a:r>
              <a:rPr lang="en-GB" sz="3400" dirty="0"/>
              <a:t> </a:t>
            </a:r>
            <a:r>
              <a:rPr lang="en-GB" sz="3400" dirty="0" err="1"/>
              <a:t>zaangażowania</a:t>
            </a:r>
            <a:endParaRPr sz="3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Wyniki</a:t>
            </a:r>
            <a:r>
              <a:rPr lang="en-GB" dirty="0"/>
              <a:t> </a:t>
            </a:r>
            <a:r>
              <a:rPr lang="en-GB" dirty="0" err="1"/>
              <a:t>i</a:t>
            </a:r>
            <a:r>
              <a:rPr lang="en-GB" dirty="0"/>
              <a:t> </a:t>
            </a:r>
            <a:r>
              <a:rPr lang="en-GB" dirty="0" err="1"/>
              <a:t>oddziaływanie</a:t>
            </a:r>
            <a:endParaRPr dirty="0"/>
          </a:p>
        </p:txBody>
      </p:sp>
      <p:sp>
        <p:nvSpPr>
          <p:cNvPr id="686" name="Google Shape;686;p5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Inicjatywa ta doprowadziła do licytacji różnorodnych talentów, od zabawnych aktywności po unikalne umiejętności. Wzięli w niej udział pracownicy z różnych działów i regionów, wzmacniając więzi zespołowe i ujawniając ukryte talenty</a:t>
            </a:r>
            <a:r>
              <a:rPr lang="en-GB" dirty="0"/>
              <a:t>.</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err="1"/>
              <a:t>Główne</a:t>
            </a:r>
            <a:r>
              <a:rPr lang="en-GB" b="1" dirty="0"/>
              <a:t> </a:t>
            </a:r>
            <a:r>
              <a:rPr lang="en-GB" b="1" dirty="0" err="1"/>
              <a:t>punkty</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Wysokie zaangażowanie w całej firmie.</a:t>
            </a:r>
          </a:p>
          <a:p>
            <a:pPr marL="342900" lvl="0" indent="-342900" algn="just" rtl="0">
              <a:lnSpc>
                <a:spcPct val="103333"/>
              </a:lnSpc>
              <a:spcBef>
                <a:spcPts val="0"/>
              </a:spcBef>
              <a:spcAft>
                <a:spcPts val="0"/>
              </a:spcAft>
              <a:buClr>
                <a:srgbClr val="595959"/>
              </a:buClr>
              <a:buSzPts val="2400"/>
              <a:buFont typeface="Arial"/>
              <a:buChar char="•"/>
            </a:pPr>
            <a:r>
              <a:rPr lang="pl-PL" dirty="0"/>
              <a:t>Stworzenie niestandardowej zakładki dla Tygodnia De </a:t>
            </a:r>
            <a:r>
              <a:rPr lang="pl-PL" dirty="0" err="1"/>
              <a:t>Warmste</a:t>
            </a:r>
            <a:r>
              <a:rPr lang="pl-PL" dirty="0"/>
              <a:t>.</a:t>
            </a:r>
          </a:p>
          <a:p>
            <a:pPr marL="0" lvl="0" indent="0" algn="just" rtl="0">
              <a:lnSpc>
                <a:spcPct val="103333"/>
              </a:lnSpc>
              <a:spcBef>
                <a:spcPts val="0"/>
              </a:spcBef>
              <a:spcAft>
                <a:spcPts val="0"/>
              </a:spcAft>
              <a:buClr>
                <a:srgbClr val="595959"/>
              </a:buClr>
              <a:buSzPts val="2400"/>
            </a:pPr>
            <a:r>
              <a:rPr lang="pl-PL" dirty="0"/>
              <a:t>Oddzielna wersja dla pracowników francuskojęzycznych w ramach „</a:t>
            </a:r>
            <a:r>
              <a:rPr lang="pl-PL" dirty="0" err="1"/>
              <a:t>Viva</a:t>
            </a:r>
            <a:r>
              <a:rPr lang="pl-PL" dirty="0"/>
              <a:t> for Life</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0" lvl="0" indent="0" algn="just" rtl="0">
              <a:lnSpc>
                <a:spcPct val="103333"/>
              </a:lnSpc>
              <a:spcBef>
                <a:spcPts val="0"/>
              </a:spcBef>
              <a:spcAft>
                <a:spcPts val="0"/>
              </a:spcAft>
              <a:buClr>
                <a:srgbClr val="595959"/>
              </a:buClr>
              <a:buSzPts val="2400"/>
              <a:buNone/>
            </a:pPr>
            <a:r>
              <a:rPr lang="pl-PL" b="1" i="1" dirty="0"/>
              <a:t>Przykład: </a:t>
            </a:r>
            <a:r>
              <a:rPr lang="pl-PL" i="1" dirty="0"/>
              <a:t>Jednym z popularnych talentów był gwarantowany wieczór zabawy z kolegami w Leuven, który spotkał się z entuzjastyczną licytacją</a:t>
            </a:r>
            <a:r>
              <a:rPr lang="en-GB" i="1" dirty="0"/>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467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OMÓWIENIE TEMATU</a:t>
            </a:r>
            <a:endParaRPr dirty="0"/>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1" name="Google Shape;261;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CELE</a:t>
            </a:r>
            <a:endParaRPr dirty="0"/>
          </a:p>
        </p:txBody>
      </p:sp>
      <p:sp>
        <p:nvSpPr>
          <p:cNvPr id="262" name="Google Shape;262;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EFEKTY KSZTAŁCENIA</a:t>
            </a:r>
            <a:endParaRPr dirty="0"/>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0"/>
          <p:cNvSpPr txBox="1">
            <a:spLocks noGrp="1"/>
          </p:cNvSpPr>
          <p:nvPr>
            <p:ph type="body" idx="1"/>
          </p:nvPr>
        </p:nvSpPr>
        <p:spPr>
          <a:xfrm>
            <a:off x="797280" y="513130"/>
            <a:ext cx="10052954" cy="6599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Korzyści</a:t>
            </a:r>
            <a:r>
              <a:rPr lang="en-GB" dirty="0"/>
              <a:t> </a:t>
            </a:r>
            <a:r>
              <a:rPr lang="en-GB" dirty="0" err="1"/>
              <a:t>i</a:t>
            </a:r>
            <a:r>
              <a:rPr lang="en-GB" dirty="0"/>
              <a:t> </a:t>
            </a:r>
            <a:r>
              <a:rPr lang="en-GB" dirty="0" err="1"/>
              <a:t>wyciągnięte</a:t>
            </a:r>
            <a:r>
              <a:rPr lang="en-GB" dirty="0"/>
              <a:t> </a:t>
            </a:r>
            <a:r>
              <a:rPr lang="en-GB" dirty="0" err="1"/>
              <a:t>wnioski</a:t>
            </a:r>
            <a:endParaRPr dirty="0"/>
          </a:p>
        </p:txBody>
      </p:sp>
      <p:sp>
        <p:nvSpPr>
          <p:cNvPr id="692" name="Google Shape;692;p60"/>
          <p:cNvSpPr txBox="1">
            <a:spLocks noGrp="1"/>
          </p:cNvSpPr>
          <p:nvPr>
            <p:ph type="body" idx="2"/>
          </p:nvPr>
        </p:nvSpPr>
        <p:spPr>
          <a:xfrm>
            <a:off x="797280" y="1093919"/>
            <a:ext cx="10052954" cy="5250951"/>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Kampania </a:t>
            </a:r>
            <a:r>
              <a:rPr lang="pl-PL" dirty="0" err="1"/>
              <a:t>Unique</a:t>
            </a:r>
            <a:r>
              <a:rPr lang="pl-PL" dirty="0"/>
              <a:t> nie tylko wspierała De </a:t>
            </a:r>
            <a:r>
              <a:rPr lang="pl-PL" dirty="0" err="1"/>
              <a:t>Warmste</a:t>
            </a:r>
            <a:r>
              <a:rPr lang="pl-PL" dirty="0"/>
              <a:t> </a:t>
            </a:r>
            <a:r>
              <a:rPr lang="pl-PL" dirty="0" err="1"/>
              <a:t>Week</a:t>
            </a:r>
            <a:r>
              <a:rPr lang="pl-PL" dirty="0"/>
              <a:t>, ale także przyniosła szereg korzyści wewnętrznych. Przyciągnęła nieuczestniczących pracowników do społeczności ambasadorów i wspierała ducha współpracy</a:t>
            </a:r>
            <a:r>
              <a:rPr lang="en-GB" dirty="0"/>
              <a:t>.</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dirty="0"/>
              <a:t>Kluczowe wnioski:</a:t>
            </a:r>
          </a:p>
          <a:p>
            <a:pPr marL="0" lvl="0" indent="0" algn="just" rtl="0">
              <a:lnSpc>
                <a:spcPct val="103333"/>
              </a:lnSpc>
              <a:spcBef>
                <a:spcPts val="0"/>
              </a:spcBef>
              <a:spcAft>
                <a:spcPts val="0"/>
              </a:spcAft>
              <a:buClr>
                <a:srgbClr val="595959"/>
              </a:buClr>
              <a:buSzPts val="2400"/>
              <a:buNone/>
            </a:pPr>
            <a:r>
              <a:rPr lang="pl-PL" dirty="0"/>
              <a:t>1.Oddany zespół z rotacyjnym przywództwem.</a:t>
            </a:r>
          </a:p>
          <a:p>
            <a:pPr marL="0" lvl="0" indent="0" algn="just" rtl="0">
              <a:lnSpc>
                <a:spcPct val="103333"/>
              </a:lnSpc>
              <a:spcBef>
                <a:spcPts val="0"/>
              </a:spcBef>
              <a:spcAft>
                <a:spcPts val="0"/>
              </a:spcAft>
              <a:buClr>
                <a:srgbClr val="595959"/>
              </a:buClr>
              <a:buSzPts val="2400"/>
              <a:buNone/>
            </a:pPr>
            <a:r>
              <a:rPr lang="pl-PL" dirty="0"/>
              <a:t>2.Silne wsparcie ze strony najwyższego kierownictwa.</a:t>
            </a:r>
          </a:p>
          <a:p>
            <a:pPr marL="0" lvl="0" indent="0" algn="just" rtl="0">
              <a:lnSpc>
                <a:spcPct val="103333"/>
              </a:lnSpc>
              <a:spcBef>
                <a:spcPts val="0"/>
              </a:spcBef>
              <a:spcAft>
                <a:spcPts val="0"/>
              </a:spcAft>
              <a:buClr>
                <a:srgbClr val="595959"/>
              </a:buClr>
              <a:buSzPts val="2400"/>
              <a:buNone/>
            </a:pPr>
            <a:r>
              <a:rPr lang="pl-PL" dirty="0"/>
              <a:t>3.Regularna komunikacja i ankiety pracownicze.</a:t>
            </a:r>
          </a:p>
          <a:p>
            <a:pPr marL="0" lvl="0" indent="0" algn="just" rtl="0">
              <a:lnSpc>
                <a:spcPct val="103333"/>
              </a:lnSpc>
              <a:spcBef>
                <a:spcPts val="0"/>
              </a:spcBef>
              <a:spcAft>
                <a:spcPts val="0"/>
              </a:spcAft>
              <a:buClr>
                <a:srgbClr val="595959"/>
              </a:buClr>
              <a:buSzPts val="2400"/>
              <a:buNone/>
            </a:pPr>
            <a:r>
              <a:rPr lang="pl-PL" dirty="0"/>
              <a:t>4.Uznanie dla wysiłków pracowników.</a:t>
            </a:r>
          </a:p>
          <a:p>
            <a:pPr marL="0" lvl="0" indent="0" algn="just" rtl="0">
              <a:lnSpc>
                <a:spcPct val="103333"/>
              </a:lnSpc>
              <a:spcBef>
                <a:spcPts val="0"/>
              </a:spcBef>
              <a:spcAft>
                <a:spcPts val="0"/>
              </a:spcAft>
              <a:buClr>
                <a:srgbClr val="595959"/>
              </a:buClr>
              <a:buSzPts val="2400"/>
              <a:buNone/>
            </a:pPr>
            <a:r>
              <a:rPr lang="pl-PL" dirty="0"/>
              <a:t>5.Zróżnicowane partnerstwa zwiększają zaangażowanie</a:t>
            </a:r>
            <a:r>
              <a:rPr lang="en-GB" dirty="0"/>
              <a:t>.</a:t>
            </a:r>
            <a:endParaRPr dirty="0"/>
          </a:p>
          <a:p>
            <a:pPr marL="457200" lvl="0" indent="-304800" algn="just" rtl="0">
              <a:lnSpc>
                <a:spcPct val="103333"/>
              </a:lnSpc>
              <a:spcBef>
                <a:spcPts val="0"/>
              </a:spcBef>
              <a:spcAft>
                <a:spcPts val="0"/>
              </a:spcAft>
              <a:buClr>
                <a:srgbClr val="595959"/>
              </a:buClr>
              <a:buSzPts val="2400"/>
              <a:buFont typeface="Calibri"/>
              <a:buNone/>
            </a:pPr>
            <a:endParaRPr dirty="0"/>
          </a:p>
          <a:p>
            <a:pPr marL="0" lvl="0" indent="0" algn="just" rtl="0">
              <a:lnSpc>
                <a:spcPct val="103333"/>
              </a:lnSpc>
              <a:spcBef>
                <a:spcPts val="0"/>
              </a:spcBef>
              <a:spcAft>
                <a:spcPts val="0"/>
              </a:spcAft>
              <a:buClr>
                <a:srgbClr val="595959"/>
              </a:buClr>
              <a:buSzPts val="2400"/>
              <a:buNone/>
            </a:pPr>
            <a:r>
              <a:rPr lang="pl-PL" i="1" dirty="0"/>
              <a:t>„Ta inicjatywa nie tylko wsparła wspaniałą sprawę, ale także zbliżyła nasz zespół” - jeden z uczestników</a:t>
            </a:r>
            <a:r>
              <a:rPr lang="en-GB" i="1" dirty="0"/>
              <a:t>.</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05" name="Google Shape;705;p6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6" name="Google Shape;706;p62"/>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OCENA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dirty="0"/>
          </a:p>
        </p:txBody>
      </p:sp>
      <p:sp>
        <p:nvSpPr>
          <p:cNvPr id="712" name="Google Shape;712;p63"/>
          <p:cNvSpPr txBox="1">
            <a:spLocks noGrp="1"/>
          </p:cNvSpPr>
          <p:nvPr>
            <p:ph type="body" idx="2"/>
          </p:nvPr>
        </p:nvSpPr>
        <p:spPr>
          <a:xfrm>
            <a:off x="686062" y="2125751"/>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Jaka jest główna korzyść z zaangażowania pracowników w zrównoważony rozwój</a:t>
            </a:r>
            <a:r>
              <a:rPr lang="en-GB" b="1" dirty="0">
                <a:solidFill>
                  <a:srgbClr val="000000"/>
                </a:solidFill>
              </a:rPr>
              <a:t>?</a:t>
            </a:r>
            <a:endParaRPr dirty="0">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pl-PL" dirty="0">
                <a:solidFill>
                  <a:srgbClr val="000000"/>
                </a:solidFill>
              </a:rPr>
              <a:t>Wyższe ceny produktów </a:t>
            </a:r>
          </a:p>
          <a:p>
            <a:pPr marL="457200" lvl="0" indent="-457200" algn="l" rtl="0">
              <a:lnSpc>
                <a:spcPct val="150000"/>
              </a:lnSpc>
              <a:spcBef>
                <a:spcPts val="0"/>
              </a:spcBef>
              <a:spcAft>
                <a:spcPts val="0"/>
              </a:spcAft>
              <a:buClr>
                <a:srgbClr val="595959"/>
              </a:buClr>
              <a:buSzPts val="2400"/>
              <a:buAutoNum type="alphaUcParenR"/>
            </a:pPr>
            <a:r>
              <a:rPr lang="pl-PL" dirty="0">
                <a:solidFill>
                  <a:srgbClr val="000000"/>
                </a:solidFill>
              </a:rPr>
              <a:t>Zwiększona rotacja pracowników</a:t>
            </a:r>
          </a:p>
          <a:p>
            <a:pPr marL="457200" lvl="0" indent="-457200" algn="l" rtl="0">
              <a:lnSpc>
                <a:spcPct val="150000"/>
              </a:lnSpc>
              <a:spcBef>
                <a:spcPts val="0"/>
              </a:spcBef>
              <a:spcAft>
                <a:spcPts val="0"/>
              </a:spcAft>
              <a:buClr>
                <a:srgbClr val="595959"/>
              </a:buClr>
              <a:buSzPts val="2400"/>
              <a:buAutoNum type="alphaUcParenR"/>
            </a:pPr>
            <a:r>
              <a:rPr lang="pl-PL" dirty="0">
                <a:solidFill>
                  <a:srgbClr val="000000"/>
                </a:solidFill>
              </a:rPr>
              <a:t>Lepszy wizerunek marki</a:t>
            </a:r>
          </a:p>
          <a:p>
            <a:pPr marL="457200" lvl="0" indent="-457200" algn="l" rtl="0">
              <a:lnSpc>
                <a:spcPct val="150000"/>
              </a:lnSpc>
              <a:spcBef>
                <a:spcPts val="0"/>
              </a:spcBef>
              <a:spcAft>
                <a:spcPts val="0"/>
              </a:spcAft>
              <a:buClr>
                <a:srgbClr val="595959"/>
              </a:buClr>
              <a:buSzPts val="2400"/>
              <a:buAutoNum type="alphaUcParenR"/>
            </a:pPr>
            <a:r>
              <a:rPr lang="pl-PL" dirty="0">
                <a:solidFill>
                  <a:srgbClr val="000000"/>
                </a:solidFill>
              </a:rPr>
              <a:t>Mniejsze obciążenie pracą kierownictwa</a:t>
            </a:r>
            <a:endParaRPr dirty="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dirty="0"/>
          </a:p>
        </p:txBody>
      </p:sp>
      <p:sp>
        <p:nvSpPr>
          <p:cNvPr id="718" name="Google Shape;718;p64"/>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Jaka jest kluczowa rola rzecznictwa w zrównoważonym rozwoju przedsiębiorstw</a:t>
            </a:r>
            <a:r>
              <a:rPr lang="en-GB" b="1" dirty="0">
                <a:solidFill>
                  <a:srgbClr val="000000"/>
                </a:solidFill>
              </a:rPr>
              <a:t>?</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Zwiększanie zysków firmy bez dbałości o wpływ na środowisko</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Wspieranie polityk i praktyk na rzecz bardziej odpowiedzialnego przedsiębiorstwa</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Eliminacja wszystkich programów szkoleniowych dla pracowników</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Promowanie wyłącznie korzyści wewnątrz firmy bez wpływu z zewnątrz</a:t>
            </a:r>
            <a:endParaRPr dirty="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6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lang="en-GB" dirty="0"/>
          </a:p>
        </p:txBody>
      </p:sp>
      <p:sp>
        <p:nvSpPr>
          <p:cNvPr id="724" name="Google Shape;724;p65"/>
          <p:cNvSpPr txBox="1">
            <a:spLocks noGrp="1"/>
          </p:cNvSpPr>
          <p:nvPr>
            <p:ph type="body" idx="2"/>
          </p:nvPr>
        </p:nvSpPr>
        <p:spPr>
          <a:xfrm>
            <a:off x="644880" y="2287116"/>
            <a:ext cx="10479218" cy="402403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Która z poniższych metod jest skuteczna w podnoszeniu kwalifikacji pracowników w zakresie zrównoważonego rozwoju?</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Zmniejszenie liczby sesji szkoleniowych</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B) Kursy online i wewnętrzne programy szkoleniowe</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C) Ograniczenie dostępu pracowników do informacji na temat zrównoważonego rozwoju</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D) Skupienie się wyłącznie na wiedzy teoretycznej</a:t>
            </a:r>
            <a:endParaRPr dirty="0">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lang="en-GB" dirty="0"/>
          </a:p>
        </p:txBody>
      </p:sp>
      <p:sp>
        <p:nvSpPr>
          <p:cNvPr id="730" name="Google Shape;730;p66"/>
          <p:cNvSpPr txBox="1">
            <a:spLocks noGrp="1"/>
          </p:cNvSpPr>
          <p:nvPr>
            <p:ph type="body" idx="2"/>
          </p:nvPr>
        </p:nvSpPr>
        <p:spPr>
          <a:xfrm>
            <a:off x="662809" y="209885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W jaki sposób mikroprzedsiębiorstwa mogą wspierać tworzenie zielonych miejsc pracy?</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Ignorując przepisy dotyczące ochrony środowiska</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Poprzez dywersyfikację w kierunku ekologicznych produktów i usług</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Zmniejszając liczbę pracowników</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Koncentrując się wyłącznie na krótkoterminowych zyskach</a:t>
            </a:r>
            <a:endParaRPr dirty="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lang="en-GB" dirty="0"/>
          </a:p>
        </p:txBody>
      </p:sp>
      <p:sp>
        <p:nvSpPr>
          <p:cNvPr id="736" name="Google Shape;736;p67"/>
          <p:cNvSpPr txBox="1">
            <a:spLocks noGrp="1"/>
          </p:cNvSpPr>
          <p:nvPr>
            <p:ph type="body" idx="2"/>
          </p:nvPr>
        </p:nvSpPr>
        <p:spPr>
          <a:xfrm>
            <a:off x="609020" y="2107821"/>
            <a:ext cx="10479218" cy="4481238"/>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Dlaczego równość płci jest ważna w działaniach na rzecz zrównoważonego rozwoju?</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Zmniejsza potrzebę podejmowania inicjatyw na rzecz zrównoważonego rozwoju</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Prowadzi do bardziej innowacyjnych rozwiązań i polityki sprzyjającej włączeniu społecznemu.</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Zwiększa obciążenie pracowników</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Zmniejsza ogólną produktywność firmy</a:t>
            </a:r>
            <a:endParaRPr dirty="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Klucz</a:t>
            </a:r>
            <a:r>
              <a:rPr lang="en-US" dirty="0"/>
              <a:t> </a:t>
            </a:r>
            <a:r>
              <a:rPr lang="en-US" dirty="0" err="1"/>
              <a:t>odpowiedzi</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dirty="0">
                <a:solidFill>
                  <a:srgbClr val="000000"/>
                </a:solidFill>
              </a:rPr>
              <a:t>Q1: C</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Q2: B </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Q3: B</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Q4: B</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Q5: B</a:t>
            </a:r>
          </a:p>
        </p:txBody>
      </p:sp>
    </p:spTree>
    <p:extLst>
      <p:ext uri="{BB962C8B-B14F-4D97-AF65-F5344CB8AC3E}">
        <p14:creationId xmlns:p14="http://schemas.microsoft.com/office/powerpoint/2010/main" val="4126393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4" name="Google Shape;754;p6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55" name="Google Shape;755;p69"/>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6" name="Google Shape;756;p69"/>
          <p:cNvSpPr txBox="1"/>
          <p:nvPr/>
        </p:nvSpPr>
        <p:spPr>
          <a:xfrm>
            <a:off x="6025679" y="4642627"/>
            <a:ext cx="463054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KLUCZOWE TERMINY I DEFINICJE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1"/>
          <p:cNvSpPr txBox="1">
            <a:spLocks noGrp="1"/>
          </p:cNvSpPr>
          <p:nvPr>
            <p:ph type="body" idx="1"/>
          </p:nvPr>
        </p:nvSpPr>
        <p:spPr>
          <a:xfrm>
            <a:off x="524256" y="4840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Słownik </a:t>
            </a:r>
            <a:r>
              <a:rPr lang="en-GB" dirty="0" err="1"/>
              <a:t>pojęć</a:t>
            </a:r>
            <a:endParaRPr dirty="0"/>
          </a:p>
        </p:txBody>
      </p:sp>
      <p:sp>
        <p:nvSpPr>
          <p:cNvPr id="767" name="Google Shape;767;p71"/>
          <p:cNvSpPr txBox="1">
            <a:spLocks noGrp="1"/>
          </p:cNvSpPr>
          <p:nvPr>
            <p:ph type="body" idx="2"/>
          </p:nvPr>
        </p:nvSpPr>
        <p:spPr>
          <a:xfrm>
            <a:off x="524256" y="1138518"/>
            <a:ext cx="10689736" cy="523538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Zaangażowanie pracowników w zrównoważony rozwój: Zaangażowanie, zaangażowanie i motywacja pracowników do udziału w realizacji celów firmy w zakresie zrównoważonego rozwoju.</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Wspieranie: Aktywne wspieranie polityk i praktyk promujących odpowiedzialność środowiskową i społeczną w firmie i poza nią.</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Podnoszenie kwalifikacji: Ciągłe uczenie się i rozwój umiejętności w celu dotrzymania kroku zmieniającym się standardom i praktykom środowiskowym.</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Zielone miejsca pracy: Stanowiska, które w znacznym stopniu przyczyniają się do zachowania lub przywrócenia jakości środowiska, takie jak role w zrównoważonym rolnictwie, produkcji, badaniach i rozwoju.</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a:t>
            </a:r>
            <a:r>
              <a:rPr lang="en-GB" dirty="0" err="1"/>
              <a:t>gólny</a:t>
            </a:r>
            <a:r>
              <a:rPr lang="en-GB" dirty="0"/>
              <a:t> </a:t>
            </a:r>
            <a:r>
              <a:rPr lang="en-GB" dirty="0" err="1"/>
              <a:t>zarys</a:t>
            </a:r>
            <a:endParaRPr dirty="0"/>
          </a:p>
        </p:txBody>
      </p:sp>
      <p:sp>
        <p:nvSpPr>
          <p:cNvPr id="273" name="Google Shape;273;p6"/>
          <p:cNvSpPr txBox="1">
            <a:spLocks noGrp="1"/>
          </p:cNvSpPr>
          <p:nvPr>
            <p:ph type="body" idx="2"/>
          </p:nvPr>
        </p:nvSpPr>
        <p:spPr>
          <a:xfrm>
            <a:off x="904856" y="1780771"/>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Zaangażowanie pracowników w zrównoważony rozwój ma kluczowe znaczenie dla wspierania kultury, w której pracownicy są nie tylko świadomi, ale także aktywnie uczestniczą w osiąganiu celów firmy w zakresie zrównoważonego rozwoju. Moduł ten analizuje znaczenie angażowania pracowników w inicjatywy związane ze zrównoważonym rozwojem, korzyści płynące z takiego zaangażowania oraz strategie zwiększania uczestnictwa. Włączając zrównoważony rozwój do codziennych obowiązków pracowników, firmy mogą napędzać innowacje, poprawiać morale i wzmacniać wizerunek marki.</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72"/>
          <p:cNvSpPr txBox="1">
            <a:spLocks noGrp="1"/>
          </p:cNvSpPr>
          <p:nvPr>
            <p:ph type="body" idx="1"/>
          </p:nvPr>
        </p:nvSpPr>
        <p:spPr>
          <a:xfrm>
            <a:off x="465944" y="64401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Słownik </a:t>
            </a:r>
            <a:r>
              <a:rPr lang="en-GB" dirty="0" err="1"/>
              <a:t>pojęć</a:t>
            </a:r>
            <a:endParaRPr lang="en-GB" dirty="0"/>
          </a:p>
        </p:txBody>
      </p:sp>
      <p:sp>
        <p:nvSpPr>
          <p:cNvPr id="773" name="Google Shape;773;p72"/>
          <p:cNvSpPr txBox="1">
            <a:spLocks noGrp="1"/>
          </p:cNvSpPr>
          <p:nvPr>
            <p:ph type="body" idx="2"/>
          </p:nvPr>
        </p:nvSpPr>
        <p:spPr>
          <a:xfrm>
            <a:off x="551288" y="1420104"/>
            <a:ext cx="10052954" cy="4793882"/>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Mikroprzedsiębiorstwo: Mała firma zatrudniająca zazwyczaj mniej niż 10 </a:t>
            </a:r>
            <a:r>
              <a:rPr lang="pl-PL" dirty="0" err="1"/>
              <a:t>osób.Równość</a:t>
            </a:r>
            <a:r>
              <a:rPr lang="pl-PL" dirty="0"/>
              <a:t> płci: Stan równego dostępu do zasobów i możliwości bez względu na płeć, w tym udział w życiu gospodarczym i podejmowanie decyzji.</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Ochrona socjalna: Środki takie jak opieka zdrowotna, zasiłki dla bezrobotnych i emerytury, które zapewniają zaspokojenie podstawowych potrzeb jednostek, umożliwiając im udział w zrównoważonym rozwoju.</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Wizja zrównoważonego rozwoju: Atrakcyjny, możliwy do osiągnięcia przyszły stan, który harmonizuje cele biznesowe z obawami ekologicznymi i społecznymi, służąc jako mapa drogowa dla działań.</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3"/>
          <p:cNvSpPr txBox="1">
            <a:spLocks noGrp="1"/>
          </p:cNvSpPr>
          <p:nvPr>
            <p:ph type="body" idx="1"/>
          </p:nvPr>
        </p:nvSpPr>
        <p:spPr>
          <a:xfrm>
            <a:off x="429368" y="546478"/>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Słownik </a:t>
            </a:r>
            <a:r>
              <a:rPr lang="en-GB" dirty="0" err="1"/>
              <a:t>pojęć</a:t>
            </a:r>
            <a:endParaRPr lang="en-GB" dirty="0"/>
          </a:p>
        </p:txBody>
      </p:sp>
      <p:sp>
        <p:nvSpPr>
          <p:cNvPr id="779" name="Google Shape;779;p73"/>
          <p:cNvSpPr txBox="1">
            <a:spLocks noGrp="1"/>
          </p:cNvSpPr>
          <p:nvPr>
            <p:ph type="body" idx="2"/>
          </p:nvPr>
        </p:nvSpPr>
        <p:spPr>
          <a:xfrm>
            <a:off x="429368" y="1093694"/>
            <a:ext cx="10052954" cy="547373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Mikroprzedsiębiorstwo: Mała firma zatrudniająca zazwyczaj mniej niż 10 osób.</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Równość płci: Stan równego dostępu do zasobów i możliwości bez względu na płeć, w tym udział w życiu gospodarczym i podejmowanie decyzji.</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Ochrona socjalna: Środki takie jak opieka zdrowotna, zasiłki dla bezrobotnych i emerytury, które zapewniają zaspokojenie podstawowych potrzeb jednostek, umożliwiając im udział w zrównoważonym rozwoju.</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Wizja zrównoważonego rozwoju: Atrakcyjny, możliwy do osiągnięcia przyszły stan, który harmonizuje cele biznesowe z obawami ekologicznymi i społecznymi, służąc jako mapa drogowa dla działań.</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99"/>
          <p:cNvSpPr txBox="1">
            <a:spLocks noGrp="1"/>
          </p:cNvSpPr>
          <p:nvPr>
            <p:ph type="body" idx="1"/>
          </p:nvPr>
        </p:nvSpPr>
        <p:spPr>
          <a:xfrm>
            <a:off x="222104" y="70497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GB" dirty="0"/>
              <a:t>Słownik </a:t>
            </a:r>
            <a:r>
              <a:rPr lang="en-GB" dirty="0" err="1"/>
              <a:t>pojęć</a:t>
            </a:r>
            <a:endParaRPr lang="en-GB" dirty="0"/>
          </a:p>
        </p:txBody>
      </p:sp>
      <p:sp>
        <p:nvSpPr>
          <p:cNvPr id="785" name="Google Shape;785;p99"/>
          <p:cNvSpPr txBox="1">
            <a:spLocks noGrp="1"/>
          </p:cNvSpPr>
          <p:nvPr>
            <p:ph type="body" idx="2"/>
          </p:nvPr>
        </p:nvSpPr>
        <p:spPr>
          <a:xfrm>
            <a:off x="736750" y="1646650"/>
            <a:ext cx="10309200" cy="4506376"/>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pl-PL" dirty="0"/>
              <a:t>Gospodarka o obiegu zamkniętym: System gospodarczy mający na celu eliminację odpadów i ciągłe wykorzystywanie zasobów poprzez zasady ponownego użycia, naprawy, odnawiania i recyklingu.</a:t>
            </a:r>
          </a:p>
          <a:p>
            <a:pPr marL="0" marR="0" lvl="0" indent="0" algn="just" rtl="0">
              <a:lnSpc>
                <a:spcPct val="103333"/>
              </a:lnSpc>
              <a:spcBef>
                <a:spcPts val="0"/>
              </a:spcBef>
              <a:spcAft>
                <a:spcPts val="0"/>
              </a:spcAft>
              <a:buClr>
                <a:srgbClr val="595959"/>
              </a:buClr>
              <a:buSzPts val="2400"/>
              <a:buFont typeface="Arial"/>
              <a:buNone/>
            </a:pPr>
            <a:endParaRPr lang="pl-PL" dirty="0"/>
          </a:p>
          <a:p>
            <a:pPr marL="0" marR="0" lvl="0" indent="0" algn="just" rtl="0">
              <a:lnSpc>
                <a:spcPct val="103333"/>
              </a:lnSpc>
              <a:spcBef>
                <a:spcPts val="0"/>
              </a:spcBef>
              <a:spcAft>
                <a:spcPts val="0"/>
              </a:spcAft>
              <a:buClr>
                <a:srgbClr val="595959"/>
              </a:buClr>
              <a:buSzPts val="2400"/>
              <a:buFont typeface="Arial"/>
              <a:buNone/>
            </a:pPr>
            <a:r>
              <a:rPr lang="pl-PL" dirty="0"/>
              <a:t>Interaktywna burza mózgów: Technika współpracy wykorzystywana do generowania dużej liczby pomysłów w celu sprostania konkretnym wyzwaniom związanym ze zrównoważonym rozwojem w określonych ramach czasowych.</a:t>
            </a:r>
          </a:p>
          <a:p>
            <a:pPr marL="0" marR="0" lvl="0" indent="0" algn="just" rtl="0">
              <a:lnSpc>
                <a:spcPct val="103333"/>
              </a:lnSpc>
              <a:spcBef>
                <a:spcPts val="0"/>
              </a:spcBef>
              <a:spcAft>
                <a:spcPts val="0"/>
              </a:spcAft>
              <a:buClr>
                <a:srgbClr val="595959"/>
              </a:buClr>
              <a:buSzPts val="2400"/>
              <a:buFont typeface="Arial"/>
              <a:buNone/>
            </a:pPr>
            <a:endParaRPr lang="pl-PL" dirty="0"/>
          </a:p>
          <a:p>
            <a:pPr marL="0" marR="0" lvl="0" indent="0" algn="just" rtl="0">
              <a:lnSpc>
                <a:spcPct val="103333"/>
              </a:lnSpc>
              <a:spcBef>
                <a:spcPts val="0"/>
              </a:spcBef>
              <a:spcAft>
                <a:spcPts val="0"/>
              </a:spcAft>
              <a:buClr>
                <a:srgbClr val="595959"/>
              </a:buClr>
              <a:buSzPts val="2400"/>
              <a:buFont typeface="Arial"/>
              <a:buNone/>
            </a:pPr>
            <a:r>
              <a:rPr lang="pl-PL" dirty="0"/>
              <a:t>Model produkcji bez odpadów: System, w którym wszystkie materiały są ponownie wykorzystywane, poddawane recyklingowi lub kompostowane, co skutkuje brakiem odpadów wysyłanych na wysypiska lub do spalarni.</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2" name="Google Shape;792;p7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93" name="Google Shape;793;p74"/>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94" name="Google Shape;794;p74"/>
          <p:cNvSpPr txBox="1"/>
          <p:nvPr/>
        </p:nvSpPr>
        <p:spPr>
          <a:xfrm>
            <a:off x="5987002" y="4550090"/>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err="1">
                <a:solidFill>
                  <a:srgbClr val="73B64B"/>
                </a:solidFill>
                <a:latin typeface="Calibri"/>
                <a:ea typeface="Calibri"/>
                <a:cs typeface="Calibri"/>
                <a:sym typeface="Calibri"/>
              </a:rPr>
              <a:t>Wykaz</a:t>
            </a:r>
            <a:r>
              <a:rPr lang="en-GB" sz="3600" b="1" i="0" u="none" strike="noStrike" cap="none" dirty="0">
                <a:solidFill>
                  <a:srgbClr val="73B64B"/>
                </a:solidFill>
                <a:latin typeface="Calibri"/>
                <a:ea typeface="Calibri"/>
                <a:cs typeface="Calibri"/>
                <a:sym typeface="Calibri"/>
              </a:rPr>
              <a:t> </a:t>
            </a:r>
            <a:r>
              <a:rPr lang="en-GB" sz="3600" b="1" i="0" u="none" strike="noStrike" cap="none" dirty="0" err="1">
                <a:solidFill>
                  <a:srgbClr val="73B64B"/>
                </a:solidFill>
                <a:latin typeface="Calibri"/>
                <a:ea typeface="Calibri"/>
                <a:cs typeface="Calibri"/>
                <a:sym typeface="Calibri"/>
              </a:rPr>
              <a:t>źródeł</a:t>
            </a:r>
            <a:endParaRPr lang="en-GB" sz="3600" b="1" i="0" u="none" strike="noStrike" cap="none" dirty="0">
              <a:solidFill>
                <a:srgbClr val="73B64B"/>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Wykaz</a:t>
            </a:r>
            <a:r>
              <a:rPr lang="en-GB" dirty="0"/>
              <a:t> </a:t>
            </a:r>
            <a:r>
              <a:rPr lang="en-GB" dirty="0" err="1"/>
              <a:t>źródeł</a:t>
            </a:r>
            <a:endParaRPr lang="en-GB" dirty="0"/>
          </a:p>
        </p:txBody>
      </p:sp>
      <p:sp>
        <p:nvSpPr>
          <p:cNvPr id="800" name="Google Shape;800;p75"/>
          <p:cNvSpPr txBox="1">
            <a:spLocks noGrp="1"/>
          </p:cNvSpPr>
          <p:nvPr>
            <p:ph type="body" idx="2"/>
          </p:nvPr>
        </p:nvSpPr>
        <p:spPr>
          <a:xfrm>
            <a:off x="904856" y="19494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dirty="0"/>
              <a:t>Anna Olivero, </a:t>
            </a:r>
            <a:r>
              <a:rPr lang="en-GB" dirty="0" err="1"/>
              <a:t>Aworld</a:t>
            </a:r>
            <a:r>
              <a:rPr lang="en-GB" dirty="0"/>
              <a:t> (May 2023) Employee engagement sustainability: 4 key things to know: https://aworld.org/engagement/employee-engagement-sustainability-4-key-things-to-know/ </a:t>
            </a:r>
            <a:endParaRPr dirty="0"/>
          </a:p>
          <a:p>
            <a:pPr marL="285750" lvl="0" indent="-285750" algn="l" rtl="0">
              <a:lnSpc>
                <a:spcPct val="100000"/>
              </a:lnSpc>
              <a:spcBef>
                <a:spcPts val="0"/>
              </a:spcBef>
              <a:spcAft>
                <a:spcPts val="0"/>
              </a:spcAft>
              <a:buClr>
                <a:srgbClr val="595959"/>
              </a:buClr>
              <a:buSzPts val="1800"/>
              <a:buFont typeface="Arial"/>
              <a:buChar char="•"/>
            </a:pPr>
            <a:r>
              <a:rPr lang="en-GB" dirty="0" err="1"/>
              <a:t>IgniteEnergy</a:t>
            </a:r>
            <a:r>
              <a:rPr lang="en-GB" dirty="0"/>
              <a:t>, (Oct 2022) The importance of employee engagement in sustainability: https://www.igniteenergy.co.uk/news/employee-engagement-sustainability/</a:t>
            </a:r>
            <a:endParaRPr dirty="0"/>
          </a:p>
          <a:p>
            <a:pPr marL="285750" lvl="0" indent="-285750" algn="l" rtl="0">
              <a:lnSpc>
                <a:spcPct val="100000"/>
              </a:lnSpc>
              <a:spcBef>
                <a:spcPts val="0"/>
              </a:spcBef>
              <a:spcAft>
                <a:spcPts val="0"/>
              </a:spcAft>
              <a:buClr>
                <a:srgbClr val="595959"/>
              </a:buClr>
              <a:buSzPts val="1800"/>
              <a:buFont typeface="Arial"/>
              <a:buChar char="•"/>
            </a:pPr>
            <a:r>
              <a:rPr lang="en-GB" dirty="0"/>
              <a:t>Paul Polman &amp; CB Bhattacharya (2016), Engaging Employees to Create a Sustainable Business, https://ssir.org/articles/entry/engaging_employees_to_create_a_sustainable_business</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27fd581dc08_0_0"/>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Wykaz</a:t>
            </a:r>
            <a:r>
              <a:rPr lang="en-GB" dirty="0"/>
              <a:t> </a:t>
            </a:r>
            <a:r>
              <a:rPr lang="en-GB" dirty="0" err="1"/>
              <a:t>źródeł</a:t>
            </a:r>
            <a:endParaRPr lang="en-GB" dirty="0"/>
          </a:p>
        </p:txBody>
      </p:sp>
      <p:sp>
        <p:nvSpPr>
          <p:cNvPr id="806" name="Google Shape;806;g27fd581dc08_0_0"/>
          <p:cNvSpPr txBox="1">
            <a:spLocks noGrp="1"/>
          </p:cNvSpPr>
          <p:nvPr>
            <p:ph type="body" idx="2"/>
          </p:nvPr>
        </p:nvSpPr>
        <p:spPr>
          <a:xfrm>
            <a:off x="904856" y="21018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The European Green Deal: https://commission.europa.eu/strategy-and-policy/priorities-2019-2024/european-green-deal_en</a:t>
            </a:r>
            <a:endParaRPr/>
          </a:p>
          <a:p>
            <a:pPr marL="285750" lvl="0" indent="-285750" algn="l" rtl="0">
              <a:lnSpc>
                <a:spcPct val="100000"/>
              </a:lnSpc>
              <a:spcBef>
                <a:spcPts val="0"/>
              </a:spcBef>
              <a:spcAft>
                <a:spcPts val="0"/>
              </a:spcAft>
              <a:buClr>
                <a:srgbClr val="595959"/>
              </a:buClr>
              <a:buSzPts val="1800"/>
              <a:buFont typeface="Arial"/>
              <a:buChar char="•"/>
            </a:pPr>
            <a:r>
              <a:rPr lang="en-GB"/>
              <a:t>Circular economy action plan: </a:t>
            </a:r>
            <a:r>
              <a:rPr lang="en-GB" u="sng">
                <a:solidFill>
                  <a:schemeClr val="hlink"/>
                </a:solidFill>
                <a:hlinkClick r:id="rId3"/>
              </a:rPr>
              <a:t>https://environment.ec.europa.eu/strategy/circular-economy-action-plan_en</a:t>
            </a:r>
            <a:endParaRPr/>
          </a:p>
          <a:p>
            <a:pPr marL="457200" lvl="0" indent="-342900" algn="l" rtl="0">
              <a:lnSpc>
                <a:spcPct val="100000"/>
              </a:lnSpc>
              <a:spcBef>
                <a:spcPts val="0"/>
              </a:spcBef>
              <a:spcAft>
                <a:spcPts val="0"/>
              </a:spcAft>
              <a:buSzPts val="1800"/>
              <a:buChar char="•"/>
            </a:pPr>
            <a:r>
              <a:rPr lang="en-GB"/>
              <a:t>Schaltegger, S., &amp; Burritt, R. (2018). The Role of Advocacy in Corporate Sustainability Retrieved from Research Gate</a:t>
            </a:r>
            <a:endParaRPr/>
          </a:p>
          <a:p>
            <a:pPr marL="457200" lvl="0" indent="-342900" algn="l" rtl="0">
              <a:lnSpc>
                <a:spcPct val="100000"/>
              </a:lnSpc>
              <a:spcBef>
                <a:spcPts val="0"/>
              </a:spcBef>
              <a:spcAft>
                <a:spcPts val="0"/>
              </a:spcAft>
              <a:buSzPts val="1800"/>
              <a:buChar char="•"/>
            </a:pPr>
            <a:r>
              <a:rPr lang="en-GB"/>
              <a:t>Sanda Ojiambo (Mar 2023)Small businesses are key to a more sustainable and inclusive world. Here's why</a:t>
            </a:r>
            <a:endParaRPr/>
          </a:p>
          <a:p>
            <a:pPr marL="457200" lvl="0" indent="-342900" algn="l" rtl="0">
              <a:lnSpc>
                <a:spcPct val="100000"/>
              </a:lnSpc>
              <a:spcBef>
                <a:spcPts val="0"/>
              </a:spcBef>
              <a:spcAft>
                <a:spcPts val="0"/>
              </a:spcAft>
              <a:buSzPts val="1800"/>
              <a:buChar char="•"/>
            </a:pPr>
            <a:r>
              <a:rPr lang="en-GB"/>
              <a:t>https://www.weforum.org/agenda/2023/03/small-businesses-sustainable-inclusive-world/</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7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Wykaz</a:t>
            </a:r>
            <a:r>
              <a:rPr lang="en-GB" dirty="0"/>
              <a:t> </a:t>
            </a:r>
            <a:r>
              <a:rPr lang="en-GB" dirty="0" err="1"/>
              <a:t>źródeł</a:t>
            </a:r>
            <a:endParaRPr lang="en-GB" dirty="0"/>
          </a:p>
        </p:txBody>
      </p:sp>
      <p:sp>
        <p:nvSpPr>
          <p:cNvPr id="812" name="Google Shape;812;p76"/>
          <p:cNvSpPr txBox="1">
            <a:spLocks noGrp="1"/>
          </p:cNvSpPr>
          <p:nvPr>
            <p:ph type="body" idx="2"/>
          </p:nvPr>
        </p:nvSpPr>
        <p:spPr>
          <a:xfrm>
            <a:off x="1011936" y="2207509"/>
            <a:ext cx="10859716"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dirty="0"/>
              <a:t>European Management Journal. (2020). EcoCraft Kitchenware adopted a zero-waste production model.</a:t>
            </a:r>
            <a:endParaRPr dirty="0"/>
          </a:p>
          <a:p>
            <a:pPr marL="285750" lvl="0" indent="-285750" algn="l" rtl="0">
              <a:lnSpc>
                <a:spcPct val="100000"/>
              </a:lnSpc>
              <a:spcBef>
                <a:spcPts val="0"/>
              </a:spcBef>
              <a:spcAft>
                <a:spcPts val="0"/>
              </a:spcAft>
              <a:buSzPts val="1800"/>
              <a:buFont typeface="Arial"/>
              <a:buChar char="•"/>
            </a:pPr>
            <a:r>
              <a:rPr lang="en-GB" dirty="0"/>
              <a:t>Sustainability-related disclosure in the financial services sector: </a:t>
            </a:r>
            <a:r>
              <a:rPr lang="en-GB" u="sng" dirty="0">
                <a:solidFill>
                  <a:schemeClr val="hlink"/>
                </a:solidFill>
                <a:hlinkClick r:id="rId3"/>
              </a:rPr>
              <a:t>https://finance.ec.europa.eu/sustainable-finance/disclosures/sustainability-related-disclosure-financial-services-sector_en</a:t>
            </a:r>
            <a:endParaRPr dirty="0"/>
          </a:p>
          <a:p>
            <a:pPr marL="457200" lvl="0" indent="-381000" algn="l" rtl="0">
              <a:spcBef>
                <a:spcPts val="0"/>
              </a:spcBef>
              <a:spcAft>
                <a:spcPts val="0"/>
              </a:spcAft>
              <a:buSzPts val="2400"/>
              <a:buChar char="•"/>
            </a:pPr>
            <a:r>
              <a:rPr lang="en-GB" dirty="0"/>
              <a:t>EU taxonomy for sustainable activities: </a:t>
            </a:r>
            <a:r>
              <a:rPr lang="en-GB" u="sng" dirty="0">
                <a:solidFill>
                  <a:schemeClr val="accent3"/>
                </a:solidFill>
                <a:hlinkClick r:id="rId4">
                  <a:extLst>
                    <a:ext uri="{A12FA001-AC4F-418D-AE19-62706E023703}">
                      <ahyp:hlinkClr xmlns:ahyp="http://schemas.microsoft.com/office/drawing/2018/hyperlinkcolor" val="tx"/>
                    </a:ext>
                  </a:extLst>
                </a:hlinkClick>
              </a:rPr>
              <a:t>https://finance.ec.europa.eu/sustainable-finance/tools-and-standards/eu-taxonomy-sustainable-activities_en</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0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dirty="0" err="1"/>
              <a:t>Wykaz</a:t>
            </a:r>
            <a:r>
              <a:rPr lang="en-GB" dirty="0"/>
              <a:t> </a:t>
            </a:r>
            <a:r>
              <a:rPr lang="en-GB" dirty="0" err="1"/>
              <a:t>źródeł</a:t>
            </a:r>
            <a:endParaRPr lang="en-GB" dirty="0"/>
          </a:p>
        </p:txBody>
      </p:sp>
      <p:sp>
        <p:nvSpPr>
          <p:cNvPr id="818" name="Google Shape;818;p100"/>
          <p:cNvSpPr txBox="1">
            <a:spLocks noGrp="1"/>
          </p:cNvSpPr>
          <p:nvPr>
            <p:ph type="body" idx="2"/>
          </p:nvPr>
        </p:nvSpPr>
        <p:spPr>
          <a:xfrm>
            <a:off x="904856" y="2091685"/>
            <a:ext cx="10479218"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GB" sz="2400"/>
              <a:t>How to Engage Employees in Sustainability - A Case Study by Unique. Retrieved from Ambassify</a:t>
            </a:r>
            <a:endParaRPr/>
          </a:p>
          <a:p>
            <a:pPr marL="571500" lvl="0" indent="-342900" algn="l" rtl="0">
              <a:lnSpc>
                <a:spcPct val="103333"/>
              </a:lnSpc>
              <a:spcBef>
                <a:spcPts val="0"/>
              </a:spcBef>
              <a:spcAft>
                <a:spcPts val="0"/>
              </a:spcAft>
              <a:buSzPts val="2400"/>
              <a:buFont typeface="Arial"/>
              <a:buChar char="•"/>
            </a:pPr>
            <a:r>
              <a:rPr lang="en-GB" sz="2400"/>
              <a:t>GREEN JOBS - International Labour Organization: </a:t>
            </a:r>
            <a:r>
              <a:rPr lang="en-GB" sz="2400" u="sng">
                <a:solidFill>
                  <a:schemeClr val="hlink"/>
                </a:solidFill>
                <a:hlinkClick r:id="rId3"/>
              </a:rPr>
              <a:t>https://webapps.ilo.org/wcmsp5/groups/public/@ed_emp/@emp_ent/documents/publication/wcms_502730.pdf</a:t>
            </a:r>
            <a:endParaRPr u="sng">
              <a:solidFill>
                <a:schemeClr val="hlink"/>
              </a:solidFill>
            </a:endParaRPr>
          </a:p>
          <a:p>
            <a:pPr marL="571500" lvl="0" indent="-342900" algn="l" rtl="0">
              <a:lnSpc>
                <a:spcPct val="103333"/>
              </a:lnSpc>
              <a:spcBef>
                <a:spcPts val="0"/>
              </a:spcBef>
              <a:spcAft>
                <a:spcPts val="0"/>
              </a:spcAft>
              <a:buSzPts val="2400"/>
              <a:buFont typeface="Arial"/>
              <a:buChar char="•"/>
            </a:pPr>
            <a:r>
              <a:rPr lang="en-GB" sz="2400"/>
              <a:t>UN Environmental Programme, SWITCH to Green initiatives show how to build sustainable societies </a:t>
            </a:r>
            <a:r>
              <a:rPr lang="en-GB" sz="2400" u="sng">
                <a:solidFill>
                  <a:schemeClr val="hlink"/>
                </a:solidFill>
                <a:hlinkClick r:id="rId4"/>
              </a:rPr>
              <a:t>https://www.unep.org/news-and-stories/press-release/switch-green-initiatives-show-how-build-sustainable-societies</a:t>
            </a:r>
            <a:endParaRPr/>
          </a:p>
          <a:p>
            <a:pPr marL="571500" lvl="0" indent="-342900" algn="l" rtl="0">
              <a:lnSpc>
                <a:spcPct val="103333"/>
              </a:lnSpc>
              <a:spcBef>
                <a:spcPts val="0"/>
              </a:spcBef>
              <a:spcAft>
                <a:spcPts val="0"/>
              </a:spcAft>
              <a:buSzPts val="2400"/>
              <a:buFont typeface="Arial"/>
              <a:buChar char="•"/>
            </a:pPr>
            <a:r>
              <a:rPr lang="en-GB"/>
              <a:t>Engage for Success. (n.d.). The Business Case for People Engagement in Sustainability - O2. Retrieved from Engage for Success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dirty="0" err="1"/>
              <a:t>Wykaz</a:t>
            </a:r>
            <a:r>
              <a:rPr lang="en-GB" dirty="0"/>
              <a:t> </a:t>
            </a:r>
            <a:r>
              <a:rPr lang="en-GB" dirty="0" err="1"/>
              <a:t>źródeł</a:t>
            </a:r>
            <a:endParaRPr lang="en-GB" dirty="0"/>
          </a:p>
          <a:p>
            <a:pPr marL="457200" marR="0" lvl="0" indent="-228600" algn="l" rtl="0">
              <a:lnSpc>
                <a:spcPct val="90000"/>
              </a:lnSpc>
              <a:spcBef>
                <a:spcPts val="1000"/>
              </a:spcBef>
              <a:spcAft>
                <a:spcPts val="0"/>
              </a:spcAft>
              <a:buClr>
                <a:schemeClr val="lt1"/>
              </a:buClr>
              <a:buSzPts val="3600"/>
              <a:buFont typeface="Arial"/>
              <a:buNone/>
            </a:pPr>
            <a:endParaRPr dirty="0"/>
          </a:p>
        </p:txBody>
      </p:sp>
      <p:sp>
        <p:nvSpPr>
          <p:cNvPr id="824" name="Google Shape;824;p101"/>
          <p:cNvSpPr txBox="1">
            <a:spLocks noGrp="1"/>
          </p:cNvSpPr>
          <p:nvPr>
            <p:ph type="body" idx="2"/>
          </p:nvPr>
        </p:nvSpPr>
        <p:spPr>
          <a:xfrm>
            <a:off x="1121664" y="2079493"/>
            <a:ext cx="10042954" cy="3781929"/>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Sustainable Media. (n.d.). Employee Engagement in Sustainability at Bauer Media. Retrieved from Sustainable MediaAmbassify. </a:t>
            </a:r>
            <a:endParaRPr/>
          </a:p>
          <a:p>
            <a:pPr marL="285750" lvl="0" indent="-285750" algn="l" rtl="0">
              <a:lnSpc>
                <a:spcPct val="100000"/>
              </a:lnSpc>
              <a:spcBef>
                <a:spcPts val="0"/>
              </a:spcBef>
              <a:spcAft>
                <a:spcPts val="0"/>
              </a:spcAft>
              <a:buClr>
                <a:srgbClr val="595959"/>
              </a:buClr>
              <a:buSzPts val="1800"/>
              <a:buFont typeface="Arial"/>
              <a:buChar char="•"/>
            </a:pPr>
            <a:r>
              <a:rPr lang="en-GB"/>
              <a:t> Licia Genghini (Mar 2023), Green Upskilling: Why Companies Need to Train Employees to Meet the Demand of a Sustainable Economy: https://2030.builders/green-upskilling-why-companies-need-to-train-employees-to-meet-the-demand-of-a-sustainable-economy</a:t>
            </a:r>
            <a:endParaRPr/>
          </a:p>
          <a:p>
            <a:pPr marL="285750" lvl="0" indent="-285750" algn="l" rtl="0">
              <a:lnSpc>
                <a:spcPct val="100000"/>
              </a:lnSpc>
              <a:spcBef>
                <a:spcPts val="0"/>
              </a:spcBef>
              <a:spcAft>
                <a:spcPts val="0"/>
              </a:spcAft>
              <a:buClr>
                <a:srgbClr val="595959"/>
              </a:buClr>
              <a:buSzPts val="1800"/>
              <a:buFont typeface="Arial"/>
              <a:buChar char="•"/>
            </a:pPr>
            <a:r>
              <a:rPr lang="en-GB"/>
              <a:t>https://www.thecleanearthproject.com/ </a:t>
            </a:r>
            <a:endParaRPr/>
          </a:p>
          <a:p>
            <a:pPr marL="285750" lvl="0" indent="-285750" algn="l" rtl="0">
              <a:lnSpc>
                <a:spcPct val="100000"/>
              </a:lnSpc>
              <a:spcBef>
                <a:spcPts val="0"/>
              </a:spcBef>
              <a:spcAft>
                <a:spcPts val="0"/>
              </a:spcAft>
              <a:buSzPts val="1800"/>
              <a:buFont typeface="Arial"/>
              <a:buChar char="•"/>
            </a:pPr>
            <a:r>
              <a:rPr lang="en-GB"/>
              <a:t>Peter Ndegwa C.B.S (Feb 2022)Upskilling and Continuous Learning: The Keys to Sustainable Leadership: https://www.linkedin.com/pulse/upskilling-continuous-learning-keys-sustainable-peter-ndegwa/</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7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Wykaz</a:t>
            </a:r>
            <a:r>
              <a:rPr lang="en-GB" dirty="0"/>
              <a:t> </a:t>
            </a:r>
            <a:r>
              <a:rPr lang="en-GB" dirty="0" err="1"/>
              <a:t>źródeł</a:t>
            </a:r>
            <a:endParaRPr lang="en-GB" dirty="0"/>
          </a:p>
        </p:txBody>
      </p:sp>
      <p:sp>
        <p:nvSpPr>
          <p:cNvPr id="830" name="Google Shape;830;p77"/>
          <p:cNvSpPr txBox="1">
            <a:spLocks noGrp="1"/>
          </p:cNvSpPr>
          <p:nvPr>
            <p:ph type="body" idx="2"/>
          </p:nvPr>
        </p:nvSpPr>
        <p:spPr>
          <a:xfrm>
            <a:off x="904856" y="2101845"/>
            <a:ext cx="10870584"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International Labour Organisation, National Green Jobs Strategy 2021-2025: https://www.ilo.org/sites/default/files/wcmsp5/groups/public/@africa/@ro-abidjan/@ilo-abuja/documents/publication/wcms_776631.pdf</a:t>
            </a:r>
            <a:endParaRPr/>
          </a:p>
          <a:p>
            <a:pPr marL="285750" lvl="0" indent="-285750" algn="l" rtl="0">
              <a:lnSpc>
                <a:spcPct val="100000"/>
              </a:lnSpc>
              <a:spcBef>
                <a:spcPts val="0"/>
              </a:spcBef>
              <a:spcAft>
                <a:spcPts val="0"/>
              </a:spcAft>
              <a:buClr>
                <a:srgbClr val="595959"/>
              </a:buClr>
              <a:buSzPts val="1800"/>
              <a:buFont typeface="Arial"/>
              <a:buChar char="•"/>
            </a:pPr>
            <a:r>
              <a:rPr lang="en-GB"/>
              <a:t>Greening jobs and skills – OECD https://www.oecd.org/g20/topics/employment-and-social-policy/greeningjobsandskills.htm#:~:text=One%20way%20to%20combine%20environmental,GHG%20emissions%20and%20higher%20employment. </a:t>
            </a:r>
            <a:endParaRPr/>
          </a:p>
          <a:p>
            <a:pPr marL="285750" lvl="0" indent="-285750" algn="l" rtl="0">
              <a:lnSpc>
                <a:spcPct val="100000"/>
              </a:lnSpc>
              <a:spcBef>
                <a:spcPts val="0"/>
              </a:spcBef>
              <a:spcAft>
                <a:spcPts val="0"/>
              </a:spcAft>
              <a:buClr>
                <a:srgbClr val="595959"/>
              </a:buClr>
              <a:buSzPts val="1800"/>
              <a:buFont typeface="Arial"/>
              <a:buChar char="•"/>
            </a:pPr>
            <a:r>
              <a:rPr lang="en-GB"/>
              <a:t>The European Pillar of Social Rights Action Plan: https://op.europa.eu/webpub/empl/european-pillar-of-social-rights/en/</a:t>
            </a:r>
            <a:endParaRPr/>
          </a:p>
          <a:p>
            <a:pPr marL="0" lvl="0" indent="0" algn="l" rtl="0">
              <a:lnSpc>
                <a:spcPct val="137777"/>
              </a:lnSpc>
              <a:spcBef>
                <a:spcPts val="0"/>
              </a:spcBef>
              <a:spcAft>
                <a:spcPts val="0"/>
              </a:spcAft>
              <a:buClr>
                <a:srgbClr val="595959"/>
              </a:buClr>
              <a:buSzPts val="1800"/>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r>
              <a:rPr lang="en-GB" dirty="0"/>
              <a:t>CELE</a:t>
            </a:r>
            <a:endParaRPr dirty="0"/>
          </a:p>
        </p:txBody>
      </p:sp>
      <p:sp>
        <p:nvSpPr>
          <p:cNvPr id="280" name="Google Shape;280;p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b="1" dirty="0"/>
              <a:t>Zwiększenie świadomości: </a:t>
            </a:r>
            <a:r>
              <a:rPr lang="pl-PL" dirty="0"/>
              <a:t>Upewnienie się, że wszyscy pracownicy rozumieją znaczenie zrównoważonego rozwoju i jego wpływ na firmę i szerszą społeczność.</a:t>
            </a:r>
            <a:endParaRPr dirty="0"/>
          </a:p>
          <a:p>
            <a:pPr marL="342900" lvl="0" indent="-342900" algn="just" rtl="0">
              <a:lnSpc>
                <a:spcPct val="103333"/>
              </a:lnSpc>
              <a:spcBef>
                <a:spcPts val="0"/>
              </a:spcBef>
              <a:spcAft>
                <a:spcPts val="0"/>
              </a:spcAft>
              <a:buClr>
                <a:srgbClr val="595959"/>
              </a:buClr>
              <a:buSzPts val="2400"/>
              <a:buFont typeface="Arial"/>
              <a:buChar char="•"/>
            </a:pPr>
            <a:r>
              <a:rPr lang="pl-PL" b="1" dirty="0"/>
              <a:t>Promowanie aktywnego uczestnictwa: </a:t>
            </a:r>
            <a:r>
              <a:rPr lang="pl-PL" dirty="0"/>
              <a:t>Zachęcaj pracowników do brania odpowiedzialności za inicjatywy zrównoważonego rozwoju i wnoszenia pomysłów na zrównoważone praktyki</a:t>
            </a:r>
            <a:r>
              <a:rPr lang="en-GB"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b="1" dirty="0"/>
              <a:t>Wspieranie innowacji: </a:t>
            </a:r>
            <a:r>
              <a:rPr lang="pl-PL" dirty="0"/>
              <a:t>Wykorzystywanie różnorodnych perspektyw pracowników do opracowywania innowacyjnych rozwiązań dla wyzwań związanych ze zrównoważonym rozwojem</a:t>
            </a:r>
            <a:r>
              <a:rPr lang="en-GB" dirty="0"/>
              <a:t>.</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9"/>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37" name="Google Shape;837;p79"/>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GB" dirty="0" err="1"/>
              <a:t>Czy</a:t>
            </a:r>
            <a:r>
              <a:rPr lang="en-GB" dirty="0"/>
              <a:t> </a:t>
            </a:r>
            <a:r>
              <a:rPr lang="en-GB" dirty="0" err="1"/>
              <a:t>są</a:t>
            </a:r>
            <a:r>
              <a:rPr lang="en-GB" dirty="0"/>
              <a:t> </a:t>
            </a:r>
            <a:r>
              <a:rPr lang="en-GB" dirty="0" err="1"/>
              <a:t>jakieś</a:t>
            </a:r>
            <a:r>
              <a:rPr lang="en-GB" dirty="0"/>
              <a:t> </a:t>
            </a:r>
            <a:r>
              <a:rPr lang="en-GB" dirty="0" err="1"/>
              <a:t>pytania</a:t>
            </a:r>
            <a:r>
              <a:rPr lang="en-GB" dirty="0"/>
              <a:t>?</a:t>
            </a:r>
            <a:endParaRPr dirty="0"/>
          </a:p>
        </p:txBody>
      </p:sp>
      <p:sp>
        <p:nvSpPr>
          <p:cNvPr id="838" name="Google Shape;838;p79"/>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dirty="0" err="1"/>
              <a:t>Dziękujemy</a:t>
            </a:r>
            <a:endParaRPr dirty="0"/>
          </a:p>
        </p:txBody>
      </p:sp>
      <p:grpSp>
        <p:nvGrpSpPr>
          <p:cNvPr id="839" name="Google Shape;839;p79"/>
          <p:cNvGrpSpPr/>
          <p:nvPr/>
        </p:nvGrpSpPr>
        <p:grpSpPr>
          <a:xfrm>
            <a:off x="8380634" y="2920943"/>
            <a:ext cx="3193903" cy="538831"/>
            <a:chOff x="5349868" y="8302092"/>
            <a:chExt cx="1664680" cy="280842"/>
          </a:xfrm>
        </p:grpSpPr>
        <p:grpSp>
          <p:nvGrpSpPr>
            <p:cNvPr id="840" name="Google Shape;840;p79"/>
            <p:cNvGrpSpPr/>
            <p:nvPr/>
          </p:nvGrpSpPr>
          <p:grpSpPr>
            <a:xfrm>
              <a:off x="6388006" y="8302092"/>
              <a:ext cx="280634" cy="280634"/>
              <a:chOff x="1950027" y="2499889"/>
              <a:chExt cx="850463" cy="850463"/>
            </a:xfrm>
          </p:grpSpPr>
          <p:sp>
            <p:nvSpPr>
              <p:cNvPr id="841" name="Google Shape;841;p79"/>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42" name="Google Shape;842;p79"/>
              <p:cNvGrpSpPr/>
              <p:nvPr/>
            </p:nvGrpSpPr>
            <p:grpSpPr>
              <a:xfrm>
                <a:off x="2107521" y="2657382"/>
                <a:ext cx="535476" cy="535477"/>
                <a:chOff x="2107521" y="2657382"/>
                <a:chExt cx="535476" cy="535477"/>
              </a:xfrm>
            </p:grpSpPr>
            <p:sp>
              <p:nvSpPr>
                <p:cNvPr id="843" name="Google Shape;843;p7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4" name="Google Shape;844;p7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5" name="Google Shape;845;p7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46" name="Google Shape;846;p79"/>
            <p:cNvGrpSpPr/>
            <p:nvPr/>
          </p:nvGrpSpPr>
          <p:grpSpPr>
            <a:xfrm>
              <a:off x="5695775" y="8302092"/>
              <a:ext cx="280634" cy="280634"/>
              <a:chOff x="-147782" y="2499889"/>
              <a:chExt cx="850463" cy="850463"/>
            </a:xfrm>
          </p:grpSpPr>
          <p:sp>
            <p:nvSpPr>
              <p:cNvPr id="847" name="Google Shape;847;p79"/>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p79"/>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9" name="Google Shape;849;p79"/>
            <p:cNvGrpSpPr/>
            <p:nvPr/>
          </p:nvGrpSpPr>
          <p:grpSpPr>
            <a:xfrm>
              <a:off x="6733914" y="8302092"/>
              <a:ext cx="280634" cy="280634"/>
              <a:chOff x="2998302" y="2499889"/>
              <a:chExt cx="850463" cy="850463"/>
            </a:xfrm>
          </p:grpSpPr>
          <p:sp>
            <p:nvSpPr>
              <p:cNvPr id="850" name="Google Shape;850;p79"/>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1" name="Google Shape;851;p79"/>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52" name="Google Shape;852;p79"/>
            <p:cNvGrpSpPr/>
            <p:nvPr/>
          </p:nvGrpSpPr>
          <p:grpSpPr>
            <a:xfrm>
              <a:off x="5349868" y="8302092"/>
              <a:ext cx="280634" cy="280842"/>
              <a:chOff x="-1196056" y="2499889"/>
              <a:chExt cx="850463" cy="851092"/>
            </a:xfrm>
          </p:grpSpPr>
          <p:sp>
            <p:nvSpPr>
              <p:cNvPr id="853" name="Google Shape;853;p7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4" name="Google Shape;854;p79"/>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55" name="Google Shape;855;p79"/>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56" name="Google Shape;856;p79"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8"/>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dirty="0"/>
              <a:t>CELE</a:t>
            </a:r>
            <a:endParaRPr dirty="0"/>
          </a:p>
          <a:p>
            <a:pPr marL="457200" marR="0" lvl="0" indent="-228600" algn="l" rtl="0">
              <a:lnSpc>
                <a:spcPct val="90000"/>
              </a:lnSpc>
              <a:spcBef>
                <a:spcPts val="1000"/>
              </a:spcBef>
              <a:spcAft>
                <a:spcPts val="0"/>
              </a:spcAft>
              <a:buClr>
                <a:srgbClr val="73B64B"/>
              </a:buClr>
              <a:buSzPts val="3600"/>
              <a:buFont typeface="Arial"/>
              <a:buNone/>
            </a:pPr>
            <a:endParaRPr dirty="0"/>
          </a:p>
        </p:txBody>
      </p:sp>
      <p:sp>
        <p:nvSpPr>
          <p:cNvPr id="288" name="Google Shape;288;p98"/>
          <p:cNvSpPr txBox="1">
            <a:spLocks noGrp="1"/>
          </p:cNvSpPr>
          <p:nvPr>
            <p:ph type="body" idx="3"/>
          </p:nvPr>
        </p:nvSpPr>
        <p:spPr>
          <a:xfrm>
            <a:off x="6565731" y="1377531"/>
            <a:ext cx="4990998" cy="4781222"/>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b="1" dirty="0"/>
              <a:t>Podnoszenie kwalifikacji: </a:t>
            </a:r>
            <a:r>
              <a:rPr lang="pl-PL" dirty="0"/>
              <a:t>Zapewnienie szkoleń i zasobów w celu wyposażenia pracowników w umiejętności niezbędne do skutecznego wdrażania zrównoważonych praktyk</a:t>
            </a:r>
            <a:r>
              <a:rPr lang="en-GB"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b="1" dirty="0"/>
              <a:t>Dostosowanie wartości korporacyjnych i osobistych: </a:t>
            </a:r>
            <a:r>
              <a:rPr lang="pl-PL" dirty="0"/>
              <a:t>Upewnienie się, że cele firmy w zakresie zrównoważonego rozwoju są zgodne z osobistymi wartościami i zobowiązaniami pracowników</a:t>
            </a:r>
            <a:r>
              <a:rPr lang="en-GB" dirty="0"/>
              <a:t>.</a:t>
            </a:r>
            <a:endParaRPr dirty="0"/>
          </a:p>
        </p:txBody>
      </p:sp>
      <p:pic>
        <p:nvPicPr>
          <p:cNvPr id="5" name="Picture Placeholder 4">
            <a:extLst>
              <a:ext uri="{FF2B5EF4-FFF2-40B4-BE49-F238E27FC236}">
                <a16:creationId xmlns:a16="http://schemas.microsoft.com/office/drawing/2014/main" id="{582940F0-7FFB-ABF9-2C82-5C6EC2500C0F}"/>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6394</Words>
  <Application>Microsoft Office PowerPoint</Application>
  <PresentationFormat>Widescreen</PresentationFormat>
  <Paragraphs>527</Paragraphs>
  <Slides>80</Slides>
  <Notes>80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Figtree</vt:lpstr>
      <vt:lpstr>arial</vt:lpstr>
      <vt:lpstr>Calibri</vt:lpstr>
      <vt:lpstr>arial</vt:lpstr>
      <vt:lpstr>Aptos</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GV Vadivan</cp:lastModifiedBy>
  <cp:revision>93</cp:revision>
  <dcterms:created xsi:type="dcterms:W3CDTF">2020-10-14T13:32:04Z</dcterms:created>
  <dcterms:modified xsi:type="dcterms:W3CDTF">2025-11-17T11:58:16Z</dcterms:modified>
</cp:coreProperties>
</file>