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55" r:id="rId38"/>
    <p:sldId id="356" r:id="rId39"/>
    <p:sldId id="357" r:id="rId40"/>
    <p:sldId id="358" r:id="rId41"/>
    <p:sldId id="368"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embeddedFontLst>
    <p:embeddedFont>
      <p:font typeface="Montserrat" panose="00000500000000000000" pitchFamily="2" charset="0"/>
      <p:regular r:id="rId54"/>
      <p:bold r:id="rId55"/>
      <p:italic r:id="rId56"/>
      <p:boldItalic r:id="rId57"/>
    </p:embeddedFont>
    <p:embeddedFont>
      <p:font typeface="Montserrat Light" panose="000004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hp/8eYz0tabGuu3i9zTg8ZNLJ5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1C7A19-5970-4ED9-857C-4AEA2A26AAA1}">
  <a:tblStyle styleId="{311C7A19-5970-4ED9-857C-4AEA2A26AAA1}"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59" d="100"/>
          <a:sy n="59" d="100"/>
        </p:scale>
        <p:origin x="940"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l-P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76777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a:t>
            </a:fld>
            <a:endParaRPr/>
          </a:p>
        </p:txBody>
      </p:sp>
    </p:spTree>
    <p:extLst>
      <p:ext uri="{BB962C8B-B14F-4D97-AF65-F5344CB8AC3E}">
        <p14:creationId xmlns:p14="http://schemas.microsoft.com/office/powerpoint/2010/main" val="284753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679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41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12</a:t>
            </a:fld>
            <a:endParaRPr/>
          </a:p>
        </p:txBody>
      </p:sp>
    </p:spTree>
    <p:extLst>
      <p:ext uri="{BB962C8B-B14F-4D97-AF65-F5344CB8AC3E}">
        <p14:creationId xmlns:p14="http://schemas.microsoft.com/office/powerpoint/2010/main" val="3536420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f056c7f01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f056c7f01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2f056c7f01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13</a:t>
            </a:fld>
            <a:endParaRPr/>
          </a:p>
        </p:txBody>
      </p:sp>
    </p:spTree>
    <p:extLst>
      <p:ext uri="{BB962C8B-B14F-4D97-AF65-F5344CB8AC3E}">
        <p14:creationId xmlns:p14="http://schemas.microsoft.com/office/powerpoint/2010/main" val="1604624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4642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15</a:t>
            </a:fld>
            <a:endParaRPr/>
          </a:p>
        </p:txBody>
      </p:sp>
    </p:spTree>
    <p:extLst>
      <p:ext uri="{BB962C8B-B14F-4D97-AF65-F5344CB8AC3E}">
        <p14:creationId xmlns:p14="http://schemas.microsoft.com/office/powerpoint/2010/main" val="2934260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4381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4310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2780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37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a:t>
            </a:fld>
            <a:endParaRPr/>
          </a:p>
        </p:txBody>
      </p:sp>
    </p:spTree>
    <p:extLst>
      <p:ext uri="{BB962C8B-B14F-4D97-AF65-F5344CB8AC3E}">
        <p14:creationId xmlns:p14="http://schemas.microsoft.com/office/powerpoint/2010/main" val="116837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20</a:t>
            </a:fld>
            <a:endParaRPr/>
          </a:p>
        </p:txBody>
      </p:sp>
    </p:spTree>
    <p:extLst>
      <p:ext uri="{BB962C8B-B14F-4D97-AF65-F5344CB8AC3E}">
        <p14:creationId xmlns:p14="http://schemas.microsoft.com/office/powerpoint/2010/main" val="1646742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9536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113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502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8154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8393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3943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27</a:t>
            </a:fld>
            <a:endParaRPr/>
          </a:p>
        </p:txBody>
      </p:sp>
    </p:spTree>
    <p:extLst>
      <p:ext uri="{BB962C8B-B14F-4D97-AF65-F5344CB8AC3E}">
        <p14:creationId xmlns:p14="http://schemas.microsoft.com/office/powerpoint/2010/main" val="283697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8165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476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9838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0590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2110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f056c7f01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2f056c7f01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2f056c7f01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32</a:t>
            </a:fld>
            <a:endParaRPr/>
          </a:p>
        </p:txBody>
      </p:sp>
    </p:spTree>
    <p:extLst>
      <p:ext uri="{BB962C8B-B14F-4D97-AF65-F5344CB8AC3E}">
        <p14:creationId xmlns:p14="http://schemas.microsoft.com/office/powerpoint/2010/main" val="330251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7667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f056c7f01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2f056c7f018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g2f056c7f018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34</a:t>
            </a:fld>
            <a:endParaRPr/>
          </a:p>
        </p:txBody>
      </p:sp>
    </p:spTree>
    <p:extLst>
      <p:ext uri="{BB962C8B-B14F-4D97-AF65-F5344CB8AC3E}">
        <p14:creationId xmlns:p14="http://schemas.microsoft.com/office/powerpoint/2010/main" val="1913003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7020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36</a:t>
            </a:fld>
            <a:endParaRPr/>
          </a:p>
        </p:txBody>
      </p:sp>
    </p:spTree>
    <p:extLst>
      <p:ext uri="{BB962C8B-B14F-4D97-AF65-F5344CB8AC3E}">
        <p14:creationId xmlns:p14="http://schemas.microsoft.com/office/powerpoint/2010/main" val="1635831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969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7802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48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4</a:t>
            </a:fld>
            <a:endParaRPr/>
          </a:p>
        </p:txBody>
      </p:sp>
    </p:spTree>
    <p:extLst>
      <p:ext uri="{BB962C8B-B14F-4D97-AF65-F5344CB8AC3E}">
        <p14:creationId xmlns:p14="http://schemas.microsoft.com/office/powerpoint/2010/main" val="869829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443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9078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9247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43</a:t>
            </a:fld>
            <a:endParaRPr/>
          </a:p>
        </p:txBody>
      </p:sp>
    </p:spTree>
    <p:extLst>
      <p:ext uri="{BB962C8B-B14F-4D97-AF65-F5344CB8AC3E}">
        <p14:creationId xmlns:p14="http://schemas.microsoft.com/office/powerpoint/2010/main" val="2880998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0057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6790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7413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3783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1079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49</a:t>
            </a:fld>
            <a:endParaRPr/>
          </a:p>
        </p:txBody>
      </p:sp>
    </p:spTree>
    <p:extLst>
      <p:ext uri="{BB962C8B-B14F-4D97-AF65-F5344CB8AC3E}">
        <p14:creationId xmlns:p14="http://schemas.microsoft.com/office/powerpoint/2010/main" val="287803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5</a:t>
            </a:fld>
            <a:endParaRPr/>
          </a:p>
        </p:txBody>
      </p:sp>
    </p:spTree>
    <p:extLst>
      <p:ext uri="{BB962C8B-B14F-4D97-AF65-F5344CB8AC3E}">
        <p14:creationId xmlns:p14="http://schemas.microsoft.com/office/powerpoint/2010/main" val="3767484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55717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51</a:t>
            </a:fld>
            <a:endParaRPr/>
          </a:p>
        </p:txBody>
      </p:sp>
    </p:spTree>
    <p:extLst>
      <p:ext uri="{BB962C8B-B14F-4D97-AF65-F5344CB8AC3E}">
        <p14:creationId xmlns:p14="http://schemas.microsoft.com/office/powerpoint/2010/main" val="265579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340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643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347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6919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4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4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4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44"/>
          <p:cNvGrpSpPr/>
          <p:nvPr/>
        </p:nvGrpSpPr>
        <p:grpSpPr>
          <a:xfrm>
            <a:off x="-695010" y="4529052"/>
            <a:ext cx="2530502" cy="2045219"/>
            <a:chOff x="5816064" y="9435173"/>
            <a:chExt cx="798029" cy="644988"/>
          </a:xfrm>
        </p:grpSpPr>
        <p:sp>
          <p:nvSpPr>
            <p:cNvPr id="17" name="Google Shape;17;p4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4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4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4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4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4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4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4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4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4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4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4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4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4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4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4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4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9"/>
        <p:cNvGrpSpPr/>
        <p:nvPr/>
      </p:nvGrpSpPr>
      <p:grpSpPr>
        <a:xfrm>
          <a:off x="0" y="0"/>
          <a:ext cx="0" cy="0"/>
          <a:chOff x="0" y="0"/>
          <a:chExt cx="0" cy="0"/>
        </a:xfrm>
      </p:grpSpPr>
      <p:sp>
        <p:nvSpPr>
          <p:cNvPr id="130" name="Google Shape;130;p53"/>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53"/>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53"/>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53"/>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4"/>
        <p:cNvGrpSpPr/>
        <p:nvPr/>
      </p:nvGrpSpPr>
      <p:grpSpPr>
        <a:xfrm>
          <a:off x="0" y="0"/>
          <a:ext cx="0" cy="0"/>
          <a:chOff x="0" y="0"/>
          <a:chExt cx="0" cy="0"/>
        </a:xfrm>
      </p:grpSpPr>
      <p:sp>
        <p:nvSpPr>
          <p:cNvPr id="135" name="Google Shape;135;p54"/>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54"/>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7" name="Google Shape;137;p5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5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54"/>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dirty="0">
                <a:solidFill>
                  <a:schemeClr val="lt1"/>
                </a:solidFill>
                <a:latin typeface="Calibri"/>
                <a:ea typeface="Calibri"/>
                <a:cs typeface="Calibri"/>
                <a:sym typeface="Calibri"/>
              </a:rPr>
              <a:t>START ON SUSTAINABILITY</a:t>
            </a:r>
            <a:endParaRPr sz="1400" b="0" i="0" u="none" strike="noStrike" cap="none" dirty="0">
              <a:solidFill>
                <a:srgbClr val="000000"/>
              </a:solidFill>
              <a:latin typeface="Arial"/>
              <a:ea typeface="Arial"/>
              <a:cs typeface="Arial"/>
              <a:sym typeface="Arial"/>
            </a:endParaRPr>
          </a:p>
        </p:txBody>
      </p:sp>
      <p:grpSp>
        <p:nvGrpSpPr>
          <p:cNvPr id="140" name="Google Shape;140;p54"/>
          <p:cNvGrpSpPr/>
          <p:nvPr/>
        </p:nvGrpSpPr>
        <p:grpSpPr>
          <a:xfrm>
            <a:off x="-848733" y="3847224"/>
            <a:ext cx="3746119" cy="3027714"/>
            <a:chOff x="5816064" y="9435173"/>
            <a:chExt cx="798029" cy="644988"/>
          </a:xfrm>
        </p:grpSpPr>
        <p:sp>
          <p:nvSpPr>
            <p:cNvPr id="141" name="Google Shape;141;p5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5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5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5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5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5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5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5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5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5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5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5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6" name="Google Shape;156;p5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57"/>
        <p:cNvGrpSpPr/>
        <p:nvPr/>
      </p:nvGrpSpPr>
      <p:grpSpPr>
        <a:xfrm>
          <a:off x="0" y="0"/>
          <a:ext cx="0" cy="0"/>
          <a:chOff x="0" y="0"/>
          <a:chExt cx="0" cy="0"/>
        </a:xfrm>
      </p:grpSpPr>
      <p:sp>
        <p:nvSpPr>
          <p:cNvPr id="158" name="Google Shape;158;p5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5"/>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60" name="Google Shape;160;p55"/>
          <p:cNvSpPr>
            <a:spLocks noGrp="1"/>
          </p:cNvSpPr>
          <p:nvPr>
            <p:ph type="pic" idx="2"/>
          </p:nvPr>
        </p:nvSpPr>
        <p:spPr>
          <a:xfrm>
            <a:off x="799128" y="746272"/>
            <a:ext cx="10203652" cy="5365455"/>
          </a:xfrm>
          <a:prstGeom prst="rect">
            <a:avLst/>
          </a:prstGeom>
          <a:solidFill>
            <a:srgbClr val="BFBFBF"/>
          </a:solidFill>
          <a:ln>
            <a:noFill/>
          </a:ln>
        </p:spPr>
      </p:sp>
      <p:sp>
        <p:nvSpPr>
          <p:cNvPr id="161" name="Google Shape;161;p55"/>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dirty="0">
                <a:solidFill>
                  <a:schemeClr val="lt1"/>
                </a:solidFill>
                <a:latin typeface="Calibri"/>
                <a:ea typeface="Calibri"/>
                <a:cs typeface="Calibri"/>
                <a:sym typeface="Calibri"/>
              </a:rPr>
              <a:t>START ON SUSTAINABILITY</a:t>
            </a:r>
            <a:endParaRPr sz="1400" b="0" i="0" u="none" strike="noStrike" cap="none" dirty="0">
              <a:solidFill>
                <a:srgbClr val="000000"/>
              </a:solidFill>
              <a:latin typeface="Arial"/>
              <a:ea typeface="Arial"/>
              <a:cs typeface="Arial"/>
              <a:sym typeface="Arial"/>
            </a:endParaRPr>
          </a:p>
        </p:txBody>
      </p:sp>
      <p:cxnSp>
        <p:nvCxnSpPr>
          <p:cNvPr id="162" name="Google Shape;162;p55"/>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3"/>
        <p:cNvGrpSpPr/>
        <p:nvPr/>
      </p:nvGrpSpPr>
      <p:grpSpPr>
        <a:xfrm>
          <a:off x="0" y="0"/>
          <a:ext cx="0" cy="0"/>
          <a:chOff x="0" y="0"/>
          <a:chExt cx="0" cy="0"/>
        </a:xfrm>
      </p:grpSpPr>
      <p:sp>
        <p:nvSpPr>
          <p:cNvPr id="164" name="Google Shape;164;p57"/>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7"/>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7"/>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7" name="Google Shape;167;p57"/>
          <p:cNvGrpSpPr/>
          <p:nvPr/>
        </p:nvGrpSpPr>
        <p:grpSpPr>
          <a:xfrm>
            <a:off x="-1984680" y="2794849"/>
            <a:ext cx="3760285" cy="3039163"/>
            <a:chOff x="5816064" y="9435173"/>
            <a:chExt cx="798029" cy="644988"/>
          </a:xfrm>
        </p:grpSpPr>
        <p:sp>
          <p:nvSpPr>
            <p:cNvPr id="168" name="Google Shape;168;p5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5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5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5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5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5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5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5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5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5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5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5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5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5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5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3" name="Google Shape;183;p5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84" name="Google Shape;184;p57"/>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85" name="Google Shape;185;p5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86" name="Google Shape;186;p57"/>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57"/>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8"/>
        <p:cNvGrpSpPr/>
        <p:nvPr/>
      </p:nvGrpSpPr>
      <p:grpSpPr>
        <a:xfrm>
          <a:off x="0" y="0"/>
          <a:ext cx="0" cy="0"/>
          <a:chOff x="0" y="0"/>
          <a:chExt cx="0" cy="0"/>
        </a:xfrm>
      </p:grpSpPr>
      <p:sp>
        <p:nvSpPr>
          <p:cNvPr id="189" name="Google Shape;189;p58"/>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58"/>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pl-PL"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1" name="Google Shape;191;p58"/>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pl-PL"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2" name="Google Shape;192;p58"/>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pl-PL" sz="2400" b="0" i="0" u="none" strike="noStrike" cap="none" dirty="0" err="1">
                <a:solidFill>
                  <a:schemeClr val="lt1"/>
                </a:solidFill>
                <a:latin typeface="Calibri"/>
                <a:ea typeface="Calibri"/>
                <a:cs typeface="Calibri"/>
                <a:sym typeface="Calibri"/>
              </a:rPr>
              <a:t>Please</a:t>
            </a:r>
            <a:r>
              <a:rPr lang="pl-PL" sz="2400" b="0" i="0" u="none" strike="noStrike" cap="none" dirty="0">
                <a:solidFill>
                  <a:schemeClr val="lt1"/>
                </a:solidFill>
                <a:latin typeface="Calibri"/>
                <a:ea typeface="Calibri"/>
                <a:cs typeface="Calibri"/>
                <a:sym typeface="Calibri"/>
              </a:rPr>
              <a:t> </a:t>
            </a:r>
            <a:r>
              <a:rPr lang="pl-PL" sz="2400" b="0" i="0" u="none" strike="noStrike" cap="none" dirty="0" err="1">
                <a:solidFill>
                  <a:schemeClr val="lt1"/>
                </a:solidFill>
                <a:latin typeface="Calibri"/>
                <a:ea typeface="Calibri"/>
                <a:cs typeface="Calibri"/>
                <a:sym typeface="Calibri"/>
              </a:rPr>
              <a:t>ensure</a:t>
            </a:r>
            <a:r>
              <a:rPr lang="pl-PL" sz="2400" b="0" i="0" u="none" strike="noStrike" cap="none" dirty="0">
                <a:solidFill>
                  <a:schemeClr val="lt1"/>
                </a:solidFill>
                <a:latin typeface="Calibri"/>
                <a:ea typeface="Calibri"/>
                <a:cs typeface="Calibri"/>
                <a:sym typeface="Calibri"/>
              </a:rPr>
              <a:t> to </a:t>
            </a:r>
            <a:r>
              <a:rPr lang="pl-PL" sz="2400" b="0" i="0" u="none" strike="noStrike" cap="none" dirty="0" err="1">
                <a:solidFill>
                  <a:schemeClr val="lt1"/>
                </a:solidFill>
                <a:latin typeface="Calibri"/>
                <a:ea typeface="Calibri"/>
                <a:cs typeface="Calibri"/>
                <a:sym typeface="Calibri"/>
              </a:rPr>
              <a:t>keep</a:t>
            </a:r>
            <a:r>
              <a:rPr lang="pl-PL" sz="2400" b="0" i="0" u="none" strike="noStrike" cap="none" dirty="0">
                <a:solidFill>
                  <a:schemeClr val="lt1"/>
                </a:solidFill>
                <a:latin typeface="Calibri"/>
                <a:ea typeface="Calibri"/>
                <a:cs typeface="Calibri"/>
                <a:sym typeface="Calibri"/>
              </a:rPr>
              <a:t> the </a:t>
            </a:r>
            <a:r>
              <a:rPr lang="pl-PL" sz="2400" b="0" i="0" u="none" strike="noStrike" cap="none" dirty="0" err="1">
                <a:solidFill>
                  <a:schemeClr val="lt1"/>
                </a:solidFill>
                <a:latin typeface="Calibri"/>
                <a:ea typeface="Calibri"/>
                <a:cs typeface="Calibri"/>
                <a:sym typeface="Calibri"/>
              </a:rPr>
              <a:t>font</a:t>
            </a:r>
            <a:r>
              <a:rPr lang="pl-PL" sz="2400" b="0" i="0" u="none" strike="noStrike" cap="none" dirty="0">
                <a:solidFill>
                  <a:schemeClr val="lt1"/>
                </a:solidFill>
                <a:latin typeface="Calibri"/>
                <a:ea typeface="Calibri"/>
                <a:cs typeface="Calibri"/>
                <a:sym typeface="Calibri"/>
              </a:rPr>
              <a:t> </a:t>
            </a:r>
            <a:r>
              <a:rPr lang="pl-PL" sz="2400" b="0" i="0" u="none" strike="noStrike" cap="none" dirty="0" err="1">
                <a:solidFill>
                  <a:schemeClr val="lt1"/>
                </a:solidFill>
                <a:latin typeface="Calibri"/>
                <a:ea typeface="Calibri"/>
                <a:cs typeface="Calibri"/>
                <a:sym typeface="Calibri"/>
              </a:rPr>
              <a:t>sizes</a:t>
            </a:r>
            <a:r>
              <a:rPr lang="pl-PL" sz="2400" b="0" i="0" u="none" strike="noStrike" cap="none" dirty="0">
                <a:solidFill>
                  <a:schemeClr val="lt1"/>
                </a:solidFill>
                <a:latin typeface="Calibri"/>
                <a:ea typeface="Calibri"/>
                <a:cs typeface="Calibri"/>
                <a:sym typeface="Calibri"/>
              </a:rPr>
              <a:t> set as per the </a:t>
            </a:r>
            <a:r>
              <a:rPr lang="pl-PL" sz="2400" b="0" i="0" u="none" strike="noStrike" cap="none" dirty="0" err="1">
                <a:solidFill>
                  <a:schemeClr val="lt1"/>
                </a:solidFill>
                <a:latin typeface="Calibri"/>
                <a:ea typeface="Calibri"/>
                <a:cs typeface="Calibri"/>
                <a:sym typeface="Calibri"/>
              </a:rPr>
              <a:t>slide</a:t>
            </a:r>
            <a:r>
              <a:rPr lang="pl-PL" sz="2400" b="0" i="0" u="none" strike="noStrike" cap="none" dirty="0">
                <a:solidFill>
                  <a:schemeClr val="lt1"/>
                </a:solidFill>
                <a:latin typeface="Calibri"/>
                <a:ea typeface="Calibri"/>
                <a:cs typeface="Calibri"/>
                <a:sym typeface="Calibri"/>
              </a:rPr>
              <a:t> </a:t>
            </a:r>
            <a:r>
              <a:rPr lang="pl-PL" sz="2400" b="0" i="0" u="none" strike="noStrike" cap="none" dirty="0" err="1">
                <a:solidFill>
                  <a:schemeClr val="lt1"/>
                </a:solidFill>
                <a:latin typeface="Calibri"/>
                <a:ea typeface="Calibri"/>
                <a:cs typeface="Calibri"/>
                <a:sym typeface="Calibri"/>
              </a:rPr>
              <a:t>layouts</a:t>
            </a:r>
            <a:r>
              <a:rPr lang="pl-PL" sz="2400" b="0" i="0" u="none" strike="noStrike" cap="none" dirty="0">
                <a:solidFill>
                  <a:schemeClr val="lt1"/>
                </a:solidFill>
                <a:latin typeface="Calibri"/>
                <a:ea typeface="Calibri"/>
                <a:cs typeface="Calibri"/>
                <a:sym typeface="Calibri"/>
              </a:rPr>
              <a:t>. The </a:t>
            </a:r>
            <a:r>
              <a:rPr lang="pl-PL" sz="2400" b="0" i="0" u="none" strike="noStrike" cap="none" dirty="0" err="1">
                <a:solidFill>
                  <a:schemeClr val="lt1"/>
                </a:solidFill>
                <a:latin typeface="Calibri"/>
                <a:ea typeface="Calibri"/>
                <a:cs typeface="Calibri"/>
                <a:sym typeface="Calibri"/>
              </a:rPr>
              <a:t>font</a:t>
            </a:r>
            <a:r>
              <a:rPr lang="pl-PL" sz="2400" b="0" i="0" u="none" strike="noStrike" cap="none" dirty="0">
                <a:solidFill>
                  <a:schemeClr val="lt1"/>
                </a:solidFill>
                <a:latin typeface="Calibri"/>
                <a:ea typeface="Calibri"/>
                <a:cs typeface="Calibri"/>
                <a:sym typeface="Calibri"/>
              </a:rPr>
              <a:t> </a:t>
            </a:r>
            <a:r>
              <a:rPr lang="pl-PL" sz="2400" b="0" i="0" u="none" strike="noStrike" cap="none" dirty="0" err="1">
                <a:solidFill>
                  <a:schemeClr val="lt1"/>
                </a:solidFill>
                <a:latin typeface="Calibri"/>
                <a:ea typeface="Calibri"/>
                <a:cs typeface="Calibri"/>
                <a:sym typeface="Calibri"/>
              </a:rPr>
              <a:t>used</a:t>
            </a:r>
            <a:r>
              <a:rPr lang="pl-PL" sz="2400" b="0" i="0" u="none" strike="noStrike" cap="none" dirty="0">
                <a:solidFill>
                  <a:schemeClr val="lt1"/>
                </a:solidFill>
                <a:latin typeface="Calibri"/>
                <a:ea typeface="Calibri"/>
                <a:cs typeface="Calibri"/>
                <a:sym typeface="Calibri"/>
              </a:rPr>
              <a:t> </a:t>
            </a:r>
            <a:r>
              <a:rPr lang="pl-PL" sz="2400" b="0" i="0" u="none" strike="noStrike" cap="none" dirty="0" err="1">
                <a:solidFill>
                  <a:schemeClr val="lt1"/>
                </a:solidFill>
                <a:latin typeface="Calibri"/>
                <a:ea typeface="Calibri"/>
                <a:cs typeface="Calibri"/>
                <a:sym typeface="Calibri"/>
              </a:rPr>
              <a:t>throughout</a:t>
            </a:r>
            <a:r>
              <a:rPr lang="pl-PL" sz="2400" b="0" i="0" u="none" strike="noStrike" cap="none" dirty="0">
                <a:solidFill>
                  <a:schemeClr val="lt1"/>
                </a:solidFill>
                <a:latin typeface="Calibri"/>
                <a:ea typeface="Calibri"/>
                <a:cs typeface="Calibri"/>
                <a:sym typeface="Calibri"/>
              </a:rPr>
              <a:t> the </a:t>
            </a:r>
            <a:r>
              <a:rPr lang="pl-PL" sz="2400" b="1" i="0" u="none" strike="noStrike" cap="none" dirty="0">
                <a:solidFill>
                  <a:schemeClr val="lt1"/>
                </a:solidFill>
                <a:latin typeface="Calibri"/>
                <a:ea typeface="Calibri"/>
                <a:cs typeface="Calibri"/>
                <a:sym typeface="Calibri"/>
              </a:rPr>
              <a:t>Start on Sustainability </a:t>
            </a:r>
            <a:r>
              <a:rPr lang="pl-PL" sz="2400" b="0" i="0" u="none" strike="noStrike" cap="none" dirty="0">
                <a:solidFill>
                  <a:schemeClr val="lt1"/>
                </a:solidFill>
                <a:latin typeface="Calibri"/>
                <a:ea typeface="Calibri"/>
                <a:cs typeface="Calibri"/>
                <a:sym typeface="Calibri"/>
              </a:rPr>
              <a:t>PowerPoint </a:t>
            </a:r>
            <a:r>
              <a:rPr lang="pl-PL" sz="2400" b="0" i="0" u="none" strike="noStrike" cap="none" dirty="0" err="1">
                <a:solidFill>
                  <a:schemeClr val="lt1"/>
                </a:solidFill>
                <a:latin typeface="Calibri"/>
                <a:ea typeface="Calibri"/>
                <a:cs typeface="Calibri"/>
                <a:sym typeface="Calibri"/>
              </a:rPr>
              <a:t>is</a:t>
            </a:r>
            <a:r>
              <a:rPr lang="pl-PL" sz="2400" b="0" i="0" u="none" strike="noStrike" cap="none" dirty="0">
                <a:solidFill>
                  <a:schemeClr val="lt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pl-PL" sz="3600" b="1" i="1" u="none" strike="noStrike" cap="none" dirty="0">
                <a:solidFill>
                  <a:schemeClr val="lt1"/>
                </a:solidFill>
                <a:latin typeface="Calibri"/>
                <a:ea typeface="Calibri"/>
                <a:cs typeface="Calibri"/>
                <a:sym typeface="Calibri"/>
              </a:rPr>
              <a:t>Calibri</a:t>
            </a:r>
            <a:endParaRPr sz="3600" b="0" i="0" u="none" strike="noStrike" cap="none" dirty="0">
              <a:solidFill>
                <a:schemeClr val="lt1"/>
              </a:solidFill>
              <a:latin typeface="Calibri"/>
              <a:ea typeface="Calibri"/>
              <a:cs typeface="Calibri"/>
              <a:sym typeface="Calibri"/>
            </a:endParaRPr>
          </a:p>
        </p:txBody>
      </p:sp>
      <p:cxnSp>
        <p:nvCxnSpPr>
          <p:cNvPr id="193" name="Google Shape;193;p58"/>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4" name="Google Shape;194;p58"/>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5" name="Google Shape;195;p5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pl-PL" sz="2400" b="0" i="0" u="none" strike="noStrike" cap="none">
                <a:solidFill>
                  <a:schemeClr val="lt1"/>
                </a:solidFill>
                <a:latin typeface="Calibri"/>
                <a:ea typeface="Calibri"/>
                <a:cs typeface="Calibri"/>
                <a:sym typeface="Calibri"/>
              </a:rPr>
              <a:t>*** </a:t>
            </a:r>
            <a:r>
              <a:rPr lang="pl-PL" sz="2400" b="1" i="0" u="none" strike="noStrike" cap="none">
                <a:solidFill>
                  <a:schemeClr val="lt1"/>
                </a:solidFill>
                <a:latin typeface="Calibri"/>
                <a:ea typeface="Calibri"/>
                <a:cs typeface="Calibri"/>
                <a:sym typeface="Calibri"/>
              </a:rPr>
              <a:t>PLEASE DELETE THIS INSTRUCTION SLIDE BEFORE PRESENTING FINAL PRESENTATION </a:t>
            </a:r>
            <a:r>
              <a:rPr lang="pl-PL"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96" name="Google Shape;196;p58"/>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97"/>
        <p:cNvGrpSpPr/>
        <p:nvPr/>
      </p:nvGrpSpPr>
      <p:grpSpPr>
        <a:xfrm>
          <a:off x="0" y="0"/>
          <a:ext cx="0" cy="0"/>
          <a:chOff x="0" y="0"/>
          <a:chExt cx="0" cy="0"/>
        </a:xfrm>
      </p:grpSpPr>
      <p:sp>
        <p:nvSpPr>
          <p:cNvPr id="198" name="Google Shape;198;p59"/>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59"/>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0" name="Google Shape;200;p59"/>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59"/>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202"/>
        <p:cNvGrpSpPr/>
        <p:nvPr/>
      </p:nvGrpSpPr>
      <p:grpSpPr>
        <a:xfrm>
          <a:off x="0" y="0"/>
          <a:ext cx="0" cy="0"/>
          <a:chOff x="0" y="0"/>
          <a:chExt cx="0" cy="0"/>
        </a:xfrm>
      </p:grpSpPr>
      <p:sp>
        <p:nvSpPr>
          <p:cNvPr id="203" name="Google Shape;203;p60"/>
          <p:cNvSpPr>
            <a:spLocks noGrp="1"/>
          </p:cNvSpPr>
          <p:nvPr>
            <p:ph type="pic" idx="2"/>
          </p:nvPr>
        </p:nvSpPr>
        <p:spPr>
          <a:xfrm>
            <a:off x="0" y="-12469"/>
            <a:ext cx="12192000" cy="6870469"/>
          </a:xfrm>
          <a:prstGeom prst="rect">
            <a:avLst/>
          </a:prstGeom>
          <a:solidFill>
            <a:srgbClr val="BFBFBF"/>
          </a:solidFill>
          <a:ln>
            <a:noFill/>
          </a:ln>
        </p:spPr>
      </p:sp>
      <p:sp>
        <p:nvSpPr>
          <p:cNvPr id="204" name="Google Shape;204;p60"/>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60"/>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95959"/>
              </a:buClr>
              <a:buSzPts val="3000"/>
              <a:buFont typeface="Arial"/>
              <a:buNone/>
              <a:defRPr sz="30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4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45"/>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4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4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4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4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4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4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dirty="0">
                <a:solidFill>
                  <a:schemeClr val="lt1"/>
                </a:solidFill>
                <a:latin typeface="Calibri"/>
                <a:ea typeface="Calibri"/>
                <a:cs typeface="Calibri"/>
                <a:sym typeface="Calibri"/>
              </a:rPr>
              <a:t>START ON SUSTAINABILITY</a:t>
            </a:r>
            <a:endParaRPr sz="1400" b="0" i="0" u="none" strike="noStrike" cap="none" dirty="0">
              <a:solidFill>
                <a:srgbClr val="000000"/>
              </a:solidFill>
              <a:latin typeface="Arial"/>
              <a:ea typeface="Arial"/>
              <a:cs typeface="Arial"/>
              <a:sym typeface="Arial"/>
            </a:endParaRPr>
          </a:p>
        </p:txBody>
      </p:sp>
      <p:cxnSp>
        <p:nvCxnSpPr>
          <p:cNvPr id="45" name="Google Shape;45;p4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4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4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4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4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4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4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4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4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4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4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4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4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pl-PL" sz="1000" b="0" i="0" u="none" strike="noStrike" cap="none" dirty="0" err="1">
                <a:solidFill>
                  <a:srgbClr val="5E5E5E"/>
                </a:solidFill>
                <a:latin typeface="Calibri"/>
                <a:ea typeface="Calibri"/>
                <a:cs typeface="Calibri"/>
                <a:sym typeface="Calibri"/>
              </a:rPr>
              <a:t>Funded</a:t>
            </a:r>
            <a:r>
              <a:rPr lang="pl-PL" sz="1000" b="0" i="0" u="none" strike="noStrike" cap="none" dirty="0">
                <a:solidFill>
                  <a:srgbClr val="5E5E5E"/>
                </a:solidFill>
                <a:latin typeface="Calibri"/>
                <a:ea typeface="Calibri"/>
                <a:cs typeface="Calibri"/>
                <a:sym typeface="Calibri"/>
              </a:rPr>
              <a:t> by the </a:t>
            </a:r>
            <a:r>
              <a:rPr lang="pl-PL" sz="1000" b="0" i="0" u="none" strike="noStrike" cap="none" dirty="0" err="1">
                <a:solidFill>
                  <a:srgbClr val="5E5E5E"/>
                </a:solidFill>
                <a:latin typeface="Calibri"/>
                <a:ea typeface="Calibri"/>
                <a:cs typeface="Calibri"/>
                <a:sym typeface="Calibri"/>
              </a:rPr>
              <a:t>European</a:t>
            </a:r>
            <a:r>
              <a:rPr lang="pl-PL" sz="1000" b="0" i="0" u="none" strike="noStrike" cap="none" dirty="0">
                <a:solidFill>
                  <a:srgbClr val="5E5E5E"/>
                </a:solidFill>
                <a:latin typeface="Calibri"/>
                <a:ea typeface="Calibri"/>
                <a:cs typeface="Calibri"/>
                <a:sym typeface="Calibri"/>
              </a:rPr>
              <a:t> Union. </a:t>
            </a:r>
            <a:r>
              <a:rPr lang="pl-PL" sz="1000" b="0" i="0" u="none" strike="noStrike" cap="none" dirty="0" err="1">
                <a:solidFill>
                  <a:srgbClr val="5E5E5E"/>
                </a:solidFill>
                <a:latin typeface="Calibri"/>
                <a:ea typeface="Calibri"/>
                <a:cs typeface="Calibri"/>
                <a:sym typeface="Calibri"/>
              </a:rPr>
              <a:t>Views</a:t>
            </a:r>
            <a:r>
              <a:rPr lang="pl-PL" sz="1000" b="0" i="0" u="none" strike="noStrike" cap="none" dirty="0">
                <a:solidFill>
                  <a:srgbClr val="5E5E5E"/>
                </a:solidFill>
                <a:latin typeface="Calibri"/>
                <a:ea typeface="Calibri"/>
                <a:cs typeface="Calibri"/>
                <a:sym typeface="Calibri"/>
              </a:rPr>
              <a:t> and </a:t>
            </a:r>
            <a:r>
              <a:rPr lang="pl-PL" sz="1000" b="0" i="0" u="none" strike="noStrike" cap="none" dirty="0" err="1">
                <a:solidFill>
                  <a:srgbClr val="5E5E5E"/>
                </a:solidFill>
                <a:latin typeface="Calibri"/>
                <a:ea typeface="Calibri"/>
                <a:cs typeface="Calibri"/>
                <a:sym typeface="Calibri"/>
              </a:rPr>
              <a:t>opinions</a:t>
            </a:r>
            <a:r>
              <a:rPr lang="pl-PL" sz="1000" b="0" i="0" u="none" strike="noStrike" cap="none" dirty="0">
                <a:solidFill>
                  <a:srgbClr val="5E5E5E"/>
                </a:solidFill>
                <a:latin typeface="Calibri"/>
                <a:ea typeface="Calibri"/>
                <a:cs typeface="Calibri"/>
                <a:sym typeface="Calibri"/>
              </a:rPr>
              <a:t> </a:t>
            </a:r>
            <a:r>
              <a:rPr lang="pl-PL" sz="1000" b="0" i="0" u="none" strike="noStrike" cap="none" dirty="0" err="1">
                <a:solidFill>
                  <a:srgbClr val="5E5E5E"/>
                </a:solidFill>
                <a:latin typeface="Calibri"/>
                <a:ea typeface="Calibri"/>
                <a:cs typeface="Calibri"/>
                <a:sym typeface="Calibri"/>
              </a:rPr>
              <a:t>expressed</a:t>
            </a:r>
            <a:r>
              <a:rPr lang="pl-PL" sz="1000" b="0" i="0" u="none" strike="noStrike" cap="none" dirty="0">
                <a:solidFill>
                  <a:srgbClr val="5E5E5E"/>
                </a:solidFill>
                <a:latin typeface="Calibri"/>
                <a:ea typeface="Calibri"/>
                <a:cs typeface="Calibri"/>
                <a:sym typeface="Calibri"/>
              </a:rPr>
              <a:t> </a:t>
            </a:r>
            <a:r>
              <a:rPr lang="pl-PL" sz="1000" b="0" i="0" u="none" strike="noStrike" cap="none" dirty="0" err="1">
                <a:solidFill>
                  <a:srgbClr val="5E5E5E"/>
                </a:solidFill>
                <a:latin typeface="Calibri"/>
                <a:ea typeface="Calibri"/>
                <a:cs typeface="Calibri"/>
                <a:sym typeface="Calibri"/>
              </a:rPr>
              <a:t>are</a:t>
            </a:r>
            <a:r>
              <a:rPr lang="pl-PL" sz="1000" b="0" i="0" u="none" strike="noStrike" cap="none" dirty="0">
                <a:solidFill>
                  <a:srgbClr val="5E5E5E"/>
                </a:solidFill>
                <a:latin typeface="Calibri"/>
                <a:ea typeface="Calibri"/>
                <a:cs typeface="Calibri"/>
                <a:sym typeface="Calibri"/>
              </a:rPr>
              <a:t> </a:t>
            </a:r>
            <a:r>
              <a:rPr lang="pl-PL" sz="1000" b="0" i="0" u="none" strike="noStrike" cap="none" dirty="0" err="1">
                <a:solidFill>
                  <a:srgbClr val="5E5E5E"/>
                </a:solidFill>
                <a:latin typeface="Calibri"/>
                <a:ea typeface="Calibri"/>
                <a:cs typeface="Calibri"/>
                <a:sym typeface="Calibri"/>
              </a:rPr>
              <a:t>however</a:t>
            </a:r>
            <a:r>
              <a:rPr lang="pl-PL" sz="1000" b="0" i="0" u="none" strike="noStrike" cap="none" dirty="0">
                <a:solidFill>
                  <a:srgbClr val="5E5E5E"/>
                </a:solidFill>
                <a:latin typeface="Calibri"/>
                <a:ea typeface="Calibri"/>
                <a:cs typeface="Calibri"/>
                <a:sym typeface="Calibri"/>
              </a:rPr>
              <a:t> </a:t>
            </a:r>
            <a:r>
              <a:rPr lang="pl-PL" sz="1000" b="0" i="0" u="none" strike="noStrike" cap="none" dirty="0" err="1">
                <a:solidFill>
                  <a:srgbClr val="5E5E5E"/>
                </a:solidFill>
                <a:latin typeface="Calibri"/>
                <a:ea typeface="Calibri"/>
                <a:cs typeface="Calibri"/>
                <a:sym typeface="Calibri"/>
              </a:rPr>
              <a:t>those</a:t>
            </a:r>
            <a:r>
              <a:rPr lang="pl-PL" sz="1000" b="0" i="0" u="none" strike="noStrike" cap="none" dirty="0">
                <a:solidFill>
                  <a:srgbClr val="5E5E5E"/>
                </a:solidFill>
                <a:latin typeface="Calibri"/>
                <a:ea typeface="Calibri"/>
                <a:cs typeface="Calibri"/>
                <a:sym typeface="Calibri"/>
              </a:rPr>
              <a:t> of the </a:t>
            </a:r>
            <a:r>
              <a:rPr lang="pl-PL" sz="1000" b="0" i="0" u="none" strike="noStrike" cap="none" dirty="0" err="1">
                <a:solidFill>
                  <a:srgbClr val="5E5E5E"/>
                </a:solidFill>
                <a:latin typeface="Calibri"/>
                <a:ea typeface="Calibri"/>
                <a:cs typeface="Calibri"/>
                <a:sym typeface="Calibri"/>
              </a:rPr>
              <a:t>author</a:t>
            </a:r>
            <a:r>
              <a:rPr lang="pl-PL" sz="1000" b="0" i="0" u="none" strike="noStrike" cap="none" dirty="0">
                <a:solidFill>
                  <a:srgbClr val="5E5E5E"/>
                </a:solidFill>
                <a:latin typeface="Calibri"/>
                <a:ea typeface="Calibri"/>
                <a:cs typeface="Calibri"/>
                <a:sym typeface="Calibri"/>
              </a:rPr>
              <a:t>(s) </a:t>
            </a:r>
            <a:r>
              <a:rPr lang="pl-PL" sz="1000" b="0" i="0" u="none" strike="noStrike" cap="none" dirty="0" err="1">
                <a:solidFill>
                  <a:srgbClr val="5E5E5E"/>
                </a:solidFill>
                <a:latin typeface="Calibri"/>
                <a:ea typeface="Calibri"/>
                <a:cs typeface="Calibri"/>
                <a:sym typeface="Calibri"/>
              </a:rPr>
              <a:t>only</a:t>
            </a:r>
            <a:r>
              <a:rPr lang="pl-PL" sz="1000" b="0" i="0" u="none" strike="noStrike" cap="none" dirty="0">
                <a:solidFill>
                  <a:srgbClr val="5E5E5E"/>
                </a:solidFill>
                <a:latin typeface="Calibri"/>
                <a:ea typeface="Calibri"/>
                <a:cs typeface="Calibri"/>
                <a:sym typeface="Calibri"/>
              </a:rPr>
              <a:t> and do not </a:t>
            </a:r>
            <a:r>
              <a:rPr lang="pl-PL" sz="1000" b="0" i="0" u="none" strike="noStrike" cap="none" dirty="0" err="1">
                <a:solidFill>
                  <a:srgbClr val="5E5E5E"/>
                </a:solidFill>
                <a:latin typeface="Calibri"/>
                <a:ea typeface="Calibri"/>
                <a:cs typeface="Calibri"/>
                <a:sym typeface="Calibri"/>
              </a:rPr>
              <a:t>necessarily</a:t>
            </a:r>
            <a:r>
              <a:rPr lang="pl-PL" sz="1000" b="0" i="0" u="none" strike="noStrike" cap="none" dirty="0">
                <a:solidFill>
                  <a:srgbClr val="5E5E5E"/>
                </a:solidFill>
                <a:latin typeface="Calibri"/>
                <a:ea typeface="Calibri"/>
                <a:cs typeface="Calibri"/>
                <a:sym typeface="Calibri"/>
              </a:rPr>
              <a:t> </a:t>
            </a:r>
            <a:r>
              <a:rPr lang="pl-PL" sz="1000" b="0" i="0" u="none" strike="noStrike" cap="none" dirty="0" err="1">
                <a:solidFill>
                  <a:srgbClr val="5E5E5E"/>
                </a:solidFill>
                <a:latin typeface="Calibri"/>
                <a:ea typeface="Calibri"/>
                <a:cs typeface="Calibri"/>
                <a:sym typeface="Calibri"/>
              </a:rPr>
              <a:t>reflect</a:t>
            </a:r>
            <a:r>
              <a:rPr lang="pl-PL" sz="1000" b="0" i="0" u="none" strike="noStrike" cap="none" dirty="0">
                <a:solidFill>
                  <a:srgbClr val="5E5E5E"/>
                </a:solidFill>
                <a:latin typeface="Calibri"/>
                <a:ea typeface="Calibri"/>
                <a:cs typeface="Calibri"/>
                <a:sym typeface="Calibri"/>
              </a:rPr>
              <a:t> </a:t>
            </a:r>
            <a:r>
              <a:rPr lang="pl-PL" sz="1000" b="0" i="0" u="none" strike="noStrike" cap="none" dirty="0" err="1">
                <a:solidFill>
                  <a:srgbClr val="5E5E5E"/>
                </a:solidFill>
                <a:latin typeface="Calibri"/>
                <a:ea typeface="Calibri"/>
                <a:cs typeface="Calibri"/>
                <a:sym typeface="Calibri"/>
              </a:rPr>
              <a:t>those</a:t>
            </a:r>
            <a:r>
              <a:rPr lang="pl-PL" sz="1000" b="0" i="0" u="none" strike="noStrike" cap="none" dirty="0">
                <a:solidFill>
                  <a:srgbClr val="5E5E5E"/>
                </a:solidFill>
                <a:latin typeface="Calibri"/>
                <a:ea typeface="Calibri"/>
                <a:cs typeface="Calibri"/>
                <a:sym typeface="Calibri"/>
              </a:rPr>
              <a:t> of the </a:t>
            </a:r>
            <a:r>
              <a:rPr lang="pl-PL" sz="1000" b="0" i="0" u="none" strike="noStrike" cap="none" dirty="0" err="1">
                <a:solidFill>
                  <a:srgbClr val="5E5E5E"/>
                </a:solidFill>
                <a:latin typeface="Calibri"/>
                <a:ea typeface="Calibri"/>
                <a:cs typeface="Calibri"/>
                <a:sym typeface="Calibri"/>
              </a:rPr>
              <a:t>European</a:t>
            </a:r>
            <a:r>
              <a:rPr lang="pl-PL" sz="1000" b="0" i="0" u="none" strike="noStrike" cap="none" dirty="0">
                <a:solidFill>
                  <a:srgbClr val="5E5E5E"/>
                </a:solidFill>
                <a:latin typeface="Calibri"/>
                <a:ea typeface="Calibri"/>
                <a:cs typeface="Calibri"/>
                <a:sym typeface="Calibri"/>
              </a:rPr>
              <a:t> Union </a:t>
            </a:r>
            <a:r>
              <a:rPr lang="pl-PL" sz="1000" b="0" i="0" u="none" strike="noStrike" cap="none" dirty="0" err="1">
                <a:solidFill>
                  <a:srgbClr val="5E5E5E"/>
                </a:solidFill>
                <a:latin typeface="Calibri"/>
                <a:ea typeface="Calibri"/>
                <a:cs typeface="Calibri"/>
                <a:sym typeface="Calibri"/>
              </a:rPr>
              <a:t>or</a:t>
            </a:r>
            <a:r>
              <a:rPr lang="pl-PL" sz="1000" b="0" i="0" u="none" strike="noStrike" cap="none" dirty="0">
                <a:solidFill>
                  <a:srgbClr val="5E5E5E"/>
                </a:solidFill>
                <a:latin typeface="Calibri"/>
                <a:ea typeface="Calibri"/>
                <a:cs typeface="Calibri"/>
                <a:sym typeface="Calibri"/>
              </a:rPr>
              <a:t> the </a:t>
            </a:r>
            <a:r>
              <a:rPr lang="pl-PL" sz="1000" b="0" i="0" u="none" strike="noStrike" cap="none" dirty="0" err="1">
                <a:solidFill>
                  <a:srgbClr val="5E5E5E"/>
                </a:solidFill>
                <a:latin typeface="Calibri"/>
                <a:ea typeface="Calibri"/>
                <a:cs typeface="Calibri"/>
                <a:sym typeface="Calibri"/>
              </a:rPr>
              <a:t>European</a:t>
            </a:r>
            <a:r>
              <a:rPr lang="pl-PL" sz="1000" b="0" i="0" u="none" strike="noStrike" cap="none" dirty="0">
                <a:solidFill>
                  <a:srgbClr val="5E5E5E"/>
                </a:solidFill>
                <a:latin typeface="Calibri"/>
                <a:ea typeface="Calibri"/>
                <a:cs typeface="Calibri"/>
                <a:sym typeface="Calibri"/>
              </a:rPr>
              <a:t> Education and </a:t>
            </a:r>
            <a:r>
              <a:rPr lang="pl-PL" sz="1000" b="0" i="0" u="none" strike="noStrike" cap="none" dirty="0" err="1">
                <a:solidFill>
                  <a:srgbClr val="5E5E5E"/>
                </a:solidFill>
                <a:latin typeface="Calibri"/>
                <a:ea typeface="Calibri"/>
                <a:cs typeface="Calibri"/>
                <a:sym typeface="Calibri"/>
              </a:rPr>
              <a:t>Culture</a:t>
            </a:r>
            <a:r>
              <a:rPr lang="pl-PL" sz="1000" b="0" i="0" u="none" strike="noStrike" cap="none" dirty="0">
                <a:solidFill>
                  <a:srgbClr val="5E5E5E"/>
                </a:solidFill>
                <a:latin typeface="Calibri"/>
                <a:ea typeface="Calibri"/>
                <a:cs typeface="Calibri"/>
                <a:sym typeface="Calibri"/>
              </a:rPr>
              <a:t> </a:t>
            </a:r>
            <a:r>
              <a:rPr lang="pl-PL" sz="1000" b="0" i="0" u="none" strike="noStrike" cap="none" dirty="0" err="1">
                <a:solidFill>
                  <a:srgbClr val="5E5E5E"/>
                </a:solidFill>
                <a:latin typeface="Calibri"/>
                <a:ea typeface="Calibri"/>
                <a:cs typeface="Calibri"/>
                <a:sym typeface="Calibri"/>
              </a:rPr>
              <a:t>Executive</a:t>
            </a:r>
            <a:r>
              <a:rPr lang="pl-PL" sz="1000" b="0" i="0" u="none" strike="noStrike" cap="none" dirty="0">
                <a:solidFill>
                  <a:srgbClr val="5E5E5E"/>
                </a:solidFill>
                <a:latin typeface="Calibri"/>
                <a:ea typeface="Calibri"/>
                <a:cs typeface="Calibri"/>
                <a:sym typeface="Calibri"/>
              </a:rPr>
              <a:t> </a:t>
            </a:r>
            <a:r>
              <a:rPr lang="pl-PL" sz="1000" b="0" i="0" u="none" strike="noStrike" cap="none" dirty="0" err="1">
                <a:solidFill>
                  <a:srgbClr val="5E5E5E"/>
                </a:solidFill>
                <a:latin typeface="Calibri"/>
                <a:ea typeface="Calibri"/>
                <a:cs typeface="Calibri"/>
                <a:sym typeface="Calibri"/>
              </a:rPr>
              <a:t>Agency</a:t>
            </a:r>
            <a:r>
              <a:rPr lang="pl-PL" sz="1000" b="0" i="0" u="none" strike="noStrike" cap="none" dirty="0">
                <a:solidFill>
                  <a:srgbClr val="5E5E5E"/>
                </a:solidFill>
                <a:latin typeface="Calibri"/>
                <a:ea typeface="Calibri"/>
                <a:cs typeface="Calibri"/>
                <a:sym typeface="Calibri"/>
              </a:rPr>
              <a:t> (EACEA). </a:t>
            </a:r>
            <a:r>
              <a:rPr lang="pl-PL" sz="1000" b="0" i="0" u="none" strike="noStrike" cap="none" dirty="0" err="1">
                <a:solidFill>
                  <a:srgbClr val="5E5E5E"/>
                </a:solidFill>
                <a:latin typeface="Calibri"/>
                <a:ea typeface="Calibri"/>
                <a:cs typeface="Calibri"/>
                <a:sym typeface="Calibri"/>
              </a:rPr>
              <a:t>Neither</a:t>
            </a:r>
            <a:r>
              <a:rPr lang="pl-PL" sz="1000" b="0" i="0" u="none" strike="noStrike" cap="none" dirty="0">
                <a:solidFill>
                  <a:srgbClr val="5E5E5E"/>
                </a:solidFill>
                <a:latin typeface="Calibri"/>
                <a:ea typeface="Calibri"/>
                <a:cs typeface="Calibri"/>
                <a:sym typeface="Calibri"/>
              </a:rPr>
              <a:t> the </a:t>
            </a:r>
            <a:r>
              <a:rPr lang="pl-PL" sz="1000" b="0" i="0" u="none" strike="noStrike" cap="none" dirty="0" err="1">
                <a:solidFill>
                  <a:srgbClr val="5E5E5E"/>
                </a:solidFill>
                <a:latin typeface="Calibri"/>
                <a:ea typeface="Calibri"/>
                <a:cs typeface="Calibri"/>
                <a:sym typeface="Calibri"/>
              </a:rPr>
              <a:t>European</a:t>
            </a:r>
            <a:r>
              <a:rPr lang="pl-PL" sz="1000" b="0" i="0" u="none" strike="noStrike" cap="none" dirty="0">
                <a:solidFill>
                  <a:srgbClr val="5E5E5E"/>
                </a:solidFill>
                <a:latin typeface="Calibri"/>
                <a:ea typeface="Calibri"/>
                <a:cs typeface="Calibri"/>
                <a:sym typeface="Calibri"/>
              </a:rPr>
              <a:t> Union nor EACEA </a:t>
            </a:r>
            <a:r>
              <a:rPr lang="pl-PL" sz="1000" b="0" i="0" u="none" strike="noStrike" cap="none" dirty="0" err="1">
                <a:solidFill>
                  <a:srgbClr val="5E5E5E"/>
                </a:solidFill>
                <a:latin typeface="Calibri"/>
                <a:ea typeface="Calibri"/>
                <a:cs typeface="Calibri"/>
                <a:sym typeface="Calibri"/>
              </a:rPr>
              <a:t>can</a:t>
            </a:r>
            <a:r>
              <a:rPr lang="pl-PL" sz="1000" b="0" i="0" u="none" strike="noStrike" cap="none" dirty="0">
                <a:solidFill>
                  <a:srgbClr val="5E5E5E"/>
                </a:solidFill>
                <a:latin typeface="Calibri"/>
                <a:ea typeface="Calibri"/>
                <a:cs typeface="Calibri"/>
                <a:sym typeface="Calibri"/>
              </a:rPr>
              <a:t> be </a:t>
            </a:r>
            <a:r>
              <a:rPr lang="pl-PL" sz="1000" b="0" i="0" u="none" strike="noStrike" cap="none" dirty="0" err="1">
                <a:solidFill>
                  <a:srgbClr val="5E5E5E"/>
                </a:solidFill>
                <a:latin typeface="Calibri"/>
                <a:ea typeface="Calibri"/>
                <a:cs typeface="Calibri"/>
                <a:sym typeface="Calibri"/>
              </a:rPr>
              <a:t>held</a:t>
            </a:r>
            <a:r>
              <a:rPr lang="pl-PL" sz="1000" b="0" i="0" u="none" strike="noStrike" cap="none" dirty="0">
                <a:solidFill>
                  <a:srgbClr val="5E5E5E"/>
                </a:solidFill>
                <a:latin typeface="Calibri"/>
                <a:ea typeface="Calibri"/>
                <a:cs typeface="Calibri"/>
                <a:sym typeface="Calibri"/>
              </a:rPr>
              <a:t> </a:t>
            </a:r>
            <a:r>
              <a:rPr lang="pl-PL" sz="1000" b="0" i="0" u="none" strike="noStrike" cap="none" dirty="0" err="1">
                <a:solidFill>
                  <a:srgbClr val="5E5E5E"/>
                </a:solidFill>
                <a:latin typeface="Calibri"/>
                <a:ea typeface="Calibri"/>
                <a:cs typeface="Calibri"/>
                <a:sym typeface="Calibri"/>
              </a:rPr>
              <a:t>responsible</a:t>
            </a:r>
            <a:r>
              <a:rPr lang="pl-PL" sz="1000" b="0" i="0" u="none" strike="noStrike" cap="none" dirty="0">
                <a:solidFill>
                  <a:srgbClr val="5E5E5E"/>
                </a:solidFill>
                <a:latin typeface="Calibri"/>
                <a:ea typeface="Calibri"/>
                <a:cs typeface="Calibri"/>
                <a:sym typeface="Calibri"/>
              </a:rPr>
              <a:t> for </a:t>
            </a:r>
            <a:r>
              <a:rPr lang="pl-PL" sz="1000" b="0" i="0" u="none" strike="noStrike" cap="none" dirty="0" err="1">
                <a:solidFill>
                  <a:srgbClr val="5E5E5E"/>
                </a:solidFill>
                <a:latin typeface="Calibri"/>
                <a:ea typeface="Calibri"/>
                <a:cs typeface="Calibri"/>
                <a:sym typeface="Calibri"/>
              </a:rPr>
              <a:t>them</a:t>
            </a:r>
            <a:r>
              <a:rPr lang="pl-PL" sz="1000" b="0" i="0" u="none" strike="noStrike" cap="none" dirty="0">
                <a:solidFill>
                  <a:srgbClr val="5E5E5E"/>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59" name="Google Shape;59;p4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46"/>
          <p:cNvGrpSpPr/>
          <p:nvPr/>
        </p:nvGrpSpPr>
        <p:grpSpPr>
          <a:xfrm>
            <a:off x="-692770" y="4423334"/>
            <a:ext cx="3029570" cy="2448579"/>
            <a:chOff x="5816064" y="9435173"/>
            <a:chExt cx="798029" cy="644988"/>
          </a:xfrm>
        </p:grpSpPr>
        <p:sp>
          <p:nvSpPr>
            <p:cNvPr id="61" name="Google Shape;61;p4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4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4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4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4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4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4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4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4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4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4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4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4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4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4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4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4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4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4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47"/>
          <p:cNvGrpSpPr/>
          <p:nvPr/>
        </p:nvGrpSpPr>
        <p:grpSpPr>
          <a:xfrm>
            <a:off x="6966447" y="3406884"/>
            <a:ext cx="3616885" cy="2923263"/>
            <a:chOff x="5816064" y="9435173"/>
            <a:chExt cx="798029" cy="644988"/>
          </a:xfrm>
        </p:grpSpPr>
        <p:sp>
          <p:nvSpPr>
            <p:cNvPr id="82" name="Google Shape;82;p4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4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4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4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4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4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4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4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4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4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4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4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4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4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4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4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4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dirty="0">
                <a:solidFill>
                  <a:srgbClr val="595959"/>
                </a:solidFill>
                <a:latin typeface="Calibri"/>
                <a:ea typeface="Calibri"/>
                <a:cs typeface="Calibri"/>
                <a:sym typeface="Calibri"/>
              </a:rPr>
              <a:t>START ON SUSTAINABILITY</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4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4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4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4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4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4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48"/>
          <p:cNvSpPr>
            <a:spLocks noGrp="1"/>
          </p:cNvSpPr>
          <p:nvPr>
            <p:ph type="pic" idx="8"/>
          </p:nvPr>
        </p:nvSpPr>
        <p:spPr>
          <a:xfrm>
            <a:off x="-48344" y="0"/>
            <a:ext cx="3570477" cy="6858000"/>
          </a:xfrm>
          <a:prstGeom prst="rect">
            <a:avLst/>
          </a:prstGeom>
          <a:solidFill>
            <a:srgbClr val="D8D8D8"/>
          </a:solidFill>
          <a:ln>
            <a:noFill/>
          </a:ln>
        </p:spPr>
      </p:sp>
      <p:sp>
        <p:nvSpPr>
          <p:cNvPr id="109" name="Google Shape;109;p4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4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5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5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5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5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5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5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dirty="0">
                <a:solidFill>
                  <a:schemeClr val="lt1"/>
                </a:solidFill>
                <a:latin typeface="Calibri"/>
                <a:ea typeface="Calibri"/>
                <a:cs typeface="Calibri"/>
                <a:sym typeface="Calibri"/>
              </a:rPr>
              <a:t>START ON SUSTAINABILITY</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18"/>
        <p:cNvGrpSpPr/>
        <p:nvPr/>
      </p:nvGrpSpPr>
      <p:grpSpPr>
        <a:xfrm>
          <a:off x="0" y="0"/>
          <a:ext cx="0" cy="0"/>
          <a:chOff x="0" y="0"/>
          <a:chExt cx="0" cy="0"/>
        </a:xfrm>
      </p:grpSpPr>
      <p:sp>
        <p:nvSpPr>
          <p:cNvPr id="119" name="Google Shape;119;p51"/>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51"/>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51"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22" name="Google Shape;122;p51"/>
          <p:cNvSpPr>
            <a:spLocks noGrp="1"/>
          </p:cNvSpPr>
          <p:nvPr>
            <p:ph type="pic" idx="2"/>
          </p:nvPr>
        </p:nvSpPr>
        <p:spPr>
          <a:xfrm>
            <a:off x="7735037" y="1373925"/>
            <a:ext cx="2444127" cy="4336988"/>
          </a:xfrm>
          <a:prstGeom prst="rect">
            <a:avLst/>
          </a:prstGeom>
          <a:solidFill>
            <a:srgbClr val="D8D8D8"/>
          </a:solidFill>
          <a:ln>
            <a:noFill/>
          </a:ln>
        </p:spPr>
      </p:sp>
      <p:sp>
        <p:nvSpPr>
          <p:cNvPr id="123" name="Google Shape;123;p51"/>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51"/>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dirty="0">
                <a:solidFill>
                  <a:schemeClr val="lt1"/>
                </a:solidFill>
                <a:latin typeface="Calibri"/>
                <a:ea typeface="Calibri"/>
                <a:cs typeface="Calibri"/>
                <a:sym typeface="Calibri"/>
              </a:rPr>
              <a:t>START ON SUSTAINABILITY</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5"/>
        <p:cNvGrpSpPr/>
        <p:nvPr/>
      </p:nvGrpSpPr>
      <p:grpSpPr>
        <a:xfrm>
          <a:off x="0" y="0"/>
          <a:ext cx="0" cy="0"/>
          <a:chOff x="0" y="0"/>
          <a:chExt cx="0" cy="0"/>
        </a:xfrm>
      </p:grpSpPr>
      <p:sp>
        <p:nvSpPr>
          <p:cNvPr id="126" name="Google Shape;126;p5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5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5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dirty="0">
                <a:solidFill>
                  <a:srgbClr val="595959"/>
                </a:solidFill>
                <a:latin typeface="Calibri"/>
                <a:ea typeface="Calibri"/>
                <a:cs typeface="Calibri"/>
                <a:sym typeface="Calibri"/>
              </a:rPr>
              <a:t>START ON SUSTAINABILITY</a:t>
            </a:r>
            <a:endParaRPr sz="1400" b="0" i="0" u="none" strike="noStrike" cap="none" dirty="0">
              <a:solidFill>
                <a:srgbClr val="000000"/>
              </a:solidFill>
              <a:latin typeface="Arial"/>
              <a:ea typeface="Arial"/>
              <a:cs typeface="Arial"/>
              <a:sym typeface="Arial"/>
            </a:endParaRPr>
          </a:p>
        </p:txBody>
      </p:sp>
      <p:cxnSp>
        <p:nvCxnSpPr>
          <p:cNvPr id="11" name="Google Shape;11;p43"/>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s://hospitalityinsights.ehl.edu/sustainability-mindset-in-the-business-world" TargetMode="External"/><Relationship Id="rId7" Type="http://schemas.openxmlformats.org/officeDocument/2006/relationships/hyperlink" Target="https://www.ironmountain.com/"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hyperlink" Target="https://www.siemens.com/" TargetMode="External"/><Relationship Id="rId5" Type="http://schemas.openxmlformats.org/officeDocument/2006/relationships/hyperlink" Target="https://www.zymetria.pl/" TargetMode="External"/><Relationship Id="rId4" Type="http://schemas.openxmlformats.org/officeDocument/2006/relationships/hyperlink" Target="https://www.teraz-srodowisko.p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 name="Google Shape;217;p1">
            <a:extLst>
              <a:ext uri="{FF2B5EF4-FFF2-40B4-BE49-F238E27FC236}">
                <a16:creationId xmlns:a16="http://schemas.microsoft.com/office/drawing/2014/main" id="{C504A21F-043D-4BC3-9E56-0EEC53B5CB2A}"/>
              </a:ext>
            </a:extLst>
          </p:cNvPr>
          <p:cNvSpPr txBox="1"/>
          <p:nvPr/>
        </p:nvSpPr>
        <p:spPr>
          <a:xfrm>
            <a:off x="64008" y="292516"/>
            <a:ext cx="8869679" cy="1568338"/>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pl-PL" sz="4400" b="1" i="0" u="none" strike="noStrike" cap="none" dirty="0">
                <a:latin typeface="Calibri"/>
                <a:ea typeface="Calibri"/>
                <a:cs typeface="Calibri"/>
                <a:sym typeface="Calibri"/>
              </a:rPr>
              <a:t>Zacznij od zrównoważonego rozwoju</a:t>
            </a:r>
          </a:p>
          <a:p>
            <a:pPr marL="12700" marR="5080" lvl="0" indent="0" algn="l" rtl="0">
              <a:lnSpc>
                <a:spcPct val="109130"/>
              </a:lnSpc>
              <a:spcBef>
                <a:spcPts val="0"/>
              </a:spcBef>
              <a:spcAft>
                <a:spcPts val="0"/>
              </a:spcAft>
              <a:buClr>
                <a:schemeClr val="lt1"/>
              </a:buClr>
              <a:buSzPts val="4800"/>
              <a:buFont typeface="Calibri"/>
              <a:buNone/>
            </a:pPr>
            <a:r>
              <a:rPr lang="pl-PL" sz="4400" b="1" i="0" u="none" strike="noStrike" cap="none" dirty="0">
                <a:latin typeface="Calibri"/>
                <a:ea typeface="Calibri"/>
                <a:cs typeface="Calibri"/>
                <a:sym typeface="Calibri"/>
              </a:rPr>
              <a:t>Zestaw startowy</a:t>
            </a:r>
            <a:endParaRPr sz="4400" b="0" i="0" u="none" strike="noStrike" cap="none" dirty="0">
              <a:latin typeface="Arial"/>
              <a:ea typeface="Arial"/>
              <a:cs typeface="Arial"/>
              <a:sym typeface="Arial"/>
            </a:endParaRPr>
          </a:p>
        </p:txBody>
      </p:sp>
      <p:sp>
        <p:nvSpPr>
          <p:cNvPr id="3" name="Google Shape;217;p1">
            <a:extLst>
              <a:ext uri="{FF2B5EF4-FFF2-40B4-BE49-F238E27FC236}">
                <a16:creationId xmlns:a16="http://schemas.microsoft.com/office/drawing/2014/main" id="{26F0F643-BBBC-1562-7376-75938A1116E9}"/>
              </a:ext>
            </a:extLst>
          </p:cNvPr>
          <p:cNvSpPr txBox="1"/>
          <p:nvPr/>
        </p:nvSpPr>
        <p:spPr>
          <a:xfrm>
            <a:off x="1828801" y="4186661"/>
            <a:ext cx="11119104" cy="1434198"/>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000" b="1" dirty="0">
                <a:solidFill>
                  <a:schemeClr val="lt1"/>
                </a:solidFill>
                <a:latin typeface="Calibri"/>
                <a:ea typeface="Calibri"/>
                <a:cs typeface="Calibri"/>
                <a:sym typeface="Calibri"/>
              </a:rPr>
              <a:t>2</a:t>
            </a:r>
            <a:r>
              <a:rPr lang="en-GB" sz="4000" b="1" i="0" u="none" strike="noStrike" cap="none" dirty="0">
                <a:solidFill>
                  <a:schemeClr val="lt1"/>
                </a:solidFill>
                <a:latin typeface="Calibri"/>
                <a:ea typeface="Calibri"/>
                <a:cs typeface="Calibri"/>
                <a:sym typeface="Calibri"/>
              </a:rPr>
              <a:t>. </a:t>
            </a:r>
            <a:r>
              <a:rPr lang="pl-PL" sz="4000" b="1" i="0" u="none" strike="noStrike" cap="none" dirty="0">
                <a:solidFill>
                  <a:schemeClr val="lt1"/>
                </a:solidFill>
                <a:latin typeface="Calibri"/>
                <a:ea typeface="Calibri"/>
                <a:cs typeface="Calibri"/>
                <a:sym typeface="Calibri"/>
              </a:rPr>
              <a:t>MYŚLENIE W KATEGORIACH ZRÓWNOWAŻONEGO ROZWOJU</a:t>
            </a:r>
            <a:endParaRPr lang="en-GB" sz="4000" b="0" i="0" u="none" strike="noStrike" cap="none" dirty="0">
              <a:solidFill>
                <a:srgbClr val="000000"/>
              </a:solidFill>
              <a:latin typeface="Arial"/>
              <a:ea typeface="Arial"/>
              <a:cs typeface="Arial"/>
              <a:sym typeface="Arial"/>
            </a:endParaRPr>
          </a:p>
        </p:txBody>
      </p:sp>
      <p:pic>
        <p:nvPicPr>
          <p:cNvPr id="4" name="Picture 3" descr="A grey and black sign with a person in a circle&#10;&#10;AI-generated content may be incorrect.">
            <a:extLst>
              <a:ext uri="{FF2B5EF4-FFF2-40B4-BE49-F238E27FC236}">
                <a16:creationId xmlns:a16="http://schemas.microsoft.com/office/drawing/2014/main" id="{0339AC0E-4D76-241D-0CED-2A0E0788EE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5" name="TextBox 4">
            <a:extLst>
              <a:ext uri="{FF2B5EF4-FFF2-40B4-BE49-F238E27FC236}">
                <a16:creationId xmlns:a16="http://schemas.microsoft.com/office/drawing/2014/main" id="{C667B657-BBC8-9FB9-CCE8-6037D907B372}"/>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6" name="Google Shape;214;p1">
            <a:extLst>
              <a:ext uri="{FF2B5EF4-FFF2-40B4-BE49-F238E27FC236}">
                <a16:creationId xmlns:a16="http://schemas.microsoft.com/office/drawing/2014/main" id="{09FB01AC-1DE2-3CDF-E1D0-889E8646E6E0}"/>
              </a:ext>
            </a:extLst>
          </p:cNvPr>
          <p:cNvSpPr txBox="1"/>
          <p:nvPr/>
        </p:nvSpPr>
        <p:spPr>
          <a:xfrm>
            <a:off x="4844404" y="5641745"/>
            <a:ext cx="4702718" cy="900206"/>
          </a:xfrm>
          <a:prstGeom prst="rect">
            <a:avLst/>
          </a:prstGeom>
          <a:noFill/>
          <a:ln>
            <a:noFill/>
          </a:ln>
        </p:spPr>
        <p:txBody>
          <a:bodyPr spcFirstLastPara="1" wrap="square" lIns="91425" tIns="45700" rIns="91425" bIns="45700" anchor="t" anchorCtr="0">
            <a:spAutoFit/>
          </a:bodyPr>
          <a:lstStyle/>
          <a:p>
            <a:pPr algn="just" fontAlgn="base"/>
            <a:r>
              <a:rPr lang="pl-PL" sz="1050" dirty="0"/>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a:spLocks noGrp="1"/>
          </p:cNvSpPr>
          <p:nvPr>
            <p:ph type="body" idx="2"/>
          </p:nvPr>
        </p:nvSpPr>
        <p:spPr>
          <a:xfrm>
            <a:off x="926623" y="1048669"/>
            <a:ext cx="10067700" cy="4957684"/>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dirty="0"/>
              <a:t>	</a:t>
            </a:r>
            <a:r>
              <a:rPr lang="pl-PL" dirty="0">
                <a:solidFill>
                  <a:srgbClr val="000000"/>
                </a:solidFill>
              </a:rPr>
              <a:t> 1987 roku Komisja </a:t>
            </a:r>
            <a:r>
              <a:rPr lang="pl-PL" dirty="0" err="1">
                <a:solidFill>
                  <a:srgbClr val="000000"/>
                </a:solidFill>
              </a:rPr>
              <a:t>Brundtland</a:t>
            </a:r>
            <a:r>
              <a:rPr lang="pl-PL" dirty="0">
                <a:solidFill>
                  <a:srgbClr val="000000"/>
                </a:solidFill>
              </a:rPr>
              <a:t> ONZ zdefiniowała zrównoważony rozwój jako „zaspokajanie potrzeb teraźniejszości bez narażania zdolności przyszłych pokoleń do zaspokajania ich własnych potrzeb”. Można śmiało powiedzieć, że w ciągu 37 lat od tego czasu ludzkość nie zrobiła wystarczająco dużo, aby się do tego zastosować. Dziś kryzys klimatyczny stał się stanem wyjątkowym, globalny kryzys energetyczny uwypuklił naszą ciągłą zależność od zasobów niszczących planetę, a młodsze pokolenia są słusznie oburzone szkodami i niestabilnością odziedziczoną po swoich poprzednikach.</a:t>
            </a:r>
            <a:endParaRPr dirty="0">
              <a:solidFill>
                <a:srgbClr val="000000"/>
              </a:solidFill>
            </a:endParaRPr>
          </a:p>
          <a:p>
            <a:pPr marL="228600" lvl="0" indent="-228600" algn="just" rtl="0">
              <a:lnSpc>
                <a:spcPct val="150000"/>
              </a:lnSpc>
              <a:spcBef>
                <a:spcPts val="0"/>
              </a:spcBef>
              <a:spcAft>
                <a:spcPts val="0"/>
              </a:spcAft>
              <a:buClr>
                <a:srgbClr val="595959"/>
              </a:buClr>
              <a:buSzPts val="2400"/>
              <a:buNone/>
            </a:pPr>
            <a:endParaRPr dirty="0">
              <a:solidFill>
                <a:srgbClr val="000000"/>
              </a:solidFill>
            </a:endParaRPr>
          </a:p>
          <a:p>
            <a:pPr marL="228600" lvl="0" indent="-228600" algn="just" rtl="0">
              <a:lnSpc>
                <a:spcPct val="150000"/>
              </a:lnSpc>
              <a:spcBef>
                <a:spcPts val="0"/>
              </a:spcBef>
              <a:spcAft>
                <a:spcPts val="0"/>
              </a:spcAft>
              <a:buClr>
                <a:srgbClr val="000000"/>
              </a:buClr>
              <a:buSzPts val="2000"/>
              <a:buNone/>
            </a:pPr>
            <a:r>
              <a:rPr lang="pl-PL" dirty="0">
                <a:solidFill>
                  <a:srgbClr val="000000"/>
                </a:solidFill>
              </a:rPr>
              <a:t>	</a:t>
            </a:r>
            <a:endParaRPr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3"/>
          <p:cNvSpPr txBox="1">
            <a:spLocks noGrp="1"/>
          </p:cNvSpPr>
          <p:nvPr>
            <p:ph type="body" idx="2"/>
          </p:nvPr>
        </p:nvSpPr>
        <p:spPr>
          <a:xfrm>
            <a:off x="918924" y="1116842"/>
            <a:ext cx="10052954" cy="45040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dirty="0">
                <a:solidFill>
                  <a:srgbClr val="000000"/>
                </a:solidFill>
              </a:rPr>
              <a:t>Jednak według raportu ONZ z 2019 r., chociaż 92% dyrektorów generalnych uważa, że zrównoważony rozwój jest ważny, tylko 48% znajduje sposoby na wdrożenie środków zrównoważonego rozwoju. Potwierdza to badanie Deloitte z 2022 r., które wykazało rozdźwięk między ambicjami a działaniami związanymi z praktykami zrównoważonego rozwoju w firmach. Na przykład, chociaż jedna trzecia największych europejskich spółek giełdowych zobowiązała się do osiągnięcia zerowej emisji netto do 2050 r., tylko 9% jest na dobrej drodze do osiągnięcia tego celu.</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0"/>
          <p:cNvSpPr txBox="1">
            <a:spLocks noGrp="1"/>
          </p:cNvSpPr>
          <p:nvPr>
            <p:ph type="body" idx="1"/>
          </p:nvPr>
        </p:nvSpPr>
        <p:spPr>
          <a:xfrm>
            <a:off x="6578872" y="85344"/>
            <a:ext cx="4990998" cy="15011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3B64B"/>
              </a:buClr>
              <a:buSzPts val="3600"/>
              <a:buNone/>
            </a:pPr>
            <a:endParaRPr dirty="0"/>
          </a:p>
          <a:p>
            <a:pPr marL="0" lvl="0" indent="0" algn="ctr" rtl="0">
              <a:lnSpc>
                <a:spcPct val="90000"/>
              </a:lnSpc>
              <a:spcBef>
                <a:spcPts val="0"/>
              </a:spcBef>
              <a:spcAft>
                <a:spcPts val="0"/>
              </a:spcAft>
              <a:buClr>
                <a:srgbClr val="73B64B"/>
              </a:buClr>
              <a:buSzPts val="3600"/>
              <a:buNone/>
            </a:pPr>
            <a:r>
              <a:rPr lang="pl-PL" dirty="0"/>
              <a:t>CELE</a:t>
            </a:r>
            <a:endParaRPr dirty="0"/>
          </a:p>
        </p:txBody>
      </p:sp>
      <p:sp>
        <p:nvSpPr>
          <p:cNvPr id="308" name="Google Shape;308;p10"/>
          <p:cNvSpPr txBox="1">
            <a:spLocks noGrp="1"/>
          </p:cNvSpPr>
          <p:nvPr>
            <p:ph type="body" idx="3"/>
          </p:nvPr>
        </p:nvSpPr>
        <p:spPr>
          <a:xfrm>
            <a:off x="6437575" y="1943000"/>
            <a:ext cx="5408400" cy="3364106"/>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Clr>
                <a:srgbClr val="595959"/>
              </a:buClr>
              <a:buSzPts val="2000"/>
              <a:buNone/>
            </a:pPr>
            <a:r>
              <a:rPr lang="pl-PL" dirty="0">
                <a:solidFill>
                  <a:srgbClr val="000000"/>
                </a:solidFill>
              </a:rPr>
              <a:t>Cele zrównoważonego rozwoju obejmują szereg zadań i długoterminowych dążeń do osiągnięcia równowagi między potrzebami człowieka a ochroną środowiska. Główne cele tego podejścia przedstawiono poniżej.</a:t>
            </a:r>
            <a:endParaRPr dirty="0">
              <a:solidFill>
                <a:srgbClr val="000000"/>
              </a:solidFill>
            </a:endParaRPr>
          </a:p>
          <a:p>
            <a:pPr marL="0" lvl="0" indent="0" algn="l" rtl="0">
              <a:lnSpc>
                <a:spcPct val="103333"/>
              </a:lnSpc>
              <a:spcBef>
                <a:spcPts val="0"/>
              </a:spcBef>
              <a:spcAft>
                <a:spcPts val="0"/>
              </a:spcAft>
              <a:buClr>
                <a:srgbClr val="595959"/>
              </a:buClr>
              <a:buSzPts val="2400"/>
              <a:buNone/>
            </a:pPr>
            <a:endParaRPr dirty="0"/>
          </a:p>
        </p:txBody>
      </p:sp>
      <p:sp>
        <p:nvSpPr>
          <p:cNvPr id="309" name="Google Shape;309;p10"/>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D0D0D"/>
              </a:buClr>
              <a:buSzPts val="2000"/>
              <a:buFont typeface="Arial"/>
              <a:buNone/>
            </a:pPr>
            <a:r>
              <a:rPr lang="pl-PL" sz="2000" b="1" i="0" u="none" strike="noStrike" cap="none" dirty="0">
                <a:solidFill>
                  <a:srgbClr val="0D0D0D"/>
                </a:solidFill>
                <a:highlight>
                  <a:srgbClr val="FFFFFF"/>
                </a:highlight>
                <a:latin typeface="Arial"/>
                <a:ea typeface="Arial"/>
                <a:cs typeface="Arial"/>
                <a:sym typeface="Arial"/>
              </a:rPr>
              <a:t>SUSTAINABILITY THINKING</a:t>
            </a:r>
            <a:endParaRPr sz="3200" b="0" i="0" u="none" strike="noStrike" cap="none" dirty="0">
              <a:solidFill>
                <a:srgbClr val="FF0000"/>
              </a:solidFill>
              <a:latin typeface="Calibri"/>
              <a:ea typeface="Calibri"/>
              <a:cs typeface="Calibri"/>
              <a:sym typeface="Calibri"/>
            </a:endParaRPr>
          </a:p>
        </p:txBody>
      </p:sp>
      <p:pic>
        <p:nvPicPr>
          <p:cNvPr id="5" name="Picture Placeholder 4">
            <a:extLst>
              <a:ext uri="{FF2B5EF4-FFF2-40B4-BE49-F238E27FC236}">
                <a16:creationId xmlns:a16="http://schemas.microsoft.com/office/drawing/2014/main" id="{16CB4E54-0CB6-DD0B-53A6-208769D24F89}"/>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f056c7f018_0_0"/>
          <p:cNvSpPr txBox="1">
            <a:spLocks noGrp="1"/>
          </p:cNvSpPr>
          <p:nvPr>
            <p:ph type="body" idx="2"/>
          </p:nvPr>
        </p:nvSpPr>
        <p:spPr>
          <a:xfrm>
            <a:off x="904850" y="844578"/>
            <a:ext cx="10053000" cy="5394900"/>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Clr>
                <a:srgbClr val="595959"/>
              </a:buClr>
              <a:buSzPts val="2000"/>
              <a:buFont typeface="Arial"/>
              <a:buNone/>
            </a:pPr>
            <a:r>
              <a:rPr lang="pl-PL" dirty="0">
                <a:solidFill>
                  <a:srgbClr val="000000"/>
                </a:solidFill>
              </a:rPr>
              <a:t>Wszystkie te cele są ze sobą ściśle powiązane i wzajemnie się wspierają. Osiągnięcie zrównoważonego rozwoju wymaga holistycznego podejścia, które uwzględnia interakcje między środowiskiem, społeczeństwem i gospodarką. Wdrażając myślenie o zrównoważonym rozwoju, dążymy do stworzenia lepszej przyszłości dla obecnych i przyszłych pokoleń, zapewniając równowagę między postępem gospodarczym a ochroną środowiska.</a:t>
            </a:r>
            <a:endParaRPr dirty="0">
              <a:solidFill>
                <a:srgbClr val="000000"/>
              </a:solidFill>
            </a:endParaRPr>
          </a:p>
          <a:p>
            <a:pPr marL="0" lvl="0" indent="0" algn="l" rtl="0">
              <a:lnSpc>
                <a:spcPct val="103333"/>
              </a:lnSpc>
              <a:spcBef>
                <a:spcPts val="0"/>
              </a:spcBef>
              <a:spcAft>
                <a:spcPts val="0"/>
              </a:spcAft>
              <a:buSzPts val="24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Zrównoważone myślenie, czy warto?</a:t>
            </a:r>
            <a:endParaRPr dirty="0"/>
          </a:p>
        </p:txBody>
      </p:sp>
      <p:sp>
        <p:nvSpPr>
          <p:cNvPr id="322" name="Google Shape;322;p11"/>
          <p:cNvSpPr txBox="1">
            <a:spLocks noGrp="1"/>
          </p:cNvSpPr>
          <p:nvPr>
            <p:ph type="body" idx="2"/>
          </p:nvPr>
        </p:nvSpPr>
        <p:spPr>
          <a:xfrm>
            <a:off x="904856" y="163054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33637"/>
              </a:buClr>
              <a:buSzPts val="2400"/>
              <a:buNone/>
            </a:pPr>
            <a:r>
              <a:rPr lang="pl-PL" dirty="0">
                <a:solidFill>
                  <a:srgbClr val="000000"/>
                </a:solidFill>
              </a:rPr>
              <a:t>Wdrażając zrównoważone myślenie, firmy mogą nie tylko zminimalizować negatywny wpływ na środowisko, ale także osiągnąć korzyści w postaci lepszego wizerunku marki, zwiększonej wydajności operacyjnej oraz dostępu do nowych rynków i klientów. Informacje zawarte w niniejszym przewodniku mają na celu dostarczenie cennych spostrzeżeń i wskazówek.</a:t>
            </a:r>
            <a:endParaRPr dirty="0">
              <a:solidFill>
                <a:srgbClr val="000000"/>
              </a:solidFill>
            </a:endParaRPr>
          </a:p>
          <a:p>
            <a:pPr marL="228600" lvl="0" indent="-228600" algn="just" rtl="0">
              <a:lnSpc>
                <a:spcPct val="103333"/>
              </a:lnSpc>
              <a:spcBef>
                <a:spcPts val="0"/>
              </a:spcBef>
              <a:spcAft>
                <a:spcPts val="0"/>
              </a:spcAft>
              <a:buClr>
                <a:srgbClr val="595959"/>
              </a:buClr>
              <a:buSzPts val="2400"/>
              <a:buNone/>
            </a:pPr>
            <a:endParaRPr dirty="0">
              <a:solidFill>
                <a:srgbClr val="000000"/>
              </a:solidFill>
            </a:endParaRPr>
          </a:p>
          <a:p>
            <a:pPr marL="0" lvl="0" indent="0" algn="just" rtl="0">
              <a:lnSpc>
                <a:spcPct val="103333"/>
              </a:lnSpc>
              <a:spcBef>
                <a:spcPts val="0"/>
              </a:spcBef>
              <a:spcAft>
                <a:spcPts val="0"/>
              </a:spcAft>
              <a:buClr>
                <a:srgbClr val="0D0D0D"/>
              </a:buClr>
              <a:buSzPts val="2400"/>
              <a:buNone/>
            </a:pPr>
            <a:r>
              <a:rPr lang="pl-PL" b="0" i="0" dirty="0">
                <a:solidFill>
                  <a:srgbClr val="000000"/>
                </a:solidFill>
                <a:highlight>
                  <a:srgbClr val="FFFFFF"/>
                </a:highlight>
              </a:rPr>
              <a:t>Włączając myślenie o zrównoważonym rozwoju do działań biznesowych, organizacje mogą zwiększyć swoją konkurencyjność, reputację i odporność w szybko zmieniającym się globalnym krajobrazie. Takie podejście nie tylko przynosi korzyści środowisku i społeczeństwu, ale także prowadzi do bardziej wydajnych i rentownych przedsiębiorstw w dłuższej perspektywie czasowej.</a:t>
            </a:r>
            <a:endParaRPr dirty="0">
              <a:solidFill>
                <a:srgbClr val="000000"/>
              </a:solidFill>
            </a:endParaRPr>
          </a:p>
          <a:p>
            <a:pPr marL="228600" lvl="0" indent="-228600" algn="just" rtl="0">
              <a:lnSpc>
                <a:spcPct val="103333"/>
              </a:lnSpc>
              <a:spcBef>
                <a:spcPts val="0"/>
              </a:spcBef>
              <a:spcAft>
                <a:spcPts val="0"/>
              </a:spcAft>
              <a:buClr>
                <a:srgbClr val="595959"/>
              </a:buClr>
              <a:buSzPts val="2400"/>
              <a:buNone/>
            </a:pPr>
            <a:endParaRPr dirty="0">
              <a:solidFill>
                <a:srgbClr val="03363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6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329" name="Google Shape;329;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02</a:t>
            </a:r>
            <a:endParaRPr/>
          </a:p>
        </p:txBody>
      </p:sp>
      <p:sp>
        <p:nvSpPr>
          <p:cNvPr id="330" name="Google Shape;330;p6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31" name="Google Shape;331;p65"/>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Zrównoważona działalność biznesowa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3"/>
          <p:cNvSpPr txBox="1">
            <a:spLocks noGrp="1"/>
          </p:cNvSpPr>
          <p:nvPr>
            <p:ph type="body" idx="1"/>
          </p:nvPr>
        </p:nvSpPr>
        <p:spPr>
          <a:xfrm>
            <a:off x="4912293" y="464127"/>
            <a:ext cx="6562677" cy="4536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b="1" dirty="0"/>
              <a:t>Ochrona środowiska</a:t>
            </a:r>
            <a:endParaRPr lang="pl-PL" dirty="0"/>
          </a:p>
        </p:txBody>
      </p:sp>
      <p:sp>
        <p:nvSpPr>
          <p:cNvPr id="337" name="Google Shape;337;p13"/>
          <p:cNvSpPr txBox="1">
            <a:spLocks noGrp="1"/>
          </p:cNvSpPr>
          <p:nvPr>
            <p:ph type="body" idx="3"/>
          </p:nvPr>
        </p:nvSpPr>
        <p:spPr>
          <a:xfrm>
            <a:off x="3880331" y="231620"/>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01</a:t>
            </a:r>
            <a:endParaRPr/>
          </a:p>
        </p:txBody>
      </p:sp>
      <p:sp>
        <p:nvSpPr>
          <p:cNvPr id="338" name="Google Shape;338;p13"/>
          <p:cNvSpPr txBox="1">
            <a:spLocks noGrp="1"/>
          </p:cNvSpPr>
          <p:nvPr>
            <p:ph type="body" idx="4"/>
          </p:nvPr>
        </p:nvSpPr>
        <p:spPr>
          <a:xfrm>
            <a:off x="4912292" y="140906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b="1" dirty="0"/>
              <a:t>Edukacja i świadomość społeczna</a:t>
            </a:r>
            <a:endParaRPr dirty="0"/>
          </a:p>
        </p:txBody>
      </p:sp>
      <p:sp>
        <p:nvSpPr>
          <p:cNvPr id="339" name="Google Shape;339;p13"/>
          <p:cNvSpPr txBox="1">
            <a:spLocks noGrp="1"/>
          </p:cNvSpPr>
          <p:nvPr>
            <p:ph type="body" idx="6"/>
          </p:nvPr>
        </p:nvSpPr>
        <p:spPr>
          <a:xfrm>
            <a:off x="4927790" y="2237135"/>
            <a:ext cx="6562800" cy="7350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b="1" dirty="0"/>
              <a:t>Promowanie innowacji i rozwoju technologicznego</a:t>
            </a:r>
            <a:endParaRPr dirty="0"/>
          </a:p>
        </p:txBody>
      </p:sp>
      <p:sp>
        <p:nvSpPr>
          <p:cNvPr id="340" name="Google Shape;340;p13"/>
          <p:cNvSpPr txBox="1">
            <a:spLocks noGrp="1"/>
          </p:cNvSpPr>
          <p:nvPr>
            <p:ph type="body" idx="9"/>
          </p:nvPr>
        </p:nvSpPr>
        <p:spPr>
          <a:xfrm>
            <a:off x="3918849" y="119774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dirty="0"/>
              <a:t>02</a:t>
            </a:r>
            <a:endParaRPr dirty="0"/>
          </a:p>
        </p:txBody>
      </p:sp>
      <p:sp>
        <p:nvSpPr>
          <p:cNvPr id="341" name="Google Shape;341;p13"/>
          <p:cNvSpPr txBox="1">
            <a:spLocks noGrp="1"/>
          </p:cNvSpPr>
          <p:nvPr>
            <p:ph type="body" idx="13"/>
          </p:nvPr>
        </p:nvSpPr>
        <p:spPr>
          <a:xfrm>
            <a:off x="3918849" y="212496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03</a:t>
            </a:r>
            <a:endParaRPr/>
          </a:p>
        </p:txBody>
      </p:sp>
      <p:sp>
        <p:nvSpPr>
          <p:cNvPr id="342" name="Google Shape;342;p13"/>
          <p:cNvSpPr/>
          <p:nvPr/>
        </p:nvSpPr>
        <p:spPr>
          <a:xfrm>
            <a:off x="3880331" y="114801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3" name="Google Shape;343;p13"/>
          <p:cNvSpPr/>
          <p:nvPr/>
        </p:nvSpPr>
        <p:spPr>
          <a:xfrm>
            <a:off x="3880331" y="218304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4" name="Google Shape;344;p13"/>
          <p:cNvSpPr/>
          <p:nvPr/>
        </p:nvSpPr>
        <p:spPr>
          <a:xfrm>
            <a:off x="3880331" y="3065205"/>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5" name="Google Shape;345;p13"/>
          <p:cNvSpPr txBox="1"/>
          <p:nvPr/>
        </p:nvSpPr>
        <p:spPr>
          <a:xfrm>
            <a:off x="4912293" y="3265106"/>
            <a:ext cx="6562677" cy="4302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Uwzględnienie aspektów społecznych</a:t>
            </a:r>
            <a:endParaRPr sz="1400" b="0" i="0" u="none" strike="noStrike" cap="none" dirty="0">
              <a:solidFill>
                <a:srgbClr val="000000"/>
              </a:solidFill>
              <a:latin typeface="Arial"/>
              <a:ea typeface="Arial"/>
              <a:cs typeface="Arial"/>
              <a:sym typeface="Arial"/>
            </a:endParaRPr>
          </a:p>
        </p:txBody>
      </p:sp>
      <p:sp>
        <p:nvSpPr>
          <p:cNvPr id="346" name="Google Shape;346;p13"/>
          <p:cNvSpPr txBox="1"/>
          <p:nvPr/>
        </p:nvSpPr>
        <p:spPr>
          <a:xfrm>
            <a:off x="3880331" y="303259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pl-PL"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47" name="Google Shape;347;p13"/>
          <p:cNvSpPr txBox="1"/>
          <p:nvPr/>
        </p:nvSpPr>
        <p:spPr>
          <a:xfrm>
            <a:off x="4912292" y="4210039"/>
            <a:ext cx="6562677" cy="4895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Zrównoważone wykorzystanie zasobów</a:t>
            </a:r>
            <a:endParaRPr sz="2400" b="1" i="0" u="none" strike="noStrike" cap="none" dirty="0">
              <a:solidFill>
                <a:srgbClr val="73B64B"/>
              </a:solidFill>
              <a:latin typeface="Calibri"/>
              <a:ea typeface="Calibri"/>
              <a:cs typeface="Calibri"/>
              <a:sym typeface="Calibri"/>
            </a:endParaRPr>
          </a:p>
        </p:txBody>
      </p:sp>
      <p:sp>
        <p:nvSpPr>
          <p:cNvPr id="348" name="Google Shape;348;p13"/>
          <p:cNvSpPr txBox="1"/>
          <p:nvPr/>
        </p:nvSpPr>
        <p:spPr>
          <a:xfrm>
            <a:off x="4912291" y="5096068"/>
            <a:ext cx="6562677" cy="6569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Zapewnienie długoterminowej stabilności gospodarczej</a:t>
            </a:r>
            <a:endParaRPr sz="2400" b="1" i="0" u="none" strike="noStrike" cap="none" dirty="0">
              <a:solidFill>
                <a:srgbClr val="73B64B"/>
              </a:solidFill>
              <a:latin typeface="Calibri"/>
              <a:ea typeface="Calibri"/>
              <a:cs typeface="Calibri"/>
              <a:sym typeface="Calibri"/>
            </a:endParaRPr>
          </a:p>
        </p:txBody>
      </p:sp>
      <p:sp>
        <p:nvSpPr>
          <p:cNvPr id="349" name="Google Shape;349;p13"/>
          <p:cNvSpPr txBox="1"/>
          <p:nvPr/>
        </p:nvSpPr>
        <p:spPr>
          <a:xfrm>
            <a:off x="3918849" y="399872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pl-PL"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50" name="Google Shape;350;p13"/>
          <p:cNvSpPr txBox="1"/>
          <p:nvPr/>
        </p:nvSpPr>
        <p:spPr>
          <a:xfrm>
            <a:off x="3918849" y="492594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pl-PL" sz="4400" b="1" i="0" u="none" strike="noStrike" cap="none">
                <a:solidFill>
                  <a:schemeClr val="lt1"/>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
        <p:nvSpPr>
          <p:cNvPr id="351" name="Google Shape;351;p13"/>
          <p:cNvSpPr/>
          <p:nvPr/>
        </p:nvSpPr>
        <p:spPr>
          <a:xfrm>
            <a:off x="3880331" y="394899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52" name="Google Shape;352;p13"/>
          <p:cNvSpPr/>
          <p:nvPr/>
        </p:nvSpPr>
        <p:spPr>
          <a:xfrm>
            <a:off x="3880331" y="498402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53" name="Google Shape;353;p13"/>
          <p:cNvSpPr/>
          <p:nvPr/>
        </p:nvSpPr>
        <p:spPr>
          <a:xfrm>
            <a:off x="3880331" y="586618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 name="Picture Placeholder 4">
            <a:extLst>
              <a:ext uri="{FF2B5EF4-FFF2-40B4-BE49-F238E27FC236}">
                <a16:creationId xmlns:a16="http://schemas.microsoft.com/office/drawing/2014/main" id="{055F6DF2-7EE6-C6CB-B91C-91B7DC428362}"/>
              </a:ext>
            </a:extLst>
          </p:cNvPr>
          <p:cNvPicPr>
            <a:picLocks noGrp="1" noChangeAspect="1"/>
          </p:cNvPicPr>
          <p:nvPr>
            <p:ph type="pic" idx="8"/>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body" idx="1"/>
          </p:nvPr>
        </p:nvSpPr>
        <p:spPr>
          <a:xfrm>
            <a:off x="904856" y="826894"/>
            <a:ext cx="1056324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CELE, DO KTÓRYCH POWINNY DĄŻYĆ FIRMY</a:t>
            </a:r>
            <a:endParaRPr dirty="0"/>
          </a:p>
        </p:txBody>
      </p:sp>
      <p:sp>
        <p:nvSpPr>
          <p:cNvPr id="360" name="Google Shape;360;p14"/>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457200" lvl="0" indent="-457200" algn="l" rtl="0">
              <a:lnSpc>
                <a:spcPct val="103333"/>
              </a:lnSpc>
              <a:spcBef>
                <a:spcPts val="0"/>
              </a:spcBef>
              <a:spcAft>
                <a:spcPts val="0"/>
              </a:spcAft>
              <a:buClr>
                <a:srgbClr val="0D0D0D"/>
              </a:buClr>
              <a:buSzPts val="2400"/>
              <a:buAutoNum type="arabicPeriod"/>
            </a:pPr>
            <a:r>
              <a:rPr lang="pl-PL" b="1" i="0" dirty="0">
                <a:solidFill>
                  <a:srgbClr val="0D0D0D"/>
                </a:solidFill>
                <a:highlight>
                  <a:srgbClr val="FFFFFF"/>
                </a:highlight>
                <a:latin typeface="Arial"/>
                <a:ea typeface="Arial"/>
                <a:cs typeface="Arial"/>
                <a:sym typeface="Arial"/>
              </a:rPr>
              <a:t>Ochrona środowiska</a:t>
            </a:r>
            <a:endParaRPr dirty="0">
              <a:solidFill>
                <a:srgbClr val="000000"/>
              </a:solidFill>
              <a:highlight>
                <a:srgbClr val="FFFFFF"/>
              </a:highlight>
              <a:latin typeface="Arial"/>
              <a:ea typeface="Arial"/>
              <a:cs typeface="Arial"/>
              <a:sym typeface="Arial"/>
            </a:endParaRPr>
          </a:p>
          <a:p>
            <a:pPr marL="0" lvl="0" indent="0" algn="just" rtl="0">
              <a:lnSpc>
                <a:spcPct val="103333"/>
              </a:lnSpc>
              <a:spcBef>
                <a:spcPts val="0"/>
              </a:spcBef>
              <a:spcAft>
                <a:spcPts val="0"/>
              </a:spcAft>
              <a:buClr>
                <a:srgbClr val="000000"/>
              </a:buClr>
              <a:buSzPts val="2400"/>
              <a:buNone/>
            </a:pPr>
            <a:r>
              <a:rPr lang="pl-PL" dirty="0">
                <a:solidFill>
                  <a:srgbClr val="000000"/>
                </a:solidFill>
              </a:rPr>
              <a:t>Jednym z głównych celów zrównoważonego rozwoju jest zminimalizowanie negatywnego wpływu działalności człowieka na ekosystemy. Obejmuje to redukcję emisji gazów cieplarnianych, ochronę bioróżnorodności, zapobieganie degradacji gleby i ochronę zasobów wodnych. Utrzymując ekosystemy w dobrej kondycji, zrównoważone myślenie nadaje priorytet długoterminowej zdolności Ziemi do podtrzymywania życia.</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5"/>
          <p:cNvSpPr txBox="1">
            <a:spLocks noGrp="1"/>
          </p:cNvSpPr>
          <p:nvPr>
            <p:ph type="body" idx="2"/>
          </p:nvPr>
        </p:nvSpPr>
        <p:spPr>
          <a:xfrm>
            <a:off x="904856" y="733425"/>
            <a:ext cx="10052954" cy="5505949"/>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000000"/>
              </a:buClr>
              <a:buSzPts val="2400"/>
              <a:buNone/>
            </a:pPr>
            <a:r>
              <a:rPr lang="pl-PL" b="1" dirty="0">
                <a:solidFill>
                  <a:srgbClr val="000000"/>
                </a:solidFill>
              </a:rPr>
              <a:t>2. Edukacja i świadomość społeczna</a:t>
            </a:r>
            <a:endParaRPr dirty="0">
              <a:solidFill>
                <a:srgbClr val="000000"/>
              </a:solidFill>
              <a:highlight>
                <a:srgbClr val="FFFFFF"/>
              </a:highlight>
            </a:endParaRPr>
          </a:p>
          <a:p>
            <a:pPr marL="0" lvl="0" indent="0" algn="just" rtl="0">
              <a:lnSpc>
                <a:spcPct val="103333"/>
              </a:lnSpc>
              <a:spcBef>
                <a:spcPts val="0"/>
              </a:spcBef>
              <a:spcAft>
                <a:spcPts val="0"/>
              </a:spcAft>
              <a:buClr>
                <a:srgbClr val="000000"/>
              </a:buClr>
              <a:buSzPts val="2400"/>
              <a:buNone/>
            </a:pPr>
            <a:r>
              <a:rPr lang="pl-PL" b="0" i="0" dirty="0">
                <a:solidFill>
                  <a:srgbClr val="000000"/>
                </a:solidFill>
                <a:highlight>
                  <a:srgbClr val="FFFFFF"/>
                </a:highlight>
              </a:rPr>
              <a:t>W ramach myślenia o zrównoważonym rozwoju ważne jest podnoszenie świadomości społecznej na temat zrównoważonego rozwoju i promowanie edukacji w tym zakresie. Poprawa wiedzy i umiejętności społeczeństwa może przyczynić się do powszechnego przyjęcia zrównoważonych praktyk.</a:t>
            </a:r>
            <a:endParaRPr b="1" dirty="0">
              <a:solidFill>
                <a:srgbClr val="000000"/>
              </a:solidFill>
              <a:highlight>
                <a:srgbClr val="FFFFFF"/>
              </a:highlight>
            </a:endParaRPr>
          </a:p>
          <a:p>
            <a:pPr marL="228600" lvl="0" indent="-228600" algn="l" rtl="0">
              <a:lnSpc>
                <a:spcPct val="103333"/>
              </a:lnSpc>
              <a:spcBef>
                <a:spcPts val="0"/>
              </a:spcBef>
              <a:spcAft>
                <a:spcPts val="0"/>
              </a:spcAft>
              <a:buClr>
                <a:srgbClr val="595959"/>
              </a:buClr>
              <a:buSzPts val="2400"/>
              <a:buNone/>
            </a:pPr>
            <a:endParaRPr b="1" i="0" dirty="0">
              <a:solidFill>
                <a:srgbClr val="000000"/>
              </a:solidFill>
              <a:highlight>
                <a:srgbClr val="FFFFFF"/>
              </a:highlight>
            </a:endParaRPr>
          </a:p>
          <a:p>
            <a:pPr marL="228600" lvl="0" indent="-228600" algn="l" rtl="0">
              <a:lnSpc>
                <a:spcPct val="103333"/>
              </a:lnSpc>
              <a:spcBef>
                <a:spcPts val="0"/>
              </a:spcBef>
              <a:spcAft>
                <a:spcPts val="0"/>
              </a:spcAft>
              <a:buClr>
                <a:srgbClr val="000000"/>
              </a:buClr>
              <a:buSzPts val="2400"/>
              <a:buNone/>
            </a:pPr>
            <a:r>
              <a:rPr lang="pl-PL" b="1" i="0" dirty="0">
                <a:solidFill>
                  <a:srgbClr val="000000"/>
                </a:solidFill>
                <a:highlight>
                  <a:srgbClr val="FFFFFF"/>
                </a:highlight>
              </a:rPr>
              <a:t>3. </a:t>
            </a:r>
            <a:r>
              <a:rPr lang="pl-PL" b="1" dirty="0">
                <a:solidFill>
                  <a:srgbClr val="000000"/>
                </a:solidFill>
              </a:rPr>
              <a:t>Promowanie innowacji i rozwoju technologicznego</a:t>
            </a:r>
            <a:endParaRPr dirty="0">
              <a:solidFill>
                <a:srgbClr val="000000"/>
              </a:solidFill>
              <a:highlight>
                <a:srgbClr val="FFFFFF"/>
              </a:highlight>
            </a:endParaRPr>
          </a:p>
          <a:p>
            <a:pPr marL="0" lvl="0" indent="0" algn="just" rtl="0">
              <a:lnSpc>
                <a:spcPct val="103333"/>
              </a:lnSpc>
              <a:spcBef>
                <a:spcPts val="0"/>
              </a:spcBef>
              <a:spcAft>
                <a:spcPts val="0"/>
              </a:spcAft>
              <a:buClr>
                <a:srgbClr val="000000"/>
              </a:buClr>
              <a:buSzPts val="2400"/>
              <a:buNone/>
            </a:pPr>
            <a:r>
              <a:rPr lang="pl-PL" b="0" i="0" dirty="0">
                <a:solidFill>
                  <a:srgbClr val="000000"/>
                </a:solidFill>
                <a:highlight>
                  <a:srgbClr val="FFFFFF"/>
                </a:highlight>
              </a:rPr>
              <a:t>Celem myślenia o zrównoważonym rozwoju jest stymulowanie innowacji i rozwoju technologicznego w celu tworzenia bardziej efektywnych i ekologicznych rozwiązań. Wdrożenie nowych technologii może przyczynić się do osiągnięcia celów zrównoważonego rozwoju w różnych sektorach, takich jak energetyka, transport i rolnictwo.</a:t>
            </a:r>
            <a:endParaRPr dirty="0">
              <a:solidFill>
                <a:srgbClr val="0D0D0D"/>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6"/>
          <p:cNvSpPr txBox="1">
            <a:spLocks noGrp="1"/>
          </p:cNvSpPr>
          <p:nvPr>
            <p:ph type="body" idx="2"/>
          </p:nvPr>
        </p:nvSpPr>
        <p:spPr>
          <a:xfrm>
            <a:off x="904856" y="828675"/>
            <a:ext cx="10052954" cy="5410699"/>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000000"/>
              </a:buClr>
              <a:buSzPts val="2400"/>
              <a:buNone/>
            </a:pPr>
            <a:r>
              <a:rPr lang="pl-PL" b="1" dirty="0">
                <a:solidFill>
                  <a:srgbClr val="000000"/>
                </a:solidFill>
              </a:rPr>
              <a:t>4. Uwzględnienie aspektów społecznych</a:t>
            </a:r>
            <a:endParaRPr dirty="0">
              <a:solidFill>
                <a:srgbClr val="000000"/>
              </a:solidFill>
            </a:endParaRPr>
          </a:p>
          <a:p>
            <a:pPr marL="0" lvl="0" indent="0" algn="just" rtl="0">
              <a:lnSpc>
                <a:spcPct val="103333"/>
              </a:lnSpc>
              <a:spcBef>
                <a:spcPts val="0"/>
              </a:spcBef>
              <a:spcAft>
                <a:spcPts val="0"/>
              </a:spcAft>
              <a:buClr>
                <a:srgbClr val="000000"/>
              </a:buClr>
              <a:buSzPts val="2400"/>
              <a:buNone/>
            </a:pPr>
            <a:r>
              <a:rPr lang="pl-PL" dirty="0">
                <a:solidFill>
                  <a:srgbClr val="000000"/>
                </a:solidFill>
              </a:rPr>
              <a:t>Myślenie o zrównoważonym rozwoju koncentruje się również na poprawie jakości życia społeczności lokalnych i globalnych. Zwraca uwagę na kwestie sprawiedliwości społecznej, równości dostępu do zasobów oraz zapewnienia ludziom godnych warunków pracy i życia.</a:t>
            </a:r>
          </a:p>
          <a:p>
            <a:pPr marL="0" lvl="0" indent="0" algn="just" rtl="0">
              <a:lnSpc>
                <a:spcPct val="103333"/>
              </a:lnSpc>
              <a:spcBef>
                <a:spcPts val="0"/>
              </a:spcBef>
              <a:spcAft>
                <a:spcPts val="0"/>
              </a:spcAft>
              <a:buClr>
                <a:srgbClr val="000000"/>
              </a:buClr>
              <a:buSzPts val="2400"/>
              <a:buNone/>
            </a:pPr>
            <a:endParaRPr dirty="0">
              <a:solidFill>
                <a:srgbClr val="000000"/>
              </a:solidFill>
            </a:endParaRPr>
          </a:p>
          <a:p>
            <a:pPr marL="228600" lvl="0" indent="-228600" algn="l" rtl="0">
              <a:lnSpc>
                <a:spcPct val="103333"/>
              </a:lnSpc>
              <a:spcBef>
                <a:spcPts val="0"/>
              </a:spcBef>
              <a:spcAft>
                <a:spcPts val="0"/>
              </a:spcAft>
              <a:buClr>
                <a:srgbClr val="000000"/>
              </a:buClr>
              <a:buSzPts val="2400"/>
              <a:buNone/>
            </a:pPr>
            <a:r>
              <a:rPr lang="pl-PL" b="1" dirty="0">
                <a:solidFill>
                  <a:srgbClr val="000000"/>
                </a:solidFill>
              </a:rPr>
              <a:t>5. Zrównoważone wykorzystanie zasobów</a:t>
            </a:r>
            <a:endParaRPr dirty="0">
              <a:solidFill>
                <a:srgbClr val="000000"/>
              </a:solidFill>
            </a:endParaRPr>
          </a:p>
          <a:p>
            <a:pPr marL="0" lvl="0" indent="0" algn="just" rtl="0">
              <a:lnSpc>
                <a:spcPct val="103333"/>
              </a:lnSpc>
              <a:spcBef>
                <a:spcPts val="0"/>
              </a:spcBef>
              <a:spcAft>
                <a:spcPts val="0"/>
              </a:spcAft>
              <a:buClr>
                <a:srgbClr val="000000"/>
              </a:buClr>
              <a:buSzPts val="2400"/>
              <a:buNone/>
            </a:pPr>
            <a:r>
              <a:rPr lang="pl-PL" dirty="0">
                <a:solidFill>
                  <a:srgbClr val="000000"/>
                </a:solidFill>
              </a:rPr>
              <a:t>Koncepcja zrównoważonego rozwoju zakłada racjonalne i efektywne gospodarowanie zasobami naturalnymi, takimi jak energia, woda, surowce mineralne i materiały biodegradowalne. Celem jest zapewnienie, że wykorzystanie tych zasobów nie przekroczy ich naturalnej zdolności do regeneracji.</a:t>
            </a:r>
            <a:endParaRPr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388401" y="385460"/>
            <a:ext cx="4107750" cy="6087079"/>
          </a:xfrm>
          <a:prstGeom prst="rect">
            <a:avLst/>
          </a:prstGeom>
          <a:solidFill>
            <a:srgbClr val="BFBFBF"/>
          </a:solidFill>
          <a:ln>
            <a:noFill/>
          </a:ln>
        </p:spPr>
      </p:pic>
      <p:sp>
        <p:nvSpPr>
          <p:cNvPr id="220" name="Google Shape;220;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1" name="Google Shape;221;p2"/>
          <p:cNvSpPr txBox="1"/>
          <p:nvPr/>
        </p:nvSpPr>
        <p:spPr>
          <a:xfrm>
            <a:off x="4303460" y="1252799"/>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 NASZYM PROJEKCIE</a:t>
            </a:r>
            <a:endParaRPr sz="1400" b="0" i="0" u="none" strike="noStrike" cap="none" dirty="0">
              <a:solidFill>
                <a:srgbClr val="000000"/>
              </a:solidFill>
              <a:latin typeface="Arial"/>
              <a:ea typeface="Arial"/>
              <a:cs typeface="Arial"/>
              <a:sym typeface="Arial"/>
            </a:endParaRPr>
          </a:p>
        </p:txBody>
      </p:sp>
      <p:sp>
        <p:nvSpPr>
          <p:cNvPr id="4" name="Google Shape;163;p3">
            <a:extLst>
              <a:ext uri="{FF2B5EF4-FFF2-40B4-BE49-F238E27FC236}">
                <a16:creationId xmlns:a16="http://schemas.microsoft.com/office/drawing/2014/main" id="{8A3B9A89-FE94-6295-9B62-56AE4DE0ACFC}"/>
              </a:ext>
            </a:extLst>
          </p:cNvPr>
          <p:cNvSpPr txBox="1">
            <a:spLocks noGrp="1"/>
          </p:cNvSpPr>
          <p:nvPr>
            <p:ph type="body" idx="1"/>
          </p:nvPr>
        </p:nvSpPr>
        <p:spPr>
          <a:xfrm>
            <a:off x="4496151" y="2101128"/>
            <a:ext cx="7068320" cy="3636283"/>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pl-PL" dirty="0"/>
              <a:t>Wdrażając program „Zacznij od zrównoważonego rozwoju”, chcemy wyposażyć mikroprzedsiębiorstwa w narzędzia i zasoby niezbędne do podjęcia znaczących działań na rzecz zrównoważonego rozwoju, przyczyniając się tym samym do bardziej zrównoważonej i odpornej gospodarki UE</a:t>
            </a:r>
            <a:r>
              <a:rPr lang="en-US" dirty="0"/>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7"/>
          <p:cNvSpPr txBox="1">
            <a:spLocks noGrp="1"/>
          </p:cNvSpPr>
          <p:nvPr>
            <p:ph type="body" idx="3"/>
          </p:nvPr>
        </p:nvSpPr>
        <p:spPr>
          <a:xfrm>
            <a:off x="607553" y="1130808"/>
            <a:ext cx="6698682" cy="4848651"/>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033637"/>
              </a:buClr>
              <a:buSzPts val="2400"/>
              <a:buNone/>
            </a:pPr>
            <a:r>
              <a:rPr lang="pl-PL" b="1" dirty="0">
                <a:solidFill>
                  <a:srgbClr val="000000"/>
                </a:solidFill>
                <a:latin typeface="Calibri"/>
                <a:ea typeface="Calibri"/>
                <a:cs typeface="Calibri"/>
                <a:sym typeface="Calibri"/>
              </a:rPr>
              <a:t>6. Zapewnienie długoterminowej stabilności gospodarczej:</a:t>
            </a:r>
            <a:endParaRPr dirty="0">
              <a:solidFill>
                <a:srgbClr val="000000"/>
              </a:solidFill>
              <a:latin typeface="Calibri"/>
              <a:ea typeface="Calibri"/>
              <a:cs typeface="Calibri"/>
              <a:sym typeface="Calibri"/>
            </a:endParaRPr>
          </a:p>
          <a:p>
            <a:pPr marL="0" lvl="0" indent="0" algn="just" rtl="0">
              <a:lnSpc>
                <a:spcPct val="103333"/>
              </a:lnSpc>
              <a:spcBef>
                <a:spcPts val="0"/>
              </a:spcBef>
              <a:spcAft>
                <a:spcPts val="0"/>
              </a:spcAft>
              <a:buClr>
                <a:srgbClr val="033637"/>
              </a:buClr>
              <a:buSzPts val="2400"/>
              <a:buNone/>
            </a:pPr>
            <a:r>
              <a:rPr lang="pl-PL" dirty="0">
                <a:solidFill>
                  <a:srgbClr val="000000"/>
                </a:solidFill>
                <a:latin typeface="Calibri"/>
                <a:ea typeface="Calibri"/>
                <a:cs typeface="Calibri"/>
                <a:sym typeface="Calibri"/>
              </a:rPr>
              <a:t>Zrównoważony rozwój ma na celu promowanie efektywności gospodarczej przy jednoczesnym uwzględnieniu długoterminowej stabilności gospodarczej. Obejmuje to dążenie do rozwoju gospodarczego, który nie powoduje nieodwracalnych szkód w środowisku ani nie prowadzi do nadmiernej eksploatacji zasobów.</a:t>
            </a:r>
            <a:endParaRPr dirty="0">
              <a:solidFill>
                <a:srgbClr val="000000"/>
              </a:solidFill>
            </a:endParaRPr>
          </a:p>
        </p:txBody>
      </p:sp>
      <p:pic>
        <p:nvPicPr>
          <p:cNvPr id="9" name="Picture Placeholder 8">
            <a:extLst>
              <a:ext uri="{FF2B5EF4-FFF2-40B4-BE49-F238E27FC236}">
                <a16:creationId xmlns:a16="http://schemas.microsoft.com/office/drawing/2014/main" id="{C79791CE-BD09-3A4C-0A0A-29D17149A42D}"/>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7735037" y="1386117"/>
            <a:ext cx="2444127" cy="433698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sz="3600" dirty="0"/>
              <a:t>Zrównoważone działania biznesowe</a:t>
            </a:r>
            <a:endParaRPr dirty="0"/>
          </a:p>
        </p:txBody>
      </p:sp>
      <p:sp>
        <p:nvSpPr>
          <p:cNvPr id="383" name="Google Shape;383;p1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ctr" rtl="0">
              <a:lnSpc>
                <a:spcPct val="103333"/>
              </a:lnSpc>
              <a:spcBef>
                <a:spcPts val="0"/>
              </a:spcBef>
              <a:spcAft>
                <a:spcPts val="0"/>
              </a:spcAft>
              <a:buClr>
                <a:srgbClr val="73B64B"/>
              </a:buClr>
              <a:buSzPts val="2400"/>
              <a:buNone/>
            </a:pPr>
            <a:r>
              <a:rPr lang="pl-PL" b="1" i="0" dirty="0">
                <a:solidFill>
                  <a:srgbClr val="73B64B"/>
                </a:solidFill>
                <a:highlight>
                  <a:srgbClr val="FFFFFF"/>
                </a:highlight>
              </a:rPr>
              <a:t>Wszystkie te cele są ze sobą ściśle powiązane i wzajemnie się wspierają . Osiągnięcie zrównoważonego rozwoju wymaga holistycznego podejścia , które uwzględnia interakcje między środowiskiem, społeczeństwem i gospodarką. Wdrażając zrównoważone myślenie, dążymy do stworzenia lepszej przyszłości dla obecnych i przyszłych pokoleń, zapewniając równowagę między postępem gospodarczym a ochroną środowiska.</a:t>
            </a:r>
            <a:endParaRPr b="1" dirty="0">
              <a:solidFill>
                <a:srgbClr val="73B64B"/>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9"/>
          <p:cNvSpPr txBox="1">
            <a:spLocks noGrp="1"/>
          </p:cNvSpPr>
          <p:nvPr>
            <p:ph type="body" idx="1"/>
          </p:nvPr>
        </p:nvSpPr>
        <p:spPr>
          <a:xfrm>
            <a:off x="904856" y="618625"/>
            <a:ext cx="10479218" cy="11205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STRATEGIE I PRAKTYKI BIZNESOWE, które warto naśladować</a:t>
            </a:r>
            <a:endParaRPr dirty="0"/>
          </a:p>
        </p:txBody>
      </p:sp>
      <p:sp>
        <p:nvSpPr>
          <p:cNvPr id="389" name="Google Shape;389;p19"/>
          <p:cNvSpPr txBox="1">
            <a:spLocks noGrp="1"/>
          </p:cNvSpPr>
          <p:nvPr>
            <p:ph type="body" idx="2"/>
          </p:nvPr>
        </p:nvSpPr>
        <p:spPr>
          <a:xfrm>
            <a:off x="685781" y="1926337"/>
            <a:ext cx="10479218" cy="475237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b="1" dirty="0">
                <a:solidFill>
                  <a:srgbClr val="73B64B"/>
                </a:solidFill>
              </a:rPr>
              <a:t>Przyszli liderzy biznesu muszą myśleć o strategii zrównoważonego rozwoju nie tylko z punktu widzenia klienta, produktu lub konkurencji, ale także z perspektywy wpływu ich własnej organizacji na społeczeństwo i środowisko.</a:t>
            </a:r>
          </a:p>
          <a:p>
            <a:pPr marL="0" lvl="0" indent="0" algn="just" rtl="0">
              <a:lnSpc>
                <a:spcPct val="103333"/>
              </a:lnSpc>
              <a:spcBef>
                <a:spcPts val="0"/>
              </a:spcBef>
              <a:spcAft>
                <a:spcPts val="0"/>
              </a:spcAft>
              <a:buClr>
                <a:srgbClr val="595959"/>
              </a:buClr>
              <a:buSzPts val="2400"/>
              <a:buNone/>
            </a:pPr>
            <a:endParaRPr sz="2200" dirty="0">
              <a:solidFill>
                <a:srgbClr val="033637"/>
              </a:solidFill>
            </a:endParaRPr>
          </a:p>
          <a:p>
            <a:pPr marL="0" lvl="0" indent="0" algn="just" rtl="0">
              <a:lnSpc>
                <a:spcPct val="103333"/>
              </a:lnSpc>
              <a:spcBef>
                <a:spcPts val="0"/>
              </a:spcBef>
              <a:spcAft>
                <a:spcPts val="0"/>
              </a:spcAft>
              <a:buClr>
                <a:srgbClr val="033637"/>
              </a:buClr>
              <a:buSzPts val="2400"/>
              <a:buNone/>
            </a:pPr>
            <a:r>
              <a:rPr lang="pl-PL" sz="2200" dirty="0">
                <a:solidFill>
                  <a:srgbClr val="033637"/>
                </a:solidFill>
              </a:rPr>
              <a:t>Rozszerzenie tematu myślenia o zrównoważonym rozwoju w kontekście zrównoważonych operacji biznesowych obejmuje integrację zasad zrównoważonego rozwoju z podstawowymi strategiami i praktykami biznesowymi. Oto kilka kluczowych aspektów:</a:t>
            </a:r>
          </a:p>
          <a:p>
            <a:pPr marL="0" lvl="0" indent="0" algn="just" rtl="0">
              <a:lnSpc>
                <a:spcPct val="103333"/>
              </a:lnSpc>
              <a:spcBef>
                <a:spcPts val="0"/>
              </a:spcBef>
              <a:spcAft>
                <a:spcPts val="0"/>
              </a:spcAft>
              <a:buClr>
                <a:srgbClr val="033637"/>
              </a:buClr>
              <a:buSzPts val="2400"/>
              <a:buNone/>
            </a:pPr>
            <a:endParaRPr sz="2200" dirty="0">
              <a:solidFill>
                <a:srgbClr val="033637"/>
              </a:solidFill>
            </a:endParaRPr>
          </a:p>
          <a:p>
            <a:pPr marL="342900" lvl="0" indent="-342900" algn="just" rtl="0">
              <a:lnSpc>
                <a:spcPct val="103333"/>
              </a:lnSpc>
              <a:spcBef>
                <a:spcPts val="0"/>
              </a:spcBef>
              <a:spcAft>
                <a:spcPts val="0"/>
              </a:spcAft>
              <a:buClr>
                <a:srgbClr val="033637"/>
              </a:buClr>
              <a:buSzPts val="2400"/>
              <a:buFont typeface="Noto Sans Symbols"/>
              <a:buChar char="⮚"/>
            </a:pPr>
            <a:r>
              <a:rPr lang="pl-PL" sz="2200" dirty="0">
                <a:solidFill>
                  <a:srgbClr val="033637"/>
                </a:solidFill>
              </a:rPr>
              <a:t>Zrównoważony biznes obejmuje potrójne ramy finansowe, które odnoszą się do trzech kluczowych wymiarów: dobrobytu gospodarczego, zarządzania środowiskiem i sprawiedliwości społecznej. Dzięki takiemu podejściu firmy oceniają swoje wyniki nie tylko na podstawie zysków finansowych, ale także ich wpływu na ludzi i planetę.</a:t>
            </a:r>
            <a:endParaRPr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0"/>
          <p:cNvSpPr txBox="1">
            <a:spLocks noGrp="1"/>
          </p:cNvSpPr>
          <p:nvPr>
            <p:ph type="body" idx="1"/>
          </p:nvPr>
        </p:nvSpPr>
        <p:spPr>
          <a:xfrm>
            <a:off x="904856" y="618626"/>
            <a:ext cx="10479218" cy="11563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NAJLEPSZE PRAKTYKI I STRATEGIE BIZNESOWE DO ROZWAŻENIA</a:t>
            </a:r>
            <a:endParaRPr dirty="0"/>
          </a:p>
        </p:txBody>
      </p:sp>
      <p:sp>
        <p:nvSpPr>
          <p:cNvPr id="395" name="Google Shape;395;p20"/>
          <p:cNvSpPr txBox="1">
            <a:spLocks noGrp="1"/>
          </p:cNvSpPr>
          <p:nvPr>
            <p:ph type="body" idx="2"/>
          </p:nvPr>
        </p:nvSpPr>
        <p:spPr>
          <a:xfrm>
            <a:off x="502023" y="2151529"/>
            <a:ext cx="11376211" cy="4616824"/>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033637"/>
              </a:buClr>
              <a:buSzPts val="2400"/>
              <a:buFont typeface="Noto Sans Symbols"/>
              <a:buChar char="⮚"/>
            </a:pPr>
            <a:r>
              <a:rPr lang="pl-PL" dirty="0">
                <a:solidFill>
                  <a:srgbClr val="033637"/>
                </a:solidFill>
              </a:rPr>
              <a:t>Myślenie o zrównoważonym rozwoju w działalności biznesowej kładzie nacisk na efektywne gospodarowanie zasobami i promuje model gospodarki o obiegu zamkniętym. Wiąże się to z minimalizacją odpadów, maksymalizacją wykorzystania zasobów i przyjęciem praktyk takich jak recykling, ponowne użycie i zmniejszenie zużycia zasobów w całym cyklu życia produktu.</a:t>
            </a:r>
          </a:p>
          <a:p>
            <a:pPr marL="342900" lvl="0" indent="-342900" algn="just" rtl="0">
              <a:lnSpc>
                <a:spcPct val="103333"/>
              </a:lnSpc>
              <a:spcBef>
                <a:spcPts val="0"/>
              </a:spcBef>
              <a:spcAft>
                <a:spcPts val="0"/>
              </a:spcAft>
              <a:buClr>
                <a:srgbClr val="033637"/>
              </a:buClr>
              <a:buSzPts val="2400"/>
              <a:buFont typeface="Noto Sans Symbols"/>
              <a:buChar char="⮚"/>
            </a:pPr>
            <a:endParaRPr dirty="0">
              <a:solidFill>
                <a:srgbClr val="033637"/>
              </a:solidFill>
            </a:endParaRPr>
          </a:p>
          <a:p>
            <a:pPr marL="342900" lvl="0" indent="-342900" algn="just" rtl="0">
              <a:lnSpc>
                <a:spcPct val="103333"/>
              </a:lnSpc>
              <a:spcBef>
                <a:spcPts val="0"/>
              </a:spcBef>
              <a:spcAft>
                <a:spcPts val="0"/>
              </a:spcAft>
              <a:buClr>
                <a:srgbClr val="033637"/>
              </a:buClr>
              <a:buSzPts val="2400"/>
              <a:buFont typeface="Noto Sans Symbols"/>
              <a:buChar char="⮚"/>
            </a:pPr>
            <a:r>
              <a:rPr lang="pl-PL" b="0" i="0" dirty="0">
                <a:solidFill>
                  <a:srgbClr val="033637"/>
                </a:solidFill>
                <a:highlight>
                  <a:srgbClr val="FFFFFF"/>
                </a:highlight>
              </a:rPr>
              <a:t>Firmy zaangażowane w zrównoważony rozwój aktywnie pracują nad zmniejszeniem swojego wpływu na środowisko. Obejmuje to wdrażanie energooszczędnych technologii, ograniczanie emisji gazów cieplarnianych, oszczędzanie wody oraz minimalizowanie zanieczyszczeń i wytwarzania odpadów.</a:t>
            </a:r>
            <a:endParaRPr dirty="0">
              <a:solidFill>
                <a:srgbClr val="033637"/>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1"/>
          <p:cNvSpPr txBox="1">
            <a:spLocks noGrp="1"/>
          </p:cNvSpPr>
          <p:nvPr>
            <p:ph type="body" idx="1"/>
          </p:nvPr>
        </p:nvSpPr>
        <p:spPr>
          <a:xfrm>
            <a:off x="701135" y="2344759"/>
            <a:ext cx="4867011" cy="2881665"/>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AutoNum type="arabicPeriod"/>
            </a:pPr>
            <a:r>
              <a:rPr lang="pl-PL" dirty="0"/>
              <a:t>Zrozumienie tematu przez menedżerów i właścicieli</a:t>
            </a:r>
          </a:p>
          <a:p>
            <a:pPr marL="457200" lvl="0" indent="-457200" algn="just" rtl="0">
              <a:lnSpc>
                <a:spcPct val="90000"/>
              </a:lnSpc>
              <a:spcBef>
                <a:spcPts val="0"/>
              </a:spcBef>
              <a:spcAft>
                <a:spcPts val="0"/>
              </a:spcAft>
              <a:buClr>
                <a:schemeClr val="lt1"/>
              </a:buClr>
              <a:buSzPts val="2400"/>
              <a:buAutoNum type="arabicPeriod"/>
            </a:pPr>
            <a:r>
              <a:rPr lang="pl-PL" dirty="0"/>
              <a:t>Ocena wpływu i analiza sytuacji</a:t>
            </a:r>
          </a:p>
          <a:p>
            <a:pPr marL="457200" lvl="0" indent="-457200" algn="just" rtl="0">
              <a:lnSpc>
                <a:spcPct val="90000"/>
              </a:lnSpc>
              <a:spcBef>
                <a:spcPts val="0"/>
              </a:spcBef>
              <a:spcAft>
                <a:spcPts val="0"/>
              </a:spcAft>
              <a:buClr>
                <a:schemeClr val="lt1"/>
              </a:buClr>
              <a:buSzPts val="2400"/>
              <a:buAutoNum type="arabicPeriod"/>
            </a:pPr>
            <a:r>
              <a:rPr lang="pl-PL" dirty="0"/>
              <a:t>Planowanie i strategia</a:t>
            </a:r>
          </a:p>
          <a:p>
            <a:pPr marL="457200" lvl="0" indent="-457200" algn="just" rtl="0">
              <a:lnSpc>
                <a:spcPct val="90000"/>
              </a:lnSpc>
              <a:spcBef>
                <a:spcPts val="0"/>
              </a:spcBef>
              <a:spcAft>
                <a:spcPts val="0"/>
              </a:spcAft>
              <a:buClr>
                <a:schemeClr val="lt1"/>
              </a:buClr>
              <a:buSzPts val="2400"/>
              <a:buAutoNum type="arabicPeriod"/>
            </a:pPr>
            <a:r>
              <a:rPr lang="pl-PL" dirty="0"/>
              <a:t>Wdrożenie i działanie</a:t>
            </a:r>
          </a:p>
          <a:p>
            <a:pPr marL="457200" lvl="0" indent="-457200" algn="just" rtl="0">
              <a:lnSpc>
                <a:spcPct val="90000"/>
              </a:lnSpc>
              <a:spcBef>
                <a:spcPts val="0"/>
              </a:spcBef>
              <a:spcAft>
                <a:spcPts val="0"/>
              </a:spcAft>
              <a:buClr>
                <a:schemeClr val="lt1"/>
              </a:buClr>
              <a:buSzPts val="2400"/>
              <a:buAutoNum type="arabicPeriod"/>
            </a:pPr>
            <a:r>
              <a:rPr lang="pl-PL" dirty="0"/>
              <a:t>Komunikacja i raportowanie</a:t>
            </a:r>
          </a:p>
          <a:p>
            <a:pPr marL="457200" lvl="0" indent="-457200" algn="just" rtl="0">
              <a:lnSpc>
                <a:spcPct val="90000"/>
              </a:lnSpc>
              <a:spcBef>
                <a:spcPts val="0"/>
              </a:spcBef>
              <a:spcAft>
                <a:spcPts val="0"/>
              </a:spcAft>
              <a:buClr>
                <a:schemeClr val="lt1"/>
              </a:buClr>
              <a:buSzPts val="2400"/>
              <a:buAutoNum type="arabicPeriod"/>
            </a:pPr>
            <a:r>
              <a:rPr lang="pl-PL" dirty="0"/>
              <a:t>Ciągłe doskonalenie</a:t>
            </a:r>
            <a:endParaRPr dirty="0"/>
          </a:p>
        </p:txBody>
      </p:sp>
      <p:sp>
        <p:nvSpPr>
          <p:cNvPr id="401" name="Google Shape;401;p21"/>
          <p:cNvSpPr txBox="1">
            <a:spLocks noGrp="1"/>
          </p:cNvSpPr>
          <p:nvPr>
            <p:ph type="body" idx="2"/>
          </p:nvPr>
        </p:nvSpPr>
        <p:spPr>
          <a:xfrm>
            <a:off x="439271" y="650589"/>
            <a:ext cx="5450541" cy="142025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sz="2400" dirty="0"/>
              <a:t>PRZEWODNIK KROK PO KROKU, JAK WŁĄCZYĆ MYŚLENIE O ZRÓWNOWAŻONYM ROZWOJU DO DZIAŁAŃ FIRMY</a:t>
            </a:r>
            <a:endParaRPr sz="2400" dirty="0"/>
          </a:p>
        </p:txBody>
      </p:sp>
      <p:pic>
        <p:nvPicPr>
          <p:cNvPr id="5" name="Picture Placeholder 4">
            <a:extLst>
              <a:ext uri="{FF2B5EF4-FFF2-40B4-BE49-F238E27FC236}">
                <a16:creationId xmlns:a16="http://schemas.microsoft.com/office/drawing/2014/main" id="{0FA0FD0C-8CCD-2052-4E1F-006D91AA355E}"/>
              </a:ext>
            </a:extLst>
          </p:cNvPr>
          <p:cNvPicPr>
            <a:picLocks noGrp="1" noChangeAspect="1"/>
          </p:cNvPicPr>
          <p:nvPr>
            <p:ph type="pic" idx="3"/>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2"/>
          <p:cNvSpPr txBox="1">
            <a:spLocks noGrp="1"/>
          </p:cNvSpPr>
          <p:nvPr>
            <p:ph type="body" idx="1"/>
          </p:nvPr>
        </p:nvSpPr>
        <p:spPr>
          <a:xfrm>
            <a:off x="904856" y="658158"/>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Jak zacząć?</a:t>
            </a:r>
            <a:endParaRPr dirty="0"/>
          </a:p>
        </p:txBody>
      </p:sp>
      <p:sp>
        <p:nvSpPr>
          <p:cNvPr id="408" name="Google Shape;408;p22"/>
          <p:cNvSpPr txBox="1">
            <a:spLocks noGrp="1"/>
          </p:cNvSpPr>
          <p:nvPr>
            <p:ph type="body" idx="2"/>
          </p:nvPr>
        </p:nvSpPr>
        <p:spPr>
          <a:xfrm>
            <a:off x="904856" y="1381129"/>
            <a:ext cx="10052954" cy="457658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sz="2200" b="1" i="0" dirty="0">
                <a:solidFill>
                  <a:srgbClr val="0D0D0D"/>
                </a:solidFill>
                <a:highlight>
                  <a:srgbClr val="FFFFFF"/>
                </a:highlight>
              </a:rPr>
              <a:t>Wdrażanie myślenia o zrównoważonym rozwoju w firmie to wieloetapowy proces, który wymaga zaangażowania całej organizacji.</a:t>
            </a:r>
          </a:p>
          <a:p>
            <a:pPr marL="0" lvl="0" indent="0" algn="just" rtl="0">
              <a:lnSpc>
                <a:spcPct val="103333"/>
              </a:lnSpc>
              <a:spcBef>
                <a:spcPts val="0"/>
              </a:spcBef>
              <a:spcAft>
                <a:spcPts val="0"/>
              </a:spcAft>
              <a:buClr>
                <a:srgbClr val="0D0D0D"/>
              </a:buClr>
              <a:buSzPts val="2400"/>
              <a:buNone/>
            </a:pPr>
            <a:endParaRPr lang="en-US" sz="2200" dirty="0">
              <a:solidFill>
                <a:srgbClr val="0D0D0D"/>
              </a:solidFill>
              <a:highlight>
                <a:srgbClr val="FFFFFF"/>
              </a:highlight>
            </a:endParaRPr>
          </a:p>
          <a:p>
            <a:pPr marL="342900" lvl="0" indent="-342900" algn="just" rtl="0">
              <a:lnSpc>
                <a:spcPct val="103333"/>
              </a:lnSpc>
              <a:spcBef>
                <a:spcPts val="0"/>
              </a:spcBef>
              <a:spcAft>
                <a:spcPts val="0"/>
              </a:spcAft>
              <a:buClr>
                <a:srgbClr val="0D0D0D"/>
              </a:buClr>
              <a:buSzPts val="2400"/>
              <a:buFont typeface="Noto Sans Symbols"/>
              <a:buChar char="⮚"/>
            </a:pPr>
            <a:r>
              <a:rPr lang="pl-PL" sz="2200" b="0" i="0" dirty="0">
                <a:solidFill>
                  <a:srgbClr val="0D0D0D"/>
                </a:solidFill>
                <a:highlight>
                  <a:srgbClr val="FFFFFF"/>
                </a:highlight>
              </a:rPr>
              <a:t>Przeprowadź dyskusję na temat celów zrównoważonego rozwoju i określ, jakie wartości i cele chcesz osiągnąć poprzez myślenie o zrównoważonym rozwoju</a:t>
            </a:r>
            <a:r>
              <a:rPr lang="en-US" sz="2200" b="0" i="0" dirty="0">
                <a:solidFill>
                  <a:srgbClr val="0D0D0D"/>
                </a:solidFill>
                <a:highlight>
                  <a:srgbClr val="FFFFFF"/>
                </a:highlight>
              </a:rPr>
              <a:t>.</a:t>
            </a:r>
          </a:p>
          <a:p>
            <a:pPr marL="342900" lvl="0" indent="-342900" algn="just" rtl="0">
              <a:lnSpc>
                <a:spcPct val="103333"/>
              </a:lnSpc>
              <a:spcBef>
                <a:spcPts val="0"/>
              </a:spcBef>
              <a:spcAft>
                <a:spcPts val="0"/>
              </a:spcAft>
              <a:buClr>
                <a:srgbClr val="0D0D0D"/>
              </a:buClr>
              <a:buSzPts val="2400"/>
              <a:buFont typeface="Noto Sans Symbols"/>
              <a:buChar char="⮚"/>
            </a:pPr>
            <a:r>
              <a:rPr lang="pl-PL" sz="2200" b="0" i="0" dirty="0">
                <a:solidFill>
                  <a:srgbClr val="0D0D0D"/>
                </a:solidFill>
                <a:highlight>
                  <a:srgbClr val="FFFFFF"/>
                </a:highlight>
              </a:rPr>
              <a:t>Przeprowadzenie analizy wpływu firmy na środowisko, społeczność i gospodarkę. Zidentyfikować obszary, w których można wprowadzić ulepszenia.</a:t>
            </a:r>
            <a:endParaRPr sz="2200" b="0" i="0" dirty="0">
              <a:solidFill>
                <a:srgbClr val="0D0D0D"/>
              </a:solidFill>
              <a:highlight>
                <a:srgbClr val="FFFFFF"/>
              </a:highlight>
            </a:endParaRPr>
          </a:p>
          <a:p>
            <a:pPr marL="342900" lvl="0" indent="-342900" algn="just" rtl="0">
              <a:lnSpc>
                <a:spcPct val="103333"/>
              </a:lnSpc>
              <a:spcBef>
                <a:spcPts val="0"/>
              </a:spcBef>
              <a:spcAft>
                <a:spcPts val="0"/>
              </a:spcAft>
              <a:buClr>
                <a:srgbClr val="0D0D0D"/>
              </a:buClr>
              <a:buSzPts val="2400"/>
              <a:buFont typeface="Noto Sans Symbols"/>
              <a:buChar char="⮚"/>
            </a:pPr>
            <a:r>
              <a:rPr lang="pl-PL" sz="2200" b="0" i="0" dirty="0">
                <a:solidFill>
                  <a:srgbClr val="0D0D0D"/>
                </a:solidFill>
                <a:highlight>
                  <a:srgbClr val="FFFFFF"/>
                </a:highlight>
              </a:rPr>
              <a:t>Utworzenie raportu lub oceny bieżącego stanu.</a:t>
            </a:r>
            <a:endParaRPr sz="2200" b="0" i="0" dirty="0">
              <a:solidFill>
                <a:srgbClr val="0D0D0D"/>
              </a:solidFill>
              <a:highlight>
                <a:srgbClr val="FFFFFF"/>
              </a:highlight>
            </a:endParaRPr>
          </a:p>
          <a:p>
            <a:pPr marL="342900" lvl="0" indent="-342900" algn="just" rtl="0">
              <a:lnSpc>
                <a:spcPct val="103333"/>
              </a:lnSpc>
              <a:spcBef>
                <a:spcPts val="0"/>
              </a:spcBef>
              <a:spcAft>
                <a:spcPts val="0"/>
              </a:spcAft>
              <a:buClr>
                <a:srgbClr val="0D0D0D"/>
              </a:buClr>
              <a:buSzPts val="2400"/>
              <a:buFont typeface="Noto Sans Symbols"/>
              <a:buChar char="⮚"/>
            </a:pPr>
            <a:r>
              <a:rPr lang="pl-PL" sz="2200" dirty="0">
                <a:solidFill>
                  <a:srgbClr val="0D0D0D"/>
                </a:solidFill>
                <a:highlight>
                  <a:srgbClr val="FFFFFF"/>
                </a:highlight>
              </a:rPr>
              <a:t>Wyznacz konkretne cele w zakresie zrównoważonego rozwoju, które chcesz osiągnąć, np. zmniejszenie emisji CO2 o 20% w ciągu 5 lat.</a:t>
            </a:r>
            <a:endParaRPr sz="2200" dirty="0">
              <a:solidFill>
                <a:srgbClr val="0D0D0D"/>
              </a:solidFill>
              <a:highlight>
                <a:srgbClr val="FFFFFF"/>
              </a:highlight>
            </a:endParaRPr>
          </a:p>
          <a:p>
            <a:pPr marL="342900" lvl="0" indent="-342900" algn="just" rtl="0">
              <a:lnSpc>
                <a:spcPct val="103333"/>
              </a:lnSpc>
              <a:spcBef>
                <a:spcPts val="0"/>
              </a:spcBef>
              <a:spcAft>
                <a:spcPts val="0"/>
              </a:spcAft>
              <a:buClr>
                <a:srgbClr val="0D0D0D"/>
              </a:buClr>
              <a:buSzPts val="2400"/>
              <a:buFont typeface="Noto Sans Symbols"/>
              <a:buChar char="⮚"/>
            </a:pPr>
            <a:r>
              <a:rPr lang="pl-PL" sz="2200" b="0" i="0" dirty="0">
                <a:solidFill>
                  <a:srgbClr val="0D0D0D"/>
                </a:solidFill>
                <a:highlight>
                  <a:srgbClr val="FFFFFF"/>
                </a:highlight>
              </a:rPr>
              <a:t>Zachęcanie pracowników do udziału i współpracy w inicjatywach na rzecz zrównoważonego rozwoju, np. poprzez szkolenia i programy motywacyjne.</a:t>
            </a:r>
            <a:endParaRP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3"/>
          <p:cNvSpPr txBox="1">
            <a:spLocks noGrp="1"/>
          </p:cNvSpPr>
          <p:nvPr>
            <p:ph type="body" idx="1"/>
          </p:nvPr>
        </p:nvSpPr>
        <p:spPr>
          <a:xfrm>
            <a:off x="904856" y="520015"/>
            <a:ext cx="10052954" cy="5280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MARKETING</a:t>
            </a:r>
            <a:endParaRPr dirty="0"/>
          </a:p>
        </p:txBody>
      </p:sp>
      <p:sp>
        <p:nvSpPr>
          <p:cNvPr id="414" name="Google Shape;414;p23"/>
          <p:cNvSpPr txBox="1">
            <a:spLocks noGrp="1"/>
          </p:cNvSpPr>
          <p:nvPr>
            <p:ph type="body" idx="2"/>
          </p:nvPr>
        </p:nvSpPr>
        <p:spPr>
          <a:xfrm>
            <a:off x="904856" y="975385"/>
            <a:ext cx="10052954" cy="528106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sz="2200" b="1" i="0" dirty="0">
                <a:solidFill>
                  <a:srgbClr val="0D0D0D"/>
                </a:solidFill>
                <a:highlight>
                  <a:srgbClr val="FFFFFF"/>
                </a:highlight>
              </a:rPr>
              <a:t>Marketing jest ważny w myśleniu o zrównoważonym rozwoju. Skuteczne wykorzystanie strategii marketingowych może przynieść znaczącą różnicę w promowaniu zrównoważonych praktyk wśród klientów, społeczności i innych interesariuszy.</a:t>
            </a:r>
          </a:p>
          <a:p>
            <a:pPr marL="0" lvl="0" indent="0" algn="just" rtl="0">
              <a:lnSpc>
                <a:spcPct val="103333"/>
              </a:lnSpc>
              <a:spcBef>
                <a:spcPts val="0"/>
              </a:spcBef>
              <a:spcAft>
                <a:spcPts val="0"/>
              </a:spcAft>
              <a:buClr>
                <a:srgbClr val="0D0D0D"/>
              </a:buClr>
              <a:buSzPts val="2400"/>
              <a:buNone/>
            </a:pPr>
            <a:endParaRPr sz="2200" b="1" dirty="0">
              <a:solidFill>
                <a:srgbClr val="0D0D0D"/>
              </a:solidFill>
              <a:highlight>
                <a:srgbClr val="FFFFFF"/>
              </a:highlight>
            </a:endParaRPr>
          </a:p>
          <a:p>
            <a:pPr marL="342900" lvl="0" indent="-342900" algn="just" rtl="0">
              <a:lnSpc>
                <a:spcPct val="103333"/>
              </a:lnSpc>
              <a:spcBef>
                <a:spcPts val="0"/>
              </a:spcBef>
              <a:spcAft>
                <a:spcPts val="0"/>
              </a:spcAft>
              <a:buClr>
                <a:srgbClr val="73B64B"/>
              </a:buClr>
              <a:buSzPts val="2400"/>
              <a:buFont typeface="Noto Sans Symbols"/>
              <a:buChar char="⮚"/>
            </a:pPr>
            <a:r>
              <a:rPr lang="pl-PL" sz="2200" dirty="0">
                <a:solidFill>
                  <a:srgbClr val="73B64B"/>
                </a:solidFill>
              </a:rPr>
              <a:t>Firmy, które aktywnie angażują się w zrównoważony rozwój, mogą wykorzystać marketing do budowania pozytywnego wizerunku marki w oparciu o wartości odpowiedzialności społecznej i środowiskowej. To z kolei może przyciągnąć klientów, którzy preferują zrównoważone i odpowiedzialne marki.</a:t>
            </a:r>
            <a:endParaRPr sz="2200" dirty="0">
              <a:solidFill>
                <a:srgbClr val="73B64B"/>
              </a:solidFill>
            </a:endParaRPr>
          </a:p>
          <a:p>
            <a:pPr marL="0" lvl="0" indent="0" algn="just" rtl="0">
              <a:lnSpc>
                <a:spcPct val="103333"/>
              </a:lnSpc>
              <a:spcBef>
                <a:spcPts val="0"/>
              </a:spcBef>
              <a:spcAft>
                <a:spcPts val="0"/>
              </a:spcAft>
              <a:buClr>
                <a:srgbClr val="595959"/>
              </a:buClr>
              <a:buSzPts val="2400"/>
              <a:buNone/>
            </a:pPr>
            <a:endParaRPr sz="2200" dirty="0">
              <a:solidFill>
                <a:srgbClr val="73B64B"/>
              </a:solidFill>
            </a:endParaRPr>
          </a:p>
          <a:p>
            <a:pPr marL="342900" lvl="0" indent="-342900" algn="just" rtl="0">
              <a:lnSpc>
                <a:spcPct val="103333"/>
              </a:lnSpc>
              <a:spcBef>
                <a:spcPts val="0"/>
              </a:spcBef>
              <a:spcAft>
                <a:spcPts val="0"/>
              </a:spcAft>
              <a:buClr>
                <a:srgbClr val="73B64B"/>
              </a:buClr>
              <a:buSzPts val="2400"/>
              <a:buFont typeface="Noto Sans Symbols"/>
              <a:buChar char="⮚"/>
            </a:pPr>
            <a:r>
              <a:rPr lang="pl-PL" sz="2200" dirty="0">
                <a:solidFill>
                  <a:srgbClr val="73B64B"/>
                </a:solidFill>
              </a:rPr>
              <a:t>Poprzez odpowiednie komunikaty marketingowe, firmy mogą kształtować preferencje konsumentów i zachęcać do wyboru bardziej zrównoważonych produktów i usług. Marketing może być narzędziem do podkreślania korzyści płynących z używania produktów, które są przyjazne dla środowiska wśród klientów, przy jednoczesnym wspieraniu inicjatyw lokalnych społeczności.</a:t>
            </a:r>
            <a:endParaRPr sz="2200" dirty="0">
              <a:solidFill>
                <a:srgbClr val="73B64B"/>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6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421" name="Google Shape;421;p6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03</a:t>
            </a:r>
            <a:endParaRPr/>
          </a:p>
        </p:txBody>
      </p:sp>
      <p:sp>
        <p:nvSpPr>
          <p:cNvPr id="422" name="Google Shape;422;p66"/>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23" name="Google Shape;423;p66"/>
          <p:cNvSpPr txBox="1"/>
          <p:nvPr/>
        </p:nvSpPr>
        <p:spPr>
          <a:xfrm>
            <a:off x="5873987" y="4803991"/>
            <a:ext cx="463054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Analizy przypadków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5"/>
          <p:cNvSpPr txBox="1">
            <a:spLocks noGrp="1"/>
          </p:cNvSpPr>
          <p:nvPr>
            <p:ph type="body" idx="1"/>
          </p:nvPr>
        </p:nvSpPr>
        <p:spPr>
          <a:xfrm>
            <a:off x="4912293" y="846903"/>
            <a:ext cx="6562677" cy="5754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1: Edukacyjna Szkoła Hotelarstwa EHL</a:t>
            </a:r>
            <a:endParaRPr dirty="0"/>
          </a:p>
        </p:txBody>
      </p:sp>
      <p:sp>
        <p:nvSpPr>
          <p:cNvPr id="429" name="Google Shape;429;p2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01</a:t>
            </a:r>
            <a:endParaRPr/>
          </a:p>
        </p:txBody>
      </p:sp>
      <p:sp>
        <p:nvSpPr>
          <p:cNvPr id="430" name="Google Shape;430;p25"/>
          <p:cNvSpPr txBox="1">
            <a:spLocks noGrp="1"/>
          </p:cNvSpPr>
          <p:nvPr>
            <p:ph type="body" idx="4"/>
          </p:nvPr>
        </p:nvSpPr>
        <p:spPr>
          <a:xfrm>
            <a:off x="4912292" y="2770036"/>
            <a:ext cx="6562677" cy="4572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2: Zymetria</a:t>
            </a:r>
            <a:endParaRPr dirty="0"/>
          </a:p>
        </p:txBody>
      </p:sp>
      <p:sp>
        <p:nvSpPr>
          <p:cNvPr id="431" name="Google Shape;431;p25"/>
          <p:cNvSpPr txBox="1">
            <a:spLocks noGrp="1"/>
          </p:cNvSpPr>
          <p:nvPr>
            <p:ph type="body" idx="6"/>
          </p:nvPr>
        </p:nvSpPr>
        <p:spPr>
          <a:xfrm>
            <a:off x="5026402" y="4668546"/>
            <a:ext cx="6562677" cy="5412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3: Siemens</a:t>
            </a:r>
            <a:endParaRPr dirty="0"/>
          </a:p>
        </p:txBody>
      </p:sp>
      <p:sp>
        <p:nvSpPr>
          <p:cNvPr id="432" name="Google Shape;432;p2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02</a:t>
            </a:r>
            <a:endParaRPr/>
          </a:p>
        </p:txBody>
      </p:sp>
      <p:sp>
        <p:nvSpPr>
          <p:cNvPr id="433" name="Google Shape;433;p2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03</a:t>
            </a:r>
            <a:endParaRPr/>
          </a:p>
        </p:txBody>
      </p:sp>
      <p:sp>
        <p:nvSpPr>
          <p:cNvPr id="434" name="Google Shape;434;p2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35" name="Google Shape;435;p2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436" name="Google Shape;436;p25"/>
          <p:cNvPicPr preferRelativeResize="0">
            <a:picLocks noGrp="1"/>
          </p:cNvPicPr>
          <p:nvPr>
            <p:ph type="pic" idx="8"/>
          </p:nvPr>
        </p:nvPicPr>
        <p:blipFill rotWithShape="1">
          <a:blip r:embed="rId3" cstate="screen">
            <a:alphaModFix amt="85000"/>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b="0" i="0" dirty="0" err="1">
                <a:solidFill>
                  <a:srgbClr val="0D0D0D"/>
                </a:solidFill>
                <a:highlight>
                  <a:srgbClr val="FFFFFF"/>
                </a:highlight>
              </a:rPr>
              <a:t>Educational</a:t>
            </a:r>
            <a:r>
              <a:rPr lang="pl-PL" b="0" i="0" dirty="0">
                <a:solidFill>
                  <a:srgbClr val="0D0D0D"/>
                </a:solidFill>
                <a:highlight>
                  <a:srgbClr val="FFFFFF"/>
                </a:highlight>
              </a:rPr>
              <a:t> Hotel School </a:t>
            </a:r>
            <a:r>
              <a:rPr lang="pl-PL" b="0" i="0" dirty="0" err="1">
                <a:solidFill>
                  <a:srgbClr val="0D0D0D"/>
                </a:solidFill>
                <a:highlight>
                  <a:srgbClr val="FFFFFF"/>
                </a:highlight>
              </a:rPr>
              <a:t>Lausanne</a:t>
            </a:r>
            <a:r>
              <a:rPr lang="pl-PL" b="0" i="0" dirty="0">
                <a:solidFill>
                  <a:srgbClr val="0D0D0D"/>
                </a:solidFill>
                <a:highlight>
                  <a:srgbClr val="FFFFFF"/>
                </a:highlight>
              </a:rPr>
              <a:t> (EHL) wdrożyła podejście oparte na koncepcji „ludzie, planeta i zysk”, która leży u podstaw ich strategii zrównoważonego rozwoju.  </a:t>
            </a:r>
            <a:endParaRPr b="0" i="0" dirty="0">
              <a:solidFill>
                <a:srgbClr val="0D0D0D"/>
              </a:solidFill>
              <a:highlight>
                <a:srgbClr val="FFFFFF"/>
              </a:highlight>
            </a:endParaRPr>
          </a:p>
          <a:p>
            <a:pPr marL="228600" lvl="0" indent="-228600" algn="just" rtl="0">
              <a:lnSpc>
                <a:spcPct val="103333"/>
              </a:lnSpc>
              <a:spcBef>
                <a:spcPts val="0"/>
              </a:spcBef>
              <a:spcAft>
                <a:spcPts val="0"/>
              </a:spcAft>
              <a:buClr>
                <a:srgbClr val="595959"/>
              </a:buClr>
              <a:buSzPts val="2400"/>
              <a:buNone/>
            </a:pPr>
            <a:endParaRPr dirty="0">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rPr>
              <a:t>EHL koncentruje się na włączaniu zrównoważonego rozwoju do swoich programów nauczania. Wdrażają obowiązkowe kursy dotyczące zrównoważonego rozwoju biznesu, aby kształcić przyszłych liderów branży hotelarskiej w zakresie odpowiedzialnego zarządzania zasobami i minimalizowania wpływu na środowisko.</a:t>
            </a:r>
            <a:endParaRPr dirty="0"/>
          </a:p>
        </p:txBody>
      </p:sp>
      <p:sp>
        <p:nvSpPr>
          <p:cNvPr id="442" name="Google Shape;442;p26"/>
          <p:cNvSpPr txBox="1">
            <a:spLocks noGrp="1"/>
          </p:cNvSpPr>
          <p:nvPr>
            <p:ph type="body" idx="2"/>
          </p:nvPr>
        </p:nvSpPr>
        <p:spPr>
          <a:xfrm>
            <a:off x="600999" y="569619"/>
            <a:ext cx="3125818" cy="298739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EHL - Szkoła biznesu hotelarskiego i zarządzania hotelami</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1"/>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a:solidFill>
                  <a:srgbClr val="595959"/>
                </a:solidFill>
              </a:rPr>
              <a:t>Zestaw startowy SOS - spis treści</a:t>
            </a:r>
            <a:endParaRPr dirty="0"/>
          </a:p>
        </p:txBody>
      </p:sp>
      <p:graphicFrame>
        <p:nvGraphicFramePr>
          <p:cNvPr id="2" name="Google Shape;186;p9">
            <a:extLst>
              <a:ext uri="{FF2B5EF4-FFF2-40B4-BE49-F238E27FC236}">
                <a16:creationId xmlns:a16="http://schemas.microsoft.com/office/drawing/2014/main" id="{2B1405B7-98FE-D855-C78E-45B0F2D8F859}"/>
              </a:ext>
            </a:extLst>
          </p:cNvPr>
          <p:cNvGraphicFramePr/>
          <p:nvPr>
            <p:extLst>
              <p:ext uri="{D42A27DB-BD31-4B8C-83A1-F6EECF244321}">
                <p14:modId xmlns:p14="http://schemas.microsoft.com/office/powerpoint/2010/main" val="2890849782"/>
              </p:ext>
            </p:extLst>
          </p:nvPr>
        </p:nvGraphicFramePr>
        <p:xfrm>
          <a:off x="627529" y="1456944"/>
          <a:ext cx="10598513" cy="5078720"/>
        </p:xfrm>
        <a:graphic>
          <a:graphicData uri="http://schemas.openxmlformats.org/drawingml/2006/table">
            <a:tbl>
              <a:tblPr firstRow="1" bandRow="1">
                <a:noFill/>
              </a:tblPr>
              <a:tblGrid>
                <a:gridCol w="5296388">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None/>
                      </a:pPr>
                      <a:r>
                        <a:rPr lang="pl-PL" sz="3600" b="1" i="0" u="none" strike="noStrike" cap="none" dirty="0">
                          <a:solidFill>
                            <a:srgbClr val="73B64B"/>
                          </a:solidFill>
                          <a:latin typeface="Calibri"/>
                          <a:ea typeface="Calibri"/>
                          <a:cs typeface="Calibri"/>
                          <a:sym typeface="Arial"/>
                        </a:rPr>
                        <a:t>Nazwa rozdziału</a:t>
                      </a:r>
                      <a:endParaRPr sz="3600" b="1" i="0" u="none" strike="noStrike" cap="none" dirty="0">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en-US" sz="3600" b="1" i="0" u="none" strike="noStrike" cap="none" dirty="0" err="1">
                          <a:solidFill>
                            <a:srgbClr val="73B64B"/>
                          </a:solidFill>
                          <a:latin typeface="Calibri"/>
                          <a:ea typeface="Calibri"/>
                          <a:cs typeface="Calibri"/>
                          <a:sym typeface="Arial"/>
                        </a:rPr>
                        <a:t>Nazwa</a:t>
                      </a:r>
                      <a:r>
                        <a:rPr lang="en-US" sz="3600" b="1" i="0" u="none" strike="noStrike" cap="none" dirty="0">
                          <a:solidFill>
                            <a:srgbClr val="73B64B"/>
                          </a:solidFill>
                          <a:latin typeface="Calibri"/>
                          <a:ea typeface="Calibri"/>
                          <a:cs typeface="Calibri"/>
                          <a:sym typeface="Arial"/>
                        </a:rPr>
                        <a:t> </a:t>
                      </a:r>
                      <a:r>
                        <a:rPr lang="en-US" sz="3600" b="1" i="0" u="none" strike="noStrike" cap="none" dirty="0" err="1">
                          <a:solidFill>
                            <a:srgbClr val="73B64B"/>
                          </a:solidFill>
                          <a:latin typeface="Calibri"/>
                          <a:ea typeface="Calibri"/>
                          <a:cs typeface="Calibri"/>
                          <a:sym typeface="Arial"/>
                        </a:rPr>
                        <a:t>rozdziału</a:t>
                      </a:r>
                      <a:endParaRPr lang="en-US" sz="3600" b="1" i="0" u="none" strike="noStrike" cap="none" dirty="0">
                        <a:solidFill>
                          <a:srgbClr val="73B64B"/>
                        </a:solidFill>
                        <a:latin typeface="Calibri"/>
                        <a:ea typeface="Calibri"/>
                        <a:cs typeface="Calibri"/>
                        <a:sym typeface="Arial"/>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None/>
                      </a:pPr>
                      <a:r>
                        <a:rPr lang="pl-PL"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Wprowadzenie do zestawu startowego SOS</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7-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Przejrzystość</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łańcucha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dostaw</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1"/>
                  </a:ext>
                </a:extLst>
              </a:tr>
              <a:tr h="594004">
                <a:tc>
                  <a:txBody>
                    <a:bodyPr/>
                    <a:lstStyle/>
                    <a:p>
                      <a:pPr marL="0" marR="0" lvl="0" indent="0" algn="l" rtl="0">
                        <a:lnSpc>
                          <a:spcPct val="100000"/>
                        </a:lnSpc>
                        <a:spcBef>
                          <a:spcPts val="0"/>
                        </a:spcBef>
                        <a:spcAft>
                          <a:spcPts val="0"/>
                        </a:spcAft>
                        <a:buNone/>
                      </a:pPr>
                      <a:r>
                        <a:rPr lang="pl-PL"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1-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działalność</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biznesowa</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8-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Wzorcowe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praktyki</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2-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myślenie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9-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Cyfrowe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narzędzia</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3"/>
                  </a:ext>
                </a:extLst>
              </a:tr>
              <a:tr h="577418">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3-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Angażowanie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pracowników</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10-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Pułapki</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w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zrównoważonym</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biznesie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4-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Obsługa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ekologicznych</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konsumentów</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Podsumowanie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zestawu</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startowego</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SOS</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5-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Partnerstwa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wspólnotowe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Kluczowe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terminy</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i</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definicje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6-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Ocena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i</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planowanie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Bibliografia</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txBox="1">
            <a:spLocks noGrp="1"/>
          </p:cNvSpPr>
          <p:nvPr>
            <p:ph type="body" idx="1"/>
          </p:nvPr>
        </p:nvSpPr>
        <p:spPr>
          <a:xfrm>
            <a:off x="4825907" y="826894"/>
            <a:ext cx="6341766" cy="537273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rPr>
              <a:t>W ramach działań na rzecz zrównoważonego rozwoju EHL opracowuje plany klimatyczne mające na celu zmniejszenie wpływu na środowisko. Długoterminowe cele środowiskowe obejmują dalsze zmniejszenie zużycia energii, ograniczenie produkcji odpadów i efektywne zarządzanie zasobami wodnymi. </a:t>
            </a:r>
            <a:endParaRPr b="0" i="0" dirty="0">
              <a:solidFill>
                <a:srgbClr val="0D0D0D"/>
              </a:solidFill>
              <a:highlight>
                <a:srgbClr val="FFFFFF"/>
              </a:highlight>
            </a:endParaRPr>
          </a:p>
          <a:p>
            <a:pPr marL="228600" lvl="0" indent="-228600" algn="just" rtl="0">
              <a:lnSpc>
                <a:spcPct val="103333"/>
              </a:lnSpc>
              <a:spcBef>
                <a:spcPts val="0"/>
              </a:spcBef>
              <a:spcAft>
                <a:spcPts val="0"/>
              </a:spcAft>
              <a:buClr>
                <a:srgbClr val="595959"/>
              </a:buClr>
              <a:buSzPts val="2400"/>
              <a:buNone/>
            </a:pPr>
            <a:endParaRPr dirty="0">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rPr>
              <a:t>EHL angażuje się we współpracę z lokalnymi społecznościami, udostępniając swoją wiedzę i umiejętności. Organizuje kursy mistrzowskie w lokalnych restauracjach, które wspierają reintegrację zawodową i wspierają inicjatywy lokalnych społeczności.</a:t>
            </a:r>
            <a:endParaRPr dirty="0"/>
          </a:p>
        </p:txBody>
      </p:sp>
      <p:sp>
        <p:nvSpPr>
          <p:cNvPr id="448" name="Google Shape;448;p2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EHL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8"/>
          <p:cNvSpPr txBox="1">
            <a:spLocks noGrp="1"/>
          </p:cNvSpPr>
          <p:nvPr>
            <p:ph type="body" idx="1"/>
          </p:nvPr>
        </p:nvSpPr>
        <p:spPr>
          <a:xfrm>
            <a:off x="4663440" y="653144"/>
            <a:ext cx="6504233" cy="5340178"/>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None/>
            </a:pPr>
            <a:r>
              <a:rPr lang="pl-PL" b="0" i="0" u="none" strike="noStrike" dirty="0">
                <a:solidFill>
                  <a:srgbClr val="010101"/>
                </a:solidFill>
                <a:highlight>
                  <a:srgbClr val="FFFFFF"/>
                </a:highlight>
              </a:rPr>
              <a:t>Zymetria to innowacyjna firma badawczo-analityczna, która łączy doświadczenie w badaniach marketingowych, nauce o danych i technologii. Opracowali oni pakiet SUSTA, zaprojektowany w celu zapewnienia wiedzy i narzędzi do audytu, budowania zrównoważonych strategii, tworzenia tych strategii, ich realizacji i ostatecznie pomiaru ich skuteczności.</a:t>
            </a:r>
            <a:endParaRPr sz="1800" dirty="0">
              <a:solidFill>
                <a:srgbClr val="73B64B"/>
              </a:solidFill>
            </a:endParaRPr>
          </a:p>
        </p:txBody>
      </p:sp>
      <p:sp>
        <p:nvSpPr>
          <p:cNvPr id="454" name="Google Shape;454;p2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ZYMETRIA</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f056c7f018_0_6"/>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Font typeface="Arial"/>
              <a:buNone/>
            </a:pPr>
            <a:r>
              <a:rPr lang="pl-PL" dirty="0">
                <a:solidFill>
                  <a:srgbClr val="010101"/>
                </a:solidFill>
                <a:highlight>
                  <a:schemeClr val="lt1"/>
                </a:highlight>
              </a:rPr>
              <a:t>Założona 10 lat temu przez partnerki zarządzające Barbarę </a:t>
            </a:r>
            <a:r>
              <a:rPr lang="pl-PL" dirty="0" err="1">
                <a:solidFill>
                  <a:srgbClr val="010101"/>
                </a:solidFill>
                <a:highlight>
                  <a:schemeClr val="lt1"/>
                </a:highlight>
              </a:rPr>
              <a:t>Krug</a:t>
            </a:r>
            <a:r>
              <a:rPr lang="pl-PL" dirty="0">
                <a:solidFill>
                  <a:srgbClr val="010101"/>
                </a:solidFill>
                <a:highlight>
                  <a:schemeClr val="lt1"/>
                </a:highlight>
              </a:rPr>
              <a:t> i Edytę Czarnotę, Zymetria jest aktywnie zaangażowana we wspieranie rozwoju marki, badania nowych produktów i optymalizację biznesu poprzez działania badawcze. Obecnie rozszerza swoją wiedzę specjalistyczną o zrównoważone praktyki w biznesie, pomagając klientom w uzyskaniu przewagi w szybko zmieniającym się krajobrazie.</a:t>
            </a:r>
            <a:endParaRPr dirty="0"/>
          </a:p>
        </p:txBody>
      </p:sp>
      <p:sp>
        <p:nvSpPr>
          <p:cNvPr id="461" name="Google Shape;461;g2f056c7f018_0_6"/>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pl-PL" dirty="0"/>
              <a:t>ZYMETRIA</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ZYMETRIA</a:t>
            </a:r>
            <a:endParaRPr dirty="0"/>
          </a:p>
        </p:txBody>
      </p:sp>
      <p:sp>
        <p:nvSpPr>
          <p:cNvPr id="467" name="Google Shape;467;p29"/>
          <p:cNvSpPr txBox="1">
            <a:spLocks noGrp="1"/>
          </p:cNvSpPr>
          <p:nvPr>
            <p:ph type="body" idx="1"/>
          </p:nvPr>
        </p:nvSpPr>
        <p:spPr>
          <a:xfrm>
            <a:off x="4825907" y="406400"/>
            <a:ext cx="6341766" cy="558692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solidFill>
                  <a:srgbClr val="010101"/>
                </a:solidFill>
              </a:rPr>
              <a:t>Katarzyna Król, przemawiając w imieniu </a:t>
            </a:r>
            <a:r>
              <a:rPr lang="pl-PL" dirty="0" err="1">
                <a:solidFill>
                  <a:srgbClr val="010101"/>
                </a:solidFill>
              </a:rPr>
              <a:t>Zymetrii</a:t>
            </a:r>
            <a:r>
              <a:rPr lang="pl-PL" dirty="0">
                <a:solidFill>
                  <a:srgbClr val="010101"/>
                </a:solidFill>
              </a:rPr>
              <a:t>, podkreśla ich zaangażowanie w zrównoważony rozwój, zaczynając od siebie. Jest pierwszą i jedyną agencją badawczą w Polsce, która obliczyła swój ślad węglowy na 2022 r., zgodnie z protokołem GHG i normami ISO-14064-1 (obejmującymi zakresy 1, 2 i 3), i określiła cele redukcji w oparciu o te oceny.</a:t>
            </a:r>
            <a:endParaRPr sz="2000" dirty="0">
              <a:solidFill>
                <a:srgbClr val="73B64B"/>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f056c7f018_0_12"/>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pl-PL" dirty="0"/>
              <a:t>ZYMETRIA</a:t>
            </a:r>
            <a:endParaRPr dirty="0"/>
          </a:p>
        </p:txBody>
      </p:sp>
      <p:sp>
        <p:nvSpPr>
          <p:cNvPr id="474" name="Google Shape;474;g2f056c7f018_0_12"/>
          <p:cNvSpPr txBox="1">
            <a:spLocks noGrp="1"/>
          </p:cNvSpPr>
          <p:nvPr>
            <p:ph type="body" idx="1"/>
          </p:nvPr>
        </p:nvSpPr>
        <p:spPr>
          <a:xfrm>
            <a:off x="4562856" y="406878"/>
            <a:ext cx="6604751" cy="6039642"/>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Font typeface="Arial"/>
              <a:buNone/>
            </a:pPr>
            <a:r>
              <a:rPr lang="pl-PL" dirty="0">
                <a:solidFill>
                  <a:srgbClr val="010101"/>
                </a:solidFill>
              </a:rPr>
              <a:t>Podejście Zymetria obejmuje nie tylko dostarczanie praktycznych zaleceń opartych na wiedzy eksperckiej i zoptymalizowanych procesach badawczych, ale także wykazuje proaktywne podejście do zrównoważonego rozwoju poprzez wdrażanie inicjatyw wewnętrznych i dalsze rozszerzanie tych praktyk na swoich klientów. Ich kompleksowe usługi mają na celu umożliwienie firmom nawigacji i rozwoju w erze, w której zrównoważony rozwój jest coraz bardziej integralną częścią sukcesu.</a:t>
            </a:r>
            <a:endParaRPr dirty="0">
              <a:solidFill>
                <a:srgbClr val="01010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“Zasady zrównoważonego rozwoju są integralną częścią działalności firmy Siemens - są wpisane w nasze DNA. Włączamy je do wszystkich naszych działań, na każdym etapie. Zapewniamy naszym klientom i interesariuszom narzędzia do zrównoważonego rozwoju, przekształcając branże, w których działają.”</a:t>
            </a:r>
            <a:endParaRPr dirty="0"/>
          </a:p>
        </p:txBody>
      </p:sp>
      <p:sp>
        <p:nvSpPr>
          <p:cNvPr id="480" name="Google Shape;480;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SIEMENS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3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487" name="Google Shape;487;p3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04</a:t>
            </a:r>
            <a:endParaRPr/>
          </a:p>
        </p:txBody>
      </p:sp>
      <p:sp>
        <p:nvSpPr>
          <p:cNvPr id="488" name="Google Shape;488;p3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89" name="Google Shape;489;p32"/>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Test wiedzy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indent="0">
              <a:lnSpc>
                <a:spcPct val="150000"/>
              </a:lnSpc>
            </a:pPr>
            <a:r>
              <a:rPr lang="pl-PL" b="1" dirty="0">
                <a:solidFill>
                  <a:srgbClr val="000000"/>
                </a:solidFill>
              </a:rPr>
              <a:t>Jakie są główne cele „zrównoważonego rozwoju” w biznesie?</a:t>
            </a:r>
            <a:endParaRPr lang="en-GB" b="1" dirty="0">
              <a:solidFill>
                <a:srgbClr val="000000"/>
              </a:solidFill>
            </a:endParaRPr>
          </a:p>
          <a:p>
            <a:pPr indent="-457200">
              <a:lnSpc>
                <a:spcPct val="150000"/>
              </a:lnSpc>
              <a:buFont typeface="+mj-lt"/>
              <a:buAutoNum type="alphaUcPeriod"/>
            </a:pPr>
            <a:r>
              <a:rPr lang="pl-PL" dirty="0">
                <a:solidFill>
                  <a:srgbClr val="000000"/>
                </a:solidFill>
              </a:rPr>
              <a:t>Ekonomiczny</a:t>
            </a:r>
          </a:p>
          <a:p>
            <a:pPr indent="-457200">
              <a:lnSpc>
                <a:spcPct val="150000"/>
              </a:lnSpc>
              <a:buFont typeface="+mj-lt"/>
              <a:buAutoNum type="alphaUcPeriod"/>
            </a:pPr>
            <a:r>
              <a:rPr lang="pl-PL" dirty="0">
                <a:solidFill>
                  <a:srgbClr val="000000"/>
                </a:solidFill>
              </a:rPr>
              <a:t>Środowisko</a:t>
            </a:r>
          </a:p>
          <a:p>
            <a:pPr indent="-457200">
              <a:lnSpc>
                <a:spcPct val="150000"/>
              </a:lnSpc>
              <a:buFont typeface="+mj-lt"/>
              <a:buAutoNum type="alphaUcPeriod"/>
            </a:pPr>
            <a:r>
              <a:rPr lang="pl-PL" dirty="0">
                <a:solidFill>
                  <a:srgbClr val="000000"/>
                </a:solidFill>
              </a:rPr>
              <a:t>Społeczny</a:t>
            </a:r>
          </a:p>
          <a:p>
            <a:pPr indent="-457200">
              <a:lnSpc>
                <a:spcPct val="150000"/>
              </a:lnSpc>
              <a:buFont typeface="+mj-lt"/>
              <a:buAutoNum type="alphaUcPeriod"/>
            </a:pPr>
            <a:r>
              <a:rPr lang="pl-PL" dirty="0">
                <a:solidFill>
                  <a:srgbClr val="000000"/>
                </a:solidFill>
              </a:rPr>
              <a:t>Wszystkie</a:t>
            </a:r>
          </a:p>
          <a:p>
            <a:pPr indent="-457200">
              <a:lnSpc>
                <a:spcPct val="150000"/>
              </a:lnSpc>
              <a:buFont typeface="+mj-lt"/>
              <a:buAutoNum type="alphaUcPeriod"/>
            </a:pPr>
            <a:r>
              <a:rPr lang="pl-PL" dirty="0">
                <a:solidFill>
                  <a:srgbClr val="000000"/>
                </a:solidFill>
              </a:rPr>
              <a:t>Żaden z nich</a:t>
            </a:r>
            <a:endParaRPr dirty="0">
              <a:solidFill>
                <a:srgbClr val="000000"/>
              </a:solidFill>
            </a:endParaRPr>
          </a:p>
        </p:txBody>
      </p:sp>
      <p:sp>
        <p:nvSpPr>
          <p:cNvPr id="495" name="Google Shape;495;p6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Q1</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8"/>
          <p:cNvSpPr txBox="1">
            <a:spLocks noGrp="1"/>
          </p:cNvSpPr>
          <p:nvPr>
            <p:ph type="body" idx="1"/>
          </p:nvPr>
        </p:nvSpPr>
        <p:spPr>
          <a:xfrm>
            <a:off x="4608576" y="826894"/>
            <a:ext cx="6559097" cy="5166427"/>
          </a:xfrm>
          <a:prstGeom prst="rect">
            <a:avLst/>
          </a:prstGeom>
          <a:noFill/>
          <a:ln>
            <a:noFill/>
          </a:ln>
        </p:spPr>
        <p:txBody>
          <a:bodyPr spcFirstLastPara="1" wrap="square" lIns="91425" tIns="45700" rIns="91425" bIns="45700" anchor="t" anchorCtr="0">
            <a:noAutofit/>
          </a:bodyPr>
          <a:lstStyle/>
          <a:p>
            <a:pPr marL="0" lvl="0" indent="0">
              <a:lnSpc>
                <a:spcPct val="150000"/>
              </a:lnSpc>
            </a:pPr>
            <a:r>
              <a:rPr lang="pl-PL" b="1" dirty="0">
                <a:solidFill>
                  <a:srgbClr val="000000"/>
                </a:solidFill>
              </a:rPr>
              <a:t>W którym roku Organizacja Narodów Zjednoczonych po raz pierwszy zdefiniowała zrównoważony rozwój?</a:t>
            </a:r>
            <a:endParaRPr b="1" dirty="0">
              <a:solidFill>
                <a:srgbClr val="000000"/>
              </a:solidFill>
            </a:endParaRPr>
          </a:p>
          <a:p>
            <a:pPr lvl="0" indent="-457200">
              <a:lnSpc>
                <a:spcPct val="150000"/>
              </a:lnSpc>
              <a:buFont typeface="+mj-lt"/>
              <a:buAutoNum type="alphaUcPeriod"/>
            </a:pPr>
            <a:r>
              <a:rPr lang="pl-PL" dirty="0">
                <a:solidFill>
                  <a:srgbClr val="000000"/>
                </a:solidFill>
              </a:rPr>
              <a:t>1948</a:t>
            </a:r>
            <a:endParaRPr lang="en-GB" dirty="0">
              <a:solidFill>
                <a:srgbClr val="000000"/>
              </a:solidFill>
            </a:endParaRPr>
          </a:p>
          <a:p>
            <a:pPr lvl="0" indent="-457200">
              <a:lnSpc>
                <a:spcPct val="150000"/>
              </a:lnSpc>
              <a:buFont typeface="+mj-lt"/>
              <a:buAutoNum type="alphaUcPeriod"/>
            </a:pPr>
            <a:r>
              <a:rPr lang="pl-PL" dirty="0">
                <a:solidFill>
                  <a:srgbClr val="000000"/>
                </a:solidFill>
              </a:rPr>
              <a:t>1987</a:t>
            </a:r>
            <a:endParaRPr lang="en-GB" dirty="0">
              <a:solidFill>
                <a:srgbClr val="000000"/>
              </a:solidFill>
            </a:endParaRPr>
          </a:p>
          <a:p>
            <a:pPr lvl="0" indent="-457200">
              <a:lnSpc>
                <a:spcPct val="150000"/>
              </a:lnSpc>
              <a:buFont typeface="+mj-lt"/>
              <a:buAutoNum type="alphaUcPeriod"/>
            </a:pPr>
            <a:r>
              <a:rPr lang="pl-PL" dirty="0">
                <a:solidFill>
                  <a:srgbClr val="000000"/>
                </a:solidFill>
              </a:rPr>
              <a:t>2000</a:t>
            </a:r>
            <a:endParaRPr lang="en-GB" dirty="0">
              <a:solidFill>
                <a:srgbClr val="000000"/>
              </a:solidFill>
            </a:endParaRPr>
          </a:p>
          <a:p>
            <a:pPr lvl="0" indent="-457200">
              <a:lnSpc>
                <a:spcPct val="150000"/>
              </a:lnSpc>
              <a:buFont typeface="+mj-lt"/>
              <a:buAutoNum type="alphaUcPeriod"/>
            </a:pPr>
            <a:r>
              <a:rPr lang="pl-PL" dirty="0">
                <a:solidFill>
                  <a:srgbClr val="000000"/>
                </a:solidFill>
              </a:rPr>
              <a:t>2016</a:t>
            </a:r>
            <a:endParaRPr dirty="0">
              <a:solidFill>
                <a:srgbClr val="000000"/>
              </a:solidFill>
            </a:endParaRPr>
          </a:p>
        </p:txBody>
      </p:sp>
      <p:sp>
        <p:nvSpPr>
          <p:cNvPr id="501" name="Google Shape;501;p6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00"/>
              </a:spcBef>
              <a:spcAft>
                <a:spcPts val="0"/>
              </a:spcAft>
              <a:buClr>
                <a:srgbClr val="1E75B0"/>
              </a:buClr>
              <a:buSzPts val="1200"/>
              <a:buNone/>
            </a:pPr>
            <a:r>
              <a:rPr lang="pl-PL" sz="2400" b="1" dirty="0">
                <a:solidFill>
                  <a:srgbClr val="000000"/>
                </a:solidFill>
                <a:highlight>
                  <a:srgbClr val="FFFFFF"/>
                </a:highlight>
              </a:rPr>
              <a:t>Wdrażanie zrównoważonego myślenia w firmie to:</a:t>
            </a:r>
            <a:endParaRPr lang="en-GB" b="1" dirty="0">
              <a:solidFill>
                <a:srgbClr val="000000"/>
              </a:solidFill>
              <a:highlight>
                <a:srgbClr val="FFFFFF"/>
              </a:highlight>
            </a:endParaRPr>
          </a:p>
          <a:p>
            <a:pPr indent="-457200">
              <a:lnSpc>
                <a:spcPct val="150000"/>
              </a:lnSpc>
              <a:buFont typeface="+mj-lt"/>
              <a:buAutoNum type="alphaUcPeriod"/>
            </a:pPr>
            <a:r>
              <a:rPr lang="pl-PL" dirty="0">
                <a:solidFill>
                  <a:srgbClr val="000000"/>
                </a:solidFill>
              </a:rPr>
              <a:t>Proces jednoetapowy</a:t>
            </a:r>
          </a:p>
          <a:p>
            <a:pPr indent="-457200">
              <a:lnSpc>
                <a:spcPct val="150000"/>
              </a:lnSpc>
              <a:buFont typeface="+mj-lt"/>
              <a:buAutoNum type="alphaUcPeriod"/>
            </a:pPr>
            <a:r>
              <a:rPr lang="pl-PL" dirty="0">
                <a:solidFill>
                  <a:srgbClr val="000000"/>
                </a:solidFill>
              </a:rPr>
              <a:t>Proces wieloetapowy</a:t>
            </a:r>
          </a:p>
          <a:p>
            <a:pPr indent="-457200">
              <a:lnSpc>
                <a:spcPct val="150000"/>
              </a:lnSpc>
              <a:buFont typeface="+mj-lt"/>
              <a:buAutoNum type="alphaUcPeriod"/>
            </a:pPr>
            <a:r>
              <a:rPr lang="pl-PL" dirty="0">
                <a:solidFill>
                  <a:srgbClr val="000000"/>
                </a:solidFill>
              </a:rPr>
              <a:t>Działanie ad hoc</a:t>
            </a:r>
            <a:endParaRPr dirty="0">
              <a:solidFill>
                <a:srgbClr val="000000"/>
              </a:solidFill>
            </a:endParaRPr>
          </a:p>
        </p:txBody>
      </p:sp>
      <p:sp>
        <p:nvSpPr>
          <p:cNvPr id="507" name="Google Shape;507;p6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Wprowadzenie do modułu</a:t>
            </a:r>
            <a:endParaRPr dirty="0"/>
          </a:p>
        </p:txBody>
      </p:sp>
      <p:sp>
        <p:nvSpPr>
          <p:cNvPr id="234" name="Google Shape;234;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Zrównoważona działalność biznesowa</a:t>
            </a:r>
            <a:endParaRPr dirty="0"/>
          </a:p>
        </p:txBody>
      </p:sp>
      <p:sp>
        <p:nvSpPr>
          <p:cNvPr id="235" name="Google Shape;235;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Analizy przypadków</a:t>
            </a:r>
            <a:endParaRPr dirty="0"/>
          </a:p>
        </p:txBody>
      </p:sp>
      <p:sp>
        <p:nvSpPr>
          <p:cNvPr id="236" name="Google Shape;236;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Test wiedzy</a:t>
            </a:r>
            <a:endParaRPr dirty="0"/>
          </a:p>
        </p:txBody>
      </p:sp>
      <p:sp>
        <p:nvSpPr>
          <p:cNvPr id="237" name="Google Shape;237;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Kluczowe terminy i definicje</a:t>
            </a:r>
            <a:endParaRPr dirty="0"/>
          </a:p>
        </p:txBody>
      </p:sp>
      <p:sp>
        <p:nvSpPr>
          <p:cNvPr id="238" name="Google Shape;238;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SPIS TREŚCI</a:t>
            </a:r>
            <a:endParaRPr dirty="0"/>
          </a:p>
        </p:txBody>
      </p:sp>
      <p:sp>
        <p:nvSpPr>
          <p:cNvPr id="239" name="Google Shape;239;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01</a:t>
            </a:r>
            <a:endParaRPr/>
          </a:p>
        </p:txBody>
      </p:sp>
      <p:sp>
        <p:nvSpPr>
          <p:cNvPr id="240" name="Google Shape;240;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02</a:t>
            </a:r>
            <a:endParaRPr/>
          </a:p>
        </p:txBody>
      </p:sp>
      <p:sp>
        <p:nvSpPr>
          <p:cNvPr id="241" name="Google Shape;241;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03</a:t>
            </a:r>
            <a:endParaRPr/>
          </a:p>
        </p:txBody>
      </p:sp>
      <p:sp>
        <p:nvSpPr>
          <p:cNvPr id="242" name="Google Shape;242;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04</a:t>
            </a:r>
            <a:endParaRPr/>
          </a:p>
        </p:txBody>
      </p:sp>
      <p:sp>
        <p:nvSpPr>
          <p:cNvPr id="243" name="Google Shape;243;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05</a:t>
            </a:r>
            <a:endParaRPr/>
          </a:p>
        </p:txBody>
      </p:sp>
      <p:sp>
        <p:nvSpPr>
          <p:cNvPr id="244" name="Google Shape;244;p3"/>
          <p:cNvSpPr txBox="1"/>
          <p:nvPr/>
        </p:nvSpPr>
        <p:spPr>
          <a:xfrm>
            <a:off x="5385282" y="4641650"/>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pl-PL" sz="2400" b="0" i="0" u="none" strike="noStrike" cap="none" dirty="0">
                <a:solidFill>
                  <a:srgbClr val="595959"/>
                </a:solidFill>
                <a:latin typeface="Calibri"/>
                <a:ea typeface="Calibri"/>
                <a:cs typeface="Calibri"/>
                <a:sym typeface="Calibri"/>
              </a:rPr>
              <a:t>Wykaz źródeł</a:t>
            </a:r>
            <a:endParaRPr sz="1400" b="0" i="0" u="none" strike="noStrike" cap="none" dirty="0">
              <a:solidFill>
                <a:srgbClr val="000000"/>
              </a:solidFill>
              <a:latin typeface="Arial"/>
              <a:ea typeface="Arial"/>
              <a:cs typeface="Arial"/>
              <a:sym typeface="Arial"/>
            </a:endParaRPr>
          </a:p>
        </p:txBody>
      </p:sp>
      <p:sp>
        <p:nvSpPr>
          <p:cNvPr id="245" name="Google Shape;245;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pl-PL"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E75B0"/>
              </a:buClr>
              <a:buSzPts val="1200"/>
              <a:buNone/>
            </a:pPr>
            <a:r>
              <a:rPr lang="pl-PL" sz="2400" b="1" dirty="0">
                <a:solidFill>
                  <a:srgbClr val="000000"/>
                </a:solidFill>
              </a:rPr>
              <a:t>Proszę o rozwinięcie skrótu </a:t>
            </a:r>
            <a:r>
              <a:rPr lang="en-US" sz="2400" b="1" dirty="0">
                <a:solidFill>
                  <a:srgbClr val="000000"/>
                </a:solidFill>
              </a:rPr>
              <a:t>ESG</a:t>
            </a:r>
            <a:endParaRPr lang="en-US" dirty="0"/>
          </a:p>
          <a:p>
            <a:pPr lvl="0" indent="-457200">
              <a:lnSpc>
                <a:spcPct val="150000"/>
              </a:lnSpc>
              <a:buFont typeface="+mj-lt"/>
              <a:buAutoNum type="alphaUcPeriod"/>
            </a:pPr>
            <a:r>
              <a:rPr lang="en-US" dirty="0">
                <a:solidFill>
                  <a:srgbClr val="000000"/>
                </a:solidFill>
              </a:rPr>
              <a:t>Cel </a:t>
            </a:r>
            <a:r>
              <a:rPr lang="en-US" dirty="0" err="1">
                <a:solidFill>
                  <a:srgbClr val="000000"/>
                </a:solidFill>
              </a:rPr>
              <a:t>wspierający</a:t>
            </a:r>
            <a:r>
              <a:rPr lang="en-US" dirty="0">
                <a:solidFill>
                  <a:srgbClr val="000000"/>
                </a:solidFill>
              </a:rPr>
              <a:t> </a:t>
            </a:r>
            <a:r>
              <a:rPr lang="en-US" dirty="0" err="1">
                <a:solidFill>
                  <a:srgbClr val="000000"/>
                </a:solidFill>
              </a:rPr>
              <a:t>środowisko</a:t>
            </a:r>
            <a:endParaRPr lang="pl-PL" dirty="0">
              <a:solidFill>
                <a:srgbClr val="000000"/>
              </a:solidFill>
            </a:endParaRPr>
          </a:p>
          <a:p>
            <a:pPr lvl="0" indent="-457200">
              <a:lnSpc>
                <a:spcPct val="150000"/>
              </a:lnSpc>
              <a:buFont typeface="+mj-lt"/>
              <a:buAutoNum type="alphaUcPeriod"/>
            </a:pPr>
            <a:r>
              <a:rPr lang="pl-PL" dirty="0">
                <a:solidFill>
                  <a:srgbClr val="000000"/>
                </a:solidFill>
              </a:rPr>
              <a:t>Środowisko, społeczeństwo, zarządzanie</a:t>
            </a:r>
          </a:p>
          <a:p>
            <a:pPr lvl="0" indent="-457200">
              <a:lnSpc>
                <a:spcPct val="150000"/>
              </a:lnSpc>
              <a:buFont typeface="+mj-lt"/>
              <a:buAutoNum type="alphaUcPeriod"/>
            </a:pPr>
            <a:r>
              <a:rPr lang="pl-PL" dirty="0">
                <a:solidFill>
                  <a:srgbClr val="000000"/>
                </a:solidFill>
              </a:rPr>
              <a:t>Cele zrównoważonego rozwoju energetycznego</a:t>
            </a:r>
            <a:endParaRPr dirty="0">
              <a:solidFill>
                <a:srgbClr val="000000"/>
              </a:solidFill>
            </a:endParaRPr>
          </a:p>
        </p:txBody>
      </p:sp>
      <p:sp>
        <p:nvSpPr>
          <p:cNvPr id="513" name="Google Shape;513;p7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Q4</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Klucz</a:t>
            </a:r>
            <a:r>
              <a:rPr lang="en-US" dirty="0"/>
              <a:t> </a:t>
            </a:r>
            <a:r>
              <a:rPr lang="en-US" dirty="0" err="1"/>
              <a:t>odpowiedzi</a:t>
            </a:r>
            <a:endParaRPr dirty="0"/>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dirty="0">
                <a:solidFill>
                  <a:srgbClr val="000000"/>
                </a:solidFill>
              </a:rPr>
              <a:t>Q1: D</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Q2: B </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Q3: B</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Q4: B</a:t>
            </a:r>
          </a:p>
        </p:txBody>
      </p:sp>
    </p:spTree>
    <p:extLst>
      <p:ext uri="{BB962C8B-B14F-4D97-AF65-F5344CB8AC3E}">
        <p14:creationId xmlns:p14="http://schemas.microsoft.com/office/powerpoint/2010/main" val="2724246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3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99128" y="746272"/>
            <a:ext cx="10203652" cy="5365455"/>
          </a:xfrm>
          <a:prstGeom prst="rect">
            <a:avLst/>
          </a:prstGeom>
          <a:solidFill>
            <a:srgbClr val="BFBFBF"/>
          </a:solidFill>
          <a:ln>
            <a:noFill/>
          </a:ln>
        </p:spPr>
      </p:pic>
      <p:sp>
        <p:nvSpPr>
          <p:cNvPr id="519" name="Google Shape;519;p31"/>
          <p:cNvSpPr/>
          <p:nvPr/>
        </p:nvSpPr>
        <p:spPr>
          <a:xfrm>
            <a:off x="799128" y="2218267"/>
            <a:ext cx="10203652" cy="2733893"/>
          </a:xfrm>
          <a:prstGeom prst="rect">
            <a:avLst/>
          </a:prstGeom>
          <a:solidFill>
            <a:srgbClr val="73B64B">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20" name="Google Shape;520;p31"/>
          <p:cNvGrpSpPr/>
          <p:nvPr/>
        </p:nvGrpSpPr>
        <p:grpSpPr>
          <a:xfrm>
            <a:off x="5352087" y="1358729"/>
            <a:ext cx="1487826" cy="1083162"/>
            <a:chOff x="3400450" y="986392"/>
            <a:chExt cx="1487826" cy="1083162"/>
          </a:xfrm>
        </p:grpSpPr>
        <p:sp>
          <p:nvSpPr>
            <p:cNvPr id="521" name="Google Shape;521;p31"/>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2" name="Google Shape;522;p31"/>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3" name="Google Shape;523;p31"/>
          <p:cNvSpPr txBox="1"/>
          <p:nvPr/>
        </p:nvSpPr>
        <p:spPr>
          <a:xfrm>
            <a:off x="4320265" y="4301609"/>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200"/>
              <a:buFont typeface="Arial"/>
              <a:buNone/>
            </a:pPr>
            <a:r>
              <a:rPr lang="pl-PL" sz="2200" b="1" i="0" u="none" strike="noStrike" cap="none">
                <a:solidFill>
                  <a:schemeClr val="lt1"/>
                </a:solidFill>
                <a:latin typeface="Calibri"/>
                <a:ea typeface="Calibri"/>
                <a:cs typeface="Calibri"/>
                <a:sym typeface="Calibri"/>
              </a:rPr>
              <a:t>David Attenborough</a:t>
            </a:r>
            <a:endParaRPr sz="1400" b="0" i="0" u="none" strike="noStrike" cap="none">
              <a:solidFill>
                <a:srgbClr val="000000"/>
              </a:solidFill>
              <a:latin typeface="Arial"/>
              <a:ea typeface="Arial"/>
              <a:cs typeface="Arial"/>
              <a:sym typeface="Arial"/>
            </a:endParaRPr>
          </a:p>
        </p:txBody>
      </p:sp>
      <p:sp>
        <p:nvSpPr>
          <p:cNvPr id="524" name="Google Shape;524;p31"/>
          <p:cNvSpPr txBox="1"/>
          <p:nvPr/>
        </p:nvSpPr>
        <p:spPr>
          <a:xfrm>
            <a:off x="799128" y="2665515"/>
            <a:ext cx="10203652"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pl-PL" sz="3000" b="1" i="0" u="none" strike="noStrike" cap="none" dirty="0">
                <a:solidFill>
                  <a:schemeClr val="lt1"/>
                </a:solidFill>
                <a:latin typeface="Calibri"/>
                <a:ea typeface="Calibri"/>
                <a:cs typeface="Calibri"/>
                <a:sym typeface="Calibri"/>
              </a:rPr>
              <a:t>Istnieje droga do zrównoważonego rozwoju. Jest to ścieżka, która może prowadzić do lepszej przyszłości dla całego życia na Ziemi</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3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531" name="Google Shape;531;p3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05</a:t>
            </a:r>
            <a:endParaRPr/>
          </a:p>
        </p:txBody>
      </p:sp>
      <p:sp>
        <p:nvSpPr>
          <p:cNvPr id="532" name="Google Shape;532;p3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33" name="Google Shape;533;p35"/>
          <p:cNvSpPr txBox="1"/>
          <p:nvPr/>
        </p:nvSpPr>
        <p:spPr>
          <a:xfrm>
            <a:off x="6025679" y="4642627"/>
            <a:ext cx="463054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Kluczowe terminy i definicje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6"/>
          <p:cNvSpPr txBox="1">
            <a:spLocks noGrp="1"/>
          </p:cNvSpPr>
          <p:nvPr>
            <p:ph type="body" idx="1"/>
          </p:nvPr>
        </p:nvSpPr>
        <p:spPr>
          <a:xfrm>
            <a:off x="4656065" y="530290"/>
            <a:ext cx="6341766" cy="5166427"/>
          </a:xfrm>
          <a:prstGeom prst="rect">
            <a:avLst/>
          </a:prstGeom>
          <a:noFill/>
          <a:ln>
            <a:noFill/>
          </a:ln>
        </p:spPr>
        <p:txBody>
          <a:bodyPr spcFirstLastPara="1" wrap="square" lIns="91425" tIns="45700" rIns="91425" bIns="45700" anchor="t" anchorCtr="0">
            <a:noAutofit/>
          </a:bodyPr>
          <a:lstStyle/>
          <a:p>
            <a:pPr marL="457200" lvl="0" indent="-457200" algn="l" rtl="0">
              <a:lnSpc>
                <a:spcPct val="103333"/>
              </a:lnSpc>
              <a:spcBef>
                <a:spcPts val="0"/>
              </a:spcBef>
              <a:spcAft>
                <a:spcPts val="0"/>
              </a:spcAft>
              <a:buClr>
                <a:srgbClr val="0D0D0D"/>
              </a:buClr>
              <a:buSzPts val="2400"/>
              <a:buAutoNum type="arabicPeriod"/>
            </a:pPr>
            <a:r>
              <a:rPr lang="pl-PL" i="0" dirty="0">
                <a:solidFill>
                  <a:srgbClr val="0D0D0D"/>
                </a:solidFill>
                <a:highlight>
                  <a:srgbClr val="FFFFFF"/>
                </a:highlight>
              </a:rPr>
              <a:t>Zrównoważony rozwój</a:t>
            </a:r>
          </a:p>
          <a:p>
            <a:pPr marL="457200" lvl="0" indent="-457200" algn="l" rtl="0">
              <a:lnSpc>
                <a:spcPct val="103333"/>
              </a:lnSpc>
              <a:spcBef>
                <a:spcPts val="0"/>
              </a:spcBef>
              <a:spcAft>
                <a:spcPts val="0"/>
              </a:spcAft>
              <a:buClr>
                <a:srgbClr val="0D0D0D"/>
              </a:buClr>
              <a:buSzPts val="2400"/>
              <a:buAutoNum type="arabicPeriod"/>
            </a:pPr>
            <a:r>
              <a:rPr lang="pl-PL" i="0" dirty="0">
                <a:solidFill>
                  <a:srgbClr val="0D0D0D"/>
                </a:solidFill>
                <a:highlight>
                  <a:srgbClr val="FFFFFF"/>
                </a:highlight>
              </a:rPr>
              <a:t>Zielone technologie</a:t>
            </a:r>
          </a:p>
          <a:p>
            <a:pPr marL="457200" lvl="0" indent="-457200" algn="l" rtl="0">
              <a:lnSpc>
                <a:spcPct val="103333"/>
              </a:lnSpc>
              <a:spcBef>
                <a:spcPts val="0"/>
              </a:spcBef>
              <a:spcAft>
                <a:spcPts val="0"/>
              </a:spcAft>
              <a:buClr>
                <a:srgbClr val="0D0D0D"/>
              </a:buClr>
              <a:buSzPts val="2400"/>
              <a:buAutoNum type="arabicPeriod"/>
            </a:pPr>
            <a:r>
              <a:rPr lang="pl-PL" i="0" dirty="0">
                <a:solidFill>
                  <a:srgbClr val="0D0D0D"/>
                </a:solidFill>
                <a:highlight>
                  <a:srgbClr val="FFFFFF"/>
                </a:highlight>
              </a:rPr>
              <a:t>Emisje gazów cieplarnianych</a:t>
            </a:r>
          </a:p>
          <a:p>
            <a:pPr marL="457200" lvl="0" indent="-457200" algn="l" rtl="0">
              <a:lnSpc>
                <a:spcPct val="103333"/>
              </a:lnSpc>
              <a:spcBef>
                <a:spcPts val="0"/>
              </a:spcBef>
              <a:spcAft>
                <a:spcPts val="0"/>
              </a:spcAft>
              <a:buClr>
                <a:srgbClr val="0D0D0D"/>
              </a:buClr>
              <a:buSzPts val="2400"/>
              <a:buAutoNum type="arabicPeriod"/>
            </a:pPr>
            <a:r>
              <a:rPr lang="pl-PL" i="0" dirty="0">
                <a:solidFill>
                  <a:srgbClr val="0D0D0D"/>
                </a:solidFill>
                <a:highlight>
                  <a:srgbClr val="FFFFFF"/>
                </a:highlight>
              </a:rPr>
              <a:t>Społeczna odpowiedzialność biznesu (CSR)</a:t>
            </a:r>
            <a:endParaRPr dirty="0">
              <a:solidFill>
                <a:srgbClr val="0D0D0D"/>
              </a:solidFill>
              <a:highlight>
                <a:srgbClr val="FFFFFF"/>
              </a:highlight>
            </a:endParaRPr>
          </a:p>
          <a:p>
            <a:pPr marL="457200" lvl="0" indent="-457200" algn="l" rtl="0">
              <a:lnSpc>
                <a:spcPct val="103333"/>
              </a:lnSpc>
              <a:spcBef>
                <a:spcPts val="0"/>
              </a:spcBef>
              <a:spcAft>
                <a:spcPts val="0"/>
              </a:spcAft>
              <a:buClr>
                <a:srgbClr val="0D0D0D"/>
              </a:buClr>
              <a:buSzPts val="2400"/>
              <a:buAutoNum type="arabicPeriod"/>
            </a:pPr>
            <a:r>
              <a:rPr lang="pl-PL" i="0" dirty="0">
                <a:solidFill>
                  <a:srgbClr val="0D0D0D"/>
                </a:solidFill>
                <a:highlight>
                  <a:srgbClr val="FFFFFF"/>
                </a:highlight>
              </a:rPr>
              <a:t>Bioróżnorodność</a:t>
            </a:r>
          </a:p>
          <a:p>
            <a:pPr marL="457200" lvl="0" indent="-457200" algn="l" rtl="0">
              <a:lnSpc>
                <a:spcPct val="103333"/>
              </a:lnSpc>
              <a:spcBef>
                <a:spcPts val="0"/>
              </a:spcBef>
              <a:spcAft>
                <a:spcPts val="0"/>
              </a:spcAft>
              <a:buClr>
                <a:srgbClr val="0D0D0D"/>
              </a:buClr>
              <a:buSzPts val="2400"/>
              <a:buAutoNum type="arabicPeriod"/>
            </a:pPr>
            <a:r>
              <a:rPr lang="pl-PL" i="0" dirty="0">
                <a:solidFill>
                  <a:srgbClr val="0D0D0D"/>
                </a:solidFill>
                <a:highlight>
                  <a:srgbClr val="FFFFFF"/>
                </a:highlight>
              </a:rPr>
              <a:t>Zero odpadów</a:t>
            </a:r>
          </a:p>
          <a:p>
            <a:pPr marL="457200" lvl="0" indent="-457200" algn="l" rtl="0">
              <a:lnSpc>
                <a:spcPct val="103333"/>
              </a:lnSpc>
              <a:spcBef>
                <a:spcPts val="0"/>
              </a:spcBef>
              <a:spcAft>
                <a:spcPts val="0"/>
              </a:spcAft>
              <a:buClr>
                <a:srgbClr val="0D0D0D"/>
              </a:buClr>
              <a:buSzPts val="2400"/>
              <a:buAutoNum type="arabicPeriod"/>
            </a:pPr>
            <a:r>
              <a:rPr lang="pl-PL" dirty="0">
                <a:solidFill>
                  <a:srgbClr val="0D0D0D"/>
                </a:solidFill>
                <a:highlight>
                  <a:srgbClr val="FFFFFF"/>
                </a:highlight>
              </a:rPr>
              <a:t>Z</a:t>
            </a:r>
            <a:r>
              <a:rPr lang="pl-PL" i="0" dirty="0">
                <a:solidFill>
                  <a:srgbClr val="0D0D0D"/>
                </a:solidFill>
                <a:highlight>
                  <a:srgbClr val="FFFFFF"/>
                </a:highlight>
              </a:rPr>
              <a:t>asoby odnawialne i nieodnawialne</a:t>
            </a:r>
          </a:p>
          <a:p>
            <a:pPr marL="457200" lvl="0" indent="-457200" algn="l" rtl="0">
              <a:lnSpc>
                <a:spcPct val="103333"/>
              </a:lnSpc>
              <a:spcBef>
                <a:spcPts val="0"/>
              </a:spcBef>
              <a:spcAft>
                <a:spcPts val="0"/>
              </a:spcAft>
              <a:buClr>
                <a:srgbClr val="0D0D0D"/>
              </a:buClr>
              <a:buSzPts val="2400"/>
              <a:buAutoNum type="arabicPeriod"/>
            </a:pPr>
            <a:r>
              <a:rPr lang="pl-PL" i="0" dirty="0">
                <a:solidFill>
                  <a:srgbClr val="0D0D0D"/>
                </a:solidFill>
                <a:highlight>
                  <a:srgbClr val="FFFFFF"/>
                </a:highlight>
              </a:rPr>
              <a:t>Odpowiedzialna konsumpcja</a:t>
            </a:r>
          </a:p>
          <a:p>
            <a:pPr marL="457200" lvl="0" indent="-457200" algn="l" rtl="0">
              <a:lnSpc>
                <a:spcPct val="103333"/>
              </a:lnSpc>
              <a:spcBef>
                <a:spcPts val="0"/>
              </a:spcBef>
              <a:spcAft>
                <a:spcPts val="0"/>
              </a:spcAft>
              <a:buClr>
                <a:srgbClr val="0D0D0D"/>
              </a:buClr>
              <a:buSzPts val="2400"/>
              <a:buAutoNum type="arabicPeriod"/>
            </a:pPr>
            <a:r>
              <a:rPr lang="pl-PL" dirty="0">
                <a:solidFill>
                  <a:srgbClr val="0D0D0D"/>
                </a:solidFill>
                <a:highlight>
                  <a:srgbClr val="FFFFFF"/>
                </a:highlight>
              </a:rPr>
              <a:t>Gospodarka o obiegu zamkniętym</a:t>
            </a:r>
          </a:p>
          <a:p>
            <a:pPr marL="457200" lvl="0" indent="-457200" algn="l" rtl="0">
              <a:lnSpc>
                <a:spcPct val="103333"/>
              </a:lnSpc>
              <a:spcBef>
                <a:spcPts val="0"/>
              </a:spcBef>
              <a:spcAft>
                <a:spcPts val="0"/>
              </a:spcAft>
              <a:buClr>
                <a:srgbClr val="0D0D0D"/>
              </a:buClr>
              <a:buSzPts val="2400"/>
              <a:buAutoNum type="arabicPeriod"/>
            </a:pPr>
            <a:r>
              <a:rPr lang="pl-PL" i="0" dirty="0">
                <a:solidFill>
                  <a:srgbClr val="0D0D0D"/>
                </a:solidFill>
                <a:highlight>
                  <a:srgbClr val="FFFFFF"/>
                </a:highlight>
              </a:rPr>
              <a:t>Raportowanie zrównoważonego rozwoju</a:t>
            </a:r>
          </a:p>
          <a:p>
            <a:pPr marL="457200" lvl="0" indent="-457200" algn="l" rtl="0">
              <a:lnSpc>
                <a:spcPct val="103333"/>
              </a:lnSpc>
              <a:spcBef>
                <a:spcPts val="0"/>
              </a:spcBef>
              <a:spcAft>
                <a:spcPts val="0"/>
              </a:spcAft>
              <a:buClr>
                <a:srgbClr val="0D0D0D"/>
              </a:buClr>
              <a:buSzPts val="2400"/>
              <a:buAutoNum type="arabicPeriod"/>
            </a:pPr>
            <a:r>
              <a:rPr lang="pl-PL" i="0" dirty="0">
                <a:solidFill>
                  <a:srgbClr val="0D0D0D"/>
                </a:solidFill>
                <a:highlight>
                  <a:srgbClr val="FFFFFF"/>
                </a:highlight>
              </a:rPr>
              <a:t>Energia odnawialna</a:t>
            </a:r>
            <a:endParaRPr dirty="0"/>
          </a:p>
        </p:txBody>
      </p:sp>
      <p:sp>
        <p:nvSpPr>
          <p:cNvPr id="539" name="Google Shape;539;p36"/>
          <p:cNvSpPr txBox="1">
            <a:spLocks noGrp="1"/>
          </p:cNvSpPr>
          <p:nvPr>
            <p:ph type="body" idx="2"/>
          </p:nvPr>
        </p:nvSpPr>
        <p:spPr>
          <a:xfrm>
            <a:off x="512508" y="530290"/>
            <a:ext cx="3125818" cy="331933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pl-PL" sz="2400" dirty="0"/>
              <a:t>Zrozumienie tych kluczowych pojęć i definicji pozwala lepiej zrozumieć i zaangażować się w zrównoważony rozwój, zarówno na poziomie indywidualnym, organizacyjnym, jak i społecznym.</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7"/>
          <p:cNvSpPr txBox="1">
            <a:spLocks noGrp="1"/>
          </p:cNvSpPr>
          <p:nvPr>
            <p:ph type="body" idx="1"/>
          </p:nvPr>
        </p:nvSpPr>
        <p:spPr>
          <a:xfrm>
            <a:off x="4688255" y="885236"/>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solidFill>
                  <a:srgbClr val="000000"/>
                </a:solidFill>
              </a:rPr>
              <a:t>Raportowanie zrównoważonego rozwoju, zwane również raportowaniem zrównoważonego rozwoju lub raportowaniem ESG (Environmental, Social, </a:t>
            </a:r>
            <a:r>
              <a:rPr lang="pl-PL" dirty="0" err="1">
                <a:solidFill>
                  <a:srgbClr val="000000"/>
                </a:solidFill>
              </a:rPr>
              <a:t>Governance</a:t>
            </a:r>
            <a:r>
              <a:rPr lang="pl-PL" dirty="0">
                <a:solidFill>
                  <a:srgbClr val="000000"/>
                </a:solidFill>
              </a:rPr>
              <a:t>), odnosi się do praktyki publicznego raportowania wyników organizacji w zakresie aspektów środowiskowych, społecznych i ładu korporacyjnego. Jest to kluczowy element strategii zrównoważonego rozwoju, który umożliwia firmom, instytucjom finansowym, inwestorom i innym interesariuszom monitorowanie, ocenę i porównywanie wyników w zakresie zrównoważonego rozwoju.</a:t>
            </a:r>
            <a:endParaRPr dirty="0">
              <a:solidFill>
                <a:srgbClr val="000000"/>
              </a:solidFill>
            </a:endParaRPr>
          </a:p>
        </p:txBody>
      </p:sp>
      <p:sp>
        <p:nvSpPr>
          <p:cNvPr id="545" name="Google Shape;545;p37"/>
          <p:cNvSpPr txBox="1">
            <a:spLocks noGrp="1"/>
          </p:cNvSpPr>
          <p:nvPr>
            <p:ph type="body" idx="2"/>
          </p:nvPr>
        </p:nvSpPr>
        <p:spPr>
          <a:xfrm>
            <a:off x="600998" y="835090"/>
            <a:ext cx="372411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Raportowanie zrównoważonego rozwoju</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00000"/>
              </a:buClr>
              <a:buSzPts val="2400"/>
              <a:buNone/>
            </a:pPr>
            <a:r>
              <a:rPr lang="pl-PL" dirty="0">
                <a:solidFill>
                  <a:srgbClr val="000000"/>
                </a:solidFill>
              </a:rPr>
              <a:t>Corporate Social </a:t>
            </a:r>
            <a:r>
              <a:rPr lang="pl-PL" dirty="0" err="1">
                <a:solidFill>
                  <a:srgbClr val="000000"/>
                </a:solidFill>
              </a:rPr>
              <a:t>Responsibility</a:t>
            </a:r>
            <a:r>
              <a:rPr lang="pl-PL" dirty="0">
                <a:solidFill>
                  <a:srgbClr val="000000"/>
                </a:solidFill>
              </a:rPr>
              <a:t> (CSR), czyli po polsku Społeczna Odpowiedzialność Biznesu, to koncepcja odnosząca się do odpowiedzialnego prowadzenia działalności gospodarczej przez firmy. Jest to podejście, w którym firmy biorą pod uwagę wpływ swojej działalności na społeczeństwo, środowisko naturalne i interesy wszystkich zainteresowanych stron (interesariuszy), a nie tylko zyski.</a:t>
            </a:r>
            <a:endParaRPr dirty="0">
              <a:solidFill>
                <a:srgbClr val="000000"/>
              </a:solidFill>
            </a:endParaRPr>
          </a:p>
        </p:txBody>
      </p:sp>
      <p:sp>
        <p:nvSpPr>
          <p:cNvPr id="551" name="Google Shape;551;p3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CSR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9"/>
          <p:cNvSpPr txBox="1">
            <a:spLocks noGrp="1"/>
          </p:cNvSpPr>
          <p:nvPr>
            <p:ph type="body" idx="1"/>
          </p:nvPr>
        </p:nvSpPr>
        <p:spPr>
          <a:xfrm>
            <a:off x="4738225" y="686853"/>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00000"/>
              </a:buClr>
              <a:buSzPts val="2400"/>
              <a:buNone/>
            </a:pPr>
            <a:r>
              <a:rPr lang="pl-PL" dirty="0">
                <a:solidFill>
                  <a:srgbClr val="000000"/>
                </a:solidFill>
              </a:rPr>
              <a:t>Emisja gazów cieplarnianych ma miejsce, gdy gazy są uwalniane do powietrza i sprawiają, że Ziemia staje się cieplejsza. Gazy te zatrzymują ciepło słoneczne w naszej atmosferze, przez co planeta staje się ogólnie cieplejsza. Główne gazy cieplarniane, o które się martwimy, to dwutlenek węgla (CO2), metan (CH4), podtlenek azotu (N2O), niektóre gazy wytwarzane przez człowieka i para wodna.</a:t>
            </a:r>
            <a:endParaRPr dirty="0">
              <a:solidFill>
                <a:srgbClr val="000000"/>
              </a:solidFill>
            </a:endParaRPr>
          </a:p>
        </p:txBody>
      </p:sp>
      <p:sp>
        <p:nvSpPr>
          <p:cNvPr id="557" name="Google Shape;557;p3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Emisje gazów cieplarnianych</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34"/>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99128" y="746272"/>
            <a:ext cx="10203652" cy="5365455"/>
          </a:xfrm>
          <a:prstGeom prst="rect">
            <a:avLst/>
          </a:prstGeom>
          <a:solidFill>
            <a:srgbClr val="BFBFBF"/>
          </a:solidFill>
          <a:ln>
            <a:noFill/>
          </a:ln>
        </p:spPr>
      </p:pic>
      <p:grpSp>
        <p:nvGrpSpPr>
          <p:cNvPr id="563" name="Google Shape;563;p34"/>
          <p:cNvGrpSpPr/>
          <p:nvPr/>
        </p:nvGrpSpPr>
        <p:grpSpPr>
          <a:xfrm>
            <a:off x="10258867" y="6031308"/>
            <a:ext cx="1487826" cy="1083162"/>
            <a:chOff x="3400450" y="986392"/>
            <a:chExt cx="1487826" cy="1083162"/>
          </a:xfrm>
        </p:grpSpPr>
        <p:sp>
          <p:nvSpPr>
            <p:cNvPr id="564" name="Google Shape;564;p34"/>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34"/>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66" name="Google Shape;566;p34"/>
          <p:cNvSpPr txBox="1"/>
          <p:nvPr/>
        </p:nvSpPr>
        <p:spPr>
          <a:xfrm>
            <a:off x="4320265" y="4301609"/>
            <a:ext cx="3161377" cy="505777"/>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rgbClr val="000000"/>
              </a:buClr>
              <a:buSzPts val="2400"/>
              <a:buFont typeface="Arial"/>
              <a:buNone/>
            </a:pPr>
            <a:r>
              <a:rPr lang="pl-PL" sz="3000" b="1" i="0" u="none" strike="noStrike" cap="none">
                <a:solidFill>
                  <a:srgbClr val="002060"/>
                </a:solidFill>
                <a:latin typeface="Calibri"/>
                <a:ea typeface="Calibri"/>
                <a:cs typeface="Calibri"/>
                <a:sym typeface="Calibri"/>
              </a:rPr>
              <a:t>Howard Zinn</a:t>
            </a:r>
            <a:endParaRPr sz="3000" b="1" i="0" u="none" strike="noStrike" cap="none">
              <a:solidFill>
                <a:srgbClr val="002060"/>
              </a:solidFill>
              <a:latin typeface="Calibri"/>
              <a:ea typeface="Calibri"/>
              <a:cs typeface="Calibri"/>
              <a:sym typeface="Calibri"/>
            </a:endParaRPr>
          </a:p>
        </p:txBody>
      </p:sp>
      <p:sp>
        <p:nvSpPr>
          <p:cNvPr id="567" name="Google Shape;567;p34"/>
          <p:cNvSpPr txBox="1"/>
          <p:nvPr/>
        </p:nvSpPr>
        <p:spPr>
          <a:xfrm>
            <a:off x="799128" y="2665515"/>
            <a:ext cx="10203652"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pl-PL" sz="3000" b="1" i="0" u="none" strike="noStrike" cap="none" dirty="0">
                <a:solidFill>
                  <a:srgbClr val="002060"/>
                </a:solidFill>
                <a:latin typeface="Calibri"/>
                <a:ea typeface="Calibri"/>
                <a:cs typeface="Calibri"/>
                <a:sym typeface="Calibri"/>
              </a:rPr>
              <a:t>“Nie musimy angażować się w wielkie, heroiczne działania, aby uczestniczyć w zmianach. Małe czyny, pomnożone przez miliony ludzi, mogą zmienić świat.” </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4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574" name="Google Shape;574;p4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06</a:t>
            </a:r>
            <a:endParaRPr/>
          </a:p>
        </p:txBody>
      </p:sp>
      <p:sp>
        <p:nvSpPr>
          <p:cNvPr id="575" name="Google Shape;575;p4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76" name="Google Shape;576;p40"/>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Wykaz źródeł</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6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252" name="Google Shape;252;p6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01</a:t>
            </a:r>
            <a:endParaRPr/>
          </a:p>
        </p:txBody>
      </p:sp>
      <p:sp>
        <p:nvSpPr>
          <p:cNvPr id="253" name="Google Shape;253;p62"/>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4" name="Google Shape;254;p62"/>
          <p:cNvSpPr txBox="1"/>
          <p:nvPr/>
        </p:nvSpPr>
        <p:spPr>
          <a:xfrm>
            <a:off x="5874698" y="4666789"/>
            <a:ext cx="515189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Wprowadzenie do modułu</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REFERENCES</a:t>
            </a:r>
            <a:endParaRPr dirty="0"/>
          </a:p>
        </p:txBody>
      </p:sp>
      <p:sp>
        <p:nvSpPr>
          <p:cNvPr id="582" name="Google Shape;582;p4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457200" lvl="0" indent="-457200" algn="l" rtl="0">
              <a:lnSpc>
                <a:spcPct val="103333"/>
              </a:lnSpc>
              <a:spcBef>
                <a:spcPts val="0"/>
              </a:spcBef>
              <a:spcAft>
                <a:spcPts val="0"/>
              </a:spcAft>
              <a:buClr>
                <a:srgbClr val="595959"/>
              </a:buClr>
              <a:buSzPts val="2400"/>
              <a:buAutoNum type="arabicPeriod"/>
            </a:pPr>
            <a:r>
              <a:rPr lang="pl-PL" u="sng" dirty="0">
                <a:solidFill>
                  <a:schemeClr val="hlink"/>
                </a:solidFill>
                <a:hlinkClick r:id="rId3"/>
              </a:rPr>
              <a:t>https://hospitalityinsights.ehl.edu/sustainability-mindset-in-the-business-world</a:t>
            </a:r>
            <a:endParaRPr dirty="0"/>
          </a:p>
          <a:p>
            <a:pPr marL="457200" lvl="0" indent="-457200" algn="l" rtl="0">
              <a:lnSpc>
                <a:spcPct val="103333"/>
              </a:lnSpc>
              <a:spcBef>
                <a:spcPts val="0"/>
              </a:spcBef>
              <a:spcAft>
                <a:spcPts val="0"/>
              </a:spcAft>
              <a:buClr>
                <a:srgbClr val="595959"/>
              </a:buClr>
              <a:buSzPts val="2400"/>
              <a:buAutoNum type="arabicPeriod"/>
            </a:pPr>
            <a:r>
              <a:rPr lang="pl-PL" u="sng" dirty="0">
                <a:solidFill>
                  <a:schemeClr val="hlink"/>
                </a:solidFill>
                <a:hlinkClick r:id="rId4"/>
              </a:rPr>
              <a:t>https://www.teraz-srodowisko.pl/</a:t>
            </a:r>
            <a:endParaRPr dirty="0"/>
          </a:p>
          <a:p>
            <a:pPr marL="457200" lvl="0" indent="-457200" algn="l" rtl="0">
              <a:lnSpc>
                <a:spcPct val="103333"/>
              </a:lnSpc>
              <a:spcBef>
                <a:spcPts val="0"/>
              </a:spcBef>
              <a:spcAft>
                <a:spcPts val="0"/>
              </a:spcAft>
              <a:buClr>
                <a:srgbClr val="595959"/>
              </a:buClr>
              <a:buSzPts val="2400"/>
              <a:buAutoNum type="arabicPeriod"/>
            </a:pPr>
            <a:r>
              <a:rPr lang="pl-PL" u="sng" dirty="0">
                <a:solidFill>
                  <a:schemeClr val="hlink"/>
                </a:solidFill>
                <a:hlinkClick r:id="rId5"/>
              </a:rPr>
              <a:t>https://www.zymetria.pl/</a:t>
            </a:r>
            <a:endParaRPr dirty="0"/>
          </a:p>
          <a:p>
            <a:pPr marL="457200" lvl="0" indent="-457200" algn="l" rtl="0">
              <a:lnSpc>
                <a:spcPct val="103333"/>
              </a:lnSpc>
              <a:spcBef>
                <a:spcPts val="0"/>
              </a:spcBef>
              <a:spcAft>
                <a:spcPts val="0"/>
              </a:spcAft>
              <a:buClr>
                <a:srgbClr val="595959"/>
              </a:buClr>
              <a:buSzPts val="2400"/>
              <a:buAutoNum type="arabicPeriod"/>
            </a:pPr>
            <a:r>
              <a:rPr lang="pl-PL" u="sng" dirty="0">
                <a:solidFill>
                  <a:schemeClr val="hlink"/>
                </a:solidFill>
                <a:hlinkClick r:id="rId6"/>
              </a:rPr>
              <a:t>https://www.siemens.com/</a:t>
            </a:r>
            <a:endParaRPr dirty="0"/>
          </a:p>
          <a:p>
            <a:pPr marL="457200" lvl="0" indent="-457200" algn="l" rtl="0">
              <a:lnSpc>
                <a:spcPct val="103333"/>
              </a:lnSpc>
              <a:spcBef>
                <a:spcPts val="0"/>
              </a:spcBef>
              <a:spcAft>
                <a:spcPts val="0"/>
              </a:spcAft>
              <a:buClr>
                <a:srgbClr val="595959"/>
              </a:buClr>
              <a:buSzPts val="2400"/>
              <a:buAutoNum type="arabicPeriod"/>
            </a:pPr>
            <a:r>
              <a:rPr lang="pl-PL" u="sng" dirty="0">
                <a:solidFill>
                  <a:schemeClr val="hlink"/>
                </a:solidFill>
                <a:hlinkClick r:id="rId7"/>
              </a:rPr>
              <a:t>https://www.ironmountain.com/</a:t>
            </a:r>
            <a:endParaRPr dirty="0"/>
          </a:p>
          <a:p>
            <a:pPr marL="457200" lvl="0" indent="-457200" algn="l" rtl="0">
              <a:lnSpc>
                <a:spcPct val="103333"/>
              </a:lnSpc>
              <a:spcBef>
                <a:spcPts val="0"/>
              </a:spcBef>
              <a:spcAft>
                <a:spcPts val="0"/>
              </a:spcAft>
              <a:buClr>
                <a:srgbClr val="595959"/>
              </a:buClr>
              <a:buSzPts val="2400"/>
              <a:buAutoNum type="arabicPeriod"/>
            </a:pPr>
            <a:r>
              <a:rPr lang="pl-PL" dirty="0"/>
              <a:t>Anna Witek-</a:t>
            </a:r>
            <a:r>
              <a:rPr lang="pl-PL" dirty="0" err="1"/>
              <a:t>Crabb</a:t>
            </a:r>
            <a:r>
              <a:rPr lang="pl-PL" dirty="0"/>
              <a:t> – Sustainability jako strategiczny wybór przedsiębiorstwa, Uniwersytet Ekonomiczny we Wrocławiu, 2022</a:t>
            </a:r>
            <a:endParaRPr dirty="0"/>
          </a:p>
          <a:p>
            <a:pPr marL="457200" lvl="0" indent="-457200" algn="l" rtl="0">
              <a:lnSpc>
                <a:spcPct val="103333"/>
              </a:lnSpc>
              <a:spcBef>
                <a:spcPts val="0"/>
              </a:spcBef>
              <a:spcAft>
                <a:spcPts val="0"/>
              </a:spcAft>
              <a:buClr>
                <a:srgbClr val="595959"/>
              </a:buClr>
              <a:buSzPts val="2400"/>
              <a:buAutoNum type="arabicPeriod"/>
            </a:pPr>
            <a:r>
              <a:rPr lang="pl-PL" dirty="0" err="1"/>
              <a:t>Baumgartner</a:t>
            </a:r>
            <a:r>
              <a:rPr lang="pl-PL" dirty="0"/>
              <a:t>, R.J. i </a:t>
            </a:r>
            <a:r>
              <a:rPr lang="pl-PL" dirty="0" err="1"/>
              <a:t>Ebner</a:t>
            </a:r>
            <a:r>
              <a:rPr lang="pl-PL" dirty="0"/>
              <a:t>, D. (2010). Corporate Sustainability </a:t>
            </a:r>
            <a:r>
              <a:rPr lang="pl-PL" dirty="0" err="1"/>
              <a:t>Strategies</a:t>
            </a:r>
            <a:endParaRPr dirty="0"/>
          </a:p>
          <a:p>
            <a:pPr marL="228600" lvl="0" indent="-228600" algn="l" rtl="0">
              <a:lnSpc>
                <a:spcPct val="103333"/>
              </a:lnSpc>
              <a:spcBef>
                <a:spcPts val="0"/>
              </a:spcBef>
              <a:spcAft>
                <a:spcPts val="0"/>
              </a:spcAft>
              <a:buClr>
                <a:srgbClr val="595959"/>
              </a:buClr>
              <a:buSzPts val="2400"/>
              <a:buNone/>
            </a:pP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2"/>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pl-PL"/>
              <a:t>www.</a:t>
            </a:r>
            <a:r>
              <a:rPr lang="pl-PL" b="1"/>
              <a:t>website</a:t>
            </a:r>
            <a:r>
              <a:rPr lang="pl-PL"/>
              <a:t>.eu</a:t>
            </a:r>
            <a:endParaRPr/>
          </a:p>
          <a:p>
            <a:pPr marL="0" lvl="0" indent="0" algn="ctr" rtl="0">
              <a:lnSpc>
                <a:spcPct val="100000"/>
              </a:lnSpc>
              <a:spcBef>
                <a:spcPts val="0"/>
              </a:spcBef>
              <a:spcAft>
                <a:spcPts val="0"/>
              </a:spcAft>
              <a:buClr>
                <a:schemeClr val="lt1"/>
              </a:buClr>
              <a:buSzPts val="2400"/>
              <a:buNone/>
            </a:pPr>
            <a:endParaRPr/>
          </a:p>
        </p:txBody>
      </p:sp>
      <p:sp>
        <p:nvSpPr>
          <p:cNvPr id="589" name="Google Shape;589;p42"/>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pl-PL"/>
              <a:t>Czy są jakieś pytania?</a:t>
            </a:r>
            <a:endParaRPr dirty="0"/>
          </a:p>
        </p:txBody>
      </p:sp>
      <p:sp>
        <p:nvSpPr>
          <p:cNvPr id="590" name="Google Shape;590;p42"/>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pl-PL" dirty="0"/>
              <a:t>Dziękujemy</a:t>
            </a:r>
            <a:endParaRPr dirty="0"/>
          </a:p>
        </p:txBody>
      </p:sp>
      <p:grpSp>
        <p:nvGrpSpPr>
          <p:cNvPr id="591" name="Google Shape;591;p42"/>
          <p:cNvGrpSpPr/>
          <p:nvPr/>
        </p:nvGrpSpPr>
        <p:grpSpPr>
          <a:xfrm>
            <a:off x="8380634" y="2920943"/>
            <a:ext cx="3193903" cy="538831"/>
            <a:chOff x="5349868" y="8302092"/>
            <a:chExt cx="1664680" cy="280842"/>
          </a:xfrm>
        </p:grpSpPr>
        <p:grpSp>
          <p:nvGrpSpPr>
            <p:cNvPr id="592" name="Google Shape;592;p42"/>
            <p:cNvGrpSpPr/>
            <p:nvPr/>
          </p:nvGrpSpPr>
          <p:grpSpPr>
            <a:xfrm>
              <a:off x="6388006" y="8302092"/>
              <a:ext cx="280634" cy="280634"/>
              <a:chOff x="1950027" y="2499889"/>
              <a:chExt cx="850463" cy="850463"/>
            </a:xfrm>
          </p:grpSpPr>
          <p:sp>
            <p:nvSpPr>
              <p:cNvPr id="593" name="Google Shape;593;p42"/>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94" name="Google Shape;594;p42"/>
              <p:cNvGrpSpPr/>
              <p:nvPr/>
            </p:nvGrpSpPr>
            <p:grpSpPr>
              <a:xfrm>
                <a:off x="2107521" y="2657382"/>
                <a:ext cx="535476" cy="535477"/>
                <a:chOff x="2107521" y="2657382"/>
                <a:chExt cx="535476" cy="535477"/>
              </a:xfrm>
            </p:grpSpPr>
            <p:sp>
              <p:nvSpPr>
                <p:cNvPr id="595" name="Google Shape;595;p42"/>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6" name="Google Shape;596;p42"/>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7" name="Google Shape;597;p42"/>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98" name="Google Shape;598;p42"/>
            <p:cNvGrpSpPr/>
            <p:nvPr/>
          </p:nvGrpSpPr>
          <p:grpSpPr>
            <a:xfrm>
              <a:off x="5695775" y="8302092"/>
              <a:ext cx="280634" cy="280634"/>
              <a:chOff x="-147782" y="2499889"/>
              <a:chExt cx="850463" cy="850463"/>
            </a:xfrm>
          </p:grpSpPr>
          <p:sp>
            <p:nvSpPr>
              <p:cNvPr id="599" name="Google Shape;599;p42"/>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0" name="Google Shape;600;p42"/>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1" name="Google Shape;601;p42"/>
            <p:cNvGrpSpPr/>
            <p:nvPr/>
          </p:nvGrpSpPr>
          <p:grpSpPr>
            <a:xfrm>
              <a:off x="6733914" y="8302092"/>
              <a:ext cx="280634" cy="280634"/>
              <a:chOff x="2998302" y="2499889"/>
              <a:chExt cx="850463" cy="850463"/>
            </a:xfrm>
          </p:grpSpPr>
          <p:sp>
            <p:nvSpPr>
              <p:cNvPr id="602" name="Google Shape;602;p42"/>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3" name="Google Shape;603;p42"/>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4" name="Google Shape;604;p42"/>
            <p:cNvGrpSpPr/>
            <p:nvPr/>
          </p:nvGrpSpPr>
          <p:grpSpPr>
            <a:xfrm>
              <a:off x="5349868" y="8302092"/>
              <a:ext cx="280634" cy="280842"/>
              <a:chOff x="-1196056" y="2499889"/>
              <a:chExt cx="850463" cy="851092"/>
            </a:xfrm>
          </p:grpSpPr>
          <p:sp>
            <p:nvSpPr>
              <p:cNvPr id="605" name="Google Shape;605;p42"/>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42"/>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7" name="Google Shape;607;p42"/>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08" name="Google Shape;608;p42"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4912293" y="846903"/>
            <a:ext cx="6562677" cy="5754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OMÓWIENIE TEMATU</a:t>
            </a:r>
            <a:endParaRPr dirty="0"/>
          </a:p>
        </p:txBody>
      </p:sp>
      <p:sp>
        <p:nvSpPr>
          <p:cNvPr id="260" name="Google Shape;260;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pl-PL" sz="3600"/>
              <a:t>01</a:t>
            </a:r>
            <a:endParaRPr/>
          </a:p>
        </p:txBody>
      </p:sp>
      <p:sp>
        <p:nvSpPr>
          <p:cNvPr id="261" name="Google Shape;261;p5"/>
          <p:cNvSpPr txBox="1">
            <a:spLocks noGrp="1"/>
          </p:cNvSpPr>
          <p:nvPr>
            <p:ph type="body" idx="4"/>
          </p:nvPr>
        </p:nvSpPr>
        <p:spPr>
          <a:xfrm>
            <a:off x="4912292" y="2770036"/>
            <a:ext cx="6562677" cy="4175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CELE</a:t>
            </a:r>
            <a:endParaRPr dirty="0"/>
          </a:p>
        </p:txBody>
      </p:sp>
      <p:sp>
        <p:nvSpPr>
          <p:cNvPr id="262" name="Google Shape;262;p5"/>
          <p:cNvSpPr txBox="1">
            <a:spLocks noGrp="1"/>
          </p:cNvSpPr>
          <p:nvPr>
            <p:ph type="body" idx="6"/>
          </p:nvPr>
        </p:nvSpPr>
        <p:spPr>
          <a:xfrm>
            <a:off x="4927790" y="4633833"/>
            <a:ext cx="6562677" cy="5362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EFEKTY KSZTAŁCENIA</a:t>
            </a:r>
            <a:endParaRPr dirty="0"/>
          </a:p>
        </p:txBody>
      </p:sp>
      <p:sp>
        <p:nvSpPr>
          <p:cNvPr id="263" name="Google Shape;263;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pl-PL" sz="3600"/>
              <a:t>02</a:t>
            </a:r>
            <a:endParaRPr/>
          </a:p>
        </p:txBody>
      </p:sp>
      <p:sp>
        <p:nvSpPr>
          <p:cNvPr id="264" name="Google Shape;264;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pl-PL" sz="3600"/>
              <a:t>03</a:t>
            </a:r>
            <a:endParaRPr/>
          </a:p>
        </p:txBody>
      </p:sp>
      <p:sp>
        <p:nvSpPr>
          <p:cNvPr id="265" name="Google Shape;265;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6" name="Google Shape;266;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 name="Picture Placeholder 4">
            <a:extLst>
              <a:ext uri="{FF2B5EF4-FFF2-40B4-BE49-F238E27FC236}">
                <a16:creationId xmlns:a16="http://schemas.microsoft.com/office/drawing/2014/main" id="{09932257-9C45-1624-AE45-C64B6869D6DD}"/>
              </a:ext>
            </a:extLst>
          </p:cNvPr>
          <p:cNvPicPr>
            <a:picLocks noGrp="1" noChangeAspect="1"/>
          </p:cNvPicPr>
          <p:nvPr>
            <p:ph type="pic" idx="8"/>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PRZEGLĄD - Zrównoważone myślenie</a:t>
            </a:r>
            <a:endParaRPr dirty="0"/>
          </a:p>
        </p:txBody>
      </p:sp>
      <p:sp>
        <p:nvSpPr>
          <p:cNvPr id="273" name="Google Shape;273;p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pl-PL" b="1" dirty="0">
                <a:solidFill>
                  <a:srgbClr val="000000"/>
                </a:solidFill>
                <a:latin typeface="Calibri"/>
                <a:ea typeface="Calibri"/>
                <a:cs typeface="Calibri"/>
                <a:sym typeface="Calibri"/>
              </a:rPr>
              <a:t>1. </a:t>
            </a:r>
            <a:r>
              <a:rPr lang="pl-PL" b="1" i="0" dirty="0">
                <a:solidFill>
                  <a:srgbClr val="0D0D0D"/>
                </a:solidFill>
                <a:highlight>
                  <a:srgbClr val="FFFFFF"/>
                </a:highlight>
                <a:latin typeface="Calibri"/>
                <a:ea typeface="Calibri"/>
                <a:cs typeface="Calibri"/>
                <a:sym typeface="Calibri"/>
              </a:rPr>
              <a:t>Czym jest „zrównoważone myślenie”?</a:t>
            </a:r>
            <a:endParaRPr dirty="0"/>
          </a:p>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latin typeface="Calibri"/>
                <a:ea typeface="Calibri"/>
                <a:cs typeface="Calibri"/>
                <a:sym typeface="Calibri"/>
              </a:rPr>
              <a:t>Myślenie o zrównoważonym rozwoju lub myślenie zrównoważone oznacza podejście oparte na zrozumieniu i uwzględnieniu zrównoważonego rozwoju ekologicznego, społecznego i gospodarczego we wszystkich działaniach i decyzjach.</a:t>
            </a:r>
            <a:endParaRPr dirty="0">
              <a:solidFill>
                <a:srgbClr val="0D0D0D"/>
              </a:solidFill>
              <a:highlight>
                <a:srgbClr val="FFFFFF"/>
              </a:highlight>
            </a:endParaRPr>
          </a:p>
          <a:p>
            <a:pPr marL="228600" lvl="0" indent="-228600" algn="just" rtl="0">
              <a:lnSpc>
                <a:spcPct val="103333"/>
              </a:lnSpc>
              <a:spcBef>
                <a:spcPts val="0"/>
              </a:spcBef>
              <a:spcAft>
                <a:spcPts val="0"/>
              </a:spcAft>
              <a:buClr>
                <a:srgbClr val="595959"/>
              </a:buClr>
              <a:buSzPts val="2400"/>
              <a:buNone/>
            </a:pPr>
            <a:endParaRPr dirty="0">
              <a:solidFill>
                <a:srgbClr val="0D0D0D"/>
              </a:solidFill>
              <a:highlight>
                <a:srgbClr val="FFFFFF"/>
              </a:highlight>
            </a:endParaRPr>
          </a:p>
          <a:p>
            <a:pPr marL="228600" lvl="0" indent="-228600" algn="just" rtl="0">
              <a:lnSpc>
                <a:spcPct val="103333"/>
              </a:lnSpc>
              <a:spcBef>
                <a:spcPts val="0"/>
              </a:spcBef>
              <a:spcAft>
                <a:spcPts val="0"/>
              </a:spcAft>
              <a:buClr>
                <a:srgbClr val="0D0D0D"/>
              </a:buClr>
              <a:buSzPts val="2400"/>
              <a:buNone/>
            </a:pPr>
            <a:r>
              <a:rPr lang="pl-PL" b="1" dirty="0">
                <a:solidFill>
                  <a:srgbClr val="0D0D0D"/>
                </a:solidFill>
                <a:highlight>
                  <a:srgbClr val="FFFFFF"/>
                </a:highlight>
                <a:latin typeface="Calibri"/>
                <a:ea typeface="Calibri"/>
                <a:cs typeface="Calibri"/>
                <a:sym typeface="Calibri"/>
              </a:rPr>
              <a:t>2. </a:t>
            </a:r>
            <a:r>
              <a:rPr lang="en-US" b="1" dirty="0">
                <a:solidFill>
                  <a:srgbClr val="0D0D0D"/>
                </a:solidFill>
                <a:highlight>
                  <a:srgbClr val="FFFFFF"/>
                </a:highlight>
                <a:latin typeface="Calibri"/>
                <a:ea typeface="Calibri"/>
                <a:cs typeface="Calibri"/>
                <a:sym typeface="Calibri"/>
              </a:rPr>
              <a:t>Cele</a:t>
            </a:r>
          </a:p>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latin typeface="Calibri"/>
                <a:ea typeface="Calibri"/>
                <a:cs typeface="Calibri"/>
                <a:sym typeface="Calibri"/>
              </a:rPr>
              <a:t>Myślenie o zrównoważonym rozwoju lub myślenie zrównoważone odnosi się do zdolności do utrzymywania i przetwarzania zrównoważonego rozwoju środowiskowego, społecznego i gospodarczego we wszystkich działaniach i decyzjach</a:t>
            </a:r>
            <a:r>
              <a:rPr lang="en-US" b="0" i="0" dirty="0">
                <a:solidFill>
                  <a:srgbClr val="0D0D0D"/>
                </a:solidFill>
                <a:highlight>
                  <a:srgbClr val="FFFFFF"/>
                </a:highlight>
                <a:latin typeface="Calibri"/>
                <a:ea typeface="Calibri"/>
                <a:cs typeface="Calibri"/>
                <a:sym typeface="Calibri"/>
              </a:rPr>
              <a:t>.</a:t>
            </a:r>
            <a:endParaRPr lang="en-US"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body" idx="1"/>
          </p:nvPr>
        </p:nvSpPr>
        <p:spPr>
          <a:xfrm>
            <a:off x="904856" y="685800"/>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Definicja „zrównoważonego rozwoju” w biznesie</a:t>
            </a:r>
            <a:endParaRPr dirty="0"/>
          </a:p>
        </p:txBody>
      </p:sp>
      <p:sp>
        <p:nvSpPr>
          <p:cNvPr id="279" name="Google Shape;279;p7"/>
          <p:cNvSpPr txBox="1">
            <a:spLocks noGrp="1"/>
          </p:cNvSpPr>
          <p:nvPr>
            <p:ph type="body" idx="2"/>
          </p:nvPr>
        </p:nvSpPr>
        <p:spPr>
          <a:xfrm>
            <a:off x="796701" y="1303832"/>
            <a:ext cx="10052954" cy="5007321"/>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rPr>
              <a:t>Firmy nadal poszukują własnej definicji „zrównoważonego rozwoju” i wytycznych operacyjnych, które pomogą je wdrożyć. Interpretacja „zrównoważonego rozwoju” w biznesie sugeruje, że istnieje możliwa „trzecia droga”, ścieżka równowagi. Podkreśla się, że aby zrównoważony rozwój był możliwy do osiągnięcia, należy pogodzić trzy cele: </a:t>
            </a:r>
            <a:endParaRPr b="0" i="0" dirty="0">
              <a:solidFill>
                <a:srgbClr val="0D0D0D"/>
              </a:solidFill>
              <a:highlight>
                <a:srgbClr val="FFFFFF"/>
              </a:highlight>
            </a:endParaRPr>
          </a:p>
          <a:p>
            <a:pPr marL="342900" lvl="0" indent="-342900" algn="just" rtl="0">
              <a:lnSpc>
                <a:spcPct val="103333"/>
              </a:lnSpc>
              <a:spcBef>
                <a:spcPts val="0"/>
              </a:spcBef>
              <a:spcAft>
                <a:spcPts val="0"/>
              </a:spcAft>
              <a:buClr>
                <a:srgbClr val="73B64B"/>
              </a:buClr>
              <a:buSzPts val="2400"/>
              <a:buFont typeface="Arial"/>
              <a:buChar char="•"/>
            </a:pPr>
            <a:r>
              <a:rPr lang="pl-PL" dirty="0">
                <a:solidFill>
                  <a:srgbClr val="73B64B"/>
                </a:solidFill>
                <a:highlight>
                  <a:srgbClr val="FFFFFF"/>
                </a:highlight>
              </a:rPr>
              <a:t>Ekonomiczne (materialne)</a:t>
            </a:r>
            <a:r>
              <a:rPr lang="pl-PL" b="0" i="0" dirty="0">
                <a:solidFill>
                  <a:srgbClr val="73B64B"/>
                </a:solidFill>
                <a:highlight>
                  <a:srgbClr val="FFFFFF"/>
                </a:highlight>
              </a:rPr>
              <a:t>, </a:t>
            </a:r>
            <a:endParaRPr b="0" i="0" dirty="0">
              <a:solidFill>
                <a:srgbClr val="73B64B"/>
              </a:solidFill>
              <a:highlight>
                <a:srgbClr val="FFFFFF"/>
              </a:highlight>
            </a:endParaRPr>
          </a:p>
          <a:p>
            <a:pPr marL="342900" lvl="0" indent="-342900" algn="just" rtl="0">
              <a:lnSpc>
                <a:spcPct val="103333"/>
              </a:lnSpc>
              <a:spcBef>
                <a:spcPts val="0"/>
              </a:spcBef>
              <a:spcAft>
                <a:spcPts val="0"/>
              </a:spcAft>
              <a:buClr>
                <a:srgbClr val="73B64B"/>
              </a:buClr>
              <a:buSzPts val="2400"/>
              <a:buFont typeface="Arial"/>
              <a:buChar char="•"/>
            </a:pPr>
            <a:r>
              <a:rPr lang="pl-PL" dirty="0">
                <a:solidFill>
                  <a:srgbClr val="73B64B"/>
                </a:solidFill>
                <a:highlight>
                  <a:srgbClr val="FFFFFF"/>
                </a:highlight>
              </a:rPr>
              <a:t>Środowisko (naturalne)</a:t>
            </a:r>
            <a:r>
              <a:rPr lang="pl-PL" b="0" i="0" dirty="0">
                <a:solidFill>
                  <a:srgbClr val="73B64B"/>
                </a:solidFill>
                <a:highlight>
                  <a:srgbClr val="FFFFFF"/>
                </a:highlight>
              </a:rPr>
              <a:t>, </a:t>
            </a:r>
            <a:endParaRPr b="0" i="0" dirty="0">
              <a:solidFill>
                <a:srgbClr val="73B64B"/>
              </a:solidFill>
              <a:highlight>
                <a:srgbClr val="FFFFFF"/>
              </a:highlight>
            </a:endParaRPr>
          </a:p>
          <a:p>
            <a:pPr marL="342900" lvl="0" indent="-342900" algn="just" rtl="0">
              <a:lnSpc>
                <a:spcPct val="103333"/>
              </a:lnSpc>
              <a:spcBef>
                <a:spcPts val="0"/>
              </a:spcBef>
              <a:spcAft>
                <a:spcPts val="0"/>
              </a:spcAft>
              <a:buClr>
                <a:srgbClr val="73B64B"/>
              </a:buClr>
              <a:buSzPts val="2400"/>
              <a:buFont typeface="Arial"/>
              <a:buChar char="•"/>
            </a:pPr>
            <a:r>
              <a:rPr lang="pl-PL" b="0" i="0" dirty="0">
                <a:solidFill>
                  <a:srgbClr val="73B64B"/>
                </a:solidFill>
                <a:highlight>
                  <a:srgbClr val="FFFFFF"/>
                </a:highlight>
              </a:rPr>
              <a:t>i społeczne (ludzkie). </a:t>
            </a:r>
            <a:endParaRPr b="0" i="0" dirty="0">
              <a:solidFill>
                <a:srgbClr val="73B64B"/>
              </a:solidFill>
              <a:highlight>
                <a:srgbClr val="FFFFFF"/>
              </a:highlight>
            </a:endParaRPr>
          </a:p>
          <a:p>
            <a:pPr marL="342900" lvl="0" indent="-190500" algn="just" rtl="0">
              <a:lnSpc>
                <a:spcPct val="103333"/>
              </a:lnSpc>
              <a:spcBef>
                <a:spcPts val="0"/>
              </a:spcBef>
              <a:spcAft>
                <a:spcPts val="0"/>
              </a:spcAft>
              <a:buClr>
                <a:srgbClr val="595959"/>
              </a:buClr>
              <a:buSzPts val="2400"/>
              <a:buFont typeface="Arial"/>
              <a:buNone/>
            </a:pPr>
            <a:endParaRPr dirty="0">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rPr>
              <a:t>Szczególną uwagę zwraca się na potrzebę zachowania równowagi, harmonii i właściwych proporcji między tymi trzema rodzajami kapitału. Tylko dzięki tej harmonii możliwe jest zapewnienie zrównoważonego rozwoju.</a:t>
            </a:r>
            <a:endParaRPr dirty="0"/>
          </a:p>
        </p:txBody>
      </p:sp>
      <p:sp>
        <p:nvSpPr>
          <p:cNvPr id="280" name="Google Shape;280;p7"/>
          <p:cNvSpPr/>
          <p:nvPr/>
        </p:nvSpPr>
        <p:spPr>
          <a:xfrm>
            <a:off x="0" y="0"/>
            <a:ext cx="428625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pl-PL"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Definicja „zrównoważonego rozwoju” w biznesie</a:t>
            </a:r>
          </a:p>
          <a:p>
            <a:pPr marL="0" lvl="0" indent="0" algn="l" rtl="0">
              <a:lnSpc>
                <a:spcPct val="90000"/>
              </a:lnSpc>
              <a:spcBef>
                <a:spcPts val="1000"/>
              </a:spcBef>
              <a:spcAft>
                <a:spcPts val="0"/>
              </a:spcAft>
              <a:buClr>
                <a:srgbClr val="73B64B"/>
              </a:buClr>
              <a:buSzPts val="3600"/>
              <a:buNone/>
            </a:pPr>
            <a:endParaRPr dirty="0"/>
          </a:p>
        </p:txBody>
      </p:sp>
      <p:sp>
        <p:nvSpPr>
          <p:cNvPr id="286" name="Google Shape;286;p8"/>
          <p:cNvSpPr txBox="1">
            <a:spLocks noGrp="1"/>
          </p:cNvSpPr>
          <p:nvPr>
            <p:ph type="body" idx="2"/>
          </p:nvPr>
        </p:nvSpPr>
        <p:spPr>
          <a:xfrm>
            <a:off x="645459" y="1630548"/>
            <a:ext cx="10515600" cy="4250335"/>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pl-PL" b="1" dirty="0">
                <a:solidFill>
                  <a:srgbClr val="000000"/>
                </a:solidFill>
              </a:rPr>
              <a:t>	Wspólną cechą każdego „zrównoważonego rozwoju” w biznesie jest dbałość o:</a:t>
            </a:r>
            <a:endParaRPr b="1" dirty="0">
              <a:solidFill>
                <a:srgbClr val="000000"/>
              </a:solidFill>
            </a:endParaRPr>
          </a:p>
          <a:p>
            <a:pPr marL="228600" lvl="0" indent="-228600" algn="just" rtl="0">
              <a:lnSpc>
                <a:spcPct val="103333"/>
              </a:lnSpc>
              <a:spcBef>
                <a:spcPts val="0"/>
              </a:spcBef>
              <a:spcAft>
                <a:spcPts val="0"/>
              </a:spcAft>
              <a:buClr>
                <a:srgbClr val="595959"/>
              </a:buClr>
              <a:buSzPts val="2400"/>
              <a:buNone/>
            </a:pPr>
            <a:endParaRPr dirty="0">
              <a:solidFill>
                <a:srgbClr val="000000"/>
              </a:solidFill>
            </a:endParaRPr>
          </a:p>
          <a:p>
            <a:pPr marL="342900" lvl="0" indent="-342900" algn="just" rtl="0">
              <a:lnSpc>
                <a:spcPct val="103333"/>
              </a:lnSpc>
              <a:spcBef>
                <a:spcPts val="0"/>
              </a:spcBef>
              <a:spcAft>
                <a:spcPts val="0"/>
              </a:spcAft>
              <a:buClr>
                <a:srgbClr val="595959"/>
              </a:buClr>
              <a:buSzPts val="2400"/>
              <a:buFont typeface="Noto Sans Symbols"/>
              <a:buChar char="⮚"/>
            </a:pPr>
            <a:r>
              <a:rPr lang="pl-PL" dirty="0">
                <a:solidFill>
                  <a:srgbClr val="000000"/>
                </a:solidFill>
              </a:rPr>
              <a:t>zrównoważony rozwój organizacji w perspektywie długoterminowej,</a:t>
            </a:r>
            <a:endParaRPr dirty="0">
              <a:solidFill>
                <a:srgbClr val="000000"/>
              </a:solidFill>
            </a:endParaRPr>
          </a:p>
          <a:p>
            <a:pPr marL="0" lvl="0" indent="0" algn="just" rtl="0">
              <a:lnSpc>
                <a:spcPct val="103333"/>
              </a:lnSpc>
              <a:spcBef>
                <a:spcPts val="0"/>
              </a:spcBef>
              <a:spcAft>
                <a:spcPts val="0"/>
              </a:spcAft>
              <a:buClr>
                <a:srgbClr val="595959"/>
              </a:buClr>
              <a:buSzPts val="2400"/>
              <a:buNone/>
            </a:pPr>
            <a:endParaRPr dirty="0">
              <a:solidFill>
                <a:srgbClr val="000000"/>
              </a:solidFill>
            </a:endParaRPr>
          </a:p>
          <a:p>
            <a:pPr marL="342900" lvl="0" indent="-342900" algn="just" rtl="0">
              <a:lnSpc>
                <a:spcPct val="103333"/>
              </a:lnSpc>
              <a:spcBef>
                <a:spcPts val="0"/>
              </a:spcBef>
              <a:spcAft>
                <a:spcPts val="0"/>
              </a:spcAft>
              <a:buClr>
                <a:srgbClr val="595959"/>
              </a:buClr>
              <a:buSzPts val="2400"/>
              <a:buFont typeface="Noto Sans Symbols"/>
              <a:buChar char="⮚"/>
            </a:pPr>
            <a:r>
              <a:rPr lang="pl-PL" dirty="0">
                <a:solidFill>
                  <a:srgbClr val="000000"/>
                </a:solidFill>
              </a:rPr>
              <a:t>potrzeba rozsądnego zrównoważenia dzisiejszych aspiracji i przyszłych możliwości</a:t>
            </a:r>
          </a:p>
          <a:p>
            <a:pPr marL="0" lvl="0" indent="0" algn="just" rtl="0">
              <a:lnSpc>
                <a:spcPct val="103333"/>
              </a:lnSpc>
              <a:spcBef>
                <a:spcPts val="0"/>
              </a:spcBef>
              <a:spcAft>
                <a:spcPts val="0"/>
              </a:spcAft>
              <a:buClr>
                <a:srgbClr val="595959"/>
              </a:buClr>
              <a:buSzPts val="2400"/>
            </a:pPr>
            <a:endParaRPr dirty="0">
              <a:solidFill>
                <a:srgbClr val="000000"/>
              </a:solidFill>
            </a:endParaRPr>
          </a:p>
          <a:p>
            <a:pPr marL="342900" lvl="0" indent="-342900" algn="just" rtl="0">
              <a:lnSpc>
                <a:spcPct val="103333"/>
              </a:lnSpc>
              <a:spcBef>
                <a:spcPts val="0"/>
              </a:spcBef>
              <a:spcAft>
                <a:spcPts val="0"/>
              </a:spcAft>
              <a:buClr>
                <a:srgbClr val="595959"/>
              </a:buClr>
              <a:buSzPts val="2400"/>
              <a:buFont typeface="Noto Sans Symbols"/>
              <a:buChar char="⮚"/>
            </a:pPr>
            <a:r>
              <a:rPr lang="pl-PL" dirty="0">
                <a:solidFill>
                  <a:srgbClr val="000000"/>
                </a:solidFill>
              </a:rPr>
              <a:t>fakt, że aby osiągnąć powyższe cele, konieczne jest poszukiwanie równowagi między potrzebami różnych interesariuszy oraz harmonizowanie celów gospodarczych, społecznych i ekologicznych, a także kreatywność, elastyczność i zdolność uczenia się, aby lepiej zrozumieć i kształtować swoje otoczenie</a:t>
            </a:r>
            <a:endParaRPr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2631</Words>
  <Application>Microsoft Office PowerPoint</Application>
  <PresentationFormat>Widescreen</PresentationFormat>
  <Paragraphs>250</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Calibri</vt:lpstr>
      <vt:lpstr>Arial</vt:lpstr>
      <vt:lpstr>Montserrat</vt:lpstr>
      <vt:lpstr>Aptos</vt:lpstr>
      <vt:lpstr>Montserrat Light</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GV Vadivan</cp:lastModifiedBy>
  <cp:revision>63</cp:revision>
  <dcterms:created xsi:type="dcterms:W3CDTF">2020-10-14T13:32:04Z</dcterms:created>
  <dcterms:modified xsi:type="dcterms:W3CDTF">2025-11-17T11:52:34Z</dcterms:modified>
</cp:coreProperties>
</file>