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81"/>
  </p:notesMasterIdLst>
  <p:sldIdLst>
    <p:sldId id="256" r:id="rId2"/>
    <p:sldId id="257" r:id="rId3"/>
    <p:sldId id="342" r:id="rId4"/>
    <p:sldId id="259" r:id="rId5"/>
    <p:sldId id="260" r:id="rId6"/>
    <p:sldId id="261" r:id="rId7"/>
    <p:sldId id="262" r:id="rId8"/>
    <p:sldId id="263" r:id="rId9"/>
    <p:sldId id="264" r:id="rId10"/>
    <p:sldId id="265" r:id="rId11"/>
    <p:sldId id="266" r:id="rId12"/>
    <p:sldId id="336" r:id="rId13"/>
    <p:sldId id="269" r:id="rId14"/>
    <p:sldId id="337" r:id="rId15"/>
    <p:sldId id="271" r:id="rId16"/>
    <p:sldId id="272" r:id="rId17"/>
    <p:sldId id="273" r:id="rId18"/>
    <p:sldId id="274" r:id="rId19"/>
    <p:sldId id="275" r:id="rId20"/>
    <p:sldId id="276" r:id="rId21"/>
    <p:sldId id="338" r:id="rId22"/>
    <p:sldId id="278" r:id="rId23"/>
    <p:sldId id="279" r:id="rId24"/>
    <p:sldId id="280" r:id="rId25"/>
    <p:sldId id="281" r:id="rId26"/>
    <p:sldId id="282" r:id="rId27"/>
    <p:sldId id="283" r:id="rId28"/>
    <p:sldId id="284" r:id="rId29"/>
    <p:sldId id="285" r:id="rId30"/>
    <p:sldId id="339" r:id="rId31"/>
    <p:sldId id="287" r:id="rId32"/>
    <p:sldId id="288" r:id="rId33"/>
    <p:sldId id="289" r:id="rId34"/>
    <p:sldId id="290" r:id="rId35"/>
    <p:sldId id="291" r:id="rId36"/>
    <p:sldId id="292" r:id="rId37"/>
    <p:sldId id="293" r:id="rId38"/>
    <p:sldId id="294" r:id="rId39"/>
    <p:sldId id="295" r:id="rId40"/>
    <p:sldId id="340" r:id="rId41"/>
    <p:sldId id="297" r:id="rId42"/>
    <p:sldId id="298" r:id="rId43"/>
    <p:sldId id="299" r:id="rId44"/>
    <p:sldId id="300" r:id="rId45"/>
    <p:sldId id="301" r:id="rId46"/>
    <p:sldId id="302" r:id="rId47"/>
    <p:sldId id="303" r:id="rId48"/>
    <p:sldId id="304" r:id="rId49"/>
    <p:sldId id="305" r:id="rId50"/>
    <p:sldId id="306" r:id="rId51"/>
    <p:sldId id="307" r:id="rId52"/>
    <p:sldId id="308" r:id="rId53"/>
    <p:sldId id="309" r:id="rId54"/>
    <p:sldId id="310" r:id="rId55"/>
    <p:sldId id="311" r:id="rId56"/>
    <p:sldId id="312" r:id="rId57"/>
    <p:sldId id="313" r:id="rId58"/>
    <p:sldId id="314" r:id="rId59"/>
    <p:sldId id="335" r:id="rId60"/>
    <p:sldId id="343" r:id="rId61"/>
    <p:sldId id="344" r:id="rId62"/>
    <p:sldId id="359" r:id="rId63"/>
    <p:sldId id="360" r:id="rId64"/>
    <p:sldId id="361" r:id="rId65"/>
    <p:sldId id="367" r:id="rId66"/>
    <p:sldId id="321" r:id="rId67"/>
    <p:sldId id="322" r:id="rId68"/>
    <p:sldId id="323" r:id="rId69"/>
    <p:sldId id="324" r:id="rId70"/>
    <p:sldId id="325" r:id="rId71"/>
    <p:sldId id="326" r:id="rId72"/>
    <p:sldId id="327" r:id="rId73"/>
    <p:sldId id="328" r:id="rId74"/>
    <p:sldId id="329" r:id="rId75"/>
    <p:sldId id="341" r:id="rId76"/>
    <p:sldId id="331" r:id="rId77"/>
    <p:sldId id="332" r:id="rId78"/>
    <p:sldId id="333" r:id="rId79"/>
    <p:sldId id="334" r:id="rId80"/>
  </p:sldIdLst>
  <p:sldSz cx="12192000" cy="6858000"/>
  <p:notesSz cx="6858000" cy="9144000"/>
  <p:embeddedFontLst>
    <p:embeddedFont>
      <p:font typeface="Montserrat Light" panose="020B0604020202020204" charset="-18"/>
      <p:regular r:id="rId82"/>
      <p:bold r:id="rId83"/>
      <p:italic r:id="rId84"/>
      <p:boldItalic r:id="rId85"/>
    </p:embeddedFont>
    <p:embeddedFont>
      <p:font typeface="Calibri" panose="020F0502020204030204" pitchFamily="34" charset="0"/>
      <p:regular r:id="rId86"/>
      <p:bold r:id="rId87"/>
      <p:italic r:id="rId88"/>
      <p:boldItalic r:id="rId89"/>
    </p:embeddedFont>
    <p:embeddedFont>
      <p:font typeface="Montserrat" panose="020B0604020202020204" charset="-18"/>
      <p:regular r:id="rId90"/>
      <p:bold r:id="rId91"/>
      <p:italic r:id="rId92"/>
      <p:boldItalic r:id="rId9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94" roundtripDataSignature="AMtx7mj8t69p1TBk4EwKOe5+mtqf7BDUZ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4498940-BA47-4983-A17A-E7DBCE9A57B6}">
  <a:tblStyle styleId="{A4498940-BA47-4983-A17A-E7DBCE9A57B6}"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sm" len="sm"/>
              <a:tailEnd type="none" w="sm" len="sm"/>
            </a:ln>
          </a:left>
          <a:right>
            <a:ln w="9525" cap="flat" cmpd="sng">
              <a:solidFill>
                <a:srgbClr val="000000">
                  <a:alpha val="0"/>
                </a:srgbClr>
              </a:solidFill>
              <a:prstDash val="solid"/>
              <a:round/>
              <a:headEnd type="none" w="sm" len="sm"/>
              <a:tailEnd type="none" w="sm" len="sm"/>
            </a:ln>
          </a:right>
          <a:top>
            <a:ln w="9525" cap="flat" cmpd="sng">
              <a:solidFill>
                <a:srgbClr val="000000">
                  <a:alpha val="0"/>
                </a:srgbClr>
              </a:solidFill>
              <a:prstDash val="solid"/>
              <a:round/>
              <a:headEnd type="none" w="sm" len="sm"/>
              <a:tailEnd type="none" w="sm" len="sm"/>
            </a:ln>
          </a:top>
          <a:bottom>
            <a:ln w="9525" cap="flat" cmpd="sng">
              <a:solidFill>
                <a:srgbClr val="000000">
                  <a:alpha val="0"/>
                </a:srgbClr>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5" d="100"/>
          <a:sy n="65" d="100"/>
        </p:scale>
        <p:origin x="1356"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font" Target="fonts/font3.fntdata"/><Relationship Id="rId89" Type="http://schemas.openxmlformats.org/officeDocument/2006/relationships/font" Target="fonts/font8.fntdata"/><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font" Target="fonts/font9.fntdata"/><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font" Target="fonts/font2.fntdata"/><Relationship Id="rId88" Type="http://schemas.openxmlformats.org/officeDocument/2006/relationships/font" Target="fonts/font7.fntdata"/><Relationship Id="rId91" Type="http://schemas.openxmlformats.org/officeDocument/2006/relationships/font" Target="fonts/font10.fntdata"/><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notesMaster" Target="notesMasters/notesMaster1.xml"/><Relationship Id="rId86" Type="http://schemas.openxmlformats.org/officeDocument/2006/relationships/font" Target="fonts/font5.fntdata"/><Relationship Id="rId94"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font" Target="fonts/font11.fntdata"/><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font" Target="fonts/font6.fntdata"/><Relationship Id="rId61" Type="http://schemas.openxmlformats.org/officeDocument/2006/relationships/slide" Target="slides/slide60.xml"/><Relationship Id="rId82" Type="http://schemas.openxmlformats.org/officeDocument/2006/relationships/font" Target="fonts/font1.fntdata"/><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font" Target="fonts/font12.fntdata"/><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2652409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14" name="Google Shape;214;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extLst>
      <p:ext uri="{BB962C8B-B14F-4D97-AF65-F5344CB8AC3E}">
        <p14:creationId xmlns:p14="http://schemas.microsoft.com/office/powerpoint/2010/main" val="31773992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8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3" name="Google Shape;293;p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356238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9" name="Google Shape;299;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684279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7" name="Google Shape;567;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extLst>
      <p:ext uri="{BB962C8B-B14F-4D97-AF65-F5344CB8AC3E}">
        <p14:creationId xmlns:p14="http://schemas.microsoft.com/office/powerpoint/2010/main" val="8774666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1" name="Google Shape;321;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086799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7" name="Google Shape;567;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14</a:t>
            </a:fld>
            <a:endParaRPr/>
          </a:p>
        </p:txBody>
      </p:sp>
    </p:spTree>
    <p:extLst>
      <p:ext uri="{BB962C8B-B14F-4D97-AF65-F5344CB8AC3E}">
        <p14:creationId xmlns:p14="http://schemas.microsoft.com/office/powerpoint/2010/main" val="8565120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8" name="Google Shape;348;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665626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3"/>
        <p:cNvGrpSpPr/>
        <p:nvPr/>
      </p:nvGrpSpPr>
      <p:grpSpPr>
        <a:xfrm>
          <a:off x="0" y="0"/>
          <a:ext cx="0" cy="0"/>
          <a:chOff x="0" y="0"/>
          <a:chExt cx="0" cy="0"/>
        </a:xfrm>
      </p:grpSpPr>
      <p:sp>
        <p:nvSpPr>
          <p:cNvPr id="354" name="Google Shape;354;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5" name="Google Shape;35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902371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1" name="Google Shape;361;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812775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8" name="Google Shape;368;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137413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1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5" name="Google Shape;375;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711717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21" name="Google Shape;221;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extLst>
      <p:ext uri="{BB962C8B-B14F-4D97-AF65-F5344CB8AC3E}">
        <p14:creationId xmlns:p14="http://schemas.microsoft.com/office/powerpoint/2010/main" val="3639438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9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p:txBody>
      </p:sp>
      <p:sp>
        <p:nvSpPr>
          <p:cNvPr id="382" name="Google Shape;382;p9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20</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097610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7" name="Google Shape;567;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21</a:t>
            </a:fld>
            <a:endParaRPr/>
          </a:p>
        </p:txBody>
      </p:sp>
    </p:spTree>
    <p:extLst>
      <p:ext uri="{BB962C8B-B14F-4D97-AF65-F5344CB8AC3E}">
        <p14:creationId xmlns:p14="http://schemas.microsoft.com/office/powerpoint/2010/main" val="23085001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4"/>
        <p:cNvGrpSpPr/>
        <p:nvPr/>
      </p:nvGrpSpPr>
      <p:grpSpPr>
        <a:xfrm>
          <a:off x="0" y="0"/>
          <a:ext cx="0" cy="0"/>
          <a:chOff x="0" y="0"/>
          <a:chExt cx="0" cy="0"/>
        </a:xfrm>
      </p:grpSpPr>
      <p:sp>
        <p:nvSpPr>
          <p:cNvPr id="395" name="Google Shape;395;p1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6" name="Google Shape;39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0579032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5" name="Google Shape;405;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9018635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0" name="Google Shape;410;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76519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7" name="Google Shape;41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154118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p9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4" name="Google Shape;424;p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180338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7"/>
        <p:cNvGrpSpPr/>
        <p:nvPr/>
      </p:nvGrpSpPr>
      <p:grpSpPr>
        <a:xfrm>
          <a:off x="0" y="0"/>
          <a:ext cx="0" cy="0"/>
          <a:chOff x="0" y="0"/>
          <a:chExt cx="0" cy="0"/>
        </a:xfrm>
      </p:grpSpPr>
      <p:sp>
        <p:nvSpPr>
          <p:cNvPr id="428" name="Google Shape;428;p9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9" name="Google Shape;429;p9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1215089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9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5" name="Google Shape;435;p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386020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9"/>
        <p:cNvGrpSpPr/>
        <p:nvPr/>
      </p:nvGrpSpPr>
      <p:grpSpPr>
        <a:xfrm>
          <a:off x="0" y="0"/>
          <a:ext cx="0" cy="0"/>
          <a:chOff x="0" y="0"/>
          <a:chExt cx="0" cy="0"/>
        </a:xfrm>
      </p:grpSpPr>
      <p:sp>
        <p:nvSpPr>
          <p:cNvPr id="440" name="Google Shape;440;p9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1" name="Google Shape;441;p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491082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3" name="Google Shape;18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55355126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7" name="Google Shape;567;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extLst>
      <p:ext uri="{BB962C8B-B14F-4D97-AF65-F5344CB8AC3E}">
        <p14:creationId xmlns:p14="http://schemas.microsoft.com/office/powerpoint/2010/main" val="340443939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6" name="Google Shape;456;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065943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3" name="Google Shape;46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75239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p9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0" name="Google Shape;470;p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7157075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4"/>
        <p:cNvGrpSpPr/>
        <p:nvPr/>
      </p:nvGrpSpPr>
      <p:grpSpPr>
        <a:xfrm>
          <a:off x="0" y="0"/>
          <a:ext cx="0" cy="0"/>
          <a:chOff x="0" y="0"/>
          <a:chExt cx="0" cy="0"/>
        </a:xfrm>
      </p:grpSpPr>
      <p:sp>
        <p:nvSpPr>
          <p:cNvPr id="475" name="Google Shape;475;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6" name="Google Shape;476;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243487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Google Shape;482;g2f189ff66b8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3" name="Google Shape;483;g2f189ff66b8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5551275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0" name="Google Shape;49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65648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9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7" name="Google Shape;497;p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178392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2"/>
        <p:cNvGrpSpPr/>
        <p:nvPr/>
      </p:nvGrpSpPr>
      <p:grpSpPr>
        <a:xfrm>
          <a:off x="0" y="0"/>
          <a:ext cx="0" cy="0"/>
          <a:chOff x="0" y="0"/>
          <a:chExt cx="0" cy="0"/>
        </a:xfrm>
      </p:grpSpPr>
      <p:sp>
        <p:nvSpPr>
          <p:cNvPr id="503" name="Google Shape;503;p9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4" name="Google Shape;504;p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016410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9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2" name="Google Shape;512;p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983804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36" name="Google Shape;236;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extLst>
      <p:ext uri="{BB962C8B-B14F-4D97-AF65-F5344CB8AC3E}">
        <p14:creationId xmlns:p14="http://schemas.microsoft.com/office/powerpoint/2010/main" val="389699976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7" name="Google Shape;567;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extLst>
      <p:ext uri="{BB962C8B-B14F-4D97-AF65-F5344CB8AC3E}">
        <p14:creationId xmlns:p14="http://schemas.microsoft.com/office/powerpoint/2010/main" val="48475395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5"/>
        <p:cNvGrpSpPr/>
        <p:nvPr/>
      </p:nvGrpSpPr>
      <p:grpSpPr>
        <a:xfrm>
          <a:off x="0" y="0"/>
          <a:ext cx="0" cy="0"/>
          <a:chOff x="0" y="0"/>
          <a:chExt cx="0" cy="0"/>
        </a:xfrm>
      </p:grpSpPr>
      <p:sp>
        <p:nvSpPr>
          <p:cNvPr id="526" name="Google Shape;526;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7" name="Google Shape;527;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7879499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p10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4" name="Google Shape;534;p1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2088875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p10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0" name="Google Shape;540;p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1003845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46" name="Google Shape;546;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6097631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2" name="Google Shape;552;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167641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9" name="Google Shape;559;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8413855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7" name="Google Shape;567;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extLst>
      <p:ext uri="{BB962C8B-B14F-4D97-AF65-F5344CB8AC3E}">
        <p14:creationId xmlns:p14="http://schemas.microsoft.com/office/powerpoint/2010/main" val="10700789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3"/>
        <p:cNvGrpSpPr/>
        <p:nvPr/>
      </p:nvGrpSpPr>
      <p:grpSpPr>
        <a:xfrm>
          <a:off x="0" y="0"/>
          <a:ext cx="0" cy="0"/>
          <a:chOff x="0" y="0"/>
          <a:chExt cx="0" cy="0"/>
        </a:xfrm>
      </p:grpSpPr>
      <p:sp>
        <p:nvSpPr>
          <p:cNvPr id="574" name="Google Shape;574;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5" name="Google Shape;575;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45079191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9" name="Google Shape;589;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6828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5" name="Google Shape;245;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33801039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10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5" name="Google Shape;595;p1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873731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8"/>
        <p:cNvGrpSpPr/>
        <p:nvPr/>
      </p:nvGrpSpPr>
      <p:grpSpPr>
        <a:xfrm>
          <a:off x="0" y="0"/>
          <a:ext cx="0" cy="0"/>
          <a:chOff x="0" y="0"/>
          <a:chExt cx="0" cy="0"/>
        </a:xfrm>
      </p:grpSpPr>
      <p:sp>
        <p:nvSpPr>
          <p:cNvPr id="599" name="Google Shape;599;p10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0" name="Google Shape;600;p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4213287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3"/>
        <p:cNvGrpSpPr/>
        <p:nvPr/>
      </p:nvGrpSpPr>
      <p:grpSpPr>
        <a:xfrm>
          <a:off x="0" y="0"/>
          <a:ext cx="0" cy="0"/>
          <a:chOff x="0" y="0"/>
          <a:chExt cx="0" cy="0"/>
        </a:xfrm>
      </p:grpSpPr>
      <p:sp>
        <p:nvSpPr>
          <p:cNvPr id="604" name="Google Shape;604;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5" name="Google Shape;605;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034422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9"/>
        <p:cNvGrpSpPr/>
        <p:nvPr/>
      </p:nvGrpSpPr>
      <p:grpSpPr>
        <a:xfrm>
          <a:off x="0" y="0"/>
          <a:ext cx="0" cy="0"/>
          <a:chOff x="0" y="0"/>
          <a:chExt cx="0" cy="0"/>
        </a:xfrm>
      </p:grpSpPr>
      <p:sp>
        <p:nvSpPr>
          <p:cNvPr id="610" name="Google Shape;610;p10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1" name="Google Shape;611;p1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64504258"/>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4"/>
        <p:cNvGrpSpPr/>
        <p:nvPr/>
      </p:nvGrpSpPr>
      <p:grpSpPr>
        <a:xfrm>
          <a:off x="0" y="0"/>
          <a:ext cx="0" cy="0"/>
          <a:chOff x="0" y="0"/>
          <a:chExt cx="0" cy="0"/>
        </a:xfrm>
      </p:grpSpPr>
      <p:sp>
        <p:nvSpPr>
          <p:cNvPr id="615" name="Google Shape;615;p10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6" name="Google Shape;616;p1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2958086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9"/>
        <p:cNvGrpSpPr/>
        <p:nvPr/>
      </p:nvGrpSpPr>
      <p:grpSpPr>
        <a:xfrm>
          <a:off x="0" y="0"/>
          <a:ext cx="0" cy="0"/>
          <a:chOff x="0" y="0"/>
          <a:chExt cx="0" cy="0"/>
        </a:xfrm>
      </p:grpSpPr>
      <p:sp>
        <p:nvSpPr>
          <p:cNvPr id="620" name="Google Shape;620;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1" name="Google Shape;621;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6628727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5"/>
        <p:cNvGrpSpPr/>
        <p:nvPr/>
      </p:nvGrpSpPr>
      <p:grpSpPr>
        <a:xfrm>
          <a:off x="0" y="0"/>
          <a:ext cx="0" cy="0"/>
          <a:chOff x="0" y="0"/>
          <a:chExt cx="0" cy="0"/>
        </a:xfrm>
      </p:grpSpPr>
      <p:sp>
        <p:nvSpPr>
          <p:cNvPr id="626" name="Google Shape;626;p10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7" name="Google Shape;627;p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04959400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p10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2" name="Google Shape;632;p10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510287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5"/>
        <p:cNvGrpSpPr/>
        <p:nvPr/>
      </p:nvGrpSpPr>
      <p:grpSpPr>
        <a:xfrm>
          <a:off x="0" y="0"/>
          <a:ext cx="0" cy="0"/>
          <a:chOff x="0" y="0"/>
          <a:chExt cx="0" cy="0"/>
        </a:xfrm>
      </p:grpSpPr>
      <p:sp>
        <p:nvSpPr>
          <p:cNvPr id="636" name="Google Shape;636;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7" name="Google Shape;637;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26382654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6" name="Google Shape;566;p4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7" name="Google Shape;567;p4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extLst>
      <p:ext uri="{BB962C8B-B14F-4D97-AF65-F5344CB8AC3E}">
        <p14:creationId xmlns:p14="http://schemas.microsoft.com/office/powerpoint/2010/main" val="17759034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2" name="Google Shape;262;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3410739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6" name="Google Shape;656;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5612843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0"/>
        <p:cNvGrpSpPr/>
        <p:nvPr/>
      </p:nvGrpSpPr>
      <p:grpSpPr>
        <a:xfrm>
          <a:off x="0" y="0"/>
          <a:ext cx="0" cy="0"/>
          <a:chOff x="0" y="0"/>
          <a:chExt cx="0" cy="0"/>
        </a:xfrm>
      </p:grpSpPr>
      <p:sp>
        <p:nvSpPr>
          <p:cNvPr id="661" name="Google Shape;661;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2" name="Google Shape;662;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4544841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6"/>
        <p:cNvGrpSpPr/>
        <p:nvPr/>
      </p:nvGrpSpPr>
      <p:grpSpPr>
        <a:xfrm>
          <a:off x="0" y="0"/>
          <a:ext cx="0" cy="0"/>
          <a:chOff x="0" y="0"/>
          <a:chExt cx="0" cy="0"/>
        </a:xfrm>
      </p:grpSpPr>
      <p:sp>
        <p:nvSpPr>
          <p:cNvPr id="667" name="Google Shape;667;p5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8" name="Google Shape;668;p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974874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2"/>
        <p:cNvGrpSpPr/>
        <p:nvPr/>
      </p:nvGrpSpPr>
      <p:grpSpPr>
        <a:xfrm>
          <a:off x="0" y="0"/>
          <a:ext cx="0" cy="0"/>
          <a:chOff x="0" y="0"/>
          <a:chExt cx="0" cy="0"/>
        </a:xfrm>
      </p:grpSpPr>
      <p:sp>
        <p:nvSpPr>
          <p:cNvPr id="673" name="Google Shape;673;p5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4" name="Google Shape;674;p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69533000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0" name="Google Shape;680;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6192350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8"/>
        <p:cNvGrpSpPr/>
        <p:nvPr/>
      </p:nvGrpSpPr>
      <p:grpSpPr>
        <a:xfrm>
          <a:off x="0" y="0"/>
          <a:ext cx="0" cy="0"/>
          <a:chOff x="0" y="0"/>
          <a:chExt cx="0" cy="0"/>
        </a:xfrm>
      </p:grpSpPr>
      <p:sp>
        <p:nvSpPr>
          <p:cNvPr id="679" name="Google Shape;679;p5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0" name="Google Shape;680;p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0966724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6" name="Google Shape;686;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7" name="Google Shape;687;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extLst>
      <p:ext uri="{BB962C8B-B14F-4D97-AF65-F5344CB8AC3E}">
        <p14:creationId xmlns:p14="http://schemas.microsoft.com/office/powerpoint/2010/main" val="319001370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3"/>
        <p:cNvGrpSpPr/>
        <p:nvPr/>
      </p:nvGrpSpPr>
      <p:grpSpPr>
        <a:xfrm>
          <a:off x="0" y="0"/>
          <a:ext cx="0" cy="0"/>
          <a:chOff x="0" y="0"/>
          <a:chExt cx="0" cy="0"/>
        </a:xfrm>
      </p:grpSpPr>
      <p:sp>
        <p:nvSpPr>
          <p:cNvPr id="694" name="Google Shape;694;p5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5" name="Google Shape;695;p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0708898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9"/>
        <p:cNvGrpSpPr/>
        <p:nvPr/>
      </p:nvGrpSpPr>
      <p:grpSpPr>
        <a:xfrm>
          <a:off x="0" y="0"/>
          <a:ext cx="0" cy="0"/>
          <a:chOff x="0" y="0"/>
          <a:chExt cx="0" cy="0"/>
        </a:xfrm>
      </p:grpSpPr>
      <p:sp>
        <p:nvSpPr>
          <p:cNvPr id="700" name="Google Shape;700;p10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1" name="Google Shape;701;p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151141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6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7" name="Google Shape;707;p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718579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5" name="Google Shape;27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0097976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1"/>
        <p:cNvGrpSpPr/>
        <p:nvPr/>
      </p:nvGrpSpPr>
      <p:grpSpPr>
        <a:xfrm>
          <a:off x="0" y="0"/>
          <a:ext cx="0" cy="0"/>
          <a:chOff x="0" y="0"/>
          <a:chExt cx="0" cy="0"/>
        </a:xfrm>
      </p:grpSpPr>
      <p:sp>
        <p:nvSpPr>
          <p:cNvPr id="712" name="Google Shape;712;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3" name="Google Shape;713;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8049984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7"/>
        <p:cNvGrpSpPr/>
        <p:nvPr/>
      </p:nvGrpSpPr>
      <p:grpSpPr>
        <a:xfrm>
          <a:off x="0" y="0"/>
          <a:ext cx="0" cy="0"/>
          <a:chOff x="0" y="0"/>
          <a:chExt cx="0" cy="0"/>
        </a:xfrm>
      </p:grpSpPr>
      <p:sp>
        <p:nvSpPr>
          <p:cNvPr id="718" name="Google Shape;718;p10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9" name="Google Shape;719;p10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8552262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3"/>
        <p:cNvGrpSpPr/>
        <p:nvPr/>
      </p:nvGrpSpPr>
      <p:grpSpPr>
        <a:xfrm>
          <a:off x="0" y="0"/>
          <a:ext cx="0" cy="0"/>
          <a:chOff x="0" y="0"/>
          <a:chExt cx="0" cy="0"/>
        </a:xfrm>
      </p:grpSpPr>
      <p:sp>
        <p:nvSpPr>
          <p:cNvPr id="724" name="Google Shape;724;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5" name="Google Shape;725;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74050417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1" name="Google Shape;731;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089096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5"/>
        <p:cNvGrpSpPr/>
        <p:nvPr/>
      </p:nvGrpSpPr>
      <p:grpSpPr>
        <a:xfrm>
          <a:off x="0" y="0"/>
          <a:ext cx="0" cy="0"/>
          <a:chOff x="0" y="0"/>
          <a:chExt cx="0" cy="0"/>
        </a:xfrm>
      </p:grpSpPr>
      <p:sp>
        <p:nvSpPr>
          <p:cNvPr id="736" name="Google Shape;736;p6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7" name="Google Shape;737;p6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7067825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4"/>
        <p:cNvGrpSpPr/>
        <p:nvPr/>
      </p:nvGrpSpPr>
      <p:grpSpPr>
        <a:xfrm>
          <a:off x="0" y="0"/>
          <a:ext cx="0" cy="0"/>
          <a:chOff x="0" y="0"/>
          <a:chExt cx="0" cy="0"/>
        </a:xfrm>
      </p:grpSpPr>
      <p:sp>
        <p:nvSpPr>
          <p:cNvPr id="685" name="Google Shape;685;p5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6" name="Google Shape;686;p5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7" name="Google Shape;687;p5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75</a:t>
            </a:fld>
            <a:endParaRPr/>
          </a:p>
        </p:txBody>
      </p:sp>
    </p:spTree>
    <p:extLst>
      <p:ext uri="{BB962C8B-B14F-4D97-AF65-F5344CB8AC3E}">
        <p14:creationId xmlns:p14="http://schemas.microsoft.com/office/powerpoint/2010/main" val="337447477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5"/>
        <p:cNvGrpSpPr/>
        <p:nvPr/>
      </p:nvGrpSpPr>
      <p:grpSpPr>
        <a:xfrm>
          <a:off x="0" y="0"/>
          <a:ext cx="0" cy="0"/>
          <a:chOff x="0" y="0"/>
          <a:chExt cx="0" cy="0"/>
        </a:xfrm>
      </p:grpSpPr>
      <p:sp>
        <p:nvSpPr>
          <p:cNvPr id="756" name="Google Shape;756;p6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7" name="Google Shape;757;p6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8754358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1"/>
        <p:cNvGrpSpPr/>
        <p:nvPr/>
      </p:nvGrpSpPr>
      <p:grpSpPr>
        <a:xfrm>
          <a:off x="0" y="0"/>
          <a:ext cx="0" cy="0"/>
          <a:chOff x="0" y="0"/>
          <a:chExt cx="0" cy="0"/>
        </a:xfrm>
      </p:grpSpPr>
      <p:sp>
        <p:nvSpPr>
          <p:cNvPr id="762" name="Google Shape;762;p6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63" name="Google Shape;763;p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3841851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7"/>
        <p:cNvGrpSpPr/>
        <p:nvPr/>
      </p:nvGrpSpPr>
      <p:grpSpPr>
        <a:xfrm>
          <a:off x="0" y="0"/>
          <a:ext cx="0" cy="0"/>
          <a:chOff x="0" y="0"/>
          <a:chExt cx="0" cy="0"/>
        </a:xfrm>
      </p:grpSpPr>
      <p:sp>
        <p:nvSpPr>
          <p:cNvPr id="768" name="Google Shape;768;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9" name="Google Shape;769;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1064314"/>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5" name="Google Shape;775;p6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76" name="Google Shape;776;p6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79</a:t>
            </a:fld>
            <a:endParaRPr/>
          </a:p>
        </p:txBody>
      </p:sp>
    </p:spTree>
    <p:extLst>
      <p:ext uri="{BB962C8B-B14F-4D97-AF65-F5344CB8AC3E}">
        <p14:creationId xmlns:p14="http://schemas.microsoft.com/office/powerpoint/2010/main" val="3362891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8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1" name="Google Shape;281;p8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343466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6" name="Google Shape;28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7" name="Google Shape;28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extLst>
      <p:ext uri="{BB962C8B-B14F-4D97-AF65-F5344CB8AC3E}">
        <p14:creationId xmlns:p14="http://schemas.microsoft.com/office/powerpoint/2010/main" val="164955198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01">
  <p:cSld name="Cover Slide  01">
    <p:spTree>
      <p:nvGrpSpPr>
        <p:cNvPr id="1" name="Shape 12"/>
        <p:cNvGrpSpPr/>
        <p:nvPr/>
      </p:nvGrpSpPr>
      <p:grpSpPr>
        <a:xfrm>
          <a:off x="0" y="0"/>
          <a:ext cx="0" cy="0"/>
          <a:chOff x="0" y="0"/>
          <a:chExt cx="0" cy="0"/>
        </a:xfrm>
      </p:grpSpPr>
      <p:sp>
        <p:nvSpPr>
          <p:cNvPr id="13" name="Google Shape;13;p70"/>
          <p:cNvSpPr/>
          <p:nvPr/>
        </p:nvSpPr>
        <p:spPr>
          <a:xfrm>
            <a:off x="-1218514" y="-6377384"/>
            <a:ext cx="16024759" cy="5895581"/>
          </a:xfrm>
          <a:prstGeom prst="rect">
            <a:avLst/>
          </a:prstGeom>
          <a:solidFill>
            <a:srgbClr val="ECECEC"/>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 name="Google Shape;14;p70"/>
          <p:cNvSpPr/>
          <p:nvPr/>
        </p:nvSpPr>
        <p:spPr>
          <a:xfrm>
            <a:off x="0" y="3703066"/>
            <a:ext cx="4883406" cy="2856914"/>
          </a:xfrm>
          <a:prstGeom prst="rect">
            <a:avLst/>
          </a:prstGeom>
          <a:solidFill>
            <a:srgbClr val="1E75B0"/>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15" name="Google Shape;15;p70"/>
          <p:cNvSpPr>
            <a:spLocks noGrp="1"/>
          </p:cNvSpPr>
          <p:nvPr>
            <p:ph type="pic" idx="2"/>
          </p:nvPr>
        </p:nvSpPr>
        <p:spPr>
          <a:xfrm>
            <a:off x="0" y="2428827"/>
            <a:ext cx="12192000" cy="3192032"/>
          </a:xfrm>
          <a:prstGeom prst="rect">
            <a:avLst/>
          </a:prstGeom>
          <a:solidFill>
            <a:srgbClr val="D8D8D8"/>
          </a:solidFill>
          <a:ln>
            <a:noFill/>
          </a:ln>
        </p:spPr>
      </p:sp>
      <p:grpSp>
        <p:nvGrpSpPr>
          <p:cNvPr id="16" name="Google Shape;16;p70"/>
          <p:cNvGrpSpPr/>
          <p:nvPr/>
        </p:nvGrpSpPr>
        <p:grpSpPr>
          <a:xfrm>
            <a:off x="-695010" y="4529052"/>
            <a:ext cx="2530502" cy="2045219"/>
            <a:chOff x="5816064" y="9435173"/>
            <a:chExt cx="798029" cy="644988"/>
          </a:xfrm>
        </p:grpSpPr>
        <p:sp>
          <p:nvSpPr>
            <p:cNvPr id="17" name="Google Shape;17;p70"/>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 name="Google Shape;18;p70"/>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9" name="Google Shape;19;p70"/>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0" name="Google Shape;20;p70"/>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1" name="Google Shape;21;p70"/>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2" name="Google Shape;22;p70"/>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3" name="Google Shape;23;p70"/>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4" name="Google Shape;24;p70"/>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5" name="Google Shape;25;p70"/>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6" name="Google Shape;26;p70"/>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7" name="Google Shape;27;p70"/>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8" name="Google Shape;28;p70"/>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29" name="Google Shape;29;p70"/>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0" name="Google Shape;30;p70"/>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31" name="Google Shape;31;p70"/>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32" name="Google Shape;32;p70"/>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3" name="Google Shape;33;p70"/>
          <p:cNvSpPr/>
          <p:nvPr/>
        </p:nvSpPr>
        <p:spPr>
          <a:xfrm>
            <a:off x="9572522" y="5987656"/>
            <a:ext cx="2349914" cy="49201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4" name="Google Shape;34;p70"/>
          <p:cNvPicPr preferRelativeResize="0"/>
          <p:nvPr/>
        </p:nvPicPr>
        <p:blipFill rotWithShape="1">
          <a:blip r:embed="rId2">
            <a:alphaModFix/>
          </a:blip>
          <a:srcRect/>
          <a:stretch/>
        </p:blipFill>
        <p:spPr>
          <a:xfrm>
            <a:off x="7787178" y="178763"/>
            <a:ext cx="4032784" cy="2184424"/>
          </a:xfrm>
          <a:prstGeom prst="rect">
            <a:avLst/>
          </a:prstGeom>
          <a:noFill/>
          <a:ln>
            <a:noFill/>
          </a:ln>
        </p:spPr>
      </p:pic>
      <p:pic>
        <p:nvPicPr>
          <p:cNvPr id="2" name="Google Shape;33;p44">
            <a:extLst>
              <a:ext uri="{FF2B5EF4-FFF2-40B4-BE49-F238E27FC236}">
                <a16:creationId xmlns:a16="http://schemas.microsoft.com/office/drawing/2014/main" xmlns="" id="{31BF3E6B-F2C3-5A57-5239-3A87F700FAB0}"/>
              </a:ext>
            </a:extLst>
          </p:cNvPr>
          <p:cNvPicPr preferRelativeResize="0"/>
          <p:nvPr userDrawn="1"/>
        </p:nvPicPr>
        <p:blipFill rotWithShape="1">
          <a:blip r:embed="rId3">
            <a:alphaModFix/>
          </a:blip>
          <a:srcRect/>
          <a:stretch/>
        </p:blipFill>
        <p:spPr>
          <a:xfrm>
            <a:off x="9724922" y="6140056"/>
            <a:ext cx="2349914" cy="492013"/>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Photo Slide 01 ">
  <p:cSld name="Quote/Photo Slide 01 ">
    <p:spTree>
      <p:nvGrpSpPr>
        <p:cNvPr id="1" name="Shape 149"/>
        <p:cNvGrpSpPr/>
        <p:nvPr/>
      </p:nvGrpSpPr>
      <p:grpSpPr>
        <a:xfrm>
          <a:off x="0" y="0"/>
          <a:ext cx="0" cy="0"/>
          <a:chOff x="0" y="0"/>
          <a:chExt cx="0" cy="0"/>
        </a:xfrm>
      </p:grpSpPr>
      <p:sp>
        <p:nvSpPr>
          <p:cNvPr id="150" name="Google Shape;150;p80"/>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51" name="Google Shape;151;p80"/>
          <p:cNvSpPr/>
          <p:nvPr/>
        </p:nvSpPr>
        <p:spPr>
          <a:xfrm rot="-5400000">
            <a:off x="2862666" y="-2030696"/>
            <a:ext cx="6141020" cy="10919391"/>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52" name="Google Shape;152;p80"/>
          <p:cNvSpPr>
            <a:spLocks noGrp="1"/>
          </p:cNvSpPr>
          <p:nvPr>
            <p:ph type="pic" idx="2"/>
          </p:nvPr>
        </p:nvSpPr>
        <p:spPr>
          <a:xfrm>
            <a:off x="799128" y="746272"/>
            <a:ext cx="10203652" cy="5365455"/>
          </a:xfrm>
          <a:prstGeom prst="rect">
            <a:avLst/>
          </a:prstGeom>
          <a:solidFill>
            <a:srgbClr val="BFBFBF"/>
          </a:solidFill>
          <a:ln>
            <a:noFill/>
          </a:ln>
        </p:spPr>
      </p:sp>
      <p:sp>
        <p:nvSpPr>
          <p:cNvPr id="153" name="Google Shape;153;p80"/>
          <p:cNvSpPr/>
          <p:nvPr/>
        </p:nvSpPr>
        <p:spPr>
          <a:xfrm rot="-5400000">
            <a:off x="9789093" y="4354638"/>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154" name="Google Shape;154;p80"/>
          <p:cNvCxnSpPr/>
          <p:nvPr/>
        </p:nvCxnSpPr>
        <p:spPr>
          <a:xfrm>
            <a:off x="11635259" y="6499510"/>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Quote/Photo Slide 03">
  <p:cSld name="Quote/Photo Slide 03">
    <p:spTree>
      <p:nvGrpSpPr>
        <p:cNvPr id="1" name="Shape 155"/>
        <p:cNvGrpSpPr/>
        <p:nvPr/>
      </p:nvGrpSpPr>
      <p:grpSpPr>
        <a:xfrm>
          <a:off x="0" y="0"/>
          <a:ext cx="0" cy="0"/>
          <a:chOff x="0" y="0"/>
          <a:chExt cx="0" cy="0"/>
        </a:xfrm>
      </p:grpSpPr>
      <p:sp>
        <p:nvSpPr>
          <p:cNvPr id="156" name="Google Shape;156;p81"/>
          <p:cNvSpPr>
            <a:spLocks noGrp="1"/>
          </p:cNvSpPr>
          <p:nvPr>
            <p:ph type="pic" idx="2"/>
          </p:nvPr>
        </p:nvSpPr>
        <p:spPr>
          <a:xfrm>
            <a:off x="0" y="-12469"/>
            <a:ext cx="12192000" cy="6870469"/>
          </a:xfrm>
          <a:prstGeom prst="rect">
            <a:avLst/>
          </a:prstGeom>
          <a:solidFill>
            <a:srgbClr val="BFBFBF"/>
          </a:solidFill>
          <a:ln>
            <a:noFill/>
          </a:ln>
        </p:spPr>
      </p:sp>
      <p:sp>
        <p:nvSpPr>
          <p:cNvPr id="157" name="Google Shape;157;p81"/>
          <p:cNvSpPr txBox="1">
            <a:spLocks noGrp="1"/>
          </p:cNvSpPr>
          <p:nvPr>
            <p:ph type="body" idx="1"/>
          </p:nvPr>
        </p:nvSpPr>
        <p:spPr>
          <a:xfrm>
            <a:off x="4063536" y="4333157"/>
            <a:ext cx="4064926" cy="577734"/>
          </a:xfrm>
          <a:prstGeom prst="rect">
            <a:avLst/>
          </a:prstGeom>
          <a:solidFill>
            <a:srgbClr val="73B64B"/>
          </a:solid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58" name="Google Shape;158;p81"/>
          <p:cNvSpPr txBox="1">
            <a:spLocks noGrp="1"/>
          </p:cNvSpPr>
          <p:nvPr>
            <p:ph type="body" idx="3"/>
          </p:nvPr>
        </p:nvSpPr>
        <p:spPr>
          <a:xfrm>
            <a:off x="2031074" y="2070919"/>
            <a:ext cx="8129850" cy="1985691"/>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595959"/>
              </a:buClr>
              <a:buSzPts val="3000"/>
              <a:buFont typeface="Arial"/>
              <a:buNone/>
              <a:defRPr sz="30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ext Slide 02 ">
  <p:cSld name="Text Slide 02 ">
    <p:spTree>
      <p:nvGrpSpPr>
        <p:cNvPr id="1" name="Shape 159"/>
        <p:cNvGrpSpPr/>
        <p:nvPr/>
      </p:nvGrpSpPr>
      <p:grpSpPr>
        <a:xfrm>
          <a:off x="0" y="0"/>
          <a:ext cx="0" cy="0"/>
          <a:chOff x="0" y="0"/>
          <a:chExt cx="0" cy="0"/>
        </a:xfrm>
      </p:grpSpPr>
      <p:sp>
        <p:nvSpPr>
          <p:cNvPr id="160" name="Google Shape;160;p82"/>
          <p:cNvSpPr/>
          <p:nvPr/>
        </p:nvSpPr>
        <p:spPr>
          <a:xfrm rot="-5400000">
            <a:off x="5088466" y="-5088468"/>
            <a:ext cx="2015069"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1" name="Google Shape;161;p82"/>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62" name="Google Shape;162;p82"/>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Final Slide">
  <p:cSld name="Final Slide">
    <p:spTree>
      <p:nvGrpSpPr>
        <p:cNvPr id="1" name="Shape 163"/>
        <p:cNvGrpSpPr/>
        <p:nvPr/>
      </p:nvGrpSpPr>
      <p:grpSpPr>
        <a:xfrm>
          <a:off x="0" y="0"/>
          <a:ext cx="0" cy="0"/>
          <a:chOff x="0" y="0"/>
          <a:chExt cx="0" cy="0"/>
        </a:xfrm>
      </p:grpSpPr>
      <p:sp>
        <p:nvSpPr>
          <p:cNvPr id="164" name="Google Shape;164;p83"/>
          <p:cNvSpPr/>
          <p:nvPr/>
        </p:nvSpPr>
        <p:spPr>
          <a:xfrm rot="-5400000">
            <a:off x="4415285" y="-2002800"/>
            <a:ext cx="3419949"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5" name="Google Shape;165;p83"/>
          <p:cNvSpPr/>
          <p:nvPr/>
        </p:nvSpPr>
        <p:spPr>
          <a:xfrm>
            <a:off x="7600795" y="5425723"/>
            <a:ext cx="4381736" cy="697353"/>
          </a:xfrm>
          <a:prstGeom prst="rect">
            <a:avLst/>
          </a:prstGeom>
          <a:solidFill>
            <a:srgbClr val="73B64B"/>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66" name="Google Shape;166;p83"/>
          <p:cNvSpPr txBox="1">
            <a:spLocks noGrp="1"/>
          </p:cNvSpPr>
          <p:nvPr>
            <p:ph type="body" idx="1"/>
          </p:nvPr>
        </p:nvSpPr>
        <p:spPr>
          <a:xfrm>
            <a:off x="7799501" y="5533317"/>
            <a:ext cx="3890325" cy="466127"/>
          </a:xfrm>
          <a:prstGeom prst="rect">
            <a:avLst/>
          </a:prstGeom>
          <a:noFill/>
          <a:ln>
            <a:noFill/>
          </a:ln>
        </p:spPr>
        <p:txBody>
          <a:bodyPr spcFirstLastPara="1" wrap="square" lIns="91425" tIns="45700" rIns="91425" bIns="45700" anchor="t" anchorCtr="0">
            <a:noAutofit/>
          </a:bodyPr>
          <a:lstStyle>
            <a:lvl1pPr marL="457200" marR="0" lvl="0" indent="-228600" algn="ctr" rtl="0">
              <a:lnSpc>
                <a:spcPct val="100000"/>
              </a:lnSpc>
              <a:spcBef>
                <a:spcPts val="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167" name="Google Shape;167;p83"/>
          <p:cNvGrpSpPr/>
          <p:nvPr/>
        </p:nvGrpSpPr>
        <p:grpSpPr>
          <a:xfrm>
            <a:off x="-1984680" y="2794849"/>
            <a:ext cx="3760285" cy="3039163"/>
            <a:chOff x="5816064" y="9435173"/>
            <a:chExt cx="798029" cy="644988"/>
          </a:xfrm>
        </p:grpSpPr>
        <p:sp>
          <p:nvSpPr>
            <p:cNvPr id="168" name="Google Shape;168;p83"/>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69" name="Google Shape;169;p83"/>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0" name="Google Shape;170;p83"/>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1" name="Google Shape;171;p83"/>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2" name="Google Shape;172;p83"/>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3" name="Google Shape;173;p83"/>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4" name="Google Shape;174;p83"/>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5" name="Google Shape;175;p83"/>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6" name="Google Shape;176;p83"/>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7" name="Google Shape;177;p83"/>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8" name="Google Shape;178;p83"/>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79" name="Google Shape;179;p83"/>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0" name="Google Shape;180;p83"/>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1" name="Google Shape;181;p83"/>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82" name="Google Shape;182;p83"/>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pic>
        <p:nvPicPr>
          <p:cNvPr id="183" name="Google Shape;183;p83"/>
          <p:cNvPicPr preferRelativeResize="0"/>
          <p:nvPr/>
        </p:nvPicPr>
        <p:blipFill rotWithShape="1">
          <a:blip r:embed="rId2">
            <a:alphaModFix/>
          </a:blip>
          <a:srcRect/>
          <a:stretch/>
        </p:blipFill>
        <p:spPr>
          <a:xfrm>
            <a:off x="7787178" y="178763"/>
            <a:ext cx="4032784" cy="2184424"/>
          </a:xfrm>
          <a:prstGeom prst="rect">
            <a:avLst/>
          </a:prstGeom>
          <a:noFill/>
          <a:ln>
            <a:noFill/>
          </a:ln>
        </p:spPr>
      </p:pic>
      <p:sp>
        <p:nvSpPr>
          <p:cNvPr id="184" name="Google Shape;184;p83"/>
          <p:cNvSpPr/>
          <p:nvPr/>
        </p:nvSpPr>
        <p:spPr>
          <a:xfrm>
            <a:off x="-3311027" y="-397118"/>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185" name="Google Shape;185;p83"/>
          <p:cNvSpPr/>
          <p:nvPr/>
        </p:nvSpPr>
        <p:spPr>
          <a:xfrm>
            <a:off x="600648" y="6175677"/>
            <a:ext cx="2349914" cy="49201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86" name="Google Shape;186;p83"/>
          <p:cNvSpPr txBox="1">
            <a:spLocks noGrp="1"/>
          </p:cNvSpPr>
          <p:nvPr>
            <p:ph type="body" idx="2"/>
          </p:nvPr>
        </p:nvSpPr>
        <p:spPr>
          <a:xfrm>
            <a:off x="1199523" y="3374199"/>
            <a:ext cx="5881764" cy="796508"/>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87" name="Google Shape;187;p83"/>
          <p:cNvSpPr txBox="1">
            <a:spLocks noGrp="1"/>
          </p:cNvSpPr>
          <p:nvPr>
            <p:ph type="body" idx="3"/>
          </p:nvPr>
        </p:nvSpPr>
        <p:spPr>
          <a:xfrm>
            <a:off x="1221181" y="2678292"/>
            <a:ext cx="5881764" cy="63424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Font Typecae &amp; Size">
  <p:cSld name="Font Typecae &amp; Size">
    <p:spTree>
      <p:nvGrpSpPr>
        <p:cNvPr id="1" name="Shape 188"/>
        <p:cNvGrpSpPr/>
        <p:nvPr/>
      </p:nvGrpSpPr>
      <p:grpSpPr>
        <a:xfrm>
          <a:off x="0" y="0"/>
          <a:ext cx="0" cy="0"/>
          <a:chOff x="0" y="0"/>
          <a:chExt cx="0" cy="0"/>
        </a:xfrm>
      </p:grpSpPr>
      <p:sp>
        <p:nvSpPr>
          <p:cNvPr id="189" name="Google Shape;189;p84"/>
          <p:cNvSpPr/>
          <p:nvPr/>
        </p:nvSpPr>
        <p:spPr>
          <a:xfrm>
            <a:off x="0" y="0"/>
            <a:ext cx="12192000" cy="6858001"/>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90" name="Google Shape;190;p84"/>
          <p:cNvSpPr/>
          <p:nvPr/>
        </p:nvSpPr>
        <p:spPr>
          <a:xfrm>
            <a:off x="424669" y="528535"/>
            <a:ext cx="6498645" cy="76944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chemeClr val="lt1"/>
                </a:solidFill>
                <a:latin typeface="Calibri"/>
                <a:ea typeface="Calibri"/>
                <a:cs typeface="Calibri"/>
                <a:sym typeface="Calibri"/>
              </a:rPr>
              <a:t>FONT TYPEFACE &amp; SIZE</a:t>
            </a:r>
            <a:endParaRPr sz="3600" b="0" i="0" u="none" strike="noStrike" cap="none">
              <a:solidFill>
                <a:schemeClr val="lt1"/>
              </a:solidFill>
              <a:latin typeface="Calibri"/>
              <a:ea typeface="Calibri"/>
              <a:cs typeface="Calibri"/>
              <a:sym typeface="Calibri"/>
            </a:endParaRPr>
          </a:p>
        </p:txBody>
      </p:sp>
      <p:sp>
        <p:nvSpPr>
          <p:cNvPr id="191" name="Google Shape;191;p84"/>
          <p:cNvSpPr/>
          <p:nvPr/>
        </p:nvSpPr>
        <p:spPr>
          <a:xfrm>
            <a:off x="7347983" y="564843"/>
            <a:ext cx="4589207" cy="470898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000"/>
              <a:buFont typeface="Arial"/>
              <a:buNone/>
            </a:pPr>
            <a:r>
              <a:rPr lang="en-US" sz="3000" b="0" i="0" u="none" strike="noStrike" cap="none">
                <a:solidFill>
                  <a:schemeClr val="lt1"/>
                </a:solidFill>
                <a:latin typeface="Calibri"/>
                <a:ea typeface="Calibri"/>
                <a:cs typeface="Calibri"/>
                <a:sym typeface="Calibri"/>
              </a:rPr>
              <a:t>PLEASE ENSURE TO KEEP FONTS AS PER THE LAYOUT</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48 point  -  Divider Slides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1"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36 point  -  Title Heading</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30 point  -  Sub-Titles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	       - Quotes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100"/>
              <a:buFont typeface="Arial"/>
              <a:buNone/>
            </a:pPr>
            <a:endParaRPr sz="1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1100"/>
              <a:buFont typeface="Arial"/>
              <a:buNone/>
            </a:pPr>
            <a:r>
              <a:rPr lang="en-US" sz="3000" b="0" i="0" u="none" strike="noStrike" cap="none">
                <a:solidFill>
                  <a:schemeClr val="lt1"/>
                </a:solidFill>
                <a:latin typeface="Calibri"/>
                <a:ea typeface="Calibri"/>
                <a:cs typeface="Calibri"/>
                <a:sym typeface="Calibri"/>
              </a:rPr>
              <a:t>24 point  -  Main Text Body </a:t>
            </a:r>
            <a:endParaRPr sz="30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000"/>
              <a:buFont typeface="Arial"/>
              <a:buNone/>
            </a:pPr>
            <a:endParaRPr sz="3000" b="0" i="0" u="none" strike="noStrike" cap="none">
              <a:solidFill>
                <a:schemeClr val="lt1"/>
              </a:solidFill>
              <a:latin typeface="Calibri"/>
              <a:ea typeface="Calibri"/>
              <a:cs typeface="Calibri"/>
              <a:sym typeface="Calibri"/>
            </a:endParaRPr>
          </a:p>
        </p:txBody>
      </p:sp>
      <p:sp>
        <p:nvSpPr>
          <p:cNvPr id="192" name="Google Shape;192;p84"/>
          <p:cNvSpPr/>
          <p:nvPr/>
        </p:nvSpPr>
        <p:spPr>
          <a:xfrm>
            <a:off x="424669" y="2014904"/>
            <a:ext cx="5845501" cy="24929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lt1"/>
              </a:buClr>
              <a:buSzPts val="2400"/>
              <a:buFont typeface="Calibri"/>
              <a:buNone/>
            </a:pPr>
            <a:r>
              <a:rPr lang="en-US" sz="2400" b="0" i="0" u="none" strike="noStrike" cap="none">
                <a:solidFill>
                  <a:schemeClr val="lt1"/>
                </a:solidFill>
                <a:latin typeface="Calibri"/>
                <a:ea typeface="Calibri"/>
                <a:cs typeface="Calibri"/>
                <a:sym typeface="Calibri"/>
              </a:rPr>
              <a:t>Please ensure to keep the font sizes set as per the slide layouts. The font used throughout the </a:t>
            </a:r>
            <a:r>
              <a:rPr lang="en-US" sz="2400" b="1" i="0" u="none" strike="noStrike" cap="none">
                <a:solidFill>
                  <a:schemeClr val="lt1"/>
                </a:solidFill>
                <a:latin typeface="Calibri"/>
                <a:ea typeface="Calibri"/>
                <a:cs typeface="Calibri"/>
                <a:sym typeface="Calibri"/>
              </a:rPr>
              <a:t>Start on Sustainability </a:t>
            </a:r>
            <a:r>
              <a:rPr lang="en-US" sz="2400" b="0" i="0" u="none" strike="noStrike" cap="none">
                <a:solidFill>
                  <a:schemeClr val="lt1"/>
                </a:solidFill>
                <a:latin typeface="Calibri"/>
                <a:ea typeface="Calibri"/>
                <a:cs typeface="Calibri"/>
                <a:sym typeface="Calibri"/>
              </a:rPr>
              <a:t>PowerPoint is….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400"/>
              <a:buFont typeface="Calibri"/>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400"/>
              <a:buFont typeface="Arial"/>
              <a:buNone/>
            </a:pPr>
            <a:endParaRPr sz="24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3600"/>
              <a:buFont typeface="Arial"/>
              <a:buNone/>
            </a:pPr>
            <a:r>
              <a:rPr lang="en-US" sz="3600" b="1" i="1" u="none" strike="noStrike" cap="none">
                <a:solidFill>
                  <a:schemeClr val="lt1"/>
                </a:solidFill>
                <a:latin typeface="Calibri"/>
                <a:ea typeface="Calibri"/>
                <a:cs typeface="Calibri"/>
                <a:sym typeface="Calibri"/>
              </a:rPr>
              <a:t>Calibri</a:t>
            </a:r>
            <a:endParaRPr sz="3600" b="0" i="0" u="none" strike="noStrike" cap="none">
              <a:solidFill>
                <a:schemeClr val="lt1"/>
              </a:solidFill>
              <a:latin typeface="Calibri"/>
              <a:ea typeface="Calibri"/>
              <a:cs typeface="Calibri"/>
              <a:sym typeface="Calibri"/>
            </a:endParaRPr>
          </a:p>
        </p:txBody>
      </p:sp>
      <p:cxnSp>
        <p:nvCxnSpPr>
          <p:cNvPr id="193" name="Google Shape;193;p84"/>
          <p:cNvCxnSpPr/>
          <p:nvPr/>
        </p:nvCxnSpPr>
        <p:spPr>
          <a:xfrm>
            <a:off x="7098716" y="-1"/>
            <a:ext cx="0" cy="5540408"/>
          </a:xfrm>
          <a:prstGeom prst="straightConnector1">
            <a:avLst/>
          </a:prstGeom>
          <a:noFill/>
          <a:ln w="9525" cap="flat" cmpd="sng">
            <a:solidFill>
              <a:schemeClr val="lt1"/>
            </a:solidFill>
            <a:prstDash val="solid"/>
            <a:miter lim="800000"/>
            <a:headEnd type="none" w="sm" len="sm"/>
            <a:tailEnd type="none" w="sm" len="sm"/>
          </a:ln>
        </p:spPr>
      </p:cxnSp>
      <p:cxnSp>
        <p:nvCxnSpPr>
          <p:cNvPr id="194" name="Google Shape;194;p84"/>
          <p:cNvCxnSpPr/>
          <p:nvPr/>
        </p:nvCxnSpPr>
        <p:spPr>
          <a:xfrm rot="10800000">
            <a:off x="1" y="1620217"/>
            <a:ext cx="7098715" cy="0"/>
          </a:xfrm>
          <a:prstGeom prst="straightConnector1">
            <a:avLst/>
          </a:prstGeom>
          <a:noFill/>
          <a:ln w="9525" cap="flat" cmpd="sng">
            <a:solidFill>
              <a:schemeClr val="lt1"/>
            </a:solidFill>
            <a:prstDash val="solid"/>
            <a:miter lim="800000"/>
            <a:headEnd type="none" w="sm" len="sm"/>
            <a:tailEnd type="none" w="sm" len="sm"/>
          </a:ln>
        </p:spPr>
      </p:cxnSp>
      <p:sp>
        <p:nvSpPr>
          <p:cNvPr id="195" name="Google Shape;195;p84"/>
          <p:cNvSpPr/>
          <p:nvPr/>
        </p:nvSpPr>
        <p:spPr>
          <a:xfrm>
            <a:off x="0" y="5968370"/>
            <a:ext cx="12192000" cy="46166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400"/>
              <a:buFont typeface="Arial"/>
              <a:buNone/>
            </a:pPr>
            <a:r>
              <a:rPr lang="en-US" sz="2400" b="0" i="0" u="none" strike="noStrike" cap="none">
                <a:solidFill>
                  <a:schemeClr val="lt1"/>
                </a:solidFill>
                <a:latin typeface="Calibri"/>
                <a:ea typeface="Calibri"/>
                <a:cs typeface="Calibri"/>
                <a:sym typeface="Calibri"/>
              </a:rPr>
              <a:t>*** </a:t>
            </a:r>
            <a:r>
              <a:rPr lang="en-US" sz="2400" b="1" i="0" u="none" strike="noStrike" cap="none">
                <a:solidFill>
                  <a:schemeClr val="lt1"/>
                </a:solidFill>
                <a:latin typeface="Calibri"/>
                <a:ea typeface="Calibri"/>
                <a:cs typeface="Calibri"/>
                <a:sym typeface="Calibri"/>
              </a:rPr>
              <a:t>PLEASE DELETE THIS INSTRUCTION SLIDE BEFORE PRESENTING FINAL PRESENTATION </a:t>
            </a:r>
            <a:r>
              <a:rPr lang="en-US" sz="2400" b="0" i="0" u="none" strike="noStrike" cap="none">
                <a:solidFill>
                  <a:schemeClr val="lt1"/>
                </a:solidFill>
                <a:latin typeface="Calibri"/>
                <a:ea typeface="Calibri"/>
                <a:cs typeface="Calibri"/>
                <a:sym typeface="Calibri"/>
              </a:rPr>
              <a:t>*** </a:t>
            </a:r>
            <a:endParaRPr sz="2400" b="0" i="0" u="none" strike="noStrike" cap="none">
              <a:solidFill>
                <a:schemeClr val="lt1"/>
              </a:solidFill>
              <a:latin typeface="Calibri"/>
              <a:ea typeface="Calibri"/>
              <a:cs typeface="Calibri"/>
              <a:sym typeface="Calibri"/>
            </a:endParaRPr>
          </a:p>
        </p:txBody>
      </p:sp>
      <p:cxnSp>
        <p:nvCxnSpPr>
          <p:cNvPr id="196" name="Google Shape;196;p84"/>
          <p:cNvCxnSpPr/>
          <p:nvPr/>
        </p:nvCxnSpPr>
        <p:spPr>
          <a:xfrm rot="10800000">
            <a:off x="2" y="5540407"/>
            <a:ext cx="12191998" cy="0"/>
          </a:xfrm>
          <a:prstGeom prst="straightConnector1">
            <a:avLst/>
          </a:prstGeom>
          <a:noFill/>
          <a:ln w="9525" cap="flat" cmpd="sng">
            <a:solidFill>
              <a:schemeClr val="lt1"/>
            </a:solidFill>
            <a:prstDash val="solid"/>
            <a:miter lim="800000"/>
            <a:headEnd type="none" w="sm" len="sm"/>
            <a:tailEnd type="none" w="sm" len="sm"/>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Laptop Slide ">
  <p:cSld name="Laptop Slide ">
    <p:spTree>
      <p:nvGrpSpPr>
        <p:cNvPr id="1" name="Shape 197"/>
        <p:cNvGrpSpPr/>
        <p:nvPr/>
      </p:nvGrpSpPr>
      <p:grpSpPr>
        <a:xfrm>
          <a:off x="0" y="0"/>
          <a:ext cx="0" cy="0"/>
          <a:chOff x="0" y="0"/>
          <a:chExt cx="0" cy="0"/>
        </a:xfrm>
      </p:grpSpPr>
      <p:sp>
        <p:nvSpPr>
          <p:cNvPr id="198" name="Google Shape;198;p85"/>
          <p:cNvSpPr txBox="1">
            <a:spLocks noGrp="1"/>
          </p:cNvSpPr>
          <p:nvPr>
            <p:ph type="body" idx="1"/>
          </p:nvPr>
        </p:nvSpPr>
        <p:spPr>
          <a:xfrm>
            <a:off x="6578872" y="593866"/>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99" name="Google Shape;199;p85"/>
          <p:cNvSpPr/>
          <p:nvPr/>
        </p:nvSpPr>
        <p:spPr>
          <a:xfrm rot="10800000" flipH="1">
            <a:off x="0" y="0"/>
            <a:ext cx="601405"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0" name="Google Shape;200;p85"/>
          <p:cNvPicPr preferRelativeResize="0"/>
          <p:nvPr/>
        </p:nvPicPr>
        <p:blipFill rotWithShape="1">
          <a:blip r:embed="rId2">
            <a:alphaModFix/>
          </a:blip>
          <a:srcRect l="-18315" t="15976" r="29196" b="11083"/>
          <a:stretch/>
        </p:blipFill>
        <p:spPr>
          <a:xfrm flipH="1">
            <a:off x="608794" y="1890384"/>
            <a:ext cx="8439100" cy="5375657"/>
          </a:xfrm>
          <a:prstGeom prst="rect">
            <a:avLst/>
          </a:prstGeom>
          <a:noFill/>
          <a:ln>
            <a:noFill/>
          </a:ln>
        </p:spPr>
      </p:pic>
      <p:sp>
        <p:nvSpPr>
          <p:cNvPr id="201" name="Google Shape;201;p85"/>
          <p:cNvSpPr>
            <a:spLocks noGrp="1"/>
          </p:cNvSpPr>
          <p:nvPr>
            <p:ph type="pic" idx="2"/>
          </p:nvPr>
        </p:nvSpPr>
        <p:spPr>
          <a:xfrm>
            <a:off x="635271" y="2095585"/>
            <a:ext cx="5130800" cy="3913188"/>
          </a:xfrm>
          <a:prstGeom prst="rect">
            <a:avLst/>
          </a:prstGeom>
          <a:solidFill>
            <a:srgbClr val="D8D8D8"/>
          </a:solidFill>
          <a:ln>
            <a:noFill/>
          </a:ln>
        </p:spPr>
      </p:sp>
      <p:sp>
        <p:nvSpPr>
          <p:cNvPr id="202" name="Google Shape;202;p85"/>
          <p:cNvSpPr txBox="1">
            <a:spLocks noGrp="1"/>
          </p:cNvSpPr>
          <p:nvPr>
            <p:ph type="body" idx="3"/>
          </p:nvPr>
        </p:nvSpPr>
        <p:spPr>
          <a:xfrm>
            <a:off x="6578871" y="1890384"/>
            <a:ext cx="4990998"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3" name="Google Shape;203;p85"/>
          <p:cNvSpPr/>
          <p:nvPr/>
        </p:nvSpPr>
        <p:spPr>
          <a:xfrm rot="-5400000">
            <a:off x="-1736448" y="43141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hone Slide ">
  <p:cSld name="Phone Slide ">
    <p:spTree>
      <p:nvGrpSpPr>
        <p:cNvPr id="1" name="Shape 204"/>
        <p:cNvGrpSpPr/>
        <p:nvPr/>
      </p:nvGrpSpPr>
      <p:grpSpPr>
        <a:xfrm>
          <a:off x="0" y="0"/>
          <a:ext cx="0" cy="0"/>
          <a:chOff x="0" y="0"/>
          <a:chExt cx="0" cy="0"/>
        </a:xfrm>
      </p:grpSpPr>
      <p:sp>
        <p:nvSpPr>
          <p:cNvPr id="205" name="Google Shape;205;p86"/>
          <p:cNvSpPr txBox="1">
            <a:spLocks noGrp="1"/>
          </p:cNvSpPr>
          <p:nvPr>
            <p:ph type="body" idx="1"/>
          </p:nvPr>
        </p:nvSpPr>
        <p:spPr>
          <a:xfrm>
            <a:off x="607555" y="587575"/>
            <a:ext cx="5881764"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06" name="Google Shape;206;p86"/>
          <p:cNvSpPr/>
          <p:nvPr/>
        </p:nvSpPr>
        <p:spPr>
          <a:xfrm rot="10800000" flipH="1">
            <a:off x="11332565" y="0"/>
            <a:ext cx="853286"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207" name="Google Shape;207;p86" descr="iPhone6_mockup_front_white.png"/>
          <p:cNvPicPr preferRelativeResize="0"/>
          <p:nvPr/>
        </p:nvPicPr>
        <p:blipFill rotWithShape="1">
          <a:blip r:embed="rId2">
            <a:alphaModFix/>
          </a:blip>
          <a:srcRect/>
          <a:stretch/>
        </p:blipFill>
        <p:spPr>
          <a:xfrm>
            <a:off x="6920581" y="354148"/>
            <a:ext cx="4094254" cy="6404164"/>
          </a:xfrm>
          <a:prstGeom prst="rect">
            <a:avLst/>
          </a:prstGeom>
          <a:noFill/>
          <a:ln>
            <a:noFill/>
          </a:ln>
        </p:spPr>
      </p:pic>
      <p:sp>
        <p:nvSpPr>
          <p:cNvPr id="208" name="Google Shape;208;p86"/>
          <p:cNvSpPr>
            <a:spLocks noGrp="1"/>
          </p:cNvSpPr>
          <p:nvPr>
            <p:ph type="pic" idx="2"/>
          </p:nvPr>
        </p:nvSpPr>
        <p:spPr>
          <a:xfrm>
            <a:off x="7735037" y="1373925"/>
            <a:ext cx="2444127" cy="4336988"/>
          </a:xfrm>
          <a:prstGeom prst="rect">
            <a:avLst/>
          </a:prstGeom>
          <a:solidFill>
            <a:srgbClr val="D8D8D8"/>
          </a:solidFill>
          <a:ln>
            <a:noFill/>
          </a:ln>
        </p:spPr>
      </p:sp>
      <p:sp>
        <p:nvSpPr>
          <p:cNvPr id="209" name="Google Shape;209;p86"/>
          <p:cNvSpPr txBox="1">
            <a:spLocks noGrp="1"/>
          </p:cNvSpPr>
          <p:nvPr>
            <p:ph type="body" idx="3"/>
          </p:nvPr>
        </p:nvSpPr>
        <p:spPr>
          <a:xfrm>
            <a:off x="607553" y="2016633"/>
            <a:ext cx="5881763" cy="410293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10" name="Google Shape;210;p86"/>
          <p:cNvSpPr/>
          <p:nvPr/>
        </p:nvSpPr>
        <p:spPr>
          <a:xfrm rot="-5400000">
            <a:off x="9716271" y="43649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Overview/Intro ">
  <p:cSld name="Overview/Intro ">
    <p:spTree>
      <p:nvGrpSpPr>
        <p:cNvPr id="1" name="Shape 35"/>
        <p:cNvGrpSpPr/>
        <p:nvPr/>
      </p:nvGrpSpPr>
      <p:grpSpPr>
        <a:xfrm>
          <a:off x="0" y="0"/>
          <a:ext cx="0" cy="0"/>
          <a:chOff x="0" y="0"/>
          <a:chExt cx="0" cy="0"/>
        </a:xfrm>
      </p:grpSpPr>
      <p:sp>
        <p:nvSpPr>
          <p:cNvPr id="36" name="Google Shape;36;p71"/>
          <p:cNvSpPr/>
          <p:nvPr/>
        </p:nvSpPr>
        <p:spPr>
          <a:xfrm>
            <a:off x="2167324" y="772371"/>
            <a:ext cx="9503744" cy="506316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7" name="Google Shape;37;p71"/>
          <p:cNvSpPr>
            <a:spLocks noGrp="1"/>
          </p:cNvSpPr>
          <p:nvPr>
            <p:ph type="pic" idx="2"/>
          </p:nvPr>
        </p:nvSpPr>
        <p:spPr>
          <a:xfrm>
            <a:off x="388401" y="385460"/>
            <a:ext cx="4107750" cy="6087079"/>
          </a:xfrm>
          <a:prstGeom prst="rect">
            <a:avLst/>
          </a:prstGeom>
          <a:solidFill>
            <a:srgbClr val="BFBFBF"/>
          </a:solidFill>
          <a:ln>
            <a:noFill/>
          </a:ln>
        </p:spPr>
      </p:sp>
      <p:sp>
        <p:nvSpPr>
          <p:cNvPr id="38" name="Google Shape;38;p71"/>
          <p:cNvSpPr txBox="1">
            <a:spLocks noGrp="1"/>
          </p:cNvSpPr>
          <p:nvPr>
            <p:ph type="body" idx="1"/>
          </p:nvPr>
        </p:nvSpPr>
        <p:spPr>
          <a:xfrm>
            <a:off x="4940626" y="3429001"/>
            <a:ext cx="6414559" cy="212390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ext Slide 01 ">
  <p:cSld name="Text Slide 01 ">
    <p:spTree>
      <p:nvGrpSpPr>
        <p:cNvPr id="1" name="Shape 39"/>
        <p:cNvGrpSpPr/>
        <p:nvPr/>
      </p:nvGrpSpPr>
      <p:grpSpPr>
        <a:xfrm>
          <a:off x="0" y="0"/>
          <a:ext cx="0" cy="0"/>
          <a:chOff x="0" y="0"/>
          <a:chExt cx="0" cy="0"/>
        </a:xfrm>
      </p:grpSpPr>
      <p:sp>
        <p:nvSpPr>
          <p:cNvPr id="40" name="Google Shape;40;p75"/>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 name="Google Shape;41;p75"/>
          <p:cNvSpPr/>
          <p:nvPr/>
        </p:nvSpPr>
        <p:spPr>
          <a:xfrm rot="-5400000">
            <a:off x="2858269" y="-2026298"/>
            <a:ext cx="6141020" cy="10910596"/>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42" name="Google Shape;42;p75"/>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rgbClr val="73B64B"/>
              </a:buClr>
              <a:buSzPts val="3600"/>
              <a:buFont typeface="Arial"/>
              <a:buNone/>
              <a:defRPr sz="36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3" name="Google Shape;43;p75"/>
          <p:cNvSpPr txBox="1">
            <a:spLocks noGrp="1"/>
          </p:cNvSpPr>
          <p:nvPr>
            <p:ph type="body" idx="2"/>
          </p:nvPr>
        </p:nvSpPr>
        <p:spPr>
          <a:xfrm>
            <a:off x="904856" y="1989039"/>
            <a:ext cx="10052954" cy="425033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44" name="Google Shape;44;p75"/>
          <p:cNvSpPr/>
          <p:nvPr/>
        </p:nvSpPr>
        <p:spPr>
          <a:xfrm rot="-5400000">
            <a:off x="9789093" y="4354638"/>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45" name="Google Shape;45;p75"/>
          <p:cNvCxnSpPr/>
          <p:nvPr/>
        </p:nvCxnSpPr>
        <p:spPr>
          <a:xfrm>
            <a:off x="11635259" y="6499510"/>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Divider ">
  <p:cSld name="Divider ">
    <p:spTree>
      <p:nvGrpSpPr>
        <p:cNvPr id="1" name="Shape 46"/>
        <p:cNvGrpSpPr/>
        <p:nvPr/>
      </p:nvGrpSpPr>
      <p:grpSpPr>
        <a:xfrm>
          <a:off x="0" y="0"/>
          <a:ext cx="0" cy="0"/>
          <a:chOff x="0" y="0"/>
          <a:chExt cx="0" cy="0"/>
        </a:xfrm>
      </p:grpSpPr>
      <p:sp>
        <p:nvSpPr>
          <p:cNvPr id="47" name="Google Shape;47;p73"/>
          <p:cNvSpPr/>
          <p:nvPr/>
        </p:nvSpPr>
        <p:spPr>
          <a:xfrm>
            <a:off x="6982690" y="527858"/>
            <a:ext cx="4721156" cy="5802284"/>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48" name="Google Shape;48;p73"/>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9600"/>
              <a:buFont typeface="Arial"/>
              <a:buNone/>
              <a:defRPr sz="9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49" name="Google Shape;49;p73"/>
          <p:cNvGrpSpPr/>
          <p:nvPr/>
        </p:nvGrpSpPr>
        <p:grpSpPr>
          <a:xfrm>
            <a:off x="6966447" y="3406884"/>
            <a:ext cx="3616885" cy="2923263"/>
            <a:chOff x="5816064" y="9435173"/>
            <a:chExt cx="798029" cy="644988"/>
          </a:xfrm>
        </p:grpSpPr>
        <p:sp>
          <p:nvSpPr>
            <p:cNvPr id="50" name="Google Shape;50;p73"/>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1" name="Google Shape;51;p73"/>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2" name="Google Shape;52;p73"/>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3" name="Google Shape;53;p73"/>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4" name="Google Shape;54;p73"/>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5" name="Google Shape;55;p73"/>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6" name="Google Shape;56;p73"/>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7" name="Google Shape;57;p73"/>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8" name="Google Shape;58;p73"/>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59" name="Google Shape;59;p73"/>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0" name="Google Shape;60;p73"/>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1" name="Google Shape;61;p73"/>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2" name="Google Shape;62;p73"/>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3" name="Google Shape;63;p73"/>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 name="Google Shape;64;p73"/>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65" name="Google Shape;65;p73"/>
          <p:cNvSpPr>
            <a:spLocks noGrp="1"/>
          </p:cNvSpPr>
          <p:nvPr>
            <p:ph type="pic" idx="2"/>
          </p:nvPr>
        </p:nvSpPr>
        <p:spPr>
          <a:xfrm>
            <a:off x="238772" y="2626822"/>
            <a:ext cx="7708195" cy="3396829"/>
          </a:xfrm>
          <a:prstGeom prst="rect">
            <a:avLst/>
          </a:prstGeom>
          <a:solidFill>
            <a:srgbClr val="BFBFBF"/>
          </a:solidFill>
          <a:ln>
            <a:noFill/>
          </a:ln>
        </p:spPr>
      </p:sp>
      <p:sp>
        <p:nvSpPr>
          <p:cNvPr id="66" name="Google Shape;66;p73"/>
          <p:cNvSpPr/>
          <p:nvPr/>
        </p:nvSpPr>
        <p:spPr>
          <a:xfrm rot="-5400000">
            <a:off x="9873336" y="4185270"/>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ntent Slide ">
  <p:cSld name="Content Slide ">
    <p:spTree>
      <p:nvGrpSpPr>
        <p:cNvPr id="1" name="Shape 67"/>
        <p:cNvGrpSpPr/>
        <p:nvPr/>
      </p:nvGrpSpPr>
      <p:grpSpPr>
        <a:xfrm>
          <a:off x="0" y="0"/>
          <a:ext cx="0" cy="0"/>
          <a:chOff x="0" y="0"/>
          <a:chExt cx="0" cy="0"/>
        </a:xfrm>
      </p:grpSpPr>
      <p:sp>
        <p:nvSpPr>
          <p:cNvPr id="68" name="Google Shape;68;p72"/>
          <p:cNvSpPr/>
          <p:nvPr/>
        </p:nvSpPr>
        <p:spPr>
          <a:xfrm rot="10800000" flipH="1">
            <a:off x="0" y="-2"/>
            <a:ext cx="3807230" cy="6858002"/>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 name="Google Shape;69;p72"/>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0" name="Google Shape;70;p72"/>
          <p:cNvSpPr txBox="1">
            <a:spLocks noGrp="1"/>
          </p:cNvSpPr>
          <p:nvPr>
            <p:ph type="body" idx="2"/>
          </p:nvPr>
        </p:nvSpPr>
        <p:spPr>
          <a:xfrm>
            <a:off x="5335297" y="804645"/>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1" name="Google Shape;71;p72"/>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2" name="Google Shape;72;p72"/>
          <p:cNvSpPr txBox="1">
            <a:spLocks noGrp="1"/>
          </p:cNvSpPr>
          <p:nvPr>
            <p:ph type="body" idx="4"/>
          </p:nvPr>
        </p:nvSpPr>
        <p:spPr>
          <a:xfrm>
            <a:off x="5357000" y="155921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3" name="Google Shape;73;p72"/>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4" name="Google Shape;74;p72"/>
          <p:cNvSpPr txBox="1">
            <a:spLocks noGrp="1"/>
          </p:cNvSpPr>
          <p:nvPr>
            <p:ph type="body" idx="6"/>
          </p:nvPr>
        </p:nvSpPr>
        <p:spPr>
          <a:xfrm>
            <a:off x="5363579" y="236190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5" name="Google Shape;75;p72"/>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6" name="Google Shape;76;p72"/>
          <p:cNvSpPr txBox="1">
            <a:spLocks noGrp="1"/>
          </p:cNvSpPr>
          <p:nvPr>
            <p:ph type="body" idx="8"/>
          </p:nvPr>
        </p:nvSpPr>
        <p:spPr>
          <a:xfrm>
            <a:off x="5385282" y="3132516"/>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7" name="Google Shape;77;p72"/>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lvl1pPr marL="457200" marR="0" lvl="0" indent="-228600" algn="ctr" rtl="0">
              <a:lnSpc>
                <a:spcPct val="90000"/>
              </a:lnSpc>
              <a:spcBef>
                <a:spcPts val="1000"/>
              </a:spcBef>
              <a:spcAft>
                <a:spcPts val="0"/>
              </a:spcAft>
              <a:buClr>
                <a:srgbClr val="73B64B"/>
              </a:buClr>
              <a:buSzPts val="3200"/>
              <a:buFont typeface="Arial"/>
              <a:buNone/>
              <a:defRPr sz="3200" b="1" i="0" u="none" strike="noStrike" cap="none">
                <a:solidFill>
                  <a:srgbClr val="73B64B"/>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8" name="Google Shape;78;p72"/>
          <p:cNvSpPr txBox="1">
            <a:spLocks noGrp="1"/>
          </p:cNvSpPr>
          <p:nvPr>
            <p:ph type="body" idx="13"/>
          </p:nvPr>
        </p:nvSpPr>
        <p:spPr>
          <a:xfrm>
            <a:off x="5363579" y="3887083"/>
            <a:ext cx="5857689" cy="689519"/>
          </a:xfrm>
          <a:prstGeom prst="rect">
            <a:avLst/>
          </a:prstGeom>
          <a:noFill/>
          <a:ln>
            <a:noFill/>
          </a:ln>
        </p:spPr>
        <p:txBody>
          <a:bodyPr spcFirstLastPara="1" wrap="square" lIns="91425" tIns="45700" rIns="91425" bIns="45700" anchor="ctr"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2pPr>
            <a:lvl3pPr marL="1371600" marR="0" lvl="2"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3pPr>
            <a:lvl4pPr marL="1828800" marR="0" lvl="3"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4pPr>
            <a:lvl5pPr marL="2286000" marR="0" lvl="4" indent="-228600" algn="ctr" rtl="0">
              <a:lnSpc>
                <a:spcPct val="90000"/>
              </a:lnSpc>
              <a:spcBef>
                <a:spcPts val="500"/>
              </a:spcBef>
              <a:spcAft>
                <a:spcPts val="0"/>
              </a:spcAft>
              <a:buClr>
                <a:srgbClr val="4D4D4C"/>
              </a:buClr>
              <a:buSzPts val="2400"/>
              <a:buFont typeface="Arial"/>
              <a:buNone/>
              <a:defRPr sz="2400" b="0" i="0" u="none" strike="noStrike" cap="none">
                <a:solidFill>
                  <a:srgbClr val="4D4D4C"/>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79" name="Google Shape;79;p72"/>
          <p:cNvSpPr/>
          <p:nvPr/>
        </p:nvSpPr>
        <p:spPr>
          <a:xfrm>
            <a:off x="6938709" y="5602813"/>
            <a:ext cx="4346620" cy="707886"/>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5E5E5E"/>
              </a:buClr>
              <a:buSzPts val="1000"/>
              <a:buFont typeface="Calibri"/>
              <a:buNone/>
            </a:pPr>
            <a:r>
              <a:rPr lang="en-US" sz="1000" b="0" i="0" u="none" strike="noStrike" cap="none">
                <a:solidFill>
                  <a:srgbClr val="5E5E5E"/>
                </a:solidFill>
                <a:latin typeface="Calibri"/>
                <a:ea typeface="Calibri"/>
                <a:cs typeface="Calibri"/>
                <a:sym typeface="Calibri"/>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endParaRPr sz="1400" b="0" i="0" u="none" strike="noStrike" cap="none">
              <a:solidFill>
                <a:srgbClr val="000000"/>
              </a:solidFill>
              <a:latin typeface="Arial"/>
              <a:ea typeface="Arial"/>
              <a:cs typeface="Arial"/>
              <a:sym typeface="Arial"/>
            </a:endParaRPr>
          </a:p>
        </p:txBody>
      </p:sp>
      <p:sp>
        <p:nvSpPr>
          <p:cNvPr id="80" name="Google Shape;80;p72"/>
          <p:cNvSpPr txBox="1">
            <a:spLocks noGrp="1"/>
          </p:cNvSpPr>
          <p:nvPr>
            <p:ph type="body" idx="14"/>
          </p:nvPr>
        </p:nvSpPr>
        <p:spPr>
          <a:xfrm>
            <a:off x="511849" y="804645"/>
            <a:ext cx="2528330" cy="139590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2pPr>
            <a:lvl3pPr marL="1371600" marR="0" lvl="2"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3pPr>
            <a:lvl4pPr marL="1828800" marR="0" lvl="3"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4pPr>
            <a:lvl5pPr marL="2286000" marR="0" lvl="4" indent="-228600" algn="l" rtl="0">
              <a:lnSpc>
                <a:spcPct val="90000"/>
              </a:lnSpc>
              <a:spcBef>
                <a:spcPts val="500"/>
              </a:spcBef>
              <a:spcAft>
                <a:spcPts val="0"/>
              </a:spcAft>
              <a:buClr>
                <a:srgbClr val="011E3B"/>
              </a:buClr>
              <a:buSzPts val="3200"/>
              <a:buFont typeface="Arial"/>
              <a:buNone/>
              <a:defRPr sz="3200" b="0" i="0" u="none" strike="noStrike" cap="none">
                <a:solidFill>
                  <a:srgbClr val="011E3B"/>
                </a:solidFill>
                <a:latin typeface="Montserrat"/>
                <a:ea typeface="Montserrat"/>
                <a:cs typeface="Montserrat"/>
                <a:sym typeface="Montserra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grpSp>
        <p:nvGrpSpPr>
          <p:cNvPr id="81" name="Google Shape;81;p72"/>
          <p:cNvGrpSpPr/>
          <p:nvPr/>
        </p:nvGrpSpPr>
        <p:grpSpPr>
          <a:xfrm>
            <a:off x="-692770" y="4423334"/>
            <a:ext cx="3029570" cy="2448579"/>
            <a:chOff x="5816064" y="9435173"/>
            <a:chExt cx="798029" cy="644988"/>
          </a:xfrm>
        </p:grpSpPr>
        <p:sp>
          <p:nvSpPr>
            <p:cNvPr id="82" name="Google Shape;82;p72"/>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3" name="Google Shape;83;p72"/>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4" name="Google Shape;84;p72"/>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5" name="Google Shape;85;p72"/>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6" name="Google Shape;86;p72"/>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7" name="Google Shape;87;p72"/>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8" name="Google Shape;88;p72"/>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89" name="Google Shape;89;p72"/>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0" name="Google Shape;90;p72"/>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1" name="Google Shape;91;p72"/>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2" name="Google Shape;92;p72"/>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3" name="Google Shape;93;p72"/>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4" name="Google Shape;94;p72"/>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5" name="Google Shape;95;p72"/>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96" name="Google Shape;96;p72"/>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97" name="Google Shape;97;p72"/>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98" name="Google Shape;98;p72"/>
          <p:cNvSpPr/>
          <p:nvPr/>
        </p:nvSpPr>
        <p:spPr>
          <a:xfrm>
            <a:off x="4500000" y="5764766"/>
            <a:ext cx="2349914" cy="492013"/>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ullet Point x3 slide with photo ">
  <p:cSld name="Bullet Point x3 slide with photo ">
    <p:spTree>
      <p:nvGrpSpPr>
        <p:cNvPr id="1" name="Shape 99"/>
        <p:cNvGrpSpPr/>
        <p:nvPr/>
      </p:nvGrpSpPr>
      <p:grpSpPr>
        <a:xfrm>
          <a:off x="0" y="0"/>
          <a:ext cx="0" cy="0"/>
          <a:chOff x="0" y="0"/>
          <a:chExt cx="0" cy="0"/>
        </a:xfrm>
      </p:grpSpPr>
      <p:sp>
        <p:nvSpPr>
          <p:cNvPr id="100" name="Google Shape;100;p74"/>
          <p:cNvSpPr/>
          <p:nvPr/>
        </p:nvSpPr>
        <p:spPr>
          <a:xfrm>
            <a:off x="0" y="16329"/>
            <a:ext cx="4780547" cy="6858000"/>
          </a:xfrm>
          <a:prstGeom prst="rect">
            <a:avLst/>
          </a:prstGeom>
          <a:solidFill>
            <a:srgbClr val="1E75B0"/>
          </a:solidFill>
          <a:ln w="12700" cap="flat" cmpd="sng">
            <a:solidFill>
              <a:srgbClr val="054F5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74"/>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2" name="Google Shape;102;p74"/>
          <p:cNvSpPr txBox="1">
            <a:spLocks noGrp="1"/>
          </p:cNvSpPr>
          <p:nvPr>
            <p:ph type="body" idx="2"/>
          </p:nvPr>
        </p:nvSpPr>
        <p:spPr>
          <a:xfrm>
            <a:off x="4912294" y="134561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3" name="Google Shape;103;p74"/>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4" name="Google Shape;104;p74"/>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5" name="Google Shape;105;p74"/>
          <p:cNvSpPr txBox="1">
            <a:spLocks noGrp="1"/>
          </p:cNvSpPr>
          <p:nvPr>
            <p:ph type="body" idx="5"/>
          </p:nvPr>
        </p:nvSpPr>
        <p:spPr>
          <a:xfrm>
            <a:off x="4912293" y="3268749"/>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6" name="Google Shape;106;p74"/>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73B64B"/>
              </a:buClr>
              <a:buSzPts val="2400"/>
              <a:buFont typeface="Arial"/>
              <a:buNone/>
              <a:defRPr sz="2400" b="1" i="0" u="none" strike="noStrike" cap="none">
                <a:solidFill>
                  <a:srgbClr val="73B64B"/>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7" name="Google Shape;107;p74"/>
          <p:cNvSpPr txBox="1">
            <a:spLocks noGrp="1"/>
          </p:cNvSpPr>
          <p:nvPr>
            <p:ph type="body" idx="7"/>
          </p:nvPr>
        </p:nvSpPr>
        <p:spPr>
          <a:xfrm>
            <a:off x="4927791" y="5132546"/>
            <a:ext cx="6553234" cy="999383"/>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595959"/>
              </a:buClr>
              <a:buSzPts val="2200"/>
              <a:buFont typeface="Arial"/>
              <a:buNone/>
              <a:defRPr sz="2200" b="0" i="0" u="none" strike="noStrike" cap="none">
                <a:solidFill>
                  <a:srgbClr val="595959"/>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08" name="Google Shape;108;p74"/>
          <p:cNvSpPr>
            <a:spLocks noGrp="1"/>
          </p:cNvSpPr>
          <p:nvPr>
            <p:ph type="pic" idx="8"/>
          </p:nvPr>
        </p:nvSpPr>
        <p:spPr>
          <a:xfrm>
            <a:off x="-48344" y="0"/>
            <a:ext cx="3570477" cy="6858000"/>
          </a:xfrm>
          <a:prstGeom prst="rect">
            <a:avLst/>
          </a:prstGeom>
          <a:solidFill>
            <a:srgbClr val="D8D8D8"/>
          </a:solidFill>
          <a:ln>
            <a:noFill/>
          </a:ln>
        </p:spPr>
      </p:sp>
      <p:sp>
        <p:nvSpPr>
          <p:cNvPr id="109" name="Google Shape;109;p74"/>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0" name="Google Shape;110;p74"/>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30000"/>
              </a:lnSpc>
              <a:spcBef>
                <a:spcPts val="1000"/>
              </a:spcBef>
              <a:spcAft>
                <a:spcPts val="0"/>
              </a:spcAft>
              <a:buClr>
                <a:schemeClr val="lt1"/>
              </a:buClr>
              <a:buSzPts val="4400"/>
              <a:buFont typeface="Arial"/>
              <a:buNone/>
              <a:defRPr sz="44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ext Slide 03 ">
  <p:cSld name="Text Slide 03 ">
    <p:spTree>
      <p:nvGrpSpPr>
        <p:cNvPr id="1" name="Shape 111"/>
        <p:cNvGrpSpPr/>
        <p:nvPr/>
      </p:nvGrpSpPr>
      <p:grpSpPr>
        <a:xfrm>
          <a:off x="0" y="0"/>
          <a:ext cx="0" cy="0"/>
          <a:chOff x="0" y="0"/>
          <a:chExt cx="0" cy="0"/>
        </a:xfrm>
      </p:grpSpPr>
      <p:sp>
        <p:nvSpPr>
          <p:cNvPr id="112" name="Google Shape;112;p76"/>
          <p:cNvSpPr/>
          <p:nvPr/>
        </p:nvSpPr>
        <p:spPr>
          <a:xfrm rot="-5400000">
            <a:off x="2667000" y="-2667000"/>
            <a:ext cx="6858001" cy="12191999"/>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76"/>
          <p:cNvSpPr/>
          <p:nvPr/>
        </p:nvSpPr>
        <p:spPr>
          <a:xfrm rot="-5400000">
            <a:off x="4865194" y="-19370"/>
            <a:ext cx="6141020" cy="689673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a</a:t>
            </a:r>
            <a:endParaRPr sz="1400" b="0" i="0" u="none" strike="noStrike" cap="none">
              <a:solidFill>
                <a:srgbClr val="000000"/>
              </a:solidFill>
              <a:latin typeface="Arial"/>
              <a:ea typeface="Arial"/>
              <a:cs typeface="Arial"/>
              <a:sym typeface="Arial"/>
            </a:endParaRPr>
          </a:p>
        </p:txBody>
      </p:sp>
      <p:sp>
        <p:nvSpPr>
          <p:cNvPr id="114" name="Google Shape;114;p76"/>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3333"/>
              </a:lnSpc>
              <a:spcBef>
                <a:spcPts val="0"/>
              </a:spcBef>
              <a:spcAft>
                <a:spcPts val="0"/>
              </a:spcAft>
              <a:buClr>
                <a:srgbClr val="595959"/>
              </a:buClr>
              <a:buSzPts val="2400"/>
              <a:buFont typeface="Arial"/>
              <a:buNone/>
              <a:defRPr sz="2400" b="0" i="0" u="none" strike="noStrike" cap="none">
                <a:solidFill>
                  <a:srgbClr val="595959"/>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5" name="Google Shape;115;p76"/>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16" name="Google Shape;116;p76"/>
          <p:cNvSpPr/>
          <p:nvPr/>
        </p:nvSpPr>
        <p:spPr>
          <a:xfrm rot="-5400000">
            <a:off x="9716271" y="4364919"/>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chemeClr val="lt1"/>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grpSp>
        <p:nvGrpSpPr>
          <p:cNvPr id="117" name="Google Shape;117;p76"/>
          <p:cNvGrpSpPr/>
          <p:nvPr/>
        </p:nvGrpSpPr>
        <p:grpSpPr>
          <a:xfrm>
            <a:off x="-848733" y="3847224"/>
            <a:ext cx="3746119" cy="3027714"/>
            <a:chOff x="5816064" y="9435173"/>
            <a:chExt cx="798029" cy="644988"/>
          </a:xfrm>
        </p:grpSpPr>
        <p:sp>
          <p:nvSpPr>
            <p:cNvPr id="118" name="Google Shape;118;p76"/>
            <p:cNvSpPr/>
            <p:nvPr/>
          </p:nvSpPr>
          <p:spPr>
            <a:xfrm>
              <a:off x="6450882" y="9701314"/>
              <a:ext cx="163211" cy="376953"/>
            </a:xfrm>
            <a:custGeom>
              <a:avLst/>
              <a:gdLst/>
              <a:ahLst/>
              <a:cxnLst/>
              <a:rect l="l" t="t" r="r" b="b"/>
              <a:pathLst>
                <a:path w="163211" h="376953" extrusionOk="0">
                  <a:moveTo>
                    <a:pt x="58832" y="273717"/>
                  </a:moveTo>
                  <a:cubicBezTo>
                    <a:pt x="69270" y="240568"/>
                    <a:pt x="35109" y="122178"/>
                    <a:pt x="6642" y="78611"/>
                  </a:cubicBezTo>
                  <a:lnTo>
                    <a:pt x="13285" y="0"/>
                  </a:lnTo>
                  <a:lnTo>
                    <a:pt x="163212" y="27466"/>
                  </a:lnTo>
                  <a:lnTo>
                    <a:pt x="117664" y="376953"/>
                  </a:lnTo>
                  <a:lnTo>
                    <a:pt x="0" y="376953"/>
                  </a:lnTo>
                  <a:lnTo>
                    <a:pt x="0" y="339069"/>
                  </a:lnTo>
                  <a:cubicBezTo>
                    <a:pt x="10438" y="333386"/>
                    <a:pt x="48394" y="308761"/>
                    <a:pt x="58832" y="273717"/>
                  </a:cubicBezTo>
                  <a:close/>
                </a:path>
              </a:pathLst>
            </a:custGeom>
            <a:solidFill>
              <a:srgbClr val="DFE136"/>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19" name="Google Shape;119;p76"/>
            <p:cNvSpPr/>
            <p:nvPr/>
          </p:nvSpPr>
          <p:spPr>
            <a:xfrm>
              <a:off x="6308546" y="9545986"/>
              <a:ext cx="166058" cy="534174"/>
            </a:xfrm>
            <a:custGeom>
              <a:avLst/>
              <a:gdLst/>
              <a:ahLst/>
              <a:cxnLst/>
              <a:rect l="l" t="t" r="r" b="b"/>
              <a:pathLst>
                <a:path w="166058" h="534174" extrusionOk="0">
                  <a:moveTo>
                    <a:pt x="166058" y="48303"/>
                  </a:moveTo>
                  <a:lnTo>
                    <a:pt x="156569" y="156275"/>
                  </a:lnTo>
                  <a:lnTo>
                    <a:pt x="75912" y="141121"/>
                  </a:lnTo>
                  <a:lnTo>
                    <a:pt x="86350" y="293607"/>
                  </a:lnTo>
                  <a:cubicBezTo>
                    <a:pt x="68321" y="344751"/>
                    <a:pt x="55037" y="407261"/>
                    <a:pt x="61679" y="429992"/>
                  </a:cubicBezTo>
                  <a:cubicBezTo>
                    <a:pt x="68321" y="450828"/>
                    <a:pt x="84453" y="468824"/>
                    <a:pt x="98686" y="480189"/>
                  </a:cubicBezTo>
                  <a:lnTo>
                    <a:pt x="102482" y="534175"/>
                  </a:lnTo>
                  <a:lnTo>
                    <a:pt x="0" y="534175"/>
                  </a:lnTo>
                  <a:lnTo>
                    <a:pt x="35109" y="0"/>
                  </a:lnTo>
                  <a:lnTo>
                    <a:pt x="166058" y="48303"/>
                  </a:lnTo>
                  <a:close/>
                </a:path>
              </a:pathLst>
            </a:custGeom>
            <a:solidFill>
              <a:srgbClr val="AACB4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0" name="Google Shape;120;p76"/>
            <p:cNvSpPr/>
            <p:nvPr/>
          </p:nvSpPr>
          <p:spPr>
            <a:xfrm>
              <a:off x="6407232" y="10025228"/>
              <a:ext cx="21824" cy="53985"/>
            </a:xfrm>
            <a:custGeom>
              <a:avLst/>
              <a:gdLst/>
              <a:ahLst/>
              <a:cxnLst/>
              <a:rect l="l" t="t" r="r" b="b"/>
              <a:pathLst>
                <a:path w="21824" h="53985" extrusionOk="0">
                  <a:moveTo>
                    <a:pt x="21825" y="16101"/>
                  </a:moveTo>
                  <a:lnTo>
                    <a:pt x="21825" y="53986"/>
                  </a:lnTo>
                  <a:lnTo>
                    <a:pt x="3796" y="53986"/>
                  </a:lnTo>
                  <a:lnTo>
                    <a:pt x="0" y="0"/>
                  </a:lnTo>
                  <a:cubicBezTo>
                    <a:pt x="9489" y="8524"/>
                    <a:pt x="18029" y="13260"/>
                    <a:pt x="21825" y="16101"/>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1" name="Google Shape;121;p76"/>
            <p:cNvSpPr/>
            <p:nvPr/>
          </p:nvSpPr>
          <p:spPr>
            <a:xfrm>
              <a:off x="6384458" y="9687107"/>
              <a:ext cx="80656" cy="152486"/>
            </a:xfrm>
            <a:custGeom>
              <a:avLst/>
              <a:gdLst/>
              <a:ahLst/>
              <a:cxnLst/>
              <a:rect l="l" t="t" r="r" b="b"/>
              <a:pathLst>
                <a:path w="80656" h="152486" extrusionOk="0">
                  <a:moveTo>
                    <a:pt x="55985" y="77664"/>
                  </a:moveTo>
                  <a:cubicBezTo>
                    <a:pt x="42701" y="77664"/>
                    <a:pt x="25620" y="110813"/>
                    <a:pt x="10438" y="152486"/>
                  </a:cubicBezTo>
                  <a:lnTo>
                    <a:pt x="0" y="0"/>
                  </a:lnTo>
                  <a:lnTo>
                    <a:pt x="80657" y="15154"/>
                  </a:lnTo>
                  <a:lnTo>
                    <a:pt x="74015" y="93765"/>
                  </a:lnTo>
                  <a:cubicBezTo>
                    <a:pt x="67372" y="83346"/>
                    <a:pt x="60730" y="77664"/>
                    <a:pt x="55985" y="77664"/>
                  </a:cubicBezTo>
                  <a:close/>
                </a:path>
              </a:pathLst>
            </a:custGeom>
            <a:solidFill>
              <a:srgbClr val="95C03E"/>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2" name="Google Shape;122;p76"/>
            <p:cNvSpPr/>
            <p:nvPr/>
          </p:nvSpPr>
          <p:spPr>
            <a:xfrm>
              <a:off x="6246867" y="9957036"/>
              <a:ext cx="2846" cy="7576"/>
            </a:xfrm>
            <a:custGeom>
              <a:avLst/>
              <a:gdLst/>
              <a:ahLst/>
              <a:cxnLst/>
              <a:rect l="l" t="t" r="r" b="b"/>
              <a:pathLst>
                <a:path w="2846" h="7576" extrusionOk="0">
                  <a:moveTo>
                    <a:pt x="0" y="2841"/>
                  </a:moveTo>
                  <a:cubicBezTo>
                    <a:pt x="949" y="1894"/>
                    <a:pt x="1898" y="947"/>
                    <a:pt x="2847" y="0"/>
                  </a:cubicBezTo>
                  <a:lnTo>
                    <a:pt x="2847" y="7577"/>
                  </a:lnTo>
                  <a:cubicBezTo>
                    <a:pt x="949" y="4736"/>
                    <a:pt x="0" y="2841"/>
                    <a:pt x="0" y="2841"/>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3" name="Google Shape;123;p76"/>
            <p:cNvSpPr/>
            <p:nvPr/>
          </p:nvSpPr>
          <p:spPr>
            <a:xfrm>
              <a:off x="6150079" y="10017651"/>
              <a:ext cx="45547" cy="62509"/>
            </a:xfrm>
            <a:custGeom>
              <a:avLst/>
              <a:gdLst/>
              <a:ahLst/>
              <a:cxnLst/>
              <a:rect l="l" t="t" r="r" b="b"/>
              <a:pathLst>
                <a:path w="45547" h="62509" extrusionOk="0">
                  <a:moveTo>
                    <a:pt x="45548" y="28414"/>
                  </a:moveTo>
                  <a:lnTo>
                    <a:pt x="45548" y="62510"/>
                  </a:lnTo>
                  <a:lnTo>
                    <a:pt x="0" y="62510"/>
                  </a:lnTo>
                  <a:lnTo>
                    <a:pt x="4745" y="0"/>
                  </a:lnTo>
                  <a:cubicBezTo>
                    <a:pt x="11387" y="9471"/>
                    <a:pt x="23723" y="19889"/>
                    <a:pt x="45548" y="28414"/>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4" name="Google Shape;124;p76"/>
            <p:cNvSpPr/>
            <p:nvPr/>
          </p:nvSpPr>
          <p:spPr>
            <a:xfrm>
              <a:off x="6077013" y="9435173"/>
              <a:ext cx="271386" cy="380741"/>
            </a:xfrm>
            <a:custGeom>
              <a:avLst/>
              <a:gdLst/>
              <a:ahLst/>
              <a:cxnLst/>
              <a:rect l="l" t="t" r="r" b="b"/>
              <a:pathLst>
                <a:path w="271386" h="380741" extrusionOk="0">
                  <a:moveTo>
                    <a:pt x="167007" y="380742"/>
                  </a:moveTo>
                  <a:cubicBezTo>
                    <a:pt x="161314" y="377900"/>
                    <a:pt x="156569" y="377900"/>
                    <a:pt x="156569" y="377900"/>
                  </a:cubicBezTo>
                  <a:cubicBezTo>
                    <a:pt x="156569" y="335280"/>
                    <a:pt x="125256" y="335280"/>
                    <a:pt x="125256" y="335280"/>
                  </a:cubicBezTo>
                  <a:cubicBezTo>
                    <a:pt x="125256" y="335280"/>
                    <a:pt x="99635" y="335280"/>
                    <a:pt x="94891" y="366535"/>
                  </a:cubicBezTo>
                  <a:lnTo>
                    <a:pt x="109124" y="192265"/>
                  </a:lnTo>
                  <a:lnTo>
                    <a:pt x="13285" y="211207"/>
                  </a:lnTo>
                  <a:lnTo>
                    <a:pt x="0" y="71034"/>
                  </a:lnTo>
                  <a:lnTo>
                    <a:pt x="124307" y="0"/>
                  </a:lnTo>
                  <a:lnTo>
                    <a:pt x="271387" y="50197"/>
                  </a:lnTo>
                  <a:lnTo>
                    <a:pt x="267591" y="109866"/>
                  </a:lnTo>
                  <a:lnTo>
                    <a:pt x="160365" y="151539"/>
                  </a:lnTo>
                  <a:lnTo>
                    <a:pt x="167007" y="380742"/>
                  </a:ln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5" name="Google Shape;125;p76"/>
            <p:cNvSpPr/>
            <p:nvPr/>
          </p:nvSpPr>
          <p:spPr>
            <a:xfrm>
              <a:off x="6171904" y="9811179"/>
              <a:ext cx="9489" cy="947"/>
            </a:xfrm>
            <a:custGeom>
              <a:avLst/>
              <a:gdLst/>
              <a:ahLst/>
              <a:cxnLst/>
              <a:rect l="l" t="t" r="r" b="b"/>
              <a:pathLst>
                <a:path w="9489" h="947" extrusionOk="0">
                  <a:moveTo>
                    <a:pt x="0" y="947"/>
                  </a:moveTo>
                  <a:lnTo>
                    <a:pt x="0" y="0"/>
                  </a:lnTo>
                  <a:cubicBezTo>
                    <a:pt x="0" y="947"/>
                    <a:pt x="0" y="947"/>
                    <a:pt x="0" y="947"/>
                  </a:cubicBezTo>
                  <a:cubicBezTo>
                    <a:pt x="0" y="947"/>
                    <a:pt x="0" y="947"/>
                    <a:pt x="0" y="947"/>
                  </a:cubicBezTo>
                  <a:close/>
                </a:path>
              </a:pathLst>
            </a:custGeom>
            <a:solidFill>
              <a:srgbClr val="05A0C5"/>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6" name="Google Shape;126;p76"/>
            <p:cNvSpPr/>
            <p:nvPr/>
          </p:nvSpPr>
          <p:spPr>
            <a:xfrm>
              <a:off x="6209860" y="10016704"/>
              <a:ext cx="42700" cy="62509"/>
            </a:xfrm>
            <a:custGeom>
              <a:avLst/>
              <a:gdLst/>
              <a:ahLst/>
              <a:cxnLst/>
              <a:rect l="l" t="t" r="r" b="b"/>
              <a:pathLst>
                <a:path w="42700" h="62509" extrusionOk="0">
                  <a:moveTo>
                    <a:pt x="40803" y="0"/>
                  </a:moveTo>
                  <a:lnTo>
                    <a:pt x="42701" y="62510"/>
                  </a:lnTo>
                  <a:lnTo>
                    <a:pt x="0" y="62510"/>
                  </a:lnTo>
                  <a:lnTo>
                    <a:pt x="0" y="28414"/>
                  </a:lnTo>
                  <a:cubicBezTo>
                    <a:pt x="21825" y="20837"/>
                    <a:pt x="34161" y="10418"/>
                    <a:pt x="40803" y="0"/>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7" name="Google Shape;127;p76"/>
            <p:cNvSpPr/>
            <p:nvPr/>
          </p:nvSpPr>
          <p:spPr>
            <a:xfrm>
              <a:off x="6237378" y="9545039"/>
              <a:ext cx="107226" cy="534174"/>
            </a:xfrm>
            <a:custGeom>
              <a:avLst/>
              <a:gdLst/>
              <a:ahLst/>
              <a:cxnLst/>
              <a:rect l="l" t="t" r="r" b="b"/>
              <a:pathLst>
                <a:path w="107226" h="534174" extrusionOk="0">
                  <a:moveTo>
                    <a:pt x="12336" y="419574"/>
                  </a:moveTo>
                  <a:lnTo>
                    <a:pt x="12336" y="411997"/>
                  </a:lnTo>
                  <a:cubicBezTo>
                    <a:pt x="56934" y="359905"/>
                    <a:pt x="14234" y="332439"/>
                    <a:pt x="14234" y="332439"/>
                  </a:cubicBezTo>
                  <a:cubicBezTo>
                    <a:pt x="32263" y="290765"/>
                    <a:pt x="18978" y="275612"/>
                    <a:pt x="7591" y="269929"/>
                  </a:cubicBezTo>
                  <a:lnTo>
                    <a:pt x="0" y="41673"/>
                  </a:lnTo>
                  <a:lnTo>
                    <a:pt x="107226" y="0"/>
                  </a:lnTo>
                  <a:lnTo>
                    <a:pt x="72117" y="534175"/>
                  </a:lnTo>
                  <a:lnTo>
                    <a:pt x="16131" y="534175"/>
                  </a:lnTo>
                  <a:lnTo>
                    <a:pt x="14234" y="471665"/>
                  </a:lnTo>
                  <a:cubicBezTo>
                    <a:pt x="27518" y="449881"/>
                    <a:pt x="17080" y="428098"/>
                    <a:pt x="12336" y="419574"/>
                  </a:cubicBezTo>
                  <a:close/>
                </a:path>
              </a:pathLst>
            </a:custGeom>
            <a:solidFill>
              <a:srgbClr val="40A548"/>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8" name="Google Shape;128;p76"/>
            <p:cNvSpPr/>
            <p:nvPr/>
          </p:nvSpPr>
          <p:spPr>
            <a:xfrm>
              <a:off x="5947013" y="9646381"/>
              <a:ext cx="184087" cy="432833"/>
            </a:xfrm>
            <a:custGeom>
              <a:avLst/>
              <a:gdLst/>
              <a:ahLst/>
              <a:cxnLst/>
              <a:rect l="l" t="t" r="r" b="b"/>
              <a:pathLst>
                <a:path w="184087" h="432833" extrusionOk="0">
                  <a:moveTo>
                    <a:pt x="112920" y="326756"/>
                  </a:moveTo>
                  <a:cubicBezTo>
                    <a:pt x="130949" y="285083"/>
                    <a:pt x="108175" y="268982"/>
                    <a:pt x="96788" y="253828"/>
                  </a:cubicBezTo>
                  <a:cubicBezTo>
                    <a:pt x="92993" y="248145"/>
                    <a:pt x="90146" y="240568"/>
                    <a:pt x="97737" y="226361"/>
                  </a:cubicBezTo>
                  <a:cubicBezTo>
                    <a:pt x="103431" y="215943"/>
                    <a:pt x="95840" y="198895"/>
                    <a:pt x="83504" y="186582"/>
                  </a:cubicBezTo>
                  <a:lnTo>
                    <a:pt x="89197" y="124073"/>
                  </a:lnTo>
                  <a:lnTo>
                    <a:pt x="45548" y="132597"/>
                  </a:lnTo>
                  <a:cubicBezTo>
                    <a:pt x="38905" y="121231"/>
                    <a:pt x="29416" y="112707"/>
                    <a:pt x="13285" y="112707"/>
                  </a:cubicBezTo>
                  <a:cubicBezTo>
                    <a:pt x="10438" y="112707"/>
                    <a:pt x="7591" y="112707"/>
                    <a:pt x="4745" y="113654"/>
                  </a:cubicBezTo>
                  <a:lnTo>
                    <a:pt x="0" y="28414"/>
                  </a:lnTo>
                  <a:lnTo>
                    <a:pt x="142336" y="0"/>
                  </a:lnTo>
                  <a:lnTo>
                    <a:pt x="184088" y="432833"/>
                  </a:lnTo>
                  <a:lnTo>
                    <a:pt x="61679" y="432833"/>
                  </a:lnTo>
                  <a:lnTo>
                    <a:pt x="67372" y="373165"/>
                  </a:lnTo>
                  <a:cubicBezTo>
                    <a:pt x="86350" y="361799"/>
                    <a:pt x="105329" y="345698"/>
                    <a:pt x="112920" y="326756"/>
                  </a:cubicBezTo>
                  <a:close/>
                </a:path>
              </a:pathLst>
            </a:custGeom>
            <a:solidFill>
              <a:srgbClr val="1E9E99"/>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29" name="Google Shape;129;p76"/>
            <p:cNvSpPr/>
            <p:nvPr/>
          </p:nvSpPr>
          <p:spPr>
            <a:xfrm>
              <a:off x="6090298" y="9627438"/>
              <a:ext cx="96788" cy="451775"/>
            </a:xfrm>
            <a:custGeom>
              <a:avLst/>
              <a:gdLst/>
              <a:ahLst/>
              <a:cxnLst/>
              <a:rect l="l" t="t" r="r" b="b"/>
              <a:pathLst>
                <a:path w="96788" h="451775" extrusionOk="0">
                  <a:moveTo>
                    <a:pt x="96788" y="0"/>
                  </a:moveTo>
                  <a:lnTo>
                    <a:pt x="82555" y="174270"/>
                  </a:lnTo>
                  <a:cubicBezTo>
                    <a:pt x="82555" y="177111"/>
                    <a:pt x="81606" y="179953"/>
                    <a:pt x="81606" y="183741"/>
                  </a:cubicBezTo>
                  <a:lnTo>
                    <a:pt x="81606" y="184688"/>
                  </a:lnTo>
                  <a:cubicBezTo>
                    <a:pt x="79708" y="184688"/>
                    <a:pt x="37956" y="188477"/>
                    <a:pt x="64526" y="250039"/>
                  </a:cubicBezTo>
                  <a:cubicBezTo>
                    <a:pt x="64526" y="250039"/>
                    <a:pt x="19927" y="277506"/>
                    <a:pt x="69270" y="332439"/>
                  </a:cubicBezTo>
                  <a:cubicBezTo>
                    <a:pt x="69270" y="332439"/>
                    <a:pt x="46496" y="361799"/>
                    <a:pt x="64526" y="389266"/>
                  </a:cubicBezTo>
                  <a:lnTo>
                    <a:pt x="59781" y="451776"/>
                  </a:lnTo>
                  <a:lnTo>
                    <a:pt x="42701" y="451776"/>
                  </a:lnTo>
                  <a:lnTo>
                    <a:pt x="0" y="18942"/>
                  </a:lnTo>
                  <a:lnTo>
                    <a:pt x="96788" y="0"/>
                  </a:lnTo>
                  <a:close/>
                </a:path>
              </a:pathLst>
            </a:custGeom>
            <a:solidFill>
              <a:srgbClr val="1C91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0" name="Google Shape;130;p76"/>
            <p:cNvSpPr/>
            <p:nvPr/>
          </p:nvSpPr>
          <p:spPr>
            <a:xfrm>
              <a:off x="5816064" y="9792237"/>
              <a:ext cx="133795" cy="286976"/>
            </a:xfrm>
            <a:custGeom>
              <a:avLst/>
              <a:gdLst/>
              <a:ahLst/>
              <a:cxnLst/>
              <a:rect l="l" t="t" r="r" b="b"/>
              <a:pathLst>
                <a:path w="133795" h="286976" extrusionOk="0">
                  <a:moveTo>
                    <a:pt x="105328" y="0"/>
                  </a:moveTo>
                  <a:cubicBezTo>
                    <a:pt x="99635" y="14207"/>
                    <a:pt x="94891" y="28414"/>
                    <a:pt x="87299" y="32202"/>
                  </a:cubicBezTo>
                  <a:cubicBezTo>
                    <a:pt x="69270" y="40726"/>
                    <a:pt x="52190" y="66298"/>
                    <a:pt x="60730" y="80505"/>
                  </a:cubicBezTo>
                  <a:cubicBezTo>
                    <a:pt x="68321" y="94712"/>
                    <a:pt x="66423" y="102289"/>
                    <a:pt x="61679" y="107972"/>
                  </a:cubicBezTo>
                  <a:cubicBezTo>
                    <a:pt x="50292" y="123125"/>
                    <a:pt x="27518" y="139226"/>
                    <a:pt x="45547" y="180900"/>
                  </a:cubicBezTo>
                  <a:cubicBezTo>
                    <a:pt x="63577" y="222573"/>
                    <a:pt x="133796" y="250039"/>
                    <a:pt x="133796" y="250039"/>
                  </a:cubicBezTo>
                  <a:lnTo>
                    <a:pt x="133796" y="286977"/>
                  </a:lnTo>
                  <a:lnTo>
                    <a:pt x="34161" y="286977"/>
                  </a:lnTo>
                  <a:lnTo>
                    <a:pt x="0" y="19889"/>
                  </a:lnTo>
                  <a:lnTo>
                    <a:pt x="105328" y="0"/>
                  </a:ln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1" name="Google Shape;131;p76"/>
            <p:cNvSpPr/>
            <p:nvPr/>
          </p:nvSpPr>
          <p:spPr>
            <a:xfrm>
              <a:off x="5993509" y="9770453"/>
              <a:ext cx="43649" cy="63456"/>
            </a:xfrm>
            <a:custGeom>
              <a:avLst/>
              <a:gdLst/>
              <a:ahLst/>
              <a:cxnLst/>
              <a:rect l="l" t="t" r="r" b="b"/>
              <a:pathLst>
                <a:path w="43649" h="63456" extrusionOk="0">
                  <a:moveTo>
                    <a:pt x="37956" y="63457"/>
                  </a:moveTo>
                  <a:cubicBezTo>
                    <a:pt x="34161" y="59668"/>
                    <a:pt x="29416" y="55880"/>
                    <a:pt x="24671" y="53986"/>
                  </a:cubicBezTo>
                  <a:cubicBezTo>
                    <a:pt x="14234" y="49250"/>
                    <a:pt x="10438" y="25572"/>
                    <a:pt x="0" y="8524"/>
                  </a:cubicBezTo>
                  <a:lnTo>
                    <a:pt x="43650" y="0"/>
                  </a:lnTo>
                  <a:lnTo>
                    <a:pt x="37956" y="63457"/>
                  </a:ln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132" name="Google Shape;132;p76"/>
            <p:cNvSpPr/>
            <p:nvPr/>
          </p:nvSpPr>
          <p:spPr>
            <a:xfrm>
              <a:off x="5971684" y="10020493"/>
              <a:ext cx="43649" cy="59668"/>
            </a:xfrm>
            <a:custGeom>
              <a:avLst/>
              <a:gdLst/>
              <a:ahLst/>
              <a:cxnLst/>
              <a:rect l="l" t="t" r="r" b="b"/>
              <a:pathLst>
                <a:path w="43649" h="59668" extrusionOk="0">
                  <a:moveTo>
                    <a:pt x="43650" y="0"/>
                  </a:moveTo>
                  <a:lnTo>
                    <a:pt x="37956" y="59669"/>
                  </a:lnTo>
                  <a:lnTo>
                    <a:pt x="0" y="59669"/>
                  </a:lnTo>
                  <a:lnTo>
                    <a:pt x="0" y="21784"/>
                  </a:lnTo>
                  <a:cubicBezTo>
                    <a:pt x="0" y="21784"/>
                    <a:pt x="20876" y="14207"/>
                    <a:pt x="43650" y="0"/>
                  </a:cubicBezTo>
                  <a:close/>
                </a:path>
              </a:pathLst>
            </a:custGeom>
            <a:solidFill>
              <a:srgbClr val="1A6E82"/>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133" name="Google Shape;133;p76"/>
          <p:cNvSpPr/>
          <p:nvPr/>
        </p:nvSpPr>
        <p:spPr>
          <a:xfrm>
            <a:off x="-3327961" y="-261651"/>
            <a:ext cx="3340287" cy="7381301"/>
          </a:xfrm>
          <a:prstGeom prst="rect">
            <a:avLst/>
          </a:prstGeom>
          <a:solidFill>
            <a:srgbClr val="ECECEC"/>
          </a:solidFill>
          <a:ln>
            <a:noFill/>
          </a:ln>
        </p:spPr>
        <p:txBody>
          <a:bodyPr spcFirstLastPara="1" wrap="square" lIns="49325" tIns="24650" rIns="49325" bIns="24650" anchor="ctr" anchorCtr="0">
            <a:noAutofit/>
          </a:bodyPr>
          <a:lstStyle/>
          <a:p>
            <a:pPr marL="0" marR="0" lvl="0" indent="0" algn="l"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Photo/Text Slide ">
  <p:cSld name="Photo/Text Slide ">
    <p:spTree>
      <p:nvGrpSpPr>
        <p:cNvPr id="1" name="Shape 139"/>
        <p:cNvGrpSpPr/>
        <p:nvPr/>
      </p:nvGrpSpPr>
      <p:grpSpPr>
        <a:xfrm>
          <a:off x="0" y="0"/>
          <a:ext cx="0" cy="0"/>
          <a:chOff x="0" y="0"/>
          <a:chExt cx="0" cy="0"/>
        </a:xfrm>
      </p:grpSpPr>
      <p:sp>
        <p:nvSpPr>
          <p:cNvPr id="140" name="Google Shape;140;p78"/>
          <p:cNvSpPr/>
          <p:nvPr/>
        </p:nvSpPr>
        <p:spPr>
          <a:xfrm>
            <a:off x="0" y="-1"/>
            <a:ext cx="6096000" cy="6844027"/>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1" name="Google Shape;141;p78"/>
          <p:cNvSpPr txBox="1">
            <a:spLocks noGrp="1"/>
          </p:cNvSpPr>
          <p:nvPr>
            <p:ph type="body" idx="1"/>
          </p:nvPr>
        </p:nvSpPr>
        <p:spPr>
          <a:xfrm>
            <a:off x="701135" y="2344759"/>
            <a:ext cx="4867011" cy="36665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2" name="Google Shape;142;p78"/>
          <p:cNvSpPr txBox="1">
            <a:spLocks noGrp="1"/>
          </p:cNvSpPr>
          <p:nvPr>
            <p:ph type="body" idx="2"/>
          </p:nvPr>
        </p:nvSpPr>
        <p:spPr>
          <a:xfrm>
            <a:off x="701136" y="650590"/>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3" name="Google Shape;143;p78"/>
          <p:cNvSpPr>
            <a:spLocks noGrp="1"/>
          </p:cNvSpPr>
          <p:nvPr>
            <p:ph type="pic" idx="3"/>
          </p:nvPr>
        </p:nvSpPr>
        <p:spPr>
          <a:xfrm>
            <a:off x="6083676" y="0"/>
            <a:ext cx="5361066" cy="6858000"/>
          </a:xfrm>
          <a:prstGeom prst="rect">
            <a:avLst/>
          </a:prstGeom>
          <a:solidFill>
            <a:srgbClr val="D8D8D8"/>
          </a:solidFill>
          <a:ln>
            <a:noFill/>
          </a:ln>
        </p:spPr>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Photo/Text Slide reversed">
  <p:cSld name="1_Photo/Text Slide reversed">
    <p:spTree>
      <p:nvGrpSpPr>
        <p:cNvPr id="1" name="Shape 144"/>
        <p:cNvGrpSpPr/>
        <p:nvPr/>
      </p:nvGrpSpPr>
      <p:grpSpPr>
        <a:xfrm>
          <a:off x="0" y="0"/>
          <a:ext cx="0" cy="0"/>
          <a:chOff x="0" y="0"/>
          <a:chExt cx="0" cy="0"/>
        </a:xfrm>
      </p:grpSpPr>
      <p:sp>
        <p:nvSpPr>
          <p:cNvPr id="145" name="Google Shape;145;p79"/>
          <p:cNvSpPr/>
          <p:nvPr/>
        </p:nvSpPr>
        <p:spPr>
          <a:xfrm>
            <a:off x="5361066" y="-13974"/>
            <a:ext cx="6096000" cy="6858000"/>
          </a:xfrm>
          <a:prstGeom prst="rect">
            <a:avLst/>
          </a:prstGeom>
          <a:solidFill>
            <a:srgbClr val="1E75B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46" name="Google Shape;146;p79"/>
          <p:cNvSpPr txBox="1">
            <a:spLocks noGrp="1"/>
          </p:cNvSpPr>
          <p:nvPr>
            <p:ph type="body" idx="1"/>
          </p:nvPr>
        </p:nvSpPr>
        <p:spPr>
          <a:xfrm>
            <a:off x="6096000" y="2662811"/>
            <a:ext cx="4867011" cy="36665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2400"/>
              <a:buFont typeface="Arial"/>
              <a:buNone/>
              <a:defRPr sz="2400" b="0" i="0" u="none" strike="noStrike" cap="none">
                <a:solidFill>
                  <a:schemeClr val="lt1"/>
                </a:solidFill>
                <a:latin typeface="Calibri"/>
                <a:ea typeface="Calibri"/>
                <a:cs typeface="Calibri"/>
                <a:sym typeface="Calibri"/>
              </a:defRPr>
            </a:lvl1pPr>
            <a:lvl2pPr marL="914400" marR="0" lvl="1"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2pPr>
            <a:lvl3pPr marL="1371600" marR="0" lvl="2"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3pPr>
            <a:lvl4pPr marL="1828800" marR="0" lvl="3"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4pPr>
            <a:lvl5pPr marL="2286000" marR="0" lvl="4" indent="-228600"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Montserrat Light"/>
                <a:ea typeface="Montserrat Light"/>
                <a:cs typeface="Montserrat Light"/>
                <a:sym typeface="Montserrat Light"/>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7" name="Google Shape;147;p79"/>
          <p:cNvSpPr txBox="1">
            <a:spLocks noGrp="1"/>
          </p:cNvSpPr>
          <p:nvPr>
            <p:ph type="body" idx="2"/>
          </p:nvPr>
        </p:nvSpPr>
        <p:spPr>
          <a:xfrm>
            <a:off x="6096000" y="421990"/>
            <a:ext cx="4990998" cy="99265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lt1"/>
              </a:buClr>
              <a:buSzPts val="3600"/>
              <a:buFont typeface="Arial"/>
              <a:buNone/>
              <a:defRPr sz="3600" b="1" i="0" u="none" strike="noStrike" cap="none">
                <a:solidFill>
                  <a:schemeClr val="lt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48" name="Google Shape;148;p79"/>
          <p:cNvSpPr>
            <a:spLocks noGrp="1"/>
          </p:cNvSpPr>
          <p:nvPr>
            <p:ph type="pic" idx="3"/>
          </p:nvPr>
        </p:nvSpPr>
        <p:spPr>
          <a:xfrm>
            <a:off x="0" y="13974"/>
            <a:ext cx="5361066" cy="6858000"/>
          </a:xfrm>
          <a:prstGeom prst="rect">
            <a:avLst/>
          </a:prstGeom>
          <a:solidFill>
            <a:srgbClr val="D8D8D8"/>
          </a:solidFill>
          <a:ln>
            <a:noFill/>
          </a:ln>
        </p:spPr>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69"/>
          <p:cNvSpPr/>
          <p:nvPr/>
        </p:nvSpPr>
        <p:spPr>
          <a:xfrm rot="-5400000">
            <a:off x="9855625" y="4403466"/>
            <a:ext cx="4074299" cy="21544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800"/>
              <a:buFont typeface="Arial"/>
              <a:buNone/>
            </a:pPr>
            <a:r>
              <a:rPr lang="en-US" sz="800" b="0" i="0" u="none" strike="noStrike" cap="none">
                <a:solidFill>
                  <a:srgbClr val="595959"/>
                </a:solidFill>
                <a:latin typeface="Calibri"/>
                <a:ea typeface="Calibri"/>
                <a:cs typeface="Calibri"/>
                <a:sym typeface="Calibri"/>
              </a:rPr>
              <a:t>START ON SUSTAINABILITY</a:t>
            </a:r>
            <a:endParaRPr sz="1400" b="0" i="0" u="none" strike="noStrike" cap="none">
              <a:solidFill>
                <a:srgbClr val="000000"/>
              </a:solidFill>
              <a:latin typeface="Arial"/>
              <a:ea typeface="Arial"/>
              <a:cs typeface="Arial"/>
              <a:sym typeface="Arial"/>
            </a:endParaRPr>
          </a:p>
        </p:txBody>
      </p:sp>
      <p:cxnSp>
        <p:nvCxnSpPr>
          <p:cNvPr id="11" name="Google Shape;11;p69"/>
          <p:cNvCxnSpPr/>
          <p:nvPr/>
        </p:nvCxnSpPr>
        <p:spPr>
          <a:xfrm>
            <a:off x="11701791" y="6548338"/>
            <a:ext cx="324798" cy="0"/>
          </a:xfrm>
          <a:prstGeom prst="straightConnector1">
            <a:avLst/>
          </a:prstGeom>
          <a:noFill/>
          <a:ln w="12700" cap="flat" cmpd="sng">
            <a:solidFill>
              <a:srgbClr val="73B64B"/>
            </a:solidFill>
            <a:prstDash val="solid"/>
            <a:miter lim="800000"/>
            <a:headEnd type="none" w="sm" len="sm"/>
            <a:tailEnd type="none" w="sm" len="sm"/>
          </a:ln>
        </p:spPr>
      </p:cxn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7" r:id="rId8"/>
    <p:sldLayoutId id="2147483658" r:id="rId9"/>
    <p:sldLayoutId id="2147483659" r:id="rId10"/>
    <p:sldLayoutId id="2147483660" r:id="rId11"/>
    <p:sldLayoutId id="2147483661" r:id="rId12"/>
    <p:sldLayoutId id="2147483662" r:id="rId13"/>
    <p:sldLayoutId id="2147483663" r:id="rId14"/>
    <p:sldLayoutId id="2147483664" r:id="rId15"/>
    <p:sldLayoutId id="2147483665"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hyperlink" Target="https://www.thwink.org/sustain/glossary/ThreePillarsOfSustainability.htm" TargetMode="External"/><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www.seai.ie/reduceyouruse/business/" TargetMode="External"/><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openxmlformats.org/officeDocument/2006/relationships/image" Target="../media/image9.jpg"/></Relationships>
</file>

<file path=ppt/slides/_rels/slide2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hyperlink" Target="https://www.green.earth/blog/10-simple-ways-for-businesses-to-save-water"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s://sustainable-earth.org/how-small-businesses-can-create-more-sustainable-supply-chains-and-improve-profitability/" TargetMode="External"/><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29.xml.rels><?xml version="1.0" encoding="UTF-8" standalone="yes"?>
<Relationships xmlns="http://schemas.openxmlformats.org/package/2006/relationships"><Relationship Id="rId3" Type="http://schemas.openxmlformats.org/officeDocument/2006/relationships/hyperlink" Target="https://thunderbird.asu.edu/thought-leadership/insights/impact-organizational-culture-sustainability-0" TargetMode="External"/><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35.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0.xml"/><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hyperlink" Target="https://www.constellation.com/solutions/for-your-small-business/goals/developing-a-small-businesss-sustainability-plan.html" TargetMode="External"/><Relationship Id="rId2" Type="http://schemas.openxmlformats.org/officeDocument/2006/relationships/notesSlide" Target="../notesSlides/notesSlide46.xml"/><Relationship Id="rId1" Type="http://schemas.openxmlformats.org/officeDocument/2006/relationships/slideLayout" Target="../slideLayouts/slideLayout9.xml"/><Relationship Id="rId5" Type="http://schemas.openxmlformats.org/officeDocument/2006/relationships/image" Target="../media/image13.png"/><Relationship Id="rId4" Type="http://schemas.openxmlformats.org/officeDocument/2006/relationships/image" Target="../media/image22.jpg"/></Relationships>
</file>

<file path=ppt/slides/_rels/slide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hyperlink" Target="https://www.ikea.com/global/en/newsroom/sustainability/ikea-launches-new-program-to-accelerate-suppliers-transition-to-100-per-cent-renewable-electricity-210610/" TargetMode="External"/><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13.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9.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4.xml"/><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9.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1"/>
          <p:cNvPicPr preferRelativeResize="0">
            <a:picLocks noGrp="1"/>
          </p:cNvPicPr>
          <p:nvPr>
            <p:ph type="pic" idx="2"/>
          </p:nvPr>
        </p:nvPicPr>
        <p:blipFill rotWithShape="1">
          <a:blip r:embed="rId3">
            <a:alphaModFix/>
          </a:blip>
          <a:srcRect t="36553" b="44632"/>
          <a:stretch/>
        </p:blipFill>
        <p:spPr>
          <a:xfrm>
            <a:off x="0" y="2180235"/>
            <a:ext cx="12192000" cy="3440624"/>
          </a:xfrm>
          <a:prstGeom prst="rect">
            <a:avLst/>
          </a:prstGeom>
          <a:noFill/>
          <a:ln>
            <a:noFill/>
          </a:ln>
        </p:spPr>
      </p:pic>
      <p:sp>
        <p:nvSpPr>
          <p:cNvPr id="217" name="Google Shape;217;p1"/>
          <p:cNvSpPr txBox="1"/>
          <p:nvPr/>
        </p:nvSpPr>
        <p:spPr>
          <a:xfrm>
            <a:off x="226433" y="523776"/>
            <a:ext cx="7509391" cy="1367129"/>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n-US" sz="3600" b="1" i="0" u="none" strike="noStrike" cap="none" dirty="0">
                <a:latin typeface="Calibri"/>
                <a:ea typeface="Calibri"/>
                <a:cs typeface="Calibri"/>
                <a:sym typeface="Calibri"/>
              </a:rPr>
              <a:t>Zacznij od </a:t>
            </a:r>
            <a:r>
              <a:rPr lang="en-US" sz="3600" b="1" i="0" u="none" strike="noStrike" cap="none" dirty="0" err="1">
                <a:latin typeface="Calibri"/>
                <a:ea typeface="Calibri"/>
                <a:cs typeface="Calibri"/>
                <a:sym typeface="Calibri"/>
              </a:rPr>
              <a:t>zrównoważonego</a:t>
            </a:r>
            <a:r>
              <a:rPr lang="en-US" sz="3600" b="1" i="0" u="none" strike="noStrike" cap="none" dirty="0">
                <a:latin typeface="Calibri"/>
                <a:ea typeface="Calibri"/>
                <a:cs typeface="Calibri"/>
                <a:sym typeface="Calibri"/>
              </a:rPr>
              <a:t> </a:t>
            </a:r>
            <a:r>
              <a:rPr lang="en-US" sz="3600" b="1" i="0" u="none" strike="noStrike" cap="none" dirty="0" err="1">
                <a:latin typeface="Calibri"/>
                <a:ea typeface="Calibri"/>
                <a:cs typeface="Calibri"/>
                <a:sym typeface="Calibri"/>
              </a:rPr>
              <a:t>rozwoju</a:t>
            </a:r>
            <a:endParaRPr lang="en-US" sz="3600" b="1" i="0" u="none" strike="noStrike" cap="none" dirty="0">
              <a:latin typeface="Calibri"/>
              <a:ea typeface="Calibri"/>
              <a:cs typeface="Calibri"/>
              <a:sym typeface="Calibri"/>
            </a:endParaRPr>
          </a:p>
          <a:p>
            <a:pPr marL="12700" marR="5080" lvl="0" indent="0" algn="l" rtl="0">
              <a:lnSpc>
                <a:spcPct val="109130"/>
              </a:lnSpc>
              <a:spcBef>
                <a:spcPts val="0"/>
              </a:spcBef>
              <a:spcAft>
                <a:spcPts val="0"/>
              </a:spcAft>
              <a:buClr>
                <a:schemeClr val="lt1"/>
              </a:buClr>
              <a:buSzPts val="4800"/>
              <a:buFont typeface="Calibri"/>
              <a:buNone/>
            </a:pPr>
            <a:r>
              <a:rPr lang="en-US" sz="4000" b="1" i="0" u="none" strike="noStrike" cap="none" dirty="0" err="1">
                <a:latin typeface="Calibri"/>
                <a:ea typeface="Calibri"/>
                <a:cs typeface="Calibri"/>
                <a:sym typeface="Calibri"/>
              </a:rPr>
              <a:t>Zestaw</a:t>
            </a:r>
            <a:r>
              <a:rPr lang="en-US" sz="4000" b="1" i="0" u="none" strike="noStrike" cap="none" dirty="0">
                <a:latin typeface="Calibri"/>
                <a:ea typeface="Calibri"/>
                <a:cs typeface="Calibri"/>
                <a:sym typeface="Calibri"/>
              </a:rPr>
              <a:t> </a:t>
            </a:r>
            <a:r>
              <a:rPr lang="en-US" sz="4000" b="1" i="0" u="none" strike="noStrike" cap="none" dirty="0" err="1">
                <a:latin typeface="Calibri"/>
                <a:ea typeface="Calibri"/>
                <a:cs typeface="Calibri"/>
                <a:sym typeface="Calibri"/>
              </a:rPr>
              <a:t>startowy</a:t>
            </a:r>
            <a:endParaRPr lang="en-US" sz="4000" b="0" i="0" u="none" strike="noStrike" cap="none" dirty="0">
              <a:latin typeface="Arial"/>
              <a:ea typeface="Arial"/>
              <a:cs typeface="Arial"/>
              <a:sym typeface="Arial"/>
            </a:endParaRPr>
          </a:p>
        </p:txBody>
      </p:sp>
      <p:sp>
        <p:nvSpPr>
          <p:cNvPr id="2" name="Google Shape;217;p1">
            <a:extLst>
              <a:ext uri="{FF2B5EF4-FFF2-40B4-BE49-F238E27FC236}">
                <a16:creationId xmlns:a16="http://schemas.microsoft.com/office/drawing/2014/main" xmlns="" id="{198AA6E6-10AF-1F8E-AD34-BA1474A0B853}"/>
              </a:ext>
            </a:extLst>
          </p:cNvPr>
          <p:cNvSpPr txBox="1"/>
          <p:nvPr/>
        </p:nvSpPr>
        <p:spPr>
          <a:xfrm>
            <a:off x="0" y="4348506"/>
            <a:ext cx="12192000" cy="897449"/>
          </a:xfrm>
          <a:prstGeom prst="rect">
            <a:avLst/>
          </a:prstGeom>
          <a:noFill/>
          <a:ln>
            <a:noFill/>
          </a:ln>
        </p:spPr>
        <p:txBody>
          <a:bodyPr spcFirstLastPara="1" wrap="square" lIns="91425" tIns="45700" rIns="91425" bIns="45700" anchor="t" anchorCtr="0">
            <a:spAutoFit/>
          </a:bodyPr>
          <a:lstStyle/>
          <a:p>
            <a:pPr marL="12700" marR="5080" lvl="0" indent="0" algn="l" rtl="0">
              <a:lnSpc>
                <a:spcPct val="109130"/>
              </a:lnSpc>
              <a:spcBef>
                <a:spcPts val="0"/>
              </a:spcBef>
              <a:spcAft>
                <a:spcPts val="0"/>
              </a:spcAft>
              <a:buClr>
                <a:schemeClr val="lt1"/>
              </a:buClr>
              <a:buSzPts val="4800"/>
              <a:buFont typeface="Calibri"/>
              <a:buNone/>
            </a:pPr>
            <a:r>
              <a:rPr lang="en-GB" sz="4800" b="1" i="0" u="none" strike="noStrike" cap="none" dirty="0">
                <a:solidFill>
                  <a:schemeClr val="lt1"/>
                </a:solidFill>
                <a:latin typeface="Calibri"/>
                <a:ea typeface="Calibri"/>
                <a:cs typeface="Calibri"/>
                <a:sym typeface="Calibri"/>
              </a:rPr>
              <a:t>1. ZRÓWNOWAŻONE DZIAŁANIA BIZNESOWE</a:t>
            </a:r>
            <a:endParaRPr lang="en-GB"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89"/>
          <p:cNvSpPr txBox="1">
            <a:spLocks noGrp="1"/>
          </p:cNvSpPr>
          <p:nvPr>
            <p:ph type="body" idx="1"/>
          </p:nvPr>
        </p:nvSpPr>
        <p:spPr>
          <a:xfrm>
            <a:off x="4725699" y="617972"/>
            <a:ext cx="6341700" cy="5574300"/>
          </a:xfrm>
          <a:prstGeom prst="rect">
            <a:avLst/>
          </a:prstGeom>
          <a:noFill/>
          <a:ln>
            <a:noFill/>
          </a:ln>
        </p:spPr>
        <p:txBody>
          <a:bodyPr spcFirstLastPara="1" wrap="square" lIns="91425" tIns="45700" rIns="91425" bIns="45700" anchor="t" anchorCtr="0">
            <a:noAutofit/>
          </a:bodyPr>
          <a:lstStyle/>
          <a:p>
            <a:pPr marL="0" lvl="0" indent="0" algn="just" rtl="0">
              <a:lnSpc>
                <a:spcPct val="124000"/>
              </a:lnSpc>
              <a:spcBef>
                <a:spcPts val="0"/>
              </a:spcBef>
              <a:spcAft>
                <a:spcPts val="0"/>
              </a:spcAft>
              <a:buNone/>
            </a:pPr>
            <a:r>
              <a:rPr lang="pl-PL" sz="2200" dirty="0"/>
              <a:t>Zrozumienie i poruszanie się w środowisku regulacyjnym, wykorzystywanie dostępnych zachęt oraz skuteczne komunikowanie i raportowanie działań na rzecz zrównoważonego rozwoju interesariuszom w celu zwiększenia zaangażowania i przejrzystości.</a:t>
            </a:r>
            <a:endParaRPr sz="2200" dirty="0"/>
          </a:p>
          <a:p>
            <a:pPr marL="0" lvl="0" indent="0" algn="just" rtl="0">
              <a:lnSpc>
                <a:spcPct val="124000"/>
              </a:lnSpc>
              <a:spcBef>
                <a:spcPts val="0"/>
              </a:spcBef>
              <a:spcAft>
                <a:spcPts val="0"/>
              </a:spcAft>
              <a:buNone/>
            </a:pPr>
            <a:r>
              <a:rPr lang="pl-PL" sz="2200" dirty="0"/>
              <a:t>Naucz się korzystać z narzędzi i wskaźników do pomiaru wyników w zakresie zrównoważonego rozwoju, oceniaj operacje biznesowe i zrozum, w jaki sposób integracja zrównoważonego rozwoju może zwiększyć długoterminową konkurencyjność biznesową i pozycję rynkową.</a:t>
            </a:r>
            <a:endParaRPr sz="2200" dirty="0"/>
          </a:p>
        </p:txBody>
      </p:sp>
      <p:sp>
        <p:nvSpPr>
          <p:cNvPr id="296" name="Google Shape;296;p89"/>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dirty="0"/>
              <a:t>CELE</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17"/>
          <p:cNvSpPr txBox="1">
            <a:spLocks noGrp="1"/>
          </p:cNvSpPr>
          <p:nvPr>
            <p:ph type="body" idx="1"/>
          </p:nvPr>
        </p:nvSpPr>
        <p:spPr>
          <a:xfrm>
            <a:off x="673208" y="790318"/>
            <a:ext cx="10052954"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dirty="0"/>
              <a:t>EFEKTY KSZTAŁCENIA</a:t>
            </a:r>
            <a:endParaRPr dirty="0"/>
          </a:p>
        </p:txBody>
      </p:sp>
      <p:sp>
        <p:nvSpPr>
          <p:cNvPr id="302" name="Google Shape;302;p17"/>
          <p:cNvSpPr txBox="1">
            <a:spLocks noGrp="1"/>
          </p:cNvSpPr>
          <p:nvPr>
            <p:ph type="body" idx="2"/>
          </p:nvPr>
        </p:nvSpPr>
        <p:spPr>
          <a:xfrm>
            <a:off x="904856" y="1499617"/>
            <a:ext cx="10052954" cy="4739758"/>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595959"/>
              </a:buClr>
              <a:buSzPts val="2400"/>
              <a:buNone/>
            </a:pPr>
            <a:r>
              <a:rPr lang="pl-PL" sz="2200" b="0" i="0" dirty="0">
                <a:highlight>
                  <a:srgbClr val="FFFFFF"/>
                </a:highlight>
              </a:rPr>
              <a:t>W tym module poznasz podstawy zrównoważonego rozwoju w biznesie. Obejmuje to takie informacje, jak definiowanie i równoważenie aspektów środowiskowych, społecznych i ekonomicznych. Zdobędziesz również umiejętności wdrażania praktyk, takich jak redukcja odpadów, efektywność energetyczna i zrównoważone zaopatrzenie, a także opracujesz plan zrównoważonego rozwoju dostosowany do Twojej firmy.</a:t>
            </a:r>
          </a:p>
          <a:p>
            <a:pPr marL="0" lvl="0" indent="0" algn="just" rtl="0">
              <a:lnSpc>
                <a:spcPct val="103333"/>
              </a:lnSpc>
              <a:spcBef>
                <a:spcPts val="0"/>
              </a:spcBef>
              <a:spcAft>
                <a:spcPts val="0"/>
              </a:spcAft>
              <a:buClr>
                <a:srgbClr val="595959"/>
              </a:buClr>
              <a:buSzPts val="2400"/>
              <a:buNone/>
            </a:pPr>
            <a:r>
              <a:rPr lang="pl-PL" sz="2200" b="0" i="0" dirty="0">
                <a:highlight>
                  <a:srgbClr val="FFFFFF"/>
                </a:highlight>
              </a:rPr>
              <a:t>Zdobędziesz również wiedzę na temat tego, jak radzić sobie z wymogami regulacyjnymi i wykorzystywać zachęty do wspierania zrównoważonych działań. Dowiesz się również, jak komunikować swoje wysiłki na rzecz zrównoważonego rozwoju interesariuszom, wykorzystując wskaźniki do pomiaru i oceny wyników firmy w zakresie zrównoważonego rozwoju, pomagając zwiększyć jej długoterminową konkurencyjność i pozycję rynkową.</a:t>
            </a:r>
            <a:endParaRPr sz="22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pic>
        <p:nvPicPr>
          <p:cNvPr id="569" name="Google Shape;569;p40"/>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570" name="Google Shape;570;p40"/>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dirty="0"/>
              <a:t>02</a:t>
            </a:r>
            <a:endParaRPr dirty="0"/>
          </a:p>
        </p:txBody>
      </p:sp>
      <p:sp>
        <p:nvSpPr>
          <p:cNvPr id="571" name="Google Shape;571;p40"/>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572" name="Google Shape;572;p40"/>
          <p:cNvSpPr txBox="1"/>
          <p:nvPr/>
        </p:nvSpPr>
        <p:spPr>
          <a:xfrm>
            <a:off x="6025679" y="4642627"/>
            <a:ext cx="4630545"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dirty="0">
                <a:solidFill>
                  <a:srgbClr val="73B64B"/>
                </a:solidFill>
                <a:latin typeface="Calibri"/>
                <a:ea typeface="Calibri"/>
                <a:cs typeface="Calibri"/>
                <a:sym typeface="Calibri"/>
              </a:rPr>
              <a:t>Zrównoważone </a:t>
            </a:r>
            <a:r>
              <a:rPr lang="en-US" sz="3600" b="1" dirty="0" err="1">
                <a:solidFill>
                  <a:srgbClr val="73B64B"/>
                </a:solidFill>
                <a:latin typeface="Calibri"/>
                <a:ea typeface="Calibri"/>
                <a:cs typeface="Calibri"/>
                <a:sym typeface="Calibri"/>
              </a:rPr>
              <a:t>operacje</a:t>
            </a:r>
            <a:r>
              <a:rPr lang="en-US" sz="3600" b="1" dirty="0">
                <a:solidFill>
                  <a:srgbClr val="73B64B"/>
                </a:solidFill>
                <a:latin typeface="Calibri"/>
                <a:ea typeface="Calibri"/>
                <a:cs typeface="Calibri"/>
                <a:sym typeface="Calibri"/>
              </a:rPr>
              <a:t> </a:t>
            </a:r>
            <a:r>
              <a:rPr lang="en-US" sz="3600" b="1" dirty="0" err="1">
                <a:solidFill>
                  <a:srgbClr val="73B64B"/>
                </a:solidFill>
                <a:latin typeface="Calibri"/>
                <a:ea typeface="Calibri"/>
                <a:cs typeface="Calibri"/>
                <a:sym typeface="Calibri"/>
              </a:rPr>
              <a:t>biznesowe</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5362563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22"/>
        <p:cNvGrpSpPr/>
        <p:nvPr/>
      </p:nvGrpSpPr>
      <p:grpSpPr>
        <a:xfrm>
          <a:off x="0" y="0"/>
          <a:ext cx="0" cy="0"/>
          <a:chOff x="0" y="0"/>
          <a:chExt cx="0" cy="0"/>
        </a:xfrm>
      </p:grpSpPr>
      <p:sp>
        <p:nvSpPr>
          <p:cNvPr id="323" name="Google Shape;323;p11"/>
          <p:cNvSpPr txBox="1">
            <a:spLocks noGrp="1"/>
          </p:cNvSpPr>
          <p:nvPr>
            <p:ph type="body" idx="1"/>
          </p:nvPr>
        </p:nvSpPr>
        <p:spPr>
          <a:xfrm>
            <a:off x="4950811" y="1366892"/>
            <a:ext cx="6882601"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sz="2200" b="1" dirty="0"/>
              <a:t>Temat 1: Zrozumienie zrównoważonego rozwoju biznesu</a:t>
            </a:r>
            <a:endParaRPr sz="2200" dirty="0"/>
          </a:p>
        </p:txBody>
      </p:sp>
      <p:sp>
        <p:nvSpPr>
          <p:cNvPr id="324" name="Google Shape;324;p11"/>
          <p:cNvSpPr txBox="1">
            <a:spLocks noGrp="1"/>
          </p:cNvSpPr>
          <p:nvPr>
            <p:ph type="body" idx="3"/>
          </p:nvPr>
        </p:nvSpPr>
        <p:spPr>
          <a:xfrm>
            <a:off x="3918849" y="1134385"/>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01</a:t>
            </a:r>
            <a:endParaRPr/>
          </a:p>
        </p:txBody>
      </p:sp>
      <p:sp>
        <p:nvSpPr>
          <p:cNvPr id="325" name="Google Shape;325;p11"/>
          <p:cNvSpPr txBox="1">
            <a:spLocks noGrp="1"/>
          </p:cNvSpPr>
          <p:nvPr>
            <p:ph type="body" idx="4"/>
          </p:nvPr>
        </p:nvSpPr>
        <p:spPr>
          <a:xfrm>
            <a:off x="4950810" y="2130420"/>
            <a:ext cx="6882601" cy="66504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sz="2200" b="1" dirty="0"/>
              <a:t>Temat 2: Praktyczne zastosowanie zrównoważonych praktyk</a:t>
            </a:r>
            <a:endParaRPr sz="2200" dirty="0"/>
          </a:p>
        </p:txBody>
      </p:sp>
      <p:sp>
        <p:nvSpPr>
          <p:cNvPr id="326" name="Google Shape;326;p11"/>
          <p:cNvSpPr txBox="1">
            <a:spLocks noGrp="1"/>
          </p:cNvSpPr>
          <p:nvPr>
            <p:ph type="body" idx="6"/>
          </p:nvPr>
        </p:nvSpPr>
        <p:spPr>
          <a:xfrm>
            <a:off x="4966308" y="3069182"/>
            <a:ext cx="6981852" cy="411062"/>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sz="2200" b="1" dirty="0"/>
              <a:t>Temat 3: Wgląd w regulacje i zaangażowanie interesariuszy</a:t>
            </a:r>
            <a:endParaRPr sz="2200" dirty="0"/>
          </a:p>
        </p:txBody>
      </p:sp>
      <p:sp>
        <p:nvSpPr>
          <p:cNvPr id="327" name="Google Shape;327;p11"/>
          <p:cNvSpPr txBox="1">
            <a:spLocks noGrp="1"/>
          </p:cNvSpPr>
          <p:nvPr>
            <p:ph type="body" idx="9"/>
          </p:nvPr>
        </p:nvSpPr>
        <p:spPr>
          <a:xfrm>
            <a:off x="3957367" y="1919101"/>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02</a:t>
            </a:r>
            <a:endParaRPr/>
          </a:p>
        </p:txBody>
      </p:sp>
      <p:sp>
        <p:nvSpPr>
          <p:cNvPr id="328" name="Google Shape;328;p11"/>
          <p:cNvSpPr txBox="1">
            <a:spLocks noGrp="1"/>
          </p:cNvSpPr>
          <p:nvPr>
            <p:ph type="body" idx="13"/>
          </p:nvPr>
        </p:nvSpPr>
        <p:spPr>
          <a:xfrm>
            <a:off x="3957367" y="2846321"/>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03</a:t>
            </a:r>
            <a:endParaRPr/>
          </a:p>
        </p:txBody>
      </p:sp>
      <p:sp>
        <p:nvSpPr>
          <p:cNvPr id="329" name="Google Shape;329;p11"/>
          <p:cNvSpPr/>
          <p:nvPr/>
        </p:nvSpPr>
        <p:spPr>
          <a:xfrm>
            <a:off x="3918849" y="1974197"/>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30" name="Google Shape;330;p11"/>
          <p:cNvSpPr/>
          <p:nvPr/>
        </p:nvSpPr>
        <p:spPr>
          <a:xfrm>
            <a:off x="3918849" y="295569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31" name="Google Shape;331;p11"/>
          <p:cNvSpPr>
            <a:spLocks noGrp="1"/>
          </p:cNvSpPr>
          <p:nvPr>
            <p:ph type="pic" idx="8"/>
          </p:nvPr>
        </p:nvSpPr>
        <p:spPr>
          <a:xfrm>
            <a:off x="-48344" y="0"/>
            <a:ext cx="3570477" cy="6858000"/>
          </a:xfrm>
          <a:prstGeom prst="rect">
            <a:avLst/>
          </a:prstGeom>
          <a:solidFill>
            <a:srgbClr val="D8D8D8"/>
          </a:solidFill>
          <a:ln>
            <a:noFill/>
          </a:ln>
        </p:spPr>
        <p:txBody>
          <a:bodyPr/>
          <a:lstStyle/>
          <a:p>
            <a:endParaRPr lang="en-GB"/>
          </a:p>
        </p:txBody>
      </p:sp>
      <p:sp>
        <p:nvSpPr>
          <p:cNvPr id="332" name="Google Shape;332;p11"/>
          <p:cNvSpPr/>
          <p:nvPr/>
        </p:nvSpPr>
        <p:spPr>
          <a:xfrm>
            <a:off x="3918849" y="3898300"/>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333" name="Google Shape;333;p11"/>
          <p:cNvSpPr txBox="1"/>
          <p:nvPr/>
        </p:nvSpPr>
        <p:spPr>
          <a:xfrm>
            <a:off x="4950811" y="3986466"/>
            <a:ext cx="6562677" cy="339415"/>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73B64B"/>
              </a:buClr>
              <a:buSzPts val="2400"/>
              <a:buFont typeface="Arial"/>
              <a:buNone/>
            </a:pPr>
            <a:r>
              <a:rPr lang="pl-PL" sz="2200" b="1" i="0" u="none" strike="noStrike" cap="none" dirty="0">
                <a:solidFill>
                  <a:srgbClr val="73B64B"/>
                </a:solidFill>
                <a:latin typeface="Calibri"/>
                <a:ea typeface="Calibri"/>
                <a:cs typeface="Calibri"/>
                <a:sym typeface="Calibri"/>
              </a:rPr>
              <a:t>Temat 4: Pomiar wydajności i konkurencyjność biznesowa</a:t>
            </a:r>
            <a:endParaRPr sz="2200" b="0" i="0" u="none" strike="noStrike" cap="none" dirty="0">
              <a:solidFill>
                <a:srgbClr val="000000"/>
              </a:solidFill>
              <a:latin typeface="Arial"/>
              <a:ea typeface="Arial"/>
              <a:cs typeface="Arial"/>
              <a:sym typeface="Arial"/>
            </a:endParaRPr>
          </a:p>
        </p:txBody>
      </p:sp>
      <p:sp>
        <p:nvSpPr>
          <p:cNvPr id="334" name="Google Shape;334;p11"/>
          <p:cNvSpPr txBox="1"/>
          <p:nvPr/>
        </p:nvSpPr>
        <p:spPr>
          <a:xfrm>
            <a:off x="3918849" y="3753959"/>
            <a:ext cx="1232765" cy="955625"/>
          </a:xfrm>
          <a:prstGeom prst="rect">
            <a:avLst/>
          </a:prstGeom>
          <a:noFill/>
          <a:ln>
            <a:noFill/>
          </a:ln>
        </p:spPr>
        <p:txBody>
          <a:bodyPr spcFirstLastPara="1" wrap="square" lIns="91425" tIns="45700" rIns="91425" bIns="45700" anchor="t" anchorCtr="0">
            <a:noAutofit/>
          </a:bodyPr>
          <a:lstStyle/>
          <a:p>
            <a:pPr marL="0" marR="0" lvl="0" indent="0" algn="l" rtl="0">
              <a:lnSpc>
                <a:spcPct val="130000"/>
              </a:lnSpc>
              <a:spcBef>
                <a:spcPts val="0"/>
              </a:spcBef>
              <a:spcAft>
                <a:spcPts val="0"/>
              </a:spcAft>
              <a:buClr>
                <a:schemeClr val="lt1"/>
              </a:buClr>
              <a:buSzPts val="4400"/>
              <a:buFont typeface="Arial"/>
              <a:buNone/>
            </a:pPr>
            <a:r>
              <a:rPr lang="en-US" sz="4400" b="1" i="0" u="none" strike="noStrike" cap="none">
                <a:solidFill>
                  <a:schemeClr val="lt1"/>
                </a:solidFill>
                <a:latin typeface="Calibri"/>
                <a:ea typeface="Calibri"/>
                <a:cs typeface="Calibri"/>
                <a:sym typeface="Calibri"/>
              </a:rPr>
              <a:t>04</a:t>
            </a:r>
            <a:endParaRPr sz="1400" b="0" i="0" u="none" strike="noStrike" cap="none">
              <a:solidFill>
                <a:srgbClr val="000000"/>
              </a:solidFill>
              <a:latin typeface="Arial"/>
              <a:ea typeface="Arial"/>
              <a:cs typeface="Arial"/>
              <a:sym typeface="Arial"/>
            </a:endParaRPr>
          </a:p>
        </p:txBody>
      </p:sp>
      <p:sp>
        <p:nvSpPr>
          <p:cNvPr id="335" name="Google Shape;335;p11"/>
          <p:cNvSpPr/>
          <p:nvPr/>
        </p:nvSpPr>
        <p:spPr>
          <a:xfrm>
            <a:off x="3918849" y="478236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2" name="Picture Placeholder 4">
            <a:extLst>
              <a:ext uri="{FF2B5EF4-FFF2-40B4-BE49-F238E27FC236}">
                <a16:creationId xmlns:a16="http://schemas.microsoft.com/office/drawing/2014/main" xmlns="" id="{A6A401C8-E34E-5A8E-C655-7BA70F770A53}"/>
              </a:ext>
            </a:extLst>
          </p:cNvPr>
          <p:cNvPicPr>
            <a:picLocks noChangeAspect="1"/>
          </p:cNvPicPr>
          <p:nvPr/>
        </p:nvPicPr>
        <p:blipFill>
          <a:blip r:embed="rId3"/>
          <a:srcRect l="15293" r="15293"/>
          <a:stretch>
            <a:fillRect/>
          </a:stretch>
        </p:blipFill>
        <p:spPr>
          <a:xfrm>
            <a:off x="-86862" y="0"/>
            <a:ext cx="3570477" cy="6858000"/>
          </a:xfrm>
          <a:prstGeom prst="rect">
            <a:avLst/>
          </a:prstGeom>
          <a:solidFill>
            <a:srgbClr val="D8D8D8"/>
          </a:solid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pic>
        <p:nvPicPr>
          <p:cNvPr id="569" name="Google Shape;569;p40"/>
          <p:cNvPicPr preferRelativeResize="0">
            <a:picLocks noGrp="1"/>
          </p:cNvPicPr>
          <p:nvPr>
            <p:ph type="pic" idx="2"/>
          </p:nvPr>
        </p:nvPicPr>
        <p:blipFill rotWithShape="1">
          <a:blip r:embed="rId3">
            <a:alphaModFix/>
          </a:blip>
          <a:srcRect l="-220" t="13271" r="220" b="20626"/>
          <a:stretch/>
        </p:blipFill>
        <p:spPr>
          <a:xfrm>
            <a:off x="0" y="2626822"/>
            <a:ext cx="7708195" cy="3396829"/>
          </a:xfrm>
          <a:prstGeom prst="rect">
            <a:avLst/>
          </a:prstGeom>
          <a:solidFill>
            <a:srgbClr val="BFBFBF"/>
          </a:solidFill>
          <a:ln>
            <a:noFill/>
          </a:ln>
        </p:spPr>
      </p:pic>
      <p:sp>
        <p:nvSpPr>
          <p:cNvPr id="570" name="Google Shape;570;p40"/>
          <p:cNvSpPr txBox="1">
            <a:spLocks noGrp="1"/>
          </p:cNvSpPr>
          <p:nvPr>
            <p:ph type="body" idx="1"/>
          </p:nvPr>
        </p:nvSpPr>
        <p:spPr>
          <a:xfrm>
            <a:off x="7708195" y="686123"/>
            <a:ext cx="2549025" cy="1435285"/>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9600"/>
              <a:buNone/>
            </a:pPr>
            <a:r>
              <a:rPr lang="en-US" dirty="0"/>
              <a:t>02.1</a:t>
            </a:r>
            <a:endParaRPr dirty="0"/>
          </a:p>
        </p:txBody>
      </p:sp>
      <p:sp>
        <p:nvSpPr>
          <p:cNvPr id="571" name="Google Shape;571;p40"/>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572" name="Google Shape;572;p40"/>
          <p:cNvSpPr txBox="1"/>
          <p:nvPr/>
        </p:nvSpPr>
        <p:spPr>
          <a:xfrm>
            <a:off x="5722297" y="4602257"/>
            <a:ext cx="4933927" cy="1569620"/>
          </a:xfrm>
          <a:prstGeom prst="rect">
            <a:avLst/>
          </a:prstGeom>
          <a:noFill/>
          <a:ln>
            <a:noFill/>
          </a:ln>
        </p:spPr>
        <p:txBody>
          <a:bodyPr spcFirstLastPara="1" wrap="square" lIns="91425" tIns="45700" rIns="91425" bIns="45700" anchor="t" anchorCtr="0">
            <a:spAutoFit/>
          </a:bodyPr>
          <a:lstStyle/>
          <a:p>
            <a:pPr>
              <a:buSzPts val="3600"/>
            </a:pPr>
            <a:r>
              <a:rPr lang="pl-PL" sz="3200" b="1" i="0" u="none" strike="noStrike" cap="none" dirty="0">
                <a:solidFill>
                  <a:srgbClr val="73B64B"/>
                </a:solidFill>
                <a:latin typeface="Calibri"/>
                <a:ea typeface="Calibri"/>
                <a:cs typeface="Calibri"/>
                <a:sym typeface="Calibri"/>
              </a:rPr>
              <a:t>Temat 1: Zrozumienie zrównoważonego rozwoju biznesu</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892541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13"/>
          <p:cNvSpPr txBox="1">
            <a:spLocks noGrp="1"/>
          </p:cNvSpPr>
          <p:nvPr>
            <p:ph type="body" idx="1"/>
          </p:nvPr>
        </p:nvSpPr>
        <p:spPr>
          <a:xfrm>
            <a:off x="231648" y="137768"/>
            <a:ext cx="5705856" cy="580217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200"/>
              <a:buNone/>
            </a:pPr>
            <a:endParaRPr dirty="0"/>
          </a:p>
          <a:p>
            <a:pPr marL="0" lvl="0" indent="0" algn="l" rtl="0">
              <a:lnSpc>
                <a:spcPct val="90000"/>
              </a:lnSpc>
              <a:spcBef>
                <a:spcPts val="0"/>
              </a:spcBef>
              <a:spcAft>
                <a:spcPts val="0"/>
              </a:spcAft>
              <a:buClr>
                <a:schemeClr val="lt1"/>
              </a:buClr>
              <a:buSzPts val="2200"/>
              <a:buNone/>
            </a:pPr>
            <a:endParaRPr dirty="0"/>
          </a:p>
          <a:p>
            <a:pPr marL="0" lvl="0" indent="0" algn="l" rtl="0">
              <a:lnSpc>
                <a:spcPct val="90000"/>
              </a:lnSpc>
              <a:spcBef>
                <a:spcPts val="0"/>
              </a:spcBef>
              <a:spcAft>
                <a:spcPts val="0"/>
              </a:spcAft>
              <a:buClr>
                <a:schemeClr val="lt1"/>
              </a:buClr>
              <a:buSzPts val="2200"/>
              <a:buNone/>
            </a:pPr>
            <a:endParaRPr dirty="0"/>
          </a:p>
          <a:p>
            <a:pPr marL="0" lvl="0" indent="0" algn="l" rtl="0">
              <a:lnSpc>
                <a:spcPct val="90000"/>
              </a:lnSpc>
              <a:spcBef>
                <a:spcPts val="0"/>
              </a:spcBef>
              <a:spcAft>
                <a:spcPts val="0"/>
              </a:spcAft>
              <a:buClr>
                <a:schemeClr val="lt1"/>
              </a:buClr>
              <a:buSzPts val="2200"/>
              <a:buNone/>
            </a:pPr>
            <a:endParaRPr dirty="0"/>
          </a:p>
          <a:p>
            <a:pPr marL="0" lvl="0" indent="0" algn="l" rtl="0">
              <a:lnSpc>
                <a:spcPct val="90000"/>
              </a:lnSpc>
              <a:spcBef>
                <a:spcPts val="0"/>
              </a:spcBef>
              <a:spcAft>
                <a:spcPts val="0"/>
              </a:spcAft>
              <a:buClr>
                <a:schemeClr val="lt1"/>
              </a:buClr>
              <a:buSzPts val="2200"/>
              <a:buNone/>
            </a:pPr>
            <a:endParaRPr dirty="0"/>
          </a:p>
          <a:p>
            <a:pPr marL="0" lvl="0" indent="0" algn="l" rtl="0">
              <a:lnSpc>
                <a:spcPct val="90000"/>
              </a:lnSpc>
              <a:spcBef>
                <a:spcPts val="0"/>
              </a:spcBef>
              <a:spcAft>
                <a:spcPts val="0"/>
              </a:spcAft>
              <a:buClr>
                <a:schemeClr val="lt1"/>
              </a:buClr>
              <a:buSzPts val="2200"/>
              <a:buNone/>
            </a:pPr>
            <a:endParaRPr dirty="0"/>
          </a:p>
          <a:p>
            <a:pPr marL="0" lvl="0" indent="0" algn="just" rtl="0">
              <a:lnSpc>
                <a:spcPct val="100000"/>
              </a:lnSpc>
              <a:spcBef>
                <a:spcPts val="0"/>
              </a:spcBef>
              <a:spcAft>
                <a:spcPts val="0"/>
              </a:spcAft>
              <a:buClr>
                <a:schemeClr val="lt1"/>
              </a:buClr>
              <a:buSzPts val="2200"/>
              <a:buNone/>
            </a:pPr>
            <a:r>
              <a:rPr lang="pl-PL" dirty="0"/>
              <a:t>Zrównoważony rozwój w biznesie odnosi się do zdolności firm do działania w sposób zapewniający długoterminową równowagę ekologiczną, sprawiedliwość społeczną i rentowność ekonomiczną. Koncepcja ta podkreśla znaczenie nie tylko rentowności, ale także potrzeby stosowania praktyk, które chronią środowisko i pozytywnie wpływają na społeczeństwo.</a:t>
            </a:r>
            <a:endParaRPr dirty="0"/>
          </a:p>
        </p:txBody>
      </p:sp>
      <p:sp>
        <p:nvSpPr>
          <p:cNvPr id="351" name="Google Shape;351;p13"/>
          <p:cNvSpPr txBox="1">
            <a:spLocks noGrp="1"/>
          </p:cNvSpPr>
          <p:nvPr>
            <p:ph type="body" idx="2"/>
          </p:nvPr>
        </p:nvSpPr>
        <p:spPr>
          <a:xfrm>
            <a:off x="140171" y="173736"/>
            <a:ext cx="6095905"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pl-PL" dirty="0"/>
              <a:t>Definicja zrównoważonego rozwoju w biznesie</a:t>
            </a:r>
            <a:endParaRPr dirty="0"/>
          </a:p>
        </p:txBody>
      </p:sp>
      <p:pic>
        <p:nvPicPr>
          <p:cNvPr id="352" name="Google Shape;352;p13" descr="A tree growing in a building&#10;&#10;Description automatically generated"/>
          <p:cNvPicPr preferRelativeResize="0">
            <a:picLocks noGrp="1"/>
          </p:cNvPicPr>
          <p:nvPr>
            <p:ph type="pic" idx="3"/>
          </p:nvPr>
        </p:nvPicPr>
        <p:blipFill rotWithShape="1">
          <a:blip r:embed="rId3">
            <a:alphaModFix/>
          </a:blip>
          <a:srcRect l="23943" r="23943"/>
          <a:stretch/>
        </p:blipFill>
        <p:spPr>
          <a:xfrm>
            <a:off x="6083676" y="0"/>
            <a:ext cx="5361066" cy="6858000"/>
          </a:xfrm>
          <a:prstGeom prst="rect">
            <a:avLst/>
          </a:prstGeom>
          <a:solidFill>
            <a:srgbClr val="D8D8D8"/>
          </a:solid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6"/>
        <p:cNvGrpSpPr/>
        <p:nvPr/>
      </p:nvGrpSpPr>
      <p:grpSpPr>
        <a:xfrm>
          <a:off x="0" y="0"/>
          <a:ext cx="0" cy="0"/>
          <a:chOff x="0" y="0"/>
          <a:chExt cx="0" cy="0"/>
        </a:xfrm>
      </p:grpSpPr>
      <p:sp>
        <p:nvSpPr>
          <p:cNvPr id="357" name="Google Shape;357;p23"/>
          <p:cNvSpPr txBox="1">
            <a:spLocks noGrp="1"/>
          </p:cNvSpPr>
          <p:nvPr>
            <p:ph type="body" idx="1"/>
          </p:nvPr>
        </p:nvSpPr>
        <p:spPr>
          <a:xfrm>
            <a:off x="140171" y="1522298"/>
            <a:ext cx="5706000" cy="4639133"/>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1000"/>
              </a:spcBef>
              <a:spcAft>
                <a:spcPts val="0"/>
              </a:spcAft>
              <a:buSzPts val="2400"/>
              <a:buNone/>
            </a:pPr>
            <a:r>
              <a:rPr lang="pl-PL" sz="2200" dirty="0"/>
              <a:t>Znaczenie zrównoważonego rozwoju w nowoczesnym biznesie jest coraz bardziej krytyczne. Od firm oczekuje się nie tylko dostarczania wartości ekonomicznej, ale także odpowiedzialnego działania w sposób minimalizujący szkody dla środowiska i maksymalizujący korzyści dla społeczeństwa. Zmiana ta jest napędzana przez zmieniające się preferencje konsumentów, bardziej rygorystyczne otoczenie regulacyjne i pilną potrzebę sprostania globalnym wyzwaniom, takim jak zmiany klimatyczne, wyczerpywanie się zasobów i nierówności społeczne.</a:t>
            </a:r>
            <a:endParaRPr sz="2200" dirty="0"/>
          </a:p>
        </p:txBody>
      </p:sp>
      <p:pic>
        <p:nvPicPr>
          <p:cNvPr id="5" name="Picture Placeholder 4">
            <a:extLst>
              <a:ext uri="{FF2B5EF4-FFF2-40B4-BE49-F238E27FC236}">
                <a16:creationId xmlns:a16="http://schemas.microsoft.com/office/drawing/2014/main" xmlns="" id="{9FD0C138-CE3E-6035-06F7-44AB4B58E08E}"/>
              </a:ext>
            </a:extLst>
          </p:cNvPr>
          <p:cNvPicPr>
            <a:picLocks noGrp="1" noChangeAspect="1"/>
          </p:cNvPicPr>
          <p:nvPr>
            <p:ph type="pic" idx="3"/>
          </p:nvPr>
        </p:nvPicPr>
        <p:blipFill>
          <a:blip r:embed="rId3"/>
          <a:srcRect l="23943" r="23943"/>
          <a:stretch>
            <a:fillRect/>
          </a:stretch>
        </p:blipFill>
        <p:spPr/>
      </p:pic>
      <p:sp>
        <p:nvSpPr>
          <p:cNvPr id="2" name="Google Shape;351;p13">
            <a:extLst>
              <a:ext uri="{FF2B5EF4-FFF2-40B4-BE49-F238E27FC236}">
                <a16:creationId xmlns:a16="http://schemas.microsoft.com/office/drawing/2014/main" xmlns="" id="{EC22DD73-47EB-7B36-8AF6-CBD726B5DBFB}"/>
              </a:ext>
            </a:extLst>
          </p:cNvPr>
          <p:cNvSpPr txBox="1">
            <a:spLocks noGrp="1"/>
          </p:cNvSpPr>
          <p:nvPr>
            <p:ph type="body" idx="2"/>
          </p:nvPr>
        </p:nvSpPr>
        <p:spPr>
          <a:xfrm>
            <a:off x="140171" y="173736"/>
            <a:ext cx="6095905"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pl-PL" dirty="0"/>
              <a:t>Definicja zrównoważonego rozwoju w biznesie</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2"/>
        <p:cNvGrpSpPr/>
        <p:nvPr/>
      </p:nvGrpSpPr>
      <p:grpSpPr>
        <a:xfrm>
          <a:off x="0" y="0"/>
          <a:ext cx="0" cy="0"/>
          <a:chOff x="0" y="0"/>
          <a:chExt cx="0" cy="0"/>
        </a:xfrm>
      </p:grpSpPr>
      <p:sp>
        <p:nvSpPr>
          <p:cNvPr id="363" name="Google Shape;363;p14"/>
          <p:cNvSpPr txBox="1">
            <a:spLocks noGrp="1"/>
          </p:cNvSpPr>
          <p:nvPr>
            <p:ph type="body" idx="1"/>
          </p:nvPr>
        </p:nvSpPr>
        <p:spPr>
          <a:xfrm>
            <a:off x="5400040" y="991491"/>
            <a:ext cx="5913000" cy="36666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pl-PL" sz="2200" dirty="0"/>
              <a:t>Zrównoważony rozwój biznesu obejmuje zarządzanie potrójną linią przewodnią, która obejmuje podejście firmy do równoważenia jej priorytetów ekonomicznych, społecznych i środowiskowych. Te trzy wymiary są powszechnie znane jako zysk, ludzie i planeta. W praktyce obejmuje to</a:t>
            </a:r>
            <a:r>
              <a:rPr lang="en-US" sz="2200" dirty="0"/>
              <a:t>:</a:t>
            </a:r>
          </a:p>
          <a:p>
            <a:pPr marL="457200" lvl="0" indent="-381000" algn="just" rtl="0">
              <a:lnSpc>
                <a:spcPct val="90000"/>
              </a:lnSpc>
              <a:spcBef>
                <a:spcPts val="1000"/>
              </a:spcBef>
              <a:spcAft>
                <a:spcPts val="0"/>
              </a:spcAft>
              <a:buSzPts val="2400"/>
              <a:buChar char="●"/>
            </a:pPr>
            <a:r>
              <a:rPr lang="pl-PL" sz="2200" b="1" dirty="0"/>
              <a:t>Zysk: </a:t>
            </a:r>
            <a:r>
              <a:rPr lang="pl-PL" sz="2200" dirty="0"/>
              <a:t>Utrzymanie długoterminowej stabilności ekonomicznej i wzrostu firmy.</a:t>
            </a:r>
            <a:endParaRPr lang="en-US" sz="2200" dirty="0"/>
          </a:p>
          <a:p>
            <a:pPr marL="457200" lvl="0" indent="-381000" algn="just" rtl="0">
              <a:lnSpc>
                <a:spcPct val="90000"/>
              </a:lnSpc>
              <a:spcBef>
                <a:spcPts val="0"/>
              </a:spcBef>
              <a:spcAft>
                <a:spcPts val="0"/>
              </a:spcAft>
              <a:buSzPts val="2400"/>
              <a:buChar char="●"/>
            </a:pPr>
            <a:r>
              <a:rPr lang="pl-PL" sz="2200" b="1" dirty="0"/>
              <a:t>Ludzie: </a:t>
            </a:r>
            <a:r>
              <a:rPr lang="pl-PL" sz="2200" dirty="0"/>
              <a:t>Odpowiedzialność za wpływ praktyk biznesowych na pracowników, klientów, społeczności i wszystkich innych interesariuszy.</a:t>
            </a:r>
          </a:p>
          <a:p>
            <a:pPr marL="457200" lvl="0" indent="-381000" algn="just" rtl="0">
              <a:lnSpc>
                <a:spcPct val="90000"/>
              </a:lnSpc>
              <a:spcBef>
                <a:spcPts val="0"/>
              </a:spcBef>
              <a:spcAft>
                <a:spcPts val="0"/>
              </a:spcAft>
              <a:buSzPts val="2400"/>
              <a:buChar char="●"/>
            </a:pPr>
            <a:r>
              <a:rPr lang="pl-PL" sz="2200" b="1" dirty="0"/>
              <a:t>Planeta: </a:t>
            </a:r>
            <a:r>
              <a:rPr lang="pl-PL" sz="2200" dirty="0"/>
              <a:t>Zmniejszanie wpływu na środowisko i ochrona zasobów naturalnych we wszystkich działaniach biznesowych.</a:t>
            </a:r>
            <a:endParaRPr lang="en-US" sz="2200" dirty="0"/>
          </a:p>
        </p:txBody>
      </p:sp>
      <p:sp>
        <p:nvSpPr>
          <p:cNvPr id="364" name="Google Shape;364;p14"/>
          <p:cNvSpPr txBox="1">
            <a:spLocks noGrp="1"/>
          </p:cNvSpPr>
          <p:nvPr>
            <p:ph type="body" idx="2"/>
          </p:nvPr>
        </p:nvSpPr>
        <p:spPr>
          <a:xfrm>
            <a:off x="5400040" y="292681"/>
            <a:ext cx="3867081" cy="698810"/>
          </a:xfrm>
          <a:prstGeom prst="rect">
            <a:avLst/>
          </a:prstGeom>
          <a:noFill/>
          <a:ln>
            <a:noFill/>
          </a:ln>
        </p:spPr>
        <p:txBody>
          <a:bodyPr spcFirstLastPara="1" wrap="square" lIns="91425" tIns="45700" rIns="91425" bIns="45700" anchor="t" anchorCtr="0">
            <a:noAutofit/>
          </a:bodyPr>
          <a:lstStyle/>
          <a:p>
            <a:pPr marL="0" lvl="0" indent="0" rtl="0">
              <a:lnSpc>
                <a:spcPct val="90000"/>
              </a:lnSpc>
              <a:spcBef>
                <a:spcPts val="0"/>
              </a:spcBef>
              <a:spcAft>
                <a:spcPts val="0"/>
              </a:spcAft>
              <a:buClr>
                <a:schemeClr val="lt1"/>
              </a:buClr>
              <a:buSzPts val="3200"/>
              <a:buNone/>
            </a:pPr>
            <a:r>
              <a:rPr lang="en-US" sz="3000" dirty="0" err="1"/>
              <a:t>Zysk</a:t>
            </a:r>
            <a:r>
              <a:rPr lang="en-US" sz="3000" dirty="0"/>
              <a:t>, </a:t>
            </a:r>
            <a:r>
              <a:rPr lang="en-US" sz="3000" dirty="0" err="1"/>
              <a:t>ludzie</a:t>
            </a:r>
            <a:r>
              <a:rPr lang="en-US" sz="3000" dirty="0"/>
              <a:t>, </a:t>
            </a:r>
            <a:r>
              <a:rPr lang="en-US" sz="3000" dirty="0" err="1"/>
              <a:t>planeta</a:t>
            </a:r>
            <a:endParaRPr sz="3000" dirty="0"/>
          </a:p>
        </p:txBody>
      </p:sp>
      <p:pic>
        <p:nvPicPr>
          <p:cNvPr id="5" name="Picture Placeholder 4">
            <a:extLst>
              <a:ext uri="{FF2B5EF4-FFF2-40B4-BE49-F238E27FC236}">
                <a16:creationId xmlns:a16="http://schemas.microsoft.com/office/drawing/2014/main" xmlns="" id="{C2508DBB-5D56-D54C-4CAC-6C97A4060B74}"/>
              </a:ext>
            </a:extLst>
          </p:cNvPr>
          <p:cNvPicPr>
            <a:picLocks noGrp="1" noChangeAspect="1"/>
          </p:cNvPicPr>
          <p:nvPr>
            <p:ph type="pic" idx="3"/>
          </p:nvPr>
        </p:nvPicPr>
        <p:blipFill>
          <a:blip r:embed="rId3"/>
          <a:srcRect l="23943" r="23943"/>
          <a:stretch>
            <a:fillRect/>
          </a:stretch>
        </p:blipFill>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15"/>
          <p:cNvSpPr txBox="1">
            <a:spLocks noGrp="1"/>
          </p:cNvSpPr>
          <p:nvPr>
            <p:ph type="body" idx="1"/>
          </p:nvPr>
        </p:nvSpPr>
        <p:spPr>
          <a:xfrm>
            <a:off x="4825907" y="826894"/>
            <a:ext cx="6341766" cy="5166427"/>
          </a:xfrm>
          <a:prstGeom prst="rect">
            <a:avLst/>
          </a:prstGeom>
          <a:noFill/>
          <a:ln>
            <a:noFill/>
          </a:ln>
        </p:spPr>
        <p:txBody>
          <a:bodyPr spcFirstLastPara="1" wrap="square" lIns="91425" tIns="45700" rIns="91425" bIns="45700" anchor="t" anchorCtr="0">
            <a:noAutofit/>
          </a:bodyPr>
          <a:lstStyle/>
          <a:p>
            <a:pPr marL="0" lvl="0" indent="0" algn="l" rtl="0">
              <a:lnSpc>
                <a:spcPct val="103333"/>
              </a:lnSpc>
              <a:spcBef>
                <a:spcPts val="0"/>
              </a:spcBef>
              <a:spcAft>
                <a:spcPts val="0"/>
              </a:spcAft>
              <a:buClr>
                <a:srgbClr val="0D0D0D"/>
              </a:buClr>
              <a:buSzPts val="2400"/>
              <a:buNone/>
            </a:pPr>
            <a:r>
              <a:rPr lang="pl-PL" b="0" i="0" dirty="0">
                <a:solidFill>
                  <a:srgbClr val="0D0D0D"/>
                </a:solidFill>
                <a:highlight>
                  <a:srgbClr val="FFFFFF"/>
                </a:highlight>
              </a:rPr>
              <a:t>Aby w pełni zrozumieć zrównoważony rozwój biznesu, należy przyjrzeć się jego trzem podstawowym filarom:</a:t>
            </a:r>
          </a:p>
          <a:p>
            <a:pPr marL="0" lvl="0" indent="0" algn="l" rtl="0">
              <a:lnSpc>
                <a:spcPct val="103333"/>
              </a:lnSpc>
              <a:spcBef>
                <a:spcPts val="0"/>
              </a:spcBef>
              <a:spcAft>
                <a:spcPts val="0"/>
              </a:spcAft>
              <a:buClr>
                <a:srgbClr val="0D0D0D"/>
              </a:buClr>
              <a:buSzPts val="2400"/>
              <a:buNone/>
            </a:pPr>
            <a:endParaRPr lang="pl-PL" b="0" i="0" dirty="0">
              <a:solidFill>
                <a:srgbClr val="0D0D0D"/>
              </a:solidFill>
              <a:highlight>
                <a:srgbClr val="FFFFFF"/>
              </a:highlight>
            </a:endParaRPr>
          </a:p>
          <a:p>
            <a:pPr marL="342900" lvl="0" indent="-342900" algn="l" rtl="0">
              <a:lnSpc>
                <a:spcPct val="103333"/>
              </a:lnSpc>
              <a:spcBef>
                <a:spcPts val="0"/>
              </a:spcBef>
              <a:spcAft>
                <a:spcPts val="0"/>
              </a:spcAft>
              <a:buClr>
                <a:srgbClr val="0D0D0D"/>
              </a:buClr>
              <a:buSzPts val="2400"/>
              <a:buFont typeface="Arial" panose="020B0604020202020204" pitchFamily="34" charset="0"/>
              <a:buChar char="•"/>
            </a:pPr>
            <a:r>
              <a:rPr lang="pl-PL" dirty="0">
                <a:solidFill>
                  <a:srgbClr val="0D0D0D"/>
                </a:solidFill>
                <a:highlight>
                  <a:srgbClr val="FFFFFF"/>
                </a:highlight>
              </a:rPr>
              <a:t>z</a:t>
            </a:r>
            <a:r>
              <a:rPr lang="pl-PL" b="0" i="0" dirty="0">
                <a:solidFill>
                  <a:srgbClr val="0D0D0D"/>
                </a:solidFill>
                <a:highlight>
                  <a:srgbClr val="FFFFFF"/>
                </a:highlight>
              </a:rPr>
              <a:t>równoważony rozwój środowiskowy</a:t>
            </a:r>
          </a:p>
          <a:p>
            <a:pPr marL="342900" lvl="0" indent="-342900" algn="l" rtl="0">
              <a:lnSpc>
                <a:spcPct val="103333"/>
              </a:lnSpc>
              <a:spcBef>
                <a:spcPts val="0"/>
              </a:spcBef>
              <a:spcAft>
                <a:spcPts val="0"/>
              </a:spcAft>
              <a:buClr>
                <a:srgbClr val="0D0D0D"/>
              </a:buClr>
              <a:buSzPts val="2400"/>
              <a:buFont typeface="Arial" panose="020B0604020202020204" pitchFamily="34" charset="0"/>
              <a:buChar char="•"/>
            </a:pPr>
            <a:endParaRPr lang="pl-PL" b="0" i="0" dirty="0">
              <a:solidFill>
                <a:srgbClr val="0D0D0D"/>
              </a:solidFill>
              <a:highlight>
                <a:srgbClr val="FFFFFF"/>
              </a:highlight>
            </a:endParaRPr>
          </a:p>
          <a:p>
            <a:pPr marL="342900" lvl="0" indent="-342900" algn="l" rtl="0">
              <a:lnSpc>
                <a:spcPct val="103333"/>
              </a:lnSpc>
              <a:spcBef>
                <a:spcPts val="0"/>
              </a:spcBef>
              <a:spcAft>
                <a:spcPts val="0"/>
              </a:spcAft>
              <a:buClr>
                <a:srgbClr val="0D0D0D"/>
              </a:buClr>
              <a:buSzPts val="2400"/>
              <a:buFont typeface="Arial" panose="020B0604020202020204" pitchFamily="34" charset="0"/>
              <a:buChar char="•"/>
            </a:pPr>
            <a:r>
              <a:rPr lang="pl-PL" dirty="0">
                <a:solidFill>
                  <a:srgbClr val="0D0D0D"/>
                </a:solidFill>
                <a:highlight>
                  <a:srgbClr val="FFFFFF"/>
                </a:highlight>
              </a:rPr>
              <a:t>z</a:t>
            </a:r>
            <a:r>
              <a:rPr lang="pl-PL" b="0" i="0" dirty="0">
                <a:solidFill>
                  <a:srgbClr val="0D0D0D"/>
                </a:solidFill>
                <a:highlight>
                  <a:srgbClr val="FFFFFF"/>
                </a:highlight>
              </a:rPr>
              <a:t>równoważony rozwój społeczny</a:t>
            </a:r>
          </a:p>
          <a:p>
            <a:pPr marL="342900" lvl="0" indent="-342900" algn="l" rtl="0">
              <a:lnSpc>
                <a:spcPct val="103333"/>
              </a:lnSpc>
              <a:spcBef>
                <a:spcPts val="0"/>
              </a:spcBef>
              <a:spcAft>
                <a:spcPts val="0"/>
              </a:spcAft>
              <a:buClr>
                <a:srgbClr val="0D0D0D"/>
              </a:buClr>
              <a:buSzPts val="2400"/>
              <a:buFont typeface="Arial" panose="020B0604020202020204" pitchFamily="34" charset="0"/>
              <a:buChar char="•"/>
            </a:pPr>
            <a:endParaRPr lang="pl-PL" b="0" i="0" dirty="0">
              <a:solidFill>
                <a:srgbClr val="0D0D0D"/>
              </a:solidFill>
              <a:highlight>
                <a:srgbClr val="FFFFFF"/>
              </a:highlight>
            </a:endParaRPr>
          </a:p>
          <a:p>
            <a:pPr marL="342900" lvl="0" indent="-342900" algn="l" rtl="0">
              <a:lnSpc>
                <a:spcPct val="103333"/>
              </a:lnSpc>
              <a:spcBef>
                <a:spcPts val="0"/>
              </a:spcBef>
              <a:spcAft>
                <a:spcPts val="0"/>
              </a:spcAft>
              <a:buClr>
                <a:srgbClr val="0D0D0D"/>
              </a:buClr>
              <a:buSzPts val="2400"/>
              <a:buFont typeface="Arial" panose="020B0604020202020204" pitchFamily="34" charset="0"/>
              <a:buChar char="•"/>
            </a:pPr>
            <a:r>
              <a:rPr lang="pl-PL" dirty="0">
                <a:solidFill>
                  <a:srgbClr val="0D0D0D"/>
                </a:solidFill>
                <a:highlight>
                  <a:srgbClr val="FFFFFF"/>
                </a:highlight>
              </a:rPr>
              <a:t>z</a:t>
            </a:r>
            <a:r>
              <a:rPr lang="pl-PL" b="0" i="0" dirty="0">
                <a:solidFill>
                  <a:srgbClr val="0D0D0D"/>
                </a:solidFill>
                <a:highlight>
                  <a:srgbClr val="FFFFFF"/>
                </a:highlight>
              </a:rPr>
              <a:t>równoważony rozwój ekonomiczny</a:t>
            </a:r>
            <a:endParaRPr dirty="0"/>
          </a:p>
        </p:txBody>
      </p:sp>
      <p:sp>
        <p:nvSpPr>
          <p:cNvPr id="371" name="Google Shape;371;p15"/>
          <p:cNvSpPr txBox="1">
            <a:spLocks noGrp="1"/>
          </p:cNvSpPr>
          <p:nvPr>
            <p:ph type="body" idx="2"/>
          </p:nvPr>
        </p:nvSpPr>
        <p:spPr>
          <a:xfrm>
            <a:off x="365760" y="835090"/>
            <a:ext cx="3904487" cy="177451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600"/>
              <a:buNone/>
            </a:pPr>
            <a:r>
              <a:rPr lang="en-US" dirty="0" err="1"/>
              <a:t>Trzy</a:t>
            </a:r>
            <a:r>
              <a:rPr lang="en-US" dirty="0"/>
              <a:t> </a:t>
            </a:r>
            <a:r>
              <a:rPr lang="en-US" dirty="0" err="1"/>
              <a:t>filary</a:t>
            </a:r>
            <a:r>
              <a:rPr lang="en-US" dirty="0"/>
              <a:t> </a:t>
            </a:r>
            <a:r>
              <a:rPr lang="en-US" dirty="0" err="1"/>
              <a:t>zrównoważonego</a:t>
            </a:r>
            <a:r>
              <a:rPr lang="en-US" dirty="0"/>
              <a:t> </a:t>
            </a:r>
            <a:r>
              <a:rPr lang="en-US" dirty="0" err="1"/>
              <a:t>rozwoju</a:t>
            </a:r>
            <a:endParaRPr dirty="0"/>
          </a:p>
        </p:txBody>
      </p:sp>
      <p:sp>
        <p:nvSpPr>
          <p:cNvPr id="372" name="Google Shape;372;p15"/>
          <p:cNvSpPr txBox="1"/>
          <p:nvPr/>
        </p:nvSpPr>
        <p:spPr>
          <a:xfrm>
            <a:off x="10036377" y="6488668"/>
            <a:ext cx="2817628"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sng" strike="noStrike" cap="none">
                <a:solidFill>
                  <a:schemeClr val="lt1"/>
                </a:solidFill>
                <a:latin typeface="Calibri"/>
                <a:ea typeface="Calibri"/>
                <a:cs typeface="Calibri"/>
                <a:sym typeface="Calibri"/>
                <a:hlinkClick r:id="rId3">
                  <a:extLst>
                    <a:ext uri="{A12FA001-AC4F-418D-AE19-62706E023703}">
                      <ahyp:hlinkClr xmlns:ahyp="http://schemas.microsoft.com/office/drawing/2018/hyperlinkcolor" xmlns="" val="tx"/>
                    </a:ext>
                  </a:extLst>
                </a:hlinkClick>
              </a:rPr>
              <a:t>Image source</a:t>
            </a:r>
            <a:endParaRPr sz="1800" b="0" i="0" u="none" strike="noStrike" cap="none">
              <a:solidFill>
                <a:schemeClr val="lt1"/>
              </a:solidFill>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76"/>
        <p:cNvGrpSpPr/>
        <p:nvPr/>
      </p:nvGrpSpPr>
      <p:grpSpPr>
        <a:xfrm>
          <a:off x="0" y="0"/>
          <a:ext cx="0" cy="0"/>
          <a:chOff x="0" y="0"/>
          <a:chExt cx="0" cy="0"/>
        </a:xfrm>
      </p:grpSpPr>
      <p:sp>
        <p:nvSpPr>
          <p:cNvPr id="377" name="Google Shape;377;p16"/>
          <p:cNvSpPr txBox="1">
            <a:spLocks noGrp="1"/>
          </p:cNvSpPr>
          <p:nvPr>
            <p:ph type="body" idx="1"/>
          </p:nvPr>
        </p:nvSpPr>
        <p:spPr>
          <a:xfrm>
            <a:off x="762308" y="492570"/>
            <a:ext cx="10052954" cy="1297635"/>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en-US" sz="3000" dirty="0" err="1"/>
              <a:t>Trzy</a:t>
            </a:r>
            <a:r>
              <a:rPr lang="en-US" sz="3000" dirty="0"/>
              <a:t> </a:t>
            </a:r>
            <a:r>
              <a:rPr lang="en-US" sz="3000" dirty="0" err="1"/>
              <a:t>filary</a:t>
            </a:r>
            <a:r>
              <a:rPr lang="en-US" sz="3000" dirty="0"/>
              <a:t> </a:t>
            </a:r>
            <a:r>
              <a:rPr lang="en-US" sz="3000" dirty="0" err="1"/>
              <a:t>zrównoważonego</a:t>
            </a:r>
            <a:r>
              <a:rPr lang="en-US" sz="3000" dirty="0"/>
              <a:t> </a:t>
            </a:r>
            <a:r>
              <a:rPr lang="en-US" sz="3000" dirty="0" err="1"/>
              <a:t>rozwoju</a:t>
            </a:r>
            <a:endParaRPr sz="3000" dirty="0"/>
          </a:p>
        </p:txBody>
      </p:sp>
      <p:sp>
        <p:nvSpPr>
          <p:cNvPr id="378" name="Google Shape;378;p16"/>
          <p:cNvSpPr txBox="1">
            <a:spLocks noGrp="1"/>
          </p:cNvSpPr>
          <p:nvPr>
            <p:ph type="body" idx="2"/>
          </p:nvPr>
        </p:nvSpPr>
        <p:spPr>
          <a:xfrm>
            <a:off x="591978" y="1057835"/>
            <a:ext cx="10667400" cy="5610600"/>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0"/>
              </a:spcBef>
              <a:spcAft>
                <a:spcPts val="0"/>
              </a:spcAft>
              <a:buClr>
                <a:srgbClr val="595959"/>
              </a:buClr>
              <a:buSzPts val="2200"/>
              <a:buNone/>
            </a:pPr>
            <a:r>
              <a:rPr lang="pl-PL" sz="2200" b="1" i="0" dirty="0">
                <a:highlight>
                  <a:srgbClr val="FFFFFF"/>
                </a:highlight>
              </a:rPr>
              <a:t>1. Zrównoważony rozwój środowiskowy:</a:t>
            </a:r>
          </a:p>
          <a:p>
            <a:pPr marL="0" lvl="0" indent="0" algn="just" rtl="0">
              <a:lnSpc>
                <a:spcPct val="100000"/>
              </a:lnSpc>
              <a:spcBef>
                <a:spcPts val="0"/>
              </a:spcBef>
              <a:spcAft>
                <a:spcPts val="0"/>
              </a:spcAft>
              <a:buClr>
                <a:srgbClr val="595959"/>
              </a:buClr>
              <a:buSzPts val="2200"/>
              <a:buNone/>
            </a:pPr>
            <a:r>
              <a:rPr lang="pl-PL" sz="2200" i="0" dirty="0">
                <a:highlight>
                  <a:srgbClr val="FFFFFF"/>
                </a:highlight>
              </a:rPr>
              <a:t>Obejmuje to podejście firmy do minimalizowania jej śladu ekologicznego. Wdrażając praktyki, które zmniejszają ilość odpadów i zanieczyszczeń, oszczędzając zasoby i promując wykorzystanie energii odnawialnej, firmy mogą złagodzić swój wpływ na środowisko.</a:t>
            </a:r>
          </a:p>
          <a:p>
            <a:pPr marL="0" lvl="0" indent="0" algn="just" rtl="0">
              <a:lnSpc>
                <a:spcPct val="100000"/>
              </a:lnSpc>
              <a:spcBef>
                <a:spcPts val="0"/>
              </a:spcBef>
              <a:spcAft>
                <a:spcPts val="0"/>
              </a:spcAft>
              <a:buClr>
                <a:srgbClr val="595959"/>
              </a:buClr>
              <a:buSzPts val="2200"/>
              <a:buNone/>
            </a:pPr>
            <a:r>
              <a:rPr lang="pl-PL" sz="2200" b="1" i="0" dirty="0">
                <a:highlight>
                  <a:srgbClr val="FFFFFF"/>
                </a:highlight>
              </a:rPr>
              <a:t>2. Zrównoważony rozwój społeczny:</a:t>
            </a:r>
          </a:p>
          <a:p>
            <a:pPr marL="0" lvl="0" indent="0" algn="just" rtl="0">
              <a:lnSpc>
                <a:spcPct val="100000"/>
              </a:lnSpc>
              <a:spcBef>
                <a:spcPts val="0"/>
              </a:spcBef>
              <a:spcAft>
                <a:spcPts val="0"/>
              </a:spcAft>
              <a:buClr>
                <a:srgbClr val="595959"/>
              </a:buClr>
              <a:buSzPts val="2200"/>
              <a:buNone/>
            </a:pPr>
            <a:r>
              <a:rPr lang="pl-PL" sz="2200" i="0" dirty="0">
                <a:highlight>
                  <a:srgbClr val="FFFFFF"/>
                </a:highlight>
              </a:rPr>
              <a:t>Zrównoważony rozwój społeczny koncentruje się na wpływie firmy na jej pracowników i społeczności, w których działa. Obejmuje to zapewnienie uczciwych praktyk pracy, zaangażowanie społeczności, wspieranie równości społecznej i inwestowanie w dobre samopoczucie pracowników.</a:t>
            </a:r>
          </a:p>
          <a:p>
            <a:pPr marL="0" lvl="0" indent="0" algn="just" rtl="0">
              <a:lnSpc>
                <a:spcPct val="100000"/>
              </a:lnSpc>
              <a:spcBef>
                <a:spcPts val="0"/>
              </a:spcBef>
              <a:spcAft>
                <a:spcPts val="0"/>
              </a:spcAft>
              <a:buClr>
                <a:srgbClr val="595959"/>
              </a:buClr>
              <a:buSzPts val="2200"/>
              <a:buNone/>
            </a:pPr>
            <a:r>
              <a:rPr lang="pl-PL" sz="2200" b="1" i="0" dirty="0">
                <a:highlight>
                  <a:srgbClr val="FFFFFF"/>
                </a:highlight>
              </a:rPr>
              <a:t>3. Zrównoważony rozwój ekonomiczny:</a:t>
            </a:r>
          </a:p>
          <a:p>
            <a:pPr marL="0" lvl="0" indent="0" algn="just" rtl="0">
              <a:lnSpc>
                <a:spcPct val="100000"/>
              </a:lnSpc>
              <a:spcBef>
                <a:spcPts val="0"/>
              </a:spcBef>
              <a:spcAft>
                <a:spcPts val="0"/>
              </a:spcAft>
              <a:buClr>
                <a:srgbClr val="595959"/>
              </a:buClr>
              <a:buSzPts val="2200"/>
              <a:buNone/>
            </a:pPr>
            <a:r>
              <a:rPr lang="pl-PL" sz="2200" i="0" dirty="0">
                <a:highlight>
                  <a:srgbClr val="FFFFFF"/>
                </a:highlight>
              </a:rPr>
              <a:t>Zrównoważony rozwój ekonomiczny zapewnia, że firma działa w oparciu o solidne podstawy finansowe, jednocześnie biorąc pod uwagę jej długoterminowy wpływ na środowisko i społeczeństwo. Obejmuje to rentowne operacje, które również pozytywnie przyczyniają się do realizacji celów społecznych i środowiskowych.</a:t>
            </a:r>
            <a:endParaRPr sz="22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pic>
        <p:nvPicPr>
          <p:cNvPr id="223" name="Google Shape;223;p2"/>
          <p:cNvPicPr preferRelativeResize="0">
            <a:picLocks noGrp="1"/>
          </p:cNvPicPr>
          <p:nvPr>
            <p:ph type="pic" idx="2"/>
          </p:nvPr>
        </p:nvPicPr>
        <p:blipFill rotWithShape="1">
          <a:blip r:embed="rId3">
            <a:alphaModFix/>
          </a:blip>
          <a:srcRect l="27508" r="27508"/>
          <a:stretch/>
        </p:blipFill>
        <p:spPr>
          <a:xfrm>
            <a:off x="388401" y="385460"/>
            <a:ext cx="4107750" cy="6087079"/>
          </a:xfrm>
          <a:prstGeom prst="rect">
            <a:avLst/>
          </a:prstGeom>
          <a:solidFill>
            <a:srgbClr val="BFBFBF"/>
          </a:solidFill>
          <a:ln>
            <a:noFill/>
          </a:ln>
        </p:spPr>
      </p:pic>
      <p:sp>
        <p:nvSpPr>
          <p:cNvPr id="225" name="Google Shape;225;p2"/>
          <p:cNvSpPr/>
          <p:nvPr/>
        </p:nvSpPr>
        <p:spPr>
          <a:xfrm>
            <a:off x="3926747" y="1252799"/>
            <a:ext cx="5192509" cy="698629"/>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26" name="Google Shape;226;p2"/>
          <p:cNvSpPr txBox="1"/>
          <p:nvPr/>
        </p:nvSpPr>
        <p:spPr>
          <a:xfrm>
            <a:off x="4110769" y="1252799"/>
            <a:ext cx="5008487"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73B64B"/>
                </a:solidFill>
                <a:latin typeface="Calibri"/>
                <a:ea typeface="Calibri"/>
                <a:cs typeface="Calibri"/>
                <a:sym typeface="Calibri"/>
              </a:rPr>
              <a:t>O NASZYM PROJEKCIE</a:t>
            </a:r>
            <a:endParaRPr sz="1400" b="0" i="0" u="none" strike="noStrike" cap="none" dirty="0">
              <a:solidFill>
                <a:srgbClr val="000000"/>
              </a:solidFill>
              <a:latin typeface="Arial"/>
              <a:ea typeface="Arial"/>
              <a:cs typeface="Arial"/>
              <a:sym typeface="Arial"/>
            </a:endParaRPr>
          </a:p>
        </p:txBody>
      </p:sp>
      <p:sp>
        <p:nvSpPr>
          <p:cNvPr id="4" name="Google Shape;163;p3">
            <a:extLst>
              <a:ext uri="{FF2B5EF4-FFF2-40B4-BE49-F238E27FC236}">
                <a16:creationId xmlns:a16="http://schemas.microsoft.com/office/drawing/2014/main" xmlns="" id="{ED23E85A-0F39-5497-030B-C94967A82E14}"/>
              </a:ext>
            </a:extLst>
          </p:cNvPr>
          <p:cNvSpPr txBox="1">
            <a:spLocks noGrp="1"/>
          </p:cNvSpPr>
          <p:nvPr>
            <p:ph type="body" idx="1"/>
          </p:nvPr>
        </p:nvSpPr>
        <p:spPr>
          <a:xfrm>
            <a:off x="5002263" y="2441787"/>
            <a:ext cx="6116841" cy="3355510"/>
          </a:xfrm>
          <a:prstGeom prst="rect">
            <a:avLst/>
          </a:prstGeom>
          <a:noFill/>
          <a:ln>
            <a:noFill/>
          </a:ln>
        </p:spPr>
        <p:txBody>
          <a:bodyPr spcFirstLastPara="1" wrap="square" lIns="91425" tIns="45700" rIns="91425" bIns="45700" anchor="t" anchorCtr="0">
            <a:noAutofit/>
          </a:bodyPr>
          <a:lstStyle/>
          <a:p>
            <a:pPr marL="15875" lvl="0" indent="-15875" algn="just" rtl="0">
              <a:lnSpc>
                <a:spcPct val="150000"/>
              </a:lnSpc>
              <a:spcBef>
                <a:spcPts val="0"/>
              </a:spcBef>
              <a:spcAft>
                <a:spcPts val="0"/>
              </a:spcAft>
              <a:buClr>
                <a:schemeClr val="lt1"/>
              </a:buClr>
              <a:buSzPts val="2400"/>
              <a:buNone/>
            </a:pPr>
            <a:r>
              <a:rPr lang="pl-PL" sz="2000" dirty="0"/>
              <a:t>Wdrażając program „Zacznij od zrównoważonego rozwoju” (ang. Start on </a:t>
            </a:r>
            <a:r>
              <a:rPr lang="pl-PL" sz="2000" dirty="0" err="1"/>
              <a:t>Sustainability</a:t>
            </a:r>
            <a:r>
              <a:rPr lang="pl-PL" sz="2000" dirty="0"/>
              <a:t>), chcemy wyposażyć mikroprzedsiębiorstwa w niezbędne narzędzia i zasoby , aby mogły podejmować znaczące działania na rzecz zrównoważonego rozwoju, przyczyniając się tym samym do bardziej zrównoważonej i odpornej gospodarki UE.</a:t>
            </a:r>
            <a:endParaRPr sz="20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90"/>
          <p:cNvSpPr txBox="1">
            <a:spLocks noGrp="1"/>
          </p:cNvSpPr>
          <p:nvPr>
            <p:ph type="body" idx="2"/>
          </p:nvPr>
        </p:nvSpPr>
        <p:spPr>
          <a:xfrm>
            <a:off x="890016" y="508001"/>
            <a:ext cx="10067794" cy="5731374"/>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103333"/>
              </a:lnSpc>
              <a:spcBef>
                <a:spcPts val="0"/>
              </a:spcBef>
              <a:spcAft>
                <a:spcPts val="0"/>
              </a:spcAft>
              <a:buClr>
                <a:srgbClr val="595959"/>
              </a:buClr>
              <a:buSzPts val="2400"/>
              <a:buFont typeface="Arial"/>
              <a:buNone/>
            </a:pPr>
            <a:r>
              <a:rPr lang="pl-PL" sz="3600" b="1" dirty="0"/>
              <a:t>Dlaczego zrównoważony rozwój w biznesie ma znaczenie?</a:t>
            </a:r>
            <a:endParaRPr dirty="0"/>
          </a:p>
          <a:p>
            <a:pPr marL="0" lvl="0" indent="0" algn="just" rtl="0">
              <a:lnSpc>
                <a:spcPct val="90000"/>
              </a:lnSpc>
              <a:spcBef>
                <a:spcPts val="0"/>
              </a:spcBef>
              <a:spcAft>
                <a:spcPts val="0"/>
              </a:spcAft>
              <a:buClr>
                <a:schemeClr val="lt1"/>
              </a:buClr>
              <a:buSzPts val="2200"/>
              <a:buNone/>
            </a:pPr>
            <a:r>
              <a:rPr lang="pl-PL" dirty="0"/>
              <a:t>Znaczenie zrównoważonego rozwoju w biznesie jest nie do przecenienia. Pomaga on zapewnić firmom możliwość rozwoju i adaptacji w szybko zmieniającym się świecie z kurczącymi się zasobami naturalnymi, zmieniającymi się krajobrazami regulacyjnymi i ewoluującymi oczekiwaniami konsumentów.</a:t>
            </a:r>
          </a:p>
          <a:p>
            <a:pPr marL="0" lvl="0" indent="0" algn="just" rtl="0">
              <a:lnSpc>
                <a:spcPct val="90000"/>
              </a:lnSpc>
              <a:spcBef>
                <a:spcPts val="0"/>
              </a:spcBef>
              <a:spcAft>
                <a:spcPts val="0"/>
              </a:spcAft>
              <a:buClr>
                <a:schemeClr val="lt1"/>
              </a:buClr>
              <a:buSzPts val="2200"/>
              <a:buNone/>
            </a:pPr>
            <a:endParaRPr lang="pl-PL" dirty="0"/>
          </a:p>
          <a:p>
            <a:pPr marL="0" lvl="0" indent="0" algn="just" rtl="0">
              <a:lnSpc>
                <a:spcPct val="90000"/>
              </a:lnSpc>
              <a:spcBef>
                <a:spcPts val="0"/>
              </a:spcBef>
              <a:spcAft>
                <a:spcPts val="0"/>
              </a:spcAft>
              <a:buClr>
                <a:schemeClr val="lt1"/>
              </a:buClr>
              <a:buSzPts val="2200"/>
              <a:buNone/>
            </a:pPr>
            <a:r>
              <a:rPr lang="pl-PL" dirty="0"/>
              <a:t>Zrównoważone firmy są lepiej przygotowane do:</a:t>
            </a:r>
          </a:p>
          <a:p>
            <a:pPr marL="342900" lvl="0" indent="-342900" algn="just" rtl="0">
              <a:lnSpc>
                <a:spcPct val="90000"/>
              </a:lnSpc>
              <a:spcBef>
                <a:spcPts val="0"/>
              </a:spcBef>
              <a:spcAft>
                <a:spcPts val="0"/>
              </a:spcAft>
              <a:buClr>
                <a:schemeClr val="lt1"/>
              </a:buClr>
              <a:buSzPts val="2200"/>
              <a:buFontTx/>
              <a:buChar char="-"/>
            </a:pPr>
            <a:r>
              <a:rPr lang="pl-PL" dirty="0"/>
              <a:t>- przyciągać i zatrzymywać talenty,</a:t>
            </a:r>
          </a:p>
          <a:p>
            <a:pPr marL="342900" lvl="0" indent="-342900" algn="just" rtl="0">
              <a:lnSpc>
                <a:spcPct val="90000"/>
              </a:lnSpc>
              <a:spcBef>
                <a:spcPts val="0"/>
              </a:spcBef>
              <a:spcAft>
                <a:spcPts val="0"/>
              </a:spcAft>
              <a:buClr>
                <a:schemeClr val="lt1"/>
              </a:buClr>
              <a:buSzPts val="2200"/>
              <a:buFontTx/>
              <a:buChar char="-"/>
            </a:pPr>
            <a:r>
              <a:rPr lang="pl-PL" dirty="0"/>
              <a:t>- wprowadzać innowacje i otwierać nowe rynki,</a:t>
            </a:r>
          </a:p>
          <a:p>
            <a:pPr marL="342900" lvl="0" indent="-342900" algn="just" rtl="0">
              <a:lnSpc>
                <a:spcPct val="90000"/>
              </a:lnSpc>
              <a:spcBef>
                <a:spcPts val="0"/>
              </a:spcBef>
              <a:spcAft>
                <a:spcPts val="0"/>
              </a:spcAft>
              <a:buClr>
                <a:schemeClr val="lt1"/>
              </a:buClr>
              <a:buSzPts val="2200"/>
              <a:buFontTx/>
              <a:buChar char="-"/>
            </a:pPr>
            <a:r>
              <a:rPr lang="pl-PL" dirty="0"/>
              <a:t>- poprawiać wydajność operacyjną i obniżać koszty,</a:t>
            </a:r>
          </a:p>
          <a:p>
            <a:pPr marL="342900" lvl="0" indent="-342900" algn="just" rtl="0">
              <a:lnSpc>
                <a:spcPct val="90000"/>
              </a:lnSpc>
              <a:spcBef>
                <a:spcPts val="0"/>
              </a:spcBef>
              <a:spcAft>
                <a:spcPts val="0"/>
              </a:spcAft>
              <a:buClr>
                <a:schemeClr val="lt1"/>
              </a:buClr>
              <a:buSzPts val="2200"/>
              <a:buFontTx/>
              <a:buChar char="-"/>
            </a:pPr>
            <a:r>
              <a:rPr lang="pl-PL" dirty="0"/>
              <a:t>- poprawić reputację marki i lojalność klientów,</a:t>
            </a:r>
          </a:p>
          <a:p>
            <a:pPr marL="342900" lvl="0" indent="-342900" algn="just" rtl="0">
              <a:lnSpc>
                <a:spcPct val="90000"/>
              </a:lnSpc>
              <a:spcBef>
                <a:spcPts val="0"/>
              </a:spcBef>
              <a:spcAft>
                <a:spcPts val="0"/>
              </a:spcAft>
              <a:buClr>
                <a:schemeClr val="lt1"/>
              </a:buClr>
              <a:buSzPts val="2200"/>
              <a:buFontTx/>
              <a:buChar char="-"/>
            </a:pPr>
            <a:r>
              <a:rPr lang="pl-PL" dirty="0"/>
              <a:t>- zmniejszenie ryzyka związanego z nadmiernym wykorzystaniem zasobów                  i niezgodnością z przepisami.</a:t>
            </a: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pic>
        <p:nvPicPr>
          <p:cNvPr id="569" name="Google Shape;569;p40"/>
          <p:cNvPicPr preferRelativeResize="0">
            <a:picLocks noGrp="1"/>
          </p:cNvPicPr>
          <p:nvPr>
            <p:ph type="pic" idx="2"/>
          </p:nvPr>
        </p:nvPicPr>
        <p:blipFill rotWithShape="1">
          <a:blip r:embed="rId3">
            <a:alphaModFix/>
          </a:blip>
          <a:srcRect l="-220" t="13271" r="220" b="20626"/>
          <a:stretch/>
        </p:blipFill>
        <p:spPr>
          <a:xfrm>
            <a:off x="0" y="2626822"/>
            <a:ext cx="7708195" cy="3396829"/>
          </a:xfrm>
          <a:prstGeom prst="rect">
            <a:avLst/>
          </a:prstGeom>
          <a:solidFill>
            <a:srgbClr val="BFBFBF"/>
          </a:solidFill>
          <a:ln>
            <a:noFill/>
          </a:ln>
        </p:spPr>
      </p:pic>
      <p:sp>
        <p:nvSpPr>
          <p:cNvPr id="570" name="Google Shape;570;p40"/>
          <p:cNvSpPr txBox="1">
            <a:spLocks noGrp="1"/>
          </p:cNvSpPr>
          <p:nvPr>
            <p:ph type="body" idx="1"/>
          </p:nvPr>
        </p:nvSpPr>
        <p:spPr>
          <a:xfrm>
            <a:off x="7708195" y="686123"/>
            <a:ext cx="2549025" cy="1435285"/>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9600"/>
              <a:buNone/>
            </a:pPr>
            <a:r>
              <a:rPr lang="en-US" dirty="0"/>
              <a:t>02.2</a:t>
            </a:r>
            <a:endParaRPr dirty="0"/>
          </a:p>
        </p:txBody>
      </p:sp>
      <p:sp>
        <p:nvSpPr>
          <p:cNvPr id="571" name="Google Shape;571;p40"/>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a:buSzPts val="529"/>
            </a:pPr>
            <a:r>
              <a:rPr lang="pl-PL" sz="3200" b="1" i="0" u="none" strike="noStrike" cap="none" dirty="0">
                <a:solidFill>
                  <a:srgbClr val="73B64B"/>
                </a:solidFill>
                <a:latin typeface="Calibri"/>
                <a:ea typeface="Calibri"/>
                <a:cs typeface="Calibri"/>
                <a:sym typeface="Calibri"/>
              </a:rPr>
              <a:t>Temat 2: Praktyczne zastosowanie zrównoważonych praktyk</a:t>
            </a:r>
            <a:endParaRPr sz="529" b="0" i="0" u="none" strike="noStrike" cap="none" dirty="0">
              <a:solidFill>
                <a:schemeClr val="lt1"/>
              </a:solidFill>
              <a:latin typeface="Montserrat"/>
              <a:ea typeface="Montserrat"/>
              <a:cs typeface="Montserrat"/>
              <a:sym typeface="Montserrat"/>
            </a:endParaRPr>
          </a:p>
        </p:txBody>
      </p:sp>
    </p:spTree>
    <p:extLst>
      <p:ext uri="{BB962C8B-B14F-4D97-AF65-F5344CB8AC3E}">
        <p14:creationId xmlns:p14="http://schemas.microsoft.com/office/powerpoint/2010/main" val="36253507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97"/>
        <p:cNvGrpSpPr/>
        <p:nvPr/>
      </p:nvGrpSpPr>
      <p:grpSpPr>
        <a:xfrm>
          <a:off x="0" y="0"/>
          <a:ext cx="0" cy="0"/>
          <a:chOff x="0" y="0"/>
          <a:chExt cx="0" cy="0"/>
        </a:xfrm>
      </p:grpSpPr>
      <p:pic>
        <p:nvPicPr>
          <p:cNvPr id="398" name="Google Shape;398;p19"/>
          <p:cNvPicPr preferRelativeResize="0">
            <a:picLocks noGrp="1"/>
          </p:cNvPicPr>
          <p:nvPr>
            <p:ph type="pic" idx="2"/>
          </p:nvPr>
        </p:nvPicPr>
        <p:blipFill rotWithShape="1">
          <a:blip r:embed="rId3">
            <a:alphaModFix/>
          </a:blip>
          <a:srcRect l="2640" r="2640"/>
          <a:stretch/>
        </p:blipFill>
        <p:spPr>
          <a:xfrm>
            <a:off x="798513" y="746125"/>
            <a:ext cx="10204450" cy="5365750"/>
          </a:xfrm>
          <a:prstGeom prst="rect">
            <a:avLst/>
          </a:prstGeom>
          <a:solidFill>
            <a:srgbClr val="BFBFBF"/>
          </a:solidFill>
          <a:ln>
            <a:noFill/>
          </a:ln>
        </p:spPr>
      </p:pic>
      <p:grpSp>
        <p:nvGrpSpPr>
          <p:cNvPr id="399" name="Google Shape;399;p19"/>
          <p:cNvGrpSpPr/>
          <p:nvPr/>
        </p:nvGrpSpPr>
        <p:grpSpPr>
          <a:xfrm>
            <a:off x="5156825" y="1968478"/>
            <a:ext cx="1487826" cy="1083162"/>
            <a:chOff x="3400450" y="986392"/>
            <a:chExt cx="1487826" cy="1083162"/>
          </a:xfrm>
        </p:grpSpPr>
        <p:sp>
          <p:nvSpPr>
            <p:cNvPr id="400" name="Google Shape;400;p19"/>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401" name="Google Shape;401;p19"/>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402" name="Google Shape;402;p19"/>
          <p:cNvSpPr txBox="1"/>
          <p:nvPr/>
        </p:nvSpPr>
        <p:spPr>
          <a:xfrm>
            <a:off x="1791252" y="3429000"/>
            <a:ext cx="8098971" cy="1477328"/>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pl-PL" sz="3000" b="1" i="0" u="none" strike="noStrike" cap="none" dirty="0">
                <a:solidFill>
                  <a:srgbClr val="FFFF00"/>
                </a:solidFill>
                <a:latin typeface="Calibri"/>
                <a:ea typeface="Calibri"/>
                <a:cs typeface="Calibri"/>
                <a:sym typeface="Calibri"/>
              </a:rPr>
              <a:t>„Nie dziedziczymy ziemi po naszych przodkach, pożyczamy ją od naszych dzieci” </a:t>
            </a:r>
          </a:p>
          <a:p>
            <a:pPr marL="0" marR="0" lvl="0" indent="0" algn="ctr" rtl="0">
              <a:lnSpc>
                <a:spcPct val="100000"/>
              </a:lnSpc>
              <a:spcBef>
                <a:spcPts val="0"/>
              </a:spcBef>
              <a:spcAft>
                <a:spcPts val="0"/>
              </a:spcAft>
              <a:buNone/>
            </a:pPr>
            <a:r>
              <a:rPr lang="pl-PL" sz="3000" b="1" i="0" u="none" strike="noStrike" cap="none" dirty="0">
                <a:solidFill>
                  <a:srgbClr val="FFFF00"/>
                </a:solidFill>
                <a:latin typeface="Calibri"/>
                <a:ea typeface="Calibri"/>
                <a:cs typeface="Calibri"/>
                <a:sym typeface="Calibri"/>
              </a:rPr>
              <a:t>– przysłowie rdzennych Amerykanów.</a:t>
            </a:r>
            <a:endParaRPr sz="3000" b="0" i="0" u="none" strike="noStrike" cap="none" dirty="0">
              <a:solidFill>
                <a:srgbClr val="FFFF00"/>
              </a:solidFill>
              <a:latin typeface="Calibri"/>
              <a:ea typeface="Calibri"/>
              <a:cs typeface="Calibri"/>
              <a:sym typeface="Calibri"/>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06"/>
        <p:cNvGrpSpPr/>
        <p:nvPr/>
      </p:nvGrpSpPr>
      <p:grpSpPr>
        <a:xfrm>
          <a:off x="0" y="0"/>
          <a:ext cx="0" cy="0"/>
          <a:chOff x="0" y="0"/>
          <a:chExt cx="0" cy="0"/>
        </a:xfrm>
      </p:grpSpPr>
      <p:sp>
        <p:nvSpPr>
          <p:cNvPr id="407" name="Google Shape;407;p20"/>
          <p:cNvSpPr txBox="1">
            <a:spLocks noGrp="1"/>
          </p:cNvSpPr>
          <p:nvPr>
            <p:ph type="body" idx="1"/>
          </p:nvPr>
        </p:nvSpPr>
        <p:spPr>
          <a:xfrm>
            <a:off x="4734467" y="644014"/>
            <a:ext cx="6341766" cy="5166427"/>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Clr>
                <a:srgbClr val="595959"/>
              </a:buClr>
              <a:buSzPts val="2400"/>
              <a:buNone/>
            </a:pPr>
            <a:r>
              <a:rPr lang="pl-PL" dirty="0"/>
              <a:t>Ten temat koncentruje się na stosowaniu zrównoważonych praktyk w operacjach biznesowych w celu zwiększenia korzyści dla środowiska i poprawy wyników biznesowych.</a:t>
            </a:r>
          </a:p>
          <a:p>
            <a:pPr marL="0" lvl="0" indent="0" algn="just" rtl="0">
              <a:lnSpc>
                <a:spcPct val="103333"/>
              </a:lnSpc>
              <a:spcBef>
                <a:spcPts val="0"/>
              </a:spcBef>
              <a:spcAft>
                <a:spcPts val="0"/>
              </a:spcAft>
              <a:buClr>
                <a:srgbClr val="595959"/>
              </a:buClr>
              <a:buSzPts val="2400"/>
              <a:buNone/>
            </a:pPr>
            <a:endParaRPr dirty="0"/>
          </a:p>
          <a:p>
            <a:pPr marL="0" lvl="0" indent="0" algn="just" rtl="0">
              <a:lnSpc>
                <a:spcPct val="103333"/>
              </a:lnSpc>
              <a:spcBef>
                <a:spcPts val="0"/>
              </a:spcBef>
              <a:spcAft>
                <a:spcPts val="0"/>
              </a:spcAft>
              <a:buClr>
                <a:srgbClr val="595959"/>
              </a:buClr>
              <a:buSzPts val="2400"/>
              <a:buNone/>
            </a:pPr>
            <a:r>
              <a:rPr lang="pl-PL" dirty="0"/>
              <a:t>Uczestnicy poznają praktyczne strategie, które integrują zrównoważony rozwój z codziennymi funkcjami biznesowymi.</a:t>
            </a:r>
          </a:p>
          <a:p>
            <a:pPr marL="0" lvl="0" indent="0" algn="just" rtl="0">
              <a:lnSpc>
                <a:spcPct val="103333"/>
              </a:lnSpc>
              <a:spcBef>
                <a:spcPts val="0"/>
              </a:spcBef>
              <a:spcAft>
                <a:spcPts val="0"/>
              </a:spcAft>
              <a:buClr>
                <a:srgbClr val="595959"/>
              </a:buClr>
              <a:buSzPts val="2400"/>
              <a:buNone/>
            </a:pPr>
            <a:endParaRPr dirty="0"/>
          </a:p>
          <a:p>
            <a:pPr marL="0" lvl="0" indent="0" algn="just" rtl="0">
              <a:lnSpc>
                <a:spcPct val="103333"/>
              </a:lnSpc>
              <a:spcBef>
                <a:spcPts val="0"/>
              </a:spcBef>
              <a:spcAft>
                <a:spcPts val="0"/>
              </a:spcAft>
              <a:buClr>
                <a:srgbClr val="595959"/>
              </a:buClr>
              <a:buSzPts val="2400"/>
              <a:buNone/>
            </a:pPr>
            <a:r>
              <a:rPr lang="pl-PL" dirty="0"/>
              <a:t>Zrozumiesz, jak wdrażać zrównoważone praktyki w środowisku biznesowym oraz podejmować świadome decyzje i etyczne wybory, które przynoszą korzyści w zakresie wydajności operacyjnej i reputacji.</a:t>
            </a:r>
            <a:endParaRPr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21"/>
          <p:cNvSpPr txBox="1">
            <a:spLocks noGrp="1"/>
          </p:cNvSpPr>
          <p:nvPr>
            <p:ph type="body" idx="1"/>
          </p:nvPr>
        </p:nvSpPr>
        <p:spPr>
          <a:xfrm>
            <a:off x="0" y="1120588"/>
            <a:ext cx="6091767" cy="5404037"/>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pl-PL" sz="2200" dirty="0"/>
              <a:t>Zarządzanie energią jest podstawowym aspektem zrównoważonych praktyk biznesowych. Audyty energetyczne mogą pomóc firmom zidentyfikować kluczowe obszary, w których można zoptymalizować zużycie energii.</a:t>
            </a:r>
          </a:p>
          <a:p>
            <a:pPr marL="0" lvl="0" indent="0" algn="just" rtl="0">
              <a:lnSpc>
                <a:spcPct val="90000"/>
              </a:lnSpc>
              <a:spcBef>
                <a:spcPts val="0"/>
              </a:spcBef>
              <a:spcAft>
                <a:spcPts val="0"/>
              </a:spcAft>
              <a:buClr>
                <a:schemeClr val="lt1"/>
              </a:buClr>
              <a:buSzPts val="2200"/>
              <a:buNone/>
            </a:pPr>
            <a:endParaRPr lang="pl-PL" sz="2200" dirty="0"/>
          </a:p>
          <a:p>
            <a:pPr marL="0" lvl="0" indent="0" algn="just" rtl="0">
              <a:lnSpc>
                <a:spcPct val="90000"/>
              </a:lnSpc>
              <a:spcBef>
                <a:spcPts val="0"/>
              </a:spcBef>
              <a:spcAft>
                <a:spcPts val="0"/>
              </a:spcAft>
              <a:buClr>
                <a:schemeClr val="lt1"/>
              </a:buClr>
              <a:buSzPts val="2200"/>
              <a:buNone/>
            </a:pPr>
            <a:r>
              <a:rPr lang="pl-PL" sz="2200" dirty="0"/>
              <a:t>Przejście na energooszczędne urządzenia i systemy, takie jak oświetlenie LED i wysokowydajne systemy HVAC, może znacznie zmniejszyć zużycie energii. Inwestowanie w odnawialne źródła energii, takie jak energia słoneczna lub wiatrowa, nie tylko zmniejsza emisję gazów cieplarnianych, ale także stabilizuje koszty energii w czasie. Może to pomóc w zabezpieczeniu się przed wahaniami cen energii.</a:t>
            </a:r>
          </a:p>
          <a:p>
            <a:pPr marL="0" lvl="0" indent="0" algn="just" rtl="0">
              <a:lnSpc>
                <a:spcPct val="90000"/>
              </a:lnSpc>
              <a:spcBef>
                <a:spcPts val="0"/>
              </a:spcBef>
              <a:spcAft>
                <a:spcPts val="0"/>
              </a:spcAft>
              <a:buClr>
                <a:schemeClr val="lt1"/>
              </a:buClr>
              <a:buSzPts val="2200"/>
              <a:buNone/>
            </a:pPr>
            <a:endParaRPr lang="pl-PL" sz="2200" dirty="0"/>
          </a:p>
          <a:p>
            <a:pPr marL="0" lvl="0" indent="0" algn="just" rtl="0">
              <a:lnSpc>
                <a:spcPct val="90000"/>
              </a:lnSpc>
              <a:spcBef>
                <a:spcPts val="0"/>
              </a:spcBef>
              <a:spcAft>
                <a:spcPts val="0"/>
              </a:spcAft>
              <a:buClr>
                <a:schemeClr val="lt1"/>
              </a:buClr>
              <a:buSzPts val="2200"/>
              <a:buNone/>
            </a:pPr>
            <a:r>
              <a:rPr lang="en-US" sz="2200" u="sng" dirty="0">
                <a:solidFill>
                  <a:schemeClr val="hlink"/>
                </a:solidFill>
                <a:hlinkClick r:id="rId3"/>
              </a:rPr>
              <a:t>Find out more ways you can make your business more energy efficient by clicking on this link</a:t>
            </a:r>
            <a:endParaRPr lang="en-US" sz="2200" dirty="0"/>
          </a:p>
        </p:txBody>
      </p:sp>
      <p:sp>
        <p:nvSpPr>
          <p:cNvPr id="413" name="Google Shape;413;p21"/>
          <p:cNvSpPr txBox="1">
            <a:spLocks noGrp="1"/>
          </p:cNvSpPr>
          <p:nvPr>
            <p:ph type="body" idx="2"/>
          </p:nvPr>
        </p:nvSpPr>
        <p:spPr>
          <a:xfrm>
            <a:off x="-335054" y="-84975"/>
            <a:ext cx="6418730" cy="8565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200"/>
              <a:buNone/>
            </a:pPr>
            <a:r>
              <a:rPr lang="pl-PL" sz="3000" dirty="0"/>
              <a:t>Efektywność energetyczna i rozwiązania w zakresie energii odnawialnej</a:t>
            </a:r>
            <a:endParaRPr sz="3000" dirty="0"/>
          </a:p>
        </p:txBody>
      </p:sp>
      <p:pic>
        <p:nvPicPr>
          <p:cNvPr id="5" name="Picture Placeholder 4">
            <a:extLst>
              <a:ext uri="{FF2B5EF4-FFF2-40B4-BE49-F238E27FC236}">
                <a16:creationId xmlns:a16="http://schemas.microsoft.com/office/drawing/2014/main" xmlns="" id="{4362B3BF-48EB-3F75-1145-285A8C38F308}"/>
              </a:ext>
            </a:extLst>
          </p:cNvPr>
          <p:cNvPicPr>
            <a:picLocks noGrp="1" noChangeAspect="1"/>
          </p:cNvPicPr>
          <p:nvPr>
            <p:ph type="pic" idx="3"/>
          </p:nvPr>
        </p:nvPicPr>
        <p:blipFill>
          <a:blip r:embed="rId4"/>
          <a:srcRect l="23943" r="23943"/>
          <a:stretch>
            <a:fillRect/>
          </a:stretch>
        </p:blip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18"/>
        <p:cNvGrpSpPr/>
        <p:nvPr/>
      </p:nvGrpSpPr>
      <p:grpSpPr>
        <a:xfrm>
          <a:off x="0" y="0"/>
          <a:ext cx="0" cy="0"/>
          <a:chOff x="0" y="0"/>
          <a:chExt cx="0" cy="0"/>
        </a:xfrm>
      </p:grpSpPr>
      <p:sp>
        <p:nvSpPr>
          <p:cNvPr id="419" name="Google Shape;419;p22"/>
          <p:cNvSpPr txBox="1">
            <a:spLocks noGrp="1"/>
          </p:cNvSpPr>
          <p:nvPr>
            <p:ph type="body" idx="1"/>
          </p:nvPr>
        </p:nvSpPr>
        <p:spPr>
          <a:xfrm>
            <a:off x="5445760" y="1012637"/>
            <a:ext cx="5914967" cy="5111071"/>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endParaRPr b="1" dirty="0"/>
          </a:p>
          <a:p>
            <a:pPr marL="0" lvl="0" indent="0" algn="just" rtl="0">
              <a:lnSpc>
                <a:spcPct val="90000"/>
              </a:lnSpc>
              <a:spcBef>
                <a:spcPts val="1000"/>
              </a:spcBef>
              <a:spcAft>
                <a:spcPts val="0"/>
              </a:spcAft>
              <a:buClr>
                <a:schemeClr val="lt1"/>
              </a:buClr>
              <a:buSzPts val="2200"/>
              <a:buNone/>
            </a:pPr>
            <a:r>
              <a:rPr lang="pl-PL" sz="2200" dirty="0"/>
              <a:t>Pierwszym krokiem w zarządzaniu odpadami jest zmniejszenie ilości wytwarzanych odpadów. Firmy mogą to osiągnąć poprzez ponowną ocenę swoich procesów produkcyjnych, projektów produktów i codziennych praktyk operacyjnych w celu zidentyfikowania obszarów, w których można zminimalizować ilość odpadów.</a:t>
            </a:r>
          </a:p>
          <a:p>
            <a:pPr marL="0" lvl="0" indent="0" algn="just" rtl="0">
              <a:lnSpc>
                <a:spcPct val="90000"/>
              </a:lnSpc>
              <a:spcBef>
                <a:spcPts val="1000"/>
              </a:spcBef>
              <a:spcAft>
                <a:spcPts val="0"/>
              </a:spcAft>
              <a:buClr>
                <a:schemeClr val="lt1"/>
              </a:buClr>
              <a:buSzPts val="2200"/>
              <a:buNone/>
            </a:pPr>
            <a:endParaRPr sz="2200" dirty="0"/>
          </a:p>
          <a:p>
            <a:pPr marL="0" lvl="0" indent="0" algn="just" rtl="0">
              <a:lnSpc>
                <a:spcPct val="90000"/>
              </a:lnSpc>
              <a:spcBef>
                <a:spcPts val="1000"/>
              </a:spcBef>
              <a:spcAft>
                <a:spcPts val="0"/>
              </a:spcAft>
              <a:buClr>
                <a:schemeClr val="lt1"/>
              </a:buClr>
              <a:buSzPts val="2200"/>
              <a:buNone/>
            </a:pPr>
            <a:r>
              <a:rPr lang="pl-PL" sz="2200" dirty="0"/>
              <a:t>Optymalizacja procesów obejmuje udoskonalanie procesów produkcyjnych w celu zwiększenia wydajności, obniżenia kosztów i zminimalizowania ilości odpadów. Zazwyczaj obejmuje to modernizację sprzętu i usprawnienie operacji w celu bardziej efektywnego wykorzystania zasobów.</a:t>
            </a:r>
            <a:endParaRPr sz="2200" dirty="0"/>
          </a:p>
        </p:txBody>
      </p:sp>
      <p:sp>
        <p:nvSpPr>
          <p:cNvPr id="420" name="Google Shape;420;p22"/>
          <p:cNvSpPr txBox="1">
            <a:spLocks noGrp="1"/>
          </p:cNvSpPr>
          <p:nvPr>
            <p:ph type="body" idx="2"/>
          </p:nvPr>
        </p:nvSpPr>
        <p:spPr>
          <a:xfrm>
            <a:off x="5360988" y="154098"/>
            <a:ext cx="6345381" cy="99265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200"/>
              <a:buNone/>
            </a:pPr>
            <a:r>
              <a:rPr lang="pl-PL" dirty="0"/>
              <a:t>Zarządzanie odpadami i ich ograniczanie</a:t>
            </a:r>
            <a:endParaRPr dirty="0"/>
          </a:p>
        </p:txBody>
      </p:sp>
      <p:pic>
        <p:nvPicPr>
          <p:cNvPr id="5" name="Picture Placeholder 4">
            <a:extLst>
              <a:ext uri="{FF2B5EF4-FFF2-40B4-BE49-F238E27FC236}">
                <a16:creationId xmlns:a16="http://schemas.microsoft.com/office/drawing/2014/main" xmlns="" id="{72197F7D-C35C-3E4D-D334-9A47B8886B41}"/>
              </a:ext>
            </a:extLst>
          </p:cNvPr>
          <p:cNvPicPr>
            <a:picLocks noGrp="1" noChangeAspect="1"/>
          </p:cNvPicPr>
          <p:nvPr>
            <p:ph type="pic" idx="3"/>
          </p:nvPr>
        </p:nvPicPr>
        <p:blipFill>
          <a:blip r:embed="rId3"/>
          <a:srcRect l="23943" r="23943"/>
          <a:stretch>
            <a:fillRect/>
          </a:stretch>
        </p:blip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425"/>
        <p:cNvGrpSpPr/>
        <p:nvPr/>
      </p:nvGrpSpPr>
      <p:grpSpPr>
        <a:xfrm>
          <a:off x="0" y="0"/>
          <a:ext cx="0" cy="0"/>
          <a:chOff x="0" y="0"/>
          <a:chExt cx="0" cy="0"/>
        </a:xfrm>
      </p:grpSpPr>
      <p:sp>
        <p:nvSpPr>
          <p:cNvPr id="426" name="Google Shape;426;p91"/>
          <p:cNvSpPr txBox="1">
            <a:spLocks noGrp="1"/>
          </p:cNvSpPr>
          <p:nvPr>
            <p:ph type="body" idx="2"/>
          </p:nvPr>
        </p:nvSpPr>
        <p:spPr>
          <a:xfrm>
            <a:off x="904856" y="622301"/>
            <a:ext cx="10029844" cy="5617074"/>
          </a:xfrm>
          <a:prstGeom prst="rect">
            <a:avLst/>
          </a:prstGeom>
          <a:noFill/>
          <a:ln>
            <a:noFill/>
          </a:ln>
        </p:spPr>
        <p:txBody>
          <a:bodyPr spcFirstLastPara="1" wrap="square" lIns="91425" tIns="45700" rIns="91425" bIns="45700" anchor="t" anchorCtr="0">
            <a:noAutofit/>
          </a:bodyPr>
          <a:lstStyle/>
          <a:p>
            <a:pPr marL="0" lvl="0" indent="0" algn="just" rtl="0">
              <a:lnSpc>
                <a:spcPct val="103333"/>
              </a:lnSpc>
              <a:spcBef>
                <a:spcPts val="0"/>
              </a:spcBef>
              <a:spcAft>
                <a:spcPts val="0"/>
              </a:spcAft>
              <a:buSzPts val="2200"/>
              <a:buNone/>
            </a:pPr>
            <a:r>
              <a:rPr lang="pl-PL" sz="2000" dirty="0"/>
              <a:t>Ponadto substytucje materiałów zastępują przedmioty jednorazowego użytku lub nienadające się do recyklingu alternatywami, takimi jak opakowania biodegradowalne. Zasady obowiązujące w całej firmie dodatkowo wspierają redukcję odpadów poprzez promowanie dokumentacji cyfrowej i ograniczanie przedmiotów jednorazowego użytku w biurach i stołówkach.</a:t>
            </a:r>
          </a:p>
          <a:p>
            <a:pPr marL="0" lvl="0" indent="0" algn="just" rtl="0">
              <a:lnSpc>
                <a:spcPct val="103333"/>
              </a:lnSpc>
              <a:spcBef>
                <a:spcPts val="0"/>
              </a:spcBef>
              <a:spcAft>
                <a:spcPts val="0"/>
              </a:spcAft>
              <a:buSzPts val="2200"/>
              <a:buNone/>
            </a:pPr>
            <a:endParaRPr sz="2000" b="1" dirty="0"/>
          </a:p>
          <a:p>
            <a:pPr marL="0" lvl="0" indent="0" algn="just" rtl="0">
              <a:lnSpc>
                <a:spcPct val="90000"/>
              </a:lnSpc>
              <a:spcBef>
                <a:spcPts val="0"/>
              </a:spcBef>
              <a:spcAft>
                <a:spcPts val="0"/>
              </a:spcAft>
              <a:buClr>
                <a:schemeClr val="lt1"/>
              </a:buClr>
              <a:buSzPts val="2200"/>
              <a:buNone/>
            </a:pPr>
            <a:r>
              <a:rPr lang="pl-PL" b="1" dirty="0"/>
              <a:t>Programy recyklingu i ponownego użycia</a:t>
            </a:r>
          </a:p>
          <a:p>
            <a:pPr marL="0" lvl="0" indent="0" algn="just" rtl="0">
              <a:lnSpc>
                <a:spcPct val="90000"/>
              </a:lnSpc>
              <a:spcBef>
                <a:spcPts val="0"/>
              </a:spcBef>
              <a:spcAft>
                <a:spcPts val="0"/>
              </a:spcAft>
              <a:buClr>
                <a:schemeClr val="lt1"/>
              </a:buClr>
              <a:buSzPts val="2200"/>
              <a:buNone/>
            </a:pPr>
            <a:r>
              <a:rPr lang="pl-PL" sz="2000" dirty="0"/>
              <a:t>Po ustanowieniu środków redukcji odpadów, uwaga skupia się na zarządzaniu odpadami resztkowymi poprzez skuteczne programy recyklingu i ponownego wykorzystania:</a:t>
            </a:r>
          </a:p>
          <a:p>
            <a:pPr marL="0" lvl="0" indent="0" algn="just" rtl="0">
              <a:lnSpc>
                <a:spcPct val="90000"/>
              </a:lnSpc>
              <a:spcBef>
                <a:spcPts val="0"/>
              </a:spcBef>
              <a:spcAft>
                <a:spcPts val="0"/>
              </a:spcAft>
              <a:buClr>
                <a:schemeClr val="lt1"/>
              </a:buClr>
              <a:buSzPts val="2200"/>
              <a:buNone/>
            </a:pPr>
            <a:r>
              <a:rPr lang="en-US" sz="2000" b="1" dirty="0" err="1"/>
              <a:t>Kompleksowy</a:t>
            </a:r>
            <a:r>
              <a:rPr lang="en-US" sz="2000" b="1" dirty="0"/>
              <a:t> </a:t>
            </a:r>
            <a:r>
              <a:rPr lang="en-US" sz="2000" b="1" dirty="0" err="1"/>
              <a:t>recykling</a:t>
            </a:r>
            <a:r>
              <a:rPr lang="en-US" sz="2000" b="1" dirty="0"/>
              <a:t>: </a:t>
            </a:r>
            <a:r>
              <a:rPr lang="pl-PL" sz="2000" dirty="0"/>
              <a:t>Wdrożenie ustrukturyzowanego programu recyklingu, który jasno określa, które materiały można poddać recyklingowi i w jaki sposób. Szkolenie pracowników w zakresie prawidłowego sortowania i utylizacji jest kluczem do zapewnienia zgodności.</a:t>
            </a:r>
          </a:p>
          <a:p>
            <a:pPr marL="0" lvl="0" indent="0" algn="just" rtl="0">
              <a:lnSpc>
                <a:spcPct val="90000"/>
              </a:lnSpc>
              <a:spcBef>
                <a:spcPts val="0"/>
              </a:spcBef>
              <a:spcAft>
                <a:spcPts val="0"/>
              </a:spcAft>
              <a:buClr>
                <a:schemeClr val="lt1"/>
              </a:buClr>
              <a:buSzPts val="2200"/>
              <a:buNone/>
            </a:pPr>
            <a:r>
              <a:rPr lang="en-US" sz="2000" b="1" dirty="0" err="1"/>
              <a:t>Kreatywne</a:t>
            </a:r>
            <a:r>
              <a:rPr lang="en-US" sz="2000" b="1" dirty="0"/>
              <a:t> </a:t>
            </a:r>
            <a:r>
              <a:rPr lang="en-US" sz="2000" b="1" dirty="0" err="1"/>
              <a:t>ponowne</a:t>
            </a:r>
            <a:r>
              <a:rPr lang="en-US" sz="2000" b="1" dirty="0"/>
              <a:t> </a:t>
            </a:r>
            <a:r>
              <a:rPr lang="en-US" sz="2000" b="1" dirty="0" err="1"/>
              <a:t>wykorzystanie</a:t>
            </a:r>
            <a:r>
              <a:rPr lang="en-US" sz="2000" b="1" dirty="0"/>
              <a:t>: </a:t>
            </a:r>
            <a:r>
              <a:rPr lang="pl-PL" sz="2000" dirty="0"/>
              <a:t>Zachęcanie do ponownego wykorzystywania materiałów w ramach działalności biznesowej, np. wykorzystywanie odpadów z jednego procesu jako wkładu do innego.</a:t>
            </a:r>
          </a:p>
          <a:p>
            <a:pPr marL="0" lvl="0" indent="0" algn="just" rtl="0">
              <a:lnSpc>
                <a:spcPct val="90000"/>
              </a:lnSpc>
              <a:spcBef>
                <a:spcPts val="0"/>
              </a:spcBef>
              <a:spcAft>
                <a:spcPts val="0"/>
              </a:spcAft>
              <a:buClr>
                <a:schemeClr val="lt1"/>
              </a:buClr>
              <a:buSzPts val="2200"/>
              <a:buNone/>
            </a:pPr>
            <a:r>
              <a:rPr lang="pl-PL" sz="2000" b="1" dirty="0"/>
              <a:t>Partnerstwo w zakresie gospodarki odpadami: </a:t>
            </a:r>
            <a:r>
              <a:rPr lang="pl-PL" sz="2000" dirty="0"/>
              <a:t>Współpraca z wyspecjalizowanymi firmami zajmującymi się gospodarką odpadami w celu zapewnienia odpowiedzialnego przetwarzania materiałów.</a:t>
            </a:r>
            <a:endParaRPr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sp>
        <p:nvSpPr>
          <p:cNvPr id="431" name="Google Shape;431;p92"/>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90000"/>
              </a:lnSpc>
              <a:spcBef>
                <a:spcPts val="1000"/>
              </a:spcBef>
              <a:spcAft>
                <a:spcPts val="0"/>
              </a:spcAft>
              <a:buClr>
                <a:srgbClr val="73B64B"/>
              </a:buClr>
              <a:buSzPts val="3600"/>
              <a:buFont typeface="Arial"/>
              <a:buNone/>
            </a:pPr>
            <a:r>
              <a:rPr lang="en-US" sz="3600" dirty="0" err="1"/>
              <a:t>Techniki</a:t>
            </a:r>
            <a:r>
              <a:rPr lang="en-US" sz="3600" dirty="0"/>
              <a:t> </a:t>
            </a:r>
            <a:r>
              <a:rPr lang="en-US" sz="3600" dirty="0" err="1"/>
              <a:t>oszczędzania</a:t>
            </a:r>
            <a:r>
              <a:rPr lang="en-US" sz="3600" dirty="0"/>
              <a:t> </a:t>
            </a:r>
            <a:r>
              <a:rPr lang="en-US" sz="3600" dirty="0" err="1"/>
              <a:t>wody</a:t>
            </a:r>
            <a:endParaRPr dirty="0"/>
          </a:p>
        </p:txBody>
      </p:sp>
      <p:sp>
        <p:nvSpPr>
          <p:cNvPr id="432" name="Google Shape;432;p92"/>
          <p:cNvSpPr txBox="1">
            <a:spLocks noGrp="1"/>
          </p:cNvSpPr>
          <p:nvPr>
            <p:ph type="body" idx="2"/>
          </p:nvPr>
        </p:nvSpPr>
        <p:spPr>
          <a:xfrm>
            <a:off x="904856" y="1630549"/>
            <a:ext cx="10052954" cy="4608826"/>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pl-PL" sz="2200" dirty="0"/>
              <a:t>Dla mikroprzedsiębiorstw i małych firm wdrażanie oszczędności wody jest zarówno praktyczne, jak i niezbędne, pomagając w efektywnym zarządzaniu zasobami i obniżaniu kosztów operacyjnych. Opracowanie podstawowego planu gospodarki wodnej ma kluczowe znaczenie; może to rozpocząć się od przeprowadzenia prostych audytów w celu zrozumienia wzorców zużycia wody i identyfikacji nieszczelnych urządzeń w celu natychmiastowej naprawy</a:t>
            </a:r>
            <a:r>
              <a:rPr lang="en-US" sz="2200" dirty="0"/>
              <a:t>.</a:t>
            </a:r>
            <a:endParaRPr sz="2200" dirty="0"/>
          </a:p>
          <a:p>
            <a:pPr marL="0" lvl="0" indent="0" algn="just" rtl="0">
              <a:lnSpc>
                <a:spcPct val="90000"/>
              </a:lnSpc>
              <a:spcBef>
                <a:spcPts val="1000"/>
              </a:spcBef>
              <a:spcAft>
                <a:spcPts val="0"/>
              </a:spcAft>
              <a:buClr>
                <a:schemeClr val="lt1"/>
              </a:buClr>
              <a:buSzPts val="2200"/>
              <a:buNone/>
            </a:pPr>
            <a:r>
              <a:rPr lang="pl-PL" sz="2200" dirty="0"/>
              <a:t>Edukacja pracowników lub członków rodziny zaangażowanych w działalność firmy na temat znaczenia oszczędzania wody może zwiększyć nawyki odpowiedzialnego korzystania z wody. Mikroprzedsiębiorstwa mogą również przyczyniać się do wysiłków społeczności w zakresie oszczędzania wody, zwiększając w ten sposób zrównoważony rozwój środowiska na poziomie lokalnym, a jednocześnie kultywując pozytywną reputację biznesową.</a:t>
            </a:r>
          </a:p>
          <a:p>
            <a:pPr marL="0" lvl="0" indent="0" algn="just" rtl="0">
              <a:lnSpc>
                <a:spcPct val="90000"/>
              </a:lnSpc>
              <a:spcBef>
                <a:spcPts val="1000"/>
              </a:spcBef>
              <a:spcAft>
                <a:spcPts val="0"/>
              </a:spcAft>
              <a:buClr>
                <a:schemeClr val="lt1"/>
              </a:buClr>
              <a:buSzPts val="2200"/>
              <a:buNone/>
            </a:pPr>
            <a:r>
              <a:rPr lang="en-US" sz="2000" u="sng" dirty="0">
                <a:solidFill>
                  <a:schemeClr val="hlink"/>
                </a:solidFill>
                <a:hlinkClick r:id="rId3"/>
              </a:rPr>
              <a:t>Click here to find out more ways a business can reduce its water consumption</a:t>
            </a:r>
            <a:endParaRPr sz="20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436"/>
        <p:cNvGrpSpPr/>
        <p:nvPr/>
      </p:nvGrpSpPr>
      <p:grpSpPr>
        <a:xfrm>
          <a:off x="0" y="0"/>
          <a:ext cx="0" cy="0"/>
          <a:chOff x="0" y="0"/>
          <a:chExt cx="0" cy="0"/>
        </a:xfrm>
      </p:grpSpPr>
      <p:sp>
        <p:nvSpPr>
          <p:cNvPr id="437" name="Google Shape;437;p93"/>
          <p:cNvSpPr txBox="1">
            <a:spLocks noGrp="1"/>
          </p:cNvSpPr>
          <p:nvPr>
            <p:ph type="body" idx="1"/>
          </p:nvPr>
        </p:nvSpPr>
        <p:spPr>
          <a:xfrm>
            <a:off x="904856" y="826894"/>
            <a:ext cx="10052954" cy="803654"/>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90000"/>
              </a:lnSpc>
              <a:spcBef>
                <a:spcPts val="1000"/>
              </a:spcBef>
              <a:spcAft>
                <a:spcPts val="0"/>
              </a:spcAft>
              <a:buClr>
                <a:srgbClr val="73B64B"/>
              </a:buClr>
              <a:buSzPts val="3600"/>
              <a:buFont typeface="Arial"/>
              <a:buNone/>
            </a:pPr>
            <a:r>
              <a:rPr lang="pl-PL" sz="3600" dirty="0"/>
              <a:t>Zrównoważone zaopatrzenie i łańcuchy dostaw</a:t>
            </a:r>
            <a:endParaRPr dirty="0"/>
          </a:p>
        </p:txBody>
      </p:sp>
      <p:sp>
        <p:nvSpPr>
          <p:cNvPr id="438" name="Google Shape;438;p93"/>
          <p:cNvSpPr txBox="1">
            <a:spLocks noGrp="1"/>
          </p:cNvSpPr>
          <p:nvPr>
            <p:ph type="body" idx="2"/>
          </p:nvPr>
        </p:nvSpPr>
        <p:spPr>
          <a:xfrm>
            <a:off x="904856" y="1630548"/>
            <a:ext cx="10052954" cy="4761287"/>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pl-PL" dirty="0"/>
              <a:t>Zrównoważone zaopatrzenie ma zasadnicze znaczenie dla utrzymania etycznych i przyjaznych dla środowiska łańcuchów dostaw. Wybór dostawców, którzy stosują zrównoważone praktyki, zwiększa wiarygodność firmy w zakresie zrównoważonego rozwoju i zapewnia zgodność z globalnymi standardami</a:t>
            </a:r>
            <a:r>
              <a:rPr lang="en-US" dirty="0"/>
              <a:t>.</a:t>
            </a:r>
            <a:endParaRPr dirty="0"/>
          </a:p>
          <a:p>
            <a:pPr marL="0" lvl="0" indent="0" algn="just" rtl="0">
              <a:lnSpc>
                <a:spcPct val="90000"/>
              </a:lnSpc>
              <a:spcBef>
                <a:spcPts val="1000"/>
              </a:spcBef>
              <a:spcAft>
                <a:spcPts val="0"/>
              </a:spcAft>
              <a:buClr>
                <a:schemeClr val="lt1"/>
              </a:buClr>
              <a:buSzPts val="2200"/>
              <a:buNone/>
            </a:pPr>
            <a:r>
              <a:rPr lang="pl-PL" dirty="0"/>
              <a:t>Wybór zrównoważonych materiałów w produktach zmniejsza szkody dla środowiska i zaspokaja rosnące zapotrzebowanie konsumentów na produkty przyjazne dla środowiska. Regularne audyty łańcucha dostaw zapewniają ciągłą zgodność i poprawę, wzmacniając profil firmy w zakresie zrównoważonego rozwoju</a:t>
            </a:r>
            <a:r>
              <a:rPr lang="en-US" dirty="0"/>
              <a:t>.</a:t>
            </a:r>
            <a:endParaRPr dirty="0"/>
          </a:p>
          <a:p>
            <a:pPr marL="0" lvl="0" indent="0" algn="just" rtl="0">
              <a:lnSpc>
                <a:spcPct val="90000"/>
              </a:lnSpc>
              <a:spcBef>
                <a:spcPts val="1000"/>
              </a:spcBef>
              <a:spcAft>
                <a:spcPts val="0"/>
              </a:spcAft>
              <a:buClr>
                <a:schemeClr val="lt1"/>
              </a:buClr>
              <a:buSzPts val="2200"/>
              <a:buNone/>
            </a:pPr>
            <a:r>
              <a:rPr lang="pl-PL" dirty="0"/>
              <a:t>Uczciwe praktyki handlowe i pracownicze obejmują zapewnienie, że wszyscy pracownicy w łańcuchu dostaw są traktowani etycznie i otrzymują godziwe wynagrodzenie, promując sprawiedliwe i równe środowisko pracy</a:t>
            </a:r>
            <a:r>
              <a:rPr lang="en-US" dirty="0"/>
              <a:t>.</a:t>
            </a:r>
            <a:r>
              <a:rPr lang="en-US" u="sng" dirty="0">
                <a:solidFill>
                  <a:schemeClr val="hlink"/>
                </a:solidFill>
                <a:hlinkClick r:id="rId3"/>
              </a:rPr>
              <a:t/>
            </a:r>
            <a:br>
              <a:rPr lang="en-US" u="sng" dirty="0">
                <a:solidFill>
                  <a:schemeClr val="hlink"/>
                </a:solidFill>
                <a:hlinkClick r:id="rId3"/>
              </a:rPr>
            </a:br>
            <a:r>
              <a:rPr lang="en-US" u="sng" dirty="0">
                <a:solidFill>
                  <a:schemeClr val="hlink"/>
                </a:solidFill>
                <a:hlinkClick r:id="rId3"/>
              </a:rPr>
              <a:t>Click here to find out more</a:t>
            </a:r>
            <a:r>
              <a:rPr lang="pl-PL" u="sng" dirty="0">
                <a:solidFill>
                  <a:schemeClr val="hlink"/>
                </a:solidFill>
              </a:rPr>
              <a:t>     kliknij tutaj po więcej informacji</a:t>
            </a:r>
          </a:p>
          <a:p>
            <a:pPr marL="0" lvl="0" indent="0" algn="just" rtl="0">
              <a:lnSpc>
                <a:spcPct val="90000"/>
              </a:lnSpc>
              <a:spcBef>
                <a:spcPts val="1000"/>
              </a:spcBef>
              <a:spcAft>
                <a:spcPts val="0"/>
              </a:spcAft>
              <a:buClr>
                <a:schemeClr val="lt1"/>
              </a:buClr>
              <a:buSzPts val="2200"/>
              <a:buNone/>
            </a:pPr>
            <a:endParaRPr dirty="0"/>
          </a:p>
        </p:txBody>
      </p:sp>
      <p:pic>
        <p:nvPicPr>
          <p:cNvPr id="2" name="Obraz 1">
            <a:extLst>
              <a:ext uri="{FF2B5EF4-FFF2-40B4-BE49-F238E27FC236}">
                <a16:creationId xmlns:a16="http://schemas.microsoft.com/office/drawing/2014/main" xmlns="" id="{3E18028F-7916-96C1-EF13-7F5D57CC4C8C}"/>
              </a:ext>
            </a:extLst>
          </p:cNvPr>
          <p:cNvPicPr>
            <a:picLocks noChangeAspect="1"/>
          </p:cNvPicPr>
          <p:nvPr/>
        </p:nvPicPr>
        <p:blipFill>
          <a:blip r:embed="rId4"/>
          <a:stretch>
            <a:fillRect/>
          </a:stretch>
        </p:blipFill>
        <p:spPr>
          <a:xfrm>
            <a:off x="4351098" y="5984235"/>
            <a:ext cx="280440" cy="176799"/>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442"/>
        <p:cNvGrpSpPr/>
        <p:nvPr/>
      </p:nvGrpSpPr>
      <p:grpSpPr>
        <a:xfrm>
          <a:off x="0" y="0"/>
          <a:ext cx="0" cy="0"/>
          <a:chOff x="0" y="0"/>
          <a:chExt cx="0" cy="0"/>
        </a:xfrm>
      </p:grpSpPr>
      <p:sp>
        <p:nvSpPr>
          <p:cNvPr id="443" name="Google Shape;443;p94"/>
          <p:cNvSpPr txBox="1">
            <a:spLocks noGrp="1"/>
          </p:cNvSpPr>
          <p:nvPr>
            <p:ph type="body" idx="1"/>
          </p:nvPr>
        </p:nvSpPr>
        <p:spPr>
          <a:xfrm>
            <a:off x="904856" y="717166"/>
            <a:ext cx="10052954" cy="803654"/>
          </a:xfrm>
          <a:prstGeom prst="rect">
            <a:avLst/>
          </a:prstGeom>
          <a:noFill/>
          <a:ln>
            <a:noFill/>
          </a:ln>
        </p:spPr>
        <p:txBody>
          <a:bodyPr spcFirstLastPara="1" wrap="square" lIns="91425" tIns="45700" rIns="91425" bIns="45700" anchor="t" anchorCtr="0">
            <a:noAutofit/>
          </a:bodyPr>
          <a:lstStyle/>
          <a:p>
            <a:pPr marL="457200" marR="0" lvl="0" indent="-228600" algn="ctr" rtl="0">
              <a:lnSpc>
                <a:spcPct val="90000"/>
              </a:lnSpc>
              <a:spcBef>
                <a:spcPts val="1000"/>
              </a:spcBef>
              <a:spcAft>
                <a:spcPts val="0"/>
              </a:spcAft>
              <a:buClr>
                <a:srgbClr val="73B64B"/>
              </a:buClr>
              <a:buSzPts val="3600"/>
              <a:buFont typeface="Arial"/>
              <a:buNone/>
            </a:pPr>
            <a:r>
              <a:rPr lang="pl-PL" sz="3600" dirty="0"/>
              <a:t>Kultura korporacyjna i zrównoważony rozwój</a:t>
            </a:r>
            <a:endParaRPr dirty="0"/>
          </a:p>
        </p:txBody>
      </p:sp>
      <p:sp>
        <p:nvSpPr>
          <p:cNvPr id="444" name="Google Shape;444;p94"/>
          <p:cNvSpPr txBox="1">
            <a:spLocks noGrp="1"/>
          </p:cNvSpPr>
          <p:nvPr>
            <p:ph type="body" idx="2"/>
          </p:nvPr>
        </p:nvSpPr>
        <p:spPr>
          <a:xfrm>
            <a:off x="1069523" y="1442290"/>
            <a:ext cx="10052954" cy="4833004"/>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pl-PL" sz="2200" dirty="0"/>
              <a:t>Kultura korporacyjna i zrównoważony rozwój są ze sobą ściśle powiązane, szczególnie w mikro i małych przedsiębiorstwach, w których integracja wartości środowiskowych i społecznych z organizacją może mieć znaczący wpływ na działalność i reputację</a:t>
            </a:r>
            <a:r>
              <a:rPr lang="en-US" sz="2200" dirty="0"/>
              <a:t>.</a:t>
            </a:r>
            <a:endParaRPr sz="2200" dirty="0"/>
          </a:p>
          <a:p>
            <a:pPr marL="0" lvl="0" indent="0" algn="just" rtl="0">
              <a:lnSpc>
                <a:spcPct val="90000"/>
              </a:lnSpc>
              <a:spcBef>
                <a:spcPts val="1000"/>
              </a:spcBef>
              <a:spcAft>
                <a:spcPts val="0"/>
              </a:spcAft>
              <a:buClr>
                <a:schemeClr val="lt1"/>
              </a:buClr>
              <a:buSzPts val="2200"/>
              <a:buNone/>
            </a:pPr>
            <a:r>
              <a:rPr lang="pl-PL" sz="2200" dirty="0"/>
              <a:t>Koncentracja na zrównoważonym rozwoju zwiększa zaangażowanie pracowników i napędza innowacje. Przywództwo ma kluczowe znaczenie we wdrażaniu tych wartości w całej firmie. Taka kultura przyciąga pracowników, którzy priorytetowo traktują zrównoważony rozwój, a tym samym sprzyja środowisku współpracy sprzyjającemu innowacyjnym praktykom</a:t>
            </a:r>
            <a:r>
              <a:rPr lang="en-US" sz="2200" dirty="0"/>
              <a:t>. </a:t>
            </a:r>
            <a:endParaRPr sz="2200" dirty="0"/>
          </a:p>
          <a:p>
            <a:pPr marL="0" lvl="0" indent="0" algn="just" rtl="0">
              <a:lnSpc>
                <a:spcPct val="90000"/>
              </a:lnSpc>
              <a:spcBef>
                <a:spcPts val="1000"/>
              </a:spcBef>
              <a:spcAft>
                <a:spcPts val="0"/>
              </a:spcAft>
              <a:buClr>
                <a:schemeClr val="lt1"/>
              </a:buClr>
              <a:buSzPts val="2200"/>
              <a:buNone/>
            </a:pPr>
            <a:r>
              <a:rPr lang="pl-PL" sz="2200" dirty="0"/>
              <a:t>Wyzwania takie jak opór wobec zmian i równoważenie zrównoważonego rozwoju z rentownością są powszechne, ale długoterminowe korzyści, takie jak zwiększona lojalność klientów, lepsza reputacja marki i zgodność z normami środowiskowymi, często przewyższają te przeszkody, czyniąc zrównoważony rozwój strategicznym wyborem dla małych firm</a:t>
            </a:r>
            <a:r>
              <a:rPr lang="en-US" sz="2200" dirty="0"/>
              <a:t>.</a:t>
            </a:r>
            <a:endParaRPr sz="2200" dirty="0"/>
          </a:p>
          <a:p>
            <a:pPr marL="0" lvl="0" indent="0" algn="just" rtl="0">
              <a:lnSpc>
                <a:spcPct val="90000"/>
              </a:lnSpc>
              <a:spcBef>
                <a:spcPts val="1000"/>
              </a:spcBef>
              <a:spcAft>
                <a:spcPts val="0"/>
              </a:spcAft>
              <a:buClr>
                <a:schemeClr val="lt1"/>
              </a:buClr>
              <a:buSzPts val="2200"/>
              <a:buNone/>
            </a:pPr>
            <a:r>
              <a:rPr lang="en-US" sz="2400" u="sng" dirty="0">
                <a:solidFill>
                  <a:schemeClr val="hlink"/>
                </a:solidFill>
                <a:hlinkClick r:id="rId3"/>
              </a:rPr>
              <a:t>C</a:t>
            </a:r>
            <a:r>
              <a:rPr lang="en-US" u="sng" dirty="0">
                <a:solidFill>
                  <a:schemeClr val="hlink"/>
                </a:solidFill>
                <a:hlinkClick r:id="rId3"/>
              </a:rPr>
              <a:t>lick here for more information</a:t>
            </a:r>
            <a:r>
              <a:rPr lang="pl-PL" u="sng" dirty="0">
                <a:solidFill>
                  <a:schemeClr val="hlink"/>
                </a:solidFill>
              </a:rPr>
              <a:t>      kliknij tutaj po więcej informacji</a:t>
            </a:r>
            <a:endParaRPr sz="2400" dirty="0"/>
          </a:p>
          <a:p>
            <a:pPr marL="457200" marR="0" lvl="0" indent="-228600" algn="just" rtl="0">
              <a:lnSpc>
                <a:spcPct val="103333"/>
              </a:lnSpc>
              <a:spcBef>
                <a:spcPts val="0"/>
              </a:spcBef>
              <a:spcAft>
                <a:spcPts val="0"/>
              </a:spcAft>
              <a:buClr>
                <a:srgbClr val="595959"/>
              </a:buClr>
              <a:buSzPts val="2400"/>
              <a:buFont typeface="Arial"/>
              <a:buNone/>
            </a:pPr>
            <a:endParaRPr dirty="0"/>
          </a:p>
        </p:txBody>
      </p:sp>
      <p:sp>
        <p:nvSpPr>
          <p:cNvPr id="2" name="Strzałka: w prawo 1">
            <a:extLst>
              <a:ext uri="{FF2B5EF4-FFF2-40B4-BE49-F238E27FC236}">
                <a16:creationId xmlns:a16="http://schemas.microsoft.com/office/drawing/2014/main" xmlns="" id="{5EA93296-9F41-8A29-B638-E72F2665E275}"/>
              </a:ext>
            </a:extLst>
          </p:cNvPr>
          <p:cNvSpPr/>
          <p:nvPr/>
        </p:nvSpPr>
        <p:spPr>
          <a:xfrm rot="10604962">
            <a:off x="5190564" y="5925671"/>
            <a:ext cx="242047" cy="107576"/>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pl-PL"/>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5" name="Google Shape;185;p9"/>
          <p:cNvSpPr txBox="1">
            <a:spLocks noGrp="1"/>
          </p:cNvSpPr>
          <p:nvPr>
            <p:ph type="body" idx="1"/>
          </p:nvPr>
        </p:nvSpPr>
        <p:spPr>
          <a:xfrm>
            <a:off x="1218922" y="348055"/>
            <a:ext cx="10007112" cy="807005"/>
          </a:xfrm>
          <a:prstGeom prst="rect">
            <a:avLst/>
          </a:prstGeom>
          <a:noFill/>
          <a:ln>
            <a:noFill/>
          </a:ln>
        </p:spPr>
        <p:txBody>
          <a:bodyPr spcFirstLastPara="1" wrap="square" lIns="91425" tIns="45700" rIns="91425" bIns="45700" anchor="t" anchorCtr="0">
            <a:noAutofit/>
          </a:bodyPr>
          <a:lstStyle/>
          <a:p>
            <a:pPr marL="457200" lvl="0" indent="-228600" algn="ctr" rtl="0">
              <a:lnSpc>
                <a:spcPct val="90000"/>
              </a:lnSpc>
              <a:spcBef>
                <a:spcPts val="1000"/>
              </a:spcBef>
              <a:spcAft>
                <a:spcPts val="0"/>
              </a:spcAft>
              <a:buSzPts val="3600"/>
              <a:buNone/>
            </a:pPr>
            <a:r>
              <a:rPr lang="pl-PL" dirty="0">
                <a:solidFill>
                  <a:srgbClr val="595959"/>
                </a:solidFill>
              </a:rPr>
              <a:t>Zestaw startowy SOS - spis treści</a:t>
            </a:r>
            <a:endParaRPr dirty="0"/>
          </a:p>
        </p:txBody>
      </p:sp>
      <p:graphicFrame>
        <p:nvGraphicFramePr>
          <p:cNvPr id="186" name="Google Shape;186;p9"/>
          <p:cNvGraphicFramePr/>
          <p:nvPr>
            <p:extLst>
              <p:ext uri="{D42A27DB-BD31-4B8C-83A1-F6EECF244321}">
                <p14:modId xmlns:p14="http://schemas.microsoft.com/office/powerpoint/2010/main" val="1537540195"/>
              </p:ext>
            </p:extLst>
          </p:nvPr>
        </p:nvGraphicFramePr>
        <p:xfrm>
          <a:off x="621784" y="1456944"/>
          <a:ext cx="10682710" cy="5032634"/>
        </p:xfrm>
        <a:graphic>
          <a:graphicData uri="http://schemas.openxmlformats.org/drawingml/2006/table">
            <a:tbl>
              <a:tblPr firstRow="1" bandRow="1">
                <a:noFill/>
              </a:tblPr>
              <a:tblGrid>
                <a:gridCol w="5169416">
                  <a:extLst>
                    <a:ext uri="{9D8B030D-6E8A-4147-A177-3AD203B41FA5}">
                      <a16:colId xmlns:a16="http://schemas.microsoft.com/office/drawing/2014/main" xmlns="" val="20000"/>
                    </a:ext>
                  </a:extLst>
                </a:gridCol>
                <a:gridCol w="5513294">
                  <a:extLst>
                    <a:ext uri="{9D8B030D-6E8A-4147-A177-3AD203B41FA5}">
                      <a16:colId xmlns:a16="http://schemas.microsoft.com/office/drawing/2014/main" xmlns="" val="20001"/>
                    </a:ext>
                  </a:extLst>
                </a:gridCol>
              </a:tblGrid>
              <a:tr h="538150">
                <a:tc>
                  <a:txBody>
                    <a:bodyPr/>
                    <a:lstStyle/>
                    <a:p>
                      <a:pPr marL="0" marR="0" lvl="0" indent="0" algn="ctr" rtl="0">
                        <a:lnSpc>
                          <a:spcPct val="100000"/>
                        </a:lnSpc>
                        <a:spcBef>
                          <a:spcPts val="0"/>
                        </a:spcBef>
                        <a:spcAft>
                          <a:spcPts val="0"/>
                        </a:spcAft>
                        <a:buNone/>
                      </a:pPr>
                      <a:r>
                        <a:rPr lang="en-US" sz="3600" b="1" i="0" u="none" strike="noStrike" cap="none" dirty="0" err="1">
                          <a:solidFill>
                            <a:srgbClr val="73B64B"/>
                          </a:solidFill>
                          <a:latin typeface="Calibri"/>
                          <a:ea typeface="Calibri"/>
                          <a:cs typeface="Calibri"/>
                          <a:sym typeface="Arial"/>
                        </a:rPr>
                        <a:t>Nazwa</a:t>
                      </a:r>
                      <a:r>
                        <a:rPr lang="en-US" sz="3600" b="1" i="0" u="none" strike="noStrike" cap="none" dirty="0">
                          <a:solidFill>
                            <a:srgbClr val="73B64B"/>
                          </a:solidFill>
                          <a:latin typeface="Calibri"/>
                          <a:ea typeface="Calibri"/>
                          <a:cs typeface="Calibri"/>
                          <a:sym typeface="Arial"/>
                        </a:rPr>
                        <a:t> </a:t>
                      </a:r>
                      <a:r>
                        <a:rPr lang="en-US" sz="3600" b="1" i="0" u="none" strike="noStrike" cap="none" dirty="0" err="1">
                          <a:solidFill>
                            <a:srgbClr val="73B64B"/>
                          </a:solidFill>
                          <a:latin typeface="Calibri"/>
                          <a:ea typeface="Calibri"/>
                          <a:cs typeface="Calibri"/>
                          <a:sym typeface="Arial"/>
                        </a:rPr>
                        <a:t>rozdziału</a:t>
                      </a:r>
                      <a:endParaRPr sz="3600" b="1" i="0" u="none" strike="noStrike" cap="none" dirty="0">
                        <a:solidFill>
                          <a:srgbClr val="73B64B"/>
                        </a:solidFill>
                        <a:latin typeface="Calibri"/>
                        <a:ea typeface="Calibri"/>
                        <a:cs typeface="Calibri"/>
                        <a:sym typeface="Calibri"/>
                      </a:endParaRPr>
                    </a:p>
                  </a:txBody>
                  <a:tcPr marL="91450" marR="91450" marT="45725" marB="45725"/>
                </a:tc>
                <a:tc>
                  <a:txBody>
                    <a:bodyPr/>
                    <a:lstStyle/>
                    <a:p>
                      <a:pPr marL="0" marR="0" lvl="0" indent="0" algn="ctr" rtl="0">
                        <a:lnSpc>
                          <a:spcPct val="100000"/>
                        </a:lnSpc>
                        <a:spcBef>
                          <a:spcPts val="0"/>
                        </a:spcBef>
                        <a:spcAft>
                          <a:spcPts val="0"/>
                        </a:spcAft>
                        <a:buNone/>
                      </a:pPr>
                      <a:r>
                        <a:rPr lang="en-US" sz="3600" b="1" i="0" u="none" strike="noStrike" cap="none" dirty="0" err="1">
                          <a:solidFill>
                            <a:srgbClr val="73B64B"/>
                          </a:solidFill>
                          <a:latin typeface="Calibri"/>
                          <a:ea typeface="Calibri"/>
                          <a:cs typeface="Calibri"/>
                          <a:sym typeface="Arial"/>
                        </a:rPr>
                        <a:t>Nazwa</a:t>
                      </a:r>
                      <a:r>
                        <a:rPr lang="en-US" sz="3600" b="1" i="0" u="none" strike="noStrike" cap="none" dirty="0">
                          <a:solidFill>
                            <a:srgbClr val="73B64B"/>
                          </a:solidFill>
                          <a:latin typeface="Calibri"/>
                          <a:ea typeface="Calibri"/>
                          <a:cs typeface="Calibri"/>
                          <a:sym typeface="Arial"/>
                        </a:rPr>
                        <a:t> </a:t>
                      </a:r>
                      <a:r>
                        <a:rPr lang="en-US" sz="3600" b="1" i="0" u="none" strike="noStrike" cap="none" dirty="0" err="1">
                          <a:solidFill>
                            <a:srgbClr val="73B64B"/>
                          </a:solidFill>
                          <a:latin typeface="Calibri"/>
                          <a:ea typeface="Calibri"/>
                          <a:cs typeface="Calibri"/>
                          <a:sym typeface="Arial"/>
                        </a:rPr>
                        <a:t>rozdziału</a:t>
                      </a:r>
                      <a:endParaRPr sz="3600" b="1" i="0" u="none" strike="noStrike" cap="none" dirty="0">
                        <a:solidFill>
                          <a:srgbClr val="73B64B"/>
                        </a:solidFill>
                        <a:latin typeface="Calibri"/>
                        <a:ea typeface="Calibri"/>
                        <a:cs typeface="Calibri"/>
                        <a:sym typeface="Calibri"/>
                      </a:endParaRPr>
                    </a:p>
                  </a:txBody>
                  <a:tcPr marL="91450" marR="91450" marT="45725" marB="45725"/>
                </a:tc>
                <a:extLst>
                  <a:ext uri="{0D108BD9-81ED-4DB2-BD59-A6C34878D82A}">
                    <a16:rowId xmlns:a16="http://schemas.microsoft.com/office/drawing/2014/main" xmlns="" val="10000"/>
                  </a:ext>
                </a:extLst>
              </a:tr>
              <a:tr h="538150">
                <a:tc>
                  <a:txBody>
                    <a:bodyPr/>
                    <a:lstStyle/>
                    <a:p>
                      <a:pPr marL="0" marR="0" lvl="0" indent="0" algn="l" rtl="0">
                        <a:lnSpc>
                          <a:spcPct val="100000"/>
                        </a:lnSpc>
                        <a:spcBef>
                          <a:spcPts val="0"/>
                        </a:spcBef>
                        <a:spcAft>
                          <a:spcPts val="0"/>
                        </a:spcAft>
                        <a:buNone/>
                      </a:pPr>
                      <a:r>
                        <a:rPr lang="pl-PL"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Wprowadzenie do zestawu startowego SOS</a:t>
                      </a:r>
                      <a:endParaRPr sz="22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en-US"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7- </a:t>
                      </a:r>
                      <a:r>
                        <a:rPr lang="en-US" sz="24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Przejrzystość</a:t>
                      </a:r>
                      <a:r>
                        <a:rPr lang="en-US"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4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łańcucha</a:t>
                      </a:r>
                      <a:r>
                        <a:rPr lang="en-US"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4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dostaw</a:t>
                      </a:r>
                      <a:endParaRPr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extLst>
                  <a:ext uri="{0D108BD9-81ED-4DB2-BD59-A6C34878D82A}">
                    <a16:rowId xmlns:a16="http://schemas.microsoft.com/office/drawing/2014/main" xmlns="" val="10001"/>
                  </a:ext>
                </a:extLst>
              </a:tr>
              <a:tr h="594004">
                <a:tc>
                  <a:txBody>
                    <a:bodyPr/>
                    <a:lstStyle/>
                    <a:p>
                      <a:pPr marL="0" marR="0" lvl="0" indent="0" algn="l" rtl="0">
                        <a:lnSpc>
                          <a:spcPct val="100000"/>
                        </a:lnSpc>
                        <a:spcBef>
                          <a:spcPts val="0"/>
                        </a:spcBef>
                        <a:spcAft>
                          <a:spcPts val="0"/>
                        </a:spcAft>
                        <a:buNone/>
                      </a:pPr>
                      <a:r>
                        <a:rPr lang="en-US"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1- Zrównoważone </a:t>
                      </a:r>
                      <a:r>
                        <a:rPr lang="en-US" sz="24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operacje</a:t>
                      </a:r>
                      <a:r>
                        <a:rPr lang="en-US"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4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biznesowe</a:t>
                      </a:r>
                      <a:endParaRPr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en-US"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8- </a:t>
                      </a:r>
                      <a:r>
                        <a:rPr lang="en-US" sz="24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Praktyki</a:t>
                      </a:r>
                      <a:r>
                        <a:rPr lang="en-US"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4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wzorcowe</a:t>
                      </a:r>
                      <a:endParaRPr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extLst>
                  <a:ext uri="{0D108BD9-81ED-4DB2-BD59-A6C34878D82A}">
                    <a16:rowId xmlns:a16="http://schemas.microsoft.com/office/drawing/2014/main" xmlns="" val="10002"/>
                  </a:ext>
                </a:extLst>
              </a:tr>
              <a:tr h="538150">
                <a:tc>
                  <a:txBody>
                    <a:bodyPr/>
                    <a:lstStyle/>
                    <a:p>
                      <a:pPr marL="0" marR="0" lvl="0" indent="0" algn="l" rtl="0">
                        <a:lnSpc>
                          <a:spcPct val="100000"/>
                        </a:lnSpc>
                        <a:spcBef>
                          <a:spcPts val="0"/>
                        </a:spcBef>
                        <a:spcAft>
                          <a:spcPts val="0"/>
                        </a:spcAft>
                        <a:buNone/>
                      </a:pPr>
                      <a:r>
                        <a:rPr lang="en-US"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2- Zrównoważone </a:t>
                      </a:r>
                      <a:r>
                        <a:rPr lang="en-US" sz="24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myślenie</a:t>
                      </a:r>
                      <a:endParaRPr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en-US"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9- </a:t>
                      </a:r>
                      <a:r>
                        <a:rPr lang="en-US" sz="24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Narzędzia</a:t>
                      </a:r>
                      <a:r>
                        <a:rPr lang="en-US"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4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cyfrowe</a:t>
                      </a:r>
                      <a:endParaRPr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extLst>
                  <a:ext uri="{0D108BD9-81ED-4DB2-BD59-A6C34878D82A}">
                    <a16:rowId xmlns:a16="http://schemas.microsoft.com/office/drawing/2014/main" xmlns="" val="10003"/>
                  </a:ext>
                </a:extLst>
              </a:tr>
              <a:tr h="577418">
                <a:tc>
                  <a:txBody>
                    <a:bodyPr/>
                    <a:lstStyle/>
                    <a:p>
                      <a:pPr marL="0" marR="0" lvl="0" indent="0" algn="l" rtl="0">
                        <a:lnSpc>
                          <a:spcPct val="100000"/>
                        </a:lnSpc>
                        <a:spcBef>
                          <a:spcPts val="0"/>
                        </a:spcBef>
                        <a:spcAft>
                          <a:spcPts val="0"/>
                        </a:spcAft>
                        <a:buNone/>
                      </a:pPr>
                      <a:r>
                        <a:rPr lang="en-US"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3- </a:t>
                      </a:r>
                      <a:r>
                        <a:rPr lang="en-US" sz="24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Angażowanie</a:t>
                      </a:r>
                      <a:r>
                        <a:rPr lang="en-US"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4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pracowników</a:t>
                      </a:r>
                      <a:endParaRPr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en-US"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10- </a:t>
                      </a:r>
                      <a:r>
                        <a:rPr lang="en-US" sz="24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Pułapki</a:t>
                      </a:r>
                      <a:r>
                        <a:rPr lang="en-US"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w </a:t>
                      </a:r>
                      <a:r>
                        <a:rPr lang="en-US" sz="24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zrównoważonych</a:t>
                      </a:r>
                      <a:r>
                        <a:rPr lang="en-US"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4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przedsiębiorstwach</a:t>
                      </a:r>
                      <a:endParaRPr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extLst>
                  <a:ext uri="{0D108BD9-81ED-4DB2-BD59-A6C34878D82A}">
                    <a16:rowId xmlns:a16="http://schemas.microsoft.com/office/drawing/2014/main" xmlns="" val="10004"/>
                  </a:ext>
                </a:extLst>
              </a:tr>
              <a:tr h="538150">
                <a:tc>
                  <a:txBody>
                    <a:bodyPr/>
                    <a:lstStyle/>
                    <a:p>
                      <a:pPr marL="0" marR="0" lvl="0" indent="0" algn="l" rtl="0">
                        <a:lnSpc>
                          <a:spcPct val="100000"/>
                        </a:lnSpc>
                        <a:spcBef>
                          <a:spcPts val="0"/>
                        </a:spcBef>
                        <a:spcAft>
                          <a:spcPts val="0"/>
                        </a:spcAft>
                        <a:buNone/>
                      </a:pPr>
                      <a:r>
                        <a:rPr lang="en-US"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4- </a:t>
                      </a:r>
                      <a:r>
                        <a:rPr lang="en-US" sz="24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Obsługa</a:t>
                      </a:r>
                      <a:r>
                        <a:rPr lang="en-US"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4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ekologicznych</a:t>
                      </a:r>
                      <a:r>
                        <a:rPr lang="en-US"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4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konsumentów</a:t>
                      </a:r>
                      <a:endParaRPr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pl-PL"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Podsumowanie do zestawu startowego SOS</a:t>
                      </a:r>
                      <a:endParaRPr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extLst>
                  <a:ext uri="{0D108BD9-81ED-4DB2-BD59-A6C34878D82A}">
                    <a16:rowId xmlns:a16="http://schemas.microsoft.com/office/drawing/2014/main" xmlns="" val="10005"/>
                  </a:ext>
                </a:extLst>
              </a:tr>
              <a:tr h="538150">
                <a:tc>
                  <a:txBody>
                    <a:bodyPr/>
                    <a:lstStyle/>
                    <a:p>
                      <a:pPr marL="0" marR="0" lvl="0" indent="0" algn="l" rtl="0">
                        <a:lnSpc>
                          <a:spcPct val="100000"/>
                        </a:lnSpc>
                        <a:spcBef>
                          <a:spcPts val="0"/>
                        </a:spcBef>
                        <a:spcAft>
                          <a:spcPts val="0"/>
                        </a:spcAft>
                        <a:buNone/>
                      </a:pPr>
                      <a:r>
                        <a:rPr lang="en-US"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5- </a:t>
                      </a:r>
                      <a:r>
                        <a:rPr lang="en-US" sz="24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Partnerstwa</a:t>
                      </a:r>
                      <a:r>
                        <a:rPr lang="en-US"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4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na</a:t>
                      </a:r>
                      <a:r>
                        <a:rPr lang="en-US"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4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rzecz</a:t>
                      </a:r>
                      <a:r>
                        <a:rPr lang="en-US"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4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społeczności</a:t>
                      </a:r>
                      <a:endParaRPr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en-US" sz="24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Kluczowe</a:t>
                      </a:r>
                      <a:r>
                        <a:rPr lang="en-US"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4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terminy</a:t>
                      </a:r>
                      <a:r>
                        <a:rPr lang="en-US"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4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i</a:t>
                      </a:r>
                      <a:r>
                        <a:rPr lang="en-US"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4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definicje</a:t>
                      </a:r>
                      <a:endParaRPr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extLst>
                  <a:ext uri="{0D108BD9-81ED-4DB2-BD59-A6C34878D82A}">
                    <a16:rowId xmlns:a16="http://schemas.microsoft.com/office/drawing/2014/main" xmlns="" val="10006"/>
                  </a:ext>
                </a:extLst>
              </a:tr>
              <a:tr h="538150">
                <a:tc>
                  <a:txBody>
                    <a:bodyPr/>
                    <a:lstStyle/>
                    <a:p>
                      <a:pPr marL="0" marR="0" lvl="0" indent="0" algn="l" rtl="0">
                        <a:lnSpc>
                          <a:spcPct val="100000"/>
                        </a:lnSpc>
                        <a:spcBef>
                          <a:spcPts val="0"/>
                        </a:spcBef>
                        <a:spcAft>
                          <a:spcPts val="0"/>
                        </a:spcAft>
                        <a:buNone/>
                      </a:pPr>
                      <a:r>
                        <a:rPr lang="en-US"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6- </a:t>
                      </a:r>
                      <a:r>
                        <a:rPr lang="en-US" sz="24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Ocena</a:t>
                      </a:r>
                      <a:r>
                        <a:rPr lang="en-US"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4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i</a:t>
                      </a:r>
                      <a:r>
                        <a:rPr lang="en-US"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 </a:t>
                      </a:r>
                      <a:r>
                        <a:rPr lang="en-US" sz="24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planowanie</a:t>
                      </a:r>
                      <a:endParaRPr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tc>
                  <a:txBody>
                    <a:bodyPr/>
                    <a:lstStyle/>
                    <a:p>
                      <a:pPr marL="0" marR="0" lvl="0" indent="0" algn="l" rtl="0">
                        <a:lnSpc>
                          <a:spcPct val="100000"/>
                        </a:lnSpc>
                        <a:spcBef>
                          <a:spcPts val="0"/>
                        </a:spcBef>
                        <a:spcAft>
                          <a:spcPts val="0"/>
                        </a:spcAft>
                        <a:buNone/>
                      </a:pPr>
                      <a:r>
                        <a:rPr lang="en-US"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rPr>
                        <a:t>Wykaz </a:t>
                      </a:r>
                      <a:r>
                        <a:rPr lang="en-US" sz="2400" u="none" strike="noStrike" cap="none" dirty="0" err="1">
                          <a:solidFill>
                            <a:srgbClr val="010101"/>
                          </a:solidFill>
                          <a:latin typeface="Calibri" panose="020F0502020204030204" pitchFamily="34" charset="0"/>
                          <a:ea typeface="Calibri" panose="020F0502020204030204" pitchFamily="34" charset="0"/>
                          <a:cs typeface="Calibri" panose="020F0502020204030204" pitchFamily="34" charset="0"/>
                        </a:rPr>
                        <a:t>źródeł</a:t>
                      </a:r>
                      <a:endParaRPr sz="2400" u="none" strike="noStrike" cap="none" dirty="0">
                        <a:solidFill>
                          <a:srgbClr val="010101"/>
                        </a:solidFill>
                        <a:latin typeface="Calibri" panose="020F0502020204030204" pitchFamily="34" charset="0"/>
                        <a:ea typeface="Calibri" panose="020F0502020204030204" pitchFamily="34" charset="0"/>
                        <a:cs typeface="Calibri" panose="020F0502020204030204" pitchFamily="34" charset="0"/>
                        <a:sym typeface="Calibri"/>
                      </a:endParaRPr>
                    </a:p>
                  </a:txBody>
                  <a:tcPr marL="91450" marR="91450" marT="45725" marB="45725"/>
                </a:tc>
                <a:extLst>
                  <a:ext uri="{0D108BD9-81ED-4DB2-BD59-A6C34878D82A}">
                    <a16:rowId xmlns:a16="http://schemas.microsoft.com/office/drawing/2014/main" xmlns="" val="10007"/>
                  </a:ext>
                </a:extLst>
              </a:tr>
            </a:tbl>
          </a:graphicData>
        </a:graphic>
      </p:graphicFrame>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pic>
        <p:nvPicPr>
          <p:cNvPr id="569" name="Google Shape;569;p40"/>
          <p:cNvPicPr preferRelativeResize="0">
            <a:picLocks noGrp="1"/>
          </p:cNvPicPr>
          <p:nvPr>
            <p:ph type="pic" idx="2"/>
          </p:nvPr>
        </p:nvPicPr>
        <p:blipFill rotWithShape="1">
          <a:blip r:embed="rId3">
            <a:alphaModFix/>
          </a:blip>
          <a:srcRect l="-220" t="13271" r="220" b="20626"/>
          <a:stretch/>
        </p:blipFill>
        <p:spPr>
          <a:xfrm>
            <a:off x="0" y="2626822"/>
            <a:ext cx="7708195" cy="3396829"/>
          </a:xfrm>
          <a:prstGeom prst="rect">
            <a:avLst/>
          </a:prstGeom>
          <a:solidFill>
            <a:srgbClr val="BFBFBF"/>
          </a:solidFill>
          <a:ln>
            <a:noFill/>
          </a:ln>
        </p:spPr>
      </p:pic>
      <p:sp>
        <p:nvSpPr>
          <p:cNvPr id="570" name="Google Shape;570;p40"/>
          <p:cNvSpPr txBox="1">
            <a:spLocks noGrp="1"/>
          </p:cNvSpPr>
          <p:nvPr>
            <p:ph type="body" idx="1"/>
          </p:nvPr>
        </p:nvSpPr>
        <p:spPr>
          <a:xfrm>
            <a:off x="7708195" y="686123"/>
            <a:ext cx="2549025" cy="1435285"/>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9600"/>
              <a:buNone/>
            </a:pPr>
            <a:r>
              <a:rPr lang="en-US" dirty="0"/>
              <a:t>02.3</a:t>
            </a:r>
            <a:endParaRPr dirty="0"/>
          </a:p>
        </p:txBody>
      </p:sp>
      <p:sp>
        <p:nvSpPr>
          <p:cNvPr id="571" name="Google Shape;571;p40"/>
          <p:cNvSpPr/>
          <p:nvPr/>
        </p:nvSpPr>
        <p:spPr>
          <a:xfrm>
            <a:off x="5722297" y="4736593"/>
            <a:ext cx="5393938" cy="1287058"/>
          </a:xfrm>
          <a:prstGeom prst="rect">
            <a:avLst/>
          </a:prstGeom>
          <a:solidFill>
            <a:schemeClr val="lt1"/>
          </a:solidFill>
          <a:ln>
            <a:noFill/>
          </a:ln>
        </p:spPr>
        <p:txBody>
          <a:bodyPr spcFirstLastPara="1" wrap="square" lIns="91425" tIns="45700" rIns="91425" bIns="45700" anchor="ctr" anchorCtr="0">
            <a:noAutofit/>
          </a:bodyPr>
          <a:lstStyle/>
          <a:p>
            <a:pPr>
              <a:buSzPts val="529"/>
            </a:pPr>
            <a:r>
              <a:rPr lang="pl-PL" sz="3200" b="1" i="0" u="none" strike="noStrike" cap="none" dirty="0">
                <a:solidFill>
                  <a:srgbClr val="73B64B"/>
                </a:solidFill>
                <a:latin typeface="Calibri"/>
                <a:ea typeface="Calibri"/>
                <a:cs typeface="Calibri"/>
                <a:sym typeface="Calibri"/>
              </a:rPr>
              <a:t>Temat 3: Wgląd w regulacje i zaangażowanie interesariuszy</a:t>
            </a:r>
            <a:endParaRPr sz="529" b="0" i="0" u="none" strike="noStrike" cap="none" dirty="0">
              <a:solidFill>
                <a:schemeClr val="lt1"/>
              </a:solidFill>
              <a:latin typeface="Montserrat"/>
              <a:ea typeface="Montserrat"/>
              <a:cs typeface="Montserrat"/>
              <a:sym typeface="Montserrat"/>
            </a:endParaRPr>
          </a:p>
        </p:txBody>
      </p:sp>
    </p:spTree>
    <p:extLst>
      <p:ext uri="{BB962C8B-B14F-4D97-AF65-F5344CB8AC3E}">
        <p14:creationId xmlns:p14="http://schemas.microsoft.com/office/powerpoint/2010/main" val="13006263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sp>
        <p:nvSpPr>
          <p:cNvPr id="458" name="Google Shape;458;p28"/>
          <p:cNvSpPr txBox="1">
            <a:spLocks noGrp="1"/>
          </p:cNvSpPr>
          <p:nvPr>
            <p:ph type="body" idx="1"/>
          </p:nvPr>
        </p:nvSpPr>
        <p:spPr>
          <a:xfrm>
            <a:off x="67580" y="1354171"/>
            <a:ext cx="5943505" cy="44191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pl-PL" dirty="0"/>
              <a:t>Dla mikroprzedsiębiorstw w UE ważne jest zrozumienie i przestrzeganie przepisów dotyczących zrównoważonego rozwoju. UE posiada kompleksowe ramy przepisów środowiskowych i społecznych, z którymi muszą sobie radzić małe firmy</a:t>
            </a:r>
            <a:r>
              <a:rPr lang="en-US" dirty="0"/>
              <a:t>.</a:t>
            </a:r>
            <a:endParaRPr dirty="0"/>
          </a:p>
          <a:p>
            <a:pPr marL="0" lvl="0" indent="0" algn="just" rtl="0">
              <a:lnSpc>
                <a:spcPct val="90000"/>
              </a:lnSpc>
              <a:spcBef>
                <a:spcPts val="1000"/>
              </a:spcBef>
              <a:spcAft>
                <a:spcPts val="0"/>
              </a:spcAft>
              <a:buClr>
                <a:schemeClr val="lt1"/>
              </a:buClr>
              <a:buSzPts val="2200"/>
              <a:buNone/>
            </a:pPr>
            <a:endParaRPr dirty="0"/>
          </a:p>
          <a:p>
            <a:pPr marL="0" lvl="0" indent="0" algn="just" rtl="0">
              <a:lnSpc>
                <a:spcPct val="90000"/>
              </a:lnSpc>
              <a:spcBef>
                <a:spcPts val="1000"/>
              </a:spcBef>
              <a:spcAft>
                <a:spcPts val="0"/>
              </a:spcAft>
              <a:buClr>
                <a:schemeClr val="lt1"/>
              </a:buClr>
              <a:buSzPts val="2200"/>
              <a:buNone/>
            </a:pPr>
            <a:r>
              <a:rPr lang="pl-PL" dirty="0"/>
              <a:t>Mogą one obejmować dyrektywy w sprawie gospodarki odpadami, efektywności energetycznej i emisji, a także przepisy dotyczące praw pracowniczych i zaangażowania społeczności</a:t>
            </a:r>
            <a:r>
              <a:rPr lang="en-US" dirty="0"/>
              <a:t>.</a:t>
            </a:r>
            <a:endParaRPr sz="2200" dirty="0"/>
          </a:p>
        </p:txBody>
      </p:sp>
      <p:sp>
        <p:nvSpPr>
          <p:cNvPr id="459" name="Google Shape;459;p28"/>
          <p:cNvSpPr txBox="1">
            <a:spLocks noGrp="1"/>
          </p:cNvSpPr>
          <p:nvPr>
            <p:ph type="body" idx="2"/>
          </p:nvPr>
        </p:nvSpPr>
        <p:spPr>
          <a:xfrm>
            <a:off x="218300" y="263376"/>
            <a:ext cx="5642064"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en-US" sz="3000" dirty="0" err="1"/>
              <a:t>Zrozumienie</a:t>
            </a:r>
            <a:r>
              <a:rPr lang="en-US" sz="3000" dirty="0"/>
              <a:t> </a:t>
            </a:r>
            <a:r>
              <a:rPr lang="en-US" sz="3000" dirty="0" err="1"/>
              <a:t>otoczenia</a:t>
            </a:r>
            <a:r>
              <a:rPr lang="en-US" sz="3000" dirty="0"/>
              <a:t> </a:t>
            </a:r>
            <a:r>
              <a:rPr lang="en-US" sz="3000" dirty="0" err="1"/>
              <a:t>regulacyjnego</a:t>
            </a:r>
            <a:r>
              <a:rPr lang="en-US" sz="3000" dirty="0"/>
              <a:t> UE</a:t>
            </a:r>
            <a:endParaRPr sz="3000" dirty="0"/>
          </a:p>
        </p:txBody>
      </p:sp>
      <p:pic>
        <p:nvPicPr>
          <p:cNvPr id="5" name="Picture Placeholder 4">
            <a:extLst>
              <a:ext uri="{FF2B5EF4-FFF2-40B4-BE49-F238E27FC236}">
                <a16:creationId xmlns:a16="http://schemas.microsoft.com/office/drawing/2014/main" xmlns="" id="{AE6CC3F3-9486-F130-E460-5728EF8B9500}"/>
              </a:ext>
            </a:extLst>
          </p:cNvPr>
          <p:cNvPicPr>
            <a:picLocks noGrp="1" noChangeAspect="1"/>
          </p:cNvPicPr>
          <p:nvPr>
            <p:ph type="pic" idx="3"/>
          </p:nvPr>
        </p:nvPicPr>
        <p:blipFill>
          <a:blip r:embed="rId3"/>
          <a:srcRect l="23943" r="23943"/>
          <a:stretch>
            <a:fillRect/>
          </a:stretch>
        </p:blip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5" name="Google Shape;465;p29"/>
          <p:cNvSpPr txBox="1">
            <a:spLocks noGrp="1"/>
          </p:cNvSpPr>
          <p:nvPr>
            <p:ph type="body" idx="1"/>
          </p:nvPr>
        </p:nvSpPr>
        <p:spPr>
          <a:xfrm>
            <a:off x="5445761" y="1142421"/>
            <a:ext cx="5887258" cy="4505343"/>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pl-PL" dirty="0"/>
              <a:t>Poruszanie się po wymogach regulacyjnych                 i angażowanie interesariuszy ma zasadnicze znaczenie dla wdrażania zrównoważonych praktyk w mikroprzedsiębiorstwach w UE. Oto trzy rodzaje przepisów, które należy znać</a:t>
            </a:r>
            <a:r>
              <a:rPr lang="en-US" dirty="0"/>
              <a:t>:</a:t>
            </a:r>
            <a:endParaRPr dirty="0"/>
          </a:p>
          <a:p>
            <a:pPr marL="0" lvl="0" indent="0" algn="just" rtl="0">
              <a:lnSpc>
                <a:spcPct val="90000"/>
              </a:lnSpc>
              <a:spcBef>
                <a:spcPts val="1000"/>
              </a:spcBef>
              <a:spcAft>
                <a:spcPts val="0"/>
              </a:spcAft>
              <a:buClr>
                <a:schemeClr val="lt1"/>
              </a:buClr>
              <a:buSzPts val="2200"/>
              <a:buNone/>
            </a:pPr>
            <a:r>
              <a:rPr lang="en-US" b="1" dirty="0" err="1"/>
              <a:t>Przepisy</a:t>
            </a:r>
            <a:r>
              <a:rPr lang="en-US" b="1" dirty="0"/>
              <a:t> </a:t>
            </a:r>
            <a:r>
              <a:rPr lang="en-US" b="1" dirty="0" err="1"/>
              <a:t>dotyczące</a:t>
            </a:r>
            <a:r>
              <a:rPr lang="en-US" b="1" dirty="0"/>
              <a:t> </a:t>
            </a:r>
            <a:r>
              <a:rPr lang="en-US" b="1" dirty="0" err="1"/>
              <a:t>ochrony</a:t>
            </a:r>
            <a:r>
              <a:rPr lang="en-US" b="1" dirty="0"/>
              <a:t> </a:t>
            </a:r>
            <a:r>
              <a:rPr lang="en-US" b="1" dirty="0" err="1"/>
              <a:t>środowiska</a:t>
            </a:r>
            <a:r>
              <a:rPr lang="en-US" b="1" dirty="0"/>
              <a:t>: </a:t>
            </a:r>
            <a:r>
              <a:rPr lang="pl-PL" dirty="0"/>
              <a:t>Dyrektywy UE, takie jak dyrektywa ramowa w sprawie odpadów i dyrektywa w sprawie </a:t>
            </a:r>
            <a:r>
              <a:rPr lang="pl-PL" dirty="0" err="1"/>
              <a:t>ekoprojektu</a:t>
            </a:r>
            <a:r>
              <a:rPr lang="pl-PL" dirty="0"/>
              <a:t>, nakładają obowiązek stosowania określonych praktyk w zakresie gospodarowania odpadami i projektowania energooszczędnych produktów</a:t>
            </a:r>
            <a:r>
              <a:rPr lang="en-US" dirty="0"/>
              <a:t>.</a:t>
            </a:r>
            <a:endParaRPr dirty="0"/>
          </a:p>
        </p:txBody>
      </p:sp>
      <p:sp>
        <p:nvSpPr>
          <p:cNvPr id="466" name="Google Shape;466;p29"/>
          <p:cNvSpPr txBox="1">
            <a:spLocks noGrp="1"/>
          </p:cNvSpPr>
          <p:nvPr>
            <p:ph type="body" idx="2"/>
          </p:nvPr>
        </p:nvSpPr>
        <p:spPr>
          <a:xfrm>
            <a:off x="5361066" y="322824"/>
            <a:ext cx="6182325" cy="69317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pl-PL" sz="3000" dirty="0"/>
              <a:t>Kluczowe regulacje UE do rozważenia</a:t>
            </a:r>
            <a:endParaRPr sz="3000" dirty="0"/>
          </a:p>
        </p:txBody>
      </p:sp>
      <p:pic>
        <p:nvPicPr>
          <p:cNvPr id="5" name="Picture Placeholder 4">
            <a:extLst>
              <a:ext uri="{FF2B5EF4-FFF2-40B4-BE49-F238E27FC236}">
                <a16:creationId xmlns:a16="http://schemas.microsoft.com/office/drawing/2014/main" xmlns="" id="{A5BE23E7-E15B-B6B1-8A25-781A713235F9}"/>
              </a:ext>
            </a:extLst>
          </p:cNvPr>
          <p:cNvPicPr>
            <a:picLocks noGrp="1" noChangeAspect="1"/>
          </p:cNvPicPr>
          <p:nvPr>
            <p:ph type="pic" idx="3"/>
          </p:nvPr>
        </p:nvPicPr>
        <p:blipFill>
          <a:blip r:embed="rId3"/>
          <a:srcRect l="23943" r="23943"/>
          <a:stretch>
            <a:fillRect/>
          </a:stretch>
        </p:blip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p95"/>
          <p:cNvSpPr txBox="1">
            <a:spLocks noGrp="1"/>
          </p:cNvSpPr>
          <p:nvPr>
            <p:ph type="body" idx="1"/>
          </p:nvPr>
        </p:nvSpPr>
        <p:spPr>
          <a:xfrm>
            <a:off x="5568252" y="1057862"/>
            <a:ext cx="5661318" cy="4885738"/>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Clr>
                <a:schemeClr val="lt1"/>
              </a:buClr>
              <a:buSzPts val="2200"/>
              <a:buNone/>
            </a:pPr>
            <a:r>
              <a:rPr lang="en-US" b="1" dirty="0" err="1"/>
              <a:t>Regulacje</a:t>
            </a:r>
            <a:r>
              <a:rPr lang="en-US" b="1" dirty="0"/>
              <a:t> </a:t>
            </a:r>
            <a:r>
              <a:rPr lang="en-US" b="1" dirty="0" err="1"/>
              <a:t>społeczne</a:t>
            </a:r>
            <a:r>
              <a:rPr lang="en-US" b="1" dirty="0"/>
              <a:t>: </a:t>
            </a:r>
            <a:r>
              <a:rPr lang="pl-PL" dirty="0"/>
              <a:t>Unijne ogólne rozporządzenie o ochronie danych (RODO)                i dyrektywy dotyczące praw pracowniczych zapewniają ochronę danych osobowych              i promują uczciwe praktyki pracownicze</a:t>
            </a:r>
            <a:r>
              <a:rPr lang="en-US" dirty="0"/>
              <a:t>.</a:t>
            </a:r>
            <a:endParaRPr dirty="0"/>
          </a:p>
          <a:p>
            <a:pPr marL="0" lvl="0" indent="0" algn="just" rtl="0">
              <a:lnSpc>
                <a:spcPct val="90000"/>
              </a:lnSpc>
              <a:spcBef>
                <a:spcPts val="1000"/>
              </a:spcBef>
              <a:spcAft>
                <a:spcPts val="0"/>
              </a:spcAft>
              <a:buClr>
                <a:schemeClr val="lt1"/>
              </a:buClr>
              <a:buSzPts val="2200"/>
              <a:buNone/>
            </a:pPr>
            <a:endParaRPr b="1" dirty="0"/>
          </a:p>
          <a:p>
            <a:pPr marL="0" lvl="0" indent="0" algn="just" rtl="0">
              <a:lnSpc>
                <a:spcPct val="90000"/>
              </a:lnSpc>
              <a:spcBef>
                <a:spcPts val="1000"/>
              </a:spcBef>
              <a:spcAft>
                <a:spcPts val="0"/>
              </a:spcAft>
              <a:buClr>
                <a:schemeClr val="lt1"/>
              </a:buClr>
              <a:buSzPts val="2200"/>
              <a:buNone/>
            </a:pPr>
            <a:r>
              <a:rPr lang="en-US" b="1" dirty="0" err="1"/>
              <a:t>Przepisy</a:t>
            </a:r>
            <a:r>
              <a:rPr lang="en-US" b="1" dirty="0"/>
              <a:t> </a:t>
            </a:r>
            <a:r>
              <a:rPr lang="en-US" b="1" dirty="0" err="1"/>
              <a:t>gospodarcze</a:t>
            </a:r>
            <a:r>
              <a:rPr lang="en-US" b="1" dirty="0"/>
              <a:t>: </a:t>
            </a:r>
            <a:r>
              <a:rPr lang="pl-PL" dirty="0"/>
              <a:t>Zachęty finansowe, takie jak obniżone stawki VAT na produkty ekologiczne i dotacje na inicjatywy związane z energią odnawialną, mogą pomóc małym firmom w zarządzaniu kosztami przy jednoczesnym wdrażaniu zrównoważonych praktyk</a:t>
            </a:r>
            <a:r>
              <a:rPr lang="en-US" dirty="0"/>
              <a:t>.</a:t>
            </a:r>
            <a:endParaRPr dirty="0"/>
          </a:p>
        </p:txBody>
      </p:sp>
      <p:pic>
        <p:nvPicPr>
          <p:cNvPr id="9" name="Picture Placeholder 8">
            <a:extLst>
              <a:ext uri="{FF2B5EF4-FFF2-40B4-BE49-F238E27FC236}">
                <a16:creationId xmlns:a16="http://schemas.microsoft.com/office/drawing/2014/main" xmlns="" id="{BBFCC2FA-5192-188D-0630-A24225CED0FA}"/>
              </a:ext>
            </a:extLst>
          </p:cNvPr>
          <p:cNvPicPr>
            <a:picLocks noGrp="1" noChangeAspect="1"/>
          </p:cNvPicPr>
          <p:nvPr>
            <p:ph type="pic" idx="3"/>
          </p:nvPr>
        </p:nvPicPr>
        <p:blipFill>
          <a:blip r:embed="rId3"/>
          <a:srcRect l="23941" r="23941"/>
          <a:stretch>
            <a:fillRect/>
          </a:stretch>
        </p:blipFill>
        <p:spPr/>
      </p:pic>
      <p:sp>
        <p:nvSpPr>
          <p:cNvPr id="2" name="Google Shape;466;p29">
            <a:extLst>
              <a:ext uri="{FF2B5EF4-FFF2-40B4-BE49-F238E27FC236}">
                <a16:creationId xmlns:a16="http://schemas.microsoft.com/office/drawing/2014/main" xmlns="" id="{5DA673E9-A06F-9C33-3695-68A29370F1B3}"/>
              </a:ext>
            </a:extLst>
          </p:cNvPr>
          <p:cNvSpPr txBox="1">
            <a:spLocks noGrp="1"/>
          </p:cNvSpPr>
          <p:nvPr>
            <p:ph type="body" idx="2"/>
          </p:nvPr>
        </p:nvSpPr>
        <p:spPr>
          <a:xfrm>
            <a:off x="5361066" y="322824"/>
            <a:ext cx="6140652" cy="693176"/>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pl-PL" sz="3000" dirty="0"/>
              <a:t>Kluczowe regulacje UE do rozważenia</a:t>
            </a:r>
            <a:endParaRPr sz="3000"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477"/>
        <p:cNvGrpSpPr/>
        <p:nvPr/>
      </p:nvGrpSpPr>
      <p:grpSpPr>
        <a:xfrm>
          <a:off x="0" y="0"/>
          <a:ext cx="0" cy="0"/>
          <a:chOff x="0" y="0"/>
          <a:chExt cx="0" cy="0"/>
        </a:xfrm>
      </p:grpSpPr>
      <p:sp>
        <p:nvSpPr>
          <p:cNvPr id="478" name="Google Shape;478;p30"/>
          <p:cNvSpPr txBox="1">
            <a:spLocks noGrp="1"/>
          </p:cNvSpPr>
          <p:nvPr>
            <p:ph type="body" idx="1"/>
          </p:nvPr>
        </p:nvSpPr>
        <p:spPr>
          <a:xfrm>
            <a:off x="143429" y="1183341"/>
            <a:ext cx="5795553" cy="5378823"/>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pl-PL" dirty="0"/>
              <a:t>UE oferuje różne zachęty mające na celu wspieranie przyjmowania zrównoważonych praktyk przez małe przedsiębiorstwa. Obejmują one możliwości finansowania w ramach programów takich jak Horyzont Europa na rzecz innowacji i projektów zrównoważonego rozwoju, fundusze rozwoju regionalnego oraz specjalne zachęty do efektywności energetycznej i inwestycji w energię odnawialną. Na przykład mikroprzedsiębiorstwo może skorzystać z dotacji UE na instalację rozwiązań w zakresie energii odnawialnej, takich jak panele słoneczne lub systemy grzewcze na biomasę, zmniejszając długoterminowe koszty energii i zwiększając zrównoważony rozwój</a:t>
            </a:r>
            <a:r>
              <a:rPr lang="en-US" dirty="0"/>
              <a:t>.</a:t>
            </a:r>
            <a:endParaRPr dirty="0"/>
          </a:p>
        </p:txBody>
      </p:sp>
      <p:sp>
        <p:nvSpPr>
          <p:cNvPr id="479" name="Google Shape;479;p30"/>
          <p:cNvSpPr txBox="1">
            <a:spLocks noGrp="1"/>
          </p:cNvSpPr>
          <p:nvPr>
            <p:ph type="body" idx="2"/>
          </p:nvPr>
        </p:nvSpPr>
        <p:spPr>
          <a:xfrm>
            <a:off x="97405" y="152400"/>
            <a:ext cx="5986271" cy="1147482"/>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3200"/>
              <a:buNone/>
            </a:pPr>
            <a:r>
              <a:rPr lang="pl-PL" sz="3000" dirty="0"/>
              <a:t>Wykorzystanie zachęt do wspierania zrównoważonych działań</a:t>
            </a:r>
            <a:endParaRPr sz="3000" dirty="0"/>
          </a:p>
        </p:txBody>
      </p:sp>
      <p:pic>
        <p:nvPicPr>
          <p:cNvPr id="5" name="Picture Placeholder 4">
            <a:extLst>
              <a:ext uri="{FF2B5EF4-FFF2-40B4-BE49-F238E27FC236}">
                <a16:creationId xmlns:a16="http://schemas.microsoft.com/office/drawing/2014/main" xmlns="" id="{44E5E585-6FA2-99A3-7572-0CD2E0EA9192}"/>
              </a:ext>
            </a:extLst>
          </p:cNvPr>
          <p:cNvPicPr>
            <a:picLocks noGrp="1" noChangeAspect="1"/>
          </p:cNvPicPr>
          <p:nvPr>
            <p:ph type="pic" idx="3"/>
          </p:nvPr>
        </p:nvPicPr>
        <p:blipFill>
          <a:blip r:embed="rId3"/>
          <a:srcRect t="7359" b="7359"/>
          <a:stretch>
            <a:fillRect/>
          </a:stretch>
        </p:blip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5" name="Google Shape;485;g2f189ff66b8_0_0"/>
          <p:cNvSpPr txBox="1">
            <a:spLocks noGrp="1"/>
          </p:cNvSpPr>
          <p:nvPr>
            <p:ph type="body" idx="1"/>
          </p:nvPr>
        </p:nvSpPr>
        <p:spPr>
          <a:xfrm>
            <a:off x="109729" y="1546058"/>
            <a:ext cx="5810780" cy="36666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Clr>
                <a:schemeClr val="lt1"/>
              </a:buClr>
              <a:buSzPts val="2200"/>
              <a:buNone/>
            </a:pPr>
            <a:r>
              <a:rPr lang="pl-PL" dirty="0"/>
              <a:t>Podobnie, ulgi podatkowe i dotacje inwestycyjne mogą być dostępne dla małych firm, które inwestują w </a:t>
            </a:r>
            <a:r>
              <a:rPr lang="pl-PL" dirty="0" err="1"/>
              <a:t>ekoinnowacyjne</a:t>
            </a:r>
            <a:r>
              <a:rPr lang="pl-PL" dirty="0"/>
              <a:t> technologie, pomagając zrównoważyć początkowe koszty inwestycji i zachęcając do zrównoważonego rozwoju</a:t>
            </a:r>
            <a:r>
              <a:rPr lang="en-US" dirty="0"/>
              <a:t>.</a:t>
            </a:r>
            <a:endParaRPr dirty="0"/>
          </a:p>
        </p:txBody>
      </p:sp>
      <p:sp>
        <p:nvSpPr>
          <p:cNvPr id="486" name="Google Shape;486;g2f189ff66b8_0_0"/>
          <p:cNvSpPr txBox="1">
            <a:spLocks noGrp="1"/>
          </p:cNvSpPr>
          <p:nvPr>
            <p:ph type="body" idx="2"/>
          </p:nvPr>
        </p:nvSpPr>
        <p:spPr>
          <a:xfrm>
            <a:off x="0" y="215153"/>
            <a:ext cx="6096000" cy="9927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3200"/>
              <a:buNone/>
            </a:pPr>
            <a:r>
              <a:rPr lang="pl-PL" sz="3000" dirty="0"/>
              <a:t>Wykorzystanie zachęt do wspierania zrównoważonych działań</a:t>
            </a:r>
            <a:endParaRPr sz="3000" dirty="0"/>
          </a:p>
        </p:txBody>
      </p:sp>
      <p:pic>
        <p:nvPicPr>
          <p:cNvPr id="5" name="Picture Placeholder 4">
            <a:extLst>
              <a:ext uri="{FF2B5EF4-FFF2-40B4-BE49-F238E27FC236}">
                <a16:creationId xmlns:a16="http://schemas.microsoft.com/office/drawing/2014/main" xmlns="" id="{80861B01-FBC8-7517-CF2A-7E1503C8FB91}"/>
              </a:ext>
            </a:extLst>
          </p:cNvPr>
          <p:cNvPicPr>
            <a:picLocks noGrp="1" noChangeAspect="1"/>
          </p:cNvPicPr>
          <p:nvPr>
            <p:ph type="pic" idx="3"/>
          </p:nvPr>
        </p:nvPicPr>
        <p:blipFill>
          <a:blip r:embed="rId3"/>
          <a:srcRect l="20653" r="20653"/>
          <a:stretch>
            <a:fillRect/>
          </a:stretch>
        </p:blip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91"/>
        <p:cNvGrpSpPr/>
        <p:nvPr/>
      </p:nvGrpSpPr>
      <p:grpSpPr>
        <a:xfrm>
          <a:off x="0" y="0"/>
          <a:ext cx="0" cy="0"/>
          <a:chOff x="0" y="0"/>
          <a:chExt cx="0" cy="0"/>
        </a:xfrm>
      </p:grpSpPr>
      <p:sp>
        <p:nvSpPr>
          <p:cNvPr id="492" name="Google Shape;492;p31"/>
          <p:cNvSpPr txBox="1">
            <a:spLocks noGrp="1"/>
          </p:cNvSpPr>
          <p:nvPr>
            <p:ph type="body" idx="1"/>
          </p:nvPr>
        </p:nvSpPr>
        <p:spPr>
          <a:xfrm>
            <a:off x="5551980" y="430306"/>
            <a:ext cx="5725620" cy="607807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200"/>
              <a:buNone/>
            </a:pPr>
            <a:endParaRPr dirty="0"/>
          </a:p>
          <a:p>
            <a:pPr marL="0" lvl="0" indent="0" algn="l" rtl="0">
              <a:lnSpc>
                <a:spcPct val="90000"/>
              </a:lnSpc>
              <a:spcBef>
                <a:spcPts val="0"/>
              </a:spcBef>
              <a:spcAft>
                <a:spcPts val="0"/>
              </a:spcAft>
              <a:buClr>
                <a:schemeClr val="lt1"/>
              </a:buClr>
              <a:buSzPts val="2200"/>
              <a:buNone/>
            </a:pPr>
            <a:endParaRPr dirty="0"/>
          </a:p>
          <a:p>
            <a:pPr marL="0" lvl="0" indent="0" algn="l" rtl="0">
              <a:lnSpc>
                <a:spcPct val="90000"/>
              </a:lnSpc>
              <a:spcBef>
                <a:spcPts val="0"/>
              </a:spcBef>
              <a:spcAft>
                <a:spcPts val="0"/>
              </a:spcAft>
              <a:buClr>
                <a:schemeClr val="lt1"/>
              </a:buClr>
              <a:buSzPts val="2200"/>
              <a:buNone/>
            </a:pPr>
            <a:endParaRPr dirty="0"/>
          </a:p>
          <a:p>
            <a:pPr marL="0" lvl="0" indent="0" algn="just" rtl="0">
              <a:lnSpc>
                <a:spcPct val="90000"/>
              </a:lnSpc>
              <a:spcBef>
                <a:spcPts val="0"/>
              </a:spcBef>
              <a:spcAft>
                <a:spcPts val="0"/>
              </a:spcAft>
              <a:buClr>
                <a:schemeClr val="lt1"/>
              </a:buClr>
              <a:buSzPts val="2200"/>
              <a:buNone/>
            </a:pPr>
            <a:r>
              <a:rPr lang="pl-PL" dirty="0"/>
              <a:t>„Interesariusz” odnosi się do każdej osoby, grupy lub organizacji, która jest zainteresowana działaniami i decyzjami firmy lub ma na nie wpływ. Skuteczna komunikacja i zaangażowanie interesariuszy mają zasadnicze znaczenie dla powodzenia inicjatyw na rzecz zrównoważonego rozwoju w mikroprzedsiębiorstwach</a:t>
            </a:r>
            <a:r>
              <a:rPr lang="en-US" dirty="0"/>
              <a:t>.</a:t>
            </a:r>
            <a:endParaRPr dirty="0"/>
          </a:p>
          <a:p>
            <a:pPr marL="0" lvl="0" indent="0" algn="just" rtl="0">
              <a:lnSpc>
                <a:spcPct val="90000"/>
              </a:lnSpc>
              <a:spcBef>
                <a:spcPts val="1000"/>
              </a:spcBef>
              <a:spcAft>
                <a:spcPts val="0"/>
              </a:spcAft>
              <a:buClr>
                <a:schemeClr val="lt1"/>
              </a:buClr>
              <a:buSzPts val="2200"/>
              <a:buNone/>
            </a:pPr>
            <a:r>
              <a:rPr lang="pl-PL" dirty="0"/>
              <a:t>Obejmuje to regularne informowanie interesariuszy o praktykach firmy w zakresie zrównoważonego rozwoju oraz o tym, w jaki sposób wysiłki te przyczyniają się do realizacji szerszych celów środowiskowych i społecznych</a:t>
            </a:r>
            <a:r>
              <a:rPr lang="en-US" dirty="0"/>
              <a:t>.</a:t>
            </a:r>
            <a:endParaRPr dirty="0"/>
          </a:p>
        </p:txBody>
      </p:sp>
      <p:sp>
        <p:nvSpPr>
          <p:cNvPr id="493" name="Google Shape;493;p31"/>
          <p:cNvSpPr txBox="1">
            <a:spLocks noGrp="1"/>
          </p:cNvSpPr>
          <p:nvPr>
            <p:ph type="body" idx="2"/>
          </p:nvPr>
        </p:nvSpPr>
        <p:spPr>
          <a:xfrm>
            <a:off x="5361066" y="211198"/>
            <a:ext cx="6064316" cy="106179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2800"/>
              <a:buNone/>
            </a:pPr>
            <a:r>
              <a:rPr lang="en-US" sz="3000" dirty="0" err="1"/>
              <a:t>Strategie</a:t>
            </a:r>
            <a:r>
              <a:rPr lang="en-US" sz="3000" dirty="0"/>
              <a:t> </a:t>
            </a:r>
            <a:r>
              <a:rPr lang="en-US" sz="3000" dirty="0" err="1"/>
              <a:t>dla</a:t>
            </a:r>
            <a:r>
              <a:rPr lang="en-US" sz="3000" dirty="0"/>
              <a:t> </a:t>
            </a:r>
            <a:r>
              <a:rPr lang="en-US" sz="3000" dirty="0" err="1"/>
              <a:t>interesariuszy</a:t>
            </a:r>
            <a:endParaRPr lang="pl-PL" sz="3000" dirty="0"/>
          </a:p>
          <a:p>
            <a:pPr marL="0" lvl="0" indent="0" algn="ctr" rtl="0">
              <a:lnSpc>
                <a:spcPct val="90000"/>
              </a:lnSpc>
              <a:spcBef>
                <a:spcPts val="0"/>
              </a:spcBef>
              <a:spcAft>
                <a:spcPts val="0"/>
              </a:spcAft>
              <a:buClr>
                <a:schemeClr val="lt1"/>
              </a:buClr>
              <a:buSzPts val="2800"/>
              <a:buNone/>
            </a:pPr>
            <a:r>
              <a:rPr lang="en-US" sz="3000" dirty="0" err="1"/>
              <a:t>Zaangażowanie</a:t>
            </a:r>
            <a:endParaRPr sz="3000" dirty="0"/>
          </a:p>
        </p:txBody>
      </p:sp>
      <p:pic>
        <p:nvPicPr>
          <p:cNvPr id="5" name="Picture Placeholder 4">
            <a:extLst>
              <a:ext uri="{FF2B5EF4-FFF2-40B4-BE49-F238E27FC236}">
                <a16:creationId xmlns:a16="http://schemas.microsoft.com/office/drawing/2014/main" xmlns="" id="{35493EE8-48BF-9A98-E88C-FCFA04C23030}"/>
              </a:ext>
            </a:extLst>
          </p:cNvPr>
          <p:cNvPicPr>
            <a:picLocks noGrp="1" noChangeAspect="1"/>
          </p:cNvPicPr>
          <p:nvPr>
            <p:ph type="pic" idx="3"/>
          </p:nvPr>
        </p:nvPicPr>
        <p:blipFill>
          <a:blip r:embed="rId3"/>
          <a:srcRect l="23940" r="23940"/>
          <a:stretch>
            <a:fillRect/>
          </a:stretch>
        </p:blipFill>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p97"/>
          <p:cNvSpPr txBox="1">
            <a:spLocks noGrp="1"/>
          </p:cNvSpPr>
          <p:nvPr>
            <p:ph type="body" idx="1"/>
          </p:nvPr>
        </p:nvSpPr>
        <p:spPr>
          <a:xfrm>
            <a:off x="5733654" y="251012"/>
            <a:ext cx="5361066" cy="588084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lt1"/>
              </a:buClr>
              <a:buSzPts val="2200"/>
              <a:buNone/>
            </a:pPr>
            <a:r>
              <a:rPr lang="en-US" sz="3600" b="1" dirty="0" err="1"/>
              <a:t>Narzędzia</a:t>
            </a:r>
            <a:r>
              <a:rPr lang="en-US" sz="3600" b="1" dirty="0"/>
              <a:t> </a:t>
            </a:r>
            <a:r>
              <a:rPr lang="en-US" sz="3600" b="1" dirty="0" err="1"/>
              <a:t>skutecznej</a:t>
            </a:r>
            <a:r>
              <a:rPr lang="en-US" sz="3600" b="1" dirty="0"/>
              <a:t> </a:t>
            </a:r>
            <a:r>
              <a:rPr lang="en-US" sz="3600" b="1" dirty="0" err="1"/>
              <a:t>komunikacji</a:t>
            </a:r>
            <a:endParaRPr lang="pl-PL" sz="3600" b="1" dirty="0"/>
          </a:p>
          <a:p>
            <a:pPr marL="0" lvl="0" indent="0" algn="l" rtl="0">
              <a:lnSpc>
                <a:spcPct val="90000"/>
              </a:lnSpc>
              <a:spcBef>
                <a:spcPts val="1000"/>
              </a:spcBef>
              <a:spcAft>
                <a:spcPts val="0"/>
              </a:spcAft>
              <a:buClr>
                <a:schemeClr val="lt1"/>
              </a:buClr>
              <a:buSzPts val="2200"/>
              <a:buNone/>
            </a:pPr>
            <a:r>
              <a:rPr lang="pl-PL" b="1" dirty="0"/>
              <a:t>Raporty zrównoważonego rozwoju: </a:t>
            </a:r>
            <a:r>
              <a:rPr lang="pl-PL" dirty="0"/>
              <a:t>Dostosowane do kontekstu małych firm, raporty mogą koncentrować się na konkretnych osiągnięciach w zakresie zrównoważonego rozwoju, wyzwaniach i przyszłych celach</a:t>
            </a:r>
            <a:r>
              <a:rPr lang="en-US" dirty="0"/>
              <a:t>.</a:t>
            </a:r>
            <a:endParaRPr dirty="0"/>
          </a:p>
          <a:p>
            <a:pPr marL="0" lvl="0" indent="0" algn="just" rtl="0">
              <a:lnSpc>
                <a:spcPct val="90000"/>
              </a:lnSpc>
              <a:spcBef>
                <a:spcPts val="1000"/>
              </a:spcBef>
              <a:spcAft>
                <a:spcPts val="0"/>
              </a:spcAft>
              <a:buClr>
                <a:schemeClr val="lt1"/>
              </a:buClr>
              <a:buSzPts val="2200"/>
              <a:buNone/>
            </a:pPr>
            <a:endParaRPr dirty="0"/>
          </a:p>
          <a:p>
            <a:pPr marL="0" lvl="0" indent="0" algn="just" rtl="0">
              <a:lnSpc>
                <a:spcPct val="90000"/>
              </a:lnSpc>
              <a:spcBef>
                <a:spcPts val="1000"/>
              </a:spcBef>
              <a:spcAft>
                <a:spcPts val="0"/>
              </a:spcAft>
              <a:buClr>
                <a:schemeClr val="lt1"/>
              </a:buClr>
              <a:buSzPts val="2200"/>
              <a:buNone/>
            </a:pPr>
            <a:r>
              <a:rPr lang="pl-PL" b="1" dirty="0"/>
              <a:t>Platformy cyfrowe: </a:t>
            </a:r>
            <a:r>
              <a:rPr lang="pl-PL" dirty="0"/>
              <a:t>Wykorzystanie mediów społecznościowych i innych platform internetowych do dzielenia się aktualizacjami i angażowania zarówno lokalnych, jak i międzynarodowych klientów i dostawców</a:t>
            </a:r>
            <a:r>
              <a:rPr lang="en-US" b="1" dirty="0"/>
              <a:t>.</a:t>
            </a:r>
            <a:endParaRPr b="1" dirty="0"/>
          </a:p>
          <a:p>
            <a:pPr marL="457200" marR="0" lvl="0" indent="-228600" algn="l" rtl="0">
              <a:lnSpc>
                <a:spcPct val="90000"/>
              </a:lnSpc>
              <a:spcBef>
                <a:spcPts val="1000"/>
              </a:spcBef>
              <a:spcAft>
                <a:spcPts val="0"/>
              </a:spcAft>
              <a:buClr>
                <a:schemeClr val="lt1"/>
              </a:buClr>
              <a:buSzPts val="2400"/>
              <a:buFont typeface="Arial"/>
              <a:buNone/>
            </a:pPr>
            <a:endParaRPr dirty="0"/>
          </a:p>
        </p:txBody>
      </p:sp>
      <p:sp>
        <p:nvSpPr>
          <p:cNvPr id="500" name="Google Shape;500;p97"/>
          <p:cNvSpPr>
            <a:spLocks noGrp="1"/>
          </p:cNvSpPr>
          <p:nvPr>
            <p:ph type="pic" idx="3"/>
          </p:nvPr>
        </p:nvSpPr>
        <p:spPr>
          <a:xfrm>
            <a:off x="0" y="13974"/>
            <a:ext cx="5361066" cy="6858000"/>
          </a:xfrm>
          <a:prstGeom prst="rect">
            <a:avLst/>
          </a:prstGeom>
          <a:solidFill>
            <a:srgbClr val="D8D8D8"/>
          </a:solidFill>
          <a:ln>
            <a:noFill/>
          </a:ln>
        </p:spPr>
        <p:txBody>
          <a:bodyPr/>
          <a:lstStyle/>
          <a:p>
            <a:endParaRPr lang="en-GB"/>
          </a:p>
        </p:txBody>
      </p:sp>
      <p:pic>
        <p:nvPicPr>
          <p:cNvPr id="2" name="Picture Placeholder 4">
            <a:extLst>
              <a:ext uri="{FF2B5EF4-FFF2-40B4-BE49-F238E27FC236}">
                <a16:creationId xmlns:a16="http://schemas.microsoft.com/office/drawing/2014/main" xmlns="" id="{C48C3D68-4CA7-4115-82B9-073141B061A6}"/>
              </a:ext>
            </a:extLst>
          </p:cNvPr>
          <p:cNvPicPr>
            <a:picLocks noChangeAspect="1"/>
          </p:cNvPicPr>
          <p:nvPr/>
        </p:nvPicPr>
        <p:blipFill>
          <a:blip r:embed="rId3"/>
          <a:srcRect l="23943" r="23943"/>
          <a:stretch>
            <a:fillRect/>
          </a:stretch>
        </p:blipFill>
        <p:spPr>
          <a:xfrm>
            <a:off x="0" y="13974"/>
            <a:ext cx="5361066" cy="6858000"/>
          </a:xfrm>
          <a:prstGeom prst="rect">
            <a:avLst/>
          </a:prstGeom>
          <a:solidFill>
            <a:srgbClr val="D8D8D8"/>
          </a:solid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505"/>
        <p:cNvGrpSpPr/>
        <p:nvPr/>
      </p:nvGrpSpPr>
      <p:grpSpPr>
        <a:xfrm>
          <a:off x="0" y="0"/>
          <a:ext cx="0" cy="0"/>
          <a:chOff x="0" y="0"/>
          <a:chExt cx="0" cy="0"/>
        </a:xfrm>
      </p:grpSpPr>
      <p:sp>
        <p:nvSpPr>
          <p:cNvPr id="506" name="Google Shape;506;p98"/>
          <p:cNvSpPr txBox="1">
            <a:spLocks noGrp="1"/>
          </p:cNvSpPr>
          <p:nvPr>
            <p:ph type="body" idx="1"/>
          </p:nvPr>
        </p:nvSpPr>
        <p:spPr>
          <a:xfrm>
            <a:off x="304801" y="1875058"/>
            <a:ext cx="5486400" cy="3898213"/>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2200"/>
              <a:buNone/>
            </a:pPr>
            <a:r>
              <a:rPr lang="pl-PL" b="1" dirty="0"/>
              <a:t>Korzyści płynące z przejrzystej komunikacji</a:t>
            </a:r>
            <a:r>
              <a:rPr lang="en-US" b="1" dirty="0"/>
              <a:t>:</a:t>
            </a:r>
            <a:endParaRPr dirty="0"/>
          </a:p>
          <a:p>
            <a:pPr marL="0" lvl="0" indent="0" algn="just" rtl="0">
              <a:lnSpc>
                <a:spcPct val="90000"/>
              </a:lnSpc>
              <a:spcBef>
                <a:spcPts val="1000"/>
              </a:spcBef>
              <a:spcAft>
                <a:spcPts val="0"/>
              </a:spcAft>
              <a:buClr>
                <a:schemeClr val="lt1"/>
              </a:buClr>
              <a:buSzPts val="2200"/>
              <a:buNone/>
            </a:pPr>
            <a:r>
              <a:rPr lang="pl-PL" dirty="0"/>
              <a:t>Przejrzysta komunikacja może budować zaufanie i poprawiać reputację małego lub mikroprzedsiębiorstwa na rynku UE. Przyciąga klientów świadomych ekologicznie i może poprawić relacje z organami regulacyjnymi poprzez wykazanie zgodności i zaangażowania w zrównoważony rozwój</a:t>
            </a:r>
            <a:r>
              <a:rPr lang="en-US" dirty="0"/>
              <a:t>.</a:t>
            </a:r>
            <a:endParaRPr dirty="0"/>
          </a:p>
        </p:txBody>
      </p:sp>
      <p:sp>
        <p:nvSpPr>
          <p:cNvPr id="507" name="Google Shape;507;p98"/>
          <p:cNvSpPr txBox="1">
            <a:spLocks noGrp="1"/>
          </p:cNvSpPr>
          <p:nvPr>
            <p:ph type="body" idx="2"/>
          </p:nvPr>
        </p:nvSpPr>
        <p:spPr>
          <a:xfrm>
            <a:off x="-107576" y="540862"/>
            <a:ext cx="6122894" cy="1214786"/>
          </a:xfrm>
          <a:prstGeom prst="rect">
            <a:avLst/>
          </a:prstGeom>
          <a:noFill/>
          <a:ln>
            <a:noFill/>
          </a:ln>
        </p:spPr>
        <p:txBody>
          <a:bodyPr spcFirstLastPara="1" wrap="square" lIns="91425" tIns="45700" rIns="91425" bIns="45700" anchor="t" anchorCtr="0">
            <a:noAutofit/>
          </a:bodyPr>
          <a:lstStyle/>
          <a:p>
            <a:pPr marL="457200" lvl="0" indent="-228600" algn="ctr" rtl="0">
              <a:lnSpc>
                <a:spcPct val="90000"/>
              </a:lnSpc>
              <a:spcBef>
                <a:spcPts val="1000"/>
              </a:spcBef>
              <a:spcAft>
                <a:spcPts val="0"/>
              </a:spcAft>
              <a:buSzPts val="3600"/>
              <a:buNone/>
            </a:pPr>
            <a:r>
              <a:rPr lang="en-US" sz="3600" dirty="0" err="1"/>
              <a:t>Komunikacja</a:t>
            </a:r>
            <a:r>
              <a:rPr lang="en-US" sz="3600" dirty="0"/>
              <a:t> </a:t>
            </a:r>
            <a:r>
              <a:rPr lang="en-US" sz="3600" dirty="0" err="1"/>
              <a:t>i</a:t>
            </a:r>
            <a:r>
              <a:rPr lang="en-US" sz="3600" dirty="0"/>
              <a:t> </a:t>
            </a:r>
            <a:r>
              <a:rPr lang="en-US" sz="3600" dirty="0" err="1"/>
              <a:t>zaangażowanie</a:t>
            </a:r>
            <a:endParaRPr dirty="0"/>
          </a:p>
        </p:txBody>
      </p:sp>
      <p:pic>
        <p:nvPicPr>
          <p:cNvPr id="3" name="Picture Placeholder 2">
            <a:extLst>
              <a:ext uri="{FF2B5EF4-FFF2-40B4-BE49-F238E27FC236}">
                <a16:creationId xmlns:a16="http://schemas.microsoft.com/office/drawing/2014/main" xmlns="" id="{F58B7E4F-BF25-E67A-0BC4-25AFB14AF78F}"/>
              </a:ext>
            </a:extLst>
          </p:cNvPr>
          <p:cNvPicPr>
            <a:picLocks noGrp="1" noChangeAspect="1"/>
          </p:cNvPicPr>
          <p:nvPr>
            <p:ph type="pic" idx="3"/>
          </p:nvPr>
        </p:nvPicPr>
        <p:blipFill>
          <a:blip r:embed="rId3"/>
          <a:srcRect t="2028" b="2028"/>
          <a:stretch>
            <a:fillRect/>
          </a:stretch>
        </p:blipFill>
        <p:spPr>
          <a:xfrm>
            <a:off x="6083300" y="0"/>
            <a:ext cx="5360988" cy="6858000"/>
          </a:xfrm>
          <a:prstGeom prst="rect">
            <a:avLst/>
          </a:prstGeom>
          <a:solidFill>
            <a:srgbClr val="D8D8D8"/>
          </a:solid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sp>
        <p:nvSpPr>
          <p:cNvPr id="514" name="Google Shape;514;p99"/>
          <p:cNvSpPr txBox="1">
            <a:spLocks noGrp="1"/>
          </p:cNvSpPr>
          <p:nvPr>
            <p:ph type="body" idx="1"/>
          </p:nvPr>
        </p:nvSpPr>
        <p:spPr>
          <a:xfrm>
            <a:off x="224119" y="564776"/>
            <a:ext cx="5602940" cy="544655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1000"/>
              </a:spcBef>
              <a:spcAft>
                <a:spcPts val="0"/>
              </a:spcAft>
              <a:buClr>
                <a:schemeClr val="lt1"/>
              </a:buClr>
              <a:buSzPts val="2200"/>
              <a:buNone/>
            </a:pPr>
            <a:r>
              <a:rPr lang="en-US" b="1" dirty="0" err="1"/>
              <a:t>Tworzenie</a:t>
            </a:r>
            <a:r>
              <a:rPr lang="en-US" b="1" dirty="0"/>
              <a:t> </a:t>
            </a:r>
            <a:r>
              <a:rPr lang="en-US" b="1" dirty="0" err="1"/>
              <a:t>wartości</a:t>
            </a:r>
            <a:r>
              <a:rPr lang="en-US" b="1" dirty="0"/>
              <a:t> </a:t>
            </a:r>
            <a:r>
              <a:rPr lang="en-US" b="1" dirty="0" err="1"/>
              <a:t>poprzez</a:t>
            </a:r>
            <a:r>
              <a:rPr lang="en-US" b="1" dirty="0"/>
              <a:t> </a:t>
            </a:r>
            <a:r>
              <a:rPr lang="en-US" b="1" dirty="0" err="1"/>
              <a:t>zaangażowanie</a:t>
            </a:r>
            <a:r>
              <a:rPr lang="en-US" b="1" dirty="0"/>
              <a:t>:</a:t>
            </a:r>
            <a:endParaRPr dirty="0"/>
          </a:p>
          <a:p>
            <a:pPr marL="0" lvl="0" indent="0" algn="just" rtl="0">
              <a:lnSpc>
                <a:spcPct val="90000"/>
              </a:lnSpc>
              <a:spcBef>
                <a:spcPts val="1000"/>
              </a:spcBef>
              <a:spcAft>
                <a:spcPts val="0"/>
              </a:spcAft>
              <a:buClr>
                <a:schemeClr val="lt1"/>
              </a:buClr>
              <a:buSzPts val="2200"/>
              <a:buNone/>
            </a:pPr>
            <a:r>
              <a:rPr lang="pl-PL" dirty="0"/>
              <a:t>W przypadku mikroprzedsiębiorstw angażowanie interesariuszy, takich jak społeczności lokalne, dostawcy i klienci, może prowadzić do korzystnej współpracy i innowacji w zakresie zrównoważonego rozwoju. Takie zaangażowanie pomaga dostosować praktyki biznesowe do wartości społeczności i oczekiwań rynku, co jest szczególnie cenne w zróżnicowanym krajobrazie kulturowym UE</a:t>
            </a:r>
            <a:r>
              <a:rPr lang="en-US" dirty="0"/>
              <a:t>.</a:t>
            </a:r>
            <a:endParaRPr dirty="0"/>
          </a:p>
        </p:txBody>
      </p:sp>
      <p:pic>
        <p:nvPicPr>
          <p:cNvPr id="5" name="Picture Placeholder 4">
            <a:extLst>
              <a:ext uri="{FF2B5EF4-FFF2-40B4-BE49-F238E27FC236}">
                <a16:creationId xmlns:a16="http://schemas.microsoft.com/office/drawing/2014/main" xmlns="" id="{CCCC20DF-BAD9-B821-0747-F72DAAA1E1FF}"/>
              </a:ext>
            </a:extLst>
          </p:cNvPr>
          <p:cNvPicPr>
            <a:picLocks noGrp="1" noChangeAspect="1"/>
          </p:cNvPicPr>
          <p:nvPr>
            <p:ph type="pic" idx="3"/>
          </p:nvPr>
        </p:nvPicPr>
        <p:blipFill>
          <a:blip r:embed="rId3"/>
          <a:srcRect t="7356" b="7356"/>
          <a:stretch>
            <a:fillRect/>
          </a:stretch>
        </p:blip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4"/>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239" name="Google Shape;239;p4"/>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01</a:t>
            </a:r>
            <a:endParaRPr/>
          </a:p>
        </p:txBody>
      </p:sp>
      <p:sp>
        <p:nvSpPr>
          <p:cNvPr id="240" name="Google Shape;240;p4"/>
          <p:cNvSpPr/>
          <p:nvPr/>
        </p:nvSpPr>
        <p:spPr>
          <a:xfrm>
            <a:off x="5988116" y="475965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241" name="Google Shape;241;p4"/>
          <p:cNvSpPr txBox="1"/>
          <p:nvPr/>
        </p:nvSpPr>
        <p:spPr>
          <a:xfrm>
            <a:off x="6194169" y="4823363"/>
            <a:ext cx="452182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73B64B"/>
                </a:solidFill>
                <a:latin typeface="Calibri"/>
                <a:ea typeface="Calibri"/>
                <a:cs typeface="Calibri"/>
                <a:sym typeface="Calibri"/>
              </a:rPr>
              <a:t>ZRÓWNOWAŻONE OPERACJE BIZNESOWE</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pic>
        <p:nvPicPr>
          <p:cNvPr id="569" name="Google Shape;569;p40"/>
          <p:cNvPicPr preferRelativeResize="0">
            <a:picLocks noGrp="1"/>
          </p:cNvPicPr>
          <p:nvPr>
            <p:ph type="pic" idx="2"/>
          </p:nvPr>
        </p:nvPicPr>
        <p:blipFill rotWithShape="1">
          <a:blip r:embed="rId3">
            <a:alphaModFix/>
          </a:blip>
          <a:srcRect l="-220" t="13271" r="220" b="20626"/>
          <a:stretch/>
        </p:blipFill>
        <p:spPr>
          <a:xfrm>
            <a:off x="0" y="2626822"/>
            <a:ext cx="7708195" cy="3396829"/>
          </a:xfrm>
          <a:prstGeom prst="rect">
            <a:avLst/>
          </a:prstGeom>
          <a:solidFill>
            <a:srgbClr val="BFBFBF"/>
          </a:solidFill>
          <a:ln>
            <a:noFill/>
          </a:ln>
        </p:spPr>
      </p:pic>
      <p:sp>
        <p:nvSpPr>
          <p:cNvPr id="570" name="Google Shape;570;p40"/>
          <p:cNvSpPr txBox="1">
            <a:spLocks noGrp="1"/>
          </p:cNvSpPr>
          <p:nvPr>
            <p:ph type="body" idx="1"/>
          </p:nvPr>
        </p:nvSpPr>
        <p:spPr>
          <a:xfrm>
            <a:off x="7708195" y="686123"/>
            <a:ext cx="2549025" cy="1435285"/>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9600"/>
              <a:buNone/>
            </a:pPr>
            <a:r>
              <a:rPr lang="en-US" dirty="0"/>
              <a:t>02.4</a:t>
            </a:r>
            <a:endParaRPr dirty="0"/>
          </a:p>
        </p:txBody>
      </p:sp>
      <p:sp>
        <p:nvSpPr>
          <p:cNvPr id="571" name="Google Shape;571;p40"/>
          <p:cNvSpPr/>
          <p:nvPr/>
        </p:nvSpPr>
        <p:spPr>
          <a:xfrm>
            <a:off x="5722297" y="4461934"/>
            <a:ext cx="5286362" cy="1561717"/>
          </a:xfrm>
          <a:prstGeom prst="rect">
            <a:avLst/>
          </a:prstGeom>
          <a:solidFill>
            <a:schemeClr val="lt1"/>
          </a:solidFill>
          <a:ln>
            <a:noFill/>
          </a:ln>
        </p:spPr>
        <p:txBody>
          <a:bodyPr spcFirstLastPara="1" wrap="square" lIns="91425" tIns="45700" rIns="91425" bIns="45700" anchor="ctr" anchorCtr="0">
            <a:noAutofit/>
          </a:bodyPr>
          <a:lstStyle/>
          <a:p>
            <a:pPr>
              <a:buSzPts val="529"/>
            </a:pPr>
            <a:r>
              <a:rPr lang="pl-PL" sz="3200" b="1" i="0" u="none" strike="noStrike" cap="none" dirty="0">
                <a:solidFill>
                  <a:srgbClr val="73B64B"/>
                </a:solidFill>
                <a:latin typeface="Calibri"/>
                <a:ea typeface="Calibri"/>
                <a:cs typeface="Calibri"/>
                <a:sym typeface="Calibri"/>
              </a:rPr>
              <a:t>Temat 4: Pomiar wydajności i konkurencyjność biznesowa</a:t>
            </a:r>
            <a:endParaRPr sz="529" b="0" i="0" u="none" strike="noStrike" cap="none" dirty="0">
              <a:solidFill>
                <a:schemeClr val="lt1"/>
              </a:solidFill>
              <a:latin typeface="Montserrat"/>
              <a:ea typeface="Montserrat"/>
              <a:cs typeface="Montserrat"/>
              <a:sym typeface="Montserrat"/>
            </a:endParaRPr>
          </a:p>
        </p:txBody>
      </p:sp>
    </p:spTree>
    <p:extLst>
      <p:ext uri="{BB962C8B-B14F-4D97-AF65-F5344CB8AC3E}">
        <p14:creationId xmlns:p14="http://schemas.microsoft.com/office/powerpoint/2010/main" val="19925276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8"/>
        <p:cNvGrpSpPr/>
        <p:nvPr/>
      </p:nvGrpSpPr>
      <p:grpSpPr>
        <a:xfrm>
          <a:off x="0" y="0"/>
          <a:ext cx="0" cy="0"/>
          <a:chOff x="0" y="0"/>
          <a:chExt cx="0" cy="0"/>
        </a:xfrm>
      </p:grpSpPr>
      <p:sp>
        <p:nvSpPr>
          <p:cNvPr id="529" name="Google Shape;529;p34"/>
          <p:cNvSpPr txBox="1">
            <a:spLocks noGrp="1"/>
          </p:cNvSpPr>
          <p:nvPr>
            <p:ph type="body" idx="1"/>
          </p:nvPr>
        </p:nvSpPr>
        <p:spPr>
          <a:xfrm>
            <a:off x="70086" y="923737"/>
            <a:ext cx="5943505" cy="5826687"/>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pl-PL" sz="2200" dirty="0"/>
              <a:t>Pomiar wyników w zakresie zrównoważonego rozwoju ma zasadnicze znaczenie dla zgodności                  z przepisami oraz dla usprawnienia procesów biznesowych i utrzymania przewagi konkurencyjnej, szczególnie w przypadku mikroprzedsiębiorstw działających na konkurencyjnym rynku UE</a:t>
            </a:r>
            <a:r>
              <a:rPr lang="en-US" sz="2200" dirty="0"/>
              <a:t>. </a:t>
            </a:r>
            <a:endParaRPr sz="2200" dirty="0"/>
          </a:p>
          <a:p>
            <a:pPr marL="0" lvl="0" indent="0" algn="just" rtl="0">
              <a:lnSpc>
                <a:spcPct val="90000"/>
              </a:lnSpc>
              <a:spcBef>
                <a:spcPts val="1000"/>
              </a:spcBef>
              <a:spcAft>
                <a:spcPts val="0"/>
              </a:spcAft>
              <a:buClr>
                <a:schemeClr val="lt1"/>
              </a:buClr>
              <a:buSzPts val="2200"/>
              <a:buNone/>
            </a:pPr>
            <a:r>
              <a:rPr lang="pl-PL" sz="2200" dirty="0"/>
              <a:t>Zazwyczaj wiąże się to z oceną tego, jak dobrze firma dostosowuje zrównoważone praktyki do swojej działalności oraz wpływu tych praktyk na wyniki środowiskowe i społeczne. Trzy metody, które chcielibyśmy zasugerować firmom do wdrożenia to</a:t>
            </a:r>
            <a:r>
              <a:rPr lang="en-US" sz="2200" dirty="0"/>
              <a:t>:</a:t>
            </a:r>
            <a:endParaRPr sz="2200" dirty="0"/>
          </a:p>
          <a:p>
            <a:pPr marL="114300" lvl="0" indent="-114300" algn="just" rtl="0">
              <a:lnSpc>
                <a:spcPct val="90000"/>
              </a:lnSpc>
              <a:spcBef>
                <a:spcPts val="1000"/>
              </a:spcBef>
              <a:spcAft>
                <a:spcPts val="0"/>
              </a:spcAft>
              <a:buClr>
                <a:schemeClr val="lt1"/>
              </a:buClr>
              <a:buSzPts val="2200"/>
              <a:buFont typeface="Arial"/>
              <a:buChar char="•"/>
            </a:pPr>
            <a:r>
              <a:rPr lang="en-US" sz="2200" dirty="0" err="1"/>
              <a:t>Wskaźniki</a:t>
            </a:r>
            <a:r>
              <a:rPr lang="en-US" sz="2200" dirty="0"/>
              <a:t> </a:t>
            </a:r>
            <a:r>
              <a:rPr lang="en-US" sz="2200" dirty="0" err="1"/>
              <a:t>zrównoważonego</a:t>
            </a:r>
            <a:r>
              <a:rPr lang="en-US" sz="2200" dirty="0"/>
              <a:t> </a:t>
            </a:r>
            <a:r>
              <a:rPr lang="en-US" sz="2200" dirty="0" err="1"/>
              <a:t>rozwoju</a:t>
            </a:r>
            <a:endParaRPr lang="pl-PL" sz="2200" dirty="0"/>
          </a:p>
          <a:p>
            <a:pPr marL="114300" lvl="0" indent="-114300" algn="just" rtl="0">
              <a:lnSpc>
                <a:spcPct val="90000"/>
              </a:lnSpc>
              <a:spcBef>
                <a:spcPts val="1000"/>
              </a:spcBef>
              <a:spcAft>
                <a:spcPts val="0"/>
              </a:spcAft>
              <a:buClr>
                <a:schemeClr val="lt1"/>
              </a:buClr>
              <a:buSzPts val="2200"/>
              <a:buFont typeface="Arial"/>
              <a:buChar char="•"/>
            </a:pPr>
            <a:r>
              <a:rPr lang="en-US" sz="2200" dirty="0" err="1"/>
              <a:t>Ocena</a:t>
            </a:r>
            <a:r>
              <a:rPr lang="en-US" sz="2200" dirty="0"/>
              <a:t> </a:t>
            </a:r>
            <a:r>
              <a:rPr lang="en-US" sz="2200" dirty="0" err="1"/>
              <a:t>cyklu</a:t>
            </a:r>
            <a:r>
              <a:rPr lang="en-US" sz="2200" dirty="0"/>
              <a:t> </a:t>
            </a:r>
            <a:r>
              <a:rPr lang="en-US" sz="2200" dirty="0" err="1"/>
              <a:t>życia</a:t>
            </a:r>
            <a:r>
              <a:rPr lang="en-US" sz="2200" dirty="0"/>
              <a:t> </a:t>
            </a:r>
            <a:r>
              <a:rPr lang="en-US" sz="2200" dirty="0" err="1"/>
              <a:t>produktu</a:t>
            </a:r>
            <a:r>
              <a:rPr lang="en-US" sz="2200" dirty="0"/>
              <a:t>(LCA)</a:t>
            </a:r>
            <a:endParaRPr sz="2200" dirty="0"/>
          </a:p>
          <a:p>
            <a:pPr marL="114300" lvl="0" indent="-114300" algn="just" rtl="0">
              <a:lnSpc>
                <a:spcPct val="90000"/>
              </a:lnSpc>
              <a:spcBef>
                <a:spcPts val="1000"/>
              </a:spcBef>
              <a:spcAft>
                <a:spcPts val="0"/>
              </a:spcAft>
              <a:buClr>
                <a:schemeClr val="lt1"/>
              </a:buClr>
              <a:buSzPts val="2200"/>
              <a:buFont typeface="Arial"/>
              <a:buChar char="•"/>
            </a:pPr>
            <a:r>
              <a:rPr lang="pl-PL" sz="2200" dirty="0"/>
              <a:t>Raportowanie środowiskowe, społeczne                            i dotyczące ładu korporacyjnego (ESG)</a:t>
            </a:r>
            <a:endParaRPr sz="2200" dirty="0"/>
          </a:p>
        </p:txBody>
      </p:sp>
      <p:sp>
        <p:nvSpPr>
          <p:cNvPr id="530" name="Google Shape;530;p34"/>
          <p:cNvSpPr txBox="1">
            <a:spLocks noGrp="1"/>
          </p:cNvSpPr>
          <p:nvPr>
            <p:ph type="body" idx="2"/>
          </p:nvPr>
        </p:nvSpPr>
        <p:spPr>
          <a:xfrm>
            <a:off x="1" y="29696"/>
            <a:ext cx="6236076" cy="992652"/>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200"/>
              <a:buNone/>
            </a:pPr>
            <a:r>
              <a:rPr lang="pl-PL" sz="3200" dirty="0"/>
              <a:t>Znaczenie pomiaru wyników w zakresie zrównoważonego rozwoju</a:t>
            </a:r>
            <a:endParaRPr sz="3200" dirty="0"/>
          </a:p>
        </p:txBody>
      </p:sp>
      <p:pic>
        <p:nvPicPr>
          <p:cNvPr id="5" name="Picture Placeholder 4">
            <a:extLst>
              <a:ext uri="{FF2B5EF4-FFF2-40B4-BE49-F238E27FC236}">
                <a16:creationId xmlns:a16="http://schemas.microsoft.com/office/drawing/2014/main" xmlns="" id="{D0728B34-0BE1-E1C5-EE9E-0911D0367720}"/>
              </a:ext>
            </a:extLst>
          </p:cNvPr>
          <p:cNvPicPr>
            <a:picLocks noGrp="1" noChangeAspect="1"/>
          </p:cNvPicPr>
          <p:nvPr>
            <p:ph type="pic" idx="3"/>
          </p:nvPr>
        </p:nvPicPr>
        <p:blipFill>
          <a:blip r:embed="rId3"/>
          <a:srcRect l="23943" r="23943"/>
          <a:stretch>
            <a:fillRect/>
          </a:stretch>
        </p:blipFill>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35"/>
        <p:cNvGrpSpPr/>
        <p:nvPr/>
      </p:nvGrpSpPr>
      <p:grpSpPr>
        <a:xfrm>
          <a:off x="0" y="0"/>
          <a:ext cx="0" cy="0"/>
          <a:chOff x="0" y="0"/>
          <a:chExt cx="0" cy="0"/>
        </a:xfrm>
      </p:grpSpPr>
      <p:sp>
        <p:nvSpPr>
          <p:cNvPr id="536" name="Google Shape;536;p100"/>
          <p:cNvSpPr txBox="1">
            <a:spLocks noGrp="1"/>
          </p:cNvSpPr>
          <p:nvPr>
            <p:ph type="body" idx="1"/>
          </p:nvPr>
        </p:nvSpPr>
        <p:spPr>
          <a:xfrm>
            <a:off x="633933" y="340659"/>
            <a:ext cx="10363200" cy="1210175"/>
          </a:xfrm>
          <a:prstGeom prst="rect">
            <a:avLst/>
          </a:prstGeom>
          <a:noFill/>
          <a:ln>
            <a:noFill/>
          </a:ln>
        </p:spPr>
        <p:txBody>
          <a:bodyPr spcFirstLastPara="1" wrap="square" lIns="91425" tIns="45700" rIns="91425" bIns="45700" anchor="t" anchorCtr="0">
            <a:noAutofit/>
          </a:bodyPr>
          <a:lstStyle/>
          <a:p>
            <a:pPr marL="457200" lvl="0" indent="-228600" algn="ctr" rtl="0">
              <a:lnSpc>
                <a:spcPct val="90000"/>
              </a:lnSpc>
              <a:spcBef>
                <a:spcPts val="1000"/>
              </a:spcBef>
              <a:spcAft>
                <a:spcPts val="0"/>
              </a:spcAft>
              <a:buSzPts val="3600"/>
              <a:buNone/>
            </a:pPr>
            <a:r>
              <a:rPr lang="en-US" sz="3600" dirty="0" err="1"/>
              <a:t>Wskaźniki</a:t>
            </a:r>
            <a:r>
              <a:rPr lang="en-US" sz="3600" dirty="0"/>
              <a:t> </a:t>
            </a:r>
            <a:r>
              <a:rPr lang="en-US" sz="3600" dirty="0" err="1"/>
              <a:t>zrównoważonego</a:t>
            </a:r>
            <a:r>
              <a:rPr lang="en-US" sz="3600" dirty="0"/>
              <a:t> </a:t>
            </a:r>
            <a:r>
              <a:rPr lang="en-US" sz="3600" dirty="0" err="1"/>
              <a:t>rozwoju</a:t>
            </a:r>
            <a:endParaRPr lang="pl-PL" sz="3600" dirty="0"/>
          </a:p>
          <a:p>
            <a:pPr marL="457200" lvl="0" indent="-228600" algn="ctr" rtl="0">
              <a:lnSpc>
                <a:spcPct val="90000"/>
              </a:lnSpc>
              <a:spcBef>
                <a:spcPts val="1000"/>
              </a:spcBef>
              <a:spcAft>
                <a:spcPts val="0"/>
              </a:spcAft>
              <a:buSzPts val="3600"/>
              <a:buNone/>
            </a:pPr>
            <a:r>
              <a:rPr lang="en-US" sz="3000" b="1" dirty="0" err="1"/>
              <a:t>Kluczowe</a:t>
            </a:r>
            <a:r>
              <a:rPr lang="en-US" sz="3000" b="1" dirty="0"/>
              <a:t> </a:t>
            </a:r>
            <a:r>
              <a:rPr lang="en-US" sz="3000" b="1" dirty="0" err="1"/>
              <a:t>wskaźniki</a:t>
            </a:r>
            <a:r>
              <a:rPr lang="en-US" sz="3000" b="1" dirty="0"/>
              <a:t> </a:t>
            </a:r>
            <a:r>
              <a:rPr lang="en-US" sz="3000" b="1" dirty="0" err="1"/>
              <a:t>wydajności</a:t>
            </a:r>
            <a:r>
              <a:rPr lang="en-US" sz="3000" b="1" dirty="0"/>
              <a:t> (KPIs)</a:t>
            </a:r>
            <a:endParaRPr sz="3000" dirty="0"/>
          </a:p>
          <a:p>
            <a:pPr marL="457200" marR="0" lvl="0" indent="-228600" algn="l" rtl="0">
              <a:lnSpc>
                <a:spcPct val="90000"/>
              </a:lnSpc>
              <a:spcBef>
                <a:spcPts val="1000"/>
              </a:spcBef>
              <a:spcAft>
                <a:spcPts val="0"/>
              </a:spcAft>
              <a:buClr>
                <a:srgbClr val="73B64B"/>
              </a:buClr>
              <a:buSzPts val="3600"/>
              <a:buFont typeface="Arial"/>
              <a:buNone/>
            </a:pPr>
            <a:endParaRPr dirty="0"/>
          </a:p>
          <a:p>
            <a:pPr marL="457200" marR="0" lvl="0" indent="-228600" algn="l" rtl="0">
              <a:lnSpc>
                <a:spcPct val="90000"/>
              </a:lnSpc>
              <a:spcBef>
                <a:spcPts val="1000"/>
              </a:spcBef>
              <a:spcAft>
                <a:spcPts val="0"/>
              </a:spcAft>
              <a:buClr>
                <a:srgbClr val="73B64B"/>
              </a:buClr>
              <a:buSzPts val="3600"/>
              <a:buFont typeface="Arial"/>
              <a:buNone/>
            </a:pPr>
            <a:endParaRPr dirty="0"/>
          </a:p>
        </p:txBody>
      </p:sp>
      <p:sp>
        <p:nvSpPr>
          <p:cNvPr id="537" name="Google Shape;537;p100"/>
          <p:cNvSpPr txBox="1">
            <a:spLocks noGrp="1"/>
          </p:cNvSpPr>
          <p:nvPr>
            <p:ph type="body" idx="2"/>
          </p:nvPr>
        </p:nvSpPr>
        <p:spPr>
          <a:xfrm>
            <a:off x="696686" y="1550834"/>
            <a:ext cx="10495500" cy="4819736"/>
          </a:xfrm>
          <a:prstGeom prst="rect">
            <a:avLst/>
          </a:prstGeom>
          <a:noFill/>
          <a:ln>
            <a:noFill/>
          </a:ln>
        </p:spPr>
        <p:txBody>
          <a:bodyPr spcFirstLastPara="1" wrap="square" lIns="91425" tIns="45700" rIns="91425" bIns="45700" anchor="t" anchorCtr="0">
            <a:noAutofit/>
          </a:bodyPr>
          <a:lstStyle/>
          <a:p>
            <a:pPr marL="457200" lvl="0" indent="-381000" algn="just" rtl="0">
              <a:lnSpc>
                <a:spcPct val="90000"/>
              </a:lnSpc>
              <a:spcBef>
                <a:spcPts val="1000"/>
              </a:spcBef>
              <a:spcAft>
                <a:spcPts val="0"/>
              </a:spcAft>
              <a:buSzPts val="2400"/>
              <a:buChar char="●"/>
            </a:pPr>
            <a:r>
              <a:rPr lang="pl-PL" sz="2400" dirty="0"/>
              <a:t>Aby skutecznie monitorować zrównoważony rozwój, mikroprzedsiębiorstwa mogą korzystać z kluczowych wskaźników wydajności (KPI), które śledzą różne aspekty ich wpływu na środowisko. Powszechnie mierzone wskaźniki mogą obejmować</a:t>
            </a:r>
            <a:r>
              <a:rPr lang="en-US" sz="2400" dirty="0"/>
              <a:t>:</a:t>
            </a:r>
            <a:endParaRPr dirty="0"/>
          </a:p>
          <a:p>
            <a:pPr marL="457200" lvl="0" indent="-381000" algn="just" rtl="0">
              <a:lnSpc>
                <a:spcPct val="90000"/>
              </a:lnSpc>
              <a:spcBef>
                <a:spcPts val="0"/>
              </a:spcBef>
              <a:spcAft>
                <a:spcPts val="0"/>
              </a:spcAft>
              <a:buSzPts val="2400"/>
              <a:buChar char="●"/>
            </a:pPr>
            <a:r>
              <a:rPr lang="pl-PL" sz="2400" dirty="0"/>
              <a:t>Ślad węglowy: Określa całkowitą emisję gazów cieplarnianych spowodowaną bezpośrednio i pośrednio przez firmę</a:t>
            </a:r>
            <a:r>
              <a:rPr lang="en-US" sz="2400" dirty="0"/>
              <a:t>.</a:t>
            </a:r>
            <a:endParaRPr dirty="0"/>
          </a:p>
          <a:p>
            <a:pPr marL="457200" lvl="0" indent="-381000" algn="just" rtl="0">
              <a:lnSpc>
                <a:spcPct val="90000"/>
              </a:lnSpc>
              <a:spcBef>
                <a:spcPts val="0"/>
              </a:spcBef>
              <a:spcAft>
                <a:spcPts val="0"/>
              </a:spcAft>
              <a:buSzPts val="2400"/>
              <a:buChar char="●"/>
            </a:pPr>
            <a:r>
              <a:rPr lang="pl-PL" sz="2400" dirty="0"/>
              <a:t>Zużycie energii: Monitoruje ilość zużywanej energii, dążąc do zmniejszenia jej zużycia w miarę upływu czasu dzięki bardziej wydajnym praktykom i technologiom</a:t>
            </a:r>
            <a:r>
              <a:rPr lang="en-US" sz="2400" dirty="0"/>
              <a:t>.</a:t>
            </a:r>
            <a:endParaRPr dirty="0"/>
          </a:p>
          <a:p>
            <a:pPr marL="457200" lvl="0" indent="-381000" algn="just" rtl="0">
              <a:lnSpc>
                <a:spcPct val="90000"/>
              </a:lnSpc>
              <a:spcBef>
                <a:spcPts val="0"/>
              </a:spcBef>
              <a:spcAft>
                <a:spcPts val="0"/>
              </a:spcAft>
              <a:buSzPts val="2400"/>
              <a:buChar char="●"/>
            </a:pPr>
            <a:r>
              <a:rPr lang="pl-PL" sz="2400" dirty="0"/>
              <a:t>Redukcja odpadów: Śledzi redukcję ilości wytwarzanych odpadów poprzez recykling i strategie zarządzania odpadami</a:t>
            </a:r>
            <a:r>
              <a:rPr lang="en-US" sz="2400" dirty="0"/>
              <a:t>.</a:t>
            </a:r>
            <a:endParaRPr dirty="0"/>
          </a:p>
          <a:p>
            <a:pPr marL="457200" lvl="0" indent="-381000" algn="just" rtl="0">
              <a:lnSpc>
                <a:spcPct val="90000"/>
              </a:lnSpc>
              <a:spcBef>
                <a:spcPts val="0"/>
              </a:spcBef>
              <a:spcAft>
                <a:spcPts val="0"/>
              </a:spcAft>
              <a:buSzPts val="2400"/>
              <a:buChar char="●"/>
            </a:pPr>
            <a:r>
              <a:rPr lang="pl-PL" sz="2400" dirty="0"/>
              <a:t>Efektywność wykorzystania wody: Mierzy zużycie wody i identyfikuje możliwości jej oszczędzania, co jest ważne dla obszarów borykających się z niedoborem wody</a:t>
            </a:r>
            <a:r>
              <a:rPr lang="en-US" sz="2400" dirty="0"/>
              <a:t>.</a:t>
            </a:r>
            <a:endParaRPr dirty="0"/>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542" name="Google Shape;542;p101"/>
          <p:cNvSpPr txBox="1">
            <a:spLocks noGrp="1"/>
          </p:cNvSpPr>
          <p:nvPr>
            <p:ph type="body" idx="1"/>
          </p:nvPr>
        </p:nvSpPr>
        <p:spPr>
          <a:xfrm>
            <a:off x="904856" y="420914"/>
            <a:ext cx="10052954" cy="717604"/>
          </a:xfrm>
          <a:prstGeom prst="rect">
            <a:avLst/>
          </a:prstGeom>
          <a:noFill/>
          <a:ln>
            <a:noFill/>
          </a:ln>
        </p:spPr>
        <p:txBody>
          <a:bodyPr spcFirstLastPara="1" wrap="square" lIns="91425" tIns="45700" rIns="91425" bIns="45700" anchor="t" anchorCtr="0">
            <a:noAutofit/>
          </a:bodyPr>
          <a:lstStyle/>
          <a:p>
            <a:pPr marL="457200" lvl="0" indent="-228600" algn="ctr" rtl="0">
              <a:lnSpc>
                <a:spcPct val="90000"/>
              </a:lnSpc>
              <a:spcBef>
                <a:spcPts val="1000"/>
              </a:spcBef>
              <a:spcAft>
                <a:spcPts val="0"/>
              </a:spcAft>
              <a:buSzPts val="3600"/>
              <a:buNone/>
            </a:pPr>
            <a:r>
              <a:rPr lang="pl-PL" sz="3000" dirty="0"/>
              <a:t>Ocena cyklu życia produktu (LCA)</a:t>
            </a:r>
            <a:endParaRPr sz="3000" dirty="0"/>
          </a:p>
        </p:txBody>
      </p:sp>
      <p:sp>
        <p:nvSpPr>
          <p:cNvPr id="543" name="Google Shape;543;p101"/>
          <p:cNvSpPr txBox="1">
            <a:spLocks noGrp="1"/>
          </p:cNvSpPr>
          <p:nvPr>
            <p:ph type="body" idx="2"/>
          </p:nvPr>
        </p:nvSpPr>
        <p:spPr>
          <a:xfrm>
            <a:off x="904856" y="1138518"/>
            <a:ext cx="10052954" cy="5203372"/>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pl-PL" sz="2400" dirty="0"/>
              <a:t>Ocena cyklu życia (LCA) jest kluczowym narzędziem wykorzystywanym do oceny aspektów środowiskowych i potencjalnego wpływu związanego z produktem, procesem lub usługą w całym cyklu życia. Pomaga firmom podejmować świadome decyzje dotyczące projektowania produktów, wyboru materiałów i zarządzania po zakończeniu eksploatacji w celu zminimalizowania wpływu na środowisko. Obejmuje to</a:t>
            </a:r>
            <a:r>
              <a:rPr lang="en-US" sz="2400" dirty="0"/>
              <a:t>:</a:t>
            </a:r>
            <a:endParaRPr dirty="0"/>
          </a:p>
          <a:p>
            <a:pPr marL="457200" lvl="0" indent="-381000" algn="just" rtl="0">
              <a:lnSpc>
                <a:spcPct val="90000"/>
              </a:lnSpc>
              <a:spcBef>
                <a:spcPts val="1000"/>
              </a:spcBef>
              <a:spcAft>
                <a:spcPts val="0"/>
              </a:spcAft>
              <a:buSzPts val="2400"/>
              <a:buChar char="●"/>
            </a:pPr>
            <a:r>
              <a:rPr lang="pl-PL" sz="2400" b="1" dirty="0"/>
              <a:t>Wydobywanie surowców: </a:t>
            </a:r>
            <a:r>
              <a:rPr lang="pl-PL" sz="2400" dirty="0"/>
              <a:t>Ocena wpływu wydobycia surowców wykorzystywanych w produktach</a:t>
            </a:r>
            <a:r>
              <a:rPr lang="en-US" sz="2400" dirty="0"/>
              <a:t>.</a:t>
            </a:r>
            <a:endParaRPr dirty="0"/>
          </a:p>
          <a:p>
            <a:pPr marL="457200" lvl="0" indent="-381000" algn="just" rtl="0">
              <a:lnSpc>
                <a:spcPct val="90000"/>
              </a:lnSpc>
              <a:spcBef>
                <a:spcPts val="0"/>
              </a:spcBef>
              <a:spcAft>
                <a:spcPts val="0"/>
              </a:spcAft>
              <a:buSzPts val="2400"/>
              <a:buChar char="●"/>
            </a:pPr>
            <a:r>
              <a:rPr lang="pl-PL" sz="2400" b="1" dirty="0"/>
              <a:t>Przetwarzanie i produkcja materiałów: </a:t>
            </a:r>
            <a:r>
              <a:rPr lang="pl-PL" sz="2400" dirty="0"/>
              <a:t>Ocena kosztów środowiskowych związanych z przetwarzaniem surowców w gotowe produkty</a:t>
            </a:r>
            <a:r>
              <a:rPr lang="en-US" sz="2400" dirty="0"/>
              <a:t>.</a:t>
            </a:r>
            <a:endParaRPr dirty="0"/>
          </a:p>
          <a:p>
            <a:pPr marL="457200" lvl="0" indent="-381000" algn="just" rtl="0">
              <a:lnSpc>
                <a:spcPct val="90000"/>
              </a:lnSpc>
              <a:spcBef>
                <a:spcPts val="0"/>
              </a:spcBef>
              <a:spcAft>
                <a:spcPts val="0"/>
              </a:spcAft>
              <a:buSzPts val="2400"/>
              <a:buChar char="●"/>
            </a:pPr>
            <a:r>
              <a:rPr lang="pl-PL" sz="2400" b="1" dirty="0"/>
              <a:t>Dystrybucja i użytkowanie: </a:t>
            </a:r>
            <a:r>
              <a:rPr lang="pl-PL" sz="2400" dirty="0"/>
              <a:t>Analiza wpływu transportu i użytkowania produktu w okresie jego eksploatacji.</a:t>
            </a:r>
          </a:p>
          <a:p>
            <a:pPr marL="457200" lvl="0" indent="-381000" algn="just" rtl="0">
              <a:lnSpc>
                <a:spcPct val="90000"/>
              </a:lnSpc>
              <a:spcBef>
                <a:spcPts val="0"/>
              </a:spcBef>
              <a:spcAft>
                <a:spcPts val="0"/>
              </a:spcAft>
              <a:buSzPts val="2400"/>
              <a:buChar char="●"/>
            </a:pPr>
            <a:r>
              <a:rPr lang="pl-PL" sz="2400" b="1" dirty="0"/>
              <a:t>Naprawa, konserwacja i wycofanie z eksploatacji: </a:t>
            </a:r>
            <a:r>
              <a:rPr lang="pl-PL" sz="2400" dirty="0"/>
              <a:t>Uwzględnienie zrównoważonego charakteru konserwacji produktu oraz wpływu utylizacji lub recyklingu produktu na środowisko</a:t>
            </a:r>
            <a:r>
              <a:rPr lang="en-US" sz="2400" dirty="0"/>
              <a:t>.</a:t>
            </a:r>
            <a:endParaRPr dirty="0"/>
          </a:p>
          <a:p>
            <a:pPr marL="457200" marR="0" lvl="0" indent="-228600" algn="just" rtl="0">
              <a:lnSpc>
                <a:spcPct val="103333"/>
              </a:lnSpc>
              <a:spcBef>
                <a:spcPts val="0"/>
              </a:spcBef>
              <a:spcAft>
                <a:spcPts val="0"/>
              </a:spcAft>
              <a:buClr>
                <a:srgbClr val="595959"/>
              </a:buClr>
              <a:buSzPts val="2400"/>
              <a:buFont typeface="Arial"/>
              <a:buNone/>
            </a:pPr>
            <a:endParaRPr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47"/>
        <p:cNvGrpSpPr/>
        <p:nvPr/>
      </p:nvGrpSpPr>
      <p:grpSpPr>
        <a:xfrm>
          <a:off x="0" y="0"/>
          <a:ext cx="0" cy="0"/>
          <a:chOff x="0" y="0"/>
          <a:chExt cx="0" cy="0"/>
        </a:xfrm>
      </p:grpSpPr>
      <p:sp>
        <p:nvSpPr>
          <p:cNvPr id="548" name="Google Shape;548;p37"/>
          <p:cNvSpPr txBox="1">
            <a:spLocks noGrp="1"/>
          </p:cNvSpPr>
          <p:nvPr>
            <p:ph type="body" idx="1"/>
          </p:nvPr>
        </p:nvSpPr>
        <p:spPr>
          <a:xfrm>
            <a:off x="730623" y="378658"/>
            <a:ext cx="10730753" cy="80365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73B64B"/>
              </a:buClr>
              <a:buSzPts val="2800"/>
              <a:buNone/>
            </a:pPr>
            <a:r>
              <a:rPr lang="pl-PL" sz="3000" dirty="0"/>
              <a:t>Raportowanie środowiskowe, społeczne i dotyczące ładu korporacyjnego (ESG)</a:t>
            </a:r>
            <a:endParaRPr sz="3000" dirty="0"/>
          </a:p>
        </p:txBody>
      </p:sp>
      <p:sp>
        <p:nvSpPr>
          <p:cNvPr id="549" name="Google Shape;549;p37"/>
          <p:cNvSpPr txBox="1">
            <a:spLocks noGrp="1"/>
          </p:cNvSpPr>
          <p:nvPr>
            <p:ph type="body" idx="2"/>
          </p:nvPr>
        </p:nvSpPr>
        <p:spPr>
          <a:xfrm>
            <a:off x="467975" y="1054324"/>
            <a:ext cx="10904700" cy="5425017"/>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595959"/>
              </a:buClr>
              <a:buSzPts val="2200"/>
              <a:buNone/>
            </a:pPr>
            <a:r>
              <a:rPr lang="pl-PL" sz="2200" dirty="0"/>
              <a:t>Raportowanie ESG jest ważnym aspektem przejrzystości biznesowej, zapewniając interesariuszom kompleksowy przegląd działalności firmy pod względem jej wpływu etycznego i zrównoważonych praktyk. Raportowanie ESG pomaga firmom śledzić ich wyniki w zakresie zrównoważonego rozwoju, zwiększając ich reputację i atrakcyjność dla inwestorów. Ten rodzaj raportowania obejmuje</a:t>
            </a:r>
            <a:r>
              <a:rPr lang="en-US" sz="2200" dirty="0"/>
              <a:t>:</a:t>
            </a:r>
            <a:endParaRPr dirty="0"/>
          </a:p>
          <a:p>
            <a:pPr marL="0" lvl="0" indent="0" algn="just" rtl="0">
              <a:lnSpc>
                <a:spcPct val="112727"/>
              </a:lnSpc>
              <a:spcBef>
                <a:spcPts val="0"/>
              </a:spcBef>
              <a:spcAft>
                <a:spcPts val="0"/>
              </a:spcAft>
              <a:buNone/>
            </a:pPr>
            <a:r>
              <a:rPr lang="pl-PL" sz="2200" b="1" dirty="0"/>
              <a:t>Środowiskowy: </a:t>
            </a:r>
            <a:r>
              <a:rPr lang="pl-PL" sz="2200" dirty="0"/>
              <a:t>Ten aspekt ocenia, jak odpowiedzialnie firma działa na rzecz środowiska, koncentrując się na jej wysiłkach na rzecz zminimalizowania negatywnego wpływu i zwiększenia korzyści ekologicznych poprzez swoje działania i politykę</a:t>
            </a:r>
            <a:r>
              <a:rPr lang="en-US" sz="2200" dirty="0"/>
              <a:t>.</a:t>
            </a:r>
            <a:endParaRPr dirty="0"/>
          </a:p>
          <a:p>
            <a:pPr marL="0" lvl="0" indent="0" algn="just" rtl="0">
              <a:lnSpc>
                <a:spcPct val="112727"/>
              </a:lnSpc>
              <a:spcBef>
                <a:spcPts val="0"/>
              </a:spcBef>
              <a:spcAft>
                <a:spcPts val="0"/>
              </a:spcAft>
              <a:buNone/>
            </a:pPr>
            <a:r>
              <a:rPr lang="pl-PL" sz="2200" b="1" dirty="0"/>
              <a:t>Społeczne: </a:t>
            </a:r>
            <a:r>
              <a:rPr lang="pl-PL" sz="2200" dirty="0"/>
              <a:t>Ta kategoria ocenia interakcje i relacje firmy z pracownikami, dostawcami, klientami i członkami społeczności. Bada zaangażowanie firmy w uczciwe praktyki, zaangażowanie społeczności i wspieranie pozytywnego wpływu na społeczeństwo</a:t>
            </a:r>
            <a:r>
              <a:rPr lang="en-US" sz="2200" dirty="0"/>
              <a:t>.</a:t>
            </a:r>
            <a:endParaRPr dirty="0"/>
          </a:p>
          <a:p>
            <a:pPr marL="0" lvl="0" indent="0" algn="just" rtl="0">
              <a:lnSpc>
                <a:spcPct val="112727"/>
              </a:lnSpc>
              <a:spcBef>
                <a:spcPts val="0"/>
              </a:spcBef>
              <a:spcAft>
                <a:spcPts val="0"/>
              </a:spcAft>
              <a:buNone/>
            </a:pPr>
            <a:r>
              <a:rPr lang="pl-PL" sz="2200" b="1" dirty="0"/>
              <a:t>Ład korporacyjny: </a:t>
            </a:r>
            <a:r>
              <a:rPr lang="pl-PL" sz="2200" dirty="0"/>
              <a:t>Ta sekcja analizuje strukturę i praktyki zarządzania spółki, w tym uczciwość i skuteczność przywództwa, praktyki wynagradzania kadry kierowniczej, dokładność audytów, solidność kontroli wewnętrznych oraz ochronę praw akcjonariuszy</a:t>
            </a:r>
            <a:r>
              <a:rPr lang="en-US" sz="2200" dirty="0"/>
              <a:t>.</a:t>
            </a:r>
            <a:endParaRPr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38"/>
          <p:cNvSpPr txBox="1">
            <a:spLocks noGrp="1"/>
          </p:cNvSpPr>
          <p:nvPr>
            <p:ph type="body" idx="1"/>
          </p:nvPr>
        </p:nvSpPr>
        <p:spPr>
          <a:xfrm>
            <a:off x="57762" y="706975"/>
            <a:ext cx="6025914" cy="6055213"/>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r>
              <a:rPr lang="pl-PL" sz="2000" dirty="0"/>
              <a:t>Przyjęcie zrównoważonych praktyk może odróżnić mikroprzedsiębiorstwa od konkurentów, odwołując się do świadomych ekologicznie i społecznie konsumentów. Zrównoważony rozwój może również prowadzić do oszczędności kosztów poprzez bardziej efektywne wykorzystanie zasobów i potencjalnie niższe koszty regulacyjne</a:t>
            </a:r>
            <a:r>
              <a:rPr lang="en-US" sz="2000" dirty="0"/>
              <a:t>.</a:t>
            </a:r>
            <a:endParaRPr sz="2000" dirty="0"/>
          </a:p>
          <a:p>
            <a:pPr marL="0" lvl="0" indent="0" algn="just" rtl="0">
              <a:lnSpc>
                <a:spcPct val="90000"/>
              </a:lnSpc>
              <a:spcBef>
                <a:spcPts val="1000"/>
              </a:spcBef>
              <a:spcAft>
                <a:spcPts val="0"/>
              </a:spcAft>
              <a:buClr>
                <a:schemeClr val="lt1"/>
              </a:buClr>
              <a:buSzPts val="2200"/>
              <a:buNone/>
            </a:pPr>
            <a:r>
              <a:rPr lang="en-US" sz="2000" dirty="0"/>
              <a:t>Oto </a:t>
            </a:r>
            <a:r>
              <a:rPr lang="en-US" sz="2000" dirty="0" err="1"/>
              <a:t>kilka</a:t>
            </a:r>
            <a:r>
              <a:rPr lang="en-US" sz="2000" dirty="0"/>
              <a:t> </a:t>
            </a:r>
            <a:r>
              <a:rPr lang="en-US" sz="2000" dirty="0" err="1"/>
              <a:t>przykładów</a:t>
            </a:r>
            <a:r>
              <a:rPr lang="en-US" sz="2000" dirty="0"/>
              <a:t>:</a:t>
            </a:r>
            <a:endParaRPr sz="2000" dirty="0"/>
          </a:p>
          <a:p>
            <a:pPr marL="0" lvl="0" indent="0" algn="just" rtl="0">
              <a:lnSpc>
                <a:spcPct val="90000"/>
              </a:lnSpc>
              <a:spcBef>
                <a:spcPts val="1000"/>
              </a:spcBef>
              <a:spcAft>
                <a:spcPts val="0"/>
              </a:spcAft>
              <a:buClr>
                <a:schemeClr val="lt1"/>
              </a:buClr>
              <a:buSzPts val="2200"/>
              <a:buNone/>
            </a:pPr>
            <a:r>
              <a:rPr lang="pl-PL" sz="2000" b="1" dirty="0"/>
              <a:t>Zróżnicowanie marki: </a:t>
            </a:r>
            <a:r>
              <a:rPr lang="pl-PL" sz="2000" dirty="0"/>
              <a:t>Firmy, które skutecznie komunikują swoje wysiłki na rzecz zrównoważonego rozwoju, często cieszą się większą lojalnością i reputacją marki</a:t>
            </a:r>
            <a:r>
              <a:rPr lang="en-US" sz="2000" dirty="0"/>
              <a:t>.</a:t>
            </a:r>
            <a:endParaRPr sz="2000" dirty="0"/>
          </a:p>
          <a:p>
            <a:pPr marL="0" lvl="0" indent="0" algn="just" rtl="0">
              <a:lnSpc>
                <a:spcPct val="90000"/>
              </a:lnSpc>
              <a:spcBef>
                <a:spcPts val="1000"/>
              </a:spcBef>
              <a:spcAft>
                <a:spcPts val="0"/>
              </a:spcAft>
              <a:buClr>
                <a:schemeClr val="lt1"/>
              </a:buClr>
              <a:buSzPts val="2200"/>
              <a:buNone/>
            </a:pPr>
            <a:r>
              <a:rPr lang="pl-PL" sz="2000" b="1" dirty="0"/>
              <a:t>Wydajność operacyjna: </a:t>
            </a:r>
            <a:r>
              <a:rPr lang="pl-PL" sz="2000" dirty="0"/>
              <a:t>Zmniejszone zużycie energii i produkcja odpadów nie tylko obniża koszty, ale także potencjalnie obniża koszty regulacyjne</a:t>
            </a:r>
            <a:r>
              <a:rPr lang="en-US" sz="2000" dirty="0"/>
              <a:t>.</a:t>
            </a:r>
            <a:endParaRPr sz="2000" dirty="0"/>
          </a:p>
          <a:p>
            <a:pPr marL="0" lvl="0" indent="0" algn="just" rtl="0">
              <a:lnSpc>
                <a:spcPct val="90000"/>
              </a:lnSpc>
              <a:spcBef>
                <a:spcPts val="1000"/>
              </a:spcBef>
              <a:spcAft>
                <a:spcPts val="0"/>
              </a:spcAft>
              <a:buClr>
                <a:schemeClr val="lt1"/>
              </a:buClr>
              <a:buSzPts val="2200"/>
              <a:buNone/>
            </a:pPr>
            <a:r>
              <a:rPr lang="pl-PL" sz="2000" b="1" dirty="0"/>
              <a:t>Przyciąganie inwestycji: </a:t>
            </a:r>
            <a:r>
              <a:rPr lang="pl-PL" sz="2000" dirty="0"/>
              <a:t>Firmy, które wykazują silne zaangażowanie w wskaźniki zrównoważonego rozwoju, mają większe szanse na przyciągnięcie inwestorów poszukujących możliwości odpowiedzialnego inwestowania</a:t>
            </a:r>
            <a:r>
              <a:rPr lang="en-US" sz="2000" dirty="0"/>
              <a:t>.</a:t>
            </a:r>
            <a:endParaRPr sz="2000" dirty="0"/>
          </a:p>
        </p:txBody>
      </p:sp>
      <p:sp>
        <p:nvSpPr>
          <p:cNvPr id="555" name="Google Shape;555;p38"/>
          <p:cNvSpPr txBox="1">
            <a:spLocks noGrp="1"/>
          </p:cNvSpPr>
          <p:nvPr>
            <p:ph type="body" idx="2"/>
          </p:nvPr>
        </p:nvSpPr>
        <p:spPr>
          <a:xfrm>
            <a:off x="-217076" y="161364"/>
            <a:ext cx="6575589" cy="545611"/>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2800"/>
              <a:buNone/>
            </a:pPr>
            <a:r>
              <a:rPr lang="en-US" sz="3000" dirty="0" err="1"/>
              <a:t>Zwiększanie</a:t>
            </a:r>
            <a:r>
              <a:rPr lang="en-US" sz="3000" dirty="0"/>
              <a:t> </a:t>
            </a:r>
            <a:r>
              <a:rPr lang="en-US" sz="3000" dirty="0" err="1"/>
              <a:t>przewagi</a:t>
            </a:r>
            <a:r>
              <a:rPr lang="en-US" sz="3000" dirty="0"/>
              <a:t> </a:t>
            </a:r>
            <a:r>
              <a:rPr lang="en-US" sz="3000" dirty="0" err="1"/>
              <a:t>konkurencyjnej</a:t>
            </a:r>
            <a:endParaRPr sz="3000" dirty="0"/>
          </a:p>
        </p:txBody>
      </p:sp>
      <p:sp>
        <p:nvSpPr>
          <p:cNvPr id="3" name="Picture Placeholder 2">
            <a:extLst>
              <a:ext uri="{FF2B5EF4-FFF2-40B4-BE49-F238E27FC236}">
                <a16:creationId xmlns:a16="http://schemas.microsoft.com/office/drawing/2014/main" xmlns="" id="{6815DE2C-070B-03BD-6E10-D7CACDEAA0CA}"/>
              </a:ext>
            </a:extLst>
          </p:cNvPr>
          <p:cNvSpPr>
            <a:spLocks noGrp="1"/>
          </p:cNvSpPr>
          <p:nvPr>
            <p:ph type="pic" idx="3"/>
          </p:nvPr>
        </p:nvSpPr>
        <p:spPr/>
        <p:txBody>
          <a:bodyPr/>
          <a:lstStyle/>
          <a:p>
            <a:endParaRPr lang="en-GB"/>
          </a:p>
        </p:txBody>
      </p:sp>
      <p:pic>
        <p:nvPicPr>
          <p:cNvPr id="4" name="Picture Placeholder 4">
            <a:extLst>
              <a:ext uri="{FF2B5EF4-FFF2-40B4-BE49-F238E27FC236}">
                <a16:creationId xmlns:a16="http://schemas.microsoft.com/office/drawing/2014/main" xmlns="" id="{B833D44E-CF7D-9634-29AF-E9CBBD8DD087}"/>
              </a:ext>
            </a:extLst>
          </p:cNvPr>
          <p:cNvPicPr>
            <a:picLocks noChangeAspect="1"/>
          </p:cNvPicPr>
          <p:nvPr/>
        </p:nvPicPr>
        <p:blipFill>
          <a:blip r:embed="rId3"/>
          <a:srcRect l="23943" r="23943"/>
          <a:stretch>
            <a:fillRect/>
          </a:stretch>
        </p:blipFill>
        <p:spPr>
          <a:xfrm>
            <a:off x="6083676" y="0"/>
            <a:ext cx="5361066" cy="6858000"/>
          </a:xfrm>
          <a:prstGeom prst="rect">
            <a:avLst/>
          </a:prstGeom>
          <a:solidFill>
            <a:srgbClr val="D8D8D8"/>
          </a:solid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39"/>
          <p:cNvSpPr txBox="1">
            <a:spLocks noGrp="1"/>
          </p:cNvSpPr>
          <p:nvPr>
            <p:ph type="body" idx="1"/>
          </p:nvPr>
        </p:nvSpPr>
        <p:spPr>
          <a:xfrm>
            <a:off x="5396626" y="592928"/>
            <a:ext cx="6101100" cy="3666600"/>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lt1"/>
              </a:buClr>
              <a:buSzPts val="2200"/>
              <a:buNone/>
            </a:pPr>
            <a:endParaRPr sz="2200" dirty="0"/>
          </a:p>
          <a:p>
            <a:pPr marL="0" lvl="0" indent="0" algn="just" rtl="0">
              <a:lnSpc>
                <a:spcPct val="90000"/>
              </a:lnSpc>
              <a:spcBef>
                <a:spcPts val="0"/>
              </a:spcBef>
              <a:spcAft>
                <a:spcPts val="0"/>
              </a:spcAft>
              <a:buClr>
                <a:schemeClr val="lt1"/>
              </a:buClr>
              <a:buSzPts val="2200"/>
              <a:buNone/>
            </a:pPr>
            <a:r>
              <a:rPr lang="pl-PL" sz="2000" dirty="0"/>
              <a:t>Aby zrównoważony rozwój skutecznie zwiększał konkurencyjność biznesową, musi być zintegrowany z podstawową strategią biznesową. Wymaga to długoterminowej perspektywy, która dostosowuje cele zrównoważonego rozwoju do celów biznesowych, zapewniając, że zrównoważone praktyki są utrzymywane, mierzone i ulepszane w czasie</a:t>
            </a:r>
            <a:r>
              <a:rPr lang="en-US" sz="2000" dirty="0"/>
              <a:t>.</a:t>
            </a:r>
            <a:endParaRPr sz="2000" dirty="0"/>
          </a:p>
          <a:p>
            <a:pPr marL="0" lvl="0" indent="0" algn="just" rtl="0">
              <a:lnSpc>
                <a:spcPct val="90000"/>
              </a:lnSpc>
              <a:spcBef>
                <a:spcPts val="1000"/>
              </a:spcBef>
              <a:spcAft>
                <a:spcPts val="0"/>
              </a:spcAft>
              <a:buClr>
                <a:schemeClr val="lt1"/>
              </a:buClr>
              <a:buSzPts val="2200"/>
              <a:buNone/>
            </a:pPr>
            <a:r>
              <a:rPr lang="en-US" sz="2000" b="1" dirty="0" err="1"/>
              <a:t>Opracowanie</a:t>
            </a:r>
            <a:r>
              <a:rPr lang="en-US" sz="2000" b="1" dirty="0"/>
              <a:t> </a:t>
            </a:r>
            <a:r>
              <a:rPr lang="en-US" sz="2000" b="1" dirty="0" err="1"/>
              <a:t>planu</a:t>
            </a:r>
            <a:r>
              <a:rPr lang="en-US" sz="2000" b="1" dirty="0"/>
              <a:t> </a:t>
            </a:r>
            <a:r>
              <a:rPr lang="en-US" sz="2000" b="1" dirty="0" err="1"/>
              <a:t>wdrożenia</a:t>
            </a:r>
            <a:endParaRPr lang="pl-PL" sz="2000" b="1" dirty="0"/>
          </a:p>
          <a:p>
            <a:pPr marL="0" lvl="0" indent="0" algn="just" rtl="0">
              <a:lnSpc>
                <a:spcPct val="90000"/>
              </a:lnSpc>
              <a:spcBef>
                <a:spcPts val="1000"/>
              </a:spcBef>
              <a:spcAft>
                <a:spcPts val="0"/>
              </a:spcAft>
              <a:buClr>
                <a:schemeClr val="lt1"/>
              </a:buClr>
              <a:buSzPts val="2200"/>
              <a:buNone/>
            </a:pPr>
            <a:r>
              <a:rPr lang="pl-PL" sz="2000" b="1" dirty="0"/>
              <a:t>Wyznaczanie realistycznych celów: </a:t>
            </a:r>
            <a:r>
              <a:rPr lang="pl-PL" sz="2000" dirty="0"/>
              <a:t>W oparciu o ocenę bieżących wskaźników zrównoważonego rozwoju, ustal osiągalne, ale ambitne cele, które popchną firmę w kierunku większego zrównoważonego rozwoju</a:t>
            </a:r>
            <a:r>
              <a:rPr lang="en-US" sz="2000" dirty="0"/>
              <a:t>.</a:t>
            </a:r>
            <a:endParaRPr sz="2000" dirty="0"/>
          </a:p>
          <a:p>
            <a:pPr marL="0" lvl="0" indent="0" algn="just" rtl="0">
              <a:lnSpc>
                <a:spcPct val="90000"/>
              </a:lnSpc>
              <a:spcBef>
                <a:spcPts val="1000"/>
              </a:spcBef>
              <a:spcAft>
                <a:spcPts val="0"/>
              </a:spcAft>
              <a:buClr>
                <a:schemeClr val="lt1"/>
              </a:buClr>
              <a:buSzPts val="2200"/>
              <a:buNone/>
            </a:pPr>
            <a:r>
              <a:rPr lang="pl-PL" sz="2000" b="1" dirty="0"/>
              <a:t>Ciągłe doskonalenie: </a:t>
            </a:r>
            <a:r>
              <a:rPr lang="pl-PL" sz="2000" dirty="0"/>
              <a:t>Wdrożenie cyklu monitorowania, raportowania i dostosowywania praktyk zrównoważonego rozwoju w celu reagowania na zmiany w środowisku biznesowym i otoczeniu regulacyjnym</a:t>
            </a:r>
            <a:r>
              <a:rPr lang="en-US" sz="2000" dirty="0"/>
              <a:t>.</a:t>
            </a:r>
            <a:endParaRPr sz="2000" dirty="0"/>
          </a:p>
          <a:p>
            <a:pPr marL="0" lvl="0" indent="0" algn="just" rtl="0">
              <a:lnSpc>
                <a:spcPct val="90000"/>
              </a:lnSpc>
              <a:spcBef>
                <a:spcPts val="1000"/>
              </a:spcBef>
              <a:spcAft>
                <a:spcPts val="0"/>
              </a:spcAft>
              <a:buClr>
                <a:schemeClr val="lt1"/>
              </a:buClr>
              <a:buSzPts val="2200"/>
              <a:buNone/>
            </a:pPr>
            <a:r>
              <a:rPr lang="en-US" sz="2000" u="sng" dirty="0">
                <a:solidFill>
                  <a:schemeClr val="hlink"/>
                </a:solidFill>
                <a:hlinkClick r:id="rId3"/>
              </a:rPr>
              <a:t>Click here to find out more</a:t>
            </a:r>
            <a:r>
              <a:rPr lang="pl-PL" sz="2000" u="sng" dirty="0">
                <a:solidFill>
                  <a:schemeClr val="hlink"/>
                </a:solidFill>
              </a:rPr>
              <a:t>     kliknij tutaj, po więcej informacji</a:t>
            </a:r>
            <a:endParaRPr sz="2000" dirty="0"/>
          </a:p>
        </p:txBody>
      </p:sp>
      <p:sp>
        <p:nvSpPr>
          <p:cNvPr id="562" name="Google Shape;562;p39"/>
          <p:cNvSpPr txBox="1">
            <a:spLocks noGrp="1"/>
          </p:cNvSpPr>
          <p:nvPr>
            <p:ph type="body" idx="2"/>
          </p:nvPr>
        </p:nvSpPr>
        <p:spPr>
          <a:xfrm>
            <a:off x="5472826" y="294173"/>
            <a:ext cx="6345381" cy="597509"/>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200"/>
              <a:buNone/>
            </a:pPr>
            <a:r>
              <a:rPr lang="pl-PL" sz="3000" dirty="0"/>
              <a:t>Planowanie z myślą o przyszłości</a:t>
            </a:r>
            <a:endParaRPr sz="3000" dirty="0"/>
          </a:p>
        </p:txBody>
      </p:sp>
      <p:pic>
        <p:nvPicPr>
          <p:cNvPr id="9" name="Picture Placeholder 8">
            <a:extLst>
              <a:ext uri="{FF2B5EF4-FFF2-40B4-BE49-F238E27FC236}">
                <a16:creationId xmlns:a16="http://schemas.microsoft.com/office/drawing/2014/main" xmlns="" id="{A5F67DE0-0EAE-391B-7AE3-7C05709A5041}"/>
              </a:ext>
            </a:extLst>
          </p:cNvPr>
          <p:cNvPicPr>
            <a:picLocks noGrp="1" noChangeAspect="1"/>
          </p:cNvPicPr>
          <p:nvPr>
            <p:ph type="pic" idx="3"/>
          </p:nvPr>
        </p:nvPicPr>
        <p:blipFill>
          <a:blip r:embed="rId4"/>
          <a:srcRect l="23943" r="23943"/>
          <a:stretch>
            <a:fillRect/>
          </a:stretch>
        </p:blipFill>
        <p:spPr/>
      </p:pic>
      <p:pic>
        <p:nvPicPr>
          <p:cNvPr id="2" name="Obraz 1">
            <a:extLst>
              <a:ext uri="{FF2B5EF4-FFF2-40B4-BE49-F238E27FC236}">
                <a16:creationId xmlns:a16="http://schemas.microsoft.com/office/drawing/2014/main" xmlns="" id="{6CB9E041-4B74-A7C0-F082-C926A8377928}"/>
              </a:ext>
            </a:extLst>
          </p:cNvPr>
          <p:cNvPicPr>
            <a:picLocks noChangeAspect="1"/>
          </p:cNvPicPr>
          <p:nvPr/>
        </p:nvPicPr>
        <p:blipFill>
          <a:blip r:embed="rId5"/>
          <a:stretch>
            <a:fillRect/>
          </a:stretch>
        </p:blipFill>
        <p:spPr>
          <a:xfrm>
            <a:off x="8645516" y="5886576"/>
            <a:ext cx="280440" cy="176799"/>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pic>
        <p:nvPicPr>
          <p:cNvPr id="569" name="Google Shape;569;p40"/>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570" name="Google Shape;570;p40"/>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03</a:t>
            </a:r>
            <a:endParaRPr/>
          </a:p>
        </p:txBody>
      </p:sp>
      <p:sp>
        <p:nvSpPr>
          <p:cNvPr id="571" name="Google Shape;571;p40"/>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572" name="Google Shape;572;p40"/>
          <p:cNvSpPr txBox="1"/>
          <p:nvPr/>
        </p:nvSpPr>
        <p:spPr>
          <a:xfrm>
            <a:off x="5967297" y="4596461"/>
            <a:ext cx="4630545" cy="646331"/>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73B64B"/>
                </a:solidFill>
                <a:latin typeface="Calibri"/>
                <a:ea typeface="Calibri"/>
                <a:cs typeface="Calibri"/>
                <a:sym typeface="Calibri"/>
              </a:rPr>
              <a:t>STUDIA PRZYPADKÓW</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76"/>
        <p:cNvGrpSpPr/>
        <p:nvPr/>
      </p:nvGrpSpPr>
      <p:grpSpPr>
        <a:xfrm>
          <a:off x="0" y="0"/>
          <a:ext cx="0" cy="0"/>
          <a:chOff x="0" y="0"/>
          <a:chExt cx="0" cy="0"/>
        </a:xfrm>
      </p:grpSpPr>
      <p:sp>
        <p:nvSpPr>
          <p:cNvPr id="577" name="Google Shape;577;p41"/>
          <p:cNvSpPr txBox="1">
            <a:spLocks noGrp="1"/>
          </p:cNvSpPr>
          <p:nvPr>
            <p:ph type="body" idx="1"/>
          </p:nvPr>
        </p:nvSpPr>
        <p:spPr>
          <a:xfrm>
            <a:off x="4912293" y="846903"/>
            <a:ext cx="6562677" cy="1080419"/>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dirty="0"/>
              <a:t>Przykład 1: IKEA: Wdrażanie energii słonecznej</a:t>
            </a:r>
            <a:endParaRPr dirty="0"/>
          </a:p>
        </p:txBody>
      </p:sp>
      <p:sp>
        <p:nvSpPr>
          <p:cNvPr id="578" name="Google Shape;578;p41"/>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dirty="0"/>
              <a:t>01</a:t>
            </a:r>
            <a:endParaRPr dirty="0"/>
          </a:p>
        </p:txBody>
      </p:sp>
      <p:sp>
        <p:nvSpPr>
          <p:cNvPr id="579" name="Google Shape;579;p41"/>
          <p:cNvSpPr txBox="1">
            <a:spLocks noGrp="1"/>
          </p:cNvSpPr>
          <p:nvPr>
            <p:ph type="body" idx="4"/>
          </p:nvPr>
        </p:nvSpPr>
        <p:spPr>
          <a:xfrm>
            <a:off x="4912292" y="2770036"/>
            <a:ext cx="6562677" cy="96716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dirty="0"/>
              <a:t>Przykład 2: </a:t>
            </a:r>
            <a:r>
              <a:rPr lang="pl-PL" dirty="0" err="1"/>
              <a:t>All</a:t>
            </a:r>
            <a:r>
              <a:rPr lang="pl-PL" dirty="0"/>
              <a:t> </a:t>
            </a:r>
            <a:r>
              <a:rPr lang="pl-PL" dirty="0" err="1"/>
              <a:t>About</a:t>
            </a:r>
            <a:r>
              <a:rPr lang="pl-PL" dirty="0"/>
              <a:t> </a:t>
            </a:r>
            <a:r>
              <a:rPr lang="pl-PL" dirty="0" err="1"/>
              <a:t>Kombucha</a:t>
            </a:r>
            <a:r>
              <a:rPr lang="pl-PL" dirty="0"/>
              <a:t> - Zrównoważone innowacje w produkcji napojów</a:t>
            </a:r>
            <a:endParaRPr dirty="0"/>
          </a:p>
        </p:txBody>
      </p:sp>
      <p:sp>
        <p:nvSpPr>
          <p:cNvPr id="580" name="Google Shape;580;p41"/>
          <p:cNvSpPr txBox="1">
            <a:spLocks noGrp="1"/>
          </p:cNvSpPr>
          <p:nvPr>
            <p:ph type="body" idx="6"/>
          </p:nvPr>
        </p:nvSpPr>
        <p:spPr>
          <a:xfrm>
            <a:off x="4927790" y="4633833"/>
            <a:ext cx="6562677" cy="95562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pl-PL" dirty="0"/>
              <a:t>Przykład 3: </a:t>
            </a:r>
            <a:r>
              <a:rPr lang="pl-PL" dirty="0" err="1"/>
              <a:t>BiaSol</a:t>
            </a:r>
            <a:r>
              <a:rPr lang="pl-PL" dirty="0"/>
              <a:t> - Rewolucja w zrównoważonym rozwoju żywności</a:t>
            </a:r>
            <a:endParaRPr dirty="0"/>
          </a:p>
        </p:txBody>
      </p:sp>
      <p:sp>
        <p:nvSpPr>
          <p:cNvPr id="581" name="Google Shape;581;p41"/>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a:t>02</a:t>
            </a:r>
            <a:endParaRPr/>
          </a:p>
        </p:txBody>
      </p:sp>
      <p:sp>
        <p:nvSpPr>
          <p:cNvPr id="582" name="Google Shape;582;p41"/>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4400"/>
              <a:buNone/>
            </a:pPr>
            <a:r>
              <a:rPr lang="en-US" dirty="0"/>
              <a:t>03</a:t>
            </a:r>
            <a:endParaRPr dirty="0"/>
          </a:p>
        </p:txBody>
      </p:sp>
      <p:sp>
        <p:nvSpPr>
          <p:cNvPr id="583" name="Google Shape;583;p41"/>
          <p:cNvSpPr/>
          <p:nvPr/>
        </p:nvSpPr>
        <p:spPr>
          <a:xfrm>
            <a:off x="3880331" y="223253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584" name="Google Shape;584;p41"/>
          <p:cNvSpPr/>
          <p:nvPr/>
        </p:nvSpPr>
        <p:spPr>
          <a:xfrm>
            <a:off x="3880331" y="4245771"/>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585" name="Google Shape;585;p41"/>
          <p:cNvSpPr>
            <a:spLocks noGrp="1"/>
          </p:cNvSpPr>
          <p:nvPr>
            <p:ph type="pic" idx="8"/>
          </p:nvPr>
        </p:nvSpPr>
        <p:spPr>
          <a:xfrm>
            <a:off x="-48344" y="0"/>
            <a:ext cx="3570477" cy="6858000"/>
          </a:xfrm>
          <a:prstGeom prst="rect">
            <a:avLst/>
          </a:prstGeom>
          <a:solidFill>
            <a:srgbClr val="D8D8D8"/>
          </a:solidFill>
          <a:ln>
            <a:noFill/>
          </a:ln>
        </p:spPr>
        <p:txBody>
          <a:bodyPr/>
          <a:lstStyle/>
          <a:p>
            <a:endParaRPr lang="en-GB"/>
          </a:p>
        </p:txBody>
      </p:sp>
      <p:pic>
        <p:nvPicPr>
          <p:cNvPr id="2" name="Picture Placeholder 4">
            <a:extLst>
              <a:ext uri="{FF2B5EF4-FFF2-40B4-BE49-F238E27FC236}">
                <a16:creationId xmlns:a16="http://schemas.microsoft.com/office/drawing/2014/main" xmlns="" id="{BAC45278-7973-2CAD-17AC-F612D4231E2A}"/>
              </a:ext>
            </a:extLst>
          </p:cNvPr>
          <p:cNvPicPr>
            <a:picLocks noChangeAspect="1"/>
          </p:cNvPicPr>
          <p:nvPr/>
        </p:nvPicPr>
        <p:blipFill>
          <a:blip r:embed="rId3"/>
          <a:srcRect l="15293" r="15293"/>
          <a:stretch>
            <a:fillRect/>
          </a:stretch>
        </p:blipFill>
        <p:spPr>
          <a:xfrm>
            <a:off x="-86862" y="0"/>
            <a:ext cx="3570477" cy="6858000"/>
          </a:xfrm>
          <a:prstGeom prst="rect">
            <a:avLst/>
          </a:prstGeom>
          <a:solidFill>
            <a:srgbClr val="D8D8D8"/>
          </a:solidFill>
          <a:ln>
            <a:noFill/>
          </a:ln>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p42"/>
          <p:cNvSpPr txBox="1">
            <a:spLocks noGrp="1"/>
          </p:cNvSpPr>
          <p:nvPr>
            <p:ph type="body" idx="1"/>
          </p:nvPr>
        </p:nvSpPr>
        <p:spPr>
          <a:xfrm>
            <a:off x="4498848" y="313569"/>
            <a:ext cx="6894575" cy="6160383"/>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en-US" b="1" i="0" dirty="0" err="1">
                <a:solidFill>
                  <a:srgbClr val="0D0D0D"/>
                </a:solidFill>
                <a:highlight>
                  <a:srgbClr val="FFFFFF"/>
                </a:highlight>
              </a:rPr>
              <a:t>Wprowadzenie</a:t>
            </a:r>
            <a:endParaRPr lang="pl-PL" b="1" i="0" dirty="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pl-PL" sz="2200" dirty="0">
                <a:solidFill>
                  <a:srgbClr val="0D0D0D"/>
                </a:solidFill>
                <a:highlight>
                  <a:srgbClr val="FFFFFF"/>
                </a:highlight>
              </a:rPr>
              <a:t>IKEA, znana na całym świecie ze swoich płaskich mebli i akcesoriów domowych, jest również liderem w działaniach na rzecz zrównoważonego rozwoju. Zdając sobie sprawę ze znaczącego wpływu na środowisko i wysokich kosztów operacyjnych związanych z tradycyjnym zużyciem energii w swoich rozległych globalnych operacjach, IKEA rozpoczęła ambitny plan przekształcenia swojej infrastruktury energetycznej</a:t>
            </a:r>
            <a:r>
              <a:rPr lang="en-US" sz="2200" i="0" dirty="0">
                <a:solidFill>
                  <a:srgbClr val="0D0D0D"/>
                </a:solidFill>
                <a:highlight>
                  <a:srgbClr val="FFFFFF"/>
                </a:highlight>
              </a:rPr>
              <a:t>.</a:t>
            </a:r>
            <a:endParaRPr sz="2200" i="0" dirty="0">
              <a:highlight>
                <a:srgbClr val="FFFFFF"/>
              </a:highlight>
            </a:endParaRPr>
          </a:p>
          <a:p>
            <a:pPr marL="0" lvl="0" indent="0" algn="just" rtl="0">
              <a:lnSpc>
                <a:spcPct val="112727"/>
              </a:lnSpc>
              <a:spcBef>
                <a:spcPts val="0"/>
              </a:spcBef>
              <a:spcAft>
                <a:spcPts val="0"/>
              </a:spcAft>
              <a:buClr>
                <a:srgbClr val="0D0D0D"/>
              </a:buClr>
              <a:buSzPts val="2200"/>
              <a:buNone/>
            </a:pPr>
            <a:endParaRPr sz="2200" dirty="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pl-PL" sz="2200" i="0" dirty="0">
                <a:solidFill>
                  <a:srgbClr val="0D0D0D"/>
                </a:solidFill>
                <a:highlight>
                  <a:srgbClr val="FFFFFF"/>
                </a:highlight>
              </a:rPr>
              <a:t>Celem firmy było zmniejszenie śladu węglowego i dostosowanie praktyk biznesowych do etosu zrównoważonego rozwoju, który koncentruje się na osiągnięciu pozytywnego wpływu na klimat i zmniejszeniu do 2030 r. emisji gazów cieplarnianych o więcej niż emituje łańcuch wartości IKEA</a:t>
            </a:r>
            <a:r>
              <a:rPr lang="en-US" sz="2200" i="0" dirty="0">
                <a:solidFill>
                  <a:srgbClr val="0D0D0D"/>
                </a:solidFill>
                <a:highlight>
                  <a:srgbClr val="FFFFFF"/>
                </a:highlight>
              </a:rPr>
              <a:t>.</a:t>
            </a:r>
            <a:endParaRPr sz="2200" dirty="0"/>
          </a:p>
        </p:txBody>
      </p:sp>
      <p:sp>
        <p:nvSpPr>
          <p:cNvPr id="592" name="Google Shape;592;p42"/>
          <p:cNvSpPr txBox="1">
            <a:spLocks noGrp="1"/>
          </p:cNvSpPr>
          <p:nvPr>
            <p:ph type="body" idx="2"/>
          </p:nvPr>
        </p:nvSpPr>
        <p:spPr>
          <a:xfrm>
            <a:off x="429768" y="835090"/>
            <a:ext cx="3721607" cy="2804222"/>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600"/>
              <a:buNone/>
            </a:pPr>
            <a:r>
              <a:rPr lang="pl-PL" dirty="0"/>
              <a:t>Przykład </a:t>
            </a:r>
            <a:r>
              <a:rPr lang="en-US" dirty="0"/>
              <a:t>1</a:t>
            </a:r>
            <a:endParaRPr dirty="0"/>
          </a:p>
          <a:p>
            <a:pPr marL="0" lvl="0" indent="0" algn="ctr" rtl="0">
              <a:lnSpc>
                <a:spcPct val="90000"/>
              </a:lnSpc>
              <a:spcBef>
                <a:spcPts val="1000"/>
              </a:spcBef>
              <a:spcAft>
                <a:spcPts val="0"/>
              </a:spcAft>
              <a:buClr>
                <a:schemeClr val="lt1"/>
              </a:buClr>
              <a:buSzPts val="3600"/>
              <a:buNone/>
            </a:pPr>
            <a:r>
              <a:rPr lang="en-US" dirty="0"/>
              <a:t>IKEA: </a:t>
            </a:r>
            <a:r>
              <a:rPr lang="en-US" dirty="0" err="1"/>
              <a:t>Wdrażanie</a:t>
            </a:r>
            <a:r>
              <a:rPr lang="en-US" dirty="0"/>
              <a:t> </a:t>
            </a:r>
            <a:r>
              <a:rPr lang="en-US" dirty="0" err="1"/>
              <a:t>energii</a:t>
            </a:r>
            <a:r>
              <a:rPr lang="en-US" dirty="0"/>
              <a:t> </a:t>
            </a:r>
            <a:r>
              <a:rPr lang="en-US" dirty="0" err="1"/>
              <a:t>słonecznej</a:t>
            </a:r>
            <a:endParaRPr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p3"/>
          <p:cNvSpPr txBox="1">
            <a:spLocks noGrp="1"/>
          </p:cNvSpPr>
          <p:nvPr>
            <p:ph type="body" idx="2"/>
          </p:nvPr>
        </p:nvSpPr>
        <p:spPr>
          <a:xfrm>
            <a:off x="5335297" y="804645"/>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dirty="0" err="1"/>
              <a:t>Wprowadzenie</a:t>
            </a:r>
            <a:r>
              <a:rPr lang="en-US" sz="2400" dirty="0"/>
              <a:t> do </a:t>
            </a:r>
            <a:r>
              <a:rPr lang="en-US" sz="2400" dirty="0" err="1"/>
              <a:t>modułu</a:t>
            </a:r>
            <a:endParaRPr dirty="0"/>
          </a:p>
        </p:txBody>
      </p:sp>
      <p:sp>
        <p:nvSpPr>
          <p:cNvPr id="248" name="Google Shape;248;p3"/>
          <p:cNvSpPr txBox="1">
            <a:spLocks noGrp="1"/>
          </p:cNvSpPr>
          <p:nvPr>
            <p:ph type="body" idx="4"/>
          </p:nvPr>
        </p:nvSpPr>
        <p:spPr>
          <a:xfrm>
            <a:off x="5357000" y="1559213"/>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dirty="0" err="1"/>
              <a:t>Zrównoważona</a:t>
            </a:r>
            <a:r>
              <a:rPr lang="en-US" sz="2400" dirty="0"/>
              <a:t> </a:t>
            </a:r>
            <a:r>
              <a:rPr lang="en-US" sz="2400" dirty="0" err="1"/>
              <a:t>działalność</a:t>
            </a:r>
            <a:r>
              <a:rPr lang="en-US" sz="2400" dirty="0"/>
              <a:t> </a:t>
            </a:r>
            <a:r>
              <a:rPr lang="en-US" sz="2400" dirty="0" err="1"/>
              <a:t>biznesowa</a:t>
            </a:r>
            <a:endParaRPr dirty="0"/>
          </a:p>
        </p:txBody>
      </p:sp>
      <p:sp>
        <p:nvSpPr>
          <p:cNvPr id="249" name="Google Shape;249;p3"/>
          <p:cNvSpPr txBox="1">
            <a:spLocks noGrp="1"/>
          </p:cNvSpPr>
          <p:nvPr>
            <p:ph type="body" idx="6"/>
          </p:nvPr>
        </p:nvSpPr>
        <p:spPr>
          <a:xfrm>
            <a:off x="5363579" y="2361906"/>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dirty="0"/>
              <a:t>Studia </a:t>
            </a:r>
            <a:r>
              <a:rPr lang="en-US" sz="2400" dirty="0" err="1"/>
              <a:t>przypadków</a:t>
            </a:r>
            <a:endParaRPr dirty="0"/>
          </a:p>
        </p:txBody>
      </p:sp>
      <p:sp>
        <p:nvSpPr>
          <p:cNvPr id="250" name="Google Shape;250;p3"/>
          <p:cNvSpPr txBox="1">
            <a:spLocks noGrp="1"/>
          </p:cNvSpPr>
          <p:nvPr>
            <p:ph type="body" idx="8"/>
          </p:nvPr>
        </p:nvSpPr>
        <p:spPr>
          <a:xfrm>
            <a:off x="5385282" y="3132516"/>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pl-PL" sz="2400"/>
              <a:t>Test wiedzy</a:t>
            </a:r>
            <a:endParaRPr dirty="0"/>
          </a:p>
        </p:txBody>
      </p:sp>
      <p:sp>
        <p:nvSpPr>
          <p:cNvPr id="251" name="Google Shape;251;p3"/>
          <p:cNvSpPr txBox="1">
            <a:spLocks noGrp="1"/>
          </p:cNvSpPr>
          <p:nvPr>
            <p:ph type="body" idx="13"/>
          </p:nvPr>
        </p:nvSpPr>
        <p:spPr>
          <a:xfrm>
            <a:off x="5363579" y="3887083"/>
            <a:ext cx="5857689" cy="689519"/>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0"/>
              </a:spcBef>
              <a:spcAft>
                <a:spcPts val="0"/>
              </a:spcAft>
              <a:buClr>
                <a:srgbClr val="595959"/>
              </a:buClr>
              <a:buSzPts val="2400"/>
              <a:buNone/>
            </a:pPr>
            <a:r>
              <a:rPr lang="en-US" sz="2400" dirty="0" err="1"/>
              <a:t>Kluczowe</a:t>
            </a:r>
            <a:r>
              <a:rPr lang="en-US" sz="2400" dirty="0"/>
              <a:t> </a:t>
            </a:r>
            <a:r>
              <a:rPr lang="en-US" sz="2400" dirty="0" err="1"/>
              <a:t>terminy</a:t>
            </a:r>
            <a:r>
              <a:rPr lang="en-US" sz="2400" dirty="0"/>
              <a:t> </a:t>
            </a:r>
            <a:r>
              <a:rPr lang="en-US" sz="2400" dirty="0" err="1"/>
              <a:t>i</a:t>
            </a:r>
            <a:r>
              <a:rPr lang="en-US" sz="2400" dirty="0"/>
              <a:t> </a:t>
            </a:r>
            <a:r>
              <a:rPr lang="en-US" sz="2400" dirty="0" err="1"/>
              <a:t>definicje</a:t>
            </a:r>
            <a:endParaRPr dirty="0"/>
          </a:p>
        </p:txBody>
      </p:sp>
      <p:sp>
        <p:nvSpPr>
          <p:cNvPr id="252" name="Google Shape;252;p3"/>
          <p:cNvSpPr txBox="1">
            <a:spLocks noGrp="1"/>
          </p:cNvSpPr>
          <p:nvPr>
            <p:ph type="body" idx="14"/>
          </p:nvPr>
        </p:nvSpPr>
        <p:spPr>
          <a:xfrm>
            <a:off x="511849" y="804645"/>
            <a:ext cx="2528330" cy="1395907"/>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SPIS TREŚCI</a:t>
            </a:r>
            <a:endParaRPr dirty="0"/>
          </a:p>
        </p:txBody>
      </p:sp>
      <p:sp>
        <p:nvSpPr>
          <p:cNvPr id="253" name="Google Shape;253;p3"/>
          <p:cNvSpPr txBox="1">
            <a:spLocks noGrp="1"/>
          </p:cNvSpPr>
          <p:nvPr>
            <p:ph type="body" idx="1"/>
          </p:nvPr>
        </p:nvSpPr>
        <p:spPr>
          <a:xfrm>
            <a:off x="4500000" y="804645"/>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01</a:t>
            </a:r>
            <a:endParaRPr/>
          </a:p>
        </p:txBody>
      </p:sp>
      <p:sp>
        <p:nvSpPr>
          <p:cNvPr id="254" name="Google Shape;254;p3"/>
          <p:cNvSpPr txBox="1">
            <a:spLocks noGrp="1"/>
          </p:cNvSpPr>
          <p:nvPr>
            <p:ph type="body" idx="3"/>
          </p:nvPr>
        </p:nvSpPr>
        <p:spPr>
          <a:xfrm>
            <a:off x="4521703" y="155921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02</a:t>
            </a:r>
            <a:endParaRPr/>
          </a:p>
        </p:txBody>
      </p:sp>
      <p:sp>
        <p:nvSpPr>
          <p:cNvPr id="255" name="Google Shape;255;p3"/>
          <p:cNvSpPr txBox="1">
            <a:spLocks noGrp="1"/>
          </p:cNvSpPr>
          <p:nvPr>
            <p:ph type="body" idx="5"/>
          </p:nvPr>
        </p:nvSpPr>
        <p:spPr>
          <a:xfrm>
            <a:off x="4528282" y="236190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03</a:t>
            </a:r>
            <a:endParaRPr/>
          </a:p>
        </p:txBody>
      </p:sp>
      <p:sp>
        <p:nvSpPr>
          <p:cNvPr id="256" name="Google Shape;256;p3"/>
          <p:cNvSpPr txBox="1">
            <a:spLocks noGrp="1"/>
          </p:cNvSpPr>
          <p:nvPr>
            <p:ph type="body" idx="7"/>
          </p:nvPr>
        </p:nvSpPr>
        <p:spPr>
          <a:xfrm>
            <a:off x="4549985" y="3132516"/>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04</a:t>
            </a:r>
            <a:endParaRPr/>
          </a:p>
        </p:txBody>
      </p:sp>
      <p:sp>
        <p:nvSpPr>
          <p:cNvPr id="257" name="Google Shape;257;p3"/>
          <p:cNvSpPr txBox="1">
            <a:spLocks noGrp="1"/>
          </p:cNvSpPr>
          <p:nvPr>
            <p:ph type="body" idx="9"/>
          </p:nvPr>
        </p:nvSpPr>
        <p:spPr>
          <a:xfrm>
            <a:off x="4528282" y="3887083"/>
            <a:ext cx="700387" cy="689518"/>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73B64B"/>
              </a:buClr>
              <a:buSzPts val="3000"/>
              <a:buNone/>
            </a:pPr>
            <a:r>
              <a:rPr lang="en-US" sz="3000"/>
              <a:t>05</a:t>
            </a:r>
            <a:endParaRPr/>
          </a:p>
        </p:txBody>
      </p:sp>
      <p:sp>
        <p:nvSpPr>
          <p:cNvPr id="258" name="Google Shape;258;p3"/>
          <p:cNvSpPr txBox="1"/>
          <p:nvPr/>
        </p:nvSpPr>
        <p:spPr>
          <a:xfrm>
            <a:off x="5385282" y="4609268"/>
            <a:ext cx="5857689" cy="689519"/>
          </a:xfrm>
          <a:prstGeom prst="rect">
            <a:avLst/>
          </a:prstGeom>
          <a:no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595959"/>
              </a:buClr>
              <a:buSzPts val="2400"/>
              <a:buFont typeface="Arial"/>
              <a:buNone/>
            </a:pPr>
            <a:r>
              <a:rPr lang="pl-PL" sz="2400" b="0" i="0" u="none" strike="noStrike" cap="none" dirty="0">
                <a:solidFill>
                  <a:srgbClr val="595959"/>
                </a:solidFill>
                <a:latin typeface="Calibri"/>
                <a:ea typeface="Calibri"/>
                <a:cs typeface="Calibri"/>
                <a:sym typeface="Calibri"/>
              </a:rPr>
              <a:t>Wykaz źródeł</a:t>
            </a:r>
            <a:endParaRPr sz="1400" b="0" i="0" u="none" strike="noStrike" cap="none" dirty="0">
              <a:solidFill>
                <a:srgbClr val="000000"/>
              </a:solidFill>
              <a:latin typeface="Arial"/>
              <a:ea typeface="Arial"/>
              <a:cs typeface="Arial"/>
              <a:sym typeface="Arial"/>
            </a:endParaRPr>
          </a:p>
        </p:txBody>
      </p:sp>
      <p:sp>
        <p:nvSpPr>
          <p:cNvPr id="259" name="Google Shape;259;p3"/>
          <p:cNvSpPr txBox="1"/>
          <p:nvPr/>
        </p:nvSpPr>
        <p:spPr>
          <a:xfrm>
            <a:off x="4549985" y="4609268"/>
            <a:ext cx="700387" cy="689518"/>
          </a:xfrm>
          <a:prstGeom prst="rect">
            <a:avLst/>
          </a:prstGeom>
          <a:noFill/>
          <a:ln>
            <a:noFill/>
          </a:ln>
        </p:spPr>
        <p:txBody>
          <a:bodyPr spcFirstLastPara="1" wrap="square" lIns="91425" tIns="45700" rIns="91425" bIns="45700" anchor="ctr" anchorCtr="0">
            <a:noAutofit/>
          </a:bodyPr>
          <a:lstStyle/>
          <a:p>
            <a:pPr marL="0" marR="0" lvl="0" indent="0" algn="ctr" rtl="0">
              <a:lnSpc>
                <a:spcPct val="90000"/>
              </a:lnSpc>
              <a:spcBef>
                <a:spcPts val="0"/>
              </a:spcBef>
              <a:spcAft>
                <a:spcPts val="0"/>
              </a:spcAft>
              <a:buClr>
                <a:srgbClr val="73B64B"/>
              </a:buClr>
              <a:buSzPts val="3000"/>
              <a:buFont typeface="Arial"/>
              <a:buNone/>
            </a:pPr>
            <a:r>
              <a:rPr lang="en-US" sz="3000" b="1" i="0" u="none" strike="noStrike" cap="none">
                <a:solidFill>
                  <a:srgbClr val="73B64B"/>
                </a:solidFill>
                <a:latin typeface="Calibri"/>
                <a:ea typeface="Calibri"/>
                <a:cs typeface="Calibri"/>
                <a:sym typeface="Calibri"/>
              </a:rPr>
              <a:t>06</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102"/>
          <p:cNvSpPr txBox="1">
            <a:spLocks noGrp="1"/>
          </p:cNvSpPr>
          <p:nvPr>
            <p:ph type="body" idx="2"/>
          </p:nvPr>
        </p:nvSpPr>
        <p:spPr>
          <a:xfrm>
            <a:off x="680739" y="563650"/>
            <a:ext cx="10052954" cy="5837150"/>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en-US" sz="2400" b="1" i="0" dirty="0">
                <a:solidFill>
                  <a:srgbClr val="0D0D0D"/>
                </a:solidFill>
                <a:highlight>
                  <a:srgbClr val="FFFFFF"/>
                </a:highlight>
              </a:rPr>
              <a:t>Problem</a:t>
            </a:r>
            <a:r>
              <a:rPr lang="pl-PL" sz="2400" b="1" i="0" dirty="0">
                <a:solidFill>
                  <a:srgbClr val="0D0D0D"/>
                </a:solidFill>
                <a:highlight>
                  <a:srgbClr val="FFFFFF"/>
                </a:highlight>
              </a:rPr>
              <a:t>y</a:t>
            </a:r>
            <a:endParaRPr dirty="0"/>
          </a:p>
          <a:p>
            <a:pPr marL="0" lvl="0" indent="0" algn="just" rtl="0">
              <a:lnSpc>
                <a:spcPct val="112727"/>
              </a:lnSpc>
              <a:spcBef>
                <a:spcPts val="0"/>
              </a:spcBef>
              <a:spcAft>
                <a:spcPts val="0"/>
              </a:spcAft>
              <a:buClr>
                <a:srgbClr val="0D0D0D"/>
              </a:buClr>
              <a:buSzPts val="2200"/>
              <a:buNone/>
            </a:pPr>
            <a:r>
              <a:rPr lang="pl-PL" sz="2200" i="0" dirty="0">
                <a:solidFill>
                  <a:srgbClr val="0D0D0D"/>
                </a:solidFill>
                <a:highlight>
                  <a:srgbClr val="FFFFFF"/>
                </a:highlight>
              </a:rPr>
              <a:t>Jako duży sprzedawca detaliczny z rozległą siecią sklepów i magazynów, IKEA stanęła  w obliczu znacznego zapotrzebowania na energię. Prowadziło to nie tylko do wysokich rachunków za energię, ale także było sprzeczne z jej zaangażowanie w zrównoważony rozwój środowiska. Poleganie na nieodnawialnych źródłach energii było sprzeczne z wizją IKEA, aby zminimalizować swój wpływ na środowisko i promować zrównoważony styl życia wśród swoich klientów</a:t>
            </a:r>
            <a:r>
              <a:rPr lang="en-US" sz="2200" i="0" dirty="0">
                <a:solidFill>
                  <a:srgbClr val="0D0D0D"/>
                </a:solidFill>
                <a:highlight>
                  <a:srgbClr val="FFFFFF"/>
                </a:highlight>
              </a:rPr>
              <a:t>.</a:t>
            </a:r>
            <a:endParaRPr sz="2200" dirty="0"/>
          </a:p>
          <a:p>
            <a:pPr marL="0" lvl="0" indent="0" algn="just" rtl="0">
              <a:lnSpc>
                <a:spcPct val="112727"/>
              </a:lnSpc>
              <a:spcBef>
                <a:spcPts val="0"/>
              </a:spcBef>
              <a:spcAft>
                <a:spcPts val="0"/>
              </a:spcAft>
              <a:buClr>
                <a:srgbClr val="0D0D0D"/>
              </a:buClr>
              <a:buSzPts val="2200"/>
              <a:buNone/>
            </a:pPr>
            <a:endParaRPr sz="2200" b="1" i="0" dirty="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en-US" sz="2200" b="1" i="0" dirty="0" err="1">
                <a:solidFill>
                  <a:srgbClr val="0D0D0D"/>
                </a:solidFill>
                <a:highlight>
                  <a:srgbClr val="FFFFFF"/>
                </a:highlight>
              </a:rPr>
              <a:t>Interwencja</a:t>
            </a:r>
            <a:endParaRPr lang="pl-PL" sz="2200" b="1" i="0" dirty="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pl-PL" sz="2200" i="0" dirty="0">
                <a:solidFill>
                  <a:srgbClr val="0D0D0D"/>
                </a:solidFill>
                <a:highlight>
                  <a:srgbClr val="FFFFFF"/>
                </a:highlight>
              </a:rPr>
              <a:t>Odpowiedzią IKEA była strategiczna inwestycja w energię słoneczną. Firma zainicjowała program instalacji paneli słonecznych na dachach swoich sklepów i magazynów na całym świecie. Była to część większego zaangażowania w energię odnawialną, które miało na celu uczynienie sklepów IKEA niezależnymi energetycznie, znacznie zmniejszając ich zależność od paliw kopalnych i zmniejszając emisję dwutlenku węgla</a:t>
            </a:r>
            <a:r>
              <a:rPr lang="en-US" sz="2200" i="0" dirty="0">
                <a:solidFill>
                  <a:srgbClr val="0D0D0D"/>
                </a:solidFill>
                <a:highlight>
                  <a:srgbClr val="FFFFFF"/>
                </a:highlight>
              </a:rPr>
              <a:t>.</a:t>
            </a:r>
            <a:endParaRPr sz="22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01"/>
        <p:cNvGrpSpPr/>
        <p:nvPr/>
      </p:nvGrpSpPr>
      <p:grpSpPr>
        <a:xfrm>
          <a:off x="0" y="0"/>
          <a:ext cx="0" cy="0"/>
          <a:chOff x="0" y="0"/>
          <a:chExt cx="0" cy="0"/>
        </a:xfrm>
      </p:grpSpPr>
      <p:sp>
        <p:nvSpPr>
          <p:cNvPr id="602" name="Google Shape;602;p103"/>
          <p:cNvSpPr txBox="1">
            <a:spLocks noGrp="1"/>
          </p:cNvSpPr>
          <p:nvPr>
            <p:ph type="body" idx="2"/>
          </p:nvPr>
        </p:nvSpPr>
        <p:spPr>
          <a:xfrm>
            <a:off x="789083" y="463421"/>
            <a:ext cx="10052954" cy="5820838"/>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pl-PL" sz="2400" b="1" i="0" dirty="0">
                <a:solidFill>
                  <a:srgbClr val="0D0D0D"/>
                </a:solidFill>
                <a:highlight>
                  <a:srgbClr val="FFFFFF"/>
                </a:highlight>
              </a:rPr>
              <a:t>Rezultaty</a:t>
            </a:r>
          </a:p>
          <a:p>
            <a:pPr marL="0" lvl="0" indent="0" algn="just" rtl="0">
              <a:lnSpc>
                <a:spcPct val="112727"/>
              </a:lnSpc>
              <a:spcBef>
                <a:spcPts val="0"/>
              </a:spcBef>
              <a:spcAft>
                <a:spcPts val="0"/>
              </a:spcAft>
              <a:buClr>
                <a:srgbClr val="0D0D0D"/>
              </a:buClr>
              <a:buSzPts val="2200"/>
              <a:buNone/>
            </a:pPr>
            <a:r>
              <a:rPr lang="pl-PL" sz="2400" i="0" dirty="0">
                <a:solidFill>
                  <a:srgbClr val="0D0D0D"/>
                </a:solidFill>
                <a:highlight>
                  <a:srgbClr val="FFFFFF"/>
                </a:highlight>
              </a:rPr>
              <a:t>Inicjatywa energii słonecznej okazała się bardzo udana. IKEA znacząco obniżyła koszty energii i zmniejszyła emisję dwutlenku węgla, zbliżając się do celu, jakim jest uzyskanie pozytywnego wpływu netto na środowisko naturalne</a:t>
            </a:r>
            <a:r>
              <a:rPr lang="en-US" sz="2400" i="0" dirty="0">
                <a:solidFill>
                  <a:srgbClr val="0D0D0D"/>
                </a:solidFill>
                <a:highlight>
                  <a:srgbClr val="FFFFFF"/>
                </a:highlight>
              </a:rPr>
              <a:t>.</a:t>
            </a:r>
            <a:endParaRPr dirty="0"/>
          </a:p>
          <a:p>
            <a:pPr marL="0" lvl="0" indent="0" algn="just" rtl="0">
              <a:lnSpc>
                <a:spcPct val="112727"/>
              </a:lnSpc>
              <a:spcBef>
                <a:spcPts val="0"/>
              </a:spcBef>
              <a:spcAft>
                <a:spcPts val="0"/>
              </a:spcAft>
              <a:buClr>
                <a:srgbClr val="595959"/>
              </a:buClr>
              <a:buSzPts val="2200"/>
              <a:buNone/>
            </a:pPr>
            <a:endParaRPr sz="2400" dirty="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pl-PL" sz="2400" i="0" dirty="0">
                <a:solidFill>
                  <a:srgbClr val="0D0D0D"/>
                </a:solidFill>
                <a:highlight>
                  <a:srgbClr val="FFFFFF"/>
                </a:highlight>
              </a:rPr>
              <a:t>Inicjatywa ta nie tylko poprawiła zrównoważony rozwój operacyjny IKEA, ale także wzmocniła jej reputację jako firmy odpowiedzialnej środowiskowo</a:t>
            </a:r>
            <a:r>
              <a:rPr lang="en-US" sz="2400" i="0" dirty="0">
                <a:solidFill>
                  <a:srgbClr val="0D0D0D"/>
                </a:solidFill>
                <a:highlight>
                  <a:srgbClr val="FFFFFF"/>
                </a:highlight>
              </a:rPr>
              <a:t>.</a:t>
            </a:r>
            <a:endParaRPr dirty="0"/>
          </a:p>
          <a:p>
            <a:pPr marL="0" lvl="0" indent="0" algn="just" rtl="0">
              <a:lnSpc>
                <a:spcPct val="112727"/>
              </a:lnSpc>
              <a:spcBef>
                <a:spcPts val="0"/>
              </a:spcBef>
              <a:spcAft>
                <a:spcPts val="0"/>
              </a:spcAft>
              <a:buClr>
                <a:srgbClr val="595959"/>
              </a:buClr>
              <a:buSzPts val="2200"/>
              <a:buNone/>
            </a:pPr>
            <a:endParaRPr sz="2400" dirty="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pl-PL" sz="2400" i="0" dirty="0">
                <a:solidFill>
                  <a:srgbClr val="0D0D0D"/>
                </a:solidFill>
                <a:highlight>
                  <a:srgbClr val="FFFFFF"/>
                </a:highlight>
              </a:rPr>
              <a:t>Sukces tego projektu zachęcił IKEA do dalszego inwestowania w rozwiązania w zakresie energii odnawialnej i inne projekty zrównoważonego rozwoju, demonstrując swoje zaangażowanie w pozytywny wpływ na środowisko</a:t>
            </a:r>
            <a:r>
              <a:rPr lang="en-US" sz="2400" i="0" dirty="0">
                <a:solidFill>
                  <a:srgbClr val="0D0D0D"/>
                </a:solidFill>
                <a:highlight>
                  <a:srgbClr val="FFFFFF"/>
                </a:highlight>
              </a:rPr>
              <a:t>.</a:t>
            </a:r>
            <a:endParaRPr dirty="0"/>
          </a:p>
          <a:p>
            <a:pPr marL="0" lvl="0" indent="0" algn="just" rtl="0">
              <a:lnSpc>
                <a:spcPct val="112727"/>
              </a:lnSpc>
              <a:spcBef>
                <a:spcPts val="0"/>
              </a:spcBef>
              <a:spcAft>
                <a:spcPts val="0"/>
              </a:spcAft>
              <a:buClr>
                <a:srgbClr val="595959"/>
              </a:buClr>
              <a:buSzPts val="2200"/>
              <a:buNone/>
            </a:pPr>
            <a:endParaRPr sz="2400" dirty="0">
              <a:solidFill>
                <a:srgbClr val="0D0D0D"/>
              </a:solidFill>
              <a:highlight>
                <a:srgbClr val="FFFFFF"/>
              </a:highlight>
            </a:endParaRPr>
          </a:p>
          <a:p>
            <a:pPr marL="0" lvl="0" indent="0" algn="just" rtl="0">
              <a:lnSpc>
                <a:spcPct val="112727"/>
              </a:lnSpc>
              <a:spcBef>
                <a:spcPts val="0"/>
              </a:spcBef>
              <a:spcAft>
                <a:spcPts val="0"/>
              </a:spcAft>
              <a:buClr>
                <a:srgbClr val="595959"/>
              </a:buClr>
              <a:buSzPts val="2200"/>
              <a:buNone/>
            </a:pPr>
            <a:r>
              <a:rPr lang="en-US" sz="2400" i="0" u="sng" dirty="0">
                <a:solidFill>
                  <a:schemeClr val="hlink"/>
                </a:solidFill>
                <a:highlight>
                  <a:srgbClr val="FFFFFF"/>
                </a:highlight>
                <a:hlinkClick r:id="rId3"/>
              </a:rPr>
              <a:t>Find out more by clicking on this link</a:t>
            </a:r>
            <a:r>
              <a:rPr lang="pl-PL" sz="2400" i="0" u="sng" dirty="0">
                <a:solidFill>
                  <a:schemeClr val="hlink"/>
                </a:solidFill>
                <a:highlight>
                  <a:srgbClr val="FFFFFF"/>
                </a:highlight>
              </a:rPr>
              <a:t>       </a:t>
            </a:r>
            <a:r>
              <a:rPr lang="pl-PL" sz="2000" i="0" u="sng" dirty="0">
                <a:solidFill>
                  <a:schemeClr val="hlink"/>
                </a:solidFill>
                <a:highlight>
                  <a:srgbClr val="FFFFFF"/>
                </a:highlight>
              </a:rPr>
              <a:t>aby dowiedzieć się więcej, kliknij ten link</a:t>
            </a:r>
            <a:endParaRPr sz="2000" dirty="0"/>
          </a:p>
        </p:txBody>
      </p:sp>
      <p:pic>
        <p:nvPicPr>
          <p:cNvPr id="2" name="Obraz 1">
            <a:extLst>
              <a:ext uri="{FF2B5EF4-FFF2-40B4-BE49-F238E27FC236}">
                <a16:creationId xmlns:a16="http://schemas.microsoft.com/office/drawing/2014/main" xmlns="" id="{11002CC8-4241-9864-CC86-C42F7821758E}"/>
              </a:ext>
            </a:extLst>
          </p:cNvPr>
          <p:cNvPicPr>
            <a:picLocks noChangeAspect="1"/>
          </p:cNvPicPr>
          <p:nvPr/>
        </p:nvPicPr>
        <p:blipFill>
          <a:blip r:embed="rId4"/>
          <a:stretch>
            <a:fillRect/>
          </a:stretch>
        </p:blipFill>
        <p:spPr>
          <a:xfrm>
            <a:off x="5478797" y="5518531"/>
            <a:ext cx="280440" cy="290106"/>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06"/>
        <p:cNvGrpSpPr/>
        <p:nvPr/>
      </p:nvGrpSpPr>
      <p:grpSpPr>
        <a:xfrm>
          <a:off x="0" y="0"/>
          <a:ext cx="0" cy="0"/>
          <a:chOff x="0" y="0"/>
          <a:chExt cx="0" cy="0"/>
        </a:xfrm>
      </p:grpSpPr>
      <p:sp>
        <p:nvSpPr>
          <p:cNvPr id="607" name="Google Shape;607;p45"/>
          <p:cNvSpPr txBox="1">
            <a:spLocks noGrp="1"/>
          </p:cNvSpPr>
          <p:nvPr>
            <p:ph type="body" idx="1"/>
          </p:nvPr>
        </p:nvSpPr>
        <p:spPr>
          <a:xfrm>
            <a:off x="4752335" y="606177"/>
            <a:ext cx="6341766" cy="5876919"/>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en-US" b="1" i="0" dirty="0" err="1">
                <a:solidFill>
                  <a:srgbClr val="0D0D0D"/>
                </a:solidFill>
                <a:highlight>
                  <a:srgbClr val="FFFFFF"/>
                </a:highlight>
              </a:rPr>
              <a:t>Wprowadzenie</a:t>
            </a:r>
            <a:endParaRPr lang="pl-PL" b="1" i="0" dirty="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pl-PL" sz="2200" i="0" dirty="0">
                <a:solidFill>
                  <a:srgbClr val="0D0D0D"/>
                </a:solidFill>
                <a:highlight>
                  <a:srgbClr val="FFFFFF"/>
                </a:highlight>
              </a:rPr>
              <a:t>Firma </a:t>
            </a:r>
            <a:r>
              <a:rPr lang="pl-PL" sz="2200" i="0" dirty="0" err="1">
                <a:solidFill>
                  <a:srgbClr val="0D0D0D"/>
                </a:solidFill>
                <a:highlight>
                  <a:srgbClr val="FFFFFF"/>
                </a:highlight>
              </a:rPr>
              <a:t>All</a:t>
            </a:r>
            <a:r>
              <a:rPr lang="pl-PL" sz="2200" i="0" dirty="0">
                <a:solidFill>
                  <a:srgbClr val="0D0D0D"/>
                </a:solidFill>
                <a:highlight>
                  <a:srgbClr val="FFFFFF"/>
                </a:highlight>
              </a:rPr>
              <a:t> </a:t>
            </a:r>
            <a:r>
              <a:rPr lang="pl-PL" sz="2200" i="0" dirty="0" err="1">
                <a:solidFill>
                  <a:srgbClr val="0D0D0D"/>
                </a:solidFill>
                <a:highlight>
                  <a:srgbClr val="FFFFFF"/>
                </a:highlight>
              </a:rPr>
              <a:t>About</a:t>
            </a:r>
            <a:r>
              <a:rPr lang="pl-PL" sz="2200" i="0" dirty="0">
                <a:solidFill>
                  <a:srgbClr val="0D0D0D"/>
                </a:solidFill>
                <a:highlight>
                  <a:srgbClr val="FFFFFF"/>
                </a:highlight>
              </a:rPr>
              <a:t> </a:t>
            </a:r>
            <a:r>
              <a:rPr lang="pl-PL" sz="2200" i="0" dirty="0" err="1">
                <a:solidFill>
                  <a:srgbClr val="0D0D0D"/>
                </a:solidFill>
                <a:highlight>
                  <a:srgbClr val="FFFFFF"/>
                </a:highlight>
              </a:rPr>
              <a:t>Kombucha</a:t>
            </a:r>
            <a:r>
              <a:rPr lang="pl-PL" sz="2200" i="0" dirty="0">
                <a:solidFill>
                  <a:srgbClr val="0D0D0D"/>
                </a:solidFill>
                <a:highlight>
                  <a:srgbClr val="FFFFFF"/>
                </a:highlight>
              </a:rPr>
              <a:t> została założona w 2017 roku w Galway w Irlandii przez </a:t>
            </a:r>
            <a:r>
              <a:rPr lang="pl-PL" sz="2200" i="0" dirty="0" err="1">
                <a:solidFill>
                  <a:srgbClr val="0D0D0D"/>
                </a:solidFill>
                <a:highlight>
                  <a:srgbClr val="FFFFFF"/>
                </a:highlight>
              </a:rPr>
              <a:t>Keitha</a:t>
            </a:r>
            <a:r>
              <a:rPr lang="pl-PL" sz="2200" i="0" dirty="0">
                <a:solidFill>
                  <a:srgbClr val="0D0D0D"/>
                </a:solidFill>
                <a:highlight>
                  <a:srgbClr val="FFFFFF"/>
                </a:highlight>
              </a:rPr>
              <a:t> </a:t>
            </a:r>
            <a:r>
              <a:rPr lang="pl-PL" sz="2200" i="0" dirty="0" err="1">
                <a:solidFill>
                  <a:srgbClr val="0D0D0D"/>
                </a:solidFill>
                <a:highlight>
                  <a:srgbClr val="FFFFFF"/>
                </a:highlight>
              </a:rPr>
              <a:t>Loftusa</a:t>
            </a:r>
            <a:r>
              <a:rPr lang="pl-PL" sz="2200" i="0" dirty="0">
                <a:solidFill>
                  <a:srgbClr val="0D0D0D"/>
                </a:solidFill>
                <a:highlight>
                  <a:srgbClr val="FFFFFF"/>
                </a:highlight>
              </a:rPr>
              <a:t> i </a:t>
            </a:r>
            <a:r>
              <a:rPr lang="pl-PL" sz="2200" i="0" dirty="0" err="1">
                <a:solidFill>
                  <a:srgbClr val="0D0D0D"/>
                </a:solidFill>
                <a:highlight>
                  <a:srgbClr val="FFFFFF"/>
                </a:highlight>
              </a:rPr>
              <a:t>Emmetta</a:t>
            </a:r>
            <a:r>
              <a:rPr lang="pl-PL" sz="2200" i="0" dirty="0">
                <a:solidFill>
                  <a:srgbClr val="0D0D0D"/>
                </a:solidFill>
                <a:highlight>
                  <a:srgbClr val="FFFFFF"/>
                </a:highlight>
              </a:rPr>
              <a:t> Kerrigana. Założyciele, zainspirowani korzyściami zdrowotnymi </a:t>
            </a:r>
            <a:r>
              <a:rPr lang="pl-PL" sz="2200" i="0" dirty="0" err="1">
                <a:solidFill>
                  <a:srgbClr val="0D0D0D"/>
                </a:solidFill>
                <a:highlight>
                  <a:srgbClr val="FFFFFF"/>
                </a:highlight>
              </a:rPr>
              <a:t>kombuchy</a:t>
            </a:r>
            <a:r>
              <a:rPr lang="pl-PL" sz="2200" i="0" dirty="0">
                <a:solidFill>
                  <a:srgbClr val="0D0D0D"/>
                </a:solidFill>
                <a:highlight>
                  <a:srgbClr val="FFFFFF"/>
                </a:highlight>
              </a:rPr>
              <a:t> odkrytymi podczas pobytu w Kanadzie, postawili sobie za cel wprowadzenie tego prozdrowotnego napoju na rynek irlandzki</a:t>
            </a:r>
            <a:r>
              <a:rPr lang="en-US" sz="2200" i="0" dirty="0">
                <a:solidFill>
                  <a:srgbClr val="0D0D0D"/>
                </a:solidFill>
                <a:highlight>
                  <a:srgbClr val="FFFFFF"/>
                </a:highlight>
              </a:rPr>
              <a:t>.</a:t>
            </a:r>
            <a:endParaRPr sz="2200" dirty="0"/>
          </a:p>
          <a:p>
            <a:pPr marL="0" lvl="0" indent="0" algn="just" rtl="0">
              <a:lnSpc>
                <a:spcPct val="112727"/>
              </a:lnSpc>
              <a:spcBef>
                <a:spcPts val="0"/>
              </a:spcBef>
              <a:spcAft>
                <a:spcPts val="0"/>
              </a:spcAft>
              <a:buClr>
                <a:srgbClr val="595959"/>
              </a:buClr>
              <a:buSzPts val="2200"/>
              <a:buNone/>
            </a:pPr>
            <a:endParaRPr sz="2200" dirty="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pl-PL" sz="2200" i="0" dirty="0">
                <a:solidFill>
                  <a:srgbClr val="0D0D0D"/>
                </a:solidFill>
                <a:highlight>
                  <a:srgbClr val="FFFFFF"/>
                </a:highlight>
              </a:rPr>
              <a:t>Stanęli jednak przed wyzwaniem zrobienia tego w sposób zrównoważony środowiskowo, który wspierałby lokalne społeczności i był zgodny z ich podstawowymi wartościami, jakimi są minimalizowanie szkód i promowanie zdrowia</a:t>
            </a:r>
            <a:r>
              <a:rPr lang="en-US" sz="2200" i="0" dirty="0">
                <a:solidFill>
                  <a:srgbClr val="0D0D0D"/>
                </a:solidFill>
                <a:highlight>
                  <a:srgbClr val="FFFFFF"/>
                </a:highlight>
              </a:rPr>
              <a:t>.</a:t>
            </a:r>
            <a:endParaRPr sz="2200" dirty="0"/>
          </a:p>
        </p:txBody>
      </p:sp>
      <p:sp>
        <p:nvSpPr>
          <p:cNvPr id="608" name="Google Shape;608;p45"/>
          <p:cNvSpPr txBox="1">
            <a:spLocks noGrp="1"/>
          </p:cNvSpPr>
          <p:nvPr>
            <p:ph type="body" idx="2"/>
          </p:nvPr>
        </p:nvSpPr>
        <p:spPr>
          <a:xfrm>
            <a:off x="136635" y="818842"/>
            <a:ext cx="4398790" cy="2829614"/>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600"/>
              <a:buNone/>
            </a:pPr>
            <a:r>
              <a:rPr lang="pl-PL" dirty="0"/>
              <a:t>Przykład </a:t>
            </a:r>
            <a:r>
              <a:rPr lang="en-US" dirty="0"/>
              <a:t>2</a:t>
            </a:r>
            <a:endParaRPr dirty="0"/>
          </a:p>
          <a:p>
            <a:pPr marL="0" lvl="0" indent="0" algn="ctr" rtl="0">
              <a:lnSpc>
                <a:spcPct val="90000"/>
              </a:lnSpc>
              <a:spcBef>
                <a:spcPts val="1000"/>
              </a:spcBef>
              <a:spcAft>
                <a:spcPts val="0"/>
              </a:spcAft>
              <a:buClr>
                <a:schemeClr val="lt1"/>
              </a:buClr>
              <a:buSzPts val="3600"/>
              <a:buNone/>
            </a:pPr>
            <a:r>
              <a:rPr lang="en-US" dirty="0"/>
              <a:t>All About Kombucha - </a:t>
            </a:r>
            <a:r>
              <a:rPr lang="pl-PL" dirty="0"/>
              <a:t>Zrównoważone innowacje w produkcji napojów</a:t>
            </a:r>
            <a:endParaRPr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12"/>
        <p:cNvGrpSpPr/>
        <p:nvPr/>
      </p:nvGrpSpPr>
      <p:grpSpPr>
        <a:xfrm>
          <a:off x="0" y="0"/>
          <a:ext cx="0" cy="0"/>
          <a:chOff x="0" y="0"/>
          <a:chExt cx="0" cy="0"/>
        </a:xfrm>
      </p:grpSpPr>
      <p:sp>
        <p:nvSpPr>
          <p:cNvPr id="613" name="Google Shape;613;p104"/>
          <p:cNvSpPr txBox="1">
            <a:spLocks noGrp="1"/>
          </p:cNvSpPr>
          <p:nvPr>
            <p:ph type="body" idx="2"/>
          </p:nvPr>
        </p:nvSpPr>
        <p:spPr>
          <a:xfrm>
            <a:off x="904856" y="571501"/>
            <a:ext cx="10052954" cy="5667874"/>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pl-PL" sz="2000" i="0" dirty="0">
                <a:solidFill>
                  <a:srgbClr val="0D0D0D"/>
                </a:solidFill>
                <a:highlight>
                  <a:srgbClr val="FFFFFF"/>
                </a:highlight>
              </a:rPr>
              <a:t>Aby temu zaradzić, </a:t>
            </a:r>
            <a:r>
              <a:rPr lang="pl-PL" sz="2000" i="0" dirty="0" err="1">
                <a:solidFill>
                  <a:srgbClr val="0D0D0D"/>
                </a:solidFill>
                <a:highlight>
                  <a:srgbClr val="FFFFFF"/>
                </a:highlight>
              </a:rPr>
              <a:t>All</a:t>
            </a:r>
            <a:r>
              <a:rPr lang="pl-PL" sz="2000" i="0" dirty="0">
                <a:solidFill>
                  <a:srgbClr val="0D0D0D"/>
                </a:solidFill>
                <a:highlight>
                  <a:srgbClr val="FFFFFF"/>
                </a:highlight>
              </a:rPr>
              <a:t> </a:t>
            </a:r>
            <a:r>
              <a:rPr lang="pl-PL" sz="2000" i="0" dirty="0" err="1">
                <a:solidFill>
                  <a:srgbClr val="0D0D0D"/>
                </a:solidFill>
                <a:highlight>
                  <a:srgbClr val="FFFFFF"/>
                </a:highlight>
              </a:rPr>
              <a:t>About</a:t>
            </a:r>
            <a:r>
              <a:rPr lang="pl-PL" sz="2000" i="0" dirty="0">
                <a:solidFill>
                  <a:srgbClr val="0D0D0D"/>
                </a:solidFill>
                <a:highlight>
                  <a:srgbClr val="FFFFFF"/>
                </a:highlight>
              </a:rPr>
              <a:t> </a:t>
            </a:r>
            <a:r>
              <a:rPr lang="pl-PL" sz="2000" i="0" dirty="0" err="1">
                <a:solidFill>
                  <a:srgbClr val="0D0D0D"/>
                </a:solidFill>
                <a:highlight>
                  <a:srgbClr val="FFFFFF"/>
                </a:highlight>
              </a:rPr>
              <a:t>Kombucha</a:t>
            </a:r>
            <a:r>
              <a:rPr lang="pl-PL" sz="2000" i="0" dirty="0">
                <a:solidFill>
                  <a:srgbClr val="0D0D0D"/>
                </a:solidFill>
                <a:highlight>
                  <a:srgbClr val="FFFFFF"/>
                </a:highlight>
              </a:rPr>
              <a:t> zobowiązała się do stosowania szeregu zrównoważonych praktyk</a:t>
            </a:r>
            <a:r>
              <a:rPr lang="en-US" sz="2000" i="0" dirty="0">
                <a:solidFill>
                  <a:srgbClr val="0D0D0D"/>
                </a:solidFill>
                <a:highlight>
                  <a:srgbClr val="FFFFFF"/>
                </a:highlight>
              </a:rPr>
              <a:t>:</a:t>
            </a:r>
            <a:endParaRPr sz="2000" dirty="0"/>
          </a:p>
          <a:p>
            <a:pPr marL="114300" lvl="0" indent="-114300" algn="just" rtl="0">
              <a:lnSpc>
                <a:spcPct val="112727"/>
              </a:lnSpc>
              <a:spcBef>
                <a:spcPts val="0"/>
              </a:spcBef>
              <a:spcAft>
                <a:spcPts val="0"/>
              </a:spcAft>
              <a:buClr>
                <a:srgbClr val="0D0D0D"/>
              </a:buClr>
              <a:buSzPts val="2200"/>
              <a:buFont typeface="Arial"/>
              <a:buChar char="•"/>
            </a:pPr>
            <a:r>
              <a:rPr lang="pl-PL" sz="2000" b="1" i="0" dirty="0">
                <a:solidFill>
                  <a:srgbClr val="0D0D0D"/>
                </a:solidFill>
                <a:highlight>
                  <a:srgbClr val="FFFFFF"/>
                </a:highlight>
              </a:rPr>
              <a:t>Zrównoważone pozyskiwanie: </a:t>
            </a:r>
            <a:r>
              <a:rPr lang="pl-PL" sz="2000" i="0" dirty="0">
                <a:solidFill>
                  <a:srgbClr val="0D0D0D"/>
                </a:solidFill>
                <a:highlight>
                  <a:srgbClr val="FFFFFF"/>
                </a:highlight>
              </a:rPr>
              <a:t>Priorytetowo traktują stosowanie składników organicznych, aby zapewnić czystość i integralność środowiskową swoich produktów</a:t>
            </a:r>
            <a:r>
              <a:rPr lang="en-US" sz="2000" i="0" dirty="0">
                <a:solidFill>
                  <a:srgbClr val="0D0D0D"/>
                </a:solidFill>
                <a:highlight>
                  <a:srgbClr val="FFFFFF"/>
                </a:highlight>
              </a:rPr>
              <a:t>.</a:t>
            </a:r>
            <a:endParaRPr sz="2000" dirty="0"/>
          </a:p>
          <a:p>
            <a:pPr marL="114300" lvl="0" indent="-114300" algn="just" rtl="0">
              <a:lnSpc>
                <a:spcPct val="112727"/>
              </a:lnSpc>
              <a:spcBef>
                <a:spcPts val="0"/>
              </a:spcBef>
              <a:spcAft>
                <a:spcPts val="0"/>
              </a:spcAft>
              <a:buClr>
                <a:srgbClr val="0D0D0D"/>
              </a:buClr>
              <a:buSzPts val="2200"/>
              <a:buFont typeface="Arial"/>
              <a:buChar char="•"/>
            </a:pPr>
            <a:r>
              <a:rPr lang="pl-PL" sz="2000" b="1" i="0" dirty="0">
                <a:solidFill>
                  <a:srgbClr val="0D0D0D"/>
                </a:solidFill>
                <a:highlight>
                  <a:srgbClr val="FFFFFF"/>
                </a:highlight>
              </a:rPr>
              <a:t>Produkcja neutralna pod względem emisji dwutlenku węgla: </a:t>
            </a:r>
            <a:r>
              <a:rPr lang="pl-PL" sz="2000" i="0" dirty="0">
                <a:solidFill>
                  <a:srgbClr val="0D0D0D"/>
                </a:solidFill>
                <a:highlight>
                  <a:srgbClr val="FFFFFF"/>
                </a:highlight>
              </a:rPr>
              <a:t>Browar zastosował metody neutralne pod względem emisji dwutlenku węgla, aby zminimalizować swój wpływ na środowisko</a:t>
            </a:r>
            <a:r>
              <a:rPr lang="en-US" sz="2000" i="0" dirty="0">
                <a:solidFill>
                  <a:srgbClr val="0D0D0D"/>
                </a:solidFill>
                <a:highlight>
                  <a:srgbClr val="FFFFFF"/>
                </a:highlight>
              </a:rPr>
              <a:t>.</a:t>
            </a:r>
            <a:endParaRPr sz="2000" dirty="0"/>
          </a:p>
          <a:p>
            <a:pPr marL="114300" lvl="0" indent="-114300" algn="just" rtl="0">
              <a:lnSpc>
                <a:spcPct val="112727"/>
              </a:lnSpc>
              <a:spcBef>
                <a:spcPts val="0"/>
              </a:spcBef>
              <a:spcAft>
                <a:spcPts val="0"/>
              </a:spcAft>
              <a:buClr>
                <a:srgbClr val="0D0D0D"/>
              </a:buClr>
              <a:buSzPts val="2200"/>
              <a:buFont typeface="Arial"/>
              <a:buChar char="•"/>
            </a:pPr>
            <a:r>
              <a:rPr lang="pl-PL" sz="2000" b="1" i="0" dirty="0">
                <a:solidFill>
                  <a:srgbClr val="0D0D0D"/>
                </a:solidFill>
                <a:highlight>
                  <a:srgbClr val="FFFFFF"/>
                </a:highlight>
              </a:rPr>
              <a:t>Inicjatywy Zero Odpadów: </a:t>
            </a:r>
            <a:r>
              <a:rPr lang="pl-PL" sz="2000" i="0" dirty="0">
                <a:solidFill>
                  <a:srgbClr val="0D0D0D"/>
                </a:solidFill>
                <a:highlight>
                  <a:srgbClr val="FFFFFF"/>
                </a:highlight>
              </a:rPr>
              <a:t>Podjęto wysiłki w celu zminimalizowania ilości odpadów w procesach produkcyjnych</a:t>
            </a:r>
            <a:r>
              <a:rPr lang="en-US" sz="2000" i="0" dirty="0">
                <a:solidFill>
                  <a:srgbClr val="0D0D0D"/>
                </a:solidFill>
                <a:highlight>
                  <a:srgbClr val="FFFFFF"/>
                </a:highlight>
              </a:rPr>
              <a:t>.</a:t>
            </a:r>
            <a:endParaRPr sz="2000" dirty="0"/>
          </a:p>
          <a:p>
            <a:pPr marL="114300" lvl="0" indent="-114300" algn="just" rtl="0">
              <a:lnSpc>
                <a:spcPct val="112727"/>
              </a:lnSpc>
              <a:spcBef>
                <a:spcPts val="0"/>
              </a:spcBef>
              <a:spcAft>
                <a:spcPts val="0"/>
              </a:spcAft>
              <a:buClr>
                <a:srgbClr val="0D0D0D"/>
              </a:buClr>
              <a:buSzPts val="2200"/>
              <a:buFont typeface="Arial"/>
              <a:buChar char="•"/>
            </a:pPr>
            <a:r>
              <a:rPr lang="pl-PL" sz="2000" b="1" i="0" dirty="0">
                <a:solidFill>
                  <a:srgbClr val="0D0D0D"/>
                </a:solidFill>
                <a:highlight>
                  <a:srgbClr val="FFFFFF"/>
                </a:highlight>
              </a:rPr>
              <a:t>Wsparcie dla lokalnego rolnictwa: </a:t>
            </a:r>
            <a:r>
              <a:rPr lang="pl-PL" sz="2000" i="0" dirty="0">
                <a:solidFill>
                  <a:srgbClr val="0D0D0D"/>
                </a:solidFill>
                <a:highlight>
                  <a:srgbClr val="FFFFFF"/>
                </a:highlight>
              </a:rPr>
              <a:t>Firma zaangażowała się w projekty związane z rolnictwem regeneracyjnym i sadzeniem rodzimych drzew, przeznaczając rocznie 10% zysków browaru na te cele</a:t>
            </a:r>
            <a:r>
              <a:rPr lang="en-US" sz="2000" i="0" dirty="0">
                <a:solidFill>
                  <a:srgbClr val="0D0D0D"/>
                </a:solidFill>
                <a:highlight>
                  <a:srgbClr val="FFFFFF"/>
                </a:highlight>
              </a:rPr>
              <a:t>.</a:t>
            </a:r>
            <a:endParaRPr sz="2000" dirty="0"/>
          </a:p>
          <a:p>
            <a:pPr marL="114300" lvl="0" indent="-114300" algn="just" rtl="0">
              <a:lnSpc>
                <a:spcPct val="112727"/>
              </a:lnSpc>
              <a:spcBef>
                <a:spcPts val="0"/>
              </a:spcBef>
              <a:spcAft>
                <a:spcPts val="0"/>
              </a:spcAft>
              <a:buClr>
                <a:srgbClr val="0D0D0D"/>
              </a:buClr>
              <a:buSzPts val="2200"/>
              <a:buFont typeface="Arial"/>
              <a:buChar char="•"/>
            </a:pPr>
            <a:r>
              <a:rPr lang="pl-PL" sz="2000" b="1" i="0" dirty="0">
                <a:solidFill>
                  <a:srgbClr val="0D0D0D"/>
                </a:solidFill>
                <a:highlight>
                  <a:srgbClr val="FFFFFF"/>
                </a:highlight>
              </a:rPr>
              <a:t>Zaangażowanie społeczności: </a:t>
            </a:r>
            <a:r>
              <a:rPr lang="pl-PL" sz="2000" i="0" dirty="0">
                <a:solidFill>
                  <a:srgbClr val="0D0D0D"/>
                </a:solidFill>
                <a:highlight>
                  <a:srgbClr val="FFFFFF"/>
                </a:highlight>
              </a:rPr>
              <a:t>Poza produkcją, firma rozszerzyła swoją linię produktów o zestawy do parzenia herbaty i zrównoważone produkty, a także zorganizowała warsztaty mające na celu edukację społeczności w zakresie zrównoważonych praktyk i odżywiania</a:t>
            </a:r>
            <a:r>
              <a:rPr lang="en-US" sz="2000" i="0" dirty="0">
                <a:solidFill>
                  <a:srgbClr val="0D0D0D"/>
                </a:solidFill>
                <a:highlight>
                  <a:srgbClr val="FFFFFF"/>
                </a:highlight>
              </a:rPr>
              <a:t>.</a:t>
            </a:r>
            <a:endParaRPr sz="2000" dirty="0"/>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17"/>
        <p:cNvGrpSpPr/>
        <p:nvPr/>
      </p:nvGrpSpPr>
      <p:grpSpPr>
        <a:xfrm>
          <a:off x="0" y="0"/>
          <a:ext cx="0" cy="0"/>
          <a:chOff x="0" y="0"/>
          <a:chExt cx="0" cy="0"/>
        </a:xfrm>
      </p:grpSpPr>
      <p:sp>
        <p:nvSpPr>
          <p:cNvPr id="618" name="Google Shape;618;p105"/>
          <p:cNvSpPr txBox="1">
            <a:spLocks noGrp="1"/>
          </p:cNvSpPr>
          <p:nvPr>
            <p:ph type="body" idx="2"/>
          </p:nvPr>
        </p:nvSpPr>
        <p:spPr>
          <a:xfrm>
            <a:off x="955656" y="693639"/>
            <a:ext cx="10052954" cy="5590620"/>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pl-PL" b="1" i="0" dirty="0">
                <a:solidFill>
                  <a:srgbClr val="0D0D0D"/>
                </a:solidFill>
                <a:highlight>
                  <a:srgbClr val="FFFFFF"/>
                </a:highlight>
              </a:rPr>
              <a:t>Wyniki</a:t>
            </a:r>
            <a:r>
              <a:rPr lang="en-US" b="1" i="0" dirty="0">
                <a:solidFill>
                  <a:srgbClr val="0D0D0D"/>
                </a:solidFill>
                <a:highlight>
                  <a:srgbClr val="FFFFFF"/>
                </a:highlight>
              </a:rPr>
              <a:t>:</a:t>
            </a:r>
            <a:endParaRPr dirty="0"/>
          </a:p>
          <a:p>
            <a:pPr marL="0" lvl="0" indent="0" algn="just" rtl="0">
              <a:lnSpc>
                <a:spcPct val="112727"/>
              </a:lnSpc>
              <a:spcBef>
                <a:spcPts val="0"/>
              </a:spcBef>
              <a:spcAft>
                <a:spcPts val="0"/>
              </a:spcAft>
              <a:buClr>
                <a:srgbClr val="0D0D0D"/>
              </a:buClr>
              <a:buSzPts val="2200"/>
              <a:buNone/>
            </a:pPr>
            <a:r>
              <a:rPr lang="pl-PL" i="0" dirty="0">
                <a:solidFill>
                  <a:srgbClr val="0D0D0D"/>
                </a:solidFill>
                <a:highlight>
                  <a:srgbClr val="FFFFFF"/>
                </a:highlight>
              </a:rPr>
              <a:t>Kompleksowe podejście firmy </a:t>
            </a:r>
            <a:r>
              <a:rPr lang="pl-PL" i="0" dirty="0" err="1">
                <a:solidFill>
                  <a:srgbClr val="0D0D0D"/>
                </a:solidFill>
                <a:highlight>
                  <a:srgbClr val="FFFFFF"/>
                </a:highlight>
              </a:rPr>
              <a:t>All</a:t>
            </a:r>
            <a:r>
              <a:rPr lang="pl-PL" i="0" dirty="0">
                <a:solidFill>
                  <a:srgbClr val="0D0D0D"/>
                </a:solidFill>
                <a:highlight>
                  <a:srgbClr val="FFFFFF"/>
                </a:highlight>
              </a:rPr>
              <a:t> </a:t>
            </a:r>
            <a:r>
              <a:rPr lang="pl-PL" i="0" dirty="0" err="1">
                <a:solidFill>
                  <a:srgbClr val="0D0D0D"/>
                </a:solidFill>
                <a:highlight>
                  <a:srgbClr val="FFFFFF"/>
                </a:highlight>
              </a:rPr>
              <a:t>About</a:t>
            </a:r>
            <a:r>
              <a:rPr lang="pl-PL" i="0" dirty="0">
                <a:solidFill>
                  <a:srgbClr val="0D0D0D"/>
                </a:solidFill>
                <a:highlight>
                  <a:srgbClr val="FFFFFF"/>
                </a:highlight>
              </a:rPr>
              <a:t> </a:t>
            </a:r>
            <a:r>
              <a:rPr lang="pl-PL" i="0" dirty="0" err="1">
                <a:solidFill>
                  <a:srgbClr val="0D0D0D"/>
                </a:solidFill>
                <a:highlight>
                  <a:srgbClr val="FFFFFF"/>
                </a:highlight>
              </a:rPr>
              <a:t>Kombucha</a:t>
            </a:r>
            <a:r>
              <a:rPr lang="pl-PL" i="0" dirty="0">
                <a:solidFill>
                  <a:srgbClr val="0D0D0D"/>
                </a:solidFill>
                <a:highlight>
                  <a:srgbClr val="FFFFFF"/>
                </a:highlight>
              </a:rPr>
              <a:t> do zrównoważonego rozwoju znacznie poprawiło reputację marki, przyciągając świadomych ekologicznie klientów i przyczyniając się do dobrobytu społeczności</a:t>
            </a:r>
            <a:r>
              <a:rPr lang="en-US" i="0" dirty="0">
                <a:solidFill>
                  <a:srgbClr val="0D0D0D"/>
                </a:solidFill>
                <a:highlight>
                  <a:srgbClr val="FFFFFF"/>
                </a:highlight>
              </a:rPr>
              <a:t>.</a:t>
            </a:r>
            <a:endParaRPr dirty="0"/>
          </a:p>
          <a:p>
            <a:pPr marL="0" lvl="0" indent="0" algn="just" rtl="0">
              <a:lnSpc>
                <a:spcPct val="112727"/>
              </a:lnSpc>
              <a:spcBef>
                <a:spcPts val="0"/>
              </a:spcBef>
              <a:spcAft>
                <a:spcPts val="0"/>
              </a:spcAft>
              <a:buClr>
                <a:srgbClr val="595959"/>
              </a:buClr>
              <a:buSzPts val="2200"/>
              <a:buNone/>
            </a:pPr>
            <a:endParaRPr dirty="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pl-PL" i="0" dirty="0">
                <a:solidFill>
                  <a:srgbClr val="0D0D0D"/>
                </a:solidFill>
                <a:highlight>
                  <a:srgbClr val="FFFFFF"/>
                </a:highlight>
              </a:rPr>
              <a:t>Ich zaangażowanie w ochronę środowiska i lokalne wsparcie odegrało kluczową rolę w ich ekspansji i odporności, pokazując, że sukces biznesowy i zrównoważony rozwój mogą iść w parze</a:t>
            </a:r>
            <a:r>
              <a:rPr lang="en-US" i="0" dirty="0">
                <a:solidFill>
                  <a:srgbClr val="0D0D0D"/>
                </a:solidFill>
                <a:highlight>
                  <a:srgbClr val="FFFFFF"/>
                </a:highlight>
              </a:rPr>
              <a:t>.</a:t>
            </a:r>
            <a:endParaRPr dirty="0"/>
          </a:p>
          <a:p>
            <a:pPr marL="0" lvl="0" indent="0" algn="just" rtl="0">
              <a:lnSpc>
                <a:spcPct val="112727"/>
              </a:lnSpc>
              <a:spcBef>
                <a:spcPts val="0"/>
              </a:spcBef>
              <a:spcAft>
                <a:spcPts val="0"/>
              </a:spcAft>
              <a:buClr>
                <a:srgbClr val="595959"/>
              </a:buClr>
              <a:buSzPts val="2200"/>
              <a:buNone/>
            </a:pPr>
            <a:endParaRPr dirty="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pl-PL" i="0" dirty="0">
                <a:solidFill>
                  <a:srgbClr val="0D0D0D"/>
                </a:solidFill>
                <a:highlight>
                  <a:srgbClr val="FFFFFF"/>
                </a:highlight>
              </a:rPr>
              <a:t>Inicjatywy firmy, takie jak członkostwo w 1% for the Planet i szerokie zaangażowanie społeczne, nie tylko zapewniły lokalną dobrą wolę, ale także pozycjonują ją jako lidera w zakresie zrównoważonych praktyk biznesowych w branży napojów</a:t>
            </a:r>
            <a:r>
              <a:rPr lang="en-US" i="0" dirty="0">
                <a:solidFill>
                  <a:srgbClr val="0D0D0D"/>
                </a:solidFill>
                <a:highlight>
                  <a:srgbClr val="FFFFFF"/>
                </a:highlight>
              </a:rPr>
              <a:t>.</a:t>
            </a:r>
            <a:endParaRPr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22"/>
        <p:cNvGrpSpPr/>
        <p:nvPr/>
      </p:nvGrpSpPr>
      <p:grpSpPr>
        <a:xfrm>
          <a:off x="0" y="0"/>
          <a:ext cx="0" cy="0"/>
          <a:chOff x="0" y="0"/>
          <a:chExt cx="0" cy="0"/>
        </a:xfrm>
      </p:grpSpPr>
      <p:sp>
        <p:nvSpPr>
          <p:cNvPr id="623" name="Google Shape;623;p48"/>
          <p:cNvSpPr txBox="1">
            <a:spLocks noGrp="1"/>
          </p:cNvSpPr>
          <p:nvPr>
            <p:ph type="body" idx="1"/>
          </p:nvPr>
        </p:nvSpPr>
        <p:spPr>
          <a:xfrm>
            <a:off x="4484318" y="478851"/>
            <a:ext cx="6889315" cy="6269421"/>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D0D0D"/>
              </a:buClr>
              <a:buSzPts val="2200"/>
              <a:buNone/>
            </a:pPr>
            <a:r>
              <a:rPr lang="en-US" b="1" i="0" dirty="0">
                <a:solidFill>
                  <a:srgbClr val="0D0D0D"/>
                </a:solidFill>
                <a:highlight>
                  <a:srgbClr val="FFFFFF"/>
                </a:highlight>
              </a:rPr>
              <a:t>Problem</a:t>
            </a:r>
            <a:r>
              <a:rPr lang="pl-PL" b="1" i="0" dirty="0">
                <a:solidFill>
                  <a:srgbClr val="0D0D0D"/>
                </a:solidFill>
                <a:highlight>
                  <a:srgbClr val="FFFFFF"/>
                </a:highlight>
              </a:rPr>
              <a:t>y</a:t>
            </a:r>
            <a:r>
              <a:rPr lang="en-US" b="1" i="0" dirty="0">
                <a:solidFill>
                  <a:srgbClr val="0D0D0D"/>
                </a:solidFill>
                <a:highlight>
                  <a:srgbClr val="FFFFFF"/>
                </a:highlight>
              </a:rPr>
              <a:t>:</a:t>
            </a:r>
            <a:endParaRPr i="0" dirty="0">
              <a:solidFill>
                <a:srgbClr val="0D0D0D"/>
              </a:solidFill>
              <a:highlight>
                <a:srgbClr val="FFFFFF"/>
              </a:highlight>
            </a:endParaRPr>
          </a:p>
          <a:p>
            <a:pPr marL="0" lvl="0" indent="0" algn="just" rtl="0">
              <a:lnSpc>
                <a:spcPct val="100000"/>
              </a:lnSpc>
              <a:spcBef>
                <a:spcPts val="0"/>
              </a:spcBef>
              <a:spcAft>
                <a:spcPts val="0"/>
              </a:spcAft>
              <a:buClr>
                <a:srgbClr val="0D0D0D"/>
              </a:buClr>
              <a:buSzPts val="2200"/>
              <a:buNone/>
            </a:pPr>
            <a:r>
              <a:rPr lang="pl-PL" sz="2200" i="0" dirty="0">
                <a:solidFill>
                  <a:srgbClr val="0D0D0D"/>
                </a:solidFill>
                <a:highlight>
                  <a:srgbClr val="FFFFFF"/>
                </a:highlight>
              </a:rPr>
              <a:t>Założona w 2020 r. przez rodzeństwo </a:t>
            </a:r>
            <a:r>
              <a:rPr lang="pl-PL" sz="2200" i="0" dirty="0" err="1">
                <a:solidFill>
                  <a:srgbClr val="0D0D0D"/>
                </a:solidFill>
                <a:highlight>
                  <a:srgbClr val="FFFFFF"/>
                </a:highlight>
              </a:rPr>
              <a:t>Ruairi</a:t>
            </a:r>
            <a:r>
              <a:rPr lang="pl-PL" sz="2200" i="0" dirty="0">
                <a:solidFill>
                  <a:srgbClr val="0D0D0D"/>
                </a:solidFill>
                <a:highlight>
                  <a:srgbClr val="FFFFFF"/>
                </a:highlight>
              </a:rPr>
              <a:t> i </a:t>
            </a:r>
            <a:r>
              <a:rPr lang="pl-PL" sz="2200" i="0" dirty="0" err="1">
                <a:solidFill>
                  <a:srgbClr val="0D0D0D"/>
                </a:solidFill>
                <a:highlight>
                  <a:srgbClr val="FFFFFF"/>
                </a:highlight>
              </a:rPr>
              <a:t>Niamh</a:t>
            </a:r>
            <a:r>
              <a:rPr lang="pl-PL" sz="2200" i="0" dirty="0">
                <a:solidFill>
                  <a:srgbClr val="0D0D0D"/>
                </a:solidFill>
                <a:highlight>
                  <a:srgbClr val="FFFFFF"/>
                </a:highlight>
              </a:rPr>
              <a:t> </a:t>
            </a:r>
            <a:r>
              <a:rPr lang="pl-PL" sz="2200" i="0" dirty="0" err="1">
                <a:solidFill>
                  <a:srgbClr val="0D0D0D"/>
                </a:solidFill>
                <a:highlight>
                  <a:srgbClr val="FFFFFF"/>
                </a:highlight>
              </a:rPr>
              <a:t>Dooley</a:t>
            </a:r>
            <a:r>
              <a:rPr lang="pl-PL" sz="2200" i="0" dirty="0">
                <a:solidFill>
                  <a:srgbClr val="0D0D0D"/>
                </a:solidFill>
                <a:highlight>
                  <a:srgbClr val="FFFFFF"/>
                </a:highlight>
              </a:rPr>
              <a:t> w Irlandii firma </a:t>
            </a:r>
            <a:r>
              <a:rPr lang="pl-PL" sz="2200" i="0" dirty="0" err="1">
                <a:solidFill>
                  <a:srgbClr val="0D0D0D"/>
                </a:solidFill>
                <a:highlight>
                  <a:srgbClr val="FFFFFF"/>
                </a:highlight>
              </a:rPr>
              <a:t>BiaSol</a:t>
            </a:r>
            <a:r>
              <a:rPr lang="pl-PL" sz="2200" i="0" dirty="0">
                <a:solidFill>
                  <a:srgbClr val="0D0D0D"/>
                </a:solidFill>
                <a:highlight>
                  <a:srgbClr val="FFFFFF"/>
                </a:highlight>
              </a:rPr>
              <a:t> została zainicjowana w celu przeciwdziałania marnotrawieniu żywności i promowania zrównoważonego odżywiania poprzez zmianę przeznaczenia obfitego zużytego zboża z lokalnego przemysłu piwowarskiego</a:t>
            </a:r>
            <a:r>
              <a:rPr lang="en-US" sz="2200" i="0" dirty="0">
                <a:solidFill>
                  <a:srgbClr val="0D0D0D"/>
                </a:solidFill>
                <a:highlight>
                  <a:srgbClr val="FFFFFF"/>
                </a:highlight>
              </a:rPr>
              <a:t>.</a:t>
            </a:r>
            <a:endParaRPr sz="2200" dirty="0"/>
          </a:p>
          <a:p>
            <a:pPr marL="0" lvl="0" indent="0" algn="just" rtl="0">
              <a:lnSpc>
                <a:spcPct val="100000"/>
              </a:lnSpc>
              <a:spcBef>
                <a:spcPts val="0"/>
              </a:spcBef>
              <a:spcAft>
                <a:spcPts val="0"/>
              </a:spcAft>
              <a:buClr>
                <a:srgbClr val="0D0D0D"/>
              </a:buClr>
              <a:buSzPts val="2200"/>
              <a:buNone/>
            </a:pPr>
            <a:endParaRPr sz="2200" i="0" dirty="0">
              <a:solidFill>
                <a:srgbClr val="0D0D0D"/>
              </a:solidFill>
              <a:highlight>
                <a:srgbClr val="FFFFFF"/>
              </a:highlight>
            </a:endParaRPr>
          </a:p>
          <a:p>
            <a:pPr marL="0" lvl="0" indent="0" algn="just" rtl="0">
              <a:lnSpc>
                <a:spcPct val="100000"/>
              </a:lnSpc>
              <a:spcBef>
                <a:spcPts val="0"/>
              </a:spcBef>
              <a:spcAft>
                <a:spcPts val="0"/>
              </a:spcAft>
              <a:buClr>
                <a:srgbClr val="0D0D0D"/>
              </a:buClr>
              <a:buSzPts val="2200"/>
              <a:buNone/>
            </a:pPr>
            <a:r>
              <a:rPr lang="pl-PL" sz="2200" i="0" dirty="0">
                <a:solidFill>
                  <a:srgbClr val="0D0D0D"/>
                </a:solidFill>
                <a:highlight>
                  <a:srgbClr val="FFFFFF"/>
                </a:highlight>
              </a:rPr>
              <a:t>Pomysł ten powstał w okresie rosnącej globalnej świadomości na temat zrównoważonych praktyk i zdrowszych nawyków żywieniowych</a:t>
            </a:r>
            <a:r>
              <a:rPr lang="en-US" sz="2200" i="0" dirty="0">
                <a:solidFill>
                  <a:srgbClr val="0D0D0D"/>
                </a:solidFill>
                <a:highlight>
                  <a:srgbClr val="FFFFFF"/>
                </a:highlight>
              </a:rPr>
              <a:t>.</a:t>
            </a:r>
            <a:r>
              <a:rPr lang="en-US" sz="2200" dirty="0">
                <a:solidFill>
                  <a:srgbClr val="0D0D0D"/>
                </a:solidFill>
                <a:highlight>
                  <a:srgbClr val="FFFFFF"/>
                </a:highlight>
              </a:rPr>
              <a:t> </a:t>
            </a:r>
            <a:endParaRPr sz="2200" dirty="0"/>
          </a:p>
          <a:p>
            <a:pPr marL="0" lvl="0" indent="0" algn="just" rtl="0">
              <a:lnSpc>
                <a:spcPct val="100000"/>
              </a:lnSpc>
              <a:spcBef>
                <a:spcPts val="0"/>
              </a:spcBef>
              <a:spcAft>
                <a:spcPts val="0"/>
              </a:spcAft>
              <a:buClr>
                <a:srgbClr val="0D0D0D"/>
              </a:buClr>
              <a:buSzPts val="2200"/>
              <a:buNone/>
            </a:pPr>
            <a:endParaRPr sz="2200" dirty="0">
              <a:highlight>
                <a:srgbClr val="FFFFFF"/>
              </a:highlight>
            </a:endParaRPr>
          </a:p>
          <a:p>
            <a:pPr marL="0" lvl="0" indent="0" algn="just" rtl="0">
              <a:lnSpc>
                <a:spcPct val="100000"/>
              </a:lnSpc>
              <a:spcBef>
                <a:spcPts val="0"/>
              </a:spcBef>
              <a:spcAft>
                <a:spcPts val="0"/>
              </a:spcAft>
              <a:buClr>
                <a:srgbClr val="0D0D0D"/>
              </a:buClr>
              <a:buSzPts val="2200"/>
              <a:buNone/>
            </a:pPr>
            <a:r>
              <a:rPr lang="pl-PL" sz="2200" i="0" dirty="0">
                <a:solidFill>
                  <a:srgbClr val="0D0D0D"/>
                </a:solidFill>
                <a:highlight>
                  <a:srgbClr val="FFFFFF"/>
                </a:highlight>
              </a:rPr>
              <a:t>Poradzenie sobie z wyzwaniami związanymi z integracją tych zrównoważonych praktyk z rentownym modelem biznesowym, w szczególności z kwestiami logistycznymi związanymi z obsługą i przetwarzaniem zużytego ziarna, było kluczowe dla ich misji</a:t>
            </a:r>
            <a:r>
              <a:rPr lang="en-US" sz="2200" i="0" dirty="0">
                <a:solidFill>
                  <a:srgbClr val="0D0D0D"/>
                </a:solidFill>
                <a:highlight>
                  <a:srgbClr val="FFFFFF"/>
                </a:highlight>
              </a:rPr>
              <a:t>.</a:t>
            </a:r>
            <a:endParaRPr sz="2200" i="0" dirty="0">
              <a:highlight>
                <a:srgbClr val="FFFFFF"/>
              </a:highlight>
            </a:endParaRPr>
          </a:p>
        </p:txBody>
      </p:sp>
      <p:sp>
        <p:nvSpPr>
          <p:cNvPr id="624" name="Google Shape;624;p48"/>
          <p:cNvSpPr txBox="1">
            <a:spLocks noGrp="1"/>
          </p:cNvSpPr>
          <p:nvPr>
            <p:ph type="body" idx="2"/>
          </p:nvPr>
        </p:nvSpPr>
        <p:spPr>
          <a:xfrm>
            <a:off x="6911" y="745690"/>
            <a:ext cx="4477407" cy="268331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chemeClr val="lt1"/>
              </a:buClr>
              <a:buSzPts val="3600"/>
              <a:buNone/>
            </a:pPr>
            <a:r>
              <a:rPr lang="pl-PL" dirty="0"/>
              <a:t>Przykład </a:t>
            </a:r>
            <a:r>
              <a:rPr lang="en-US" dirty="0"/>
              <a:t>3</a:t>
            </a:r>
            <a:endParaRPr dirty="0"/>
          </a:p>
          <a:p>
            <a:pPr marL="0" lvl="0" indent="0" algn="ctr" rtl="0">
              <a:lnSpc>
                <a:spcPct val="90000"/>
              </a:lnSpc>
              <a:spcBef>
                <a:spcPts val="1000"/>
              </a:spcBef>
              <a:spcAft>
                <a:spcPts val="0"/>
              </a:spcAft>
              <a:buClr>
                <a:schemeClr val="lt1"/>
              </a:buClr>
              <a:buSzPts val="3600"/>
              <a:buNone/>
            </a:pPr>
            <a:r>
              <a:rPr lang="en-US" dirty="0" err="1"/>
              <a:t>BiaSol</a:t>
            </a:r>
            <a:r>
              <a:rPr lang="en-US" dirty="0"/>
              <a:t> -</a:t>
            </a:r>
            <a:r>
              <a:rPr lang="pl-PL" dirty="0"/>
              <a:t>Rewolucja w zrównoważonym rozwoju żywności</a:t>
            </a:r>
            <a:endParaRPr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28"/>
        <p:cNvGrpSpPr/>
        <p:nvPr/>
      </p:nvGrpSpPr>
      <p:grpSpPr>
        <a:xfrm>
          <a:off x="0" y="0"/>
          <a:ext cx="0" cy="0"/>
          <a:chOff x="0" y="0"/>
          <a:chExt cx="0" cy="0"/>
        </a:xfrm>
      </p:grpSpPr>
      <p:sp>
        <p:nvSpPr>
          <p:cNvPr id="629" name="Google Shape;629;p106"/>
          <p:cNvSpPr txBox="1">
            <a:spLocks noGrp="1"/>
          </p:cNvSpPr>
          <p:nvPr>
            <p:ph type="body" idx="2"/>
          </p:nvPr>
        </p:nvSpPr>
        <p:spPr>
          <a:xfrm>
            <a:off x="585216" y="0"/>
            <a:ext cx="10582656" cy="6508376"/>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endParaRPr i="0" dirty="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r>
              <a:rPr lang="en-US" sz="2200" i="0" dirty="0" err="1">
                <a:solidFill>
                  <a:srgbClr val="0D0D0D"/>
                </a:solidFill>
                <a:highlight>
                  <a:srgbClr val="FFFFFF"/>
                </a:highlight>
              </a:rPr>
              <a:t>BiaSol</a:t>
            </a:r>
            <a:r>
              <a:rPr lang="en-US" sz="2200" i="0" dirty="0">
                <a:solidFill>
                  <a:srgbClr val="0D0D0D"/>
                </a:solidFill>
                <a:highlight>
                  <a:srgbClr val="FFFFFF"/>
                </a:highlight>
              </a:rPr>
              <a:t> </a:t>
            </a:r>
            <a:r>
              <a:rPr lang="pl-PL" sz="2200" i="0" dirty="0">
                <a:solidFill>
                  <a:srgbClr val="0D0D0D"/>
                </a:solidFill>
                <a:highlight>
                  <a:srgbClr val="FFFFFF"/>
                </a:highlight>
              </a:rPr>
              <a:t>dołączyła do Irlandzkiej Karty Odpadów Żywnościowych w 2023 r., podkreślając swoje zaangażowanie w ograniczanie marnotrawienia żywności i wspieranie zrównoważonych praktyk branżowych</a:t>
            </a:r>
            <a:r>
              <a:rPr lang="en-US" sz="2200" i="0" dirty="0">
                <a:solidFill>
                  <a:srgbClr val="0D0D0D"/>
                </a:solidFill>
                <a:highlight>
                  <a:srgbClr val="FFFFFF"/>
                </a:highlight>
              </a:rPr>
              <a:t>.</a:t>
            </a:r>
            <a:endParaRPr sz="2200" b="1" i="0" dirty="0">
              <a:solidFill>
                <a:srgbClr val="0D0D0D"/>
              </a:solidFill>
              <a:highlight>
                <a:srgbClr val="FFFFFF"/>
              </a:highlight>
            </a:endParaRPr>
          </a:p>
          <a:p>
            <a:pPr marL="0" lvl="0" indent="0" algn="just" rtl="0">
              <a:lnSpc>
                <a:spcPct val="112727"/>
              </a:lnSpc>
              <a:spcBef>
                <a:spcPts val="0"/>
              </a:spcBef>
              <a:spcAft>
                <a:spcPts val="0"/>
              </a:spcAft>
              <a:buClr>
                <a:srgbClr val="0D0D0D"/>
              </a:buClr>
              <a:buSzPts val="2200"/>
              <a:buNone/>
            </a:pPr>
            <a:endParaRPr b="1" dirty="0">
              <a:solidFill>
                <a:srgbClr val="0D0D0D"/>
              </a:solidFill>
              <a:highlight>
                <a:srgbClr val="FFFFFF"/>
              </a:highlight>
            </a:endParaRPr>
          </a:p>
          <a:p>
            <a:pPr marL="0" lvl="0" indent="0" algn="just" rtl="0">
              <a:lnSpc>
                <a:spcPct val="100000"/>
              </a:lnSpc>
              <a:spcBef>
                <a:spcPts val="0"/>
              </a:spcBef>
              <a:spcAft>
                <a:spcPts val="0"/>
              </a:spcAft>
              <a:buClr>
                <a:srgbClr val="0D0D0D"/>
              </a:buClr>
              <a:buSzPts val="2200"/>
              <a:buNone/>
            </a:pPr>
            <a:r>
              <a:rPr lang="en-US" sz="2200" b="1" i="0" dirty="0" err="1">
                <a:solidFill>
                  <a:srgbClr val="0D0D0D"/>
                </a:solidFill>
                <a:highlight>
                  <a:srgbClr val="FFFFFF"/>
                </a:highlight>
              </a:rPr>
              <a:t>Interwencja</a:t>
            </a:r>
            <a:r>
              <a:rPr lang="en-US" sz="2200" b="1" i="0" dirty="0">
                <a:solidFill>
                  <a:srgbClr val="0D0D0D"/>
                </a:solidFill>
                <a:highlight>
                  <a:srgbClr val="FFFFFF"/>
                </a:highlight>
              </a:rPr>
              <a:t>:</a:t>
            </a:r>
            <a:endParaRPr sz="2200" dirty="0"/>
          </a:p>
          <a:p>
            <a:pPr marL="0" lvl="0" indent="0" algn="just" rtl="0">
              <a:lnSpc>
                <a:spcPct val="100000"/>
              </a:lnSpc>
              <a:spcBef>
                <a:spcPts val="0"/>
              </a:spcBef>
              <a:spcAft>
                <a:spcPts val="0"/>
              </a:spcAft>
              <a:buClr>
                <a:srgbClr val="0D0D0D"/>
              </a:buClr>
              <a:buSzPts val="2200"/>
              <a:buNone/>
            </a:pPr>
            <a:r>
              <a:rPr lang="en-US" sz="2200" i="0" dirty="0" err="1">
                <a:solidFill>
                  <a:srgbClr val="0D0D0D"/>
                </a:solidFill>
                <a:highlight>
                  <a:srgbClr val="FFFFFF"/>
                </a:highlight>
              </a:rPr>
              <a:t>BiaSol</a:t>
            </a:r>
            <a:r>
              <a:rPr lang="en-US" sz="2200" i="0" dirty="0">
                <a:solidFill>
                  <a:srgbClr val="0D0D0D"/>
                </a:solidFill>
                <a:highlight>
                  <a:srgbClr val="FFFFFF"/>
                </a:highlight>
              </a:rPr>
              <a:t> </a:t>
            </a:r>
            <a:r>
              <a:rPr lang="pl-PL" sz="2200" i="0" dirty="0">
                <a:solidFill>
                  <a:srgbClr val="0D0D0D"/>
                </a:solidFill>
                <a:highlight>
                  <a:srgbClr val="FFFFFF"/>
                </a:highlight>
              </a:rPr>
              <a:t>przyjęła kilka strategicznych podejść, aby sprostać tym wyzwaniom</a:t>
            </a:r>
            <a:r>
              <a:rPr lang="en-US" sz="2200" i="0" dirty="0">
                <a:solidFill>
                  <a:srgbClr val="0D0D0D"/>
                </a:solidFill>
                <a:highlight>
                  <a:srgbClr val="FFFFFF"/>
                </a:highlight>
              </a:rPr>
              <a:t>:</a:t>
            </a:r>
            <a:endParaRPr sz="2200" b="1" i="0" dirty="0">
              <a:solidFill>
                <a:srgbClr val="0D0D0D"/>
              </a:solidFill>
              <a:highlight>
                <a:srgbClr val="FFFFFF"/>
              </a:highlight>
            </a:endParaRPr>
          </a:p>
          <a:p>
            <a:pPr marL="114300" lvl="0" indent="-114300" algn="just" rtl="0">
              <a:lnSpc>
                <a:spcPct val="100000"/>
              </a:lnSpc>
              <a:spcBef>
                <a:spcPts val="0"/>
              </a:spcBef>
              <a:spcAft>
                <a:spcPts val="0"/>
              </a:spcAft>
              <a:buClr>
                <a:srgbClr val="0D0D0D"/>
              </a:buClr>
              <a:buSzPts val="2200"/>
              <a:buFont typeface="Arial"/>
              <a:buChar char="•"/>
            </a:pPr>
            <a:r>
              <a:rPr lang="pl-PL" sz="2200" i="0" dirty="0">
                <a:solidFill>
                  <a:srgbClr val="0D0D0D"/>
                </a:solidFill>
                <a:highlight>
                  <a:srgbClr val="FFFFFF"/>
                </a:highlight>
              </a:rPr>
              <a:t>Zmiana przeznaczenia zużytego ziarna: Opracowali innowacyjną metodę suszenia i mielenia zużytego ziarna z lokalnych browarów, przekształcając je w składnik o wysokiej zawartości błonnika, nadający się do różnych produktów spożywczych</a:t>
            </a:r>
            <a:r>
              <a:rPr lang="en-US" sz="2200" i="0" dirty="0">
                <a:solidFill>
                  <a:srgbClr val="0D0D0D"/>
                </a:solidFill>
                <a:highlight>
                  <a:srgbClr val="FFFFFF"/>
                </a:highlight>
              </a:rPr>
              <a:t>.</a:t>
            </a:r>
            <a:endParaRPr sz="2200" dirty="0"/>
          </a:p>
          <a:p>
            <a:pPr marL="114300" lvl="0" indent="-114300" algn="just" rtl="0">
              <a:lnSpc>
                <a:spcPct val="100000"/>
              </a:lnSpc>
              <a:spcBef>
                <a:spcPts val="0"/>
              </a:spcBef>
              <a:spcAft>
                <a:spcPts val="0"/>
              </a:spcAft>
              <a:buClr>
                <a:srgbClr val="0D0D0D"/>
              </a:buClr>
              <a:buSzPts val="2200"/>
              <a:buFont typeface="Arial"/>
              <a:buChar char="•"/>
            </a:pPr>
            <a:r>
              <a:rPr lang="pl-PL" sz="2200" i="0" dirty="0">
                <a:solidFill>
                  <a:srgbClr val="0D0D0D"/>
                </a:solidFill>
                <a:highlight>
                  <a:srgbClr val="FFFFFF"/>
                </a:highlight>
              </a:rPr>
              <a:t>Zmiana przeznaczenia zużytego ziarna: Opracowali innowacyjną metodę suszenia i mielenia zużytego ziarna z lokalnych browarów, przekształcając je w składnik o wysokiej zawartości błonnika, nadający się do różnych produktów spożywczych</a:t>
            </a:r>
            <a:r>
              <a:rPr lang="en-US" sz="2200" i="0" dirty="0">
                <a:solidFill>
                  <a:srgbClr val="0D0D0D"/>
                </a:solidFill>
                <a:highlight>
                  <a:srgbClr val="FFFFFF"/>
                </a:highlight>
              </a:rPr>
              <a:t>.</a:t>
            </a:r>
            <a:endParaRPr sz="2200" dirty="0"/>
          </a:p>
          <a:p>
            <a:pPr marL="114300" lvl="0" indent="-114300" algn="just" rtl="0">
              <a:lnSpc>
                <a:spcPct val="100000"/>
              </a:lnSpc>
              <a:spcBef>
                <a:spcPts val="0"/>
              </a:spcBef>
              <a:spcAft>
                <a:spcPts val="0"/>
              </a:spcAft>
              <a:buClr>
                <a:srgbClr val="0D0D0D"/>
              </a:buClr>
              <a:buSzPts val="2200"/>
              <a:buFont typeface="Arial"/>
              <a:buChar char="•"/>
            </a:pPr>
            <a:r>
              <a:rPr lang="pl-PL" sz="2200" i="0" dirty="0">
                <a:solidFill>
                  <a:srgbClr val="0D0D0D"/>
                </a:solidFill>
                <a:highlight>
                  <a:srgbClr val="FFFFFF"/>
                </a:highlight>
              </a:rPr>
              <a:t>Zaangażowanie społeczności i inicjatywy środowiskowe: Firma zobowiązała się do stosowania praktyk produkcji bezodpadowej, które kładą nacisk na efektywność wykorzystania zasobów i minimalny wpływ na środowisko. Zaangażowała się również w szeroko zakrojone działania edukacyjne na rzecz społeczności, aby promować zrównoważony styl życia i odpowiedzialną konsumpcję</a:t>
            </a:r>
            <a:r>
              <a:rPr lang="en-US" sz="2200" i="0" dirty="0">
                <a:solidFill>
                  <a:srgbClr val="0D0D0D"/>
                </a:solidFill>
                <a:highlight>
                  <a:srgbClr val="FFFFFF"/>
                </a:highlight>
              </a:rPr>
              <a:t>.</a:t>
            </a:r>
            <a:endParaRPr sz="2200"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33"/>
        <p:cNvGrpSpPr/>
        <p:nvPr/>
      </p:nvGrpSpPr>
      <p:grpSpPr>
        <a:xfrm>
          <a:off x="0" y="0"/>
          <a:ext cx="0" cy="0"/>
          <a:chOff x="0" y="0"/>
          <a:chExt cx="0" cy="0"/>
        </a:xfrm>
      </p:grpSpPr>
      <p:sp>
        <p:nvSpPr>
          <p:cNvPr id="634" name="Google Shape;634;p107"/>
          <p:cNvSpPr txBox="1">
            <a:spLocks noGrp="1"/>
          </p:cNvSpPr>
          <p:nvPr>
            <p:ph type="body" idx="2"/>
          </p:nvPr>
        </p:nvSpPr>
        <p:spPr>
          <a:xfrm>
            <a:off x="816464" y="614391"/>
            <a:ext cx="10052954" cy="5562291"/>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0D0D0D"/>
              </a:buClr>
              <a:buSzPts val="2200"/>
              <a:buNone/>
            </a:pPr>
            <a:r>
              <a:rPr lang="pl-PL" b="1" i="0" dirty="0">
                <a:solidFill>
                  <a:srgbClr val="0D0D0D"/>
                </a:solidFill>
                <a:highlight>
                  <a:srgbClr val="FFFFFF"/>
                </a:highlight>
              </a:rPr>
              <a:t>Wyniki</a:t>
            </a:r>
            <a:r>
              <a:rPr lang="en-US" b="1" i="0" dirty="0">
                <a:solidFill>
                  <a:srgbClr val="0D0D0D"/>
                </a:solidFill>
                <a:highlight>
                  <a:srgbClr val="FFFFFF"/>
                </a:highlight>
              </a:rPr>
              <a:t>:</a:t>
            </a:r>
            <a:endParaRPr i="0" dirty="0">
              <a:solidFill>
                <a:srgbClr val="033637"/>
              </a:solidFill>
              <a:highlight>
                <a:srgbClr val="FFFFFF"/>
              </a:highlight>
            </a:endParaRPr>
          </a:p>
          <a:p>
            <a:pPr marL="114300" lvl="0" indent="-114300" algn="just" rtl="0">
              <a:lnSpc>
                <a:spcPct val="112727"/>
              </a:lnSpc>
              <a:spcBef>
                <a:spcPts val="0"/>
              </a:spcBef>
              <a:spcAft>
                <a:spcPts val="0"/>
              </a:spcAft>
              <a:buClr>
                <a:srgbClr val="033637"/>
              </a:buClr>
              <a:buSzPts val="2200"/>
              <a:buFont typeface="Arial"/>
              <a:buChar char="•"/>
            </a:pPr>
            <a:r>
              <a:rPr lang="pl-PL" b="1" i="0" dirty="0">
                <a:solidFill>
                  <a:srgbClr val="033637"/>
                </a:solidFill>
                <a:highlight>
                  <a:srgbClr val="FFFFFF"/>
                </a:highlight>
              </a:rPr>
              <a:t>Korzyści dla środowiska: </a:t>
            </a:r>
            <a:r>
              <a:rPr lang="pl-PL" i="0" dirty="0">
                <a:solidFill>
                  <a:srgbClr val="033637"/>
                </a:solidFill>
                <a:highlight>
                  <a:srgbClr val="FFFFFF"/>
                </a:highlight>
              </a:rPr>
              <a:t>Przekształcając zużyte ziarno browarnicze w pożywne produkty spożywcze, </a:t>
            </a:r>
            <a:r>
              <a:rPr lang="pl-PL" i="0" dirty="0" err="1">
                <a:solidFill>
                  <a:srgbClr val="033637"/>
                </a:solidFill>
                <a:highlight>
                  <a:srgbClr val="FFFFFF"/>
                </a:highlight>
              </a:rPr>
              <a:t>BiaSol</a:t>
            </a:r>
            <a:r>
              <a:rPr lang="pl-PL" i="0" dirty="0">
                <a:solidFill>
                  <a:srgbClr val="033637"/>
                </a:solidFill>
                <a:highlight>
                  <a:srgbClr val="FFFFFF"/>
                </a:highlight>
              </a:rPr>
              <a:t> znacznie zmniejszył ilość odpadów organicznych trafiających na wysypiska śmieci, ograniczając tym samym emisję gazów cieplarnianych z rozkładu odpadów</a:t>
            </a:r>
            <a:r>
              <a:rPr lang="en-US" i="0" dirty="0">
                <a:solidFill>
                  <a:srgbClr val="033637"/>
                </a:solidFill>
                <a:highlight>
                  <a:srgbClr val="FFFFFF"/>
                </a:highlight>
              </a:rPr>
              <a:t>.</a:t>
            </a:r>
            <a:endParaRPr dirty="0"/>
          </a:p>
          <a:p>
            <a:pPr marL="114300" lvl="0" indent="-114300" algn="just" rtl="0">
              <a:lnSpc>
                <a:spcPct val="112727"/>
              </a:lnSpc>
              <a:spcBef>
                <a:spcPts val="0"/>
              </a:spcBef>
              <a:spcAft>
                <a:spcPts val="0"/>
              </a:spcAft>
              <a:buClr>
                <a:srgbClr val="0D0D0D"/>
              </a:buClr>
              <a:buSzPts val="2200"/>
              <a:buFont typeface="Arial"/>
              <a:buChar char="•"/>
            </a:pPr>
            <a:r>
              <a:rPr lang="pl-PL" b="1" i="0" dirty="0">
                <a:solidFill>
                  <a:srgbClr val="033637"/>
                </a:solidFill>
                <a:highlight>
                  <a:srgbClr val="FFFFFF"/>
                </a:highlight>
              </a:rPr>
              <a:t>Wpływ na markę i relacje ze społecznością: </a:t>
            </a:r>
            <a:r>
              <a:rPr lang="pl-PL" i="0" dirty="0">
                <a:solidFill>
                  <a:srgbClr val="033637"/>
                </a:solidFill>
                <a:highlight>
                  <a:srgbClr val="FFFFFF"/>
                </a:highlight>
              </a:rPr>
              <a:t>Te działania na rzecz zrównoważonego rozwoju nie tylko podniosły reputację marki </a:t>
            </a:r>
            <a:r>
              <a:rPr lang="pl-PL" i="0" dirty="0" err="1">
                <a:solidFill>
                  <a:srgbClr val="033637"/>
                </a:solidFill>
                <a:highlight>
                  <a:srgbClr val="FFFFFF"/>
                </a:highlight>
              </a:rPr>
              <a:t>BiaSol</a:t>
            </a:r>
            <a:r>
              <a:rPr lang="pl-PL" i="0" dirty="0">
                <a:solidFill>
                  <a:srgbClr val="033637"/>
                </a:solidFill>
                <a:highlight>
                  <a:srgbClr val="FFFFFF"/>
                </a:highlight>
              </a:rPr>
              <a:t> jako innowatora w zrównoważonej produkcji żywności, ale także zbudowały lojalną bazę konsumentów, którzy cenią etyczne i świadome ekologicznie firmy</a:t>
            </a:r>
            <a:r>
              <a:rPr lang="en-US" b="1" i="0" dirty="0">
                <a:solidFill>
                  <a:srgbClr val="033637"/>
                </a:solidFill>
                <a:highlight>
                  <a:srgbClr val="FFFFFF"/>
                </a:highlight>
              </a:rPr>
              <a:t>.</a:t>
            </a:r>
            <a:endParaRPr b="1" dirty="0"/>
          </a:p>
          <a:p>
            <a:pPr marL="114300" lvl="0" indent="-114300" algn="just" rtl="0">
              <a:lnSpc>
                <a:spcPct val="112727"/>
              </a:lnSpc>
              <a:spcBef>
                <a:spcPts val="0"/>
              </a:spcBef>
              <a:spcAft>
                <a:spcPts val="0"/>
              </a:spcAft>
              <a:buClr>
                <a:srgbClr val="0D0D0D"/>
              </a:buClr>
              <a:buSzPts val="2200"/>
              <a:buFont typeface="Arial"/>
              <a:buChar char="•"/>
            </a:pPr>
            <a:r>
              <a:rPr lang="pl-PL" b="1" i="0" dirty="0">
                <a:solidFill>
                  <a:srgbClr val="033637"/>
                </a:solidFill>
                <a:highlight>
                  <a:srgbClr val="FFFFFF"/>
                </a:highlight>
              </a:rPr>
              <a:t>Wiodąca pozycja w branży: </a:t>
            </a:r>
            <a:r>
              <a:rPr lang="pl-PL" i="0" dirty="0">
                <a:solidFill>
                  <a:srgbClr val="033637"/>
                </a:solidFill>
                <a:highlight>
                  <a:srgbClr val="FFFFFF"/>
                </a:highlight>
              </a:rPr>
              <a:t>Inicjatywy </a:t>
            </a:r>
            <a:r>
              <a:rPr lang="pl-PL" i="0" dirty="0" err="1">
                <a:solidFill>
                  <a:srgbClr val="033637"/>
                </a:solidFill>
                <a:highlight>
                  <a:srgbClr val="FFFFFF"/>
                </a:highlight>
              </a:rPr>
              <a:t>BiaSol</a:t>
            </a:r>
            <a:r>
              <a:rPr lang="pl-PL" i="0" dirty="0">
                <a:solidFill>
                  <a:srgbClr val="033637"/>
                </a:solidFill>
                <a:highlight>
                  <a:srgbClr val="FFFFFF"/>
                </a:highlight>
              </a:rPr>
              <a:t> ustanowiły ich liderami w branży, pokazując, w jaki sposób zrównoważone praktyki mogą być skutecznie zintegrowane z modelami biznesowymi z korzyścią dla środowiska, społeczności i gospodarki.</a:t>
            </a:r>
            <a:endParaRPr dirty="0"/>
          </a:p>
          <a:p>
            <a:pPr marL="457200" marR="0" lvl="0" indent="-228600" algn="just" rtl="0">
              <a:lnSpc>
                <a:spcPct val="103333"/>
              </a:lnSpc>
              <a:spcBef>
                <a:spcPts val="0"/>
              </a:spcBef>
              <a:spcAft>
                <a:spcPts val="0"/>
              </a:spcAft>
              <a:buClr>
                <a:srgbClr val="595959"/>
              </a:buClr>
              <a:buSzPts val="2400"/>
              <a:buFont typeface="Arial"/>
              <a:buNone/>
            </a:pPr>
            <a:endParaRPr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38"/>
        <p:cNvGrpSpPr/>
        <p:nvPr/>
      </p:nvGrpSpPr>
      <p:grpSpPr>
        <a:xfrm>
          <a:off x="0" y="0"/>
          <a:ext cx="0" cy="0"/>
          <a:chOff x="0" y="0"/>
          <a:chExt cx="0" cy="0"/>
        </a:xfrm>
      </p:grpSpPr>
      <p:pic>
        <p:nvPicPr>
          <p:cNvPr id="639" name="Google Shape;639;p51"/>
          <p:cNvPicPr preferRelativeResize="0">
            <a:picLocks noGrp="1"/>
          </p:cNvPicPr>
          <p:nvPr>
            <p:ph type="pic" idx="2"/>
          </p:nvPr>
        </p:nvPicPr>
        <p:blipFill rotWithShape="1">
          <a:blip r:embed="rId3">
            <a:alphaModFix/>
          </a:blip>
          <a:srcRect l="5809" r="5810"/>
          <a:stretch/>
        </p:blipFill>
        <p:spPr>
          <a:xfrm>
            <a:off x="0" y="-12700"/>
            <a:ext cx="12192000" cy="6870700"/>
          </a:xfrm>
          <a:prstGeom prst="rect">
            <a:avLst/>
          </a:prstGeom>
          <a:solidFill>
            <a:srgbClr val="BFBFBF"/>
          </a:solidFill>
          <a:ln>
            <a:noFill/>
          </a:ln>
        </p:spPr>
      </p:pic>
      <p:sp>
        <p:nvSpPr>
          <p:cNvPr id="640" name="Google Shape;640;p51"/>
          <p:cNvSpPr txBox="1">
            <a:spLocks noGrp="1"/>
          </p:cNvSpPr>
          <p:nvPr>
            <p:ph type="body" idx="1"/>
          </p:nvPr>
        </p:nvSpPr>
        <p:spPr>
          <a:xfrm>
            <a:off x="4295765" y="4695371"/>
            <a:ext cx="4064926" cy="577734"/>
          </a:xfrm>
          <a:prstGeom prst="rect">
            <a:avLst/>
          </a:prstGeom>
          <a:solidFill>
            <a:srgbClr val="73B64B"/>
          </a:solid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chemeClr val="lt1"/>
              </a:buClr>
              <a:buSzPts val="2400"/>
              <a:buNone/>
            </a:pPr>
            <a:r>
              <a:rPr lang="en-US" sz="3000" b="1"/>
              <a:t>Barack Obama</a:t>
            </a:r>
            <a:endParaRPr sz="3000" b="1" i="0">
              <a:solidFill>
                <a:schemeClr val="lt1"/>
              </a:solidFill>
            </a:endParaRPr>
          </a:p>
        </p:txBody>
      </p:sp>
      <p:sp>
        <p:nvSpPr>
          <p:cNvPr id="641" name="Google Shape;641;p51"/>
          <p:cNvSpPr txBox="1">
            <a:spLocks noGrp="1"/>
          </p:cNvSpPr>
          <p:nvPr>
            <p:ph type="body" idx="3"/>
          </p:nvPr>
        </p:nvSpPr>
        <p:spPr>
          <a:xfrm>
            <a:off x="2132674" y="2869205"/>
            <a:ext cx="8129850" cy="2240677"/>
          </a:xfrm>
          <a:prstGeom prst="rect">
            <a:avLst/>
          </a:prstGeom>
          <a:no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rgbClr val="595959"/>
              </a:buClr>
              <a:buSzPts val="3000"/>
              <a:buNone/>
            </a:pPr>
            <a:r>
              <a:rPr lang="en-US" sz="3000" b="1" dirty="0">
                <a:solidFill>
                  <a:srgbClr val="FFFF00"/>
                </a:solidFill>
                <a:latin typeface="Calibri"/>
                <a:ea typeface="Calibri"/>
                <a:cs typeface="Calibri"/>
                <a:sym typeface="Calibri"/>
              </a:rPr>
              <a:t>“</a:t>
            </a:r>
            <a:r>
              <a:rPr lang="pl-PL" sz="3000" b="1" dirty="0">
                <a:solidFill>
                  <a:srgbClr val="FFFF00"/>
                </a:solidFill>
                <a:latin typeface="Calibri"/>
                <a:ea typeface="Calibri"/>
                <a:cs typeface="Calibri"/>
                <a:sym typeface="Calibri"/>
              </a:rPr>
              <a:t>Jesteśmy pierwszym pokoleniem, które odczuwa skutki zmian klimatycznych i ostatnim, które może coś z tym zrobić</a:t>
            </a:r>
            <a:r>
              <a:rPr lang="en-US" sz="3000" b="1" dirty="0">
                <a:solidFill>
                  <a:srgbClr val="FFFF00"/>
                </a:solidFill>
                <a:latin typeface="Calibri"/>
                <a:ea typeface="Calibri"/>
                <a:cs typeface="Calibri"/>
                <a:sym typeface="Calibri"/>
              </a:rPr>
              <a:t>”</a:t>
            </a:r>
            <a:endParaRPr dirty="0">
              <a:solidFill>
                <a:srgbClr val="FFFF00"/>
              </a:solidFill>
            </a:endParaRPr>
          </a:p>
        </p:txBody>
      </p:sp>
      <p:grpSp>
        <p:nvGrpSpPr>
          <p:cNvPr id="642" name="Google Shape;642;p51"/>
          <p:cNvGrpSpPr/>
          <p:nvPr/>
        </p:nvGrpSpPr>
        <p:grpSpPr>
          <a:xfrm>
            <a:off x="5156825" y="1968478"/>
            <a:ext cx="1487826" cy="1083162"/>
            <a:chOff x="3400450" y="986392"/>
            <a:chExt cx="1487826" cy="1083162"/>
          </a:xfrm>
        </p:grpSpPr>
        <p:sp>
          <p:nvSpPr>
            <p:cNvPr id="643" name="Google Shape;643;p51"/>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644" name="Google Shape;644;p51"/>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68"/>
        <p:cNvGrpSpPr/>
        <p:nvPr/>
      </p:nvGrpSpPr>
      <p:grpSpPr>
        <a:xfrm>
          <a:off x="0" y="0"/>
          <a:ext cx="0" cy="0"/>
          <a:chOff x="0" y="0"/>
          <a:chExt cx="0" cy="0"/>
        </a:xfrm>
      </p:grpSpPr>
      <p:pic>
        <p:nvPicPr>
          <p:cNvPr id="569" name="Google Shape;569;p40"/>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570" name="Google Shape;570;p40"/>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dirty="0"/>
              <a:t>04</a:t>
            </a:r>
            <a:endParaRPr dirty="0"/>
          </a:p>
        </p:txBody>
      </p:sp>
      <p:sp>
        <p:nvSpPr>
          <p:cNvPr id="571" name="Google Shape;571;p40"/>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572" name="Google Shape;572;p40"/>
          <p:cNvSpPr txBox="1"/>
          <p:nvPr/>
        </p:nvSpPr>
        <p:spPr>
          <a:xfrm>
            <a:off x="6025679" y="4642627"/>
            <a:ext cx="4630545"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pl-PL" sz="3600" b="1" dirty="0">
                <a:solidFill>
                  <a:srgbClr val="73B64B"/>
                </a:solidFill>
                <a:latin typeface="Calibri"/>
                <a:ea typeface="Calibri"/>
                <a:cs typeface="Calibri"/>
                <a:sym typeface="Calibri"/>
              </a:rPr>
              <a:t>Test wiedzy</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8373550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5"/>
          <p:cNvSpPr txBox="1">
            <a:spLocks noGrp="1"/>
          </p:cNvSpPr>
          <p:nvPr>
            <p:ph type="body" idx="1"/>
          </p:nvPr>
        </p:nvSpPr>
        <p:spPr>
          <a:xfrm>
            <a:off x="4912293" y="84690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dirty="0"/>
              <a:t>OMÓWIENIE TEMATU</a:t>
            </a:r>
            <a:endParaRPr dirty="0"/>
          </a:p>
        </p:txBody>
      </p:sp>
      <p:sp>
        <p:nvSpPr>
          <p:cNvPr id="265" name="Google Shape;265;p5"/>
          <p:cNvSpPr txBox="1">
            <a:spLocks noGrp="1"/>
          </p:cNvSpPr>
          <p:nvPr>
            <p:ph type="body" idx="3"/>
          </p:nvPr>
        </p:nvSpPr>
        <p:spPr>
          <a:xfrm>
            <a:off x="3880331" y="614396"/>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a:t>01</a:t>
            </a:r>
            <a:endParaRPr/>
          </a:p>
        </p:txBody>
      </p:sp>
      <p:sp>
        <p:nvSpPr>
          <p:cNvPr id="266" name="Google Shape;266;p5"/>
          <p:cNvSpPr txBox="1">
            <a:spLocks noGrp="1"/>
          </p:cNvSpPr>
          <p:nvPr>
            <p:ph type="body" idx="4"/>
          </p:nvPr>
        </p:nvSpPr>
        <p:spPr>
          <a:xfrm>
            <a:off x="4912292" y="2770036"/>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dirty="0"/>
              <a:t>CELE</a:t>
            </a:r>
            <a:endParaRPr dirty="0"/>
          </a:p>
        </p:txBody>
      </p:sp>
      <p:sp>
        <p:nvSpPr>
          <p:cNvPr id="267" name="Google Shape;267;p5"/>
          <p:cNvSpPr txBox="1">
            <a:spLocks noGrp="1"/>
          </p:cNvSpPr>
          <p:nvPr>
            <p:ph type="body" idx="6"/>
          </p:nvPr>
        </p:nvSpPr>
        <p:spPr>
          <a:xfrm>
            <a:off x="4927790" y="4633833"/>
            <a:ext cx="6562677" cy="33941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73B64B"/>
              </a:buClr>
              <a:buSzPts val="2400"/>
              <a:buNone/>
            </a:pPr>
            <a:r>
              <a:rPr lang="en-US" dirty="0"/>
              <a:t>EFEKTY KSZTAŁCENIA</a:t>
            </a:r>
          </a:p>
        </p:txBody>
      </p:sp>
      <p:sp>
        <p:nvSpPr>
          <p:cNvPr id="268" name="Google Shape;268;p5"/>
          <p:cNvSpPr txBox="1">
            <a:spLocks noGrp="1"/>
          </p:cNvSpPr>
          <p:nvPr>
            <p:ph type="body" idx="9"/>
          </p:nvPr>
        </p:nvSpPr>
        <p:spPr>
          <a:xfrm>
            <a:off x="3918849" y="2558717"/>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a:t>02</a:t>
            </a:r>
            <a:endParaRPr/>
          </a:p>
        </p:txBody>
      </p:sp>
      <p:sp>
        <p:nvSpPr>
          <p:cNvPr id="269" name="Google Shape;269;p5"/>
          <p:cNvSpPr txBox="1">
            <a:spLocks noGrp="1"/>
          </p:cNvSpPr>
          <p:nvPr>
            <p:ph type="body" idx="13"/>
          </p:nvPr>
        </p:nvSpPr>
        <p:spPr>
          <a:xfrm>
            <a:off x="3918849" y="4410972"/>
            <a:ext cx="1232765" cy="955625"/>
          </a:xfrm>
          <a:prstGeom prst="rect">
            <a:avLst/>
          </a:prstGeom>
          <a:noFill/>
          <a:ln>
            <a:noFill/>
          </a:ln>
        </p:spPr>
        <p:txBody>
          <a:bodyPr spcFirstLastPara="1" wrap="square" lIns="91425" tIns="45700" rIns="91425" bIns="45700" anchor="t" anchorCtr="0">
            <a:noAutofit/>
          </a:bodyPr>
          <a:lstStyle/>
          <a:p>
            <a:pPr marL="0" lvl="0" indent="0" algn="l" rtl="0">
              <a:lnSpc>
                <a:spcPct val="130000"/>
              </a:lnSpc>
              <a:spcBef>
                <a:spcPts val="0"/>
              </a:spcBef>
              <a:spcAft>
                <a:spcPts val="0"/>
              </a:spcAft>
              <a:buClr>
                <a:schemeClr val="lt1"/>
              </a:buClr>
              <a:buSzPts val="3600"/>
              <a:buNone/>
            </a:pPr>
            <a:r>
              <a:rPr lang="en-US" sz="3600"/>
              <a:t>03</a:t>
            </a:r>
            <a:endParaRPr/>
          </a:p>
        </p:txBody>
      </p:sp>
      <p:sp>
        <p:nvSpPr>
          <p:cNvPr id="270" name="Google Shape;270;p5"/>
          <p:cNvSpPr/>
          <p:nvPr/>
        </p:nvSpPr>
        <p:spPr>
          <a:xfrm>
            <a:off x="3880331" y="2232539"/>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sp>
        <p:nvSpPr>
          <p:cNvPr id="271" name="Google Shape;271;p5"/>
          <p:cNvSpPr/>
          <p:nvPr/>
        </p:nvSpPr>
        <p:spPr>
          <a:xfrm>
            <a:off x="3880331" y="4245771"/>
            <a:ext cx="7452000" cy="30761"/>
          </a:xfrm>
          <a:prstGeom prst="rect">
            <a:avLst/>
          </a:prstGeom>
          <a:solidFill>
            <a:srgbClr val="73B64B"/>
          </a:solidFill>
          <a:ln w="12700" cap="flat" cmpd="sng">
            <a:solidFill>
              <a:srgbClr val="73B64B"/>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Calibri"/>
              <a:ea typeface="Calibri"/>
              <a:cs typeface="Calibri"/>
              <a:sym typeface="Calibri"/>
            </a:endParaRPr>
          </a:p>
        </p:txBody>
      </p:sp>
      <p:pic>
        <p:nvPicPr>
          <p:cNvPr id="5" name="Picture Placeholder 4">
            <a:extLst>
              <a:ext uri="{FF2B5EF4-FFF2-40B4-BE49-F238E27FC236}">
                <a16:creationId xmlns:a16="http://schemas.microsoft.com/office/drawing/2014/main" xmlns="" id="{F0184F3A-CDEB-218B-5305-FD3F02E90CAE}"/>
              </a:ext>
            </a:extLst>
          </p:cNvPr>
          <p:cNvPicPr>
            <a:picLocks noGrp="1" noChangeAspect="1"/>
          </p:cNvPicPr>
          <p:nvPr>
            <p:ph type="pic" idx="8"/>
          </p:nvPr>
        </p:nvPicPr>
        <p:blipFill>
          <a:blip r:embed="rId3"/>
          <a:srcRect l="15293" r="15293"/>
          <a:stretch>
            <a:fillRect/>
          </a:stretch>
        </p:blipFill>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658" name="Google Shape;658;p53"/>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Q1</a:t>
            </a:r>
            <a:endParaRPr/>
          </a:p>
        </p:txBody>
      </p:sp>
      <p:sp>
        <p:nvSpPr>
          <p:cNvPr id="659" name="Google Shape;659;p53"/>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0"/>
              </a:spcBef>
              <a:spcAft>
                <a:spcPts val="0"/>
              </a:spcAft>
              <a:buClr>
                <a:srgbClr val="595959"/>
              </a:buClr>
              <a:buSzPts val="2400"/>
              <a:buNone/>
            </a:pPr>
            <a:r>
              <a:rPr lang="pl-PL" b="1" dirty="0">
                <a:solidFill>
                  <a:srgbClr val="000000"/>
                </a:solidFill>
              </a:rPr>
              <a:t>Jaki jest główny cel zrównoważonych praktyk biznesowych</a:t>
            </a:r>
            <a:r>
              <a:rPr lang="en-US" b="1" dirty="0">
                <a:solidFill>
                  <a:srgbClr val="000000"/>
                </a:solidFill>
              </a:rPr>
              <a:t>?</a:t>
            </a:r>
            <a:endParaRPr b="1" dirty="0">
              <a:solidFill>
                <a:srgbClr val="000000"/>
              </a:solidFill>
            </a:endParaRPr>
          </a:p>
          <a:p>
            <a:pPr lvl="0" indent="-457200" algn="just" rtl="0">
              <a:lnSpc>
                <a:spcPct val="150000"/>
              </a:lnSpc>
              <a:spcBef>
                <a:spcPts val="0"/>
              </a:spcBef>
              <a:spcAft>
                <a:spcPts val="0"/>
              </a:spcAft>
              <a:buClr>
                <a:srgbClr val="595959"/>
              </a:buClr>
              <a:buSzPts val="2400"/>
              <a:buAutoNum type="alphaUcParenR"/>
            </a:pPr>
            <a:r>
              <a:rPr lang="pl-PL" dirty="0">
                <a:solidFill>
                  <a:srgbClr val="000000"/>
                </a:solidFill>
              </a:rPr>
              <a:t>Maksymalizacja krótkoterminowych zysków za wszelką cenę</a:t>
            </a:r>
          </a:p>
          <a:p>
            <a:pPr lvl="0" indent="-457200" algn="just" rtl="0">
              <a:lnSpc>
                <a:spcPct val="150000"/>
              </a:lnSpc>
              <a:spcBef>
                <a:spcPts val="0"/>
              </a:spcBef>
              <a:spcAft>
                <a:spcPts val="0"/>
              </a:spcAft>
              <a:buClr>
                <a:srgbClr val="595959"/>
              </a:buClr>
              <a:buSzPts val="2400"/>
              <a:buAutoNum type="alphaUcParenR"/>
            </a:pPr>
            <a:r>
              <a:rPr lang="pl-PL" dirty="0">
                <a:solidFill>
                  <a:srgbClr val="000000"/>
                </a:solidFill>
              </a:rPr>
              <a:t>Obniżenie standardów etycznych w celu zwiększenia udziału w rynku</a:t>
            </a:r>
          </a:p>
          <a:p>
            <a:pPr lvl="0" indent="-457200" algn="just" rtl="0">
              <a:lnSpc>
                <a:spcPct val="150000"/>
              </a:lnSpc>
              <a:spcBef>
                <a:spcPts val="0"/>
              </a:spcBef>
              <a:spcAft>
                <a:spcPts val="0"/>
              </a:spcAft>
              <a:buClr>
                <a:srgbClr val="595959"/>
              </a:buClr>
              <a:buSzPts val="2400"/>
              <a:buAutoNum type="alphaUcParenR"/>
            </a:pPr>
            <a:r>
              <a:rPr lang="pl-PL" dirty="0">
                <a:solidFill>
                  <a:srgbClr val="000000"/>
                </a:solidFill>
              </a:rPr>
              <a:t>Równoważenie aspektów środowiskowych, społecznych i ekonomicznych</a:t>
            </a:r>
          </a:p>
          <a:p>
            <a:pPr lvl="0" indent="-457200" algn="just" rtl="0">
              <a:lnSpc>
                <a:spcPct val="150000"/>
              </a:lnSpc>
              <a:spcBef>
                <a:spcPts val="0"/>
              </a:spcBef>
              <a:spcAft>
                <a:spcPts val="0"/>
              </a:spcAft>
              <a:buClr>
                <a:srgbClr val="595959"/>
              </a:buClr>
              <a:buSzPts val="2400"/>
              <a:buAutoNum type="alphaUcParenR"/>
            </a:pPr>
            <a:r>
              <a:rPr lang="pl-PL" dirty="0">
                <a:solidFill>
                  <a:srgbClr val="000000"/>
                </a:solidFill>
              </a:rPr>
              <a:t>Skupianie się wyłącznie na interesach akcjonariuszy</a:t>
            </a:r>
            <a:endParaRPr dirty="0">
              <a:solidFill>
                <a:srgbClr val="000000"/>
              </a:solidFil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63"/>
        <p:cNvGrpSpPr/>
        <p:nvPr/>
      </p:nvGrpSpPr>
      <p:grpSpPr>
        <a:xfrm>
          <a:off x="0" y="0"/>
          <a:ext cx="0" cy="0"/>
          <a:chOff x="0" y="0"/>
          <a:chExt cx="0" cy="0"/>
        </a:xfrm>
      </p:grpSpPr>
      <p:sp>
        <p:nvSpPr>
          <p:cNvPr id="664" name="Google Shape;664;p54"/>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Q2</a:t>
            </a:r>
            <a:endParaRPr/>
          </a:p>
        </p:txBody>
      </p:sp>
      <p:sp>
        <p:nvSpPr>
          <p:cNvPr id="665" name="Google Shape;665;p54"/>
          <p:cNvSpPr txBox="1">
            <a:spLocks noGrp="1"/>
          </p:cNvSpPr>
          <p:nvPr>
            <p:ph type="body" idx="2"/>
          </p:nvPr>
        </p:nvSpPr>
        <p:spPr>
          <a:xfrm>
            <a:off x="904856" y="2457445"/>
            <a:ext cx="10479218" cy="3781929"/>
          </a:xfrm>
          <a:prstGeom prst="rect">
            <a:avLst/>
          </a:prstGeom>
          <a:noFill/>
          <a:ln>
            <a:noFill/>
          </a:ln>
        </p:spPr>
        <p:txBody>
          <a:bodyPr spcFirstLastPara="1" wrap="square" lIns="91425" tIns="45700" rIns="91425" bIns="45700" anchor="t" anchorCtr="0">
            <a:noAutofit/>
          </a:bodyPr>
          <a:lstStyle/>
          <a:p>
            <a:pPr marL="228600" lvl="0" indent="-228600" algn="l" rtl="0">
              <a:lnSpc>
                <a:spcPct val="150000"/>
              </a:lnSpc>
              <a:spcBef>
                <a:spcPts val="0"/>
              </a:spcBef>
              <a:spcAft>
                <a:spcPts val="0"/>
              </a:spcAft>
              <a:buClr>
                <a:srgbClr val="595959"/>
              </a:buClr>
              <a:buSzPts val="2400"/>
              <a:buNone/>
            </a:pPr>
            <a:r>
              <a:rPr lang="pl-PL" b="1" dirty="0">
                <a:solidFill>
                  <a:srgbClr val="000000"/>
                </a:solidFill>
              </a:rPr>
              <a:t>Która strategia jest powszechnie stosowana przez firmy w celu zmniejszenia ich śladu węglowego</a:t>
            </a:r>
            <a:r>
              <a:rPr lang="en-US" b="1" dirty="0">
                <a:solidFill>
                  <a:srgbClr val="000000"/>
                </a:solidFill>
              </a:rPr>
              <a:t>?</a:t>
            </a:r>
            <a:endParaRPr b="1" dirty="0">
              <a:solidFill>
                <a:srgbClr val="000000"/>
              </a:solidFill>
            </a:endParaRPr>
          </a:p>
          <a:p>
            <a:pPr lvl="0" indent="-457200" algn="l" rtl="0">
              <a:lnSpc>
                <a:spcPct val="150000"/>
              </a:lnSpc>
              <a:spcBef>
                <a:spcPts val="0"/>
              </a:spcBef>
              <a:spcAft>
                <a:spcPts val="0"/>
              </a:spcAft>
              <a:buClr>
                <a:srgbClr val="595959"/>
              </a:buClr>
              <a:buSzPts val="2400"/>
              <a:buAutoNum type="alphaUcParenR"/>
            </a:pPr>
            <a:r>
              <a:rPr lang="pl-PL" dirty="0">
                <a:solidFill>
                  <a:srgbClr val="000000"/>
                </a:solidFill>
              </a:rPr>
              <a:t>Rosnąca zależność od paliw kopalnych</a:t>
            </a:r>
          </a:p>
          <a:p>
            <a:pPr lvl="0" indent="-457200" algn="l" rtl="0">
              <a:lnSpc>
                <a:spcPct val="150000"/>
              </a:lnSpc>
              <a:spcBef>
                <a:spcPts val="0"/>
              </a:spcBef>
              <a:spcAft>
                <a:spcPts val="0"/>
              </a:spcAft>
              <a:buClr>
                <a:srgbClr val="595959"/>
              </a:buClr>
              <a:buSzPts val="2400"/>
              <a:buAutoNum type="alphaUcParenR"/>
            </a:pPr>
            <a:r>
              <a:rPr lang="pl-PL" dirty="0">
                <a:solidFill>
                  <a:srgbClr val="000000"/>
                </a:solidFill>
              </a:rPr>
              <a:t>Rozbudowa przestrzeni biurowych i infrastruktury fizycznej</a:t>
            </a:r>
          </a:p>
          <a:p>
            <a:pPr lvl="0" indent="-457200" algn="l" rtl="0">
              <a:lnSpc>
                <a:spcPct val="150000"/>
              </a:lnSpc>
              <a:spcBef>
                <a:spcPts val="0"/>
              </a:spcBef>
              <a:spcAft>
                <a:spcPts val="0"/>
              </a:spcAft>
              <a:buClr>
                <a:srgbClr val="595959"/>
              </a:buClr>
              <a:buSzPts val="2400"/>
              <a:buAutoNum type="alphaUcParenR"/>
            </a:pPr>
            <a:r>
              <a:rPr lang="pl-PL" dirty="0">
                <a:solidFill>
                  <a:srgbClr val="000000"/>
                </a:solidFill>
              </a:rPr>
              <a:t>Inwestowanie w odnawialne źródła energii, takie jak energia słoneczna i wiatrowa</a:t>
            </a:r>
          </a:p>
          <a:p>
            <a:pPr lvl="0" indent="-457200" algn="l" rtl="0">
              <a:lnSpc>
                <a:spcPct val="150000"/>
              </a:lnSpc>
              <a:spcBef>
                <a:spcPts val="0"/>
              </a:spcBef>
              <a:spcAft>
                <a:spcPts val="0"/>
              </a:spcAft>
              <a:buClr>
                <a:srgbClr val="595959"/>
              </a:buClr>
              <a:buSzPts val="2400"/>
              <a:buAutoNum type="alphaUcParenR"/>
            </a:pPr>
            <a:r>
              <a:rPr lang="pl-PL" dirty="0">
                <a:solidFill>
                  <a:srgbClr val="000000"/>
                </a:solidFill>
              </a:rPr>
              <a:t>Obniżenie kosztów poprzez ograniczenie gospodarki odpadami</a:t>
            </a:r>
            <a:endParaRPr dirty="0">
              <a:solidFill>
                <a:srgbClr val="000000"/>
              </a:solidFil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69"/>
        <p:cNvGrpSpPr/>
        <p:nvPr/>
      </p:nvGrpSpPr>
      <p:grpSpPr>
        <a:xfrm>
          <a:off x="0" y="0"/>
          <a:ext cx="0" cy="0"/>
          <a:chOff x="0" y="0"/>
          <a:chExt cx="0" cy="0"/>
        </a:xfrm>
      </p:grpSpPr>
      <p:sp>
        <p:nvSpPr>
          <p:cNvPr id="670" name="Google Shape;670;p55"/>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Q3</a:t>
            </a:r>
            <a:endParaRPr/>
          </a:p>
        </p:txBody>
      </p:sp>
      <p:sp>
        <p:nvSpPr>
          <p:cNvPr id="671" name="Google Shape;671;p55"/>
          <p:cNvSpPr txBox="1">
            <a:spLocks noGrp="1"/>
          </p:cNvSpPr>
          <p:nvPr>
            <p:ph type="body" idx="2"/>
          </p:nvPr>
        </p:nvSpPr>
        <p:spPr>
          <a:xfrm>
            <a:off x="904856" y="2169459"/>
            <a:ext cx="10479218" cy="4500282"/>
          </a:xfrm>
          <a:prstGeom prst="rect">
            <a:avLst/>
          </a:prstGeom>
          <a:noFill/>
          <a:ln>
            <a:noFill/>
          </a:ln>
        </p:spPr>
        <p:txBody>
          <a:bodyPr spcFirstLastPara="1" wrap="square" lIns="91425" tIns="45700" rIns="91425" bIns="45700" anchor="t" anchorCtr="0">
            <a:noAutofit/>
          </a:bodyPr>
          <a:lstStyle/>
          <a:p>
            <a:pPr marL="228600" lvl="0" indent="-228600" algn="l" rtl="0">
              <a:lnSpc>
                <a:spcPct val="150000"/>
              </a:lnSpc>
              <a:spcBef>
                <a:spcPts val="0"/>
              </a:spcBef>
              <a:spcAft>
                <a:spcPts val="0"/>
              </a:spcAft>
              <a:buClr>
                <a:srgbClr val="595959"/>
              </a:buClr>
              <a:buSzPts val="2400"/>
              <a:buNone/>
            </a:pPr>
            <a:r>
              <a:rPr lang="pl-PL" b="1" dirty="0">
                <a:solidFill>
                  <a:srgbClr val="000000"/>
                </a:solidFill>
              </a:rPr>
              <a:t>Która z poniższych praktyk jest przykładem zrównoważonego pozyskiwania surowców</a:t>
            </a:r>
            <a:r>
              <a:rPr lang="en-US" b="1" dirty="0">
                <a:solidFill>
                  <a:srgbClr val="000000"/>
                </a:solidFill>
              </a:rPr>
              <a:t>?</a:t>
            </a:r>
            <a:endParaRPr b="1" dirty="0">
              <a:solidFill>
                <a:srgbClr val="000000"/>
              </a:solidFill>
            </a:endParaRPr>
          </a:p>
          <a:p>
            <a:pPr lvl="0" indent="-457200" algn="l" rtl="0">
              <a:lnSpc>
                <a:spcPct val="150000"/>
              </a:lnSpc>
              <a:spcBef>
                <a:spcPts val="0"/>
              </a:spcBef>
              <a:spcAft>
                <a:spcPts val="0"/>
              </a:spcAft>
              <a:buClr>
                <a:srgbClr val="595959"/>
              </a:buClr>
              <a:buSzPts val="2400"/>
              <a:buAutoNum type="alphaUcParenR"/>
            </a:pPr>
            <a:r>
              <a:rPr lang="pl-PL" dirty="0">
                <a:solidFill>
                  <a:srgbClr val="000000"/>
                </a:solidFill>
              </a:rPr>
              <a:t>Zamawianie materiałów bez względu na ich pochodzenie</a:t>
            </a:r>
          </a:p>
          <a:p>
            <a:pPr lvl="0" indent="-457200" algn="l" rtl="0">
              <a:lnSpc>
                <a:spcPct val="150000"/>
              </a:lnSpc>
              <a:spcBef>
                <a:spcPts val="0"/>
              </a:spcBef>
              <a:spcAft>
                <a:spcPts val="0"/>
              </a:spcAft>
              <a:buClr>
                <a:srgbClr val="595959"/>
              </a:buClr>
              <a:buSzPts val="2400"/>
              <a:buAutoNum type="alphaUcParenR"/>
            </a:pPr>
            <a:r>
              <a:rPr lang="pl-PL" dirty="0">
                <a:solidFill>
                  <a:srgbClr val="000000"/>
                </a:solidFill>
              </a:rPr>
              <a:t>Ignorowanie praktyk sprawiedliwego handlu</a:t>
            </a:r>
          </a:p>
          <a:p>
            <a:pPr lvl="0" indent="-457200" algn="l" rtl="0">
              <a:lnSpc>
                <a:spcPct val="150000"/>
              </a:lnSpc>
              <a:spcBef>
                <a:spcPts val="0"/>
              </a:spcBef>
              <a:spcAft>
                <a:spcPts val="0"/>
              </a:spcAft>
              <a:buClr>
                <a:srgbClr val="595959"/>
              </a:buClr>
              <a:buSzPts val="2400"/>
              <a:buAutoNum type="alphaUcParenR"/>
            </a:pPr>
            <a:r>
              <a:rPr lang="pl-PL" dirty="0">
                <a:solidFill>
                  <a:srgbClr val="000000"/>
                </a:solidFill>
              </a:rPr>
              <a:t>Priorytetowe traktowanie tanich dostawców bez względu na ich wpływ na środowisko naturalne</a:t>
            </a:r>
          </a:p>
          <a:p>
            <a:pPr lvl="0" indent="-457200" algn="l" rtl="0">
              <a:lnSpc>
                <a:spcPct val="150000"/>
              </a:lnSpc>
              <a:spcBef>
                <a:spcPts val="0"/>
              </a:spcBef>
              <a:spcAft>
                <a:spcPts val="0"/>
              </a:spcAft>
              <a:buClr>
                <a:srgbClr val="595959"/>
              </a:buClr>
              <a:buSzPts val="2400"/>
              <a:buAutoNum type="alphaUcParenR"/>
            </a:pPr>
            <a:r>
              <a:rPr lang="pl-PL" dirty="0">
                <a:solidFill>
                  <a:srgbClr val="000000"/>
                </a:solidFill>
              </a:rPr>
              <a:t>Wybieranie dostawców, którzy przestrzegają standardów środowiskowych i społecznych</a:t>
            </a:r>
            <a:endParaRPr dirty="0">
              <a:solidFill>
                <a:srgbClr val="000000"/>
              </a:solidFil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sp>
        <p:nvSpPr>
          <p:cNvPr id="676" name="Google Shape;676;p56"/>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Q4</a:t>
            </a:r>
            <a:endParaRPr/>
          </a:p>
        </p:txBody>
      </p:sp>
      <p:sp>
        <p:nvSpPr>
          <p:cNvPr id="677" name="Google Shape;677;p56"/>
          <p:cNvSpPr txBox="1">
            <a:spLocks noGrp="1"/>
          </p:cNvSpPr>
          <p:nvPr>
            <p:ph type="body" idx="2"/>
          </p:nvPr>
        </p:nvSpPr>
        <p:spPr>
          <a:xfrm>
            <a:off x="623309" y="2060918"/>
            <a:ext cx="10479218" cy="4483317"/>
          </a:xfrm>
          <a:prstGeom prst="rect">
            <a:avLst/>
          </a:prstGeom>
          <a:noFill/>
          <a:ln>
            <a:noFill/>
          </a:ln>
        </p:spPr>
        <p:txBody>
          <a:bodyPr spcFirstLastPara="1" wrap="square" lIns="91425" tIns="45700" rIns="91425" bIns="45700" anchor="t" anchorCtr="0">
            <a:noAutofit/>
          </a:bodyPr>
          <a:lstStyle/>
          <a:p>
            <a:pPr marL="228600" lvl="0" indent="-228600" algn="l" rtl="0">
              <a:lnSpc>
                <a:spcPct val="150000"/>
              </a:lnSpc>
              <a:spcBef>
                <a:spcPts val="0"/>
              </a:spcBef>
              <a:spcAft>
                <a:spcPts val="0"/>
              </a:spcAft>
              <a:buClr>
                <a:srgbClr val="595959"/>
              </a:buClr>
              <a:buSzPts val="2400"/>
              <a:buNone/>
            </a:pPr>
            <a:r>
              <a:rPr lang="pl-PL" b="1" dirty="0">
                <a:solidFill>
                  <a:srgbClr val="000000"/>
                </a:solidFill>
              </a:rPr>
              <a:t>Która z poniższych praktyk jest przykładem zrównoważonego pozyskiwania surowców</a:t>
            </a:r>
            <a:r>
              <a:rPr lang="en-US" b="1" dirty="0">
                <a:solidFill>
                  <a:srgbClr val="000000"/>
                </a:solidFill>
              </a:rPr>
              <a:t>?</a:t>
            </a:r>
            <a:endParaRPr b="1" dirty="0">
              <a:solidFill>
                <a:srgbClr val="000000"/>
              </a:solidFill>
            </a:endParaRPr>
          </a:p>
          <a:p>
            <a:pPr lvl="0" indent="-457200" algn="l" rtl="0">
              <a:lnSpc>
                <a:spcPct val="150000"/>
              </a:lnSpc>
              <a:spcBef>
                <a:spcPts val="0"/>
              </a:spcBef>
              <a:spcAft>
                <a:spcPts val="0"/>
              </a:spcAft>
              <a:buClr>
                <a:srgbClr val="595959"/>
              </a:buClr>
              <a:buSzPts val="2400"/>
              <a:buAutoNum type="alphaUcParenR"/>
            </a:pPr>
            <a:r>
              <a:rPr lang="pl-PL" dirty="0">
                <a:solidFill>
                  <a:srgbClr val="000000"/>
                </a:solidFill>
              </a:rPr>
              <a:t>Zamawianie materiałów bez względu na ich pochodzenie </a:t>
            </a:r>
          </a:p>
          <a:p>
            <a:pPr lvl="0" indent="-457200" algn="l" rtl="0">
              <a:lnSpc>
                <a:spcPct val="150000"/>
              </a:lnSpc>
              <a:spcBef>
                <a:spcPts val="0"/>
              </a:spcBef>
              <a:spcAft>
                <a:spcPts val="0"/>
              </a:spcAft>
              <a:buClr>
                <a:srgbClr val="595959"/>
              </a:buClr>
              <a:buSzPts val="2400"/>
              <a:buAutoNum type="alphaUcParenR"/>
            </a:pPr>
            <a:r>
              <a:rPr lang="pl-PL" dirty="0">
                <a:solidFill>
                  <a:srgbClr val="000000"/>
                </a:solidFill>
              </a:rPr>
              <a:t>Ignorowanie praktyk sprawiedliwego handlu </a:t>
            </a:r>
          </a:p>
          <a:p>
            <a:pPr lvl="0" indent="-457200" algn="l" rtl="0">
              <a:lnSpc>
                <a:spcPct val="150000"/>
              </a:lnSpc>
              <a:spcBef>
                <a:spcPts val="0"/>
              </a:spcBef>
              <a:spcAft>
                <a:spcPts val="0"/>
              </a:spcAft>
              <a:buClr>
                <a:srgbClr val="595959"/>
              </a:buClr>
              <a:buSzPts val="2400"/>
              <a:buAutoNum type="alphaUcParenR"/>
            </a:pPr>
            <a:r>
              <a:rPr lang="pl-PL" dirty="0">
                <a:solidFill>
                  <a:srgbClr val="000000"/>
                </a:solidFill>
              </a:rPr>
              <a:t>Priorytetowe traktowanie tanich dostawców bez względu na ich wpływ na środowisko naturalne</a:t>
            </a:r>
          </a:p>
          <a:p>
            <a:pPr lvl="0" indent="-457200" algn="l" rtl="0">
              <a:lnSpc>
                <a:spcPct val="150000"/>
              </a:lnSpc>
              <a:spcBef>
                <a:spcPts val="0"/>
              </a:spcBef>
              <a:spcAft>
                <a:spcPts val="0"/>
              </a:spcAft>
              <a:buClr>
                <a:srgbClr val="595959"/>
              </a:buClr>
              <a:buSzPts val="2400"/>
              <a:buAutoNum type="alphaUcParenR"/>
            </a:pPr>
            <a:r>
              <a:rPr lang="pl-PL" dirty="0">
                <a:solidFill>
                  <a:srgbClr val="000000"/>
                </a:solidFill>
              </a:rPr>
              <a:t>Wybieranie dostawców, którzy przestrzegają standardów środowiskowych i społecznych</a:t>
            </a:r>
            <a:endParaRPr dirty="0">
              <a:solidFill>
                <a:srgbClr val="000000"/>
              </a:solidFil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57"/>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a:t>Q5</a:t>
            </a:r>
            <a:endParaRPr/>
          </a:p>
        </p:txBody>
      </p:sp>
      <p:sp>
        <p:nvSpPr>
          <p:cNvPr id="683" name="Google Shape;683;p57"/>
          <p:cNvSpPr txBox="1">
            <a:spLocks noGrp="1"/>
          </p:cNvSpPr>
          <p:nvPr>
            <p:ph type="body" idx="2"/>
          </p:nvPr>
        </p:nvSpPr>
        <p:spPr>
          <a:xfrm>
            <a:off x="856391" y="2249177"/>
            <a:ext cx="10479218" cy="3781929"/>
          </a:xfrm>
          <a:prstGeom prst="rect">
            <a:avLst/>
          </a:prstGeom>
          <a:noFill/>
          <a:ln>
            <a:noFill/>
          </a:ln>
        </p:spPr>
        <p:txBody>
          <a:bodyPr spcFirstLastPara="1" wrap="square" lIns="91425" tIns="45700" rIns="91425" bIns="45700" anchor="t" anchorCtr="0">
            <a:noAutofit/>
          </a:bodyPr>
          <a:lstStyle/>
          <a:p>
            <a:pPr marL="228600" lvl="0" indent="-228600" algn="l" rtl="0">
              <a:lnSpc>
                <a:spcPct val="150000"/>
              </a:lnSpc>
              <a:spcBef>
                <a:spcPts val="0"/>
              </a:spcBef>
              <a:spcAft>
                <a:spcPts val="0"/>
              </a:spcAft>
              <a:buClr>
                <a:srgbClr val="595959"/>
              </a:buClr>
              <a:buSzPts val="2400"/>
              <a:buNone/>
            </a:pPr>
            <a:r>
              <a:rPr lang="pl-PL" b="1" dirty="0">
                <a:solidFill>
                  <a:srgbClr val="000000"/>
                </a:solidFill>
              </a:rPr>
              <a:t>Co oznacza certyfikat LEED dla budynku</a:t>
            </a:r>
            <a:r>
              <a:rPr lang="en-US" b="1" dirty="0">
                <a:solidFill>
                  <a:srgbClr val="000000"/>
                </a:solidFill>
              </a:rPr>
              <a:t>?</a:t>
            </a:r>
            <a:endParaRPr dirty="0">
              <a:solidFill>
                <a:srgbClr val="000000"/>
              </a:solidFill>
            </a:endParaRPr>
          </a:p>
          <a:p>
            <a:pPr lvl="0" indent="-457200" algn="l" rtl="0">
              <a:lnSpc>
                <a:spcPct val="150000"/>
              </a:lnSpc>
              <a:spcBef>
                <a:spcPts val="0"/>
              </a:spcBef>
              <a:spcAft>
                <a:spcPts val="0"/>
              </a:spcAft>
              <a:buClr>
                <a:srgbClr val="595959"/>
              </a:buClr>
              <a:buSzPts val="2400"/>
              <a:buAutoNum type="alphaUcParenR"/>
            </a:pPr>
            <a:r>
              <a:rPr lang="pl-PL" dirty="0">
                <a:solidFill>
                  <a:srgbClr val="000000"/>
                </a:solidFill>
              </a:rPr>
              <a:t>Budynek jest zbudowany głównie z materiałów niepochodzących z recyklingu</a:t>
            </a:r>
          </a:p>
          <a:p>
            <a:pPr lvl="0" indent="-457200" algn="l" rtl="0">
              <a:lnSpc>
                <a:spcPct val="150000"/>
              </a:lnSpc>
              <a:spcBef>
                <a:spcPts val="0"/>
              </a:spcBef>
              <a:spcAft>
                <a:spcPts val="0"/>
              </a:spcAft>
              <a:buClr>
                <a:srgbClr val="595959"/>
              </a:buClr>
              <a:buSzPts val="2400"/>
              <a:buAutoNum type="alphaUcParenR"/>
            </a:pPr>
            <a:r>
              <a:rPr lang="pl-PL" dirty="0">
                <a:solidFill>
                  <a:srgbClr val="000000"/>
                </a:solidFill>
              </a:rPr>
              <a:t>Osiągnął standardy efektywności energetycznej i zrównoważonego rozwoju</a:t>
            </a:r>
          </a:p>
          <a:p>
            <a:pPr lvl="0" indent="-457200" algn="l" rtl="0">
              <a:lnSpc>
                <a:spcPct val="150000"/>
              </a:lnSpc>
              <a:spcBef>
                <a:spcPts val="0"/>
              </a:spcBef>
              <a:spcAft>
                <a:spcPts val="0"/>
              </a:spcAft>
              <a:buClr>
                <a:srgbClr val="595959"/>
              </a:buClr>
              <a:buSzPts val="2400"/>
              <a:buAutoNum type="alphaUcParenR"/>
            </a:pPr>
            <a:r>
              <a:rPr lang="pl-PL" dirty="0">
                <a:solidFill>
                  <a:srgbClr val="000000"/>
                </a:solidFill>
              </a:rPr>
              <a:t>Wykorzystuje wyłącznie tradycyjne systemy energetyczne</a:t>
            </a:r>
          </a:p>
          <a:p>
            <a:pPr lvl="0" indent="-457200" algn="l" rtl="0">
              <a:lnSpc>
                <a:spcPct val="150000"/>
              </a:lnSpc>
              <a:spcBef>
                <a:spcPts val="0"/>
              </a:spcBef>
              <a:spcAft>
                <a:spcPts val="0"/>
              </a:spcAft>
              <a:buClr>
                <a:srgbClr val="595959"/>
              </a:buClr>
              <a:buSzPts val="2400"/>
              <a:buAutoNum type="alphaUcParenR"/>
            </a:pPr>
            <a:r>
              <a:rPr lang="pl-PL" dirty="0">
                <a:solidFill>
                  <a:srgbClr val="000000"/>
                </a:solidFill>
              </a:rPr>
              <a:t>Nie podlega żadnym regulacjom prawnym</a:t>
            </a:r>
            <a:endParaRPr dirty="0">
              <a:solidFill>
                <a:srgbClr val="000000"/>
              </a:solidFil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681"/>
        <p:cNvGrpSpPr/>
        <p:nvPr/>
      </p:nvGrpSpPr>
      <p:grpSpPr>
        <a:xfrm>
          <a:off x="0" y="0"/>
          <a:ext cx="0" cy="0"/>
          <a:chOff x="0" y="0"/>
          <a:chExt cx="0" cy="0"/>
        </a:xfrm>
      </p:grpSpPr>
      <p:sp>
        <p:nvSpPr>
          <p:cNvPr id="682" name="Google Shape;682;p57"/>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err="1"/>
              <a:t>Klucz</a:t>
            </a:r>
            <a:r>
              <a:rPr lang="en-US" dirty="0"/>
              <a:t> </a:t>
            </a:r>
            <a:r>
              <a:rPr lang="en-US" dirty="0" err="1"/>
              <a:t>odpowiedzi</a:t>
            </a:r>
            <a:endParaRPr dirty="0"/>
          </a:p>
        </p:txBody>
      </p:sp>
      <p:sp>
        <p:nvSpPr>
          <p:cNvPr id="683" name="Google Shape;683;p57"/>
          <p:cNvSpPr txBox="1">
            <a:spLocks noGrp="1"/>
          </p:cNvSpPr>
          <p:nvPr>
            <p:ph type="body" idx="2"/>
          </p:nvPr>
        </p:nvSpPr>
        <p:spPr>
          <a:xfrm>
            <a:off x="856391" y="2249177"/>
            <a:ext cx="10479218" cy="3781929"/>
          </a:xfrm>
          <a:prstGeom prst="rect">
            <a:avLst/>
          </a:prstGeom>
          <a:noFill/>
          <a:ln>
            <a:noFill/>
          </a:ln>
        </p:spPr>
        <p:txBody>
          <a:bodyPr spcFirstLastPara="1" wrap="square" lIns="91425" tIns="45700" rIns="91425" bIns="45700" anchor="t" anchorCtr="0">
            <a:noAutofit/>
          </a:bodyPr>
          <a:lstStyle/>
          <a:p>
            <a:pPr marL="228600" lvl="0" indent="-228600" algn="just" rtl="0">
              <a:lnSpc>
                <a:spcPct val="150000"/>
              </a:lnSpc>
              <a:spcBef>
                <a:spcPts val="0"/>
              </a:spcBef>
              <a:spcAft>
                <a:spcPts val="0"/>
              </a:spcAft>
              <a:buClr>
                <a:srgbClr val="595959"/>
              </a:buClr>
              <a:buSzPts val="2400"/>
              <a:buNone/>
            </a:pPr>
            <a:r>
              <a:rPr lang="en-US" dirty="0">
                <a:solidFill>
                  <a:srgbClr val="000000"/>
                </a:solidFill>
              </a:rPr>
              <a:t>Q1: C</a:t>
            </a:r>
          </a:p>
          <a:p>
            <a:pPr marL="228600" lvl="0" indent="-228600" algn="just" rtl="0">
              <a:lnSpc>
                <a:spcPct val="150000"/>
              </a:lnSpc>
              <a:spcBef>
                <a:spcPts val="0"/>
              </a:spcBef>
              <a:spcAft>
                <a:spcPts val="0"/>
              </a:spcAft>
              <a:buClr>
                <a:srgbClr val="595959"/>
              </a:buClr>
              <a:buSzPts val="2400"/>
              <a:buNone/>
            </a:pPr>
            <a:r>
              <a:rPr lang="en-US" dirty="0">
                <a:solidFill>
                  <a:srgbClr val="000000"/>
                </a:solidFill>
              </a:rPr>
              <a:t>Q2: C </a:t>
            </a:r>
          </a:p>
          <a:p>
            <a:pPr marL="228600" lvl="0" indent="-228600" algn="just" rtl="0">
              <a:lnSpc>
                <a:spcPct val="150000"/>
              </a:lnSpc>
              <a:spcBef>
                <a:spcPts val="0"/>
              </a:spcBef>
              <a:spcAft>
                <a:spcPts val="0"/>
              </a:spcAft>
              <a:buClr>
                <a:srgbClr val="595959"/>
              </a:buClr>
              <a:buSzPts val="2400"/>
              <a:buNone/>
            </a:pPr>
            <a:r>
              <a:rPr lang="en-US" dirty="0">
                <a:solidFill>
                  <a:srgbClr val="000000"/>
                </a:solidFill>
              </a:rPr>
              <a:t>Q3: D</a:t>
            </a:r>
          </a:p>
          <a:p>
            <a:pPr marL="228600" lvl="0" indent="-228600" algn="just" rtl="0">
              <a:lnSpc>
                <a:spcPct val="150000"/>
              </a:lnSpc>
              <a:spcBef>
                <a:spcPts val="0"/>
              </a:spcBef>
              <a:spcAft>
                <a:spcPts val="0"/>
              </a:spcAft>
              <a:buClr>
                <a:srgbClr val="595959"/>
              </a:buClr>
              <a:buSzPts val="2400"/>
              <a:buNone/>
            </a:pPr>
            <a:r>
              <a:rPr lang="en-US" dirty="0">
                <a:solidFill>
                  <a:srgbClr val="000000"/>
                </a:solidFill>
              </a:rPr>
              <a:t>Q4: D</a:t>
            </a:r>
          </a:p>
          <a:p>
            <a:pPr marL="228600" lvl="0" indent="-228600" algn="just" rtl="0">
              <a:lnSpc>
                <a:spcPct val="150000"/>
              </a:lnSpc>
              <a:spcBef>
                <a:spcPts val="0"/>
              </a:spcBef>
              <a:spcAft>
                <a:spcPts val="0"/>
              </a:spcAft>
              <a:buClr>
                <a:srgbClr val="595959"/>
              </a:buClr>
              <a:buSzPts val="2400"/>
              <a:buNone/>
            </a:pPr>
            <a:r>
              <a:rPr lang="en-US" dirty="0">
                <a:solidFill>
                  <a:srgbClr val="000000"/>
                </a:solidFill>
              </a:rPr>
              <a:t>Q5: B</a:t>
            </a:r>
          </a:p>
        </p:txBody>
      </p:sp>
    </p:spTree>
    <p:extLst>
      <p:ext uri="{BB962C8B-B14F-4D97-AF65-F5344CB8AC3E}">
        <p14:creationId xmlns:p14="http://schemas.microsoft.com/office/powerpoint/2010/main" val="39661762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pic>
        <p:nvPicPr>
          <p:cNvPr id="689" name="Google Shape;689;p58"/>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690" name="Google Shape;690;p58"/>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a:t>05</a:t>
            </a:r>
            <a:endParaRPr/>
          </a:p>
        </p:txBody>
      </p:sp>
      <p:sp>
        <p:nvSpPr>
          <p:cNvPr id="691" name="Google Shape;691;p58"/>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692" name="Google Shape;692;p58"/>
          <p:cNvSpPr txBox="1"/>
          <p:nvPr/>
        </p:nvSpPr>
        <p:spPr>
          <a:xfrm>
            <a:off x="5809129" y="4642627"/>
            <a:ext cx="4847095" cy="1200329"/>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rgbClr val="73B64B"/>
                </a:solidFill>
                <a:latin typeface="Calibri"/>
                <a:ea typeface="Calibri"/>
                <a:cs typeface="Calibri"/>
                <a:sym typeface="Calibri"/>
              </a:rPr>
              <a:t>KLUCZOWE TERMINY I DEFINICJE</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696"/>
        <p:cNvGrpSpPr/>
        <p:nvPr/>
      </p:nvGrpSpPr>
      <p:grpSpPr>
        <a:xfrm>
          <a:off x="0" y="0"/>
          <a:ext cx="0" cy="0"/>
          <a:chOff x="0" y="0"/>
          <a:chExt cx="0" cy="0"/>
        </a:xfrm>
      </p:grpSpPr>
      <p:sp>
        <p:nvSpPr>
          <p:cNvPr id="697" name="Google Shape;697;p59"/>
          <p:cNvSpPr txBox="1">
            <a:spLocks noGrp="1"/>
          </p:cNvSpPr>
          <p:nvPr>
            <p:ph type="body" idx="1"/>
          </p:nvPr>
        </p:nvSpPr>
        <p:spPr>
          <a:xfrm>
            <a:off x="47813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KLUCZOWE TERMINY I DEFINICJE</a:t>
            </a:r>
            <a:endParaRPr dirty="0"/>
          </a:p>
        </p:txBody>
      </p:sp>
      <p:sp>
        <p:nvSpPr>
          <p:cNvPr id="698" name="Google Shape;698;p59"/>
          <p:cNvSpPr txBox="1">
            <a:spLocks noGrp="1"/>
          </p:cNvSpPr>
          <p:nvPr>
            <p:ph type="body" idx="2"/>
          </p:nvPr>
        </p:nvSpPr>
        <p:spPr>
          <a:xfrm>
            <a:off x="478136" y="2085589"/>
            <a:ext cx="11189608" cy="4539329"/>
          </a:xfrm>
          <a:prstGeom prst="rect">
            <a:avLst/>
          </a:prstGeom>
          <a:noFill/>
          <a:ln>
            <a:noFill/>
          </a:ln>
        </p:spPr>
        <p:txBody>
          <a:bodyPr spcFirstLastPara="1" wrap="square" lIns="91425" tIns="45700" rIns="91425" bIns="45700" anchor="t" anchorCtr="0">
            <a:noAutofit/>
          </a:bodyPr>
          <a:lstStyle/>
          <a:p>
            <a:pPr marL="342900" lvl="0" indent="-342900" algn="just" rtl="0">
              <a:lnSpc>
                <a:spcPct val="124000"/>
              </a:lnSpc>
              <a:spcBef>
                <a:spcPts val="0"/>
              </a:spcBef>
              <a:spcAft>
                <a:spcPts val="0"/>
              </a:spcAft>
              <a:buClr>
                <a:srgbClr val="595959"/>
              </a:buClr>
              <a:buSzPts val="2000"/>
              <a:buFont typeface="Arial"/>
              <a:buChar char="•"/>
            </a:pPr>
            <a:r>
              <a:rPr lang="pl-PL" sz="2200" dirty="0"/>
              <a:t>Zrównoważony rozwój: Zdolność do utrzymania lub poprawy standardów życia bez niszczenia lub wyczerpywania zasobów naturalnych w przyszłości</a:t>
            </a:r>
            <a:r>
              <a:rPr lang="en-US" sz="2200" dirty="0"/>
              <a:t>.</a:t>
            </a:r>
            <a:endParaRPr sz="2200" dirty="0"/>
          </a:p>
          <a:p>
            <a:pPr marL="342900" lvl="0" indent="-342900" algn="just" rtl="0">
              <a:lnSpc>
                <a:spcPct val="124000"/>
              </a:lnSpc>
              <a:spcBef>
                <a:spcPts val="0"/>
              </a:spcBef>
              <a:spcAft>
                <a:spcPts val="0"/>
              </a:spcAft>
              <a:buClr>
                <a:srgbClr val="595959"/>
              </a:buClr>
              <a:buSzPts val="2000"/>
              <a:buFont typeface="Arial"/>
              <a:buChar char="•"/>
            </a:pPr>
            <a:r>
              <a:rPr lang="pl-PL" sz="2200" dirty="0"/>
              <a:t>Społeczna odpowiedzialność biznesu (CSR): Model biznesowy, który pomaga firmie być społecznie odpowiedzialną wobec siebie, swoich interesariuszy i społeczeństwa. Praktykując społeczną odpowiedzialność biznesu, firmy mogą być świadome wpływu, jaki wywierają na wszystkie aspekty społeczeństwa, w tym gospodarcze, społeczne i środowiskowe</a:t>
            </a:r>
            <a:r>
              <a:rPr lang="en-US" sz="2200" dirty="0"/>
              <a:t>.</a:t>
            </a:r>
            <a:endParaRPr sz="2200" dirty="0"/>
          </a:p>
          <a:p>
            <a:pPr marL="342900" lvl="0" indent="-342900" algn="just" rtl="0">
              <a:lnSpc>
                <a:spcPct val="124000"/>
              </a:lnSpc>
              <a:spcBef>
                <a:spcPts val="0"/>
              </a:spcBef>
              <a:spcAft>
                <a:spcPts val="0"/>
              </a:spcAft>
              <a:buClr>
                <a:srgbClr val="595959"/>
              </a:buClr>
              <a:buSzPts val="2000"/>
              <a:buFont typeface="Arial"/>
              <a:buChar char="•"/>
            </a:pPr>
            <a:r>
              <a:rPr lang="pl-PL" sz="2200" dirty="0" err="1"/>
              <a:t>Triple</a:t>
            </a:r>
            <a:r>
              <a:rPr lang="pl-PL" sz="2200" dirty="0"/>
              <a:t> </a:t>
            </a:r>
            <a:r>
              <a:rPr lang="pl-PL" sz="2200" dirty="0" err="1"/>
              <a:t>Bottom</a:t>
            </a:r>
            <a:r>
              <a:rPr lang="pl-PL" sz="2200" dirty="0"/>
              <a:t> Line: Ramy lub teoria, która zaleca firmom skupienie się na kwestiach społecznych i środowiskowych tak samo, jak na zyskach. Potrójna dolna linia składa się z równości społecznej, ochrony środowiska i rentowności ekonomicznej - trzy P: ludzie, planeta i zysk</a:t>
            </a:r>
            <a:r>
              <a:rPr lang="en-US" sz="2200" dirty="0"/>
              <a:t>.</a:t>
            </a:r>
            <a:endParaRPr sz="2200" dirty="0"/>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702"/>
        <p:cNvGrpSpPr/>
        <p:nvPr/>
      </p:nvGrpSpPr>
      <p:grpSpPr>
        <a:xfrm>
          <a:off x="0" y="0"/>
          <a:ext cx="0" cy="0"/>
          <a:chOff x="0" y="0"/>
          <a:chExt cx="0" cy="0"/>
        </a:xfrm>
      </p:grpSpPr>
      <p:sp>
        <p:nvSpPr>
          <p:cNvPr id="703" name="Google Shape;703;p108"/>
          <p:cNvSpPr txBox="1">
            <a:spLocks noGrp="1"/>
          </p:cNvSpPr>
          <p:nvPr>
            <p:ph type="body" idx="1"/>
          </p:nvPr>
        </p:nvSpPr>
        <p:spPr>
          <a:xfrm>
            <a:off x="498045" y="936622"/>
            <a:ext cx="10479218"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dirty="0"/>
              <a:t>KLUCZOWE TERMINY I DEFINICJE</a:t>
            </a:r>
          </a:p>
          <a:p>
            <a:pPr marL="457200" marR="0" lvl="0" indent="-228600" algn="l" rtl="0">
              <a:lnSpc>
                <a:spcPct val="90000"/>
              </a:lnSpc>
              <a:spcBef>
                <a:spcPts val="1000"/>
              </a:spcBef>
              <a:spcAft>
                <a:spcPts val="0"/>
              </a:spcAft>
              <a:buClr>
                <a:schemeClr val="lt1"/>
              </a:buClr>
              <a:buSzPts val="3600"/>
              <a:buFont typeface="Arial"/>
              <a:buNone/>
            </a:pPr>
            <a:endParaRPr dirty="0"/>
          </a:p>
        </p:txBody>
      </p:sp>
      <p:sp>
        <p:nvSpPr>
          <p:cNvPr id="704" name="Google Shape;704;p108"/>
          <p:cNvSpPr txBox="1">
            <a:spLocks noGrp="1"/>
          </p:cNvSpPr>
          <p:nvPr>
            <p:ph type="body" idx="2"/>
          </p:nvPr>
        </p:nvSpPr>
        <p:spPr>
          <a:xfrm>
            <a:off x="498045" y="2236477"/>
            <a:ext cx="11195909" cy="4304023"/>
          </a:xfrm>
          <a:prstGeom prst="rect">
            <a:avLst/>
          </a:prstGeom>
          <a:noFill/>
          <a:ln>
            <a:noFill/>
          </a:ln>
        </p:spPr>
        <p:txBody>
          <a:bodyPr spcFirstLastPara="1" wrap="square" lIns="91425" tIns="45700" rIns="91425" bIns="45700" anchor="t" anchorCtr="0">
            <a:noAutofit/>
          </a:bodyPr>
          <a:lstStyle/>
          <a:p>
            <a:pPr marL="571500" lvl="0" indent="-342900" algn="just" rtl="0">
              <a:lnSpc>
                <a:spcPct val="103333"/>
              </a:lnSpc>
              <a:spcBef>
                <a:spcPts val="0"/>
              </a:spcBef>
              <a:spcAft>
                <a:spcPts val="0"/>
              </a:spcAft>
              <a:buSzPts val="2400"/>
              <a:buFont typeface="Arial"/>
              <a:buChar char="•"/>
            </a:pPr>
            <a:r>
              <a:rPr lang="pl-PL" sz="2200" dirty="0"/>
              <a:t>Ślad węglowy: Całkowita ilość gazów cieplarnianych (w tym dwutlenku węgla i metanu) generowanych przez nasze działania. Obniżenie śladu węglowego oznacza oszczędność wydatków, a także pomoc w walce ze zmianami klimatycznymi i ich skutkami</a:t>
            </a:r>
            <a:r>
              <a:rPr lang="en-US" sz="2200" dirty="0"/>
              <a:t>.</a:t>
            </a:r>
            <a:endParaRPr sz="2200" dirty="0"/>
          </a:p>
          <a:p>
            <a:pPr marL="571500" lvl="0" indent="-342900" algn="just" rtl="0">
              <a:lnSpc>
                <a:spcPct val="103333"/>
              </a:lnSpc>
              <a:spcBef>
                <a:spcPts val="0"/>
              </a:spcBef>
              <a:spcAft>
                <a:spcPts val="0"/>
              </a:spcAft>
              <a:buSzPts val="2400"/>
              <a:buFont typeface="Arial"/>
              <a:buChar char="•"/>
            </a:pPr>
            <a:r>
              <a:rPr lang="pl-PL" sz="2200" dirty="0" err="1"/>
              <a:t>Greenwashing</a:t>
            </a:r>
            <a:r>
              <a:rPr lang="pl-PL" sz="2200" dirty="0"/>
              <a:t>: dezinformacja rozpowszechniana przez organizację w celu zaprezentowania odpowiedzialnego środowiskowo wizerunku publicznego, podczas gdy jej praktyki biznesowe mogą nie być zrównoważone środowiskowo</a:t>
            </a:r>
            <a:r>
              <a:rPr lang="en-US" sz="2200" dirty="0"/>
              <a:t>.</a:t>
            </a:r>
            <a:endParaRPr sz="2200" dirty="0"/>
          </a:p>
          <a:p>
            <a:pPr marL="571500" lvl="0" indent="-342900" algn="just" rtl="0">
              <a:lnSpc>
                <a:spcPct val="103333"/>
              </a:lnSpc>
              <a:spcBef>
                <a:spcPts val="0"/>
              </a:spcBef>
              <a:spcAft>
                <a:spcPts val="0"/>
              </a:spcAft>
              <a:buSzPts val="2400"/>
              <a:buFont typeface="Arial"/>
              <a:buChar char="•"/>
            </a:pPr>
            <a:r>
              <a:rPr lang="pl-PL" sz="2200" dirty="0"/>
              <a:t>Gospodarka o obiegu zamkniętym: Podejście regeneracyjne w przeciwieństwie do tradycyjnej gospodarki liniowej (wyprodukuj, użyj, pozbądź się), mające na celu utrzymanie zasobów w użyciu tak długo, jak to możliwe, wydobycie z nich maksymalnej wartości podczas użytkowania, a następnie odzyskanie i regenerację produktów i materiałów pod koniec każdego okresu użytkowania</a:t>
            </a:r>
            <a:r>
              <a:rPr lang="en-US" sz="2200" dirty="0"/>
              <a:t>.</a:t>
            </a:r>
            <a:endParaRPr sz="2200"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08"/>
        <p:cNvGrpSpPr/>
        <p:nvPr/>
      </p:nvGrpSpPr>
      <p:grpSpPr>
        <a:xfrm>
          <a:off x="0" y="0"/>
          <a:ext cx="0" cy="0"/>
          <a:chOff x="0" y="0"/>
          <a:chExt cx="0" cy="0"/>
        </a:xfrm>
      </p:grpSpPr>
      <p:sp>
        <p:nvSpPr>
          <p:cNvPr id="709" name="Google Shape;709;p60"/>
          <p:cNvSpPr txBox="1">
            <a:spLocks noGrp="1"/>
          </p:cNvSpPr>
          <p:nvPr>
            <p:ph type="body" idx="1"/>
          </p:nvPr>
        </p:nvSpPr>
        <p:spPr>
          <a:xfrm>
            <a:off x="697592" y="94464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KLUCZOWE TERMINY I DEFINICJE</a:t>
            </a:r>
          </a:p>
        </p:txBody>
      </p:sp>
      <p:sp>
        <p:nvSpPr>
          <p:cNvPr id="710" name="Google Shape;710;p60"/>
          <p:cNvSpPr txBox="1">
            <a:spLocks noGrp="1"/>
          </p:cNvSpPr>
          <p:nvPr>
            <p:ph type="body" idx="2"/>
          </p:nvPr>
        </p:nvSpPr>
        <p:spPr>
          <a:xfrm>
            <a:off x="623116" y="1935699"/>
            <a:ext cx="10945768" cy="4689219"/>
          </a:xfrm>
          <a:prstGeom prst="rect">
            <a:avLst/>
          </a:prstGeom>
          <a:noFill/>
          <a:ln>
            <a:noFill/>
          </a:ln>
        </p:spPr>
        <p:txBody>
          <a:bodyPr spcFirstLastPara="1" wrap="square" lIns="91425" tIns="45700" rIns="91425" bIns="45700" anchor="t" anchorCtr="0">
            <a:noAutofit/>
          </a:bodyPr>
          <a:lstStyle/>
          <a:p>
            <a:pPr marL="342900" lvl="0" indent="-342900" algn="just" rtl="0">
              <a:lnSpc>
                <a:spcPct val="124000"/>
              </a:lnSpc>
              <a:spcBef>
                <a:spcPts val="0"/>
              </a:spcBef>
              <a:spcAft>
                <a:spcPts val="0"/>
              </a:spcAft>
              <a:buClr>
                <a:srgbClr val="595959"/>
              </a:buClr>
              <a:buSzPts val="2000"/>
              <a:buFont typeface="Arial"/>
              <a:buChar char="•"/>
            </a:pPr>
            <a:r>
              <a:rPr lang="pl-PL" dirty="0"/>
              <a:t>Energia odnawialna: Energia pochodząca ze źródła, które nie wyczerpuje się po wykorzystaniu, np. energia wiatrowa lub słoneczna</a:t>
            </a:r>
            <a:r>
              <a:rPr lang="en-US" dirty="0"/>
              <a:t>.</a:t>
            </a:r>
            <a:endParaRPr dirty="0"/>
          </a:p>
          <a:p>
            <a:pPr marL="342900" lvl="0" indent="-342900" algn="just" rtl="0">
              <a:lnSpc>
                <a:spcPct val="124000"/>
              </a:lnSpc>
              <a:spcBef>
                <a:spcPts val="0"/>
              </a:spcBef>
              <a:spcAft>
                <a:spcPts val="0"/>
              </a:spcAft>
              <a:buClr>
                <a:srgbClr val="595959"/>
              </a:buClr>
              <a:buSzPts val="2000"/>
              <a:buFont typeface="Arial"/>
              <a:buChar char="•"/>
            </a:pPr>
            <a:r>
              <a:rPr lang="pl-PL" dirty="0" err="1"/>
              <a:t>Ekoefektywność</a:t>
            </a:r>
            <a:r>
              <a:rPr lang="pl-PL" dirty="0"/>
              <a:t>: Praktyki biznesowe mające na celu zmniejszenie szkód ekologicznych przy jednoczesnej maksymalizacji wydajności zasobów</a:t>
            </a:r>
            <a:r>
              <a:rPr lang="en-US" dirty="0"/>
              <a:t>.</a:t>
            </a:r>
            <a:endParaRPr dirty="0"/>
          </a:p>
          <a:p>
            <a:pPr marL="342900" lvl="0" indent="-342900" algn="just" rtl="0">
              <a:lnSpc>
                <a:spcPct val="124000"/>
              </a:lnSpc>
              <a:spcBef>
                <a:spcPts val="0"/>
              </a:spcBef>
              <a:spcAft>
                <a:spcPts val="0"/>
              </a:spcAft>
              <a:buClr>
                <a:srgbClr val="595959"/>
              </a:buClr>
              <a:buSzPts val="2000"/>
              <a:buFont typeface="Arial"/>
              <a:buChar char="•"/>
            </a:pPr>
            <a:r>
              <a:rPr lang="pl-PL" dirty="0"/>
              <a:t>Ocena cyklu życia (LCA): Ocena wpływu na środowisko związanego ze wszystkimi etapami życia produktu, począwszy od wydobycia surowców, poprzez przetwarzanie materiałów, produkcję, dystrybucję, użytkowanie, naprawę i konserwację, aż po utylizację lub recykling</a:t>
            </a:r>
            <a:r>
              <a:rPr lang="en-US" dirty="0"/>
              <a:t>.</a:t>
            </a:r>
            <a:endParaRPr dirty="0"/>
          </a:p>
          <a:p>
            <a:pPr marL="342900" lvl="0" indent="-342900" algn="just" rtl="0">
              <a:lnSpc>
                <a:spcPct val="124000"/>
              </a:lnSpc>
              <a:spcBef>
                <a:spcPts val="0"/>
              </a:spcBef>
              <a:spcAft>
                <a:spcPts val="0"/>
              </a:spcAft>
              <a:buClr>
                <a:srgbClr val="595959"/>
              </a:buClr>
              <a:buSzPts val="2000"/>
              <a:buFont typeface="Arial"/>
              <a:buChar char="•"/>
            </a:pPr>
            <a:r>
              <a:rPr lang="pl-PL" dirty="0"/>
              <a:t>Zrównoważony łańcuch dostaw: Zarządzanie łańcuchami dostaw w sposób przyjazny dla środowiska, odpowiedzialny społecznie i opłacalny ekonomicznie</a:t>
            </a:r>
            <a:r>
              <a:rPr lang="en-US" dirty="0"/>
              <a:t>.</a:t>
            </a:r>
            <a:endParaRPr sz="20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277" name="Google Shape;277;p6"/>
          <p:cNvSpPr txBox="1">
            <a:spLocks noGrp="1"/>
          </p:cNvSpPr>
          <p:nvPr>
            <p:ph type="body" idx="1"/>
          </p:nvPr>
        </p:nvSpPr>
        <p:spPr>
          <a:xfrm>
            <a:off x="687432" y="575290"/>
            <a:ext cx="10052954"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73B64B"/>
              </a:buClr>
              <a:buSzPts val="3600"/>
              <a:buNone/>
            </a:pPr>
            <a:r>
              <a:rPr lang="pl-PL" dirty="0"/>
              <a:t>Podsumowanie</a:t>
            </a:r>
            <a:endParaRPr dirty="0"/>
          </a:p>
        </p:txBody>
      </p:sp>
      <p:sp>
        <p:nvSpPr>
          <p:cNvPr id="278" name="Google Shape;278;p6"/>
          <p:cNvSpPr txBox="1">
            <a:spLocks noGrp="1"/>
          </p:cNvSpPr>
          <p:nvPr>
            <p:ph type="body" idx="2"/>
          </p:nvPr>
        </p:nvSpPr>
        <p:spPr>
          <a:xfrm>
            <a:off x="617961" y="1201012"/>
            <a:ext cx="10626744" cy="5081698"/>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595959"/>
              </a:buClr>
              <a:buSzPts val="2200"/>
              <a:buNone/>
            </a:pPr>
            <a:endParaRPr b="1" dirty="0"/>
          </a:p>
          <a:p>
            <a:pPr marL="0" lvl="0" indent="0" algn="just" rtl="0">
              <a:lnSpc>
                <a:spcPct val="112727"/>
              </a:lnSpc>
              <a:spcBef>
                <a:spcPts val="0"/>
              </a:spcBef>
              <a:spcAft>
                <a:spcPts val="0"/>
              </a:spcAft>
              <a:buClr>
                <a:srgbClr val="595959"/>
              </a:buClr>
              <a:buSzPts val="2200"/>
              <a:buNone/>
            </a:pPr>
            <a:r>
              <a:rPr lang="pl-PL" b="1" dirty="0"/>
              <a:t>Temat 1: Zrozumienie zrównoważonego rozwoju</a:t>
            </a:r>
          </a:p>
          <a:p>
            <a:pPr marL="0" lvl="0" indent="0" algn="just" rtl="0">
              <a:lnSpc>
                <a:spcPct val="112727"/>
              </a:lnSpc>
              <a:spcBef>
                <a:spcPts val="0"/>
              </a:spcBef>
              <a:spcAft>
                <a:spcPts val="0"/>
              </a:spcAft>
              <a:buClr>
                <a:srgbClr val="595959"/>
              </a:buClr>
              <a:buSzPts val="2200"/>
              <a:buNone/>
            </a:pPr>
            <a:r>
              <a:rPr lang="pl-PL" dirty="0"/>
              <a:t>Uczestnicy omówią zasady zrównoważonego rozwoju w biznesie, rozpoznając, w jaki sposób zintegrować i zrównoważyć czynniki środowiskowe, społeczne i ekonomiczne w swoim mikroprzedsiębiorstwie.</a:t>
            </a:r>
          </a:p>
          <a:p>
            <a:pPr marL="0" lvl="0" indent="0" algn="just" rtl="0">
              <a:lnSpc>
                <a:spcPct val="112727"/>
              </a:lnSpc>
              <a:spcBef>
                <a:spcPts val="0"/>
              </a:spcBef>
              <a:spcAft>
                <a:spcPts val="0"/>
              </a:spcAft>
              <a:buClr>
                <a:srgbClr val="595959"/>
              </a:buClr>
              <a:buSzPts val="2200"/>
              <a:buNone/>
            </a:pPr>
            <a:endParaRPr dirty="0"/>
          </a:p>
          <a:p>
            <a:pPr marL="0" lvl="0" indent="0" algn="just" rtl="0">
              <a:lnSpc>
                <a:spcPct val="112727"/>
              </a:lnSpc>
              <a:spcBef>
                <a:spcPts val="0"/>
              </a:spcBef>
              <a:spcAft>
                <a:spcPts val="0"/>
              </a:spcAft>
              <a:buClr>
                <a:srgbClr val="595959"/>
              </a:buClr>
              <a:buSzPts val="2200"/>
              <a:buNone/>
            </a:pPr>
            <a:r>
              <a:rPr lang="pl-PL" b="1" dirty="0"/>
              <a:t>Temat 2: Praktyczne zastosowanie zrównoważonych praktyk</a:t>
            </a:r>
          </a:p>
          <a:p>
            <a:pPr marL="0" lvl="0" indent="0" algn="just" rtl="0">
              <a:lnSpc>
                <a:spcPct val="112727"/>
              </a:lnSpc>
              <a:spcBef>
                <a:spcPts val="0"/>
              </a:spcBef>
              <a:spcAft>
                <a:spcPts val="0"/>
              </a:spcAft>
              <a:buClr>
                <a:srgbClr val="595959"/>
              </a:buClr>
              <a:buSzPts val="2200"/>
              <a:buNone/>
            </a:pPr>
            <a:r>
              <a:rPr lang="pl-PL" dirty="0"/>
              <a:t>Uczestnicy zdobędą umiejętności wdrażania kluczowych zrównoważonych praktyk, takich jak redukcja odpadów, efektywność energetyczna i zrównoważone zaopatrzenie w ramach swojej działalności biznesowej.</a:t>
            </a:r>
            <a:endParaRPr dirty="0"/>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14"/>
        <p:cNvGrpSpPr/>
        <p:nvPr/>
      </p:nvGrpSpPr>
      <p:grpSpPr>
        <a:xfrm>
          <a:off x="0" y="0"/>
          <a:ext cx="0" cy="0"/>
          <a:chOff x="0" y="0"/>
          <a:chExt cx="0" cy="0"/>
        </a:xfrm>
      </p:grpSpPr>
      <p:sp>
        <p:nvSpPr>
          <p:cNvPr id="715" name="Google Shape;715;p61"/>
          <p:cNvSpPr txBox="1">
            <a:spLocks noGrp="1"/>
          </p:cNvSpPr>
          <p:nvPr>
            <p:ph type="body" idx="1"/>
          </p:nvPr>
        </p:nvSpPr>
        <p:spPr>
          <a:xfrm>
            <a:off x="451104" y="885316"/>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KLUCZOWE TERMINY I DEFINICJE</a:t>
            </a:r>
            <a:endParaRPr dirty="0"/>
          </a:p>
        </p:txBody>
      </p:sp>
      <p:sp>
        <p:nvSpPr>
          <p:cNvPr id="716" name="Google Shape;716;p61"/>
          <p:cNvSpPr txBox="1">
            <a:spLocks noGrp="1"/>
          </p:cNvSpPr>
          <p:nvPr>
            <p:ph type="body" idx="2"/>
          </p:nvPr>
        </p:nvSpPr>
        <p:spPr>
          <a:xfrm>
            <a:off x="402300" y="2083417"/>
            <a:ext cx="11387400" cy="4559430"/>
          </a:xfrm>
          <a:prstGeom prst="rect">
            <a:avLst/>
          </a:prstGeom>
          <a:noFill/>
          <a:ln>
            <a:noFill/>
          </a:ln>
        </p:spPr>
        <p:txBody>
          <a:bodyPr spcFirstLastPara="1" wrap="square" lIns="91425" tIns="45700" rIns="91425" bIns="45700" anchor="t" anchorCtr="0">
            <a:noAutofit/>
          </a:bodyPr>
          <a:lstStyle/>
          <a:p>
            <a:pPr marL="342900" lvl="0" indent="-342900" algn="just" rtl="0">
              <a:lnSpc>
                <a:spcPct val="124000"/>
              </a:lnSpc>
              <a:spcBef>
                <a:spcPts val="0"/>
              </a:spcBef>
              <a:spcAft>
                <a:spcPts val="0"/>
              </a:spcAft>
              <a:buClr>
                <a:srgbClr val="595959"/>
              </a:buClr>
              <a:buSzPts val="2000"/>
              <a:buFont typeface="Arial"/>
              <a:buChar char="•"/>
            </a:pPr>
            <a:r>
              <a:rPr lang="pl-PL" dirty="0"/>
              <a:t>Etyczne zaopatrzenie: Pozyskiwanie dostaw w sposób, który szanuje środowisko i zapewnia, że pracownicy zaangażowani w ich produkcję są bezpieczni i traktowani sprawiedliwie</a:t>
            </a:r>
          </a:p>
          <a:p>
            <a:pPr marL="342900" lvl="0" indent="-342900" algn="just" rtl="0">
              <a:lnSpc>
                <a:spcPct val="124000"/>
              </a:lnSpc>
              <a:spcBef>
                <a:spcPts val="0"/>
              </a:spcBef>
              <a:spcAft>
                <a:spcPts val="0"/>
              </a:spcAft>
              <a:buClr>
                <a:srgbClr val="595959"/>
              </a:buClr>
              <a:buSzPts val="2000"/>
              <a:buFont typeface="Arial"/>
              <a:buChar char="•"/>
            </a:pPr>
            <a:r>
              <a:rPr lang="pl-PL" dirty="0"/>
              <a:t>Zielony budynek: Projekty budowlane, które zazwyczaj wykorzystują zrównoważone materiały i wdrażają zasady zrównoważonej architektury, które obejmują efektywność energetyczną, oszczędność wody i wykorzystanie odnawialnych źródeł energii</a:t>
            </a:r>
            <a:r>
              <a:rPr lang="en-US" dirty="0"/>
              <a:t>.</a:t>
            </a:r>
            <a:endParaRPr dirty="0"/>
          </a:p>
          <a:p>
            <a:pPr marL="342900" lvl="0" indent="-342900" algn="just" rtl="0">
              <a:lnSpc>
                <a:spcPct val="124000"/>
              </a:lnSpc>
              <a:spcBef>
                <a:spcPts val="0"/>
              </a:spcBef>
              <a:spcAft>
                <a:spcPts val="0"/>
              </a:spcAft>
              <a:buClr>
                <a:srgbClr val="595959"/>
              </a:buClr>
              <a:buSzPts val="2000"/>
              <a:buFont typeface="Arial"/>
              <a:buChar char="•"/>
            </a:pPr>
            <a:r>
              <a:rPr lang="pl-PL" dirty="0"/>
              <a:t>Bioróżnorodność: Różnorodność życia roślin i zwierząt na świecie lub w określonym siedlisku, której wysoki poziom jest zwykle uważany za ważny i pożądany</a:t>
            </a:r>
            <a:r>
              <a:rPr lang="en-US" dirty="0"/>
              <a:t>.</a:t>
            </a:r>
            <a:endParaRPr dirty="0"/>
          </a:p>
          <a:p>
            <a:pPr marL="342900" lvl="0" indent="-342900" algn="just" rtl="0">
              <a:lnSpc>
                <a:spcPct val="124000"/>
              </a:lnSpc>
              <a:spcBef>
                <a:spcPts val="0"/>
              </a:spcBef>
              <a:spcAft>
                <a:spcPts val="0"/>
              </a:spcAft>
              <a:buClr>
                <a:srgbClr val="595959"/>
              </a:buClr>
              <a:buSzPts val="2000"/>
              <a:buFont typeface="Arial"/>
              <a:buChar char="•"/>
            </a:pPr>
            <a:r>
              <a:rPr lang="pl-PL" dirty="0"/>
              <a:t>Oszczędzanie energii: Wysiłek podjęty w celu zmniejszenia zużycia energii poprzez korzystanie z mniejszej ilości usług energetycznych</a:t>
            </a:r>
            <a:r>
              <a:rPr lang="en-US" sz="2000" dirty="0"/>
              <a:t>.</a:t>
            </a:r>
            <a:endParaRPr dirty="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720"/>
        <p:cNvGrpSpPr/>
        <p:nvPr/>
      </p:nvGrpSpPr>
      <p:grpSpPr>
        <a:xfrm>
          <a:off x="0" y="0"/>
          <a:ext cx="0" cy="0"/>
          <a:chOff x="0" y="0"/>
          <a:chExt cx="0" cy="0"/>
        </a:xfrm>
      </p:grpSpPr>
      <p:sp>
        <p:nvSpPr>
          <p:cNvPr id="721" name="Google Shape;721;p109"/>
          <p:cNvSpPr txBox="1">
            <a:spLocks noGrp="1"/>
          </p:cNvSpPr>
          <p:nvPr>
            <p:ph type="body" idx="1"/>
          </p:nvPr>
        </p:nvSpPr>
        <p:spPr>
          <a:xfrm>
            <a:off x="126492" y="912238"/>
            <a:ext cx="10479218"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dirty="0"/>
              <a:t>KLUCZOWE TERMINY I DEFINICJE</a:t>
            </a:r>
            <a:endParaRPr dirty="0"/>
          </a:p>
        </p:txBody>
      </p:sp>
      <p:sp>
        <p:nvSpPr>
          <p:cNvPr id="722" name="Google Shape;722;p109"/>
          <p:cNvSpPr txBox="1">
            <a:spLocks noGrp="1"/>
          </p:cNvSpPr>
          <p:nvPr>
            <p:ph type="body" idx="2"/>
          </p:nvPr>
        </p:nvSpPr>
        <p:spPr>
          <a:xfrm>
            <a:off x="419100" y="1963669"/>
            <a:ext cx="10964974" cy="4392307"/>
          </a:xfrm>
          <a:prstGeom prst="rect">
            <a:avLst/>
          </a:prstGeom>
          <a:noFill/>
          <a:ln>
            <a:noFill/>
          </a:ln>
        </p:spPr>
        <p:txBody>
          <a:bodyPr spcFirstLastPara="1" wrap="square" lIns="91425" tIns="45700" rIns="91425" bIns="45700" anchor="t" anchorCtr="0">
            <a:noAutofit/>
          </a:bodyPr>
          <a:lstStyle/>
          <a:p>
            <a:pPr marL="342900" lvl="0" indent="-342900" algn="just" rtl="0">
              <a:lnSpc>
                <a:spcPct val="124000"/>
              </a:lnSpc>
              <a:spcBef>
                <a:spcPts val="0"/>
              </a:spcBef>
              <a:spcAft>
                <a:spcPts val="0"/>
              </a:spcAft>
              <a:buClr>
                <a:srgbClr val="595959"/>
              </a:buClr>
              <a:buSzPts val="2000"/>
              <a:buFont typeface="Arial"/>
              <a:buChar char="•"/>
            </a:pPr>
            <a:r>
              <a:rPr lang="pl-PL" dirty="0"/>
              <a:t>Certyfikacja LEED: </a:t>
            </a:r>
            <a:r>
              <a:rPr lang="pl-PL" dirty="0" err="1"/>
              <a:t>Leadership</a:t>
            </a:r>
            <a:r>
              <a:rPr lang="pl-PL" dirty="0"/>
              <a:t> in Energy and </a:t>
            </a:r>
            <a:r>
              <a:rPr lang="pl-PL" dirty="0" err="1"/>
              <a:t>Environmental</a:t>
            </a:r>
            <a:r>
              <a:rPr lang="pl-PL" dirty="0"/>
              <a:t> Design (Przywództwo w projektowaniu energetycznym i środowiskowym); popularny system certyfikacji zielonych budynków, który zapewnia ramy dla budowania wysoce wydajnych i oszczędnych zielonych budynków</a:t>
            </a:r>
            <a:r>
              <a:rPr lang="en-US" dirty="0"/>
              <a:t>.</a:t>
            </a:r>
            <a:endParaRPr dirty="0"/>
          </a:p>
          <a:p>
            <a:pPr marL="342900" lvl="0" indent="-342900" algn="just" rtl="0">
              <a:lnSpc>
                <a:spcPct val="124000"/>
              </a:lnSpc>
              <a:spcBef>
                <a:spcPts val="0"/>
              </a:spcBef>
              <a:spcAft>
                <a:spcPts val="0"/>
              </a:spcAft>
              <a:buClr>
                <a:srgbClr val="595959"/>
              </a:buClr>
              <a:buSzPts val="2000"/>
              <a:buFont typeface="Arial"/>
              <a:buChar char="•"/>
            </a:pPr>
            <a:r>
              <a:rPr lang="pl-PL" dirty="0"/>
              <a:t>Zaangażowanie interesariuszy: Zaangażowanie interesariuszy w proces planowania, rozwoju, wdrażania i ciągłego doskonalenia projektu lub firmy</a:t>
            </a:r>
            <a:r>
              <a:rPr lang="en-US" dirty="0"/>
              <a:t>.</a:t>
            </a:r>
            <a:endParaRPr dirty="0"/>
          </a:p>
          <a:p>
            <a:pPr marL="342900" lvl="0" indent="-342900" algn="just" rtl="0">
              <a:lnSpc>
                <a:spcPct val="124000"/>
              </a:lnSpc>
              <a:spcBef>
                <a:spcPts val="0"/>
              </a:spcBef>
              <a:spcAft>
                <a:spcPts val="0"/>
              </a:spcAft>
              <a:buClr>
                <a:srgbClr val="595959"/>
              </a:buClr>
              <a:buSzPts val="2000"/>
              <a:buFont typeface="Arial"/>
              <a:buChar char="•"/>
            </a:pPr>
            <a:r>
              <a:rPr lang="pl-PL" dirty="0"/>
              <a:t>Ład korporacyjny: System zasad, praktyk i procesów, za pomocą których firma jest kierowana i kontrolowana. Ład korporacyjny zasadniczo obejmuje równoważenie interesów wielu interesariuszy spółki</a:t>
            </a:r>
            <a:r>
              <a:rPr lang="en-US" dirty="0"/>
              <a:t>.</a:t>
            </a:r>
            <a:endParaRPr dirty="0"/>
          </a:p>
          <a:p>
            <a:pPr marL="457200" marR="0" lvl="0" indent="-228600" algn="just" rtl="0">
              <a:lnSpc>
                <a:spcPct val="103333"/>
              </a:lnSpc>
              <a:spcBef>
                <a:spcPts val="0"/>
              </a:spcBef>
              <a:spcAft>
                <a:spcPts val="0"/>
              </a:spcAft>
              <a:buClr>
                <a:srgbClr val="595959"/>
              </a:buClr>
              <a:buSzPts val="2400"/>
              <a:buFont typeface="Arial"/>
              <a:buNone/>
            </a:pPr>
            <a:endParaRPr dirty="0"/>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726"/>
        <p:cNvGrpSpPr/>
        <p:nvPr/>
      </p:nvGrpSpPr>
      <p:grpSpPr>
        <a:xfrm>
          <a:off x="0" y="0"/>
          <a:ext cx="0" cy="0"/>
          <a:chOff x="0" y="0"/>
          <a:chExt cx="0" cy="0"/>
        </a:xfrm>
      </p:grpSpPr>
      <p:sp>
        <p:nvSpPr>
          <p:cNvPr id="727" name="Google Shape;727;p62"/>
          <p:cNvSpPr txBox="1">
            <a:spLocks noGrp="1"/>
          </p:cNvSpPr>
          <p:nvPr>
            <p:ph type="body" idx="1"/>
          </p:nvPr>
        </p:nvSpPr>
        <p:spPr>
          <a:xfrm>
            <a:off x="256032" y="1005602"/>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KLUCZOWE TERMINY I DEFINICJE</a:t>
            </a:r>
          </a:p>
        </p:txBody>
      </p:sp>
      <p:sp>
        <p:nvSpPr>
          <p:cNvPr id="728" name="Google Shape;728;p62"/>
          <p:cNvSpPr txBox="1">
            <a:spLocks noGrp="1"/>
          </p:cNvSpPr>
          <p:nvPr>
            <p:ph type="body" idx="2"/>
          </p:nvPr>
        </p:nvSpPr>
        <p:spPr>
          <a:xfrm>
            <a:off x="255016" y="1876163"/>
            <a:ext cx="11681968" cy="5573507"/>
          </a:xfrm>
          <a:prstGeom prst="rect">
            <a:avLst/>
          </a:prstGeom>
          <a:noFill/>
          <a:ln>
            <a:noFill/>
          </a:ln>
        </p:spPr>
        <p:txBody>
          <a:bodyPr spcFirstLastPara="1" wrap="square" lIns="91425" tIns="45700" rIns="91425" bIns="45700" anchor="t" anchorCtr="0">
            <a:noAutofit/>
          </a:bodyPr>
          <a:lstStyle/>
          <a:p>
            <a:pPr marL="342900" lvl="0" indent="-342900" algn="just" rtl="0">
              <a:lnSpc>
                <a:spcPct val="124000"/>
              </a:lnSpc>
              <a:spcBef>
                <a:spcPts val="0"/>
              </a:spcBef>
              <a:spcAft>
                <a:spcPts val="0"/>
              </a:spcAft>
              <a:buSzPts val="2000"/>
              <a:buFont typeface="Arial"/>
              <a:buChar char="•"/>
            </a:pPr>
            <a:r>
              <a:rPr lang="pl-PL" sz="2200" dirty="0"/>
              <a:t>Recykling: Proces przekształcania materiałów odpadowych w nowe materiały i przedmioty, zapobiegający marnowaniu potencjalnie użytecznych materiałów, zmniejszający zużycie świeżych surowców i zmniejszający zużycie energii</a:t>
            </a:r>
            <a:r>
              <a:rPr lang="en-US" sz="2200" dirty="0"/>
              <a:t>.</a:t>
            </a:r>
            <a:endParaRPr sz="2200" dirty="0"/>
          </a:p>
          <a:p>
            <a:pPr marL="342900" lvl="0" indent="-342900" algn="just" rtl="0">
              <a:lnSpc>
                <a:spcPct val="124000"/>
              </a:lnSpc>
              <a:spcBef>
                <a:spcPts val="0"/>
              </a:spcBef>
              <a:spcAft>
                <a:spcPts val="0"/>
              </a:spcAft>
              <a:buClr>
                <a:srgbClr val="595959"/>
              </a:buClr>
              <a:buSzPts val="2000"/>
              <a:buFont typeface="Arial"/>
              <a:buChar char="•"/>
            </a:pPr>
            <a:r>
              <a:rPr lang="pl-PL" sz="2200" dirty="0"/>
              <a:t>Projektowanie regeneracyjne: Zorientowane na proces podejście do projektowania, które przywraca, odnawia lub rewitalizuje źródła energii i materiałów</a:t>
            </a:r>
            <a:r>
              <a:rPr lang="en-US" sz="2200" dirty="0"/>
              <a:t>.</a:t>
            </a:r>
            <a:endParaRPr sz="2200" dirty="0"/>
          </a:p>
          <a:p>
            <a:pPr marL="342900" lvl="0" indent="-342900" algn="just" rtl="0">
              <a:lnSpc>
                <a:spcPct val="124000"/>
              </a:lnSpc>
              <a:spcBef>
                <a:spcPts val="0"/>
              </a:spcBef>
              <a:spcAft>
                <a:spcPts val="0"/>
              </a:spcAft>
              <a:buClr>
                <a:srgbClr val="595959"/>
              </a:buClr>
              <a:buSzPts val="2000"/>
              <a:buFont typeface="Arial"/>
              <a:buChar char="•"/>
            </a:pPr>
            <a:r>
              <a:rPr lang="pl-PL" sz="2200" b="1" dirty="0"/>
              <a:t>Kryteria środowiskowe, społeczne i zarządzania (ESG): </a:t>
            </a:r>
            <a:r>
              <a:rPr lang="pl-PL" sz="2200" dirty="0"/>
              <a:t>Kryteria to zestaw standardów dotyczących działalności spółki, które świadomi społecznie inwestorzy wykorzystują do oceny potencjalnych inwestycji. Kryteria środowiskowe biorą pod uwagę sposób, w jaki spółka zarządza naturą. Kryteria społeczne sprawdzają, w jaki sposób spółka zarządza relacjami z pracownikami, dostawcami, klientami i społecznościami, w których prowadzi działalność. Zarządzanie dotyczy przywództwa spółki, wynagrodzeń kadry kierowniczej, audytów, kontroli wewnętrznych i praw akcjonariuszy</a:t>
            </a:r>
            <a:r>
              <a:rPr lang="en-US" sz="2200" dirty="0"/>
              <a:t>.</a:t>
            </a:r>
            <a:endParaRPr sz="2200" dirty="0"/>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732"/>
        <p:cNvGrpSpPr/>
        <p:nvPr/>
      </p:nvGrpSpPr>
      <p:grpSpPr>
        <a:xfrm>
          <a:off x="0" y="0"/>
          <a:ext cx="0" cy="0"/>
          <a:chOff x="0" y="0"/>
          <a:chExt cx="0" cy="0"/>
        </a:xfrm>
      </p:grpSpPr>
      <p:sp>
        <p:nvSpPr>
          <p:cNvPr id="733" name="Google Shape;733;p63"/>
          <p:cNvSpPr txBox="1">
            <a:spLocks noGrp="1"/>
          </p:cNvSpPr>
          <p:nvPr>
            <p:ph type="body" idx="1"/>
          </p:nvPr>
        </p:nvSpPr>
        <p:spPr>
          <a:xfrm>
            <a:off x="219456" y="894798"/>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KLUCZOWE TERMINY I DEFINICJE</a:t>
            </a:r>
          </a:p>
        </p:txBody>
      </p:sp>
      <p:sp>
        <p:nvSpPr>
          <p:cNvPr id="734" name="Google Shape;734;p63"/>
          <p:cNvSpPr txBox="1">
            <a:spLocks noGrp="1"/>
          </p:cNvSpPr>
          <p:nvPr>
            <p:ph type="body" idx="2"/>
          </p:nvPr>
        </p:nvSpPr>
        <p:spPr>
          <a:xfrm>
            <a:off x="116541" y="2011548"/>
            <a:ext cx="11618259" cy="4747839"/>
          </a:xfrm>
          <a:prstGeom prst="rect">
            <a:avLst/>
          </a:prstGeom>
          <a:noFill/>
          <a:ln>
            <a:noFill/>
          </a:ln>
        </p:spPr>
        <p:txBody>
          <a:bodyPr spcFirstLastPara="1" wrap="square" lIns="91425" tIns="45700" rIns="91425" bIns="45700" anchor="t" anchorCtr="0">
            <a:noAutofit/>
          </a:bodyPr>
          <a:lstStyle/>
          <a:p>
            <a:pPr marL="342900" lvl="0" indent="-342900" algn="just" rtl="0">
              <a:lnSpc>
                <a:spcPct val="124000"/>
              </a:lnSpc>
              <a:spcBef>
                <a:spcPts val="0"/>
              </a:spcBef>
              <a:spcAft>
                <a:spcPts val="0"/>
              </a:spcAft>
              <a:buClr>
                <a:srgbClr val="595959"/>
              </a:buClr>
              <a:buSzPts val="2000"/>
              <a:buFont typeface="Arial"/>
              <a:buChar char="•"/>
            </a:pPr>
            <a:r>
              <a:rPr lang="pl-PL" b="1" dirty="0" err="1"/>
              <a:t>Impact</a:t>
            </a:r>
            <a:r>
              <a:rPr lang="pl-PL" b="1" dirty="0"/>
              <a:t> </a:t>
            </a:r>
            <a:r>
              <a:rPr lang="pl-PL" b="1" dirty="0" err="1"/>
              <a:t>Investing</a:t>
            </a:r>
            <a:r>
              <a:rPr lang="pl-PL" b="1" dirty="0"/>
              <a:t>: </a:t>
            </a:r>
            <a:r>
              <a:rPr lang="pl-PL" dirty="0"/>
              <a:t>Inwestycje dokonywane w spółki, organizacje i fundusze z zamiarem wygenerowania wymiernego, korzystnego wpływu społecznego lub środowiskowego obok zwrotu finansowego. Inwestycje wpływu zapewniają kapitał na rozwiązywanie kwestii społecznych i/lub środowiskowych</a:t>
            </a:r>
            <a:r>
              <a:rPr lang="en-US" dirty="0"/>
              <a:t>.</a:t>
            </a:r>
            <a:endParaRPr dirty="0"/>
          </a:p>
          <a:p>
            <a:pPr marL="342900" lvl="0" indent="-342900" algn="just" rtl="0">
              <a:lnSpc>
                <a:spcPct val="124000"/>
              </a:lnSpc>
              <a:spcBef>
                <a:spcPts val="0"/>
              </a:spcBef>
              <a:spcAft>
                <a:spcPts val="0"/>
              </a:spcAft>
              <a:buClr>
                <a:srgbClr val="595959"/>
              </a:buClr>
              <a:buSzPts val="2000"/>
              <a:buFont typeface="Arial"/>
              <a:buChar char="•"/>
            </a:pPr>
            <a:r>
              <a:rPr lang="pl-PL" b="1" dirty="0"/>
              <a:t>Cele </a:t>
            </a:r>
            <a:r>
              <a:rPr lang="pl-PL" b="1" dirty="0" err="1"/>
              <a:t>ZrównoważonegoRozwoju</a:t>
            </a:r>
            <a:r>
              <a:rPr lang="pl-PL" b="1" dirty="0"/>
              <a:t> (</a:t>
            </a:r>
            <a:r>
              <a:rPr lang="pl-PL" b="1" dirty="0" err="1"/>
              <a:t>SDGs</a:t>
            </a:r>
            <a:r>
              <a:rPr lang="pl-PL" b="1" dirty="0"/>
              <a:t>): </a:t>
            </a:r>
            <a:r>
              <a:rPr lang="pl-PL" dirty="0"/>
              <a:t>Zbiór 17 globalnych celów wyznaczonych przez Zgromadzenie Ogólne ONZ w 2015 r. na rok 2030. Cele te są szerokie i współzależne, ale każdy z nich ma oddzielną listę celów do osiągnięcia. Obejmując kwestie rozwoju społecznego i gospodarczego, cele te obejmują ubóstwo, głód, zdrowie, edukację, zmiany klimatu, równość płci, wodę, warunki sanitarne, energię, urbanizację, środowisko i sprawiedliwość społeczną.</a:t>
            </a:r>
            <a:endParaRPr dirty="0"/>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pic>
        <p:nvPicPr>
          <p:cNvPr id="739" name="Google Shape;739;p64"/>
          <p:cNvPicPr preferRelativeResize="0">
            <a:picLocks noGrp="1"/>
          </p:cNvPicPr>
          <p:nvPr>
            <p:ph type="pic" idx="2"/>
          </p:nvPr>
        </p:nvPicPr>
        <p:blipFill rotWithShape="1">
          <a:blip r:embed="rId3">
            <a:alphaModFix/>
          </a:blip>
          <a:srcRect l="5809" r="5810"/>
          <a:stretch/>
        </p:blipFill>
        <p:spPr>
          <a:xfrm>
            <a:off x="0" y="0"/>
            <a:ext cx="12192000" cy="6870700"/>
          </a:xfrm>
          <a:prstGeom prst="rect">
            <a:avLst/>
          </a:prstGeom>
          <a:solidFill>
            <a:srgbClr val="BFBFBF"/>
          </a:solidFill>
          <a:ln>
            <a:noFill/>
          </a:ln>
        </p:spPr>
      </p:pic>
      <p:sp>
        <p:nvSpPr>
          <p:cNvPr id="740" name="Google Shape;740;p64"/>
          <p:cNvSpPr txBox="1">
            <a:spLocks noGrp="1"/>
          </p:cNvSpPr>
          <p:nvPr>
            <p:ph type="body" idx="1"/>
          </p:nvPr>
        </p:nvSpPr>
        <p:spPr>
          <a:xfrm>
            <a:off x="4063536" y="4498318"/>
            <a:ext cx="4064926" cy="577734"/>
          </a:xfrm>
          <a:prstGeom prst="rect">
            <a:avLst/>
          </a:prstGeom>
          <a:solidFill>
            <a:srgbClr val="73B64B"/>
          </a:solidFill>
          <a:ln>
            <a:noFill/>
          </a:ln>
        </p:spPr>
        <p:txBody>
          <a:bodyPr spcFirstLastPara="1" wrap="square" lIns="91425" tIns="45700" rIns="91425" bIns="45700" anchor="ctr" anchorCtr="0">
            <a:noAutofit/>
          </a:bodyPr>
          <a:lstStyle/>
          <a:p>
            <a:pPr marL="228600" lvl="0" indent="-228600" algn="ctr" rtl="0">
              <a:lnSpc>
                <a:spcPct val="90000"/>
              </a:lnSpc>
              <a:spcBef>
                <a:spcPts val="0"/>
              </a:spcBef>
              <a:spcAft>
                <a:spcPts val="0"/>
              </a:spcAft>
              <a:buClr>
                <a:schemeClr val="lt1"/>
              </a:buClr>
              <a:buSzPts val="2400"/>
              <a:buNone/>
            </a:pPr>
            <a:r>
              <a:rPr lang="en-US" sz="3000" b="1" i="0">
                <a:solidFill>
                  <a:schemeClr val="lt1"/>
                </a:solidFill>
              </a:rPr>
              <a:t>Paul Polman</a:t>
            </a:r>
            <a:endParaRPr sz="3000"/>
          </a:p>
        </p:txBody>
      </p:sp>
      <p:sp>
        <p:nvSpPr>
          <p:cNvPr id="741" name="Google Shape;741;p64"/>
          <p:cNvSpPr txBox="1">
            <a:spLocks noGrp="1"/>
          </p:cNvSpPr>
          <p:nvPr>
            <p:ph type="body" idx="3"/>
          </p:nvPr>
        </p:nvSpPr>
        <p:spPr>
          <a:xfrm>
            <a:off x="1233713" y="2801494"/>
            <a:ext cx="10160000" cy="1985691"/>
          </a:xfrm>
          <a:prstGeom prst="rect">
            <a:avLst/>
          </a:prstGeom>
          <a:noFill/>
          <a:ln>
            <a:noFill/>
          </a:ln>
        </p:spPr>
        <p:txBody>
          <a:bodyPr spcFirstLastPara="1" wrap="square" lIns="91425" tIns="45700" rIns="91425" bIns="45700" anchor="ctr" anchorCtr="0">
            <a:noAutofit/>
          </a:bodyPr>
          <a:lstStyle/>
          <a:p>
            <a:pPr marL="0" lvl="0" indent="0" rtl="0">
              <a:lnSpc>
                <a:spcPct val="90000"/>
              </a:lnSpc>
              <a:spcBef>
                <a:spcPts val="0"/>
              </a:spcBef>
              <a:spcAft>
                <a:spcPts val="0"/>
              </a:spcAft>
              <a:buClr>
                <a:srgbClr val="0D0D0D"/>
              </a:buClr>
              <a:buSzPts val="3000"/>
              <a:buNone/>
            </a:pPr>
            <a:r>
              <a:rPr lang="en-US" b="1" dirty="0">
                <a:solidFill>
                  <a:srgbClr val="FFFF00"/>
                </a:solidFill>
              </a:rPr>
              <a:t>“</a:t>
            </a:r>
            <a:r>
              <a:rPr lang="pl-PL" b="1" dirty="0">
                <a:solidFill>
                  <a:srgbClr val="FFFF00"/>
                </a:solidFill>
              </a:rPr>
              <a:t>Zrównoważony rozwój musi być sposobem na życie, aby stał się sposobem na biznes</a:t>
            </a:r>
            <a:r>
              <a:rPr lang="en-US" b="1" dirty="0">
                <a:solidFill>
                  <a:srgbClr val="FFFF00"/>
                </a:solidFill>
              </a:rPr>
              <a:t>”</a:t>
            </a:r>
            <a:endParaRPr b="1" dirty="0">
              <a:solidFill>
                <a:srgbClr val="FFFF00"/>
              </a:solidFill>
            </a:endParaRPr>
          </a:p>
        </p:txBody>
      </p:sp>
      <p:sp>
        <p:nvSpPr>
          <p:cNvPr id="742" name="Google Shape;742;p64"/>
          <p:cNvSpPr txBox="1"/>
          <p:nvPr/>
        </p:nvSpPr>
        <p:spPr>
          <a:xfrm>
            <a:off x="3826379" y="5209142"/>
            <a:ext cx="4539240" cy="496326"/>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rgbClr val="73B64B"/>
              </a:buClr>
              <a:buSzPts val="2800"/>
              <a:buFont typeface="Arial"/>
              <a:buNone/>
            </a:pPr>
            <a:endParaRPr sz="2800" b="0" i="0" u="none" strike="noStrike" cap="none">
              <a:solidFill>
                <a:srgbClr val="FF0000"/>
              </a:solidFill>
              <a:latin typeface="Calibri"/>
              <a:ea typeface="Calibri"/>
              <a:cs typeface="Calibri"/>
              <a:sym typeface="Calibri"/>
            </a:endParaRPr>
          </a:p>
        </p:txBody>
      </p:sp>
      <p:grpSp>
        <p:nvGrpSpPr>
          <p:cNvPr id="743" name="Google Shape;743;p64"/>
          <p:cNvGrpSpPr/>
          <p:nvPr/>
        </p:nvGrpSpPr>
        <p:grpSpPr>
          <a:xfrm>
            <a:off x="5113283" y="2345838"/>
            <a:ext cx="1487826" cy="1083162"/>
            <a:chOff x="3400450" y="986392"/>
            <a:chExt cx="1487826" cy="1083162"/>
          </a:xfrm>
        </p:grpSpPr>
        <p:sp>
          <p:nvSpPr>
            <p:cNvPr id="744" name="Google Shape;744;p64"/>
            <p:cNvSpPr/>
            <p:nvPr/>
          </p:nvSpPr>
          <p:spPr>
            <a:xfrm>
              <a:off x="3400450" y="986392"/>
              <a:ext cx="1367826" cy="997498"/>
            </a:xfrm>
            <a:custGeom>
              <a:avLst/>
              <a:gdLst/>
              <a:ahLst/>
              <a:cxnLst/>
              <a:rect l="l" t="t" r="r" b="b"/>
              <a:pathLst>
                <a:path w="921110" h="671727" extrusionOk="0">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1E75B0"/>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45" name="Google Shape;745;p64"/>
            <p:cNvSpPr/>
            <p:nvPr/>
          </p:nvSpPr>
          <p:spPr>
            <a:xfrm>
              <a:off x="3400450" y="986392"/>
              <a:ext cx="1487826" cy="1083162"/>
            </a:xfrm>
            <a:custGeom>
              <a:avLst/>
              <a:gdLst/>
              <a:ahLst/>
              <a:cxnLst/>
              <a:rect l="l" t="t" r="r" b="b"/>
              <a:pathLst>
                <a:path w="920214" h="669931" extrusionOk="0">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88"/>
        <p:cNvGrpSpPr/>
        <p:nvPr/>
      </p:nvGrpSpPr>
      <p:grpSpPr>
        <a:xfrm>
          <a:off x="0" y="0"/>
          <a:ext cx="0" cy="0"/>
          <a:chOff x="0" y="0"/>
          <a:chExt cx="0" cy="0"/>
        </a:xfrm>
      </p:grpSpPr>
      <p:pic>
        <p:nvPicPr>
          <p:cNvPr id="689" name="Google Shape;689;p58"/>
          <p:cNvPicPr preferRelativeResize="0">
            <a:picLocks noGrp="1"/>
          </p:cNvPicPr>
          <p:nvPr>
            <p:ph type="pic" idx="2"/>
          </p:nvPr>
        </p:nvPicPr>
        <p:blipFill rotWithShape="1">
          <a:blip r:embed="rId3">
            <a:alphaModFix/>
          </a:blip>
          <a:srcRect l="-220" t="13271" r="220" b="20626"/>
          <a:stretch/>
        </p:blipFill>
        <p:spPr>
          <a:xfrm>
            <a:off x="238772" y="2626822"/>
            <a:ext cx="7708195" cy="3396829"/>
          </a:xfrm>
          <a:prstGeom prst="rect">
            <a:avLst/>
          </a:prstGeom>
          <a:solidFill>
            <a:srgbClr val="BFBFBF"/>
          </a:solidFill>
          <a:ln>
            <a:noFill/>
          </a:ln>
        </p:spPr>
      </p:pic>
      <p:sp>
        <p:nvSpPr>
          <p:cNvPr id="690" name="Google Shape;690;p58"/>
          <p:cNvSpPr txBox="1">
            <a:spLocks noGrp="1"/>
          </p:cNvSpPr>
          <p:nvPr>
            <p:ph type="body" idx="1"/>
          </p:nvPr>
        </p:nvSpPr>
        <p:spPr>
          <a:xfrm>
            <a:off x="7630824" y="990923"/>
            <a:ext cx="2066906" cy="582221"/>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9600"/>
              <a:buNone/>
            </a:pPr>
            <a:r>
              <a:rPr lang="en-US" dirty="0"/>
              <a:t>06</a:t>
            </a:r>
            <a:endParaRPr dirty="0"/>
          </a:p>
        </p:txBody>
      </p:sp>
      <p:sp>
        <p:nvSpPr>
          <p:cNvPr id="691" name="Google Shape;691;p58"/>
          <p:cNvSpPr/>
          <p:nvPr/>
        </p:nvSpPr>
        <p:spPr>
          <a:xfrm>
            <a:off x="5722297" y="4461934"/>
            <a:ext cx="4933927" cy="1561717"/>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529"/>
              <a:buFont typeface="Arial"/>
              <a:buNone/>
            </a:pPr>
            <a:endParaRPr sz="529" b="0" i="0" u="none" strike="noStrike" cap="none">
              <a:solidFill>
                <a:schemeClr val="lt1"/>
              </a:solidFill>
              <a:latin typeface="Montserrat"/>
              <a:ea typeface="Montserrat"/>
              <a:cs typeface="Montserrat"/>
              <a:sym typeface="Montserrat"/>
            </a:endParaRPr>
          </a:p>
        </p:txBody>
      </p:sp>
      <p:sp>
        <p:nvSpPr>
          <p:cNvPr id="692" name="Google Shape;692;p58"/>
          <p:cNvSpPr txBox="1"/>
          <p:nvPr/>
        </p:nvSpPr>
        <p:spPr>
          <a:xfrm>
            <a:off x="6191527" y="4919647"/>
            <a:ext cx="4630545" cy="64629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pl-PL" sz="3600" b="1" dirty="0">
                <a:solidFill>
                  <a:srgbClr val="73B64B"/>
                </a:solidFill>
                <a:latin typeface="Calibri"/>
                <a:ea typeface="Calibri"/>
                <a:cs typeface="Calibri"/>
                <a:sym typeface="Calibri"/>
              </a:rPr>
              <a:t>Wykaz źródeł</a:t>
            </a:r>
          </a:p>
        </p:txBody>
      </p:sp>
    </p:spTree>
    <p:extLst>
      <p:ext uri="{BB962C8B-B14F-4D97-AF65-F5344CB8AC3E}">
        <p14:creationId xmlns:p14="http://schemas.microsoft.com/office/powerpoint/2010/main" val="279143872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758"/>
        <p:cNvGrpSpPr/>
        <p:nvPr/>
      </p:nvGrpSpPr>
      <p:grpSpPr>
        <a:xfrm>
          <a:off x="0" y="0"/>
          <a:ext cx="0" cy="0"/>
          <a:chOff x="0" y="0"/>
          <a:chExt cx="0" cy="0"/>
        </a:xfrm>
      </p:grpSpPr>
      <p:sp>
        <p:nvSpPr>
          <p:cNvPr id="759" name="Google Shape;759;p66"/>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REFERENCJE</a:t>
            </a:r>
          </a:p>
        </p:txBody>
      </p:sp>
      <p:sp>
        <p:nvSpPr>
          <p:cNvPr id="760" name="Google Shape;760;p66"/>
          <p:cNvSpPr txBox="1">
            <a:spLocks noGrp="1"/>
          </p:cNvSpPr>
          <p:nvPr>
            <p:ph type="body" idx="2"/>
          </p:nvPr>
        </p:nvSpPr>
        <p:spPr>
          <a:xfrm>
            <a:off x="417176" y="2249177"/>
            <a:ext cx="11327784" cy="3781929"/>
          </a:xfrm>
          <a:prstGeom prst="rect">
            <a:avLst/>
          </a:prstGeom>
          <a:noFill/>
          <a:ln>
            <a:noFill/>
          </a:ln>
        </p:spPr>
        <p:txBody>
          <a:bodyPr spcFirstLastPara="1" wrap="square" lIns="91425" tIns="45700" rIns="91425" bIns="45700" anchor="t" anchorCtr="0">
            <a:noAutofit/>
          </a:bodyPr>
          <a:lstStyle/>
          <a:p>
            <a:pPr marL="228600" lvl="0" indent="-228600" algn="just" rtl="0">
              <a:lnSpc>
                <a:spcPct val="137777"/>
              </a:lnSpc>
              <a:spcBef>
                <a:spcPts val="0"/>
              </a:spcBef>
              <a:spcAft>
                <a:spcPts val="0"/>
              </a:spcAft>
              <a:buClr>
                <a:srgbClr val="033637"/>
              </a:buClr>
              <a:buSzPts val="1800"/>
              <a:buNone/>
            </a:pPr>
            <a:r>
              <a:rPr lang="en-US">
                <a:solidFill>
                  <a:srgbClr val="033637"/>
                </a:solidFill>
                <a:latin typeface="Calibri"/>
                <a:ea typeface="Calibri"/>
                <a:cs typeface="Calibri"/>
                <a:sym typeface="Calibri"/>
              </a:rPr>
              <a:t>1. Caldera, H., Desha, C., &amp; Dawes, L. (2018). Exploring the characteristics of sustainable business practice in small and medium-sized enterprises: Experiences from the Australian manufacturing industry. </a:t>
            </a:r>
            <a:r>
              <a:rPr lang="en-US" i="1">
                <a:solidFill>
                  <a:srgbClr val="033637"/>
                </a:solidFill>
                <a:latin typeface="Calibri"/>
                <a:ea typeface="Calibri"/>
                <a:cs typeface="Calibri"/>
                <a:sym typeface="Calibri"/>
              </a:rPr>
              <a:t>Journal of Cleaner Production, </a:t>
            </a:r>
            <a:r>
              <a:rPr lang="en-US">
                <a:solidFill>
                  <a:srgbClr val="033637"/>
                </a:solidFill>
                <a:latin typeface="Calibri"/>
                <a:ea typeface="Calibri"/>
                <a:cs typeface="Calibri"/>
                <a:sym typeface="Calibri"/>
              </a:rPr>
              <a:t>177, 338-349.</a:t>
            </a:r>
            <a:endParaRPr>
              <a:solidFill>
                <a:srgbClr val="033637"/>
              </a:solidFill>
              <a:latin typeface="Calibri"/>
              <a:ea typeface="Calibri"/>
              <a:cs typeface="Calibri"/>
              <a:sym typeface="Calibri"/>
            </a:endParaRPr>
          </a:p>
          <a:p>
            <a:pPr marL="228600" lvl="0" indent="-228600" algn="just" rtl="0">
              <a:lnSpc>
                <a:spcPct val="137777"/>
              </a:lnSpc>
              <a:spcBef>
                <a:spcPts val="0"/>
              </a:spcBef>
              <a:spcAft>
                <a:spcPts val="0"/>
              </a:spcAft>
              <a:buClr>
                <a:srgbClr val="033637"/>
              </a:buClr>
              <a:buSzPts val="1800"/>
              <a:buNone/>
            </a:pPr>
            <a:r>
              <a:rPr lang="en-US">
                <a:solidFill>
                  <a:srgbClr val="033637"/>
                </a:solidFill>
                <a:latin typeface="Calibri"/>
                <a:ea typeface="Calibri"/>
                <a:cs typeface="Calibri"/>
                <a:sym typeface="Calibri"/>
              </a:rPr>
              <a:t>2. Van Wassenhove, L. V. (2019). Sustainable Innovation: Pushing the Boundaries of Traditional Operations Management. </a:t>
            </a:r>
            <a:r>
              <a:rPr lang="en-US" i="1">
                <a:solidFill>
                  <a:srgbClr val="033637"/>
                </a:solidFill>
                <a:latin typeface="Calibri"/>
                <a:ea typeface="Calibri"/>
                <a:cs typeface="Calibri"/>
                <a:sym typeface="Calibri"/>
              </a:rPr>
              <a:t>Production and Operations Management</a:t>
            </a:r>
            <a:r>
              <a:rPr lang="en-US">
                <a:solidFill>
                  <a:srgbClr val="033637"/>
                </a:solidFill>
                <a:latin typeface="Calibri"/>
                <a:ea typeface="Calibri"/>
                <a:cs typeface="Calibri"/>
                <a:sym typeface="Calibri"/>
              </a:rPr>
              <a:t>, 28, 2930-2945.</a:t>
            </a:r>
            <a:endParaRPr>
              <a:solidFill>
                <a:srgbClr val="033637"/>
              </a:solidFill>
              <a:latin typeface="Calibri"/>
              <a:ea typeface="Calibri"/>
              <a:cs typeface="Calibri"/>
              <a:sym typeface="Calibri"/>
            </a:endParaRPr>
          </a:p>
          <a:p>
            <a:pPr marL="228600" lvl="0" indent="-228600" algn="just" rtl="0">
              <a:lnSpc>
                <a:spcPct val="137777"/>
              </a:lnSpc>
              <a:spcBef>
                <a:spcPts val="0"/>
              </a:spcBef>
              <a:spcAft>
                <a:spcPts val="0"/>
              </a:spcAft>
              <a:buClr>
                <a:srgbClr val="033637"/>
              </a:buClr>
              <a:buSzPts val="1800"/>
              <a:buNone/>
            </a:pPr>
            <a:r>
              <a:rPr lang="en-US" b="0" i="0">
                <a:solidFill>
                  <a:srgbClr val="033637"/>
                </a:solidFill>
                <a:highlight>
                  <a:srgbClr val="FFFFFF"/>
                </a:highlight>
                <a:latin typeface="Calibri"/>
                <a:ea typeface="Calibri"/>
                <a:cs typeface="Calibri"/>
                <a:sym typeface="Calibri"/>
              </a:rPr>
              <a:t>3. Onu, P., &amp; Mbohwa, C. (2019). Sustainable Production: New Thinking for SMEs. </a:t>
            </a:r>
            <a:r>
              <a:rPr lang="en-US" b="0" i="1">
                <a:solidFill>
                  <a:srgbClr val="033637"/>
                </a:solidFill>
                <a:highlight>
                  <a:srgbClr val="FFFFFF"/>
                </a:highlight>
                <a:latin typeface="Calibri"/>
                <a:ea typeface="Calibri"/>
                <a:cs typeface="Calibri"/>
                <a:sym typeface="Calibri"/>
              </a:rPr>
              <a:t>Journal of Physics: Conference Series</a:t>
            </a:r>
            <a:r>
              <a:rPr lang="en-US" b="0" i="0">
                <a:solidFill>
                  <a:srgbClr val="033637"/>
                </a:solidFill>
                <a:highlight>
                  <a:srgbClr val="FFFFFF"/>
                </a:highlight>
                <a:latin typeface="Calibri"/>
                <a:ea typeface="Calibri"/>
                <a:cs typeface="Calibri"/>
                <a:sym typeface="Calibri"/>
              </a:rPr>
              <a:t>, 1378.</a:t>
            </a:r>
            <a:endParaRPr>
              <a:latin typeface="Calibri"/>
              <a:ea typeface="Calibri"/>
              <a:cs typeface="Calibri"/>
              <a:sym typeface="Calibri"/>
            </a:endParaRPr>
          </a:p>
          <a:p>
            <a:pPr marL="228600" lvl="0" indent="-228600" algn="just" rtl="0">
              <a:lnSpc>
                <a:spcPct val="137777"/>
              </a:lnSpc>
              <a:spcBef>
                <a:spcPts val="0"/>
              </a:spcBef>
              <a:spcAft>
                <a:spcPts val="0"/>
              </a:spcAft>
              <a:buClr>
                <a:srgbClr val="033637"/>
              </a:buClr>
              <a:buSzPts val="1800"/>
              <a:buNone/>
            </a:pPr>
            <a:r>
              <a:rPr lang="en-US">
                <a:solidFill>
                  <a:srgbClr val="033637"/>
                </a:solidFill>
                <a:latin typeface="Calibri"/>
                <a:ea typeface="Calibri"/>
                <a:cs typeface="Calibri"/>
                <a:sym typeface="Calibri"/>
              </a:rPr>
              <a:t>Nosratabadi, S., &amp; Mosavi, A. (2018). </a:t>
            </a:r>
            <a:r>
              <a:rPr lang="en-US" i="1">
                <a:solidFill>
                  <a:srgbClr val="033637"/>
                </a:solidFill>
                <a:latin typeface="Calibri"/>
                <a:ea typeface="Calibri"/>
                <a:cs typeface="Calibri"/>
                <a:sym typeface="Calibri"/>
              </a:rPr>
              <a:t>Sustainable Business Model: A Review.</a:t>
            </a:r>
            <a:endParaRPr i="1">
              <a:solidFill>
                <a:srgbClr val="033637"/>
              </a:solidFill>
              <a:latin typeface="Calibri"/>
              <a:ea typeface="Calibri"/>
              <a:cs typeface="Calibri"/>
              <a:sym typeface="Calibri"/>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764"/>
        <p:cNvGrpSpPr/>
        <p:nvPr/>
      </p:nvGrpSpPr>
      <p:grpSpPr>
        <a:xfrm>
          <a:off x="0" y="0"/>
          <a:ext cx="0" cy="0"/>
          <a:chOff x="0" y="0"/>
          <a:chExt cx="0" cy="0"/>
        </a:xfrm>
      </p:grpSpPr>
      <p:sp>
        <p:nvSpPr>
          <p:cNvPr id="765" name="Google Shape;765;p67"/>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References</a:t>
            </a:r>
            <a:endParaRPr dirty="0"/>
          </a:p>
        </p:txBody>
      </p:sp>
      <p:sp>
        <p:nvSpPr>
          <p:cNvPr id="766" name="Google Shape;766;p67"/>
          <p:cNvSpPr txBox="1">
            <a:spLocks noGrp="1"/>
          </p:cNvSpPr>
          <p:nvPr>
            <p:ph type="body" idx="2"/>
          </p:nvPr>
        </p:nvSpPr>
        <p:spPr>
          <a:xfrm>
            <a:off x="417176" y="2249177"/>
            <a:ext cx="11327784" cy="3781929"/>
          </a:xfrm>
          <a:prstGeom prst="rect">
            <a:avLst/>
          </a:prstGeom>
          <a:noFill/>
          <a:ln>
            <a:noFill/>
          </a:ln>
        </p:spPr>
        <p:txBody>
          <a:bodyPr spcFirstLastPara="1" wrap="square" lIns="91425" tIns="45700" rIns="91425" bIns="45700" anchor="t" anchorCtr="0">
            <a:noAutofit/>
          </a:bodyPr>
          <a:lstStyle/>
          <a:p>
            <a:pPr marL="228600" lvl="0" indent="-228600" algn="just" rtl="0">
              <a:lnSpc>
                <a:spcPct val="137777"/>
              </a:lnSpc>
              <a:spcBef>
                <a:spcPts val="0"/>
              </a:spcBef>
              <a:spcAft>
                <a:spcPts val="0"/>
              </a:spcAft>
              <a:buClr>
                <a:srgbClr val="033637"/>
              </a:buClr>
              <a:buSzPts val="1800"/>
              <a:buNone/>
            </a:pPr>
            <a:r>
              <a:rPr lang="en-US" i="1" dirty="0">
                <a:solidFill>
                  <a:srgbClr val="033637"/>
                </a:solidFill>
                <a:latin typeface="Calibri"/>
                <a:ea typeface="Calibri"/>
                <a:cs typeface="Calibri"/>
                <a:sym typeface="Calibri"/>
              </a:rPr>
              <a:t>4.Van </a:t>
            </a:r>
            <a:r>
              <a:rPr lang="en-US" i="1" dirty="0" err="1">
                <a:solidFill>
                  <a:srgbClr val="033637"/>
                </a:solidFill>
                <a:latin typeface="Calibri"/>
                <a:ea typeface="Calibri"/>
                <a:cs typeface="Calibri"/>
                <a:sym typeface="Calibri"/>
              </a:rPr>
              <a:t>Wassenhove</a:t>
            </a:r>
            <a:r>
              <a:rPr lang="en-US" i="1" dirty="0">
                <a:solidFill>
                  <a:srgbClr val="033637"/>
                </a:solidFill>
                <a:latin typeface="Calibri"/>
                <a:ea typeface="Calibri"/>
                <a:cs typeface="Calibri"/>
                <a:sym typeface="Calibri"/>
              </a:rPr>
              <a:t>, L. V. (2019). Sustainable Innovation: Pushing the Boundaries of Traditional Operations Management. Production and Operations Management, 28, 2930-2945. </a:t>
            </a:r>
            <a:endParaRPr dirty="0">
              <a:solidFill>
                <a:srgbClr val="033637"/>
              </a:solidFill>
              <a:latin typeface="Calibri"/>
              <a:ea typeface="Calibri"/>
              <a:cs typeface="Calibri"/>
              <a:sym typeface="Calibri"/>
            </a:endParaRPr>
          </a:p>
          <a:p>
            <a:pPr marL="228600" lvl="0" indent="-228600" algn="just" rtl="0">
              <a:lnSpc>
                <a:spcPct val="137777"/>
              </a:lnSpc>
              <a:spcBef>
                <a:spcPts val="0"/>
              </a:spcBef>
              <a:spcAft>
                <a:spcPts val="0"/>
              </a:spcAft>
              <a:buClr>
                <a:srgbClr val="033637"/>
              </a:buClr>
              <a:buSzPts val="1800"/>
              <a:buNone/>
            </a:pPr>
            <a:r>
              <a:rPr lang="en-US" dirty="0">
                <a:solidFill>
                  <a:srgbClr val="033637"/>
                </a:solidFill>
                <a:latin typeface="Calibri"/>
                <a:ea typeface="Calibri"/>
                <a:cs typeface="Calibri"/>
                <a:sym typeface="Calibri"/>
              </a:rPr>
              <a:t>5.Belvedere, V., &amp; </a:t>
            </a:r>
            <a:r>
              <a:rPr lang="en-US" dirty="0" err="1">
                <a:solidFill>
                  <a:srgbClr val="033637"/>
                </a:solidFill>
                <a:latin typeface="Calibri"/>
                <a:ea typeface="Calibri"/>
                <a:cs typeface="Calibri"/>
                <a:sym typeface="Calibri"/>
              </a:rPr>
              <a:t>Grando</a:t>
            </a:r>
            <a:r>
              <a:rPr lang="en-US" dirty="0">
                <a:solidFill>
                  <a:srgbClr val="033637"/>
                </a:solidFill>
                <a:latin typeface="Calibri"/>
                <a:ea typeface="Calibri"/>
                <a:cs typeface="Calibri"/>
                <a:sym typeface="Calibri"/>
              </a:rPr>
              <a:t>, A. (2017). Sustainable Operations and Supply Chain Management. </a:t>
            </a:r>
            <a:endParaRPr dirty="0">
              <a:solidFill>
                <a:srgbClr val="033637"/>
              </a:solidFill>
              <a:latin typeface="Calibri"/>
              <a:ea typeface="Calibri"/>
              <a:cs typeface="Calibri"/>
              <a:sym typeface="Calibri"/>
            </a:endParaRPr>
          </a:p>
          <a:p>
            <a:pPr marL="228600" lvl="0" indent="-228600" algn="just" rtl="0">
              <a:lnSpc>
                <a:spcPct val="137777"/>
              </a:lnSpc>
              <a:spcBef>
                <a:spcPts val="0"/>
              </a:spcBef>
              <a:spcAft>
                <a:spcPts val="0"/>
              </a:spcAft>
              <a:buClr>
                <a:srgbClr val="033637"/>
              </a:buClr>
              <a:buSzPts val="1800"/>
              <a:buNone/>
            </a:pPr>
            <a:r>
              <a:rPr lang="en-US" dirty="0">
                <a:solidFill>
                  <a:srgbClr val="033637"/>
                </a:solidFill>
                <a:latin typeface="Calibri"/>
                <a:ea typeface="Calibri"/>
                <a:cs typeface="Calibri"/>
                <a:sym typeface="Calibri"/>
              </a:rPr>
              <a:t>6.Dyllick, T., &amp; Muff, K. (2016). Clarifying the Meaning of Sustainable Business. Organization &amp; Environment, 29, 156-174.</a:t>
            </a:r>
            <a:endParaRPr dirty="0">
              <a:solidFill>
                <a:srgbClr val="033637"/>
              </a:solidFill>
              <a:latin typeface="Calibri"/>
              <a:ea typeface="Calibri"/>
              <a:cs typeface="Calibri"/>
              <a:sym typeface="Calibri"/>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770"/>
        <p:cNvGrpSpPr/>
        <p:nvPr/>
      </p:nvGrpSpPr>
      <p:grpSpPr>
        <a:xfrm>
          <a:off x="0" y="0"/>
          <a:ext cx="0" cy="0"/>
          <a:chOff x="0" y="0"/>
          <a:chExt cx="0" cy="0"/>
        </a:xfrm>
      </p:grpSpPr>
      <p:sp>
        <p:nvSpPr>
          <p:cNvPr id="771" name="Google Shape;771;p24"/>
          <p:cNvSpPr txBox="1">
            <a:spLocks noGrp="1"/>
          </p:cNvSpPr>
          <p:nvPr>
            <p:ph type="body" idx="1"/>
          </p:nvPr>
        </p:nvSpPr>
        <p:spPr>
          <a:xfrm>
            <a:off x="904856" y="826894"/>
            <a:ext cx="10479218" cy="803654"/>
          </a:xfrm>
          <a:prstGeom prst="rect">
            <a:avLst/>
          </a:prstGeom>
          <a:noFill/>
          <a:ln>
            <a:noFill/>
          </a:ln>
        </p:spPr>
        <p:txBody>
          <a:bodyPr spcFirstLastPara="1" wrap="square" lIns="91425" tIns="45700" rIns="91425" bIns="45700" anchor="t" anchorCtr="0">
            <a:noAutofit/>
          </a:bodyPr>
          <a:lstStyle/>
          <a:p>
            <a:pPr marL="457200" marR="0" lvl="0" indent="-228600" algn="l" rtl="0">
              <a:lnSpc>
                <a:spcPct val="90000"/>
              </a:lnSpc>
              <a:spcBef>
                <a:spcPts val="1000"/>
              </a:spcBef>
              <a:spcAft>
                <a:spcPts val="0"/>
              </a:spcAft>
              <a:buClr>
                <a:schemeClr val="lt1"/>
              </a:buClr>
              <a:buSzPts val="3600"/>
              <a:buFont typeface="Arial"/>
              <a:buNone/>
            </a:pPr>
            <a:r>
              <a:rPr lang="en-US"/>
              <a:t>References</a:t>
            </a:r>
            <a:endParaRPr/>
          </a:p>
        </p:txBody>
      </p:sp>
      <p:sp>
        <p:nvSpPr>
          <p:cNvPr id="772" name="Google Shape;772;p24"/>
          <p:cNvSpPr txBox="1">
            <a:spLocks noGrp="1"/>
          </p:cNvSpPr>
          <p:nvPr>
            <p:ph type="body" idx="2"/>
          </p:nvPr>
        </p:nvSpPr>
        <p:spPr>
          <a:xfrm>
            <a:off x="539096" y="2249177"/>
            <a:ext cx="10479218" cy="3781929"/>
          </a:xfrm>
          <a:prstGeom prst="rect">
            <a:avLst/>
          </a:prstGeom>
          <a:noFill/>
          <a:ln>
            <a:noFill/>
          </a:ln>
        </p:spPr>
        <p:txBody>
          <a:bodyPr spcFirstLastPara="1" wrap="square" lIns="91425" tIns="45700" rIns="91425" bIns="45700" anchor="t" anchorCtr="0">
            <a:noAutofit/>
          </a:bodyPr>
          <a:lstStyle/>
          <a:p>
            <a:pPr marL="228600" lvl="0" indent="-228600" algn="just" rtl="0">
              <a:lnSpc>
                <a:spcPct val="137777"/>
              </a:lnSpc>
              <a:spcBef>
                <a:spcPts val="0"/>
              </a:spcBef>
              <a:spcAft>
                <a:spcPts val="0"/>
              </a:spcAft>
              <a:buClr>
                <a:srgbClr val="033637"/>
              </a:buClr>
              <a:buSzPts val="1800"/>
              <a:buNone/>
            </a:pPr>
            <a:r>
              <a:rPr lang="en-US" b="0" i="0">
                <a:solidFill>
                  <a:srgbClr val="033637"/>
                </a:solidFill>
                <a:highlight>
                  <a:srgbClr val="FFFFFF"/>
                </a:highlight>
                <a:latin typeface="Calibri"/>
                <a:ea typeface="Calibri"/>
                <a:cs typeface="Calibri"/>
                <a:sym typeface="Calibri"/>
              </a:rPr>
              <a:t>7.Gupta, S., Rudd, J., &amp; Lee, N. (2014). Business sustainability through successful integration of marketing and operations. Industrial Marketing Management, 43, 3-5.</a:t>
            </a:r>
            <a:endParaRPr>
              <a:solidFill>
                <a:srgbClr val="033637"/>
              </a:solidFill>
              <a:highlight>
                <a:srgbClr val="FFFFFF"/>
              </a:highlight>
              <a:latin typeface="Calibri"/>
              <a:ea typeface="Calibri"/>
              <a:cs typeface="Calibri"/>
              <a:sym typeface="Calibri"/>
            </a:endParaRPr>
          </a:p>
          <a:p>
            <a:pPr marL="228600" lvl="0" indent="-228600" algn="just" rtl="0">
              <a:lnSpc>
                <a:spcPct val="137777"/>
              </a:lnSpc>
              <a:spcBef>
                <a:spcPts val="0"/>
              </a:spcBef>
              <a:spcAft>
                <a:spcPts val="0"/>
              </a:spcAft>
              <a:buClr>
                <a:srgbClr val="033637"/>
              </a:buClr>
              <a:buSzPts val="1800"/>
              <a:buNone/>
            </a:pPr>
            <a:r>
              <a:rPr lang="en-US">
                <a:solidFill>
                  <a:srgbClr val="033637"/>
                </a:solidFill>
                <a:latin typeface="Calibri"/>
                <a:ea typeface="Calibri"/>
                <a:cs typeface="Calibri"/>
                <a:sym typeface="Calibri"/>
              </a:rPr>
              <a:t>8. Gotschol, A., De Giovanni, P., &amp; Vinzi, V. E. (2014). Is environmental management an economically sustainable business? </a:t>
            </a:r>
            <a:r>
              <a:rPr lang="en-US" i="1">
                <a:solidFill>
                  <a:srgbClr val="033637"/>
                </a:solidFill>
                <a:latin typeface="Calibri"/>
                <a:ea typeface="Calibri"/>
                <a:cs typeface="Calibri"/>
                <a:sym typeface="Calibri"/>
              </a:rPr>
              <a:t>Journal of Environmental Management, </a:t>
            </a:r>
            <a:r>
              <a:rPr lang="en-US">
                <a:solidFill>
                  <a:srgbClr val="033637"/>
                </a:solidFill>
                <a:latin typeface="Calibri"/>
                <a:ea typeface="Calibri"/>
                <a:cs typeface="Calibri"/>
                <a:sym typeface="Calibri"/>
              </a:rPr>
              <a:t>144, 73-82.</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777"/>
        <p:cNvGrpSpPr/>
        <p:nvPr/>
      </p:nvGrpSpPr>
      <p:grpSpPr>
        <a:xfrm>
          <a:off x="0" y="0"/>
          <a:ext cx="0" cy="0"/>
          <a:chOff x="0" y="0"/>
          <a:chExt cx="0" cy="0"/>
        </a:xfrm>
      </p:grpSpPr>
      <p:sp>
        <p:nvSpPr>
          <p:cNvPr id="778" name="Google Shape;778;p68"/>
          <p:cNvSpPr txBox="1">
            <a:spLocks noGrp="1"/>
          </p:cNvSpPr>
          <p:nvPr>
            <p:ph type="body" idx="1"/>
          </p:nvPr>
        </p:nvSpPr>
        <p:spPr>
          <a:xfrm>
            <a:off x="7799501" y="5533317"/>
            <a:ext cx="3890325" cy="466127"/>
          </a:xfrm>
          <a:prstGeom prst="rect">
            <a:avLst/>
          </a:prstGeom>
          <a:noFill/>
          <a:ln>
            <a:noFill/>
          </a:ln>
        </p:spPr>
        <p:txBody>
          <a:bodyPr spcFirstLastPara="1" wrap="square" lIns="91425" tIns="45700" rIns="91425" bIns="45700" anchor="t" anchorCtr="0">
            <a:noAutofit/>
          </a:bodyPr>
          <a:lstStyle/>
          <a:p>
            <a:pPr marL="0" lvl="0" indent="0" algn="r" rtl="0">
              <a:lnSpc>
                <a:spcPct val="100000"/>
              </a:lnSpc>
              <a:spcBef>
                <a:spcPts val="0"/>
              </a:spcBef>
              <a:spcAft>
                <a:spcPts val="0"/>
              </a:spcAft>
              <a:buClr>
                <a:schemeClr val="lt1"/>
              </a:buClr>
              <a:buSzPts val="2400"/>
              <a:buNone/>
            </a:pPr>
            <a:r>
              <a:rPr lang="en-US"/>
              <a:t>www.</a:t>
            </a:r>
            <a:r>
              <a:rPr lang="en-US" b="1"/>
              <a:t>website</a:t>
            </a:r>
            <a:r>
              <a:rPr lang="en-US"/>
              <a:t>.eu</a:t>
            </a:r>
            <a:endParaRPr/>
          </a:p>
          <a:p>
            <a:pPr marL="0" lvl="0" indent="0" algn="ctr" rtl="0">
              <a:lnSpc>
                <a:spcPct val="100000"/>
              </a:lnSpc>
              <a:spcBef>
                <a:spcPts val="0"/>
              </a:spcBef>
              <a:spcAft>
                <a:spcPts val="0"/>
              </a:spcAft>
              <a:buClr>
                <a:schemeClr val="lt1"/>
              </a:buClr>
              <a:buSzPts val="2400"/>
              <a:buNone/>
            </a:pPr>
            <a:endParaRPr/>
          </a:p>
        </p:txBody>
      </p:sp>
      <p:sp>
        <p:nvSpPr>
          <p:cNvPr id="779" name="Google Shape;779;p68"/>
          <p:cNvSpPr txBox="1">
            <a:spLocks noGrp="1"/>
          </p:cNvSpPr>
          <p:nvPr>
            <p:ph type="body" idx="2"/>
          </p:nvPr>
        </p:nvSpPr>
        <p:spPr>
          <a:xfrm>
            <a:off x="1283799" y="3277107"/>
            <a:ext cx="5881764" cy="79650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chemeClr val="lt1"/>
              </a:buClr>
              <a:buSzPts val="2400"/>
              <a:buNone/>
            </a:pPr>
            <a:r>
              <a:rPr lang="en-US" dirty="0" err="1"/>
              <a:t>Czy</a:t>
            </a:r>
            <a:r>
              <a:rPr lang="en-US" dirty="0"/>
              <a:t> </a:t>
            </a:r>
            <a:r>
              <a:rPr lang="en-US" dirty="0" err="1"/>
              <a:t>są</a:t>
            </a:r>
            <a:r>
              <a:rPr lang="en-US" dirty="0"/>
              <a:t> </a:t>
            </a:r>
            <a:r>
              <a:rPr lang="en-US" dirty="0" err="1"/>
              <a:t>jakieś</a:t>
            </a:r>
            <a:r>
              <a:rPr lang="en-US" dirty="0"/>
              <a:t> </a:t>
            </a:r>
            <a:r>
              <a:rPr lang="en-US" dirty="0" err="1"/>
              <a:t>pytania</a:t>
            </a:r>
            <a:r>
              <a:rPr lang="en-US" dirty="0"/>
              <a:t>?</a:t>
            </a:r>
            <a:endParaRPr dirty="0"/>
          </a:p>
        </p:txBody>
      </p:sp>
      <p:sp>
        <p:nvSpPr>
          <p:cNvPr id="780" name="Google Shape;780;p68"/>
          <p:cNvSpPr txBox="1">
            <a:spLocks noGrp="1"/>
          </p:cNvSpPr>
          <p:nvPr>
            <p:ph type="body" idx="3"/>
          </p:nvPr>
        </p:nvSpPr>
        <p:spPr>
          <a:xfrm>
            <a:off x="1221181" y="2678292"/>
            <a:ext cx="5881764" cy="63424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lt1"/>
              </a:buClr>
              <a:buSzPts val="3600"/>
              <a:buNone/>
            </a:pPr>
            <a:r>
              <a:rPr lang="pl-PL" dirty="0"/>
              <a:t>Dziękuję</a:t>
            </a:r>
            <a:endParaRPr dirty="0"/>
          </a:p>
        </p:txBody>
      </p:sp>
      <p:grpSp>
        <p:nvGrpSpPr>
          <p:cNvPr id="781" name="Google Shape;781;p68"/>
          <p:cNvGrpSpPr/>
          <p:nvPr/>
        </p:nvGrpSpPr>
        <p:grpSpPr>
          <a:xfrm>
            <a:off x="8380634" y="2920943"/>
            <a:ext cx="3193903" cy="538831"/>
            <a:chOff x="5349868" y="8302092"/>
            <a:chExt cx="1664680" cy="280842"/>
          </a:xfrm>
        </p:grpSpPr>
        <p:grpSp>
          <p:nvGrpSpPr>
            <p:cNvPr id="782" name="Google Shape;782;p68"/>
            <p:cNvGrpSpPr/>
            <p:nvPr/>
          </p:nvGrpSpPr>
          <p:grpSpPr>
            <a:xfrm>
              <a:off x="6388006" y="8302092"/>
              <a:ext cx="280634" cy="280634"/>
              <a:chOff x="1950027" y="2499889"/>
              <a:chExt cx="850463" cy="850463"/>
            </a:xfrm>
          </p:grpSpPr>
          <p:sp>
            <p:nvSpPr>
              <p:cNvPr id="783" name="Google Shape;783;p68"/>
              <p:cNvSpPr/>
              <p:nvPr/>
            </p:nvSpPr>
            <p:spPr>
              <a:xfrm>
                <a:off x="1950027"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nvGrpSpPr>
              <p:cNvPr id="784" name="Google Shape;784;p68"/>
              <p:cNvGrpSpPr/>
              <p:nvPr/>
            </p:nvGrpSpPr>
            <p:grpSpPr>
              <a:xfrm>
                <a:off x="2107521" y="2657382"/>
                <a:ext cx="535476" cy="535477"/>
                <a:chOff x="2107521" y="2657382"/>
                <a:chExt cx="535476" cy="535477"/>
              </a:xfrm>
            </p:grpSpPr>
            <p:sp>
              <p:nvSpPr>
                <p:cNvPr id="785" name="Google Shape;785;p68"/>
                <p:cNvSpPr/>
                <p:nvPr/>
              </p:nvSpPr>
              <p:spPr>
                <a:xfrm>
                  <a:off x="2107521" y="2657382"/>
                  <a:ext cx="535476" cy="535477"/>
                </a:xfrm>
                <a:custGeom>
                  <a:avLst/>
                  <a:gdLst/>
                  <a:ahLst/>
                  <a:cxnLst/>
                  <a:rect l="l" t="t" r="r" b="b"/>
                  <a:pathLst>
                    <a:path w="535476" h="535477" extrusionOk="0">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6" name="Google Shape;786;p68"/>
                <p:cNvSpPr/>
                <p:nvPr/>
              </p:nvSpPr>
              <p:spPr>
                <a:xfrm>
                  <a:off x="2237925" y="2787786"/>
                  <a:ext cx="274668" cy="274668"/>
                </a:xfrm>
                <a:custGeom>
                  <a:avLst/>
                  <a:gdLst/>
                  <a:ahLst/>
                  <a:cxnLst/>
                  <a:rect l="l" t="t" r="r" b="b"/>
                  <a:pathLst>
                    <a:path w="274668" h="274668" extrusionOk="0">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87" name="Google Shape;787;p68"/>
                <p:cNvSpPr/>
                <p:nvPr/>
              </p:nvSpPr>
              <p:spPr>
                <a:xfrm>
                  <a:off x="2486134" y="2749988"/>
                  <a:ext cx="64257" cy="64257"/>
                </a:xfrm>
                <a:custGeom>
                  <a:avLst/>
                  <a:gdLst/>
                  <a:ahLst/>
                  <a:cxnLst/>
                  <a:rect l="l" t="t" r="r" b="b"/>
                  <a:pathLst>
                    <a:path w="64257" h="64257" extrusionOk="0">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grpSp>
          <p:nvGrpSpPr>
            <p:cNvPr id="788" name="Google Shape;788;p68"/>
            <p:cNvGrpSpPr/>
            <p:nvPr/>
          </p:nvGrpSpPr>
          <p:grpSpPr>
            <a:xfrm>
              <a:off x="5695775" y="8302092"/>
              <a:ext cx="280634" cy="280634"/>
              <a:chOff x="-147782" y="2499889"/>
              <a:chExt cx="850463" cy="850463"/>
            </a:xfrm>
          </p:grpSpPr>
          <p:sp>
            <p:nvSpPr>
              <p:cNvPr id="789" name="Google Shape;789;p68"/>
              <p:cNvSpPr/>
              <p:nvPr/>
            </p:nvSpPr>
            <p:spPr>
              <a:xfrm>
                <a:off x="-147782" y="2499889"/>
                <a:ext cx="850463" cy="850463"/>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90" name="Google Shape;790;p68"/>
              <p:cNvSpPr/>
              <p:nvPr/>
            </p:nvSpPr>
            <p:spPr>
              <a:xfrm>
                <a:off x="18530" y="2722899"/>
                <a:ext cx="549966" cy="447280"/>
              </a:xfrm>
              <a:custGeom>
                <a:avLst/>
                <a:gdLst/>
                <a:ahLst/>
                <a:cxnLst/>
                <a:rect l="l" t="t" r="r" b="b"/>
                <a:pathLst>
                  <a:path w="549966" h="447280" extrusionOk="0">
                    <a:moveTo>
                      <a:pt x="173243" y="447281"/>
                    </a:moveTo>
                    <a:cubicBezTo>
                      <a:pt x="381134" y="447281"/>
                      <a:pt x="494529" y="275298"/>
                      <a:pt x="494529" y="125995"/>
                    </a:cubicBezTo>
                    <a:cubicBezTo>
                      <a:pt x="494529" y="120955"/>
                      <a:pt x="494529" y="116545"/>
                      <a:pt x="493899" y="111505"/>
                    </a:cubicBezTo>
                    <a:cubicBezTo>
                      <a:pt x="515948" y="95756"/>
                      <a:pt x="534847" y="75597"/>
                      <a:pt x="549966" y="52918"/>
                    </a:cubicBezTo>
                    <a:cubicBezTo>
                      <a:pt x="529807" y="61737"/>
                      <a:pt x="507758" y="68037"/>
                      <a:pt x="485079" y="70557"/>
                    </a:cubicBezTo>
                    <a:cubicBezTo>
                      <a:pt x="508388" y="56698"/>
                      <a:pt x="526027" y="34649"/>
                      <a:pt x="534847" y="8190"/>
                    </a:cubicBezTo>
                    <a:cubicBezTo>
                      <a:pt x="512798" y="21419"/>
                      <a:pt x="488859" y="30239"/>
                      <a:pt x="463030" y="35908"/>
                    </a:cubicBezTo>
                    <a:cubicBezTo>
                      <a:pt x="442241" y="13859"/>
                      <a:pt x="413262" y="0"/>
                      <a:pt x="380504" y="0"/>
                    </a:cubicBezTo>
                    <a:cubicBezTo>
                      <a:pt x="318136" y="0"/>
                      <a:pt x="267739" y="50398"/>
                      <a:pt x="267739" y="112765"/>
                    </a:cubicBezTo>
                    <a:cubicBezTo>
                      <a:pt x="267739" y="121585"/>
                      <a:pt x="268998" y="130404"/>
                      <a:pt x="270888" y="138594"/>
                    </a:cubicBezTo>
                    <a:cubicBezTo>
                      <a:pt x="177022" y="134184"/>
                      <a:pt x="93866" y="88826"/>
                      <a:pt x="38428" y="20789"/>
                    </a:cubicBezTo>
                    <a:cubicBezTo>
                      <a:pt x="28979" y="37168"/>
                      <a:pt x="23309" y="56698"/>
                      <a:pt x="23309" y="77487"/>
                    </a:cubicBezTo>
                    <a:cubicBezTo>
                      <a:pt x="23309" y="116545"/>
                      <a:pt x="43468" y="151194"/>
                      <a:pt x="73707" y="171353"/>
                    </a:cubicBezTo>
                    <a:cubicBezTo>
                      <a:pt x="55438" y="170723"/>
                      <a:pt x="37798" y="165683"/>
                      <a:pt x="22679" y="157493"/>
                    </a:cubicBezTo>
                    <a:cubicBezTo>
                      <a:pt x="22679" y="158123"/>
                      <a:pt x="22679" y="158123"/>
                      <a:pt x="22679" y="158753"/>
                    </a:cubicBezTo>
                    <a:cubicBezTo>
                      <a:pt x="22679" y="213561"/>
                      <a:pt x="61737" y="258919"/>
                      <a:pt x="113395" y="269628"/>
                    </a:cubicBezTo>
                    <a:cubicBezTo>
                      <a:pt x="103946" y="272148"/>
                      <a:pt x="93866" y="273408"/>
                      <a:pt x="83786" y="273408"/>
                    </a:cubicBezTo>
                    <a:cubicBezTo>
                      <a:pt x="76227" y="273408"/>
                      <a:pt x="69297" y="272778"/>
                      <a:pt x="62367" y="271518"/>
                    </a:cubicBezTo>
                    <a:cubicBezTo>
                      <a:pt x="76857" y="316246"/>
                      <a:pt x="118435" y="349005"/>
                      <a:pt x="167573" y="349635"/>
                    </a:cubicBezTo>
                    <a:cubicBezTo>
                      <a:pt x="129144" y="379874"/>
                      <a:pt x="80006" y="398143"/>
                      <a:pt x="27089" y="398143"/>
                    </a:cubicBezTo>
                    <a:cubicBezTo>
                      <a:pt x="18269" y="398143"/>
                      <a:pt x="8820" y="397513"/>
                      <a:pt x="0" y="396883"/>
                    </a:cubicBezTo>
                    <a:cubicBezTo>
                      <a:pt x="50398" y="428382"/>
                      <a:pt x="109615" y="447281"/>
                      <a:pt x="173243" y="447281"/>
                    </a:cubicBezTo>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791" name="Google Shape;791;p68"/>
            <p:cNvGrpSpPr/>
            <p:nvPr/>
          </p:nvGrpSpPr>
          <p:grpSpPr>
            <a:xfrm>
              <a:off x="6733914" y="8302092"/>
              <a:ext cx="280634" cy="280634"/>
              <a:chOff x="2998302" y="2499889"/>
              <a:chExt cx="850463" cy="850463"/>
            </a:xfrm>
          </p:grpSpPr>
          <p:sp>
            <p:nvSpPr>
              <p:cNvPr id="792" name="Google Shape;792;p68"/>
              <p:cNvSpPr/>
              <p:nvPr/>
            </p:nvSpPr>
            <p:spPr>
              <a:xfrm>
                <a:off x="2998302" y="2499889"/>
                <a:ext cx="850463" cy="850463"/>
              </a:xfrm>
              <a:custGeom>
                <a:avLst/>
                <a:gdLst/>
                <a:ahLst/>
                <a:cxnLst/>
                <a:rect l="l" t="t" r="r" b="b"/>
                <a:pathLst>
                  <a:path w="850463" h="850463" extrusionOk="0">
                    <a:moveTo>
                      <a:pt x="850463" y="425232"/>
                    </a:moveTo>
                    <a:cubicBezTo>
                      <a:pt x="850463" y="660081"/>
                      <a:pt x="660081" y="850464"/>
                      <a:pt x="425232" y="850464"/>
                    </a:cubicBezTo>
                    <a:cubicBezTo>
                      <a:pt x="190382" y="850464"/>
                      <a:pt x="0" y="660081"/>
                      <a:pt x="0" y="425232"/>
                    </a:cubicBezTo>
                    <a:cubicBezTo>
                      <a:pt x="0" y="190383"/>
                      <a:pt x="190382" y="0"/>
                      <a:pt x="425232" y="0"/>
                    </a:cubicBezTo>
                    <a:cubicBezTo>
                      <a:pt x="660081" y="0"/>
                      <a:pt x="850463" y="190383"/>
                      <a:pt x="850463"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93" name="Google Shape;793;p68"/>
              <p:cNvSpPr/>
              <p:nvPr/>
            </p:nvSpPr>
            <p:spPr>
              <a:xfrm>
                <a:off x="3139416" y="2726679"/>
                <a:ext cx="568235" cy="398142"/>
              </a:xfrm>
              <a:custGeom>
                <a:avLst/>
                <a:gdLst/>
                <a:ahLst/>
                <a:cxnLst/>
                <a:rect l="l" t="t" r="r" b="b"/>
                <a:pathLst>
                  <a:path w="568235" h="398142" extrusionOk="0">
                    <a:moveTo>
                      <a:pt x="556266" y="62367"/>
                    </a:moveTo>
                    <a:cubicBezTo>
                      <a:pt x="549966" y="37798"/>
                      <a:pt x="530437" y="18899"/>
                      <a:pt x="505868" y="11969"/>
                    </a:cubicBezTo>
                    <a:cubicBezTo>
                      <a:pt x="461770" y="0"/>
                      <a:pt x="284118" y="0"/>
                      <a:pt x="284118" y="0"/>
                    </a:cubicBezTo>
                    <a:cubicBezTo>
                      <a:pt x="284118" y="0"/>
                      <a:pt x="107095" y="0"/>
                      <a:pt x="62367" y="11969"/>
                    </a:cubicBezTo>
                    <a:cubicBezTo>
                      <a:pt x="37798" y="18269"/>
                      <a:pt x="18899" y="37798"/>
                      <a:pt x="11970" y="62367"/>
                    </a:cubicBezTo>
                    <a:cubicBezTo>
                      <a:pt x="0" y="106465"/>
                      <a:pt x="0" y="199071"/>
                      <a:pt x="0" y="199071"/>
                    </a:cubicBezTo>
                    <a:cubicBezTo>
                      <a:pt x="0" y="199071"/>
                      <a:pt x="0" y="291048"/>
                      <a:pt x="11970" y="335776"/>
                    </a:cubicBezTo>
                    <a:cubicBezTo>
                      <a:pt x="18269" y="360345"/>
                      <a:pt x="37798" y="379244"/>
                      <a:pt x="62367" y="386173"/>
                    </a:cubicBezTo>
                    <a:cubicBezTo>
                      <a:pt x="106466" y="398143"/>
                      <a:pt x="284118" y="398143"/>
                      <a:pt x="284118" y="398143"/>
                    </a:cubicBezTo>
                    <a:cubicBezTo>
                      <a:pt x="284118" y="398143"/>
                      <a:pt x="461140" y="398143"/>
                      <a:pt x="505868" y="386173"/>
                    </a:cubicBezTo>
                    <a:cubicBezTo>
                      <a:pt x="530437" y="379874"/>
                      <a:pt x="549336" y="360345"/>
                      <a:pt x="556266" y="335776"/>
                    </a:cubicBezTo>
                    <a:cubicBezTo>
                      <a:pt x="568236" y="291677"/>
                      <a:pt x="568236" y="199071"/>
                      <a:pt x="568236" y="199071"/>
                    </a:cubicBezTo>
                    <a:cubicBezTo>
                      <a:pt x="568236" y="199071"/>
                      <a:pt x="567605" y="106465"/>
                      <a:pt x="556266" y="62367"/>
                    </a:cubicBezTo>
                    <a:close/>
                    <a:moveTo>
                      <a:pt x="227420" y="283488"/>
                    </a:moveTo>
                    <a:lnTo>
                      <a:pt x="227420" y="113395"/>
                    </a:lnTo>
                    <a:lnTo>
                      <a:pt x="374834" y="198441"/>
                    </a:lnTo>
                    <a:lnTo>
                      <a:pt x="227420" y="283488"/>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grpSp>
          <p:nvGrpSpPr>
            <p:cNvPr id="794" name="Google Shape;794;p68"/>
            <p:cNvGrpSpPr/>
            <p:nvPr/>
          </p:nvGrpSpPr>
          <p:grpSpPr>
            <a:xfrm>
              <a:off x="5349868" y="8302092"/>
              <a:ext cx="280634" cy="280842"/>
              <a:chOff x="-1196056" y="2499889"/>
              <a:chExt cx="850463" cy="851092"/>
            </a:xfrm>
          </p:grpSpPr>
          <p:sp>
            <p:nvSpPr>
              <p:cNvPr id="795" name="Google Shape;795;p68"/>
              <p:cNvSpPr/>
              <p:nvPr/>
            </p:nvSpPr>
            <p:spPr>
              <a:xfrm>
                <a:off x="-1196056" y="2499889"/>
                <a:ext cx="850463" cy="845423"/>
              </a:xfrm>
              <a:custGeom>
                <a:avLst/>
                <a:gdLst/>
                <a:ahLst/>
                <a:cxnLst/>
                <a:rect l="l" t="t" r="r" b="b"/>
                <a:pathLst>
                  <a:path w="850463" h="845423" extrusionOk="0">
                    <a:moveTo>
                      <a:pt x="850463" y="425232"/>
                    </a:moveTo>
                    <a:cubicBezTo>
                      <a:pt x="850463" y="190252"/>
                      <a:pt x="660212" y="0"/>
                      <a:pt x="425232" y="0"/>
                    </a:cubicBezTo>
                    <a:cubicBezTo>
                      <a:pt x="190252" y="0"/>
                      <a:pt x="0" y="190252"/>
                      <a:pt x="0" y="425232"/>
                    </a:cubicBezTo>
                    <a:cubicBezTo>
                      <a:pt x="0" y="637533"/>
                      <a:pt x="155603" y="813295"/>
                      <a:pt x="359085" y="845424"/>
                    </a:cubicBezTo>
                    <a:lnTo>
                      <a:pt x="359085" y="548076"/>
                    </a:lnTo>
                    <a:lnTo>
                      <a:pt x="251359" y="548076"/>
                    </a:lnTo>
                    <a:lnTo>
                      <a:pt x="251359" y="425232"/>
                    </a:lnTo>
                    <a:lnTo>
                      <a:pt x="359085" y="425232"/>
                    </a:lnTo>
                    <a:lnTo>
                      <a:pt x="359085" y="331996"/>
                    </a:lnTo>
                    <a:cubicBezTo>
                      <a:pt x="359085" y="225530"/>
                      <a:pt x="422712" y="166313"/>
                      <a:pt x="519728" y="166313"/>
                    </a:cubicBezTo>
                    <a:cubicBezTo>
                      <a:pt x="566346" y="166313"/>
                      <a:pt x="614854" y="174503"/>
                      <a:pt x="614854" y="174503"/>
                    </a:cubicBezTo>
                    <a:lnTo>
                      <a:pt x="614854" y="279078"/>
                    </a:lnTo>
                    <a:lnTo>
                      <a:pt x="561306" y="279078"/>
                    </a:lnTo>
                    <a:cubicBezTo>
                      <a:pt x="508388" y="279078"/>
                      <a:pt x="492009" y="311837"/>
                      <a:pt x="492009" y="345225"/>
                    </a:cubicBezTo>
                    <a:lnTo>
                      <a:pt x="492009" y="425232"/>
                    </a:lnTo>
                    <a:lnTo>
                      <a:pt x="609184" y="425232"/>
                    </a:lnTo>
                    <a:lnTo>
                      <a:pt x="590285" y="548076"/>
                    </a:lnTo>
                    <a:lnTo>
                      <a:pt x="491379" y="548076"/>
                    </a:lnTo>
                    <a:lnTo>
                      <a:pt x="491379" y="845424"/>
                    </a:lnTo>
                    <a:cubicBezTo>
                      <a:pt x="694860" y="813925"/>
                      <a:pt x="850463" y="637533"/>
                      <a:pt x="850463"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sp>
            <p:nvSpPr>
              <p:cNvPr id="796" name="Google Shape;796;p68"/>
              <p:cNvSpPr/>
              <p:nvPr/>
            </p:nvSpPr>
            <p:spPr>
              <a:xfrm>
                <a:off x="-945327" y="2666201"/>
                <a:ext cx="363494" cy="684780"/>
              </a:xfrm>
              <a:custGeom>
                <a:avLst/>
                <a:gdLst/>
                <a:ahLst/>
                <a:cxnLst/>
                <a:rect l="l" t="t" r="r" b="b"/>
                <a:pathLst>
                  <a:path w="363494" h="684780" extrusionOk="0">
                    <a:moveTo>
                      <a:pt x="339555" y="381764"/>
                    </a:moveTo>
                    <a:lnTo>
                      <a:pt x="358455" y="258919"/>
                    </a:lnTo>
                    <a:lnTo>
                      <a:pt x="240650" y="258919"/>
                    </a:lnTo>
                    <a:lnTo>
                      <a:pt x="240650" y="179542"/>
                    </a:lnTo>
                    <a:cubicBezTo>
                      <a:pt x="240650" y="146154"/>
                      <a:pt x="257029" y="113395"/>
                      <a:pt x="309947" y="113395"/>
                    </a:cubicBezTo>
                    <a:lnTo>
                      <a:pt x="363494" y="113395"/>
                    </a:lnTo>
                    <a:lnTo>
                      <a:pt x="363494" y="8190"/>
                    </a:lnTo>
                    <a:cubicBezTo>
                      <a:pt x="363494" y="8190"/>
                      <a:pt x="314987" y="0"/>
                      <a:pt x="268368" y="0"/>
                    </a:cubicBezTo>
                    <a:cubicBezTo>
                      <a:pt x="171353" y="0"/>
                      <a:pt x="107725" y="58588"/>
                      <a:pt x="107725" y="165683"/>
                    </a:cubicBezTo>
                    <a:lnTo>
                      <a:pt x="107725" y="259549"/>
                    </a:lnTo>
                    <a:lnTo>
                      <a:pt x="0" y="259549"/>
                    </a:lnTo>
                    <a:lnTo>
                      <a:pt x="0" y="382394"/>
                    </a:lnTo>
                    <a:lnTo>
                      <a:pt x="107725" y="382394"/>
                    </a:lnTo>
                    <a:lnTo>
                      <a:pt x="107725" y="679741"/>
                    </a:lnTo>
                    <a:cubicBezTo>
                      <a:pt x="129144" y="682891"/>
                      <a:pt x="151823" y="684781"/>
                      <a:pt x="173873" y="684781"/>
                    </a:cubicBezTo>
                    <a:cubicBezTo>
                      <a:pt x="195922" y="684781"/>
                      <a:pt x="218601" y="682891"/>
                      <a:pt x="240020" y="679741"/>
                    </a:cubicBezTo>
                    <a:lnTo>
                      <a:pt x="240020" y="382394"/>
                    </a:lnTo>
                    <a:lnTo>
                      <a:pt x="339555" y="38239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grpSp>
        <p:sp>
          <p:nvSpPr>
            <p:cNvPr id="797" name="Google Shape;797;p68"/>
            <p:cNvSpPr/>
            <p:nvPr/>
          </p:nvSpPr>
          <p:spPr>
            <a:xfrm>
              <a:off x="6041891" y="8302092"/>
              <a:ext cx="280634" cy="280634"/>
            </a:xfrm>
            <a:custGeom>
              <a:avLst/>
              <a:gdLst/>
              <a:ahLst/>
              <a:cxnLst/>
              <a:rect l="l" t="t" r="r" b="b"/>
              <a:pathLst>
                <a:path w="850463" h="850463" extrusionOk="0">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73B64B"/>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798" name="Google Shape;798;p68" descr="World with solid fill"/>
            <p:cNvPicPr preferRelativeResize="0"/>
            <p:nvPr/>
          </p:nvPicPr>
          <p:blipFill rotWithShape="1">
            <a:blip r:embed="rId3">
              <a:alphaModFix/>
            </a:blip>
            <a:srcRect/>
            <a:stretch/>
          </p:blipFill>
          <p:spPr>
            <a:xfrm>
              <a:off x="6059170" y="8319371"/>
              <a:ext cx="246077" cy="246077"/>
            </a:xfrm>
            <a:prstGeom prst="rect">
              <a:avLst/>
            </a:prstGeom>
            <a:noFill/>
            <a:ln>
              <a:noFill/>
            </a:ln>
          </p:spPr>
        </p:pic>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87"/>
          <p:cNvSpPr txBox="1">
            <a:spLocks noGrp="1"/>
          </p:cNvSpPr>
          <p:nvPr>
            <p:ph type="body" idx="2"/>
          </p:nvPr>
        </p:nvSpPr>
        <p:spPr>
          <a:xfrm>
            <a:off x="851068" y="981577"/>
            <a:ext cx="10052954" cy="4250335"/>
          </a:xfrm>
          <a:prstGeom prst="rect">
            <a:avLst/>
          </a:prstGeom>
          <a:noFill/>
          <a:ln>
            <a:noFill/>
          </a:ln>
        </p:spPr>
        <p:txBody>
          <a:bodyPr spcFirstLastPara="1" wrap="square" lIns="91425" tIns="45700" rIns="91425" bIns="45700" anchor="t" anchorCtr="0">
            <a:noAutofit/>
          </a:bodyPr>
          <a:lstStyle/>
          <a:p>
            <a:pPr marL="0" lvl="0" indent="0" algn="just" rtl="0">
              <a:lnSpc>
                <a:spcPct val="112727"/>
              </a:lnSpc>
              <a:spcBef>
                <a:spcPts val="0"/>
              </a:spcBef>
              <a:spcAft>
                <a:spcPts val="0"/>
              </a:spcAft>
              <a:buClr>
                <a:srgbClr val="595959"/>
              </a:buClr>
              <a:buSzPts val="2200"/>
              <a:buNone/>
            </a:pPr>
            <a:r>
              <a:rPr lang="pl-PL" b="1" dirty="0"/>
              <a:t>Temat 3: Wgląd w regulacje prawne i zaangażowanie interesariuszy</a:t>
            </a:r>
          </a:p>
          <a:p>
            <a:pPr marL="0" lvl="0" indent="0" algn="just" rtl="0">
              <a:lnSpc>
                <a:spcPct val="112727"/>
              </a:lnSpc>
              <a:spcBef>
                <a:spcPts val="0"/>
              </a:spcBef>
              <a:spcAft>
                <a:spcPts val="0"/>
              </a:spcAft>
              <a:buClr>
                <a:srgbClr val="595959"/>
              </a:buClr>
              <a:buSzPts val="2200"/>
              <a:buNone/>
            </a:pPr>
            <a:r>
              <a:rPr lang="pl-PL" dirty="0"/>
              <a:t>Uczestnicy zrozumieją i będą poruszać się w środowisku regulacyjnym mającym wpływ na ich działalność oraz dowiedzą się, jak skutecznie angażować interesariuszy w informowanie o działaniach na rzecz zrównoważonego rozwoju.</a:t>
            </a:r>
          </a:p>
          <a:p>
            <a:pPr marL="0" lvl="0" indent="0" algn="just" rtl="0">
              <a:lnSpc>
                <a:spcPct val="112727"/>
              </a:lnSpc>
              <a:spcBef>
                <a:spcPts val="0"/>
              </a:spcBef>
              <a:spcAft>
                <a:spcPts val="0"/>
              </a:spcAft>
              <a:buClr>
                <a:srgbClr val="595959"/>
              </a:buClr>
              <a:buSzPts val="2200"/>
              <a:buNone/>
            </a:pPr>
            <a:endParaRPr b="1" dirty="0"/>
          </a:p>
          <a:p>
            <a:pPr marL="0" lvl="0" indent="0" algn="just" rtl="0">
              <a:lnSpc>
                <a:spcPct val="112727"/>
              </a:lnSpc>
              <a:spcBef>
                <a:spcPts val="0"/>
              </a:spcBef>
              <a:spcAft>
                <a:spcPts val="0"/>
              </a:spcAft>
              <a:buClr>
                <a:srgbClr val="595959"/>
              </a:buClr>
              <a:buSzPts val="2200"/>
              <a:buNone/>
            </a:pPr>
            <a:r>
              <a:rPr lang="pl-PL" b="1" dirty="0"/>
              <a:t>Temat 4: Pomiar wydajności i konkurencyjność biznesowa</a:t>
            </a:r>
          </a:p>
          <a:p>
            <a:pPr marL="0" lvl="0" indent="0" algn="just" rtl="0">
              <a:lnSpc>
                <a:spcPct val="112727"/>
              </a:lnSpc>
              <a:spcBef>
                <a:spcPts val="0"/>
              </a:spcBef>
              <a:spcAft>
                <a:spcPts val="0"/>
              </a:spcAft>
              <a:buClr>
                <a:srgbClr val="595959"/>
              </a:buClr>
              <a:buSzPts val="2200"/>
              <a:buNone/>
            </a:pPr>
            <a:r>
              <a:rPr lang="pl-PL" dirty="0"/>
              <a:t>Uczestnicy będą mogli korzystać z różnych narzędzi i wskaźników do pomiaru swoich wyników w zakresie zrównoważonego rozwoju i wykorzystać te dane do zwiększenia długoterminowej konkurencyjności i pozycji rynkowej swojej firmy.</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7"/>
          <p:cNvSpPr txBox="1">
            <a:spLocks noGrp="1"/>
          </p:cNvSpPr>
          <p:nvPr>
            <p:ph type="body" idx="1"/>
          </p:nvPr>
        </p:nvSpPr>
        <p:spPr>
          <a:xfrm>
            <a:off x="4480925" y="722250"/>
            <a:ext cx="6790200" cy="6135600"/>
          </a:xfrm>
          <a:prstGeom prst="rect">
            <a:avLst/>
          </a:prstGeom>
          <a:noFill/>
          <a:ln>
            <a:noFill/>
          </a:ln>
        </p:spPr>
        <p:txBody>
          <a:bodyPr spcFirstLastPara="1" wrap="square" lIns="91425" tIns="45700" rIns="91425" bIns="45700" anchor="t" anchorCtr="0">
            <a:noAutofit/>
          </a:bodyPr>
          <a:lstStyle/>
          <a:p>
            <a:pPr marL="114300" lvl="0" indent="-114300" algn="just" rtl="0">
              <a:lnSpc>
                <a:spcPct val="124000"/>
              </a:lnSpc>
              <a:spcBef>
                <a:spcPts val="0"/>
              </a:spcBef>
              <a:spcAft>
                <a:spcPts val="0"/>
              </a:spcAft>
              <a:buClr>
                <a:srgbClr val="595959"/>
              </a:buClr>
              <a:buSzPts val="2000"/>
              <a:buFont typeface="Arial"/>
              <a:buChar char="•"/>
            </a:pPr>
            <a:r>
              <a:rPr lang="pl-PL" sz="2000" dirty="0"/>
              <a:t>Uzyskanie solidnego zrozumienia zrównoważonego rozwoju                         w kontekście biznesowym, w tym definiowanie zrównoważonego rozwoju, rozpoznawanie zrównoważonych modeli biznesowych, takich jak gospodarka o obiegu </a:t>
            </a:r>
            <a:r>
              <a:rPr lang="pl-PL" sz="2000" dirty="0" smtClean="0"/>
              <a:t>zamkniętym i </a:t>
            </a:r>
            <a:r>
              <a:rPr lang="pl-PL" sz="2000" dirty="0"/>
              <a:t>wspólna wartość, oraz równoważenie czynników środowiskowych, społecznych i ekonomicznych.</a:t>
            </a:r>
          </a:p>
          <a:p>
            <a:pPr marL="0" lvl="0" indent="0" algn="just" rtl="0">
              <a:lnSpc>
                <a:spcPct val="124000"/>
              </a:lnSpc>
              <a:spcBef>
                <a:spcPts val="0"/>
              </a:spcBef>
              <a:spcAft>
                <a:spcPts val="0"/>
              </a:spcAft>
              <a:buClr>
                <a:srgbClr val="595959"/>
              </a:buClr>
              <a:buSzPts val="2000"/>
            </a:pPr>
            <a:endParaRPr sz="2000" dirty="0"/>
          </a:p>
          <a:p>
            <a:pPr marL="114300" lvl="0" indent="-114300" algn="just" rtl="0">
              <a:lnSpc>
                <a:spcPct val="124000"/>
              </a:lnSpc>
              <a:spcBef>
                <a:spcPts val="0"/>
              </a:spcBef>
              <a:spcAft>
                <a:spcPts val="0"/>
              </a:spcAft>
              <a:buClr>
                <a:srgbClr val="595959"/>
              </a:buClr>
              <a:buSzPts val="2000"/>
              <a:buFont typeface="Arial"/>
              <a:buChar char="•"/>
            </a:pPr>
            <a:r>
              <a:rPr lang="pl-PL" sz="2000" dirty="0"/>
              <a:t>Zdobycie wiedzy i umiejętności w zakresie stosowania </a:t>
            </a:r>
            <a:r>
              <a:rPr lang="pl-PL" sz="2000" dirty="0" err="1"/>
              <a:t>ekoefektywnych</a:t>
            </a:r>
            <a:r>
              <a:rPr lang="pl-PL" sz="2000" dirty="0"/>
              <a:t> praktyk, takich jak redukcja odpadów, efektywność energetyczna i zrównoważone zaopatrzenie, wraz z opracowaniem i wdrożeniem dostosowanego planu zrównoważonego rozwoju w celu usprawnienia działalności.</a:t>
            </a:r>
            <a:endParaRPr sz="2000" dirty="0"/>
          </a:p>
        </p:txBody>
      </p:sp>
      <p:sp>
        <p:nvSpPr>
          <p:cNvPr id="290" name="Google Shape;290;p7"/>
          <p:cNvSpPr txBox="1">
            <a:spLocks noGrp="1"/>
          </p:cNvSpPr>
          <p:nvPr>
            <p:ph type="body" idx="2"/>
          </p:nvPr>
        </p:nvSpPr>
        <p:spPr>
          <a:xfrm>
            <a:off x="600999" y="835090"/>
            <a:ext cx="3125818" cy="1774519"/>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chemeClr val="lt1"/>
              </a:buClr>
              <a:buSzPts val="3600"/>
              <a:buNone/>
            </a:pPr>
            <a:r>
              <a:rPr lang="en-US" dirty="0"/>
              <a:t>CELE</a:t>
            </a:r>
            <a:endParaRPr dirty="0"/>
          </a:p>
        </p:txBody>
      </p:sp>
    </p:spTree>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400</TotalTime>
  <Words>5627</Words>
  <Application>Microsoft Office PowerPoint</Application>
  <PresentationFormat>Panoramiczny</PresentationFormat>
  <Paragraphs>400</Paragraphs>
  <Slides>79</Slides>
  <Notes>79</Notes>
  <HiddenSlides>0</HiddenSlides>
  <MMClips>0</MMClips>
  <ScaleCrop>false</ScaleCrop>
  <HeadingPairs>
    <vt:vector size="6" baseType="variant">
      <vt:variant>
        <vt:lpstr>Używane czcionki</vt:lpstr>
      </vt:variant>
      <vt:variant>
        <vt:i4>4</vt:i4>
      </vt:variant>
      <vt:variant>
        <vt:lpstr>Motyw</vt:lpstr>
      </vt:variant>
      <vt:variant>
        <vt:i4>1</vt:i4>
      </vt:variant>
      <vt:variant>
        <vt:lpstr>Tytuły slajdów</vt:lpstr>
      </vt:variant>
      <vt:variant>
        <vt:i4>79</vt:i4>
      </vt:variant>
    </vt:vector>
  </HeadingPairs>
  <TitlesOfParts>
    <vt:vector size="84" baseType="lpstr">
      <vt:lpstr>Arial</vt:lpstr>
      <vt:lpstr>Montserrat Light</vt:lpstr>
      <vt:lpstr>Calibri</vt:lpstr>
      <vt:lpstr>Montserrat</vt:lpstr>
      <vt:lpstr>Office Theme</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Jacek Wójcik</dc:creator>
  <cp:lastModifiedBy>Konto Microsoft</cp:lastModifiedBy>
  <cp:revision>141</cp:revision>
  <dcterms:modified xsi:type="dcterms:W3CDTF">2024-11-19T13:02:31Z</dcterms:modified>
</cp:coreProperties>
</file>