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8"/>
  </p:notesMasterIdLst>
  <p:sldIdLst>
    <p:sldId id="256" r:id="rId2"/>
    <p:sldId id="257" r:id="rId3"/>
    <p:sldId id="342" r:id="rId4"/>
    <p:sldId id="259" r:id="rId5"/>
    <p:sldId id="260" r:id="rId6"/>
    <p:sldId id="261" r:id="rId7"/>
    <p:sldId id="262" r:id="rId8"/>
    <p:sldId id="263" r:id="rId9"/>
    <p:sldId id="264" r:id="rId10"/>
    <p:sldId id="265" r:id="rId11"/>
    <p:sldId id="266" r:id="rId12"/>
    <p:sldId id="336" r:id="rId13"/>
    <p:sldId id="269" r:id="rId14"/>
    <p:sldId id="337" r:id="rId15"/>
    <p:sldId id="271" r:id="rId16"/>
    <p:sldId id="272" r:id="rId17"/>
    <p:sldId id="273" r:id="rId18"/>
    <p:sldId id="274" r:id="rId19"/>
    <p:sldId id="275" r:id="rId20"/>
    <p:sldId id="276" r:id="rId21"/>
    <p:sldId id="338" r:id="rId22"/>
    <p:sldId id="279" r:id="rId23"/>
    <p:sldId id="280" r:id="rId24"/>
    <p:sldId id="281" r:id="rId25"/>
    <p:sldId id="282" r:id="rId26"/>
    <p:sldId id="283" r:id="rId27"/>
    <p:sldId id="284" r:id="rId28"/>
    <p:sldId id="285" r:id="rId29"/>
    <p:sldId id="339" r:id="rId30"/>
    <p:sldId id="287" r:id="rId31"/>
    <p:sldId id="288" r:id="rId32"/>
    <p:sldId id="289" r:id="rId33"/>
    <p:sldId id="290" r:id="rId34"/>
    <p:sldId id="291" r:id="rId35"/>
    <p:sldId id="292" r:id="rId36"/>
    <p:sldId id="293" r:id="rId37"/>
    <p:sldId id="294" r:id="rId38"/>
    <p:sldId id="295" r:id="rId39"/>
    <p:sldId id="340"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35" r:id="rId58"/>
    <p:sldId id="343" r:id="rId59"/>
    <p:sldId id="344" r:id="rId60"/>
    <p:sldId id="359" r:id="rId61"/>
    <p:sldId id="360" r:id="rId62"/>
    <p:sldId id="361" r:id="rId63"/>
    <p:sldId id="367" r:id="rId64"/>
    <p:sldId id="321" r:id="rId65"/>
    <p:sldId id="322" r:id="rId66"/>
    <p:sldId id="323" r:id="rId67"/>
    <p:sldId id="324" r:id="rId68"/>
    <p:sldId id="325" r:id="rId69"/>
    <p:sldId id="326" r:id="rId70"/>
    <p:sldId id="327" r:id="rId71"/>
    <p:sldId id="328" r:id="rId72"/>
    <p:sldId id="341" r:id="rId73"/>
    <p:sldId id="331" r:id="rId74"/>
    <p:sldId id="332" r:id="rId75"/>
    <p:sldId id="333" r:id="rId76"/>
    <p:sldId id="334" r:id="rId77"/>
  </p:sldIdLst>
  <p:sldSz cx="12192000" cy="6858000"/>
  <p:notesSz cx="6858000" cy="9144000"/>
  <p:embeddedFontLst>
    <p:embeddedFont>
      <p:font typeface="Montserrat" panose="00000500000000000000" pitchFamily="2" charset="0"/>
      <p:regular r:id="rId79"/>
      <p:bold r:id="rId80"/>
      <p:italic r:id="rId81"/>
      <p:boldItalic r:id="rId82"/>
    </p:embeddedFont>
    <p:embeddedFont>
      <p:font typeface="Montserrat Light" panose="00000400000000000000" pitchFamily="2" charset="0"/>
      <p:regular r:id="rId83"/>
      <p:bold r:id="rId84"/>
      <p:italic r:id="rId85"/>
      <p:boldItalic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4" roundtripDataSignature="AMtx7mj8t69p1TBk4EwKOe5+mtqf7BDU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498940-BA47-4983-A17A-E7DBCE9A57B6}">
  <a:tblStyle styleId="{A4498940-BA47-4983-A17A-E7DBCE9A57B6}"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6.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1.fntdata"/><Relationship Id="rId5" Type="http://schemas.openxmlformats.org/officeDocument/2006/relationships/slide" Target="slides/slide4.xml"/><Relationship Id="rId95" Type="http://schemas.openxmlformats.org/officeDocument/2006/relationships/presProps" Target="pres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2.fntdata"/><Relationship Id="rId85" Type="http://schemas.openxmlformats.org/officeDocument/2006/relationships/font" Target="fonts/font7.fntdata"/><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94" Type="http://customschemas.google.com/relationships/presentationmetadata" Target="metadata"/><Relationship Id="rId9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font" Target="fonts/font4.fntdata"/><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V Vadivan" userId="7c1f3fdc556de7c5" providerId="LiveId" clId="{8D0BCD1F-A3D6-4EA0-BA6B-124C712E6D9B}"/>
    <pc:docChg chg="custSel delSld modSld">
      <pc:chgData name="GV Vadivan" userId="7c1f3fdc556de7c5" providerId="LiveId" clId="{8D0BCD1F-A3D6-4EA0-BA6B-124C712E6D9B}" dt="2025-11-17T11:51:41.384" v="59" actId="478"/>
      <pc:docMkLst>
        <pc:docMk/>
      </pc:docMkLst>
      <pc:sldChg chg="addSp delSp modSp mod">
        <pc:chgData name="GV Vadivan" userId="7c1f3fdc556de7c5" providerId="LiveId" clId="{8D0BCD1F-A3D6-4EA0-BA6B-124C712E6D9B}" dt="2025-11-17T11:43:01.788" v="1" actId="478"/>
        <pc:sldMkLst>
          <pc:docMk/>
          <pc:sldMk cId="0" sldId="257"/>
        </pc:sldMkLst>
        <pc:spChg chg="add del mod">
          <ac:chgData name="GV Vadivan" userId="7c1f3fdc556de7c5" providerId="LiveId" clId="{8D0BCD1F-A3D6-4EA0-BA6B-124C712E6D9B}" dt="2025-11-17T11:43:01.788" v="1" actId="478"/>
          <ac:spMkLst>
            <pc:docMk/>
            <pc:sldMk cId="0" sldId="257"/>
            <ac:spMk id="3" creationId="{7B1BED5F-AA33-ECFD-91CC-F4BA9798F66A}"/>
          </ac:spMkLst>
        </pc:spChg>
        <pc:picChg chg="del">
          <ac:chgData name="GV Vadivan" userId="7c1f3fdc556de7c5" providerId="LiveId" clId="{8D0BCD1F-A3D6-4EA0-BA6B-124C712E6D9B}" dt="2025-11-17T11:43:01.072" v="0" actId="478"/>
          <ac:picMkLst>
            <pc:docMk/>
            <pc:sldMk cId="0" sldId="257"/>
            <ac:picMk id="223" creationId="{00000000-0000-0000-0000-000000000000}"/>
          </ac:picMkLst>
        </pc:picChg>
      </pc:sldChg>
      <pc:sldChg chg="addSp delSp modSp mod">
        <pc:chgData name="GV Vadivan" userId="7c1f3fdc556de7c5" providerId="LiveId" clId="{8D0BCD1F-A3D6-4EA0-BA6B-124C712E6D9B}" dt="2025-11-17T11:43:04.487" v="3" actId="478"/>
        <pc:sldMkLst>
          <pc:docMk/>
          <pc:sldMk cId="0" sldId="259"/>
        </pc:sldMkLst>
        <pc:spChg chg="add del mod">
          <ac:chgData name="GV Vadivan" userId="7c1f3fdc556de7c5" providerId="LiveId" clId="{8D0BCD1F-A3D6-4EA0-BA6B-124C712E6D9B}" dt="2025-11-17T11:43:04.487" v="3" actId="478"/>
          <ac:spMkLst>
            <pc:docMk/>
            <pc:sldMk cId="0" sldId="259"/>
            <ac:spMk id="3" creationId="{4AF049A0-CF5A-158B-4D85-9CABC9801AF2}"/>
          </ac:spMkLst>
        </pc:spChg>
        <pc:picChg chg="del">
          <ac:chgData name="GV Vadivan" userId="7c1f3fdc556de7c5" providerId="LiveId" clId="{8D0BCD1F-A3D6-4EA0-BA6B-124C712E6D9B}" dt="2025-11-17T11:43:03.926" v="2" actId="478"/>
          <ac:picMkLst>
            <pc:docMk/>
            <pc:sldMk cId="0" sldId="259"/>
            <ac:picMk id="238" creationId="{00000000-0000-0000-0000-000000000000}"/>
          </ac:picMkLst>
        </pc:picChg>
      </pc:sldChg>
      <pc:sldChg chg="addSp delSp modSp mod">
        <pc:chgData name="GV Vadivan" userId="7c1f3fdc556de7c5" providerId="LiveId" clId="{8D0BCD1F-A3D6-4EA0-BA6B-124C712E6D9B}" dt="2025-11-17T11:43:07.432" v="5" actId="478"/>
        <pc:sldMkLst>
          <pc:docMk/>
          <pc:sldMk cId="0" sldId="261"/>
        </pc:sldMkLst>
        <pc:spChg chg="add del mod">
          <ac:chgData name="GV Vadivan" userId="7c1f3fdc556de7c5" providerId="LiveId" clId="{8D0BCD1F-A3D6-4EA0-BA6B-124C712E6D9B}" dt="2025-11-17T11:43:07.432" v="5" actId="478"/>
          <ac:spMkLst>
            <pc:docMk/>
            <pc:sldMk cId="0" sldId="261"/>
            <ac:spMk id="3" creationId="{C4CE76CE-44DC-0CE0-8F08-D16D668B52BE}"/>
          </ac:spMkLst>
        </pc:spChg>
        <pc:picChg chg="del">
          <ac:chgData name="GV Vadivan" userId="7c1f3fdc556de7c5" providerId="LiveId" clId="{8D0BCD1F-A3D6-4EA0-BA6B-124C712E6D9B}" dt="2025-11-17T11:43:06.722" v="4" actId="478"/>
          <ac:picMkLst>
            <pc:docMk/>
            <pc:sldMk cId="0" sldId="261"/>
            <ac:picMk id="5" creationId="{F0184F3A-CDEB-218B-5305-FD3F02E90CAE}"/>
          </ac:picMkLst>
        </pc:picChg>
      </pc:sldChg>
      <pc:sldChg chg="delSp mod">
        <pc:chgData name="GV Vadivan" userId="7c1f3fdc556de7c5" providerId="LiveId" clId="{8D0BCD1F-A3D6-4EA0-BA6B-124C712E6D9B}" dt="2025-11-17T11:43:16.802" v="9" actId="478"/>
        <pc:sldMkLst>
          <pc:docMk/>
          <pc:sldMk cId="0" sldId="269"/>
        </pc:sldMkLst>
        <pc:spChg chg="del">
          <ac:chgData name="GV Vadivan" userId="7c1f3fdc556de7c5" providerId="LiveId" clId="{8D0BCD1F-A3D6-4EA0-BA6B-124C712E6D9B}" dt="2025-11-17T11:43:16.802" v="9" actId="478"/>
          <ac:spMkLst>
            <pc:docMk/>
            <pc:sldMk cId="0" sldId="269"/>
            <ac:spMk id="331" creationId="{00000000-0000-0000-0000-000000000000}"/>
          </ac:spMkLst>
        </pc:spChg>
        <pc:picChg chg="del">
          <ac:chgData name="GV Vadivan" userId="7c1f3fdc556de7c5" providerId="LiveId" clId="{8D0BCD1F-A3D6-4EA0-BA6B-124C712E6D9B}" dt="2025-11-17T11:43:16.192" v="8" actId="478"/>
          <ac:picMkLst>
            <pc:docMk/>
            <pc:sldMk cId="0" sldId="269"/>
            <ac:picMk id="2" creationId="{A6A401C8-E34E-5A8E-C655-7BA70F770A53}"/>
          </ac:picMkLst>
        </pc:picChg>
      </pc:sldChg>
      <pc:sldChg chg="addSp delSp modSp mod">
        <pc:chgData name="GV Vadivan" userId="7c1f3fdc556de7c5" providerId="LiveId" clId="{8D0BCD1F-A3D6-4EA0-BA6B-124C712E6D9B}" dt="2025-11-17T11:46:18.584" v="32" actId="478"/>
        <pc:sldMkLst>
          <pc:docMk/>
          <pc:sldMk cId="0" sldId="271"/>
        </pc:sldMkLst>
        <pc:spChg chg="add del mod">
          <ac:chgData name="GV Vadivan" userId="7c1f3fdc556de7c5" providerId="LiveId" clId="{8D0BCD1F-A3D6-4EA0-BA6B-124C712E6D9B}" dt="2025-11-17T11:46:18.584" v="32" actId="478"/>
          <ac:spMkLst>
            <pc:docMk/>
            <pc:sldMk cId="0" sldId="271"/>
            <ac:spMk id="3" creationId="{C5D4A9D4-41C6-40DE-B5FF-50EF872C5398}"/>
          </ac:spMkLst>
        </pc:spChg>
        <pc:picChg chg="del">
          <ac:chgData name="GV Vadivan" userId="7c1f3fdc556de7c5" providerId="LiveId" clId="{8D0BCD1F-A3D6-4EA0-BA6B-124C712E6D9B}" dt="2025-11-17T11:46:18.116" v="31" actId="478"/>
          <ac:picMkLst>
            <pc:docMk/>
            <pc:sldMk cId="0" sldId="271"/>
            <ac:picMk id="352" creationId="{00000000-0000-0000-0000-000000000000}"/>
          </ac:picMkLst>
        </pc:picChg>
      </pc:sldChg>
      <pc:sldChg chg="addSp delSp modSp mod">
        <pc:chgData name="GV Vadivan" userId="7c1f3fdc556de7c5" providerId="LiveId" clId="{8D0BCD1F-A3D6-4EA0-BA6B-124C712E6D9B}" dt="2025-11-17T11:46:20.774" v="34" actId="478"/>
        <pc:sldMkLst>
          <pc:docMk/>
          <pc:sldMk cId="0" sldId="272"/>
        </pc:sldMkLst>
        <pc:spChg chg="add del mod">
          <ac:chgData name="GV Vadivan" userId="7c1f3fdc556de7c5" providerId="LiveId" clId="{8D0BCD1F-A3D6-4EA0-BA6B-124C712E6D9B}" dt="2025-11-17T11:46:20.774" v="34" actId="478"/>
          <ac:spMkLst>
            <pc:docMk/>
            <pc:sldMk cId="0" sldId="272"/>
            <ac:spMk id="4" creationId="{563E7C2E-FD11-C009-68B2-35F022FD3DE0}"/>
          </ac:spMkLst>
        </pc:spChg>
        <pc:picChg chg="del">
          <ac:chgData name="GV Vadivan" userId="7c1f3fdc556de7c5" providerId="LiveId" clId="{8D0BCD1F-A3D6-4EA0-BA6B-124C712E6D9B}" dt="2025-11-17T11:46:20.190" v="33" actId="478"/>
          <ac:picMkLst>
            <pc:docMk/>
            <pc:sldMk cId="0" sldId="272"/>
            <ac:picMk id="5" creationId="{9FD0C138-CE3E-6035-06F7-44AB4B58E08E}"/>
          </ac:picMkLst>
        </pc:picChg>
      </pc:sldChg>
      <pc:sldChg chg="addSp delSp modSp mod">
        <pc:chgData name="GV Vadivan" userId="7c1f3fdc556de7c5" providerId="LiveId" clId="{8D0BCD1F-A3D6-4EA0-BA6B-124C712E6D9B}" dt="2025-11-17T11:46:24.046" v="36" actId="478"/>
        <pc:sldMkLst>
          <pc:docMk/>
          <pc:sldMk cId="0" sldId="273"/>
        </pc:sldMkLst>
        <pc:spChg chg="add del mod">
          <ac:chgData name="GV Vadivan" userId="7c1f3fdc556de7c5" providerId="LiveId" clId="{8D0BCD1F-A3D6-4EA0-BA6B-124C712E6D9B}" dt="2025-11-17T11:46:24.046" v="36" actId="478"/>
          <ac:spMkLst>
            <pc:docMk/>
            <pc:sldMk cId="0" sldId="273"/>
            <ac:spMk id="3" creationId="{3B73C8C8-58FE-34BA-CC41-3772EFE748B4}"/>
          </ac:spMkLst>
        </pc:spChg>
        <pc:picChg chg="del">
          <ac:chgData name="GV Vadivan" userId="7c1f3fdc556de7c5" providerId="LiveId" clId="{8D0BCD1F-A3D6-4EA0-BA6B-124C712E6D9B}" dt="2025-11-17T11:46:22.596" v="35" actId="478"/>
          <ac:picMkLst>
            <pc:docMk/>
            <pc:sldMk cId="0" sldId="273"/>
            <ac:picMk id="5" creationId="{C2508DBB-5D56-D54C-4CAC-6C97A4060B74}"/>
          </ac:picMkLst>
        </pc:picChg>
      </pc:sldChg>
      <pc:sldChg chg="del">
        <pc:chgData name="GV Vadivan" userId="7c1f3fdc556de7c5" providerId="LiveId" clId="{8D0BCD1F-A3D6-4EA0-BA6B-124C712E6D9B}" dt="2025-11-17T11:43:28.072" v="14" actId="47"/>
        <pc:sldMkLst>
          <pc:docMk/>
          <pc:sldMk cId="0" sldId="278"/>
        </pc:sldMkLst>
      </pc:sldChg>
      <pc:sldChg chg="addSp delSp modSp mod">
        <pc:chgData name="GV Vadivan" userId="7c1f3fdc556de7c5" providerId="LiveId" clId="{8D0BCD1F-A3D6-4EA0-BA6B-124C712E6D9B}" dt="2025-11-17T11:50:41.559" v="38" actId="478"/>
        <pc:sldMkLst>
          <pc:docMk/>
          <pc:sldMk cId="0" sldId="280"/>
        </pc:sldMkLst>
        <pc:spChg chg="add del mod">
          <ac:chgData name="GV Vadivan" userId="7c1f3fdc556de7c5" providerId="LiveId" clId="{8D0BCD1F-A3D6-4EA0-BA6B-124C712E6D9B}" dt="2025-11-17T11:50:41.559" v="38" actId="478"/>
          <ac:spMkLst>
            <pc:docMk/>
            <pc:sldMk cId="0" sldId="280"/>
            <ac:spMk id="3" creationId="{0F689C1E-9745-BEEC-9A8B-0DFA6B54B161}"/>
          </ac:spMkLst>
        </pc:spChg>
        <pc:picChg chg="del">
          <ac:chgData name="GV Vadivan" userId="7c1f3fdc556de7c5" providerId="LiveId" clId="{8D0BCD1F-A3D6-4EA0-BA6B-124C712E6D9B}" dt="2025-11-17T11:50:40.382" v="37" actId="478"/>
          <ac:picMkLst>
            <pc:docMk/>
            <pc:sldMk cId="0" sldId="280"/>
            <ac:picMk id="5" creationId="{4362B3BF-48EB-3F75-1145-285A8C38F308}"/>
          </ac:picMkLst>
        </pc:picChg>
      </pc:sldChg>
      <pc:sldChg chg="addSp delSp modSp mod">
        <pc:chgData name="GV Vadivan" userId="7c1f3fdc556de7c5" providerId="LiveId" clId="{8D0BCD1F-A3D6-4EA0-BA6B-124C712E6D9B}" dt="2025-11-17T11:50:44.761" v="40" actId="478"/>
        <pc:sldMkLst>
          <pc:docMk/>
          <pc:sldMk cId="0" sldId="281"/>
        </pc:sldMkLst>
        <pc:spChg chg="add del mod">
          <ac:chgData name="GV Vadivan" userId="7c1f3fdc556de7c5" providerId="LiveId" clId="{8D0BCD1F-A3D6-4EA0-BA6B-124C712E6D9B}" dt="2025-11-17T11:50:44.761" v="40" actId="478"/>
          <ac:spMkLst>
            <pc:docMk/>
            <pc:sldMk cId="0" sldId="281"/>
            <ac:spMk id="3" creationId="{49094809-A49A-A5FE-5C46-9C5FD2FF71B5}"/>
          </ac:spMkLst>
        </pc:spChg>
        <pc:picChg chg="del">
          <ac:chgData name="GV Vadivan" userId="7c1f3fdc556de7c5" providerId="LiveId" clId="{8D0BCD1F-A3D6-4EA0-BA6B-124C712E6D9B}" dt="2025-11-17T11:50:43.884" v="39" actId="478"/>
          <ac:picMkLst>
            <pc:docMk/>
            <pc:sldMk cId="0" sldId="281"/>
            <ac:picMk id="5" creationId="{72197F7D-C35C-3E4D-D334-9A47B8886B41}"/>
          </ac:picMkLst>
        </pc:picChg>
      </pc:sldChg>
      <pc:sldChg chg="addSp delSp modSp mod">
        <pc:chgData name="GV Vadivan" userId="7c1f3fdc556de7c5" providerId="LiveId" clId="{8D0BCD1F-A3D6-4EA0-BA6B-124C712E6D9B}" dt="2025-11-17T11:51:19.164" v="42" actId="478"/>
        <pc:sldMkLst>
          <pc:docMk/>
          <pc:sldMk cId="0" sldId="287"/>
        </pc:sldMkLst>
        <pc:spChg chg="add del mod">
          <ac:chgData name="GV Vadivan" userId="7c1f3fdc556de7c5" providerId="LiveId" clId="{8D0BCD1F-A3D6-4EA0-BA6B-124C712E6D9B}" dt="2025-11-17T11:51:19.164" v="42" actId="478"/>
          <ac:spMkLst>
            <pc:docMk/>
            <pc:sldMk cId="0" sldId="287"/>
            <ac:spMk id="3" creationId="{C2087419-4186-D313-2A48-9729E3DF54FD}"/>
          </ac:spMkLst>
        </pc:spChg>
        <pc:picChg chg="del">
          <ac:chgData name="GV Vadivan" userId="7c1f3fdc556de7c5" providerId="LiveId" clId="{8D0BCD1F-A3D6-4EA0-BA6B-124C712E6D9B}" dt="2025-11-17T11:51:18.715" v="41" actId="478"/>
          <ac:picMkLst>
            <pc:docMk/>
            <pc:sldMk cId="0" sldId="287"/>
            <ac:picMk id="5" creationId="{AE6CC3F3-9486-F130-E460-5728EF8B9500}"/>
          </ac:picMkLst>
        </pc:picChg>
      </pc:sldChg>
      <pc:sldChg chg="addSp delSp modSp mod">
        <pc:chgData name="GV Vadivan" userId="7c1f3fdc556de7c5" providerId="LiveId" clId="{8D0BCD1F-A3D6-4EA0-BA6B-124C712E6D9B}" dt="2025-11-17T11:51:21.545" v="44" actId="478"/>
        <pc:sldMkLst>
          <pc:docMk/>
          <pc:sldMk cId="0" sldId="288"/>
        </pc:sldMkLst>
        <pc:spChg chg="add del mod">
          <ac:chgData name="GV Vadivan" userId="7c1f3fdc556de7c5" providerId="LiveId" clId="{8D0BCD1F-A3D6-4EA0-BA6B-124C712E6D9B}" dt="2025-11-17T11:51:21.545" v="44" actId="478"/>
          <ac:spMkLst>
            <pc:docMk/>
            <pc:sldMk cId="0" sldId="288"/>
            <ac:spMk id="3" creationId="{36ED0FDB-E085-3998-3097-ADD2B3452D89}"/>
          </ac:spMkLst>
        </pc:spChg>
        <pc:picChg chg="del">
          <ac:chgData name="GV Vadivan" userId="7c1f3fdc556de7c5" providerId="LiveId" clId="{8D0BCD1F-A3D6-4EA0-BA6B-124C712E6D9B}" dt="2025-11-17T11:51:20.975" v="43" actId="478"/>
          <ac:picMkLst>
            <pc:docMk/>
            <pc:sldMk cId="0" sldId="288"/>
            <ac:picMk id="5" creationId="{A5BE23E7-E15B-B6B1-8A25-781A713235F9}"/>
          </ac:picMkLst>
        </pc:picChg>
      </pc:sldChg>
      <pc:sldChg chg="addSp delSp modSp mod">
        <pc:chgData name="GV Vadivan" userId="7c1f3fdc556de7c5" providerId="LiveId" clId="{8D0BCD1F-A3D6-4EA0-BA6B-124C712E6D9B}" dt="2025-11-17T11:51:23.709" v="46" actId="478"/>
        <pc:sldMkLst>
          <pc:docMk/>
          <pc:sldMk cId="0" sldId="289"/>
        </pc:sldMkLst>
        <pc:spChg chg="add del mod">
          <ac:chgData name="GV Vadivan" userId="7c1f3fdc556de7c5" providerId="LiveId" clId="{8D0BCD1F-A3D6-4EA0-BA6B-124C712E6D9B}" dt="2025-11-17T11:51:23.709" v="46" actId="478"/>
          <ac:spMkLst>
            <pc:docMk/>
            <pc:sldMk cId="0" sldId="289"/>
            <ac:spMk id="4" creationId="{5B376E22-34B0-623D-D10A-2824545AE99A}"/>
          </ac:spMkLst>
        </pc:spChg>
        <pc:picChg chg="del">
          <ac:chgData name="GV Vadivan" userId="7c1f3fdc556de7c5" providerId="LiveId" clId="{8D0BCD1F-A3D6-4EA0-BA6B-124C712E6D9B}" dt="2025-11-17T11:51:23.084" v="45" actId="478"/>
          <ac:picMkLst>
            <pc:docMk/>
            <pc:sldMk cId="0" sldId="289"/>
            <ac:picMk id="9" creationId="{BBFCC2FA-5192-188D-0630-A24225CED0FA}"/>
          </ac:picMkLst>
        </pc:picChg>
      </pc:sldChg>
      <pc:sldChg chg="addSp delSp modSp mod">
        <pc:chgData name="GV Vadivan" userId="7c1f3fdc556de7c5" providerId="LiveId" clId="{8D0BCD1F-A3D6-4EA0-BA6B-124C712E6D9B}" dt="2025-11-17T11:51:25.725" v="48" actId="478"/>
        <pc:sldMkLst>
          <pc:docMk/>
          <pc:sldMk cId="0" sldId="290"/>
        </pc:sldMkLst>
        <pc:spChg chg="add del mod">
          <ac:chgData name="GV Vadivan" userId="7c1f3fdc556de7c5" providerId="LiveId" clId="{8D0BCD1F-A3D6-4EA0-BA6B-124C712E6D9B}" dt="2025-11-17T11:51:25.725" v="48" actId="478"/>
          <ac:spMkLst>
            <pc:docMk/>
            <pc:sldMk cId="0" sldId="290"/>
            <ac:spMk id="3" creationId="{442B5126-5602-F01D-BF55-2A2B5BAD05FF}"/>
          </ac:spMkLst>
        </pc:spChg>
        <pc:picChg chg="del">
          <ac:chgData name="GV Vadivan" userId="7c1f3fdc556de7c5" providerId="LiveId" clId="{8D0BCD1F-A3D6-4EA0-BA6B-124C712E6D9B}" dt="2025-11-17T11:51:25.133" v="47" actId="478"/>
          <ac:picMkLst>
            <pc:docMk/>
            <pc:sldMk cId="0" sldId="290"/>
            <ac:picMk id="5" creationId="{44E5E585-6FA2-99A3-7572-0CD2E0EA9192}"/>
          </ac:picMkLst>
        </pc:picChg>
      </pc:sldChg>
      <pc:sldChg chg="addSp delSp modSp mod">
        <pc:chgData name="GV Vadivan" userId="7c1f3fdc556de7c5" providerId="LiveId" clId="{8D0BCD1F-A3D6-4EA0-BA6B-124C712E6D9B}" dt="2025-11-17T11:51:27.278" v="49" actId="478"/>
        <pc:sldMkLst>
          <pc:docMk/>
          <pc:sldMk cId="0" sldId="291"/>
        </pc:sldMkLst>
        <pc:spChg chg="add mod">
          <ac:chgData name="GV Vadivan" userId="7c1f3fdc556de7c5" providerId="LiveId" clId="{8D0BCD1F-A3D6-4EA0-BA6B-124C712E6D9B}" dt="2025-11-17T11:51:27.278" v="49" actId="478"/>
          <ac:spMkLst>
            <pc:docMk/>
            <pc:sldMk cId="0" sldId="291"/>
            <ac:spMk id="3" creationId="{137C4EB8-7EFA-6DDA-44CA-4664524FEF85}"/>
          </ac:spMkLst>
        </pc:spChg>
        <pc:picChg chg="del">
          <ac:chgData name="GV Vadivan" userId="7c1f3fdc556de7c5" providerId="LiveId" clId="{8D0BCD1F-A3D6-4EA0-BA6B-124C712E6D9B}" dt="2025-11-17T11:51:27.278" v="49" actId="478"/>
          <ac:picMkLst>
            <pc:docMk/>
            <pc:sldMk cId="0" sldId="291"/>
            <ac:picMk id="5" creationId="{80861B01-FBC8-7517-CF2A-7E1503C8FB91}"/>
          </ac:picMkLst>
        </pc:picChg>
      </pc:sldChg>
      <pc:sldChg chg="addSp delSp modSp mod">
        <pc:chgData name="GV Vadivan" userId="7c1f3fdc556de7c5" providerId="LiveId" clId="{8D0BCD1F-A3D6-4EA0-BA6B-124C712E6D9B}" dt="2025-11-17T11:51:30.332" v="51" actId="478"/>
        <pc:sldMkLst>
          <pc:docMk/>
          <pc:sldMk cId="0" sldId="292"/>
        </pc:sldMkLst>
        <pc:spChg chg="add del mod">
          <ac:chgData name="GV Vadivan" userId="7c1f3fdc556de7c5" providerId="LiveId" clId="{8D0BCD1F-A3D6-4EA0-BA6B-124C712E6D9B}" dt="2025-11-17T11:51:30.332" v="51" actId="478"/>
          <ac:spMkLst>
            <pc:docMk/>
            <pc:sldMk cId="0" sldId="292"/>
            <ac:spMk id="3" creationId="{94A4A7D1-BF07-8EAD-CA86-1F867A43B82F}"/>
          </ac:spMkLst>
        </pc:spChg>
        <pc:picChg chg="del">
          <ac:chgData name="GV Vadivan" userId="7c1f3fdc556de7c5" providerId="LiveId" clId="{8D0BCD1F-A3D6-4EA0-BA6B-124C712E6D9B}" dt="2025-11-17T11:51:29.735" v="50" actId="478"/>
          <ac:picMkLst>
            <pc:docMk/>
            <pc:sldMk cId="0" sldId="292"/>
            <ac:picMk id="5" creationId="{35493EE8-48BF-9A98-E88C-FCFA04C23030}"/>
          </ac:picMkLst>
        </pc:picChg>
      </pc:sldChg>
      <pc:sldChg chg="delSp mod">
        <pc:chgData name="GV Vadivan" userId="7c1f3fdc556de7c5" providerId="LiveId" clId="{8D0BCD1F-A3D6-4EA0-BA6B-124C712E6D9B}" dt="2025-11-17T11:51:32.192" v="53" actId="478"/>
        <pc:sldMkLst>
          <pc:docMk/>
          <pc:sldMk cId="0" sldId="293"/>
        </pc:sldMkLst>
        <pc:spChg chg="del">
          <ac:chgData name="GV Vadivan" userId="7c1f3fdc556de7c5" providerId="LiveId" clId="{8D0BCD1F-A3D6-4EA0-BA6B-124C712E6D9B}" dt="2025-11-17T11:51:32.192" v="53" actId="478"/>
          <ac:spMkLst>
            <pc:docMk/>
            <pc:sldMk cId="0" sldId="293"/>
            <ac:spMk id="500" creationId="{00000000-0000-0000-0000-000000000000}"/>
          </ac:spMkLst>
        </pc:spChg>
        <pc:picChg chg="del">
          <ac:chgData name="GV Vadivan" userId="7c1f3fdc556de7c5" providerId="LiveId" clId="{8D0BCD1F-A3D6-4EA0-BA6B-124C712E6D9B}" dt="2025-11-17T11:51:31.598" v="52" actId="478"/>
          <ac:picMkLst>
            <pc:docMk/>
            <pc:sldMk cId="0" sldId="293"/>
            <ac:picMk id="2" creationId="{C48C3D68-4CA7-4115-82B9-073141B061A6}"/>
          </ac:picMkLst>
        </pc:picChg>
      </pc:sldChg>
      <pc:sldChg chg="addSp delSp modSp mod">
        <pc:chgData name="GV Vadivan" userId="7c1f3fdc556de7c5" providerId="LiveId" clId="{8D0BCD1F-A3D6-4EA0-BA6B-124C712E6D9B}" dt="2025-11-17T11:51:34.317" v="55" actId="478"/>
        <pc:sldMkLst>
          <pc:docMk/>
          <pc:sldMk cId="0" sldId="294"/>
        </pc:sldMkLst>
        <pc:spChg chg="add del mod">
          <ac:chgData name="GV Vadivan" userId="7c1f3fdc556de7c5" providerId="LiveId" clId="{8D0BCD1F-A3D6-4EA0-BA6B-124C712E6D9B}" dt="2025-11-17T11:51:34.317" v="55" actId="478"/>
          <ac:spMkLst>
            <pc:docMk/>
            <pc:sldMk cId="0" sldId="294"/>
            <ac:spMk id="4" creationId="{0468A49E-B479-23E6-01FD-ADFA5F22BC08}"/>
          </ac:spMkLst>
        </pc:spChg>
        <pc:picChg chg="del">
          <ac:chgData name="GV Vadivan" userId="7c1f3fdc556de7c5" providerId="LiveId" clId="{8D0BCD1F-A3D6-4EA0-BA6B-124C712E6D9B}" dt="2025-11-17T11:51:33.704" v="54" actId="478"/>
          <ac:picMkLst>
            <pc:docMk/>
            <pc:sldMk cId="0" sldId="294"/>
            <ac:picMk id="3" creationId="{F58B7E4F-BF25-E67A-0BC4-25AFB14AF78F}"/>
          </ac:picMkLst>
        </pc:picChg>
      </pc:sldChg>
      <pc:sldChg chg="addSp delSp modSp mod">
        <pc:chgData name="GV Vadivan" userId="7c1f3fdc556de7c5" providerId="LiveId" clId="{8D0BCD1F-A3D6-4EA0-BA6B-124C712E6D9B}" dt="2025-11-17T11:51:37.617" v="57" actId="478"/>
        <pc:sldMkLst>
          <pc:docMk/>
          <pc:sldMk cId="0" sldId="295"/>
        </pc:sldMkLst>
        <pc:spChg chg="add del mod">
          <ac:chgData name="GV Vadivan" userId="7c1f3fdc556de7c5" providerId="LiveId" clId="{8D0BCD1F-A3D6-4EA0-BA6B-124C712E6D9B}" dt="2025-11-17T11:51:37.617" v="57" actId="478"/>
          <ac:spMkLst>
            <pc:docMk/>
            <pc:sldMk cId="0" sldId="295"/>
            <ac:spMk id="3" creationId="{EB862F0E-7F70-D7C7-6F7A-0EAD5486E400}"/>
          </ac:spMkLst>
        </pc:spChg>
        <pc:picChg chg="del">
          <ac:chgData name="GV Vadivan" userId="7c1f3fdc556de7c5" providerId="LiveId" clId="{8D0BCD1F-A3D6-4EA0-BA6B-124C712E6D9B}" dt="2025-11-17T11:51:35.879" v="56" actId="478"/>
          <ac:picMkLst>
            <pc:docMk/>
            <pc:sldMk cId="0" sldId="295"/>
            <ac:picMk id="5" creationId="{CCCC20DF-BAD9-B821-0747-F72DAAA1E1FF}"/>
          </ac:picMkLst>
        </pc:picChg>
      </pc:sldChg>
      <pc:sldChg chg="addSp delSp modSp mod">
        <pc:chgData name="GV Vadivan" userId="7c1f3fdc556de7c5" providerId="LiveId" clId="{8D0BCD1F-A3D6-4EA0-BA6B-124C712E6D9B}" dt="2025-11-17T11:51:41.384" v="59" actId="478"/>
        <pc:sldMkLst>
          <pc:docMk/>
          <pc:sldMk cId="0" sldId="297"/>
        </pc:sldMkLst>
        <pc:spChg chg="add del mod">
          <ac:chgData name="GV Vadivan" userId="7c1f3fdc556de7c5" providerId="LiveId" clId="{8D0BCD1F-A3D6-4EA0-BA6B-124C712E6D9B}" dt="2025-11-17T11:51:41.384" v="59" actId="478"/>
          <ac:spMkLst>
            <pc:docMk/>
            <pc:sldMk cId="0" sldId="297"/>
            <ac:spMk id="3" creationId="{D5130A45-6903-FC4E-0188-30355CA15117}"/>
          </ac:spMkLst>
        </pc:spChg>
        <pc:picChg chg="del">
          <ac:chgData name="GV Vadivan" userId="7c1f3fdc556de7c5" providerId="LiveId" clId="{8D0BCD1F-A3D6-4EA0-BA6B-124C712E6D9B}" dt="2025-11-17T11:51:40.204" v="58" actId="478"/>
          <ac:picMkLst>
            <pc:docMk/>
            <pc:sldMk cId="0" sldId="297"/>
            <ac:picMk id="5" creationId="{D0728B34-0BE1-E1C5-EE9E-0911D0367720}"/>
          </ac:picMkLst>
        </pc:picChg>
      </pc:sldChg>
      <pc:sldChg chg="addSp delSp modSp mod">
        <pc:chgData name="GV Vadivan" userId="7c1f3fdc556de7c5" providerId="LiveId" clId="{8D0BCD1F-A3D6-4EA0-BA6B-124C712E6D9B}" dt="2025-11-17T11:43:47.757" v="20" actId="478"/>
        <pc:sldMkLst>
          <pc:docMk/>
          <pc:sldMk cId="0" sldId="303"/>
        </pc:sldMkLst>
        <pc:spChg chg="add del mod">
          <ac:chgData name="GV Vadivan" userId="7c1f3fdc556de7c5" providerId="LiveId" clId="{8D0BCD1F-A3D6-4EA0-BA6B-124C712E6D9B}" dt="2025-11-17T11:43:47.757" v="20" actId="478"/>
          <ac:spMkLst>
            <pc:docMk/>
            <pc:sldMk cId="0" sldId="303"/>
            <ac:spMk id="3" creationId="{2ABF0757-DD4C-DB1A-F61B-BE599E670479}"/>
          </ac:spMkLst>
        </pc:spChg>
        <pc:picChg chg="del">
          <ac:chgData name="GV Vadivan" userId="7c1f3fdc556de7c5" providerId="LiveId" clId="{8D0BCD1F-A3D6-4EA0-BA6B-124C712E6D9B}" dt="2025-11-17T11:43:47.322" v="19" actId="478"/>
          <ac:picMkLst>
            <pc:docMk/>
            <pc:sldMk cId="0" sldId="303"/>
            <ac:picMk id="569" creationId="{00000000-0000-0000-0000-000000000000}"/>
          </ac:picMkLst>
        </pc:picChg>
      </pc:sldChg>
      <pc:sldChg chg="delSp mod">
        <pc:chgData name="GV Vadivan" userId="7c1f3fdc556de7c5" providerId="LiveId" clId="{8D0BCD1F-A3D6-4EA0-BA6B-124C712E6D9B}" dt="2025-11-17T11:43:51.506" v="22" actId="478"/>
        <pc:sldMkLst>
          <pc:docMk/>
          <pc:sldMk cId="0" sldId="304"/>
        </pc:sldMkLst>
        <pc:spChg chg="del">
          <ac:chgData name="GV Vadivan" userId="7c1f3fdc556de7c5" providerId="LiveId" clId="{8D0BCD1F-A3D6-4EA0-BA6B-124C712E6D9B}" dt="2025-11-17T11:43:51.506" v="22" actId="478"/>
          <ac:spMkLst>
            <pc:docMk/>
            <pc:sldMk cId="0" sldId="304"/>
            <ac:spMk id="585" creationId="{00000000-0000-0000-0000-000000000000}"/>
          </ac:spMkLst>
        </pc:spChg>
        <pc:picChg chg="del">
          <ac:chgData name="GV Vadivan" userId="7c1f3fdc556de7c5" providerId="LiveId" clId="{8D0BCD1F-A3D6-4EA0-BA6B-124C712E6D9B}" dt="2025-11-17T11:43:50.808" v="21" actId="478"/>
          <ac:picMkLst>
            <pc:docMk/>
            <pc:sldMk cId="0" sldId="304"/>
            <ac:picMk id="2" creationId="{BAC45278-7973-2CAD-17AC-F612D4231E2A}"/>
          </ac:picMkLst>
        </pc:picChg>
      </pc:sldChg>
      <pc:sldChg chg="del">
        <pc:chgData name="GV Vadivan" userId="7c1f3fdc556de7c5" providerId="LiveId" clId="{8D0BCD1F-A3D6-4EA0-BA6B-124C712E6D9B}" dt="2025-11-17T11:43:57.528" v="23" actId="47"/>
        <pc:sldMkLst>
          <pc:docMk/>
          <pc:sldMk cId="0" sldId="314"/>
        </pc:sldMkLst>
      </pc:sldChg>
      <pc:sldChg chg="addSp delSp modSp mod">
        <pc:chgData name="GV Vadivan" userId="7c1f3fdc556de7c5" providerId="LiveId" clId="{8D0BCD1F-A3D6-4EA0-BA6B-124C712E6D9B}" dt="2025-11-17T11:44:04.803" v="27" actId="478"/>
        <pc:sldMkLst>
          <pc:docMk/>
          <pc:sldMk cId="0" sldId="321"/>
        </pc:sldMkLst>
        <pc:spChg chg="add del mod">
          <ac:chgData name="GV Vadivan" userId="7c1f3fdc556de7c5" providerId="LiveId" clId="{8D0BCD1F-A3D6-4EA0-BA6B-124C712E6D9B}" dt="2025-11-17T11:44:04.803" v="27" actId="478"/>
          <ac:spMkLst>
            <pc:docMk/>
            <pc:sldMk cId="0" sldId="321"/>
            <ac:spMk id="3" creationId="{E8F535BD-F514-B2A4-4959-CB0033CDA4DC}"/>
          </ac:spMkLst>
        </pc:spChg>
        <pc:picChg chg="del">
          <ac:chgData name="GV Vadivan" userId="7c1f3fdc556de7c5" providerId="LiveId" clId="{8D0BCD1F-A3D6-4EA0-BA6B-124C712E6D9B}" dt="2025-11-17T11:44:04.240" v="26" actId="478"/>
          <ac:picMkLst>
            <pc:docMk/>
            <pc:sldMk cId="0" sldId="321"/>
            <ac:picMk id="689" creationId="{00000000-0000-0000-0000-000000000000}"/>
          </ac:picMkLst>
        </pc:picChg>
      </pc:sldChg>
      <pc:sldChg chg="del">
        <pc:chgData name="GV Vadivan" userId="7c1f3fdc556de7c5" providerId="LiveId" clId="{8D0BCD1F-A3D6-4EA0-BA6B-124C712E6D9B}" dt="2025-11-17T11:44:10.102" v="28" actId="47"/>
        <pc:sldMkLst>
          <pc:docMk/>
          <pc:sldMk cId="0" sldId="329"/>
        </pc:sldMkLst>
      </pc:sldChg>
      <pc:sldChg chg="addSp delSp modSp mod">
        <pc:chgData name="GV Vadivan" userId="7c1f3fdc556de7c5" providerId="LiveId" clId="{8D0BCD1F-A3D6-4EA0-BA6B-124C712E6D9B}" dt="2025-11-17T11:44:00.152" v="25" actId="478"/>
        <pc:sldMkLst>
          <pc:docMk/>
          <pc:sldMk cId="2837355069" sldId="335"/>
        </pc:sldMkLst>
        <pc:spChg chg="add del mod">
          <ac:chgData name="GV Vadivan" userId="7c1f3fdc556de7c5" providerId="LiveId" clId="{8D0BCD1F-A3D6-4EA0-BA6B-124C712E6D9B}" dt="2025-11-17T11:44:00.152" v="25" actId="478"/>
          <ac:spMkLst>
            <pc:docMk/>
            <pc:sldMk cId="2837355069" sldId="335"/>
            <ac:spMk id="3" creationId="{936A0E0A-18E3-BBC6-4C66-BA908DB9D912}"/>
          </ac:spMkLst>
        </pc:spChg>
        <pc:picChg chg="del">
          <ac:chgData name="GV Vadivan" userId="7c1f3fdc556de7c5" providerId="LiveId" clId="{8D0BCD1F-A3D6-4EA0-BA6B-124C712E6D9B}" dt="2025-11-17T11:43:59.624" v="24" actId="478"/>
          <ac:picMkLst>
            <pc:docMk/>
            <pc:sldMk cId="2837355069" sldId="335"/>
            <ac:picMk id="569" creationId="{00000000-0000-0000-0000-000000000000}"/>
          </ac:picMkLst>
        </pc:picChg>
      </pc:sldChg>
      <pc:sldChg chg="addSp delSp modSp mod">
        <pc:chgData name="GV Vadivan" userId="7c1f3fdc556de7c5" providerId="LiveId" clId="{8D0BCD1F-A3D6-4EA0-BA6B-124C712E6D9B}" dt="2025-11-17T11:43:13.365" v="7" actId="478"/>
        <pc:sldMkLst>
          <pc:docMk/>
          <pc:sldMk cId="536256329" sldId="336"/>
        </pc:sldMkLst>
        <pc:spChg chg="add del mod">
          <ac:chgData name="GV Vadivan" userId="7c1f3fdc556de7c5" providerId="LiveId" clId="{8D0BCD1F-A3D6-4EA0-BA6B-124C712E6D9B}" dt="2025-11-17T11:43:13.365" v="7" actId="478"/>
          <ac:spMkLst>
            <pc:docMk/>
            <pc:sldMk cId="536256329" sldId="336"/>
            <ac:spMk id="3" creationId="{931840F9-AEA6-2133-18E7-7B364A0D35C1}"/>
          </ac:spMkLst>
        </pc:spChg>
        <pc:picChg chg="del">
          <ac:chgData name="GV Vadivan" userId="7c1f3fdc556de7c5" providerId="LiveId" clId="{8D0BCD1F-A3D6-4EA0-BA6B-124C712E6D9B}" dt="2025-11-17T11:43:12.854" v="6" actId="478"/>
          <ac:picMkLst>
            <pc:docMk/>
            <pc:sldMk cId="536256329" sldId="336"/>
            <ac:picMk id="569" creationId="{00000000-0000-0000-0000-000000000000}"/>
          </ac:picMkLst>
        </pc:picChg>
      </pc:sldChg>
      <pc:sldChg chg="addSp delSp modSp mod">
        <pc:chgData name="GV Vadivan" userId="7c1f3fdc556de7c5" providerId="LiveId" clId="{8D0BCD1F-A3D6-4EA0-BA6B-124C712E6D9B}" dt="2025-11-17T11:43:18.602" v="11" actId="478"/>
        <pc:sldMkLst>
          <pc:docMk/>
          <pc:sldMk cId="2892541363" sldId="337"/>
        </pc:sldMkLst>
        <pc:spChg chg="add del mod">
          <ac:chgData name="GV Vadivan" userId="7c1f3fdc556de7c5" providerId="LiveId" clId="{8D0BCD1F-A3D6-4EA0-BA6B-124C712E6D9B}" dt="2025-11-17T11:43:18.602" v="11" actId="478"/>
          <ac:spMkLst>
            <pc:docMk/>
            <pc:sldMk cId="2892541363" sldId="337"/>
            <ac:spMk id="3" creationId="{03B3E5A0-BE10-3465-EC0A-19BADFC09185}"/>
          </ac:spMkLst>
        </pc:spChg>
        <pc:picChg chg="del">
          <ac:chgData name="GV Vadivan" userId="7c1f3fdc556de7c5" providerId="LiveId" clId="{8D0BCD1F-A3D6-4EA0-BA6B-124C712E6D9B}" dt="2025-11-17T11:43:18.052" v="10" actId="478"/>
          <ac:picMkLst>
            <pc:docMk/>
            <pc:sldMk cId="2892541363" sldId="337"/>
            <ac:picMk id="569" creationId="{00000000-0000-0000-0000-000000000000}"/>
          </ac:picMkLst>
        </pc:picChg>
      </pc:sldChg>
      <pc:sldChg chg="addSp delSp modSp mod">
        <pc:chgData name="GV Vadivan" userId="7c1f3fdc556de7c5" providerId="LiveId" clId="{8D0BCD1F-A3D6-4EA0-BA6B-124C712E6D9B}" dt="2025-11-17T11:43:23.443" v="13" actId="478"/>
        <pc:sldMkLst>
          <pc:docMk/>
          <pc:sldMk cId="3625350790" sldId="338"/>
        </pc:sldMkLst>
        <pc:spChg chg="add del mod">
          <ac:chgData name="GV Vadivan" userId="7c1f3fdc556de7c5" providerId="LiveId" clId="{8D0BCD1F-A3D6-4EA0-BA6B-124C712E6D9B}" dt="2025-11-17T11:43:23.443" v="13" actId="478"/>
          <ac:spMkLst>
            <pc:docMk/>
            <pc:sldMk cId="3625350790" sldId="338"/>
            <ac:spMk id="3" creationId="{5DDDC137-238A-7814-BBE8-7C73D07FB9B1}"/>
          </ac:spMkLst>
        </pc:spChg>
        <pc:picChg chg="del">
          <ac:chgData name="GV Vadivan" userId="7c1f3fdc556de7c5" providerId="LiveId" clId="{8D0BCD1F-A3D6-4EA0-BA6B-124C712E6D9B}" dt="2025-11-17T11:43:22.952" v="12" actId="478"/>
          <ac:picMkLst>
            <pc:docMk/>
            <pc:sldMk cId="3625350790" sldId="338"/>
            <ac:picMk id="569" creationId="{00000000-0000-0000-0000-000000000000}"/>
          </ac:picMkLst>
        </pc:picChg>
      </pc:sldChg>
      <pc:sldChg chg="addSp delSp modSp mod">
        <pc:chgData name="GV Vadivan" userId="7c1f3fdc556de7c5" providerId="LiveId" clId="{8D0BCD1F-A3D6-4EA0-BA6B-124C712E6D9B}" dt="2025-11-17T11:43:36.020" v="16" actId="478"/>
        <pc:sldMkLst>
          <pc:docMk/>
          <pc:sldMk cId="1300626349" sldId="339"/>
        </pc:sldMkLst>
        <pc:spChg chg="add del mod">
          <ac:chgData name="GV Vadivan" userId="7c1f3fdc556de7c5" providerId="LiveId" clId="{8D0BCD1F-A3D6-4EA0-BA6B-124C712E6D9B}" dt="2025-11-17T11:43:36.020" v="16" actId="478"/>
          <ac:spMkLst>
            <pc:docMk/>
            <pc:sldMk cId="1300626349" sldId="339"/>
            <ac:spMk id="3" creationId="{AABF1B0D-E823-E841-23B4-7E4F1ECB2732}"/>
          </ac:spMkLst>
        </pc:spChg>
        <pc:picChg chg="del">
          <ac:chgData name="GV Vadivan" userId="7c1f3fdc556de7c5" providerId="LiveId" clId="{8D0BCD1F-A3D6-4EA0-BA6B-124C712E6D9B}" dt="2025-11-17T11:43:35.516" v="15" actId="478"/>
          <ac:picMkLst>
            <pc:docMk/>
            <pc:sldMk cId="1300626349" sldId="339"/>
            <ac:picMk id="569" creationId="{00000000-0000-0000-0000-000000000000}"/>
          </ac:picMkLst>
        </pc:picChg>
      </pc:sldChg>
      <pc:sldChg chg="addSp delSp modSp mod">
        <pc:chgData name="GV Vadivan" userId="7c1f3fdc556de7c5" providerId="LiveId" clId="{8D0BCD1F-A3D6-4EA0-BA6B-124C712E6D9B}" dt="2025-11-17T11:43:42.387" v="18" actId="478"/>
        <pc:sldMkLst>
          <pc:docMk/>
          <pc:sldMk cId="1992527636" sldId="340"/>
        </pc:sldMkLst>
        <pc:spChg chg="add del mod">
          <ac:chgData name="GV Vadivan" userId="7c1f3fdc556de7c5" providerId="LiveId" clId="{8D0BCD1F-A3D6-4EA0-BA6B-124C712E6D9B}" dt="2025-11-17T11:43:42.387" v="18" actId="478"/>
          <ac:spMkLst>
            <pc:docMk/>
            <pc:sldMk cId="1992527636" sldId="340"/>
            <ac:spMk id="3" creationId="{02D03E88-2BE9-A673-0CC7-CBC7DFBE6169}"/>
          </ac:spMkLst>
        </pc:spChg>
        <pc:picChg chg="del">
          <ac:chgData name="GV Vadivan" userId="7c1f3fdc556de7c5" providerId="LiveId" clId="{8D0BCD1F-A3D6-4EA0-BA6B-124C712E6D9B}" dt="2025-11-17T11:43:41.873" v="17" actId="478"/>
          <ac:picMkLst>
            <pc:docMk/>
            <pc:sldMk cId="1992527636" sldId="340"/>
            <ac:picMk id="569" creationId="{00000000-0000-0000-0000-000000000000}"/>
          </ac:picMkLst>
        </pc:picChg>
      </pc:sldChg>
      <pc:sldChg chg="addSp delSp modSp mod">
        <pc:chgData name="GV Vadivan" userId="7c1f3fdc556de7c5" providerId="LiveId" clId="{8D0BCD1F-A3D6-4EA0-BA6B-124C712E6D9B}" dt="2025-11-17T11:44:12.578" v="30" actId="478"/>
        <pc:sldMkLst>
          <pc:docMk/>
          <pc:sldMk cId="2791438725" sldId="341"/>
        </pc:sldMkLst>
        <pc:spChg chg="add del mod">
          <ac:chgData name="GV Vadivan" userId="7c1f3fdc556de7c5" providerId="LiveId" clId="{8D0BCD1F-A3D6-4EA0-BA6B-124C712E6D9B}" dt="2025-11-17T11:44:12.578" v="30" actId="478"/>
          <ac:spMkLst>
            <pc:docMk/>
            <pc:sldMk cId="2791438725" sldId="341"/>
            <ac:spMk id="3" creationId="{0C2449D8-EA5A-2B8F-EB49-07ED51DF35DB}"/>
          </ac:spMkLst>
        </pc:spChg>
        <pc:picChg chg="del">
          <ac:chgData name="GV Vadivan" userId="7c1f3fdc556de7c5" providerId="LiveId" clId="{8D0BCD1F-A3D6-4EA0-BA6B-124C712E6D9B}" dt="2025-11-17T11:44:12.048" v="29" actId="478"/>
          <ac:picMkLst>
            <pc:docMk/>
            <pc:sldMk cId="2791438725" sldId="341"/>
            <ac:picMk id="689" creationId="{00000000-0000-0000-0000-000000000000}"/>
          </ac:picMkLst>
        </pc:picChg>
      </pc:sldChg>
      <pc:sldMasterChg chg="delSldLayout">
        <pc:chgData name="GV Vadivan" userId="7c1f3fdc556de7c5" providerId="LiveId" clId="{8D0BCD1F-A3D6-4EA0-BA6B-124C712E6D9B}" dt="2025-11-17T11:44:10.102" v="28" actId="47"/>
        <pc:sldMasterMkLst>
          <pc:docMk/>
          <pc:sldMasterMk cId="0" sldId="2147483648"/>
        </pc:sldMasterMkLst>
        <pc:sldLayoutChg chg="del">
          <pc:chgData name="GV Vadivan" userId="7c1f3fdc556de7c5" providerId="LiveId" clId="{8D0BCD1F-A3D6-4EA0-BA6B-124C712E6D9B}" dt="2025-11-17T11:43:28.072" v="14" actId="47"/>
          <pc:sldLayoutMkLst>
            <pc:docMk/>
            <pc:sldMasterMk cId="0" sldId="2147483648"/>
            <pc:sldLayoutMk cId="0" sldId="2147483659"/>
          </pc:sldLayoutMkLst>
        </pc:sldLayoutChg>
        <pc:sldLayoutChg chg="del">
          <pc:chgData name="GV Vadivan" userId="7c1f3fdc556de7c5" providerId="LiveId" clId="{8D0BCD1F-A3D6-4EA0-BA6B-124C712E6D9B}" dt="2025-11-17T11:44:10.102" v="28" actId="47"/>
          <pc:sldLayoutMkLst>
            <pc:docMk/>
            <pc:sldMasterMk cId="0" sldId="2147483648"/>
            <pc:sldLayoutMk cId="0"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65240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3177399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5623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427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7" name="Google Shape;567;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877466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8679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7" name="Google Shape;567;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856512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6562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0237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1277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3741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5" name="Google Shape;37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1171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3639438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82" name="Google Shape;382;p9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9761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7" name="Google Shape;567;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extLst>
      <p:ext uri="{BB962C8B-B14F-4D97-AF65-F5344CB8AC3E}">
        <p14:creationId xmlns:p14="http://schemas.microsoft.com/office/powerpoint/2010/main" val="2308500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1863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6519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5411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8033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2150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8602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9108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7" name="Google Shape;567;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extLst>
      <p:ext uri="{BB962C8B-B14F-4D97-AF65-F5344CB8AC3E}">
        <p14:creationId xmlns:p14="http://schemas.microsoft.com/office/powerpoint/2010/main" val="3404439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3551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6594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3" name="Google Shape;46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523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157075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6" name="Google Shape;47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4348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f189ff66b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3" name="Google Shape;483;g2f189ff66b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555127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564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7" name="Google Shape;497;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7839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16410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2" name="Google Shape;512;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83804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7" name="Google Shape;567;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extLst>
      <p:ext uri="{BB962C8B-B14F-4D97-AF65-F5344CB8AC3E}">
        <p14:creationId xmlns:p14="http://schemas.microsoft.com/office/powerpoint/2010/main" val="484753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38969997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7" name="Google Shape;52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87949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4" name="Google Shape;534;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08887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0" name="Google Shape;540;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00384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 name="Google Shape;54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09763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2" name="Google Shape;55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67641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9" name="Google Shape;55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41385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7" name="Google Shape;567;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extLst>
      <p:ext uri="{BB962C8B-B14F-4D97-AF65-F5344CB8AC3E}">
        <p14:creationId xmlns:p14="http://schemas.microsoft.com/office/powerpoint/2010/main" val="10700789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5" name="Google Shape;57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07919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9" name="Google Shape;58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8284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5" name="Google Shape;595;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7373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33801039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0" name="Google Shape;600;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13287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5" name="Google Shape;60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3442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1" name="Google Shape;611;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45042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6" name="Google Shape;616;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95808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1" name="Google Shape;62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62872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7" name="Google Shape;627;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95940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2" name="Google Shape;632;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10287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7" name="Google Shape;567;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extLst>
      <p:ext uri="{BB962C8B-B14F-4D97-AF65-F5344CB8AC3E}">
        <p14:creationId xmlns:p14="http://schemas.microsoft.com/office/powerpoint/2010/main" val="17759034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6" name="Google Shape;656;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61284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2" name="Google Shape;66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5448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41073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8" name="Google Shape;668;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74874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4" name="Google Shape;674;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53300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19235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96672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7" name="Google Shape;687;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extLst>
      <p:ext uri="{BB962C8B-B14F-4D97-AF65-F5344CB8AC3E}">
        <p14:creationId xmlns:p14="http://schemas.microsoft.com/office/powerpoint/2010/main" val="31900137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5" name="Google Shape;695;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70889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1" name="Google Shape;701;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5114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7" name="Google Shape;707;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18579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3" name="Google Shape;713;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04998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1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9" name="Google Shape;719;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5522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97976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5" name="Google Shape;725;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05041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1" name="Google Shape;731;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8909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7" name="Google Shape;687;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72</a:t>
            </a:fld>
            <a:endParaRPr/>
          </a:p>
        </p:txBody>
      </p:sp>
    </p:spTree>
    <p:extLst>
      <p:ext uri="{BB962C8B-B14F-4D97-AF65-F5344CB8AC3E}">
        <p14:creationId xmlns:p14="http://schemas.microsoft.com/office/powerpoint/2010/main" val="33744747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7" name="Google Shape;757;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75435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3" name="Google Shape;763;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84185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9" name="Google Shape;76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10643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5" name="Google Shape;775;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6" name="Google Shape;776;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76</a:t>
            </a:fld>
            <a:endParaRPr/>
          </a:p>
        </p:txBody>
      </p:sp>
    </p:spTree>
    <p:extLst>
      <p:ext uri="{BB962C8B-B14F-4D97-AF65-F5344CB8AC3E}">
        <p14:creationId xmlns:p14="http://schemas.microsoft.com/office/powerpoint/2010/main" val="336289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4346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1649551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70"/>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70"/>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70"/>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16" name="Google Shape;16;p70"/>
          <p:cNvGrpSpPr/>
          <p:nvPr/>
        </p:nvGrpSpPr>
        <p:grpSpPr>
          <a:xfrm>
            <a:off x="-695010" y="4529052"/>
            <a:ext cx="2530502" cy="2045219"/>
            <a:chOff x="5816064" y="9435173"/>
            <a:chExt cx="798029" cy="644988"/>
          </a:xfrm>
        </p:grpSpPr>
        <p:sp>
          <p:nvSpPr>
            <p:cNvPr id="17" name="Google Shape;17;p70"/>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70"/>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70"/>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70"/>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70"/>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70"/>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70"/>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70"/>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70"/>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70"/>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70"/>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70"/>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70"/>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70"/>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70"/>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70"/>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3" name="Google Shape;33;p70"/>
          <p:cNvSpPr/>
          <p:nvPr/>
        </p:nvSpPr>
        <p:spPr>
          <a:xfrm>
            <a:off x="9572522" y="5987656"/>
            <a:ext cx="2349914" cy="49201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 name="Google Shape;34;p7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pic>
        <p:nvPicPr>
          <p:cNvPr id="2" name="Google Shape;33;p44">
            <a:extLst>
              <a:ext uri="{FF2B5EF4-FFF2-40B4-BE49-F238E27FC236}">
                <a16:creationId xmlns:a16="http://schemas.microsoft.com/office/drawing/2014/main" id="{31BF3E6B-F2C3-5A57-5239-3A87F700FAB0}"/>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9724922" y="6140056"/>
            <a:ext cx="2349914" cy="49201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59"/>
        <p:cNvGrpSpPr/>
        <p:nvPr/>
      </p:nvGrpSpPr>
      <p:grpSpPr>
        <a:xfrm>
          <a:off x="0" y="0"/>
          <a:ext cx="0" cy="0"/>
          <a:chOff x="0" y="0"/>
          <a:chExt cx="0" cy="0"/>
        </a:xfrm>
      </p:grpSpPr>
      <p:sp>
        <p:nvSpPr>
          <p:cNvPr id="160" name="Google Shape;160;p82"/>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8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82"/>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63"/>
        <p:cNvGrpSpPr/>
        <p:nvPr/>
      </p:nvGrpSpPr>
      <p:grpSpPr>
        <a:xfrm>
          <a:off x="0" y="0"/>
          <a:ext cx="0" cy="0"/>
          <a:chOff x="0" y="0"/>
          <a:chExt cx="0" cy="0"/>
        </a:xfrm>
      </p:grpSpPr>
      <p:sp>
        <p:nvSpPr>
          <p:cNvPr id="164" name="Google Shape;164;p83"/>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83"/>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83"/>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7" name="Google Shape;167;p83"/>
          <p:cNvGrpSpPr/>
          <p:nvPr/>
        </p:nvGrpSpPr>
        <p:grpSpPr>
          <a:xfrm>
            <a:off x="-1984680" y="2794849"/>
            <a:ext cx="3760285" cy="3039163"/>
            <a:chOff x="5816064" y="9435173"/>
            <a:chExt cx="798029" cy="644988"/>
          </a:xfrm>
        </p:grpSpPr>
        <p:sp>
          <p:nvSpPr>
            <p:cNvPr id="168" name="Google Shape;168;p83"/>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83"/>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 name="Google Shape;170;p83"/>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 name="Google Shape;171;p83"/>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83"/>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83"/>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83"/>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83"/>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83"/>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83"/>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83"/>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83"/>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83"/>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83"/>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83"/>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83" name="Google Shape;183;p8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
        <p:nvSpPr>
          <p:cNvPr id="184" name="Google Shape;184;p83"/>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85" name="Google Shape;185;p83"/>
          <p:cNvSpPr/>
          <p:nvPr/>
        </p:nvSpPr>
        <p:spPr>
          <a:xfrm>
            <a:off x="600648" y="6175677"/>
            <a:ext cx="2349914" cy="49201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83"/>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p83"/>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88"/>
        <p:cNvGrpSpPr/>
        <p:nvPr/>
      </p:nvGrpSpPr>
      <p:grpSpPr>
        <a:xfrm>
          <a:off x="0" y="0"/>
          <a:ext cx="0" cy="0"/>
          <a:chOff x="0" y="0"/>
          <a:chExt cx="0" cy="0"/>
        </a:xfrm>
      </p:grpSpPr>
      <p:sp>
        <p:nvSpPr>
          <p:cNvPr id="189" name="Google Shape;189;p84"/>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 name="Google Shape;190;p84"/>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191" name="Google Shape;191;p84"/>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192" name="Google Shape;192;p84"/>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cap="none">
                <a:solidFill>
                  <a:schemeClr val="lt1"/>
                </a:solidFill>
                <a:latin typeface="Calibri"/>
                <a:ea typeface="Calibri"/>
                <a:cs typeface="Calibri"/>
                <a:sym typeface="Calibri"/>
              </a:rPr>
              <a:t>Start on Sustainability </a:t>
            </a:r>
            <a:r>
              <a:rPr lang="en-US"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193" name="Google Shape;193;p84"/>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194" name="Google Shape;194;p84"/>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195" name="Google Shape;195;p84"/>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PLEASE DELETE THIS INSTRUCTION SLIDE BEFORE PRESENTING FINAL PRESENTATION </a:t>
            </a: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196" name="Google Shape;196;p84"/>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97"/>
        <p:cNvGrpSpPr/>
        <p:nvPr/>
      </p:nvGrpSpPr>
      <p:grpSpPr>
        <a:xfrm>
          <a:off x="0" y="0"/>
          <a:ext cx="0" cy="0"/>
          <a:chOff x="0" y="0"/>
          <a:chExt cx="0" cy="0"/>
        </a:xfrm>
      </p:grpSpPr>
      <p:sp>
        <p:nvSpPr>
          <p:cNvPr id="198" name="Google Shape;198;p85"/>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9" name="Google Shape;199;p85"/>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0" name="Google Shape;200;p85"/>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201" name="Google Shape;201;p85"/>
          <p:cNvSpPr>
            <a:spLocks noGrp="1"/>
          </p:cNvSpPr>
          <p:nvPr>
            <p:ph type="pic" idx="2"/>
          </p:nvPr>
        </p:nvSpPr>
        <p:spPr>
          <a:xfrm>
            <a:off x="635271" y="2095585"/>
            <a:ext cx="5130800" cy="3913188"/>
          </a:xfrm>
          <a:prstGeom prst="rect">
            <a:avLst/>
          </a:prstGeom>
          <a:solidFill>
            <a:srgbClr val="D8D8D8"/>
          </a:solidFill>
          <a:ln>
            <a:noFill/>
          </a:ln>
        </p:spPr>
      </p:sp>
      <p:sp>
        <p:nvSpPr>
          <p:cNvPr id="202" name="Google Shape;202;p85"/>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3" name="Google Shape;203;p85"/>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204"/>
        <p:cNvGrpSpPr/>
        <p:nvPr/>
      </p:nvGrpSpPr>
      <p:grpSpPr>
        <a:xfrm>
          <a:off x="0" y="0"/>
          <a:ext cx="0" cy="0"/>
          <a:chOff x="0" y="0"/>
          <a:chExt cx="0" cy="0"/>
        </a:xfrm>
      </p:grpSpPr>
      <p:sp>
        <p:nvSpPr>
          <p:cNvPr id="205" name="Google Shape;205;p86"/>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6" name="Google Shape;206;p86"/>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7" name="Google Shape;207;p86"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208" name="Google Shape;208;p86"/>
          <p:cNvSpPr>
            <a:spLocks noGrp="1"/>
          </p:cNvSpPr>
          <p:nvPr>
            <p:ph type="pic" idx="2"/>
          </p:nvPr>
        </p:nvSpPr>
        <p:spPr>
          <a:xfrm>
            <a:off x="7735037" y="1373925"/>
            <a:ext cx="2444127" cy="4336988"/>
          </a:xfrm>
          <a:prstGeom prst="rect">
            <a:avLst/>
          </a:prstGeom>
          <a:solidFill>
            <a:srgbClr val="D8D8D8"/>
          </a:solidFill>
          <a:ln>
            <a:noFill/>
          </a:ln>
        </p:spPr>
      </p:sp>
      <p:sp>
        <p:nvSpPr>
          <p:cNvPr id="209" name="Google Shape;209;p86"/>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 name="Google Shape;210;p86"/>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71"/>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71"/>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71"/>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75"/>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75"/>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75"/>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75"/>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75"/>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75"/>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46"/>
        <p:cNvGrpSpPr/>
        <p:nvPr/>
      </p:nvGrpSpPr>
      <p:grpSpPr>
        <a:xfrm>
          <a:off x="0" y="0"/>
          <a:ext cx="0" cy="0"/>
          <a:chOff x="0" y="0"/>
          <a:chExt cx="0" cy="0"/>
        </a:xfrm>
      </p:grpSpPr>
      <p:sp>
        <p:nvSpPr>
          <p:cNvPr id="47" name="Google Shape;47;p73"/>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8" name="Google Shape;48;p73"/>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9" name="Google Shape;49;p73"/>
          <p:cNvGrpSpPr/>
          <p:nvPr/>
        </p:nvGrpSpPr>
        <p:grpSpPr>
          <a:xfrm>
            <a:off x="6966447" y="3406884"/>
            <a:ext cx="3616885" cy="2923263"/>
            <a:chOff x="5816064" y="9435173"/>
            <a:chExt cx="798029" cy="644988"/>
          </a:xfrm>
        </p:grpSpPr>
        <p:sp>
          <p:nvSpPr>
            <p:cNvPr id="50" name="Google Shape;50;p73"/>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 name="Google Shape;51;p73"/>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 name="Google Shape;52;p73"/>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73"/>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73"/>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73"/>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73"/>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 name="Google Shape;57;p73"/>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73"/>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73"/>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73"/>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73"/>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73"/>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73"/>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73"/>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5" name="Google Shape;65;p73"/>
          <p:cNvSpPr>
            <a:spLocks noGrp="1"/>
          </p:cNvSpPr>
          <p:nvPr>
            <p:ph type="pic" idx="2"/>
          </p:nvPr>
        </p:nvSpPr>
        <p:spPr>
          <a:xfrm>
            <a:off x="238772" y="2626822"/>
            <a:ext cx="7708195" cy="3396829"/>
          </a:xfrm>
          <a:prstGeom prst="rect">
            <a:avLst/>
          </a:prstGeom>
          <a:solidFill>
            <a:srgbClr val="BFBFBF"/>
          </a:solidFill>
          <a:ln>
            <a:noFill/>
          </a:ln>
        </p:spPr>
      </p:sp>
      <p:sp>
        <p:nvSpPr>
          <p:cNvPr id="66" name="Google Shape;66;p73"/>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67"/>
        <p:cNvGrpSpPr/>
        <p:nvPr/>
      </p:nvGrpSpPr>
      <p:grpSpPr>
        <a:xfrm>
          <a:off x="0" y="0"/>
          <a:ext cx="0" cy="0"/>
          <a:chOff x="0" y="0"/>
          <a:chExt cx="0" cy="0"/>
        </a:xfrm>
      </p:grpSpPr>
      <p:sp>
        <p:nvSpPr>
          <p:cNvPr id="68" name="Google Shape;68;p72"/>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72"/>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72"/>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72"/>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72"/>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72"/>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72"/>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72"/>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72"/>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72"/>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72"/>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72"/>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US"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80" name="Google Shape;80;p72"/>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72"/>
          <p:cNvGrpSpPr/>
          <p:nvPr/>
        </p:nvGrpSpPr>
        <p:grpSpPr>
          <a:xfrm>
            <a:off x="-692770" y="4423334"/>
            <a:ext cx="3029570" cy="2448579"/>
            <a:chOff x="5816064" y="9435173"/>
            <a:chExt cx="798029" cy="644988"/>
          </a:xfrm>
        </p:grpSpPr>
        <p:sp>
          <p:nvSpPr>
            <p:cNvPr id="82" name="Google Shape;82;p72"/>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72"/>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72"/>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72"/>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72"/>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72"/>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72"/>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72"/>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72"/>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72"/>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72"/>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72"/>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72"/>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72"/>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72"/>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72"/>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98" name="Google Shape;98;p72"/>
          <p:cNvSpPr/>
          <p:nvPr/>
        </p:nvSpPr>
        <p:spPr>
          <a:xfrm>
            <a:off x="4500000" y="5764766"/>
            <a:ext cx="2349914" cy="49201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74"/>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74"/>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74"/>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74"/>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74"/>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74"/>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74"/>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74"/>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74"/>
          <p:cNvSpPr>
            <a:spLocks noGrp="1"/>
          </p:cNvSpPr>
          <p:nvPr>
            <p:ph type="pic" idx="8"/>
          </p:nvPr>
        </p:nvSpPr>
        <p:spPr>
          <a:xfrm>
            <a:off x="-48344" y="0"/>
            <a:ext cx="3570477" cy="6858000"/>
          </a:xfrm>
          <a:prstGeom prst="rect">
            <a:avLst/>
          </a:prstGeom>
          <a:solidFill>
            <a:srgbClr val="D8D8D8"/>
          </a:solidFill>
          <a:ln>
            <a:noFill/>
          </a:ln>
        </p:spPr>
      </p:sp>
      <p:sp>
        <p:nvSpPr>
          <p:cNvPr id="109" name="Google Shape;109;p74"/>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74"/>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11"/>
        <p:cNvGrpSpPr/>
        <p:nvPr/>
      </p:nvGrpSpPr>
      <p:grpSpPr>
        <a:xfrm>
          <a:off x="0" y="0"/>
          <a:ext cx="0" cy="0"/>
          <a:chOff x="0" y="0"/>
          <a:chExt cx="0" cy="0"/>
        </a:xfrm>
      </p:grpSpPr>
      <p:sp>
        <p:nvSpPr>
          <p:cNvPr id="112" name="Google Shape;112;p76"/>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76"/>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14" name="Google Shape;114;p7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7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76"/>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17" name="Google Shape;117;p76"/>
          <p:cNvGrpSpPr/>
          <p:nvPr/>
        </p:nvGrpSpPr>
        <p:grpSpPr>
          <a:xfrm>
            <a:off x="-848733" y="3847224"/>
            <a:ext cx="3746119" cy="3027714"/>
            <a:chOff x="5816064" y="9435173"/>
            <a:chExt cx="798029" cy="644988"/>
          </a:xfrm>
        </p:grpSpPr>
        <p:sp>
          <p:nvSpPr>
            <p:cNvPr id="118" name="Google Shape;118;p7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7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7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7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7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7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7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7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7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7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7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7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7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7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7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3" name="Google Shape;133;p7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39"/>
        <p:cNvGrpSpPr/>
        <p:nvPr/>
      </p:nvGrpSpPr>
      <p:grpSpPr>
        <a:xfrm>
          <a:off x="0" y="0"/>
          <a:ext cx="0" cy="0"/>
          <a:chOff x="0" y="0"/>
          <a:chExt cx="0" cy="0"/>
        </a:xfrm>
      </p:grpSpPr>
      <p:sp>
        <p:nvSpPr>
          <p:cNvPr id="140" name="Google Shape;140;p78"/>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78"/>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78"/>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78"/>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Photo/Text Slide reversed">
  <p:cSld name="1_Photo/Text Slide reversed">
    <p:spTree>
      <p:nvGrpSpPr>
        <p:cNvPr id="1" name="Shape 144"/>
        <p:cNvGrpSpPr/>
        <p:nvPr/>
      </p:nvGrpSpPr>
      <p:grpSpPr>
        <a:xfrm>
          <a:off x="0" y="0"/>
          <a:ext cx="0" cy="0"/>
          <a:chOff x="0" y="0"/>
          <a:chExt cx="0" cy="0"/>
        </a:xfrm>
      </p:grpSpPr>
      <p:sp>
        <p:nvSpPr>
          <p:cNvPr id="145" name="Google Shape;145;p79"/>
          <p:cNvSpPr/>
          <p:nvPr/>
        </p:nvSpPr>
        <p:spPr>
          <a:xfrm>
            <a:off x="5361066" y="-13974"/>
            <a:ext cx="6096000" cy="6858000"/>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79"/>
          <p:cNvSpPr txBox="1">
            <a:spLocks noGrp="1"/>
          </p:cNvSpPr>
          <p:nvPr>
            <p:ph type="body" idx="1"/>
          </p:nvPr>
        </p:nvSpPr>
        <p:spPr>
          <a:xfrm>
            <a:off x="6096000" y="2662811"/>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79"/>
          <p:cNvSpPr txBox="1">
            <a:spLocks noGrp="1"/>
          </p:cNvSpPr>
          <p:nvPr>
            <p:ph type="body" idx="2"/>
          </p:nvPr>
        </p:nvSpPr>
        <p:spPr>
          <a:xfrm>
            <a:off x="6096000" y="4219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79"/>
          <p:cNvSpPr>
            <a:spLocks noGrp="1"/>
          </p:cNvSpPr>
          <p:nvPr>
            <p:ph type="pic" idx="3"/>
          </p:nvPr>
        </p:nvSpPr>
        <p:spPr>
          <a:xfrm>
            <a:off x="0" y="13974"/>
            <a:ext cx="5361066" cy="6858000"/>
          </a:xfrm>
          <a:prstGeom prst="rect">
            <a:avLst/>
          </a:prstGeom>
          <a:solidFill>
            <a:srgbClr val="D8D8D8"/>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9"/>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69"/>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61" r:id="rId10"/>
    <p:sldLayoutId id="2147483662" r:id="rId11"/>
    <p:sldLayoutId id="2147483663" r:id="rId12"/>
    <p:sldLayoutId id="2147483664" r:id="rId13"/>
    <p:sldLayoutId id="214748366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www.thwink.org/sustain/glossary/ThreePillarsOfSustainability.htm"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seai.ie/reduceyouruse/business/"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green.earth/blog/10-simple-ways-for-businesses-to-save-water"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sustainable-earth.org/how-small-businesses-can-create-more-sustainable-supply-chains-and-improve-profitability/"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hyperlink" Target="https://thunderbird.asu.edu/thought-leadership/insights/impact-organizational-culture-sustainability-0"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hyperlink" Target="https://www.constellation.com/solutions/for-your-small-business/goals/developing-a-small-businesss-sustainability-plan.html" TargetMode="External"/><Relationship Id="rId2" Type="http://schemas.openxmlformats.org/officeDocument/2006/relationships/notesSlide" Target="../notesSlides/notesSlide45.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9.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hyperlink" Target="https://www.ikea.com/global/en/newsroom/sustainability/ikea-launches-new-program-to-accelerate-suppliers-transition-to-100-per-cent-renewable-electricity-210610/"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2180235"/>
            <a:ext cx="12192000" cy="3440624"/>
          </a:xfrm>
          <a:prstGeom prst="rect">
            <a:avLst/>
          </a:prstGeom>
          <a:noFill/>
          <a:ln>
            <a:noFill/>
          </a:ln>
        </p:spPr>
      </p:pic>
      <p:sp>
        <p:nvSpPr>
          <p:cNvPr id="217" name="Google Shape;217;p1"/>
          <p:cNvSpPr txBox="1"/>
          <p:nvPr/>
        </p:nvSpPr>
        <p:spPr>
          <a:xfrm>
            <a:off x="226433" y="523776"/>
            <a:ext cx="7509391" cy="136712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3600" b="1" i="0" u="none" strike="noStrike" cap="none" dirty="0">
                <a:latin typeface="Calibri"/>
                <a:ea typeface="Calibri"/>
                <a:cs typeface="Calibri"/>
                <a:sym typeface="Calibri"/>
              </a:rPr>
              <a:t>Zacznij od </a:t>
            </a:r>
            <a:r>
              <a:rPr lang="en-US" sz="3600" b="1" i="0" u="none" strike="noStrike" cap="none" dirty="0" err="1">
                <a:latin typeface="Calibri"/>
                <a:ea typeface="Calibri"/>
                <a:cs typeface="Calibri"/>
                <a:sym typeface="Calibri"/>
              </a:rPr>
              <a:t>zrównoważonego</a:t>
            </a:r>
            <a:r>
              <a:rPr lang="en-US" sz="3600" b="1" i="0" u="none" strike="noStrike" cap="none" dirty="0">
                <a:latin typeface="Calibri"/>
                <a:ea typeface="Calibri"/>
                <a:cs typeface="Calibri"/>
                <a:sym typeface="Calibri"/>
              </a:rPr>
              <a:t> </a:t>
            </a:r>
            <a:r>
              <a:rPr lang="en-US" sz="3600" b="1" i="0" u="none" strike="noStrike" cap="none" dirty="0" err="1">
                <a:latin typeface="Calibri"/>
                <a:ea typeface="Calibri"/>
                <a:cs typeface="Calibri"/>
                <a:sym typeface="Calibri"/>
              </a:rPr>
              <a:t>rozwoju</a:t>
            </a:r>
            <a:endParaRPr lang="en-US" sz="3600" b="1" i="0" u="none" strike="noStrike" cap="none" dirty="0">
              <a:latin typeface="Calibri"/>
              <a:ea typeface="Calibri"/>
              <a:cs typeface="Calibri"/>
              <a:sym typeface="Calibri"/>
            </a:endParaRPr>
          </a:p>
          <a:p>
            <a:pPr marL="12700" marR="5080" lvl="0" indent="0" algn="l" rtl="0">
              <a:lnSpc>
                <a:spcPct val="109130"/>
              </a:lnSpc>
              <a:spcBef>
                <a:spcPts val="0"/>
              </a:spcBef>
              <a:spcAft>
                <a:spcPts val="0"/>
              </a:spcAft>
              <a:buClr>
                <a:schemeClr val="lt1"/>
              </a:buClr>
              <a:buSzPts val="4800"/>
              <a:buFont typeface="Calibri"/>
              <a:buNone/>
            </a:pPr>
            <a:r>
              <a:rPr lang="en-US" sz="4000" b="1" i="0" u="none" strike="noStrike" cap="none" dirty="0" err="1">
                <a:latin typeface="Calibri"/>
                <a:ea typeface="Calibri"/>
                <a:cs typeface="Calibri"/>
                <a:sym typeface="Calibri"/>
              </a:rPr>
              <a:t>Zestaw</a:t>
            </a:r>
            <a:r>
              <a:rPr lang="en-US" sz="4000" b="1" i="0" u="none" strike="noStrike" cap="none" dirty="0">
                <a:latin typeface="Calibri"/>
                <a:ea typeface="Calibri"/>
                <a:cs typeface="Calibri"/>
                <a:sym typeface="Calibri"/>
              </a:rPr>
              <a:t> </a:t>
            </a:r>
            <a:r>
              <a:rPr lang="en-US" sz="4000" b="1" i="0" u="none" strike="noStrike" cap="none" dirty="0" err="1">
                <a:latin typeface="Calibri"/>
                <a:ea typeface="Calibri"/>
                <a:cs typeface="Calibri"/>
                <a:sym typeface="Calibri"/>
              </a:rPr>
              <a:t>startowy</a:t>
            </a:r>
            <a:endParaRPr lang="en-US" sz="4000" b="0" i="0" u="none" strike="noStrike" cap="none" dirty="0">
              <a:latin typeface="Arial"/>
              <a:ea typeface="Arial"/>
              <a:cs typeface="Arial"/>
              <a:sym typeface="Arial"/>
            </a:endParaRPr>
          </a:p>
        </p:txBody>
      </p:sp>
      <p:sp>
        <p:nvSpPr>
          <p:cNvPr id="2" name="Google Shape;217;p1">
            <a:extLst>
              <a:ext uri="{FF2B5EF4-FFF2-40B4-BE49-F238E27FC236}">
                <a16:creationId xmlns:a16="http://schemas.microsoft.com/office/drawing/2014/main" id="{198AA6E6-10AF-1F8E-AD34-BA1474A0B853}"/>
              </a:ext>
            </a:extLst>
          </p:cNvPr>
          <p:cNvSpPr txBox="1"/>
          <p:nvPr/>
        </p:nvSpPr>
        <p:spPr>
          <a:xfrm>
            <a:off x="0" y="4348506"/>
            <a:ext cx="12192000" cy="89744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4800" b="1" i="0" u="none" strike="noStrike" cap="none" dirty="0">
                <a:solidFill>
                  <a:schemeClr val="lt1"/>
                </a:solidFill>
                <a:latin typeface="Calibri"/>
                <a:ea typeface="Calibri"/>
                <a:cs typeface="Calibri"/>
                <a:sym typeface="Calibri"/>
              </a:rPr>
              <a:t>1. ZRÓWNOWAŻONE DZIAŁANIA BIZNESOWE</a:t>
            </a:r>
            <a:endParaRPr lang="en-GB" sz="1400" b="0" i="0" u="none" strike="noStrike" cap="none" dirty="0">
              <a:solidFill>
                <a:srgbClr val="000000"/>
              </a:solidFill>
              <a:latin typeface="Arial"/>
              <a:ea typeface="Arial"/>
              <a:cs typeface="Arial"/>
              <a:sym typeface="Arial"/>
            </a:endParaRPr>
          </a:p>
        </p:txBody>
      </p:sp>
      <p:pic>
        <p:nvPicPr>
          <p:cNvPr id="3" name="Picture 2" descr="A grey and black sign with a person in a circle&#10;&#10;AI-generated content may be incorrect.">
            <a:extLst>
              <a:ext uri="{FF2B5EF4-FFF2-40B4-BE49-F238E27FC236}">
                <a16:creationId xmlns:a16="http://schemas.microsoft.com/office/drawing/2014/main" id="{A5EA2E54-1D5B-55B3-5735-0A6167333A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1872" y="5852765"/>
            <a:ext cx="1064955" cy="372602"/>
          </a:xfrm>
          <a:prstGeom prst="rect">
            <a:avLst/>
          </a:prstGeom>
        </p:spPr>
      </p:pic>
      <p:sp>
        <p:nvSpPr>
          <p:cNvPr id="4" name="TextBox 3">
            <a:extLst>
              <a:ext uri="{FF2B5EF4-FFF2-40B4-BE49-F238E27FC236}">
                <a16:creationId xmlns:a16="http://schemas.microsoft.com/office/drawing/2014/main" id="{0F84CAD9-4732-45B9-6D18-871613435F23}"/>
              </a:ext>
            </a:extLst>
          </p:cNvPr>
          <p:cNvSpPr txBox="1"/>
          <p:nvPr/>
        </p:nvSpPr>
        <p:spPr>
          <a:xfrm>
            <a:off x="1870543" y="5758455"/>
            <a:ext cx="1921329"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dirty="0">
              <a:solidFill>
                <a:schemeClr val="bg1"/>
              </a:solidFill>
            </a:endParaRPr>
          </a:p>
        </p:txBody>
      </p:sp>
      <p:sp>
        <p:nvSpPr>
          <p:cNvPr id="5" name="Google Shape;214;p1">
            <a:extLst>
              <a:ext uri="{FF2B5EF4-FFF2-40B4-BE49-F238E27FC236}">
                <a16:creationId xmlns:a16="http://schemas.microsoft.com/office/drawing/2014/main" id="{43FD9171-91BA-0B76-0104-42268BD08B02}"/>
              </a:ext>
            </a:extLst>
          </p:cNvPr>
          <p:cNvSpPr txBox="1"/>
          <p:nvPr/>
        </p:nvSpPr>
        <p:spPr>
          <a:xfrm>
            <a:off x="4844404" y="5641745"/>
            <a:ext cx="4702718" cy="900206"/>
          </a:xfrm>
          <a:prstGeom prst="rect">
            <a:avLst/>
          </a:prstGeom>
          <a:noFill/>
          <a:ln>
            <a:noFill/>
          </a:ln>
        </p:spPr>
        <p:txBody>
          <a:bodyPr spcFirstLastPara="1" wrap="square" lIns="91425" tIns="45700" rIns="91425" bIns="45700" anchor="t" anchorCtr="0">
            <a:spAutoFit/>
          </a:bodyPr>
          <a:lstStyle/>
          <a:p>
            <a:pPr algn="just" fontAlgn="base"/>
            <a:r>
              <a:rPr lang="pl-PL" sz="1050" dirty="0"/>
              <a:t>Sfinansowane ze środków UE. Wyrażone poglądy i opinie są jedynie opiniami autora lub autorów i niekoniecznie odzwierciedlają poglądy i opinie Unii Europejskiej lub Europejskiej Agencji Wykonawczej ds. Edukacji i Kultury (EACEA). Unia Europejska ani EACEA nie ponoszą za nie odpowiedzialności.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89"/>
          <p:cNvSpPr txBox="1">
            <a:spLocks noGrp="1"/>
          </p:cNvSpPr>
          <p:nvPr>
            <p:ph type="body" idx="1"/>
          </p:nvPr>
        </p:nvSpPr>
        <p:spPr>
          <a:xfrm>
            <a:off x="4725699" y="617972"/>
            <a:ext cx="6341700" cy="5574300"/>
          </a:xfrm>
          <a:prstGeom prst="rect">
            <a:avLst/>
          </a:prstGeom>
          <a:noFill/>
          <a:ln>
            <a:noFill/>
          </a:ln>
        </p:spPr>
        <p:txBody>
          <a:bodyPr spcFirstLastPara="1" wrap="square" lIns="91425" tIns="45700" rIns="91425" bIns="45700" anchor="t" anchorCtr="0">
            <a:noAutofit/>
          </a:bodyPr>
          <a:lstStyle/>
          <a:p>
            <a:pPr marL="0" lvl="0" indent="0" algn="just" rtl="0">
              <a:lnSpc>
                <a:spcPct val="124000"/>
              </a:lnSpc>
              <a:spcBef>
                <a:spcPts val="0"/>
              </a:spcBef>
              <a:spcAft>
                <a:spcPts val="0"/>
              </a:spcAft>
              <a:buNone/>
            </a:pPr>
            <a:r>
              <a:rPr lang="pl-PL" sz="2200" dirty="0"/>
              <a:t>Zrozumienie i poruszanie się w środowisku regulacyjnym, wykorzystywanie dostępnych zachęt oraz skuteczne komunikowanie i raportowanie działań na rzecz zrównoważonego rozwoju interesariuszom w celu zwiększenia zaangażowania i przejrzystości.</a:t>
            </a:r>
            <a:endParaRPr sz="2200" dirty="0"/>
          </a:p>
          <a:p>
            <a:pPr marL="0" lvl="0" indent="0" algn="just" rtl="0">
              <a:lnSpc>
                <a:spcPct val="124000"/>
              </a:lnSpc>
              <a:spcBef>
                <a:spcPts val="0"/>
              </a:spcBef>
              <a:spcAft>
                <a:spcPts val="0"/>
              </a:spcAft>
              <a:buNone/>
            </a:pPr>
            <a:r>
              <a:rPr lang="pl-PL" sz="2200" dirty="0"/>
              <a:t>Naucz się korzystać z narzędzi i wskaźników do pomiaru wyników w zakresie zrównoważonego rozwoju, oceniaj operacje biznesowe i zrozum, w jaki sposób integracja zrównoważonego rozwoju może zwiększyć długoterminową konkurencyjność biznesową i pozycję rynkową.</a:t>
            </a:r>
            <a:endParaRPr sz="2200" dirty="0"/>
          </a:p>
        </p:txBody>
      </p:sp>
      <p:sp>
        <p:nvSpPr>
          <p:cNvPr id="296" name="Google Shape;296;p8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dirty="0"/>
              <a:t>CELE</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7"/>
          <p:cNvSpPr txBox="1">
            <a:spLocks noGrp="1"/>
          </p:cNvSpPr>
          <p:nvPr>
            <p:ph type="body" idx="1"/>
          </p:nvPr>
        </p:nvSpPr>
        <p:spPr>
          <a:xfrm>
            <a:off x="673208" y="790318"/>
            <a:ext cx="10052954"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dirty="0"/>
              <a:t>EFEKTY KSZTAŁCENIA</a:t>
            </a:r>
            <a:endParaRPr dirty="0"/>
          </a:p>
        </p:txBody>
      </p:sp>
      <p:sp>
        <p:nvSpPr>
          <p:cNvPr id="302" name="Google Shape;302;p17"/>
          <p:cNvSpPr txBox="1">
            <a:spLocks noGrp="1"/>
          </p:cNvSpPr>
          <p:nvPr>
            <p:ph type="body" idx="2"/>
          </p:nvPr>
        </p:nvSpPr>
        <p:spPr>
          <a:xfrm>
            <a:off x="904856" y="1499617"/>
            <a:ext cx="10052954" cy="4739758"/>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sz="2200" b="0" i="0" dirty="0">
                <a:highlight>
                  <a:srgbClr val="FFFFFF"/>
                </a:highlight>
              </a:rPr>
              <a:t>W tym module poznasz podstawy zrównoważonego rozwoju w biznesie. Obejmuje to takie informacje, jak definiowanie i równoważenie aspektów środowiskowych, społecznych i ekonomicznych. Zdobędziesz również umiejętności wdrażania praktyk, takich jak redukcja odpadów, efektywność energetyczna i zrównoważone zaopatrzenie, a także opracujesz plan zrównoważonego rozwoju dostosowany do Twojej firmy.</a:t>
            </a:r>
          </a:p>
          <a:p>
            <a:pPr marL="0" lvl="0" indent="0" algn="just" rtl="0">
              <a:lnSpc>
                <a:spcPct val="103333"/>
              </a:lnSpc>
              <a:spcBef>
                <a:spcPts val="0"/>
              </a:spcBef>
              <a:spcAft>
                <a:spcPts val="0"/>
              </a:spcAft>
              <a:buClr>
                <a:srgbClr val="595959"/>
              </a:buClr>
              <a:buSzPts val="2400"/>
              <a:buNone/>
            </a:pPr>
            <a:r>
              <a:rPr lang="pl-PL" sz="2200" b="0" i="0" dirty="0">
                <a:highlight>
                  <a:srgbClr val="FFFFFF"/>
                </a:highlight>
              </a:rPr>
              <a:t>Zdobędziesz również wiedzę na temat tego, jak radzić sobie z wymogami regulacyjnymi i wykorzystywać zachęty do wspierania zrównoważonych działań. Dowiesz się również, jak komunikować swoje wysiłki na rzecz zrównoważonego rozwoju interesariuszom, wykorzystując wskaźniki do pomiaru i oceny wyników firmy w zakresie zrównoważonego rozwoju, pomagając zwiększyć jej długoterminową konkurencyjność i pozycję rynkową.</a:t>
            </a:r>
            <a:endParaRPr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70" name="Google Shape;570;p4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dirty="0"/>
              <a:t>02</a:t>
            </a:r>
            <a:endParaRPr dirty="0"/>
          </a:p>
        </p:txBody>
      </p:sp>
      <p:sp>
        <p:nvSpPr>
          <p:cNvPr id="571" name="Google Shape;571;p40"/>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72" name="Google Shape;572;p40"/>
          <p:cNvSpPr txBox="1"/>
          <p:nvPr/>
        </p:nvSpPr>
        <p:spPr>
          <a:xfrm>
            <a:off x="6025679" y="4642627"/>
            <a:ext cx="4630545"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dirty="0">
                <a:solidFill>
                  <a:srgbClr val="73B64B"/>
                </a:solidFill>
                <a:latin typeface="Calibri"/>
                <a:ea typeface="Calibri"/>
                <a:cs typeface="Calibri"/>
                <a:sym typeface="Calibri"/>
              </a:rPr>
              <a:t>Zrównoważone </a:t>
            </a:r>
            <a:r>
              <a:rPr lang="en-US" sz="3600" b="1" dirty="0" err="1">
                <a:solidFill>
                  <a:srgbClr val="73B64B"/>
                </a:solidFill>
                <a:latin typeface="Calibri"/>
                <a:ea typeface="Calibri"/>
                <a:cs typeface="Calibri"/>
                <a:sym typeface="Calibri"/>
              </a:rPr>
              <a:t>operacje</a:t>
            </a:r>
            <a:r>
              <a:rPr lang="en-US" sz="3600" b="1" dirty="0">
                <a:solidFill>
                  <a:srgbClr val="73B64B"/>
                </a:solidFill>
                <a:latin typeface="Calibri"/>
                <a:ea typeface="Calibri"/>
                <a:cs typeface="Calibri"/>
                <a:sym typeface="Calibri"/>
              </a:rPr>
              <a:t> </a:t>
            </a:r>
            <a:r>
              <a:rPr lang="en-US" sz="3600" b="1" dirty="0" err="1">
                <a:solidFill>
                  <a:srgbClr val="73B64B"/>
                </a:solidFill>
                <a:latin typeface="Calibri"/>
                <a:ea typeface="Calibri"/>
                <a:cs typeface="Calibri"/>
                <a:sym typeface="Calibri"/>
              </a:rPr>
              <a:t>biznesowe</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536256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1"/>
          <p:cNvSpPr txBox="1">
            <a:spLocks noGrp="1"/>
          </p:cNvSpPr>
          <p:nvPr>
            <p:ph type="body" idx="1"/>
          </p:nvPr>
        </p:nvSpPr>
        <p:spPr>
          <a:xfrm>
            <a:off x="4950811" y="1366892"/>
            <a:ext cx="6882601"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sz="2200" b="1" dirty="0"/>
              <a:t>Temat 1: Zrozumienie zrównoważonego rozwoju biznesu</a:t>
            </a:r>
            <a:endParaRPr sz="2200" dirty="0"/>
          </a:p>
        </p:txBody>
      </p:sp>
      <p:sp>
        <p:nvSpPr>
          <p:cNvPr id="324" name="Google Shape;324;p11"/>
          <p:cNvSpPr txBox="1">
            <a:spLocks noGrp="1"/>
          </p:cNvSpPr>
          <p:nvPr>
            <p:ph type="body" idx="3"/>
          </p:nvPr>
        </p:nvSpPr>
        <p:spPr>
          <a:xfrm>
            <a:off x="3918849" y="1134385"/>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325" name="Google Shape;325;p11"/>
          <p:cNvSpPr txBox="1">
            <a:spLocks noGrp="1"/>
          </p:cNvSpPr>
          <p:nvPr>
            <p:ph type="body" idx="4"/>
          </p:nvPr>
        </p:nvSpPr>
        <p:spPr>
          <a:xfrm>
            <a:off x="4950810" y="2130420"/>
            <a:ext cx="6882601" cy="6650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sz="2200" b="1" dirty="0"/>
              <a:t>Temat 2: Praktyczne zastosowanie zrównoważonych praktyk</a:t>
            </a:r>
            <a:endParaRPr sz="2200" dirty="0"/>
          </a:p>
        </p:txBody>
      </p:sp>
      <p:sp>
        <p:nvSpPr>
          <p:cNvPr id="326" name="Google Shape;326;p11"/>
          <p:cNvSpPr txBox="1">
            <a:spLocks noGrp="1"/>
          </p:cNvSpPr>
          <p:nvPr>
            <p:ph type="body" idx="6"/>
          </p:nvPr>
        </p:nvSpPr>
        <p:spPr>
          <a:xfrm>
            <a:off x="4966308" y="3069182"/>
            <a:ext cx="6981852" cy="4110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sz="2200" b="1" dirty="0"/>
              <a:t>Temat 3: Wgląd w regulacje i zaangażowanie interesariuszy</a:t>
            </a:r>
            <a:endParaRPr sz="2200" dirty="0"/>
          </a:p>
        </p:txBody>
      </p:sp>
      <p:sp>
        <p:nvSpPr>
          <p:cNvPr id="327" name="Google Shape;327;p11"/>
          <p:cNvSpPr txBox="1">
            <a:spLocks noGrp="1"/>
          </p:cNvSpPr>
          <p:nvPr>
            <p:ph type="body" idx="9"/>
          </p:nvPr>
        </p:nvSpPr>
        <p:spPr>
          <a:xfrm>
            <a:off x="3957367" y="191910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328" name="Google Shape;328;p11"/>
          <p:cNvSpPr txBox="1">
            <a:spLocks noGrp="1"/>
          </p:cNvSpPr>
          <p:nvPr>
            <p:ph type="body" idx="13"/>
          </p:nvPr>
        </p:nvSpPr>
        <p:spPr>
          <a:xfrm>
            <a:off x="3957367" y="284632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329" name="Google Shape;329;p11"/>
          <p:cNvSpPr/>
          <p:nvPr/>
        </p:nvSpPr>
        <p:spPr>
          <a:xfrm>
            <a:off x="3918849" y="1974197"/>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30" name="Google Shape;330;p11"/>
          <p:cNvSpPr/>
          <p:nvPr/>
        </p:nvSpPr>
        <p:spPr>
          <a:xfrm>
            <a:off x="3918849" y="295569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32" name="Google Shape;332;p11"/>
          <p:cNvSpPr/>
          <p:nvPr/>
        </p:nvSpPr>
        <p:spPr>
          <a:xfrm>
            <a:off x="3918849" y="3898300"/>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33" name="Google Shape;333;p11"/>
          <p:cNvSpPr txBox="1"/>
          <p:nvPr/>
        </p:nvSpPr>
        <p:spPr>
          <a:xfrm>
            <a:off x="4950811" y="3986466"/>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pl-PL" sz="2200" b="1" i="0" u="none" strike="noStrike" cap="none" dirty="0">
                <a:solidFill>
                  <a:srgbClr val="73B64B"/>
                </a:solidFill>
                <a:latin typeface="Calibri"/>
                <a:ea typeface="Calibri"/>
                <a:cs typeface="Calibri"/>
                <a:sym typeface="Calibri"/>
              </a:rPr>
              <a:t>Temat 4: Pomiar wydajności i konkurencyjność biznesowa</a:t>
            </a:r>
            <a:endParaRPr sz="2200" b="0" i="0" u="none" strike="noStrike" cap="none" dirty="0">
              <a:solidFill>
                <a:srgbClr val="000000"/>
              </a:solidFill>
              <a:latin typeface="Arial"/>
              <a:ea typeface="Arial"/>
              <a:cs typeface="Arial"/>
              <a:sym typeface="Arial"/>
            </a:endParaRPr>
          </a:p>
        </p:txBody>
      </p:sp>
      <p:sp>
        <p:nvSpPr>
          <p:cNvPr id="334" name="Google Shape;334;p11"/>
          <p:cNvSpPr txBox="1"/>
          <p:nvPr/>
        </p:nvSpPr>
        <p:spPr>
          <a:xfrm>
            <a:off x="3918849" y="3753959"/>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US"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35" name="Google Shape;335;p11"/>
          <p:cNvSpPr/>
          <p:nvPr/>
        </p:nvSpPr>
        <p:spPr>
          <a:xfrm>
            <a:off x="3918849" y="478236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70" name="Google Shape;570;p40"/>
          <p:cNvSpPr txBox="1">
            <a:spLocks noGrp="1"/>
          </p:cNvSpPr>
          <p:nvPr>
            <p:ph type="body" idx="1"/>
          </p:nvPr>
        </p:nvSpPr>
        <p:spPr>
          <a:xfrm>
            <a:off x="7708195" y="686123"/>
            <a:ext cx="2549025" cy="143528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9600"/>
              <a:buNone/>
            </a:pPr>
            <a:r>
              <a:rPr lang="en-US" dirty="0"/>
              <a:t>02.1</a:t>
            </a:r>
            <a:endParaRPr dirty="0"/>
          </a:p>
        </p:txBody>
      </p:sp>
      <p:sp>
        <p:nvSpPr>
          <p:cNvPr id="571" name="Google Shape;571;p40"/>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72" name="Google Shape;572;p40"/>
          <p:cNvSpPr txBox="1"/>
          <p:nvPr/>
        </p:nvSpPr>
        <p:spPr>
          <a:xfrm>
            <a:off x="5722297" y="4602257"/>
            <a:ext cx="4933927" cy="1569620"/>
          </a:xfrm>
          <a:prstGeom prst="rect">
            <a:avLst/>
          </a:prstGeom>
          <a:noFill/>
          <a:ln>
            <a:noFill/>
          </a:ln>
        </p:spPr>
        <p:txBody>
          <a:bodyPr spcFirstLastPara="1" wrap="square" lIns="91425" tIns="45700" rIns="91425" bIns="45700" anchor="t" anchorCtr="0">
            <a:spAutoFit/>
          </a:bodyPr>
          <a:lstStyle/>
          <a:p>
            <a:pPr>
              <a:buSzPts val="3600"/>
            </a:pPr>
            <a:r>
              <a:rPr lang="pl-PL" sz="3200" b="1" i="0" u="none" strike="noStrike" cap="none" dirty="0">
                <a:solidFill>
                  <a:srgbClr val="73B64B"/>
                </a:solidFill>
                <a:latin typeface="Calibri"/>
                <a:ea typeface="Calibri"/>
                <a:cs typeface="Calibri"/>
                <a:sym typeface="Calibri"/>
              </a:rPr>
              <a:t>Temat 1: Zrozumienie zrównoważonego rozwoju biznesu</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92541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3"/>
          <p:cNvSpPr txBox="1">
            <a:spLocks noGrp="1"/>
          </p:cNvSpPr>
          <p:nvPr>
            <p:ph type="body" idx="1"/>
          </p:nvPr>
        </p:nvSpPr>
        <p:spPr>
          <a:xfrm>
            <a:off x="231648" y="137768"/>
            <a:ext cx="5705856" cy="58021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200"/>
              <a:buNone/>
            </a:pPr>
            <a:endParaRPr dirty="0"/>
          </a:p>
          <a:p>
            <a:pPr marL="0" lvl="0" indent="0" algn="l" rtl="0">
              <a:lnSpc>
                <a:spcPct val="90000"/>
              </a:lnSpc>
              <a:spcBef>
                <a:spcPts val="0"/>
              </a:spcBef>
              <a:spcAft>
                <a:spcPts val="0"/>
              </a:spcAft>
              <a:buClr>
                <a:schemeClr val="lt1"/>
              </a:buClr>
              <a:buSzPts val="2200"/>
              <a:buNone/>
            </a:pPr>
            <a:endParaRPr dirty="0"/>
          </a:p>
          <a:p>
            <a:pPr marL="0" lvl="0" indent="0" algn="l" rtl="0">
              <a:lnSpc>
                <a:spcPct val="90000"/>
              </a:lnSpc>
              <a:spcBef>
                <a:spcPts val="0"/>
              </a:spcBef>
              <a:spcAft>
                <a:spcPts val="0"/>
              </a:spcAft>
              <a:buClr>
                <a:schemeClr val="lt1"/>
              </a:buClr>
              <a:buSzPts val="2200"/>
              <a:buNone/>
            </a:pPr>
            <a:endParaRPr dirty="0"/>
          </a:p>
          <a:p>
            <a:pPr marL="0" lvl="0" indent="0" algn="l" rtl="0">
              <a:lnSpc>
                <a:spcPct val="90000"/>
              </a:lnSpc>
              <a:spcBef>
                <a:spcPts val="0"/>
              </a:spcBef>
              <a:spcAft>
                <a:spcPts val="0"/>
              </a:spcAft>
              <a:buClr>
                <a:schemeClr val="lt1"/>
              </a:buClr>
              <a:buSzPts val="2200"/>
              <a:buNone/>
            </a:pPr>
            <a:endParaRPr dirty="0"/>
          </a:p>
          <a:p>
            <a:pPr marL="0" lvl="0" indent="0" algn="l" rtl="0">
              <a:lnSpc>
                <a:spcPct val="90000"/>
              </a:lnSpc>
              <a:spcBef>
                <a:spcPts val="0"/>
              </a:spcBef>
              <a:spcAft>
                <a:spcPts val="0"/>
              </a:spcAft>
              <a:buClr>
                <a:schemeClr val="lt1"/>
              </a:buClr>
              <a:buSzPts val="2200"/>
              <a:buNone/>
            </a:pPr>
            <a:endParaRPr dirty="0"/>
          </a:p>
          <a:p>
            <a:pPr marL="0" lvl="0" indent="0" algn="l" rtl="0">
              <a:lnSpc>
                <a:spcPct val="90000"/>
              </a:lnSpc>
              <a:spcBef>
                <a:spcPts val="0"/>
              </a:spcBef>
              <a:spcAft>
                <a:spcPts val="0"/>
              </a:spcAft>
              <a:buClr>
                <a:schemeClr val="lt1"/>
              </a:buClr>
              <a:buSzPts val="2200"/>
              <a:buNone/>
            </a:pPr>
            <a:endParaRPr dirty="0"/>
          </a:p>
          <a:p>
            <a:pPr marL="0" lvl="0" indent="0" algn="just" rtl="0">
              <a:lnSpc>
                <a:spcPct val="100000"/>
              </a:lnSpc>
              <a:spcBef>
                <a:spcPts val="0"/>
              </a:spcBef>
              <a:spcAft>
                <a:spcPts val="0"/>
              </a:spcAft>
              <a:buClr>
                <a:schemeClr val="lt1"/>
              </a:buClr>
              <a:buSzPts val="2200"/>
              <a:buNone/>
            </a:pPr>
            <a:r>
              <a:rPr lang="pl-PL" dirty="0"/>
              <a:t>Zrównoważony rozwój w biznesie odnosi się do zdolności firm do działania w sposób zapewniający długoterminową równowagę ekologiczną, sprawiedliwość społeczną i rentowność ekonomiczną. Koncepcja ta podkreśla znaczenie nie tylko rentowności, ale także potrzeby stosowania praktyk, które chronią środowisko i pozytywnie wpływają na społeczeństwo.</a:t>
            </a:r>
            <a:endParaRPr dirty="0"/>
          </a:p>
        </p:txBody>
      </p:sp>
      <p:sp>
        <p:nvSpPr>
          <p:cNvPr id="351" name="Google Shape;351;p13"/>
          <p:cNvSpPr txBox="1">
            <a:spLocks noGrp="1"/>
          </p:cNvSpPr>
          <p:nvPr>
            <p:ph type="body" idx="2"/>
          </p:nvPr>
        </p:nvSpPr>
        <p:spPr>
          <a:xfrm>
            <a:off x="140171" y="173736"/>
            <a:ext cx="6095905"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pl-PL" dirty="0"/>
              <a:t>Definicja zrównoważonego rozwoju w biznesie</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3"/>
          <p:cNvSpPr txBox="1">
            <a:spLocks noGrp="1"/>
          </p:cNvSpPr>
          <p:nvPr>
            <p:ph type="body" idx="1"/>
          </p:nvPr>
        </p:nvSpPr>
        <p:spPr>
          <a:xfrm>
            <a:off x="140171" y="1522298"/>
            <a:ext cx="5706000" cy="4639133"/>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000"/>
              </a:spcBef>
              <a:spcAft>
                <a:spcPts val="0"/>
              </a:spcAft>
              <a:buSzPts val="2400"/>
              <a:buNone/>
            </a:pPr>
            <a:r>
              <a:rPr lang="pl-PL" sz="2200" dirty="0"/>
              <a:t>Znaczenie zrównoważonego rozwoju w nowoczesnym biznesie jest coraz bardziej krytyczne. Od firm oczekuje się nie tylko dostarczania wartości ekonomicznej, ale także odpowiedzialnego działania w sposób minimalizujący szkody dla środowiska i maksymalizujący korzyści dla społeczeństwa. Zmiana ta jest napędzana przez zmieniające się preferencje konsumentów, bardziej rygorystyczne otoczenie regulacyjne i pilną potrzebę sprostania globalnym wyzwaniom, takim jak zmiany klimatyczne, wyczerpywanie się zasobów i nierówności społeczne.</a:t>
            </a:r>
            <a:endParaRPr sz="2200" dirty="0"/>
          </a:p>
        </p:txBody>
      </p:sp>
      <p:sp>
        <p:nvSpPr>
          <p:cNvPr id="2" name="Google Shape;351;p13">
            <a:extLst>
              <a:ext uri="{FF2B5EF4-FFF2-40B4-BE49-F238E27FC236}">
                <a16:creationId xmlns:a16="http://schemas.microsoft.com/office/drawing/2014/main" id="{EC22DD73-47EB-7B36-8AF6-CBD726B5DBFB}"/>
              </a:ext>
            </a:extLst>
          </p:cNvPr>
          <p:cNvSpPr txBox="1">
            <a:spLocks noGrp="1"/>
          </p:cNvSpPr>
          <p:nvPr>
            <p:ph type="body" idx="2"/>
          </p:nvPr>
        </p:nvSpPr>
        <p:spPr>
          <a:xfrm>
            <a:off x="140171" y="173736"/>
            <a:ext cx="6095905"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pl-PL" dirty="0"/>
              <a:t>Definicja zrównoważonego rozwoju w biznesie</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4"/>
          <p:cNvSpPr txBox="1">
            <a:spLocks noGrp="1"/>
          </p:cNvSpPr>
          <p:nvPr>
            <p:ph type="body" idx="1"/>
          </p:nvPr>
        </p:nvSpPr>
        <p:spPr>
          <a:xfrm>
            <a:off x="5400040" y="991491"/>
            <a:ext cx="5913000" cy="36666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sz="2200" dirty="0"/>
              <a:t>Zrównoważony rozwój biznesu obejmuje zarządzanie potrójną linią przewodnią, która obejmuje podejście firmy do równoważenia jej priorytetów ekonomicznych, społecznych i środowiskowych. Te trzy wymiary są powszechnie znane jako zysk, ludzie i planeta. W praktyce obejmuje to</a:t>
            </a:r>
            <a:r>
              <a:rPr lang="en-US" sz="2200" dirty="0"/>
              <a:t>:</a:t>
            </a:r>
          </a:p>
          <a:p>
            <a:pPr marL="457200" lvl="0" indent="-381000" algn="just" rtl="0">
              <a:lnSpc>
                <a:spcPct val="90000"/>
              </a:lnSpc>
              <a:spcBef>
                <a:spcPts val="1000"/>
              </a:spcBef>
              <a:spcAft>
                <a:spcPts val="0"/>
              </a:spcAft>
              <a:buSzPts val="2400"/>
              <a:buChar char="●"/>
            </a:pPr>
            <a:r>
              <a:rPr lang="pl-PL" sz="2200" b="1" dirty="0"/>
              <a:t>Zysk: </a:t>
            </a:r>
            <a:r>
              <a:rPr lang="pl-PL" sz="2200" dirty="0"/>
              <a:t>Utrzymanie długoterminowej stabilności ekonomicznej i wzrostu firmy.</a:t>
            </a:r>
            <a:endParaRPr lang="en-US" sz="2200" dirty="0"/>
          </a:p>
          <a:p>
            <a:pPr marL="457200" lvl="0" indent="-381000" algn="just" rtl="0">
              <a:lnSpc>
                <a:spcPct val="90000"/>
              </a:lnSpc>
              <a:spcBef>
                <a:spcPts val="0"/>
              </a:spcBef>
              <a:spcAft>
                <a:spcPts val="0"/>
              </a:spcAft>
              <a:buSzPts val="2400"/>
              <a:buChar char="●"/>
            </a:pPr>
            <a:r>
              <a:rPr lang="pl-PL" sz="2200" b="1" dirty="0"/>
              <a:t>Ludzie: </a:t>
            </a:r>
            <a:r>
              <a:rPr lang="pl-PL" sz="2200" dirty="0"/>
              <a:t>Odpowiedzialność za wpływ praktyk biznesowych na pracowników, klientów, społeczności i wszystkich innych interesariuszy.</a:t>
            </a:r>
          </a:p>
          <a:p>
            <a:pPr marL="457200" lvl="0" indent="-381000" algn="just" rtl="0">
              <a:lnSpc>
                <a:spcPct val="90000"/>
              </a:lnSpc>
              <a:spcBef>
                <a:spcPts val="0"/>
              </a:spcBef>
              <a:spcAft>
                <a:spcPts val="0"/>
              </a:spcAft>
              <a:buSzPts val="2400"/>
              <a:buChar char="●"/>
            </a:pPr>
            <a:r>
              <a:rPr lang="pl-PL" sz="2200" b="1" dirty="0"/>
              <a:t>Planeta: </a:t>
            </a:r>
            <a:r>
              <a:rPr lang="pl-PL" sz="2200" dirty="0"/>
              <a:t>Zmniejszanie wpływu na środowisko i ochrona zasobów naturalnych we wszystkich działaniach biznesowych.</a:t>
            </a:r>
            <a:endParaRPr lang="en-US" sz="2200" dirty="0"/>
          </a:p>
        </p:txBody>
      </p:sp>
      <p:sp>
        <p:nvSpPr>
          <p:cNvPr id="364" name="Google Shape;364;p14"/>
          <p:cNvSpPr txBox="1">
            <a:spLocks noGrp="1"/>
          </p:cNvSpPr>
          <p:nvPr>
            <p:ph type="body" idx="2"/>
          </p:nvPr>
        </p:nvSpPr>
        <p:spPr>
          <a:xfrm>
            <a:off x="5400040" y="292681"/>
            <a:ext cx="3867081" cy="698810"/>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lt1"/>
              </a:buClr>
              <a:buSzPts val="3200"/>
              <a:buNone/>
            </a:pPr>
            <a:r>
              <a:rPr lang="en-US" sz="3000" dirty="0" err="1"/>
              <a:t>Zysk</a:t>
            </a:r>
            <a:r>
              <a:rPr lang="en-US" sz="3000" dirty="0"/>
              <a:t>, </a:t>
            </a:r>
            <a:r>
              <a:rPr lang="en-US" sz="3000" dirty="0" err="1"/>
              <a:t>ludzie</a:t>
            </a:r>
            <a:r>
              <a:rPr lang="en-US" sz="3000" dirty="0"/>
              <a:t>, </a:t>
            </a:r>
            <a:r>
              <a:rPr lang="en-US" sz="3000" dirty="0" err="1"/>
              <a:t>planeta</a:t>
            </a:r>
            <a:endParaRPr sz="3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5"/>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0D0D0D"/>
              </a:buClr>
              <a:buSzPts val="2400"/>
              <a:buNone/>
            </a:pPr>
            <a:r>
              <a:rPr lang="pl-PL" b="0" i="0" dirty="0">
                <a:solidFill>
                  <a:srgbClr val="0D0D0D"/>
                </a:solidFill>
                <a:highlight>
                  <a:srgbClr val="FFFFFF"/>
                </a:highlight>
              </a:rPr>
              <a:t>Aby w pełni zrozumieć zrównoważony rozwój biznesu, należy przyjrzeć się jego trzem podstawowym filarom:</a:t>
            </a:r>
          </a:p>
          <a:p>
            <a:pPr marL="0" lvl="0" indent="0" algn="l" rtl="0">
              <a:lnSpc>
                <a:spcPct val="103333"/>
              </a:lnSpc>
              <a:spcBef>
                <a:spcPts val="0"/>
              </a:spcBef>
              <a:spcAft>
                <a:spcPts val="0"/>
              </a:spcAft>
              <a:buClr>
                <a:srgbClr val="0D0D0D"/>
              </a:buClr>
              <a:buSzPts val="2400"/>
              <a:buNone/>
            </a:pPr>
            <a:endParaRPr lang="pl-PL" b="0" i="0" dirty="0">
              <a:solidFill>
                <a:srgbClr val="0D0D0D"/>
              </a:solidFill>
              <a:highlight>
                <a:srgbClr val="FFFFFF"/>
              </a:highlight>
            </a:endParaRPr>
          </a:p>
          <a:p>
            <a:pPr marL="342900" lvl="0" indent="-342900" algn="l" rtl="0">
              <a:lnSpc>
                <a:spcPct val="103333"/>
              </a:lnSpc>
              <a:spcBef>
                <a:spcPts val="0"/>
              </a:spcBef>
              <a:spcAft>
                <a:spcPts val="0"/>
              </a:spcAft>
              <a:buClr>
                <a:srgbClr val="0D0D0D"/>
              </a:buClr>
              <a:buSzPts val="2400"/>
              <a:buFont typeface="Arial" panose="020B0604020202020204" pitchFamily="34" charset="0"/>
              <a:buChar char="•"/>
            </a:pPr>
            <a:r>
              <a:rPr lang="pl-PL" dirty="0">
                <a:solidFill>
                  <a:srgbClr val="0D0D0D"/>
                </a:solidFill>
                <a:highlight>
                  <a:srgbClr val="FFFFFF"/>
                </a:highlight>
              </a:rPr>
              <a:t>z</a:t>
            </a:r>
            <a:r>
              <a:rPr lang="pl-PL" b="0" i="0" dirty="0">
                <a:solidFill>
                  <a:srgbClr val="0D0D0D"/>
                </a:solidFill>
                <a:highlight>
                  <a:srgbClr val="FFFFFF"/>
                </a:highlight>
              </a:rPr>
              <a:t>równoważony rozwój środowiskowy</a:t>
            </a:r>
          </a:p>
          <a:p>
            <a:pPr marL="342900" lvl="0" indent="-342900" algn="l" rtl="0">
              <a:lnSpc>
                <a:spcPct val="103333"/>
              </a:lnSpc>
              <a:spcBef>
                <a:spcPts val="0"/>
              </a:spcBef>
              <a:spcAft>
                <a:spcPts val="0"/>
              </a:spcAft>
              <a:buClr>
                <a:srgbClr val="0D0D0D"/>
              </a:buClr>
              <a:buSzPts val="2400"/>
              <a:buFont typeface="Arial" panose="020B0604020202020204" pitchFamily="34" charset="0"/>
              <a:buChar char="•"/>
            </a:pPr>
            <a:endParaRPr lang="pl-PL" b="0" i="0" dirty="0">
              <a:solidFill>
                <a:srgbClr val="0D0D0D"/>
              </a:solidFill>
              <a:highlight>
                <a:srgbClr val="FFFFFF"/>
              </a:highlight>
            </a:endParaRPr>
          </a:p>
          <a:p>
            <a:pPr marL="342900" lvl="0" indent="-342900" algn="l" rtl="0">
              <a:lnSpc>
                <a:spcPct val="103333"/>
              </a:lnSpc>
              <a:spcBef>
                <a:spcPts val="0"/>
              </a:spcBef>
              <a:spcAft>
                <a:spcPts val="0"/>
              </a:spcAft>
              <a:buClr>
                <a:srgbClr val="0D0D0D"/>
              </a:buClr>
              <a:buSzPts val="2400"/>
              <a:buFont typeface="Arial" panose="020B0604020202020204" pitchFamily="34" charset="0"/>
              <a:buChar char="•"/>
            </a:pPr>
            <a:r>
              <a:rPr lang="pl-PL" dirty="0">
                <a:solidFill>
                  <a:srgbClr val="0D0D0D"/>
                </a:solidFill>
                <a:highlight>
                  <a:srgbClr val="FFFFFF"/>
                </a:highlight>
              </a:rPr>
              <a:t>z</a:t>
            </a:r>
            <a:r>
              <a:rPr lang="pl-PL" b="0" i="0" dirty="0">
                <a:solidFill>
                  <a:srgbClr val="0D0D0D"/>
                </a:solidFill>
                <a:highlight>
                  <a:srgbClr val="FFFFFF"/>
                </a:highlight>
              </a:rPr>
              <a:t>równoważony rozwój społeczny</a:t>
            </a:r>
          </a:p>
          <a:p>
            <a:pPr marL="342900" lvl="0" indent="-342900" algn="l" rtl="0">
              <a:lnSpc>
                <a:spcPct val="103333"/>
              </a:lnSpc>
              <a:spcBef>
                <a:spcPts val="0"/>
              </a:spcBef>
              <a:spcAft>
                <a:spcPts val="0"/>
              </a:spcAft>
              <a:buClr>
                <a:srgbClr val="0D0D0D"/>
              </a:buClr>
              <a:buSzPts val="2400"/>
              <a:buFont typeface="Arial" panose="020B0604020202020204" pitchFamily="34" charset="0"/>
              <a:buChar char="•"/>
            </a:pPr>
            <a:endParaRPr lang="pl-PL" b="0" i="0" dirty="0">
              <a:solidFill>
                <a:srgbClr val="0D0D0D"/>
              </a:solidFill>
              <a:highlight>
                <a:srgbClr val="FFFFFF"/>
              </a:highlight>
            </a:endParaRPr>
          </a:p>
          <a:p>
            <a:pPr marL="342900" lvl="0" indent="-342900" algn="l" rtl="0">
              <a:lnSpc>
                <a:spcPct val="103333"/>
              </a:lnSpc>
              <a:spcBef>
                <a:spcPts val="0"/>
              </a:spcBef>
              <a:spcAft>
                <a:spcPts val="0"/>
              </a:spcAft>
              <a:buClr>
                <a:srgbClr val="0D0D0D"/>
              </a:buClr>
              <a:buSzPts val="2400"/>
              <a:buFont typeface="Arial" panose="020B0604020202020204" pitchFamily="34" charset="0"/>
              <a:buChar char="•"/>
            </a:pPr>
            <a:r>
              <a:rPr lang="pl-PL" dirty="0">
                <a:solidFill>
                  <a:srgbClr val="0D0D0D"/>
                </a:solidFill>
                <a:highlight>
                  <a:srgbClr val="FFFFFF"/>
                </a:highlight>
              </a:rPr>
              <a:t>z</a:t>
            </a:r>
            <a:r>
              <a:rPr lang="pl-PL" b="0" i="0" dirty="0">
                <a:solidFill>
                  <a:srgbClr val="0D0D0D"/>
                </a:solidFill>
                <a:highlight>
                  <a:srgbClr val="FFFFFF"/>
                </a:highlight>
              </a:rPr>
              <a:t>równoważony rozwój ekonomiczny</a:t>
            </a:r>
            <a:endParaRPr dirty="0"/>
          </a:p>
        </p:txBody>
      </p:sp>
      <p:sp>
        <p:nvSpPr>
          <p:cNvPr id="371" name="Google Shape;371;p15"/>
          <p:cNvSpPr txBox="1">
            <a:spLocks noGrp="1"/>
          </p:cNvSpPr>
          <p:nvPr>
            <p:ph type="body" idx="2"/>
          </p:nvPr>
        </p:nvSpPr>
        <p:spPr>
          <a:xfrm>
            <a:off x="365760" y="835090"/>
            <a:ext cx="390448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dirty="0" err="1"/>
              <a:t>Trzy</a:t>
            </a:r>
            <a:r>
              <a:rPr lang="en-US" dirty="0"/>
              <a:t> </a:t>
            </a:r>
            <a:r>
              <a:rPr lang="en-US" dirty="0" err="1"/>
              <a:t>filary</a:t>
            </a:r>
            <a:r>
              <a:rPr lang="en-US" dirty="0"/>
              <a:t> </a:t>
            </a:r>
            <a:r>
              <a:rPr lang="en-US" dirty="0" err="1"/>
              <a:t>zrównoważonego</a:t>
            </a:r>
            <a:r>
              <a:rPr lang="en-US" dirty="0"/>
              <a:t> </a:t>
            </a:r>
            <a:r>
              <a:rPr lang="en-US" dirty="0" err="1"/>
              <a:t>rozwoju</a:t>
            </a:r>
            <a:endParaRPr dirty="0"/>
          </a:p>
        </p:txBody>
      </p:sp>
      <p:sp>
        <p:nvSpPr>
          <p:cNvPr id="372" name="Google Shape;372;p15"/>
          <p:cNvSpPr txBox="1"/>
          <p:nvPr/>
        </p:nvSpPr>
        <p:spPr>
          <a:xfrm>
            <a:off x="10036377" y="6488668"/>
            <a:ext cx="28176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Image source</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6"/>
          <p:cNvSpPr txBox="1">
            <a:spLocks noGrp="1"/>
          </p:cNvSpPr>
          <p:nvPr>
            <p:ph type="body" idx="1"/>
          </p:nvPr>
        </p:nvSpPr>
        <p:spPr>
          <a:xfrm>
            <a:off x="762308" y="492570"/>
            <a:ext cx="10052954" cy="12976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sz="3000" dirty="0" err="1"/>
              <a:t>Trzy</a:t>
            </a:r>
            <a:r>
              <a:rPr lang="en-US" sz="3000" dirty="0"/>
              <a:t> </a:t>
            </a:r>
            <a:r>
              <a:rPr lang="en-US" sz="3000" dirty="0" err="1"/>
              <a:t>filary</a:t>
            </a:r>
            <a:r>
              <a:rPr lang="en-US" sz="3000" dirty="0"/>
              <a:t> </a:t>
            </a:r>
            <a:r>
              <a:rPr lang="en-US" sz="3000" dirty="0" err="1"/>
              <a:t>zrównoważonego</a:t>
            </a:r>
            <a:r>
              <a:rPr lang="en-US" sz="3000" dirty="0"/>
              <a:t> </a:t>
            </a:r>
            <a:r>
              <a:rPr lang="en-US" sz="3000" dirty="0" err="1"/>
              <a:t>rozwoju</a:t>
            </a:r>
            <a:endParaRPr sz="3000" dirty="0"/>
          </a:p>
        </p:txBody>
      </p:sp>
      <p:sp>
        <p:nvSpPr>
          <p:cNvPr id="378" name="Google Shape;378;p16"/>
          <p:cNvSpPr txBox="1">
            <a:spLocks noGrp="1"/>
          </p:cNvSpPr>
          <p:nvPr>
            <p:ph type="body" idx="2"/>
          </p:nvPr>
        </p:nvSpPr>
        <p:spPr>
          <a:xfrm>
            <a:off x="591978" y="1057835"/>
            <a:ext cx="10667400" cy="561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95959"/>
              </a:buClr>
              <a:buSzPts val="2200"/>
              <a:buNone/>
            </a:pPr>
            <a:r>
              <a:rPr lang="pl-PL" sz="2200" b="1" i="0" dirty="0">
                <a:highlight>
                  <a:srgbClr val="FFFFFF"/>
                </a:highlight>
              </a:rPr>
              <a:t>1. Zrównoważony rozwój środowiskowy:</a:t>
            </a:r>
          </a:p>
          <a:p>
            <a:pPr marL="0" lvl="0" indent="0" algn="just" rtl="0">
              <a:lnSpc>
                <a:spcPct val="100000"/>
              </a:lnSpc>
              <a:spcBef>
                <a:spcPts val="0"/>
              </a:spcBef>
              <a:spcAft>
                <a:spcPts val="0"/>
              </a:spcAft>
              <a:buClr>
                <a:srgbClr val="595959"/>
              </a:buClr>
              <a:buSzPts val="2200"/>
              <a:buNone/>
            </a:pPr>
            <a:r>
              <a:rPr lang="pl-PL" sz="2200" i="0" dirty="0">
                <a:highlight>
                  <a:srgbClr val="FFFFFF"/>
                </a:highlight>
              </a:rPr>
              <a:t>Obejmuje to podejście firmy do minimalizowania jej śladu ekologicznego. Wdrażając praktyki, które zmniejszają ilość odpadów i zanieczyszczeń, oszczędzając zasoby i promując wykorzystanie energii odnawialnej, firmy mogą złagodzić swój wpływ na środowisko.</a:t>
            </a:r>
          </a:p>
          <a:p>
            <a:pPr marL="0" lvl="0" indent="0" algn="just" rtl="0">
              <a:lnSpc>
                <a:spcPct val="100000"/>
              </a:lnSpc>
              <a:spcBef>
                <a:spcPts val="0"/>
              </a:spcBef>
              <a:spcAft>
                <a:spcPts val="0"/>
              </a:spcAft>
              <a:buClr>
                <a:srgbClr val="595959"/>
              </a:buClr>
              <a:buSzPts val="2200"/>
              <a:buNone/>
            </a:pPr>
            <a:r>
              <a:rPr lang="pl-PL" sz="2200" b="1" i="0" dirty="0">
                <a:highlight>
                  <a:srgbClr val="FFFFFF"/>
                </a:highlight>
              </a:rPr>
              <a:t>2. Zrównoważony rozwój społeczny:</a:t>
            </a:r>
          </a:p>
          <a:p>
            <a:pPr marL="0" lvl="0" indent="0" algn="just" rtl="0">
              <a:lnSpc>
                <a:spcPct val="100000"/>
              </a:lnSpc>
              <a:spcBef>
                <a:spcPts val="0"/>
              </a:spcBef>
              <a:spcAft>
                <a:spcPts val="0"/>
              </a:spcAft>
              <a:buClr>
                <a:srgbClr val="595959"/>
              </a:buClr>
              <a:buSzPts val="2200"/>
              <a:buNone/>
            </a:pPr>
            <a:r>
              <a:rPr lang="pl-PL" sz="2200" i="0" dirty="0">
                <a:highlight>
                  <a:srgbClr val="FFFFFF"/>
                </a:highlight>
              </a:rPr>
              <a:t>Zrównoważony rozwój społeczny koncentruje się na wpływie firmy na jej pracowników i społeczności, w których działa. Obejmuje to zapewnienie uczciwych praktyk pracy, zaangażowanie społeczności, wspieranie równości społecznej i inwestowanie w dobre samopoczucie pracowników.</a:t>
            </a:r>
          </a:p>
          <a:p>
            <a:pPr marL="0" lvl="0" indent="0" algn="just" rtl="0">
              <a:lnSpc>
                <a:spcPct val="100000"/>
              </a:lnSpc>
              <a:spcBef>
                <a:spcPts val="0"/>
              </a:spcBef>
              <a:spcAft>
                <a:spcPts val="0"/>
              </a:spcAft>
              <a:buClr>
                <a:srgbClr val="595959"/>
              </a:buClr>
              <a:buSzPts val="2200"/>
              <a:buNone/>
            </a:pPr>
            <a:r>
              <a:rPr lang="pl-PL" sz="2200" b="1" i="0" dirty="0">
                <a:highlight>
                  <a:srgbClr val="FFFFFF"/>
                </a:highlight>
              </a:rPr>
              <a:t>3. Zrównoważony rozwój ekonomiczny:</a:t>
            </a:r>
          </a:p>
          <a:p>
            <a:pPr marL="0" lvl="0" indent="0" algn="just" rtl="0">
              <a:lnSpc>
                <a:spcPct val="100000"/>
              </a:lnSpc>
              <a:spcBef>
                <a:spcPts val="0"/>
              </a:spcBef>
              <a:spcAft>
                <a:spcPts val="0"/>
              </a:spcAft>
              <a:buClr>
                <a:srgbClr val="595959"/>
              </a:buClr>
              <a:buSzPts val="2200"/>
              <a:buNone/>
            </a:pPr>
            <a:r>
              <a:rPr lang="pl-PL" sz="2200" i="0" dirty="0">
                <a:highlight>
                  <a:srgbClr val="FFFFFF"/>
                </a:highlight>
              </a:rPr>
              <a:t>Zrównoważony rozwój ekonomiczny zapewnia, że firma działa w oparciu o solidne podstawy finansowe, jednocześnie biorąc pod uwagę jej długoterminowy wpływ na środowisko i społeczeństwo. Obejmuje to rentowne operacje, które również pozytywnie przyczyniają się do realizacji celów społecznych i środowiskowych.</a:t>
            </a:r>
            <a:endParaRPr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Google Shape;225;p2"/>
          <p:cNvSpPr/>
          <p:nvPr/>
        </p:nvSpPr>
        <p:spPr>
          <a:xfrm>
            <a:off x="3926747" y="1252799"/>
            <a:ext cx="5192509" cy="6986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26" name="Google Shape;226;p2"/>
          <p:cNvSpPr txBox="1"/>
          <p:nvPr/>
        </p:nvSpPr>
        <p:spPr>
          <a:xfrm>
            <a:off x="4110769" y="1252799"/>
            <a:ext cx="500848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O NASZYM PROJEKCIE</a:t>
            </a:r>
            <a:endParaRPr sz="1400" b="0" i="0" u="none" strike="noStrike" cap="none" dirty="0">
              <a:solidFill>
                <a:srgbClr val="000000"/>
              </a:solidFill>
              <a:latin typeface="Arial"/>
              <a:ea typeface="Arial"/>
              <a:cs typeface="Arial"/>
              <a:sym typeface="Arial"/>
            </a:endParaRPr>
          </a:p>
        </p:txBody>
      </p:sp>
      <p:sp>
        <p:nvSpPr>
          <p:cNvPr id="4" name="Google Shape;163;p3">
            <a:extLst>
              <a:ext uri="{FF2B5EF4-FFF2-40B4-BE49-F238E27FC236}">
                <a16:creationId xmlns:a16="http://schemas.microsoft.com/office/drawing/2014/main" id="{ED23E85A-0F39-5497-030B-C94967A82E14}"/>
              </a:ext>
            </a:extLst>
          </p:cNvPr>
          <p:cNvSpPr txBox="1">
            <a:spLocks noGrp="1"/>
          </p:cNvSpPr>
          <p:nvPr>
            <p:ph type="body" idx="1"/>
          </p:nvPr>
        </p:nvSpPr>
        <p:spPr>
          <a:xfrm>
            <a:off x="5002263" y="2441787"/>
            <a:ext cx="6116841" cy="3355510"/>
          </a:xfrm>
          <a:prstGeom prst="rect">
            <a:avLst/>
          </a:prstGeom>
          <a:noFill/>
          <a:ln>
            <a:noFill/>
          </a:ln>
        </p:spPr>
        <p:txBody>
          <a:bodyPr spcFirstLastPara="1" wrap="square" lIns="91425" tIns="45700" rIns="91425" bIns="45700" anchor="t" anchorCtr="0">
            <a:noAutofit/>
          </a:bodyPr>
          <a:lstStyle/>
          <a:p>
            <a:pPr marL="15875" lvl="0" indent="-15875" algn="just" rtl="0">
              <a:lnSpc>
                <a:spcPct val="150000"/>
              </a:lnSpc>
              <a:spcBef>
                <a:spcPts val="0"/>
              </a:spcBef>
              <a:spcAft>
                <a:spcPts val="0"/>
              </a:spcAft>
              <a:buClr>
                <a:schemeClr val="lt1"/>
              </a:buClr>
              <a:buSzPts val="2400"/>
              <a:buNone/>
            </a:pPr>
            <a:r>
              <a:rPr lang="pl-PL" sz="2000" dirty="0"/>
              <a:t>Wdrażając program „Zacznij od zrównoważonego rozwoju” (ang. Start on </a:t>
            </a:r>
            <a:r>
              <a:rPr lang="pl-PL" sz="2000" dirty="0" err="1"/>
              <a:t>Sustainability</a:t>
            </a:r>
            <a:r>
              <a:rPr lang="pl-PL" sz="2000" dirty="0"/>
              <a:t>), chcemy wyposażyć mikroprzedsiębiorstwa w niezbędne narzędzia i zasoby , aby mogły podejmować znaczące działania na rzecz zrównoważonego rozwoju, przyczyniając się tym samym do bardziej zrównoważonej i odpornej gospodarki UE.</a:t>
            </a:r>
            <a:endParaRPr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90"/>
          <p:cNvSpPr txBox="1">
            <a:spLocks noGrp="1"/>
          </p:cNvSpPr>
          <p:nvPr>
            <p:ph type="body" idx="2"/>
          </p:nvPr>
        </p:nvSpPr>
        <p:spPr>
          <a:xfrm>
            <a:off x="890016" y="508001"/>
            <a:ext cx="10067794" cy="5731374"/>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103333"/>
              </a:lnSpc>
              <a:spcBef>
                <a:spcPts val="0"/>
              </a:spcBef>
              <a:spcAft>
                <a:spcPts val="0"/>
              </a:spcAft>
              <a:buClr>
                <a:srgbClr val="595959"/>
              </a:buClr>
              <a:buSzPts val="2400"/>
              <a:buFont typeface="Arial"/>
              <a:buNone/>
            </a:pPr>
            <a:r>
              <a:rPr lang="pl-PL" sz="3600" b="1" dirty="0"/>
              <a:t>Dlaczego zrównoważony rozwój w biznesie ma znaczenie?</a:t>
            </a:r>
            <a:endParaRPr dirty="0"/>
          </a:p>
          <a:p>
            <a:pPr marL="0" lvl="0" indent="0" algn="just" rtl="0">
              <a:lnSpc>
                <a:spcPct val="90000"/>
              </a:lnSpc>
              <a:spcBef>
                <a:spcPts val="0"/>
              </a:spcBef>
              <a:spcAft>
                <a:spcPts val="0"/>
              </a:spcAft>
              <a:buClr>
                <a:schemeClr val="lt1"/>
              </a:buClr>
              <a:buSzPts val="2200"/>
              <a:buNone/>
            </a:pPr>
            <a:r>
              <a:rPr lang="pl-PL" dirty="0"/>
              <a:t>Znaczenie zrównoważonego rozwoju w biznesie jest nie do przecenienia. Pomaga on zapewnić firmom możliwość rozwoju i adaptacji w szybko zmieniającym się świecie z kurczącymi się zasobami naturalnymi, zmieniającymi się krajobrazami regulacyjnymi i ewoluującymi oczekiwaniami konsumentów.</a:t>
            </a:r>
          </a:p>
          <a:p>
            <a:pPr marL="0" lvl="0" indent="0" algn="just" rtl="0">
              <a:lnSpc>
                <a:spcPct val="90000"/>
              </a:lnSpc>
              <a:spcBef>
                <a:spcPts val="0"/>
              </a:spcBef>
              <a:spcAft>
                <a:spcPts val="0"/>
              </a:spcAft>
              <a:buClr>
                <a:schemeClr val="lt1"/>
              </a:buClr>
              <a:buSzPts val="2200"/>
              <a:buNone/>
            </a:pPr>
            <a:endParaRPr lang="pl-PL" dirty="0"/>
          </a:p>
          <a:p>
            <a:pPr marL="0" lvl="0" indent="0" algn="just" rtl="0">
              <a:lnSpc>
                <a:spcPct val="90000"/>
              </a:lnSpc>
              <a:spcBef>
                <a:spcPts val="0"/>
              </a:spcBef>
              <a:spcAft>
                <a:spcPts val="0"/>
              </a:spcAft>
              <a:buClr>
                <a:schemeClr val="lt1"/>
              </a:buClr>
              <a:buSzPts val="2200"/>
              <a:buNone/>
            </a:pPr>
            <a:r>
              <a:rPr lang="pl-PL" dirty="0"/>
              <a:t>Zrównoważone firmy są lepiej przygotowane do:</a:t>
            </a:r>
          </a:p>
          <a:p>
            <a:pPr marL="342900" lvl="0" indent="-342900" algn="just" rtl="0">
              <a:lnSpc>
                <a:spcPct val="90000"/>
              </a:lnSpc>
              <a:spcBef>
                <a:spcPts val="0"/>
              </a:spcBef>
              <a:spcAft>
                <a:spcPts val="0"/>
              </a:spcAft>
              <a:buClr>
                <a:schemeClr val="lt1"/>
              </a:buClr>
              <a:buSzPts val="2200"/>
              <a:buFontTx/>
              <a:buChar char="-"/>
            </a:pPr>
            <a:r>
              <a:rPr lang="pl-PL" dirty="0"/>
              <a:t>- przyciągać i zatrzymywać talenty,</a:t>
            </a:r>
          </a:p>
          <a:p>
            <a:pPr marL="342900" lvl="0" indent="-342900" algn="just" rtl="0">
              <a:lnSpc>
                <a:spcPct val="90000"/>
              </a:lnSpc>
              <a:spcBef>
                <a:spcPts val="0"/>
              </a:spcBef>
              <a:spcAft>
                <a:spcPts val="0"/>
              </a:spcAft>
              <a:buClr>
                <a:schemeClr val="lt1"/>
              </a:buClr>
              <a:buSzPts val="2200"/>
              <a:buFontTx/>
              <a:buChar char="-"/>
            </a:pPr>
            <a:r>
              <a:rPr lang="pl-PL" dirty="0"/>
              <a:t>- wprowadzać innowacje i otwierać nowe rynki,</a:t>
            </a:r>
          </a:p>
          <a:p>
            <a:pPr marL="342900" lvl="0" indent="-342900" algn="just" rtl="0">
              <a:lnSpc>
                <a:spcPct val="90000"/>
              </a:lnSpc>
              <a:spcBef>
                <a:spcPts val="0"/>
              </a:spcBef>
              <a:spcAft>
                <a:spcPts val="0"/>
              </a:spcAft>
              <a:buClr>
                <a:schemeClr val="lt1"/>
              </a:buClr>
              <a:buSzPts val="2200"/>
              <a:buFontTx/>
              <a:buChar char="-"/>
            </a:pPr>
            <a:r>
              <a:rPr lang="pl-PL" dirty="0"/>
              <a:t>- poprawiać wydajność operacyjną i obniżać koszty,</a:t>
            </a:r>
          </a:p>
          <a:p>
            <a:pPr marL="342900" lvl="0" indent="-342900" algn="just" rtl="0">
              <a:lnSpc>
                <a:spcPct val="90000"/>
              </a:lnSpc>
              <a:spcBef>
                <a:spcPts val="0"/>
              </a:spcBef>
              <a:spcAft>
                <a:spcPts val="0"/>
              </a:spcAft>
              <a:buClr>
                <a:schemeClr val="lt1"/>
              </a:buClr>
              <a:buSzPts val="2200"/>
              <a:buFontTx/>
              <a:buChar char="-"/>
            </a:pPr>
            <a:r>
              <a:rPr lang="pl-PL" dirty="0"/>
              <a:t>- poprawić reputację marki i lojalność klientów,</a:t>
            </a:r>
          </a:p>
          <a:p>
            <a:pPr marL="342900" lvl="0" indent="-342900" algn="just" rtl="0">
              <a:lnSpc>
                <a:spcPct val="90000"/>
              </a:lnSpc>
              <a:spcBef>
                <a:spcPts val="0"/>
              </a:spcBef>
              <a:spcAft>
                <a:spcPts val="0"/>
              </a:spcAft>
              <a:buClr>
                <a:schemeClr val="lt1"/>
              </a:buClr>
              <a:buSzPts val="2200"/>
              <a:buFontTx/>
              <a:buChar char="-"/>
            </a:pPr>
            <a:r>
              <a:rPr lang="pl-PL" dirty="0"/>
              <a:t>- zmniejszenie ryzyka związanego z nadmiernym wykorzystaniem zasobów                  i niezgodnością z przepisami.</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70" name="Google Shape;570;p40"/>
          <p:cNvSpPr txBox="1">
            <a:spLocks noGrp="1"/>
          </p:cNvSpPr>
          <p:nvPr>
            <p:ph type="body" idx="1"/>
          </p:nvPr>
        </p:nvSpPr>
        <p:spPr>
          <a:xfrm>
            <a:off x="7708195" y="686123"/>
            <a:ext cx="2549025" cy="143528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9600"/>
              <a:buNone/>
            </a:pPr>
            <a:r>
              <a:rPr lang="en-US" dirty="0"/>
              <a:t>02.2</a:t>
            </a:r>
            <a:endParaRPr dirty="0"/>
          </a:p>
        </p:txBody>
      </p:sp>
      <p:sp>
        <p:nvSpPr>
          <p:cNvPr id="571" name="Google Shape;571;p40"/>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a:buSzPts val="529"/>
            </a:pPr>
            <a:r>
              <a:rPr lang="pl-PL" sz="3200" b="1" i="0" u="none" strike="noStrike" cap="none" dirty="0">
                <a:solidFill>
                  <a:srgbClr val="73B64B"/>
                </a:solidFill>
                <a:latin typeface="Calibri"/>
                <a:ea typeface="Calibri"/>
                <a:cs typeface="Calibri"/>
                <a:sym typeface="Calibri"/>
              </a:rPr>
              <a:t>Temat 2: Praktyczne zastosowanie zrównoważonych praktyk</a:t>
            </a:r>
            <a:endParaRPr sz="529" b="0"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3625350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0"/>
          <p:cNvSpPr txBox="1">
            <a:spLocks noGrp="1"/>
          </p:cNvSpPr>
          <p:nvPr>
            <p:ph type="body" idx="1"/>
          </p:nvPr>
        </p:nvSpPr>
        <p:spPr>
          <a:xfrm>
            <a:off x="4734467" y="64401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Ten temat koncentruje się na stosowaniu zrównoważonych praktyk w operacjach biznesowych w celu zwiększenia korzyści dla środowiska i poprawy wyników biznesowych.</a:t>
            </a:r>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pl-PL" dirty="0"/>
              <a:t>Uczestnicy poznają praktyczne strategie, które integrują zrównoważony rozwój z codziennymi funkcjami biznesowymi.</a:t>
            </a:r>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pl-PL" dirty="0"/>
              <a:t>Zrozumiesz, jak wdrażać zrównoważone praktyki w środowisku biznesowym oraz podejmować świadome decyzje i etyczne wybory, które przynoszą korzyści w zakresie wydajności operacyjnej i reputacji.</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1"/>
          <p:cNvSpPr txBox="1">
            <a:spLocks noGrp="1"/>
          </p:cNvSpPr>
          <p:nvPr>
            <p:ph type="body" idx="1"/>
          </p:nvPr>
        </p:nvSpPr>
        <p:spPr>
          <a:xfrm>
            <a:off x="0" y="1120588"/>
            <a:ext cx="6091767" cy="540403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sz="2200" dirty="0"/>
              <a:t>Zarządzanie energią jest podstawowym aspektem zrównoważonych praktyk biznesowych. Audyty energetyczne mogą pomóc firmom zidentyfikować kluczowe obszary, w których można zoptymalizować zużycie energii.</a:t>
            </a:r>
          </a:p>
          <a:p>
            <a:pPr marL="0" lvl="0" indent="0" algn="just" rtl="0">
              <a:lnSpc>
                <a:spcPct val="90000"/>
              </a:lnSpc>
              <a:spcBef>
                <a:spcPts val="0"/>
              </a:spcBef>
              <a:spcAft>
                <a:spcPts val="0"/>
              </a:spcAft>
              <a:buClr>
                <a:schemeClr val="lt1"/>
              </a:buClr>
              <a:buSzPts val="2200"/>
              <a:buNone/>
            </a:pPr>
            <a:endParaRPr lang="pl-PL" sz="2200" dirty="0"/>
          </a:p>
          <a:p>
            <a:pPr marL="0" lvl="0" indent="0" algn="just" rtl="0">
              <a:lnSpc>
                <a:spcPct val="90000"/>
              </a:lnSpc>
              <a:spcBef>
                <a:spcPts val="0"/>
              </a:spcBef>
              <a:spcAft>
                <a:spcPts val="0"/>
              </a:spcAft>
              <a:buClr>
                <a:schemeClr val="lt1"/>
              </a:buClr>
              <a:buSzPts val="2200"/>
              <a:buNone/>
            </a:pPr>
            <a:r>
              <a:rPr lang="pl-PL" sz="2200" dirty="0"/>
              <a:t>Przejście na energooszczędne urządzenia i systemy, takie jak oświetlenie LED i wysokowydajne systemy HVAC, może znacznie zmniejszyć zużycie energii. Inwestowanie w odnawialne źródła energii, takie jak energia słoneczna lub wiatrowa, nie tylko zmniejsza emisję gazów cieplarnianych, ale także stabilizuje koszty energii w czasie. Może to pomóc w zabezpieczeniu się przed wahaniami cen energii.</a:t>
            </a:r>
          </a:p>
          <a:p>
            <a:pPr marL="0" lvl="0" indent="0" algn="just" rtl="0">
              <a:lnSpc>
                <a:spcPct val="90000"/>
              </a:lnSpc>
              <a:spcBef>
                <a:spcPts val="0"/>
              </a:spcBef>
              <a:spcAft>
                <a:spcPts val="0"/>
              </a:spcAft>
              <a:buClr>
                <a:schemeClr val="lt1"/>
              </a:buClr>
              <a:buSzPts val="2200"/>
              <a:buNone/>
            </a:pPr>
            <a:endParaRPr lang="pl-PL" sz="2200" dirty="0"/>
          </a:p>
          <a:p>
            <a:pPr marL="0" lvl="0" indent="0" algn="just" rtl="0">
              <a:lnSpc>
                <a:spcPct val="90000"/>
              </a:lnSpc>
              <a:spcBef>
                <a:spcPts val="0"/>
              </a:spcBef>
              <a:spcAft>
                <a:spcPts val="0"/>
              </a:spcAft>
              <a:buClr>
                <a:schemeClr val="lt1"/>
              </a:buClr>
              <a:buSzPts val="2200"/>
              <a:buNone/>
            </a:pPr>
            <a:r>
              <a:rPr lang="en-US" sz="2200" u="sng" dirty="0">
                <a:solidFill>
                  <a:schemeClr val="hlink"/>
                </a:solidFill>
                <a:hlinkClick r:id="rId3"/>
              </a:rPr>
              <a:t>Find out more ways you can make your business more energy efficient by clicking on this link</a:t>
            </a:r>
            <a:endParaRPr lang="en-US" sz="2200" dirty="0"/>
          </a:p>
        </p:txBody>
      </p:sp>
      <p:sp>
        <p:nvSpPr>
          <p:cNvPr id="413" name="Google Shape;413;p21"/>
          <p:cNvSpPr txBox="1">
            <a:spLocks noGrp="1"/>
          </p:cNvSpPr>
          <p:nvPr>
            <p:ph type="body" idx="2"/>
          </p:nvPr>
        </p:nvSpPr>
        <p:spPr>
          <a:xfrm>
            <a:off x="-335054" y="-84975"/>
            <a:ext cx="6418730" cy="856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200"/>
              <a:buNone/>
            </a:pPr>
            <a:r>
              <a:rPr lang="pl-PL" sz="3000" dirty="0"/>
              <a:t>Efektywność energetyczna i rozwiązania w zakresie energii odnawialnej</a:t>
            </a:r>
            <a:endParaRPr sz="3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2"/>
          <p:cNvSpPr txBox="1">
            <a:spLocks noGrp="1"/>
          </p:cNvSpPr>
          <p:nvPr>
            <p:ph type="body" idx="1"/>
          </p:nvPr>
        </p:nvSpPr>
        <p:spPr>
          <a:xfrm>
            <a:off x="5445760" y="1012637"/>
            <a:ext cx="5914967" cy="511107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endParaRPr b="1" dirty="0"/>
          </a:p>
          <a:p>
            <a:pPr marL="0" lvl="0" indent="0" algn="just" rtl="0">
              <a:lnSpc>
                <a:spcPct val="90000"/>
              </a:lnSpc>
              <a:spcBef>
                <a:spcPts val="1000"/>
              </a:spcBef>
              <a:spcAft>
                <a:spcPts val="0"/>
              </a:spcAft>
              <a:buClr>
                <a:schemeClr val="lt1"/>
              </a:buClr>
              <a:buSzPts val="2200"/>
              <a:buNone/>
            </a:pPr>
            <a:r>
              <a:rPr lang="pl-PL" sz="2200" dirty="0"/>
              <a:t>Pierwszym krokiem w zarządzaniu odpadami jest zmniejszenie ilości wytwarzanych odpadów. Firmy mogą to osiągnąć poprzez ponowną ocenę swoich procesów produkcyjnych, projektów produktów i codziennych praktyk operacyjnych w celu zidentyfikowania obszarów, w których można zminimalizować ilość odpadów.</a:t>
            </a:r>
          </a:p>
          <a:p>
            <a:pPr marL="0" lvl="0" indent="0" algn="just" rtl="0">
              <a:lnSpc>
                <a:spcPct val="90000"/>
              </a:lnSpc>
              <a:spcBef>
                <a:spcPts val="1000"/>
              </a:spcBef>
              <a:spcAft>
                <a:spcPts val="0"/>
              </a:spcAft>
              <a:buClr>
                <a:schemeClr val="lt1"/>
              </a:buClr>
              <a:buSzPts val="2200"/>
              <a:buNone/>
            </a:pPr>
            <a:endParaRPr sz="2200" dirty="0"/>
          </a:p>
          <a:p>
            <a:pPr marL="0" lvl="0" indent="0" algn="just" rtl="0">
              <a:lnSpc>
                <a:spcPct val="90000"/>
              </a:lnSpc>
              <a:spcBef>
                <a:spcPts val="1000"/>
              </a:spcBef>
              <a:spcAft>
                <a:spcPts val="0"/>
              </a:spcAft>
              <a:buClr>
                <a:schemeClr val="lt1"/>
              </a:buClr>
              <a:buSzPts val="2200"/>
              <a:buNone/>
            </a:pPr>
            <a:r>
              <a:rPr lang="pl-PL" sz="2200" dirty="0"/>
              <a:t>Optymalizacja procesów obejmuje udoskonalanie procesów produkcyjnych w celu zwiększenia wydajności, obniżenia kosztów i zminimalizowania ilości odpadów. Zazwyczaj obejmuje to modernizację sprzętu i usprawnienie operacji w celu bardziej efektywnego wykorzystania zasobów.</a:t>
            </a:r>
            <a:endParaRPr sz="2200" dirty="0"/>
          </a:p>
        </p:txBody>
      </p:sp>
      <p:sp>
        <p:nvSpPr>
          <p:cNvPr id="420" name="Google Shape;420;p22"/>
          <p:cNvSpPr txBox="1">
            <a:spLocks noGrp="1"/>
          </p:cNvSpPr>
          <p:nvPr>
            <p:ph type="body" idx="2"/>
          </p:nvPr>
        </p:nvSpPr>
        <p:spPr>
          <a:xfrm>
            <a:off x="5360988" y="154098"/>
            <a:ext cx="6345381" cy="99265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200"/>
              <a:buNone/>
            </a:pPr>
            <a:r>
              <a:rPr lang="pl-PL" dirty="0"/>
              <a:t>Zarządzanie odpadami i ich ograniczanie</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91"/>
          <p:cNvSpPr txBox="1">
            <a:spLocks noGrp="1"/>
          </p:cNvSpPr>
          <p:nvPr>
            <p:ph type="body" idx="2"/>
          </p:nvPr>
        </p:nvSpPr>
        <p:spPr>
          <a:xfrm>
            <a:off x="904856" y="622301"/>
            <a:ext cx="10029844" cy="5617074"/>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200"/>
              <a:buNone/>
            </a:pPr>
            <a:r>
              <a:rPr lang="pl-PL" sz="2000" dirty="0"/>
              <a:t>Ponadto substytucje materiałów zastępują przedmioty jednorazowego użytku lub nienadające się do recyklingu alternatywami, takimi jak opakowania biodegradowalne. Zasady obowiązujące w całej firmie dodatkowo wspierają redukcję odpadów poprzez promowanie dokumentacji cyfrowej i ograniczanie przedmiotów jednorazowego użytku w biurach i stołówkach.</a:t>
            </a:r>
          </a:p>
          <a:p>
            <a:pPr marL="0" lvl="0" indent="0" algn="just" rtl="0">
              <a:lnSpc>
                <a:spcPct val="103333"/>
              </a:lnSpc>
              <a:spcBef>
                <a:spcPts val="0"/>
              </a:spcBef>
              <a:spcAft>
                <a:spcPts val="0"/>
              </a:spcAft>
              <a:buSzPts val="2200"/>
              <a:buNone/>
            </a:pPr>
            <a:endParaRPr sz="2000" b="1" dirty="0"/>
          </a:p>
          <a:p>
            <a:pPr marL="0" lvl="0" indent="0" algn="just" rtl="0">
              <a:lnSpc>
                <a:spcPct val="90000"/>
              </a:lnSpc>
              <a:spcBef>
                <a:spcPts val="0"/>
              </a:spcBef>
              <a:spcAft>
                <a:spcPts val="0"/>
              </a:spcAft>
              <a:buClr>
                <a:schemeClr val="lt1"/>
              </a:buClr>
              <a:buSzPts val="2200"/>
              <a:buNone/>
            </a:pPr>
            <a:r>
              <a:rPr lang="pl-PL" b="1" dirty="0"/>
              <a:t>Programy recyklingu i ponownego użycia</a:t>
            </a:r>
          </a:p>
          <a:p>
            <a:pPr marL="0" lvl="0" indent="0" algn="just" rtl="0">
              <a:lnSpc>
                <a:spcPct val="90000"/>
              </a:lnSpc>
              <a:spcBef>
                <a:spcPts val="0"/>
              </a:spcBef>
              <a:spcAft>
                <a:spcPts val="0"/>
              </a:spcAft>
              <a:buClr>
                <a:schemeClr val="lt1"/>
              </a:buClr>
              <a:buSzPts val="2200"/>
              <a:buNone/>
            </a:pPr>
            <a:r>
              <a:rPr lang="pl-PL" sz="2000" dirty="0"/>
              <a:t>Po ustanowieniu środków redukcji odpadów, uwaga skupia się na zarządzaniu odpadami resztkowymi poprzez skuteczne programy recyklingu i ponownego wykorzystania:</a:t>
            </a:r>
          </a:p>
          <a:p>
            <a:pPr marL="0" lvl="0" indent="0" algn="just" rtl="0">
              <a:lnSpc>
                <a:spcPct val="90000"/>
              </a:lnSpc>
              <a:spcBef>
                <a:spcPts val="0"/>
              </a:spcBef>
              <a:spcAft>
                <a:spcPts val="0"/>
              </a:spcAft>
              <a:buClr>
                <a:schemeClr val="lt1"/>
              </a:buClr>
              <a:buSzPts val="2200"/>
              <a:buNone/>
            </a:pPr>
            <a:r>
              <a:rPr lang="en-US" sz="2000" b="1" dirty="0" err="1"/>
              <a:t>Kompleksowy</a:t>
            </a:r>
            <a:r>
              <a:rPr lang="en-US" sz="2000" b="1" dirty="0"/>
              <a:t> </a:t>
            </a:r>
            <a:r>
              <a:rPr lang="en-US" sz="2000" b="1" dirty="0" err="1"/>
              <a:t>recykling</a:t>
            </a:r>
            <a:r>
              <a:rPr lang="en-US" sz="2000" b="1" dirty="0"/>
              <a:t>: </a:t>
            </a:r>
            <a:r>
              <a:rPr lang="pl-PL" sz="2000" dirty="0"/>
              <a:t>Wdrożenie ustrukturyzowanego programu recyklingu, który jasno określa, które materiały można poddać recyklingowi i w jaki sposób. Szkolenie pracowników w zakresie prawidłowego sortowania i utylizacji jest kluczem do zapewnienia zgodności.</a:t>
            </a:r>
          </a:p>
          <a:p>
            <a:pPr marL="0" lvl="0" indent="0" algn="just" rtl="0">
              <a:lnSpc>
                <a:spcPct val="90000"/>
              </a:lnSpc>
              <a:spcBef>
                <a:spcPts val="0"/>
              </a:spcBef>
              <a:spcAft>
                <a:spcPts val="0"/>
              </a:spcAft>
              <a:buClr>
                <a:schemeClr val="lt1"/>
              </a:buClr>
              <a:buSzPts val="2200"/>
              <a:buNone/>
            </a:pPr>
            <a:r>
              <a:rPr lang="en-US" sz="2000" b="1" dirty="0" err="1"/>
              <a:t>Kreatywne</a:t>
            </a:r>
            <a:r>
              <a:rPr lang="en-US" sz="2000" b="1" dirty="0"/>
              <a:t> </a:t>
            </a:r>
            <a:r>
              <a:rPr lang="en-US" sz="2000" b="1" dirty="0" err="1"/>
              <a:t>ponowne</a:t>
            </a:r>
            <a:r>
              <a:rPr lang="en-US" sz="2000" b="1" dirty="0"/>
              <a:t> </a:t>
            </a:r>
            <a:r>
              <a:rPr lang="en-US" sz="2000" b="1" dirty="0" err="1"/>
              <a:t>wykorzystanie</a:t>
            </a:r>
            <a:r>
              <a:rPr lang="en-US" sz="2000" b="1" dirty="0"/>
              <a:t>: </a:t>
            </a:r>
            <a:r>
              <a:rPr lang="pl-PL" sz="2000" dirty="0"/>
              <a:t>Zachęcanie do ponownego wykorzystywania materiałów w ramach działalności biznesowej, np. wykorzystywanie odpadów z jednego procesu jako wkładu do innego.</a:t>
            </a:r>
          </a:p>
          <a:p>
            <a:pPr marL="0" lvl="0" indent="0" algn="just" rtl="0">
              <a:lnSpc>
                <a:spcPct val="90000"/>
              </a:lnSpc>
              <a:spcBef>
                <a:spcPts val="0"/>
              </a:spcBef>
              <a:spcAft>
                <a:spcPts val="0"/>
              </a:spcAft>
              <a:buClr>
                <a:schemeClr val="lt1"/>
              </a:buClr>
              <a:buSzPts val="2200"/>
              <a:buNone/>
            </a:pPr>
            <a:r>
              <a:rPr lang="pl-PL" sz="2000" b="1" dirty="0"/>
              <a:t>Partnerstwo w zakresie gospodarki odpadami: </a:t>
            </a:r>
            <a:r>
              <a:rPr lang="pl-PL" sz="2000" dirty="0"/>
              <a:t>Współpraca z wyspecjalizowanymi firmami zajmującymi się gospodarką odpadami w celu zapewnienia odpowiedzialnego przetwarzania materiałów.</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92"/>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73B64B"/>
              </a:buClr>
              <a:buSzPts val="3600"/>
              <a:buFont typeface="Arial"/>
              <a:buNone/>
            </a:pPr>
            <a:r>
              <a:rPr lang="en-US" sz="3600" dirty="0" err="1"/>
              <a:t>Techniki</a:t>
            </a:r>
            <a:r>
              <a:rPr lang="en-US" sz="3600" dirty="0"/>
              <a:t> </a:t>
            </a:r>
            <a:r>
              <a:rPr lang="en-US" sz="3600" dirty="0" err="1"/>
              <a:t>oszczędzania</a:t>
            </a:r>
            <a:r>
              <a:rPr lang="en-US" sz="3600" dirty="0"/>
              <a:t> </a:t>
            </a:r>
            <a:r>
              <a:rPr lang="en-US" sz="3600" dirty="0" err="1"/>
              <a:t>wody</a:t>
            </a:r>
            <a:endParaRPr dirty="0"/>
          </a:p>
        </p:txBody>
      </p:sp>
      <p:sp>
        <p:nvSpPr>
          <p:cNvPr id="432" name="Google Shape;432;p92"/>
          <p:cNvSpPr txBox="1">
            <a:spLocks noGrp="1"/>
          </p:cNvSpPr>
          <p:nvPr>
            <p:ph type="body" idx="2"/>
          </p:nvPr>
        </p:nvSpPr>
        <p:spPr>
          <a:xfrm>
            <a:off x="904856" y="1630549"/>
            <a:ext cx="10052954" cy="4608826"/>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sz="2200" dirty="0"/>
              <a:t>Dla mikroprzedsiębiorstw i małych firm wdrażanie oszczędności wody jest zarówno praktyczne, jak i niezbędne, pomagając w efektywnym zarządzaniu zasobami i obniżaniu kosztów operacyjnych. Opracowanie podstawowego planu gospodarki wodnej ma kluczowe znaczenie; może to rozpocząć się od przeprowadzenia prostych audytów w celu zrozumienia wzorców zużycia wody i identyfikacji nieszczelnych urządzeń w celu natychmiastowej naprawy</a:t>
            </a:r>
            <a:r>
              <a:rPr lang="en-US" sz="2200" dirty="0"/>
              <a:t>.</a:t>
            </a:r>
            <a:endParaRPr sz="2200" dirty="0"/>
          </a:p>
          <a:p>
            <a:pPr marL="0" lvl="0" indent="0" algn="just" rtl="0">
              <a:lnSpc>
                <a:spcPct val="90000"/>
              </a:lnSpc>
              <a:spcBef>
                <a:spcPts val="1000"/>
              </a:spcBef>
              <a:spcAft>
                <a:spcPts val="0"/>
              </a:spcAft>
              <a:buClr>
                <a:schemeClr val="lt1"/>
              </a:buClr>
              <a:buSzPts val="2200"/>
              <a:buNone/>
            </a:pPr>
            <a:r>
              <a:rPr lang="pl-PL" sz="2200" dirty="0"/>
              <a:t>Edukacja pracowników lub członków rodziny zaangażowanych w działalność firmy na temat znaczenia oszczędzania wody może zwiększyć nawyki odpowiedzialnego korzystania z wody. Mikroprzedsiębiorstwa mogą również przyczyniać się do wysiłków społeczności w zakresie oszczędzania wody, zwiększając w ten sposób zrównoważony rozwój środowiska na poziomie lokalnym, a jednocześnie kultywując pozytywną reputację biznesową.</a:t>
            </a:r>
          </a:p>
          <a:p>
            <a:pPr marL="0" lvl="0" indent="0" algn="just" rtl="0">
              <a:lnSpc>
                <a:spcPct val="90000"/>
              </a:lnSpc>
              <a:spcBef>
                <a:spcPts val="1000"/>
              </a:spcBef>
              <a:spcAft>
                <a:spcPts val="0"/>
              </a:spcAft>
              <a:buClr>
                <a:schemeClr val="lt1"/>
              </a:buClr>
              <a:buSzPts val="2200"/>
              <a:buNone/>
            </a:pPr>
            <a:r>
              <a:rPr lang="en-US" sz="2000" u="sng" dirty="0">
                <a:solidFill>
                  <a:schemeClr val="hlink"/>
                </a:solidFill>
                <a:hlinkClick r:id="rId3"/>
              </a:rPr>
              <a:t>Click here to find out more ways a business can reduce its water consumption</a:t>
            </a:r>
            <a:endParaRPr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93"/>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73B64B"/>
              </a:buClr>
              <a:buSzPts val="3600"/>
              <a:buFont typeface="Arial"/>
              <a:buNone/>
            </a:pPr>
            <a:r>
              <a:rPr lang="pl-PL" sz="3600" dirty="0"/>
              <a:t>Zrównoważone zaopatrzenie i łańcuchy dostaw</a:t>
            </a:r>
            <a:endParaRPr dirty="0"/>
          </a:p>
        </p:txBody>
      </p:sp>
      <p:sp>
        <p:nvSpPr>
          <p:cNvPr id="438" name="Google Shape;438;p93"/>
          <p:cNvSpPr txBox="1">
            <a:spLocks noGrp="1"/>
          </p:cNvSpPr>
          <p:nvPr>
            <p:ph type="body" idx="2"/>
          </p:nvPr>
        </p:nvSpPr>
        <p:spPr>
          <a:xfrm>
            <a:off x="904856" y="1630548"/>
            <a:ext cx="10052954" cy="476128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dirty="0"/>
              <a:t>Zrównoważone zaopatrzenie ma zasadnicze znaczenie dla utrzymania etycznych i przyjaznych dla środowiska łańcuchów dostaw. Wybór dostawców, którzy stosują zrównoważone praktyki, zwiększa wiarygodność firmy w zakresie zrównoważonego rozwoju i zapewnia zgodność z globalnymi standardami</a:t>
            </a:r>
            <a:r>
              <a:rPr lang="en-US" dirty="0"/>
              <a:t>.</a:t>
            </a:r>
            <a:endParaRPr dirty="0"/>
          </a:p>
          <a:p>
            <a:pPr marL="0" lvl="0" indent="0" algn="just" rtl="0">
              <a:lnSpc>
                <a:spcPct val="90000"/>
              </a:lnSpc>
              <a:spcBef>
                <a:spcPts val="1000"/>
              </a:spcBef>
              <a:spcAft>
                <a:spcPts val="0"/>
              </a:spcAft>
              <a:buClr>
                <a:schemeClr val="lt1"/>
              </a:buClr>
              <a:buSzPts val="2200"/>
              <a:buNone/>
            </a:pPr>
            <a:r>
              <a:rPr lang="pl-PL" dirty="0"/>
              <a:t>Wybór zrównoważonych materiałów w produktach zmniejsza szkody dla środowiska i zaspokaja rosnące zapotrzebowanie konsumentów na produkty przyjazne dla środowiska. Regularne audyty łańcucha dostaw zapewniają ciągłą zgodność i poprawę, wzmacniając profil firmy w zakresie zrównoważonego rozwoju</a:t>
            </a:r>
            <a:r>
              <a:rPr lang="en-US" dirty="0"/>
              <a:t>.</a:t>
            </a:r>
            <a:endParaRPr dirty="0"/>
          </a:p>
          <a:p>
            <a:pPr marL="0" lvl="0" indent="0" algn="just" rtl="0">
              <a:lnSpc>
                <a:spcPct val="90000"/>
              </a:lnSpc>
              <a:spcBef>
                <a:spcPts val="1000"/>
              </a:spcBef>
              <a:spcAft>
                <a:spcPts val="0"/>
              </a:spcAft>
              <a:buClr>
                <a:schemeClr val="lt1"/>
              </a:buClr>
              <a:buSzPts val="2200"/>
              <a:buNone/>
            </a:pPr>
            <a:r>
              <a:rPr lang="pl-PL" dirty="0"/>
              <a:t>Uczciwe praktyki handlowe i pracownicze obejmują zapewnienie, że wszyscy pracownicy w łańcuchu dostaw są traktowani etycznie i otrzymują godziwe wynagrodzenie, promując sprawiedliwe i równe środowisko pracy</a:t>
            </a:r>
            <a:r>
              <a:rPr lang="en-US" dirty="0"/>
              <a:t>.</a:t>
            </a:r>
            <a:br>
              <a:rPr lang="en-US" u="sng" dirty="0">
                <a:solidFill>
                  <a:schemeClr val="hlink"/>
                </a:solidFill>
                <a:hlinkClick r:id="rId3"/>
              </a:rPr>
            </a:br>
            <a:r>
              <a:rPr lang="en-US" u="sng" dirty="0">
                <a:solidFill>
                  <a:schemeClr val="hlink"/>
                </a:solidFill>
                <a:hlinkClick r:id="rId3"/>
              </a:rPr>
              <a:t>Click here to find out more</a:t>
            </a:r>
            <a:r>
              <a:rPr lang="pl-PL" u="sng" dirty="0">
                <a:solidFill>
                  <a:schemeClr val="hlink"/>
                </a:solidFill>
              </a:rPr>
              <a:t>     kliknij tutaj po więcej informacji</a:t>
            </a:r>
          </a:p>
          <a:p>
            <a:pPr marL="0" lvl="0" indent="0" algn="just" rtl="0">
              <a:lnSpc>
                <a:spcPct val="90000"/>
              </a:lnSpc>
              <a:spcBef>
                <a:spcPts val="1000"/>
              </a:spcBef>
              <a:spcAft>
                <a:spcPts val="0"/>
              </a:spcAft>
              <a:buClr>
                <a:schemeClr val="lt1"/>
              </a:buClr>
              <a:buSzPts val="2200"/>
              <a:buNone/>
            </a:pPr>
            <a:endParaRPr dirty="0"/>
          </a:p>
        </p:txBody>
      </p:sp>
      <p:pic>
        <p:nvPicPr>
          <p:cNvPr id="2" name="Obraz 1">
            <a:extLst>
              <a:ext uri="{FF2B5EF4-FFF2-40B4-BE49-F238E27FC236}">
                <a16:creationId xmlns:a16="http://schemas.microsoft.com/office/drawing/2014/main" id="{3E18028F-7916-96C1-EF13-7F5D57CC4C8C}"/>
              </a:ext>
            </a:extLst>
          </p:cNvPr>
          <p:cNvPicPr>
            <a:picLocks noChangeAspect="1"/>
          </p:cNvPicPr>
          <p:nvPr/>
        </p:nvPicPr>
        <p:blipFill>
          <a:blip r:embed="rId4"/>
          <a:stretch>
            <a:fillRect/>
          </a:stretch>
        </p:blipFill>
        <p:spPr>
          <a:xfrm>
            <a:off x="4351098" y="5984235"/>
            <a:ext cx="280440" cy="17679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94"/>
          <p:cNvSpPr txBox="1">
            <a:spLocks noGrp="1"/>
          </p:cNvSpPr>
          <p:nvPr>
            <p:ph type="body" idx="1"/>
          </p:nvPr>
        </p:nvSpPr>
        <p:spPr>
          <a:xfrm>
            <a:off x="904856" y="717166"/>
            <a:ext cx="10052954" cy="803654"/>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73B64B"/>
              </a:buClr>
              <a:buSzPts val="3600"/>
              <a:buFont typeface="Arial"/>
              <a:buNone/>
            </a:pPr>
            <a:r>
              <a:rPr lang="pl-PL" sz="3600" dirty="0"/>
              <a:t>Kultura korporacyjna i zrównoważony rozwój</a:t>
            </a:r>
            <a:endParaRPr dirty="0"/>
          </a:p>
        </p:txBody>
      </p:sp>
      <p:sp>
        <p:nvSpPr>
          <p:cNvPr id="444" name="Google Shape;444;p94"/>
          <p:cNvSpPr txBox="1">
            <a:spLocks noGrp="1"/>
          </p:cNvSpPr>
          <p:nvPr>
            <p:ph type="body" idx="2"/>
          </p:nvPr>
        </p:nvSpPr>
        <p:spPr>
          <a:xfrm>
            <a:off x="1069523" y="1442290"/>
            <a:ext cx="10052954" cy="483300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sz="2200" dirty="0"/>
              <a:t>Kultura korporacyjna i zrównoważony rozwój są ze sobą ściśle powiązane, szczególnie w mikro i małych przedsiębiorstwach, w których integracja wartości środowiskowych i społecznych z organizacją może mieć znaczący wpływ na działalność i reputację</a:t>
            </a:r>
            <a:r>
              <a:rPr lang="en-US" sz="2200" dirty="0"/>
              <a:t>.</a:t>
            </a:r>
            <a:endParaRPr sz="2200" dirty="0"/>
          </a:p>
          <a:p>
            <a:pPr marL="0" lvl="0" indent="0" algn="just" rtl="0">
              <a:lnSpc>
                <a:spcPct val="90000"/>
              </a:lnSpc>
              <a:spcBef>
                <a:spcPts val="1000"/>
              </a:spcBef>
              <a:spcAft>
                <a:spcPts val="0"/>
              </a:spcAft>
              <a:buClr>
                <a:schemeClr val="lt1"/>
              </a:buClr>
              <a:buSzPts val="2200"/>
              <a:buNone/>
            </a:pPr>
            <a:r>
              <a:rPr lang="pl-PL" sz="2200" dirty="0"/>
              <a:t>Koncentracja na zrównoważonym rozwoju zwiększa zaangażowanie pracowników i napędza innowacje. Przywództwo ma kluczowe znaczenie we wdrażaniu tych wartości w całej firmie. Taka kultura przyciąga pracowników, którzy priorytetowo traktują zrównoważony rozwój, a tym samym sprzyja środowisku współpracy sprzyjającemu innowacyjnym praktykom</a:t>
            </a:r>
            <a:r>
              <a:rPr lang="en-US" sz="2200" dirty="0"/>
              <a:t>. </a:t>
            </a:r>
            <a:endParaRPr sz="2200" dirty="0"/>
          </a:p>
          <a:p>
            <a:pPr marL="0" lvl="0" indent="0" algn="just" rtl="0">
              <a:lnSpc>
                <a:spcPct val="90000"/>
              </a:lnSpc>
              <a:spcBef>
                <a:spcPts val="1000"/>
              </a:spcBef>
              <a:spcAft>
                <a:spcPts val="0"/>
              </a:spcAft>
              <a:buClr>
                <a:schemeClr val="lt1"/>
              </a:buClr>
              <a:buSzPts val="2200"/>
              <a:buNone/>
            </a:pPr>
            <a:r>
              <a:rPr lang="pl-PL" sz="2200" dirty="0"/>
              <a:t>Wyzwania takie jak opór wobec zmian i równoważenie zrównoważonego rozwoju z rentownością są powszechne, ale długoterminowe korzyści, takie jak zwiększona lojalność klientów, lepsza reputacja marki i zgodność z normami środowiskowymi, często przewyższają te przeszkody, czyniąc zrównoważony rozwój strategicznym wyborem dla małych firm</a:t>
            </a:r>
            <a:r>
              <a:rPr lang="en-US" sz="2200" dirty="0"/>
              <a:t>.</a:t>
            </a:r>
            <a:endParaRPr sz="2200" dirty="0"/>
          </a:p>
          <a:p>
            <a:pPr marL="0" lvl="0" indent="0" algn="just" rtl="0">
              <a:lnSpc>
                <a:spcPct val="90000"/>
              </a:lnSpc>
              <a:spcBef>
                <a:spcPts val="1000"/>
              </a:spcBef>
              <a:spcAft>
                <a:spcPts val="0"/>
              </a:spcAft>
              <a:buClr>
                <a:schemeClr val="lt1"/>
              </a:buClr>
              <a:buSzPts val="2200"/>
              <a:buNone/>
            </a:pPr>
            <a:r>
              <a:rPr lang="en-US" sz="2400" u="sng" dirty="0">
                <a:solidFill>
                  <a:schemeClr val="hlink"/>
                </a:solidFill>
                <a:hlinkClick r:id="rId3"/>
              </a:rPr>
              <a:t>C</a:t>
            </a:r>
            <a:r>
              <a:rPr lang="en-US" u="sng" dirty="0">
                <a:solidFill>
                  <a:schemeClr val="hlink"/>
                </a:solidFill>
                <a:hlinkClick r:id="rId3"/>
              </a:rPr>
              <a:t>lick here for more information</a:t>
            </a:r>
            <a:r>
              <a:rPr lang="pl-PL" u="sng" dirty="0">
                <a:solidFill>
                  <a:schemeClr val="hlink"/>
                </a:solidFill>
              </a:rPr>
              <a:t>      kliknij tutaj po więcej informacji</a:t>
            </a:r>
            <a:endParaRPr sz="2400" dirty="0"/>
          </a:p>
          <a:p>
            <a:pPr marL="457200" marR="0" lvl="0" indent="-228600" algn="just" rtl="0">
              <a:lnSpc>
                <a:spcPct val="103333"/>
              </a:lnSpc>
              <a:spcBef>
                <a:spcPts val="0"/>
              </a:spcBef>
              <a:spcAft>
                <a:spcPts val="0"/>
              </a:spcAft>
              <a:buClr>
                <a:srgbClr val="595959"/>
              </a:buClr>
              <a:buSzPts val="2400"/>
              <a:buFont typeface="Arial"/>
              <a:buNone/>
            </a:pPr>
            <a:endParaRPr dirty="0"/>
          </a:p>
        </p:txBody>
      </p:sp>
      <p:sp>
        <p:nvSpPr>
          <p:cNvPr id="2" name="Strzałka: w prawo 1">
            <a:extLst>
              <a:ext uri="{FF2B5EF4-FFF2-40B4-BE49-F238E27FC236}">
                <a16:creationId xmlns:a16="http://schemas.microsoft.com/office/drawing/2014/main" id="{5EA93296-9F41-8A29-B638-E72F2665E275}"/>
              </a:ext>
            </a:extLst>
          </p:cNvPr>
          <p:cNvSpPr/>
          <p:nvPr/>
        </p:nvSpPr>
        <p:spPr>
          <a:xfrm rot="10604962">
            <a:off x="5190564" y="5925671"/>
            <a:ext cx="242047" cy="1075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70" name="Google Shape;570;p40"/>
          <p:cNvSpPr txBox="1">
            <a:spLocks noGrp="1"/>
          </p:cNvSpPr>
          <p:nvPr>
            <p:ph type="body" idx="1"/>
          </p:nvPr>
        </p:nvSpPr>
        <p:spPr>
          <a:xfrm>
            <a:off x="7708195" y="686123"/>
            <a:ext cx="2549025" cy="143528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9600"/>
              <a:buNone/>
            </a:pPr>
            <a:r>
              <a:rPr lang="en-US" dirty="0"/>
              <a:t>02.3</a:t>
            </a:r>
            <a:endParaRPr dirty="0"/>
          </a:p>
        </p:txBody>
      </p:sp>
      <p:sp>
        <p:nvSpPr>
          <p:cNvPr id="571" name="Google Shape;571;p40"/>
          <p:cNvSpPr/>
          <p:nvPr/>
        </p:nvSpPr>
        <p:spPr>
          <a:xfrm>
            <a:off x="5722297" y="4736593"/>
            <a:ext cx="5393938" cy="1287058"/>
          </a:xfrm>
          <a:prstGeom prst="rect">
            <a:avLst/>
          </a:prstGeom>
          <a:solidFill>
            <a:schemeClr val="lt1"/>
          </a:solidFill>
          <a:ln>
            <a:noFill/>
          </a:ln>
        </p:spPr>
        <p:txBody>
          <a:bodyPr spcFirstLastPara="1" wrap="square" lIns="91425" tIns="45700" rIns="91425" bIns="45700" anchor="ctr" anchorCtr="0">
            <a:noAutofit/>
          </a:bodyPr>
          <a:lstStyle/>
          <a:p>
            <a:pPr>
              <a:buSzPts val="529"/>
            </a:pPr>
            <a:r>
              <a:rPr lang="pl-PL" sz="3200" b="1" i="0" u="none" strike="noStrike" cap="none" dirty="0">
                <a:solidFill>
                  <a:srgbClr val="73B64B"/>
                </a:solidFill>
                <a:latin typeface="Calibri"/>
                <a:ea typeface="Calibri"/>
                <a:cs typeface="Calibri"/>
                <a:sym typeface="Calibri"/>
              </a:rPr>
              <a:t>Temat 3: Wgląd w regulacje i zaangażowanie interesariuszy</a:t>
            </a:r>
            <a:endParaRPr sz="529" b="0"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1300626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9"/>
          <p:cNvSpPr txBox="1">
            <a:spLocks noGrp="1"/>
          </p:cNvSpPr>
          <p:nvPr>
            <p:ph type="body" idx="1"/>
          </p:nvPr>
        </p:nvSpPr>
        <p:spPr>
          <a:xfrm>
            <a:off x="1218922" y="348055"/>
            <a:ext cx="10007112" cy="807005"/>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pl-PL" dirty="0">
                <a:solidFill>
                  <a:srgbClr val="595959"/>
                </a:solidFill>
              </a:rPr>
              <a:t>Zestaw startowy SOS - spis treści</a:t>
            </a:r>
            <a:endParaRPr dirty="0"/>
          </a:p>
        </p:txBody>
      </p:sp>
      <p:graphicFrame>
        <p:nvGraphicFramePr>
          <p:cNvPr id="186" name="Google Shape;186;p9"/>
          <p:cNvGraphicFramePr/>
          <p:nvPr>
            <p:extLst>
              <p:ext uri="{D42A27DB-BD31-4B8C-83A1-F6EECF244321}">
                <p14:modId xmlns:p14="http://schemas.microsoft.com/office/powerpoint/2010/main" val="1537540195"/>
              </p:ext>
            </p:extLst>
          </p:nvPr>
        </p:nvGraphicFramePr>
        <p:xfrm>
          <a:off x="621784" y="1456944"/>
          <a:ext cx="10682710" cy="5032634"/>
        </p:xfrm>
        <a:graphic>
          <a:graphicData uri="http://schemas.openxmlformats.org/drawingml/2006/table">
            <a:tbl>
              <a:tblPr firstRow="1" bandRow="1">
                <a:noFill/>
              </a:tblPr>
              <a:tblGrid>
                <a:gridCol w="5169416">
                  <a:extLst>
                    <a:ext uri="{9D8B030D-6E8A-4147-A177-3AD203B41FA5}">
                      <a16:colId xmlns:a16="http://schemas.microsoft.com/office/drawing/2014/main" val="20000"/>
                    </a:ext>
                  </a:extLst>
                </a:gridCol>
                <a:gridCol w="5513294">
                  <a:extLst>
                    <a:ext uri="{9D8B030D-6E8A-4147-A177-3AD203B41FA5}">
                      <a16:colId xmlns:a16="http://schemas.microsoft.com/office/drawing/2014/main" val="20001"/>
                    </a:ext>
                  </a:extLst>
                </a:gridCol>
              </a:tblGrid>
              <a:tr h="538150">
                <a:tc>
                  <a:txBody>
                    <a:bodyPr/>
                    <a:lstStyle/>
                    <a:p>
                      <a:pPr marL="0" marR="0" lvl="0" indent="0" algn="ctr" rtl="0">
                        <a:lnSpc>
                          <a:spcPct val="100000"/>
                        </a:lnSpc>
                        <a:spcBef>
                          <a:spcPts val="0"/>
                        </a:spcBef>
                        <a:spcAft>
                          <a:spcPts val="0"/>
                        </a:spcAft>
                        <a:buNone/>
                      </a:pPr>
                      <a:r>
                        <a:rPr lang="en-US" sz="3600" b="1" i="0" u="none" strike="noStrike" cap="none" dirty="0" err="1">
                          <a:solidFill>
                            <a:srgbClr val="73B64B"/>
                          </a:solidFill>
                          <a:latin typeface="Calibri"/>
                          <a:ea typeface="Calibri"/>
                          <a:cs typeface="Calibri"/>
                          <a:sym typeface="Arial"/>
                        </a:rPr>
                        <a:t>Nazwa</a:t>
                      </a:r>
                      <a:r>
                        <a:rPr lang="en-US" sz="3600" b="1" i="0" u="none" strike="noStrike" cap="none" dirty="0">
                          <a:solidFill>
                            <a:srgbClr val="73B64B"/>
                          </a:solidFill>
                          <a:latin typeface="Calibri"/>
                          <a:ea typeface="Calibri"/>
                          <a:cs typeface="Calibri"/>
                          <a:sym typeface="Arial"/>
                        </a:rPr>
                        <a:t> </a:t>
                      </a:r>
                      <a:r>
                        <a:rPr lang="en-US" sz="3600" b="1" i="0" u="none" strike="noStrike" cap="none" dirty="0" err="1">
                          <a:solidFill>
                            <a:srgbClr val="73B64B"/>
                          </a:solidFill>
                          <a:latin typeface="Calibri"/>
                          <a:ea typeface="Calibri"/>
                          <a:cs typeface="Calibri"/>
                          <a:sym typeface="Arial"/>
                        </a:rPr>
                        <a:t>rozdziału</a:t>
                      </a:r>
                      <a:endParaRPr sz="3600" b="1" i="0" u="none" strike="noStrike" cap="none" dirty="0">
                        <a:solidFill>
                          <a:srgbClr val="73B64B"/>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en-US" sz="3600" b="1" i="0" u="none" strike="noStrike" cap="none" dirty="0" err="1">
                          <a:solidFill>
                            <a:srgbClr val="73B64B"/>
                          </a:solidFill>
                          <a:latin typeface="Calibri"/>
                          <a:ea typeface="Calibri"/>
                          <a:cs typeface="Calibri"/>
                          <a:sym typeface="Arial"/>
                        </a:rPr>
                        <a:t>Nazwa</a:t>
                      </a:r>
                      <a:r>
                        <a:rPr lang="en-US" sz="3600" b="1" i="0" u="none" strike="noStrike" cap="none" dirty="0">
                          <a:solidFill>
                            <a:srgbClr val="73B64B"/>
                          </a:solidFill>
                          <a:latin typeface="Calibri"/>
                          <a:ea typeface="Calibri"/>
                          <a:cs typeface="Calibri"/>
                          <a:sym typeface="Arial"/>
                        </a:rPr>
                        <a:t> </a:t>
                      </a:r>
                      <a:r>
                        <a:rPr lang="en-US" sz="3600" b="1" i="0" u="none" strike="noStrike" cap="none" dirty="0" err="1">
                          <a:solidFill>
                            <a:srgbClr val="73B64B"/>
                          </a:solidFill>
                          <a:latin typeface="Calibri"/>
                          <a:ea typeface="Calibri"/>
                          <a:cs typeface="Calibri"/>
                          <a:sym typeface="Arial"/>
                        </a:rPr>
                        <a:t>rozdziału</a:t>
                      </a:r>
                      <a:endParaRPr sz="3600" b="1" i="0" u="none" strike="noStrike" cap="none" dirty="0">
                        <a:solidFill>
                          <a:srgbClr val="73B64B"/>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538150">
                <a:tc>
                  <a:txBody>
                    <a:bodyPr/>
                    <a:lstStyle/>
                    <a:p>
                      <a:pPr marL="0" marR="0" lvl="0" indent="0" algn="l" rtl="0">
                        <a:lnSpc>
                          <a:spcPct val="100000"/>
                        </a:lnSpc>
                        <a:spcBef>
                          <a:spcPts val="0"/>
                        </a:spcBef>
                        <a:spcAft>
                          <a:spcPts val="0"/>
                        </a:spcAft>
                        <a:buNone/>
                      </a:pPr>
                      <a:r>
                        <a:rPr lang="pl-PL"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Wprowadzenie do zestawu startowego SOS</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7-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Przejrzystość</a:t>
                      </a: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łańcucha</a:t>
                      </a: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dostaw</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1"/>
                  </a:ext>
                </a:extLst>
              </a:tr>
              <a:tr h="594004">
                <a:tc>
                  <a:txBody>
                    <a:bodyPr/>
                    <a:lstStyle/>
                    <a:p>
                      <a:pPr marL="0" marR="0" lvl="0" indent="0" algn="l" rtl="0">
                        <a:lnSpc>
                          <a:spcPct val="100000"/>
                        </a:lnSpc>
                        <a:spcBef>
                          <a:spcPts val="0"/>
                        </a:spcBef>
                        <a:spcAft>
                          <a:spcPts val="0"/>
                        </a:spcAft>
                        <a:buNone/>
                      </a:pP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1- Zrównoważone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operacje</a:t>
                      </a: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biznesowe</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8-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Praktyki</a:t>
                      </a: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wzorcowe</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2"/>
                  </a:ext>
                </a:extLst>
              </a:tr>
              <a:tr h="538150">
                <a:tc>
                  <a:txBody>
                    <a:bodyPr/>
                    <a:lstStyle/>
                    <a:p>
                      <a:pPr marL="0" marR="0" lvl="0" indent="0" algn="l" rtl="0">
                        <a:lnSpc>
                          <a:spcPct val="100000"/>
                        </a:lnSpc>
                        <a:spcBef>
                          <a:spcPts val="0"/>
                        </a:spcBef>
                        <a:spcAft>
                          <a:spcPts val="0"/>
                        </a:spcAft>
                        <a:buNone/>
                      </a:pP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2- Zrównoważone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myślenie</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9-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Narzędzia</a:t>
                      </a: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cyfrowe</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3"/>
                  </a:ext>
                </a:extLst>
              </a:tr>
              <a:tr h="577418">
                <a:tc>
                  <a:txBody>
                    <a:bodyPr/>
                    <a:lstStyle/>
                    <a:p>
                      <a:pPr marL="0" marR="0" lvl="0" indent="0" algn="l" rtl="0">
                        <a:lnSpc>
                          <a:spcPct val="100000"/>
                        </a:lnSpc>
                        <a:spcBef>
                          <a:spcPts val="0"/>
                        </a:spcBef>
                        <a:spcAft>
                          <a:spcPts val="0"/>
                        </a:spcAft>
                        <a:buNone/>
                      </a:pP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3-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Angażowanie</a:t>
                      </a: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pracowników</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10-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Pułapki</a:t>
                      </a: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w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zrównoważonych</a:t>
                      </a: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przedsiębiorstwach</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4"/>
                  </a:ext>
                </a:extLst>
              </a:tr>
              <a:tr h="538150">
                <a:tc>
                  <a:txBody>
                    <a:bodyPr/>
                    <a:lstStyle/>
                    <a:p>
                      <a:pPr marL="0" marR="0" lvl="0" indent="0" algn="l" rtl="0">
                        <a:lnSpc>
                          <a:spcPct val="100000"/>
                        </a:lnSpc>
                        <a:spcBef>
                          <a:spcPts val="0"/>
                        </a:spcBef>
                        <a:spcAft>
                          <a:spcPts val="0"/>
                        </a:spcAft>
                        <a:buNone/>
                      </a:pP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4-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Obsługa</a:t>
                      </a: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ekologicznych</a:t>
                      </a: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konsumentów</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pl-PL"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Podsumowanie do zestawu startowego SOS</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5"/>
                  </a:ext>
                </a:extLst>
              </a:tr>
              <a:tr h="538150">
                <a:tc>
                  <a:txBody>
                    <a:bodyPr/>
                    <a:lstStyle/>
                    <a:p>
                      <a:pPr marL="0" marR="0" lvl="0" indent="0" algn="l" rtl="0">
                        <a:lnSpc>
                          <a:spcPct val="100000"/>
                        </a:lnSpc>
                        <a:spcBef>
                          <a:spcPts val="0"/>
                        </a:spcBef>
                        <a:spcAft>
                          <a:spcPts val="0"/>
                        </a:spcAft>
                        <a:buNone/>
                      </a:pP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5-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Partnerstwa</a:t>
                      </a: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na</a:t>
                      </a: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rzecz</a:t>
                      </a: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społeczności</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Kluczowe</a:t>
                      </a: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terminy</a:t>
                      </a: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i</a:t>
                      </a: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definicje</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6"/>
                  </a:ext>
                </a:extLst>
              </a:tr>
              <a:tr h="538150">
                <a:tc>
                  <a:txBody>
                    <a:bodyPr/>
                    <a:lstStyle/>
                    <a:p>
                      <a:pPr marL="0" marR="0" lvl="0" indent="0" algn="l" rtl="0">
                        <a:lnSpc>
                          <a:spcPct val="100000"/>
                        </a:lnSpc>
                        <a:spcBef>
                          <a:spcPts val="0"/>
                        </a:spcBef>
                        <a:spcAft>
                          <a:spcPts val="0"/>
                        </a:spcAft>
                        <a:buNone/>
                      </a:pP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6-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Ocena</a:t>
                      </a: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i</a:t>
                      </a: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planowanie</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Wykaz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źródeł</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8"/>
          <p:cNvSpPr txBox="1">
            <a:spLocks noGrp="1"/>
          </p:cNvSpPr>
          <p:nvPr>
            <p:ph type="body" idx="1"/>
          </p:nvPr>
        </p:nvSpPr>
        <p:spPr>
          <a:xfrm>
            <a:off x="67580" y="1354171"/>
            <a:ext cx="5943505" cy="44191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dirty="0"/>
              <a:t>Dla mikroprzedsiębiorstw w UE ważne jest zrozumienie i przestrzeganie przepisów dotyczących zrównoważonego rozwoju. UE posiada kompleksowe ramy przepisów środowiskowych i społecznych, z którymi muszą sobie radzić małe firmy</a:t>
            </a:r>
            <a:r>
              <a:rPr lang="en-US" dirty="0"/>
              <a:t>.</a:t>
            </a:r>
            <a:endParaRPr dirty="0"/>
          </a:p>
          <a:p>
            <a:pPr marL="0" lvl="0" indent="0" algn="just" rtl="0">
              <a:lnSpc>
                <a:spcPct val="90000"/>
              </a:lnSpc>
              <a:spcBef>
                <a:spcPts val="1000"/>
              </a:spcBef>
              <a:spcAft>
                <a:spcPts val="0"/>
              </a:spcAft>
              <a:buClr>
                <a:schemeClr val="lt1"/>
              </a:buClr>
              <a:buSzPts val="2200"/>
              <a:buNone/>
            </a:pPr>
            <a:endParaRPr dirty="0"/>
          </a:p>
          <a:p>
            <a:pPr marL="0" lvl="0" indent="0" algn="just" rtl="0">
              <a:lnSpc>
                <a:spcPct val="90000"/>
              </a:lnSpc>
              <a:spcBef>
                <a:spcPts val="1000"/>
              </a:spcBef>
              <a:spcAft>
                <a:spcPts val="0"/>
              </a:spcAft>
              <a:buClr>
                <a:schemeClr val="lt1"/>
              </a:buClr>
              <a:buSzPts val="2200"/>
              <a:buNone/>
            </a:pPr>
            <a:r>
              <a:rPr lang="pl-PL" dirty="0"/>
              <a:t>Mogą one obejmować dyrektywy w sprawie gospodarki odpadami, efektywności energetycznej i emisji, a także przepisy dotyczące praw pracowniczych i zaangażowania społeczności</a:t>
            </a:r>
            <a:r>
              <a:rPr lang="en-US" dirty="0"/>
              <a:t>.</a:t>
            </a:r>
            <a:endParaRPr sz="2200" dirty="0"/>
          </a:p>
        </p:txBody>
      </p:sp>
      <p:sp>
        <p:nvSpPr>
          <p:cNvPr id="459" name="Google Shape;459;p28"/>
          <p:cNvSpPr txBox="1">
            <a:spLocks noGrp="1"/>
          </p:cNvSpPr>
          <p:nvPr>
            <p:ph type="body" idx="2"/>
          </p:nvPr>
        </p:nvSpPr>
        <p:spPr>
          <a:xfrm>
            <a:off x="218300" y="263376"/>
            <a:ext cx="56420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000" dirty="0" err="1"/>
              <a:t>Zrozumienie</a:t>
            </a:r>
            <a:r>
              <a:rPr lang="en-US" sz="3000" dirty="0"/>
              <a:t> </a:t>
            </a:r>
            <a:r>
              <a:rPr lang="en-US" sz="3000" dirty="0" err="1"/>
              <a:t>otoczenia</a:t>
            </a:r>
            <a:r>
              <a:rPr lang="en-US" sz="3000" dirty="0"/>
              <a:t> </a:t>
            </a:r>
            <a:r>
              <a:rPr lang="en-US" sz="3000" dirty="0" err="1"/>
              <a:t>regulacyjnego</a:t>
            </a:r>
            <a:r>
              <a:rPr lang="en-US" sz="3000" dirty="0"/>
              <a:t> UE</a:t>
            </a:r>
            <a:endParaRPr sz="3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29"/>
          <p:cNvSpPr txBox="1">
            <a:spLocks noGrp="1"/>
          </p:cNvSpPr>
          <p:nvPr>
            <p:ph type="body" idx="1"/>
          </p:nvPr>
        </p:nvSpPr>
        <p:spPr>
          <a:xfrm>
            <a:off x="5445761" y="1142421"/>
            <a:ext cx="5887258" cy="450534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dirty="0"/>
              <a:t>Poruszanie się po wymogach regulacyjnych                 i angażowanie interesariuszy ma zasadnicze znaczenie dla wdrażania zrównoważonych praktyk w mikroprzedsiębiorstwach w UE. Oto trzy rodzaje przepisów, które należy znać</a:t>
            </a:r>
            <a:r>
              <a:rPr lang="en-US" dirty="0"/>
              <a:t>:</a:t>
            </a:r>
            <a:endParaRPr dirty="0"/>
          </a:p>
          <a:p>
            <a:pPr marL="0" lvl="0" indent="0" algn="just" rtl="0">
              <a:lnSpc>
                <a:spcPct val="90000"/>
              </a:lnSpc>
              <a:spcBef>
                <a:spcPts val="1000"/>
              </a:spcBef>
              <a:spcAft>
                <a:spcPts val="0"/>
              </a:spcAft>
              <a:buClr>
                <a:schemeClr val="lt1"/>
              </a:buClr>
              <a:buSzPts val="2200"/>
              <a:buNone/>
            </a:pPr>
            <a:r>
              <a:rPr lang="en-US" b="1" dirty="0" err="1"/>
              <a:t>Przepisy</a:t>
            </a:r>
            <a:r>
              <a:rPr lang="en-US" b="1" dirty="0"/>
              <a:t> </a:t>
            </a:r>
            <a:r>
              <a:rPr lang="en-US" b="1" dirty="0" err="1"/>
              <a:t>dotyczące</a:t>
            </a:r>
            <a:r>
              <a:rPr lang="en-US" b="1" dirty="0"/>
              <a:t> </a:t>
            </a:r>
            <a:r>
              <a:rPr lang="en-US" b="1" dirty="0" err="1"/>
              <a:t>ochrony</a:t>
            </a:r>
            <a:r>
              <a:rPr lang="en-US" b="1" dirty="0"/>
              <a:t> </a:t>
            </a:r>
            <a:r>
              <a:rPr lang="en-US" b="1" dirty="0" err="1"/>
              <a:t>środowiska</a:t>
            </a:r>
            <a:r>
              <a:rPr lang="en-US" b="1" dirty="0"/>
              <a:t>: </a:t>
            </a:r>
            <a:r>
              <a:rPr lang="pl-PL" dirty="0"/>
              <a:t>Dyrektywy UE, takie jak dyrektywa ramowa w sprawie odpadów i dyrektywa w sprawie </a:t>
            </a:r>
            <a:r>
              <a:rPr lang="pl-PL" dirty="0" err="1"/>
              <a:t>ekoprojektu</a:t>
            </a:r>
            <a:r>
              <a:rPr lang="pl-PL" dirty="0"/>
              <a:t>, nakładają obowiązek stosowania określonych praktyk w zakresie gospodarowania odpadami i projektowania energooszczędnych produktów</a:t>
            </a:r>
            <a:r>
              <a:rPr lang="en-US" dirty="0"/>
              <a:t>.</a:t>
            </a:r>
            <a:endParaRPr dirty="0"/>
          </a:p>
        </p:txBody>
      </p:sp>
      <p:sp>
        <p:nvSpPr>
          <p:cNvPr id="466" name="Google Shape;466;p29"/>
          <p:cNvSpPr txBox="1">
            <a:spLocks noGrp="1"/>
          </p:cNvSpPr>
          <p:nvPr>
            <p:ph type="body" idx="2"/>
          </p:nvPr>
        </p:nvSpPr>
        <p:spPr>
          <a:xfrm>
            <a:off x="5361066" y="322824"/>
            <a:ext cx="6182325" cy="69317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pl-PL" sz="3000" dirty="0"/>
              <a:t>Kluczowe regulacje UE do rozważenia</a:t>
            </a:r>
            <a:endParaRPr sz="3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95"/>
          <p:cNvSpPr txBox="1">
            <a:spLocks noGrp="1"/>
          </p:cNvSpPr>
          <p:nvPr>
            <p:ph type="body" idx="1"/>
          </p:nvPr>
        </p:nvSpPr>
        <p:spPr>
          <a:xfrm>
            <a:off x="5568252" y="1057862"/>
            <a:ext cx="5661318" cy="488573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lt1"/>
              </a:buClr>
              <a:buSzPts val="2200"/>
              <a:buNone/>
            </a:pPr>
            <a:r>
              <a:rPr lang="en-US" b="1" dirty="0" err="1"/>
              <a:t>Regulacje</a:t>
            </a:r>
            <a:r>
              <a:rPr lang="en-US" b="1" dirty="0"/>
              <a:t> </a:t>
            </a:r>
            <a:r>
              <a:rPr lang="en-US" b="1" dirty="0" err="1"/>
              <a:t>społeczne</a:t>
            </a:r>
            <a:r>
              <a:rPr lang="en-US" b="1" dirty="0"/>
              <a:t>: </a:t>
            </a:r>
            <a:r>
              <a:rPr lang="pl-PL" dirty="0"/>
              <a:t>Unijne ogólne rozporządzenie o ochronie danych (RODO)                i dyrektywy dotyczące praw pracowniczych zapewniają ochronę danych osobowych              i promują uczciwe praktyki pracownicze</a:t>
            </a:r>
            <a:r>
              <a:rPr lang="en-US" dirty="0"/>
              <a:t>.</a:t>
            </a:r>
            <a:endParaRPr dirty="0"/>
          </a:p>
          <a:p>
            <a:pPr marL="0" lvl="0" indent="0" algn="just" rtl="0">
              <a:lnSpc>
                <a:spcPct val="90000"/>
              </a:lnSpc>
              <a:spcBef>
                <a:spcPts val="1000"/>
              </a:spcBef>
              <a:spcAft>
                <a:spcPts val="0"/>
              </a:spcAft>
              <a:buClr>
                <a:schemeClr val="lt1"/>
              </a:buClr>
              <a:buSzPts val="2200"/>
              <a:buNone/>
            </a:pPr>
            <a:endParaRPr b="1" dirty="0"/>
          </a:p>
          <a:p>
            <a:pPr marL="0" lvl="0" indent="0" algn="just" rtl="0">
              <a:lnSpc>
                <a:spcPct val="90000"/>
              </a:lnSpc>
              <a:spcBef>
                <a:spcPts val="1000"/>
              </a:spcBef>
              <a:spcAft>
                <a:spcPts val="0"/>
              </a:spcAft>
              <a:buClr>
                <a:schemeClr val="lt1"/>
              </a:buClr>
              <a:buSzPts val="2200"/>
              <a:buNone/>
            </a:pPr>
            <a:r>
              <a:rPr lang="en-US" b="1" dirty="0" err="1"/>
              <a:t>Przepisy</a:t>
            </a:r>
            <a:r>
              <a:rPr lang="en-US" b="1" dirty="0"/>
              <a:t> </a:t>
            </a:r>
            <a:r>
              <a:rPr lang="en-US" b="1" dirty="0" err="1"/>
              <a:t>gospodarcze</a:t>
            </a:r>
            <a:r>
              <a:rPr lang="en-US" b="1" dirty="0"/>
              <a:t>: </a:t>
            </a:r>
            <a:r>
              <a:rPr lang="pl-PL" dirty="0"/>
              <a:t>Zachęty finansowe, takie jak obniżone stawki VAT na produkty ekologiczne i dotacje na inicjatywy związane z energią odnawialną, mogą pomóc małym firmom w zarządzaniu kosztami przy jednoczesnym wdrażaniu zrównoważonych praktyk</a:t>
            </a:r>
            <a:r>
              <a:rPr lang="en-US" dirty="0"/>
              <a:t>.</a:t>
            </a:r>
            <a:endParaRPr dirty="0"/>
          </a:p>
        </p:txBody>
      </p:sp>
      <p:sp>
        <p:nvSpPr>
          <p:cNvPr id="2" name="Google Shape;466;p29">
            <a:extLst>
              <a:ext uri="{FF2B5EF4-FFF2-40B4-BE49-F238E27FC236}">
                <a16:creationId xmlns:a16="http://schemas.microsoft.com/office/drawing/2014/main" id="{5DA673E9-A06F-9C33-3695-68A29370F1B3}"/>
              </a:ext>
            </a:extLst>
          </p:cNvPr>
          <p:cNvSpPr txBox="1">
            <a:spLocks noGrp="1"/>
          </p:cNvSpPr>
          <p:nvPr>
            <p:ph type="body" idx="2"/>
          </p:nvPr>
        </p:nvSpPr>
        <p:spPr>
          <a:xfrm>
            <a:off x="5361066" y="322824"/>
            <a:ext cx="6140652" cy="69317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pl-PL" sz="3000" dirty="0"/>
              <a:t>Kluczowe regulacje UE do rozważenia</a:t>
            </a:r>
            <a:endParaRPr sz="3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30"/>
          <p:cNvSpPr txBox="1">
            <a:spLocks noGrp="1"/>
          </p:cNvSpPr>
          <p:nvPr>
            <p:ph type="body" idx="1"/>
          </p:nvPr>
        </p:nvSpPr>
        <p:spPr>
          <a:xfrm>
            <a:off x="143429" y="1183341"/>
            <a:ext cx="5795553" cy="537882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dirty="0"/>
              <a:t>UE oferuje różne zachęty mające na celu wspieranie przyjmowania zrównoważonych praktyk przez małe przedsiębiorstwa. Obejmują one możliwości finansowania w ramach programów takich jak Horyzont Europa na rzecz innowacji i projektów zrównoważonego rozwoju, fundusze rozwoju regionalnego oraz specjalne zachęty do efektywności energetycznej i inwestycji w energię odnawialną. Na przykład mikroprzedsiębiorstwo może skorzystać z dotacji UE na instalację rozwiązań w zakresie energii odnawialnej, takich jak panele słoneczne lub systemy grzewcze na biomasę, zmniejszając długoterminowe koszty energii i zwiększając zrównoważony rozwój</a:t>
            </a:r>
            <a:r>
              <a:rPr lang="en-US" dirty="0"/>
              <a:t>.</a:t>
            </a:r>
            <a:endParaRPr dirty="0"/>
          </a:p>
        </p:txBody>
      </p:sp>
      <p:sp>
        <p:nvSpPr>
          <p:cNvPr id="479" name="Google Shape;479;p30"/>
          <p:cNvSpPr txBox="1">
            <a:spLocks noGrp="1"/>
          </p:cNvSpPr>
          <p:nvPr>
            <p:ph type="body" idx="2"/>
          </p:nvPr>
        </p:nvSpPr>
        <p:spPr>
          <a:xfrm>
            <a:off x="97405" y="152400"/>
            <a:ext cx="5986271" cy="114748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3200"/>
              <a:buNone/>
            </a:pPr>
            <a:r>
              <a:rPr lang="pl-PL" sz="3000" dirty="0"/>
              <a:t>Wykorzystanie zachęt do wspierania zrównoważonych działań</a:t>
            </a:r>
            <a:endParaRPr sz="3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g2f189ff66b8_0_0"/>
          <p:cNvSpPr txBox="1">
            <a:spLocks noGrp="1"/>
          </p:cNvSpPr>
          <p:nvPr>
            <p:ph type="body" idx="1"/>
          </p:nvPr>
        </p:nvSpPr>
        <p:spPr>
          <a:xfrm>
            <a:off x="109729" y="1546058"/>
            <a:ext cx="5810780" cy="36666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lt1"/>
              </a:buClr>
              <a:buSzPts val="2200"/>
              <a:buNone/>
            </a:pPr>
            <a:r>
              <a:rPr lang="pl-PL" dirty="0"/>
              <a:t>Podobnie, ulgi podatkowe i dotacje inwestycyjne mogą być dostępne dla małych firm, które inwestują w </a:t>
            </a:r>
            <a:r>
              <a:rPr lang="pl-PL" dirty="0" err="1"/>
              <a:t>ekoinnowacyjne</a:t>
            </a:r>
            <a:r>
              <a:rPr lang="pl-PL" dirty="0"/>
              <a:t> technologie, pomagając zrównoważyć początkowe koszty inwestycji i zachęcając do zrównoważonego rozwoju</a:t>
            </a:r>
            <a:r>
              <a:rPr lang="en-US" dirty="0"/>
              <a:t>.</a:t>
            </a:r>
            <a:endParaRPr dirty="0"/>
          </a:p>
        </p:txBody>
      </p:sp>
      <p:sp>
        <p:nvSpPr>
          <p:cNvPr id="486" name="Google Shape;486;g2f189ff66b8_0_0"/>
          <p:cNvSpPr txBox="1">
            <a:spLocks noGrp="1"/>
          </p:cNvSpPr>
          <p:nvPr>
            <p:ph type="body" idx="2"/>
          </p:nvPr>
        </p:nvSpPr>
        <p:spPr>
          <a:xfrm>
            <a:off x="0" y="215153"/>
            <a:ext cx="6096000" cy="9927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3200"/>
              <a:buNone/>
            </a:pPr>
            <a:r>
              <a:rPr lang="pl-PL" sz="3000" dirty="0"/>
              <a:t>Wykorzystanie zachęt do wspierania zrównoważonych działań</a:t>
            </a:r>
            <a:endParaRPr sz="3000" dirty="0"/>
          </a:p>
        </p:txBody>
      </p:sp>
      <p:sp>
        <p:nvSpPr>
          <p:cNvPr id="3" name="Picture Placeholder 2">
            <a:extLst>
              <a:ext uri="{FF2B5EF4-FFF2-40B4-BE49-F238E27FC236}">
                <a16:creationId xmlns:a16="http://schemas.microsoft.com/office/drawing/2014/main" id="{137C4EB8-7EFA-6DDA-44CA-4664524FEF85}"/>
              </a:ext>
            </a:extLst>
          </p:cNvPr>
          <p:cNvSpPr>
            <a:spLocks noGrp="1"/>
          </p:cNvSpPr>
          <p:nvPr>
            <p:ph type="pic" idx="3"/>
          </p:nvPr>
        </p:nvSpPr>
        <p:spPr/>
        <p:txBody>
          <a:bodyPr/>
          <a:lstStyle/>
          <a:p>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1"/>
          <p:cNvSpPr txBox="1">
            <a:spLocks noGrp="1"/>
          </p:cNvSpPr>
          <p:nvPr>
            <p:ph type="body" idx="1"/>
          </p:nvPr>
        </p:nvSpPr>
        <p:spPr>
          <a:xfrm>
            <a:off x="5551980" y="430306"/>
            <a:ext cx="5725620" cy="607807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200"/>
              <a:buNone/>
            </a:pPr>
            <a:endParaRPr dirty="0"/>
          </a:p>
          <a:p>
            <a:pPr marL="0" lvl="0" indent="0" algn="l" rtl="0">
              <a:lnSpc>
                <a:spcPct val="90000"/>
              </a:lnSpc>
              <a:spcBef>
                <a:spcPts val="0"/>
              </a:spcBef>
              <a:spcAft>
                <a:spcPts val="0"/>
              </a:spcAft>
              <a:buClr>
                <a:schemeClr val="lt1"/>
              </a:buClr>
              <a:buSzPts val="2200"/>
              <a:buNone/>
            </a:pPr>
            <a:endParaRPr dirty="0"/>
          </a:p>
          <a:p>
            <a:pPr marL="0" lvl="0" indent="0" algn="l" rtl="0">
              <a:lnSpc>
                <a:spcPct val="90000"/>
              </a:lnSpc>
              <a:spcBef>
                <a:spcPts val="0"/>
              </a:spcBef>
              <a:spcAft>
                <a:spcPts val="0"/>
              </a:spcAft>
              <a:buClr>
                <a:schemeClr val="lt1"/>
              </a:buClr>
              <a:buSzPts val="2200"/>
              <a:buNone/>
            </a:pPr>
            <a:endParaRPr dirty="0"/>
          </a:p>
          <a:p>
            <a:pPr marL="0" lvl="0" indent="0" algn="just" rtl="0">
              <a:lnSpc>
                <a:spcPct val="90000"/>
              </a:lnSpc>
              <a:spcBef>
                <a:spcPts val="0"/>
              </a:spcBef>
              <a:spcAft>
                <a:spcPts val="0"/>
              </a:spcAft>
              <a:buClr>
                <a:schemeClr val="lt1"/>
              </a:buClr>
              <a:buSzPts val="2200"/>
              <a:buNone/>
            </a:pPr>
            <a:r>
              <a:rPr lang="pl-PL" dirty="0"/>
              <a:t>„Interesariusz” odnosi się do każdej osoby, grupy lub organizacji, która jest zainteresowana działaniami i decyzjami firmy lub ma na nie wpływ. Skuteczna komunikacja i zaangażowanie interesariuszy mają zasadnicze znaczenie dla powodzenia inicjatyw na rzecz zrównoważonego rozwoju w mikroprzedsiębiorstwach</a:t>
            </a:r>
            <a:r>
              <a:rPr lang="en-US" dirty="0"/>
              <a:t>.</a:t>
            </a:r>
            <a:endParaRPr dirty="0"/>
          </a:p>
          <a:p>
            <a:pPr marL="0" lvl="0" indent="0" algn="just" rtl="0">
              <a:lnSpc>
                <a:spcPct val="90000"/>
              </a:lnSpc>
              <a:spcBef>
                <a:spcPts val="1000"/>
              </a:spcBef>
              <a:spcAft>
                <a:spcPts val="0"/>
              </a:spcAft>
              <a:buClr>
                <a:schemeClr val="lt1"/>
              </a:buClr>
              <a:buSzPts val="2200"/>
              <a:buNone/>
            </a:pPr>
            <a:r>
              <a:rPr lang="pl-PL" dirty="0"/>
              <a:t>Obejmuje to regularne informowanie interesariuszy o praktykach firmy w zakresie zrównoważonego rozwoju oraz o tym, w jaki sposób wysiłki te przyczyniają się do realizacji szerszych celów środowiskowych i społecznych</a:t>
            </a:r>
            <a:r>
              <a:rPr lang="en-US" dirty="0"/>
              <a:t>.</a:t>
            </a:r>
            <a:endParaRPr dirty="0"/>
          </a:p>
        </p:txBody>
      </p:sp>
      <p:sp>
        <p:nvSpPr>
          <p:cNvPr id="493" name="Google Shape;493;p31"/>
          <p:cNvSpPr txBox="1">
            <a:spLocks noGrp="1"/>
          </p:cNvSpPr>
          <p:nvPr>
            <p:ph type="body" idx="2"/>
          </p:nvPr>
        </p:nvSpPr>
        <p:spPr>
          <a:xfrm>
            <a:off x="5361066" y="211198"/>
            <a:ext cx="6064316" cy="106179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800"/>
              <a:buNone/>
            </a:pPr>
            <a:r>
              <a:rPr lang="en-US" sz="3000" dirty="0" err="1"/>
              <a:t>Strategie</a:t>
            </a:r>
            <a:r>
              <a:rPr lang="en-US" sz="3000" dirty="0"/>
              <a:t> </a:t>
            </a:r>
            <a:r>
              <a:rPr lang="en-US" sz="3000" dirty="0" err="1"/>
              <a:t>dla</a:t>
            </a:r>
            <a:r>
              <a:rPr lang="en-US" sz="3000" dirty="0"/>
              <a:t> </a:t>
            </a:r>
            <a:r>
              <a:rPr lang="en-US" sz="3000" dirty="0" err="1"/>
              <a:t>interesariuszy</a:t>
            </a:r>
            <a:endParaRPr lang="pl-PL" sz="3000" dirty="0"/>
          </a:p>
          <a:p>
            <a:pPr marL="0" lvl="0" indent="0" algn="ctr" rtl="0">
              <a:lnSpc>
                <a:spcPct val="90000"/>
              </a:lnSpc>
              <a:spcBef>
                <a:spcPts val="0"/>
              </a:spcBef>
              <a:spcAft>
                <a:spcPts val="0"/>
              </a:spcAft>
              <a:buClr>
                <a:schemeClr val="lt1"/>
              </a:buClr>
              <a:buSzPts val="2800"/>
              <a:buNone/>
            </a:pPr>
            <a:r>
              <a:rPr lang="en-US" sz="3000" dirty="0" err="1"/>
              <a:t>Zaangażowanie</a:t>
            </a:r>
            <a:endParaRPr sz="3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97"/>
          <p:cNvSpPr txBox="1">
            <a:spLocks noGrp="1"/>
          </p:cNvSpPr>
          <p:nvPr>
            <p:ph type="body" idx="1"/>
          </p:nvPr>
        </p:nvSpPr>
        <p:spPr>
          <a:xfrm>
            <a:off x="5733654" y="251012"/>
            <a:ext cx="5361066" cy="588084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lt1"/>
              </a:buClr>
              <a:buSzPts val="2200"/>
              <a:buNone/>
            </a:pPr>
            <a:r>
              <a:rPr lang="en-US" sz="3600" b="1" dirty="0" err="1"/>
              <a:t>Narzędzia</a:t>
            </a:r>
            <a:r>
              <a:rPr lang="en-US" sz="3600" b="1" dirty="0"/>
              <a:t> </a:t>
            </a:r>
            <a:r>
              <a:rPr lang="en-US" sz="3600" b="1" dirty="0" err="1"/>
              <a:t>skutecznej</a:t>
            </a:r>
            <a:r>
              <a:rPr lang="en-US" sz="3600" b="1" dirty="0"/>
              <a:t> </a:t>
            </a:r>
            <a:r>
              <a:rPr lang="en-US" sz="3600" b="1" dirty="0" err="1"/>
              <a:t>komunikacji</a:t>
            </a:r>
            <a:endParaRPr lang="pl-PL" sz="3600" b="1" dirty="0"/>
          </a:p>
          <a:p>
            <a:pPr marL="0" lvl="0" indent="0" algn="l" rtl="0">
              <a:lnSpc>
                <a:spcPct val="90000"/>
              </a:lnSpc>
              <a:spcBef>
                <a:spcPts val="1000"/>
              </a:spcBef>
              <a:spcAft>
                <a:spcPts val="0"/>
              </a:spcAft>
              <a:buClr>
                <a:schemeClr val="lt1"/>
              </a:buClr>
              <a:buSzPts val="2200"/>
              <a:buNone/>
            </a:pPr>
            <a:r>
              <a:rPr lang="pl-PL" b="1" dirty="0"/>
              <a:t>Raporty zrównoważonego rozwoju: </a:t>
            </a:r>
            <a:r>
              <a:rPr lang="pl-PL" dirty="0"/>
              <a:t>Dostosowane do kontekstu małych firm, raporty mogą koncentrować się na konkretnych osiągnięciach w zakresie zrównoważonego rozwoju, wyzwaniach i przyszłych celach</a:t>
            </a:r>
            <a:r>
              <a:rPr lang="en-US" dirty="0"/>
              <a:t>.</a:t>
            </a:r>
            <a:endParaRPr dirty="0"/>
          </a:p>
          <a:p>
            <a:pPr marL="0" lvl="0" indent="0" algn="just" rtl="0">
              <a:lnSpc>
                <a:spcPct val="90000"/>
              </a:lnSpc>
              <a:spcBef>
                <a:spcPts val="1000"/>
              </a:spcBef>
              <a:spcAft>
                <a:spcPts val="0"/>
              </a:spcAft>
              <a:buClr>
                <a:schemeClr val="lt1"/>
              </a:buClr>
              <a:buSzPts val="2200"/>
              <a:buNone/>
            </a:pPr>
            <a:endParaRPr dirty="0"/>
          </a:p>
          <a:p>
            <a:pPr marL="0" lvl="0" indent="0" algn="just" rtl="0">
              <a:lnSpc>
                <a:spcPct val="90000"/>
              </a:lnSpc>
              <a:spcBef>
                <a:spcPts val="1000"/>
              </a:spcBef>
              <a:spcAft>
                <a:spcPts val="0"/>
              </a:spcAft>
              <a:buClr>
                <a:schemeClr val="lt1"/>
              </a:buClr>
              <a:buSzPts val="2200"/>
              <a:buNone/>
            </a:pPr>
            <a:r>
              <a:rPr lang="pl-PL" b="1" dirty="0"/>
              <a:t>Platformy cyfrowe: </a:t>
            </a:r>
            <a:r>
              <a:rPr lang="pl-PL" dirty="0"/>
              <a:t>Wykorzystanie mediów społecznościowych i innych platform internetowych do dzielenia się aktualizacjami i angażowania zarówno lokalnych, jak i międzynarodowych klientów i dostawców</a:t>
            </a:r>
            <a:r>
              <a:rPr lang="en-US" b="1" dirty="0"/>
              <a:t>.</a:t>
            </a:r>
            <a:endParaRPr b="1" dirty="0"/>
          </a:p>
          <a:p>
            <a:pPr marL="457200" marR="0" lvl="0" indent="-228600" algn="l" rtl="0">
              <a:lnSpc>
                <a:spcPct val="90000"/>
              </a:lnSpc>
              <a:spcBef>
                <a:spcPts val="1000"/>
              </a:spcBef>
              <a:spcAft>
                <a:spcPts val="0"/>
              </a:spcAft>
              <a:buClr>
                <a:schemeClr val="lt1"/>
              </a:buClr>
              <a:buSzPts val="2400"/>
              <a:buFont typeface="Arial"/>
              <a:buNone/>
            </a:pP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98"/>
          <p:cNvSpPr txBox="1">
            <a:spLocks noGrp="1"/>
          </p:cNvSpPr>
          <p:nvPr>
            <p:ph type="body" idx="1"/>
          </p:nvPr>
        </p:nvSpPr>
        <p:spPr>
          <a:xfrm>
            <a:off x="304801" y="1875058"/>
            <a:ext cx="5486400" cy="389821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200"/>
              <a:buNone/>
            </a:pPr>
            <a:r>
              <a:rPr lang="pl-PL" b="1" dirty="0"/>
              <a:t>Korzyści płynące z przejrzystej komunikacji</a:t>
            </a:r>
            <a:r>
              <a:rPr lang="en-US" b="1" dirty="0"/>
              <a:t>:</a:t>
            </a:r>
            <a:endParaRPr dirty="0"/>
          </a:p>
          <a:p>
            <a:pPr marL="0" lvl="0" indent="0" algn="just" rtl="0">
              <a:lnSpc>
                <a:spcPct val="90000"/>
              </a:lnSpc>
              <a:spcBef>
                <a:spcPts val="1000"/>
              </a:spcBef>
              <a:spcAft>
                <a:spcPts val="0"/>
              </a:spcAft>
              <a:buClr>
                <a:schemeClr val="lt1"/>
              </a:buClr>
              <a:buSzPts val="2200"/>
              <a:buNone/>
            </a:pPr>
            <a:r>
              <a:rPr lang="pl-PL" dirty="0"/>
              <a:t>Przejrzysta komunikacja może budować zaufanie i poprawiać reputację małego lub mikroprzedsiębiorstwa na rynku UE. Przyciąga klientów świadomych ekologicznie i może poprawić relacje z organami regulacyjnymi poprzez wykazanie zgodności i zaangażowania w zrównoważony rozwój</a:t>
            </a:r>
            <a:r>
              <a:rPr lang="en-US" dirty="0"/>
              <a:t>.</a:t>
            </a:r>
            <a:endParaRPr dirty="0"/>
          </a:p>
        </p:txBody>
      </p:sp>
      <p:sp>
        <p:nvSpPr>
          <p:cNvPr id="507" name="Google Shape;507;p98"/>
          <p:cNvSpPr txBox="1">
            <a:spLocks noGrp="1"/>
          </p:cNvSpPr>
          <p:nvPr>
            <p:ph type="body" idx="2"/>
          </p:nvPr>
        </p:nvSpPr>
        <p:spPr>
          <a:xfrm>
            <a:off x="-107576" y="540862"/>
            <a:ext cx="6122894" cy="1214786"/>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US" sz="3600" dirty="0" err="1"/>
              <a:t>Komunikacja</a:t>
            </a:r>
            <a:r>
              <a:rPr lang="en-US" sz="3600" dirty="0"/>
              <a:t> </a:t>
            </a:r>
            <a:r>
              <a:rPr lang="en-US" sz="3600" dirty="0" err="1"/>
              <a:t>i</a:t>
            </a:r>
            <a:r>
              <a:rPr lang="en-US" sz="3600" dirty="0"/>
              <a:t> </a:t>
            </a:r>
            <a:r>
              <a:rPr lang="en-US" sz="3600" dirty="0" err="1"/>
              <a:t>zaangażowanie</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99"/>
          <p:cNvSpPr txBox="1">
            <a:spLocks noGrp="1"/>
          </p:cNvSpPr>
          <p:nvPr>
            <p:ph type="body" idx="1"/>
          </p:nvPr>
        </p:nvSpPr>
        <p:spPr>
          <a:xfrm>
            <a:off x="224119" y="564776"/>
            <a:ext cx="5602940" cy="544655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lt1"/>
              </a:buClr>
              <a:buSzPts val="2200"/>
              <a:buNone/>
            </a:pPr>
            <a:r>
              <a:rPr lang="en-US" b="1" dirty="0" err="1"/>
              <a:t>Tworzenie</a:t>
            </a:r>
            <a:r>
              <a:rPr lang="en-US" b="1" dirty="0"/>
              <a:t> </a:t>
            </a:r>
            <a:r>
              <a:rPr lang="en-US" b="1" dirty="0" err="1"/>
              <a:t>wartości</a:t>
            </a:r>
            <a:r>
              <a:rPr lang="en-US" b="1" dirty="0"/>
              <a:t> </a:t>
            </a:r>
            <a:r>
              <a:rPr lang="en-US" b="1" dirty="0" err="1"/>
              <a:t>poprzez</a:t>
            </a:r>
            <a:r>
              <a:rPr lang="en-US" b="1" dirty="0"/>
              <a:t> </a:t>
            </a:r>
            <a:r>
              <a:rPr lang="en-US" b="1" dirty="0" err="1"/>
              <a:t>zaangażowanie</a:t>
            </a:r>
            <a:r>
              <a:rPr lang="en-US" b="1" dirty="0"/>
              <a:t>:</a:t>
            </a:r>
            <a:endParaRPr dirty="0"/>
          </a:p>
          <a:p>
            <a:pPr marL="0" lvl="0" indent="0" algn="just" rtl="0">
              <a:lnSpc>
                <a:spcPct val="90000"/>
              </a:lnSpc>
              <a:spcBef>
                <a:spcPts val="1000"/>
              </a:spcBef>
              <a:spcAft>
                <a:spcPts val="0"/>
              </a:spcAft>
              <a:buClr>
                <a:schemeClr val="lt1"/>
              </a:buClr>
              <a:buSzPts val="2200"/>
              <a:buNone/>
            </a:pPr>
            <a:r>
              <a:rPr lang="pl-PL" dirty="0"/>
              <a:t>W przypadku mikroprzedsiębiorstw angażowanie interesariuszy, takich jak społeczności lokalne, dostawcy i klienci, może prowadzić do korzystnej współpracy i innowacji w zakresie zrównoważonego rozwoju. Takie zaangażowanie pomaga dostosować praktyki biznesowe do wartości społeczności i oczekiwań rynku, co jest szczególnie cenne w zróżnicowanym krajobrazie kulturowym UE</a:t>
            </a:r>
            <a:r>
              <a:rPr lang="en-US" dirty="0"/>
              <a:t>.</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70" name="Google Shape;570;p40"/>
          <p:cNvSpPr txBox="1">
            <a:spLocks noGrp="1"/>
          </p:cNvSpPr>
          <p:nvPr>
            <p:ph type="body" idx="1"/>
          </p:nvPr>
        </p:nvSpPr>
        <p:spPr>
          <a:xfrm>
            <a:off x="7708195" y="686123"/>
            <a:ext cx="2549025" cy="143528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9600"/>
              <a:buNone/>
            </a:pPr>
            <a:r>
              <a:rPr lang="en-US" dirty="0"/>
              <a:t>02.4</a:t>
            </a:r>
            <a:endParaRPr dirty="0"/>
          </a:p>
        </p:txBody>
      </p:sp>
      <p:sp>
        <p:nvSpPr>
          <p:cNvPr id="571" name="Google Shape;571;p40"/>
          <p:cNvSpPr/>
          <p:nvPr/>
        </p:nvSpPr>
        <p:spPr>
          <a:xfrm>
            <a:off x="5722297" y="4461934"/>
            <a:ext cx="5286362" cy="1561717"/>
          </a:xfrm>
          <a:prstGeom prst="rect">
            <a:avLst/>
          </a:prstGeom>
          <a:solidFill>
            <a:schemeClr val="lt1"/>
          </a:solidFill>
          <a:ln>
            <a:noFill/>
          </a:ln>
        </p:spPr>
        <p:txBody>
          <a:bodyPr spcFirstLastPara="1" wrap="square" lIns="91425" tIns="45700" rIns="91425" bIns="45700" anchor="ctr" anchorCtr="0">
            <a:noAutofit/>
          </a:bodyPr>
          <a:lstStyle/>
          <a:p>
            <a:pPr>
              <a:buSzPts val="529"/>
            </a:pPr>
            <a:r>
              <a:rPr lang="pl-PL" sz="3200" b="1" i="0" u="none" strike="noStrike" cap="none" dirty="0">
                <a:solidFill>
                  <a:srgbClr val="73B64B"/>
                </a:solidFill>
                <a:latin typeface="Calibri"/>
                <a:ea typeface="Calibri"/>
                <a:cs typeface="Calibri"/>
                <a:sym typeface="Calibri"/>
              </a:rPr>
              <a:t>Temat 4: Pomiar wydajności i konkurencyjność biznesowa</a:t>
            </a:r>
            <a:endParaRPr sz="529" b="0"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1992527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Google Shape;239;p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01</a:t>
            </a:r>
            <a:endParaRPr/>
          </a:p>
        </p:txBody>
      </p:sp>
      <p:sp>
        <p:nvSpPr>
          <p:cNvPr id="240" name="Google Shape;240;p4"/>
          <p:cNvSpPr/>
          <p:nvPr/>
        </p:nvSpPr>
        <p:spPr>
          <a:xfrm>
            <a:off x="5988116" y="475965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41" name="Google Shape;241;p4"/>
          <p:cNvSpPr txBox="1"/>
          <p:nvPr/>
        </p:nvSpPr>
        <p:spPr>
          <a:xfrm>
            <a:off x="6194169" y="4823363"/>
            <a:ext cx="452182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ZRÓWNOWAŻONE OPERACJE BIZNESOWE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4"/>
          <p:cNvSpPr txBox="1">
            <a:spLocks noGrp="1"/>
          </p:cNvSpPr>
          <p:nvPr>
            <p:ph type="body" idx="1"/>
          </p:nvPr>
        </p:nvSpPr>
        <p:spPr>
          <a:xfrm>
            <a:off x="70086" y="923737"/>
            <a:ext cx="5943505" cy="582668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sz="2200" dirty="0"/>
              <a:t>Pomiar wyników w zakresie zrównoważonego rozwoju ma zasadnicze znaczenie dla zgodności                  z przepisami oraz dla usprawnienia procesów biznesowych i utrzymania przewagi konkurencyjnej, szczególnie w przypadku mikroprzedsiębiorstw działających na konkurencyjnym rynku UE</a:t>
            </a:r>
            <a:r>
              <a:rPr lang="en-US" sz="2200" dirty="0"/>
              <a:t>. </a:t>
            </a:r>
            <a:endParaRPr sz="2200" dirty="0"/>
          </a:p>
          <a:p>
            <a:pPr marL="0" lvl="0" indent="0" algn="just" rtl="0">
              <a:lnSpc>
                <a:spcPct val="90000"/>
              </a:lnSpc>
              <a:spcBef>
                <a:spcPts val="1000"/>
              </a:spcBef>
              <a:spcAft>
                <a:spcPts val="0"/>
              </a:spcAft>
              <a:buClr>
                <a:schemeClr val="lt1"/>
              </a:buClr>
              <a:buSzPts val="2200"/>
              <a:buNone/>
            </a:pPr>
            <a:r>
              <a:rPr lang="pl-PL" sz="2200" dirty="0"/>
              <a:t>Zazwyczaj wiąże się to z oceną tego, jak dobrze firma dostosowuje zrównoważone praktyki do swojej działalności oraz wpływu tych praktyk na wyniki środowiskowe i społeczne. Trzy metody, które chcielibyśmy zasugerować firmom do wdrożenia to</a:t>
            </a:r>
            <a:r>
              <a:rPr lang="en-US" sz="2200" dirty="0"/>
              <a:t>:</a:t>
            </a:r>
            <a:endParaRPr sz="2200" dirty="0"/>
          </a:p>
          <a:p>
            <a:pPr marL="114300" lvl="0" indent="-114300" algn="just" rtl="0">
              <a:lnSpc>
                <a:spcPct val="90000"/>
              </a:lnSpc>
              <a:spcBef>
                <a:spcPts val="1000"/>
              </a:spcBef>
              <a:spcAft>
                <a:spcPts val="0"/>
              </a:spcAft>
              <a:buClr>
                <a:schemeClr val="lt1"/>
              </a:buClr>
              <a:buSzPts val="2200"/>
              <a:buFont typeface="Arial"/>
              <a:buChar char="•"/>
            </a:pPr>
            <a:r>
              <a:rPr lang="en-US" sz="2200" dirty="0" err="1"/>
              <a:t>Wskaźniki</a:t>
            </a:r>
            <a:r>
              <a:rPr lang="en-US" sz="2200" dirty="0"/>
              <a:t> </a:t>
            </a:r>
            <a:r>
              <a:rPr lang="en-US" sz="2200" dirty="0" err="1"/>
              <a:t>zrównoważonego</a:t>
            </a:r>
            <a:r>
              <a:rPr lang="en-US" sz="2200" dirty="0"/>
              <a:t> </a:t>
            </a:r>
            <a:r>
              <a:rPr lang="en-US" sz="2200" dirty="0" err="1"/>
              <a:t>rozwoju</a:t>
            </a:r>
            <a:endParaRPr lang="pl-PL" sz="2200" dirty="0"/>
          </a:p>
          <a:p>
            <a:pPr marL="114300" lvl="0" indent="-114300" algn="just" rtl="0">
              <a:lnSpc>
                <a:spcPct val="90000"/>
              </a:lnSpc>
              <a:spcBef>
                <a:spcPts val="1000"/>
              </a:spcBef>
              <a:spcAft>
                <a:spcPts val="0"/>
              </a:spcAft>
              <a:buClr>
                <a:schemeClr val="lt1"/>
              </a:buClr>
              <a:buSzPts val="2200"/>
              <a:buFont typeface="Arial"/>
              <a:buChar char="•"/>
            </a:pPr>
            <a:r>
              <a:rPr lang="en-US" sz="2200" dirty="0" err="1"/>
              <a:t>Ocena</a:t>
            </a:r>
            <a:r>
              <a:rPr lang="en-US" sz="2200" dirty="0"/>
              <a:t> </a:t>
            </a:r>
            <a:r>
              <a:rPr lang="en-US" sz="2200" dirty="0" err="1"/>
              <a:t>cyklu</a:t>
            </a:r>
            <a:r>
              <a:rPr lang="en-US" sz="2200" dirty="0"/>
              <a:t> </a:t>
            </a:r>
            <a:r>
              <a:rPr lang="en-US" sz="2200" dirty="0" err="1"/>
              <a:t>życia</a:t>
            </a:r>
            <a:r>
              <a:rPr lang="en-US" sz="2200" dirty="0"/>
              <a:t> </a:t>
            </a:r>
            <a:r>
              <a:rPr lang="en-US" sz="2200" dirty="0" err="1"/>
              <a:t>produktu</a:t>
            </a:r>
            <a:r>
              <a:rPr lang="en-US" sz="2200" dirty="0"/>
              <a:t>(LCA)</a:t>
            </a:r>
            <a:endParaRPr sz="2200" dirty="0"/>
          </a:p>
          <a:p>
            <a:pPr marL="114300" lvl="0" indent="-114300" algn="just" rtl="0">
              <a:lnSpc>
                <a:spcPct val="90000"/>
              </a:lnSpc>
              <a:spcBef>
                <a:spcPts val="1000"/>
              </a:spcBef>
              <a:spcAft>
                <a:spcPts val="0"/>
              </a:spcAft>
              <a:buClr>
                <a:schemeClr val="lt1"/>
              </a:buClr>
              <a:buSzPts val="2200"/>
              <a:buFont typeface="Arial"/>
              <a:buChar char="•"/>
            </a:pPr>
            <a:r>
              <a:rPr lang="pl-PL" sz="2200" dirty="0"/>
              <a:t>Raportowanie środowiskowe, społeczne                            i dotyczące ładu korporacyjnego (ESG)</a:t>
            </a:r>
            <a:endParaRPr sz="2200" dirty="0"/>
          </a:p>
        </p:txBody>
      </p:sp>
      <p:sp>
        <p:nvSpPr>
          <p:cNvPr id="530" name="Google Shape;530;p34"/>
          <p:cNvSpPr txBox="1">
            <a:spLocks noGrp="1"/>
          </p:cNvSpPr>
          <p:nvPr>
            <p:ph type="body" idx="2"/>
          </p:nvPr>
        </p:nvSpPr>
        <p:spPr>
          <a:xfrm>
            <a:off x="1" y="29696"/>
            <a:ext cx="6236076"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pl-PL" sz="3200" dirty="0"/>
              <a:t>Znaczenie pomiaru wyników w zakresie zrównoważonego rozwoju</a:t>
            </a:r>
            <a:endParaRPr sz="3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00"/>
          <p:cNvSpPr txBox="1">
            <a:spLocks noGrp="1"/>
          </p:cNvSpPr>
          <p:nvPr>
            <p:ph type="body" idx="1"/>
          </p:nvPr>
        </p:nvSpPr>
        <p:spPr>
          <a:xfrm>
            <a:off x="633933" y="340659"/>
            <a:ext cx="10363200" cy="1210175"/>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US" sz="3600" dirty="0" err="1"/>
              <a:t>Wskaźniki</a:t>
            </a:r>
            <a:r>
              <a:rPr lang="en-US" sz="3600" dirty="0"/>
              <a:t> </a:t>
            </a:r>
            <a:r>
              <a:rPr lang="en-US" sz="3600" dirty="0" err="1"/>
              <a:t>zrównoważonego</a:t>
            </a:r>
            <a:r>
              <a:rPr lang="en-US" sz="3600" dirty="0"/>
              <a:t> </a:t>
            </a:r>
            <a:r>
              <a:rPr lang="en-US" sz="3600" dirty="0" err="1"/>
              <a:t>rozwoju</a:t>
            </a:r>
            <a:endParaRPr lang="pl-PL" sz="3600" dirty="0"/>
          </a:p>
          <a:p>
            <a:pPr marL="457200" lvl="0" indent="-228600" algn="ctr" rtl="0">
              <a:lnSpc>
                <a:spcPct val="90000"/>
              </a:lnSpc>
              <a:spcBef>
                <a:spcPts val="1000"/>
              </a:spcBef>
              <a:spcAft>
                <a:spcPts val="0"/>
              </a:spcAft>
              <a:buSzPts val="3600"/>
              <a:buNone/>
            </a:pPr>
            <a:r>
              <a:rPr lang="en-US" sz="3000" b="1" dirty="0" err="1"/>
              <a:t>Kluczowe</a:t>
            </a:r>
            <a:r>
              <a:rPr lang="en-US" sz="3000" b="1" dirty="0"/>
              <a:t> </a:t>
            </a:r>
            <a:r>
              <a:rPr lang="en-US" sz="3000" b="1" dirty="0" err="1"/>
              <a:t>wskaźniki</a:t>
            </a:r>
            <a:r>
              <a:rPr lang="en-US" sz="3000" b="1" dirty="0"/>
              <a:t> </a:t>
            </a:r>
            <a:r>
              <a:rPr lang="en-US" sz="3000" b="1" dirty="0" err="1"/>
              <a:t>wydajności</a:t>
            </a:r>
            <a:r>
              <a:rPr lang="en-US" sz="3000" b="1" dirty="0"/>
              <a:t> (KPIs)</a:t>
            </a:r>
            <a:endParaRPr sz="3000" dirty="0"/>
          </a:p>
          <a:p>
            <a:pPr marL="457200" marR="0" lvl="0" indent="-228600" algn="l" rtl="0">
              <a:lnSpc>
                <a:spcPct val="90000"/>
              </a:lnSpc>
              <a:spcBef>
                <a:spcPts val="1000"/>
              </a:spcBef>
              <a:spcAft>
                <a:spcPts val="0"/>
              </a:spcAft>
              <a:buClr>
                <a:srgbClr val="73B64B"/>
              </a:buClr>
              <a:buSzPts val="3600"/>
              <a:buFont typeface="Arial"/>
              <a:buNone/>
            </a:pPr>
            <a:endParaRPr dirty="0"/>
          </a:p>
          <a:p>
            <a:pPr marL="457200" marR="0" lvl="0" indent="-228600" algn="l" rtl="0">
              <a:lnSpc>
                <a:spcPct val="90000"/>
              </a:lnSpc>
              <a:spcBef>
                <a:spcPts val="1000"/>
              </a:spcBef>
              <a:spcAft>
                <a:spcPts val="0"/>
              </a:spcAft>
              <a:buClr>
                <a:srgbClr val="73B64B"/>
              </a:buClr>
              <a:buSzPts val="3600"/>
              <a:buFont typeface="Arial"/>
              <a:buNone/>
            </a:pPr>
            <a:endParaRPr dirty="0"/>
          </a:p>
        </p:txBody>
      </p:sp>
      <p:sp>
        <p:nvSpPr>
          <p:cNvPr id="537" name="Google Shape;537;p100"/>
          <p:cNvSpPr txBox="1">
            <a:spLocks noGrp="1"/>
          </p:cNvSpPr>
          <p:nvPr>
            <p:ph type="body" idx="2"/>
          </p:nvPr>
        </p:nvSpPr>
        <p:spPr>
          <a:xfrm>
            <a:off x="696686" y="1550834"/>
            <a:ext cx="10495500" cy="4819736"/>
          </a:xfrm>
          <a:prstGeom prst="rect">
            <a:avLst/>
          </a:prstGeom>
          <a:noFill/>
          <a:ln>
            <a:noFill/>
          </a:ln>
        </p:spPr>
        <p:txBody>
          <a:bodyPr spcFirstLastPara="1" wrap="square" lIns="91425" tIns="45700" rIns="91425" bIns="45700" anchor="t" anchorCtr="0">
            <a:noAutofit/>
          </a:bodyPr>
          <a:lstStyle/>
          <a:p>
            <a:pPr marL="457200" lvl="0" indent="-381000" algn="just" rtl="0">
              <a:lnSpc>
                <a:spcPct val="90000"/>
              </a:lnSpc>
              <a:spcBef>
                <a:spcPts val="1000"/>
              </a:spcBef>
              <a:spcAft>
                <a:spcPts val="0"/>
              </a:spcAft>
              <a:buSzPts val="2400"/>
              <a:buChar char="●"/>
            </a:pPr>
            <a:r>
              <a:rPr lang="pl-PL" sz="2400" dirty="0"/>
              <a:t>Aby skutecznie monitorować zrównoważony rozwój, mikroprzedsiębiorstwa mogą korzystać z kluczowych wskaźników wydajności (KPI), które śledzą różne aspekty ich wpływu na środowisko. Powszechnie mierzone wskaźniki mogą obejmować</a:t>
            </a:r>
            <a:r>
              <a:rPr lang="en-US" sz="2400" dirty="0"/>
              <a:t>:</a:t>
            </a:r>
            <a:endParaRPr dirty="0"/>
          </a:p>
          <a:p>
            <a:pPr marL="457200" lvl="0" indent="-381000" algn="just" rtl="0">
              <a:lnSpc>
                <a:spcPct val="90000"/>
              </a:lnSpc>
              <a:spcBef>
                <a:spcPts val="0"/>
              </a:spcBef>
              <a:spcAft>
                <a:spcPts val="0"/>
              </a:spcAft>
              <a:buSzPts val="2400"/>
              <a:buChar char="●"/>
            </a:pPr>
            <a:r>
              <a:rPr lang="pl-PL" sz="2400" dirty="0"/>
              <a:t>Ślad węglowy: Określa całkowitą emisję gazów cieplarnianych spowodowaną bezpośrednio i pośrednio przez firmę</a:t>
            </a:r>
            <a:r>
              <a:rPr lang="en-US" sz="2400" dirty="0"/>
              <a:t>.</a:t>
            </a:r>
            <a:endParaRPr dirty="0"/>
          </a:p>
          <a:p>
            <a:pPr marL="457200" lvl="0" indent="-381000" algn="just" rtl="0">
              <a:lnSpc>
                <a:spcPct val="90000"/>
              </a:lnSpc>
              <a:spcBef>
                <a:spcPts val="0"/>
              </a:spcBef>
              <a:spcAft>
                <a:spcPts val="0"/>
              </a:spcAft>
              <a:buSzPts val="2400"/>
              <a:buChar char="●"/>
            </a:pPr>
            <a:r>
              <a:rPr lang="pl-PL" sz="2400" dirty="0"/>
              <a:t>Zużycie energii: Monitoruje ilość zużywanej energii, dążąc do zmniejszenia jej zużycia w miarę upływu czasu dzięki bardziej wydajnym praktykom i technologiom</a:t>
            </a:r>
            <a:r>
              <a:rPr lang="en-US" sz="2400" dirty="0"/>
              <a:t>.</a:t>
            </a:r>
            <a:endParaRPr dirty="0"/>
          </a:p>
          <a:p>
            <a:pPr marL="457200" lvl="0" indent="-381000" algn="just" rtl="0">
              <a:lnSpc>
                <a:spcPct val="90000"/>
              </a:lnSpc>
              <a:spcBef>
                <a:spcPts val="0"/>
              </a:spcBef>
              <a:spcAft>
                <a:spcPts val="0"/>
              </a:spcAft>
              <a:buSzPts val="2400"/>
              <a:buChar char="●"/>
            </a:pPr>
            <a:r>
              <a:rPr lang="pl-PL" sz="2400" dirty="0"/>
              <a:t>Redukcja odpadów: Śledzi redukcję ilości wytwarzanych odpadów poprzez recykling i strategie zarządzania odpadami</a:t>
            </a:r>
            <a:r>
              <a:rPr lang="en-US" sz="2400" dirty="0"/>
              <a:t>.</a:t>
            </a:r>
            <a:endParaRPr dirty="0"/>
          </a:p>
          <a:p>
            <a:pPr marL="457200" lvl="0" indent="-381000" algn="just" rtl="0">
              <a:lnSpc>
                <a:spcPct val="90000"/>
              </a:lnSpc>
              <a:spcBef>
                <a:spcPts val="0"/>
              </a:spcBef>
              <a:spcAft>
                <a:spcPts val="0"/>
              </a:spcAft>
              <a:buSzPts val="2400"/>
              <a:buChar char="●"/>
            </a:pPr>
            <a:r>
              <a:rPr lang="pl-PL" sz="2400" dirty="0"/>
              <a:t>Efektywność wykorzystania wody: Mierzy zużycie wody i identyfikuje możliwości jej oszczędzania, co jest ważne dla obszarów borykających się z niedoborem wody</a:t>
            </a:r>
            <a:r>
              <a:rPr lang="en-US" sz="2400" dirty="0"/>
              <a:t>.</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101"/>
          <p:cNvSpPr txBox="1">
            <a:spLocks noGrp="1"/>
          </p:cNvSpPr>
          <p:nvPr>
            <p:ph type="body" idx="1"/>
          </p:nvPr>
        </p:nvSpPr>
        <p:spPr>
          <a:xfrm>
            <a:off x="904856" y="420914"/>
            <a:ext cx="10052954" cy="717604"/>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pl-PL" sz="3000" dirty="0"/>
              <a:t>Ocena cyklu życia produktu (LCA)</a:t>
            </a:r>
            <a:endParaRPr sz="3000" dirty="0"/>
          </a:p>
        </p:txBody>
      </p:sp>
      <p:sp>
        <p:nvSpPr>
          <p:cNvPr id="543" name="Google Shape;543;p101"/>
          <p:cNvSpPr txBox="1">
            <a:spLocks noGrp="1"/>
          </p:cNvSpPr>
          <p:nvPr>
            <p:ph type="body" idx="2"/>
          </p:nvPr>
        </p:nvSpPr>
        <p:spPr>
          <a:xfrm>
            <a:off x="904856" y="1138518"/>
            <a:ext cx="10052954" cy="520337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sz="2400" dirty="0"/>
              <a:t>Ocena cyklu życia (LCA) jest kluczowym narzędziem wykorzystywanym do oceny aspektów środowiskowych i potencjalnego wpływu związanego z produktem, procesem lub usługą w całym cyklu życia. Pomaga firmom podejmować świadome decyzje dotyczące projektowania produktów, wyboru materiałów i zarządzania po zakończeniu eksploatacji w celu zminimalizowania wpływu na środowisko. Obejmuje to</a:t>
            </a:r>
            <a:r>
              <a:rPr lang="en-US" sz="2400" dirty="0"/>
              <a:t>:</a:t>
            </a:r>
            <a:endParaRPr dirty="0"/>
          </a:p>
          <a:p>
            <a:pPr marL="457200" lvl="0" indent="-381000" algn="just" rtl="0">
              <a:lnSpc>
                <a:spcPct val="90000"/>
              </a:lnSpc>
              <a:spcBef>
                <a:spcPts val="1000"/>
              </a:spcBef>
              <a:spcAft>
                <a:spcPts val="0"/>
              </a:spcAft>
              <a:buSzPts val="2400"/>
              <a:buChar char="●"/>
            </a:pPr>
            <a:r>
              <a:rPr lang="pl-PL" sz="2400" b="1" dirty="0"/>
              <a:t>Wydobywanie surowców: </a:t>
            </a:r>
            <a:r>
              <a:rPr lang="pl-PL" sz="2400" dirty="0"/>
              <a:t>Ocena wpływu wydobycia surowców wykorzystywanych w produktach</a:t>
            </a:r>
            <a:r>
              <a:rPr lang="en-US" sz="2400" dirty="0"/>
              <a:t>.</a:t>
            </a:r>
            <a:endParaRPr dirty="0"/>
          </a:p>
          <a:p>
            <a:pPr marL="457200" lvl="0" indent="-381000" algn="just" rtl="0">
              <a:lnSpc>
                <a:spcPct val="90000"/>
              </a:lnSpc>
              <a:spcBef>
                <a:spcPts val="0"/>
              </a:spcBef>
              <a:spcAft>
                <a:spcPts val="0"/>
              </a:spcAft>
              <a:buSzPts val="2400"/>
              <a:buChar char="●"/>
            </a:pPr>
            <a:r>
              <a:rPr lang="pl-PL" sz="2400" b="1" dirty="0"/>
              <a:t>Przetwarzanie i produkcja materiałów: </a:t>
            </a:r>
            <a:r>
              <a:rPr lang="pl-PL" sz="2400" dirty="0"/>
              <a:t>Ocena kosztów środowiskowych związanych z przetwarzaniem surowców w gotowe produkty</a:t>
            </a:r>
            <a:r>
              <a:rPr lang="en-US" sz="2400" dirty="0"/>
              <a:t>.</a:t>
            </a:r>
            <a:endParaRPr dirty="0"/>
          </a:p>
          <a:p>
            <a:pPr marL="457200" lvl="0" indent="-381000" algn="just" rtl="0">
              <a:lnSpc>
                <a:spcPct val="90000"/>
              </a:lnSpc>
              <a:spcBef>
                <a:spcPts val="0"/>
              </a:spcBef>
              <a:spcAft>
                <a:spcPts val="0"/>
              </a:spcAft>
              <a:buSzPts val="2400"/>
              <a:buChar char="●"/>
            </a:pPr>
            <a:r>
              <a:rPr lang="pl-PL" sz="2400" b="1" dirty="0"/>
              <a:t>Dystrybucja i użytkowanie: </a:t>
            </a:r>
            <a:r>
              <a:rPr lang="pl-PL" sz="2400" dirty="0"/>
              <a:t>Analiza wpływu transportu i użytkowania produktu w okresie jego eksploatacji.</a:t>
            </a:r>
          </a:p>
          <a:p>
            <a:pPr marL="457200" lvl="0" indent="-381000" algn="just" rtl="0">
              <a:lnSpc>
                <a:spcPct val="90000"/>
              </a:lnSpc>
              <a:spcBef>
                <a:spcPts val="0"/>
              </a:spcBef>
              <a:spcAft>
                <a:spcPts val="0"/>
              </a:spcAft>
              <a:buSzPts val="2400"/>
              <a:buChar char="●"/>
            </a:pPr>
            <a:r>
              <a:rPr lang="pl-PL" sz="2400" b="1" dirty="0"/>
              <a:t>Naprawa, konserwacja i wycofanie z eksploatacji: </a:t>
            </a:r>
            <a:r>
              <a:rPr lang="pl-PL" sz="2400" dirty="0"/>
              <a:t>Uwzględnienie zrównoważonego charakteru konserwacji produktu oraz wpływu utylizacji lub recyklingu produktu na środowisko</a:t>
            </a:r>
            <a:r>
              <a:rPr lang="en-US" sz="2400" dirty="0"/>
              <a:t>.</a:t>
            </a:r>
            <a:endParaRPr dirty="0"/>
          </a:p>
          <a:p>
            <a:pPr marL="457200" marR="0" lvl="0" indent="-228600" algn="just" rtl="0">
              <a:lnSpc>
                <a:spcPct val="103333"/>
              </a:lnSpc>
              <a:spcBef>
                <a:spcPts val="0"/>
              </a:spcBef>
              <a:spcAft>
                <a:spcPts val="0"/>
              </a:spcAft>
              <a:buClr>
                <a:srgbClr val="595959"/>
              </a:buClr>
              <a:buSzPts val="2400"/>
              <a:buFont typeface="Arial"/>
              <a:buNone/>
            </a:pP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37"/>
          <p:cNvSpPr txBox="1">
            <a:spLocks noGrp="1"/>
          </p:cNvSpPr>
          <p:nvPr>
            <p:ph type="body" idx="1"/>
          </p:nvPr>
        </p:nvSpPr>
        <p:spPr>
          <a:xfrm>
            <a:off x="730623" y="378658"/>
            <a:ext cx="10730753" cy="80365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3B64B"/>
              </a:buClr>
              <a:buSzPts val="2800"/>
              <a:buNone/>
            </a:pPr>
            <a:r>
              <a:rPr lang="pl-PL" sz="3000" dirty="0"/>
              <a:t>Raportowanie środowiskowe, społeczne i dotyczące ładu korporacyjnego (ESG)</a:t>
            </a:r>
            <a:endParaRPr sz="3000" dirty="0"/>
          </a:p>
        </p:txBody>
      </p:sp>
      <p:sp>
        <p:nvSpPr>
          <p:cNvPr id="549" name="Google Shape;549;p37"/>
          <p:cNvSpPr txBox="1">
            <a:spLocks noGrp="1"/>
          </p:cNvSpPr>
          <p:nvPr>
            <p:ph type="body" idx="2"/>
          </p:nvPr>
        </p:nvSpPr>
        <p:spPr>
          <a:xfrm>
            <a:off x="467975" y="1054324"/>
            <a:ext cx="10904700" cy="542501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595959"/>
              </a:buClr>
              <a:buSzPts val="2200"/>
              <a:buNone/>
            </a:pPr>
            <a:r>
              <a:rPr lang="pl-PL" sz="2200" dirty="0"/>
              <a:t>Raportowanie ESG jest ważnym aspektem przejrzystości biznesowej, zapewniając interesariuszom kompleksowy przegląd działalności firmy pod względem jej wpływu etycznego i zrównoważonych praktyk. Raportowanie ESG pomaga firmom śledzić ich wyniki w zakresie zrównoważonego rozwoju, zwiększając ich reputację i atrakcyjność dla inwestorów. Ten rodzaj raportowania obejmuje</a:t>
            </a:r>
            <a:r>
              <a:rPr lang="en-US" sz="2200" dirty="0"/>
              <a:t>:</a:t>
            </a:r>
            <a:endParaRPr dirty="0"/>
          </a:p>
          <a:p>
            <a:pPr marL="0" lvl="0" indent="0" algn="just" rtl="0">
              <a:lnSpc>
                <a:spcPct val="112727"/>
              </a:lnSpc>
              <a:spcBef>
                <a:spcPts val="0"/>
              </a:spcBef>
              <a:spcAft>
                <a:spcPts val="0"/>
              </a:spcAft>
              <a:buNone/>
            </a:pPr>
            <a:r>
              <a:rPr lang="pl-PL" sz="2200" b="1" dirty="0"/>
              <a:t>Środowiskowy: </a:t>
            </a:r>
            <a:r>
              <a:rPr lang="pl-PL" sz="2200" dirty="0"/>
              <a:t>Ten aspekt ocenia, jak odpowiedzialnie firma działa na rzecz środowiska, koncentrując się na jej wysiłkach na rzecz zminimalizowania negatywnego wpływu i zwiększenia korzyści ekologicznych poprzez swoje działania i politykę</a:t>
            </a:r>
            <a:r>
              <a:rPr lang="en-US" sz="2200" dirty="0"/>
              <a:t>.</a:t>
            </a:r>
            <a:endParaRPr dirty="0"/>
          </a:p>
          <a:p>
            <a:pPr marL="0" lvl="0" indent="0" algn="just" rtl="0">
              <a:lnSpc>
                <a:spcPct val="112727"/>
              </a:lnSpc>
              <a:spcBef>
                <a:spcPts val="0"/>
              </a:spcBef>
              <a:spcAft>
                <a:spcPts val="0"/>
              </a:spcAft>
              <a:buNone/>
            </a:pPr>
            <a:r>
              <a:rPr lang="pl-PL" sz="2200" b="1" dirty="0"/>
              <a:t>Społeczne: </a:t>
            </a:r>
            <a:r>
              <a:rPr lang="pl-PL" sz="2200" dirty="0"/>
              <a:t>Ta kategoria ocenia interakcje i relacje firmy z pracownikami, dostawcami, klientami i członkami społeczności. Bada zaangażowanie firmy w uczciwe praktyki, zaangażowanie społeczności i wspieranie pozytywnego wpływu na społeczeństwo</a:t>
            </a:r>
            <a:r>
              <a:rPr lang="en-US" sz="2200" dirty="0"/>
              <a:t>.</a:t>
            </a:r>
            <a:endParaRPr dirty="0"/>
          </a:p>
          <a:p>
            <a:pPr marL="0" lvl="0" indent="0" algn="just" rtl="0">
              <a:lnSpc>
                <a:spcPct val="112727"/>
              </a:lnSpc>
              <a:spcBef>
                <a:spcPts val="0"/>
              </a:spcBef>
              <a:spcAft>
                <a:spcPts val="0"/>
              </a:spcAft>
              <a:buNone/>
            </a:pPr>
            <a:r>
              <a:rPr lang="pl-PL" sz="2200" b="1" dirty="0"/>
              <a:t>Ład korporacyjny: </a:t>
            </a:r>
            <a:r>
              <a:rPr lang="pl-PL" sz="2200" dirty="0"/>
              <a:t>Ta sekcja analizuje strukturę i praktyki zarządzania spółki, w tym uczciwość i skuteczność przywództwa, praktyki wynagradzania kadry kierowniczej, dokładność audytów, solidność kontroli wewnętrznych oraz ochronę praw akcjonariuszy</a:t>
            </a:r>
            <a:r>
              <a:rPr lang="en-US" sz="2200" dirty="0"/>
              <a:t>.</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38"/>
          <p:cNvSpPr txBox="1">
            <a:spLocks noGrp="1"/>
          </p:cNvSpPr>
          <p:nvPr>
            <p:ph type="body" idx="1"/>
          </p:nvPr>
        </p:nvSpPr>
        <p:spPr>
          <a:xfrm>
            <a:off x="57762" y="706975"/>
            <a:ext cx="6025914" cy="605521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sz="2000" dirty="0"/>
              <a:t>Przyjęcie zrównoważonych praktyk może odróżnić mikroprzedsiębiorstwa od konkurentów, odwołując się do świadomych ekologicznie i społecznie konsumentów. Zrównoważony rozwój może również prowadzić do oszczędności kosztów poprzez bardziej efektywne wykorzystanie zasobów i potencjalnie niższe koszty regulacyjne</a:t>
            </a:r>
            <a:r>
              <a:rPr lang="en-US" sz="2000" dirty="0"/>
              <a:t>.</a:t>
            </a:r>
            <a:endParaRPr sz="2000" dirty="0"/>
          </a:p>
          <a:p>
            <a:pPr marL="0" lvl="0" indent="0" algn="just" rtl="0">
              <a:lnSpc>
                <a:spcPct val="90000"/>
              </a:lnSpc>
              <a:spcBef>
                <a:spcPts val="1000"/>
              </a:spcBef>
              <a:spcAft>
                <a:spcPts val="0"/>
              </a:spcAft>
              <a:buClr>
                <a:schemeClr val="lt1"/>
              </a:buClr>
              <a:buSzPts val="2200"/>
              <a:buNone/>
            </a:pPr>
            <a:r>
              <a:rPr lang="en-US" sz="2000" dirty="0"/>
              <a:t>Oto </a:t>
            </a:r>
            <a:r>
              <a:rPr lang="en-US" sz="2000" dirty="0" err="1"/>
              <a:t>kilka</a:t>
            </a:r>
            <a:r>
              <a:rPr lang="en-US" sz="2000" dirty="0"/>
              <a:t> </a:t>
            </a:r>
            <a:r>
              <a:rPr lang="en-US" sz="2000" dirty="0" err="1"/>
              <a:t>przykładów</a:t>
            </a:r>
            <a:r>
              <a:rPr lang="en-US" sz="2000" dirty="0"/>
              <a:t>:</a:t>
            </a:r>
            <a:endParaRPr sz="2000" dirty="0"/>
          </a:p>
          <a:p>
            <a:pPr marL="0" lvl="0" indent="0" algn="just" rtl="0">
              <a:lnSpc>
                <a:spcPct val="90000"/>
              </a:lnSpc>
              <a:spcBef>
                <a:spcPts val="1000"/>
              </a:spcBef>
              <a:spcAft>
                <a:spcPts val="0"/>
              </a:spcAft>
              <a:buClr>
                <a:schemeClr val="lt1"/>
              </a:buClr>
              <a:buSzPts val="2200"/>
              <a:buNone/>
            </a:pPr>
            <a:r>
              <a:rPr lang="pl-PL" sz="2000" b="1" dirty="0"/>
              <a:t>Zróżnicowanie marki: </a:t>
            </a:r>
            <a:r>
              <a:rPr lang="pl-PL" sz="2000" dirty="0"/>
              <a:t>Firmy, które skutecznie komunikują swoje wysiłki na rzecz zrównoważonego rozwoju, często cieszą się większą lojalnością i reputacją marki</a:t>
            </a:r>
            <a:r>
              <a:rPr lang="en-US" sz="2000" dirty="0"/>
              <a:t>.</a:t>
            </a:r>
            <a:endParaRPr sz="2000" dirty="0"/>
          </a:p>
          <a:p>
            <a:pPr marL="0" lvl="0" indent="0" algn="just" rtl="0">
              <a:lnSpc>
                <a:spcPct val="90000"/>
              </a:lnSpc>
              <a:spcBef>
                <a:spcPts val="1000"/>
              </a:spcBef>
              <a:spcAft>
                <a:spcPts val="0"/>
              </a:spcAft>
              <a:buClr>
                <a:schemeClr val="lt1"/>
              </a:buClr>
              <a:buSzPts val="2200"/>
              <a:buNone/>
            </a:pPr>
            <a:r>
              <a:rPr lang="pl-PL" sz="2000" b="1" dirty="0"/>
              <a:t>Wydajność operacyjna: </a:t>
            </a:r>
            <a:r>
              <a:rPr lang="pl-PL" sz="2000" dirty="0"/>
              <a:t>Zmniejszone zużycie energii i produkcja odpadów nie tylko obniża koszty, ale także potencjalnie obniża koszty regulacyjne</a:t>
            </a:r>
            <a:r>
              <a:rPr lang="en-US" sz="2000" dirty="0"/>
              <a:t>.</a:t>
            </a:r>
            <a:endParaRPr sz="2000" dirty="0"/>
          </a:p>
          <a:p>
            <a:pPr marL="0" lvl="0" indent="0" algn="just" rtl="0">
              <a:lnSpc>
                <a:spcPct val="90000"/>
              </a:lnSpc>
              <a:spcBef>
                <a:spcPts val="1000"/>
              </a:spcBef>
              <a:spcAft>
                <a:spcPts val="0"/>
              </a:spcAft>
              <a:buClr>
                <a:schemeClr val="lt1"/>
              </a:buClr>
              <a:buSzPts val="2200"/>
              <a:buNone/>
            </a:pPr>
            <a:r>
              <a:rPr lang="pl-PL" sz="2000" b="1" dirty="0"/>
              <a:t>Przyciąganie inwestycji: </a:t>
            </a:r>
            <a:r>
              <a:rPr lang="pl-PL" sz="2000" dirty="0"/>
              <a:t>Firmy, które wykazują silne zaangażowanie w wskaźniki zrównoważonego rozwoju, mają większe szanse na przyciągnięcie inwestorów poszukujących możliwości odpowiedzialnego inwestowania</a:t>
            </a:r>
            <a:r>
              <a:rPr lang="en-US" sz="2000" dirty="0"/>
              <a:t>.</a:t>
            </a:r>
            <a:endParaRPr sz="2000" dirty="0"/>
          </a:p>
        </p:txBody>
      </p:sp>
      <p:sp>
        <p:nvSpPr>
          <p:cNvPr id="555" name="Google Shape;555;p38"/>
          <p:cNvSpPr txBox="1">
            <a:spLocks noGrp="1"/>
          </p:cNvSpPr>
          <p:nvPr>
            <p:ph type="body" idx="2"/>
          </p:nvPr>
        </p:nvSpPr>
        <p:spPr>
          <a:xfrm>
            <a:off x="-217076" y="161364"/>
            <a:ext cx="6575589" cy="54561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800"/>
              <a:buNone/>
            </a:pPr>
            <a:r>
              <a:rPr lang="en-US" sz="3000" dirty="0" err="1"/>
              <a:t>Zwiększanie</a:t>
            </a:r>
            <a:r>
              <a:rPr lang="en-US" sz="3000" dirty="0"/>
              <a:t> </a:t>
            </a:r>
            <a:r>
              <a:rPr lang="en-US" sz="3000" dirty="0" err="1"/>
              <a:t>przewagi</a:t>
            </a:r>
            <a:r>
              <a:rPr lang="en-US" sz="3000" dirty="0"/>
              <a:t> </a:t>
            </a:r>
            <a:r>
              <a:rPr lang="en-US" sz="3000" dirty="0" err="1"/>
              <a:t>konkurencyjnej</a:t>
            </a:r>
            <a:endParaRPr sz="3000" dirty="0"/>
          </a:p>
        </p:txBody>
      </p:sp>
      <p:sp>
        <p:nvSpPr>
          <p:cNvPr id="3" name="Picture Placeholder 2">
            <a:extLst>
              <a:ext uri="{FF2B5EF4-FFF2-40B4-BE49-F238E27FC236}">
                <a16:creationId xmlns:a16="http://schemas.microsoft.com/office/drawing/2014/main" id="{6815DE2C-070B-03BD-6E10-D7CACDEAA0CA}"/>
              </a:ext>
            </a:extLst>
          </p:cNvPr>
          <p:cNvSpPr>
            <a:spLocks noGrp="1"/>
          </p:cNvSpPr>
          <p:nvPr>
            <p:ph type="pic" idx="3"/>
          </p:nvPr>
        </p:nvSpPr>
        <p:spPr/>
        <p:txBody>
          <a:bodyPr/>
          <a:lstStyle/>
          <a:p>
            <a:endParaRPr lang="en-GB"/>
          </a:p>
        </p:txBody>
      </p:sp>
      <p:pic>
        <p:nvPicPr>
          <p:cNvPr id="4" name="Picture Placeholder 4">
            <a:extLst>
              <a:ext uri="{FF2B5EF4-FFF2-40B4-BE49-F238E27FC236}">
                <a16:creationId xmlns:a16="http://schemas.microsoft.com/office/drawing/2014/main" id="{B833D44E-CF7D-9634-29AF-E9CBBD8DD08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083676" y="0"/>
            <a:ext cx="5361066" cy="6858000"/>
          </a:xfrm>
          <a:prstGeom prst="rect">
            <a:avLst/>
          </a:prstGeom>
          <a:solidFill>
            <a:srgbClr val="D8D8D8"/>
          </a:solid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39"/>
          <p:cNvSpPr txBox="1">
            <a:spLocks noGrp="1"/>
          </p:cNvSpPr>
          <p:nvPr>
            <p:ph type="body" idx="1"/>
          </p:nvPr>
        </p:nvSpPr>
        <p:spPr>
          <a:xfrm>
            <a:off x="5396626" y="592928"/>
            <a:ext cx="6101100" cy="36666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endParaRPr sz="2200" dirty="0"/>
          </a:p>
          <a:p>
            <a:pPr marL="0" lvl="0" indent="0" algn="just" rtl="0">
              <a:lnSpc>
                <a:spcPct val="90000"/>
              </a:lnSpc>
              <a:spcBef>
                <a:spcPts val="0"/>
              </a:spcBef>
              <a:spcAft>
                <a:spcPts val="0"/>
              </a:spcAft>
              <a:buClr>
                <a:schemeClr val="lt1"/>
              </a:buClr>
              <a:buSzPts val="2200"/>
              <a:buNone/>
            </a:pPr>
            <a:r>
              <a:rPr lang="pl-PL" sz="2000" dirty="0"/>
              <a:t>Aby zrównoważony rozwój skutecznie zwiększał konkurencyjność biznesową, musi być zintegrowany z podstawową strategią biznesową. Wymaga to długoterminowej perspektywy, która dostosowuje cele zrównoważonego rozwoju do celów biznesowych, zapewniając, że zrównoważone praktyki są utrzymywane, mierzone i ulepszane w czasie</a:t>
            </a:r>
            <a:r>
              <a:rPr lang="en-US" sz="2000" dirty="0"/>
              <a:t>.</a:t>
            </a:r>
            <a:endParaRPr sz="2000" dirty="0"/>
          </a:p>
          <a:p>
            <a:pPr marL="0" lvl="0" indent="0" algn="just" rtl="0">
              <a:lnSpc>
                <a:spcPct val="90000"/>
              </a:lnSpc>
              <a:spcBef>
                <a:spcPts val="1000"/>
              </a:spcBef>
              <a:spcAft>
                <a:spcPts val="0"/>
              </a:spcAft>
              <a:buClr>
                <a:schemeClr val="lt1"/>
              </a:buClr>
              <a:buSzPts val="2200"/>
              <a:buNone/>
            </a:pPr>
            <a:r>
              <a:rPr lang="en-US" sz="2000" b="1" dirty="0" err="1"/>
              <a:t>Opracowanie</a:t>
            </a:r>
            <a:r>
              <a:rPr lang="en-US" sz="2000" b="1" dirty="0"/>
              <a:t> </a:t>
            </a:r>
            <a:r>
              <a:rPr lang="en-US" sz="2000" b="1" dirty="0" err="1"/>
              <a:t>planu</a:t>
            </a:r>
            <a:r>
              <a:rPr lang="en-US" sz="2000" b="1" dirty="0"/>
              <a:t> </a:t>
            </a:r>
            <a:r>
              <a:rPr lang="en-US" sz="2000" b="1" dirty="0" err="1"/>
              <a:t>wdrożenia</a:t>
            </a:r>
            <a:endParaRPr lang="pl-PL" sz="2000" b="1" dirty="0"/>
          </a:p>
          <a:p>
            <a:pPr marL="0" lvl="0" indent="0" algn="just" rtl="0">
              <a:lnSpc>
                <a:spcPct val="90000"/>
              </a:lnSpc>
              <a:spcBef>
                <a:spcPts val="1000"/>
              </a:spcBef>
              <a:spcAft>
                <a:spcPts val="0"/>
              </a:spcAft>
              <a:buClr>
                <a:schemeClr val="lt1"/>
              </a:buClr>
              <a:buSzPts val="2200"/>
              <a:buNone/>
            </a:pPr>
            <a:r>
              <a:rPr lang="pl-PL" sz="2000" b="1" dirty="0"/>
              <a:t>Wyznaczanie realistycznych celów: </a:t>
            </a:r>
            <a:r>
              <a:rPr lang="pl-PL" sz="2000" dirty="0"/>
              <a:t>W oparciu o ocenę bieżących wskaźników zrównoważonego rozwoju, ustal osiągalne, ale ambitne cele, które popchną firmę w kierunku większego zrównoważonego rozwoju</a:t>
            </a:r>
            <a:r>
              <a:rPr lang="en-US" sz="2000" dirty="0"/>
              <a:t>.</a:t>
            </a:r>
            <a:endParaRPr sz="2000" dirty="0"/>
          </a:p>
          <a:p>
            <a:pPr marL="0" lvl="0" indent="0" algn="just" rtl="0">
              <a:lnSpc>
                <a:spcPct val="90000"/>
              </a:lnSpc>
              <a:spcBef>
                <a:spcPts val="1000"/>
              </a:spcBef>
              <a:spcAft>
                <a:spcPts val="0"/>
              </a:spcAft>
              <a:buClr>
                <a:schemeClr val="lt1"/>
              </a:buClr>
              <a:buSzPts val="2200"/>
              <a:buNone/>
            </a:pPr>
            <a:r>
              <a:rPr lang="pl-PL" sz="2000" b="1" dirty="0"/>
              <a:t>Ciągłe doskonalenie: </a:t>
            </a:r>
            <a:r>
              <a:rPr lang="pl-PL" sz="2000" dirty="0"/>
              <a:t>Wdrożenie cyklu monitorowania, raportowania i dostosowywania praktyk zrównoważonego rozwoju w celu reagowania na zmiany w środowisku biznesowym i otoczeniu regulacyjnym</a:t>
            </a:r>
            <a:r>
              <a:rPr lang="en-US" sz="2000" dirty="0"/>
              <a:t>.</a:t>
            </a:r>
            <a:endParaRPr sz="2000" dirty="0"/>
          </a:p>
          <a:p>
            <a:pPr marL="0" lvl="0" indent="0" algn="just" rtl="0">
              <a:lnSpc>
                <a:spcPct val="90000"/>
              </a:lnSpc>
              <a:spcBef>
                <a:spcPts val="1000"/>
              </a:spcBef>
              <a:spcAft>
                <a:spcPts val="0"/>
              </a:spcAft>
              <a:buClr>
                <a:schemeClr val="lt1"/>
              </a:buClr>
              <a:buSzPts val="2200"/>
              <a:buNone/>
            </a:pPr>
            <a:r>
              <a:rPr lang="en-US" sz="2000" u="sng" dirty="0">
                <a:solidFill>
                  <a:schemeClr val="hlink"/>
                </a:solidFill>
                <a:hlinkClick r:id="rId3"/>
              </a:rPr>
              <a:t>Click here to find out more</a:t>
            </a:r>
            <a:r>
              <a:rPr lang="pl-PL" sz="2000" u="sng" dirty="0">
                <a:solidFill>
                  <a:schemeClr val="hlink"/>
                </a:solidFill>
              </a:rPr>
              <a:t>     kliknij tutaj, po więcej informacji</a:t>
            </a:r>
            <a:endParaRPr sz="2000" dirty="0"/>
          </a:p>
        </p:txBody>
      </p:sp>
      <p:sp>
        <p:nvSpPr>
          <p:cNvPr id="562" name="Google Shape;562;p39"/>
          <p:cNvSpPr txBox="1">
            <a:spLocks noGrp="1"/>
          </p:cNvSpPr>
          <p:nvPr>
            <p:ph type="body" idx="2"/>
          </p:nvPr>
        </p:nvSpPr>
        <p:spPr>
          <a:xfrm>
            <a:off x="5472826" y="294173"/>
            <a:ext cx="6345381" cy="59750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200"/>
              <a:buNone/>
            </a:pPr>
            <a:r>
              <a:rPr lang="pl-PL" sz="3000" dirty="0"/>
              <a:t>Planowanie z myślą o przyszłości</a:t>
            </a:r>
            <a:endParaRPr sz="3000" dirty="0"/>
          </a:p>
        </p:txBody>
      </p:sp>
      <p:pic>
        <p:nvPicPr>
          <p:cNvPr id="9" name="Picture Placeholder 8">
            <a:extLst>
              <a:ext uri="{FF2B5EF4-FFF2-40B4-BE49-F238E27FC236}">
                <a16:creationId xmlns:a16="http://schemas.microsoft.com/office/drawing/2014/main" id="{A5F67DE0-0EAE-391B-7AE3-7C05709A5041}"/>
              </a:ext>
            </a:extLst>
          </p:cNvPr>
          <p:cNvPicPr>
            <a:picLocks noGrp="1" noChangeAspect="1"/>
          </p:cNvPicPr>
          <p:nvPr>
            <p:ph type="pic" idx="3"/>
          </p:nvPr>
        </p:nvPicPr>
        <p:blipFill>
          <a:blip r:embed="rId4" cstate="screen">
            <a:extLst>
              <a:ext uri="{28A0092B-C50C-407E-A947-70E740481C1C}">
                <a14:useLocalDpi xmlns:a14="http://schemas.microsoft.com/office/drawing/2010/main"/>
              </a:ext>
            </a:extLst>
          </a:blip>
          <a:srcRect/>
          <a:stretch>
            <a:fillRect/>
          </a:stretch>
        </p:blipFill>
        <p:spPr/>
      </p:pic>
      <p:pic>
        <p:nvPicPr>
          <p:cNvPr id="2" name="Obraz 1">
            <a:extLst>
              <a:ext uri="{FF2B5EF4-FFF2-40B4-BE49-F238E27FC236}">
                <a16:creationId xmlns:a16="http://schemas.microsoft.com/office/drawing/2014/main" id="{6CB9E041-4B74-A7C0-F082-C926A8377928}"/>
              </a:ext>
            </a:extLst>
          </p:cNvPr>
          <p:cNvPicPr>
            <a:picLocks noChangeAspect="1"/>
          </p:cNvPicPr>
          <p:nvPr/>
        </p:nvPicPr>
        <p:blipFill>
          <a:blip r:embed="rId5"/>
          <a:stretch>
            <a:fillRect/>
          </a:stretch>
        </p:blipFill>
        <p:spPr>
          <a:xfrm>
            <a:off x="8645516" y="5886576"/>
            <a:ext cx="280440" cy="176799"/>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70" name="Google Shape;570;p4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03</a:t>
            </a:r>
            <a:endParaRPr/>
          </a:p>
        </p:txBody>
      </p:sp>
      <p:sp>
        <p:nvSpPr>
          <p:cNvPr id="571" name="Google Shape;571;p40"/>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72" name="Google Shape;572;p40"/>
          <p:cNvSpPr txBox="1"/>
          <p:nvPr/>
        </p:nvSpPr>
        <p:spPr>
          <a:xfrm>
            <a:off x="5967297" y="4596461"/>
            <a:ext cx="463054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STUDIA PRZYPADKÓW</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41"/>
          <p:cNvSpPr txBox="1">
            <a:spLocks noGrp="1"/>
          </p:cNvSpPr>
          <p:nvPr>
            <p:ph type="body" idx="1"/>
          </p:nvPr>
        </p:nvSpPr>
        <p:spPr>
          <a:xfrm>
            <a:off x="4912293" y="846903"/>
            <a:ext cx="6562677" cy="108041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Przykład 1: IKEA: Wdrażanie energii słonecznej</a:t>
            </a:r>
            <a:endParaRPr dirty="0"/>
          </a:p>
        </p:txBody>
      </p:sp>
      <p:sp>
        <p:nvSpPr>
          <p:cNvPr id="578" name="Google Shape;578;p41"/>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dirty="0"/>
              <a:t>01</a:t>
            </a:r>
            <a:endParaRPr dirty="0"/>
          </a:p>
        </p:txBody>
      </p:sp>
      <p:sp>
        <p:nvSpPr>
          <p:cNvPr id="579" name="Google Shape;579;p41"/>
          <p:cNvSpPr txBox="1">
            <a:spLocks noGrp="1"/>
          </p:cNvSpPr>
          <p:nvPr>
            <p:ph type="body" idx="4"/>
          </p:nvPr>
        </p:nvSpPr>
        <p:spPr>
          <a:xfrm>
            <a:off x="4912292" y="2770036"/>
            <a:ext cx="6562677" cy="96716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Przykład 2: </a:t>
            </a:r>
            <a:r>
              <a:rPr lang="pl-PL" dirty="0" err="1"/>
              <a:t>All</a:t>
            </a:r>
            <a:r>
              <a:rPr lang="pl-PL" dirty="0"/>
              <a:t> </a:t>
            </a:r>
            <a:r>
              <a:rPr lang="pl-PL" dirty="0" err="1"/>
              <a:t>About</a:t>
            </a:r>
            <a:r>
              <a:rPr lang="pl-PL" dirty="0"/>
              <a:t> </a:t>
            </a:r>
            <a:r>
              <a:rPr lang="pl-PL" dirty="0" err="1"/>
              <a:t>Kombucha</a:t>
            </a:r>
            <a:r>
              <a:rPr lang="pl-PL" dirty="0"/>
              <a:t> - Zrównoważone innowacje w produkcji napojów</a:t>
            </a:r>
            <a:endParaRPr dirty="0"/>
          </a:p>
        </p:txBody>
      </p:sp>
      <p:sp>
        <p:nvSpPr>
          <p:cNvPr id="580" name="Google Shape;580;p41"/>
          <p:cNvSpPr txBox="1">
            <a:spLocks noGrp="1"/>
          </p:cNvSpPr>
          <p:nvPr>
            <p:ph type="body" idx="6"/>
          </p:nvPr>
        </p:nvSpPr>
        <p:spPr>
          <a:xfrm>
            <a:off x="4927790" y="4633833"/>
            <a:ext cx="6562677" cy="9556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Przykład 3: </a:t>
            </a:r>
            <a:r>
              <a:rPr lang="pl-PL" dirty="0" err="1"/>
              <a:t>BiaSol</a:t>
            </a:r>
            <a:r>
              <a:rPr lang="pl-PL" dirty="0"/>
              <a:t> - Rewolucja w zrównoważonym rozwoju żywności</a:t>
            </a:r>
            <a:endParaRPr dirty="0"/>
          </a:p>
        </p:txBody>
      </p:sp>
      <p:sp>
        <p:nvSpPr>
          <p:cNvPr id="581" name="Google Shape;581;p41"/>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582" name="Google Shape;582;p41"/>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dirty="0"/>
              <a:t>03</a:t>
            </a:r>
            <a:endParaRPr dirty="0"/>
          </a:p>
        </p:txBody>
      </p:sp>
      <p:sp>
        <p:nvSpPr>
          <p:cNvPr id="583" name="Google Shape;583;p41"/>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584" name="Google Shape;584;p41"/>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2"/>
          <p:cNvSpPr txBox="1">
            <a:spLocks noGrp="1"/>
          </p:cNvSpPr>
          <p:nvPr>
            <p:ph type="body" idx="1"/>
          </p:nvPr>
        </p:nvSpPr>
        <p:spPr>
          <a:xfrm>
            <a:off x="4498848" y="313569"/>
            <a:ext cx="6894575" cy="6160383"/>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b="1" i="0" dirty="0" err="1">
                <a:solidFill>
                  <a:srgbClr val="0D0D0D"/>
                </a:solidFill>
                <a:highlight>
                  <a:srgbClr val="FFFFFF"/>
                </a:highlight>
              </a:rPr>
              <a:t>Wprowadzenie</a:t>
            </a:r>
            <a:endParaRPr lang="pl-PL" b="1"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sz="2200" dirty="0">
                <a:solidFill>
                  <a:srgbClr val="0D0D0D"/>
                </a:solidFill>
                <a:highlight>
                  <a:srgbClr val="FFFFFF"/>
                </a:highlight>
              </a:rPr>
              <a:t>IKEA, znana na całym świecie ze swoich płaskich mebli i akcesoriów domowych, jest również liderem w działaniach na rzecz zrównoważonego rozwoju. Zdając sobie sprawę ze znaczącego wpływu na środowisko i wysokich kosztów operacyjnych związanych z tradycyjnym zużyciem energii w swoich rozległych globalnych operacjach, IKEA rozpoczęła ambitny plan przekształcenia swojej infrastruktury energetycznej</a:t>
            </a:r>
            <a:r>
              <a:rPr lang="en-US" sz="2200" i="0" dirty="0">
                <a:solidFill>
                  <a:srgbClr val="0D0D0D"/>
                </a:solidFill>
                <a:highlight>
                  <a:srgbClr val="FFFFFF"/>
                </a:highlight>
              </a:rPr>
              <a:t>.</a:t>
            </a:r>
            <a:endParaRPr sz="2200" i="0" dirty="0">
              <a:highlight>
                <a:srgbClr val="FFFFFF"/>
              </a:highlight>
            </a:endParaRPr>
          </a:p>
          <a:p>
            <a:pPr marL="0" lvl="0" indent="0" algn="just" rtl="0">
              <a:lnSpc>
                <a:spcPct val="112727"/>
              </a:lnSpc>
              <a:spcBef>
                <a:spcPts val="0"/>
              </a:spcBef>
              <a:spcAft>
                <a:spcPts val="0"/>
              </a:spcAft>
              <a:buClr>
                <a:srgbClr val="0D0D0D"/>
              </a:buClr>
              <a:buSzPts val="2200"/>
              <a:buNone/>
            </a:pPr>
            <a:endParaRPr sz="220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sz="2200" i="0" dirty="0">
                <a:solidFill>
                  <a:srgbClr val="0D0D0D"/>
                </a:solidFill>
                <a:highlight>
                  <a:srgbClr val="FFFFFF"/>
                </a:highlight>
              </a:rPr>
              <a:t>Celem firmy było zmniejszenie śladu węglowego i dostosowanie praktyk biznesowych do etosu zrównoważonego rozwoju, który koncentruje się na osiągnięciu pozytywnego wpływu na klimat i zmniejszeniu do 2030 r. emisji gazów cieplarnianych o więcej niż emituje łańcuch wartości IKEA</a:t>
            </a:r>
            <a:r>
              <a:rPr lang="en-US" sz="2200" i="0" dirty="0">
                <a:solidFill>
                  <a:srgbClr val="0D0D0D"/>
                </a:solidFill>
                <a:highlight>
                  <a:srgbClr val="FFFFFF"/>
                </a:highlight>
              </a:rPr>
              <a:t>.</a:t>
            </a:r>
            <a:endParaRPr sz="2200" dirty="0"/>
          </a:p>
        </p:txBody>
      </p:sp>
      <p:sp>
        <p:nvSpPr>
          <p:cNvPr id="592" name="Google Shape;592;p42"/>
          <p:cNvSpPr txBox="1">
            <a:spLocks noGrp="1"/>
          </p:cNvSpPr>
          <p:nvPr>
            <p:ph type="body" idx="2"/>
          </p:nvPr>
        </p:nvSpPr>
        <p:spPr>
          <a:xfrm>
            <a:off x="429768" y="835090"/>
            <a:ext cx="3721607" cy="280422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pl-PL" dirty="0"/>
              <a:t>Przykład </a:t>
            </a:r>
            <a:r>
              <a:rPr lang="en-US" dirty="0"/>
              <a:t>1</a:t>
            </a:r>
            <a:endParaRPr dirty="0"/>
          </a:p>
          <a:p>
            <a:pPr marL="0" lvl="0" indent="0" algn="ctr" rtl="0">
              <a:lnSpc>
                <a:spcPct val="90000"/>
              </a:lnSpc>
              <a:spcBef>
                <a:spcPts val="1000"/>
              </a:spcBef>
              <a:spcAft>
                <a:spcPts val="0"/>
              </a:spcAft>
              <a:buClr>
                <a:schemeClr val="lt1"/>
              </a:buClr>
              <a:buSzPts val="3600"/>
              <a:buNone/>
            </a:pPr>
            <a:r>
              <a:rPr lang="en-US" dirty="0"/>
              <a:t>IKEA: </a:t>
            </a:r>
            <a:r>
              <a:rPr lang="en-US" dirty="0" err="1"/>
              <a:t>Wdrażanie</a:t>
            </a:r>
            <a:r>
              <a:rPr lang="en-US" dirty="0"/>
              <a:t> </a:t>
            </a:r>
            <a:r>
              <a:rPr lang="en-US" dirty="0" err="1"/>
              <a:t>energii</a:t>
            </a:r>
            <a:r>
              <a:rPr lang="en-US" dirty="0"/>
              <a:t> </a:t>
            </a:r>
            <a:r>
              <a:rPr lang="en-US" dirty="0" err="1"/>
              <a:t>słonecznej</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102"/>
          <p:cNvSpPr txBox="1">
            <a:spLocks noGrp="1"/>
          </p:cNvSpPr>
          <p:nvPr>
            <p:ph type="body" idx="2"/>
          </p:nvPr>
        </p:nvSpPr>
        <p:spPr>
          <a:xfrm>
            <a:off x="680739" y="563650"/>
            <a:ext cx="10052954" cy="583715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400" b="1" i="0" dirty="0">
                <a:solidFill>
                  <a:srgbClr val="0D0D0D"/>
                </a:solidFill>
                <a:highlight>
                  <a:srgbClr val="FFFFFF"/>
                </a:highlight>
              </a:rPr>
              <a:t>Problem</a:t>
            </a:r>
            <a:r>
              <a:rPr lang="pl-PL" sz="2400" b="1" i="0" dirty="0">
                <a:solidFill>
                  <a:srgbClr val="0D0D0D"/>
                </a:solidFill>
                <a:highlight>
                  <a:srgbClr val="FFFFFF"/>
                </a:highlight>
              </a:rPr>
              <a:t>y</a:t>
            </a:r>
            <a:endParaRPr dirty="0"/>
          </a:p>
          <a:p>
            <a:pPr marL="0" lvl="0" indent="0" algn="just" rtl="0">
              <a:lnSpc>
                <a:spcPct val="112727"/>
              </a:lnSpc>
              <a:spcBef>
                <a:spcPts val="0"/>
              </a:spcBef>
              <a:spcAft>
                <a:spcPts val="0"/>
              </a:spcAft>
              <a:buClr>
                <a:srgbClr val="0D0D0D"/>
              </a:buClr>
              <a:buSzPts val="2200"/>
              <a:buNone/>
            </a:pPr>
            <a:r>
              <a:rPr lang="pl-PL" sz="2200" i="0" dirty="0">
                <a:solidFill>
                  <a:srgbClr val="0D0D0D"/>
                </a:solidFill>
                <a:highlight>
                  <a:srgbClr val="FFFFFF"/>
                </a:highlight>
              </a:rPr>
              <a:t>Jako duży sprzedawca detaliczny z rozległą siecią sklepów i magazynów, IKEA stanęła  w obliczu znacznego zapotrzebowania na energię. Prowadziło to nie tylko do wysokich rachunków za energię, ale także było sprzeczne z jej zaangażowanie w zrównoważony rozwój środowiska. Poleganie na nieodnawialnych źródłach energii było sprzeczne z wizją IKEA, aby zminimalizować swój wpływ na środowisko i promować zrównoważony styl życia wśród swoich klientów</a:t>
            </a:r>
            <a:r>
              <a:rPr lang="en-US" sz="2200" i="0" dirty="0">
                <a:solidFill>
                  <a:srgbClr val="0D0D0D"/>
                </a:solidFill>
                <a:highlight>
                  <a:srgbClr val="FFFFFF"/>
                </a:highlight>
              </a:rPr>
              <a:t>.</a:t>
            </a:r>
            <a:endParaRPr sz="2200" dirty="0"/>
          </a:p>
          <a:p>
            <a:pPr marL="0" lvl="0" indent="0" algn="just" rtl="0">
              <a:lnSpc>
                <a:spcPct val="112727"/>
              </a:lnSpc>
              <a:spcBef>
                <a:spcPts val="0"/>
              </a:spcBef>
              <a:spcAft>
                <a:spcPts val="0"/>
              </a:spcAft>
              <a:buClr>
                <a:srgbClr val="0D0D0D"/>
              </a:buClr>
              <a:buSzPts val="2200"/>
              <a:buNone/>
            </a:pPr>
            <a:endParaRPr sz="2200" b="1"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2200" b="1" i="0" dirty="0" err="1">
                <a:solidFill>
                  <a:srgbClr val="0D0D0D"/>
                </a:solidFill>
                <a:highlight>
                  <a:srgbClr val="FFFFFF"/>
                </a:highlight>
              </a:rPr>
              <a:t>Interwencja</a:t>
            </a:r>
            <a:endParaRPr lang="pl-PL" sz="2200" b="1"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sz="2200" i="0" dirty="0">
                <a:solidFill>
                  <a:srgbClr val="0D0D0D"/>
                </a:solidFill>
                <a:highlight>
                  <a:srgbClr val="FFFFFF"/>
                </a:highlight>
              </a:rPr>
              <a:t>Odpowiedzią IKEA była strategiczna inwestycja w energię słoneczną. Firma zainicjowała program instalacji paneli słonecznych na dachach swoich sklepów i magazynów na całym świecie. Była to część większego zaangażowania w energię odnawialną, które miało na celu uczynienie sklepów IKEA niezależnymi energetycznie, znacznie zmniejszając ich zależność od paliw kopalnych i zmniejszając emisję dwutlenku węgla</a:t>
            </a:r>
            <a:r>
              <a:rPr lang="en-US" sz="2200" i="0" dirty="0">
                <a:solidFill>
                  <a:srgbClr val="0D0D0D"/>
                </a:solidFill>
                <a:highlight>
                  <a:srgbClr val="FFFFFF"/>
                </a:highlight>
              </a:rPr>
              <a:t>.</a:t>
            </a:r>
            <a:endParaRPr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dirty="0" err="1"/>
              <a:t>Wprowadzenie</a:t>
            </a:r>
            <a:r>
              <a:rPr lang="en-US" sz="2400" dirty="0"/>
              <a:t> do </a:t>
            </a:r>
            <a:r>
              <a:rPr lang="en-US" sz="2400" dirty="0" err="1"/>
              <a:t>modułu</a:t>
            </a:r>
            <a:endParaRPr dirty="0"/>
          </a:p>
        </p:txBody>
      </p:sp>
      <p:sp>
        <p:nvSpPr>
          <p:cNvPr id="248" name="Google Shape;248;p3"/>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dirty="0" err="1"/>
              <a:t>Zrównoważona</a:t>
            </a:r>
            <a:r>
              <a:rPr lang="en-US" sz="2400" dirty="0"/>
              <a:t> </a:t>
            </a:r>
            <a:r>
              <a:rPr lang="en-US" sz="2400" dirty="0" err="1"/>
              <a:t>działalność</a:t>
            </a:r>
            <a:r>
              <a:rPr lang="en-US" sz="2400" dirty="0"/>
              <a:t> </a:t>
            </a:r>
            <a:r>
              <a:rPr lang="en-US" sz="2400" dirty="0" err="1"/>
              <a:t>biznesowa</a:t>
            </a:r>
            <a:endParaRPr dirty="0"/>
          </a:p>
        </p:txBody>
      </p:sp>
      <p:sp>
        <p:nvSpPr>
          <p:cNvPr id="249" name="Google Shape;249;p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dirty="0"/>
              <a:t>Studia </a:t>
            </a:r>
            <a:r>
              <a:rPr lang="en-US" sz="2400" dirty="0" err="1"/>
              <a:t>przypadków</a:t>
            </a:r>
            <a:endParaRPr dirty="0"/>
          </a:p>
        </p:txBody>
      </p:sp>
      <p:sp>
        <p:nvSpPr>
          <p:cNvPr id="250" name="Google Shape;250;p3"/>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a:t>Test wiedzy</a:t>
            </a:r>
            <a:endParaRPr dirty="0"/>
          </a:p>
        </p:txBody>
      </p:sp>
      <p:sp>
        <p:nvSpPr>
          <p:cNvPr id="251" name="Google Shape;251;p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dirty="0" err="1"/>
              <a:t>Kluczowe</a:t>
            </a:r>
            <a:r>
              <a:rPr lang="en-US" sz="2400" dirty="0"/>
              <a:t> </a:t>
            </a:r>
            <a:r>
              <a:rPr lang="en-US" sz="2400" dirty="0" err="1"/>
              <a:t>terminy</a:t>
            </a:r>
            <a:r>
              <a:rPr lang="en-US" sz="2400" dirty="0"/>
              <a:t> </a:t>
            </a:r>
            <a:r>
              <a:rPr lang="en-US" sz="2400" dirty="0" err="1"/>
              <a:t>i</a:t>
            </a:r>
            <a:r>
              <a:rPr lang="en-US" sz="2400" dirty="0"/>
              <a:t> </a:t>
            </a:r>
            <a:r>
              <a:rPr lang="en-US" sz="2400" dirty="0" err="1"/>
              <a:t>definicje</a:t>
            </a:r>
            <a:endParaRPr dirty="0"/>
          </a:p>
        </p:txBody>
      </p:sp>
      <p:sp>
        <p:nvSpPr>
          <p:cNvPr id="252" name="Google Shape;252;p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SPIS TREŚCI</a:t>
            </a:r>
            <a:endParaRPr dirty="0"/>
          </a:p>
        </p:txBody>
      </p:sp>
      <p:sp>
        <p:nvSpPr>
          <p:cNvPr id="253" name="Google Shape;253;p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01</a:t>
            </a:r>
            <a:endParaRPr/>
          </a:p>
        </p:txBody>
      </p:sp>
      <p:sp>
        <p:nvSpPr>
          <p:cNvPr id="254" name="Google Shape;254;p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02</a:t>
            </a:r>
            <a:endParaRPr/>
          </a:p>
        </p:txBody>
      </p:sp>
      <p:sp>
        <p:nvSpPr>
          <p:cNvPr id="255" name="Google Shape;255;p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03</a:t>
            </a:r>
            <a:endParaRPr/>
          </a:p>
        </p:txBody>
      </p:sp>
      <p:sp>
        <p:nvSpPr>
          <p:cNvPr id="256" name="Google Shape;256;p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04</a:t>
            </a:r>
            <a:endParaRPr/>
          </a:p>
        </p:txBody>
      </p:sp>
      <p:sp>
        <p:nvSpPr>
          <p:cNvPr id="257" name="Google Shape;257;p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05</a:t>
            </a:r>
            <a:endParaRPr/>
          </a:p>
        </p:txBody>
      </p:sp>
      <p:sp>
        <p:nvSpPr>
          <p:cNvPr id="258" name="Google Shape;258;p3"/>
          <p:cNvSpPr txBox="1"/>
          <p:nvPr/>
        </p:nvSpPr>
        <p:spPr>
          <a:xfrm>
            <a:off x="5385282" y="4609268"/>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pl-PL" sz="2400" b="0" i="0" u="none" strike="noStrike" cap="none" dirty="0">
                <a:solidFill>
                  <a:srgbClr val="595959"/>
                </a:solidFill>
                <a:latin typeface="Calibri"/>
                <a:ea typeface="Calibri"/>
                <a:cs typeface="Calibri"/>
                <a:sym typeface="Calibri"/>
              </a:rPr>
              <a:t>Wykaz źródeł</a:t>
            </a:r>
            <a:endParaRPr sz="1400" b="0" i="0" u="none" strike="noStrike" cap="none" dirty="0">
              <a:solidFill>
                <a:srgbClr val="000000"/>
              </a:solidFill>
              <a:latin typeface="Arial"/>
              <a:ea typeface="Arial"/>
              <a:cs typeface="Arial"/>
              <a:sym typeface="Arial"/>
            </a:endParaRPr>
          </a:p>
        </p:txBody>
      </p:sp>
      <p:sp>
        <p:nvSpPr>
          <p:cNvPr id="259" name="Google Shape;259;p3"/>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n-US"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103"/>
          <p:cNvSpPr txBox="1">
            <a:spLocks noGrp="1"/>
          </p:cNvSpPr>
          <p:nvPr>
            <p:ph type="body" idx="2"/>
          </p:nvPr>
        </p:nvSpPr>
        <p:spPr>
          <a:xfrm>
            <a:off x="789083" y="463421"/>
            <a:ext cx="10052954" cy="5820838"/>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sz="2400" b="1" i="0" dirty="0">
                <a:solidFill>
                  <a:srgbClr val="0D0D0D"/>
                </a:solidFill>
                <a:highlight>
                  <a:srgbClr val="FFFFFF"/>
                </a:highlight>
              </a:rPr>
              <a:t>Rezultaty</a:t>
            </a:r>
          </a:p>
          <a:p>
            <a:pPr marL="0" lvl="0" indent="0" algn="just" rtl="0">
              <a:lnSpc>
                <a:spcPct val="112727"/>
              </a:lnSpc>
              <a:spcBef>
                <a:spcPts val="0"/>
              </a:spcBef>
              <a:spcAft>
                <a:spcPts val="0"/>
              </a:spcAft>
              <a:buClr>
                <a:srgbClr val="0D0D0D"/>
              </a:buClr>
              <a:buSzPts val="2200"/>
              <a:buNone/>
            </a:pPr>
            <a:r>
              <a:rPr lang="pl-PL" sz="2400" i="0" dirty="0">
                <a:solidFill>
                  <a:srgbClr val="0D0D0D"/>
                </a:solidFill>
                <a:highlight>
                  <a:srgbClr val="FFFFFF"/>
                </a:highlight>
              </a:rPr>
              <a:t>Inicjatywa energii słonecznej okazała się bardzo udana. IKEA znacząco obniżyła koszty energii i zmniejszyła emisję dwutlenku węgla, zbliżając się do celu, jakim jest uzyskanie pozytywnego wpływu netto na środowisko naturalne</a:t>
            </a:r>
            <a:r>
              <a:rPr lang="en-US" sz="2400" i="0" dirty="0">
                <a:solidFill>
                  <a:srgbClr val="0D0D0D"/>
                </a:solidFill>
                <a:highlight>
                  <a:srgbClr val="FFFFFF"/>
                </a:highlight>
              </a:rPr>
              <a:t>.</a:t>
            </a:r>
            <a:endParaRPr dirty="0"/>
          </a:p>
          <a:p>
            <a:pPr marL="0" lvl="0" indent="0" algn="just" rtl="0">
              <a:lnSpc>
                <a:spcPct val="112727"/>
              </a:lnSpc>
              <a:spcBef>
                <a:spcPts val="0"/>
              </a:spcBef>
              <a:spcAft>
                <a:spcPts val="0"/>
              </a:spcAft>
              <a:buClr>
                <a:srgbClr val="595959"/>
              </a:buClr>
              <a:buSzPts val="2200"/>
              <a:buNone/>
            </a:pPr>
            <a:endParaRPr sz="240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sz="2400" i="0" dirty="0">
                <a:solidFill>
                  <a:srgbClr val="0D0D0D"/>
                </a:solidFill>
                <a:highlight>
                  <a:srgbClr val="FFFFFF"/>
                </a:highlight>
              </a:rPr>
              <a:t>Inicjatywa ta nie tylko poprawiła zrównoważony rozwój operacyjny IKEA, ale także wzmocniła jej reputację jako firmy odpowiedzialnej środowiskowo</a:t>
            </a:r>
            <a:r>
              <a:rPr lang="en-US" sz="2400" i="0" dirty="0">
                <a:solidFill>
                  <a:srgbClr val="0D0D0D"/>
                </a:solidFill>
                <a:highlight>
                  <a:srgbClr val="FFFFFF"/>
                </a:highlight>
              </a:rPr>
              <a:t>.</a:t>
            </a:r>
            <a:endParaRPr dirty="0"/>
          </a:p>
          <a:p>
            <a:pPr marL="0" lvl="0" indent="0" algn="just" rtl="0">
              <a:lnSpc>
                <a:spcPct val="112727"/>
              </a:lnSpc>
              <a:spcBef>
                <a:spcPts val="0"/>
              </a:spcBef>
              <a:spcAft>
                <a:spcPts val="0"/>
              </a:spcAft>
              <a:buClr>
                <a:srgbClr val="595959"/>
              </a:buClr>
              <a:buSzPts val="2200"/>
              <a:buNone/>
            </a:pPr>
            <a:endParaRPr sz="240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sz="2400" i="0" dirty="0">
                <a:solidFill>
                  <a:srgbClr val="0D0D0D"/>
                </a:solidFill>
                <a:highlight>
                  <a:srgbClr val="FFFFFF"/>
                </a:highlight>
              </a:rPr>
              <a:t>Sukces tego projektu zachęcił IKEA do dalszego inwestowania w rozwiązania w zakresie energii odnawialnej i inne projekty zrównoważonego rozwoju, demonstrując swoje zaangażowanie w pozytywny wpływ na środowisko</a:t>
            </a:r>
            <a:r>
              <a:rPr lang="en-US" sz="2400" i="0" dirty="0">
                <a:solidFill>
                  <a:srgbClr val="0D0D0D"/>
                </a:solidFill>
                <a:highlight>
                  <a:srgbClr val="FFFFFF"/>
                </a:highlight>
              </a:rPr>
              <a:t>.</a:t>
            </a:r>
            <a:endParaRPr dirty="0"/>
          </a:p>
          <a:p>
            <a:pPr marL="0" lvl="0" indent="0" algn="just" rtl="0">
              <a:lnSpc>
                <a:spcPct val="112727"/>
              </a:lnSpc>
              <a:spcBef>
                <a:spcPts val="0"/>
              </a:spcBef>
              <a:spcAft>
                <a:spcPts val="0"/>
              </a:spcAft>
              <a:buClr>
                <a:srgbClr val="595959"/>
              </a:buClr>
              <a:buSzPts val="2200"/>
              <a:buNone/>
            </a:pPr>
            <a:endParaRPr sz="2400" dirty="0">
              <a:solidFill>
                <a:srgbClr val="0D0D0D"/>
              </a:solidFill>
              <a:highlight>
                <a:srgbClr val="FFFFFF"/>
              </a:highlight>
            </a:endParaRPr>
          </a:p>
          <a:p>
            <a:pPr marL="0" lvl="0" indent="0" algn="just" rtl="0">
              <a:lnSpc>
                <a:spcPct val="112727"/>
              </a:lnSpc>
              <a:spcBef>
                <a:spcPts val="0"/>
              </a:spcBef>
              <a:spcAft>
                <a:spcPts val="0"/>
              </a:spcAft>
              <a:buClr>
                <a:srgbClr val="595959"/>
              </a:buClr>
              <a:buSzPts val="2200"/>
              <a:buNone/>
            </a:pPr>
            <a:r>
              <a:rPr lang="en-US" sz="2400" i="0" u="sng" dirty="0">
                <a:solidFill>
                  <a:schemeClr val="hlink"/>
                </a:solidFill>
                <a:highlight>
                  <a:srgbClr val="FFFFFF"/>
                </a:highlight>
                <a:hlinkClick r:id="rId3"/>
              </a:rPr>
              <a:t>Find out more by clicking on this link</a:t>
            </a:r>
            <a:r>
              <a:rPr lang="pl-PL" sz="2400" i="0" u="sng" dirty="0">
                <a:solidFill>
                  <a:schemeClr val="hlink"/>
                </a:solidFill>
                <a:highlight>
                  <a:srgbClr val="FFFFFF"/>
                </a:highlight>
              </a:rPr>
              <a:t>       </a:t>
            </a:r>
            <a:r>
              <a:rPr lang="pl-PL" sz="2000" i="0" u="sng" dirty="0">
                <a:solidFill>
                  <a:schemeClr val="hlink"/>
                </a:solidFill>
                <a:highlight>
                  <a:srgbClr val="FFFFFF"/>
                </a:highlight>
              </a:rPr>
              <a:t>aby dowiedzieć się więcej, kliknij ten link</a:t>
            </a:r>
            <a:endParaRPr sz="2000" dirty="0"/>
          </a:p>
        </p:txBody>
      </p:sp>
      <p:pic>
        <p:nvPicPr>
          <p:cNvPr id="2" name="Obraz 1">
            <a:extLst>
              <a:ext uri="{FF2B5EF4-FFF2-40B4-BE49-F238E27FC236}">
                <a16:creationId xmlns:a16="http://schemas.microsoft.com/office/drawing/2014/main" id="{11002CC8-4241-9864-CC86-C42F7821758E}"/>
              </a:ext>
            </a:extLst>
          </p:cNvPr>
          <p:cNvPicPr>
            <a:picLocks noChangeAspect="1"/>
          </p:cNvPicPr>
          <p:nvPr/>
        </p:nvPicPr>
        <p:blipFill>
          <a:blip r:embed="rId4"/>
          <a:stretch>
            <a:fillRect/>
          </a:stretch>
        </p:blipFill>
        <p:spPr>
          <a:xfrm>
            <a:off x="5478797" y="5518531"/>
            <a:ext cx="280440" cy="290106"/>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45"/>
          <p:cNvSpPr txBox="1">
            <a:spLocks noGrp="1"/>
          </p:cNvSpPr>
          <p:nvPr>
            <p:ph type="body" idx="1"/>
          </p:nvPr>
        </p:nvSpPr>
        <p:spPr>
          <a:xfrm>
            <a:off x="4752335" y="606177"/>
            <a:ext cx="6341766" cy="5876919"/>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b="1" i="0" dirty="0" err="1">
                <a:solidFill>
                  <a:srgbClr val="0D0D0D"/>
                </a:solidFill>
                <a:highlight>
                  <a:srgbClr val="FFFFFF"/>
                </a:highlight>
              </a:rPr>
              <a:t>Wprowadzenie</a:t>
            </a:r>
            <a:endParaRPr lang="pl-PL" b="1"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sz="2200" i="0" dirty="0">
                <a:solidFill>
                  <a:srgbClr val="0D0D0D"/>
                </a:solidFill>
                <a:highlight>
                  <a:srgbClr val="FFFFFF"/>
                </a:highlight>
              </a:rPr>
              <a:t>Firma </a:t>
            </a:r>
            <a:r>
              <a:rPr lang="pl-PL" sz="2200" i="0" dirty="0" err="1">
                <a:solidFill>
                  <a:srgbClr val="0D0D0D"/>
                </a:solidFill>
                <a:highlight>
                  <a:srgbClr val="FFFFFF"/>
                </a:highlight>
              </a:rPr>
              <a:t>All</a:t>
            </a:r>
            <a:r>
              <a:rPr lang="pl-PL" sz="2200" i="0" dirty="0">
                <a:solidFill>
                  <a:srgbClr val="0D0D0D"/>
                </a:solidFill>
                <a:highlight>
                  <a:srgbClr val="FFFFFF"/>
                </a:highlight>
              </a:rPr>
              <a:t> </a:t>
            </a:r>
            <a:r>
              <a:rPr lang="pl-PL" sz="2200" i="0" dirty="0" err="1">
                <a:solidFill>
                  <a:srgbClr val="0D0D0D"/>
                </a:solidFill>
                <a:highlight>
                  <a:srgbClr val="FFFFFF"/>
                </a:highlight>
              </a:rPr>
              <a:t>About</a:t>
            </a:r>
            <a:r>
              <a:rPr lang="pl-PL" sz="2200" i="0" dirty="0">
                <a:solidFill>
                  <a:srgbClr val="0D0D0D"/>
                </a:solidFill>
                <a:highlight>
                  <a:srgbClr val="FFFFFF"/>
                </a:highlight>
              </a:rPr>
              <a:t> </a:t>
            </a:r>
            <a:r>
              <a:rPr lang="pl-PL" sz="2200" i="0" dirty="0" err="1">
                <a:solidFill>
                  <a:srgbClr val="0D0D0D"/>
                </a:solidFill>
                <a:highlight>
                  <a:srgbClr val="FFFFFF"/>
                </a:highlight>
              </a:rPr>
              <a:t>Kombucha</a:t>
            </a:r>
            <a:r>
              <a:rPr lang="pl-PL" sz="2200" i="0" dirty="0">
                <a:solidFill>
                  <a:srgbClr val="0D0D0D"/>
                </a:solidFill>
                <a:highlight>
                  <a:srgbClr val="FFFFFF"/>
                </a:highlight>
              </a:rPr>
              <a:t> została założona w 2017 roku w Galway w Irlandii przez </a:t>
            </a:r>
            <a:r>
              <a:rPr lang="pl-PL" sz="2200" i="0" dirty="0" err="1">
                <a:solidFill>
                  <a:srgbClr val="0D0D0D"/>
                </a:solidFill>
                <a:highlight>
                  <a:srgbClr val="FFFFFF"/>
                </a:highlight>
              </a:rPr>
              <a:t>Keitha</a:t>
            </a:r>
            <a:r>
              <a:rPr lang="pl-PL" sz="2200" i="0" dirty="0">
                <a:solidFill>
                  <a:srgbClr val="0D0D0D"/>
                </a:solidFill>
                <a:highlight>
                  <a:srgbClr val="FFFFFF"/>
                </a:highlight>
              </a:rPr>
              <a:t> </a:t>
            </a:r>
            <a:r>
              <a:rPr lang="pl-PL" sz="2200" i="0" dirty="0" err="1">
                <a:solidFill>
                  <a:srgbClr val="0D0D0D"/>
                </a:solidFill>
                <a:highlight>
                  <a:srgbClr val="FFFFFF"/>
                </a:highlight>
              </a:rPr>
              <a:t>Loftusa</a:t>
            </a:r>
            <a:r>
              <a:rPr lang="pl-PL" sz="2200" i="0" dirty="0">
                <a:solidFill>
                  <a:srgbClr val="0D0D0D"/>
                </a:solidFill>
                <a:highlight>
                  <a:srgbClr val="FFFFFF"/>
                </a:highlight>
              </a:rPr>
              <a:t> i </a:t>
            </a:r>
            <a:r>
              <a:rPr lang="pl-PL" sz="2200" i="0" dirty="0" err="1">
                <a:solidFill>
                  <a:srgbClr val="0D0D0D"/>
                </a:solidFill>
                <a:highlight>
                  <a:srgbClr val="FFFFFF"/>
                </a:highlight>
              </a:rPr>
              <a:t>Emmetta</a:t>
            </a:r>
            <a:r>
              <a:rPr lang="pl-PL" sz="2200" i="0" dirty="0">
                <a:solidFill>
                  <a:srgbClr val="0D0D0D"/>
                </a:solidFill>
                <a:highlight>
                  <a:srgbClr val="FFFFFF"/>
                </a:highlight>
              </a:rPr>
              <a:t> Kerrigana. Założyciele, zainspirowani korzyściami zdrowotnymi </a:t>
            </a:r>
            <a:r>
              <a:rPr lang="pl-PL" sz="2200" i="0" dirty="0" err="1">
                <a:solidFill>
                  <a:srgbClr val="0D0D0D"/>
                </a:solidFill>
                <a:highlight>
                  <a:srgbClr val="FFFFFF"/>
                </a:highlight>
              </a:rPr>
              <a:t>kombuchy</a:t>
            </a:r>
            <a:r>
              <a:rPr lang="pl-PL" sz="2200" i="0" dirty="0">
                <a:solidFill>
                  <a:srgbClr val="0D0D0D"/>
                </a:solidFill>
                <a:highlight>
                  <a:srgbClr val="FFFFFF"/>
                </a:highlight>
              </a:rPr>
              <a:t> odkrytymi podczas pobytu w Kanadzie, postawili sobie za cel wprowadzenie tego prozdrowotnego napoju na rynek irlandzki</a:t>
            </a:r>
            <a:r>
              <a:rPr lang="en-US" sz="2200" i="0" dirty="0">
                <a:solidFill>
                  <a:srgbClr val="0D0D0D"/>
                </a:solidFill>
                <a:highlight>
                  <a:srgbClr val="FFFFFF"/>
                </a:highlight>
              </a:rPr>
              <a:t>.</a:t>
            </a:r>
            <a:endParaRPr sz="2200" dirty="0"/>
          </a:p>
          <a:p>
            <a:pPr marL="0" lvl="0" indent="0" algn="just" rtl="0">
              <a:lnSpc>
                <a:spcPct val="112727"/>
              </a:lnSpc>
              <a:spcBef>
                <a:spcPts val="0"/>
              </a:spcBef>
              <a:spcAft>
                <a:spcPts val="0"/>
              </a:spcAft>
              <a:buClr>
                <a:srgbClr val="595959"/>
              </a:buClr>
              <a:buSzPts val="2200"/>
              <a:buNone/>
            </a:pPr>
            <a:endParaRPr sz="220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sz="2200" i="0" dirty="0">
                <a:solidFill>
                  <a:srgbClr val="0D0D0D"/>
                </a:solidFill>
                <a:highlight>
                  <a:srgbClr val="FFFFFF"/>
                </a:highlight>
              </a:rPr>
              <a:t>Stanęli jednak przed wyzwaniem zrobienia tego w sposób zrównoważony środowiskowo, który wspierałby lokalne społeczności i był zgodny z ich podstawowymi wartościami, jakimi są minimalizowanie szkód i promowanie zdrowia</a:t>
            </a:r>
            <a:r>
              <a:rPr lang="en-US" sz="2200" i="0" dirty="0">
                <a:solidFill>
                  <a:srgbClr val="0D0D0D"/>
                </a:solidFill>
                <a:highlight>
                  <a:srgbClr val="FFFFFF"/>
                </a:highlight>
              </a:rPr>
              <a:t>.</a:t>
            </a:r>
            <a:endParaRPr sz="2200" dirty="0"/>
          </a:p>
        </p:txBody>
      </p:sp>
      <p:sp>
        <p:nvSpPr>
          <p:cNvPr id="608" name="Google Shape;608;p45"/>
          <p:cNvSpPr txBox="1">
            <a:spLocks noGrp="1"/>
          </p:cNvSpPr>
          <p:nvPr>
            <p:ph type="body" idx="2"/>
          </p:nvPr>
        </p:nvSpPr>
        <p:spPr>
          <a:xfrm>
            <a:off x="136635" y="818842"/>
            <a:ext cx="4398790" cy="282961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pl-PL" dirty="0"/>
              <a:t>Przykład </a:t>
            </a:r>
            <a:r>
              <a:rPr lang="en-US" dirty="0"/>
              <a:t>2</a:t>
            </a:r>
            <a:endParaRPr dirty="0"/>
          </a:p>
          <a:p>
            <a:pPr marL="0" lvl="0" indent="0" algn="ctr" rtl="0">
              <a:lnSpc>
                <a:spcPct val="90000"/>
              </a:lnSpc>
              <a:spcBef>
                <a:spcPts val="1000"/>
              </a:spcBef>
              <a:spcAft>
                <a:spcPts val="0"/>
              </a:spcAft>
              <a:buClr>
                <a:schemeClr val="lt1"/>
              </a:buClr>
              <a:buSzPts val="3600"/>
              <a:buNone/>
            </a:pPr>
            <a:r>
              <a:rPr lang="en-US" dirty="0"/>
              <a:t>All About Kombucha - </a:t>
            </a:r>
            <a:r>
              <a:rPr lang="pl-PL" dirty="0"/>
              <a:t>Zrównoważone innowacje w produkcji napojów</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104"/>
          <p:cNvSpPr txBox="1">
            <a:spLocks noGrp="1"/>
          </p:cNvSpPr>
          <p:nvPr>
            <p:ph type="body" idx="2"/>
          </p:nvPr>
        </p:nvSpPr>
        <p:spPr>
          <a:xfrm>
            <a:off x="904856" y="571501"/>
            <a:ext cx="10052954" cy="5667874"/>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sz="2000" i="0" dirty="0">
                <a:solidFill>
                  <a:srgbClr val="0D0D0D"/>
                </a:solidFill>
                <a:highlight>
                  <a:srgbClr val="FFFFFF"/>
                </a:highlight>
              </a:rPr>
              <a:t>Aby temu zaradzić, </a:t>
            </a:r>
            <a:r>
              <a:rPr lang="pl-PL" sz="2000" i="0" dirty="0" err="1">
                <a:solidFill>
                  <a:srgbClr val="0D0D0D"/>
                </a:solidFill>
                <a:highlight>
                  <a:srgbClr val="FFFFFF"/>
                </a:highlight>
              </a:rPr>
              <a:t>All</a:t>
            </a:r>
            <a:r>
              <a:rPr lang="pl-PL" sz="2000" i="0" dirty="0">
                <a:solidFill>
                  <a:srgbClr val="0D0D0D"/>
                </a:solidFill>
                <a:highlight>
                  <a:srgbClr val="FFFFFF"/>
                </a:highlight>
              </a:rPr>
              <a:t> </a:t>
            </a:r>
            <a:r>
              <a:rPr lang="pl-PL" sz="2000" i="0" dirty="0" err="1">
                <a:solidFill>
                  <a:srgbClr val="0D0D0D"/>
                </a:solidFill>
                <a:highlight>
                  <a:srgbClr val="FFFFFF"/>
                </a:highlight>
              </a:rPr>
              <a:t>About</a:t>
            </a:r>
            <a:r>
              <a:rPr lang="pl-PL" sz="2000" i="0" dirty="0">
                <a:solidFill>
                  <a:srgbClr val="0D0D0D"/>
                </a:solidFill>
                <a:highlight>
                  <a:srgbClr val="FFFFFF"/>
                </a:highlight>
              </a:rPr>
              <a:t> </a:t>
            </a:r>
            <a:r>
              <a:rPr lang="pl-PL" sz="2000" i="0" dirty="0" err="1">
                <a:solidFill>
                  <a:srgbClr val="0D0D0D"/>
                </a:solidFill>
                <a:highlight>
                  <a:srgbClr val="FFFFFF"/>
                </a:highlight>
              </a:rPr>
              <a:t>Kombucha</a:t>
            </a:r>
            <a:r>
              <a:rPr lang="pl-PL" sz="2000" i="0" dirty="0">
                <a:solidFill>
                  <a:srgbClr val="0D0D0D"/>
                </a:solidFill>
                <a:highlight>
                  <a:srgbClr val="FFFFFF"/>
                </a:highlight>
              </a:rPr>
              <a:t> zobowiązała się do stosowania szeregu zrównoważonych praktyk</a:t>
            </a:r>
            <a:r>
              <a:rPr lang="en-US" sz="2000" i="0" dirty="0">
                <a:solidFill>
                  <a:srgbClr val="0D0D0D"/>
                </a:solidFill>
                <a:highlight>
                  <a:srgbClr val="FFFFFF"/>
                </a:highlight>
              </a:rPr>
              <a:t>:</a:t>
            </a:r>
            <a:endParaRPr sz="2000" dirty="0"/>
          </a:p>
          <a:p>
            <a:pPr marL="114300" lvl="0" indent="-114300" algn="just" rtl="0">
              <a:lnSpc>
                <a:spcPct val="112727"/>
              </a:lnSpc>
              <a:spcBef>
                <a:spcPts val="0"/>
              </a:spcBef>
              <a:spcAft>
                <a:spcPts val="0"/>
              </a:spcAft>
              <a:buClr>
                <a:srgbClr val="0D0D0D"/>
              </a:buClr>
              <a:buSzPts val="2200"/>
              <a:buFont typeface="Arial"/>
              <a:buChar char="•"/>
            </a:pPr>
            <a:r>
              <a:rPr lang="pl-PL" sz="2000" b="1" i="0" dirty="0">
                <a:solidFill>
                  <a:srgbClr val="0D0D0D"/>
                </a:solidFill>
                <a:highlight>
                  <a:srgbClr val="FFFFFF"/>
                </a:highlight>
              </a:rPr>
              <a:t>Zrównoważone pozyskiwanie: </a:t>
            </a:r>
            <a:r>
              <a:rPr lang="pl-PL" sz="2000" i="0" dirty="0">
                <a:solidFill>
                  <a:srgbClr val="0D0D0D"/>
                </a:solidFill>
                <a:highlight>
                  <a:srgbClr val="FFFFFF"/>
                </a:highlight>
              </a:rPr>
              <a:t>Priorytetowo traktują stosowanie składników organicznych, aby zapewnić czystość i integralność środowiskową swoich produktów</a:t>
            </a:r>
            <a:r>
              <a:rPr lang="en-US" sz="2000" i="0" dirty="0">
                <a:solidFill>
                  <a:srgbClr val="0D0D0D"/>
                </a:solidFill>
                <a:highlight>
                  <a:srgbClr val="FFFFFF"/>
                </a:highlight>
              </a:rPr>
              <a:t>.</a:t>
            </a:r>
            <a:endParaRPr sz="2000" dirty="0"/>
          </a:p>
          <a:p>
            <a:pPr marL="114300" lvl="0" indent="-114300" algn="just" rtl="0">
              <a:lnSpc>
                <a:spcPct val="112727"/>
              </a:lnSpc>
              <a:spcBef>
                <a:spcPts val="0"/>
              </a:spcBef>
              <a:spcAft>
                <a:spcPts val="0"/>
              </a:spcAft>
              <a:buClr>
                <a:srgbClr val="0D0D0D"/>
              </a:buClr>
              <a:buSzPts val="2200"/>
              <a:buFont typeface="Arial"/>
              <a:buChar char="•"/>
            </a:pPr>
            <a:r>
              <a:rPr lang="pl-PL" sz="2000" b="1" i="0" dirty="0">
                <a:solidFill>
                  <a:srgbClr val="0D0D0D"/>
                </a:solidFill>
                <a:highlight>
                  <a:srgbClr val="FFFFFF"/>
                </a:highlight>
              </a:rPr>
              <a:t>Produkcja neutralna pod względem emisji dwutlenku węgla: </a:t>
            </a:r>
            <a:r>
              <a:rPr lang="pl-PL" sz="2000" i="0" dirty="0">
                <a:solidFill>
                  <a:srgbClr val="0D0D0D"/>
                </a:solidFill>
                <a:highlight>
                  <a:srgbClr val="FFFFFF"/>
                </a:highlight>
              </a:rPr>
              <a:t>Browar zastosował metody neutralne pod względem emisji dwutlenku węgla, aby zminimalizować swój wpływ na środowisko</a:t>
            </a:r>
            <a:r>
              <a:rPr lang="en-US" sz="2000" i="0" dirty="0">
                <a:solidFill>
                  <a:srgbClr val="0D0D0D"/>
                </a:solidFill>
                <a:highlight>
                  <a:srgbClr val="FFFFFF"/>
                </a:highlight>
              </a:rPr>
              <a:t>.</a:t>
            </a:r>
            <a:endParaRPr sz="2000" dirty="0"/>
          </a:p>
          <a:p>
            <a:pPr marL="114300" lvl="0" indent="-114300" algn="just" rtl="0">
              <a:lnSpc>
                <a:spcPct val="112727"/>
              </a:lnSpc>
              <a:spcBef>
                <a:spcPts val="0"/>
              </a:spcBef>
              <a:spcAft>
                <a:spcPts val="0"/>
              </a:spcAft>
              <a:buClr>
                <a:srgbClr val="0D0D0D"/>
              </a:buClr>
              <a:buSzPts val="2200"/>
              <a:buFont typeface="Arial"/>
              <a:buChar char="•"/>
            </a:pPr>
            <a:r>
              <a:rPr lang="pl-PL" sz="2000" b="1" i="0" dirty="0">
                <a:solidFill>
                  <a:srgbClr val="0D0D0D"/>
                </a:solidFill>
                <a:highlight>
                  <a:srgbClr val="FFFFFF"/>
                </a:highlight>
              </a:rPr>
              <a:t>Inicjatywy Zero Odpadów: </a:t>
            </a:r>
            <a:r>
              <a:rPr lang="pl-PL" sz="2000" i="0" dirty="0">
                <a:solidFill>
                  <a:srgbClr val="0D0D0D"/>
                </a:solidFill>
                <a:highlight>
                  <a:srgbClr val="FFFFFF"/>
                </a:highlight>
              </a:rPr>
              <a:t>Podjęto wysiłki w celu zminimalizowania ilości odpadów w procesach produkcyjnych</a:t>
            </a:r>
            <a:r>
              <a:rPr lang="en-US" sz="2000" i="0" dirty="0">
                <a:solidFill>
                  <a:srgbClr val="0D0D0D"/>
                </a:solidFill>
                <a:highlight>
                  <a:srgbClr val="FFFFFF"/>
                </a:highlight>
              </a:rPr>
              <a:t>.</a:t>
            </a:r>
            <a:endParaRPr sz="2000" dirty="0"/>
          </a:p>
          <a:p>
            <a:pPr marL="114300" lvl="0" indent="-114300" algn="just" rtl="0">
              <a:lnSpc>
                <a:spcPct val="112727"/>
              </a:lnSpc>
              <a:spcBef>
                <a:spcPts val="0"/>
              </a:spcBef>
              <a:spcAft>
                <a:spcPts val="0"/>
              </a:spcAft>
              <a:buClr>
                <a:srgbClr val="0D0D0D"/>
              </a:buClr>
              <a:buSzPts val="2200"/>
              <a:buFont typeface="Arial"/>
              <a:buChar char="•"/>
            </a:pPr>
            <a:r>
              <a:rPr lang="pl-PL" sz="2000" b="1" i="0" dirty="0">
                <a:solidFill>
                  <a:srgbClr val="0D0D0D"/>
                </a:solidFill>
                <a:highlight>
                  <a:srgbClr val="FFFFFF"/>
                </a:highlight>
              </a:rPr>
              <a:t>Wsparcie dla lokalnego rolnictwa: </a:t>
            </a:r>
            <a:r>
              <a:rPr lang="pl-PL" sz="2000" i="0" dirty="0">
                <a:solidFill>
                  <a:srgbClr val="0D0D0D"/>
                </a:solidFill>
                <a:highlight>
                  <a:srgbClr val="FFFFFF"/>
                </a:highlight>
              </a:rPr>
              <a:t>Firma zaangażowała się w projekty związane z rolnictwem regeneracyjnym i sadzeniem rodzimych drzew, przeznaczając rocznie 10% zysków browaru na te cele</a:t>
            </a:r>
            <a:r>
              <a:rPr lang="en-US" sz="2000" i="0" dirty="0">
                <a:solidFill>
                  <a:srgbClr val="0D0D0D"/>
                </a:solidFill>
                <a:highlight>
                  <a:srgbClr val="FFFFFF"/>
                </a:highlight>
              </a:rPr>
              <a:t>.</a:t>
            </a:r>
            <a:endParaRPr sz="2000" dirty="0"/>
          </a:p>
          <a:p>
            <a:pPr marL="114300" lvl="0" indent="-114300" algn="just" rtl="0">
              <a:lnSpc>
                <a:spcPct val="112727"/>
              </a:lnSpc>
              <a:spcBef>
                <a:spcPts val="0"/>
              </a:spcBef>
              <a:spcAft>
                <a:spcPts val="0"/>
              </a:spcAft>
              <a:buClr>
                <a:srgbClr val="0D0D0D"/>
              </a:buClr>
              <a:buSzPts val="2200"/>
              <a:buFont typeface="Arial"/>
              <a:buChar char="•"/>
            </a:pPr>
            <a:r>
              <a:rPr lang="pl-PL" sz="2000" b="1" i="0" dirty="0">
                <a:solidFill>
                  <a:srgbClr val="0D0D0D"/>
                </a:solidFill>
                <a:highlight>
                  <a:srgbClr val="FFFFFF"/>
                </a:highlight>
              </a:rPr>
              <a:t>Zaangażowanie społeczności: </a:t>
            </a:r>
            <a:r>
              <a:rPr lang="pl-PL" sz="2000" i="0" dirty="0">
                <a:solidFill>
                  <a:srgbClr val="0D0D0D"/>
                </a:solidFill>
                <a:highlight>
                  <a:srgbClr val="FFFFFF"/>
                </a:highlight>
              </a:rPr>
              <a:t>Poza produkcją, firma rozszerzyła swoją linię produktów o zestawy do parzenia herbaty i zrównoważone produkty, a także zorganizowała warsztaty mające na celu edukację społeczności w zakresie zrównoważonych praktyk i odżywiania</a:t>
            </a:r>
            <a:r>
              <a:rPr lang="en-US" sz="2000" i="0" dirty="0">
                <a:solidFill>
                  <a:srgbClr val="0D0D0D"/>
                </a:solidFill>
                <a:highlight>
                  <a:srgbClr val="FFFFFF"/>
                </a:highlight>
              </a:rPr>
              <a:t>.</a:t>
            </a:r>
            <a:endParaRPr sz="2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105"/>
          <p:cNvSpPr txBox="1">
            <a:spLocks noGrp="1"/>
          </p:cNvSpPr>
          <p:nvPr>
            <p:ph type="body" idx="2"/>
          </p:nvPr>
        </p:nvSpPr>
        <p:spPr>
          <a:xfrm>
            <a:off x="955656" y="693639"/>
            <a:ext cx="10052954" cy="559062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b="1" i="0" dirty="0">
                <a:solidFill>
                  <a:srgbClr val="0D0D0D"/>
                </a:solidFill>
                <a:highlight>
                  <a:srgbClr val="FFFFFF"/>
                </a:highlight>
              </a:rPr>
              <a:t>Wyniki</a:t>
            </a:r>
            <a:r>
              <a:rPr lang="en-US" b="1" i="0" dirty="0">
                <a:solidFill>
                  <a:srgbClr val="0D0D0D"/>
                </a:solidFill>
                <a:highlight>
                  <a:srgbClr val="FFFFFF"/>
                </a:highlight>
              </a:rPr>
              <a:t>:</a:t>
            </a:r>
            <a:endParaRPr dirty="0"/>
          </a:p>
          <a:p>
            <a:pPr marL="0" lvl="0" indent="0" algn="just" rtl="0">
              <a:lnSpc>
                <a:spcPct val="112727"/>
              </a:lnSpc>
              <a:spcBef>
                <a:spcPts val="0"/>
              </a:spcBef>
              <a:spcAft>
                <a:spcPts val="0"/>
              </a:spcAft>
              <a:buClr>
                <a:srgbClr val="0D0D0D"/>
              </a:buClr>
              <a:buSzPts val="2200"/>
              <a:buNone/>
            </a:pPr>
            <a:r>
              <a:rPr lang="pl-PL" i="0" dirty="0">
                <a:solidFill>
                  <a:srgbClr val="0D0D0D"/>
                </a:solidFill>
                <a:highlight>
                  <a:srgbClr val="FFFFFF"/>
                </a:highlight>
              </a:rPr>
              <a:t>Kompleksowe podejście firmy </a:t>
            </a:r>
            <a:r>
              <a:rPr lang="pl-PL" i="0" dirty="0" err="1">
                <a:solidFill>
                  <a:srgbClr val="0D0D0D"/>
                </a:solidFill>
                <a:highlight>
                  <a:srgbClr val="FFFFFF"/>
                </a:highlight>
              </a:rPr>
              <a:t>All</a:t>
            </a:r>
            <a:r>
              <a:rPr lang="pl-PL" i="0" dirty="0">
                <a:solidFill>
                  <a:srgbClr val="0D0D0D"/>
                </a:solidFill>
                <a:highlight>
                  <a:srgbClr val="FFFFFF"/>
                </a:highlight>
              </a:rPr>
              <a:t> </a:t>
            </a:r>
            <a:r>
              <a:rPr lang="pl-PL" i="0" dirty="0" err="1">
                <a:solidFill>
                  <a:srgbClr val="0D0D0D"/>
                </a:solidFill>
                <a:highlight>
                  <a:srgbClr val="FFFFFF"/>
                </a:highlight>
              </a:rPr>
              <a:t>About</a:t>
            </a:r>
            <a:r>
              <a:rPr lang="pl-PL" i="0" dirty="0">
                <a:solidFill>
                  <a:srgbClr val="0D0D0D"/>
                </a:solidFill>
                <a:highlight>
                  <a:srgbClr val="FFFFFF"/>
                </a:highlight>
              </a:rPr>
              <a:t> </a:t>
            </a:r>
            <a:r>
              <a:rPr lang="pl-PL" i="0" dirty="0" err="1">
                <a:solidFill>
                  <a:srgbClr val="0D0D0D"/>
                </a:solidFill>
                <a:highlight>
                  <a:srgbClr val="FFFFFF"/>
                </a:highlight>
              </a:rPr>
              <a:t>Kombucha</a:t>
            </a:r>
            <a:r>
              <a:rPr lang="pl-PL" i="0" dirty="0">
                <a:solidFill>
                  <a:srgbClr val="0D0D0D"/>
                </a:solidFill>
                <a:highlight>
                  <a:srgbClr val="FFFFFF"/>
                </a:highlight>
              </a:rPr>
              <a:t> do zrównoważonego rozwoju znacznie poprawiło reputację marki, przyciągając świadomych ekologicznie klientów i przyczyniając się do dobrobytu społeczności</a:t>
            </a:r>
            <a:r>
              <a:rPr lang="en-US" i="0" dirty="0">
                <a:solidFill>
                  <a:srgbClr val="0D0D0D"/>
                </a:solidFill>
                <a:highlight>
                  <a:srgbClr val="FFFFFF"/>
                </a:highlight>
              </a:rPr>
              <a:t>.</a:t>
            </a:r>
            <a:endParaRPr dirty="0"/>
          </a:p>
          <a:p>
            <a:pPr marL="0" lvl="0" indent="0" algn="just" rtl="0">
              <a:lnSpc>
                <a:spcPct val="112727"/>
              </a:lnSpc>
              <a:spcBef>
                <a:spcPts val="0"/>
              </a:spcBef>
              <a:spcAft>
                <a:spcPts val="0"/>
              </a:spcAft>
              <a:buClr>
                <a:srgbClr val="595959"/>
              </a:buClr>
              <a:buSzPts val="2200"/>
              <a:buNone/>
            </a:pPr>
            <a:endParaRPr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i="0" dirty="0">
                <a:solidFill>
                  <a:srgbClr val="0D0D0D"/>
                </a:solidFill>
                <a:highlight>
                  <a:srgbClr val="FFFFFF"/>
                </a:highlight>
              </a:rPr>
              <a:t>Ich zaangażowanie w ochronę środowiska i lokalne wsparcie odegrało kluczową rolę w ich ekspansji i odporności, pokazując, że sukces biznesowy i zrównoważony rozwój mogą iść w parze</a:t>
            </a:r>
            <a:r>
              <a:rPr lang="en-US" i="0" dirty="0">
                <a:solidFill>
                  <a:srgbClr val="0D0D0D"/>
                </a:solidFill>
                <a:highlight>
                  <a:srgbClr val="FFFFFF"/>
                </a:highlight>
              </a:rPr>
              <a:t>.</a:t>
            </a:r>
            <a:endParaRPr dirty="0"/>
          </a:p>
          <a:p>
            <a:pPr marL="0" lvl="0" indent="0" algn="just" rtl="0">
              <a:lnSpc>
                <a:spcPct val="112727"/>
              </a:lnSpc>
              <a:spcBef>
                <a:spcPts val="0"/>
              </a:spcBef>
              <a:spcAft>
                <a:spcPts val="0"/>
              </a:spcAft>
              <a:buClr>
                <a:srgbClr val="595959"/>
              </a:buClr>
              <a:buSzPts val="2200"/>
              <a:buNone/>
            </a:pPr>
            <a:endParaRPr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i="0" dirty="0">
                <a:solidFill>
                  <a:srgbClr val="0D0D0D"/>
                </a:solidFill>
                <a:highlight>
                  <a:srgbClr val="FFFFFF"/>
                </a:highlight>
              </a:rPr>
              <a:t>Inicjatywy firmy, takie jak członkostwo w 1% for the Planet i szerokie zaangażowanie społeczne, nie tylko zapewniły lokalną dobrą wolę, ale także pozycjonują ją jako lidera w zakresie zrównoważonych praktyk biznesowych w branży napojów</a:t>
            </a:r>
            <a:r>
              <a:rPr lang="en-US" i="0" dirty="0">
                <a:solidFill>
                  <a:srgbClr val="0D0D0D"/>
                </a:solidFill>
                <a:highlight>
                  <a:srgbClr val="FFFFFF"/>
                </a:highlight>
              </a:rPr>
              <a:t>.</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48"/>
          <p:cNvSpPr txBox="1">
            <a:spLocks noGrp="1"/>
          </p:cNvSpPr>
          <p:nvPr>
            <p:ph type="body" idx="1"/>
          </p:nvPr>
        </p:nvSpPr>
        <p:spPr>
          <a:xfrm>
            <a:off x="4484318" y="478851"/>
            <a:ext cx="6889315" cy="626942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D0D0D"/>
              </a:buClr>
              <a:buSzPts val="2200"/>
              <a:buNone/>
            </a:pPr>
            <a:r>
              <a:rPr lang="en-US" b="1" i="0" dirty="0">
                <a:solidFill>
                  <a:srgbClr val="0D0D0D"/>
                </a:solidFill>
                <a:highlight>
                  <a:srgbClr val="FFFFFF"/>
                </a:highlight>
              </a:rPr>
              <a:t>Problem</a:t>
            </a:r>
            <a:r>
              <a:rPr lang="pl-PL" b="1" i="0" dirty="0">
                <a:solidFill>
                  <a:srgbClr val="0D0D0D"/>
                </a:solidFill>
                <a:highlight>
                  <a:srgbClr val="FFFFFF"/>
                </a:highlight>
              </a:rPr>
              <a:t>y</a:t>
            </a:r>
            <a:r>
              <a:rPr lang="en-US" b="1" i="0" dirty="0">
                <a:solidFill>
                  <a:srgbClr val="0D0D0D"/>
                </a:solidFill>
                <a:highlight>
                  <a:srgbClr val="FFFFFF"/>
                </a:highlight>
              </a:rPr>
              <a:t>:</a:t>
            </a:r>
            <a:endParaRPr i="0" dirty="0">
              <a:solidFill>
                <a:srgbClr val="0D0D0D"/>
              </a:solidFill>
              <a:highlight>
                <a:srgbClr val="FFFFFF"/>
              </a:highlight>
            </a:endParaRPr>
          </a:p>
          <a:p>
            <a:pPr marL="0" lvl="0" indent="0" algn="just" rtl="0">
              <a:lnSpc>
                <a:spcPct val="100000"/>
              </a:lnSpc>
              <a:spcBef>
                <a:spcPts val="0"/>
              </a:spcBef>
              <a:spcAft>
                <a:spcPts val="0"/>
              </a:spcAft>
              <a:buClr>
                <a:srgbClr val="0D0D0D"/>
              </a:buClr>
              <a:buSzPts val="2200"/>
              <a:buNone/>
            </a:pPr>
            <a:r>
              <a:rPr lang="pl-PL" sz="2200" i="0" dirty="0">
                <a:solidFill>
                  <a:srgbClr val="0D0D0D"/>
                </a:solidFill>
                <a:highlight>
                  <a:srgbClr val="FFFFFF"/>
                </a:highlight>
              </a:rPr>
              <a:t>Założona w 2020 r. przez rodzeństwo </a:t>
            </a:r>
            <a:r>
              <a:rPr lang="pl-PL" sz="2200" i="0" dirty="0" err="1">
                <a:solidFill>
                  <a:srgbClr val="0D0D0D"/>
                </a:solidFill>
                <a:highlight>
                  <a:srgbClr val="FFFFFF"/>
                </a:highlight>
              </a:rPr>
              <a:t>Ruairi</a:t>
            </a:r>
            <a:r>
              <a:rPr lang="pl-PL" sz="2200" i="0" dirty="0">
                <a:solidFill>
                  <a:srgbClr val="0D0D0D"/>
                </a:solidFill>
                <a:highlight>
                  <a:srgbClr val="FFFFFF"/>
                </a:highlight>
              </a:rPr>
              <a:t> i </a:t>
            </a:r>
            <a:r>
              <a:rPr lang="pl-PL" sz="2200" i="0" dirty="0" err="1">
                <a:solidFill>
                  <a:srgbClr val="0D0D0D"/>
                </a:solidFill>
                <a:highlight>
                  <a:srgbClr val="FFFFFF"/>
                </a:highlight>
              </a:rPr>
              <a:t>Niamh</a:t>
            </a:r>
            <a:r>
              <a:rPr lang="pl-PL" sz="2200" i="0" dirty="0">
                <a:solidFill>
                  <a:srgbClr val="0D0D0D"/>
                </a:solidFill>
                <a:highlight>
                  <a:srgbClr val="FFFFFF"/>
                </a:highlight>
              </a:rPr>
              <a:t> </a:t>
            </a:r>
            <a:r>
              <a:rPr lang="pl-PL" sz="2200" i="0" dirty="0" err="1">
                <a:solidFill>
                  <a:srgbClr val="0D0D0D"/>
                </a:solidFill>
                <a:highlight>
                  <a:srgbClr val="FFFFFF"/>
                </a:highlight>
              </a:rPr>
              <a:t>Dooley</a:t>
            </a:r>
            <a:r>
              <a:rPr lang="pl-PL" sz="2200" i="0" dirty="0">
                <a:solidFill>
                  <a:srgbClr val="0D0D0D"/>
                </a:solidFill>
                <a:highlight>
                  <a:srgbClr val="FFFFFF"/>
                </a:highlight>
              </a:rPr>
              <a:t> w Irlandii firma </a:t>
            </a:r>
            <a:r>
              <a:rPr lang="pl-PL" sz="2200" i="0" dirty="0" err="1">
                <a:solidFill>
                  <a:srgbClr val="0D0D0D"/>
                </a:solidFill>
                <a:highlight>
                  <a:srgbClr val="FFFFFF"/>
                </a:highlight>
              </a:rPr>
              <a:t>BiaSol</a:t>
            </a:r>
            <a:r>
              <a:rPr lang="pl-PL" sz="2200" i="0" dirty="0">
                <a:solidFill>
                  <a:srgbClr val="0D0D0D"/>
                </a:solidFill>
                <a:highlight>
                  <a:srgbClr val="FFFFFF"/>
                </a:highlight>
              </a:rPr>
              <a:t> została zainicjowana w celu przeciwdziałania marnotrawieniu żywności i promowania zrównoważonego odżywiania poprzez zmianę przeznaczenia obfitego zużytego zboża z lokalnego przemysłu piwowarskiego</a:t>
            </a:r>
            <a:r>
              <a:rPr lang="en-US" sz="2200" i="0" dirty="0">
                <a:solidFill>
                  <a:srgbClr val="0D0D0D"/>
                </a:solidFill>
                <a:highlight>
                  <a:srgbClr val="FFFFFF"/>
                </a:highlight>
              </a:rPr>
              <a:t>.</a:t>
            </a:r>
            <a:endParaRPr sz="2200" dirty="0"/>
          </a:p>
          <a:p>
            <a:pPr marL="0" lvl="0" indent="0" algn="just" rtl="0">
              <a:lnSpc>
                <a:spcPct val="100000"/>
              </a:lnSpc>
              <a:spcBef>
                <a:spcPts val="0"/>
              </a:spcBef>
              <a:spcAft>
                <a:spcPts val="0"/>
              </a:spcAft>
              <a:buClr>
                <a:srgbClr val="0D0D0D"/>
              </a:buClr>
              <a:buSzPts val="2200"/>
              <a:buNone/>
            </a:pPr>
            <a:endParaRPr sz="2200" i="0" dirty="0">
              <a:solidFill>
                <a:srgbClr val="0D0D0D"/>
              </a:solidFill>
              <a:highlight>
                <a:srgbClr val="FFFFFF"/>
              </a:highlight>
            </a:endParaRPr>
          </a:p>
          <a:p>
            <a:pPr marL="0" lvl="0" indent="0" algn="just" rtl="0">
              <a:lnSpc>
                <a:spcPct val="100000"/>
              </a:lnSpc>
              <a:spcBef>
                <a:spcPts val="0"/>
              </a:spcBef>
              <a:spcAft>
                <a:spcPts val="0"/>
              </a:spcAft>
              <a:buClr>
                <a:srgbClr val="0D0D0D"/>
              </a:buClr>
              <a:buSzPts val="2200"/>
              <a:buNone/>
            </a:pPr>
            <a:r>
              <a:rPr lang="pl-PL" sz="2200" i="0" dirty="0">
                <a:solidFill>
                  <a:srgbClr val="0D0D0D"/>
                </a:solidFill>
                <a:highlight>
                  <a:srgbClr val="FFFFFF"/>
                </a:highlight>
              </a:rPr>
              <a:t>Pomysł ten powstał w okresie rosnącej globalnej świadomości na temat zrównoważonych praktyk i zdrowszych nawyków żywieniowych</a:t>
            </a:r>
            <a:r>
              <a:rPr lang="en-US" sz="2200" i="0" dirty="0">
                <a:solidFill>
                  <a:srgbClr val="0D0D0D"/>
                </a:solidFill>
                <a:highlight>
                  <a:srgbClr val="FFFFFF"/>
                </a:highlight>
              </a:rPr>
              <a:t>.</a:t>
            </a:r>
            <a:r>
              <a:rPr lang="en-US" sz="2200" dirty="0">
                <a:solidFill>
                  <a:srgbClr val="0D0D0D"/>
                </a:solidFill>
                <a:highlight>
                  <a:srgbClr val="FFFFFF"/>
                </a:highlight>
              </a:rPr>
              <a:t> </a:t>
            </a:r>
            <a:endParaRPr sz="2200" dirty="0"/>
          </a:p>
          <a:p>
            <a:pPr marL="0" lvl="0" indent="0" algn="just" rtl="0">
              <a:lnSpc>
                <a:spcPct val="100000"/>
              </a:lnSpc>
              <a:spcBef>
                <a:spcPts val="0"/>
              </a:spcBef>
              <a:spcAft>
                <a:spcPts val="0"/>
              </a:spcAft>
              <a:buClr>
                <a:srgbClr val="0D0D0D"/>
              </a:buClr>
              <a:buSzPts val="2200"/>
              <a:buNone/>
            </a:pPr>
            <a:endParaRPr sz="2200" dirty="0">
              <a:highlight>
                <a:srgbClr val="FFFFFF"/>
              </a:highlight>
            </a:endParaRPr>
          </a:p>
          <a:p>
            <a:pPr marL="0" lvl="0" indent="0" algn="just" rtl="0">
              <a:lnSpc>
                <a:spcPct val="100000"/>
              </a:lnSpc>
              <a:spcBef>
                <a:spcPts val="0"/>
              </a:spcBef>
              <a:spcAft>
                <a:spcPts val="0"/>
              </a:spcAft>
              <a:buClr>
                <a:srgbClr val="0D0D0D"/>
              </a:buClr>
              <a:buSzPts val="2200"/>
              <a:buNone/>
            </a:pPr>
            <a:r>
              <a:rPr lang="pl-PL" sz="2200" i="0" dirty="0">
                <a:solidFill>
                  <a:srgbClr val="0D0D0D"/>
                </a:solidFill>
                <a:highlight>
                  <a:srgbClr val="FFFFFF"/>
                </a:highlight>
              </a:rPr>
              <a:t>Poradzenie sobie z wyzwaniami związanymi z integracją tych zrównoważonych praktyk z rentownym modelem biznesowym, w szczególności z kwestiami logistycznymi związanymi z obsługą i przetwarzaniem zużytego ziarna, było kluczowe dla ich misji</a:t>
            </a:r>
            <a:r>
              <a:rPr lang="en-US" sz="2200" i="0" dirty="0">
                <a:solidFill>
                  <a:srgbClr val="0D0D0D"/>
                </a:solidFill>
                <a:highlight>
                  <a:srgbClr val="FFFFFF"/>
                </a:highlight>
              </a:rPr>
              <a:t>.</a:t>
            </a:r>
            <a:endParaRPr sz="2200" i="0" dirty="0">
              <a:highlight>
                <a:srgbClr val="FFFFFF"/>
              </a:highlight>
            </a:endParaRPr>
          </a:p>
        </p:txBody>
      </p:sp>
      <p:sp>
        <p:nvSpPr>
          <p:cNvPr id="624" name="Google Shape;624;p48"/>
          <p:cNvSpPr txBox="1">
            <a:spLocks noGrp="1"/>
          </p:cNvSpPr>
          <p:nvPr>
            <p:ph type="body" idx="2"/>
          </p:nvPr>
        </p:nvSpPr>
        <p:spPr>
          <a:xfrm>
            <a:off x="6911" y="745690"/>
            <a:ext cx="4477407" cy="268331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pl-PL" dirty="0"/>
              <a:t>Przykład </a:t>
            </a:r>
            <a:r>
              <a:rPr lang="en-US" dirty="0"/>
              <a:t>3</a:t>
            </a:r>
            <a:endParaRPr dirty="0"/>
          </a:p>
          <a:p>
            <a:pPr marL="0" lvl="0" indent="0" algn="ctr" rtl="0">
              <a:lnSpc>
                <a:spcPct val="90000"/>
              </a:lnSpc>
              <a:spcBef>
                <a:spcPts val="1000"/>
              </a:spcBef>
              <a:spcAft>
                <a:spcPts val="0"/>
              </a:spcAft>
              <a:buClr>
                <a:schemeClr val="lt1"/>
              </a:buClr>
              <a:buSzPts val="3600"/>
              <a:buNone/>
            </a:pPr>
            <a:r>
              <a:rPr lang="en-US" dirty="0" err="1"/>
              <a:t>BiaSol</a:t>
            </a:r>
            <a:r>
              <a:rPr lang="en-US" dirty="0"/>
              <a:t> -</a:t>
            </a:r>
            <a:r>
              <a:rPr lang="pl-PL" dirty="0"/>
              <a:t>Rewolucja w zrównoważonym rozwoju żywności</a:t>
            </a: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106"/>
          <p:cNvSpPr txBox="1">
            <a:spLocks noGrp="1"/>
          </p:cNvSpPr>
          <p:nvPr>
            <p:ph type="body" idx="2"/>
          </p:nvPr>
        </p:nvSpPr>
        <p:spPr>
          <a:xfrm>
            <a:off x="585216" y="0"/>
            <a:ext cx="10582656" cy="6508376"/>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endParaRPr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2200" i="0" dirty="0" err="1">
                <a:solidFill>
                  <a:srgbClr val="0D0D0D"/>
                </a:solidFill>
                <a:highlight>
                  <a:srgbClr val="FFFFFF"/>
                </a:highlight>
              </a:rPr>
              <a:t>BiaSol</a:t>
            </a:r>
            <a:r>
              <a:rPr lang="en-US" sz="2200" i="0" dirty="0">
                <a:solidFill>
                  <a:srgbClr val="0D0D0D"/>
                </a:solidFill>
                <a:highlight>
                  <a:srgbClr val="FFFFFF"/>
                </a:highlight>
              </a:rPr>
              <a:t> </a:t>
            </a:r>
            <a:r>
              <a:rPr lang="pl-PL" sz="2200" i="0" dirty="0">
                <a:solidFill>
                  <a:srgbClr val="0D0D0D"/>
                </a:solidFill>
                <a:highlight>
                  <a:srgbClr val="FFFFFF"/>
                </a:highlight>
              </a:rPr>
              <a:t>dołączyła do Irlandzkiej Karty Odpadów Żywnościowych w 2023 r., podkreślając swoje zaangażowanie w ograniczanie marnotrawienia żywności i wspieranie zrównoważonych praktyk branżowych</a:t>
            </a:r>
            <a:r>
              <a:rPr lang="en-US" sz="2200" i="0" dirty="0">
                <a:solidFill>
                  <a:srgbClr val="0D0D0D"/>
                </a:solidFill>
                <a:highlight>
                  <a:srgbClr val="FFFFFF"/>
                </a:highlight>
              </a:rPr>
              <a:t>.</a:t>
            </a:r>
            <a:endParaRPr sz="2200" b="1"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endParaRPr b="1" dirty="0">
              <a:solidFill>
                <a:srgbClr val="0D0D0D"/>
              </a:solidFill>
              <a:highlight>
                <a:srgbClr val="FFFFFF"/>
              </a:highlight>
            </a:endParaRPr>
          </a:p>
          <a:p>
            <a:pPr marL="0" lvl="0" indent="0" algn="just" rtl="0">
              <a:lnSpc>
                <a:spcPct val="100000"/>
              </a:lnSpc>
              <a:spcBef>
                <a:spcPts val="0"/>
              </a:spcBef>
              <a:spcAft>
                <a:spcPts val="0"/>
              </a:spcAft>
              <a:buClr>
                <a:srgbClr val="0D0D0D"/>
              </a:buClr>
              <a:buSzPts val="2200"/>
              <a:buNone/>
            </a:pPr>
            <a:r>
              <a:rPr lang="en-US" sz="2200" b="1" i="0" dirty="0" err="1">
                <a:solidFill>
                  <a:srgbClr val="0D0D0D"/>
                </a:solidFill>
                <a:highlight>
                  <a:srgbClr val="FFFFFF"/>
                </a:highlight>
              </a:rPr>
              <a:t>Interwencja</a:t>
            </a:r>
            <a:r>
              <a:rPr lang="en-US" sz="2200" b="1" i="0" dirty="0">
                <a:solidFill>
                  <a:srgbClr val="0D0D0D"/>
                </a:solidFill>
                <a:highlight>
                  <a:srgbClr val="FFFFFF"/>
                </a:highlight>
              </a:rPr>
              <a:t>:</a:t>
            </a:r>
            <a:endParaRPr sz="2200" dirty="0"/>
          </a:p>
          <a:p>
            <a:pPr marL="0" lvl="0" indent="0" algn="just" rtl="0">
              <a:lnSpc>
                <a:spcPct val="100000"/>
              </a:lnSpc>
              <a:spcBef>
                <a:spcPts val="0"/>
              </a:spcBef>
              <a:spcAft>
                <a:spcPts val="0"/>
              </a:spcAft>
              <a:buClr>
                <a:srgbClr val="0D0D0D"/>
              </a:buClr>
              <a:buSzPts val="2200"/>
              <a:buNone/>
            </a:pPr>
            <a:r>
              <a:rPr lang="en-US" sz="2200" i="0" dirty="0" err="1">
                <a:solidFill>
                  <a:srgbClr val="0D0D0D"/>
                </a:solidFill>
                <a:highlight>
                  <a:srgbClr val="FFFFFF"/>
                </a:highlight>
              </a:rPr>
              <a:t>BiaSol</a:t>
            </a:r>
            <a:r>
              <a:rPr lang="en-US" sz="2200" i="0" dirty="0">
                <a:solidFill>
                  <a:srgbClr val="0D0D0D"/>
                </a:solidFill>
                <a:highlight>
                  <a:srgbClr val="FFFFFF"/>
                </a:highlight>
              </a:rPr>
              <a:t> </a:t>
            </a:r>
            <a:r>
              <a:rPr lang="pl-PL" sz="2200" i="0" dirty="0">
                <a:solidFill>
                  <a:srgbClr val="0D0D0D"/>
                </a:solidFill>
                <a:highlight>
                  <a:srgbClr val="FFFFFF"/>
                </a:highlight>
              </a:rPr>
              <a:t>przyjęła kilka strategicznych podejść, aby sprostać tym wyzwaniom</a:t>
            </a:r>
            <a:r>
              <a:rPr lang="en-US" sz="2200" i="0" dirty="0">
                <a:solidFill>
                  <a:srgbClr val="0D0D0D"/>
                </a:solidFill>
                <a:highlight>
                  <a:srgbClr val="FFFFFF"/>
                </a:highlight>
              </a:rPr>
              <a:t>:</a:t>
            </a:r>
            <a:endParaRPr sz="2200" b="1" i="0" dirty="0">
              <a:solidFill>
                <a:srgbClr val="0D0D0D"/>
              </a:solidFill>
              <a:highlight>
                <a:srgbClr val="FFFFFF"/>
              </a:highlight>
            </a:endParaRPr>
          </a:p>
          <a:p>
            <a:pPr marL="114300" lvl="0" indent="-114300" algn="just" rtl="0">
              <a:lnSpc>
                <a:spcPct val="100000"/>
              </a:lnSpc>
              <a:spcBef>
                <a:spcPts val="0"/>
              </a:spcBef>
              <a:spcAft>
                <a:spcPts val="0"/>
              </a:spcAft>
              <a:buClr>
                <a:srgbClr val="0D0D0D"/>
              </a:buClr>
              <a:buSzPts val="2200"/>
              <a:buFont typeface="Arial"/>
              <a:buChar char="•"/>
            </a:pPr>
            <a:r>
              <a:rPr lang="pl-PL" sz="2200" i="0" dirty="0">
                <a:solidFill>
                  <a:srgbClr val="0D0D0D"/>
                </a:solidFill>
                <a:highlight>
                  <a:srgbClr val="FFFFFF"/>
                </a:highlight>
              </a:rPr>
              <a:t>Zmiana przeznaczenia zużytego ziarna: Opracowali innowacyjną metodę suszenia i mielenia zużytego ziarna z lokalnych browarów, przekształcając je w składnik o wysokiej zawartości błonnika, nadający się do różnych produktów spożywczych</a:t>
            </a:r>
            <a:r>
              <a:rPr lang="en-US" sz="2200" i="0" dirty="0">
                <a:solidFill>
                  <a:srgbClr val="0D0D0D"/>
                </a:solidFill>
                <a:highlight>
                  <a:srgbClr val="FFFFFF"/>
                </a:highlight>
              </a:rPr>
              <a:t>.</a:t>
            </a:r>
            <a:endParaRPr sz="2200" dirty="0"/>
          </a:p>
          <a:p>
            <a:pPr marL="114300" lvl="0" indent="-114300" algn="just" rtl="0">
              <a:lnSpc>
                <a:spcPct val="100000"/>
              </a:lnSpc>
              <a:spcBef>
                <a:spcPts val="0"/>
              </a:spcBef>
              <a:spcAft>
                <a:spcPts val="0"/>
              </a:spcAft>
              <a:buClr>
                <a:srgbClr val="0D0D0D"/>
              </a:buClr>
              <a:buSzPts val="2200"/>
              <a:buFont typeface="Arial"/>
              <a:buChar char="•"/>
            </a:pPr>
            <a:r>
              <a:rPr lang="pl-PL" sz="2200" i="0" dirty="0">
                <a:solidFill>
                  <a:srgbClr val="0D0D0D"/>
                </a:solidFill>
                <a:highlight>
                  <a:srgbClr val="FFFFFF"/>
                </a:highlight>
              </a:rPr>
              <a:t>Zmiana przeznaczenia zużytego ziarna: Opracowali innowacyjną metodę suszenia i mielenia zużytego ziarna z lokalnych browarów, przekształcając je w składnik o wysokiej zawartości błonnika, nadający się do różnych produktów spożywczych</a:t>
            </a:r>
            <a:r>
              <a:rPr lang="en-US" sz="2200" i="0" dirty="0">
                <a:solidFill>
                  <a:srgbClr val="0D0D0D"/>
                </a:solidFill>
                <a:highlight>
                  <a:srgbClr val="FFFFFF"/>
                </a:highlight>
              </a:rPr>
              <a:t>.</a:t>
            </a:r>
            <a:endParaRPr sz="2200" dirty="0"/>
          </a:p>
          <a:p>
            <a:pPr marL="114300" lvl="0" indent="-114300" algn="just" rtl="0">
              <a:lnSpc>
                <a:spcPct val="100000"/>
              </a:lnSpc>
              <a:spcBef>
                <a:spcPts val="0"/>
              </a:spcBef>
              <a:spcAft>
                <a:spcPts val="0"/>
              </a:spcAft>
              <a:buClr>
                <a:srgbClr val="0D0D0D"/>
              </a:buClr>
              <a:buSzPts val="2200"/>
              <a:buFont typeface="Arial"/>
              <a:buChar char="•"/>
            </a:pPr>
            <a:r>
              <a:rPr lang="pl-PL" sz="2200" i="0" dirty="0">
                <a:solidFill>
                  <a:srgbClr val="0D0D0D"/>
                </a:solidFill>
                <a:highlight>
                  <a:srgbClr val="FFFFFF"/>
                </a:highlight>
              </a:rPr>
              <a:t>Zaangażowanie społeczności i inicjatywy środowiskowe: Firma zobowiązała się do stosowania praktyk produkcji bezodpadowej, które kładą nacisk na efektywność wykorzystania zasobów i minimalny wpływ na środowisko. Zaangażowała się również w szeroko zakrojone działania edukacyjne na rzecz społeczności, aby promować zrównoważony styl życia i odpowiedzialną konsumpcję</a:t>
            </a:r>
            <a:r>
              <a:rPr lang="en-US" sz="2200" i="0" dirty="0">
                <a:solidFill>
                  <a:srgbClr val="0D0D0D"/>
                </a:solidFill>
                <a:highlight>
                  <a:srgbClr val="FFFFFF"/>
                </a:highlight>
              </a:rPr>
              <a:t>.</a:t>
            </a:r>
            <a:endParaRPr sz="22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07"/>
          <p:cNvSpPr txBox="1">
            <a:spLocks noGrp="1"/>
          </p:cNvSpPr>
          <p:nvPr>
            <p:ph type="body" idx="2"/>
          </p:nvPr>
        </p:nvSpPr>
        <p:spPr>
          <a:xfrm>
            <a:off x="816464" y="614391"/>
            <a:ext cx="10052954" cy="5562291"/>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b="1" i="0" dirty="0">
                <a:solidFill>
                  <a:srgbClr val="0D0D0D"/>
                </a:solidFill>
                <a:highlight>
                  <a:srgbClr val="FFFFFF"/>
                </a:highlight>
              </a:rPr>
              <a:t>Wyniki</a:t>
            </a:r>
            <a:r>
              <a:rPr lang="en-US" b="1" i="0" dirty="0">
                <a:solidFill>
                  <a:srgbClr val="0D0D0D"/>
                </a:solidFill>
                <a:highlight>
                  <a:srgbClr val="FFFFFF"/>
                </a:highlight>
              </a:rPr>
              <a:t>:</a:t>
            </a:r>
            <a:endParaRPr i="0" dirty="0">
              <a:solidFill>
                <a:srgbClr val="033637"/>
              </a:solidFill>
              <a:highlight>
                <a:srgbClr val="FFFFFF"/>
              </a:highlight>
            </a:endParaRPr>
          </a:p>
          <a:p>
            <a:pPr marL="114300" lvl="0" indent="-114300" algn="just" rtl="0">
              <a:lnSpc>
                <a:spcPct val="112727"/>
              </a:lnSpc>
              <a:spcBef>
                <a:spcPts val="0"/>
              </a:spcBef>
              <a:spcAft>
                <a:spcPts val="0"/>
              </a:spcAft>
              <a:buClr>
                <a:srgbClr val="033637"/>
              </a:buClr>
              <a:buSzPts val="2200"/>
              <a:buFont typeface="Arial"/>
              <a:buChar char="•"/>
            </a:pPr>
            <a:r>
              <a:rPr lang="pl-PL" b="1" i="0" dirty="0">
                <a:solidFill>
                  <a:srgbClr val="033637"/>
                </a:solidFill>
                <a:highlight>
                  <a:srgbClr val="FFFFFF"/>
                </a:highlight>
              </a:rPr>
              <a:t>Korzyści dla środowiska: </a:t>
            </a:r>
            <a:r>
              <a:rPr lang="pl-PL" i="0" dirty="0">
                <a:solidFill>
                  <a:srgbClr val="033637"/>
                </a:solidFill>
                <a:highlight>
                  <a:srgbClr val="FFFFFF"/>
                </a:highlight>
              </a:rPr>
              <a:t>Przekształcając zużyte ziarno browarnicze w pożywne produkty spożywcze, </a:t>
            </a:r>
            <a:r>
              <a:rPr lang="pl-PL" i="0" dirty="0" err="1">
                <a:solidFill>
                  <a:srgbClr val="033637"/>
                </a:solidFill>
                <a:highlight>
                  <a:srgbClr val="FFFFFF"/>
                </a:highlight>
              </a:rPr>
              <a:t>BiaSol</a:t>
            </a:r>
            <a:r>
              <a:rPr lang="pl-PL" i="0" dirty="0">
                <a:solidFill>
                  <a:srgbClr val="033637"/>
                </a:solidFill>
                <a:highlight>
                  <a:srgbClr val="FFFFFF"/>
                </a:highlight>
              </a:rPr>
              <a:t> znacznie zmniejszył ilość odpadów organicznych trafiających na wysypiska śmieci, ograniczając tym samym emisję gazów cieplarnianych z rozkładu odpadów</a:t>
            </a:r>
            <a:r>
              <a:rPr lang="en-US" i="0" dirty="0">
                <a:solidFill>
                  <a:srgbClr val="033637"/>
                </a:solidFill>
                <a:highlight>
                  <a:srgbClr val="FFFFFF"/>
                </a:highlight>
              </a:rPr>
              <a:t>.</a:t>
            </a:r>
            <a:endParaRPr dirty="0"/>
          </a:p>
          <a:p>
            <a:pPr marL="114300" lvl="0" indent="-114300" algn="just" rtl="0">
              <a:lnSpc>
                <a:spcPct val="112727"/>
              </a:lnSpc>
              <a:spcBef>
                <a:spcPts val="0"/>
              </a:spcBef>
              <a:spcAft>
                <a:spcPts val="0"/>
              </a:spcAft>
              <a:buClr>
                <a:srgbClr val="0D0D0D"/>
              </a:buClr>
              <a:buSzPts val="2200"/>
              <a:buFont typeface="Arial"/>
              <a:buChar char="•"/>
            </a:pPr>
            <a:r>
              <a:rPr lang="pl-PL" b="1" i="0" dirty="0">
                <a:solidFill>
                  <a:srgbClr val="033637"/>
                </a:solidFill>
                <a:highlight>
                  <a:srgbClr val="FFFFFF"/>
                </a:highlight>
              </a:rPr>
              <a:t>Wpływ na markę i relacje ze społecznością: </a:t>
            </a:r>
            <a:r>
              <a:rPr lang="pl-PL" i="0" dirty="0">
                <a:solidFill>
                  <a:srgbClr val="033637"/>
                </a:solidFill>
                <a:highlight>
                  <a:srgbClr val="FFFFFF"/>
                </a:highlight>
              </a:rPr>
              <a:t>Te działania na rzecz zrównoważonego rozwoju nie tylko podniosły reputację marki </a:t>
            </a:r>
            <a:r>
              <a:rPr lang="pl-PL" i="0" dirty="0" err="1">
                <a:solidFill>
                  <a:srgbClr val="033637"/>
                </a:solidFill>
                <a:highlight>
                  <a:srgbClr val="FFFFFF"/>
                </a:highlight>
              </a:rPr>
              <a:t>BiaSol</a:t>
            </a:r>
            <a:r>
              <a:rPr lang="pl-PL" i="0" dirty="0">
                <a:solidFill>
                  <a:srgbClr val="033637"/>
                </a:solidFill>
                <a:highlight>
                  <a:srgbClr val="FFFFFF"/>
                </a:highlight>
              </a:rPr>
              <a:t> jako innowatora w zrównoważonej produkcji żywności, ale także zbudowały lojalną bazę konsumentów, którzy cenią etyczne i świadome ekologicznie firmy</a:t>
            </a:r>
            <a:r>
              <a:rPr lang="en-US" b="1" i="0" dirty="0">
                <a:solidFill>
                  <a:srgbClr val="033637"/>
                </a:solidFill>
                <a:highlight>
                  <a:srgbClr val="FFFFFF"/>
                </a:highlight>
              </a:rPr>
              <a:t>.</a:t>
            </a:r>
            <a:endParaRPr b="1" dirty="0"/>
          </a:p>
          <a:p>
            <a:pPr marL="114300" lvl="0" indent="-114300" algn="just" rtl="0">
              <a:lnSpc>
                <a:spcPct val="112727"/>
              </a:lnSpc>
              <a:spcBef>
                <a:spcPts val="0"/>
              </a:spcBef>
              <a:spcAft>
                <a:spcPts val="0"/>
              </a:spcAft>
              <a:buClr>
                <a:srgbClr val="0D0D0D"/>
              </a:buClr>
              <a:buSzPts val="2200"/>
              <a:buFont typeface="Arial"/>
              <a:buChar char="•"/>
            </a:pPr>
            <a:r>
              <a:rPr lang="pl-PL" b="1" i="0" dirty="0">
                <a:solidFill>
                  <a:srgbClr val="033637"/>
                </a:solidFill>
                <a:highlight>
                  <a:srgbClr val="FFFFFF"/>
                </a:highlight>
              </a:rPr>
              <a:t>Wiodąca pozycja w branży: </a:t>
            </a:r>
            <a:r>
              <a:rPr lang="pl-PL" i="0" dirty="0">
                <a:solidFill>
                  <a:srgbClr val="033637"/>
                </a:solidFill>
                <a:highlight>
                  <a:srgbClr val="FFFFFF"/>
                </a:highlight>
              </a:rPr>
              <a:t>Inicjatywy </a:t>
            </a:r>
            <a:r>
              <a:rPr lang="pl-PL" i="0" dirty="0" err="1">
                <a:solidFill>
                  <a:srgbClr val="033637"/>
                </a:solidFill>
                <a:highlight>
                  <a:srgbClr val="FFFFFF"/>
                </a:highlight>
              </a:rPr>
              <a:t>BiaSol</a:t>
            </a:r>
            <a:r>
              <a:rPr lang="pl-PL" i="0" dirty="0">
                <a:solidFill>
                  <a:srgbClr val="033637"/>
                </a:solidFill>
                <a:highlight>
                  <a:srgbClr val="FFFFFF"/>
                </a:highlight>
              </a:rPr>
              <a:t> ustanowiły ich liderami w branży, pokazując, w jaki sposób zrównoważone praktyki mogą być skutecznie zintegrowane z modelami biznesowymi z korzyścią dla środowiska, społeczności i gospodarki.</a:t>
            </a:r>
            <a:endParaRPr dirty="0"/>
          </a:p>
          <a:p>
            <a:pPr marL="457200" marR="0" lvl="0" indent="-228600" algn="just" rtl="0">
              <a:lnSpc>
                <a:spcPct val="103333"/>
              </a:lnSpc>
              <a:spcBef>
                <a:spcPts val="0"/>
              </a:spcBef>
              <a:spcAft>
                <a:spcPts val="0"/>
              </a:spcAft>
              <a:buClr>
                <a:srgbClr val="595959"/>
              </a:buClr>
              <a:buSzPts val="2400"/>
              <a:buFont typeface="Arial"/>
              <a:buNone/>
            </a:pPr>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70" name="Google Shape;570;p4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dirty="0"/>
              <a:t>04</a:t>
            </a:r>
            <a:endParaRPr dirty="0"/>
          </a:p>
        </p:txBody>
      </p:sp>
      <p:sp>
        <p:nvSpPr>
          <p:cNvPr id="571" name="Google Shape;571;p40"/>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72" name="Google Shape;572;p40"/>
          <p:cNvSpPr txBox="1"/>
          <p:nvPr/>
        </p:nvSpPr>
        <p:spPr>
          <a:xfrm>
            <a:off x="6025679" y="4642627"/>
            <a:ext cx="4630545"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dirty="0">
                <a:solidFill>
                  <a:srgbClr val="73B64B"/>
                </a:solidFill>
                <a:latin typeface="Calibri"/>
                <a:ea typeface="Calibri"/>
                <a:cs typeface="Calibri"/>
                <a:sym typeface="Calibri"/>
              </a:rPr>
              <a:t>Test wiedzy</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373550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5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Q1</a:t>
            </a:r>
            <a:endParaRPr/>
          </a:p>
        </p:txBody>
      </p:sp>
      <p:sp>
        <p:nvSpPr>
          <p:cNvPr id="659" name="Google Shape;659;p53"/>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pl-PL" b="1" dirty="0">
                <a:solidFill>
                  <a:srgbClr val="000000"/>
                </a:solidFill>
              </a:rPr>
              <a:t>Jaki jest główny cel zrównoważonych praktyk biznesowych</a:t>
            </a:r>
            <a:r>
              <a:rPr lang="en-US" b="1" dirty="0">
                <a:solidFill>
                  <a:srgbClr val="000000"/>
                </a:solidFill>
              </a:rPr>
              <a:t>?</a:t>
            </a:r>
            <a:endParaRPr b="1" dirty="0">
              <a:solidFill>
                <a:srgbClr val="000000"/>
              </a:solidFill>
            </a:endParaRPr>
          </a:p>
          <a:p>
            <a:pPr lvl="0" indent="-457200" algn="just" rtl="0">
              <a:lnSpc>
                <a:spcPct val="150000"/>
              </a:lnSpc>
              <a:spcBef>
                <a:spcPts val="0"/>
              </a:spcBef>
              <a:spcAft>
                <a:spcPts val="0"/>
              </a:spcAft>
              <a:buClr>
                <a:srgbClr val="595959"/>
              </a:buClr>
              <a:buSzPts val="2400"/>
              <a:buAutoNum type="alphaUcParenR"/>
            </a:pPr>
            <a:r>
              <a:rPr lang="pl-PL" dirty="0">
                <a:solidFill>
                  <a:srgbClr val="000000"/>
                </a:solidFill>
              </a:rPr>
              <a:t>Maksymalizacja krótkoterminowych zysków za wszelką cenę</a:t>
            </a:r>
          </a:p>
          <a:p>
            <a:pPr lvl="0" indent="-457200" algn="just" rtl="0">
              <a:lnSpc>
                <a:spcPct val="150000"/>
              </a:lnSpc>
              <a:spcBef>
                <a:spcPts val="0"/>
              </a:spcBef>
              <a:spcAft>
                <a:spcPts val="0"/>
              </a:spcAft>
              <a:buClr>
                <a:srgbClr val="595959"/>
              </a:buClr>
              <a:buSzPts val="2400"/>
              <a:buAutoNum type="alphaUcParenR"/>
            </a:pPr>
            <a:r>
              <a:rPr lang="pl-PL" dirty="0">
                <a:solidFill>
                  <a:srgbClr val="000000"/>
                </a:solidFill>
              </a:rPr>
              <a:t>Obniżenie standardów etycznych w celu zwiększenia udziału w rynku</a:t>
            </a:r>
          </a:p>
          <a:p>
            <a:pPr lvl="0" indent="-457200" algn="just" rtl="0">
              <a:lnSpc>
                <a:spcPct val="150000"/>
              </a:lnSpc>
              <a:spcBef>
                <a:spcPts val="0"/>
              </a:spcBef>
              <a:spcAft>
                <a:spcPts val="0"/>
              </a:spcAft>
              <a:buClr>
                <a:srgbClr val="595959"/>
              </a:buClr>
              <a:buSzPts val="2400"/>
              <a:buAutoNum type="alphaUcParenR"/>
            </a:pPr>
            <a:r>
              <a:rPr lang="pl-PL" dirty="0">
                <a:solidFill>
                  <a:srgbClr val="000000"/>
                </a:solidFill>
              </a:rPr>
              <a:t>Równoważenie aspektów środowiskowych, społecznych i ekonomicznych</a:t>
            </a:r>
          </a:p>
          <a:p>
            <a:pPr lvl="0" indent="-457200" algn="just" rtl="0">
              <a:lnSpc>
                <a:spcPct val="150000"/>
              </a:lnSpc>
              <a:spcBef>
                <a:spcPts val="0"/>
              </a:spcBef>
              <a:spcAft>
                <a:spcPts val="0"/>
              </a:spcAft>
              <a:buClr>
                <a:srgbClr val="595959"/>
              </a:buClr>
              <a:buSzPts val="2400"/>
              <a:buAutoNum type="alphaUcParenR"/>
            </a:pPr>
            <a:r>
              <a:rPr lang="pl-PL" dirty="0">
                <a:solidFill>
                  <a:srgbClr val="000000"/>
                </a:solidFill>
              </a:rPr>
              <a:t>Skupianie się wyłącznie na interesach akcjonariuszy</a:t>
            </a:r>
            <a:endParaRPr dirty="0">
              <a:solidFill>
                <a:srgbClr val="00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5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Q2</a:t>
            </a:r>
            <a:endParaRPr/>
          </a:p>
        </p:txBody>
      </p:sp>
      <p:sp>
        <p:nvSpPr>
          <p:cNvPr id="665" name="Google Shape;665;p54"/>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pl-PL" b="1" dirty="0">
                <a:solidFill>
                  <a:srgbClr val="000000"/>
                </a:solidFill>
              </a:rPr>
              <a:t>Która strategia jest powszechnie stosowana przez firmy w celu zmniejszenia ich śladu węglowego</a:t>
            </a:r>
            <a:r>
              <a:rPr lang="en-US" b="1" dirty="0">
                <a:solidFill>
                  <a:srgbClr val="000000"/>
                </a:solidFill>
              </a:rPr>
              <a:t>?</a:t>
            </a:r>
            <a:endParaRPr b="1" dirty="0">
              <a:solidFill>
                <a:srgbClr val="000000"/>
              </a:solidFill>
            </a:endParaRP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Rosnąca zależność od paliw kopalnych</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Rozbudowa przestrzeni biurowych i infrastruktury fizycznej</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Inwestowanie w odnawialne źródła energii, takie jak energia słoneczna i wiatrowa</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Obniżenie kosztów poprzez ograniczenie gospodarki odpadami</a:t>
            </a:r>
            <a:endParaRPr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OMÓWIENIE TEMATU</a:t>
            </a:r>
            <a:endParaRPr dirty="0"/>
          </a:p>
        </p:txBody>
      </p:sp>
      <p:sp>
        <p:nvSpPr>
          <p:cNvPr id="265" name="Google Shape;265;p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01</a:t>
            </a:r>
            <a:endParaRPr/>
          </a:p>
        </p:txBody>
      </p:sp>
      <p:sp>
        <p:nvSpPr>
          <p:cNvPr id="266" name="Google Shape;266;p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CELE</a:t>
            </a:r>
            <a:endParaRPr dirty="0"/>
          </a:p>
        </p:txBody>
      </p:sp>
      <p:sp>
        <p:nvSpPr>
          <p:cNvPr id="267" name="Google Shape;267;p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EFEKTY KSZTAŁCENIA</a:t>
            </a:r>
          </a:p>
        </p:txBody>
      </p:sp>
      <p:sp>
        <p:nvSpPr>
          <p:cNvPr id="268" name="Google Shape;268;p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02</a:t>
            </a:r>
            <a:endParaRPr/>
          </a:p>
        </p:txBody>
      </p:sp>
      <p:sp>
        <p:nvSpPr>
          <p:cNvPr id="269" name="Google Shape;269;p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03</a:t>
            </a:r>
            <a:endParaRPr/>
          </a:p>
        </p:txBody>
      </p:sp>
      <p:sp>
        <p:nvSpPr>
          <p:cNvPr id="270" name="Google Shape;270;p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71" name="Google Shape;271;p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5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Q3</a:t>
            </a:r>
            <a:endParaRPr/>
          </a:p>
        </p:txBody>
      </p:sp>
      <p:sp>
        <p:nvSpPr>
          <p:cNvPr id="671" name="Google Shape;671;p55"/>
          <p:cNvSpPr txBox="1">
            <a:spLocks noGrp="1"/>
          </p:cNvSpPr>
          <p:nvPr>
            <p:ph type="body" idx="2"/>
          </p:nvPr>
        </p:nvSpPr>
        <p:spPr>
          <a:xfrm>
            <a:off x="904856" y="2169459"/>
            <a:ext cx="10479218" cy="4500282"/>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pl-PL" b="1" dirty="0">
                <a:solidFill>
                  <a:srgbClr val="000000"/>
                </a:solidFill>
              </a:rPr>
              <a:t>Która z poniższych praktyk jest przykładem zrównoważonego pozyskiwania surowców</a:t>
            </a:r>
            <a:r>
              <a:rPr lang="en-US" b="1" dirty="0">
                <a:solidFill>
                  <a:srgbClr val="000000"/>
                </a:solidFill>
              </a:rPr>
              <a:t>?</a:t>
            </a:r>
            <a:endParaRPr b="1" dirty="0">
              <a:solidFill>
                <a:srgbClr val="000000"/>
              </a:solidFill>
            </a:endParaRP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Zamawianie materiałów bez względu na ich pochodzenie</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Ignorowanie praktyk sprawiedliwego handlu</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Priorytetowe traktowanie tanich dostawców bez względu na ich wpływ na środowisko naturalne</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Wybieranie dostawców, którzy przestrzegają standardów środowiskowych i społecznych</a:t>
            </a:r>
            <a:endParaRPr dirty="0">
              <a:solidFill>
                <a:srgbClr val="00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5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Q4</a:t>
            </a:r>
            <a:endParaRPr/>
          </a:p>
        </p:txBody>
      </p:sp>
      <p:sp>
        <p:nvSpPr>
          <p:cNvPr id="677" name="Google Shape;677;p56"/>
          <p:cNvSpPr txBox="1">
            <a:spLocks noGrp="1"/>
          </p:cNvSpPr>
          <p:nvPr>
            <p:ph type="body" idx="2"/>
          </p:nvPr>
        </p:nvSpPr>
        <p:spPr>
          <a:xfrm>
            <a:off x="623309" y="2060918"/>
            <a:ext cx="10479218" cy="4483317"/>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pl-PL" b="1" dirty="0">
                <a:solidFill>
                  <a:srgbClr val="000000"/>
                </a:solidFill>
              </a:rPr>
              <a:t>Która z poniższych praktyk jest przykładem zrównoważonego pozyskiwania surowców</a:t>
            </a:r>
            <a:r>
              <a:rPr lang="en-US" b="1" dirty="0">
                <a:solidFill>
                  <a:srgbClr val="000000"/>
                </a:solidFill>
              </a:rPr>
              <a:t>?</a:t>
            </a:r>
            <a:endParaRPr b="1" dirty="0">
              <a:solidFill>
                <a:srgbClr val="000000"/>
              </a:solidFill>
            </a:endParaRP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Zamawianie materiałów bez względu na ich pochodzenie </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Ignorowanie praktyk sprawiedliwego handlu </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Priorytetowe traktowanie tanich dostawców bez względu na ich wpływ na środowisko naturalne</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Wybieranie dostawców, którzy przestrzegają standardów środowiskowych i społecznych</a:t>
            </a:r>
            <a:endParaRPr dirty="0">
              <a:solidFill>
                <a:srgbClr val="00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5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Q5</a:t>
            </a:r>
            <a:endParaRPr/>
          </a:p>
        </p:txBody>
      </p:sp>
      <p:sp>
        <p:nvSpPr>
          <p:cNvPr id="683" name="Google Shape;683;p57"/>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pl-PL" b="1" dirty="0">
                <a:solidFill>
                  <a:srgbClr val="000000"/>
                </a:solidFill>
              </a:rPr>
              <a:t>Co oznacza certyfikat LEED dla budynku</a:t>
            </a:r>
            <a:r>
              <a:rPr lang="en-US" b="1" dirty="0">
                <a:solidFill>
                  <a:srgbClr val="000000"/>
                </a:solidFill>
              </a:rPr>
              <a:t>?</a:t>
            </a:r>
            <a:endParaRPr dirty="0">
              <a:solidFill>
                <a:srgbClr val="000000"/>
              </a:solidFill>
            </a:endParaRP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Budynek jest zbudowany głównie z materiałów niepochodzących z recyklingu</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Osiągnął standardy efektywności energetycznej i zrównoważonego rozwoju</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Wykorzystuje wyłącznie tradycyjne systemy energetyczne</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Nie podlega żadnym regulacjom prawnym</a:t>
            </a:r>
            <a:endParaRPr dirty="0">
              <a:solidFill>
                <a:srgbClr val="00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5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err="1"/>
              <a:t>Klucz</a:t>
            </a:r>
            <a:r>
              <a:rPr lang="en-US" dirty="0"/>
              <a:t> </a:t>
            </a:r>
            <a:r>
              <a:rPr lang="en-US" dirty="0" err="1"/>
              <a:t>odpowiedzi</a:t>
            </a:r>
            <a:endParaRPr dirty="0"/>
          </a:p>
        </p:txBody>
      </p:sp>
      <p:sp>
        <p:nvSpPr>
          <p:cNvPr id="683" name="Google Shape;683;p57"/>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dirty="0">
                <a:solidFill>
                  <a:srgbClr val="000000"/>
                </a:solidFill>
              </a:rPr>
              <a:t>Q1: C</a:t>
            </a:r>
          </a:p>
          <a:p>
            <a:pPr marL="228600" lvl="0" indent="-228600" algn="just" rtl="0">
              <a:lnSpc>
                <a:spcPct val="150000"/>
              </a:lnSpc>
              <a:spcBef>
                <a:spcPts val="0"/>
              </a:spcBef>
              <a:spcAft>
                <a:spcPts val="0"/>
              </a:spcAft>
              <a:buClr>
                <a:srgbClr val="595959"/>
              </a:buClr>
              <a:buSzPts val="2400"/>
              <a:buNone/>
            </a:pPr>
            <a:r>
              <a:rPr lang="en-US" dirty="0">
                <a:solidFill>
                  <a:srgbClr val="000000"/>
                </a:solidFill>
              </a:rPr>
              <a:t>Q2: C </a:t>
            </a:r>
          </a:p>
          <a:p>
            <a:pPr marL="228600" lvl="0" indent="-228600" algn="just" rtl="0">
              <a:lnSpc>
                <a:spcPct val="150000"/>
              </a:lnSpc>
              <a:spcBef>
                <a:spcPts val="0"/>
              </a:spcBef>
              <a:spcAft>
                <a:spcPts val="0"/>
              </a:spcAft>
              <a:buClr>
                <a:srgbClr val="595959"/>
              </a:buClr>
              <a:buSzPts val="2400"/>
              <a:buNone/>
            </a:pPr>
            <a:r>
              <a:rPr lang="en-US" dirty="0">
                <a:solidFill>
                  <a:srgbClr val="000000"/>
                </a:solidFill>
              </a:rPr>
              <a:t>Q3: D</a:t>
            </a:r>
          </a:p>
          <a:p>
            <a:pPr marL="228600" lvl="0" indent="-228600" algn="just" rtl="0">
              <a:lnSpc>
                <a:spcPct val="150000"/>
              </a:lnSpc>
              <a:spcBef>
                <a:spcPts val="0"/>
              </a:spcBef>
              <a:spcAft>
                <a:spcPts val="0"/>
              </a:spcAft>
              <a:buClr>
                <a:srgbClr val="595959"/>
              </a:buClr>
              <a:buSzPts val="2400"/>
              <a:buNone/>
            </a:pPr>
            <a:r>
              <a:rPr lang="en-US" dirty="0">
                <a:solidFill>
                  <a:srgbClr val="000000"/>
                </a:solidFill>
              </a:rPr>
              <a:t>Q4: D</a:t>
            </a:r>
          </a:p>
          <a:p>
            <a:pPr marL="228600" lvl="0" indent="-228600" algn="just" rtl="0">
              <a:lnSpc>
                <a:spcPct val="150000"/>
              </a:lnSpc>
              <a:spcBef>
                <a:spcPts val="0"/>
              </a:spcBef>
              <a:spcAft>
                <a:spcPts val="0"/>
              </a:spcAft>
              <a:buClr>
                <a:srgbClr val="595959"/>
              </a:buClr>
              <a:buSzPts val="2400"/>
              <a:buNone/>
            </a:pPr>
            <a:r>
              <a:rPr lang="en-US" dirty="0">
                <a:solidFill>
                  <a:srgbClr val="000000"/>
                </a:solidFill>
              </a:rPr>
              <a:t>Q5: B</a:t>
            </a:r>
          </a:p>
        </p:txBody>
      </p:sp>
    </p:spTree>
    <p:extLst>
      <p:ext uri="{BB962C8B-B14F-4D97-AF65-F5344CB8AC3E}">
        <p14:creationId xmlns:p14="http://schemas.microsoft.com/office/powerpoint/2010/main" val="39661762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90" name="Google Shape;690;p58"/>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05</a:t>
            </a:r>
            <a:endParaRPr/>
          </a:p>
        </p:txBody>
      </p:sp>
      <p:sp>
        <p:nvSpPr>
          <p:cNvPr id="691" name="Google Shape;691;p58"/>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92" name="Google Shape;692;p58"/>
          <p:cNvSpPr txBox="1"/>
          <p:nvPr/>
        </p:nvSpPr>
        <p:spPr>
          <a:xfrm>
            <a:off x="5809129" y="4642627"/>
            <a:ext cx="4847095"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KLUCZOWE TERMINY I DEFINICJE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59"/>
          <p:cNvSpPr txBox="1">
            <a:spLocks noGrp="1"/>
          </p:cNvSpPr>
          <p:nvPr>
            <p:ph type="body" idx="1"/>
          </p:nvPr>
        </p:nvSpPr>
        <p:spPr>
          <a:xfrm>
            <a:off x="47813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KLUCZOWE TERMINY I DEFINICJE</a:t>
            </a:r>
            <a:endParaRPr dirty="0"/>
          </a:p>
        </p:txBody>
      </p:sp>
      <p:sp>
        <p:nvSpPr>
          <p:cNvPr id="698" name="Google Shape;698;p59"/>
          <p:cNvSpPr txBox="1">
            <a:spLocks noGrp="1"/>
          </p:cNvSpPr>
          <p:nvPr>
            <p:ph type="body" idx="2"/>
          </p:nvPr>
        </p:nvSpPr>
        <p:spPr>
          <a:xfrm>
            <a:off x="478136" y="2085589"/>
            <a:ext cx="11189608" cy="4539329"/>
          </a:xfrm>
          <a:prstGeom prst="rect">
            <a:avLst/>
          </a:prstGeom>
          <a:noFill/>
          <a:ln>
            <a:noFill/>
          </a:ln>
        </p:spPr>
        <p:txBody>
          <a:bodyPr spcFirstLastPara="1" wrap="square" lIns="91425" tIns="45700" rIns="91425" bIns="45700" anchor="t" anchorCtr="0">
            <a:noAutofit/>
          </a:bodyPr>
          <a:lstStyle/>
          <a:p>
            <a:pPr marL="342900" lvl="0" indent="-342900" algn="just" rtl="0">
              <a:lnSpc>
                <a:spcPct val="124000"/>
              </a:lnSpc>
              <a:spcBef>
                <a:spcPts val="0"/>
              </a:spcBef>
              <a:spcAft>
                <a:spcPts val="0"/>
              </a:spcAft>
              <a:buClr>
                <a:srgbClr val="595959"/>
              </a:buClr>
              <a:buSzPts val="2000"/>
              <a:buFont typeface="Arial"/>
              <a:buChar char="•"/>
            </a:pPr>
            <a:r>
              <a:rPr lang="pl-PL" sz="2200" dirty="0"/>
              <a:t>Zrównoważony rozwój: Zdolność do utrzymania lub poprawy standardów życia bez niszczenia lub wyczerpywania zasobów naturalnych w przyszłości</a:t>
            </a:r>
            <a:r>
              <a:rPr lang="en-US" sz="2200" dirty="0"/>
              <a:t>.</a:t>
            </a:r>
            <a:endParaRPr sz="2200" dirty="0"/>
          </a:p>
          <a:p>
            <a:pPr marL="342900" lvl="0" indent="-342900" algn="just" rtl="0">
              <a:lnSpc>
                <a:spcPct val="124000"/>
              </a:lnSpc>
              <a:spcBef>
                <a:spcPts val="0"/>
              </a:spcBef>
              <a:spcAft>
                <a:spcPts val="0"/>
              </a:spcAft>
              <a:buClr>
                <a:srgbClr val="595959"/>
              </a:buClr>
              <a:buSzPts val="2000"/>
              <a:buFont typeface="Arial"/>
              <a:buChar char="•"/>
            </a:pPr>
            <a:r>
              <a:rPr lang="pl-PL" sz="2200" dirty="0"/>
              <a:t>Społeczna odpowiedzialność biznesu (CSR): Model biznesowy, który pomaga firmie być społecznie odpowiedzialną wobec siebie, swoich interesariuszy i społeczeństwa. Praktykując społeczną odpowiedzialność biznesu, firmy mogą być świadome wpływu, jaki wywierają na wszystkie aspekty społeczeństwa, w tym gospodarcze, społeczne i środowiskowe</a:t>
            </a:r>
            <a:r>
              <a:rPr lang="en-US" sz="2200" dirty="0"/>
              <a:t>.</a:t>
            </a:r>
            <a:endParaRPr sz="2200" dirty="0"/>
          </a:p>
          <a:p>
            <a:pPr marL="342900" lvl="0" indent="-342900" algn="just" rtl="0">
              <a:lnSpc>
                <a:spcPct val="124000"/>
              </a:lnSpc>
              <a:spcBef>
                <a:spcPts val="0"/>
              </a:spcBef>
              <a:spcAft>
                <a:spcPts val="0"/>
              </a:spcAft>
              <a:buClr>
                <a:srgbClr val="595959"/>
              </a:buClr>
              <a:buSzPts val="2000"/>
              <a:buFont typeface="Arial"/>
              <a:buChar char="•"/>
            </a:pPr>
            <a:r>
              <a:rPr lang="pl-PL" sz="2200" dirty="0" err="1"/>
              <a:t>Triple</a:t>
            </a:r>
            <a:r>
              <a:rPr lang="pl-PL" sz="2200" dirty="0"/>
              <a:t> </a:t>
            </a:r>
            <a:r>
              <a:rPr lang="pl-PL" sz="2200" dirty="0" err="1"/>
              <a:t>Bottom</a:t>
            </a:r>
            <a:r>
              <a:rPr lang="pl-PL" sz="2200" dirty="0"/>
              <a:t> Line: Ramy lub teoria, która zaleca firmom skupienie się na kwestiach społecznych i środowiskowych tak samo, jak na zyskach. Potrójna dolna linia składa się z równości społecznej, ochrony środowiska i rentowności ekonomicznej - trzy P: ludzie, planeta i zysk</a:t>
            </a:r>
            <a:r>
              <a:rPr lang="en-US" sz="2200" dirty="0"/>
              <a:t>.</a:t>
            </a:r>
            <a:endParaRPr sz="22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108"/>
          <p:cNvSpPr txBox="1">
            <a:spLocks noGrp="1"/>
          </p:cNvSpPr>
          <p:nvPr>
            <p:ph type="body" idx="1"/>
          </p:nvPr>
        </p:nvSpPr>
        <p:spPr>
          <a:xfrm>
            <a:off x="498045" y="936622"/>
            <a:ext cx="10479218"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dirty="0"/>
              <a:t>KLUCZOWE TERMINY I DEFINICJE</a:t>
            </a:r>
          </a:p>
          <a:p>
            <a:pPr marL="457200" marR="0" lvl="0" indent="-228600" algn="l" rtl="0">
              <a:lnSpc>
                <a:spcPct val="90000"/>
              </a:lnSpc>
              <a:spcBef>
                <a:spcPts val="1000"/>
              </a:spcBef>
              <a:spcAft>
                <a:spcPts val="0"/>
              </a:spcAft>
              <a:buClr>
                <a:schemeClr val="lt1"/>
              </a:buClr>
              <a:buSzPts val="3600"/>
              <a:buFont typeface="Arial"/>
              <a:buNone/>
            </a:pPr>
            <a:endParaRPr dirty="0"/>
          </a:p>
        </p:txBody>
      </p:sp>
      <p:sp>
        <p:nvSpPr>
          <p:cNvPr id="704" name="Google Shape;704;p108"/>
          <p:cNvSpPr txBox="1">
            <a:spLocks noGrp="1"/>
          </p:cNvSpPr>
          <p:nvPr>
            <p:ph type="body" idx="2"/>
          </p:nvPr>
        </p:nvSpPr>
        <p:spPr>
          <a:xfrm>
            <a:off x="498045" y="2236477"/>
            <a:ext cx="11195909" cy="4304023"/>
          </a:xfrm>
          <a:prstGeom prst="rect">
            <a:avLst/>
          </a:prstGeom>
          <a:noFill/>
          <a:ln>
            <a:noFill/>
          </a:ln>
        </p:spPr>
        <p:txBody>
          <a:bodyPr spcFirstLastPara="1" wrap="square" lIns="91425" tIns="45700" rIns="91425" bIns="45700" anchor="t" anchorCtr="0">
            <a:noAutofit/>
          </a:bodyPr>
          <a:lstStyle/>
          <a:p>
            <a:pPr marL="571500" lvl="0" indent="-342900" algn="just" rtl="0">
              <a:lnSpc>
                <a:spcPct val="103333"/>
              </a:lnSpc>
              <a:spcBef>
                <a:spcPts val="0"/>
              </a:spcBef>
              <a:spcAft>
                <a:spcPts val="0"/>
              </a:spcAft>
              <a:buSzPts val="2400"/>
              <a:buFont typeface="Arial"/>
              <a:buChar char="•"/>
            </a:pPr>
            <a:r>
              <a:rPr lang="pl-PL" sz="2200" dirty="0"/>
              <a:t>Ślad węglowy: Całkowita ilość gazów cieplarnianych (w tym dwutlenku węgla i metanu) generowanych przez nasze działania. Obniżenie śladu węglowego oznacza oszczędność wydatków, a także pomoc w walce ze zmianami klimatycznymi i ich skutkami</a:t>
            </a:r>
            <a:r>
              <a:rPr lang="en-US" sz="2200" dirty="0"/>
              <a:t>.</a:t>
            </a:r>
            <a:endParaRPr sz="2200" dirty="0"/>
          </a:p>
          <a:p>
            <a:pPr marL="571500" lvl="0" indent="-342900" algn="just" rtl="0">
              <a:lnSpc>
                <a:spcPct val="103333"/>
              </a:lnSpc>
              <a:spcBef>
                <a:spcPts val="0"/>
              </a:spcBef>
              <a:spcAft>
                <a:spcPts val="0"/>
              </a:spcAft>
              <a:buSzPts val="2400"/>
              <a:buFont typeface="Arial"/>
              <a:buChar char="•"/>
            </a:pPr>
            <a:r>
              <a:rPr lang="pl-PL" sz="2200" dirty="0" err="1"/>
              <a:t>Greenwashing</a:t>
            </a:r>
            <a:r>
              <a:rPr lang="pl-PL" sz="2200" dirty="0"/>
              <a:t>: dezinformacja rozpowszechniana przez organizację w celu zaprezentowania odpowiedzialnego środowiskowo wizerunku publicznego, podczas gdy jej praktyki biznesowe mogą nie być zrównoważone środowiskowo</a:t>
            </a:r>
            <a:r>
              <a:rPr lang="en-US" sz="2200" dirty="0"/>
              <a:t>.</a:t>
            </a:r>
            <a:endParaRPr sz="2200" dirty="0"/>
          </a:p>
          <a:p>
            <a:pPr marL="571500" lvl="0" indent="-342900" algn="just" rtl="0">
              <a:lnSpc>
                <a:spcPct val="103333"/>
              </a:lnSpc>
              <a:spcBef>
                <a:spcPts val="0"/>
              </a:spcBef>
              <a:spcAft>
                <a:spcPts val="0"/>
              </a:spcAft>
              <a:buSzPts val="2400"/>
              <a:buFont typeface="Arial"/>
              <a:buChar char="•"/>
            </a:pPr>
            <a:r>
              <a:rPr lang="pl-PL" sz="2200" dirty="0"/>
              <a:t>Gospodarka o obiegu zamkniętym: Podejście regeneracyjne w przeciwieństwie do tradycyjnej gospodarki liniowej (wyprodukuj, użyj, pozbądź się), mające na celu utrzymanie zasobów w użyciu tak długo, jak to możliwe, wydobycie z nich maksymalnej wartości podczas użytkowania, a następnie odzyskanie i regenerację produktów i materiałów pod koniec każdego okresu użytkowania</a:t>
            </a:r>
            <a:r>
              <a:rPr lang="en-US" sz="2200" dirty="0"/>
              <a:t>.</a:t>
            </a:r>
            <a:endParaRPr sz="22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60"/>
          <p:cNvSpPr txBox="1">
            <a:spLocks noGrp="1"/>
          </p:cNvSpPr>
          <p:nvPr>
            <p:ph type="body" idx="1"/>
          </p:nvPr>
        </p:nvSpPr>
        <p:spPr>
          <a:xfrm>
            <a:off x="697592" y="94464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KLUCZOWE TERMINY I DEFINICJE</a:t>
            </a:r>
          </a:p>
        </p:txBody>
      </p:sp>
      <p:sp>
        <p:nvSpPr>
          <p:cNvPr id="710" name="Google Shape;710;p60"/>
          <p:cNvSpPr txBox="1">
            <a:spLocks noGrp="1"/>
          </p:cNvSpPr>
          <p:nvPr>
            <p:ph type="body" idx="2"/>
          </p:nvPr>
        </p:nvSpPr>
        <p:spPr>
          <a:xfrm>
            <a:off x="623116" y="1935699"/>
            <a:ext cx="10945768" cy="4689219"/>
          </a:xfrm>
          <a:prstGeom prst="rect">
            <a:avLst/>
          </a:prstGeom>
          <a:noFill/>
          <a:ln>
            <a:noFill/>
          </a:ln>
        </p:spPr>
        <p:txBody>
          <a:bodyPr spcFirstLastPara="1" wrap="square" lIns="91425" tIns="45700" rIns="91425" bIns="45700" anchor="t" anchorCtr="0">
            <a:noAutofit/>
          </a:bodyPr>
          <a:lstStyle/>
          <a:p>
            <a:pPr marL="342900" lvl="0" indent="-342900" algn="just" rtl="0">
              <a:lnSpc>
                <a:spcPct val="124000"/>
              </a:lnSpc>
              <a:spcBef>
                <a:spcPts val="0"/>
              </a:spcBef>
              <a:spcAft>
                <a:spcPts val="0"/>
              </a:spcAft>
              <a:buClr>
                <a:srgbClr val="595959"/>
              </a:buClr>
              <a:buSzPts val="2000"/>
              <a:buFont typeface="Arial"/>
              <a:buChar char="•"/>
            </a:pPr>
            <a:r>
              <a:rPr lang="pl-PL" dirty="0"/>
              <a:t>Energia odnawialna: Energia pochodząca ze źródła, które nie wyczerpuje się po wykorzystaniu, np. energia wiatrowa lub słoneczna</a:t>
            </a:r>
            <a:r>
              <a:rPr lang="en-US" dirty="0"/>
              <a:t>.</a:t>
            </a:r>
            <a:endParaRPr dirty="0"/>
          </a:p>
          <a:p>
            <a:pPr marL="342900" lvl="0" indent="-342900" algn="just" rtl="0">
              <a:lnSpc>
                <a:spcPct val="124000"/>
              </a:lnSpc>
              <a:spcBef>
                <a:spcPts val="0"/>
              </a:spcBef>
              <a:spcAft>
                <a:spcPts val="0"/>
              </a:spcAft>
              <a:buClr>
                <a:srgbClr val="595959"/>
              </a:buClr>
              <a:buSzPts val="2000"/>
              <a:buFont typeface="Arial"/>
              <a:buChar char="•"/>
            </a:pPr>
            <a:r>
              <a:rPr lang="pl-PL" dirty="0" err="1"/>
              <a:t>Ekoefektywność</a:t>
            </a:r>
            <a:r>
              <a:rPr lang="pl-PL" dirty="0"/>
              <a:t>: Praktyki biznesowe mające na celu zmniejszenie szkód ekologicznych przy jednoczesnej maksymalizacji wydajności zasobów</a:t>
            </a:r>
            <a:r>
              <a:rPr lang="en-US" dirty="0"/>
              <a:t>.</a:t>
            </a:r>
            <a:endParaRPr dirty="0"/>
          </a:p>
          <a:p>
            <a:pPr marL="342900" lvl="0" indent="-342900" algn="just" rtl="0">
              <a:lnSpc>
                <a:spcPct val="124000"/>
              </a:lnSpc>
              <a:spcBef>
                <a:spcPts val="0"/>
              </a:spcBef>
              <a:spcAft>
                <a:spcPts val="0"/>
              </a:spcAft>
              <a:buClr>
                <a:srgbClr val="595959"/>
              </a:buClr>
              <a:buSzPts val="2000"/>
              <a:buFont typeface="Arial"/>
              <a:buChar char="•"/>
            </a:pPr>
            <a:r>
              <a:rPr lang="pl-PL" dirty="0"/>
              <a:t>Ocena cyklu życia (LCA): Ocena wpływu na środowisko związanego ze wszystkimi etapami życia produktu, począwszy od wydobycia surowców, poprzez przetwarzanie materiałów, produkcję, dystrybucję, użytkowanie, naprawę i konserwację, aż po utylizację lub recykling</a:t>
            </a:r>
            <a:r>
              <a:rPr lang="en-US" dirty="0"/>
              <a:t>.</a:t>
            </a:r>
            <a:endParaRPr dirty="0"/>
          </a:p>
          <a:p>
            <a:pPr marL="342900" lvl="0" indent="-342900" algn="just" rtl="0">
              <a:lnSpc>
                <a:spcPct val="124000"/>
              </a:lnSpc>
              <a:spcBef>
                <a:spcPts val="0"/>
              </a:spcBef>
              <a:spcAft>
                <a:spcPts val="0"/>
              </a:spcAft>
              <a:buClr>
                <a:srgbClr val="595959"/>
              </a:buClr>
              <a:buSzPts val="2000"/>
              <a:buFont typeface="Arial"/>
              <a:buChar char="•"/>
            </a:pPr>
            <a:r>
              <a:rPr lang="pl-PL" dirty="0"/>
              <a:t>Zrównoważony łańcuch dostaw: Zarządzanie łańcuchami dostaw w sposób przyjazny dla środowiska, odpowiedzialny społecznie i opłacalny ekonomicznie</a:t>
            </a:r>
            <a:r>
              <a:rPr lang="en-US" dirty="0"/>
              <a:t>.</a:t>
            </a:r>
            <a:endParaRPr sz="20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61"/>
          <p:cNvSpPr txBox="1">
            <a:spLocks noGrp="1"/>
          </p:cNvSpPr>
          <p:nvPr>
            <p:ph type="body" idx="1"/>
          </p:nvPr>
        </p:nvSpPr>
        <p:spPr>
          <a:xfrm>
            <a:off x="451104" y="885316"/>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KLUCZOWE TERMINY I DEFINICJE</a:t>
            </a:r>
            <a:endParaRPr dirty="0"/>
          </a:p>
        </p:txBody>
      </p:sp>
      <p:sp>
        <p:nvSpPr>
          <p:cNvPr id="716" name="Google Shape;716;p61"/>
          <p:cNvSpPr txBox="1">
            <a:spLocks noGrp="1"/>
          </p:cNvSpPr>
          <p:nvPr>
            <p:ph type="body" idx="2"/>
          </p:nvPr>
        </p:nvSpPr>
        <p:spPr>
          <a:xfrm>
            <a:off x="402300" y="2083417"/>
            <a:ext cx="11387400" cy="4559430"/>
          </a:xfrm>
          <a:prstGeom prst="rect">
            <a:avLst/>
          </a:prstGeom>
          <a:noFill/>
          <a:ln>
            <a:noFill/>
          </a:ln>
        </p:spPr>
        <p:txBody>
          <a:bodyPr spcFirstLastPara="1" wrap="square" lIns="91425" tIns="45700" rIns="91425" bIns="45700" anchor="t" anchorCtr="0">
            <a:noAutofit/>
          </a:bodyPr>
          <a:lstStyle/>
          <a:p>
            <a:pPr marL="342900" lvl="0" indent="-342900" algn="just" rtl="0">
              <a:lnSpc>
                <a:spcPct val="124000"/>
              </a:lnSpc>
              <a:spcBef>
                <a:spcPts val="0"/>
              </a:spcBef>
              <a:spcAft>
                <a:spcPts val="0"/>
              </a:spcAft>
              <a:buClr>
                <a:srgbClr val="595959"/>
              </a:buClr>
              <a:buSzPts val="2000"/>
              <a:buFont typeface="Arial"/>
              <a:buChar char="•"/>
            </a:pPr>
            <a:r>
              <a:rPr lang="pl-PL" dirty="0"/>
              <a:t>Etyczne zaopatrzenie: Pozyskiwanie dostaw w sposób, który szanuje środowisko i zapewnia, że pracownicy zaangażowani w ich produkcję są bezpieczni i traktowani sprawiedliwie</a:t>
            </a:r>
          </a:p>
          <a:p>
            <a:pPr marL="342900" lvl="0" indent="-342900" algn="just" rtl="0">
              <a:lnSpc>
                <a:spcPct val="124000"/>
              </a:lnSpc>
              <a:spcBef>
                <a:spcPts val="0"/>
              </a:spcBef>
              <a:spcAft>
                <a:spcPts val="0"/>
              </a:spcAft>
              <a:buClr>
                <a:srgbClr val="595959"/>
              </a:buClr>
              <a:buSzPts val="2000"/>
              <a:buFont typeface="Arial"/>
              <a:buChar char="•"/>
            </a:pPr>
            <a:r>
              <a:rPr lang="pl-PL" dirty="0"/>
              <a:t>Zielony budynek: Projekty budowlane, które zazwyczaj wykorzystują zrównoważone materiały i wdrażają zasady zrównoważonej architektury, które obejmują efektywność energetyczną, oszczędność wody i wykorzystanie odnawialnych źródeł energii</a:t>
            </a:r>
            <a:r>
              <a:rPr lang="en-US" dirty="0"/>
              <a:t>.</a:t>
            </a:r>
            <a:endParaRPr dirty="0"/>
          </a:p>
          <a:p>
            <a:pPr marL="342900" lvl="0" indent="-342900" algn="just" rtl="0">
              <a:lnSpc>
                <a:spcPct val="124000"/>
              </a:lnSpc>
              <a:spcBef>
                <a:spcPts val="0"/>
              </a:spcBef>
              <a:spcAft>
                <a:spcPts val="0"/>
              </a:spcAft>
              <a:buClr>
                <a:srgbClr val="595959"/>
              </a:buClr>
              <a:buSzPts val="2000"/>
              <a:buFont typeface="Arial"/>
              <a:buChar char="•"/>
            </a:pPr>
            <a:r>
              <a:rPr lang="pl-PL" dirty="0"/>
              <a:t>Bioróżnorodność: Różnorodność życia roślin i zwierząt na świecie lub w określonym siedlisku, której wysoki poziom jest zwykle uważany za ważny i pożądany</a:t>
            </a:r>
            <a:r>
              <a:rPr lang="en-US" dirty="0"/>
              <a:t>.</a:t>
            </a:r>
            <a:endParaRPr dirty="0"/>
          </a:p>
          <a:p>
            <a:pPr marL="342900" lvl="0" indent="-342900" algn="just" rtl="0">
              <a:lnSpc>
                <a:spcPct val="124000"/>
              </a:lnSpc>
              <a:spcBef>
                <a:spcPts val="0"/>
              </a:spcBef>
              <a:spcAft>
                <a:spcPts val="0"/>
              </a:spcAft>
              <a:buClr>
                <a:srgbClr val="595959"/>
              </a:buClr>
              <a:buSzPts val="2000"/>
              <a:buFont typeface="Arial"/>
              <a:buChar char="•"/>
            </a:pPr>
            <a:r>
              <a:rPr lang="pl-PL" dirty="0"/>
              <a:t>Oszczędzanie energii: Wysiłek podjęty w celu zmniejszenia zużycia energii poprzez korzystanie z mniejszej ilości usług energetycznych</a:t>
            </a:r>
            <a:r>
              <a:rPr lang="en-US" sz="2000" dirty="0"/>
              <a:t>.</a:t>
            </a:r>
            <a:endParaRP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109"/>
          <p:cNvSpPr txBox="1">
            <a:spLocks noGrp="1"/>
          </p:cNvSpPr>
          <p:nvPr>
            <p:ph type="body" idx="1"/>
          </p:nvPr>
        </p:nvSpPr>
        <p:spPr>
          <a:xfrm>
            <a:off x="126492" y="912238"/>
            <a:ext cx="10479218"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dirty="0"/>
              <a:t>KLUCZOWE TERMINY I DEFINICJE</a:t>
            </a:r>
            <a:endParaRPr dirty="0"/>
          </a:p>
        </p:txBody>
      </p:sp>
      <p:sp>
        <p:nvSpPr>
          <p:cNvPr id="722" name="Google Shape;722;p109"/>
          <p:cNvSpPr txBox="1">
            <a:spLocks noGrp="1"/>
          </p:cNvSpPr>
          <p:nvPr>
            <p:ph type="body" idx="2"/>
          </p:nvPr>
        </p:nvSpPr>
        <p:spPr>
          <a:xfrm>
            <a:off x="419100" y="1963669"/>
            <a:ext cx="10964974" cy="4392307"/>
          </a:xfrm>
          <a:prstGeom prst="rect">
            <a:avLst/>
          </a:prstGeom>
          <a:noFill/>
          <a:ln>
            <a:noFill/>
          </a:ln>
        </p:spPr>
        <p:txBody>
          <a:bodyPr spcFirstLastPara="1" wrap="square" lIns="91425" tIns="45700" rIns="91425" bIns="45700" anchor="t" anchorCtr="0">
            <a:noAutofit/>
          </a:bodyPr>
          <a:lstStyle/>
          <a:p>
            <a:pPr marL="342900" lvl="0" indent="-342900" algn="just" rtl="0">
              <a:lnSpc>
                <a:spcPct val="124000"/>
              </a:lnSpc>
              <a:spcBef>
                <a:spcPts val="0"/>
              </a:spcBef>
              <a:spcAft>
                <a:spcPts val="0"/>
              </a:spcAft>
              <a:buClr>
                <a:srgbClr val="595959"/>
              </a:buClr>
              <a:buSzPts val="2000"/>
              <a:buFont typeface="Arial"/>
              <a:buChar char="•"/>
            </a:pPr>
            <a:r>
              <a:rPr lang="pl-PL" dirty="0"/>
              <a:t>Certyfikacja LEED: </a:t>
            </a:r>
            <a:r>
              <a:rPr lang="pl-PL" dirty="0" err="1"/>
              <a:t>Leadership</a:t>
            </a:r>
            <a:r>
              <a:rPr lang="pl-PL" dirty="0"/>
              <a:t> in Energy and </a:t>
            </a:r>
            <a:r>
              <a:rPr lang="pl-PL" dirty="0" err="1"/>
              <a:t>Environmental</a:t>
            </a:r>
            <a:r>
              <a:rPr lang="pl-PL" dirty="0"/>
              <a:t> Design (Przywództwo w projektowaniu energetycznym i środowiskowym); popularny system certyfikacji zielonych budynków, który zapewnia ramy dla budowania wysoce wydajnych i oszczędnych zielonych budynków</a:t>
            </a:r>
            <a:r>
              <a:rPr lang="en-US" dirty="0"/>
              <a:t>.</a:t>
            </a:r>
            <a:endParaRPr dirty="0"/>
          </a:p>
          <a:p>
            <a:pPr marL="342900" lvl="0" indent="-342900" algn="just" rtl="0">
              <a:lnSpc>
                <a:spcPct val="124000"/>
              </a:lnSpc>
              <a:spcBef>
                <a:spcPts val="0"/>
              </a:spcBef>
              <a:spcAft>
                <a:spcPts val="0"/>
              </a:spcAft>
              <a:buClr>
                <a:srgbClr val="595959"/>
              </a:buClr>
              <a:buSzPts val="2000"/>
              <a:buFont typeface="Arial"/>
              <a:buChar char="•"/>
            </a:pPr>
            <a:r>
              <a:rPr lang="pl-PL" dirty="0"/>
              <a:t>Zaangażowanie interesariuszy: Zaangażowanie interesariuszy w proces planowania, rozwoju, wdrażania i ciągłego doskonalenia projektu lub firmy</a:t>
            </a:r>
            <a:r>
              <a:rPr lang="en-US" dirty="0"/>
              <a:t>.</a:t>
            </a:r>
            <a:endParaRPr dirty="0"/>
          </a:p>
          <a:p>
            <a:pPr marL="342900" lvl="0" indent="-342900" algn="just" rtl="0">
              <a:lnSpc>
                <a:spcPct val="124000"/>
              </a:lnSpc>
              <a:spcBef>
                <a:spcPts val="0"/>
              </a:spcBef>
              <a:spcAft>
                <a:spcPts val="0"/>
              </a:spcAft>
              <a:buClr>
                <a:srgbClr val="595959"/>
              </a:buClr>
              <a:buSzPts val="2000"/>
              <a:buFont typeface="Arial"/>
              <a:buChar char="•"/>
            </a:pPr>
            <a:r>
              <a:rPr lang="pl-PL" dirty="0"/>
              <a:t>Ład korporacyjny: System zasad, praktyk i procesów, za pomocą których firma jest kierowana i kontrolowana. Ład korporacyjny zasadniczo obejmuje równoważenie interesów wielu interesariuszy spółki</a:t>
            </a:r>
            <a:r>
              <a:rPr lang="en-US" dirty="0"/>
              <a:t>.</a:t>
            </a:r>
            <a:endParaRPr dirty="0"/>
          </a:p>
          <a:p>
            <a:pPr marL="457200" marR="0" lvl="0" indent="-228600" algn="just" rtl="0">
              <a:lnSpc>
                <a:spcPct val="103333"/>
              </a:lnSpc>
              <a:spcBef>
                <a:spcPts val="0"/>
              </a:spcBef>
              <a:spcAft>
                <a:spcPts val="0"/>
              </a:spcAft>
              <a:buClr>
                <a:srgbClr val="595959"/>
              </a:buClr>
              <a:buSzPts val="2400"/>
              <a:buFont typeface="Arial"/>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6"/>
          <p:cNvSpPr txBox="1">
            <a:spLocks noGrp="1"/>
          </p:cNvSpPr>
          <p:nvPr>
            <p:ph type="body" idx="1"/>
          </p:nvPr>
        </p:nvSpPr>
        <p:spPr>
          <a:xfrm>
            <a:off x="687432" y="575290"/>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Podsumowanie</a:t>
            </a:r>
            <a:endParaRPr dirty="0"/>
          </a:p>
        </p:txBody>
      </p:sp>
      <p:sp>
        <p:nvSpPr>
          <p:cNvPr id="278" name="Google Shape;278;p6"/>
          <p:cNvSpPr txBox="1">
            <a:spLocks noGrp="1"/>
          </p:cNvSpPr>
          <p:nvPr>
            <p:ph type="body" idx="2"/>
          </p:nvPr>
        </p:nvSpPr>
        <p:spPr>
          <a:xfrm>
            <a:off x="617961" y="1201012"/>
            <a:ext cx="10626744" cy="5081698"/>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595959"/>
              </a:buClr>
              <a:buSzPts val="2200"/>
              <a:buNone/>
            </a:pPr>
            <a:endParaRPr b="1" dirty="0"/>
          </a:p>
          <a:p>
            <a:pPr marL="0" lvl="0" indent="0" algn="just" rtl="0">
              <a:lnSpc>
                <a:spcPct val="112727"/>
              </a:lnSpc>
              <a:spcBef>
                <a:spcPts val="0"/>
              </a:spcBef>
              <a:spcAft>
                <a:spcPts val="0"/>
              </a:spcAft>
              <a:buClr>
                <a:srgbClr val="595959"/>
              </a:buClr>
              <a:buSzPts val="2200"/>
              <a:buNone/>
            </a:pPr>
            <a:r>
              <a:rPr lang="pl-PL" b="1" dirty="0"/>
              <a:t>Temat 1: Zrozumienie zrównoważonego rozwoju</a:t>
            </a:r>
          </a:p>
          <a:p>
            <a:pPr marL="0" lvl="0" indent="0" algn="just" rtl="0">
              <a:lnSpc>
                <a:spcPct val="112727"/>
              </a:lnSpc>
              <a:spcBef>
                <a:spcPts val="0"/>
              </a:spcBef>
              <a:spcAft>
                <a:spcPts val="0"/>
              </a:spcAft>
              <a:buClr>
                <a:srgbClr val="595959"/>
              </a:buClr>
              <a:buSzPts val="2200"/>
              <a:buNone/>
            </a:pPr>
            <a:r>
              <a:rPr lang="pl-PL" dirty="0"/>
              <a:t>Uczestnicy omówią zasady zrównoważonego rozwoju w biznesie, rozpoznając, w jaki sposób zintegrować i zrównoważyć czynniki środowiskowe, społeczne i ekonomiczne w swoim mikroprzedsiębiorstwie.</a:t>
            </a:r>
          </a:p>
          <a:p>
            <a:pPr marL="0" lvl="0" indent="0" algn="just" rtl="0">
              <a:lnSpc>
                <a:spcPct val="112727"/>
              </a:lnSpc>
              <a:spcBef>
                <a:spcPts val="0"/>
              </a:spcBef>
              <a:spcAft>
                <a:spcPts val="0"/>
              </a:spcAft>
              <a:buClr>
                <a:srgbClr val="595959"/>
              </a:buClr>
              <a:buSzPts val="2200"/>
              <a:buNone/>
            </a:pPr>
            <a:endParaRPr dirty="0"/>
          </a:p>
          <a:p>
            <a:pPr marL="0" lvl="0" indent="0" algn="just" rtl="0">
              <a:lnSpc>
                <a:spcPct val="112727"/>
              </a:lnSpc>
              <a:spcBef>
                <a:spcPts val="0"/>
              </a:spcBef>
              <a:spcAft>
                <a:spcPts val="0"/>
              </a:spcAft>
              <a:buClr>
                <a:srgbClr val="595959"/>
              </a:buClr>
              <a:buSzPts val="2200"/>
              <a:buNone/>
            </a:pPr>
            <a:r>
              <a:rPr lang="pl-PL" b="1" dirty="0"/>
              <a:t>Temat 2: Praktyczne zastosowanie zrównoważonych praktyk</a:t>
            </a:r>
          </a:p>
          <a:p>
            <a:pPr marL="0" lvl="0" indent="0" algn="just" rtl="0">
              <a:lnSpc>
                <a:spcPct val="112727"/>
              </a:lnSpc>
              <a:spcBef>
                <a:spcPts val="0"/>
              </a:spcBef>
              <a:spcAft>
                <a:spcPts val="0"/>
              </a:spcAft>
              <a:buClr>
                <a:srgbClr val="595959"/>
              </a:buClr>
              <a:buSzPts val="2200"/>
              <a:buNone/>
            </a:pPr>
            <a:r>
              <a:rPr lang="pl-PL" dirty="0"/>
              <a:t>Uczestnicy zdobędą umiejętności wdrażania kluczowych zrównoważonych praktyk, takich jak redukcja odpadów, efektywność energetyczna i zrównoważone zaopatrzenie w ramach swojej działalności biznesowej.</a:t>
            </a: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62"/>
          <p:cNvSpPr txBox="1">
            <a:spLocks noGrp="1"/>
          </p:cNvSpPr>
          <p:nvPr>
            <p:ph type="body" idx="1"/>
          </p:nvPr>
        </p:nvSpPr>
        <p:spPr>
          <a:xfrm>
            <a:off x="256032" y="1005602"/>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KLUCZOWE TERMINY I DEFINICJE</a:t>
            </a:r>
          </a:p>
        </p:txBody>
      </p:sp>
      <p:sp>
        <p:nvSpPr>
          <p:cNvPr id="728" name="Google Shape;728;p62"/>
          <p:cNvSpPr txBox="1">
            <a:spLocks noGrp="1"/>
          </p:cNvSpPr>
          <p:nvPr>
            <p:ph type="body" idx="2"/>
          </p:nvPr>
        </p:nvSpPr>
        <p:spPr>
          <a:xfrm>
            <a:off x="255016" y="1876163"/>
            <a:ext cx="11681968" cy="5573507"/>
          </a:xfrm>
          <a:prstGeom prst="rect">
            <a:avLst/>
          </a:prstGeom>
          <a:noFill/>
          <a:ln>
            <a:noFill/>
          </a:ln>
        </p:spPr>
        <p:txBody>
          <a:bodyPr spcFirstLastPara="1" wrap="square" lIns="91425" tIns="45700" rIns="91425" bIns="45700" anchor="t" anchorCtr="0">
            <a:noAutofit/>
          </a:bodyPr>
          <a:lstStyle/>
          <a:p>
            <a:pPr marL="342900" lvl="0" indent="-342900" algn="just" rtl="0">
              <a:lnSpc>
                <a:spcPct val="124000"/>
              </a:lnSpc>
              <a:spcBef>
                <a:spcPts val="0"/>
              </a:spcBef>
              <a:spcAft>
                <a:spcPts val="0"/>
              </a:spcAft>
              <a:buSzPts val="2000"/>
              <a:buFont typeface="Arial"/>
              <a:buChar char="•"/>
            </a:pPr>
            <a:r>
              <a:rPr lang="pl-PL" sz="2200" dirty="0"/>
              <a:t>Recykling: Proces przekształcania materiałów odpadowych w nowe materiały i przedmioty, zapobiegający marnowaniu potencjalnie użytecznych materiałów, zmniejszający zużycie świeżych surowców i zmniejszający zużycie energii</a:t>
            </a:r>
            <a:r>
              <a:rPr lang="en-US" sz="2200" dirty="0"/>
              <a:t>.</a:t>
            </a:r>
            <a:endParaRPr sz="2200" dirty="0"/>
          </a:p>
          <a:p>
            <a:pPr marL="342900" lvl="0" indent="-342900" algn="just" rtl="0">
              <a:lnSpc>
                <a:spcPct val="124000"/>
              </a:lnSpc>
              <a:spcBef>
                <a:spcPts val="0"/>
              </a:spcBef>
              <a:spcAft>
                <a:spcPts val="0"/>
              </a:spcAft>
              <a:buClr>
                <a:srgbClr val="595959"/>
              </a:buClr>
              <a:buSzPts val="2000"/>
              <a:buFont typeface="Arial"/>
              <a:buChar char="•"/>
            </a:pPr>
            <a:r>
              <a:rPr lang="pl-PL" sz="2200" dirty="0"/>
              <a:t>Projektowanie regeneracyjne: Zorientowane na proces podejście do projektowania, które przywraca, odnawia lub rewitalizuje źródła energii i materiałów</a:t>
            </a:r>
            <a:r>
              <a:rPr lang="en-US" sz="2200" dirty="0"/>
              <a:t>.</a:t>
            </a:r>
            <a:endParaRPr sz="2200" dirty="0"/>
          </a:p>
          <a:p>
            <a:pPr marL="342900" lvl="0" indent="-342900" algn="just" rtl="0">
              <a:lnSpc>
                <a:spcPct val="124000"/>
              </a:lnSpc>
              <a:spcBef>
                <a:spcPts val="0"/>
              </a:spcBef>
              <a:spcAft>
                <a:spcPts val="0"/>
              </a:spcAft>
              <a:buClr>
                <a:srgbClr val="595959"/>
              </a:buClr>
              <a:buSzPts val="2000"/>
              <a:buFont typeface="Arial"/>
              <a:buChar char="•"/>
            </a:pPr>
            <a:r>
              <a:rPr lang="pl-PL" sz="2200" b="1" dirty="0"/>
              <a:t>Kryteria środowiskowe, społeczne i zarządzania (ESG): </a:t>
            </a:r>
            <a:r>
              <a:rPr lang="pl-PL" sz="2200" dirty="0"/>
              <a:t>Kryteria to zestaw standardów dotyczących działalności spółki, które świadomi społecznie inwestorzy wykorzystują do oceny potencjalnych inwestycji. Kryteria środowiskowe biorą pod uwagę sposób, w jaki spółka zarządza naturą. Kryteria społeczne sprawdzają, w jaki sposób spółka zarządza relacjami z pracownikami, dostawcami, klientami i społecznościami, w których prowadzi działalność. Zarządzanie dotyczy przywództwa spółki, wynagrodzeń kadry kierowniczej, audytów, kontroli wewnętrznych i praw akcjonariuszy</a:t>
            </a:r>
            <a:r>
              <a:rPr lang="en-US" sz="2200" dirty="0"/>
              <a:t>.</a:t>
            </a:r>
            <a:endParaRPr sz="22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63"/>
          <p:cNvSpPr txBox="1">
            <a:spLocks noGrp="1"/>
          </p:cNvSpPr>
          <p:nvPr>
            <p:ph type="body" idx="1"/>
          </p:nvPr>
        </p:nvSpPr>
        <p:spPr>
          <a:xfrm>
            <a:off x="219456" y="894798"/>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KLUCZOWE TERMINY I DEFINICJE</a:t>
            </a:r>
          </a:p>
        </p:txBody>
      </p:sp>
      <p:sp>
        <p:nvSpPr>
          <p:cNvPr id="734" name="Google Shape;734;p63"/>
          <p:cNvSpPr txBox="1">
            <a:spLocks noGrp="1"/>
          </p:cNvSpPr>
          <p:nvPr>
            <p:ph type="body" idx="2"/>
          </p:nvPr>
        </p:nvSpPr>
        <p:spPr>
          <a:xfrm>
            <a:off x="116541" y="2011548"/>
            <a:ext cx="11618259" cy="4747839"/>
          </a:xfrm>
          <a:prstGeom prst="rect">
            <a:avLst/>
          </a:prstGeom>
          <a:noFill/>
          <a:ln>
            <a:noFill/>
          </a:ln>
        </p:spPr>
        <p:txBody>
          <a:bodyPr spcFirstLastPara="1" wrap="square" lIns="91425" tIns="45700" rIns="91425" bIns="45700" anchor="t" anchorCtr="0">
            <a:noAutofit/>
          </a:bodyPr>
          <a:lstStyle/>
          <a:p>
            <a:pPr marL="342900" lvl="0" indent="-342900" algn="just" rtl="0">
              <a:lnSpc>
                <a:spcPct val="124000"/>
              </a:lnSpc>
              <a:spcBef>
                <a:spcPts val="0"/>
              </a:spcBef>
              <a:spcAft>
                <a:spcPts val="0"/>
              </a:spcAft>
              <a:buClr>
                <a:srgbClr val="595959"/>
              </a:buClr>
              <a:buSzPts val="2000"/>
              <a:buFont typeface="Arial"/>
              <a:buChar char="•"/>
            </a:pPr>
            <a:r>
              <a:rPr lang="pl-PL" b="1" dirty="0" err="1"/>
              <a:t>Impact</a:t>
            </a:r>
            <a:r>
              <a:rPr lang="pl-PL" b="1" dirty="0"/>
              <a:t> </a:t>
            </a:r>
            <a:r>
              <a:rPr lang="pl-PL" b="1" dirty="0" err="1"/>
              <a:t>Investing</a:t>
            </a:r>
            <a:r>
              <a:rPr lang="pl-PL" b="1" dirty="0"/>
              <a:t>: </a:t>
            </a:r>
            <a:r>
              <a:rPr lang="pl-PL" dirty="0"/>
              <a:t>Inwestycje dokonywane w spółki, organizacje i fundusze z zamiarem wygenerowania wymiernego, korzystnego wpływu społecznego lub środowiskowego obok zwrotu finansowego. Inwestycje wpływu zapewniają kapitał na rozwiązywanie kwestii społecznych i/lub środowiskowych</a:t>
            </a:r>
            <a:r>
              <a:rPr lang="en-US" dirty="0"/>
              <a:t>.</a:t>
            </a:r>
            <a:endParaRPr dirty="0"/>
          </a:p>
          <a:p>
            <a:pPr marL="342900" lvl="0" indent="-342900" algn="just" rtl="0">
              <a:lnSpc>
                <a:spcPct val="124000"/>
              </a:lnSpc>
              <a:spcBef>
                <a:spcPts val="0"/>
              </a:spcBef>
              <a:spcAft>
                <a:spcPts val="0"/>
              </a:spcAft>
              <a:buClr>
                <a:srgbClr val="595959"/>
              </a:buClr>
              <a:buSzPts val="2000"/>
              <a:buFont typeface="Arial"/>
              <a:buChar char="•"/>
            </a:pPr>
            <a:r>
              <a:rPr lang="pl-PL" b="1" dirty="0"/>
              <a:t>Cele </a:t>
            </a:r>
            <a:r>
              <a:rPr lang="pl-PL" b="1" dirty="0" err="1"/>
              <a:t>ZrównoważonegoRozwoju</a:t>
            </a:r>
            <a:r>
              <a:rPr lang="pl-PL" b="1" dirty="0"/>
              <a:t> (</a:t>
            </a:r>
            <a:r>
              <a:rPr lang="pl-PL" b="1" dirty="0" err="1"/>
              <a:t>SDGs</a:t>
            </a:r>
            <a:r>
              <a:rPr lang="pl-PL" b="1" dirty="0"/>
              <a:t>): </a:t>
            </a:r>
            <a:r>
              <a:rPr lang="pl-PL" dirty="0"/>
              <a:t>Zbiór 17 globalnych celów wyznaczonych przez Zgromadzenie Ogólne ONZ w 2015 r. na rok 2030. Cele te są szerokie i współzależne, ale każdy z nich ma oddzielną listę celów do osiągnięcia. Obejmując kwestie rozwoju społecznego i gospodarczego, cele te obejmują ubóstwo, głód, zdrowie, edukację, zmiany klimatu, równość płci, wodę, warunki sanitarne, energię, urbanizację, środowisko i sprawiedliwość społeczną.</a:t>
            </a:r>
            <a:endParaRP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90" name="Google Shape;690;p58"/>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dirty="0"/>
              <a:t>06</a:t>
            </a:r>
            <a:endParaRPr dirty="0"/>
          </a:p>
        </p:txBody>
      </p:sp>
      <p:sp>
        <p:nvSpPr>
          <p:cNvPr id="691" name="Google Shape;691;p58"/>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92" name="Google Shape;692;p58"/>
          <p:cNvSpPr txBox="1"/>
          <p:nvPr/>
        </p:nvSpPr>
        <p:spPr>
          <a:xfrm>
            <a:off x="6191527" y="4919647"/>
            <a:ext cx="4630545"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dirty="0">
                <a:solidFill>
                  <a:srgbClr val="73B64B"/>
                </a:solidFill>
                <a:latin typeface="Calibri"/>
                <a:ea typeface="Calibri"/>
                <a:cs typeface="Calibri"/>
                <a:sym typeface="Calibri"/>
              </a:rPr>
              <a:t>Wykaz źródeł</a:t>
            </a:r>
          </a:p>
        </p:txBody>
      </p:sp>
    </p:spTree>
    <p:extLst>
      <p:ext uri="{BB962C8B-B14F-4D97-AF65-F5344CB8AC3E}">
        <p14:creationId xmlns:p14="http://schemas.microsoft.com/office/powerpoint/2010/main" val="27914387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6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REFERENCJE</a:t>
            </a:r>
          </a:p>
        </p:txBody>
      </p:sp>
      <p:sp>
        <p:nvSpPr>
          <p:cNvPr id="760" name="Google Shape;760;p66"/>
          <p:cNvSpPr txBox="1">
            <a:spLocks noGrp="1"/>
          </p:cNvSpPr>
          <p:nvPr>
            <p:ph type="body" idx="2"/>
          </p:nvPr>
        </p:nvSpPr>
        <p:spPr>
          <a:xfrm>
            <a:off x="417176" y="2249177"/>
            <a:ext cx="11327784"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37777"/>
              </a:lnSpc>
              <a:spcBef>
                <a:spcPts val="0"/>
              </a:spcBef>
              <a:spcAft>
                <a:spcPts val="0"/>
              </a:spcAft>
              <a:buClr>
                <a:srgbClr val="033637"/>
              </a:buClr>
              <a:buSzPts val="1800"/>
              <a:buNone/>
            </a:pPr>
            <a:r>
              <a:rPr lang="en-US">
                <a:solidFill>
                  <a:srgbClr val="033637"/>
                </a:solidFill>
                <a:latin typeface="Calibri"/>
                <a:ea typeface="Calibri"/>
                <a:cs typeface="Calibri"/>
                <a:sym typeface="Calibri"/>
              </a:rPr>
              <a:t>1. Caldera, H., Desha, C., &amp; Dawes, L. (2018). Exploring the characteristics of sustainable business practice in small and medium-sized enterprises: Experiences from the Australian manufacturing industry. </a:t>
            </a:r>
            <a:r>
              <a:rPr lang="en-US" i="1">
                <a:solidFill>
                  <a:srgbClr val="033637"/>
                </a:solidFill>
                <a:latin typeface="Calibri"/>
                <a:ea typeface="Calibri"/>
                <a:cs typeface="Calibri"/>
                <a:sym typeface="Calibri"/>
              </a:rPr>
              <a:t>Journal of Cleaner Production, </a:t>
            </a:r>
            <a:r>
              <a:rPr lang="en-US">
                <a:solidFill>
                  <a:srgbClr val="033637"/>
                </a:solidFill>
                <a:latin typeface="Calibri"/>
                <a:ea typeface="Calibri"/>
                <a:cs typeface="Calibri"/>
                <a:sym typeface="Calibri"/>
              </a:rPr>
              <a:t>177, 338-349.</a:t>
            </a:r>
            <a:endParaRPr>
              <a:solidFill>
                <a:srgbClr val="033637"/>
              </a:solidFill>
              <a:latin typeface="Calibri"/>
              <a:ea typeface="Calibri"/>
              <a:cs typeface="Calibri"/>
              <a:sym typeface="Calibri"/>
            </a:endParaRPr>
          </a:p>
          <a:p>
            <a:pPr marL="228600" lvl="0" indent="-228600" algn="just" rtl="0">
              <a:lnSpc>
                <a:spcPct val="137777"/>
              </a:lnSpc>
              <a:spcBef>
                <a:spcPts val="0"/>
              </a:spcBef>
              <a:spcAft>
                <a:spcPts val="0"/>
              </a:spcAft>
              <a:buClr>
                <a:srgbClr val="033637"/>
              </a:buClr>
              <a:buSzPts val="1800"/>
              <a:buNone/>
            </a:pPr>
            <a:r>
              <a:rPr lang="en-US">
                <a:solidFill>
                  <a:srgbClr val="033637"/>
                </a:solidFill>
                <a:latin typeface="Calibri"/>
                <a:ea typeface="Calibri"/>
                <a:cs typeface="Calibri"/>
                <a:sym typeface="Calibri"/>
              </a:rPr>
              <a:t>2. Van Wassenhove, L. V. (2019). Sustainable Innovation: Pushing the Boundaries of Traditional Operations Management. </a:t>
            </a:r>
            <a:r>
              <a:rPr lang="en-US" i="1">
                <a:solidFill>
                  <a:srgbClr val="033637"/>
                </a:solidFill>
                <a:latin typeface="Calibri"/>
                <a:ea typeface="Calibri"/>
                <a:cs typeface="Calibri"/>
                <a:sym typeface="Calibri"/>
              </a:rPr>
              <a:t>Production and Operations Management</a:t>
            </a:r>
            <a:r>
              <a:rPr lang="en-US">
                <a:solidFill>
                  <a:srgbClr val="033637"/>
                </a:solidFill>
                <a:latin typeface="Calibri"/>
                <a:ea typeface="Calibri"/>
                <a:cs typeface="Calibri"/>
                <a:sym typeface="Calibri"/>
              </a:rPr>
              <a:t>, 28, 2930-2945.</a:t>
            </a:r>
            <a:endParaRPr>
              <a:solidFill>
                <a:srgbClr val="033637"/>
              </a:solidFill>
              <a:latin typeface="Calibri"/>
              <a:ea typeface="Calibri"/>
              <a:cs typeface="Calibri"/>
              <a:sym typeface="Calibri"/>
            </a:endParaRPr>
          </a:p>
          <a:p>
            <a:pPr marL="228600" lvl="0" indent="-228600" algn="just" rtl="0">
              <a:lnSpc>
                <a:spcPct val="137777"/>
              </a:lnSpc>
              <a:spcBef>
                <a:spcPts val="0"/>
              </a:spcBef>
              <a:spcAft>
                <a:spcPts val="0"/>
              </a:spcAft>
              <a:buClr>
                <a:srgbClr val="033637"/>
              </a:buClr>
              <a:buSzPts val="1800"/>
              <a:buNone/>
            </a:pPr>
            <a:r>
              <a:rPr lang="en-US" b="0" i="0">
                <a:solidFill>
                  <a:srgbClr val="033637"/>
                </a:solidFill>
                <a:highlight>
                  <a:srgbClr val="FFFFFF"/>
                </a:highlight>
                <a:latin typeface="Calibri"/>
                <a:ea typeface="Calibri"/>
                <a:cs typeface="Calibri"/>
                <a:sym typeface="Calibri"/>
              </a:rPr>
              <a:t>3. Onu, P., &amp; Mbohwa, C. (2019). Sustainable Production: New Thinking for SMEs. </a:t>
            </a:r>
            <a:r>
              <a:rPr lang="en-US" b="0" i="1">
                <a:solidFill>
                  <a:srgbClr val="033637"/>
                </a:solidFill>
                <a:highlight>
                  <a:srgbClr val="FFFFFF"/>
                </a:highlight>
                <a:latin typeface="Calibri"/>
                <a:ea typeface="Calibri"/>
                <a:cs typeface="Calibri"/>
                <a:sym typeface="Calibri"/>
              </a:rPr>
              <a:t>Journal of Physics: Conference Series</a:t>
            </a:r>
            <a:r>
              <a:rPr lang="en-US" b="0" i="0">
                <a:solidFill>
                  <a:srgbClr val="033637"/>
                </a:solidFill>
                <a:highlight>
                  <a:srgbClr val="FFFFFF"/>
                </a:highlight>
                <a:latin typeface="Calibri"/>
                <a:ea typeface="Calibri"/>
                <a:cs typeface="Calibri"/>
                <a:sym typeface="Calibri"/>
              </a:rPr>
              <a:t>, 1378.</a:t>
            </a:r>
            <a:endParaRPr>
              <a:latin typeface="Calibri"/>
              <a:ea typeface="Calibri"/>
              <a:cs typeface="Calibri"/>
              <a:sym typeface="Calibri"/>
            </a:endParaRPr>
          </a:p>
          <a:p>
            <a:pPr marL="228600" lvl="0" indent="-228600" algn="just" rtl="0">
              <a:lnSpc>
                <a:spcPct val="137777"/>
              </a:lnSpc>
              <a:spcBef>
                <a:spcPts val="0"/>
              </a:spcBef>
              <a:spcAft>
                <a:spcPts val="0"/>
              </a:spcAft>
              <a:buClr>
                <a:srgbClr val="033637"/>
              </a:buClr>
              <a:buSzPts val="1800"/>
              <a:buNone/>
            </a:pPr>
            <a:r>
              <a:rPr lang="en-US">
                <a:solidFill>
                  <a:srgbClr val="033637"/>
                </a:solidFill>
                <a:latin typeface="Calibri"/>
                <a:ea typeface="Calibri"/>
                <a:cs typeface="Calibri"/>
                <a:sym typeface="Calibri"/>
              </a:rPr>
              <a:t>Nosratabadi, S., &amp; Mosavi, A. (2018). </a:t>
            </a:r>
            <a:r>
              <a:rPr lang="en-US" i="1">
                <a:solidFill>
                  <a:srgbClr val="033637"/>
                </a:solidFill>
                <a:latin typeface="Calibri"/>
                <a:ea typeface="Calibri"/>
                <a:cs typeface="Calibri"/>
                <a:sym typeface="Calibri"/>
              </a:rPr>
              <a:t>Sustainable Business Model: A Review.</a:t>
            </a:r>
            <a:endParaRPr i="1">
              <a:solidFill>
                <a:srgbClr val="033637"/>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6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References</a:t>
            </a:r>
            <a:endParaRPr dirty="0"/>
          </a:p>
        </p:txBody>
      </p:sp>
      <p:sp>
        <p:nvSpPr>
          <p:cNvPr id="766" name="Google Shape;766;p67"/>
          <p:cNvSpPr txBox="1">
            <a:spLocks noGrp="1"/>
          </p:cNvSpPr>
          <p:nvPr>
            <p:ph type="body" idx="2"/>
          </p:nvPr>
        </p:nvSpPr>
        <p:spPr>
          <a:xfrm>
            <a:off x="417176" y="2249177"/>
            <a:ext cx="11327784"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37777"/>
              </a:lnSpc>
              <a:spcBef>
                <a:spcPts val="0"/>
              </a:spcBef>
              <a:spcAft>
                <a:spcPts val="0"/>
              </a:spcAft>
              <a:buClr>
                <a:srgbClr val="033637"/>
              </a:buClr>
              <a:buSzPts val="1800"/>
              <a:buNone/>
            </a:pPr>
            <a:r>
              <a:rPr lang="en-US" i="1" dirty="0">
                <a:solidFill>
                  <a:srgbClr val="033637"/>
                </a:solidFill>
                <a:latin typeface="Calibri"/>
                <a:ea typeface="Calibri"/>
                <a:cs typeface="Calibri"/>
                <a:sym typeface="Calibri"/>
              </a:rPr>
              <a:t>4.Van </a:t>
            </a:r>
            <a:r>
              <a:rPr lang="en-US" i="1" dirty="0" err="1">
                <a:solidFill>
                  <a:srgbClr val="033637"/>
                </a:solidFill>
                <a:latin typeface="Calibri"/>
                <a:ea typeface="Calibri"/>
                <a:cs typeface="Calibri"/>
                <a:sym typeface="Calibri"/>
              </a:rPr>
              <a:t>Wassenhove</a:t>
            </a:r>
            <a:r>
              <a:rPr lang="en-US" i="1" dirty="0">
                <a:solidFill>
                  <a:srgbClr val="033637"/>
                </a:solidFill>
                <a:latin typeface="Calibri"/>
                <a:ea typeface="Calibri"/>
                <a:cs typeface="Calibri"/>
                <a:sym typeface="Calibri"/>
              </a:rPr>
              <a:t>, L. V. (2019). Sustainable Innovation: Pushing the Boundaries of Traditional Operations Management. Production and Operations Management, 28, 2930-2945. </a:t>
            </a:r>
            <a:endParaRPr dirty="0">
              <a:solidFill>
                <a:srgbClr val="033637"/>
              </a:solidFill>
              <a:latin typeface="Calibri"/>
              <a:ea typeface="Calibri"/>
              <a:cs typeface="Calibri"/>
              <a:sym typeface="Calibri"/>
            </a:endParaRPr>
          </a:p>
          <a:p>
            <a:pPr marL="228600" lvl="0" indent="-228600" algn="just" rtl="0">
              <a:lnSpc>
                <a:spcPct val="137777"/>
              </a:lnSpc>
              <a:spcBef>
                <a:spcPts val="0"/>
              </a:spcBef>
              <a:spcAft>
                <a:spcPts val="0"/>
              </a:spcAft>
              <a:buClr>
                <a:srgbClr val="033637"/>
              </a:buClr>
              <a:buSzPts val="1800"/>
              <a:buNone/>
            </a:pPr>
            <a:r>
              <a:rPr lang="en-US" dirty="0">
                <a:solidFill>
                  <a:srgbClr val="033637"/>
                </a:solidFill>
                <a:latin typeface="Calibri"/>
                <a:ea typeface="Calibri"/>
                <a:cs typeface="Calibri"/>
                <a:sym typeface="Calibri"/>
              </a:rPr>
              <a:t>5.Belvedere, V., &amp; </a:t>
            </a:r>
            <a:r>
              <a:rPr lang="en-US" dirty="0" err="1">
                <a:solidFill>
                  <a:srgbClr val="033637"/>
                </a:solidFill>
                <a:latin typeface="Calibri"/>
                <a:ea typeface="Calibri"/>
                <a:cs typeface="Calibri"/>
                <a:sym typeface="Calibri"/>
              </a:rPr>
              <a:t>Grando</a:t>
            </a:r>
            <a:r>
              <a:rPr lang="en-US" dirty="0">
                <a:solidFill>
                  <a:srgbClr val="033637"/>
                </a:solidFill>
                <a:latin typeface="Calibri"/>
                <a:ea typeface="Calibri"/>
                <a:cs typeface="Calibri"/>
                <a:sym typeface="Calibri"/>
              </a:rPr>
              <a:t>, A. (2017). Sustainable Operations and Supply Chain Management. </a:t>
            </a:r>
            <a:endParaRPr dirty="0">
              <a:solidFill>
                <a:srgbClr val="033637"/>
              </a:solidFill>
              <a:latin typeface="Calibri"/>
              <a:ea typeface="Calibri"/>
              <a:cs typeface="Calibri"/>
              <a:sym typeface="Calibri"/>
            </a:endParaRPr>
          </a:p>
          <a:p>
            <a:pPr marL="228600" lvl="0" indent="-228600" algn="just" rtl="0">
              <a:lnSpc>
                <a:spcPct val="137777"/>
              </a:lnSpc>
              <a:spcBef>
                <a:spcPts val="0"/>
              </a:spcBef>
              <a:spcAft>
                <a:spcPts val="0"/>
              </a:spcAft>
              <a:buClr>
                <a:srgbClr val="033637"/>
              </a:buClr>
              <a:buSzPts val="1800"/>
              <a:buNone/>
            </a:pPr>
            <a:r>
              <a:rPr lang="en-US" dirty="0">
                <a:solidFill>
                  <a:srgbClr val="033637"/>
                </a:solidFill>
                <a:latin typeface="Calibri"/>
                <a:ea typeface="Calibri"/>
                <a:cs typeface="Calibri"/>
                <a:sym typeface="Calibri"/>
              </a:rPr>
              <a:t>6.Dyllick, T., &amp; Muff, K. (2016). Clarifying the Meaning of Sustainable Business. Organization &amp; Environment, 29, 156-174.</a:t>
            </a:r>
            <a:endParaRPr dirty="0">
              <a:solidFill>
                <a:srgbClr val="033637"/>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2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References</a:t>
            </a:r>
            <a:endParaRPr/>
          </a:p>
        </p:txBody>
      </p:sp>
      <p:sp>
        <p:nvSpPr>
          <p:cNvPr id="772" name="Google Shape;772;p24"/>
          <p:cNvSpPr txBox="1">
            <a:spLocks noGrp="1"/>
          </p:cNvSpPr>
          <p:nvPr>
            <p:ph type="body" idx="2"/>
          </p:nvPr>
        </p:nvSpPr>
        <p:spPr>
          <a:xfrm>
            <a:off x="539096"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37777"/>
              </a:lnSpc>
              <a:spcBef>
                <a:spcPts val="0"/>
              </a:spcBef>
              <a:spcAft>
                <a:spcPts val="0"/>
              </a:spcAft>
              <a:buClr>
                <a:srgbClr val="033637"/>
              </a:buClr>
              <a:buSzPts val="1800"/>
              <a:buNone/>
            </a:pPr>
            <a:r>
              <a:rPr lang="en-US" b="0" i="0">
                <a:solidFill>
                  <a:srgbClr val="033637"/>
                </a:solidFill>
                <a:highlight>
                  <a:srgbClr val="FFFFFF"/>
                </a:highlight>
                <a:latin typeface="Calibri"/>
                <a:ea typeface="Calibri"/>
                <a:cs typeface="Calibri"/>
                <a:sym typeface="Calibri"/>
              </a:rPr>
              <a:t>7.Gupta, S., Rudd, J., &amp; Lee, N. (2014). Business sustainability through successful integration of marketing and operations. Industrial Marketing Management, 43, 3-5.</a:t>
            </a:r>
            <a:endParaRPr>
              <a:solidFill>
                <a:srgbClr val="033637"/>
              </a:solidFill>
              <a:highlight>
                <a:srgbClr val="FFFFFF"/>
              </a:highlight>
              <a:latin typeface="Calibri"/>
              <a:ea typeface="Calibri"/>
              <a:cs typeface="Calibri"/>
              <a:sym typeface="Calibri"/>
            </a:endParaRPr>
          </a:p>
          <a:p>
            <a:pPr marL="228600" lvl="0" indent="-228600" algn="just" rtl="0">
              <a:lnSpc>
                <a:spcPct val="137777"/>
              </a:lnSpc>
              <a:spcBef>
                <a:spcPts val="0"/>
              </a:spcBef>
              <a:spcAft>
                <a:spcPts val="0"/>
              </a:spcAft>
              <a:buClr>
                <a:srgbClr val="033637"/>
              </a:buClr>
              <a:buSzPts val="1800"/>
              <a:buNone/>
            </a:pPr>
            <a:r>
              <a:rPr lang="en-US">
                <a:solidFill>
                  <a:srgbClr val="033637"/>
                </a:solidFill>
                <a:latin typeface="Calibri"/>
                <a:ea typeface="Calibri"/>
                <a:cs typeface="Calibri"/>
                <a:sym typeface="Calibri"/>
              </a:rPr>
              <a:t>8. Gotschol, A., De Giovanni, P., &amp; Vinzi, V. E. (2014). Is environmental management an economically sustainable business? </a:t>
            </a:r>
            <a:r>
              <a:rPr lang="en-US" i="1">
                <a:solidFill>
                  <a:srgbClr val="033637"/>
                </a:solidFill>
                <a:latin typeface="Calibri"/>
                <a:ea typeface="Calibri"/>
                <a:cs typeface="Calibri"/>
                <a:sym typeface="Calibri"/>
              </a:rPr>
              <a:t>Journal of Environmental Management, </a:t>
            </a:r>
            <a:r>
              <a:rPr lang="en-US">
                <a:solidFill>
                  <a:srgbClr val="033637"/>
                </a:solidFill>
                <a:latin typeface="Calibri"/>
                <a:ea typeface="Calibri"/>
                <a:cs typeface="Calibri"/>
                <a:sym typeface="Calibri"/>
              </a:rPr>
              <a:t>144, 73-82.</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68"/>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n-US"/>
              <a:t>www.</a:t>
            </a:r>
            <a:r>
              <a:rPr lang="en-US" b="1"/>
              <a:t>website</a:t>
            </a:r>
            <a:r>
              <a:rPr lang="en-US"/>
              <a:t>.eu</a:t>
            </a:r>
            <a:endParaRPr/>
          </a:p>
          <a:p>
            <a:pPr marL="0" lvl="0" indent="0" algn="ctr" rtl="0">
              <a:lnSpc>
                <a:spcPct val="100000"/>
              </a:lnSpc>
              <a:spcBef>
                <a:spcPts val="0"/>
              </a:spcBef>
              <a:spcAft>
                <a:spcPts val="0"/>
              </a:spcAft>
              <a:buClr>
                <a:schemeClr val="lt1"/>
              </a:buClr>
              <a:buSzPts val="2400"/>
              <a:buNone/>
            </a:pPr>
            <a:endParaRPr/>
          </a:p>
        </p:txBody>
      </p:sp>
      <p:sp>
        <p:nvSpPr>
          <p:cNvPr id="779" name="Google Shape;779;p68"/>
          <p:cNvSpPr txBox="1">
            <a:spLocks noGrp="1"/>
          </p:cNvSpPr>
          <p:nvPr>
            <p:ph type="body" idx="2"/>
          </p:nvPr>
        </p:nvSpPr>
        <p:spPr>
          <a:xfrm>
            <a:off x="1283799" y="3277107"/>
            <a:ext cx="5881764" cy="7965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en-US" dirty="0" err="1"/>
              <a:t>Czy</a:t>
            </a:r>
            <a:r>
              <a:rPr lang="en-US" dirty="0"/>
              <a:t> </a:t>
            </a:r>
            <a:r>
              <a:rPr lang="en-US" dirty="0" err="1"/>
              <a:t>są</a:t>
            </a:r>
            <a:r>
              <a:rPr lang="en-US" dirty="0"/>
              <a:t> </a:t>
            </a:r>
            <a:r>
              <a:rPr lang="en-US" dirty="0" err="1"/>
              <a:t>jakieś</a:t>
            </a:r>
            <a:r>
              <a:rPr lang="en-US" dirty="0"/>
              <a:t> </a:t>
            </a:r>
            <a:r>
              <a:rPr lang="en-US" dirty="0" err="1"/>
              <a:t>pytania</a:t>
            </a:r>
            <a:r>
              <a:rPr lang="en-US" dirty="0"/>
              <a:t>?</a:t>
            </a:r>
            <a:endParaRPr dirty="0"/>
          </a:p>
        </p:txBody>
      </p:sp>
      <p:sp>
        <p:nvSpPr>
          <p:cNvPr id="780" name="Google Shape;780;p68"/>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pl-PL" dirty="0"/>
              <a:t>Dziękuję</a:t>
            </a:r>
            <a:endParaRPr dirty="0"/>
          </a:p>
        </p:txBody>
      </p:sp>
      <p:grpSp>
        <p:nvGrpSpPr>
          <p:cNvPr id="781" name="Google Shape;781;p68"/>
          <p:cNvGrpSpPr/>
          <p:nvPr/>
        </p:nvGrpSpPr>
        <p:grpSpPr>
          <a:xfrm>
            <a:off x="8380634" y="2920943"/>
            <a:ext cx="3193903" cy="538831"/>
            <a:chOff x="5349868" y="8302092"/>
            <a:chExt cx="1664680" cy="280842"/>
          </a:xfrm>
        </p:grpSpPr>
        <p:grpSp>
          <p:nvGrpSpPr>
            <p:cNvPr id="782" name="Google Shape;782;p68"/>
            <p:cNvGrpSpPr/>
            <p:nvPr/>
          </p:nvGrpSpPr>
          <p:grpSpPr>
            <a:xfrm>
              <a:off x="6388006" y="8302092"/>
              <a:ext cx="280634" cy="280634"/>
              <a:chOff x="1950027" y="2499889"/>
              <a:chExt cx="850463" cy="850463"/>
            </a:xfrm>
          </p:grpSpPr>
          <p:sp>
            <p:nvSpPr>
              <p:cNvPr id="783" name="Google Shape;783;p68"/>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784" name="Google Shape;784;p68"/>
              <p:cNvGrpSpPr/>
              <p:nvPr/>
            </p:nvGrpSpPr>
            <p:grpSpPr>
              <a:xfrm>
                <a:off x="2107521" y="2657382"/>
                <a:ext cx="535476" cy="535477"/>
                <a:chOff x="2107521" y="2657382"/>
                <a:chExt cx="535476" cy="535477"/>
              </a:xfrm>
            </p:grpSpPr>
            <p:sp>
              <p:nvSpPr>
                <p:cNvPr id="785" name="Google Shape;785;p68"/>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6" name="Google Shape;786;p68"/>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7" name="Google Shape;787;p68"/>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788" name="Google Shape;788;p68"/>
            <p:cNvGrpSpPr/>
            <p:nvPr/>
          </p:nvGrpSpPr>
          <p:grpSpPr>
            <a:xfrm>
              <a:off x="5695775" y="8302092"/>
              <a:ext cx="280634" cy="280634"/>
              <a:chOff x="-147782" y="2499889"/>
              <a:chExt cx="850463" cy="850463"/>
            </a:xfrm>
          </p:grpSpPr>
          <p:sp>
            <p:nvSpPr>
              <p:cNvPr id="789" name="Google Shape;789;p68"/>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0" name="Google Shape;790;p68"/>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91" name="Google Shape;791;p68"/>
            <p:cNvGrpSpPr/>
            <p:nvPr/>
          </p:nvGrpSpPr>
          <p:grpSpPr>
            <a:xfrm>
              <a:off x="6733914" y="8302092"/>
              <a:ext cx="280634" cy="280634"/>
              <a:chOff x="2998302" y="2499889"/>
              <a:chExt cx="850463" cy="850463"/>
            </a:xfrm>
          </p:grpSpPr>
          <p:sp>
            <p:nvSpPr>
              <p:cNvPr id="792" name="Google Shape;792;p68"/>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3" name="Google Shape;793;p68"/>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94" name="Google Shape;794;p68"/>
            <p:cNvGrpSpPr/>
            <p:nvPr/>
          </p:nvGrpSpPr>
          <p:grpSpPr>
            <a:xfrm>
              <a:off x="5349868" y="8302092"/>
              <a:ext cx="280634" cy="280842"/>
              <a:chOff x="-1196056" y="2499889"/>
              <a:chExt cx="850463" cy="851092"/>
            </a:xfrm>
          </p:grpSpPr>
          <p:sp>
            <p:nvSpPr>
              <p:cNvPr id="795" name="Google Shape;795;p68"/>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6" name="Google Shape;796;p68"/>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97" name="Google Shape;797;p68"/>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98" name="Google Shape;798;p68" descr="World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59170" y="8319371"/>
              <a:ext cx="246077" cy="246077"/>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87"/>
          <p:cNvSpPr txBox="1">
            <a:spLocks noGrp="1"/>
          </p:cNvSpPr>
          <p:nvPr>
            <p:ph type="body" idx="2"/>
          </p:nvPr>
        </p:nvSpPr>
        <p:spPr>
          <a:xfrm>
            <a:off x="851068" y="981577"/>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595959"/>
              </a:buClr>
              <a:buSzPts val="2200"/>
              <a:buNone/>
            </a:pPr>
            <a:r>
              <a:rPr lang="pl-PL" b="1" dirty="0"/>
              <a:t>Temat 3: Wgląd w regulacje prawne i zaangażowanie interesariuszy</a:t>
            </a:r>
          </a:p>
          <a:p>
            <a:pPr marL="0" lvl="0" indent="0" algn="just" rtl="0">
              <a:lnSpc>
                <a:spcPct val="112727"/>
              </a:lnSpc>
              <a:spcBef>
                <a:spcPts val="0"/>
              </a:spcBef>
              <a:spcAft>
                <a:spcPts val="0"/>
              </a:spcAft>
              <a:buClr>
                <a:srgbClr val="595959"/>
              </a:buClr>
              <a:buSzPts val="2200"/>
              <a:buNone/>
            </a:pPr>
            <a:r>
              <a:rPr lang="pl-PL" dirty="0"/>
              <a:t>Uczestnicy zrozumieją i będą poruszać się w środowisku regulacyjnym mającym wpływ na ich działalność oraz dowiedzą się, jak skutecznie angażować interesariuszy w informowanie o działaniach na rzecz zrównoważonego rozwoju.</a:t>
            </a:r>
          </a:p>
          <a:p>
            <a:pPr marL="0" lvl="0" indent="0" algn="just" rtl="0">
              <a:lnSpc>
                <a:spcPct val="112727"/>
              </a:lnSpc>
              <a:spcBef>
                <a:spcPts val="0"/>
              </a:spcBef>
              <a:spcAft>
                <a:spcPts val="0"/>
              </a:spcAft>
              <a:buClr>
                <a:srgbClr val="595959"/>
              </a:buClr>
              <a:buSzPts val="2200"/>
              <a:buNone/>
            </a:pPr>
            <a:endParaRPr b="1" dirty="0"/>
          </a:p>
          <a:p>
            <a:pPr marL="0" lvl="0" indent="0" algn="just" rtl="0">
              <a:lnSpc>
                <a:spcPct val="112727"/>
              </a:lnSpc>
              <a:spcBef>
                <a:spcPts val="0"/>
              </a:spcBef>
              <a:spcAft>
                <a:spcPts val="0"/>
              </a:spcAft>
              <a:buClr>
                <a:srgbClr val="595959"/>
              </a:buClr>
              <a:buSzPts val="2200"/>
              <a:buNone/>
            </a:pPr>
            <a:r>
              <a:rPr lang="pl-PL" b="1" dirty="0"/>
              <a:t>Temat 4: Pomiar wydajności i konkurencyjność biznesowa</a:t>
            </a:r>
          </a:p>
          <a:p>
            <a:pPr marL="0" lvl="0" indent="0" algn="just" rtl="0">
              <a:lnSpc>
                <a:spcPct val="112727"/>
              </a:lnSpc>
              <a:spcBef>
                <a:spcPts val="0"/>
              </a:spcBef>
              <a:spcAft>
                <a:spcPts val="0"/>
              </a:spcAft>
              <a:buClr>
                <a:srgbClr val="595959"/>
              </a:buClr>
              <a:buSzPts val="2200"/>
              <a:buNone/>
            </a:pPr>
            <a:r>
              <a:rPr lang="pl-PL" dirty="0"/>
              <a:t>Uczestnicy będą mogli korzystać z różnych narzędzi i wskaźników do pomiaru swoich wyników w zakresie zrównoważonego rozwoju i wykorzystać te dane do zwiększenia długoterminowej konkurencyjności i pozycji rynkowej swojej firmy.</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7"/>
          <p:cNvSpPr txBox="1">
            <a:spLocks noGrp="1"/>
          </p:cNvSpPr>
          <p:nvPr>
            <p:ph type="body" idx="1"/>
          </p:nvPr>
        </p:nvSpPr>
        <p:spPr>
          <a:xfrm>
            <a:off x="4480925" y="722250"/>
            <a:ext cx="6790200" cy="6135600"/>
          </a:xfrm>
          <a:prstGeom prst="rect">
            <a:avLst/>
          </a:prstGeom>
          <a:noFill/>
          <a:ln>
            <a:noFill/>
          </a:ln>
        </p:spPr>
        <p:txBody>
          <a:bodyPr spcFirstLastPara="1" wrap="square" lIns="91425" tIns="45700" rIns="91425" bIns="45700" anchor="t" anchorCtr="0">
            <a:noAutofit/>
          </a:bodyPr>
          <a:lstStyle/>
          <a:p>
            <a:pPr marL="114300" lvl="0" indent="-114300" algn="just" rtl="0">
              <a:lnSpc>
                <a:spcPct val="124000"/>
              </a:lnSpc>
              <a:spcBef>
                <a:spcPts val="0"/>
              </a:spcBef>
              <a:spcAft>
                <a:spcPts val="0"/>
              </a:spcAft>
              <a:buClr>
                <a:srgbClr val="595959"/>
              </a:buClr>
              <a:buSzPts val="2000"/>
              <a:buFont typeface="Arial"/>
              <a:buChar char="•"/>
            </a:pPr>
            <a:r>
              <a:rPr lang="pl-PL" sz="2000" dirty="0"/>
              <a:t>Uzyskanie solidnego zrozumienia zrównoważonego rozwoju                         w kontekście biznesowym, w tym definiowanie zrównoważonego rozwoju, rozpoznawanie zrównoważonych modeli biznesowych, takich jak gospodarka o obiegu zamkniętym i wspólna wartość, oraz równoważenie czynników środowiskowych, społecznych i ekonomicznych.</a:t>
            </a:r>
          </a:p>
          <a:p>
            <a:pPr marL="0" lvl="0" indent="0" algn="just" rtl="0">
              <a:lnSpc>
                <a:spcPct val="124000"/>
              </a:lnSpc>
              <a:spcBef>
                <a:spcPts val="0"/>
              </a:spcBef>
              <a:spcAft>
                <a:spcPts val="0"/>
              </a:spcAft>
              <a:buClr>
                <a:srgbClr val="595959"/>
              </a:buClr>
              <a:buSzPts val="2000"/>
            </a:pPr>
            <a:endParaRPr sz="2000" dirty="0"/>
          </a:p>
          <a:p>
            <a:pPr marL="114300" lvl="0" indent="-114300" algn="just" rtl="0">
              <a:lnSpc>
                <a:spcPct val="124000"/>
              </a:lnSpc>
              <a:spcBef>
                <a:spcPts val="0"/>
              </a:spcBef>
              <a:spcAft>
                <a:spcPts val="0"/>
              </a:spcAft>
              <a:buClr>
                <a:srgbClr val="595959"/>
              </a:buClr>
              <a:buSzPts val="2000"/>
              <a:buFont typeface="Arial"/>
              <a:buChar char="•"/>
            </a:pPr>
            <a:r>
              <a:rPr lang="pl-PL" sz="2000" dirty="0"/>
              <a:t>Zdobycie wiedzy i umiejętności w zakresie stosowania </a:t>
            </a:r>
            <a:r>
              <a:rPr lang="pl-PL" sz="2000" dirty="0" err="1"/>
              <a:t>ekoefektywnych</a:t>
            </a:r>
            <a:r>
              <a:rPr lang="pl-PL" sz="2000" dirty="0"/>
              <a:t> praktyk, takich jak redukcja odpadów, efektywność energetyczna i zrównoważone zaopatrzenie, wraz z opracowaniem i wdrożeniem dostosowanego planu zrównoważonego rozwoju w celu usprawnienia działalności.</a:t>
            </a:r>
            <a:endParaRPr sz="2000" dirty="0"/>
          </a:p>
        </p:txBody>
      </p:sp>
      <p:sp>
        <p:nvSpPr>
          <p:cNvPr id="290" name="Google Shape;290;p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CELE</a:t>
            </a:r>
            <a:endParaRPr dirty="0"/>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5656</Words>
  <Application>Microsoft Office PowerPoint</Application>
  <PresentationFormat>Widescreen</PresentationFormat>
  <Paragraphs>396</Paragraphs>
  <Slides>76</Slides>
  <Notes>76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Montserrat</vt:lpstr>
      <vt:lpstr>Montserrat Light</vt:lpstr>
      <vt:lpstr>Calibri</vt:lpstr>
      <vt:lpstr>Arial</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Jacek Wójcik</dc:creator>
  <cp:lastModifiedBy>GV Vadivan</cp:lastModifiedBy>
  <cp:revision>142</cp:revision>
  <dcterms:modified xsi:type="dcterms:W3CDTF">2025-11-17T11:51:44Z</dcterms:modified>
</cp:coreProperties>
</file>