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8" r:id="rId3"/>
    <p:sldId id="259" r:id="rId4"/>
    <p:sldId id="260" r:id="rId5"/>
    <p:sldId id="261" r:id="rId6"/>
    <p:sldId id="262" r:id="rId7"/>
    <p:sldId id="264" r:id="rId8"/>
    <p:sldId id="265" r:id="rId9"/>
    <p:sldId id="266" r:id="rId10"/>
    <p:sldId id="268" r:id="rId11"/>
    <p:sldId id="269" r:id="rId12"/>
    <p:sldId id="270" r:id="rId13"/>
    <p:sldId id="271" r:id="rId14"/>
    <p:sldId id="273" r:id="rId15"/>
    <p:sldId id="274" r:id="rId16"/>
    <p:sldId id="275" r:id="rId17"/>
    <p:sldId id="276" r:id="rId18"/>
  </p:sldIdLst>
  <p:sldSz cx="12192000" cy="6858000"/>
  <p:notesSz cx="6858000" cy="9144000"/>
  <p:embeddedFontLst>
    <p:embeddedFont>
      <p:font typeface="Montserrat" panose="00000500000000000000" pitchFamily="2" charset="0"/>
      <p:regular r:id="rId20"/>
      <p:bold r:id="rId21"/>
      <p:italic r:id="rId22"/>
      <p:boldItalic r:id="rId23"/>
    </p:embeddedFont>
    <p:embeddedFont>
      <p:font typeface="Montserrat Light" panose="000004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ig7Edk3KtsQhSQOIhytolcZml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32A4A3-BD0E-4FC0-9C32-577754BC0B18}">
  <a:tblStyle styleId="{EF32A4A3-BD0E-4FC0-9C32-577754BC0B18}"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f18748686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2f18748686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f084fc7a1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f084fc7a1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2f084fc7a15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f084fc7a1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f084fc7a15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f084fc7a15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f084fc7a1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f084fc7a1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2f084fc7a1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1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1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16"/>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16"/>
          <p:cNvGrpSpPr/>
          <p:nvPr/>
        </p:nvGrpSpPr>
        <p:grpSpPr>
          <a:xfrm>
            <a:off x="-695010" y="4529052"/>
            <a:ext cx="2530502" cy="2045219"/>
            <a:chOff x="5816064" y="9435173"/>
            <a:chExt cx="798029" cy="644988"/>
          </a:xfrm>
        </p:grpSpPr>
        <p:sp>
          <p:nvSpPr>
            <p:cNvPr id="17" name="Google Shape;17;p1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1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1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1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1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1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1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1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1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1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1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1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1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1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1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1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32"/>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2"/>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32"/>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2"/>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2"/>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32"/>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18"/>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1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18"/>
          <p:cNvGrpSpPr/>
          <p:nvPr/>
        </p:nvGrpSpPr>
        <p:grpSpPr>
          <a:xfrm>
            <a:off x="6966447" y="3406884"/>
            <a:ext cx="3616885" cy="2923263"/>
            <a:chOff x="5816064" y="9435173"/>
            <a:chExt cx="798029" cy="644988"/>
          </a:xfrm>
        </p:grpSpPr>
        <p:sp>
          <p:nvSpPr>
            <p:cNvPr id="50" name="Google Shape;50;p1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1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1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1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1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1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1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1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1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1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1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1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1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1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18"/>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18"/>
          <p:cNvSpPr/>
          <p:nvPr/>
        </p:nvSpPr>
        <p:spPr>
          <a:xfrm rot="-5400000">
            <a:off x="9873336" y="4185270"/>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67"/>
        <p:cNvGrpSpPr/>
        <p:nvPr/>
      </p:nvGrpSpPr>
      <p:grpSpPr>
        <a:xfrm>
          <a:off x="0" y="0"/>
          <a:ext cx="0" cy="0"/>
          <a:chOff x="0" y="0"/>
          <a:chExt cx="0" cy="0"/>
        </a:xfrm>
      </p:grpSpPr>
      <p:sp>
        <p:nvSpPr>
          <p:cNvPr id="68" name="Google Shape;68;p1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19"/>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70" name="Google Shape;70;p1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9"/>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73" name="Google Shape;73;p19"/>
          <p:cNvGrpSpPr/>
          <p:nvPr/>
        </p:nvGrpSpPr>
        <p:grpSpPr>
          <a:xfrm>
            <a:off x="-848733" y="3847224"/>
            <a:ext cx="3746119" cy="3027714"/>
            <a:chOff x="5816064" y="9435173"/>
            <a:chExt cx="798029" cy="644988"/>
          </a:xfrm>
        </p:grpSpPr>
        <p:sp>
          <p:nvSpPr>
            <p:cNvPr id="74" name="Google Shape;74;p1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1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1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1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1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1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1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1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1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1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1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1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1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9" name="Google Shape;89;p19"/>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 name="Google Shape;93;p20"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94" name="Google Shape;94;p20"/>
          <p:cNvSpPr>
            <a:spLocks noGrp="1"/>
          </p:cNvSpPr>
          <p:nvPr>
            <p:ph type="pic" idx="2"/>
          </p:nvPr>
        </p:nvSpPr>
        <p:spPr>
          <a:xfrm>
            <a:off x="7735037" y="1373925"/>
            <a:ext cx="2444127" cy="4336988"/>
          </a:xfrm>
          <a:prstGeom prst="rect">
            <a:avLst/>
          </a:prstGeom>
          <a:solidFill>
            <a:srgbClr val="D8D8D8"/>
          </a:solidFill>
          <a:ln>
            <a:noFill/>
          </a:ln>
        </p:spPr>
      </p:sp>
      <p:sp>
        <p:nvSpPr>
          <p:cNvPr id="95" name="Google Shape;95;p20"/>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20"/>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03"/>
        <p:cNvGrpSpPr/>
        <p:nvPr/>
      </p:nvGrpSpPr>
      <p:grpSpPr>
        <a:xfrm>
          <a:off x="0" y="0"/>
          <a:ext cx="0" cy="0"/>
          <a:chOff x="0" y="0"/>
          <a:chExt cx="0" cy="0"/>
        </a:xfrm>
      </p:grpSpPr>
      <p:sp>
        <p:nvSpPr>
          <p:cNvPr id="104" name="Google Shape;104;p2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3"/>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0" name="Google Shape;110;p23"/>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1" name="Google Shape;111;p23"/>
          <p:cNvSpPr>
            <a:spLocks noGrp="1"/>
          </p:cNvSpPr>
          <p:nvPr>
            <p:ph type="pic" idx="2"/>
          </p:nvPr>
        </p:nvSpPr>
        <p:spPr>
          <a:xfrm>
            <a:off x="635271" y="2095585"/>
            <a:ext cx="5130800" cy="3913188"/>
          </a:xfrm>
          <a:prstGeom prst="rect">
            <a:avLst/>
          </a:prstGeom>
          <a:solidFill>
            <a:srgbClr val="D8D8D8"/>
          </a:solidFill>
          <a:ln>
            <a:noFill/>
          </a:ln>
        </p:spPr>
      </p:sp>
      <p:sp>
        <p:nvSpPr>
          <p:cNvPr id="112" name="Google Shape;112;p23"/>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3"/>
          <p:cNvSpPr/>
          <p:nvPr/>
        </p:nvSpPr>
        <p:spPr>
          <a:xfrm rot="-5400000">
            <a:off x="-1736448" y="43141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14"/>
        <p:cNvGrpSpPr/>
        <p:nvPr/>
      </p:nvGrpSpPr>
      <p:grpSpPr>
        <a:xfrm>
          <a:off x="0" y="0"/>
          <a:ext cx="0" cy="0"/>
          <a:chOff x="0" y="0"/>
          <a:chExt cx="0" cy="0"/>
        </a:xfrm>
      </p:grpSpPr>
      <p:sp>
        <p:nvSpPr>
          <p:cNvPr id="115" name="Google Shape;115;p24"/>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24"/>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2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8" name="Google Shape;118;p24"/>
          <p:cNvGrpSpPr/>
          <p:nvPr/>
        </p:nvGrpSpPr>
        <p:grpSpPr>
          <a:xfrm>
            <a:off x="-1984680" y="2794849"/>
            <a:ext cx="3760285" cy="3039163"/>
            <a:chOff x="5816064" y="9435173"/>
            <a:chExt cx="798029" cy="644988"/>
          </a:xfrm>
        </p:grpSpPr>
        <p:sp>
          <p:nvSpPr>
            <p:cNvPr id="119" name="Google Shape;119;p2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2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2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2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2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2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2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2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2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2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2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2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2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34" name="Google Shape;134;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35" name="Google Shape;135;p24"/>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36" name="Google Shape;136;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37" name="Google Shape;137;p24"/>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2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39"/>
        <p:cNvGrpSpPr/>
        <p:nvPr/>
      </p:nvGrpSpPr>
      <p:grpSpPr>
        <a:xfrm>
          <a:off x="0" y="0"/>
          <a:ext cx="0" cy="0"/>
          <a:chOff x="0" y="0"/>
          <a:chExt cx="0" cy="0"/>
        </a:xfrm>
      </p:grpSpPr>
      <p:sp>
        <p:nvSpPr>
          <p:cNvPr id="140" name="Google Shape;140;p25"/>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25"/>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25"/>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rot="-5400000">
            <a:off x="9855625" y="4403466"/>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1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1045028" y="2911308"/>
            <a:ext cx="11146972" cy="2749263"/>
          </a:xfrm>
          <a:prstGeom prst="rect">
            <a:avLst/>
          </a:prstGeom>
          <a:noFill/>
          <a:ln>
            <a:noFill/>
          </a:ln>
        </p:spPr>
      </p:pic>
      <p:sp>
        <p:nvSpPr>
          <p:cNvPr id="3" name="Google Shape;217;p1">
            <a:extLst>
              <a:ext uri="{FF2B5EF4-FFF2-40B4-BE49-F238E27FC236}">
                <a16:creationId xmlns:a16="http://schemas.microsoft.com/office/drawing/2014/main" id="{6248886C-CB5C-5372-A6EA-5B5E102164E4}"/>
              </a:ext>
            </a:extLst>
          </p:cNvPr>
          <p:cNvSpPr txBox="1"/>
          <p:nvPr/>
        </p:nvSpPr>
        <p:spPr>
          <a:xfrm>
            <a:off x="226433" y="523776"/>
            <a:ext cx="6476785" cy="2507762"/>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 </a:t>
            </a:r>
            <a:r>
              <a:rPr lang="en-US" sz="4800" b="1" i="0" u="none" strike="noStrike" cap="none" dirty="0" err="1">
                <a:latin typeface="Calibri"/>
                <a:ea typeface="Calibri"/>
                <a:cs typeface="Calibri"/>
                <a:sym typeface="Calibri"/>
              </a:rPr>
              <a:t>Start</a:t>
            </a:r>
            <a:r>
              <a:rPr lang="en-US" sz="4800" b="1" i="0" u="none" strike="noStrike" cap="none" dirty="0">
                <a:latin typeface="Calibri"/>
                <a:ea typeface="Calibri"/>
                <a:cs typeface="Calibri"/>
                <a:sym typeface="Calibri"/>
              </a:rPr>
              <a:t> in die </a:t>
            </a:r>
            <a:r>
              <a:rPr lang="en-US" sz="4800" b="1" i="0" u="none" strike="noStrike" cap="none" dirty="0" err="1">
                <a:latin typeface="Calibri"/>
                <a:ea typeface="Calibri"/>
                <a:cs typeface="Calibri"/>
                <a:sym typeface="Calibri"/>
              </a:rPr>
              <a:t>Nachhaltigkeit</a:t>
            </a:r>
            <a:endParaRPr sz="1400" b="0" i="0" u="none" strike="noStrike" cap="none" dirty="0">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Starter-Kit</a:t>
            </a:r>
            <a:endParaRPr sz="1400" b="0" i="0" u="none" strike="noStrike" cap="none" dirty="0">
              <a:latin typeface="Arial"/>
              <a:ea typeface="Arial"/>
              <a:cs typeface="Arial"/>
              <a:sym typeface="Arial"/>
            </a:endParaRPr>
          </a:p>
        </p:txBody>
      </p:sp>
      <p:sp>
        <p:nvSpPr>
          <p:cNvPr id="4" name="Google Shape;217;p1">
            <a:extLst>
              <a:ext uri="{FF2B5EF4-FFF2-40B4-BE49-F238E27FC236}">
                <a16:creationId xmlns:a16="http://schemas.microsoft.com/office/drawing/2014/main" id="{E0B9512A-8882-AF9D-FB6D-4E8246AE30AD}"/>
              </a:ext>
            </a:extLst>
          </p:cNvPr>
          <p:cNvSpPr txBox="1"/>
          <p:nvPr/>
        </p:nvSpPr>
        <p:spPr>
          <a:xfrm>
            <a:off x="226433" y="43659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solidFill>
                  <a:schemeClr val="lt1"/>
                </a:solidFill>
                <a:latin typeface="Calibri"/>
                <a:ea typeface="Calibri"/>
                <a:cs typeface="Calibri"/>
                <a:sym typeface="Calibri"/>
              </a:rPr>
              <a:t>ZUSAMMENFASSUNG</a:t>
            </a:r>
            <a:endParaRPr lang="en-GB" sz="1400" b="0" i="0" u="none" strike="noStrike" cap="none" dirty="0">
              <a:solidFill>
                <a:srgbClr val="000000"/>
              </a:solidFill>
              <a:latin typeface="Arial"/>
              <a:ea typeface="Arial"/>
              <a:cs typeface="Arial"/>
              <a:sym typeface="Arial"/>
            </a:endParaRPr>
          </a:p>
        </p:txBody>
      </p:sp>
      <p:pic>
        <p:nvPicPr>
          <p:cNvPr id="2" name="Picture 1" descr="A grey and black sign with a person in a circle&#10;&#10;AI-generated content may be incorrect.">
            <a:extLst>
              <a:ext uri="{FF2B5EF4-FFF2-40B4-BE49-F238E27FC236}">
                <a16:creationId xmlns:a16="http://schemas.microsoft.com/office/drawing/2014/main" id="{436C9EDD-69D9-6FF8-F1AC-200D69C8B5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2758" y="5928966"/>
            <a:ext cx="1064955" cy="372602"/>
          </a:xfrm>
          <a:prstGeom prst="rect">
            <a:avLst/>
          </a:prstGeom>
        </p:spPr>
      </p:pic>
      <p:sp>
        <p:nvSpPr>
          <p:cNvPr id="5" name="TextBox 4">
            <a:extLst>
              <a:ext uri="{FF2B5EF4-FFF2-40B4-BE49-F238E27FC236}">
                <a16:creationId xmlns:a16="http://schemas.microsoft.com/office/drawing/2014/main" id="{BCD000C7-5306-8083-D9B8-FD8F25311B39}"/>
              </a:ext>
            </a:extLst>
          </p:cNvPr>
          <p:cNvSpPr txBox="1"/>
          <p:nvPr/>
        </p:nvSpPr>
        <p:spPr>
          <a:xfrm>
            <a:off x="1881429" y="5834656"/>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6" name="Google Shape;215;p1">
            <a:extLst>
              <a:ext uri="{FF2B5EF4-FFF2-40B4-BE49-F238E27FC236}">
                <a16:creationId xmlns:a16="http://schemas.microsoft.com/office/drawing/2014/main" id="{ED914030-44D6-05F8-B049-919EC864D7AF}"/>
              </a:ext>
            </a:extLst>
          </p:cNvPr>
          <p:cNvSpPr txBox="1"/>
          <p:nvPr/>
        </p:nvSpPr>
        <p:spPr>
          <a:xfrm>
            <a:off x="4853183" y="5686140"/>
            <a:ext cx="4748017" cy="930984"/>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rgbClr val="FFFFFF"/>
              </a:buClr>
              <a:buSzPts val="4800"/>
              <a:buFont typeface="Calibri"/>
              <a:buNone/>
            </a:pPr>
            <a:r>
              <a:rPr lang="de-DE" sz="1000" b="1" kern="100" spc="-30" dirty="0">
                <a:solidFill>
                  <a:srgbClr val="26324B"/>
                </a:solidFill>
              </a:rPr>
              <a:t>Haftungsausschluss: </a:t>
            </a:r>
            <a:r>
              <a:rPr lang="de-DE" sz="1000" kern="100" spc="-30" dirty="0">
                <a:solidFill>
                  <a:srgbClr val="26324B"/>
                </a:solidFil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500" kern="100" spc="-30" dirty="0">
              <a:solidFill>
                <a:srgbClr val="01010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9"/>
          <p:cNvSpPr txBox="1">
            <a:spLocks noGrp="1"/>
          </p:cNvSpPr>
          <p:nvPr>
            <p:ph type="body" idx="2"/>
          </p:nvPr>
        </p:nvSpPr>
        <p:spPr>
          <a:xfrm>
            <a:off x="0" y="1336431"/>
            <a:ext cx="11899525" cy="4540651"/>
          </a:xfrm>
          <a:prstGeom prst="rect">
            <a:avLst/>
          </a:prstGeom>
          <a:noFill/>
          <a:ln>
            <a:noFill/>
          </a:ln>
        </p:spPr>
        <p:txBody>
          <a:bodyPr spcFirstLastPara="1" wrap="square" lIns="91425" tIns="45700" rIns="91425" bIns="45700" anchor="t" anchorCtr="0">
            <a:noAutofit/>
          </a:bodyPr>
          <a:lstStyle/>
          <a:p>
            <a:pPr marL="76200" lvl="0" indent="0" algn="just" rtl="0">
              <a:lnSpc>
                <a:spcPct val="150000"/>
              </a:lnSpc>
              <a:spcBef>
                <a:spcPts val="0"/>
              </a:spcBef>
              <a:spcAft>
                <a:spcPts val="0"/>
              </a:spcAft>
              <a:buClr>
                <a:srgbClr val="222222"/>
              </a:buClr>
              <a:buSzPts val="2400"/>
            </a:pPr>
            <a:r>
              <a:rPr lang="en-US" dirty="0">
                <a:solidFill>
                  <a:srgbClr val="222222"/>
                </a:solidFill>
              </a:rPr>
              <a:t>DAS SOS-STARTERKIT</a:t>
            </a:r>
          </a:p>
          <a:p>
            <a:pPr marL="457200" lvl="0" indent="-381000" algn="just" rtl="0">
              <a:lnSpc>
                <a:spcPct val="150000"/>
              </a:lnSpc>
              <a:spcBef>
                <a:spcPts val="0"/>
              </a:spcBef>
              <a:spcAft>
                <a:spcPts val="0"/>
              </a:spcAft>
              <a:buClr>
                <a:srgbClr val="222222"/>
              </a:buClr>
              <a:buSzPts val="2400"/>
              <a:buFont typeface="Calibri"/>
              <a:buChar char="●"/>
            </a:pPr>
            <a:r>
              <a:rPr lang="de-DE" b="0" i="0" u="none" strike="noStrike" dirty="0">
                <a:solidFill>
                  <a:srgbClr val="222222"/>
                </a:solidFill>
                <a:latin typeface="Calibri"/>
                <a:ea typeface="Calibri"/>
                <a:cs typeface="Calibri"/>
                <a:sym typeface="Calibri"/>
              </a:rPr>
              <a:t>Konzentriert sich darauf, wie die langfristigen Auswirkungen von Dienstleistungen und Produkten kontinuierlich gemessen werden können.</a:t>
            </a:r>
          </a:p>
          <a:p>
            <a:pPr marL="457200" lvl="0" indent="-381000" algn="just" rtl="0">
              <a:lnSpc>
                <a:spcPct val="150000"/>
              </a:lnSpc>
              <a:spcBef>
                <a:spcPts val="0"/>
              </a:spcBef>
              <a:spcAft>
                <a:spcPts val="0"/>
              </a:spcAft>
              <a:buClr>
                <a:srgbClr val="222222"/>
              </a:buClr>
              <a:buSzPts val="2400"/>
              <a:buChar char="●"/>
            </a:pPr>
            <a:r>
              <a:rPr lang="de-DE" dirty="0">
                <a:solidFill>
                  <a:srgbClr val="222222"/>
                </a:solidFill>
              </a:rPr>
              <a:t>Es zielt darauf ab, Wege zu finden, um Ressourcen auszuleihen, zu reduzieren, wiederzuverwenden oder zurückzugeben, um Überkonsum und Verschwendung zu vermeiden.</a:t>
            </a:r>
          </a:p>
          <a:p>
            <a:pPr marL="457200" lvl="0" indent="-381000" algn="just" rtl="0">
              <a:lnSpc>
                <a:spcPct val="150000"/>
              </a:lnSpc>
              <a:spcBef>
                <a:spcPts val="0"/>
              </a:spcBef>
              <a:spcAft>
                <a:spcPts val="0"/>
              </a:spcAft>
              <a:buClr>
                <a:srgbClr val="222222"/>
              </a:buClr>
              <a:buSzPts val="2400"/>
              <a:buChar char="●"/>
            </a:pPr>
            <a:r>
              <a:rPr lang="de-DE" dirty="0">
                <a:solidFill>
                  <a:srgbClr val="222222"/>
                </a:solidFill>
              </a:rPr>
              <a:t>Gibt einen Einblick in die Bewertung der Einhaltung der Vorschriften und Vorschläge für Unternehmen, die ihre Energiequellen und die Entwicklung von Produkten und Dienstleistungen berücksichtigen wollen. Es werden Vorschläge gemacht, wie Verbesserungsmöglichkeiten bewertet werden können und wie Unternehmen Lösungen in Betracht ziehen können, z. B. die Umstellung des Stromverbrauchs oder Investitionen in nachhaltige Energie.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f18748686a_1_0"/>
          <p:cNvSpPr txBox="1">
            <a:spLocks noGrp="1"/>
          </p:cNvSpPr>
          <p:nvPr>
            <p:ph type="body" idx="2"/>
          </p:nvPr>
        </p:nvSpPr>
        <p:spPr>
          <a:xfrm>
            <a:off x="353299" y="1160643"/>
            <a:ext cx="11631300" cy="4662600"/>
          </a:xfrm>
          <a:prstGeom prst="rect">
            <a:avLst/>
          </a:prstGeom>
          <a:noFill/>
          <a:ln>
            <a:noFill/>
          </a:ln>
        </p:spPr>
        <p:txBody>
          <a:bodyPr spcFirstLastPara="1" wrap="square" lIns="91425" tIns="45700" rIns="91425" bIns="45700" anchor="t" anchorCtr="0">
            <a:noAutofit/>
          </a:bodyPr>
          <a:lstStyle/>
          <a:p>
            <a:pPr marL="76200" lvl="0" indent="0" algn="just" rtl="0">
              <a:lnSpc>
                <a:spcPct val="150000"/>
              </a:lnSpc>
              <a:spcBef>
                <a:spcPts val="0"/>
              </a:spcBef>
              <a:spcAft>
                <a:spcPts val="0"/>
              </a:spcAft>
              <a:buClr>
                <a:srgbClr val="222222"/>
              </a:buClr>
              <a:buSzPts val="2400"/>
            </a:pPr>
            <a:r>
              <a:rPr lang="en-US" dirty="0">
                <a:solidFill>
                  <a:srgbClr val="222222"/>
                </a:solidFill>
              </a:rPr>
              <a:t>DAS SOS-STARTERKIT</a:t>
            </a:r>
          </a:p>
          <a:p>
            <a:pPr marL="457200" lvl="0" indent="-381000" algn="just" rtl="0">
              <a:lnSpc>
                <a:spcPct val="150000"/>
              </a:lnSpc>
              <a:spcBef>
                <a:spcPts val="0"/>
              </a:spcBef>
              <a:spcAft>
                <a:spcPts val="0"/>
              </a:spcAft>
              <a:buClr>
                <a:srgbClr val="222222"/>
              </a:buClr>
              <a:buSzPts val="2400"/>
              <a:buChar char="●"/>
            </a:pPr>
            <a:r>
              <a:rPr lang="de-DE" dirty="0">
                <a:solidFill>
                  <a:srgbClr val="222222"/>
                </a:solidFill>
              </a:rPr>
              <a:t>Behandelt Themen, wie die Reduzierung des CO2-Fußabdrucks für die Schaffung einer nachhaltigen Zukunft entscheidend ist, um Mitarbeiter, Kunden und Klienten zu ermutigen, nach Möglichkeiten zur Emissionsreduzierung zu suchen.</a:t>
            </a:r>
          </a:p>
          <a:p>
            <a:pPr marL="457200" lvl="0" indent="-381000" algn="just" rtl="0">
              <a:lnSpc>
                <a:spcPct val="150000"/>
              </a:lnSpc>
              <a:spcBef>
                <a:spcPts val="0"/>
              </a:spcBef>
              <a:spcAft>
                <a:spcPts val="0"/>
              </a:spcAft>
              <a:buClr>
                <a:srgbClr val="222222"/>
              </a:buClr>
              <a:buSzPts val="2400"/>
              <a:buChar char="●"/>
            </a:pPr>
            <a:r>
              <a:rPr lang="de-DE" dirty="0">
                <a:solidFill>
                  <a:srgbClr val="222222"/>
                </a:solidFill>
              </a:rPr>
              <a:t>Der Schwerpunkt liegt auf der Transparenz der Lieferkette, d. h. auf der Offenlegung der Rohstoffbeschaffung, des Umweltschutzes, der Produktqualität, der Sicherheitsstandards und der Arbeitspraktiken. hebt die Vorteile und Herausforderungen der Transparenz in der Lieferkette hervor, wie z. B. das gesteigerte Vertrauen der Kunden und die verbesserte Markentreue.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0"/>
          <p:cNvSpPr txBox="1">
            <a:spLocks noGrp="1"/>
          </p:cNvSpPr>
          <p:nvPr>
            <p:ph type="body" idx="2"/>
          </p:nvPr>
        </p:nvSpPr>
        <p:spPr>
          <a:xfrm>
            <a:off x="330518" y="1184012"/>
            <a:ext cx="11083200" cy="4662600"/>
          </a:xfrm>
          <a:prstGeom prst="rect">
            <a:avLst/>
          </a:prstGeom>
          <a:noFill/>
          <a:ln>
            <a:noFill/>
          </a:ln>
        </p:spPr>
        <p:txBody>
          <a:bodyPr spcFirstLastPara="1" wrap="square" lIns="91425" tIns="45700" rIns="91425" bIns="45700" anchor="t" anchorCtr="0">
            <a:noAutofit/>
          </a:bodyPr>
          <a:lstStyle/>
          <a:p>
            <a:pPr marL="76200" lvl="0" indent="0" algn="just" rtl="0">
              <a:lnSpc>
                <a:spcPct val="150000"/>
              </a:lnSpc>
              <a:spcBef>
                <a:spcPts val="0"/>
              </a:spcBef>
              <a:spcAft>
                <a:spcPts val="0"/>
              </a:spcAft>
              <a:buClr>
                <a:srgbClr val="222222"/>
              </a:buClr>
              <a:buSzPts val="2400"/>
            </a:pPr>
            <a:r>
              <a:rPr lang="en-US" dirty="0">
                <a:solidFill>
                  <a:srgbClr val="222222"/>
                </a:solidFill>
              </a:rPr>
              <a:t>DAS SOS-STARTERKIT</a:t>
            </a:r>
          </a:p>
          <a:p>
            <a:pPr marL="457200" lvl="0" indent="-381000" algn="just" rtl="0">
              <a:lnSpc>
                <a:spcPct val="150000"/>
              </a:lnSpc>
              <a:spcBef>
                <a:spcPts val="0"/>
              </a:spcBef>
              <a:spcAft>
                <a:spcPts val="0"/>
              </a:spcAft>
              <a:buClr>
                <a:srgbClr val="222222"/>
              </a:buClr>
              <a:buSzPts val="2400"/>
              <a:buChar char="●"/>
            </a:pPr>
            <a:r>
              <a:rPr lang="de-DE" b="0" i="0" u="none" strike="noStrike" dirty="0">
                <a:solidFill>
                  <a:srgbClr val="222222"/>
                </a:solidFill>
                <a:latin typeface="Calibri"/>
                <a:ea typeface="Calibri"/>
                <a:cs typeface="Calibri"/>
                <a:sym typeface="Calibri"/>
              </a:rPr>
              <a:t>betont, wie wichtig es ist, jede Phase der Lieferkette zu verstehen und die Ziele der Unternehmensverantwortung, nachhaltige Herstellungsprozesse, Menschenrechte und umweltfreundliche Praktiken einzuhalten</a:t>
            </a:r>
            <a:r>
              <a:rPr lang="en-US" b="0" i="0" u="none" strike="noStrike" dirty="0">
                <a:solidFill>
                  <a:srgbClr val="222222"/>
                </a:solidFill>
                <a:latin typeface="Calibri"/>
                <a:ea typeface="Calibri"/>
                <a:cs typeface="Calibri"/>
                <a:sym typeface="Calibri"/>
              </a:rPr>
              <a:t>.</a:t>
            </a:r>
            <a:endParaRPr dirty="0">
              <a:solidFill>
                <a:srgbClr val="222222"/>
              </a:solidFill>
            </a:endParaRPr>
          </a:p>
          <a:p>
            <a:pPr marL="457200" lvl="0" indent="-381000" algn="just" rtl="0">
              <a:lnSpc>
                <a:spcPct val="150000"/>
              </a:lnSpc>
              <a:spcBef>
                <a:spcPts val="600"/>
              </a:spcBef>
              <a:spcAft>
                <a:spcPts val="0"/>
              </a:spcAft>
              <a:buClr>
                <a:srgbClr val="222222"/>
              </a:buClr>
              <a:buSzPts val="2400"/>
              <a:buChar char="●"/>
            </a:pPr>
            <a:r>
              <a:rPr lang="de-DE" dirty="0">
                <a:solidFill>
                  <a:srgbClr val="222222"/>
                </a:solidFill>
              </a:rPr>
              <a:t>Behandelt die Frage, wie die nachhaltige Beschaffung Spezifikationen, Anforderungen und Kriterien integriert, die mit dem Umweltschutz des Einzelnen und der Gesellschaft als Ganzes vereinbar sind.</a:t>
            </a:r>
          </a:p>
          <a:p>
            <a:pPr marL="457200" lvl="0" indent="-381000" algn="just" rtl="0">
              <a:lnSpc>
                <a:spcPct val="150000"/>
              </a:lnSpc>
              <a:spcBef>
                <a:spcPts val="600"/>
              </a:spcBef>
              <a:spcAft>
                <a:spcPts val="0"/>
              </a:spcAft>
              <a:buClr>
                <a:srgbClr val="222222"/>
              </a:buClr>
              <a:buSzPts val="2400"/>
              <a:buChar char="●"/>
            </a:pPr>
            <a:r>
              <a:rPr lang="de-DE" dirty="0">
                <a:solidFill>
                  <a:srgbClr val="222222"/>
                </a:solidFill>
              </a:rPr>
              <a:t>Vertiefung der Benchmarking-Praktiken, Vergleich der Leistung mit Industriestandards und bewährten Verfahren</a:t>
            </a:r>
            <a:r>
              <a:rPr lang="en-US" dirty="0">
                <a:solidFill>
                  <a:srgbClr val="222222"/>
                </a:solidFill>
              </a:rPr>
              <a:t>.</a:t>
            </a:r>
            <a:endParaRPr dirty="0">
              <a:solidFill>
                <a:srgbClr val="22222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8"/>
          <p:cNvSpPr txBox="1">
            <a:spLocks noGrp="1"/>
          </p:cNvSpPr>
          <p:nvPr>
            <p:ph type="body" idx="2"/>
          </p:nvPr>
        </p:nvSpPr>
        <p:spPr>
          <a:xfrm>
            <a:off x="125778" y="1078462"/>
            <a:ext cx="11545800" cy="4289065"/>
          </a:xfrm>
          <a:prstGeom prst="rect">
            <a:avLst/>
          </a:prstGeom>
          <a:noFill/>
          <a:ln>
            <a:noFill/>
          </a:ln>
        </p:spPr>
        <p:txBody>
          <a:bodyPr spcFirstLastPara="1" wrap="square" lIns="91425" tIns="45700" rIns="91425" bIns="45700" anchor="t" anchorCtr="0">
            <a:noAutofit/>
          </a:bodyPr>
          <a:lstStyle/>
          <a:p>
            <a:pPr marL="76200" lvl="0" indent="0" algn="just" rtl="0">
              <a:lnSpc>
                <a:spcPct val="150000"/>
              </a:lnSpc>
              <a:spcBef>
                <a:spcPts val="0"/>
              </a:spcBef>
              <a:spcAft>
                <a:spcPts val="0"/>
              </a:spcAft>
              <a:buClr>
                <a:srgbClr val="222222"/>
              </a:buClr>
              <a:buSzPts val="2400"/>
            </a:pPr>
            <a:r>
              <a:rPr lang="en-US" dirty="0">
                <a:solidFill>
                  <a:srgbClr val="222222"/>
                </a:solidFill>
              </a:rPr>
              <a:t>DAS SOS-STARTERKIT</a:t>
            </a:r>
          </a:p>
          <a:p>
            <a:pPr marL="457200" lvl="0" indent="-381000" algn="just" rtl="0">
              <a:lnSpc>
                <a:spcPct val="150000"/>
              </a:lnSpc>
              <a:spcBef>
                <a:spcPts val="0"/>
              </a:spcBef>
              <a:spcAft>
                <a:spcPts val="0"/>
              </a:spcAft>
              <a:buClr>
                <a:srgbClr val="222222"/>
              </a:buClr>
              <a:buSzPts val="2400"/>
              <a:buChar char="●"/>
            </a:pPr>
            <a:r>
              <a:rPr lang="de-DE" dirty="0">
                <a:solidFill>
                  <a:srgbClr val="222222"/>
                </a:solidFill>
              </a:rPr>
              <a:t>Der Schwerpunkt liegt auf Online-Geschäften, papierlosen Technologien und Ressourceneffizienz. Außerdem geht es darum, wie Benchmarking-Prozesse mit Herausforderungen und Risiken verbunden sind, die es zu bewältigen gilt. </a:t>
            </a:r>
          </a:p>
          <a:p>
            <a:pPr marL="457200" lvl="0" indent="-381000" algn="just" rtl="0">
              <a:lnSpc>
                <a:spcPct val="150000"/>
              </a:lnSpc>
              <a:spcBef>
                <a:spcPts val="0"/>
              </a:spcBef>
              <a:spcAft>
                <a:spcPts val="0"/>
              </a:spcAft>
              <a:buClr>
                <a:srgbClr val="222222"/>
              </a:buClr>
              <a:buSzPts val="2400"/>
              <a:buChar char="●"/>
            </a:pPr>
            <a:r>
              <a:rPr lang="de-DE" b="0" i="0" u="none" strike="noStrike" dirty="0">
                <a:solidFill>
                  <a:srgbClr val="222222"/>
                </a:solidFill>
                <a:latin typeface="Calibri"/>
                <a:ea typeface="Calibri"/>
                <a:cs typeface="Calibri"/>
                <a:sym typeface="Calibri"/>
              </a:rPr>
              <a:t>Konzentriert sich auf häufige Fallstricke und bewährte Verfahren und deren Anwendung auf die eigenen Prozesse</a:t>
            </a:r>
            <a:r>
              <a:rPr lang="en-US" b="0" i="0" u="none" strike="noStrike" dirty="0">
                <a:solidFill>
                  <a:srgbClr val="222222"/>
                </a:solidFill>
                <a:latin typeface="Calibri"/>
                <a:ea typeface="Calibri"/>
                <a:cs typeface="Calibri"/>
                <a:sym typeface="Calibri"/>
              </a:rPr>
              <a:t>.</a:t>
            </a:r>
            <a:endParaRPr dirty="0">
              <a:solidFill>
                <a:srgbClr val="222222"/>
              </a:solidFill>
            </a:endParaRPr>
          </a:p>
          <a:p>
            <a:pPr marL="457200" lvl="0" indent="-381000" algn="just" rtl="0">
              <a:lnSpc>
                <a:spcPct val="150000"/>
              </a:lnSpc>
              <a:spcBef>
                <a:spcPts val="0"/>
              </a:spcBef>
              <a:spcAft>
                <a:spcPts val="0"/>
              </a:spcAft>
              <a:buClr>
                <a:srgbClr val="222222"/>
              </a:buClr>
              <a:buSzPts val="2400"/>
              <a:buChar char="●"/>
            </a:pPr>
            <a:r>
              <a:rPr lang="de-DE" b="0" i="0" u="none" strike="noStrike" dirty="0">
                <a:solidFill>
                  <a:srgbClr val="222222"/>
                </a:solidFill>
                <a:latin typeface="Calibri"/>
                <a:ea typeface="Calibri"/>
                <a:cs typeface="Calibri"/>
                <a:sym typeface="Calibri"/>
              </a:rPr>
              <a:t>hebt die Bedeutung der Verringerung der Umweltauswirkungen und der Maximierung der Ressourcennutzung hervor</a:t>
            </a:r>
            <a:r>
              <a:rPr lang="en-US" b="0" i="0" u="none" strike="noStrike" dirty="0">
                <a:solidFill>
                  <a:srgbClr val="222222"/>
                </a:solidFill>
                <a:latin typeface="Calibri"/>
                <a:ea typeface="Calibri"/>
                <a:cs typeface="Calibri"/>
                <a:sym typeface="Calibri"/>
              </a:rPr>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g2f084fc7a15_0_1"/>
          <p:cNvSpPr txBox="1">
            <a:spLocks noGrp="1"/>
          </p:cNvSpPr>
          <p:nvPr>
            <p:ph type="body" idx="3"/>
          </p:nvPr>
        </p:nvSpPr>
        <p:spPr>
          <a:xfrm>
            <a:off x="6565629" y="460872"/>
            <a:ext cx="4991100" cy="4102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Clr>
                <a:srgbClr val="000000"/>
              </a:buClr>
              <a:buSzPts val="2400"/>
              <a:buFont typeface="Arial"/>
              <a:buNone/>
            </a:pPr>
            <a:r>
              <a:rPr lang="de-DE" dirty="0"/>
              <a:t>Das Starter-Kit zeigt auch auf, wie Unternehmen Ressourcen verändern, den Energieverbrauch reduzieren, in Solarenergie oder nachhaltige Energie investieren und die Emissionen von Geschäftsreisen durch kohlenstoffreduzierende Projekte ausgleichen können. Auf diese Weise tragen sie zu einer nachhaltigeren Zukunft für ihre Unternehmen bei.</a:t>
            </a:r>
            <a:endParaRPr dirty="0"/>
          </a:p>
        </p:txBody>
      </p:sp>
      <p:pic>
        <p:nvPicPr>
          <p:cNvPr id="5" name="Picture Placeholder 4">
            <a:extLst>
              <a:ext uri="{FF2B5EF4-FFF2-40B4-BE49-F238E27FC236}">
                <a16:creationId xmlns:a16="http://schemas.microsoft.com/office/drawing/2014/main" id="{3F3859B2-DFC6-641C-0E28-C085475A8269}"/>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body" idx="1"/>
          </p:nvPr>
        </p:nvSpPr>
        <p:spPr>
          <a:xfrm>
            <a:off x="4349918" y="576372"/>
            <a:ext cx="6835823" cy="5166427"/>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0"/>
              </a:spcBef>
              <a:spcAft>
                <a:spcPts val="0"/>
              </a:spcAft>
              <a:buSzPts val="2400"/>
            </a:pPr>
            <a:r>
              <a:rPr lang="de-DE" sz="2400" b="0" i="0" u="none" strike="noStrike" dirty="0">
                <a:solidFill>
                  <a:srgbClr val="222222"/>
                </a:solidFill>
                <a:latin typeface="Calibri"/>
                <a:ea typeface="Calibri"/>
                <a:cs typeface="Calibri"/>
                <a:sym typeface="Calibri"/>
              </a:rPr>
              <a:t>Das Starter Kit befasst sich mit elektronischen Werkzeugen, Systemen und Geräten, die Daten erzeugen, speichern oder verarbeiten und damit Potenzial für die Erreichung von Energiezielen bieten. Es untersucht Green-Tech-Softwarelösungen zur Verringerung des CO2-Fußabdrucks, ihre Vorteile und bewährte Verfahren für die Umsetzung. Darüber hinaus werden die intelligente Abfallwirtschaft und die Möglichkeiten zur Bewältigung von Umweltproblemen, zur Abschwächung der Auswirkungen des Klimawandels und zur Sicherung des Wohlergehens des Planeten erörtert.</a:t>
            </a:r>
            <a:r>
              <a:rPr lang="en-US" sz="2400" b="0" i="0" u="none" strike="noStrike" dirty="0">
                <a:solidFill>
                  <a:srgbClr val="222222"/>
                </a:solidFill>
                <a:latin typeface="Calibri"/>
                <a:ea typeface="Calibri"/>
                <a:cs typeface="Calibri"/>
                <a:sym typeface="Calibri"/>
              </a:rPr>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body" idx="2"/>
          </p:nvPr>
        </p:nvSpPr>
        <p:spPr>
          <a:xfrm>
            <a:off x="676581" y="423540"/>
            <a:ext cx="10533888" cy="5007996"/>
          </a:xfrm>
          <a:prstGeom prst="rect">
            <a:avLst/>
          </a:prstGeom>
          <a:noFill/>
          <a:ln>
            <a:noFill/>
          </a:ln>
        </p:spPr>
        <p:txBody>
          <a:bodyPr spcFirstLastPara="1" wrap="square" lIns="91425" tIns="45700" rIns="91425" bIns="45700" anchor="t" anchorCtr="0">
            <a:noAutofit/>
          </a:bodyPr>
          <a:lstStyle/>
          <a:p>
            <a:pPr marL="457200" lvl="0" indent="-228600" algn="just" rtl="0">
              <a:lnSpc>
                <a:spcPct val="150000"/>
              </a:lnSpc>
              <a:spcBef>
                <a:spcPts val="0"/>
              </a:spcBef>
              <a:spcAft>
                <a:spcPts val="0"/>
              </a:spcAft>
              <a:buSzPts val="2400"/>
              <a:buNone/>
            </a:pPr>
            <a:r>
              <a:rPr lang="de-DE" sz="2400" dirty="0">
                <a:solidFill>
                  <a:srgbClr val="000000"/>
                </a:solidFill>
                <a:latin typeface="Calibri"/>
                <a:ea typeface="Calibri"/>
                <a:cs typeface="Calibri"/>
                <a:sym typeface="Calibri"/>
              </a:rPr>
              <a:t>Das SOS Starter Kit untersucht die Herausforderungen, mit denen nachhaltige Unternehmen konfrontiert sind, darunter der Klimawandel, Hindernisse für grüne Praktiken und Finanzierungsfragen. Es hebt die erheblichen Schwierigkeiten hervor, mit denen kleine und mittlere Unternehmen (KMU) im Vergleich zu größeren Unternehmen konfrontiert sind, wie z. B. Finanzierungsprobleme, die Nichteinhaltung von Nachhaltigkeitsrichtlinien, unklare Geschäftspläne sowie der wirtschaftliche und soziale Wandel. Das Hauptaugenmerk liegt auf der Überwindung dieser Probleme.</a:t>
            </a:r>
          </a:p>
          <a:p>
            <a:pPr marL="457200" lvl="0" indent="-228600" algn="just" rtl="0">
              <a:lnSpc>
                <a:spcPct val="150000"/>
              </a:lnSpc>
              <a:spcBef>
                <a:spcPts val="0"/>
              </a:spcBef>
              <a:spcAft>
                <a:spcPts val="0"/>
              </a:spcAft>
              <a:buSzPts val="2400"/>
              <a:buNone/>
            </a:pPr>
            <a:r>
              <a:rPr lang="de-DE" sz="2400" dirty="0">
                <a:solidFill>
                  <a:srgbClr val="000000"/>
                </a:solidFill>
                <a:latin typeface="Calibri"/>
                <a:ea typeface="Calibri"/>
                <a:cs typeface="Calibri"/>
                <a:sym typeface="Calibri"/>
              </a:rPr>
              <a:t>   Alle Einheiten des SOS-Starterkits werden durch Fallstudien untermauert und erhalten dadurch zusätzliches Gewicht. Dieses Kit ist ein Vorschlag, wie wir die Innovation und den Fortschritt im Bereich der Nachhaltigkeit vorantreiben können.</a:t>
            </a:r>
            <a:r>
              <a:rPr lang="en-US" sz="2400" dirty="0">
                <a:solidFill>
                  <a:srgbClr val="000000"/>
                </a:solidFill>
                <a:latin typeface="Calibri"/>
                <a:ea typeface="Calibri"/>
                <a:cs typeface="Calibri"/>
                <a:sym typeface="Calibri"/>
              </a:rPr>
              <a:t>.</a:t>
            </a:r>
            <a:endParaRPr sz="2400" i="0" u="none" strike="noStrike" dirty="0">
              <a:solidFill>
                <a:srgbClr val="22222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280" name="Google Shape;280;p14"/>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dirty="0" err="1"/>
              <a:t>Haben</a:t>
            </a:r>
            <a:r>
              <a:rPr lang="en-US" dirty="0"/>
              <a:t> Sie </a:t>
            </a:r>
            <a:r>
              <a:rPr lang="en-US" dirty="0" err="1"/>
              <a:t>Fragen</a:t>
            </a:r>
            <a:r>
              <a:rPr lang="en-US" dirty="0"/>
              <a:t>?</a:t>
            </a:r>
            <a:endParaRPr dirty="0"/>
          </a:p>
        </p:txBody>
      </p:sp>
      <p:sp>
        <p:nvSpPr>
          <p:cNvPr id="281" name="Google Shape;281;p1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dirty="0" err="1"/>
              <a:t>Dankeschön</a:t>
            </a:r>
            <a:endParaRPr dirty="0"/>
          </a:p>
        </p:txBody>
      </p:sp>
      <p:grpSp>
        <p:nvGrpSpPr>
          <p:cNvPr id="282" name="Google Shape;282;p14"/>
          <p:cNvGrpSpPr/>
          <p:nvPr/>
        </p:nvGrpSpPr>
        <p:grpSpPr>
          <a:xfrm>
            <a:off x="8380634" y="2920943"/>
            <a:ext cx="3193903" cy="538831"/>
            <a:chOff x="5349868" y="8302092"/>
            <a:chExt cx="1664680" cy="280842"/>
          </a:xfrm>
        </p:grpSpPr>
        <p:grpSp>
          <p:nvGrpSpPr>
            <p:cNvPr id="283" name="Google Shape;283;p14"/>
            <p:cNvGrpSpPr/>
            <p:nvPr/>
          </p:nvGrpSpPr>
          <p:grpSpPr>
            <a:xfrm>
              <a:off x="6388006" y="8302092"/>
              <a:ext cx="280634" cy="280634"/>
              <a:chOff x="1950027" y="2499889"/>
              <a:chExt cx="850463" cy="850463"/>
            </a:xfrm>
          </p:grpSpPr>
          <p:sp>
            <p:nvSpPr>
              <p:cNvPr id="284" name="Google Shape;284;p1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85" name="Google Shape;285;p14"/>
              <p:cNvGrpSpPr/>
              <p:nvPr/>
            </p:nvGrpSpPr>
            <p:grpSpPr>
              <a:xfrm>
                <a:off x="2107521" y="2657382"/>
                <a:ext cx="535476" cy="535477"/>
                <a:chOff x="2107521" y="2657382"/>
                <a:chExt cx="535476" cy="535477"/>
              </a:xfrm>
            </p:grpSpPr>
            <p:sp>
              <p:nvSpPr>
                <p:cNvPr id="286" name="Google Shape;286;p1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1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1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89" name="Google Shape;289;p14"/>
            <p:cNvGrpSpPr/>
            <p:nvPr/>
          </p:nvGrpSpPr>
          <p:grpSpPr>
            <a:xfrm>
              <a:off x="5695775" y="8302092"/>
              <a:ext cx="280634" cy="280634"/>
              <a:chOff x="-147782" y="2499889"/>
              <a:chExt cx="850463" cy="850463"/>
            </a:xfrm>
          </p:grpSpPr>
          <p:sp>
            <p:nvSpPr>
              <p:cNvPr id="290" name="Google Shape;290;p1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1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2" name="Google Shape;292;p14"/>
            <p:cNvGrpSpPr/>
            <p:nvPr/>
          </p:nvGrpSpPr>
          <p:grpSpPr>
            <a:xfrm>
              <a:off x="6733914" y="8302092"/>
              <a:ext cx="280634" cy="280634"/>
              <a:chOff x="2998302" y="2499889"/>
              <a:chExt cx="850463" cy="850463"/>
            </a:xfrm>
          </p:grpSpPr>
          <p:sp>
            <p:nvSpPr>
              <p:cNvPr id="293" name="Google Shape;293;p1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p1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5" name="Google Shape;295;p14"/>
            <p:cNvGrpSpPr/>
            <p:nvPr/>
          </p:nvGrpSpPr>
          <p:grpSpPr>
            <a:xfrm>
              <a:off x="5349868" y="8302092"/>
              <a:ext cx="280634" cy="280842"/>
              <a:chOff x="-1196056" y="2499889"/>
              <a:chExt cx="850463" cy="851092"/>
            </a:xfrm>
          </p:grpSpPr>
          <p:sp>
            <p:nvSpPr>
              <p:cNvPr id="296" name="Google Shape;296;p1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1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8" name="Google Shape;298;p14"/>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9" name="Google Shape;299;p14"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body" idx="1"/>
          </p:nvPr>
        </p:nvSpPr>
        <p:spPr>
          <a:xfrm>
            <a:off x="1364566" y="344763"/>
            <a:ext cx="9214339" cy="611841"/>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dirty="0" err="1">
                <a:solidFill>
                  <a:srgbClr val="595959"/>
                </a:solidFill>
              </a:rPr>
              <a:t>Inhaltsverzeichnis</a:t>
            </a:r>
            <a:r>
              <a:rPr lang="en-US" dirty="0">
                <a:solidFill>
                  <a:srgbClr val="595959"/>
                </a:solidFill>
              </a:rPr>
              <a:t> des SOS-</a:t>
            </a:r>
            <a:r>
              <a:rPr lang="en-US" dirty="0" err="1">
                <a:solidFill>
                  <a:srgbClr val="595959"/>
                </a:solidFill>
              </a:rPr>
              <a:t>Starterkits</a:t>
            </a:r>
            <a:r>
              <a:rPr lang="en-US" dirty="0">
                <a:solidFill>
                  <a:srgbClr val="595959"/>
                </a:solidFill>
              </a:rPr>
              <a:t>   </a:t>
            </a:r>
            <a:endParaRPr dirty="0"/>
          </a:p>
        </p:txBody>
      </p:sp>
      <p:graphicFrame>
        <p:nvGraphicFramePr>
          <p:cNvPr id="2" name="Google Shape;186;p9">
            <a:extLst>
              <a:ext uri="{FF2B5EF4-FFF2-40B4-BE49-F238E27FC236}">
                <a16:creationId xmlns:a16="http://schemas.microsoft.com/office/drawing/2014/main" id="{D57DF4FF-1DBB-1F40-39FB-09193CAC4B3D}"/>
              </a:ext>
            </a:extLst>
          </p:cNvPr>
          <p:cNvGraphicFramePr/>
          <p:nvPr>
            <p:extLst>
              <p:ext uri="{D42A27DB-BD31-4B8C-83A1-F6EECF244321}">
                <p14:modId xmlns:p14="http://schemas.microsoft.com/office/powerpoint/2010/main" val="3175622268"/>
              </p:ext>
            </p:extLst>
          </p:nvPr>
        </p:nvGraphicFramePr>
        <p:xfrm>
          <a:off x="965965" y="956604"/>
          <a:ext cx="10428619" cy="5556634"/>
        </p:xfrm>
        <a:graphic>
          <a:graphicData uri="http://schemas.openxmlformats.org/drawingml/2006/table">
            <a:tbl>
              <a:tblPr firstRow="1" bandRow="1">
                <a:noFill/>
              </a:tblPr>
              <a:tblGrid>
                <a:gridCol w="5076117">
                  <a:extLst>
                    <a:ext uri="{9D8B030D-6E8A-4147-A177-3AD203B41FA5}">
                      <a16:colId xmlns:a16="http://schemas.microsoft.com/office/drawing/2014/main" val="20000"/>
                    </a:ext>
                  </a:extLst>
                </a:gridCol>
                <a:gridCol w="5352502">
                  <a:extLst>
                    <a:ext uri="{9D8B030D-6E8A-4147-A177-3AD203B41FA5}">
                      <a16:colId xmlns:a16="http://schemas.microsoft.com/office/drawing/2014/main" val="20001"/>
                    </a:ext>
                  </a:extLst>
                </a:gridCol>
              </a:tblGrid>
              <a:tr h="642215">
                <a:tc>
                  <a:txBody>
                    <a:bodyPr/>
                    <a:lstStyle/>
                    <a:p>
                      <a:pPr marL="0" marR="0" lvl="0" indent="0" algn="ctr" rtl="0">
                        <a:lnSpc>
                          <a:spcPct val="100000"/>
                        </a:lnSpc>
                        <a:spcBef>
                          <a:spcPts val="0"/>
                        </a:spcBef>
                        <a:spcAft>
                          <a:spcPts val="0"/>
                        </a:spcAft>
                        <a:buNone/>
                      </a:pPr>
                      <a:r>
                        <a:rPr lang="en-US" sz="3600" b="1" i="0" u="none" strike="noStrike" cap="none" dirty="0">
                          <a:solidFill>
                            <a:srgbClr val="73B64B"/>
                          </a:solidFill>
                          <a:latin typeface="Calibri"/>
                          <a:ea typeface="Calibri"/>
                          <a:cs typeface="Calibri"/>
                          <a:sym typeface="Arial"/>
                        </a:rPr>
                        <a:t>NAME DER EINHEIT</a:t>
                      </a:r>
                      <a:endParaRPr sz="3600" b="1" i="0" u="none" strike="noStrike" cap="none"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en-US" sz="3600" b="1" i="0" u="none" strike="noStrike" cap="none" dirty="0">
                          <a:solidFill>
                            <a:srgbClr val="73B64B"/>
                          </a:solidFill>
                          <a:latin typeface="Calibri"/>
                          <a:ea typeface="Calibri"/>
                          <a:cs typeface="Calibri"/>
                          <a:sym typeface="Calibri"/>
                        </a:rPr>
                        <a:t>NAME DER EINHEIT</a:t>
                      </a:r>
                      <a:endParaRPr sz="3600" b="1" i="0" u="none" strike="noStrike" cap="none" dirty="0">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9936">
                <a:tc>
                  <a:txBody>
                    <a:bodyPr/>
                    <a:lstStyle/>
                    <a:p>
                      <a:pPr marL="0" marR="0" lvl="0" indent="0" algn="l" rtl="0">
                        <a:lnSpc>
                          <a:spcPct val="100000"/>
                        </a:lnSpc>
                        <a:spcBef>
                          <a:spcPts val="0"/>
                        </a:spcBef>
                        <a:spcAft>
                          <a:spcPts val="0"/>
                        </a:spcAft>
                        <a:buNone/>
                      </a:pP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Einführung</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 in das SOS-</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Starterkit</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de-DE"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Referat 7 - Transparenz der Lieferkette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1"/>
                  </a:ext>
                </a:extLst>
              </a:tr>
              <a:tr h="825701">
                <a:tc>
                  <a:txBody>
                    <a:bodyPr/>
                    <a:lstStyle/>
                    <a:p>
                      <a:pPr marL="0" marR="0" lvl="0" indent="0" algn="l" rtl="0">
                        <a:lnSpc>
                          <a:spcPct val="100000"/>
                        </a:lnSpc>
                        <a:spcBef>
                          <a:spcPts val="0"/>
                        </a:spcBef>
                        <a:spcAft>
                          <a:spcPts val="0"/>
                        </a:spcAft>
                        <a:buNone/>
                      </a:pP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Referat</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 1 -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Nachhaltiges</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Wirtschaften</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baseline="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Einheit 8 - Benchmark-</a:t>
                      </a:r>
                      <a:r>
                        <a:rPr lang="en-US" sz="2400" u="none" strike="noStrike" cap="none" baseline="0"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Praktiken</a:t>
                      </a:r>
                      <a:endParaRPr sz="2400" u="none" strike="noStrike" cap="none" baseline="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r h="539936">
                <a:tc>
                  <a:txBody>
                    <a:bodyPr/>
                    <a:lstStyle/>
                    <a:p>
                      <a:pPr marL="0" marR="0" lvl="0" indent="0" algn="l" rtl="0">
                        <a:lnSpc>
                          <a:spcPct val="100000"/>
                        </a:lnSpc>
                        <a:spcBef>
                          <a:spcPts val="0"/>
                        </a:spcBef>
                        <a:spcAft>
                          <a:spcPts val="0"/>
                        </a:spcAft>
                        <a:buNone/>
                      </a:pP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Einheit 2 -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Nachhaltiges</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Denken</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Lektion</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 9 -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Digitale</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Werkzeuge</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3"/>
                  </a:ext>
                </a:extLst>
              </a:tr>
              <a:tr h="821872">
                <a:tc>
                  <a:txBody>
                    <a:bodyPr/>
                    <a:lstStyle/>
                    <a:p>
                      <a:pPr marL="0" marR="0" lvl="0" indent="0" algn="l" rtl="0">
                        <a:lnSpc>
                          <a:spcPct val="100000"/>
                        </a:lnSpc>
                        <a:spcBef>
                          <a:spcPts val="0"/>
                        </a:spcBef>
                        <a:spcAft>
                          <a:spcPts val="0"/>
                        </a:spcAft>
                        <a:buNone/>
                      </a:pPr>
                      <a:r>
                        <a:rPr lang="de-DE"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Referat 3 - Einbindung der Mitarbeiter</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de-DE"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Referat 10 - Fallstricke in nachhaltigen Unternehmen</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4"/>
                  </a:ext>
                </a:extLst>
              </a:tr>
              <a:tr h="821872">
                <a:tc>
                  <a:txBody>
                    <a:bodyPr/>
                    <a:lstStyle/>
                    <a:p>
                      <a:pPr marL="0" marR="0" lvl="0" indent="0" algn="l" rtl="0">
                        <a:lnSpc>
                          <a:spcPct val="100000"/>
                        </a:lnSpc>
                        <a:spcBef>
                          <a:spcPts val="0"/>
                        </a:spcBef>
                        <a:spcAft>
                          <a:spcPts val="0"/>
                        </a:spcAft>
                        <a:buNone/>
                      </a:pPr>
                      <a:r>
                        <a:rPr lang="de-DE"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Referat 4 - Dienstleistungen für umweltbewusste Verbraucher</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de-DE"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Zusammenfassung zum SOS Starter Kit</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5"/>
                  </a:ext>
                </a:extLst>
              </a:tr>
              <a:tr h="821872">
                <a:tc>
                  <a:txBody>
                    <a:bodyPr/>
                    <a:lstStyle/>
                    <a:p>
                      <a:pPr marL="0" marR="0" lvl="0" indent="0" algn="l" rtl="0">
                        <a:lnSpc>
                          <a:spcPct val="100000"/>
                        </a:lnSpc>
                        <a:spcBef>
                          <a:spcPts val="0"/>
                        </a:spcBef>
                        <a:spcAft>
                          <a:spcPts val="0"/>
                        </a:spcAft>
                        <a:buNone/>
                      </a:pPr>
                      <a:r>
                        <a:rPr lang="de-DE"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Referat 5 - Partnerschaften mit der Gemeinschaft</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Wichtige</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Begriffe</a:t>
                      </a:r>
                      <a:r>
                        <a:rPr lang="en-US"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 und </a:t>
                      </a: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Definitionen</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6"/>
                  </a:ext>
                </a:extLst>
              </a:tr>
              <a:tr h="539936">
                <a:tc>
                  <a:txBody>
                    <a:bodyPr/>
                    <a:lstStyle/>
                    <a:p>
                      <a:pPr marL="0" marR="0" lvl="0" indent="0" algn="l" rtl="0">
                        <a:lnSpc>
                          <a:spcPct val="100000"/>
                        </a:lnSpc>
                        <a:spcBef>
                          <a:spcPts val="0"/>
                        </a:spcBef>
                        <a:spcAft>
                          <a:spcPts val="0"/>
                        </a:spcAft>
                        <a:buNone/>
                      </a:pPr>
                      <a:r>
                        <a:rPr lang="de-DE"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Einheit 6 - Bewertung und Planung</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4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sym typeface="Calibri"/>
                        </a:rPr>
                        <a:t>Referenzen</a:t>
                      </a:r>
                      <a:endParaRPr sz="24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172" name="Google Shape;172;p3"/>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73" name="Google Shape;173;p3"/>
          <p:cNvSpPr txBox="1"/>
          <p:nvPr/>
        </p:nvSpPr>
        <p:spPr>
          <a:xfrm>
            <a:off x="6163904" y="4770223"/>
            <a:ext cx="4521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ZUSAMMENFASSUNG DES SOS-STARTERKITS</a:t>
            </a:r>
            <a:endParaRPr sz="3600" b="1" i="0" u="none" strike="noStrike" cap="none" dirty="0">
              <a:solidFill>
                <a:srgbClr val="73B64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body" idx="1"/>
          </p:nvPr>
        </p:nvSpPr>
        <p:spPr>
          <a:xfrm>
            <a:off x="4515729" y="351692"/>
            <a:ext cx="7047914" cy="6147582"/>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SzPts val="2400"/>
              <a:buNone/>
            </a:pPr>
            <a:r>
              <a:rPr lang="de-DE" sz="2000" dirty="0"/>
              <a:t>Das SOS Starter Kit vermittelt ein umfassendes Verständnis von Nachhaltigkeit und konzentriert sich auf deren Anwendung in Kleinstunternehmen. Es unterstreicht die Verflechtung von Umwelt, Gesellschaft und Wirtschaft, wobei der Schwerpunkt darauf liegt, wie Kleinstunternehmen Umweltfaktoren, die Beziehungen zu den Stakeholdern und das Geschäftsergebnis wahrnehmen. Das Starter Kit skizziert die Verfahren, Praktiken und Systeme, die von Unternehmen eingesetzt werden, um rentable Ergebnisse zu erzielen und gleichzeitig die Erhaltung oder Verbesserung der natürlichen und sozialen Umwelt zu berücksichtigen.</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g2f084fc7a15_0_15"/>
          <p:cNvSpPr txBox="1">
            <a:spLocks noGrp="1"/>
          </p:cNvSpPr>
          <p:nvPr>
            <p:ph type="body" idx="3"/>
          </p:nvPr>
        </p:nvSpPr>
        <p:spPr>
          <a:xfrm>
            <a:off x="607549" y="0"/>
            <a:ext cx="6637313" cy="8046720"/>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600"/>
              </a:spcBef>
              <a:spcAft>
                <a:spcPts val="0"/>
              </a:spcAft>
              <a:buClr>
                <a:srgbClr val="222222"/>
              </a:buClr>
              <a:buSzPts val="2400"/>
              <a:buChar char="●"/>
            </a:pPr>
            <a:r>
              <a:rPr lang="de-DE" dirty="0">
                <a:solidFill>
                  <a:srgbClr val="222222"/>
                </a:solidFill>
              </a:rPr>
              <a:t>Der Schwerpunkt des Starter Kits auf dem Betriebsmanagement zielt darauf ab, die Effizienz zu maximieren, die Produktivität zu steigern und die Kosten zu senken, während gleichzeitig qualitativ hochwertige Produkte oder Dienstleistungen gewährleistet werden, die den Bedürfnissen der Verbraucher entsprechen.</a:t>
            </a:r>
          </a:p>
          <a:p>
            <a:pPr marL="457200" lvl="0" indent="-381000" algn="just" rtl="0">
              <a:lnSpc>
                <a:spcPct val="150000"/>
              </a:lnSpc>
              <a:spcBef>
                <a:spcPts val="600"/>
              </a:spcBef>
              <a:spcAft>
                <a:spcPts val="0"/>
              </a:spcAft>
              <a:buClr>
                <a:srgbClr val="222222"/>
              </a:buClr>
              <a:buSzPts val="2400"/>
              <a:buChar char="●"/>
            </a:pPr>
            <a:r>
              <a:rPr lang="de-DE" dirty="0">
                <a:solidFill>
                  <a:srgbClr val="222222"/>
                </a:solidFill>
              </a:rPr>
              <a:t>Nachhaltigkeitsprinzipien wie Abfallreduzierung, Effizienzsteigerung, Nutzung erneuerbarer Ressourcen und Steigerung des sozialen Werts werden angesprochen, um innovative Lösungen zu schaffen, die dem Unternehmenskontext und den Bedürfnissen entsprechen</a:t>
            </a:r>
            <a:r>
              <a:rPr lang="en-US" dirty="0">
                <a:solidFill>
                  <a:srgbClr val="222222"/>
                </a:solidFill>
              </a:rPr>
              <a:t>.  </a:t>
            </a:r>
            <a:endParaRPr dirty="0"/>
          </a:p>
        </p:txBody>
      </p:sp>
      <p:pic>
        <p:nvPicPr>
          <p:cNvPr id="5" name="Picture Placeholder 4">
            <a:extLst>
              <a:ext uri="{FF2B5EF4-FFF2-40B4-BE49-F238E27FC236}">
                <a16:creationId xmlns:a16="http://schemas.microsoft.com/office/drawing/2014/main" id="{EF4FA680-6921-88ED-CF11-C4D450984F6C}"/>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txBox="1">
            <a:spLocks noGrp="1"/>
          </p:cNvSpPr>
          <p:nvPr>
            <p:ph type="body" idx="3"/>
          </p:nvPr>
        </p:nvSpPr>
        <p:spPr>
          <a:xfrm>
            <a:off x="296466" y="115014"/>
            <a:ext cx="6933600" cy="4491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SzPts val="2400"/>
              <a:buNone/>
            </a:pPr>
            <a:r>
              <a:rPr lang="de-DE" dirty="0"/>
              <a:t>Das SOS-Starterkit verfolgt einen 360-Grad-Ansatz und konzentriert sich auf die vier Rs: Reduce, Reuse, Recycle und Recover. Es befasst sich mit den Umweltauswirkungen eines Produkts oder einer Dienstleistung während des gesamten Lebenszyklus, einschließlich Treibhausgasemissionen, Abfallvorschlägen und Recycling.</a:t>
            </a:r>
          </a:p>
          <a:p>
            <a:pPr marL="0" lvl="0" indent="0" algn="just" rtl="0">
              <a:lnSpc>
                <a:spcPct val="150000"/>
              </a:lnSpc>
              <a:spcBef>
                <a:spcPts val="600"/>
              </a:spcBef>
              <a:spcAft>
                <a:spcPts val="0"/>
              </a:spcAft>
              <a:buSzPts val="2400"/>
              <a:buNone/>
            </a:pPr>
            <a:r>
              <a:rPr lang="de-DE" dirty="0"/>
              <a:t>Der Ansatz hilft dabei, die Komplexität in einer vernetzten Welt zu bewältigen, Abhängigkeiten zu erkennen und die Auswirkungen von Maßnahmen zu verstehen. Es wird auch erläutert, wie mit Net Zero ein Gleichgewicht zwischen dem in die Atmosphäre emittierten und dem ihr entzogenen Kohlenstoff erreicht werden soll.</a:t>
            </a:r>
            <a:endParaRPr dirty="0"/>
          </a:p>
        </p:txBody>
      </p:sp>
      <p:pic>
        <p:nvPicPr>
          <p:cNvPr id="5" name="Picture Placeholder 4">
            <a:extLst>
              <a:ext uri="{FF2B5EF4-FFF2-40B4-BE49-F238E27FC236}">
                <a16:creationId xmlns:a16="http://schemas.microsoft.com/office/drawing/2014/main" id="{27DF4E3D-8AEF-463B-E4C9-210B98C856A7}"/>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g2f084fc7a15_0_8"/>
          <p:cNvSpPr txBox="1">
            <a:spLocks noGrp="1"/>
          </p:cNvSpPr>
          <p:nvPr>
            <p:ph type="body" idx="3"/>
          </p:nvPr>
        </p:nvSpPr>
        <p:spPr>
          <a:xfrm>
            <a:off x="220575" y="91575"/>
            <a:ext cx="7198800" cy="4102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SzPts val="2400"/>
              <a:buNone/>
            </a:pPr>
            <a:r>
              <a:rPr lang="de-DE" dirty="0"/>
              <a:t>Das Starter Kit zielt darauf ab, die Umwelt bei der Gestaltung zu berücksichtigen und alle Phasen des Produktlebenszyklus einzubeziehen, um fundiertere Entscheidungen und effektive Problemlösungen zu ermöglichen. Dieser Ansatz ermöglicht die Bewältigung komplexer Sachverhalte und die effektive Bewältigung von Herausforderungen.  </a:t>
            </a:r>
          </a:p>
          <a:p>
            <a:pPr marL="0" lvl="0" indent="0" algn="just" rtl="0">
              <a:lnSpc>
                <a:spcPct val="150000"/>
              </a:lnSpc>
              <a:spcBef>
                <a:spcPts val="600"/>
              </a:spcBef>
              <a:spcAft>
                <a:spcPts val="0"/>
              </a:spcAft>
              <a:buSzPts val="2400"/>
              <a:buNone/>
            </a:pPr>
            <a:r>
              <a:rPr lang="de-DE" dirty="0"/>
              <a:t>Das Kit konzentriert sich darauf, die Mitarbeiter durch Aufklärung über Nachhaltigkeitsinitiativen einzubinden, sie über die EU-Vorschriften zu schulen und die Ideenfindung zu fördern.</a:t>
            </a:r>
          </a:p>
          <a:p>
            <a:pPr marL="0" lvl="0" indent="0" algn="just" rtl="0">
              <a:lnSpc>
                <a:spcPct val="150000"/>
              </a:lnSpc>
              <a:spcBef>
                <a:spcPts val="600"/>
              </a:spcBef>
              <a:spcAft>
                <a:spcPts val="0"/>
              </a:spcAft>
              <a:buSzPts val="2400"/>
              <a:buNone/>
            </a:pPr>
            <a:r>
              <a:rPr lang="de-DE" dirty="0"/>
              <a:t>Es unterstreicht die Bedeutung einer klaren Vision, die mit den Grundwerten, dem Auftrag und dem Ziel des Unternehmens übereinstimmt und die Bedürfnisse von Kunden, Mitarbeitern, Partnern und der Gemeinschaft widerspiegelt.</a:t>
            </a:r>
            <a:endParaRPr dirty="0"/>
          </a:p>
        </p:txBody>
      </p:sp>
      <p:pic>
        <p:nvPicPr>
          <p:cNvPr id="5" name="Picture Placeholder 4">
            <a:extLst>
              <a:ext uri="{FF2B5EF4-FFF2-40B4-BE49-F238E27FC236}">
                <a16:creationId xmlns:a16="http://schemas.microsoft.com/office/drawing/2014/main" id="{D79B9366-7960-79AF-3386-2DB862346D37}"/>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
          <p:cNvSpPr txBox="1">
            <a:spLocks noGrp="1"/>
          </p:cNvSpPr>
          <p:nvPr>
            <p:ph type="body" idx="3"/>
          </p:nvPr>
        </p:nvSpPr>
        <p:spPr>
          <a:xfrm>
            <a:off x="169903" y="0"/>
            <a:ext cx="7302900" cy="4637314"/>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600"/>
              </a:spcBef>
              <a:spcAft>
                <a:spcPts val="0"/>
              </a:spcAft>
              <a:buSzPts val="2400"/>
              <a:buNone/>
            </a:pPr>
            <a:r>
              <a:rPr lang="de-DE" dirty="0">
                <a:solidFill>
                  <a:srgbClr val="222222"/>
                </a:solidFill>
              </a:rPr>
              <a:t>Das Starter Kit befasst sich auch mit der Schaffung neuer Beschäftigungsmöglichkeiten, der Förderung gleicher Beschäftigungsmöglichkeiten unabhängig vom Geschlecht und der Umsetzung von Sozialschutzmaßnahmen zur Verringerung von Armut und Gefährdung durch die Förderung effizienter Arbeitsmärkte, die Verringerung der Risikoexposition und die Verbesserung des Einkommensschutzes.  </a:t>
            </a:r>
          </a:p>
          <a:p>
            <a:pPr marL="228600" lvl="0" indent="0" algn="just" rtl="0">
              <a:lnSpc>
                <a:spcPct val="150000"/>
              </a:lnSpc>
              <a:spcBef>
                <a:spcPts val="600"/>
              </a:spcBef>
              <a:spcAft>
                <a:spcPts val="0"/>
              </a:spcAft>
              <a:buSzPts val="2400"/>
              <a:buNone/>
            </a:pPr>
            <a:r>
              <a:rPr lang="de-DE" dirty="0">
                <a:solidFill>
                  <a:srgbClr val="222222"/>
                </a:solidFill>
              </a:rPr>
              <a:t>Das Kit konzentriert sich auf die Erstellung eines Wertangebots, das Alleinstellungsmerkmale, ökologische und soziale Vorteile und Glaubwürdigkeit hervorhebt. Es legt Wert auf eine klare Sprache, die Vermeidung von Greenwashing und die Untermauerung von Behauptungen durch Beweise und Erfahrungsberichte.</a:t>
            </a:r>
            <a:r>
              <a:rPr lang="en-US" dirty="0">
                <a:solidFill>
                  <a:srgbClr val="222222"/>
                </a:solidFill>
              </a:rPr>
              <a:t>. </a:t>
            </a:r>
            <a:endParaRPr dirty="0">
              <a:solidFill>
                <a:srgbClr val="222222"/>
              </a:solidFill>
            </a:endParaRPr>
          </a:p>
          <a:p>
            <a:pPr marL="457200" lvl="0" indent="-228600" algn="just" rtl="0">
              <a:lnSpc>
                <a:spcPct val="103333"/>
              </a:lnSpc>
              <a:spcBef>
                <a:spcPts val="0"/>
              </a:spcBef>
              <a:spcAft>
                <a:spcPts val="0"/>
              </a:spcAft>
              <a:buSzPts val="2400"/>
              <a:buNone/>
            </a:pPr>
            <a:endParaRPr sz="1800" i="0" u="none" strike="noStrike" dirty="0">
              <a:solidFill>
                <a:srgbClr val="222222"/>
              </a:solidFill>
              <a:latin typeface="Calibri"/>
              <a:ea typeface="Calibri"/>
              <a:cs typeface="Calibri"/>
              <a:sym typeface="Calibri"/>
            </a:endParaRPr>
          </a:p>
          <a:p>
            <a:pPr marL="457200" marR="0" lvl="0" indent="-228600" algn="just" rtl="0">
              <a:lnSpc>
                <a:spcPct val="103333"/>
              </a:lnSpc>
              <a:spcBef>
                <a:spcPts val="0"/>
              </a:spcBef>
              <a:spcAft>
                <a:spcPts val="0"/>
              </a:spcAft>
              <a:buClr>
                <a:srgbClr val="595959"/>
              </a:buClr>
              <a:buSzPts val="2400"/>
              <a:buFont typeface="Arial"/>
              <a:buNone/>
            </a:pPr>
            <a:br>
              <a:rPr lang="en-US" dirty="0"/>
            </a:br>
            <a:endParaRPr dirty="0"/>
          </a:p>
        </p:txBody>
      </p:sp>
      <p:sp>
        <p:nvSpPr>
          <p:cNvPr id="211" name="Google Shape;211;p6"/>
          <p:cNvSpPr txBox="1"/>
          <p:nvPr/>
        </p:nvSpPr>
        <p:spPr>
          <a:xfrm>
            <a:off x="7890221" y="5710913"/>
            <a:ext cx="2061853" cy="618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1800"/>
              <a:buFont typeface="Arial"/>
              <a:buNone/>
            </a:pPr>
            <a:endParaRPr sz="1400" b="0" i="0" u="none" strike="noStrike" cap="none">
              <a:solidFill>
                <a:srgbClr val="000000"/>
              </a:solidFill>
              <a:latin typeface="Arial"/>
              <a:ea typeface="Arial"/>
              <a:cs typeface="Arial"/>
              <a:sym typeface="Arial"/>
            </a:endParaRPr>
          </a:p>
        </p:txBody>
      </p:sp>
      <p:pic>
        <p:nvPicPr>
          <p:cNvPr id="5" name="Picture Placeholder 4">
            <a:extLst>
              <a:ext uri="{FF2B5EF4-FFF2-40B4-BE49-F238E27FC236}">
                <a16:creationId xmlns:a16="http://schemas.microsoft.com/office/drawing/2014/main" id="{B4E459CB-C340-8AAF-52B1-A36A7EC47E9A}"/>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29AF4E3-9321-BB69-BA76-633533C456B2}"/>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a:xfrm>
            <a:off x="7734300" y="1373188"/>
            <a:ext cx="2444750" cy="4337050"/>
          </a:xfrm>
          <a:prstGeom prst="rect">
            <a:avLst/>
          </a:prstGeom>
          <a:solidFill>
            <a:srgbClr val="D8D8D8"/>
          </a:solidFill>
          <a:ln>
            <a:noFill/>
          </a:ln>
        </p:spPr>
      </p:pic>
      <p:sp>
        <p:nvSpPr>
          <p:cNvPr id="218" name="Google Shape;218;p7"/>
          <p:cNvSpPr txBox="1">
            <a:spLocks noGrp="1"/>
          </p:cNvSpPr>
          <p:nvPr>
            <p:ph type="body" idx="3"/>
          </p:nvPr>
        </p:nvSpPr>
        <p:spPr>
          <a:xfrm>
            <a:off x="169875" y="196325"/>
            <a:ext cx="7290900" cy="6420900"/>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115000"/>
              </a:lnSpc>
              <a:spcBef>
                <a:spcPts val="0"/>
              </a:spcBef>
              <a:spcAft>
                <a:spcPts val="0"/>
              </a:spcAft>
              <a:buClr>
                <a:srgbClr val="595959"/>
              </a:buClr>
              <a:buSzPts val="2400"/>
              <a:buFont typeface="Arial"/>
              <a:buNone/>
            </a:pPr>
            <a:endParaRPr dirty="0">
              <a:solidFill>
                <a:srgbClr val="222222"/>
              </a:solidFill>
            </a:endParaRPr>
          </a:p>
          <a:p>
            <a:pPr marL="457200" marR="0" lvl="0" indent="-228600" algn="just" rtl="0">
              <a:lnSpc>
                <a:spcPct val="150000"/>
              </a:lnSpc>
              <a:spcBef>
                <a:spcPts val="0"/>
              </a:spcBef>
              <a:spcAft>
                <a:spcPts val="0"/>
              </a:spcAft>
              <a:buClr>
                <a:srgbClr val="595959"/>
              </a:buClr>
              <a:buSzPts val="2400"/>
              <a:buFont typeface="Arial"/>
              <a:buNone/>
            </a:pPr>
            <a:r>
              <a:rPr lang="de-DE" dirty="0">
                <a:solidFill>
                  <a:srgbClr val="222222"/>
                </a:solidFill>
              </a:rPr>
              <a:t>Der Schwerpunkt des SOS-Starterpakets liegt auf Einrichtungen, die Dienstleistungen für die kommunale Entwicklung erbringen, die sich positiv auf die Umwelt auswirken, wie nachhaltige Gemeinschaften wirtschaftliche und natürliche Ressourcen in Einklang bringen und die Bedürfnisse der verschiedenen Einwohner erfüllen.</a:t>
            </a:r>
          </a:p>
          <a:p>
            <a:pPr marL="457200" marR="0" lvl="0" indent="-228600" algn="just" rtl="0">
              <a:lnSpc>
                <a:spcPct val="150000"/>
              </a:lnSpc>
              <a:spcBef>
                <a:spcPts val="0"/>
              </a:spcBef>
              <a:spcAft>
                <a:spcPts val="0"/>
              </a:spcAft>
              <a:buClr>
                <a:srgbClr val="595959"/>
              </a:buClr>
              <a:buSzPts val="2400"/>
              <a:buFont typeface="Arial"/>
              <a:buNone/>
            </a:pPr>
            <a:r>
              <a:rPr lang="de-DE" dirty="0">
                <a:solidFill>
                  <a:srgbClr val="222222"/>
                </a:solidFill>
              </a:rPr>
              <a:t>Der Schwerpunkt liegt auf der Bereitstellung von mehr Transportmöglichkeiten, der Förderung von gerechtem Wohnraum und der Berücksichtigung besonderer sozioökonomischer Bedürfnisse in Nachbarschaften und Gemeinden. Auch welche Ansätze eine ausgewogene und nachhaltige Umwelt gewährleisten. </a:t>
            </a:r>
            <a:endParaRPr dirty="0">
              <a:solidFill>
                <a:srgbClr val="222222"/>
              </a:solidFill>
            </a:endParaRPr>
          </a:p>
        </p:txBody>
      </p:sp>
      <p:pic>
        <p:nvPicPr>
          <p:cNvPr id="7" name="Picture Placeholder 6">
            <a:extLst>
              <a:ext uri="{FF2B5EF4-FFF2-40B4-BE49-F238E27FC236}">
                <a16:creationId xmlns:a16="http://schemas.microsoft.com/office/drawing/2014/main" id="{83FDE71B-23AC-A54E-7CD8-CA54475FD805}"/>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1285</Words>
  <Application>Microsoft Office PowerPoint</Application>
  <PresentationFormat>Widescreen</PresentationFormat>
  <Paragraphs>68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Arial</vt:lpstr>
      <vt:lpstr>Montserrat Light</vt:lpstr>
      <vt:lpstr>Montserrat</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GV Vadivan</dc:creator>
  <cp:lastModifiedBy>GV Vadivan</cp:lastModifiedBy>
  <cp:revision>14</cp:revision>
  <dcterms:modified xsi:type="dcterms:W3CDTF">2025-11-17T11:25:45Z</dcterms:modified>
</cp:coreProperties>
</file>